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15" r:id="rId1"/>
  </p:sldMasterIdLst>
  <p:notesMasterIdLst>
    <p:notesMasterId r:id="rId33"/>
  </p:notesMasterIdLst>
  <p:sldIdLst>
    <p:sldId id="556" r:id="rId2"/>
    <p:sldId id="557" r:id="rId3"/>
    <p:sldId id="257" r:id="rId4"/>
    <p:sldId id="507" r:id="rId5"/>
    <p:sldId id="523" r:id="rId6"/>
    <p:sldId id="521" r:id="rId7"/>
    <p:sldId id="524" r:id="rId8"/>
    <p:sldId id="553" r:id="rId9"/>
    <p:sldId id="415" r:id="rId10"/>
    <p:sldId id="543" r:id="rId11"/>
    <p:sldId id="540" r:id="rId12"/>
    <p:sldId id="555" r:id="rId13"/>
    <p:sldId id="528" r:id="rId14"/>
    <p:sldId id="481" r:id="rId15"/>
    <p:sldId id="554" r:id="rId16"/>
    <p:sldId id="537" r:id="rId17"/>
    <p:sldId id="548" r:id="rId18"/>
    <p:sldId id="444" r:id="rId19"/>
    <p:sldId id="413" r:id="rId20"/>
    <p:sldId id="271" r:id="rId21"/>
    <p:sldId id="365" r:id="rId22"/>
    <p:sldId id="526" r:id="rId23"/>
    <p:sldId id="551" r:id="rId24"/>
    <p:sldId id="473" r:id="rId25"/>
    <p:sldId id="547" r:id="rId26"/>
    <p:sldId id="487" r:id="rId27"/>
    <p:sldId id="486" r:id="rId28"/>
    <p:sldId id="519" r:id="rId29"/>
    <p:sldId id="460" r:id="rId30"/>
    <p:sldId id="549" r:id="rId31"/>
    <p:sldId id="558" r:id="rId3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658B5B"/>
    <a:srgbClr val="B552BC"/>
    <a:srgbClr val="79D7DF"/>
    <a:srgbClr val="0000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658" autoAdjust="0"/>
    <p:restoredTop sz="56343" autoAdjust="0"/>
  </p:normalViewPr>
  <p:slideViewPr>
    <p:cSldViewPr snapToGrid="0" snapToObjects="1">
      <p:cViewPr>
        <p:scale>
          <a:sx n="100" d="100"/>
          <a:sy n="100" d="100"/>
        </p:scale>
        <p:origin x="-282" y="1614"/>
      </p:cViewPr>
      <p:guideLst>
        <p:guide orient="horz" pos="2160"/>
        <p:guide pos="2880"/>
      </p:guideLst>
    </p:cSldViewPr>
  </p:slideViewPr>
  <p:notesTextViewPr>
    <p:cViewPr>
      <p:scale>
        <a:sx n="100" d="100"/>
        <a:sy n="100" d="100"/>
      </p:scale>
      <p:origin x="0" y="0"/>
    </p:cViewPr>
  </p:notesTextViewPr>
  <p:sorterViewPr>
    <p:cViewPr>
      <p:scale>
        <a:sx n="50" d="100"/>
        <a:sy n="50" d="100"/>
      </p:scale>
      <p:origin x="0" y="0"/>
    </p:cViewPr>
  </p:sorterViewPr>
  <p:notesViewPr>
    <p:cSldViewPr snapToGrid="0" snapToObjects="1">
      <p:cViewPr varScale="1">
        <p:scale>
          <a:sx n="73" d="100"/>
          <a:sy n="73" d="100"/>
        </p:scale>
        <p:origin x="-2936" y="-10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_rels/data2.xml.rels><?xml version="1.0" encoding="UTF-8" standalone="yes"?>
<Relationships xmlns="http://schemas.openxmlformats.org/package/2006/relationships"><Relationship Id="rId1" Type="http://schemas.openxmlformats.org/officeDocument/2006/relationships/image" Target="../media/image56.png"/></Relationships>
</file>

<file path=ppt/diagrams/_rels/drawing2.xml.rels><?xml version="1.0" encoding="UTF-8" standalone="yes"?>
<Relationships xmlns="http://schemas.openxmlformats.org/package/2006/relationships"><Relationship Id="rId1" Type="http://schemas.openxmlformats.org/officeDocument/2006/relationships/image" Target="../media/image56.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0D13AF-F9B4-FB4D-BCCC-3273DDEB333E}" type="doc">
      <dgm:prSet loTypeId="urn:microsoft.com/office/officeart/2005/8/layout/funnel1" loCatId="relationship" qsTypeId="urn:microsoft.com/office/officeart/2005/8/quickstyle/3D1" qsCatId="3D" csTypeId="urn:microsoft.com/office/officeart/2005/8/colors/accent1_2" csCatId="accent1" phldr="1"/>
      <dgm:spPr/>
      <dgm:t>
        <a:bodyPr/>
        <a:lstStyle/>
        <a:p>
          <a:endParaRPr lang="en-US"/>
        </a:p>
      </dgm:t>
    </dgm:pt>
    <dgm:pt modelId="{92A60B8E-6B9D-D94B-B9EB-3513FD4E4751}">
      <dgm:prSet phldrT="[Text]"/>
      <dgm:spPr/>
      <dgm:t>
        <a:bodyPr/>
        <a:lstStyle/>
        <a:p>
          <a:r>
            <a:rPr lang="en-US" dirty="0" smtClean="0">
              <a:solidFill>
                <a:srgbClr val="FFFFFF"/>
              </a:solidFill>
            </a:rPr>
            <a:t>.</a:t>
          </a:r>
          <a:endParaRPr lang="en-US" dirty="0">
            <a:solidFill>
              <a:srgbClr val="FFFFFF"/>
            </a:solidFill>
          </a:endParaRPr>
        </a:p>
      </dgm:t>
    </dgm:pt>
    <dgm:pt modelId="{BC803F25-E768-2849-85A7-7EDD0AEA1BD2}" type="parTrans" cxnId="{8CB9C096-A28D-B149-B2B9-023DAC1DD964}">
      <dgm:prSet/>
      <dgm:spPr/>
      <dgm:t>
        <a:bodyPr/>
        <a:lstStyle/>
        <a:p>
          <a:endParaRPr lang="en-US"/>
        </a:p>
      </dgm:t>
    </dgm:pt>
    <dgm:pt modelId="{B0994A8F-9567-6F40-942A-A3104D61F00D}" type="sibTrans" cxnId="{8CB9C096-A28D-B149-B2B9-023DAC1DD964}">
      <dgm:prSet/>
      <dgm:spPr/>
      <dgm:t>
        <a:bodyPr/>
        <a:lstStyle/>
        <a:p>
          <a:endParaRPr lang="en-US"/>
        </a:p>
      </dgm:t>
    </dgm:pt>
    <dgm:pt modelId="{AF513180-DB34-FF4F-9935-9ACA5C6BCBFD}" type="pres">
      <dgm:prSet presAssocID="{F90D13AF-F9B4-FB4D-BCCC-3273DDEB333E}" presName="Name0" presStyleCnt="0">
        <dgm:presLayoutVars>
          <dgm:chMax val="4"/>
          <dgm:resizeHandles val="exact"/>
        </dgm:presLayoutVars>
      </dgm:prSet>
      <dgm:spPr/>
      <dgm:t>
        <a:bodyPr/>
        <a:lstStyle/>
        <a:p>
          <a:endParaRPr lang="en-US"/>
        </a:p>
      </dgm:t>
    </dgm:pt>
    <dgm:pt modelId="{2CA24E73-B958-A34F-AEBA-47B782861E62}" type="pres">
      <dgm:prSet presAssocID="{F90D13AF-F9B4-FB4D-BCCC-3273DDEB333E}" presName="ellipse" presStyleLbl="trBgShp" presStyleIdx="0" presStyleCnt="1" custAng="15995937" custScaleX="86178" custScaleY="17974" custLinFactNeighborX="-20145" custLinFactNeighborY="83991"/>
      <dgm:spPr>
        <a:noFill/>
      </dgm:spPr>
      <dgm:t>
        <a:bodyPr/>
        <a:lstStyle/>
        <a:p>
          <a:endParaRPr lang="en-US"/>
        </a:p>
      </dgm:t>
    </dgm:pt>
    <dgm:pt modelId="{B2D8B327-31CF-F14E-8731-B19013818D84}" type="pres">
      <dgm:prSet presAssocID="{F90D13AF-F9B4-FB4D-BCCC-3273DDEB333E}" presName="arrow1" presStyleLbl="fgShp" presStyleIdx="0" presStyleCnt="1" custAng="16200000" custLinFactX="200000" custLinFactY="101875" custLinFactNeighborX="294890" custLinFactNeighborY="200000"/>
      <dgm:spPr/>
      <dgm:t>
        <a:bodyPr/>
        <a:lstStyle/>
        <a:p>
          <a:endParaRPr lang="en-US"/>
        </a:p>
      </dgm:t>
    </dgm:pt>
    <dgm:pt modelId="{94FC89E2-021C-ED4A-AEF0-BC07111D33EF}" type="pres">
      <dgm:prSet presAssocID="{F90D13AF-F9B4-FB4D-BCCC-3273DDEB333E}" presName="rectangle" presStyleLbl="revTx" presStyleIdx="0" presStyleCnt="1" custAng="16200000">
        <dgm:presLayoutVars>
          <dgm:bulletEnabled val="1"/>
        </dgm:presLayoutVars>
      </dgm:prSet>
      <dgm:spPr/>
      <dgm:t>
        <a:bodyPr/>
        <a:lstStyle/>
        <a:p>
          <a:endParaRPr lang="en-US"/>
        </a:p>
      </dgm:t>
    </dgm:pt>
    <dgm:pt modelId="{C524B5FA-F0A8-6B43-BFD0-0C66762B68F3}" type="pres">
      <dgm:prSet presAssocID="{F90D13AF-F9B4-FB4D-BCCC-3273DDEB333E}" presName="funnel" presStyleLbl="trAlignAcc1" presStyleIdx="0" presStyleCnt="1" custAng="5400000" custScaleX="113168" custScaleY="78910" custLinFactNeighborX="-49340" custLinFactNeighborY="4581"/>
      <dgm:spPr>
        <a:solidFill>
          <a:schemeClr val="accent4">
            <a:lumMod val="60000"/>
            <a:lumOff val="40000"/>
          </a:schemeClr>
        </a:solidFill>
      </dgm:spPr>
      <dgm:t>
        <a:bodyPr/>
        <a:lstStyle/>
        <a:p>
          <a:endParaRPr lang="en-US"/>
        </a:p>
      </dgm:t>
    </dgm:pt>
  </dgm:ptLst>
  <dgm:cxnLst>
    <dgm:cxn modelId="{8CB9C096-A28D-B149-B2B9-023DAC1DD964}" srcId="{F90D13AF-F9B4-FB4D-BCCC-3273DDEB333E}" destId="{92A60B8E-6B9D-D94B-B9EB-3513FD4E4751}" srcOrd="0" destOrd="0" parTransId="{BC803F25-E768-2849-85A7-7EDD0AEA1BD2}" sibTransId="{B0994A8F-9567-6F40-942A-A3104D61F00D}"/>
    <dgm:cxn modelId="{602CAEA5-0CDE-604A-9C07-6137BF54FCA5}" type="presOf" srcId="{92A60B8E-6B9D-D94B-B9EB-3513FD4E4751}" destId="{94FC89E2-021C-ED4A-AEF0-BC07111D33EF}" srcOrd="0" destOrd="0" presId="urn:microsoft.com/office/officeart/2005/8/layout/funnel1"/>
    <dgm:cxn modelId="{B82BCAC1-E5FA-9E49-9375-41385031613B}" type="presOf" srcId="{F90D13AF-F9B4-FB4D-BCCC-3273DDEB333E}" destId="{AF513180-DB34-FF4F-9935-9ACA5C6BCBFD}" srcOrd="0" destOrd="0" presId="urn:microsoft.com/office/officeart/2005/8/layout/funnel1"/>
    <dgm:cxn modelId="{5027CA1A-47FB-6545-81B2-0397D7D976A3}" type="presParOf" srcId="{AF513180-DB34-FF4F-9935-9ACA5C6BCBFD}" destId="{2CA24E73-B958-A34F-AEBA-47B782861E62}" srcOrd="0" destOrd="0" presId="urn:microsoft.com/office/officeart/2005/8/layout/funnel1"/>
    <dgm:cxn modelId="{7B9EDAC0-19AE-954A-9B5C-11BD90F0E039}" type="presParOf" srcId="{AF513180-DB34-FF4F-9935-9ACA5C6BCBFD}" destId="{B2D8B327-31CF-F14E-8731-B19013818D84}" srcOrd="1" destOrd="0" presId="urn:microsoft.com/office/officeart/2005/8/layout/funnel1"/>
    <dgm:cxn modelId="{CB1CFF54-5B10-0647-BA45-1D6DD72B9A74}" type="presParOf" srcId="{AF513180-DB34-FF4F-9935-9ACA5C6BCBFD}" destId="{94FC89E2-021C-ED4A-AEF0-BC07111D33EF}" srcOrd="2" destOrd="0" presId="urn:microsoft.com/office/officeart/2005/8/layout/funnel1"/>
    <dgm:cxn modelId="{E06F7025-6C6F-434B-8512-9C872EEC64E5}" type="presParOf" srcId="{AF513180-DB34-FF4F-9935-9ACA5C6BCBFD}" destId="{C524B5FA-F0A8-6B43-BFD0-0C66762B68F3}" srcOrd="3" destOrd="0" presId="urn:microsoft.com/office/officeart/2005/8/layout/funnel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2864B0F-B67E-6A49-B9AE-873349ACCCA2}" type="doc">
      <dgm:prSet loTypeId="urn:microsoft.com/office/officeart/2005/8/layout/hierarchy1" loCatId="hierarchy" qsTypeId="urn:microsoft.com/office/officeart/2005/8/quickstyle/simple4" qsCatId="simple" csTypeId="urn:microsoft.com/office/officeart/2005/8/colors/accent1_2" csCatId="accent1" phldr="1"/>
      <dgm:spPr/>
      <dgm:t>
        <a:bodyPr/>
        <a:lstStyle/>
        <a:p>
          <a:endParaRPr lang="en-US"/>
        </a:p>
      </dgm:t>
    </dgm:pt>
    <dgm:pt modelId="{93E9B7BE-DC8F-CA48-8006-F60D1CBAC5FD}">
      <dgm:prSet phldrT="[Text]" custT="1"/>
      <dgm:spPr/>
      <dgm:t>
        <a:bodyPr/>
        <a:lstStyle/>
        <a:p>
          <a:pPr>
            <a:lnSpc>
              <a:spcPct val="100000"/>
            </a:lnSpc>
            <a:spcBef>
              <a:spcPts val="0"/>
            </a:spcBef>
            <a:spcAft>
              <a:spcPts val="0"/>
            </a:spcAft>
          </a:pPr>
          <a:endParaRPr lang="en-US" sz="1600" dirty="0"/>
        </a:p>
      </dgm:t>
    </dgm:pt>
    <dgm:pt modelId="{E856B9B3-D147-504C-8077-9A9A69D66AEF}" type="parTrans" cxnId="{6A92510B-39F7-924A-B932-F1458A7099C8}">
      <dgm:prSet/>
      <dgm:spPr/>
      <dgm:t>
        <a:bodyPr/>
        <a:lstStyle/>
        <a:p>
          <a:pPr>
            <a:lnSpc>
              <a:spcPct val="100000"/>
            </a:lnSpc>
            <a:spcBef>
              <a:spcPts val="0"/>
            </a:spcBef>
            <a:spcAft>
              <a:spcPts val="0"/>
            </a:spcAft>
          </a:pPr>
          <a:endParaRPr lang="en-US" sz="2400"/>
        </a:p>
      </dgm:t>
    </dgm:pt>
    <dgm:pt modelId="{18EBE272-C968-0448-94D8-333386DE5D14}" type="sibTrans" cxnId="{6A92510B-39F7-924A-B932-F1458A7099C8}">
      <dgm:prSet/>
      <dgm:spPr/>
      <dgm:t>
        <a:bodyPr/>
        <a:lstStyle/>
        <a:p>
          <a:pPr>
            <a:lnSpc>
              <a:spcPct val="100000"/>
            </a:lnSpc>
            <a:spcBef>
              <a:spcPts val="0"/>
            </a:spcBef>
            <a:spcAft>
              <a:spcPts val="0"/>
            </a:spcAft>
          </a:pPr>
          <a:endParaRPr lang="en-US" sz="2400"/>
        </a:p>
      </dgm:t>
    </dgm:pt>
    <dgm:pt modelId="{0CB4B1CD-B7CE-754B-9435-7789350C9EC2}">
      <dgm:prSet phldrT="[Text]" custT="1"/>
      <dgm:spPr/>
      <dgm:t>
        <a:bodyPr/>
        <a:lstStyle/>
        <a:p>
          <a:pPr>
            <a:lnSpc>
              <a:spcPct val="100000"/>
            </a:lnSpc>
            <a:spcBef>
              <a:spcPts val="0"/>
            </a:spcBef>
            <a:spcAft>
              <a:spcPts val="0"/>
            </a:spcAft>
          </a:pPr>
          <a:r>
            <a:rPr lang="en-US" sz="1600" dirty="0" smtClean="0">
              <a:solidFill>
                <a:srgbClr val="000000"/>
              </a:solidFill>
            </a:rPr>
            <a:t> </a:t>
          </a:r>
          <a:r>
            <a:rPr lang="en-US" sz="1600" dirty="0" smtClean="0">
              <a:solidFill>
                <a:srgbClr val="000000"/>
              </a:solidFill>
              <a:latin typeface="Verdana" charset="0"/>
            </a:rPr>
            <a:t>206 </a:t>
          </a:r>
          <a:r>
            <a:rPr lang="en-US" sz="1600" dirty="0" err="1" smtClean="0">
              <a:solidFill>
                <a:srgbClr val="000000"/>
              </a:solidFill>
              <a:latin typeface="Verdana" charset="0"/>
            </a:rPr>
            <a:t>mols</a:t>
          </a:r>
          <a:r>
            <a:rPr lang="en-US" sz="1600" dirty="0" smtClean="0">
              <a:solidFill>
                <a:srgbClr val="000000"/>
              </a:solidFill>
              <a:latin typeface="Verdana" charset="0"/>
            </a:rPr>
            <a:t> </a:t>
          </a:r>
          <a:r>
            <a:rPr lang="en-US" sz="1600" i="1" dirty="0" smtClean="0">
              <a:solidFill>
                <a:srgbClr val="000000"/>
              </a:solidFill>
              <a:latin typeface="Verdana" charset="0"/>
            </a:rPr>
            <a:t>in vitro </a:t>
          </a:r>
        </a:p>
        <a:p>
          <a:pPr>
            <a:lnSpc>
              <a:spcPct val="100000"/>
            </a:lnSpc>
            <a:spcBef>
              <a:spcPts val="0"/>
            </a:spcBef>
            <a:spcAft>
              <a:spcPts val="0"/>
            </a:spcAft>
          </a:pPr>
          <a:r>
            <a:rPr lang="en-US" sz="1600" dirty="0" smtClean="0">
              <a:solidFill>
                <a:srgbClr val="000000"/>
              </a:solidFill>
              <a:latin typeface="Verdana" charset="0"/>
            </a:rPr>
            <a:t> displacement of</a:t>
          </a:r>
        </a:p>
        <a:p>
          <a:pPr>
            <a:lnSpc>
              <a:spcPct val="100000"/>
            </a:lnSpc>
            <a:spcBef>
              <a:spcPts val="0"/>
            </a:spcBef>
            <a:spcAft>
              <a:spcPts val="0"/>
            </a:spcAft>
          </a:pPr>
          <a:r>
            <a:rPr lang="en-US" sz="1600" dirty="0" smtClean="0">
              <a:solidFill>
                <a:srgbClr val="000000"/>
              </a:solidFill>
              <a:latin typeface="Verdana" charset="0"/>
            </a:rPr>
            <a:t>VEGFR</a:t>
          </a:r>
          <a:endParaRPr lang="en-US" sz="1600" dirty="0">
            <a:solidFill>
              <a:srgbClr val="000000"/>
            </a:solidFill>
          </a:endParaRPr>
        </a:p>
      </dgm:t>
    </dgm:pt>
    <dgm:pt modelId="{81C04F90-0B8D-0F49-8857-160C2E58C9CB}" type="parTrans" cxnId="{FDFAF8B8-DDC4-AF4F-B388-103CFFEA94A5}">
      <dgm:prSet/>
      <dgm:spPr>
        <a:ln>
          <a:tailEnd type="triangle"/>
        </a:ln>
      </dgm:spPr>
      <dgm:t>
        <a:bodyPr/>
        <a:lstStyle/>
        <a:p>
          <a:pPr>
            <a:lnSpc>
              <a:spcPct val="100000"/>
            </a:lnSpc>
            <a:spcBef>
              <a:spcPts val="0"/>
            </a:spcBef>
            <a:spcAft>
              <a:spcPts val="0"/>
            </a:spcAft>
          </a:pPr>
          <a:endParaRPr lang="en-US" sz="2400"/>
        </a:p>
      </dgm:t>
    </dgm:pt>
    <dgm:pt modelId="{B30E2FE6-D7BB-C94A-894E-50FCCB236311}" type="sibTrans" cxnId="{FDFAF8B8-DDC4-AF4F-B388-103CFFEA94A5}">
      <dgm:prSet/>
      <dgm:spPr/>
      <dgm:t>
        <a:bodyPr/>
        <a:lstStyle/>
        <a:p>
          <a:pPr>
            <a:lnSpc>
              <a:spcPct val="100000"/>
            </a:lnSpc>
            <a:spcBef>
              <a:spcPts val="0"/>
            </a:spcBef>
            <a:spcAft>
              <a:spcPts val="0"/>
            </a:spcAft>
          </a:pPr>
          <a:endParaRPr lang="en-US" sz="2400"/>
        </a:p>
      </dgm:t>
    </dgm:pt>
    <dgm:pt modelId="{8CFF06C1-9023-C04B-A396-82BC909E315F}">
      <dgm:prSet custT="1"/>
      <dgm:spPr/>
      <dgm:t>
        <a:bodyPr/>
        <a:lstStyle/>
        <a:p>
          <a:pPr algn="ctr">
            <a:lnSpc>
              <a:spcPct val="100000"/>
            </a:lnSpc>
            <a:spcBef>
              <a:spcPts val="0"/>
            </a:spcBef>
            <a:spcAft>
              <a:spcPts val="0"/>
            </a:spcAft>
          </a:pPr>
          <a:r>
            <a:rPr lang="en-US" sz="1400" dirty="0" smtClean="0">
              <a:solidFill>
                <a:srgbClr val="000000"/>
              </a:solidFill>
              <a:latin typeface="Verdana" charset="0"/>
            </a:rPr>
            <a:t>20 actives IC50   &lt; 100 </a:t>
          </a:r>
          <a:r>
            <a:rPr lang="en-US" sz="1400" dirty="0" smtClean="0">
              <a:solidFill>
                <a:srgbClr val="000000"/>
              </a:solidFill>
              <a:latin typeface="Verdana" charset="0"/>
              <a:sym typeface="Symbol" charset="0"/>
            </a:rPr>
            <a:t></a:t>
          </a:r>
          <a:r>
            <a:rPr lang="en-US" sz="1400" dirty="0" smtClean="0">
              <a:solidFill>
                <a:srgbClr val="000000"/>
              </a:solidFill>
              <a:latin typeface="Verdana" charset="0"/>
            </a:rPr>
            <a:t>M  </a:t>
          </a:r>
        </a:p>
        <a:p>
          <a:pPr algn="ctr">
            <a:lnSpc>
              <a:spcPct val="100000"/>
            </a:lnSpc>
            <a:spcBef>
              <a:spcPts val="0"/>
            </a:spcBef>
            <a:spcAft>
              <a:spcPts val="0"/>
            </a:spcAft>
          </a:pPr>
          <a:r>
            <a:rPr lang="en-US" sz="1400" dirty="0" smtClean="0">
              <a:solidFill>
                <a:srgbClr val="000000"/>
              </a:solidFill>
              <a:latin typeface="Verdana" charset="0"/>
            </a:rPr>
            <a:t>10 actives IC50 ~10-20 </a:t>
          </a:r>
          <a:r>
            <a:rPr lang="en-US" sz="1400" dirty="0" smtClean="0">
              <a:solidFill>
                <a:srgbClr val="000000"/>
              </a:solidFill>
              <a:latin typeface="Verdana" charset="0"/>
              <a:sym typeface="Symbol" charset="0"/>
            </a:rPr>
            <a:t></a:t>
          </a:r>
          <a:r>
            <a:rPr lang="en-US" sz="1400" dirty="0" smtClean="0">
              <a:solidFill>
                <a:srgbClr val="000000"/>
              </a:solidFill>
              <a:latin typeface="Verdana" charset="0"/>
            </a:rPr>
            <a:t>M </a:t>
          </a:r>
          <a:endParaRPr lang="en-US" sz="1400" dirty="0">
            <a:solidFill>
              <a:srgbClr val="000000"/>
            </a:solidFill>
          </a:endParaRPr>
        </a:p>
      </dgm:t>
    </dgm:pt>
    <dgm:pt modelId="{D1B2600E-548B-7948-9BFA-EFBAE9DE96A4}" type="parTrans" cxnId="{2D311C1B-CFE0-6241-83A9-91CE3BFA6048}">
      <dgm:prSet/>
      <dgm:spPr/>
      <dgm:t>
        <a:bodyPr/>
        <a:lstStyle/>
        <a:p>
          <a:pPr>
            <a:lnSpc>
              <a:spcPct val="100000"/>
            </a:lnSpc>
            <a:spcBef>
              <a:spcPts val="0"/>
            </a:spcBef>
            <a:spcAft>
              <a:spcPts val="0"/>
            </a:spcAft>
          </a:pPr>
          <a:endParaRPr lang="en-US" sz="2400"/>
        </a:p>
      </dgm:t>
    </dgm:pt>
    <dgm:pt modelId="{5FEA0F89-1B3F-814C-AC69-E676DBAA5FF1}" type="sibTrans" cxnId="{2D311C1B-CFE0-6241-83A9-91CE3BFA6048}">
      <dgm:prSet/>
      <dgm:spPr/>
      <dgm:t>
        <a:bodyPr/>
        <a:lstStyle/>
        <a:p>
          <a:pPr>
            <a:lnSpc>
              <a:spcPct val="100000"/>
            </a:lnSpc>
            <a:spcBef>
              <a:spcPts val="0"/>
            </a:spcBef>
            <a:spcAft>
              <a:spcPts val="0"/>
            </a:spcAft>
          </a:pPr>
          <a:endParaRPr lang="en-US" sz="2400"/>
        </a:p>
      </dgm:t>
    </dgm:pt>
    <dgm:pt modelId="{984F967F-8B9F-C14E-8CDD-D549888FE732}">
      <dgm:prSet phldrT="[Text]" custT="1"/>
      <dgm:spPr/>
      <dgm:t>
        <a:bodyPr/>
        <a:lstStyle/>
        <a:p>
          <a:pPr algn="l">
            <a:lnSpc>
              <a:spcPct val="100000"/>
            </a:lnSpc>
            <a:spcBef>
              <a:spcPts val="0"/>
            </a:spcBef>
            <a:spcAft>
              <a:spcPts val="0"/>
            </a:spcAft>
          </a:pPr>
          <a:r>
            <a:rPr lang="en-US" sz="1600" b="0" dirty="0" smtClean="0">
              <a:solidFill>
                <a:schemeClr val="tx1"/>
              </a:solidFill>
              <a:latin typeface="Verdana" charset="0"/>
            </a:rPr>
            <a:t>  8,000 </a:t>
          </a:r>
          <a:r>
            <a:rPr lang="en-US" sz="1600" b="0" dirty="0" err="1" smtClean="0">
              <a:solidFill>
                <a:schemeClr val="tx1"/>
              </a:solidFill>
              <a:latin typeface="Verdana" charset="0"/>
            </a:rPr>
            <a:t>mols</a:t>
          </a:r>
          <a:r>
            <a:rPr lang="en-US" sz="1600" b="0" dirty="0" smtClean="0">
              <a:solidFill>
                <a:schemeClr val="tx1"/>
              </a:solidFill>
              <a:latin typeface="Verdana" charset="0"/>
            </a:rPr>
            <a:t> National  Chemical library CERMN</a:t>
          </a:r>
        </a:p>
        <a:p>
          <a:pPr algn="l">
            <a:lnSpc>
              <a:spcPct val="100000"/>
            </a:lnSpc>
            <a:spcBef>
              <a:spcPts val="0"/>
            </a:spcBef>
            <a:spcAft>
              <a:spcPts val="0"/>
            </a:spcAft>
          </a:pPr>
          <a:r>
            <a:rPr lang="en-US" sz="1600" b="0" dirty="0" smtClean="0">
              <a:solidFill>
                <a:schemeClr val="tx1"/>
              </a:solidFill>
              <a:latin typeface="Verdana" charset="0"/>
            </a:rPr>
            <a:t>                              docking </a:t>
          </a:r>
          <a:r>
            <a:rPr lang="en-US" sz="1600" b="0" dirty="0" err="1" smtClean="0">
              <a:solidFill>
                <a:schemeClr val="tx1"/>
              </a:solidFill>
              <a:latin typeface="Verdana" charset="0"/>
            </a:rPr>
            <a:t>Surflex</a:t>
          </a:r>
          <a:endParaRPr lang="en-US" sz="1600" b="0" dirty="0" smtClean="0">
            <a:solidFill>
              <a:schemeClr val="tx1"/>
            </a:solidFill>
            <a:latin typeface="Verdana" charset="0"/>
          </a:endParaRPr>
        </a:p>
      </dgm:t>
    </dgm:pt>
    <dgm:pt modelId="{E7D65179-B253-0741-AF62-4194842DF9FC}" type="sibTrans" cxnId="{C4DD33EB-17AB-234F-A045-207BE77071E4}">
      <dgm:prSet/>
      <dgm:spPr/>
      <dgm:t>
        <a:bodyPr/>
        <a:lstStyle/>
        <a:p>
          <a:pPr>
            <a:lnSpc>
              <a:spcPct val="100000"/>
            </a:lnSpc>
            <a:spcBef>
              <a:spcPts val="0"/>
            </a:spcBef>
            <a:spcAft>
              <a:spcPts val="0"/>
            </a:spcAft>
          </a:pPr>
          <a:endParaRPr lang="en-US" sz="2400"/>
        </a:p>
      </dgm:t>
    </dgm:pt>
    <dgm:pt modelId="{DD0832CF-43EB-3D49-BDD5-43415F42ED42}" type="parTrans" cxnId="{C4DD33EB-17AB-234F-A045-207BE77071E4}">
      <dgm:prSet/>
      <dgm:spPr/>
      <dgm:t>
        <a:bodyPr/>
        <a:lstStyle/>
        <a:p>
          <a:pPr>
            <a:lnSpc>
              <a:spcPct val="100000"/>
            </a:lnSpc>
            <a:spcBef>
              <a:spcPts val="0"/>
            </a:spcBef>
            <a:spcAft>
              <a:spcPts val="0"/>
            </a:spcAft>
          </a:pPr>
          <a:endParaRPr lang="en-US" sz="2400"/>
        </a:p>
      </dgm:t>
    </dgm:pt>
    <dgm:pt modelId="{E55930AD-5598-0445-B212-5FE997BB5B1B}">
      <dgm:prSet/>
      <dgm:spPr/>
      <dgm:t>
        <a:bodyPr/>
        <a:lstStyle/>
        <a:p>
          <a:endParaRPr lang="en-US" dirty="0"/>
        </a:p>
      </dgm:t>
    </dgm:pt>
    <dgm:pt modelId="{AB17A71A-DBB1-C44D-8AB0-600C064B458E}" type="parTrans" cxnId="{C0BBF5F6-8EF9-9449-B3A9-EF8F18FFE60F}">
      <dgm:prSet/>
      <dgm:spPr/>
      <dgm:t>
        <a:bodyPr/>
        <a:lstStyle/>
        <a:p>
          <a:endParaRPr lang="en-US"/>
        </a:p>
      </dgm:t>
    </dgm:pt>
    <dgm:pt modelId="{A24F3658-47E3-BF49-937E-1763C6E42687}" type="sibTrans" cxnId="{C0BBF5F6-8EF9-9449-B3A9-EF8F18FFE60F}">
      <dgm:prSet/>
      <dgm:spPr/>
      <dgm:t>
        <a:bodyPr/>
        <a:lstStyle/>
        <a:p>
          <a:endParaRPr lang="en-US"/>
        </a:p>
      </dgm:t>
    </dgm:pt>
    <dgm:pt modelId="{BE67D09A-07A4-B24C-8D79-B3273B450949}" type="pres">
      <dgm:prSet presAssocID="{42864B0F-B67E-6A49-B9AE-873349ACCCA2}" presName="hierChild1" presStyleCnt="0">
        <dgm:presLayoutVars>
          <dgm:chPref val="1"/>
          <dgm:dir/>
          <dgm:animOne val="branch"/>
          <dgm:animLvl val="lvl"/>
          <dgm:resizeHandles/>
        </dgm:presLayoutVars>
      </dgm:prSet>
      <dgm:spPr/>
      <dgm:t>
        <a:bodyPr/>
        <a:lstStyle/>
        <a:p>
          <a:endParaRPr lang="en-US"/>
        </a:p>
      </dgm:t>
    </dgm:pt>
    <dgm:pt modelId="{577BB47E-F0E7-AA4B-BD33-79B258C74031}" type="pres">
      <dgm:prSet presAssocID="{93E9B7BE-DC8F-CA48-8006-F60D1CBAC5FD}" presName="hierRoot1" presStyleCnt="0"/>
      <dgm:spPr/>
      <dgm:t>
        <a:bodyPr/>
        <a:lstStyle/>
        <a:p>
          <a:endParaRPr lang="en-US"/>
        </a:p>
      </dgm:t>
    </dgm:pt>
    <dgm:pt modelId="{09D0E38F-0E82-DA4D-8222-85B8E4DEB103}" type="pres">
      <dgm:prSet presAssocID="{93E9B7BE-DC8F-CA48-8006-F60D1CBAC5FD}" presName="composite" presStyleCnt="0"/>
      <dgm:spPr/>
      <dgm:t>
        <a:bodyPr/>
        <a:lstStyle/>
        <a:p>
          <a:endParaRPr lang="en-US"/>
        </a:p>
      </dgm:t>
    </dgm:pt>
    <dgm:pt modelId="{46AAEBA0-57AB-A140-8569-1222F0841313}" type="pres">
      <dgm:prSet presAssocID="{93E9B7BE-DC8F-CA48-8006-F60D1CBAC5FD}" presName="background" presStyleLbl="node0" presStyleIdx="0" presStyleCnt="1"/>
      <dgm:spPr/>
      <dgm:t>
        <a:bodyPr/>
        <a:lstStyle/>
        <a:p>
          <a:endParaRPr lang="en-US"/>
        </a:p>
      </dgm:t>
    </dgm:pt>
    <dgm:pt modelId="{41329A75-FB21-9249-A1E8-96FDCC920142}" type="pres">
      <dgm:prSet presAssocID="{93E9B7BE-DC8F-CA48-8006-F60D1CBAC5FD}" presName="text" presStyleLbl="fgAcc0" presStyleIdx="0" presStyleCnt="1" custScaleX="484395" custScaleY="214930" custLinFactNeighborX="-11263" custLinFactNeighborY="-6730">
        <dgm:presLayoutVars>
          <dgm:chPref val="3"/>
        </dgm:presLayoutVars>
      </dgm:prSet>
      <dgm:spPr/>
      <dgm:t>
        <a:bodyPr/>
        <a:lstStyle/>
        <a:p>
          <a:endParaRPr lang="en-US"/>
        </a:p>
      </dgm:t>
    </dgm:pt>
    <dgm:pt modelId="{4967726F-6A9B-9C46-BFC9-E8D5727C0EEC}" type="pres">
      <dgm:prSet presAssocID="{93E9B7BE-DC8F-CA48-8006-F60D1CBAC5FD}" presName="hierChild2" presStyleCnt="0"/>
      <dgm:spPr/>
      <dgm:t>
        <a:bodyPr/>
        <a:lstStyle/>
        <a:p>
          <a:endParaRPr lang="en-US"/>
        </a:p>
      </dgm:t>
    </dgm:pt>
    <dgm:pt modelId="{3E6593B5-560E-D049-81B7-2FD4CFBF4F9B}" type="pres">
      <dgm:prSet presAssocID="{DD0832CF-43EB-3D49-BDD5-43415F42ED42}" presName="Name10" presStyleLbl="parChTrans1D2" presStyleIdx="0" presStyleCnt="1" custSzX="1872810"/>
      <dgm:spPr/>
      <dgm:t>
        <a:bodyPr/>
        <a:lstStyle/>
        <a:p>
          <a:endParaRPr lang="en-US"/>
        </a:p>
      </dgm:t>
    </dgm:pt>
    <dgm:pt modelId="{4A129B43-16D5-CA40-80FA-4A482ADCEFE7}" type="pres">
      <dgm:prSet presAssocID="{984F967F-8B9F-C14E-8CDD-D549888FE732}" presName="hierRoot2" presStyleCnt="0"/>
      <dgm:spPr/>
      <dgm:t>
        <a:bodyPr/>
        <a:lstStyle/>
        <a:p>
          <a:endParaRPr lang="en-US"/>
        </a:p>
      </dgm:t>
    </dgm:pt>
    <dgm:pt modelId="{B5F1FCCC-11C3-0247-A8E7-218ACE89F4CB}" type="pres">
      <dgm:prSet presAssocID="{984F967F-8B9F-C14E-8CDD-D549888FE732}" presName="composite2" presStyleCnt="0"/>
      <dgm:spPr/>
      <dgm:t>
        <a:bodyPr/>
        <a:lstStyle/>
        <a:p>
          <a:endParaRPr lang="en-US"/>
        </a:p>
      </dgm:t>
    </dgm:pt>
    <dgm:pt modelId="{238F530B-C0DB-6042-8456-5FDCB54066AD}" type="pres">
      <dgm:prSet presAssocID="{984F967F-8B9F-C14E-8CDD-D549888FE732}" presName="background2" presStyleLbl="node2" presStyleIdx="0" presStyleCnt="1"/>
      <dgm:spPr/>
      <dgm:t>
        <a:bodyPr/>
        <a:lstStyle/>
        <a:p>
          <a:endParaRPr lang="en-US"/>
        </a:p>
      </dgm:t>
    </dgm:pt>
    <dgm:pt modelId="{9768C153-72FC-C14F-A5EE-7005A8F88599}" type="pres">
      <dgm:prSet presAssocID="{984F967F-8B9F-C14E-8CDD-D549888FE732}" presName="text2" presStyleLbl="fgAcc2" presStyleIdx="0" presStyleCnt="1" custScaleX="445029" custScaleY="89177" custLinFactNeighborX="-85515" custLinFactNeighborY="-16345">
        <dgm:presLayoutVars>
          <dgm:chPref val="3"/>
        </dgm:presLayoutVars>
      </dgm:prSet>
      <dgm:spPr/>
      <dgm:t>
        <a:bodyPr/>
        <a:lstStyle/>
        <a:p>
          <a:endParaRPr lang="en-US"/>
        </a:p>
      </dgm:t>
    </dgm:pt>
    <dgm:pt modelId="{4A739415-920A-DD41-9456-CF3A15B06EF1}" type="pres">
      <dgm:prSet presAssocID="{984F967F-8B9F-C14E-8CDD-D549888FE732}" presName="hierChild3" presStyleCnt="0"/>
      <dgm:spPr/>
      <dgm:t>
        <a:bodyPr/>
        <a:lstStyle/>
        <a:p>
          <a:endParaRPr lang="en-US"/>
        </a:p>
      </dgm:t>
    </dgm:pt>
    <dgm:pt modelId="{6C79C83E-F28A-0E45-A250-7B377EFA02E2}" type="pres">
      <dgm:prSet presAssocID="{81C04F90-0B8D-0F49-8857-160C2E58C9CB}" presName="Name17" presStyleLbl="parChTrans1D3" presStyleIdx="0" presStyleCnt="1" custSzX="1702568"/>
      <dgm:spPr/>
      <dgm:t>
        <a:bodyPr/>
        <a:lstStyle/>
        <a:p>
          <a:endParaRPr lang="en-US"/>
        </a:p>
      </dgm:t>
    </dgm:pt>
    <dgm:pt modelId="{93923EE9-B8AF-E44C-8053-D4CA750C38B6}" type="pres">
      <dgm:prSet presAssocID="{0CB4B1CD-B7CE-754B-9435-7789350C9EC2}" presName="hierRoot3" presStyleCnt="0"/>
      <dgm:spPr/>
      <dgm:t>
        <a:bodyPr/>
        <a:lstStyle/>
        <a:p>
          <a:endParaRPr lang="en-US"/>
        </a:p>
      </dgm:t>
    </dgm:pt>
    <dgm:pt modelId="{CEFD72DF-3EBC-5D43-8C6D-55DD608293CF}" type="pres">
      <dgm:prSet presAssocID="{0CB4B1CD-B7CE-754B-9435-7789350C9EC2}" presName="composite3" presStyleCnt="0"/>
      <dgm:spPr/>
      <dgm:t>
        <a:bodyPr/>
        <a:lstStyle/>
        <a:p>
          <a:endParaRPr lang="en-US"/>
        </a:p>
      </dgm:t>
    </dgm:pt>
    <dgm:pt modelId="{83FD30A3-8CF7-B845-B5BB-F43AAAB80417}" type="pres">
      <dgm:prSet presAssocID="{0CB4B1CD-B7CE-754B-9435-7789350C9EC2}" presName="background3" presStyleLbl="node3" presStyleIdx="0" presStyleCnt="1"/>
      <dgm:spPr>
        <a:blipFill rotWithShape="0">
          <a:blip xmlns:r="http://schemas.openxmlformats.org/officeDocument/2006/relationships" r:embed="rId1"/>
          <a:stretch>
            <a:fillRect/>
          </a:stretch>
        </a:blipFill>
      </dgm:spPr>
      <dgm:t>
        <a:bodyPr/>
        <a:lstStyle/>
        <a:p>
          <a:endParaRPr lang="en-US"/>
        </a:p>
      </dgm:t>
    </dgm:pt>
    <dgm:pt modelId="{D3D63214-E636-824D-834F-55901E1EF223}" type="pres">
      <dgm:prSet presAssocID="{0CB4B1CD-B7CE-754B-9435-7789350C9EC2}" presName="text3" presStyleLbl="fgAcc3" presStyleIdx="0" presStyleCnt="1" custScaleX="317783" custScaleY="105759" custLinFactNeighborX="-48167" custLinFactNeighborY="-21968">
        <dgm:presLayoutVars>
          <dgm:chPref val="3"/>
        </dgm:presLayoutVars>
      </dgm:prSet>
      <dgm:spPr/>
      <dgm:t>
        <a:bodyPr/>
        <a:lstStyle/>
        <a:p>
          <a:endParaRPr lang="en-US"/>
        </a:p>
      </dgm:t>
    </dgm:pt>
    <dgm:pt modelId="{B1094685-ABF3-F54B-ADF2-AD5EC0ECE0B8}" type="pres">
      <dgm:prSet presAssocID="{0CB4B1CD-B7CE-754B-9435-7789350C9EC2}" presName="hierChild4" presStyleCnt="0"/>
      <dgm:spPr/>
      <dgm:t>
        <a:bodyPr/>
        <a:lstStyle/>
        <a:p>
          <a:endParaRPr lang="en-US"/>
        </a:p>
      </dgm:t>
    </dgm:pt>
    <dgm:pt modelId="{8CBEB4FF-701D-FF44-A118-D363CCB58D80}" type="pres">
      <dgm:prSet presAssocID="{D1B2600E-548B-7948-9BFA-EFBAE9DE96A4}" presName="Name23" presStyleLbl="parChTrans1D4" presStyleIdx="0" presStyleCnt="2" custSzX="666274"/>
      <dgm:spPr/>
      <dgm:t>
        <a:bodyPr/>
        <a:lstStyle/>
        <a:p>
          <a:endParaRPr lang="en-US"/>
        </a:p>
      </dgm:t>
    </dgm:pt>
    <dgm:pt modelId="{75BC6EA4-BCB4-AF45-A669-4DCDFEC943D2}" type="pres">
      <dgm:prSet presAssocID="{8CFF06C1-9023-C04B-A396-82BC909E315F}" presName="hierRoot4" presStyleCnt="0"/>
      <dgm:spPr/>
      <dgm:t>
        <a:bodyPr/>
        <a:lstStyle/>
        <a:p>
          <a:endParaRPr lang="en-US"/>
        </a:p>
      </dgm:t>
    </dgm:pt>
    <dgm:pt modelId="{51BB78B6-9AFF-1F4A-ADC3-647C0E8D077A}" type="pres">
      <dgm:prSet presAssocID="{8CFF06C1-9023-C04B-A396-82BC909E315F}" presName="composite4" presStyleCnt="0"/>
      <dgm:spPr/>
      <dgm:t>
        <a:bodyPr/>
        <a:lstStyle/>
        <a:p>
          <a:endParaRPr lang="en-US"/>
        </a:p>
      </dgm:t>
    </dgm:pt>
    <dgm:pt modelId="{38079985-B06A-0142-9FF8-BC8A7F27DF3D}" type="pres">
      <dgm:prSet presAssocID="{8CFF06C1-9023-C04B-A396-82BC909E315F}" presName="background4" presStyleLbl="node4" presStyleIdx="0" presStyleCnt="2"/>
      <dgm:spPr/>
      <dgm:t>
        <a:bodyPr/>
        <a:lstStyle/>
        <a:p>
          <a:endParaRPr lang="en-US"/>
        </a:p>
      </dgm:t>
    </dgm:pt>
    <dgm:pt modelId="{F998681B-0336-EF45-B453-9152A19519A3}" type="pres">
      <dgm:prSet presAssocID="{8CFF06C1-9023-C04B-A396-82BC909E315F}" presName="text4" presStyleLbl="fgAcc4" presStyleIdx="0" presStyleCnt="2" custScaleX="388194" custScaleY="62468" custLinFactNeighborX="20357" custLinFactNeighborY="-23287">
        <dgm:presLayoutVars>
          <dgm:chPref val="3"/>
        </dgm:presLayoutVars>
      </dgm:prSet>
      <dgm:spPr/>
      <dgm:t>
        <a:bodyPr/>
        <a:lstStyle/>
        <a:p>
          <a:endParaRPr lang="en-US"/>
        </a:p>
      </dgm:t>
    </dgm:pt>
    <dgm:pt modelId="{84D1959E-DDAD-AC49-9BAE-DBDA640F02CD}" type="pres">
      <dgm:prSet presAssocID="{8CFF06C1-9023-C04B-A396-82BC909E315F}" presName="hierChild5" presStyleCnt="0"/>
      <dgm:spPr/>
      <dgm:t>
        <a:bodyPr/>
        <a:lstStyle/>
        <a:p>
          <a:endParaRPr lang="en-US"/>
        </a:p>
      </dgm:t>
    </dgm:pt>
    <dgm:pt modelId="{FCA954CA-7173-2147-9797-35393874C33B}" type="pres">
      <dgm:prSet presAssocID="{AB17A71A-DBB1-C44D-8AB0-600C064B458E}" presName="Name23" presStyleLbl="parChTrans1D4" presStyleIdx="1" presStyleCnt="2" custSzX="245123"/>
      <dgm:spPr/>
      <dgm:t>
        <a:bodyPr/>
        <a:lstStyle/>
        <a:p>
          <a:endParaRPr lang="en-US"/>
        </a:p>
      </dgm:t>
    </dgm:pt>
    <dgm:pt modelId="{A2CD71D8-C3AC-2E43-8F5A-55F72D7F5030}" type="pres">
      <dgm:prSet presAssocID="{E55930AD-5598-0445-B212-5FE997BB5B1B}" presName="hierRoot4" presStyleCnt="0"/>
      <dgm:spPr/>
    </dgm:pt>
    <dgm:pt modelId="{ADF3077E-8ECB-CF41-880E-B45C4B1895EF}" type="pres">
      <dgm:prSet presAssocID="{E55930AD-5598-0445-B212-5FE997BB5B1B}" presName="composite4" presStyleCnt="0"/>
      <dgm:spPr/>
    </dgm:pt>
    <dgm:pt modelId="{62363072-1C98-CF42-B89D-B69A46B9CBB8}" type="pres">
      <dgm:prSet presAssocID="{E55930AD-5598-0445-B212-5FE997BB5B1B}" presName="background4" presStyleLbl="node4" presStyleIdx="1" presStyleCnt="2"/>
      <dgm:spPr/>
    </dgm:pt>
    <dgm:pt modelId="{0242033D-50B1-BD48-98E1-AAC9B11B459F}" type="pres">
      <dgm:prSet presAssocID="{E55930AD-5598-0445-B212-5FE997BB5B1B}" presName="text4" presStyleLbl="fgAcc4" presStyleIdx="1" presStyleCnt="2" custScaleX="457584" custScaleY="206500" custLinFactNeighborX="-38515" custLinFactNeighborY="-29113">
        <dgm:presLayoutVars>
          <dgm:chPref val="3"/>
        </dgm:presLayoutVars>
      </dgm:prSet>
      <dgm:spPr/>
      <dgm:t>
        <a:bodyPr/>
        <a:lstStyle/>
        <a:p>
          <a:endParaRPr lang="en-US"/>
        </a:p>
      </dgm:t>
    </dgm:pt>
    <dgm:pt modelId="{409615EB-9BB8-6447-9C95-949BBC1B88E7}" type="pres">
      <dgm:prSet presAssocID="{E55930AD-5598-0445-B212-5FE997BB5B1B}" presName="hierChild5" presStyleCnt="0"/>
      <dgm:spPr/>
    </dgm:pt>
  </dgm:ptLst>
  <dgm:cxnLst>
    <dgm:cxn modelId="{FDFAF8B8-DDC4-AF4F-B388-103CFFEA94A5}" srcId="{984F967F-8B9F-C14E-8CDD-D549888FE732}" destId="{0CB4B1CD-B7CE-754B-9435-7789350C9EC2}" srcOrd="0" destOrd="0" parTransId="{81C04F90-0B8D-0F49-8857-160C2E58C9CB}" sibTransId="{B30E2FE6-D7BB-C94A-894E-50FCCB236311}"/>
    <dgm:cxn modelId="{2D311C1B-CFE0-6241-83A9-91CE3BFA6048}" srcId="{0CB4B1CD-B7CE-754B-9435-7789350C9EC2}" destId="{8CFF06C1-9023-C04B-A396-82BC909E315F}" srcOrd="0" destOrd="0" parTransId="{D1B2600E-548B-7948-9BFA-EFBAE9DE96A4}" sibTransId="{5FEA0F89-1B3F-814C-AC69-E676DBAA5FF1}"/>
    <dgm:cxn modelId="{E260169C-7CAA-B24C-A1BB-996F819BB400}" type="presOf" srcId="{DD0832CF-43EB-3D49-BDD5-43415F42ED42}" destId="{3E6593B5-560E-D049-81B7-2FD4CFBF4F9B}" srcOrd="0" destOrd="0" presId="urn:microsoft.com/office/officeart/2005/8/layout/hierarchy1"/>
    <dgm:cxn modelId="{DC9F9450-2DD1-2C4F-997E-ABB6864A7647}" type="presOf" srcId="{984F967F-8B9F-C14E-8CDD-D549888FE732}" destId="{9768C153-72FC-C14F-A5EE-7005A8F88599}" srcOrd="0" destOrd="0" presId="urn:microsoft.com/office/officeart/2005/8/layout/hierarchy1"/>
    <dgm:cxn modelId="{29A9B3A5-2752-784E-B5B9-9FE8A03E6D84}" type="presOf" srcId="{8CFF06C1-9023-C04B-A396-82BC909E315F}" destId="{F998681B-0336-EF45-B453-9152A19519A3}" srcOrd="0" destOrd="0" presId="urn:microsoft.com/office/officeart/2005/8/layout/hierarchy1"/>
    <dgm:cxn modelId="{56BB62CE-A6FF-0047-894B-0C6A79DC901B}" type="presOf" srcId="{81C04F90-0B8D-0F49-8857-160C2E58C9CB}" destId="{6C79C83E-F28A-0E45-A250-7B377EFA02E2}" srcOrd="0" destOrd="0" presId="urn:microsoft.com/office/officeart/2005/8/layout/hierarchy1"/>
    <dgm:cxn modelId="{E258724A-D70F-0441-9637-5F4CA684132C}" type="presOf" srcId="{D1B2600E-548B-7948-9BFA-EFBAE9DE96A4}" destId="{8CBEB4FF-701D-FF44-A118-D363CCB58D80}" srcOrd="0" destOrd="0" presId="urn:microsoft.com/office/officeart/2005/8/layout/hierarchy1"/>
    <dgm:cxn modelId="{BD966DC1-3402-9A47-AA7F-1717A307C9C9}" type="presOf" srcId="{42864B0F-B67E-6A49-B9AE-873349ACCCA2}" destId="{BE67D09A-07A4-B24C-8D79-B3273B450949}" srcOrd="0" destOrd="0" presId="urn:microsoft.com/office/officeart/2005/8/layout/hierarchy1"/>
    <dgm:cxn modelId="{C0BBF5F6-8EF9-9449-B3A9-EF8F18FFE60F}" srcId="{8CFF06C1-9023-C04B-A396-82BC909E315F}" destId="{E55930AD-5598-0445-B212-5FE997BB5B1B}" srcOrd="0" destOrd="0" parTransId="{AB17A71A-DBB1-C44D-8AB0-600C064B458E}" sibTransId="{A24F3658-47E3-BF49-937E-1763C6E42687}"/>
    <dgm:cxn modelId="{6CC88FEE-88B3-9142-AFF5-2FD8DDA98CCC}" type="presOf" srcId="{93E9B7BE-DC8F-CA48-8006-F60D1CBAC5FD}" destId="{41329A75-FB21-9249-A1E8-96FDCC920142}" srcOrd="0" destOrd="0" presId="urn:microsoft.com/office/officeart/2005/8/layout/hierarchy1"/>
    <dgm:cxn modelId="{C4DD33EB-17AB-234F-A045-207BE77071E4}" srcId="{93E9B7BE-DC8F-CA48-8006-F60D1CBAC5FD}" destId="{984F967F-8B9F-C14E-8CDD-D549888FE732}" srcOrd="0" destOrd="0" parTransId="{DD0832CF-43EB-3D49-BDD5-43415F42ED42}" sibTransId="{E7D65179-B253-0741-AF62-4194842DF9FC}"/>
    <dgm:cxn modelId="{24BCAE49-8852-C542-962A-E9007874416D}" type="presOf" srcId="{E55930AD-5598-0445-B212-5FE997BB5B1B}" destId="{0242033D-50B1-BD48-98E1-AAC9B11B459F}" srcOrd="0" destOrd="0" presId="urn:microsoft.com/office/officeart/2005/8/layout/hierarchy1"/>
    <dgm:cxn modelId="{EF101C42-41FC-954D-ACD6-3B49E41ACCC9}" type="presOf" srcId="{0CB4B1CD-B7CE-754B-9435-7789350C9EC2}" destId="{D3D63214-E636-824D-834F-55901E1EF223}" srcOrd="0" destOrd="0" presId="urn:microsoft.com/office/officeart/2005/8/layout/hierarchy1"/>
    <dgm:cxn modelId="{1C14934F-0E98-724D-BA75-093D9DB63853}" type="presOf" srcId="{AB17A71A-DBB1-C44D-8AB0-600C064B458E}" destId="{FCA954CA-7173-2147-9797-35393874C33B}" srcOrd="0" destOrd="0" presId="urn:microsoft.com/office/officeart/2005/8/layout/hierarchy1"/>
    <dgm:cxn modelId="{6A92510B-39F7-924A-B932-F1458A7099C8}" srcId="{42864B0F-B67E-6A49-B9AE-873349ACCCA2}" destId="{93E9B7BE-DC8F-CA48-8006-F60D1CBAC5FD}" srcOrd="0" destOrd="0" parTransId="{E856B9B3-D147-504C-8077-9A9A69D66AEF}" sibTransId="{18EBE272-C968-0448-94D8-333386DE5D14}"/>
    <dgm:cxn modelId="{38BDEDA4-AB76-BD44-A24C-9619FAAFD812}" type="presParOf" srcId="{BE67D09A-07A4-B24C-8D79-B3273B450949}" destId="{577BB47E-F0E7-AA4B-BD33-79B258C74031}" srcOrd="0" destOrd="0" presId="urn:microsoft.com/office/officeart/2005/8/layout/hierarchy1"/>
    <dgm:cxn modelId="{E58F52C8-62C7-D54E-AFF5-C5BC04F68520}" type="presParOf" srcId="{577BB47E-F0E7-AA4B-BD33-79B258C74031}" destId="{09D0E38F-0E82-DA4D-8222-85B8E4DEB103}" srcOrd="0" destOrd="0" presId="urn:microsoft.com/office/officeart/2005/8/layout/hierarchy1"/>
    <dgm:cxn modelId="{321BD282-9AE0-994A-AF72-0F18AE659712}" type="presParOf" srcId="{09D0E38F-0E82-DA4D-8222-85B8E4DEB103}" destId="{46AAEBA0-57AB-A140-8569-1222F0841313}" srcOrd="0" destOrd="0" presId="urn:microsoft.com/office/officeart/2005/8/layout/hierarchy1"/>
    <dgm:cxn modelId="{77B87FE2-6380-D641-BD47-CEAD11F2303C}" type="presParOf" srcId="{09D0E38F-0E82-DA4D-8222-85B8E4DEB103}" destId="{41329A75-FB21-9249-A1E8-96FDCC920142}" srcOrd="1" destOrd="0" presId="urn:microsoft.com/office/officeart/2005/8/layout/hierarchy1"/>
    <dgm:cxn modelId="{2AFBF1CB-648E-0F41-86DB-56F8AEC81DB6}" type="presParOf" srcId="{577BB47E-F0E7-AA4B-BD33-79B258C74031}" destId="{4967726F-6A9B-9C46-BFC9-E8D5727C0EEC}" srcOrd="1" destOrd="0" presId="urn:microsoft.com/office/officeart/2005/8/layout/hierarchy1"/>
    <dgm:cxn modelId="{E334AE2D-4A70-1446-930B-66BF87BE6998}" type="presParOf" srcId="{4967726F-6A9B-9C46-BFC9-E8D5727C0EEC}" destId="{3E6593B5-560E-D049-81B7-2FD4CFBF4F9B}" srcOrd="0" destOrd="0" presId="urn:microsoft.com/office/officeart/2005/8/layout/hierarchy1"/>
    <dgm:cxn modelId="{7BE2BC1C-98F5-3C45-8BD2-4937F3CC6CB4}" type="presParOf" srcId="{4967726F-6A9B-9C46-BFC9-E8D5727C0EEC}" destId="{4A129B43-16D5-CA40-80FA-4A482ADCEFE7}" srcOrd="1" destOrd="0" presId="urn:microsoft.com/office/officeart/2005/8/layout/hierarchy1"/>
    <dgm:cxn modelId="{655388A1-99DE-F84A-A441-ED43DD2C77DE}" type="presParOf" srcId="{4A129B43-16D5-CA40-80FA-4A482ADCEFE7}" destId="{B5F1FCCC-11C3-0247-A8E7-218ACE89F4CB}" srcOrd="0" destOrd="0" presId="urn:microsoft.com/office/officeart/2005/8/layout/hierarchy1"/>
    <dgm:cxn modelId="{BBF9C206-10A6-5642-8922-010CC26DCD1D}" type="presParOf" srcId="{B5F1FCCC-11C3-0247-A8E7-218ACE89F4CB}" destId="{238F530B-C0DB-6042-8456-5FDCB54066AD}" srcOrd="0" destOrd="0" presId="urn:microsoft.com/office/officeart/2005/8/layout/hierarchy1"/>
    <dgm:cxn modelId="{BD94AA21-AF10-1E43-A156-798238A92FF2}" type="presParOf" srcId="{B5F1FCCC-11C3-0247-A8E7-218ACE89F4CB}" destId="{9768C153-72FC-C14F-A5EE-7005A8F88599}" srcOrd="1" destOrd="0" presId="urn:microsoft.com/office/officeart/2005/8/layout/hierarchy1"/>
    <dgm:cxn modelId="{83F3128D-4B60-3B46-81A0-2D116D076588}" type="presParOf" srcId="{4A129B43-16D5-CA40-80FA-4A482ADCEFE7}" destId="{4A739415-920A-DD41-9456-CF3A15B06EF1}" srcOrd="1" destOrd="0" presId="urn:microsoft.com/office/officeart/2005/8/layout/hierarchy1"/>
    <dgm:cxn modelId="{E7D869F1-FA0E-794F-8AC4-6B9B6EBD31A4}" type="presParOf" srcId="{4A739415-920A-DD41-9456-CF3A15B06EF1}" destId="{6C79C83E-F28A-0E45-A250-7B377EFA02E2}" srcOrd="0" destOrd="0" presId="urn:microsoft.com/office/officeart/2005/8/layout/hierarchy1"/>
    <dgm:cxn modelId="{43D99369-8B1E-4C4A-B8C1-58EDB0FB2A4E}" type="presParOf" srcId="{4A739415-920A-DD41-9456-CF3A15B06EF1}" destId="{93923EE9-B8AF-E44C-8053-D4CA750C38B6}" srcOrd="1" destOrd="0" presId="urn:microsoft.com/office/officeart/2005/8/layout/hierarchy1"/>
    <dgm:cxn modelId="{06F3F921-B5F0-C143-A30A-9BCC196DE775}" type="presParOf" srcId="{93923EE9-B8AF-E44C-8053-D4CA750C38B6}" destId="{CEFD72DF-3EBC-5D43-8C6D-55DD608293CF}" srcOrd="0" destOrd="0" presId="urn:microsoft.com/office/officeart/2005/8/layout/hierarchy1"/>
    <dgm:cxn modelId="{A5D556E2-5EBC-FE41-8C55-12AE121DDBB2}" type="presParOf" srcId="{CEFD72DF-3EBC-5D43-8C6D-55DD608293CF}" destId="{83FD30A3-8CF7-B845-B5BB-F43AAAB80417}" srcOrd="0" destOrd="0" presId="urn:microsoft.com/office/officeart/2005/8/layout/hierarchy1"/>
    <dgm:cxn modelId="{898D0430-6C25-6F47-8657-187F784ABBFC}" type="presParOf" srcId="{CEFD72DF-3EBC-5D43-8C6D-55DD608293CF}" destId="{D3D63214-E636-824D-834F-55901E1EF223}" srcOrd="1" destOrd="0" presId="urn:microsoft.com/office/officeart/2005/8/layout/hierarchy1"/>
    <dgm:cxn modelId="{1F35459B-B7EC-4646-95A4-7E4E03A86F96}" type="presParOf" srcId="{93923EE9-B8AF-E44C-8053-D4CA750C38B6}" destId="{B1094685-ABF3-F54B-ADF2-AD5EC0ECE0B8}" srcOrd="1" destOrd="0" presId="urn:microsoft.com/office/officeart/2005/8/layout/hierarchy1"/>
    <dgm:cxn modelId="{DED2FBCA-B750-4244-B46F-1343E8B8A032}" type="presParOf" srcId="{B1094685-ABF3-F54B-ADF2-AD5EC0ECE0B8}" destId="{8CBEB4FF-701D-FF44-A118-D363CCB58D80}" srcOrd="0" destOrd="0" presId="urn:microsoft.com/office/officeart/2005/8/layout/hierarchy1"/>
    <dgm:cxn modelId="{BA1128B4-C5A0-F641-B6DE-83F95F5ECE70}" type="presParOf" srcId="{B1094685-ABF3-F54B-ADF2-AD5EC0ECE0B8}" destId="{75BC6EA4-BCB4-AF45-A669-4DCDFEC943D2}" srcOrd="1" destOrd="0" presId="urn:microsoft.com/office/officeart/2005/8/layout/hierarchy1"/>
    <dgm:cxn modelId="{027AA1EB-88E3-7143-8873-E1D651E795A4}" type="presParOf" srcId="{75BC6EA4-BCB4-AF45-A669-4DCDFEC943D2}" destId="{51BB78B6-9AFF-1F4A-ADC3-647C0E8D077A}" srcOrd="0" destOrd="0" presId="urn:microsoft.com/office/officeart/2005/8/layout/hierarchy1"/>
    <dgm:cxn modelId="{5EC605E6-4B1C-A94A-9E23-8E6307FDADE4}" type="presParOf" srcId="{51BB78B6-9AFF-1F4A-ADC3-647C0E8D077A}" destId="{38079985-B06A-0142-9FF8-BC8A7F27DF3D}" srcOrd="0" destOrd="0" presId="urn:microsoft.com/office/officeart/2005/8/layout/hierarchy1"/>
    <dgm:cxn modelId="{E984DC40-4005-0549-B1D1-F2C785A6F46A}" type="presParOf" srcId="{51BB78B6-9AFF-1F4A-ADC3-647C0E8D077A}" destId="{F998681B-0336-EF45-B453-9152A19519A3}" srcOrd="1" destOrd="0" presId="urn:microsoft.com/office/officeart/2005/8/layout/hierarchy1"/>
    <dgm:cxn modelId="{676931B4-F042-654B-B854-9F1660213C22}" type="presParOf" srcId="{75BC6EA4-BCB4-AF45-A669-4DCDFEC943D2}" destId="{84D1959E-DDAD-AC49-9BAE-DBDA640F02CD}" srcOrd="1" destOrd="0" presId="urn:microsoft.com/office/officeart/2005/8/layout/hierarchy1"/>
    <dgm:cxn modelId="{F6DA04C1-8C27-F745-9D83-92B2BF7F2B52}" type="presParOf" srcId="{84D1959E-DDAD-AC49-9BAE-DBDA640F02CD}" destId="{FCA954CA-7173-2147-9797-35393874C33B}" srcOrd="0" destOrd="0" presId="urn:microsoft.com/office/officeart/2005/8/layout/hierarchy1"/>
    <dgm:cxn modelId="{DE8B0D08-78C9-174F-84D2-488A88C55630}" type="presParOf" srcId="{84D1959E-DDAD-AC49-9BAE-DBDA640F02CD}" destId="{A2CD71D8-C3AC-2E43-8F5A-55F72D7F5030}" srcOrd="1" destOrd="0" presId="urn:microsoft.com/office/officeart/2005/8/layout/hierarchy1"/>
    <dgm:cxn modelId="{542B46F8-B497-3F4F-8207-3EE8C0AD63D3}" type="presParOf" srcId="{A2CD71D8-C3AC-2E43-8F5A-55F72D7F5030}" destId="{ADF3077E-8ECB-CF41-880E-B45C4B1895EF}" srcOrd="0" destOrd="0" presId="urn:microsoft.com/office/officeart/2005/8/layout/hierarchy1"/>
    <dgm:cxn modelId="{15436090-33F8-514E-A230-330BF7CC2DD3}" type="presParOf" srcId="{ADF3077E-8ECB-CF41-880E-B45C4B1895EF}" destId="{62363072-1C98-CF42-B89D-B69A46B9CBB8}" srcOrd="0" destOrd="0" presId="urn:microsoft.com/office/officeart/2005/8/layout/hierarchy1"/>
    <dgm:cxn modelId="{D5CD65F9-FA13-FA46-A2BA-BD9F2A62A29A}" type="presParOf" srcId="{ADF3077E-8ECB-CF41-880E-B45C4B1895EF}" destId="{0242033D-50B1-BD48-98E1-AAC9B11B459F}" srcOrd="1" destOrd="0" presId="urn:microsoft.com/office/officeart/2005/8/layout/hierarchy1"/>
    <dgm:cxn modelId="{8504C35B-D4EE-5D42-ADE0-B1683F0AD200}" type="presParOf" srcId="{A2CD71D8-C3AC-2E43-8F5A-55F72D7F5030}" destId="{409615EB-9BB8-6447-9C95-949BBC1B88E7}"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99FB2E8-C2FF-A84D-BB1F-3E5CF732442B}" type="doc">
      <dgm:prSet loTypeId="urn:microsoft.com/office/officeart/2005/8/layout/gear1" loCatId="relationship" qsTypeId="urn:microsoft.com/office/officeart/2005/8/quickstyle/3D8" qsCatId="3D" csTypeId="urn:microsoft.com/office/officeart/2005/8/colors/accent5_2" csCatId="accent5" phldr="1"/>
      <dgm:spPr/>
    </dgm:pt>
    <dgm:pt modelId="{EED28649-9BA6-6749-A9EB-A3327442ABC0}">
      <dgm:prSet phldrT="[Text]"/>
      <dgm:spPr/>
      <dgm:t>
        <a:bodyPr/>
        <a:lstStyle/>
        <a:p>
          <a:r>
            <a:rPr lang="en-US" dirty="0" smtClean="0"/>
            <a:t>R</a:t>
          </a:r>
          <a:endParaRPr lang="en-US" dirty="0"/>
        </a:p>
      </dgm:t>
    </dgm:pt>
    <dgm:pt modelId="{B96535F0-485E-DB46-A9B1-F8731533AAA6}" type="parTrans" cxnId="{3A6D4231-F1CC-4447-99CA-3E4BB8AFBF89}">
      <dgm:prSet/>
      <dgm:spPr/>
      <dgm:t>
        <a:bodyPr/>
        <a:lstStyle/>
        <a:p>
          <a:endParaRPr lang="en-US"/>
        </a:p>
      </dgm:t>
    </dgm:pt>
    <dgm:pt modelId="{4D51E067-8E28-CE45-A3F6-D079FCDB0BBF}" type="sibTrans" cxnId="{3A6D4231-F1CC-4447-99CA-3E4BB8AFBF89}">
      <dgm:prSet/>
      <dgm:spPr/>
      <dgm:t>
        <a:bodyPr/>
        <a:lstStyle/>
        <a:p>
          <a:endParaRPr lang="en-US"/>
        </a:p>
      </dgm:t>
    </dgm:pt>
    <dgm:pt modelId="{129037E6-EAE8-994E-B52C-D2BF9DE4D04B}">
      <dgm:prSet phldrT="[Text]"/>
      <dgm:spPr/>
      <dgm:t>
        <a:bodyPr/>
        <a:lstStyle/>
        <a:p>
          <a:r>
            <a:rPr lang="en-US" dirty="0" smtClean="0"/>
            <a:t>L1</a:t>
          </a:r>
          <a:endParaRPr lang="en-US" dirty="0"/>
        </a:p>
      </dgm:t>
    </dgm:pt>
    <dgm:pt modelId="{7ADEF73E-F1CF-914C-9CB0-2786F6FC61DF}" type="parTrans" cxnId="{E2DE1117-DB5E-1D4C-AAE7-D0D01D7773F6}">
      <dgm:prSet/>
      <dgm:spPr/>
      <dgm:t>
        <a:bodyPr/>
        <a:lstStyle/>
        <a:p>
          <a:endParaRPr lang="en-US"/>
        </a:p>
      </dgm:t>
    </dgm:pt>
    <dgm:pt modelId="{AEC3AD78-1AD2-F145-B3CC-AEED8DCA9F8F}" type="sibTrans" cxnId="{E2DE1117-DB5E-1D4C-AAE7-D0D01D7773F6}">
      <dgm:prSet/>
      <dgm:spPr/>
      <dgm:t>
        <a:bodyPr/>
        <a:lstStyle/>
        <a:p>
          <a:endParaRPr lang="en-US"/>
        </a:p>
      </dgm:t>
    </dgm:pt>
    <dgm:pt modelId="{959CD964-C9F0-4E45-BE7B-1FF0F25D080F}">
      <dgm:prSet phldrT="[Text]"/>
      <dgm:spPr/>
      <dgm:t>
        <a:bodyPr/>
        <a:lstStyle/>
        <a:p>
          <a:r>
            <a:rPr lang="en-US" dirty="0" smtClean="0"/>
            <a:t>L2</a:t>
          </a:r>
          <a:endParaRPr lang="en-US" dirty="0"/>
        </a:p>
      </dgm:t>
    </dgm:pt>
    <dgm:pt modelId="{1DDF9A01-CA9E-3D42-BB9A-7076391DED60}" type="parTrans" cxnId="{444246C7-848D-6346-957E-BF0296087853}">
      <dgm:prSet/>
      <dgm:spPr/>
      <dgm:t>
        <a:bodyPr/>
        <a:lstStyle/>
        <a:p>
          <a:endParaRPr lang="en-US"/>
        </a:p>
      </dgm:t>
    </dgm:pt>
    <dgm:pt modelId="{1578532D-67C8-8A43-AEE4-CE6297D46E4E}" type="sibTrans" cxnId="{444246C7-848D-6346-957E-BF0296087853}">
      <dgm:prSet/>
      <dgm:spPr/>
      <dgm:t>
        <a:bodyPr/>
        <a:lstStyle/>
        <a:p>
          <a:endParaRPr lang="en-US"/>
        </a:p>
      </dgm:t>
    </dgm:pt>
    <dgm:pt modelId="{A36F1412-AF6B-FB40-B783-A90E28617328}" type="pres">
      <dgm:prSet presAssocID="{D99FB2E8-C2FF-A84D-BB1F-3E5CF732442B}" presName="composite" presStyleCnt="0">
        <dgm:presLayoutVars>
          <dgm:chMax val="3"/>
          <dgm:animLvl val="lvl"/>
          <dgm:resizeHandles val="exact"/>
        </dgm:presLayoutVars>
      </dgm:prSet>
      <dgm:spPr/>
    </dgm:pt>
    <dgm:pt modelId="{9D361B28-C73D-FD4A-AD46-C92CB76A559C}" type="pres">
      <dgm:prSet presAssocID="{EED28649-9BA6-6749-A9EB-A3327442ABC0}" presName="gear1" presStyleLbl="node1" presStyleIdx="0" presStyleCnt="3" custLinFactNeighborX="-51253" custLinFactNeighborY="-23201">
        <dgm:presLayoutVars>
          <dgm:chMax val="1"/>
          <dgm:bulletEnabled val="1"/>
        </dgm:presLayoutVars>
      </dgm:prSet>
      <dgm:spPr/>
      <dgm:t>
        <a:bodyPr/>
        <a:lstStyle/>
        <a:p>
          <a:endParaRPr lang="en-US"/>
        </a:p>
      </dgm:t>
    </dgm:pt>
    <dgm:pt modelId="{B62A65EC-7DD7-4B4B-BE50-C07157874585}" type="pres">
      <dgm:prSet presAssocID="{EED28649-9BA6-6749-A9EB-A3327442ABC0}" presName="gear1srcNode" presStyleLbl="node1" presStyleIdx="0" presStyleCnt="3"/>
      <dgm:spPr/>
      <dgm:t>
        <a:bodyPr/>
        <a:lstStyle/>
        <a:p>
          <a:endParaRPr lang="en-US"/>
        </a:p>
      </dgm:t>
    </dgm:pt>
    <dgm:pt modelId="{8D0F3311-887B-D341-B19D-3C754C8801FB}" type="pres">
      <dgm:prSet presAssocID="{EED28649-9BA6-6749-A9EB-A3327442ABC0}" presName="gear1dstNode" presStyleLbl="node1" presStyleIdx="0" presStyleCnt="3"/>
      <dgm:spPr/>
      <dgm:t>
        <a:bodyPr/>
        <a:lstStyle/>
        <a:p>
          <a:endParaRPr lang="en-US"/>
        </a:p>
      </dgm:t>
    </dgm:pt>
    <dgm:pt modelId="{8809D42A-E0CE-6846-A00E-B04C3B98189A}" type="pres">
      <dgm:prSet presAssocID="{129037E6-EAE8-994E-B52C-D2BF9DE4D04B}" presName="gear2" presStyleLbl="node1" presStyleIdx="1" presStyleCnt="3" custLinFactX="-200000" custLinFactY="-53308" custLinFactNeighborX="-232933" custLinFactNeighborY="-100000">
        <dgm:presLayoutVars>
          <dgm:chMax val="1"/>
          <dgm:bulletEnabled val="1"/>
        </dgm:presLayoutVars>
      </dgm:prSet>
      <dgm:spPr/>
      <dgm:t>
        <a:bodyPr/>
        <a:lstStyle/>
        <a:p>
          <a:endParaRPr lang="en-US"/>
        </a:p>
      </dgm:t>
    </dgm:pt>
    <dgm:pt modelId="{104AF8AC-D559-1341-A4B7-36545045576D}" type="pres">
      <dgm:prSet presAssocID="{129037E6-EAE8-994E-B52C-D2BF9DE4D04B}" presName="gear2srcNode" presStyleLbl="node1" presStyleIdx="1" presStyleCnt="3"/>
      <dgm:spPr/>
      <dgm:t>
        <a:bodyPr/>
        <a:lstStyle/>
        <a:p>
          <a:endParaRPr lang="en-US"/>
        </a:p>
      </dgm:t>
    </dgm:pt>
    <dgm:pt modelId="{1891A21E-75C3-D147-8863-4BE1A685EF3D}" type="pres">
      <dgm:prSet presAssocID="{129037E6-EAE8-994E-B52C-D2BF9DE4D04B}" presName="gear2dstNode" presStyleLbl="node1" presStyleIdx="1" presStyleCnt="3"/>
      <dgm:spPr/>
      <dgm:t>
        <a:bodyPr/>
        <a:lstStyle/>
        <a:p>
          <a:endParaRPr lang="en-US"/>
        </a:p>
      </dgm:t>
    </dgm:pt>
    <dgm:pt modelId="{D54963DE-5236-3541-BC56-C6019594F0F9}" type="pres">
      <dgm:prSet presAssocID="{959CD964-C9F0-4E45-BE7B-1FF0F25D080F}" presName="gear3" presStyleLbl="node1" presStyleIdx="2" presStyleCnt="3"/>
      <dgm:spPr/>
      <dgm:t>
        <a:bodyPr/>
        <a:lstStyle/>
        <a:p>
          <a:endParaRPr lang="en-US"/>
        </a:p>
      </dgm:t>
    </dgm:pt>
    <dgm:pt modelId="{8E26001D-46B8-F440-B804-86AA4BAEA986}" type="pres">
      <dgm:prSet presAssocID="{959CD964-C9F0-4E45-BE7B-1FF0F25D080F}" presName="gear3tx" presStyleLbl="node1" presStyleIdx="2" presStyleCnt="3">
        <dgm:presLayoutVars>
          <dgm:chMax val="1"/>
          <dgm:bulletEnabled val="1"/>
        </dgm:presLayoutVars>
      </dgm:prSet>
      <dgm:spPr/>
      <dgm:t>
        <a:bodyPr/>
        <a:lstStyle/>
        <a:p>
          <a:endParaRPr lang="en-US"/>
        </a:p>
      </dgm:t>
    </dgm:pt>
    <dgm:pt modelId="{B057172D-1C39-9B43-8356-2923DFD406DE}" type="pres">
      <dgm:prSet presAssocID="{959CD964-C9F0-4E45-BE7B-1FF0F25D080F}" presName="gear3srcNode" presStyleLbl="node1" presStyleIdx="2" presStyleCnt="3"/>
      <dgm:spPr/>
      <dgm:t>
        <a:bodyPr/>
        <a:lstStyle/>
        <a:p>
          <a:endParaRPr lang="en-US"/>
        </a:p>
      </dgm:t>
    </dgm:pt>
    <dgm:pt modelId="{062B62A3-C15B-BC44-BC15-0EBD7FD80328}" type="pres">
      <dgm:prSet presAssocID="{959CD964-C9F0-4E45-BE7B-1FF0F25D080F}" presName="gear3dstNode" presStyleLbl="node1" presStyleIdx="2" presStyleCnt="3"/>
      <dgm:spPr/>
      <dgm:t>
        <a:bodyPr/>
        <a:lstStyle/>
        <a:p>
          <a:endParaRPr lang="en-US"/>
        </a:p>
      </dgm:t>
    </dgm:pt>
    <dgm:pt modelId="{3ED1E0DA-619A-8344-8B39-9E7DCE0680AE}" type="pres">
      <dgm:prSet presAssocID="{4D51E067-8E28-CE45-A3F6-D079FCDB0BBF}" presName="connector1" presStyleLbl="sibTrans2D1" presStyleIdx="0" presStyleCnt="3" custLinFactNeighborX="-22940" custLinFactNeighborY="-15889"/>
      <dgm:spPr/>
      <dgm:t>
        <a:bodyPr/>
        <a:lstStyle/>
        <a:p>
          <a:endParaRPr lang="en-US"/>
        </a:p>
      </dgm:t>
    </dgm:pt>
    <dgm:pt modelId="{B71E4ADD-3ED1-6942-A992-F6362B664784}" type="pres">
      <dgm:prSet presAssocID="{AEC3AD78-1AD2-F145-B3CC-AEED8DCA9F8F}" presName="connector2" presStyleLbl="sibTrans2D1" presStyleIdx="1" presStyleCnt="3"/>
      <dgm:spPr/>
      <dgm:t>
        <a:bodyPr/>
        <a:lstStyle/>
        <a:p>
          <a:endParaRPr lang="en-US"/>
        </a:p>
      </dgm:t>
    </dgm:pt>
    <dgm:pt modelId="{88163DFC-C41B-A541-98BF-A3190A1621C2}" type="pres">
      <dgm:prSet presAssocID="{1578532D-67C8-8A43-AEE4-CE6297D46E4E}" presName="connector3" presStyleLbl="sibTrans2D1" presStyleIdx="2" presStyleCnt="3"/>
      <dgm:spPr/>
      <dgm:t>
        <a:bodyPr/>
        <a:lstStyle/>
        <a:p>
          <a:endParaRPr lang="en-US"/>
        </a:p>
      </dgm:t>
    </dgm:pt>
  </dgm:ptLst>
  <dgm:cxnLst>
    <dgm:cxn modelId="{2AA9662C-BF57-2C43-9E5C-049CC1A1C659}" type="presOf" srcId="{D99FB2E8-C2FF-A84D-BB1F-3E5CF732442B}" destId="{A36F1412-AF6B-FB40-B783-A90E28617328}" srcOrd="0" destOrd="0" presId="urn:microsoft.com/office/officeart/2005/8/layout/gear1"/>
    <dgm:cxn modelId="{75E77E65-53E7-B441-818A-3B0647CB80F5}" type="presOf" srcId="{959CD964-C9F0-4E45-BE7B-1FF0F25D080F}" destId="{062B62A3-C15B-BC44-BC15-0EBD7FD80328}" srcOrd="3" destOrd="0" presId="urn:microsoft.com/office/officeart/2005/8/layout/gear1"/>
    <dgm:cxn modelId="{E2DE1117-DB5E-1D4C-AAE7-D0D01D7773F6}" srcId="{D99FB2E8-C2FF-A84D-BB1F-3E5CF732442B}" destId="{129037E6-EAE8-994E-B52C-D2BF9DE4D04B}" srcOrd="1" destOrd="0" parTransId="{7ADEF73E-F1CF-914C-9CB0-2786F6FC61DF}" sibTransId="{AEC3AD78-1AD2-F145-B3CC-AEED8DCA9F8F}"/>
    <dgm:cxn modelId="{72F888B3-A90E-5643-92EE-0C9F19AD1419}" type="presOf" srcId="{EED28649-9BA6-6749-A9EB-A3327442ABC0}" destId="{8D0F3311-887B-D341-B19D-3C754C8801FB}" srcOrd="2" destOrd="0" presId="urn:microsoft.com/office/officeart/2005/8/layout/gear1"/>
    <dgm:cxn modelId="{131D3B7B-BB2D-1947-B414-446CFA0A00DE}" type="presOf" srcId="{1578532D-67C8-8A43-AEE4-CE6297D46E4E}" destId="{88163DFC-C41B-A541-98BF-A3190A1621C2}" srcOrd="0" destOrd="0" presId="urn:microsoft.com/office/officeart/2005/8/layout/gear1"/>
    <dgm:cxn modelId="{2317266C-5640-AA4B-BAD8-7599F9776065}" type="presOf" srcId="{EED28649-9BA6-6749-A9EB-A3327442ABC0}" destId="{B62A65EC-7DD7-4B4B-BE50-C07157874585}" srcOrd="1" destOrd="0" presId="urn:microsoft.com/office/officeart/2005/8/layout/gear1"/>
    <dgm:cxn modelId="{260F3434-F590-254C-BB7F-B2EBBA92EDEE}" type="presOf" srcId="{959CD964-C9F0-4E45-BE7B-1FF0F25D080F}" destId="{D54963DE-5236-3541-BC56-C6019594F0F9}" srcOrd="0" destOrd="0" presId="urn:microsoft.com/office/officeart/2005/8/layout/gear1"/>
    <dgm:cxn modelId="{444246C7-848D-6346-957E-BF0296087853}" srcId="{D99FB2E8-C2FF-A84D-BB1F-3E5CF732442B}" destId="{959CD964-C9F0-4E45-BE7B-1FF0F25D080F}" srcOrd="2" destOrd="0" parTransId="{1DDF9A01-CA9E-3D42-BB9A-7076391DED60}" sibTransId="{1578532D-67C8-8A43-AEE4-CE6297D46E4E}"/>
    <dgm:cxn modelId="{720DB6EF-DC4D-584C-99C3-BA23944CBA21}" type="presOf" srcId="{959CD964-C9F0-4E45-BE7B-1FF0F25D080F}" destId="{8E26001D-46B8-F440-B804-86AA4BAEA986}" srcOrd="1" destOrd="0" presId="urn:microsoft.com/office/officeart/2005/8/layout/gear1"/>
    <dgm:cxn modelId="{3A6D4231-F1CC-4447-99CA-3E4BB8AFBF89}" srcId="{D99FB2E8-C2FF-A84D-BB1F-3E5CF732442B}" destId="{EED28649-9BA6-6749-A9EB-A3327442ABC0}" srcOrd="0" destOrd="0" parTransId="{B96535F0-485E-DB46-A9B1-F8731533AAA6}" sibTransId="{4D51E067-8E28-CE45-A3F6-D079FCDB0BBF}"/>
    <dgm:cxn modelId="{2F7D2080-D8FA-0A4C-9089-307A9DAD83F9}" type="presOf" srcId="{129037E6-EAE8-994E-B52C-D2BF9DE4D04B}" destId="{1891A21E-75C3-D147-8863-4BE1A685EF3D}" srcOrd="2" destOrd="0" presId="urn:microsoft.com/office/officeart/2005/8/layout/gear1"/>
    <dgm:cxn modelId="{DFAAA400-4206-8948-B581-471A0DE4AF72}" type="presOf" srcId="{4D51E067-8E28-CE45-A3F6-D079FCDB0BBF}" destId="{3ED1E0DA-619A-8344-8B39-9E7DCE0680AE}" srcOrd="0" destOrd="0" presId="urn:microsoft.com/office/officeart/2005/8/layout/gear1"/>
    <dgm:cxn modelId="{15E0F034-CE71-9245-8375-DAA62C6C9E8A}" type="presOf" srcId="{AEC3AD78-1AD2-F145-B3CC-AEED8DCA9F8F}" destId="{B71E4ADD-3ED1-6942-A992-F6362B664784}" srcOrd="0" destOrd="0" presId="urn:microsoft.com/office/officeart/2005/8/layout/gear1"/>
    <dgm:cxn modelId="{B29749C3-D673-3C48-91FD-843D61C92C9B}" type="presOf" srcId="{129037E6-EAE8-994E-B52C-D2BF9DE4D04B}" destId="{8809D42A-E0CE-6846-A00E-B04C3B98189A}" srcOrd="0" destOrd="0" presId="urn:microsoft.com/office/officeart/2005/8/layout/gear1"/>
    <dgm:cxn modelId="{ABBD2C4E-7536-1744-A06D-157EAB6CF2AE}" type="presOf" srcId="{EED28649-9BA6-6749-A9EB-A3327442ABC0}" destId="{9D361B28-C73D-FD4A-AD46-C92CB76A559C}" srcOrd="0" destOrd="0" presId="urn:microsoft.com/office/officeart/2005/8/layout/gear1"/>
    <dgm:cxn modelId="{E25F672A-EBC3-A946-B284-FAE51DC4471F}" type="presOf" srcId="{129037E6-EAE8-994E-B52C-D2BF9DE4D04B}" destId="{104AF8AC-D559-1341-A4B7-36545045576D}" srcOrd="1" destOrd="0" presId="urn:microsoft.com/office/officeart/2005/8/layout/gear1"/>
    <dgm:cxn modelId="{C844C232-D814-204A-A750-3780DEC5A1D1}" type="presOf" srcId="{959CD964-C9F0-4E45-BE7B-1FF0F25D080F}" destId="{B057172D-1C39-9B43-8356-2923DFD406DE}" srcOrd="2" destOrd="0" presId="urn:microsoft.com/office/officeart/2005/8/layout/gear1"/>
    <dgm:cxn modelId="{6B7E236E-F846-4E48-8F6A-F9141DA6B470}" type="presParOf" srcId="{A36F1412-AF6B-FB40-B783-A90E28617328}" destId="{9D361B28-C73D-FD4A-AD46-C92CB76A559C}" srcOrd="0" destOrd="0" presId="urn:microsoft.com/office/officeart/2005/8/layout/gear1"/>
    <dgm:cxn modelId="{299B2730-D3B9-8343-BA78-4ACDB9134C33}" type="presParOf" srcId="{A36F1412-AF6B-FB40-B783-A90E28617328}" destId="{B62A65EC-7DD7-4B4B-BE50-C07157874585}" srcOrd="1" destOrd="0" presId="urn:microsoft.com/office/officeart/2005/8/layout/gear1"/>
    <dgm:cxn modelId="{1B4956AD-D37F-3D4C-B161-E3C60342799F}" type="presParOf" srcId="{A36F1412-AF6B-FB40-B783-A90E28617328}" destId="{8D0F3311-887B-D341-B19D-3C754C8801FB}" srcOrd="2" destOrd="0" presId="urn:microsoft.com/office/officeart/2005/8/layout/gear1"/>
    <dgm:cxn modelId="{2F8F18E8-9EA1-DF44-82AB-C9873C11F063}" type="presParOf" srcId="{A36F1412-AF6B-FB40-B783-A90E28617328}" destId="{8809D42A-E0CE-6846-A00E-B04C3B98189A}" srcOrd="3" destOrd="0" presId="urn:microsoft.com/office/officeart/2005/8/layout/gear1"/>
    <dgm:cxn modelId="{C54CA9B1-727A-3A4B-A319-A02CE7CC7545}" type="presParOf" srcId="{A36F1412-AF6B-FB40-B783-A90E28617328}" destId="{104AF8AC-D559-1341-A4B7-36545045576D}" srcOrd="4" destOrd="0" presId="urn:microsoft.com/office/officeart/2005/8/layout/gear1"/>
    <dgm:cxn modelId="{8732571A-9DC7-A249-AC89-912914DA070F}" type="presParOf" srcId="{A36F1412-AF6B-FB40-B783-A90E28617328}" destId="{1891A21E-75C3-D147-8863-4BE1A685EF3D}" srcOrd="5" destOrd="0" presId="urn:microsoft.com/office/officeart/2005/8/layout/gear1"/>
    <dgm:cxn modelId="{270DEFDB-C3E0-6C4D-9701-E2ADD7074887}" type="presParOf" srcId="{A36F1412-AF6B-FB40-B783-A90E28617328}" destId="{D54963DE-5236-3541-BC56-C6019594F0F9}" srcOrd="6" destOrd="0" presId="urn:microsoft.com/office/officeart/2005/8/layout/gear1"/>
    <dgm:cxn modelId="{84D6CA1B-42C9-EA4A-B4D5-1F0CF1424207}" type="presParOf" srcId="{A36F1412-AF6B-FB40-B783-A90E28617328}" destId="{8E26001D-46B8-F440-B804-86AA4BAEA986}" srcOrd="7" destOrd="0" presId="urn:microsoft.com/office/officeart/2005/8/layout/gear1"/>
    <dgm:cxn modelId="{2C0C85C8-F183-3E4D-BDA8-C0276005B0D1}" type="presParOf" srcId="{A36F1412-AF6B-FB40-B783-A90E28617328}" destId="{B057172D-1C39-9B43-8356-2923DFD406DE}" srcOrd="8" destOrd="0" presId="urn:microsoft.com/office/officeart/2005/8/layout/gear1"/>
    <dgm:cxn modelId="{D658185F-D0D5-5D47-BF52-55EE3B4779CB}" type="presParOf" srcId="{A36F1412-AF6B-FB40-B783-A90E28617328}" destId="{062B62A3-C15B-BC44-BC15-0EBD7FD80328}" srcOrd="9" destOrd="0" presId="urn:microsoft.com/office/officeart/2005/8/layout/gear1"/>
    <dgm:cxn modelId="{11E29A52-0667-1F4D-B9EA-B2764BCA0F04}" type="presParOf" srcId="{A36F1412-AF6B-FB40-B783-A90E28617328}" destId="{3ED1E0DA-619A-8344-8B39-9E7DCE0680AE}" srcOrd="10" destOrd="0" presId="urn:microsoft.com/office/officeart/2005/8/layout/gear1"/>
    <dgm:cxn modelId="{4E38789B-93F9-B545-BBA0-DA8968E3A66F}" type="presParOf" srcId="{A36F1412-AF6B-FB40-B783-A90E28617328}" destId="{B71E4ADD-3ED1-6942-A992-F6362B664784}" srcOrd="11" destOrd="0" presId="urn:microsoft.com/office/officeart/2005/8/layout/gear1"/>
    <dgm:cxn modelId="{44D8010C-7C7C-024D-9805-97C32BF5DC69}" type="presParOf" srcId="{A36F1412-AF6B-FB40-B783-A90E28617328}" destId="{88163DFC-C41B-A541-98BF-A3190A1621C2}" srcOrd="12" destOrd="0" presId="urn:microsoft.com/office/officeart/2005/8/layout/gear1"/>
  </dgm:cxnLst>
  <dgm:bg/>
  <dgm:whole/>
  <dgm:extLst>
    <a:ext uri="http://schemas.microsoft.com/office/drawing/2008/diagram">
      <dsp:dataModelExt xmlns:dsp="http://schemas.microsoft.com/office/drawing/2008/diagram" relId="rId1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24E73-B958-A34F-AEBA-47B782861E62}">
      <dsp:nvSpPr>
        <dsp:cNvPr id="0" name=""/>
        <dsp:cNvSpPr/>
      </dsp:nvSpPr>
      <dsp:spPr>
        <a:xfrm rot="15995937">
          <a:off x="392910" y="730880"/>
          <a:ext cx="1435629" cy="103986"/>
        </a:xfrm>
        <a:prstGeom prst="ellipse">
          <a:avLst/>
        </a:prstGeom>
        <a:no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B2D8B327-31CF-F14E-8731-B19013818D84}">
      <dsp:nvSpPr>
        <dsp:cNvPr id="0" name=""/>
        <dsp:cNvSpPr/>
      </dsp:nvSpPr>
      <dsp:spPr>
        <a:xfrm rot="16200000">
          <a:off x="2633068" y="1801483"/>
          <a:ext cx="322846" cy="206621"/>
        </a:xfrm>
        <a:prstGeom prst="downArrow">
          <a:avLst/>
        </a:prstGeom>
        <a:solidFill>
          <a:schemeClr val="accent1">
            <a:tint val="60000"/>
            <a:hueOff val="0"/>
            <a:satOff val="0"/>
            <a:lumOff val="0"/>
            <a:alphaOff val="0"/>
          </a:schemeClr>
        </a:solidFill>
        <a:ln>
          <a:noFill/>
        </a:ln>
        <a:effectLst>
          <a:outerShdw blurRad="63500" dist="38100" dir="5400000" rotWithShape="0">
            <a:srgbClr val="000000">
              <a:alpha val="4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94FC89E2-021C-ED4A-AEF0-BC07111D33EF}">
      <dsp:nvSpPr>
        <dsp:cNvPr id="0" name=""/>
        <dsp:cNvSpPr/>
      </dsp:nvSpPr>
      <dsp:spPr>
        <a:xfrm rot="16200000">
          <a:off x="674069" y="1589629"/>
          <a:ext cx="1549663" cy="38741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lvl="0" algn="ctr" defTabSz="533400">
            <a:lnSpc>
              <a:spcPct val="90000"/>
            </a:lnSpc>
            <a:spcBef>
              <a:spcPct val="0"/>
            </a:spcBef>
            <a:spcAft>
              <a:spcPct val="35000"/>
            </a:spcAft>
          </a:pPr>
          <a:r>
            <a:rPr lang="en-US" sz="1200" kern="1200" dirty="0" smtClean="0">
              <a:solidFill>
                <a:srgbClr val="FFFFFF"/>
              </a:solidFill>
            </a:rPr>
            <a:t>.</a:t>
          </a:r>
          <a:endParaRPr lang="en-US" sz="1200" kern="1200" dirty="0">
            <a:solidFill>
              <a:srgbClr val="FFFFFF"/>
            </a:solidFill>
          </a:endParaRPr>
        </a:p>
      </dsp:txBody>
      <dsp:txXfrm>
        <a:off x="674069" y="1589629"/>
        <a:ext cx="1549663" cy="387415"/>
      </dsp:txXfrm>
    </dsp:sp>
    <dsp:sp modelId="{C524B5FA-F0A8-6B43-BFD0-0C66762B68F3}">
      <dsp:nvSpPr>
        <dsp:cNvPr id="0" name=""/>
        <dsp:cNvSpPr/>
      </dsp:nvSpPr>
      <dsp:spPr>
        <a:xfrm rot="5400000">
          <a:off x="-452346" y="155430"/>
          <a:ext cx="2046010" cy="1141316"/>
        </a:xfrm>
        <a:prstGeom prst="funnel">
          <a:avLst/>
        </a:prstGeom>
        <a:solidFill>
          <a:schemeClr val="accent4">
            <a:lumMod val="60000"/>
            <a:lumOff val="40000"/>
          </a:schemeClr>
        </a:solidFill>
        <a:ln w="9525" cap="flat" cmpd="sng" algn="ctr">
          <a:solidFill>
            <a:schemeClr val="accent1">
              <a:hueOff val="0"/>
              <a:satOff val="0"/>
              <a:lumOff val="0"/>
              <a:alphaOff val="0"/>
            </a:schemeClr>
          </a:solidFill>
          <a:prstDash val="solid"/>
        </a:ln>
        <a:effectLst>
          <a:outerShdw blurRad="50800" dist="38100" dir="5400000" rotWithShape="0">
            <a:srgbClr val="000000">
              <a:alpha val="35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A954CA-7173-2147-9797-35393874C33B}">
      <dsp:nvSpPr>
        <dsp:cNvPr id="0" name=""/>
        <dsp:cNvSpPr/>
      </dsp:nvSpPr>
      <dsp:spPr>
        <a:xfrm>
          <a:off x="4339004" y="4335887"/>
          <a:ext cx="685396" cy="295522"/>
        </a:xfrm>
        <a:custGeom>
          <a:avLst/>
          <a:gdLst/>
          <a:ahLst/>
          <a:cxnLst/>
          <a:rect l="0" t="0" r="0" b="0"/>
          <a:pathLst>
            <a:path>
              <a:moveTo>
                <a:pt x="685396" y="0"/>
              </a:moveTo>
              <a:lnTo>
                <a:pt x="685396" y="187670"/>
              </a:lnTo>
              <a:lnTo>
                <a:pt x="0" y="187670"/>
              </a:lnTo>
              <a:lnTo>
                <a:pt x="0" y="295522"/>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8CBEB4FF-701D-FF44-A118-D363CCB58D80}">
      <dsp:nvSpPr>
        <dsp:cNvPr id="0" name=""/>
        <dsp:cNvSpPr/>
      </dsp:nvSpPr>
      <dsp:spPr>
        <a:xfrm>
          <a:off x="4226634" y="3545234"/>
          <a:ext cx="797766" cy="328841"/>
        </a:xfrm>
        <a:custGeom>
          <a:avLst/>
          <a:gdLst/>
          <a:ahLst/>
          <a:cxnLst/>
          <a:rect l="0" t="0" r="0" b="0"/>
          <a:pathLst>
            <a:path>
              <a:moveTo>
                <a:pt x="0" y="0"/>
              </a:moveTo>
              <a:lnTo>
                <a:pt x="0" y="220989"/>
              </a:lnTo>
              <a:lnTo>
                <a:pt x="797766" y="220989"/>
              </a:lnTo>
              <a:lnTo>
                <a:pt x="797766" y="328841"/>
              </a:lnTo>
            </a:path>
          </a:pathLst>
        </a:custGeom>
        <a:noFill/>
        <a:ln w="9525" cap="flat" cmpd="sng" algn="ctr">
          <a:solidFill>
            <a:schemeClr val="accent1">
              <a:shade val="8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6C79C83E-F28A-0E45-A250-7B377EFA02E2}">
      <dsp:nvSpPr>
        <dsp:cNvPr id="0" name=""/>
        <dsp:cNvSpPr/>
      </dsp:nvSpPr>
      <dsp:spPr>
        <a:xfrm>
          <a:off x="3791823" y="2466360"/>
          <a:ext cx="434810" cy="297022"/>
        </a:xfrm>
        <a:custGeom>
          <a:avLst/>
          <a:gdLst/>
          <a:ahLst/>
          <a:cxnLst/>
          <a:rect l="0" t="0" r="0" b="0"/>
          <a:pathLst>
            <a:path>
              <a:moveTo>
                <a:pt x="0" y="0"/>
              </a:moveTo>
              <a:lnTo>
                <a:pt x="0" y="189171"/>
              </a:lnTo>
              <a:lnTo>
                <a:pt x="434810" y="189171"/>
              </a:lnTo>
              <a:lnTo>
                <a:pt x="434810" y="297022"/>
              </a:lnTo>
            </a:path>
          </a:pathLst>
        </a:custGeom>
        <a:noFill/>
        <a:ln w="9525" cap="flat" cmpd="sng" algn="ctr">
          <a:solidFill>
            <a:scrgbClr r="0" g="0" b="0"/>
          </a:solidFill>
          <a:prstDash val="solid"/>
          <a:tailEnd type="triangle"/>
        </a:ln>
        <a:effectLst/>
      </dsp:spPr>
      <dsp:style>
        <a:lnRef idx="1">
          <a:scrgbClr r="0" g="0" b="0"/>
        </a:lnRef>
        <a:fillRef idx="0">
          <a:scrgbClr r="0" g="0" b="0"/>
        </a:fillRef>
        <a:effectRef idx="0">
          <a:scrgbClr r="0" g="0" b="0"/>
        </a:effectRef>
        <a:fontRef idx="minor"/>
      </dsp:style>
    </dsp:sp>
    <dsp:sp modelId="{3E6593B5-560E-D049-81B7-2FD4CFBF4F9B}">
      <dsp:nvSpPr>
        <dsp:cNvPr id="0" name=""/>
        <dsp:cNvSpPr/>
      </dsp:nvSpPr>
      <dsp:spPr>
        <a:xfrm>
          <a:off x="3791823" y="1539584"/>
          <a:ext cx="864452" cy="267511"/>
        </a:xfrm>
        <a:custGeom>
          <a:avLst/>
          <a:gdLst/>
          <a:ahLst/>
          <a:cxnLst/>
          <a:rect l="0" t="0" r="0" b="0"/>
          <a:pathLst>
            <a:path>
              <a:moveTo>
                <a:pt x="864452" y="0"/>
              </a:moveTo>
              <a:lnTo>
                <a:pt x="864452" y="159659"/>
              </a:lnTo>
              <a:lnTo>
                <a:pt x="0" y="159659"/>
              </a:lnTo>
              <a:lnTo>
                <a:pt x="0" y="267511"/>
              </a:lnTo>
            </a:path>
          </a:pathLst>
        </a:custGeom>
        <a:noFill/>
        <a:ln w="9525"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46AAEBA0-57AB-A140-8569-1222F0841313}">
      <dsp:nvSpPr>
        <dsp:cNvPr id="0" name=""/>
        <dsp:cNvSpPr/>
      </dsp:nvSpPr>
      <dsp:spPr>
        <a:xfrm>
          <a:off x="1836576" y="-49341"/>
          <a:ext cx="5639398" cy="1588926"/>
        </a:xfrm>
        <a:prstGeom prst="roundRect">
          <a:avLst>
            <a:gd name="adj" fmla="val 10000"/>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41329A75-FB21-9249-A1E8-96FDCC920142}">
      <dsp:nvSpPr>
        <dsp:cNvPr id="0" name=""/>
        <dsp:cNvSpPr/>
      </dsp:nvSpPr>
      <dsp:spPr>
        <a:xfrm>
          <a:off x="1965933" y="73547"/>
          <a:ext cx="5639398" cy="1588926"/>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ts val="0"/>
            </a:spcAft>
          </a:pPr>
          <a:endParaRPr lang="en-US" sz="1600" kern="1200" dirty="0"/>
        </a:p>
      </dsp:txBody>
      <dsp:txXfrm>
        <a:off x="2012471" y="120085"/>
        <a:ext cx="5546322" cy="1495850"/>
      </dsp:txXfrm>
    </dsp:sp>
    <dsp:sp modelId="{238F530B-C0DB-6042-8456-5FDCB54066AD}">
      <dsp:nvSpPr>
        <dsp:cNvPr id="0" name=""/>
        <dsp:cNvSpPr/>
      </dsp:nvSpPr>
      <dsp:spPr>
        <a:xfrm>
          <a:off x="1201276" y="1807096"/>
          <a:ext cx="5181093" cy="659264"/>
        </a:xfrm>
        <a:prstGeom prst="roundRect">
          <a:avLst>
            <a:gd name="adj" fmla="val 10000"/>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9768C153-72FC-C14F-A5EE-7005A8F88599}">
      <dsp:nvSpPr>
        <dsp:cNvPr id="0" name=""/>
        <dsp:cNvSpPr/>
      </dsp:nvSpPr>
      <dsp:spPr>
        <a:xfrm>
          <a:off x="1330633" y="1929985"/>
          <a:ext cx="5181093" cy="65926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100000"/>
            </a:lnSpc>
            <a:spcBef>
              <a:spcPct val="0"/>
            </a:spcBef>
            <a:spcAft>
              <a:spcPts val="0"/>
            </a:spcAft>
          </a:pPr>
          <a:r>
            <a:rPr lang="en-US" sz="1600" b="0" kern="1200" dirty="0" smtClean="0">
              <a:solidFill>
                <a:schemeClr val="tx1"/>
              </a:solidFill>
              <a:latin typeface="Verdana" charset="0"/>
            </a:rPr>
            <a:t>  8,000 </a:t>
          </a:r>
          <a:r>
            <a:rPr lang="en-US" sz="1600" b="0" kern="1200" dirty="0" err="1" smtClean="0">
              <a:solidFill>
                <a:schemeClr val="tx1"/>
              </a:solidFill>
              <a:latin typeface="Verdana" charset="0"/>
            </a:rPr>
            <a:t>mols</a:t>
          </a:r>
          <a:r>
            <a:rPr lang="en-US" sz="1600" b="0" kern="1200" dirty="0" smtClean="0">
              <a:solidFill>
                <a:schemeClr val="tx1"/>
              </a:solidFill>
              <a:latin typeface="Verdana" charset="0"/>
            </a:rPr>
            <a:t> National  Chemical library CERMN</a:t>
          </a:r>
        </a:p>
        <a:p>
          <a:pPr lvl="0" algn="l" defTabSz="711200">
            <a:lnSpc>
              <a:spcPct val="100000"/>
            </a:lnSpc>
            <a:spcBef>
              <a:spcPct val="0"/>
            </a:spcBef>
            <a:spcAft>
              <a:spcPts val="0"/>
            </a:spcAft>
          </a:pPr>
          <a:r>
            <a:rPr lang="en-US" sz="1600" b="0" kern="1200" dirty="0" smtClean="0">
              <a:solidFill>
                <a:schemeClr val="tx1"/>
              </a:solidFill>
              <a:latin typeface="Verdana" charset="0"/>
            </a:rPr>
            <a:t>                              docking </a:t>
          </a:r>
          <a:r>
            <a:rPr lang="en-US" sz="1600" b="0" kern="1200" dirty="0" err="1" smtClean="0">
              <a:solidFill>
                <a:schemeClr val="tx1"/>
              </a:solidFill>
              <a:latin typeface="Verdana" charset="0"/>
            </a:rPr>
            <a:t>Surflex</a:t>
          </a:r>
          <a:endParaRPr lang="en-US" sz="1600" b="0" kern="1200" dirty="0" smtClean="0">
            <a:solidFill>
              <a:schemeClr val="tx1"/>
            </a:solidFill>
            <a:latin typeface="Verdana" charset="0"/>
          </a:endParaRPr>
        </a:p>
      </dsp:txBody>
      <dsp:txXfrm>
        <a:off x="1349942" y="1949294"/>
        <a:ext cx="5142475" cy="620646"/>
      </dsp:txXfrm>
    </dsp:sp>
    <dsp:sp modelId="{83FD30A3-8CF7-B845-B5BB-F43AAAB80417}">
      <dsp:nvSpPr>
        <dsp:cNvPr id="0" name=""/>
        <dsp:cNvSpPr/>
      </dsp:nvSpPr>
      <dsp:spPr>
        <a:xfrm>
          <a:off x="2376795" y="2763383"/>
          <a:ext cx="3699677" cy="781851"/>
        </a:xfrm>
        <a:prstGeom prst="roundRect">
          <a:avLst>
            <a:gd name="adj" fmla="val 10000"/>
          </a:avLst>
        </a:prstGeom>
        <a:blipFill rotWithShape="0">
          <a:blip xmlns:r="http://schemas.openxmlformats.org/officeDocument/2006/relationships" r:embed="rId1"/>
          <a:stretch>
            <a:fillRect/>
          </a:stretch>
        </a:blip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3D63214-E636-824D-834F-55901E1EF223}">
      <dsp:nvSpPr>
        <dsp:cNvPr id="0" name=""/>
        <dsp:cNvSpPr/>
      </dsp:nvSpPr>
      <dsp:spPr>
        <a:xfrm>
          <a:off x="2506152" y="2886272"/>
          <a:ext cx="3699677" cy="78185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ctr" defTabSz="711200">
            <a:lnSpc>
              <a:spcPct val="100000"/>
            </a:lnSpc>
            <a:spcBef>
              <a:spcPct val="0"/>
            </a:spcBef>
            <a:spcAft>
              <a:spcPts val="0"/>
            </a:spcAft>
          </a:pPr>
          <a:r>
            <a:rPr lang="en-US" sz="1600" kern="1200" dirty="0" smtClean="0">
              <a:solidFill>
                <a:srgbClr val="000000"/>
              </a:solidFill>
            </a:rPr>
            <a:t> </a:t>
          </a:r>
          <a:r>
            <a:rPr lang="en-US" sz="1600" kern="1200" dirty="0" smtClean="0">
              <a:solidFill>
                <a:srgbClr val="000000"/>
              </a:solidFill>
              <a:latin typeface="Verdana" charset="0"/>
            </a:rPr>
            <a:t>206 </a:t>
          </a:r>
          <a:r>
            <a:rPr lang="en-US" sz="1600" kern="1200" dirty="0" err="1" smtClean="0">
              <a:solidFill>
                <a:srgbClr val="000000"/>
              </a:solidFill>
              <a:latin typeface="Verdana" charset="0"/>
            </a:rPr>
            <a:t>mols</a:t>
          </a:r>
          <a:r>
            <a:rPr lang="en-US" sz="1600" kern="1200" dirty="0" smtClean="0">
              <a:solidFill>
                <a:srgbClr val="000000"/>
              </a:solidFill>
              <a:latin typeface="Verdana" charset="0"/>
            </a:rPr>
            <a:t> </a:t>
          </a:r>
          <a:r>
            <a:rPr lang="en-US" sz="1600" i="1" kern="1200" dirty="0" smtClean="0">
              <a:solidFill>
                <a:srgbClr val="000000"/>
              </a:solidFill>
              <a:latin typeface="Verdana" charset="0"/>
            </a:rPr>
            <a:t>in vitro </a:t>
          </a:r>
        </a:p>
        <a:p>
          <a:pPr lvl="0" algn="ctr" defTabSz="711200">
            <a:lnSpc>
              <a:spcPct val="100000"/>
            </a:lnSpc>
            <a:spcBef>
              <a:spcPct val="0"/>
            </a:spcBef>
            <a:spcAft>
              <a:spcPts val="0"/>
            </a:spcAft>
          </a:pPr>
          <a:r>
            <a:rPr lang="en-US" sz="1600" kern="1200" dirty="0" smtClean="0">
              <a:solidFill>
                <a:srgbClr val="000000"/>
              </a:solidFill>
              <a:latin typeface="Verdana" charset="0"/>
            </a:rPr>
            <a:t> displacement of</a:t>
          </a:r>
        </a:p>
        <a:p>
          <a:pPr lvl="0" algn="ctr" defTabSz="711200">
            <a:lnSpc>
              <a:spcPct val="100000"/>
            </a:lnSpc>
            <a:spcBef>
              <a:spcPct val="0"/>
            </a:spcBef>
            <a:spcAft>
              <a:spcPts val="0"/>
            </a:spcAft>
          </a:pPr>
          <a:r>
            <a:rPr lang="en-US" sz="1600" kern="1200" dirty="0" smtClean="0">
              <a:solidFill>
                <a:srgbClr val="000000"/>
              </a:solidFill>
              <a:latin typeface="Verdana" charset="0"/>
            </a:rPr>
            <a:t>VEGFR</a:t>
          </a:r>
          <a:endParaRPr lang="en-US" sz="1600" kern="1200" dirty="0">
            <a:solidFill>
              <a:srgbClr val="000000"/>
            </a:solidFill>
          </a:endParaRPr>
        </a:p>
      </dsp:txBody>
      <dsp:txXfrm>
        <a:off x="2529052" y="2909172"/>
        <a:ext cx="3653877" cy="736051"/>
      </dsp:txXfrm>
    </dsp:sp>
    <dsp:sp modelId="{38079985-B06A-0142-9FF8-BC8A7F27DF3D}">
      <dsp:nvSpPr>
        <dsp:cNvPr id="0" name=""/>
        <dsp:cNvSpPr/>
      </dsp:nvSpPr>
      <dsp:spPr>
        <a:xfrm>
          <a:off x="2764694" y="3874076"/>
          <a:ext cx="4519412" cy="461811"/>
        </a:xfrm>
        <a:prstGeom prst="roundRect">
          <a:avLst>
            <a:gd name="adj" fmla="val 10000"/>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F998681B-0336-EF45-B453-9152A19519A3}">
      <dsp:nvSpPr>
        <dsp:cNvPr id="0" name=""/>
        <dsp:cNvSpPr/>
      </dsp:nvSpPr>
      <dsp:spPr>
        <a:xfrm>
          <a:off x="2894051" y="3996965"/>
          <a:ext cx="4519412" cy="46181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100000"/>
            </a:lnSpc>
            <a:spcBef>
              <a:spcPct val="0"/>
            </a:spcBef>
            <a:spcAft>
              <a:spcPts val="0"/>
            </a:spcAft>
          </a:pPr>
          <a:r>
            <a:rPr lang="en-US" sz="1400" kern="1200" dirty="0" smtClean="0">
              <a:solidFill>
                <a:srgbClr val="000000"/>
              </a:solidFill>
              <a:latin typeface="Verdana" charset="0"/>
            </a:rPr>
            <a:t>20 actives IC50   &lt; 100 </a:t>
          </a:r>
          <a:r>
            <a:rPr lang="en-US" sz="1400" kern="1200" dirty="0" smtClean="0">
              <a:solidFill>
                <a:srgbClr val="000000"/>
              </a:solidFill>
              <a:latin typeface="Verdana" charset="0"/>
              <a:sym typeface="Symbol" charset="0"/>
            </a:rPr>
            <a:t></a:t>
          </a:r>
          <a:r>
            <a:rPr lang="en-US" sz="1400" kern="1200" dirty="0" smtClean="0">
              <a:solidFill>
                <a:srgbClr val="000000"/>
              </a:solidFill>
              <a:latin typeface="Verdana" charset="0"/>
            </a:rPr>
            <a:t>M  </a:t>
          </a:r>
        </a:p>
        <a:p>
          <a:pPr lvl="0" algn="ctr" defTabSz="622300">
            <a:lnSpc>
              <a:spcPct val="100000"/>
            </a:lnSpc>
            <a:spcBef>
              <a:spcPct val="0"/>
            </a:spcBef>
            <a:spcAft>
              <a:spcPts val="0"/>
            </a:spcAft>
          </a:pPr>
          <a:r>
            <a:rPr lang="en-US" sz="1400" kern="1200" dirty="0" smtClean="0">
              <a:solidFill>
                <a:srgbClr val="000000"/>
              </a:solidFill>
              <a:latin typeface="Verdana" charset="0"/>
            </a:rPr>
            <a:t>10 actives IC50 ~10-20 </a:t>
          </a:r>
          <a:r>
            <a:rPr lang="en-US" sz="1400" kern="1200" dirty="0" smtClean="0">
              <a:solidFill>
                <a:srgbClr val="000000"/>
              </a:solidFill>
              <a:latin typeface="Verdana" charset="0"/>
              <a:sym typeface="Symbol" charset="0"/>
            </a:rPr>
            <a:t></a:t>
          </a:r>
          <a:r>
            <a:rPr lang="en-US" sz="1400" kern="1200" dirty="0" smtClean="0">
              <a:solidFill>
                <a:srgbClr val="000000"/>
              </a:solidFill>
              <a:latin typeface="Verdana" charset="0"/>
            </a:rPr>
            <a:t>M </a:t>
          </a:r>
          <a:endParaRPr lang="en-US" sz="1400" kern="1200" dirty="0">
            <a:solidFill>
              <a:srgbClr val="000000"/>
            </a:solidFill>
          </a:endParaRPr>
        </a:p>
      </dsp:txBody>
      <dsp:txXfrm>
        <a:off x="2907577" y="4010491"/>
        <a:ext cx="4492360" cy="434759"/>
      </dsp:txXfrm>
    </dsp:sp>
    <dsp:sp modelId="{62363072-1C98-CF42-B89D-B69A46B9CBB8}">
      <dsp:nvSpPr>
        <dsp:cNvPr id="0" name=""/>
        <dsp:cNvSpPr/>
      </dsp:nvSpPr>
      <dsp:spPr>
        <a:xfrm>
          <a:off x="1675373" y="4631409"/>
          <a:ext cx="5327261" cy="1526605"/>
        </a:xfrm>
        <a:prstGeom prst="roundRect">
          <a:avLst>
            <a:gd name="adj" fmla="val 10000"/>
          </a:avLst>
        </a:prstGeom>
        <a:gradFill rotWithShape="0">
          <a:gsLst>
            <a:gs pos="0">
              <a:schemeClr val="accent1">
                <a:hueOff val="0"/>
                <a:satOff val="0"/>
                <a:lumOff val="0"/>
                <a:alphaOff val="0"/>
                <a:shade val="15000"/>
                <a:satMod val="180000"/>
              </a:schemeClr>
            </a:gs>
            <a:gs pos="50000">
              <a:schemeClr val="accent1">
                <a:hueOff val="0"/>
                <a:satOff val="0"/>
                <a:lumOff val="0"/>
                <a:alphaOff val="0"/>
                <a:shade val="45000"/>
                <a:satMod val="170000"/>
              </a:schemeClr>
            </a:gs>
            <a:gs pos="70000">
              <a:schemeClr val="accent1">
                <a:hueOff val="0"/>
                <a:satOff val="0"/>
                <a:lumOff val="0"/>
                <a:alphaOff val="0"/>
                <a:tint val="99000"/>
                <a:shade val="65000"/>
                <a:satMod val="155000"/>
              </a:schemeClr>
            </a:gs>
            <a:gs pos="100000">
              <a:schemeClr val="accent1">
                <a:hueOff val="0"/>
                <a:satOff val="0"/>
                <a:lumOff val="0"/>
                <a:alphaOff val="0"/>
                <a:tint val="95500"/>
                <a:shade val="100000"/>
                <a:satMod val="155000"/>
              </a:schemeClr>
            </a:gs>
          </a:gsLst>
          <a:lin ang="16200000" scaled="0"/>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0242033D-50B1-BD48-98E1-AAC9B11B459F}">
      <dsp:nvSpPr>
        <dsp:cNvPr id="0" name=""/>
        <dsp:cNvSpPr/>
      </dsp:nvSpPr>
      <dsp:spPr>
        <a:xfrm>
          <a:off x="1804730" y="4754299"/>
          <a:ext cx="5327261" cy="1526605"/>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09550" tIns="209550" rIns="209550" bIns="209550" numCol="1" spcCol="1270" anchor="ctr" anchorCtr="0">
          <a:noAutofit/>
        </a:bodyPr>
        <a:lstStyle/>
        <a:p>
          <a:pPr lvl="0" algn="ctr" defTabSz="2444750">
            <a:lnSpc>
              <a:spcPct val="90000"/>
            </a:lnSpc>
            <a:spcBef>
              <a:spcPct val="0"/>
            </a:spcBef>
            <a:spcAft>
              <a:spcPct val="35000"/>
            </a:spcAft>
          </a:pPr>
          <a:endParaRPr lang="en-US" sz="5500" kern="1200" dirty="0"/>
        </a:p>
      </dsp:txBody>
      <dsp:txXfrm>
        <a:off x="1849443" y="4799012"/>
        <a:ext cx="5237835" cy="143717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61B28-C73D-FD4A-AD46-C92CB76A559C}">
      <dsp:nvSpPr>
        <dsp:cNvPr id="0" name=""/>
        <dsp:cNvSpPr/>
      </dsp:nvSpPr>
      <dsp:spPr>
        <a:xfrm>
          <a:off x="215876" y="324490"/>
          <a:ext cx="553576" cy="553576"/>
        </a:xfrm>
        <a:prstGeom prst="gear9">
          <a:avLst/>
        </a:prstGeom>
        <a:solidFill>
          <a:schemeClr val="accent5">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R</a:t>
          </a:r>
          <a:endParaRPr lang="en-US" sz="900" kern="1200" dirty="0"/>
        </a:p>
      </dsp:txBody>
      <dsp:txXfrm>
        <a:off x="327169" y="454163"/>
        <a:ext cx="330990" cy="284549"/>
      </dsp:txXfrm>
    </dsp:sp>
    <dsp:sp modelId="{8809D42A-E0CE-6846-A00E-B04C3B98189A}">
      <dsp:nvSpPr>
        <dsp:cNvPr id="0" name=""/>
        <dsp:cNvSpPr/>
      </dsp:nvSpPr>
      <dsp:spPr>
        <a:xfrm>
          <a:off x="0" y="0"/>
          <a:ext cx="402600" cy="402600"/>
        </a:xfrm>
        <a:prstGeom prst="gear6">
          <a:avLst/>
        </a:prstGeom>
        <a:solidFill>
          <a:schemeClr val="accent5">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L1</a:t>
          </a:r>
          <a:endParaRPr lang="en-US" sz="900" kern="1200" dirty="0"/>
        </a:p>
      </dsp:txBody>
      <dsp:txXfrm>
        <a:off x="101356" y="101968"/>
        <a:ext cx="199888" cy="198664"/>
      </dsp:txXfrm>
    </dsp:sp>
    <dsp:sp modelId="{D54963DE-5236-3541-BC56-C6019594F0F9}">
      <dsp:nvSpPr>
        <dsp:cNvPr id="0" name=""/>
        <dsp:cNvSpPr/>
      </dsp:nvSpPr>
      <dsp:spPr>
        <a:xfrm rot="20700000">
          <a:off x="403017" y="44327"/>
          <a:ext cx="394466" cy="394466"/>
        </a:xfrm>
        <a:prstGeom prst="gear6">
          <a:avLst/>
        </a:prstGeom>
        <a:solidFill>
          <a:schemeClr val="accent5">
            <a:hueOff val="0"/>
            <a:satOff val="0"/>
            <a:lumOff val="0"/>
            <a:alphaOff val="0"/>
          </a:schemeClr>
        </a:solidFill>
        <a:ln>
          <a:noFill/>
        </a:ln>
        <a:effectLst>
          <a:outerShdw blurRad="50800" dist="38100" dir="5400000" rotWithShape="0">
            <a:srgbClr val="000000">
              <a:alpha val="35000"/>
            </a:srgbClr>
          </a:outerShdw>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lvl="0" algn="ctr" defTabSz="400050">
            <a:lnSpc>
              <a:spcPct val="90000"/>
            </a:lnSpc>
            <a:spcBef>
              <a:spcPct val="0"/>
            </a:spcBef>
            <a:spcAft>
              <a:spcPct val="35000"/>
            </a:spcAft>
          </a:pPr>
          <a:r>
            <a:rPr lang="en-US" sz="900" kern="1200" dirty="0" smtClean="0"/>
            <a:t>L2</a:t>
          </a:r>
          <a:endParaRPr lang="en-US" sz="900" kern="1200" dirty="0"/>
        </a:p>
      </dsp:txBody>
      <dsp:txXfrm rot="-20700000">
        <a:off x="489535" y="130845"/>
        <a:ext cx="221430" cy="221430"/>
      </dsp:txXfrm>
    </dsp:sp>
    <dsp:sp modelId="{3ED1E0DA-619A-8344-8B39-9E7DCE0680AE}">
      <dsp:nvSpPr>
        <dsp:cNvPr id="0" name=""/>
        <dsp:cNvSpPr/>
      </dsp:nvSpPr>
      <dsp:spPr>
        <a:xfrm>
          <a:off x="266444" y="271120"/>
          <a:ext cx="708577" cy="708577"/>
        </a:xfrm>
        <a:prstGeom prst="circularArrow">
          <a:avLst>
            <a:gd name="adj1" fmla="val 4688"/>
            <a:gd name="adj2" fmla="val 299029"/>
            <a:gd name="adj3" fmla="val 2297211"/>
            <a:gd name="adj4" fmla="val 16460270"/>
            <a:gd name="adj5" fmla="val 5469"/>
          </a:avLst>
        </a:prstGeom>
        <a:solidFill>
          <a:schemeClr val="accent5">
            <a:tint val="60000"/>
            <a:hueOff val="0"/>
            <a:satOff val="0"/>
            <a:lumOff val="0"/>
            <a:alphaOff val="0"/>
          </a:schemeClr>
        </a:solidFill>
        <a:ln>
          <a:noFill/>
        </a:ln>
        <a:effectLst>
          <a:outerShdw blurRad="50800" dist="38100" dir="5400000" rotWithShape="0">
            <a:srgbClr val="000000">
              <a:alpha val="35000"/>
            </a:srgbClr>
          </a:outerShdw>
        </a:effectLst>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B71E4ADD-3ED1-6942-A992-F6362B664784}">
      <dsp:nvSpPr>
        <dsp:cNvPr id="0" name=""/>
        <dsp:cNvSpPr/>
      </dsp:nvSpPr>
      <dsp:spPr>
        <a:xfrm>
          <a:off x="106220" y="246680"/>
          <a:ext cx="514825" cy="514825"/>
        </a:xfrm>
        <a:prstGeom prst="leftCircularArrow">
          <a:avLst>
            <a:gd name="adj1" fmla="val 6452"/>
            <a:gd name="adj2" fmla="val 429999"/>
            <a:gd name="adj3" fmla="val 10489124"/>
            <a:gd name="adj4" fmla="val 14837806"/>
            <a:gd name="adj5" fmla="val 7527"/>
          </a:avLst>
        </a:prstGeom>
        <a:solidFill>
          <a:schemeClr val="accent5">
            <a:tint val="60000"/>
            <a:hueOff val="0"/>
            <a:satOff val="0"/>
            <a:lumOff val="0"/>
            <a:alphaOff val="0"/>
          </a:schemeClr>
        </a:solidFill>
        <a:ln>
          <a:noFill/>
        </a:ln>
        <a:effectLst>
          <a:outerShdw blurRad="50800" dist="38100" dir="5400000" rotWithShape="0">
            <a:srgbClr val="000000">
              <a:alpha val="35000"/>
            </a:srgbClr>
          </a:outerShdw>
        </a:effectLst>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88163DFC-C41B-A541-98BF-A3190A1621C2}">
      <dsp:nvSpPr>
        <dsp:cNvPr id="0" name=""/>
        <dsp:cNvSpPr/>
      </dsp:nvSpPr>
      <dsp:spPr>
        <a:xfrm>
          <a:off x="311773" y="-28395"/>
          <a:ext cx="555085" cy="555085"/>
        </a:xfrm>
        <a:prstGeom prst="circularArrow">
          <a:avLst>
            <a:gd name="adj1" fmla="val 5984"/>
            <a:gd name="adj2" fmla="val 394124"/>
            <a:gd name="adj3" fmla="val 13313824"/>
            <a:gd name="adj4" fmla="val 10508221"/>
            <a:gd name="adj5" fmla="val 6981"/>
          </a:avLst>
        </a:prstGeom>
        <a:solidFill>
          <a:schemeClr val="accent5">
            <a:tint val="60000"/>
            <a:hueOff val="0"/>
            <a:satOff val="0"/>
            <a:lumOff val="0"/>
            <a:alphaOff val="0"/>
          </a:schemeClr>
        </a:solidFill>
        <a:ln>
          <a:noFill/>
        </a:ln>
        <a:effectLst>
          <a:outerShdw blurRad="50800" dist="38100" dir="5400000" rotWithShape="0">
            <a:srgbClr val="000000">
              <a:alpha val="35000"/>
            </a:srgbClr>
          </a:outerShdw>
        </a:effectLst>
        <a:sp3d z="-60000" extrusionH="63500" prstMaterial="matte">
          <a:bevelT w="50800" h="19050" prst="relaxedInset"/>
          <a:contourClr>
            <a:schemeClr val="bg1"/>
          </a:contourClr>
        </a:sp3d>
      </dsp:spPr>
      <dsp:style>
        <a:lnRef idx="0">
          <a:scrgbClr r="0" g="0" b="0"/>
        </a:lnRef>
        <a:fillRef idx="1">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985CAA-F525-6E43-A3DF-09CCA9BC2B9B}" type="datetimeFigureOut">
              <a:rPr lang="en-US" smtClean="0"/>
              <a:pPr/>
              <a:t>9/23/2015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546CC03-81CF-074B-8A89-A80E2248C8C3}" type="slidenum">
              <a:rPr lang="en-US" smtClean="0"/>
              <a:pPr/>
              <a:t>‹#›</a:t>
            </a:fld>
            <a:endParaRPr lang="en-US"/>
          </a:p>
        </p:txBody>
      </p:sp>
    </p:spTree>
    <p:extLst>
      <p:ext uri="{BB962C8B-B14F-4D97-AF65-F5344CB8AC3E}">
        <p14:creationId xmlns:p14="http://schemas.microsoft.com/office/powerpoint/2010/main" val="215338567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8" Type="http://schemas.openxmlformats.org/officeDocument/2006/relationships/hyperlink" Target="http://www.bindingDB.org" TargetMode="External"/><Relationship Id="rId3" Type="http://schemas.openxmlformats.org/officeDocument/2006/relationships/hyperlink" Target="http://en.wikipedia.org/wiki/LFA-1" TargetMode="External"/><Relationship Id="rId7" Type="http://schemas.openxmlformats.org/officeDocument/2006/relationships/hyperlink" Target="http://www.ncbi.nlm.nih.gov.gate2.inist.fr/pmc/articles/PMC3901718/?report=printable#R25" TargetMode="External"/><Relationship Id="rId2" Type="http://schemas.openxmlformats.org/officeDocument/2006/relationships/slide" Target="../slides/slide9.xml"/><Relationship Id="rId1" Type="http://schemas.openxmlformats.org/officeDocument/2006/relationships/notesMaster" Target="../notesMasters/notesMaster1.xml"/><Relationship Id="rId6" Type="http://schemas.openxmlformats.org/officeDocument/2006/relationships/hyperlink" Target="http://en.wikipedia.org/wiki/ICAM-1#cite_note-pmid15811956-6" TargetMode="External"/><Relationship Id="rId5" Type="http://schemas.openxmlformats.org/officeDocument/2006/relationships/hyperlink" Target="http://en.wikipedia.org/wiki/ICAM-1#cite_note-5" TargetMode="External"/><Relationship Id="rId4" Type="http://schemas.openxmlformats.org/officeDocument/2006/relationships/hyperlink" Target="http://en.wikipedia.org/wiki/Integrin" TargetMode="External"/><Relationship Id="rId9" Type="http://schemas.openxmlformats.org/officeDocument/2006/relationships/hyperlink" Target="http://www.ncbi.nlm.nih.gov.gate2.inist.fr/pmc/articles/PMC3901718/table/T1/"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rcsb.org/pdb/explore.do?structureId=2ORZ"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drugs.com/drug-class/central-nervous-system-agents.html"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r>
              <a:rPr lang="en-US" baseline="0" dirty="0" smtClean="0"/>
              <a:t>-------------</a:t>
            </a:r>
            <a:endParaRPr lang="en-US" dirty="0" smtClean="0"/>
          </a:p>
          <a:p>
            <a:endParaRPr lang="en-US" dirty="0" smtClean="0"/>
          </a:p>
          <a:p>
            <a:endParaRPr lang="en-US" dirty="0" smtClean="0"/>
          </a:p>
          <a:p>
            <a:r>
              <a:rPr lang="en-US" dirty="0" smtClean="0"/>
              <a:t>First of all I I</a:t>
            </a:r>
            <a:r>
              <a:rPr lang="en-US" baseline="0" dirty="0" smtClean="0"/>
              <a:t> would like to thank </a:t>
            </a:r>
            <a:r>
              <a:rPr lang="en-US" dirty="0" smtClean="0"/>
              <a:t>to the </a:t>
            </a:r>
            <a:r>
              <a:rPr lang="en-US" dirty="0" err="1" smtClean="0"/>
              <a:t>orgamnizers</a:t>
            </a:r>
            <a:r>
              <a:rPr lang="en-US" dirty="0" smtClean="0"/>
              <a:t> </a:t>
            </a:r>
            <a:r>
              <a:rPr lang="en-US" baseline="0" dirty="0" smtClean="0"/>
              <a:t>to inviting me to give this talk here for this meeting  – </a:t>
            </a:r>
          </a:p>
          <a:p>
            <a:endParaRPr lang="en-US" baseline="0" dirty="0" smtClean="0"/>
          </a:p>
          <a:p>
            <a:r>
              <a:rPr lang="en-US" baseline="0" dirty="0" smtClean="0"/>
              <a:t>f the studies that I </a:t>
            </a:r>
            <a:r>
              <a:rPr lang="en-US" baseline="0" dirty="0" err="1" smtClean="0"/>
              <a:t>ve</a:t>
            </a:r>
            <a:r>
              <a:rPr lang="en-US" baseline="0" dirty="0" smtClean="0"/>
              <a:t> done  with  my team focusing on PPI &amp; ADMET predictions, which is   a part of  the lab MTI  - at </a:t>
            </a:r>
            <a:r>
              <a:rPr lang="en-US" baseline="0" dirty="0" err="1" smtClean="0"/>
              <a:t>Inserm</a:t>
            </a:r>
            <a:r>
              <a:rPr lang="en-US" baseline="0" dirty="0" smtClean="0"/>
              <a:t> , the Nat Health Res </a:t>
            </a:r>
            <a:r>
              <a:rPr lang="en-US" baseline="0" dirty="0" err="1" smtClean="0"/>
              <a:t>Instit</a:t>
            </a:r>
            <a:r>
              <a:rPr lang="en-US" baseline="0" dirty="0" smtClean="0"/>
              <a:t> in France</a:t>
            </a:r>
          </a:p>
          <a:p>
            <a:endParaRPr lang="en-US" dirty="0"/>
          </a:p>
        </p:txBody>
      </p:sp>
      <p:sp>
        <p:nvSpPr>
          <p:cNvPr id="4" name="Slide Number Placeholder 3"/>
          <p:cNvSpPr>
            <a:spLocks noGrp="1"/>
          </p:cNvSpPr>
          <p:nvPr>
            <p:ph type="sldNum" sz="quarter" idx="10"/>
          </p:nvPr>
        </p:nvSpPr>
        <p:spPr/>
        <p:txBody>
          <a:bodyPr/>
          <a:lstStyle/>
          <a:p>
            <a:fld id="{8546CC03-81CF-074B-8A89-A80E2248C8C3}"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b="1" dirty="0" smtClean="0">
                <a:solidFill>
                  <a:schemeClr val="tx1">
                    <a:lumMod val="65000"/>
                    <a:lumOff val="35000"/>
                  </a:schemeClr>
                </a:solidFill>
              </a:rPr>
              <a:t>Why we are interested in small </a:t>
            </a:r>
            <a:r>
              <a:rPr lang="en-US" sz="1200" b="1" dirty="0" err="1" smtClean="0">
                <a:solidFill>
                  <a:schemeClr val="tx1">
                    <a:lumMod val="65000"/>
                    <a:lumOff val="35000"/>
                  </a:schemeClr>
                </a:solidFill>
              </a:rPr>
              <a:t>maolecules</a:t>
            </a:r>
            <a:r>
              <a:rPr lang="en-US" sz="1200" b="1" dirty="0" smtClean="0">
                <a:solidFill>
                  <a:schemeClr val="tx1">
                    <a:lumMod val="65000"/>
                    <a:lumOff val="35000"/>
                  </a:schemeClr>
                </a:solidFill>
              </a:rPr>
              <a:t> PPI</a:t>
            </a:r>
            <a:r>
              <a:rPr lang="en-US" sz="1200" b="1" baseline="0" dirty="0" smtClean="0">
                <a:solidFill>
                  <a:schemeClr val="tx1">
                    <a:lumMod val="65000"/>
                    <a:lumOff val="35000"/>
                  </a:schemeClr>
                </a:solidFill>
              </a:rPr>
              <a:t> modulators </a:t>
            </a:r>
          </a:p>
          <a:p>
            <a:r>
              <a:rPr lang="en-US" sz="1200" b="1" baseline="0" dirty="0" smtClean="0">
                <a:solidFill>
                  <a:schemeClr val="tx1">
                    <a:lumMod val="65000"/>
                    <a:lumOff val="35000"/>
                  </a:schemeClr>
                </a:solidFill>
              </a:rPr>
              <a:t>…</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400" b="1" dirty="0" smtClean="0">
                <a:solidFill>
                  <a:schemeClr val="tx1">
                    <a:lumMod val="65000"/>
                    <a:lumOff val="35000"/>
                  </a:schemeClr>
                </a:solidFill>
              </a:rPr>
              <a:t>Chemical probes to investigate molecular mechanisms and establish proofs of concept</a:t>
            </a:r>
          </a:p>
          <a:p>
            <a:endParaRPr lang="en-US" sz="1200" b="1" baseline="0" dirty="0" smtClean="0">
              <a:solidFill>
                <a:schemeClr val="tx1">
                  <a:lumMod val="65000"/>
                  <a:lumOff val="35000"/>
                </a:schemeClr>
              </a:solidFill>
            </a:endParaRPr>
          </a:p>
          <a:p>
            <a:endParaRPr lang="en-US" sz="1200" b="1" baseline="0" dirty="0" smtClean="0">
              <a:solidFill>
                <a:schemeClr val="tx1">
                  <a:lumMod val="65000"/>
                  <a:lumOff val="35000"/>
                </a:schemeClr>
              </a:solidFill>
            </a:endParaRPr>
          </a:p>
          <a:p>
            <a:endParaRPr lang="en-US" sz="1200" b="1" baseline="0" dirty="0" smtClean="0">
              <a:solidFill>
                <a:schemeClr val="tx1">
                  <a:lumMod val="65000"/>
                  <a:lumOff val="35000"/>
                </a:schemeClr>
              </a:solidFill>
            </a:endParaRPr>
          </a:p>
          <a:p>
            <a:endParaRPr lang="en-US" sz="1200" b="1" baseline="0" dirty="0" smtClean="0">
              <a:solidFill>
                <a:schemeClr val="tx1">
                  <a:lumMod val="65000"/>
                  <a:lumOff val="35000"/>
                </a:schemeClr>
              </a:solidFill>
            </a:endParaRPr>
          </a:p>
          <a:p>
            <a:r>
              <a:rPr lang="en-US" sz="1200" b="1" baseline="0" dirty="0" smtClean="0">
                <a:solidFill>
                  <a:schemeClr val="tx1">
                    <a:lumMod val="65000"/>
                    <a:lumOff val="35000"/>
                  </a:schemeClr>
                </a:solidFill>
              </a:rPr>
              <a:t>What are the </a:t>
            </a:r>
            <a:r>
              <a:rPr lang="en-US" sz="1200" b="1" baseline="0" dirty="0" err="1" smtClean="0">
                <a:solidFill>
                  <a:schemeClr val="tx1">
                    <a:lumMod val="65000"/>
                    <a:lumOff val="35000"/>
                  </a:schemeClr>
                </a:solidFill>
              </a:rPr>
              <a:t>chellenging</a:t>
            </a:r>
            <a:r>
              <a:rPr lang="en-US" sz="1200" b="1" baseline="0" dirty="0" smtClean="0">
                <a:solidFill>
                  <a:schemeClr val="tx1">
                    <a:lumMod val="65000"/>
                    <a:lumOff val="35000"/>
                  </a:schemeClr>
                </a:solidFill>
              </a:rPr>
              <a:t> and original points to focus on </a:t>
            </a:r>
            <a:r>
              <a:rPr lang="en-US" sz="1200" b="1" baseline="0" dirty="0" err="1" smtClean="0">
                <a:solidFill>
                  <a:schemeClr val="tx1">
                    <a:lumMod val="65000"/>
                    <a:lumOff val="35000"/>
                  </a:schemeClr>
                </a:solidFill>
              </a:rPr>
              <a:t>whem</a:t>
            </a:r>
            <a:r>
              <a:rPr lang="en-US" sz="1200" b="1" baseline="0" dirty="0" smtClean="0">
                <a:solidFill>
                  <a:schemeClr val="tx1">
                    <a:lumMod val="65000"/>
                    <a:lumOff val="35000"/>
                  </a:schemeClr>
                </a:solidFill>
              </a:rPr>
              <a:t> working on small mol  PPI modulators</a:t>
            </a:r>
          </a:p>
          <a:p>
            <a:r>
              <a:rPr lang="en-US" sz="1200" b="1" dirty="0" smtClean="0">
                <a:solidFill>
                  <a:schemeClr val="tx1">
                    <a:lumMod val="65000"/>
                    <a:lumOff val="35000"/>
                  </a:schemeClr>
                </a:solidFill>
              </a:rPr>
              <a:t> </a:t>
            </a:r>
          </a:p>
          <a:p>
            <a:endParaRPr lang="en-US" sz="1200" b="1" dirty="0" smtClean="0">
              <a:solidFill>
                <a:schemeClr val="tx1">
                  <a:lumMod val="65000"/>
                  <a:lumOff val="35000"/>
                </a:schemeClr>
              </a:solidFill>
            </a:endParaRPr>
          </a:p>
          <a:p>
            <a:r>
              <a:rPr lang="en-US" sz="1200" b="1" dirty="0" smtClean="0">
                <a:solidFill>
                  <a:schemeClr val="tx1">
                    <a:lumMod val="65000"/>
                    <a:lumOff val="35000"/>
                  </a:schemeClr>
                </a:solidFill>
              </a:rPr>
              <a:t>G</a:t>
            </a:r>
            <a:r>
              <a:rPr kumimoji="0" lang="en-US" sz="1200" b="1" i="0" u="none" strike="noStrike" kern="1200" cap="none" spc="0" normalizeH="0" dirty="0" smtClean="0">
                <a:ln>
                  <a:noFill/>
                </a:ln>
                <a:solidFill>
                  <a:schemeClr val="tx1">
                    <a:lumMod val="65000"/>
                    <a:lumOff val="35000"/>
                  </a:schemeClr>
                </a:solidFill>
                <a:effectLst/>
                <a:uLnTx/>
                <a:uFillTx/>
                <a:latin typeface="+mn-lt"/>
                <a:ea typeface="+mn-ea"/>
                <a:cs typeface="+mn-cs"/>
              </a:rPr>
              <a:t>rowing interest of industry to low MW PPI modulators </a:t>
            </a:r>
            <a:r>
              <a:rPr lang="en-US" sz="1200" b="1" dirty="0" smtClean="0">
                <a:solidFill>
                  <a:srgbClr val="FF0000"/>
                </a:solidFill>
              </a:rPr>
              <a:t>since</a:t>
            </a:r>
            <a:r>
              <a:rPr kumimoji="0" lang="en-US" sz="1200" b="1" i="0" u="none" strike="noStrike" kern="1200" cap="none" spc="0" normalizeH="0" dirty="0" smtClean="0">
                <a:ln>
                  <a:noFill/>
                </a:ln>
                <a:solidFill>
                  <a:schemeClr val="tx1">
                    <a:lumMod val="65000"/>
                    <a:lumOff val="35000"/>
                  </a:schemeClr>
                </a:solidFill>
                <a:effectLst/>
                <a:uLnTx/>
                <a:uFillTx/>
                <a:latin typeface="+mn-lt"/>
                <a:ea typeface="+mn-ea"/>
                <a:cs typeface="+mn-cs"/>
              </a:rPr>
              <a:t> </a:t>
            </a:r>
          </a:p>
          <a:p>
            <a:endParaRPr kumimoji="0" lang="en-US" sz="1200" b="1" i="0" u="none" strike="noStrike" kern="1200" cap="none" spc="0" normalizeH="0" dirty="0" smtClean="0">
              <a:ln>
                <a:noFill/>
              </a:ln>
              <a:solidFill>
                <a:schemeClr val="tx1">
                  <a:lumMod val="65000"/>
                  <a:lumOff val="35000"/>
                </a:schemeClr>
              </a:solidFill>
              <a:effectLst/>
              <a:uLnTx/>
              <a:uFillTx/>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Tx/>
              <a:buNone/>
              <a:tabLst/>
              <a:defRPr/>
            </a:pPr>
            <a:r>
              <a:rPr lang="en-US" sz="1400" b="1" dirty="0" smtClean="0">
                <a:solidFill>
                  <a:srgbClr val="000000"/>
                </a:solidFill>
              </a:rPr>
              <a:t>1</a:t>
            </a:r>
            <a:r>
              <a:rPr lang="en-US" sz="1400" b="1" baseline="30000" dirty="0" smtClean="0">
                <a:solidFill>
                  <a:srgbClr val="000000"/>
                </a:solidFill>
              </a:rPr>
              <a:t>st</a:t>
            </a:r>
            <a:r>
              <a:rPr lang="en-US" sz="1400" b="1" dirty="0" smtClean="0">
                <a:solidFill>
                  <a:srgbClr val="000000"/>
                </a:solidFill>
              </a:rPr>
              <a:t> particularity is that PPI interfaces  are different from the traditional proteins targets </a:t>
            </a:r>
            <a:r>
              <a:rPr lang="en-US" sz="1400" dirty="0" smtClean="0">
                <a:solidFill>
                  <a:srgbClr val="000000"/>
                </a:solidFill>
              </a:rPr>
              <a:t>  as enzymes or GPCR with binding pockets</a:t>
            </a:r>
            <a:r>
              <a:rPr lang="en-US" sz="1400" baseline="0" dirty="0" smtClean="0">
                <a:solidFill>
                  <a:srgbClr val="000000"/>
                </a:solidFill>
              </a:rPr>
              <a:t> optimized by the nature ; the PPI interfaces are - </a:t>
            </a:r>
            <a:r>
              <a:rPr lang="en-US" sz="1400" dirty="0" smtClean="0">
                <a:solidFill>
                  <a:srgbClr val="000000"/>
                </a:solidFill>
              </a:rPr>
              <a:t> </a:t>
            </a:r>
            <a:r>
              <a:rPr lang="en-US" sz="1400" b="1" dirty="0" smtClean="0">
                <a:solidFill>
                  <a:schemeClr val="tx1">
                    <a:lumMod val="65000"/>
                    <a:lumOff val="35000"/>
                  </a:schemeClr>
                </a:solidFill>
              </a:rPr>
              <a:t>large, flexible, with several small cavities </a:t>
            </a:r>
          </a:p>
          <a:p>
            <a:r>
              <a:rPr lang="en-US" dirty="0" smtClean="0"/>
              <a:t> 2</a:t>
            </a:r>
            <a:r>
              <a:rPr lang="en-US" baseline="30000" dirty="0" smtClean="0"/>
              <a:t>nd</a:t>
            </a:r>
            <a:r>
              <a:rPr lang="en-US" dirty="0" smtClean="0"/>
              <a:t>  point regarding the </a:t>
            </a:r>
            <a:r>
              <a:rPr lang="en-US" dirty="0" err="1" smtClean="0"/>
              <a:t>satte</a:t>
            </a:r>
            <a:r>
              <a:rPr lang="en-US" dirty="0" smtClean="0"/>
              <a:t> of the art</a:t>
            </a:r>
            <a:r>
              <a:rPr lang="en-US" baseline="0" dirty="0" smtClean="0"/>
              <a:t> – rarity of hits </a:t>
            </a:r>
            <a:r>
              <a:rPr lang="en-US" baseline="0" dirty="0" err="1" smtClean="0"/>
              <a:t>becuae</a:t>
            </a:r>
            <a:r>
              <a:rPr lang="en-US" baseline="0" dirty="0" smtClean="0"/>
              <a:t> our knowledge on </a:t>
            </a:r>
            <a:r>
              <a:rPr lang="en-US" sz="1200" b="1" dirty="0" smtClean="0">
                <a:solidFill>
                  <a:srgbClr val="FF0000"/>
                </a:solidFill>
              </a:rPr>
              <a:t>on key </a:t>
            </a:r>
            <a:r>
              <a:rPr lang="en-US" sz="1200" b="1" dirty="0" err="1" smtClean="0">
                <a:solidFill>
                  <a:srgbClr val="FF0000"/>
                </a:solidFill>
              </a:rPr>
              <a:t>physico</a:t>
            </a:r>
            <a:r>
              <a:rPr lang="en-US" sz="1200" b="1" dirty="0" smtClean="0">
                <a:solidFill>
                  <a:srgbClr val="FF0000"/>
                </a:solidFill>
              </a:rPr>
              <a:t>-chemical characteristics to modulate PPI is not </a:t>
            </a:r>
            <a:r>
              <a:rPr lang="en-US" sz="1200" b="1" dirty="0" err="1" smtClean="0">
                <a:solidFill>
                  <a:srgbClr val="FF0000"/>
                </a:solidFill>
              </a:rPr>
              <a:t>suffiicient</a:t>
            </a:r>
            <a:r>
              <a:rPr lang="en-US" sz="1200" b="1" dirty="0" smtClean="0">
                <a:solidFill>
                  <a:srgbClr val="FF0000"/>
                </a:solidFill>
              </a:rPr>
              <a:t> , in contrary to other traditional </a:t>
            </a:r>
            <a:r>
              <a:rPr lang="en-US" sz="1200" b="1" dirty="0" err="1" smtClean="0">
                <a:solidFill>
                  <a:srgbClr val="FF0000"/>
                </a:solidFill>
              </a:rPr>
              <a:t>prtotein</a:t>
            </a:r>
            <a:r>
              <a:rPr lang="en-US" sz="1200" b="1" dirty="0" smtClean="0">
                <a:solidFill>
                  <a:srgbClr val="FF0000"/>
                </a:solidFill>
              </a:rPr>
              <a:t> targets as </a:t>
            </a:r>
            <a:r>
              <a:rPr lang="en-US" sz="1200" b="1" dirty="0" err="1" smtClean="0">
                <a:solidFill>
                  <a:srgbClr val="FF0000"/>
                </a:solidFill>
              </a:rPr>
              <a:t>enzymens</a:t>
            </a:r>
            <a:r>
              <a:rPr lang="en-US" sz="1200" b="1" dirty="0" smtClean="0">
                <a:solidFill>
                  <a:srgbClr val="FF0000"/>
                </a:solidFill>
              </a:rPr>
              <a:t> </a:t>
            </a:r>
            <a:r>
              <a:rPr lang="en-US" sz="1200" b="1" dirty="0" err="1" smtClean="0">
                <a:solidFill>
                  <a:srgbClr val="FF0000"/>
                </a:solidFill>
              </a:rPr>
              <a:t>kinases</a:t>
            </a:r>
            <a:r>
              <a:rPr lang="en-US" sz="1200" b="1" dirty="0" smtClean="0">
                <a:solidFill>
                  <a:srgbClr val="FF0000"/>
                </a:solidFill>
              </a:rPr>
              <a:t>,</a:t>
            </a:r>
            <a:r>
              <a:rPr lang="en-US" sz="1200" b="1" baseline="0" dirty="0" smtClean="0">
                <a:solidFill>
                  <a:srgbClr val="FF0000"/>
                </a:solidFill>
              </a:rPr>
              <a:t> CGCP etc.</a:t>
            </a:r>
          </a:p>
          <a:p>
            <a:pPr marL="0" marR="0" lvl="1" indent="0" algn="l" defTabSz="457200" rtl="0" eaLnBrk="1" fontAlgn="auto" latinLnBrk="0" hangingPunct="1">
              <a:lnSpc>
                <a:spcPct val="100000"/>
              </a:lnSpc>
              <a:spcBef>
                <a:spcPts val="0"/>
              </a:spcBef>
              <a:spcAft>
                <a:spcPts val="0"/>
              </a:spcAft>
              <a:buClrTx/>
              <a:buSzTx/>
              <a:buFontTx/>
              <a:buNone/>
              <a:tabLst/>
              <a:defRPr/>
            </a:pPr>
            <a:r>
              <a:rPr lang="en-US" sz="1400" b="1" dirty="0" smtClean="0">
                <a:solidFill>
                  <a:srgbClr val="000000"/>
                </a:solidFill>
              </a:rPr>
              <a:t>Rarity of hits:  </a:t>
            </a:r>
            <a:r>
              <a:rPr lang="en-US" sz="1400" b="1" dirty="0" smtClean="0">
                <a:solidFill>
                  <a:schemeClr val="tx1">
                    <a:lumMod val="65000"/>
                    <a:lumOff val="35000"/>
                  </a:schemeClr>
                </a:solidFill>
              </a:rPr>
              <a:t>no sufficient knowledge on key </a:t>
            </a:r>
            <a:r>
              <a:rPr lang="en-US" sz="1400" b="1" dirty="0" err="1" smtClean="0">
                <a:solidFill>
                  <a:schemeClr val="tx1">
                    <a:lumMod val="65000"/>
                    <a:lumOff val="35000"/>
                  </a:schemeClr>
                </a:solidFill>
              </a:rPr>
              <a:t>physico</a:t>
            </a:r>
            <a:r>
              <a:rPr lang="en-US" sz="1400" b="1" dirty="0" smtClean="0">
                <a:solidFill>
                  <a:schemeClr val="tx1">
                    <a:lumMod val="65000"/>
                    <a:lumOff val="35000"/>
                  </a:schemeClr>
                </a:solidFill>
              </a:rPr>
              <a:t>-chemical characteristics of low MW PPI modulators in contrary to other families well-established protein target families</a:t>
            </a:r>
            <a:endParaRPr lang="en-US" sz="1200" baseline="0" dirty="0" smtClean="0"/>
          </a:p>
          <a:p>
            <a:pPr>
              <a:buFontTx/>
              <a:buNone/>
            </a:pPr>
            <a:endParaRPr lang="en-US" sz="1200" baseline="0"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 PPI - small - all </a:t>
            </a:r>
            <a:r>
              <a:rPr lang="en-US" sz="1200" kern="1200" dirty="0" err="1" smtClean="0">
                <a:solidFill>
                  <a:schemeClr val="tx1"/>
                </a:solidFill>
                <a:effectLst/>
                <a:latin typeface="+mn-lt"/>
                <a:ea typeface="+mn-ea"/>
                <a:cs typeface="+mn-cs"/>
              </a:rPr>
              <a:t>industy</a:t>
            </a:r>
            <a:r>
              <a:rPr lang="en-US" sz="1200" kern="1200" dirty="0" smtClean="0">
                <a:solidFill>
                  <a:schemeClr val="tx1"/>
                </a:solidFill>
                <a:effectLst/>
                <a:latin typeface="+mn-lt"/>
                <a:ea typeface="+mn-ea"/>
                <a:cs typeface="+mn-cs"/>
              </a:rPr>
              <a:t> is </a:t>
            </a:r>
            <a:r>
              <a:rPr lang="en-US" sz="1200" kern="1200" dirty="0" err="1" smtClean="0">
                <a:solidFill>
                  <a:schemeClr val="tx1"/>
                </a:solidFill>
                <a:effectLst/>
                <a:latin typeface="+mn-lt"/>
                <a:ea typeface="+mn-ea"/>
                <a:cs typeface="+mn-cs"/>
              </a:rPr>
              <a:t>intersted</a:t>
            </a:r>
            <a:r>
              <a:rPr lang="en-US" sz="1200" kern="1200" dirty="0" smtClean="0">
                <a:solidFill>
                  <a:schemeClr val="tx1"/>
                </a:solidFill>
                <a:effectLst/>
                <a:latin typeface="+mn-lt"/>
                <a:ea typeface="+mn-ea"/>
                <a:cs typeface="+mn-cs"/>
              </a:rPr>
              <a:t>  car many problem with peptides in humans ( pour ADMET - difficult for small organics but much more problems for peptides - the priority is </a:t>
            </a:r>
            <a:r>
              <a:rPr lang="en-US" sz="1200" kern="1200" dirty="0" err="1" smtClean="0">
                <a:solidFill>
                  <a:schemeClr val="tx1"/>
                </a:solidFill>
                <a:effectLst/>
                <a:latin typeface="+mn-lt"/>
                <a:ea typeface="+mn-ea"/>
                <a:cs typeface="+mn-cs"/>
              </a:rPr>
              <a:t>stll</a:t>
            </a:r>
            <a:r>
              <a:rPr lang="en-US" sz="1200" kern="1200" dirty="0" smtClean="0">
                <a:solidFill>
                  <a:schemeClr val="tx1"/>
                </a:solidFill>
                <a:effectLst/>
                <a:latin typeface="+mn-lt"/>
                <a:ea typeface="+mn-ea"/>
                <a:cs typeface="+mn-cs"/>
              </a:rPr>
              <a:t> orally administrable drugs for most of the </a:t>
            </a:r>
            <a:r>
              <a:rPr lang="en-US" sz="1200" kern="1200" dirty="0" err="1" smtClean="0">
                <a:solidFill>
                  <a:schemeClr val="tx1"/>
                </a:solidFill>
                <a:effectLst/>
                <a:latin typeface="+mn-lt"/>
                <a:ea typeface="+mn-ea"/>
                <a:cs typeface="+mn-cs"/>
              </a:rPr>
              <a:t>disesae</a:t>
            </a:r>
            <a:r>
              <a:rPr lang="en-US" sz="1200" kern="1200" dirty="0" smtClean="0">
                <a:solidFill>
                  <a:schemeClr val="tx1"/>
                </a:solidFill>
                <a:effectLst/>
                <a:latin typeface="+mn-lt"/>
                <a:ea typeface="+mn-ea"/>
                <a:cs typeface="+mn-cs"/>
              </a:rPr>
              <a:t>, also biologic agent - a lot of </a:t>
            </a:r>
            <a:r>
              <a:rPr lang="en-US" sz="1200" b="1" kern="1200" dirty="0" smtClean="0">
                <a:solidFill>
                  <a:schemeClr val="tx1"/>
                </a:solidFill>
                <a:effectLst/>
                <a:latin typeface="+mn-lt"/>
                <a:ea typeface="+mn-ea"/>
                <a:cs typeface="+mn-cs"/>
              </a:rPr>
              <a:t>immunity</a:t>
            </a:r>
            <a:r>
              <a:rPr lang="en-US" sz="1200" kern="1200" dirty="0" smtClean="0">
                <a:solidFill>
                  <a:schemeClr val="tx1"/>
                </a:solidFill>
                <a:effectLst/>
                <a:latin typeface="+mn-lt"/>
                <a:ea typeface="+mn-ea"/>
                <a:cs typeface="+mn-cs"/>
              </a:rPr>
              <a:t> problem;) - the paper in 20011 - for several industry on small PPI;  we have the first DB with more than 1000 </a:t>
            </a:r>
            <a:r>
              <a:rPr lang="en-US" sz="1200" kern="1200" dirty="0" err="1" smtClean="0">
                <a:solidFill>
                  <a:schemeClr val="tx1"/>
                </a:solidFill>
                <a:effectLst/>
                <a:latin typeface="+mn-lt"/>
                <a:ea typeface="+mn-ea"/>
                <a:cs typeface="+mn-cs"/>
              </a:rPr>
              <a:t>cmps</a:t>
            </a:r>
            <a:r>
              <a:rPr lang="en-US" sz="1200" kern="1200" dirty="0" smtClean="0">
                <a:solidFill>
                  <a:schemeClr val="tx1"/>
                </a:solidFill>
                <a:effectLst/>
                <a:latin typeface="+mn-lt"/>
                <a:ea typeface="+mn-ea"/>
                <a:cs typeface="+mn-cs"/>
              </a:rPr>
              <a:t> opening the </a:t>
            </a:r>
            <a:r>
              <a:rPr lang="en-US" sz="1200" kern="1200" dirty="0" err="1" smtClean="0">
                <a:solidFill>
                  <a:schemeClr val="tx1"/>
                </a:solidFill>
                <a:effectLst/>
                <a:latin typeface="+mn-lt"/>
                <a:ea typeface="+mn-ea"/>
                <a:cs typeface="+mn-cs"/>
              </a:rPr>
              <a:t>porte</a:t>
            </a:r>
            <a:r>
              <a:rPr lang="en-US" sz="1200" kern="1200" dirty="0" smtClean="0">
                <a:solidFill>
                  <a:schemeClr val="tx1"/>
                </a:solidFill>
                <a:effectLst/>
                <a:latin typeface="+mn-lt"/>
                <a:ea typeface="+mn-ea"/>
                <a:cs typeface="+mn-cs"/>
              </a:rPr>
              <a:t> for much more </a:t>
            </a:r>
            <a:r>
              <a:rPr lang="en-US" sz="1200" kern="1200" dirty="0" err="1" smtClean="0">
                <a:solidFill>
                  <a:schemeClr val="tx1"/>
                </a:solidFill>
                <a:effectLst/>
                <a:latin typeface="+mn-lt"/>
                <a:ea typeface="+mn-ea"/>
                <a:cs typeface="+mn-cs"/>
              </a:rPr>
              <a:t>seroirs</a:t>
            </a:r>
            <a:r>
              <a:rPr lang="en-US" sz="1200" kern="1200" dirty="0" smtClean="0">
                <a:solidFill>
                  <a:schemeClr val="tx1"/>
                </a:solidFill>
                <a:effectLst/>
                <a:latin typeface="+mn-lt"/>
                <a:ea typeface="+mn-ea"/>
                <a:cs typeface="+mn-cs"/>
              </a:rPr>
              <a:t> analysis on chemical space - the </a:t>
            </a:r>
            <a:r>
              <a:rPr lang="en-US" sz="1200" kern="1200" dirty="0" err="1" smtClean="0">
                <a:solidFill>
                  <a:schemeClr val="tx1"/>
                </a:solidFill>
                <a:effectLst/>
                <a:latin typeface="+mn-lt"/>
                <a:ea typeface="+mn-ea"/>
                <a:cs typeface="+mn-cs"/>
              </a:rPr>
              <a:t>internat</a:t>
            </a:r>
            <a:r>
              <a:rPr lang="en-US" sz="1200" kern="1200" dirty="0" smtClean="0">
                <a:solidFill>
                  <a:schemeClr val="tx1"/>
                </a:solidFill>
                <a:effectLst/>
                <a:latin typeface="+mn-lt"/>
                <a:ea typeface="+mn-ea"/>
                <a:cs typeface="+mn-cs"/>
              </a:rPr>
              <a:t> interest  </a:t>
            </a:r>
            <a:r>
              <a:rPr lang="en-US" sz="1200" kern="1200" dirty="0" err="1" smtClean="0">
                <a:solidFill>
                  <a:schemeClr val="tx1"/>
                </a:solidFill>
                <a:effectLst/>
                <a:latin typeface="+mn-lt"/>
                <a:ea typeface="+mn-ea"/>
                <a:cs typeface="+mn-cs"/>
              </a:rPr>
              <a:t>demonstaretes</a:t>
            </a:r>
            <a:r>
              <a:rPr lang="en-US" sz="1200" kern="1200" dirty="0" smtClean="0">
                <a:solidFill>
                  <a:schemeClr val="tx1"/>
                </a:solidFill>
                <a:effectLst/>
                <a:latin typeface="+mn-lt"/>
                <a:ea typeface="+mn-ea"/>
                <a:cs typeface="+mn-cs"/>
              </a:rPr>
              <a:t> that </a:t>
            </a:r>
          </a:p>
          <a:p>
            <a:endParaRPr lang="en-US" dirty="0"/>
          </a:p>
        </p:txBody>
      </p:sp>
      <p:sp>
        <p:nvSpPr>
          <p:cNvPr id="4" name="Slide Number Placeholder 3"/>
          <p:cNvSpPr>
            <a:spLocks noGrp="1"/>
          </p:cNvSpPr>
          <p:nvPr>
            <p:ph type="sldNum" sz="quarter" idx="10"/>
          </p:nvPr>
        </p:nvSpPr>
        <p:spPr/>
        <p:txBody>
          <a:bodyPr/>
          <a:lstStyle/>
          <a:p>
            <a:fld id="{1BCFAEE1-4E16-9944-A7F7-DEE84474FA4E}"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 </a:t>
            </a:r>
            <a:r>
              <a:rPr lang="en-US" dirty="0" err="1" smtClean="0"/>
              <a:t>osnovi</a:t>
            </a:r>
            <a:r>
              <a:rPr lang="en-US" baseline="0" dirty="0" smtClean="0"/>
              <a:t> </a:t>
            </a:r>
            <a:r>
              <a:rPr lang="en-US" baseline="0" dirty="0" err="1" smtClean="0"/>
              <a:t>proncipa</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8546CC03-81CF-074B-8A89-A80E2248C8C3}" type="slidenum">
              <a:rPr lang="en-US" smtClean="0"/>
              <a:pPr/>
              <a:t>5</a:t>
            </a:fld>
            <a:endParaRPr lang="en-US"/>
          </a:p>
        </p:txBody>
      </p:sp>
    </p:spTree>
    <p:extLst>
      <p:ext uri="{BB962C8B-B14F-4D97-AF65-F5344CB8AC3E}">
        <p14:creationId xmlns:p14="http://schemas.microsoft.com/office/powerpoint/2010/main" val="29984119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dirty="0" smtClean="0"/>
          </a:p>
          <a:p>
            <a:endParaRPr lang="en-US" dirty="0" smtClean="0"/>
          </a:p>
          <a:p>
            <a:endParaRPr lang="en-US" dirty="0" smtClean="0"/>
          </a:p>
          <a:p>
            <a:r>
              <a:rPr lang="en-US" dirty="0" smtClean="0"/>
              <a:t>Major </a:t>
            </a:r>
            <a:r>
              <a:rPr lang="en-US" dirty="0"/>
              <a:t>meaning for chemistry</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a:latin typeface="Times"/>
                <a:cs typeface="Times"/>
              </a:rPr>
              <a:t>For pockets at the interface, more exposed </a:t>
            </a:r>
            <a:r>
              <a:rPr lang="en-US" dirty="0" err="1">
                <a:latin typeface="Times"/>
                <a:cs typeface="Times"/>
              </a:rPr>
              <a:t>cmpds</a:t>
            </a:r>
            <a:r>
              <a:rPr lang="en-US" dirty="0">
                <a:latin typeface="Times"/>
                <a:cs typeface="Times"/>
              </a:rPr>
              <a:t> often translate to lower </a:t>
            </a:r>
            <a:r>
              <a:rPr lang="en-US" dirty="0" err="1">
                <a:latin typeface="Times"/>
                <a:cs typeface="Times"/>
              </a:rPr>
              <a:t>ligand</a:t>
            </a:r>
            <a:r>
              <a:rPr lang="en-US" dirty="0">
                <a:latin typeface="Times"/>
                <a:cs typeface="Times"/>
              </a:rPr>
              <a:t> efficiency. </a:t>
            </a:r>
            <a:r>
              <a:rPr lang="en-US" dirty="0" err="1">
                <a:latin typeface="Times"/>
                <a:cs typeface="Times"/>
              </a:rPr>
              <a:t>Yet, druggable</a:t>
            </a:r>
            <a:r>
              <a:rPr lang="en-US" dirty="0">
                <a:latin typeface="Times"/>
                <a:cs typeface="Times"/>
              </a:rPr>
              <a:t> pockets can form with little energetic cost, this </a:t>
            </a:r>
            <a:r>
              <a:rPr lang="en-US" dirty="0" err="1">
                <a:latin typeface="Times"/>
                <a:cs typeface="Times"/>
              </a:rPr>
              <a:t>preferencially</a:t>
            </a:r>
            <a:r>
              <a:rPr lang="en-US" dirty="0">
                <a:latin typeface="Times"/>
                <a:cs typeface="Times"/>
              </a:rPr>
              <a:t> at the interface</a:t>
            </a:r>
          </a:p>
          <a:p>
            <a:endParaRPr lang="en-US" dirty="0"/>
          </a:p>
        </p:txBody>
      </p:sp>
      <p:sp>
        <p:nvSpPr>
          <p:cNvPr id="4" name="Slide Number Placeholder 3"/>
          <p:cNvSpPr>
            <a:spLocks noGrp="1"/>
          </p:cNvSpPr>
          <p:nvPr>
            <p:ph type="sldNum" sz="quarter" idx="10"/>
          </p:nvPr>
        </p:nvSpPr>
        <p:spPr/>
        <p:txBody>
          <a:bodyPr/>
          <a:lstStyle/>
          <a:p>
            <a:fld id="{C248002E-1DAD-4443-8863-21F2CEA6DD52}" type="slidenum">
              <a:rPr lang="en-US"/>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248002E-1DAD-4443-8863-21F2CEA6DD52}" type="slidenum">
              <a:rPr lang="en-US"/>
              <a:pPr/>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Tx/>
              <a:buChar char="-"/>
            </a:pPr>
            <a:r>
              <a:rPr lang="en-US" dirty="0" smtClean="0"/>
              <a:t> Contributor mode access</a:t>
            </a:r>
          </a:p>
          <a:p>
            <a:pPr lvl="1">
              <a:buFontTx/>
              <a:buChar char="-"/>
            </a:pPr>
            <a:r>
              <a:rPr lang="en-US" dirty="0" smtClean="0"/>
              <a:t> access to all </a:t>
            </a:r>
            <a:r>
              <a:rPr lang="en-US" dirty="0" err="1" smtClean="0"/>
              <a:t>iPPI</a:t>
            </a:r>
            <a:endParaRPr lang="en-US" dirty="0" smtClean="0"/>
          </a:p>
          <a:p>
            <a:pPr lvl="1">
              <a:buFontTx/>
              <a:buChar char="-"/>
            </a:pPr>
            <a:endParaRPr lang="en-US" dirty="0" smtClean="0"/>
          </a:p>
          <a:p>
            <a:pPr>
              <a:buFontTx/>
              <a:buChar char="-"/>
            </a:pPr>
            <a:r>
              <a:rPr lang="en-US" dirty="0" smtClean="0"/>
              <a:t> Standard user access</a:t>
            </a:r>
          </a:p>
          <a:p>
            <a:pPr lvl="1">
              <a:buFontTx/>
              <a:buChar char="-"/>
            </a:pPr>
            <a:r>
              <a:rPr lang="en-US" dirty="0" smtClean="0"/>
              <a:t> access to a representative subset</a:t>
            </a:r>
          </a:p>
          <a:p>
            <a:pPr lvl="1">
              <a:buFontTx/>
              <a:buChar char="-"/>
            </a:pPr>
            <a:endParaRPr lang="en-US" dirty="0" smtClean="0"/>
          </a:p>
          <a:p>
            <a:pPr lvl="1">
              <a:buFontTx/>
              <a:buChar char="-"/>
            </a:pPr>
            <a:r>
              <a:rPr lang="en-US" sz="1200" dirty="0" smtClean="0">
                <a:solidFill>
                  <a:srgbClr val="FF6600"/>
                </a:solidFill>
              </a:rPr>
              <a:t>Toxic</a:t>
            </a:r>
            <a:r>
              <a:rPr lang="en-US" sz="1200" baseline="0" dirty="0" smtClean="0">
                <a:solidFill>
                  <a:srgbClr val="FF6600"/>
                </a:solidFill>
              </a:rPr>
              <a:t> groups - </a:t>
            </a:r>
            <a:r>
              <a:rPr lang="en-US" sz="1200" dirty="0" smtClean="0">
                <a:solidFill>
                  <a:srgbClr val="FF6600"/>
                </a:solidFill>
              </a:rPr>
              <a:t> Avec medic. Chemist !! </a:t>
            </a:r>
          </a:p>
          <a:p>
            <a:pPr lvl="1">
              <a:buFontTx/>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8546CC03-81CF-074B-8A89-A80E2248C8C3}" type="slidenum">
              <a:rPr lang="en-US" smtClean="0"/>
              <a:pPr/>
              <a:t>8</a:t>
            </a:fld>
            <a:endParaRPr lang="en-US"/>
          </a:p>
        </p:txBody>
      </p:sp>
    </p:spTree>
    <p:extLst>
      <p:ext uri="{BB962C8B-B14F-4D97-AF65-F5344CB8AC3E}">
        <p14:creationId xmlns:p14="http://schemas.microsoft.com/office/powerpoint/2010/main" val="2834889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8F2D84-EB9C-D54F-AA28-BF07D7381F0E}" type="slidenum">
              <a:rPr lang="fr-FR"/>
              <a:pPr/>
              <a:t>9</a:t>
            </a:fld>
            <a:endParaRPr lang="fr-FR"/>
          </a:p>
        </p:txBody>
      </p:sp>
      <p:sp>
        <p:nvSpPr>
          <p:cNvPr id="627714" name="Rectangle 1026"/>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27715" name="Rectangle 1027"/>
          <p:cNvSpPr>
            <a:spLocks noGrp="1" noChangeArrowheads="1"/>
          </p:cNvSpPr>
          <p:nvPr>
            <p:ph type="body" idx="1"/>
          </p:nvPr>
        </p:nvSpPr>
        <p:spPr/>
        <p:txBody>
          <a:bodyPr/>
          <a:lstStyle/>
          <a:p>
            <a:pPr>
              <a:buClr>
                <a:srgbClr val="FF8000"/>
              </a:buClr>
              <a:buFont typeface="Wingdings" pitchFamily="-107" charset="2"/>
              <a:buChar char="§"/>
            </a:pPr>
            <a:endParaRPr lang="en-US" sz="1200" b="1" dirty="0" smtClean="0">
              <a:solidFill>
                <a:srgbClr val="0000FF"/>
              </a:solidFill>
              <a:latin typeface="Times" pitchFamily="-107" charset="0"/>
            </a:endParaRPr>
          </a:p>
          <a:p>
            <a:pPr>
              <a:buClr>
                <a:srgbClr val="FF8000"/>
              </a:buClr>
              <a:buFont typeface="Wingdings" pitchFamily="-107" charset="2"/>
              <a:buChar char="§"/>
            </a:pPr>
            <a:r>
              <a:rPr lang="en-US" sz="1200" b="1" dirty="0" smtClean="0">
                <a:solidFill>
                  <a:srgbClr val="0000FF"/>
                </a:solidFill>
                <a:latin typeface="Times" pitchFamily="-107" charset="0"/>
              </a:rPr>
              <a:t>Problem with the chemical space !</a:t>
            </a:r>
          </a:p>
          <a:p>
            <a:pPr>
              <a:buClr>
                <a:srgbClr val="FF8000"/>
              </a:buClr>
              <a:buFont typeface="Wingdings" pitchFamily="-107" charset="2"/>
              <a:buChar char="§"/>
            </a:pPr>
            <a:r>
              <a:rPr lang="en-US" sz="1200" b="1" dirty="0" err="1" smtClean="0">
                <a:solidFill>
                  <a:srgbClr val="0000FF"/>
                </a:solidFill>
                <a:latin typeface="Times" pitchFamily="-107" charset="0"/>
              </a:rPr>
              <a:t>Peparing</a:t>
            </a:r>
            <a:r>
              <a:rPr lang="en-US" sz="1200" b="1" dirty="0" smtClean="0">
                <a:solidFill>
                  <a:srgbClr val="0000FF"/>
                </a:solidFill>
                <a:latin typeface="Times" pitchFamily="-107" charset="0"/>
              </a:rPr>
              <a:t> the compound collection is critical</a:t>
            </a:r>
          </a:p>
          <a:p>
            <a:pPr>
              <a:buClr>
                <a:srgbClr val="FF8000"/>
              </a:buClr>
              <a:buFont typeface="Wingdings" pitchFamily="-107" charset="2"/>
              <a:buChar char="§"/>
            </a:pPr>
            <a:r>
              <a:rPr lang="en-US" sz="1200" b="1" dirty="0" smtClean="0">
                <a:solidFill>
                  <a:srgbClr val="0000FF"/>
                </a:solidFill>
                <a:latin typeface="Times" pitchFamily="-107" charset="0"/>
              </a:rPr>
              <a:t>It is possible to navigate into this space with </a:t>
            </a:r>
            <a:r>
              <a:rPr lang="en-US" sz="1200" b="1" i="1" dirty="0" smtClean="0">
                <a:solidFill>
                  <a:srgbClr val="0000FF"/>
                </a:solidFill>
                <a:latin typeface="Times" pitchFamily="-107" charset="0"/>
              </a:rPr>
              <a:t>in </a:t>
            </a:r>
            <a:r>
              <a:rPr lang="en-US" sz="1200" b="1" i="1" dirty="0" err="1" smtClean="0">
                <a:solidFill>
                  <a:srgbClr val="0000FF"/>
                </a:solidFill>
                <a:latin typeface="Times" pitchFamily="-107" charset="0"/>
              </a:rPr>
              <a:t>silico</a:t>
            </a:r>
            <a:r>
              <a:rPr lang="en-US" sz="1200" b="1" i="1" dirty="0" smtClean="0">
                <a:solidFill>
                  <a:srgbClr val="0000FF"/>
                </a:solidFill>
                <a:latin typeface="Times" pitchFamily="-107" charset="0"/>
              </a:rPr>
              <a:t> </a:t>
            </a:r>
            <a:r>
              <a:rPr lang="en-US" sz="1200" b="1" dirty="0" smtClean="0">
                <a:solidFill>
                  <a:srgbClr val="0000FF"/>
                </a:solidFill>
                <a:latin typeface="Times" pitchFamily="-107" charset="0"/>
              </a:rPr>
              <a:t>tools</a:t>
            </a:r>
          </a:p>
          <a:p>
            <a:endParaRPr lang="fr-FR" dirty="0" smtClean="0"/>
          </a:p>
          <a:p>
            <a:endParaRPr lang="fr-FR" dirty="0" smtClean="0"/>
          </a:p>
          <a:p>
            <a:r>
              <a:rPr lang="fr-FR" dirty="0" err="1" smtClean="0"/>
              <a:t>namely</a:t>
            </a:r>
            <a:r>
              <a:rPr lang="fr-FR" dirty="0" smtClean="0"/>
              <a:t> the p53/MDM2, </a:t>
            </a:r>
            <a:r>
              <a:rPr lang="fr-FR" dirty="0" err="1" smtClean="0"/>
              <a:t>Xiap</a:t>
            </a:r>
            <a:r>
              <a:rPr lang="fr-FR" dirty="0" smtClean="0"/>
              <a:t>/</a:t>
            </a:r>
            <a:r>
              <a:rPr lang="fr-FR" dirty="0" err="1" smtClean="0"/>
              <a:t>smac</a:t>
            </a:r>
            <a:r>
              <a:rPr lang="fr-FR" dirty="0" smtClean="0"/>
              <a:t>, Bcl-2 </a:t>
            </a:r>
            <a:r>
              <a:rPr lang="fr-FR" dirty="0" err="1" smtClean="0"/>
              <a:t>family</a:t>
            </a:r>
            <a:r>
              <a:rPr lang="fr-FR" dirty="0" smtClean="0"/>
              <a:t>/Bak, and ICAM-1/LFA-1 interactions</a:t>
            </a:r>
          </a:p>
          <a:p>
            <a:endParaRPr lang="fr-FR" dirty="0" smtClean="0"/>
          </a:p>
          <a:p>
            <a:endParaRPr lang="fr-FR" dirty="0" smtClean="0"/>
          </a:p>
          <a:p>
            <a:r>
              <a:rPr lang="fr-FR" dirty="0" smtClean="0"/>
              <a:t>X-</a:t>
            </a:r>
            <a:r>
              <a:rPr lang="fr-FR" dirty="0" err="1" smtClean="0"/>
              <a:t>linked</a:t>
            </a:r>
            <a:r>
              <a:rPr lang="fr-FR" dirty="0" smtClean="0"/>
              <a:t> </a:t>
            </a:r>
            <a:r>
              <a:rPr lang="fr-FR" dirty="0" err="1" smtClean="0"/>
              <a:t>inhibitor</a:t>
            </a:r>
            <a:r>
              <a:rPr lang="fr-FR" dirty="0" smtClean="0"/>
              <a:t> of </a:t>
            </a:r>
            <a:r>
              <a:rPr lang="fr-FR" dirty="0" err="1" smtClean="0"/>
              <a:t>apoptosis</a:t>
            </a:r>
            <a:r>
              <a:rPr lang="fr-FR" dirty="0" smtClean="0"/>
              <a:t> </a:t>
            </a:r>
            <a:r>
              <a:rPr lang="fr-FR" dirty="0" err="1" smtClean="0"/>
              <a:t>protein</a:t>
            </a:r>
            <a:r>
              <a:rPr lang="fr-FR" dirty="0" smtClean="0"/>
              <a:t> (XIAP) </a:t>
            </a:r>
            <a:r>
              <a:rPr lang="fr-FR" dirty="0" err="1" smtClean="0"/>
              <a:t>is</a:t>
            </a:r>
            <a:r>
              <a:rPr lang="fr-FR" dirty="0" smtClean="0"/>
              <a:t> a </a:t>
            </a:r>
            <a:r>
              <a:rPr lang="fr-FR" dirty="0" err="1" smtClean="0"/>
              <a:t>potent</a:t>
            </a:r>
            <a:r>
              <a:rPr lang="fr-FR" dirty="0" smtClean="0"/>
              <a:t> </a:t>
            </a:r>
            <a:r>
              <a:rPr lang="fr-FR" dirty="0" err="1" smtClean="0"/>
              <a:t>inhibitor</a:t>
            </a:r>
            <a:r>
              <a:rPr lang="fr-FR" dirty="0" smtClean="0"/>
              <a:t> of </a:t>
            </a:r>
            <a:r>
              <a:rPr lang="fr-FR" dirty="0" err="1" smtClean="0"/>
              <a:t>caspases</a:t>
            </a:r>
            <a:r>
              <a:rPr lang="fr-FR" dirty="0" smtClean="0"/>
              <a:t> 3, 7 and 9, and mitochondrial </a:t>
            </a:r>
            <a:r>
              <a:rPr lang="fr-FR" dirty="0" err="1" smtClean="0"/>
              <a:t>Smac</a:t>
            </a:r>
            <a:r>
              <a:rPr lang="fr-FR" dirty="0" smtClean="0"/>
              <a:t> (second </a:t>
            </a:r>
            <a:r>
              <a:rPr lang="fr-FR" dirty="0" err="1" smtClean="0"/>
              <a:t>mitochondria-derived</a:t>
            </a:r>
            <a:r>
              <a:rPr lang="fr-FR" dirty="0" smtClean="0"/>
              <a:t> </a:t>
            </a:r>
            <a:r>
              <a:rPr lang="fr-FR" dirty="0" err="1" smtClean="0"/>
              <a:t>activator</a:t>
            </a:r>
            <a:r>
              <a:rPr lang="fr-FR" dirty="0" smtClean="0"/>
              <a:t> of </a:t>
            </a:r>
            <a:r>
              <a:rPr lang="fr-FR" dirty="0" err="1" smtClean="0"/>
              <a:t>caspase</a:t>
            </a:r>
            <a:r>
              <a:rPr lang="fr-FR" dirty="0" smtClean="0"/>
              <a:t>) release </a:t>
            </a:r>
            <a:r>
              <a:rPr lang="fr-FR" dirty="0" err="1" smtClean="0"/>
              <a:t>during</a:t>
            </a:r>
            <a:r>
              <a:rPr lang="fr-FR" dirty="0" smtClean="0"/>
              <a:t> </a:t>
            </a:r>
            <a:r>
              <a:rPr lang="fr-FR" dirty="0" err="1" smtClean="0"/>
              <a:t>apoptosis</a:t>
            </a:r>
            <a:r>
              <a:rPr lang="fr-FR" dirty="0" smtClean="0"/>
              <a:t> </a:t>
            </a:r>
            <a:r>
              <a:rPr lang="fr-FR" dirty="0" err="1" smtClean="0"/>
              <a:t>inhibits</a:t>
            </a:r>
            <a:r>
              <a:rPr lang="fr-FR" dirty="0" smtClean="0"/>
              <a:t> the </a:t>
            </a:r>
            <a:r>
              <a:rPr lang="fr-FR" dirty="0" err="1" smtClean="0"/>
              <a:t>activity</a:t>
            </a:r>
            <a:r>
              <a:rPr lang="fr-FR" dirty="0" smtClean="0"/>
              <a:t> of XIAP. In </a:t>
            </a:r>
            <a:r>
              <a:rPr lang="fr-FR" dirty="0" err="1" smtClean="0"/>
              <a:t>this</a:t>
            </a:r>
            <a:r>
              <a:rPr lang="fr-FR" dirty="0" smtClean="0"/>
              <a:t> </a:t>
            </a:r>
            <a:r>
              <a:rPr lang="fr-FR" dirty="0" err="1" smtClean="0"/>
              <a:t>study</a:t>
            </a:r>
            <a:r>
              <a:rPr lang="fr-FR" dirty="0" smtClean="0"/>
              <a:t> </a:t>
            </a:r>
            <a:r>
              <a:rPr lang="fr-FR" dirty="0" err="1" smtClean="0"/>
              <a:t>we</a:t>
            </a:r>
            <a:r>
              <a:rPr lang="fr-FR" dirty="0" smtClean="0"/>
              <a:t> show </a:t>
            </a:r>
            <a:r>
              <a:rPr lang="fr-FR" dirty="0" err="1" smtClean="0"/>
              <a:t>that</a:t>
            </a:r>
            <a:r>
              <a:rPr lang="fr-FR" dirty="0" smtClean="0"/>
              <a:t> </a:t>
            </a:r>
            <a:r>
              <a:rPr lang="fr-FR" dirty="0" err="1" smtClean="0"/>
              <a:t>cytosolic</a:t>
            </a:r>
            <a:r>
              <a:rPr lang="fr-FR" dirty="0" smtClean="0"/>
              <a:t> XIAP </a:t>
            </a:r>
            <a:r>
              <a:rPr lang="fr-FR" dirty="0" err="1" smtClean="0"/>
              <a:t>also</a:t>
            </a:r>
            <a:r>
              <a:rPr lang="fr-FR" dirty="0" smtClean="0"/>
              <a:t> </a:t>
            </a:r>
            <a:r>
              <a:rPr lang="fr-FR" dirty="0" err="1" smtClean="0"/>
              <a:t>feeds</a:t>
            </a:r>
            <a:r>
              <a:rPr lang="fr-FR" dirty="0" smtClean="0"/>
              <a:t> back to </a:t>
            </a:r>
            <a:r>
              <a:rPr lang="fr-FR" dirty="0" err="1" smtClean="0"/>
              <a:t>mitochondria</a:t>
            </a:r>
            <a:r>
              <a:rPr lang="fr-FR" dirty="0" smtClean="0"/>
              <a:t> to impair </a:t>
            </a:r>
            <a:r>
              <a:rPr lang="fr-FR" dirty="0" err="1" smtClean="0"/>
              <a:t>Smac</a:t>
            </a:r>
            <a:r>
              <a:rPr lang="fr-FR" dirty="0" smtClean="0"/>
              <a:t> release.</a:t>
            </a:r>
          </a:p>
          <a:p>
            <a:endParaRPr lang="fr-FR" dirty="0" smtClean="0"/>
          </a:p>
          <a:p>
            <a:r>
              <a:rPr lang="fr-FR" dirty="0" smtClean="0"/>
              <a:t>ICAM-1 </a:t>
            </a:r>
            <a:r>
              <a:rPr lang="fr-FR" dirty="0" err="1" smtClean="0"/>
              <a:t>is</a:t>
            </a:r>
            <a:r>
              <a:rPr lang="fr-FR" dirty="0" smtClean="0"/>
              <a:t> a ligand for </a:t>
            </a:r>
            <a:r>
              <a:rPr lang="fr-FR" dirty="0" smtClean="0">
                <a:hlinkClick r:id="rId3" tooltip="LFA-1"/>
              </a:rPr>
              <a:t>LFA-1</a:t>
            </a:r>
            <a:r>
              <a:rPr lang="fr-FR" dirty="0" smtClean="0"/>
              <a:t> (</a:t>
            </a:r>
            <a:r>
              <a:rPr lang="fr-FR" dirty="0" smtClean="0">
                <a:hlinkClick r:id="rId4" tooltip="Integrin"/>
              </a:rPr>
              <a:t>integrin</a:t>
            </a:r>
            <a:r>
              <a:rPr lang="fr-FR" dirty="0" smtClean="0"/>
              <a:t>), a </a:t>
            </a:r>
            <a:r>
              <a:rPr lang="fr-FR" dirty="0" err="1" smtClean="0"/>
              <a:t>receptor</a:t>
            </a:r>
            <a:r>
              <a:rPr lang="fr-FR" dirty="0" smtClean="0"/>
              <a:t> </a:t>
            </a:r>
            <a:r>
              <a:rPr lang="fr-FR" dirty="0" err="1" smtClean="0"/>
              <a:t>found</a:t>
            </a:r>
            <a:r>
              <a:rPr lang="fr-FR" dirty="0" smtClean="0"/>
              <a:t> on </a:t>
            </a:r>
            <a:r>
              <a:rPr lang="fr-FR" dirty="0" err="1" smtClean="0"/>
              <a:t>leukocytes</a:t>
            </a:r>
            <a:r>
              <a:rPr lang="fr-FR" dirty="0" smtClean="0"/>
              <a:t>.</a:t>
            </a:r>
            <a:r>
              <a:rPr lang="fr-FR" baseline="30000" dirty="0" smtClean="0">
                <a:hlinkClick r:id="rId5"/>
              </a:rPr>
              <a:t>[5]</a:t>
            </a:r>
            <a:r>
              <a:rPr lang="fr-FR" dirty="0" smtClean="0"/>
              <a:t> </a:t>
            </a:r>
            <a:r>
              <a:rPr lang="fr-FR" dirty="0" err="1" smtClean="0"/>
              <a:t>When</a:t>
            </a:r>
            <a:r>
              <a:rPr lang="fr-FR" dirty="0" smtClean="0"/>
              <a:t> </a:t>
            </a:r>
            <a:r>
              <a:rPr lang="fr-FR" dirty="0" err="1" smtClean="0"/>
              <a:t>activated</a:t>
            </a:r>
            <a:r>
              <a:rPr lang="fr-FR" dirty="0" smtClean="0"/>
              <a:t>, </a:t>
            </a:r>
            <a:r>
              <a:rPr lang="fr-FR" dirty="0" err="1" smtClean="0"/>
              <a:t>leukocytes</a:t>
            </a:r>
            <a:r>
              <a:rPr lang="fr-FR" dirty="0" smtClean="0"/>
              <a:t> </a:t>
            </a:r>
            <a:r>
              <a:rPr lang="fr-FR" dirty="0" err="1" smtClean="0"/>
              <a:t>bind</a:t>
            </a:r>
            <a:r>
              <a:rPr lang="fr-FR" dirty="0" smtClean="0"/>
              <a:t> to </a:t>
            </a:r>
            <a:r>
              <a:rPr lang="fr-FR" dirty="0" err="1" smtClean="0"/>
              <a:t>endothelial</a:t>
            </a:r>
            <a:r>
              <a:rPr lang="fr-FR" dirty="0" smtClean="0"/>
              <a:t> </a:t>
            </a:r>
            <a:r>
              <a:rPr lang="fr-FR" dirty="0" err="1" smtClean="0"/>
              <a:t>cells</a:t>
            </a:r>
            <a:r>
              <a:rPr lang="fr-FR" dirty="0" smtClean="0"/>
              <a:t> via ICAM-1/</a:t>
            </a:r>
            <a:r>
              <a:rPr lang="fr-FR" dirty="0" smtClean="0">
                <a:hlinkClick r:id="rId3" tooltip="LFA-1"/>
              </a:rPr>
              <a:t>LFA-1</a:t>
            </a:r>
            <a:r>
              <a:rPr lang="fr-FR" dirty="0" smtClean="0"/>
              <a:t> and </a:t>
            </a:r>
            <a:r>
              <a:rPr lang="fr-FR" dirty="0" err="1" smtClean="0"/>
              <a:t>then</a:t>
            </a:r>
            <a:r>
              <a:rPr lang="fr-FR" dirty="0" smtClean="0"/>
              <a:t> </a:t>
            </a:r>
            <a:r>
              <a:rPr lang="fr-FR" dirty="0" err="1" smtClean="0"/>
              <a:t>transmigrate</a:t>
            </a:r>
            <a:r>
              <a:rPr lang="fr-FR" dirty="0" smtClean="0"/>
              <a:t> </a:t>
            </a:r>
            <a:r>
              <a:rPr lang="fr-FR" dirty="0" err="1" smtClean="0"/>
              <a:t>into</a:t>
            </a:r>
            <a:r>
              <a:rPr lang="fr-FR" dirty="0" smtClean="0"/>
              <a:t> tissues.</a:t>
            </a:r>
            <a:r>
              <a:rPr lang="fr-FR" baseline="30000" dirty="0" smtClean="0">
                <a:hlinkClick r:id="rId6"/>
              </a:rPr>
              <a:t>[6]</a:t>
            </a:r>
            <a:endParaRPr lang="fr-FR" dirty="0" smtClean="0"/>
          </a:p>
          <a:p>
            <a:endParaRPr lang="fr-FR" dirty="0" smtClean="0"/>
          </a:p>
          <a:p>
            <a:r>
              <a:rPr lang="fr-FR" dirty="0" smtClean="0"/>
              <a:t>Principal component </a:t>
            </a:r>
            <a:r>
              <a:rPr lang="fr-FR" dirty="0" err="1" smtClean="0"/>
              <a:t>analysis</a:t>
            </a:r>
            <a:r>
              <a:rPr lang="fr-FR" dirty="0" smtClean="0"/>
              <a:t> </a:t>
            </a:r>
          </a:p>
          <a:p>
            <a:endParaRPr lang="fr-FR" dirty="0" smtClean="0"/>
          </a:p>
          <a:p>
            <a:endParaRPr lang="fr-FR" dirty="0" smtClean="0"/>
          </a:p>
          <a:p>
            <a:r>
              <a:rPr lang="fr-FR" dirty="0" smtClean="0"/>
              <a:t>a </a:t>
            </a:r>
            <a:r>
              <a:rPr lang="fr-FR" dirty="0" err="1" smtClean="0"/>
              <a:t>representative</a:t>
            </a:r>
            <a:r>
              <a:rPr lang="fr-FR" dirty="0" smtClean="0"/>
              <a:t> pool of 1730 </a:t>
            </a:r>
            <a:r>
              <a:rPr lang="fr-FR" dirty="0" err="1" smtClean="0"/>
              <a:t>chemically</a:t>
            </a:r>
            <a:r>
              <a:rPr lang="fr-FR" dirty="0" smtClean="0"/>
              <a:t> diverse </a:t>
            </a:r>
            <a:r>
              <a:rPr lang="fr-FR" dirty="0" err="1" smtClean="0"/>
              <a:t>inhibitors</a:t>
            </a:r>
            <a:r>
              <a:rPr lang="fr-FR" dirty="0" smtClean="0"/>
              <a:t> active on the </a:t>
            </a:r>
            <a:r>
              <a:rPr lang="fr-FR" dirty="0" err="1" smtClean="0"/>
              <a:t>most</a:t>
            </a:r>
            <a:r>
              <a:rPr lang="fr-FR" dirty="0" smtClean="0"/>
              <a:t> </a:t>
            </a:r>
            <a:r>
              <a:rPr lang="fr-FR" dirty="0" err="1" smtClean="0"/>
              <a:t>widely</a:t>
            </a:r>
            <a:r>
              <a:rPr lang="fr-FR" dirty="0" smtClean="0"/>
              <a:t> </a:t>
            </a:r>
            <a:r>
              <a:rPr lang="fr-FR" dirty="0" err="1" smtClean="0"/>
              <a:t>studied</a:t>
            </a:r>
            <a:r>
              <a:rPr lang="fr-FR" dirty="0" smtClean="0"/>
              <a:t> enzymes </a:t>
            </a:r>
            <a:r>
              <a:rPr lang="fr-FR" dirty="0" err="1" smtClean="0"/>
              <a:t>including</a:t>
            </a:r>
            <a:r>
              <a:rPr lang="fr-FR" dirty="0" smtClean="0"/>
              <a:t> </a:t>
            </a:r>
            <a:r>
              <a:rPr lang="fr-FR" dirty="0" err="1" smtClean="0"/>
              <a:t>some</a:t>
            </a:r>
            <a:r>
              <a:rPr lang="fr-FR" dirty="0" smtClean="0"/>
              <a:t> kinases, all </a:t>
            </a:r>
            <a:r>
              <a:rPr lang="fr-FR" dirty="0" err="1" smtClean="0"/>
              <a:t>taken</a:t>
            </a:r>
            <a:r>
              <a:rPr lang="fr-FR" dirty="0" smtClean="0"/>
              <a:t> </a:t>
            </a:r>
            <a:r>
              <a:rPr lang="fr-FR" dirty="0" err="1" smtClean="0"/>
              <a:t>from</a:t>
            </a:r>
            <a:r>
              <a:rPr lang="fr-FR" dirty="0" smtClean="0"/>
              <a:t> the </a:t>
            </a:r>
            <a:r>
              <a:rPr lang="fr-FR" dirty="0" err="1" smtClean="0"/>
              <a:t>binding</a:t>
            </a:r>
            <a:r>
              <a:rPr lang="fr-FR" dirty="0" smtClean="0"/>
              <a:t> </a:t>
            </a:r>
            <a:r>
              <a:rPr lang="fr-FR" dirty="0" err="1" smtClean="0"/>
              <a:t>database</a:t>
            </a:r>
            <a:r>
              <a:rPr lang="fr-FR" dirty="0" smtClean="0"/>
              <a:t>[</a:t>
            </a:r>
            <a:r>
              <a:rPr lang="fr-FR" dirty="0" smtClean="0">
                <a:hlinkClick r:id="rId7"/>
              </a:rPr>
              <a:t>25</a:t>
            </a:r>
            <a:r>
              <a:rPr lang="fr-FR" dirty="0" smtClean="0"/>
              <a:t>] (</a:t>
            </a:r>
            <a:r>
              <a:rPr lang="fr-FR" dirty="0" smtClean="0">
                <a:hlinkClick r:id="rId8"/>
              </a:rPr>
              <a:t>www.bindingDB.org</a:t>
            </a:r>
            <a:r>
              <a:rPr lang="fr-FR" dirty="0" smtClean="0"/>
              <a:t>)</a:t>
            </a:r>
          </a:p>
          <a:p>
            <a:endParaRPr lang="fr-FR" dirty="0" smtClean="0"/>
          </a:p>
          <a:p>
            <a:r>
              <a:rPr lang="fr-FR" dirty="0" smtClean="0"/>
              <a:t>46000 active compounds </a:t>
            </a:r>
            <a:r>
              <a:rPr lang="fr-FR" dirty="0" err="1" smtClean="0"/>
              <a:t>which</a:t>
            </a:r>
            <a:r>
              <a:rPr lang="fr-FR" dirty="0" smtClean="0"/>
              <a:t> </a:t>
            </a:r>
            <a:r>
              <a:rPr lang="fr-FR" dirty="0" err="1" smtClean="0"/>
              <a:t>was</a:t>
            </a:r>
            <a:r>
              <a:rPr lang="fr-FR" dirty="0" smtClean="0"/>
              <a:t> </a:t>
            </a:r>
            <a:r>
              <a:rPr lang="fr-FR" dirty="0" err="1" smtClean="0"/>
              <a:t>submitted</a:t>
            </a:r>
            <a:r>
              <a:rPr lang="fr-FR" dirty="0" smtClean="0"/>
              <a:t> to </a:t>
            </a:r>
            <a:r>
              <a:rPr lang="fr-FR" dirty="0" err="1" smtClean="0"/>
              <a:t>fingerprint-based</a:t>
            </a:r>
            <a:r>
              <a:rPr lang="fr-FR" dirty="0" smtClean="0"/>
              <a:t> </a:t>
            </a:r>
            <a:r>
              <a:rPr lang="fr-FR" dirty="0" err="1" smtClean="0"/>
              <a:t>sampling</a:t>
            </a:r>
            <a:r>
              <a:rPr lang="fr-FR" dirty="0" smtClean="0"/>
              <a:t> (</a:t>
            </a:r>
            <a:r>
              <a:rPr lang="fr-FR" dirty="0" err="1" smtClean="0"/>
              <a:t>ward</a:t>
            </a:r>
            <a:r>
              <a:rPr lang="fr-FR" dirty="0" smtClean="0"/>
              <a:t> </a:t>
            </a:r>
            <a:r>
              <a:rPr lang="fr-FR" dirty="0" err="1" smtClean="0"/>
              <a:t>clustering</a:t>
            </a:r>
            <a:r>
              <a:rPr lang="fr-FR" dirty="0" smtClean="0"/>
              <a:t>) to </a:t>
            </a:r>
            <a:r>
              <a:rPr lang="fr-FR" dirty="0" err="1" smtClean="0"/>
              <a:t>ensure</a:t>
            </a:r>
            <a:r>
              <a:rPr lang="fr-FR" dirty="0" smtClean="0"/>
              <a:t> </a:t>
            </a:r>
            <a:r>
              <a:rPr lang="fr-FR" dirty="0" err="1" smtClean="0"/>
              <a:t>chemical</a:t>
            </a:r>
            <a:r>
              <a:rPr lang="fr-FR" dirty="0" smtClean="0"/>
              <a:t> </a:t>
            </a:r>
            <a:r>
              <a:rPr lang="fr-FR" dirty="0" err="1" smtClean="0"/>
              <a:t>diversity</a:t>
            </a:r>
            <a:r>
              <a:rPr lang="fr-FR" dirty="0" smtClean="0"/>
              <a:t>. A </a:t>
            </a:r>
            <a:r>
              <a:rPr lang="fr-FR" dirty="0" err="1" smtClean="0"/>
              <a:t>series</a:t>
            </a:r>
            <a:r>
              <a:rPr lang="fr-FR" dirty="0" smtClean="0"/>
              <a:t> of 24 </a:t>
            </a:r>
            <a:r>
              <a:rPr lang="fr-FR" dirty="0" err="1" smtClean="0"/>
              <a:t>interpretable</a:t>
            </a:r>
            <a:r>
              <a:rPr lang="fr-FR" dirty="0" smtClean="0"/>
              <a:t> </a:t>
            </a:r>
            <a:r>
              <a:rPr lang="fr-FR" dirty="0" err="1" smtClean="0"/>
              <a:t>molecular</a:t>
            </a:r>
            <a:r>
              <a:rPr lang="fr-FR" dirty="0" smtClean="0"/>
              <a:t> </a:t>
            </a:r>
            <a:r>
              <a:rPr lang="fr-FR" dirty="0" err="1" smtClean="0"/>
              <a:t>descriptors</a:t>
            </a:r>
            <a:r>
              <a:rPr lang="fr-FR" dirty="0" smtClean="0"/>
              <a:t> (</a:t>
            </a:r>
            <a:r>
              <a:rPr lang="fr-FR" dirty="0" smtClean="0">
                <a:hlinkClick r:id="rId9"/>
              </a:rPr>
              <a:t>Table 1</a:t>
            </a:r>
            <a:r>
              <a:rPr lang="fr-FR" dirty="0" smtClean="0"/>
              <a:t>) </a:t>
            </a:r>
            <a:r>
              <a:rPr lang="fr-FR" dirty="0" err="1" smtClean="0"/>
              <a:t>such</a:t>
            </a:r>
            <a:r>
              <a:rPr lang="fr-FR" dirty="0" smtClean="0"/>
              <a:t> as </a:t>
            </a:r>
            <a:r>
              <a:rPr lang="fr-FR" dirty="0" err="1" smtClean="0"/>
              <a:t>molecular</a:t>
            </a:r>
            <a:r>
              <a:rPr lang="fr-FR" dirty="0" smtClean="0"/>
              <a:t> </a:t>
            </a:r>
            <a:r>
              <a:rPr lang="fr-FR" dirty="0" err="1" smtClean="0"/>
              <a:t>weight</a:t>
            </a:r>
            <a:r>
              <a:rPr lang="fr-FR" dirty="0" smtClean="0"/>
              <a:t>, </a:t>
            </a:r>
            <a:r>
              <a:rPr lang="fr-FR" dirty="0" err="1" smtClean="0"/>
              <a:t>AlogP</a:t>
            </a:r>
            <a:r>
              <a:rPr lang="fr-FR" dirty="0" smtClean="0"/>
              <a:t>, </a:t>
            </a:r>
            <a:r>
              <a:rPr lang="fr-FR" dirty="0" err="1" smtClean="0"/>
              <a:t>number</a:t>
            </a:r>
            <a:r>
              <a:rPr lang="fr-FR" dirty="0" smtClean="0"/>
              <a:t> of sp3 </a:t>
            </a:r>
            <a:r>
              <a:rPr lang="fr-FR" dirty="0" err="1" smtClean="0"/>
              <a:t>carbon</a:t>
            </a:r>
            <a:r>
              <a:rPr lang="fr-FR" dirty="0" smtClean="0"/>
              <a:t>, </a:t>
            </a:r>
            <a:r>
              <a:rPr lang="fr-FR" dirty="0" err="1" smtClean="0"/>
              <a:t>number</a:t>
            </a:r>
            <a:r>
              <a:rPr lang="fr-FR" dirty="0" smtClean="0"/>
              <a:t> of rings, etc…  </a:t>
            </a:r>
            <a:endParaRPr lang="fr-F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457200" rtl="0" eaLnBrk="1" fontAlgn="auto" latinLnBrk="0" hangingPunct="1">
              <a:lnSpc>
                <a:spcPct val="100000"/>
              </a:lnSpc>
              <a:spcBef>
                <a:spcPts val="0"/>
              </a:spcBef>
              <a:spcAft>
                <a:spcPts val="0"/>
              </a:spcAft>
              <a:buClrTx/>
              <a:buSzTx/>
              <a:buFontTx/>
              <a:buNone/>
              <a:tabLst/>
              <a:defRPr/>
            </a:pPr>
            <a:r>
              <a:rPr lang="en-US" sz="1600" dirty="0" smtClean="0">
                <a:latin typeface="Times"/>
                <a:cs typeface="Times"/>
              </a:rPr>
              <a:t>General trends: Higher MW, higher log P, more aromatic, more three-dimensional…compared to oral drugs or other datasets… A snapshot of our present knowledge</a:t>
            </a:r>
          </a:p>
          <a:p>
            <a:pPr lvl="1"/>
            <a:endParaRPr lang="en-US" sz="1600" dirty="0" smtClean="0">
              <a:solidFill>
                <a:srgbClr val="000000"/>
              </a:solidFill>
            </a:endParaRPr>
          </a:p>
          <a:p>
            <a:pPr lvl="1"/>
            <a:r>
              <a:rPr lang="en-US" sz="1600" dirty="0" smtClean="0">
                <a:solidFill>
                  <a:srgbClr val="000000"/>
                </a:solidFill>
              </a:rPr>
              <a:t>A critical number of </a:t>
            </a:r>
            <a:r>
              <a:rPr lang="en-US" sz="1600" b="1" dirty="0" smtClean="0">
                <a:solidFill>
                  <a:srgbClr val="000000"/>
                </a:solidFill>
              </a:rPr>
              <a:t>15 multiple bonds matches 80% of </a:t>
            </a:r>
            <a:r>
              <a:rPr lang="en-US" sz="1600" b="1" dirty="0" err="1" smtClean="0">
                <a:solidFill>
                  <a:srgbClr val="000000"/>
                </a:solidFill>
              </a:rPr>
              <a:t>iPPI</a:t>
            </a:r>
            <a:endParaRPr lang="en-US" sz="1600" b="1" dirty="0" smtClean="0">
              <a:solidFill>
                <a:srgbClr val="000000"/>
              </a:solidFill>
            </a:endParaRPr>
          </a:p>
          <a:p>
            <a:pPr lvl="1"/>
            <a:endParaRPr lang="en-US" sz="1600" b="1" dirty="0" smtClean="0">
              <a:solidFill>
                <a:srgbClr val="000000"/>
              </a:solidFill>
            </a:endParaRPr>
          </a:p>
          <a:p>
            <a:pPr lvl="1"/>
            <a:r>
              <a:rPr lang="fr-FR" sz="1600" b="1" dirty="0" smtClean="0"/>
              <a:t>92%</a:t>
            </a:r>
            <a:r>
              <a:rPr lang="fr-FR" sz="1600" dirty="0" smtClean="0"/>
              <a:t> of the </a:t>
            </a:r>
            <a:r>
              <a:rPr lang="fr-FR" sz="1600" dirty="0" err="1" smtClean="0"/>
              <a:t>iPPI</a:t>
            </a:r>
            <a:r>
              <a:rPr lang="fr-FR" sz="1600" dirty="0" smtClean="0"/>
              <a:t>-DB compounds </a:t>
            </a:r>
            <a:r>
              <a:rPr lang="fr-FR" sz="1600" dirty="0" err="1" smtClean="0"/>
              <a:t>were</a:t>
            </a:r>
            <a:r>
              <a:rPr lang="fr-FR" sz="1600" dirty="0" smtClean="0"/>
              <a:t> </a:t>
            </a:r>
            <a:r>
              <a:rPr lang="fr-FR" sz="1600" dirty="0" err="1" smtClean="0"/>
              <a:t>correctly</a:t>
            </a:r>
            <a:r>
              <a:rPr lang="fr-FR" sz="1600" dirty="0" smtClean="0"/>
              <a:t> </a:t>
            </a:r>
            <a:r>
              <a:rPr lang="fr-FR" sz="1600" dirty="0" err="1" smtClean="0"/>
              <a:t>predicted</a:t>
            </a:r>
            <a:r>
              <a:rPr lang="fr-FR" sz="1600" dirty="0" smtClean="0"/>
              <a:t> by th new PPI-</a:t>
            </a:r>
            <a:r>
              <a:rPr lang="fr-FR" sz="1600" dirty="0" err="1" smtClean="0"/>
              <a:t>HitProfiler</a:t>
            </a:r>
            <a:endParaRPr lang="en-US" sz="1600" b="1" dirty="0" smtClean="0">
              <a:solidFill>
                <a:srgbClr val="000000"/>
              </a:solidFill>
            </a:endParaRPr>
          </a:p>
          <a:p>
            <a:endParaRPr lang="en-US" dirty="0"/>
          </a:p>
        </p:txBody>
      </p:sp>
      <p:sp>
        <p:nvSpPr>
          <p:cNvPr id="4" name="Slide Number Placeholder 3"/>
          <p:cNvSpPr>
            <a:spLocks noGrp="1"/>
          </p:cNvSpPr>
          <p:nvPr>
            <p:ph type="sldNum" sz="quarter" idx="10"/>
          </p:nvPr>
        </p:nvSpPr>
        <p:spPr/>
        <p:txBody>
          <a:bodyPr/>
          <a:lstStyle/>
          <a:p>
            <a:fld id="{8546CC03-81CF-074B-8A89-A80E2248C8C3}" type="slidenum">
              <a:rPr lang="en-US" smtClean="0"/>
              <a:pPr/>
              <a:t>10</a:t>
            </a:fld>
            <a:endParaRPr lang="en-US"/>
          </a:p>
        </p:txBody>
      </p:sp>
    </p:spTree>
    <p:extLst>
      <p:ext uri="{BB962C8B-B14F-4D97-AF65-F5344CB8AC3E}">
        <p14:creationId xmlns:p14="http://schemas.microsoft.com/office/powerpoint/2010/main" val="3916945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baseline="0" dirty="0" smtClean="0"/>
          </a:p>
        </p:txBody>
      </p:sp>
      <p:sp>
        <p:nvSpPr>
          <p:cNvPr id="4" name="Slide Number Placeholder 3"/>
          <p:cNvSpPr>
            <a:spLocks noGrp="1"/>
          </p:cNvSpPr>
          <p:nvPr>
            <p:ph type="sldNum" sz="quarter" idx="10"/>
          </p:nvPr>
        </p:nvSpPr>
        <p:spPr/>
        <p:txBody>
          <a:bodyPr/>
          <a:lstStyle/>
          <a:p>
            <a:fld id="{9966C87E-0E84-0144-BB02-FB51FF32D0B7}" type="slidenum">
              <a:rPr lang="en-US" smtClean="0"/>
              <a:pPr/>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8AE43217-8EE6-1847-93FA-4726866BDC07}" type="slidenum">
              <a:rPr lang="fr-FR"/>
              <a:pPr/>
              <a:t>12</a:t>
            </a:fld>
            <a:endParaRPr lang="fr-FR"/>
          </a:p>
        </p:txBody>
      </p:sp>
      <p:sp>
        <p:nvSpPr>
          <p:cNvPr id="739330"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739331" name="Rectangle 3"/>
          <p:cNvSpPr>
            <a:spLocks noGrp="1" noChangeArrowheads="1"/>
          </p:cNvSpPr>
          <p:nvPr>
            <p:ph type="body" idx="1"/>
          </p:nvPr>
        </p:nvSpPr>
        <p:spPr/>
        <p:txBody>
          <a:bodyPr/>
          <a:lstStyle/>
          <a:p>
            <a:pPr algn="just">
              <a:buNone/>
            </a:pPr>
            <a:r>
              <a:rPr lang="en-US" b="1" u="sng" dirty="0" err="1" smtClean="0">
                <a:solidFill>
                  <a:schemeClr val="accent2">
                    <a:lumMod val="50000"/>
                  </a:schemeClr>
                </a:solidFill>
              </a:rPr>
              <a:t>Eto</a:t>
            </a:r>
            <a:r>
              <a:rPr lang="en-US" b="1" u="sng" dirty="0" smtClean="0">
                <a:solidFill>
                  <a:schemeClr val="accent2">
                    <a:lumMod val="50000"/>
                  </a:schemeClr>
                </a:solidFill>
              </a:rPr>
              <a:t> </a:t>
            </a:r>
            <a:r>
              <a:rPr lang="en-US" b="1" u="sng" dirty="0" err="1" smtClean="0">
                <a:solidFill>
                  <a:schemeClr val="accent2">
                    <a:lumMod val="50000"/>
                  </a:schemeClr>
                </a:solidFill>
              </a:rPr>
              <a:t>na</a:t>
            </a:r>
            <a:r>
              <a:rPr lang="en-US" b="1" u="sng" dirty="0" smtClean="0">
                <a:solidFill>
                  <a:schemeClr val="accent2">
                    <a:lumMod val="50000"/>
                  </a:schemeClr>
                </a:solidFill>
              </a:rPr>
              <a:t> </a:t>
            </a:r>
            <a:r>
              <a:rPr lang="en-US" b="1" u="sng" dirty="0" err="1" smtClean="0">
                <a:solidFill>
                  <a:schemeClr val="accent2">
                    <a:lumMod val="50000"/>
                  </a:schemeClr>
                </a:solidFill>
              </a:rPr>
              <a:t>pratktik</a:t>
            </a:r>
            <a:r>
              <a:rPr lang="en-US" b="1" u="sng" dirty="0" smtClean="0">
                <a:solidFill>
                  <a:schemeClr val="accent2">
                    <a:lumMod val="50000"/>
                  </a:schemeClr>
                </a:solidFill>
              </a:rPr>
              <a:t> </a:t>
            </a:r>
            <a:r>
              <a:rPr lang="en-US" b="1" u="sng" dirty="0" err="1" smtClean="0">
                <a:solidFill>
                  <a:schemeClr val="accent2">
                    <a:lumMod val="50000"/>
                  </a:schemeClr>
                </a:solidFill>
              </a:rPr>
              <a:t>aplanija</a:t>
            </a:r>
            <a:r>
              <a:rPr lang="en-US" b="1" u="sng" baseline="0" dirty="0" smtClean="0">
                <a:solidFill>
                  <a:schemeClr val="accent2">
                    <a:lumMod val="50000"/>
                  </a:schemeClr>
                </a:solidFill>
              </a:rPr>
              <a:t> </a:t>
            </a:r>
            <a:r>
              <a:rPr lang="en-US" b="1" u="sng" baseline="0" dirty="0" err="1" smtClean="0">
                <a:solidFill>
                  <a:schemeClr val="accent2">
                    <a:lumMod val="50000"/>
                  </a:schemeClr>
                </a:solidFill>
              </a:rPr>
              <a:t>protocok</a:t>
            </a:r>
            <a:r>
              <a:rPr lang="en-US" b="1" u="sng" baseline="0" dirty="0" smtClean="0">
                <a:solidFill>
                  <a:schemeClr val="accent2">
                    <a:lumMod val="50000"/>
                  </a:schemeClr>
                </a:solidFill>
              </a:rPr>
              <a:t> la </a:t>
            </a:r>
            <a:r>
              <a:rPr lang="en-US" b="1" u="sng" baseline="0" dirty="0" err="1" smtClean="0">
                <a:solidFill>
                  <a:schemeClr val="accent2">
                    <a:lumMod val="50000"/>
                  </a:schemeClr>
                </a:solidFill>
              </a:rPr>
              <a:t>virt</a:t>
            </a:r>
            <a:r>
              <a:rPr lang="en-US" b="1" u="sng" baseline="0" dirty="0" smtClean="0">
                <a:solidFill>
                  <a:schemeClr val="accent2">
                    <a:lumMod val="50000"/>
                  </a:schemeClr>
                </a:solidFill>
              </a:rPr>
              <a:t>  screening - </a:t>
            </a:r>
            <a:endParaRPr lang="en-US" b="1" u="sng" dirty="0" smtClean="0">
              <a:solidFill>
                <a:schemeClr val="accent2">
                  <a:lumMod val="50000"/>
                </a:schemeClr>
              </a:solidFill>
            </a:endParaRPr>
          </a:p>
          <a:p>
            <a:pPr algn="just">
              <a:buNone/>
            </a:pPr>
            <a:endParaRPr lang="en-US" b="1" u="sng" dirty="0" smtClean="0">
              <a:solidFill>
                <a:schemeClr val="accent2">
                  <a:lumMod val="50000"/>
                </a:schemeClr>
              </a:solidFill>
            </a:endParaRPr>
          </a:p>
          <a:p>
            <a:pPr algn="just">
              <a:buNone/>
            </a:pPr>
            <a:endParaRPr lang="en-US" b="1" u="sng" dirty="0" smtClean="0">
              <a:solidFill>
                <a:schemeClr val="accent2">
                  <a:lumMod val="50000"/>
                </a:schemeClr>
              </a:solidFill>
            </a:endParaRPr>
          </a:p>
          <a:p>
            <a:pPr algn="just">
              <a:buNone/>
            </a:pPr>
            <a:endParaRPr lang="en-US" b="1" u="sng" dirty="0" smtClean="0">
              <a:solidFill>
                <a:schemeClr val="accent2">
                  <a:lumMod val="50000"/>
                </a:schemeClr>
              </a:solidFill>
            </a:endParaRPr>
          </a:p>
          <a:p>
            <a:pPr algn="just">
              <a:buNone/>
            </a:pPr>
            <a:endParaRPr lang="en-US" b="1" u="sng" dirty="0" smtClean="0">
              <a:solidFill>
                <a:schemeClr val="accent2">
                  <a:lumMod val="50000"/>
                </a:schemeClr>
              </a:solidFill>
            </a:endParaRPr>
          </a:p>
          <a:p>
            <a:pPr algn="just">
              <a:buNone/>
            </a:pPr>
            <a:endParaRPr lang="en-US" b="1" u="sng" dirty="0" smtClean="0">
              <a:solidFill>
                <a:schemeClr val="accent2">
                  <a:lumMod val="50000"/>
                </a:schemeClr>
              </a:solidFill>
            </a:endParaRPr>
          </a:p>
          <a:p>
            <a:pPr algn="just">
              <a:buNone/>
            </a:pPr>
            <a:r>
              <a:rPr lang="en-US" b="1" i="1" dirty="0" smtClean="0"/>
              <a:t>1stly- </a:t>
            </a:r>
            <a:r>
              <a:rPr lang="en-US" b="0" i="1" dirty="0" smtClean="0"/>
              <a:t>We developed tools for </a:t>
            </a:r>
            <a:r>
              <a:rPr lang="en-US" b="0" i="1" dirty="0" err="1" smtClean="0"/>
              <a:t>ptreparation</a:t>
            </a:r>
            <a:r>
              <a:rPr lang="en-US" b="0" i="1" dirty="0" smtClean="0"/>
              <a:t> of electronic</a:t>
            </a:r>
            <a:r>
              <a:rPr lang="en-US" b="0" i="1" baseline="0" dirty="0" smtClean="0"/>
              <a:t> small </a:t>
            </a:r>
            <a:r>
              <a:rPr lang="en-US" b="0" i="1" baseline="0" dirty="0" err="1" smtClean="0"/>
              <a:t>mols</a:t>
            </a:r>
            <a:r>
              <a:rPr lang="en-US" b="0" i="1" baseline="0" dirty="0" smtClean="0"/>
              <a:t> chemical libraries.  And </a:t>
            </a:r>
            <a:r>
              <a:rPr lang="en-US" b="1" i="1" baseline="0" dirty="0" smtClean="0"/>
              <a:t>secondly</a:t>
            </a:r>
            <a:r>
              <a:rPr lang="en-US" b="0" i="1" baseline="0" dirty="0" smtClean="0"/>
              <a:t>, we have developed a multistep docking protocol  </a:t>
            </a:r>
            <a:r>
              <a:rPr lang="en-US" b="0" i="1" baseline="0" dirty="0" err="1" smtClean="0"/>
              <a:t>incl;uding</a:t>
            </a:r>
            <a:r>
              <a:rPr lang="en-US" b="0" i="1" baseline="0" dirty="0" smtClean="0"/>
              <a:t>  several </a:t>
            </a:r>
            <a:r>
              <a:rPr lang="en-US" b="0" i="1" baseline="0" dirty="0" err="1" smtClean="0"/>
              <a:t>steops</a:t>
            </a:r>
            <a:r>
              <a:rPr lang="en-US" b="0" i="1" baseline="0" dirty="0" smtClean="0"/>
              <a:t> to propose a list of </a:t>
            </a:r>
            <a:r>
              <a:rPr lang="en-US" b="0" i="1" baseline="0" dirty="0" err="1" smtClean="0"/>
              <a:t>cmp</a:t>
            </a:r>
            <a:r>
              <a:rPr lang="en-US" b="0" i="1" baseline="0" dirty="0" smtClean="0"/>
              <a:t> to be experimentally tested  </a:t>
            </a:r>
            <a:r>
              <a:rPr lang="en-US" b="1" i="1" baseline="0" dirty="0" smtClean="0"/>
              <a:t>. </a:t>
            </a: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baseline="0" dirty="0" smtClean="0"/>
          </a:p>
          <a:p>
            <a:endParaRPr lang="en-US"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the docking &amp; </a:t>
            </a:r>
            <a:r>
              <a:rPr lang="en-US" sz="1200" kern="1200" dirty="0" err="1" smtClean="0">
                <a:solidFill>
                  <a:schemeClr val="tx1"/>
                </a:solidFill>
                <a:effectLst/>
                <a:latin typeface="+mn-lt"/>
                <a:ea typeface="+mn-ea"/>
                <a:cs typeface="+mn-cs"/>
              </a:rPr>
              <a:t>screning</a:t>
            </a:r>
            <a:r>
              <a:rPr lang="en-US" sz="1200" kern="1200" dirty="0" smtClean="0">
                <a:solidFill>
                  <a:schemeClr val="tx1"/>
                </a:solidFill>
                <a:effectLst/>
                <a:latin typeface="+mn-lt"/>
                <a:ea typeface="+mn-ea"/>
                <a:cs typeface="+mn-cs"/>
              </a:rPr>
              <a:t> –</a:t>
            </a:r>
            <a:r>
              <a:rPr lang="en-US" sz="1200" kern="1200" baseline="0" dirty="0" smtClean="0">
                <a:solidFill>
                  <a:schemeClr val="tx1"/>
                </a:solidFill>
                <a:effectLst/>
                <a:latin typeface="+mn-lt"/>
                <a:ea typeface="+mn-ea"/>
                <a:cs typeface="+mn-cs"/>
              </a:rPr>
              <a:t> for the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fional</a:t>
            </a:r>
            <a:r>
              <a:rPr lang="en-US" sz="1200" kern="1200" dirty="0" smtClean="0">
                <a:solidFill>
                  <a:schemeClr val="tx1"/>
                </a:solidFill>
                <a:effectLst/>
                <a:latin typeface="+mn-lt"/>
                <a:ea typeface="+mn-ea"/>
                <a:cs typeface="+mn-cs"/>
              </a:rPr>
              <a:t> stage  we are</a:t>
            </a:r>
            <a:r>
              <a:rPr lang="en-US" sz="1200" kern="1200" baseline="0" dirty="0" smtClean="0">
                <a:solidFill>
                  <a:schemeClr val="tx1"/>
                </a:solidFill>
                <a:effectLst/>
                <a:latin typeface="+mn-lt"/>
                <a:ea typeface="+mn-ea"/>
                <a:cs typeface="+mn-cs"/>
              </a:rPr>
              <a:t> working on a new protocol for </a:t>
            </a:r>
            <a:r>
              <a:rPr lang="en-US" sz="1200" b="1" kern="1200" baseline="0" dirty="0" smtClean="0">
                <a:solidFill>
                  <a:schemeClr val="tx1"/>
                </a:solidFill>
                <a:effectLst/>
                <a:latin typeface="+mn-lt"/>
                <a:ea typeface="+mn-ea"/>
                <a:cs typeface="+mn-cs"/>
              </a:rPr>
              <a:t>DG calculation by </a:t>
            </a:r>
            <a:r>
              <a:rPr lang="en-US" sz="1200" b="1" kern="1200" baseline="0" dirty="0" err="1" smtClean="0">
                <a:solidFill>
                  <a:schemeClr val="tx1"/>
                </a:solidFill>
                <a:effectLst/>
                <a:latin typeface="+mn-lt"/>
                <a:ea typeface="+mn-ea"/>
                <a:cs typeface="+mn-cs"/>
              </a:rPr>
              <a:t>Mdsimulation</a:t>
            </a:r>
            <a:r>
              <a:rPr lang="en-US" sz="1200" b="1" kern="1200" baseline="0" dirty="0" smtClean="0">
                <a:solidFill>
                  <a:schemeClr val="tx1"/>
                </a:solidFill>
                <a:effectLst/>
                <a:latin typeface="+mn-lt"/>
                <a:ea typeface="+mn-ea"/>
                <a:cs typeface="+mn-cs"/>
              </a:rPr>
              <a:t>, we call it - a simplified free energy calculation approach. T</a:t>
            </a:r>
            <a:r>
              <a:rPr lang="en-US" sz="1200" kern="1200" baseline="0" dirty="0" smtClean="0">
                <a:solidFill>
                  <a:schemeClr val="tx1"/>
                </a:solidFill>
                <a:effectLst/>
                <a:latin typeface="+mn-lt"/>
                <a:ea typeface="+mn-ea"/>
                <a:cs typeface="+mn-cs"/>
              </a:rPr>
              <a:t>hat will permit to </a:t>
            </a:r>
            <a:r>
              <a:rPr lang="en-US" sz="1200" b="1" kern="1200" baseline="0" dirty="0" smtClean="0">
                <a:solidFill>
                  <a:schemeClr val="tx1"/>
                </a:solidFill>
                <a:effectLst/>
                <a:latin typeface="+mn-lt"/>
                <a:ea typeface="+mn-ea"/>
                <a:cs typeface="+mn-cs"/>
              </a:rPr>
              <a:t>decrease</a:t>
            </a:r>
            <a:r>
              <a:rPr lang="en-US" sz="1200" kern="1200" baseline="0" dirty="0" smtClean="0">
                <a:solidFill>
                  <a:schemeClr val="tx1"/>
                </a:solidFill>
                <a:effectLst/>
                <a:latin typeface="+mn-lt"/>
                <a:ea typeface="+mn-ea"/>
                <a:cs typeface="+mn-cs"/>
              </a:rPr>
              <a:t> considerably  </a:t>
            </a:r>
            <a:r>
              <a:rPr lang="en-US" sz="1200" kern="1200" baseline="0" dirty="0" err="1"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enumber</a:t>
            </a:r>
            <a:r>
              <a:rPr lang="en-US" sz="1200" kern="1200" baseline="0" dirty="0" smtClean="0">
                <a:solidFill>
                  <a:schemeClr val="tx1"/>
                </a:solidFill>
                <a:effectLst/>
                <a:latin typeface="+mn-lt"/>
                <a:ea typeface="+mn-ea"/>
                <a:cs typeface="+mn-cs"/>
              </a:rPr>
              <a:t> of molecules </a:t>
            </a:r>
            <a:r>
              <a:rPr lang="en-US" sz="1200" kern="1200" baseline="0" dirty="0" err="1" smtClean="0">
                <a:solidFill>
                  <a:schemeClr val="tx1"/>
                </a:solidFill>
                <a:effectLst/>
                <a:latin typeface="+mn-lt"/>
                <a:ea typeface="+mn-ea"/>
                <a:cs typeface="+mn-cs"/>
              </a:rPr>
              <a:t>tobe</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tesrted</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experimenaltlly</a:t>
            </a:r>
            <a:r>
              <a:rPr lang="en-US" sz="1200" kern="1200" baseline="0" dirty="0" smtClean="0">
                <a:solidFill>
                  <a:schemeClr val="tx1"/>
                </a:solidFill>
                <a:effectLst/>
                <a:latin typeface="+mn-lt"/>
                <a:ea typeface="+mn-ea"/>
                <a:cs typeface="+mn-cs"/>
              </a:rPr>
              <a:t>.   </a:t>
            </a:r>
            <a:r>
              <a:rPr lang="en-US" sz="1200" b="1" kern="1200" baseline="0" dirty="0" smtClean="0">
                <a:solidFill>
                  <a:schemeClr val="tx1"/>
                </a:solidFill>
                <a:effectLst/>
                <a:latin typeface="+mn-lt"/>
                <a:ea typeface="+mn-ea"/>
                <a:cs typeface="+mn-cs"/>
              </a:rPr>
              <a:t> This is an important step  since small modifications in a ligand may lead to drastic changes in the observed binding energy landscape.</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t>-----------------------------------------------------------------------------------------------------</a:t>
            </a:r>
          </a:p>
          <a:p>
            <a:endParaRPr lang="en-US" sz="1200" dirty="0" smtClean="0"/>
          </a:p>
          <a:p>
            <a:r>
              <a:rPr lang="en-US" sz="1200" dirty="0" smtClean="0"/>
              <a:t> </a:t>
            </a:r>
            <a:r>
              <a:rPr lang="en-US" sz="1200" i="1" dirty="0" smtClean="0"/>
              <a:t>DOCK, AUTODOCK, VINA, </a:t>
            </a:r>
            <a:r>
              <a:rPr lang="en-US" sz="1200" i="1" dirty="0" err="1" smtClean="0"/>
              <a:t>Molegro</a:t>
            </a:r>
            <a:r>
              <a:rPr lang="en-US" sz="1200" i="1" dirty="0" smtClean="0"/>
              <a:t>, </a:t>
            </a:r>
            <a:r>
              <a:rPr lang="en-US" sz="1200" i="1" dirty="0" err="1" smtClean="0"/>
              <a:t>Surflex</a:t>
            </a:r>
            <a:r>
              <a:rPr lang="en-US" sz="1200" i="1" dirty="0" smtClean="0"/>
              <a:t>, </a:t>
            </a:r>
            <a:r>
              <a:rPr lang="en-US" sz="1200" i="1" dirty="0" err="1" smtClean="0"/>
              <a:t>Ligandfit</a:t>
            </a:r>
            <a:r>
              <a:rPr lang="en-US" sz="1200" i="1" dirty="0" smtClean="0"/>
              <a:t>, </a:t>
            </a:r>
            <a:r>
              <a:rPr lang="en-US" sz="1200" i="1" dirty="0" err="1" smtClean="0">
                <a:solidFill>
                  <a:srgbClr val="000000"/>
                </a:solidFill>
              </a:rPr>
              <a:t>CDocker</a:t>
            </a:r>
            <a:r>
              <a:rPr lang="en-US" sz="1200" i="1" dirty="0" smtClean="0">
                <a:solidFill>
                  <a:srgbClr val="000000"/>
                </a:solidFill>
              </a:rPr>
              <a:t>, MOE-Dock – </a:t>
            </a:r>
            <a:r>
              <a:rPr lang="en-US" sz="1200" i="1" dirty="0" err="1" smtClean="0">
                <a:solidFill>
                  <a:srgbClr val="000000"/>
                </a:solidFill>
              </a:rPr>
              <a:t>Cerius</a:t>
            </a:r>
            <a:r>
              <a:rPr lang="en-US" sz="1200" i="1" dirty="0" smtClean="0">
                <a:solidFill>
                  <a:srgbClr val="000000"/>
                </a:solidFill>
              </a:rPr>
              <a:t> -</a:t>
            </a:r>
          </a:p>
          <a:p>
            <a:endParaRPr lang="en-US" sz="1200" i="1" dirty="0" smtClean="0">
              <a:solidFill>
                <a:srgbClr val="000000"/>
              </a:solidFill>
            </a:endParaRPr>
          </a:p>
          <a:p>
            <a:pPr algn="just"/>
            <a:endParaRPr lang="en-US" sz="1200" dirty="0" smtClean="0"/>
          </a:p>
          <a:p>
            <a:pPr algn="just"/>
            <a:r>
              <a:rPr lang="en-US" sz="1200" dirty="0" smtClean="0"/>
              <a:t>Our DG I</a:t>
            </a:r>
            <a:r>
              <a:rPr lang="en-US" sz="1200" baseline="0" dirty="0" smtClean="0"/>
              <a:t> so=mainly </a:t>
            </a:r>
            <a:r>
              <a:rPr lang="en-US" sz="1200" baseline="0" dirty="0" err="1" smtClean="0"/>
              <a:t>enthaplic</a:t>
            </a:r>
            <a:r>
              <a:rPr lang="en-US" sz="1200" baseline="0" dirty="0" smtClean="0"/>
              <a:t> – DS is taken </a:t>
            </a:r>
            <a:r>
              <a:rPr lang="en-US" sz="1200" baseline="0" dirty="0" err="1" smtClean="0"/>
              <a:t>inderectly</a:t>
            </a:r>
            <a:r>
              <a:rPr lang="en-US" sz="1200" baseline="0" dirty="0" smtClean="0"/>
              <a:t> from the R-L movements; for ex. </a:t>
            </a:r>
            <a:r>
              <a:rPr lang="en-US" sz="1200" baseline="0" dirty="0" err="1" smtClean="0"/>
              <a:t>Tropsha</a:t>
            </a:r>
            <a:r>
              <a:rPr lang="en-US" sz="1200" baseline="0" dirty="0" smtClean="0"/>
              <a:t> suggest to take into </a:t>
            </a:r>
            <a:r>
              <a:rPr lang="en-US" sz="1200" baseline="0" dirty="0" err="1" smtClean="0"/>
              <a:t>accounr</a:t>
            </a:r>
            <a:r>
              <a:rPr lang="en-US" sz="1200" baseline="0" dirty="0" smtClean="0"/>
              <a:t> DS for pose selection  </a:t>
            </a:r>
            <a:r>
              <a:rPr lang="en-US" sz="1200" baseline="0" dirty="0" err="1" smtClean="0"/>
              <a:t>indereclt</a:t>
            </a:r>
            <a:r>
              <a:rPr lang="en-US" sz="1200" baseline="0" dirty="0" smtClean="0"/>
              <a:t> by MD – only by considering the time </a:t>
            </a:r>
            <a:r>
              <a:rPr lang="en-US" sz="1200" baseline="0" dirty="0" err="1" smtClean="0"/>
              <a:t>th</a:t>
            </a:r>
            <a:r>
              <a:rPr lang="en-US" sz="1200" baseline="0" dirty="0" smtClean="0"/>
              <a:t> </a:t>
            </a:r>
            <a:r>
              <a:rPr lang="en-US" sz="1200" baseline="0" dirty="0" err="1" smtClean="0"/>
              <a:t>eligands</a:t>
            </a:r>
            <a:r>
              <a:rPr lang="en-US" sz="1200" baseline="0" dirty="0" smtClean="0"/>
              <a:t> remain in  the </a:t>
            </a:r>
            <a:r>
              <a:rPr lang="en-US" sz="1200" baseline="0" dirty="0" err="1" smtClean="0"/>
              <a:t>evaluaiet</a:t>
            </a:r>
            <a:r>
              <a:rPr lang="en-US" sz="1200" baseline="0" dirty="0" smtClean="0"/>
              <a:t> pose – in 2 A mas RMSD;  </a:t>
            </a:r>
          </a:p>
          <a:p>
            <a:pPr algn="just"/>
            <a:endParaRPr lang="en-US" sz="1200" baseline="0" dirty="0" smtClean="0"/>
          </a:p>
          <a:p>
            <a:r>
              <a:rPr lang="en-US" sz="1200" kern="1200" dirty="0" smtClean="0">
                <a:solidFill>
                  <a:schemeClr val="tx1"/>
                </a:solidFill>
                <a:effectLst/>
                <a:latin typeface="+mn-lt"/>
                <a:ea typeface="+mn-ea"/>
                <a:cs typeface="+mn-cs"/>
              </a:rPr>
              <a:t> - </a:t>
            </a:r>
            <a:r>
              <a:rPr lang="en-US" sz="1200" kern="1200" dirty="0" err="1" smtClean="0">
                <a:solidFill>
                  <a:schemeClr val="tx1"/>
                </a:solidFill>
                <a:effectLst/>
                <a:latin typeface="+mn-lt"/>
                <a:ea typeface="+mn-ea"/>
                <a:cs typeface="+mn-cs"/>
              </a:rPr>
              <a:t>quand</a:t>
            </a:r>
            <a:r>
              <a:rPr lang="en-US" sz="1200" kern="1200" dirty="0" smtClean="0">
                <a:solidFill>
                  <a:schemeClr val="tx1"/>
                </a:solidFill>
                <a:effectLst/>
                <a:latin typeface="+mn-lt"/>
                <a:ea typeface="+mn-ea"/>
                <a:cs typeface="+mn-cs"/>
              </a:rPr>
              <a:t> on </a:t>
            </a:r>
            <a:r>
              <a:rPr lang="en-US" sz="1200" kern="1200" dirty="0" err="1" smtClean="0">
                <a:solidFill>
                  <a:schemeClr val="tx1"/>
                </a:solidFill>
                <a:effectLst/>
                <a:latin typeface="+mn-lt"/>
                <a:ea typeface="+mn-ea"/>
                <a:cs typeface="+mn-cs"/>
              </a:rPr>
              <a:t>parle</a:t>
            </a:r>
            <a:r>
              <a:rPr lang="en-US" sz="1200" kern="1200" dirty="0" smtClean="0">
                <a:solidFill>
                  <a:schemeClr val="tx1"/>
                </a:solidFill>
                <a:effectLst/>
                <a:latin typeface="+mn-lt"/>
                <a:ea typeface="+mn-ea"/>
                <a:cs typeface="+mn-cs"/>
              </a:rPr>
              <a:t> de flex problem - on </a:t>
            </a:r>
            <a:r>
              <a:rPr lang="en-US" sz="1200" kern="1200" dirty="0" err="1" smtClean="0">
                <a:solidFill>
                  <a:schemeClr val="tx1"/>
                </a:solidFill>
                <a:effectLst/>
                <a:latin typeface="+mn-lt"/>
                <a:ea typeface="+mn-ea"/>
                <a:cs typeface="+mn-cs"/>
              </a:rPr>
              <a:t>va</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noter</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vite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que</a:t>
            </a:r>
            <a:r>
              <a:rPr lang="en-US" sz="1200" kern="1200" dirty="0" smtClean="0">
                <a:solidFill>
                  <a:schemeClr val="tx1"/>
                </a:solidFill>
                <a:effectLst/>
                <a:latin typeface="+mn-lt"/>
                <a:ea typeface="+mn-ea"/>
                <a:cs typeface="+mn-cs"/>
              </a:rPr>
              <a:t> les solution in </a:t>
            </a:r>
            <a:r>
              <a:rPr lang="en-US" sz="1200" kern="1200" dirty="0" err="1" smtClean="0">
                <a:solidFill>
                  <a:schemeClr val="tx1"/>
                </a:solidFill>
                <a:effectLst/>
                <a:latin typeface="+mn-lt"/>
                <a:ea typeface="+mn-ea"/>
                <a:cs typeface="+mn-cs"/>
              </a:rPr>
              <a:t>silico</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prot</a:t>
            </a:r>
            <a:r>
              <a:rPr lang="en-US" sz="1200" kern="1200" dirty="0" smtClean="0">
                <a:solidFill>
                  <a:schemeClr val="tx1"/>
                </a:solidFill>
                <a:effectLst/>
                <a:latin typeface="+mn-lt"/>
                <a:ea typeface="+mn-ea"/>
                <a:cs typeface="+mn-cs"/>
              </a:rPr>
              <a:t>-small ligands  much more success than la flex de </a:t>
            </a:r>
            <a:r>
              <a:rPr lang="en-US" sz="1200" kern="1200" dirty="0" err="1" smtClean="0">
                <a:solidFill>
                  <a:schemeClr val="tx1"/>
                </a:solidFill>
                <a:effectLst/>
                <a:latin typeface="+mn-lt"/>
                <a:ea typeface="+mn-ea"/>
                <a:cs typeface="+mn-cs"/>
              </a:rPr>
              <a:t>prot-prot</a:t>
            </a:r>
            <a:r>
              <a:rPr lang="en-US" sz="1200" kern="1200" dirty="0" smtClean="0">
                <a:solidFill>
                  <a:schemeClr val="tx1"/>
                </a:solidFill>
                <a:effectLst/>
                <a:latin typeface="+mn-lt"/>
                <a:ea typeface="+mn-ea"/>
                <a:cs typeface="+mn-cs"/>
              </a:rPr>
              <a:t> docking et </a:t>
            </a:r>
            <a:r>
              <a:rPr lang="en-US" sz="1200" kern="1200" dirty="0" err="1" smtClean="0">
                <a:solidFill>
                  <a:schemeClr val="tx1"/>
                </a:solidFill>
                <a:effectLst/>
                <a:latin typeface="+mn-lt"/>
                <a:ea typeface="+mn-ea"/>
                <a:cs typeface="+mn-cs"/>
              </a:rPr>
              <a:t>prot</a:t>
            </a:r>
            <a:r>
              <a:rPr lang="en-US" sz="1200" kern="1200" dirty="0" smtClean="0">
                <a:solidFill>
                  <a:schemeClr val="tx1"/>
                </a:solidFill>
                <a:effectLst/>
                <a:latin typeface="+mn-lt"/>
                <a:ea typeface="+mn-ea"/>
                <a:cs typeface="+mn-cs"/>
              </a:rPr>
              <a:t>- peptide,  much more challenging than </a:t>
            </a:r>
            <a:r>
              <a:rPr lang="en-US" sz="1200" kern="1200" dirty="0" err="1" smtClean="0">
                <a:solidFill>
                  <a:schemeClr val="tx1"/>
                </a:solidFill>
                <a:effectLst/>
                <a:latin typeface="+mn-lt"/>
                <a:ea typeface="+mn-ea"/>
                <a:cs typeface="+mn-cs"/>
              </a:rPr>
              <a:t>prot</a:t>
            </a:r>
            <a:r>
              <a:rPr lang="en-US" sz="1200" kern="1200" dirty="0" smtClean="0">
                <a:solidFill>
                  <a:schemeClr val="tx1"/>
                </a:solidFill>
                <a:effectLst/>
                <a:latin typeface="+mn-lt"/>
                <a:ea typeface="+mn-ea"/>
                <a:cs typeface="+mn-cs"/>
              </a:rPr>
              <a:t>-small </a:t>
            </a:r>
            <a:r>
              <a:rPr lang="en-US" sz="1200" kern="1200" dirty="0" err="1" smtClean="0">
                <a:solidFill>
                  <a:schemeClr val="tx1"/>
                </a:solidFill>
                <a:effectLst/>
                <a:latin typeface="+mn-lt"/>
                <a:ea typeface="+mn-ea"/>
                <a:cs typeface="+mn-cs"/>
              </a:rPr>
              <a:t>lig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vue</a:t>
            </a:r>
            <a:r>
              <a:rPr lang="en-US" sz="1200" kern="1200" dirty="0" smtClean="0">
                <a:solidFill>
                  <a:schemeClr val="tx1"/>
                </a:solidFill>
                <a:effectLst/>
                <a:latin typeface="+mn-lt"/>
                <a:ea typeface="+mn-ea"/>
                <a:cs typeface="+mn-cs"/>
              </a:rPr>
              <a:t> number f o degree of </a:t>
            </a:r>
            <a:r>
              <a:rPr lang="en-US" sz="1200" kern="1200" dirty="0" err="1" smtClean="0">
                <a:solidFill>
                  <a:schemeClr val="tx1"/>
                </a:solidFill>
                <a:effectLst/>
                <a:latin typeface="+mn-lt"/>
                <a:ea typeface="+mn-ea"/>
                <a:cs typeface="+mn-cs"/>
              </a:rPr>
              <a:t>freedem</a:t>
            </a:r>
            <a:r>
              <a:rPr lang="en-US" sz="1200" kern="1200" dirty="0" smtClean="0">
                <a:solidFill>
                  <a:schemeClr val="tx1"/>
                </a:solidFill>
                <a:effectLst/>
                <a:latin typeface="+mn-lt"/>
                <a:ea typeface="+mn-ea"/>
                <a:cs typeface="+mn-cs"/>
              </a:rPr>
              <a:t> ( during </a:t>
            </a:r>
            <a:r>
              <a:rPr lang="en-US" sz="1200" kern="1200" dirty="0" err="1" smtClean="0">
                <a:solidFill>
                  <a:schemeClr val="tx1"/>
                </a:solidFill>
                <a:effectLst/>
                <a:latin typeface="+mn-lt"/>
                <a:ea typeface="+mn-ea"/>
                <a:cs typeface="+mn-cs"/>
              </a:rPr>
              <a:t>ithe</a:t>
            </a:r>
            <a:r>
              <a:rPr lang="en-US" sz="1200" kern="1200" dirty="0" smtClean="0">
                <a:solidFill>
                  <a:schemeClr val="tx1"/>
                </a:solidFill>
                <a:effectLst/>
                <a:latin typeface="+mn-lt"/>
                <a:ea typeface="+mn-ea"/>
                <a:cs typeface="+mn-cs"/>
              </a:rPr>
              <a:t> oral </a:t>
            </a:r>
            <a:r>
              <a:rPr lang="en-US" sz="1200" kern="1200" dirty="0" err="1" smtClean="0">
                <a:solidFill>
                  <a:schemeClr val="tx1"/>
                </a:solidFill>
                <a:effectLst/>
                <a:latin typeface="+mn-lt"/>
                <a:ea typeface="+mn-ea"/>
                <a:cs typeface="+mn-cs"/>
              </a:rPr>
              <a:t>pres</a:t>
            </a:r>
            <a:r>
              <a:rPr lang="en-US" sz="1200" kern="1200" dirty="0" smtClean="0">
                <a:solidFill>
                  <a:schemeClr val="tx1"/>
                </a:solidFill>
                <a:effectLst/>
                <a:latin typeface="+mn-lt"/>
                <a:ea typeface="+mn-ea"/>
                <a:cs typeface="+mn-cs"/>
              </a:rPr>
              <a:t>);  any </a:t>
            </a:r>
            <a:r>
              <a:rPr lang="en-US" sz="1200" kern="1200" dirty="0" err="1" smtClean="0">
                <a:solidFill>
                  <a:schemeClr val="tx1"/>
                </a:solidFill>
                <a:effectLst/>
                <a:latin typeface="+mn-lt"/>
                <a:ea typeface="+mn-ea"/>
                <a:cs typeface="+mn-cs"/>
              </a:rPr>
              <a:t>gropus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wormikhg</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Abagyan</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McCammon</a:t>
            </a:r>
            <a:r>
              <a:rPr lang="en-US" sz="1200" kern="1200" baseline="0" dirty="0" smtClean="0">
                <a:solidFill>
                  <a:schemeClr val="tx1"/>
                </a:solidFill>
                <a:effectLst/>
                <a:latin typeface="+mn-lt"/>
                <a:ea typeface="+mn-ea"/>
                <a:cs typeface="+mn-cs"/>
              </a:rPr>
              <a:t>  - our </a:t>
            </a:r>
            <a:r>
              <a:rPr lang="en-US" sz="1200" kern="1200" baseline="0" dirty="0" err="1" smtClean="0">
                <a:solidFill>
                  <a:schemeClr val="tx1"/>
                </a:solidFill>
                <a:effectLst/>
                <a:latin typeface="+mn-lt"/>
                <a:ea typeface="+mn-ea"/>
                <a:cs typeface="+mn-cs"/>
              </a:rPr>
              <a:t>aprich</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ais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higly</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ctes</a:t>
            </a:r>
            <a:r>
              <a:rPr lang="en-US" sz="1200" kern="1200" baseline="0" dirty="0" smtClean="0">
                <a:solidFill>
                  <a:schemeClr val="tx1"/>
                </a:solidFill>
                <a:effectLst/>
                <a:latin typeface="+mn-lt"/>
                <a:ea typeface="+mn-ea"/>
                <a:cs typeface="+mn-cs"/>
              </a:rPr>
              <a:t> – so we </a:t>
            </a:r>
            <a:r>
              <a:rPr lang="en-US" sz="1200" kern="1200" baseline="0" dirty="0" err="1" smtClean="0">
                <a:solidFill>
                  <a:schemeClr val="tx1"/>
                </a:solidFill>
                <a:effectLst/>
                <a:latin typeface="+mn-lt"/>
                <a:ea typeface="+mn-ea"/>
                <a:cs typeface="+mn-cs"/>
              </a:rPr>
              <a:t>siggest</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ortiginal</a:t>
            </a:r>
            <a:r>
              <a:rPr lang="en-US" sz="1200" kern="1200" baseline="0" dirty="0" smtClean="0">
                <a:solidFill>
                  <a:schemeClr val="tx1"/>
                </a:solidFill>
                <a:effectLst/>
                <a:latin typeface="+mn-lt"/>
                <a:ea typeface="+mn-ea"/>
                <a:cs typeface="+mn-cs"/>
              </a:rPr>
              <a:t> &amp; valuable solutions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For Flex-+docking</a:t>
            </a:r>
            <a:r>
              <a:rPr lang="en-US" sz="1200" kern="1200" baseline="0" dirty="0" smtClean="0">
                <a:solidFill>
                  <a:schemeClr val="tx1"/>
                </a:solidFill>
                <a:effectLst/>
                <a:latin typeface="+mn-lt"/>
                <a:ea typeface="+mn-ea"/>
                <a:cs typeface="+mn-cs"/>
              </a:rPr>
              <a:t> – some use </a:t>
            </a:r>
            <a:r>
              <a:rPr lang="en-US" sz="1200" kern="1200" baseline="0" dirty="0" err="1" smtClean="0">
                <a:solidFill>
                  <a:schemeClr val="tx1"/>
                </a:solidFill>
                <a:effectLst/>
                <a:latin typeface="+mn-lt"/>
                <a:ea typeface="+mn-ea"/>
                <a:cs typeface="+mn-cs"/>
              </a:rPr>
              <a:t>Hagler</a:t>
            </a:r>
            <a:r>
              <a:rPr lang="en-US" sz="1200" kern="1200" baseline="0" dirty="0" smtClean="0">
                <a:solidFill>
                  <a:schemeClr val="tx1"/>
                </a:solidFill>
                <a:effectLst/>
                <a:latin typeface="+mn-lt"/>
                <a:ea typeface="+mn-ea"/>
                <a:cs typeface="+mn-cs"/>
              </a:rPr>
              <a:t> de </a:t>
            </a:r>
            <a:r>
              <a:rPr lang="en-US" sz="1200" kern="1200" baseline="0" dirty="0" err="1" smtClean="0">
                <a:solidFill>
                  <a:schemeClr val="tx1"/>
                </a:solidFill>
                <a:effectLst/>
                <a:latin typeface="+mn-lt"/>
                <a:ea typeface="+mn-ea"/>
                <a:cs typeface="+mn-cs"/>
              </a:rPr>
              <a:t>Shrodinger</a:t>
            </a:r>
            <a:r>
              <a:rPr lang="en-US" sz="1200" kern="1200" baseline="0" dirty="0" smtClean="0">
                <a:solidFill>
                  <a:schemeClr val="tx1"/>
                </a:solidFill>
                <a:effectLst/>
                <a:latin typeface="+mn-lt"/>
                <a:ea typeface="+mn-ea"/>
                <a:cs typeface="+mn-cs"/>
              </a:rPr>
              <a:t> – use replica </a:t>
            </a:r>
            <a:r>
              <a:rPr lang="en-US" sz="1200" kern="1200" baseline="0" dirty="0" err="1" smtClean="0">
                <a:solidFill>
                  <a:schemeClr val="tx1"/>
                </a:solidFill>
                <a:effectLst/>
                <a:latin typeface="+mn-lt"/>
                <a:ea typeface="+mn-ea"/>
                <a:cs typeface="+mn-cs"/>
              </a:rPr>
              <a:t>excahne</a:t>
            </a:r>
            <a:r>
              <a:rPr lang="en-US" sz="1200" kern="1200" baseline="0" dirty="0" smtClean="0">
                <a:solidFill>
                  <a:schemeClr val="tx1"/>
                </a:solidFill>
                <a:effectLst/>
                <a:latin typeface="+mn-lt"/>
                <a:ea typeface="+mn-ea"/>
                <a:cs typeface="+mn-cs"/>
              </a:rPr>
              <a:t> MD = in </a:t>
            </a:r>
            <a:r>
              <a:rPr lang="en-US" sz="1200" kern="1200" baseline="0" dirty="0" err="1" smtClean="0">
                <a:solidFill>
                  <a:schemeClr val="tx1"/>
                </a:solidFill>
                <a:effectLst/>
                <a:latin typeface="+mn-lt"/>
                <a:ea typeface="+mn-ea"/>
                <a:cs typeface="+mn-cs"/>
              </a:rPr>
              <a:t>paralel</a:t>
            </a:r>
            <a:r>
              <a:rPr lang="en-US" sz="1200" kern="1200" baseline="0" dirty="0" smtClean="0">
                <a:solidFill>
                  <a:schemeClr val="tx1"/>
                </a:solidFill>
                <a:effectLst/>
                <a:latin typeface="+mn-lt"/>
                <a:ea typeface="+mn-ea"/>
                <a:cs typeface="+mn-cs"/>
              </a:rPr>
              <a:t> different temp; we different velocities  </a:t>
            </a:r>
            <a:endParaRPr lang="en-US" sz="1200" kern="1200" dirty="0" smtClean="0">
              <a:solidFill>
                <a:schemeClr val="tx1"/>
              </a:solidFill>
              <a:effectLst/>
              <a:latin typeface="+mn-lt"/>
              <a:ea typeface="+mn-ea"/>
              <a:cs typeface="+mn-cs"/>
            </a:endParaRPr>
          </a:p>
          <a:p>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546CC03-81CF-074B-8A89-A80E2248C8C3}" type="slidenum">
              <a:rPr lang="en-US" smtClean="0"/>
              <a:pPr/>
              <a:t>13</a:t>
            </a:fld>
            <a:endParaRPr lang="en-US"/>
          </a:p>
        </p:txBody>
      </p:sp>
    </p:spTree>
    <p:extLst>
      <p:ext uri="{BB962C8B-B14F-4D97-AF65-F5344CB8AC3E}">
        <p14:creationId xmlns:p14="http://schemas.microsoft.com/office/powerpoint/2010/main" val="851038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auto" latinLnBrk="0" hangingPunct="1">
              <a:lnSpc>
                <a:spcPct val="100000"/>
              </a:lnSpc>
              <a:spcBef>
                <a:spcPct val="0"/>
              </a:spcBef>
              <a:spcAft>
                <a:spcPts val="0"/>
              </a:spcAft>
              <a:buClrTx/>
              <a:buSzTx/>
              <a:buFontTx/>
              <a:buNone/>
              <a:tabLst/>
              <a:defRPr/>
            </a:pPr>
            <a:r>
              <a:rPr lang="en-US" sz="1200" b="1" dirty="0" err="1" smtClean="0">
                <a:solidFill>
                  <a:srgbClr val="000000"/>
                </a:solidFill>
                <a:latin typeface="Verdana" charset="0"/>
              </a:rPr>
              <a:t>Obhctopreita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klinichna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praktika</a:t>
            </a:r>
            <a:r>
              <a:rPr lang="en-US" sz="1200" b="1" baseline="0" dirty="0" smtClean="0">
                <a:solidFill>
                  <a:srgbClr val="000000"/>
                </a:solidFill>
                <a:latin typeface="Verdana" charset="0"/>
              </a:rPr>
              <a:t> e da se </a:t>
            </a:r>
            <a:r>
              <a:rPr lang="en-US" sz="1200" b="1" baseline="0" dirty="0" err="1" smtClean="0">
                <a:solidFill>
                  <a:srgbClr val="000000"/>
                </a:solidFill>
                <a:latin typeface="Verdana" charset="0"/>
              </a:rPr>
              <a:t>atakuva</a:t>
            </a:r>
            <a:r>
              <a:rPr lang="en-US" sz="1200" b="1" baseline="0" dirty="0" smtClean="0">
                <a:solidFill>
                  <a:srgbClr val="000000"/>
                </a:solidFill>
                <a:latin typeface="Verdana" charset="0"/>
              </a:rPr>
              <a:t> VEGF s </a:t>
            </a:r>
            <a:r>
              <a:rPr lang="en-US" sz="1200" b="1" baseline="0" dirty="0" err="1" smtClean="0">
                <a:solidFill>
                  <a:srgbClr val="000000"/>
                </a:solidFill>
                <a:latin typeface="Verdana" charset="0"/>
              </a:rPr>
              <a:t>antitela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kato</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avistan</a:t>
            </a:r>
            <a:r>
              <a:rPr lang="en-US" sz="1200" b="1" baseline="0" dirty="0" smtClean="0">
                <a:solidFill>
                  <a:srgbClr val="000000"/>
                </a:solidFill>
                <a:latin typeface="Verdana" charset="0"/>
              </a:rPr>
              <a:t> , tov </a:t>
            </a:r>
            <a:r>
              <a:rPr lang="en-US" sz="1200" b="1" baseline="0" dirty="0" err="1" smtClean="0">
                <a:solidFill>
                  <a:srgbClr val="000000"/>
                </a:solidFill>
                <a:latin typeface="Verdana" charset="0"/>
              </a:rPr>
              <a:t>akapttir</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aVEGDF</a:t>
            </a:r>
            <a:r>
              <a:rPr lang="en-US" sz="1200" b="1" baseline="0" dirty="0" smtClean="0">
                <a:solidFill>
                  <a:srgbClr val="000000"/>
                </a:solidFill>
                <a:latin typeface="Verdana" charset="0"/>
              </a:rPr>
              <a:t> I ne </a:t>
            </a:r>
            <a:r>
              <a:rPr lang="en-US" sz="1200" b="1" baseline="0" dirty="0" err="1" smtClean="0">
                <a:solidFill>
                  <a:srgbClr val="000000"/>
                </a:solidFill>
                <a:latin typeface="Verdana" charset="0"/>
              </a:rPr>
              <a:t>pozvoljat</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aaktiviraneto</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na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negovija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receptorr</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VEGFm</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krto</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blokira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po-naratak</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predavaneto</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na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sognla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neobdof</a:t>
            </a:r>
            <a:r>
              <a:rPr lang="en-US" sz="1200" b="1" baseline="0" dirty="0" smtClean="0">
                <a:solidFill>
                  <a:srgbClr val="000000"/>
                </a:solidFill>
                <a:latin typeface="Verdana" charset="0"/>
              </a:rPr>
              <a:t>=din </a:t>
            </a:r>
            <a:r>
              <a:rPr lang="en-US" sz="1200" b="1" baseline="0" dirty="0" err="1" smtClean="0">
                <a:solidFill>
                  <a:srgbClr val="000000"/>
                </a:solidFill>
                <a:latin typeface="Verdana" charset="0"/>
              </a:rPr>
              <a:t>za</a:t>
            </a:r>
            <a:r>
              <a:rPr lang="en-US" sz="1200" b="1" baseline="0" dirty="0" smtClean="0">
                <a:solidFill>
                  <a:srgbClr val="000000"/>
                </a:solidFill>
                <a:latin typeface="Verdana" charset="0"/>
              </a:rPr>
              <a:t> </a:t>
            </a:r>
            <a:r>
              <a:rPr lang="en-US" sz="1200" b="1" baseline="0" dirty="0" err="1" smtClean="0">
                <a:solidFill>
                  <a:srgbClr val="000000"/>
                </a:solidFill>
                <a:latin typeface="Verdana" charset="0"/>
              </a:rPr>
              <a:t>angioganezata</a:t>
            </a:r>
            <a:r>
              <a:rPr lang="en-US" sz="1200" b="1" baseline="0" dirty="0" smtClean="0">
                <a:solidFill>
                  <a:srgbClr val="000000"/>
                </a:solidFill>
                <a:latin typeface="Verdana" charset="0"/>
              </a:rPr>
              <a:t>.</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baseline="0"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baseline="0"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b="1" dirty="0" smtClean="0">
                <a:solidFill>
                  <a:srgbClr val="000000"/>
                </a:solidFill>
                <a:latin typeface="Verdana" charset="0"/>
              </a:rPr>
              <a:t>….</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b="1" dirty="0" smtClean="0">
                <a:solidFill>
                  <a:srgbClr val="000000"/>
                </a:solidFill>
                <a:latin typeface="Verdana" charset="0"/>
              </a:rPr>
              <a:t>HUVEC,WT blot</a:t>
            </a:r>
            <a:endParaRPr lang="fr-FR" sz="1200" b="1" dirty="0" smtClean="0">
              <a:solidFill>
                <a:srgbClr val="000000"/>
              </a:solidFill>
              <a:latin typeface="Verdana" charset="0"/>
            </a:endParaRPr>
          </a:p>
          <a:p>
            <a:pPr eaLnBrk="1" hangingPunct="1">
              <a:spcBef>
                <a:spcPct val="0"/>
              </a:spcBef>
            </a:pPr>
            <a:endParaRPr lang="en-US" dirty="0" smtClean="0">
              <a:latin typeface="Calibri" charset="0"/>
            </a:endParaRPr>
          </a:p>
          <a:p>
            <a:pPr eaLnBrk="1" hangingPunct="1">
              <a:spcBef>
                <a:spcPct val="0"/>
              </a:spcBef>
            </a:pPr>
            <a:endParaRPr lang="en-US" dirty="0" smtClean="0">
              <a:latin typeface="Calibri" charset="0"/>
            </a:endParaRPr>
          </a:p>
          <a:p>
            <a:r>
              <a:rPr lang="en-US" sz="1200" b="1" kern="1200" dirty="0" smtClean="0">
                <a:solidFill>
                  <a:schemeClr val="tx1"/>
                </a:solidFill>
                <a:latin typeface="+mn-lt"/>
                <a:ea typeface="+mn-ea"/>
                <a:cs typeface="+mn-cs"/>
              </a:rPr>
              <a:t>They are </a:t>
            </a:r>
            <a:r>
              <a:rPr lang="en-US" sz="1200" b="1" kern="1200" dirty="0" err="1" smtClean="0">
                <a:solidFill>
                  <a:schemeClr val="tx1"/>
                </a:solidFill>
                <a:latin typeface="+mn-lt"/>
                <a:ea typeface="+mn-ea"/>
                <a:cs typeface="+mn-cs"/>
              </a:rPr>
              <a:t>sevral</a:t>
            </a:r>
            <a:r>
              <a:rPr lang="en-US" sz="1200" b="1" kern="1200" dirty="0" smtClean="0">
                <a:solidFill>
                  <a:schemeClr val="tx1"/>
                </a:solidFill>
                <a:latin typeface="+mn-lt"/>
                <a:ea typeface="+mn-ea"/>
                <a:cs typeface="+mn-cs"/>
              </a:rPr>
              <a:t> different current</a:t>
            </a:r>
            <a:r>
              <a:rPr lang="en-US" sz="1200" b="1" kern="1200" baseline="0" dirty="0" smtClean="0">
                <a:solidFill>
                  <a:schemeClr val="tx1"/>
                </a:solidFill>
                <a:latin typeface="+mn-lt"/>
                <a:ea typeface="+mn-ea"/>
                <a:cs typeface="+mn-cs"/>
              </a:rPr>
              <a:t> </a:t>
            </a:r>
            <a:r>
              <a:rPr lang="en-US" sz="1200" b="1" kern="1200" baseline="0" dirty="0" err="1" smtClean="0">
                <a:solidFill>
                  <a:schemeClr val="tx1"/>
                </a:solidFill>
                <a:latin typeface="+mn-lt"/>
                <a:ea typeface="+mn-ea"/>
                <a:cs typeface="+mn-cs"/>
              </a:rPr>
              <a:t>therapeutioc</a:t>
            </a:r>
            <a:r>
              <a:rPr lang="en-US" sz="1200" b="1" kern="1200" baseline="0" dirty="0" smtClean="0">
                <a:solidFill>
                  <a:schemeClr val="tx1"/>
                </a:solidFill>
                <a:latin typeface="+mn-lt"/>
                <a:ea typeface="+mn-ea"/>
                <a:cs typeface="+mn-cs"/>
              </a:rPr>
              <a:t> </a:t>
            </a:r>
            <a:r>
              <a:rPr lang="en-US" sz="1200" b="1" kern="1200" dirty="0" err="1" smtClean="0">
                <a:solidFill>
                  <a:schemeClr val="tx1"/>
                </a:solidFill>
                <a:latin typeface="+mn-lt"/>
                <a:ea typeface="+mn-ea"/>
                <a:cs typeface="+mn-cs"/>
              </a:rPr>
              <a:t>strategus</a:t>
            </a:r>
            <a:r>
              <a:rPr lang="en-US" sz="1200" b="1" kern="1200" dirty="0" smtClean="0">
                <a:solidFill>
                  <a:schemeClr val="tx1"/>
                </a:solidFill>
                <a:latin typeface="+mn-lt"/>
                <a:ea typeface="+mn-ea"/>
                <a:cs typeface="+mn-cs"/>
              </a:rPr>
              <a:t> to inhibit VEGF-</a:t>
            </a:r>
            <a:r>
              <a:rPr lang="en-US" sz="1200" b="1" kern="1200" dirty="0" err="1" smtClean="0">
                <a:solidFill>
                  <a:schemeClr val="tx1"/>
                </a:solidFill>
                <a:latin typeface="+mn-lt"/>
                <a:ea typeface="+mn-ea"/>
                <a:cs typeface="+mn-cs"/>
              </a:rPr>
              <a:t>andf</a:t>
            </a:r>
            <a:r>
              <a:rPr lang="en-US" sz="1200" b="1" kern="1200" baseline="0" dirty="0" smtClean="0">
                <a:solidFill>
                  <a:schemeClr val="tx1"/>
                </a:solidFill>
                <a:latin typeface="+mn-lt"/>
                <a:ea typeface="+mn-ea"/>
                <a:cs typeface="+mn-cs"/>
              </a:rPr>
              <a:t> its receptor pathways.</a:t>
            </a:r>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VEGF, can be blocked by </a:t>
            </a:r>
            <a:r>
              <a:rPr lang="en-US" sz="1200" b="1" kern="1200" dirty="0" err="1" smtClean="0">
                <a:solidFill>
                  <a:schemeClr val="tx1"/>
                </a:solidFill>
                <a:latin typeface="+mn-lt"/>
                <a:ea typeface="+mn-ea"/>
                <a:cs typeface="+mn-cs"/>
              </a:rPr>
              <a:t>Avastin</a:t>
            </a:r>
            <a:r>
              <a:rPr lang="en-US" sz="1200" b="1" kern="1200" dirty="0" smtClean="0">
                <a:solidFill>
                  <a:schemeClr val="tx1"/>
                </a:solidFill>
                <a:latin typeface="+mn-lt"/>
                <a:ea typeface="+mn-ea"/>
                <a:cs typeface="+mn-cs"/>
              </a:rPr>
              <a:t> ( </a:t>
            </a:r>
            <a:r>
              <a:rPr lang="en-US" sz="1200" b="1" kern="1200" dirty="0" err="1" smtClean="0">
                <a:solidFill>
                  <a:schemeClr val="tx1"/>
                </a:solidFill>
                <a:latin typeface="+mn-lt"/>
                <a:ea typeface="+mn-ea"/>
                <a:cs typeface="+mn-cs"/>
              </a:rPr>
              <a:t>Bevacizumab</a:t>
            </a:r>
            <a:r>
              <a:rPr lang="en-US" sz="1200" b="1" kern="1200" dirty="0" smtClean="0">
                <a:solidFill>
                  <a:schemeClr val="tx1"/>
                </a:solidFill>
                <a:latin typeface="+mn-lt"/>
                <a:ea typeface="+mn-ea"/>
                <a:cs typeface="+mn-cs"/>
              </a:rPr>
              <a:t>), a monoclonal antibody, or by a "fusion protein", VEGF Trap,</a:t>
            </a:r>
          </a:p>
          <a:p>
            <a:r>
              <a:rPr lang="en-US" sz="1200" b="1" kern="1200" dirty="0" smtClean="0">
                <a:solidFill>
                  <a:schemeClr val="tx1"/>
                </a:solidFill>
                <a:latin typeface="+mn-lt"/>
                <a:ea typeface="+mn-ea"/>
                <a:cs typeface="+mn-cs"/>
              </a:rPr>
              <a:t>VEGF Trap is in clinical trials for cancer and approved for </a:t>
            </a:r>
            <a:r>
              <a:rPr lang="en-US" sz="1200" kern="1200" dirty="0" err="1" smtClean="0">
                <a:solidFill>
                  <a:schemeClr val="tx1"/>
                </a:solidFill>
                <a:latin typeface="+mn-lt"/>
                <a:ea typeface="+mn-ea"/>
                <a:cs typeface="+mn-cs"/>
              </a:rPr>
              <a:t>neovascular</a:t>
            </a:r>
            <a:r>
              <a:rPr lang="en-US" sz="1200" kern="1200" dirty="0" smtClean="0">
                <a:solidFill>
                  <a:schemeClr val="tx1"/>
                </a:solidFill>
                <a:latin typeface="+mn-lt"/>
                <a:ea typeface="+mn-ea"/>
                <a:cs typeface="+mn-cs"/>
              </a:rPr>
              <a:t> disorder of the eyes (</a:t>
            </a:r>
            <a:r>
              <a:rPr lang="en-US" sz="1200" b="1" kern="1200" dirty="0" smtClean="0">
                <a:solidFill>
                  <a:schemeClr val="tx1"/>
                </a:solidFill>
                <a:latin typeface="+mn-lt"/>
                <a:ea typeface="+mn-ea"/>
                <a:cs typeface="+mn-cs"/>
              </a:rPr>
              <a:t> AMD.</a:t>
            </a:r>
            <a:r>
              <a:rPr lang="en-US" sz="1200" kern="1200" dirty="0" smtClean="0">
                <a:solidFill>
                  <a:schemeClr val="tx1"/>
                </a:solidFill>
                <a:latin typeface="+mn-lt"/>
                <a:ea typeface="+mn-ea"/>
                <a:cs typeface="+mn-cs"/>
              </a:rPr>
              <a:t> (Age-Related Macular Degeneration). AMD is a disorder of the retina in the eye that causes blurred vision or blindness. </a:t>
            </a:r>
            <a:r>
              <a:rPr lang="en-US" sz="1200" kern="1200" dirty="0" err="1" smtClean="0">
                <a:solidFill>
                  <a:schemeClr val="tx1"/>
                </a:solidFill>
                <a:latin typeface="+mn-lt"/>
                <a:ea typeface="+mn-ea"/>
                <a:cs typeface="+mn-cs"/>
              </a:rPr>
              <a:t>Aflibercept</a:t>
            </a:r>
            <a:r>
              <a:rPr lang="en-US" sz="1200" kern="1200" dirty="0" smtClean="0">
                <a:solidFill>
                  <a:schemeClr val="tx1"/>
                </a:solidFill>
                <a:latin typeface="+mn-lt"/>
                <a:ea typeface="+mn-ea"/>
                <a:cs typeface="+mn-cs"/>
              </a:rPr>
              <a:t> works by changing the amount of blood that gets to the retina.)</a:t>
            </a: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p>
          <a:p>
            <a:endParaRPr lang="en-US" dirty="0" smtClean="0"/>
          </a:p>
          <a:p>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is arguably the most well-known and widely-used of these drugs.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is a monoclonal antibody that binds to and sequesters VEGF-A in patients. By sequestering VEGF-A,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inhibits the ability of VEGF-A to activate VEGFR2 on endothelial cells, and there is an overall decrease in angiogenesis.)</a:t>
            </a:r>
          </a:p>
          <a:p>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therapy has shown promise in certain kinds of cancers, but response to the drug is unpredictable. Some patients will show an initial improvement after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treatment and then stop responding to the drug. Other patients will not respond to the drug at all. The ineffectiveness of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for these patients is not completely understood, but most likely stems from the activation of endothelial cell signaling pathways that compensate for a decrease in VEGFR2 signaling pathways.)</a:t>
            </a:r>
          </a:p>
          <a:p>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antiangiogenic</a:t>
            </a:r>
            <a:r>
              <a:rPr lang="en-US" sz="1200" kern="1200" dirty="0" smtClean="0">
                <a:solidFill>
                  <a:schemeClr val="tx1"/>
                </a:solidFill>
                <a:effectLst/>
                <a:latin typeface="+mn-lt"/>
                <a:ea typeface="+mn-ea"/>
                <a:cs typeface="+mn-cs"/>
              </a:rPr>
              <a:t> agent vascular endothelial growth factor-Trap (VEGF-Trap) (</a:t>
            </a:r>
            <a:r>
              <a:rPr lang="en-US" sz="1200" kern="1200" dirty="0" err="1" smtClean="0">
                <a:solidFill>
                  <a:schemeClr val="tx1"/>
                </a:solidFill>
                <a:effectLst/>
                <a:latin typeface="+mn-lt"/>
                <a:ea typeface="+mn-ea"/>
                <a:cs typeface="+mn-cs"/>
              </a:rPr>
              <a:t>aflibercept</a:t>
            </a:r>
            <a:r>
              <a:rPr lang="en-US" sz="1200" kern="1200" dirty="0" smtClean="0">
                <a:solidFill>
                  <a:schemeClr val="tx1"/>
                </a:solidFill>
                <a:effectLst/>
                <a:latin typeface="+mn-lt"/>
                <a:ea typeface="+mn-ea"/>
                <a:cs typeface="+mn-cs"/>
              </a:rPr>
              <a:t>), which is a composite decoy receptor based on VEGF receptor-1 and VEGF receptor-2 fused to an Fc segment of immunoglobulin G1 that binds specifically to VEGF, has demonstrated preclinical efficacy in a range of different tumor types. VEGF-Trap exerts its </a:t>
            </a:r>
            <a:r>
              <a:rPr lang="en-US" sz="1200" kern="1200" dirty="0" err="1" smtClean="0">
                <a:solidFill>
                  <a:schemeClr val="tx1"/>
                </a:solidFill>
                <a:effectLst/>
                <a:latin typeface="+mn-lt"/>
                <a:ea typeface="+mn-ea"/>
                <a:cs typeface="+mn-cs"/>
              </a:rPr>
              <a:t>antiangiogenic</a:t>
            </a:r>
            <a:r>
              <a:rPr lang="en-US" sz="1200" kern="1200" dirty="0" smtClean="0">
                <a:solidFill>
                  <a:schemeClr val="tx1"/>
                </a:solidFill>
                <a:effectLst/>
                <a:latin typeface="+mn-lt"/>
                <a:ea typeface="+mn-ea"/>
                <a:cs typeface="+mn-cs"/>
              </a:rPr>
              <a:t> effects through regression of tumor vasculature, remolding or normalization of surviving </a:t>
            </a:r>
            <a:r>
              <a:rPr lang="en-US" sz="1200" kern="1200" dirty="0" err="1" smtClean="0">
                <a:solidFill>
                  <a:schemeClr val="tx1"/>
                </a:solidFill>
                <a:effectLst/>
                <a:latin typeface="+mn-lt"/>
                <a:ea typeface="+mn-ea"/>
                <a:cs typeface="+mn-cs"/>
              </a:rPr>
              <a:t>vascu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lature</a:t>
            </a:r>
            <a:r>
              <a:rPr lang="en-US" sz="1200" kern="1200" dirty="0" smtClean="0">
                <a:solidFill>
                  <a:schemeClr val="tx1"/>
                </a:solidFill>
                <a:effectLst/>
                <a:latin typeface="+mn-lt"/>
                <a:ea typeface="+mn-ea"/>
                <a:cs typeface="+mn-cs"/>
              </a:rPr>
              <a:t>, and inhibition of new tumor vessel growth.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By sequestering VEGF-A these  2 </a:t>
            </a:r>
            <a:r>
              <a:rPr lang="en-US" sz="1200" kern="1200" dirty="0" err="1" smtClean="0">
                <a:solidFill>
                  <a:schemeClr val="tx1"/>
                </a:solidFill>
                <a:latin typeface="+mn-lt"/>
                <a:ea typeface="+mn-ea"/>
                <a:cs typeface="+mn-cs"/>
              </a:rPr>
              <a:t>ahgents</a:t>
            </a:r>
            <a:r>
              <a:rPr lang="en-US" sz="1200" kern="1200" dirty="0" smtClean="0">
                <a:solidFill>
                  <a:schemeClr val="tx1"/>
                </a:solidFill>
                <a:latin typeface="+mn-lt"/>
                <a:ea typeface="+mn-ea"/>
                <a:cs typeface="+mn-cs"/>
              </a:rPr>
              <a:t> inhibits the ability of VEGF-A to activate VEGFR2 on endothelial cells, and there is an overall decrease in angiogenesis.)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thirs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iused</a:t>
            </a:r>
            <a:r>
              <a:rPr lang="en-US" sz="1200" kern="1200" baseline="0" dirty="0" smtClean="0">
                <a:solidFill>
                  <a:schemeClr val="tx1"/>
                </a:solidFill>
                <a:effectLst/>
                <a:latin typeface="+mn-lt"/>
                <a:ea typeface="+mn-ea"/>
                <a:cs typeface="+mn-cs"/>
              </a:rPr>
              <a:t> approach is ..</a:t>
            </a:r>
            <a:r>
              <a:rPr lang="en-US" sz="1200" kern="1200" baseline="0" dirty="0" err="1" smtClean="0">
                <a:solidFill>
                  <a:schemeClr val="tx1"/>
                </a:solidFill>
                <a:effectLst/>
                <a:latin typeface="+mn-lt"/>
                <a:ea typeface="+mn-ea"/>
                <a:cs typeface="+mn-cs"/>
              </a:rPr>
              <a:t>inh</a:t>
            </a:r>
            <a:r>
              <a:rPr lang="en-US" sz="1200" kern="1200" baseline="0" dirty="0" smtClean="0">
                <a:solidFill>
                  <a:schemeClr val="tx1"/>
                </a:solidFill>
                <a:effectLst/>
                <a:latin typeface="+mn-lt"/>
                <a:ea typeface="+mn-ea"/>
                <a:cs typeface="+mn-cs"/>
              </a:rPr>
              <a:t> RTK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Sunitinib</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Sutent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est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une</a:t>
            </a:r>
            <a:r>
              <a:rPr lang="en-US" sz="1200" kern="1200" dirty="0" smtClean="0">
                <a:solidFill>
                  <a:schemeClr val="tx1"/>
                </a:solidFill>
                <a:latin typeface="+mn-lt"/>
                <a:ea typeface="+mn-ea"/>
                <a:cs typeface="+mn-cs"/>
              </a:rPr>
              <a:t> petite </a:t>
            </a:r>
            <a:r>
              <a:rPr lang="en-US" sz="1200" kern="1200" dirty="0" err="1" smtClean="0">
                <a:solidFill>
                  <a:schemeClr val="tx1"/>
                </a:solidFill>
                <a:latin typeface="+mn-lt"/>
                <a:ea typeface="+mn-ea"/>
                <a:cs typeface="+mn-cs"/>
              </a:rPr>
              <a:t>molécule</a:t>
            </a:r>
            <a:r>
              <a:rPr lang="en-US" sz="1200" kern="1200" dirty="0" smtClean="0">
                <a:solidFill>
                  <a:schemeClr val="tx1"/>
                </a:solidFill>
                <a:latin typeface="+mn-lt"/>
                <a:ea typeface="+mn-ea"/>
                <a:cs typeface="+mn-cs"/>
              </a:rPr>
              <a:t> qui </a:t>
            </a:r>
            <a:r>
              <a:rPr lang="en-US" sz="1200" kern="1200" dirty="0" err="1" smtClean="0">
                <a:solidFill>
                  <a:schemeClr val="tx1"/>
                </a:solidFill>
                <a:latin typeface="+mn-lt"/>
                <a:ea typeface="+mn-ea"/>
                <a:cs typeface="+mn-cs"/>
              </a:rPr>
              <a:t>inhibe</a:t>
            </a:r>
            <a:r>
              <a:rPr lang="en-US" sz="1200" kern="1200" dirty="0" smtClean="0">
                <a:solidFill>
                  <a:schemeClr val="tx1"/>
                </a:solidFill>
                <a:latin typeface="+mn-lt"/>
                <a:ea typeface="+mn-ea"/>
                <a:cs typeface="+mn-cs"/>
              </a:rPr>
              <a:t> les tyrosine kinases de </a:t>
            </a:r>
            <a:r>
              <a:rPr lang="en-US" sz="1200" kern="1200" dirty="0" err="1" smtClean="0">
                <a:solidFill>
                  <a:schemeClr val="tx1"/>
                </a:solidFill>
                <a:latin typeface="+mn-lt"/>
                <a:ea typeface="+mn-ea"/>
                <a:cs typeface="+mn-cs"/>
              </a:rPr>
              <a:t>récepteurs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variés</a:t>
            </a:r>
            <a:r>
              <a:rPr lang="en-US" sz="1200" kern="1200" dirty="0" smtClean="0">
                <a:solidFill>
                  <a:schemeClr val="tx1"/>
                </a:solidFill>
                <a:latin typeface="+mn-lt"/>
                <a:ea typeface="+mn-ea"/>
                <a:cs typeface="+mn-cs"/>
              </a:rPr>
              <a:t> : VEGF-R 1 et 2 </a:t>
            </a:r>
            <a:r>
              <a:rPr lang="en-US" sz="1200" kern="1200" dirty="0" err="1" smtClean="0">
                <a:solidFill>
                  <a:schemeClr val="tx1"/>
                </a:solidFill>
                <a:latin typeface="+mn-lt"/>
                <a:ea typeface="+mn-ea"/>
                <a:cs typeface="+mn-cs"/>
              </a:rPr>
              <a:t>impliqués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dans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l'angiogenèse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récepteurs</a:t>
            </a:r>
            <a:r>
              <a:rPr lang="en-US" sz="1200" kern="1200" dirty="0" smtClean="0">
                <a:solidFill>
                  <a:schemeClr val="tx1"/>
                </a:solidFill>
                <a:latin typeface="+mn-lt"/>
                <a:ea typeface="+mn-ea"/>
                <a:cs typeface="+mn-cs"/>
              </a:rPr>
              <a:t> des </a:t>
            </a:r>
            <a:r>
              <a:rPr lang="en-US" sz="1200" kern="1200" dirty="0" err="1" smtClean="0">
                <a:solidFill>
                  <a:schemeClr val="tx1"/>
                </a:solidFill>
                <a:latin typeface="+mn-lt"/>
                <a:ea typeface="+mn-ea"/>
                <a:cs typeface="+mn-cs"/>
              </a:rPr>
              <a:t>facteurs</a:t>
            </a:r>
            <a:r>
              <a:rPr lang="en-US" sz="1200" kern="1200" dirty="0" smtClean="0">
                <a:solidFill>
                  <a:schemeClr val="tx1"/>
                </a:solidFill>
                <a:latin typeface="+mn-lt"/>
                <a:ea typeface="+mn-ea"/>
                <a:cs typeface="+mn-cs"/>
              </a:rPr>
              <a:t> de </a:t>
            </a:r>
            <a:r>
              <a:rPr lang="en-US" sz="1200" kern="1200" dirty="0" err="1" smtClean="0">
                <a:solidFill>
                  <a:schemeClr val="tx1"/>
                </a:solidFill>
                <a:latin typeface="+mn-lt"/>
                <a:ea typeface="+mn-ea"/>
                <a:cs typeface="+mn-cs"/>
              </a:rPr>
              <a:t>croissance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dérivés</a:t>
            </a:r>
            <a:r>
              <a:rPr lang="en-US" sz="1200" kern="1200" dirty="0" smtClean="0">
                <a:solidFill>
                  <a:schemeClr val="tx1"/>
                </a:solidFill>
                <a:latin typeface="+mn-lt"/>
                <a:ea typeface="+mn-ea"/>
                <a:cs typeface="+mn-cs"/>
              </a:rPr>
              <a:t> des </a:t>
            </a:r>
            <a:r>
              <a:rPr lang="en-US" sz="1200" kern="1200" dirty="0" err="1" smtClean="0">
                <a:solidFill>
                  <a:schemeClr val="tx1"/>
                </a:solidFill>
                <a:latin typeface="+mn-lt"/>
                <a:ea typeface="+mn-ea"/>
                <a:cs typeface="+mn-cs"/>
              </a:rPr>
              <a:t>plaquettes</a:t>
            </a:r>
            <a:r>
              <a:rPr lang="en-US" sz="1200" kern="1200" dirty="0" smtClean="0">
                <a:solidFill>
                  <a:schemeClr val="tx1"/>
                </a:solidFill>
                <a:latin typeface="+mn-lt"/>
                <a:ea typeface="+mn-ea"/>
                <a:cs typeface="+mn-cs"/>
              </a:rPr>
              <a:t> (PDGF-R β), les </a:t>
            </a:r>
            <a:r>
              <a:rPr lang="en-US" sz="1200" kern="1200" dirty="0" err="1" smtClean="0">
                <a:solidFill>
                  <a:schemeClr val="tx1"/>
                </a:solidFill>
                <a:latin typeface="+mn-lt"/>
                <a:ea typeface="+mn-ea"/>
                <a:cs typeface="+mn-cs"/>
              </a:rPr>
              <a:t>récepteurs</a:t>
            </a:r>
            <a:r>
              <a:rPr lang="en-US" sz="1200" kern="1200" dirty="0" smtClean="0">
                <a:solidFill>
                  <a:schemeClr val="tx1"/>
                </a:solidFill>
                <a:latin typeface="+mn-lt"/>
                <a:ea typeface="+mn-ea"/>
                <a:cs typeface="+mn-cs"/>
              </a:rPr>
              <a:t> pour c-KIT, FLT3 et RET. </a:t>
            </a:r>
            <a:r>
              <a:rPr lang="en-US" sz="1200" kern="1200" dirty="0" err="1" smtClean="0">
                <a:solidFill>
                  <a:schemeClr val="tx1"/>
                </a:solidFill>
                <a:latin typeface="+mn-lt"/>
                <a:ea typeface="+mn-ea"/>
                <a:cs typeface="+mn-cs"/>
              </a:rPr>
              <a:t>L'inhibition</a:t>
            </a:r>
            <a:r>
              <a:rPr lang="en-US" sz="1200" kern="1200" dirty="0" smtClean="0">
                <a:solidFill>
                  <a:schemeClr val="tx1"/>
                </a:solidFill>
                <a:latin typeface="+mn-lt"/>
                <a:ea typeface="+mn-ea"/>
                <a:cs typeface="+mn-cs"/>
              </a:rPr>
              <a:t> de </a:t>
            </a:r>
            <a:r>
              <a:rPr lang="en-US" sz="1200" kern="1200" dirty="0" err="1" smtClean="0">
                <a:solidFill>
                  <a:schemeClr val="tx1"/>
                </a:solidFill>
                <a:latin typeface="+mn-lt"/>
                <a:ea typeface="+mn-ea"/>
                <a:cs typeface="+mn-cs"/>
              </a:rPr>
              <a:t>ces</a:t>
            </a:r>
            <a:r>
              <a:rPr lang="en-US" sz="1200" kern="1200" dirty="0" smtClean="0">
                <a:solidFill>
                  <a:schemeClr val="tx1"/>
                </a:solidFill>
                <a:latin typeface="+mn-lt"/>
                <a:ea typeface="+mn-ea"/>
                <a:cs typeface="+mn-cs"/>
              </a:rPr>
              <a:t> kinases </a:t>
            </a:r>
            <a:r>
              <a:rPr lang="en-US" sz="1200" kern="1200" dirty="0" err="1" smtClean="0">
                <a:solidFill>
                  <a:schemeClr val="tx1"/>
                </a:solidFill>
                <a:latin typeface="+mn-lt"/>
                <a:ea typeface="+mn-ea"/>
                <a:cs typeface="+mn-cs"/>
              </a:rPr>
              <a:t>entraîne</a:t>
            </a:r>
            <a:r>
              <a:rPr lang="en-US" sz="1200" kern="1200" dirty="0" smtClean="0">
                <a:solidFill>
                  <a:schemeClr val="tx1"/>
                </a:solidFill>
                <a:latin typeface="+mn-lt"/>
                <a:ea typeface="+mn-ea"/>
                <a:cs typeface="+mn-cs"/>
              </a:rPr>
              <a:t> un </a:t>
            </a:r>
            <a:r>
              <a:rPr lang="en-US" sz="1200" kern="1200" dirty="0" err="1" smtClean="0">
                <a:solidFill>
                  <a:schemeClr val="tx1"/>
                </a:solidFill>
                <a:latin typeface="+mn-lt"/>
                <a:ea typeface="+mn-ea"/>
                <a:cs typeface="+mn-cs"/>
              </a:rPr>
              <a:t>blocage</a:t>
            </a:r>
            <a:r>
              <a:rPr lang="en-US" sz="1200" kern="1200" dirty="0" smtClean="0">
                <a:solidFill>
                  <a:schemeClr val="tx1"/>
                </a:solidFill>
                <a:latin typeface="+mn-lt"/>
                <a:ea typeface="+mn-ea"/>
                <a:cs typeface="+mn-cs"/>
              </a:rPr>
              <a:t> de la transduction, et de </a:t>
            </a:r>
            <a:r>
              <a:rPr lang="en-US" sz="1200" kern="1200" dirty="0" err="1" smtClean="0">
                <a:solidFill>
                  <a:schemeClr val="tx1"/>
                </a:solidFill>
                <a:latin typeface="+mn-lt"/>
                <a:ea typeface="+mn-ea"/>
                <a:cs typeface="+mn-cs"/>
              </a:rPr>
              <a:t>nombreux</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processus</a:t>
            </a:r>
            <a:r>
              <a:rPr lang="en-US" sz="1200" kern="1200" dirty="0" smtClean="0">
                <a:solidFill>
                  <a:schemeClr val="tx1"/>
                </a:solidFill>
                <a:latin typeface="+mn-lt"/>
                <a:ea typeface="+mn-ea"/>
                <a:cs typeface="+mn-cs"/>
              </a:rPr>
              <a:t> intra-</a:t>
            </a:r>
            <a:r>
              <a:rPr lang="en-US" sz="1200" kern="1200" dirty="0" err="1" smtClean="0">
                <a:solidFill>
                  <a:schemeClr val="tx1"/>
                </a:solidFill>
                <a:latin typeface="+mn-lt"/>
                <a:ea typeface="+mn-ea"/>
                <a:cs typeface="+mn-cs"/>
              </a:rPr>
              <a:t>cellulaires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comme</a:t>
            </a:r>
            <a:r>
              <a:rPr lang="en-US" sz="1200" kern="1200" dirty="0" smtClean="0">
                <a:solidFill>
                  <a:schemeClr val="tx1"/>
                </a:solidFill>
                <a:latin typeface="+mn-lt"/>
                <a:ea typeface="+mn-ea"/>
                <a:cs typeface="+mn-cs"/>
              </a:rPr>
              <a:t> la </a:t>
            </a:r>
            <a:r>
              <a:rPr lang="en-US" sz="1200" kern="1200" dirty="0" err="1" smtClean="0">
                <a:solidFill>
                  <a:schemeClr val="tx1"/>
                </a:solidFill>
                <a:latin typeface="+mn-lt"/>
                <a:ea typeface="+mn-ea"/>
                <a:cs typeface="+mn-cs"/>
              </a:rPr>
              <a:t>croissance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cellulaire</a:t>
            </a:r>
            <a:r>
              <a:rPr lang="en-US" sz="1200" kern="1200" dirty="0" smtClean="0">
                <a:solidFill>
                  <a:schemeClr val="tx1"/>
                </a:solidFill>
                <a:latin typeface="+mn-lt"/>
                <a:ea typeface="+mn-ea"/>
                <a:cs typeface="+mn-cs"/>
              </a:rPr>
              <a:t>, la progression </a:t>
            </a:r>
            <a:r>
              <a:rPr lang="en-US" sz="1200" kern="1200" dirty="0" err="1" smtClean="0">
                <a:solidFill>
                  <a:schemeClr val="tx1"/>
                </a:solidFill>
                <a:latin typeface="+mn-lt"/>
                <a:ea typeface="+mn-ea"/>
                <a:cs typeface="+mn-cs"/>
              </a:rPr>
              <a:t>tumorale</a:t>
            </a:r>
            <a:r>
              <a:rPr lang="en-US" sz="1200" kern="1200" dirty="0" smtClean="0">
                <a:solidFill>
                  <a:schemeClr val="tx1"/>
                </a:solidFill>
                <a:latin typeface="+mn-lt"/>
                <a:ea typeface="+mn-ea"/>
                <a:cs typeface="+mn-cs"/>
              </a:rPr>
              <a:t>, le </a:t>
            </a:r>
            <a:r>
              <a:rPr lang="en-US" sz="1200" kern="1200" dirty="0" err="1" smtClean="0">
                <a:solidFill>
                  <a:schemeClr val="tx1"/>
                </a:solidFill>
                <a:latin typeface="+mn-lt"/>
                <a:ea typeface="+mn-ea"/>
                <a:cs typeface="+mn-cs"/>
              </a:rPr>
              <a:t>développement</a:t>
            </a:r>
            <a:r>
              <a:rPr lang="en-US" sz="1200" kern="1200" dirty="0" smtClean="0">
                <a:solidFill>
                  <a:schemeClr val="tx1"/>
                </a:solidFill>
                <a:latin typeface="+mn-lt"/>
                <a:ea typeface="+mn-ea"/>
                <a:cs typeface="+mn-cs"/>
              </a:rPr>
              <a:t> des </a:t>
            </a:r>
            <a:r>
              <a:rPr lang="en-US" sz="1200" kern="1200" dirty="0" err="1" smtClean="0">
                <a:solidFill>
                  <a:schemeClr val="tx1"/>
                </a:solidFill>
                <a:latin typeface="+mn-lt"/>
                <a:ea typeface="+mn-ea"/>
                <a:cs typeface="+mn-cs"/>
              </a:rPr>
              <a:t>métastases</a:t>
            </a:r>
            <a:r>
              <a:rPr lang="en-US" sz="1200" kern="1200" dirty="0" smtClean="0">
                <a:solidFill>
                  <a:schemeClr val="tx1"/>
                </a:solidFill>
                <a:latin typeface="+mn-lt"/>
                <a:ea typeface="+mn-ea"/>
                <a:cs typeface="+mn-cs"/>
              </a:rPr>
              <a:t> et </a:t>
            </a:r>
            <a:r>
              <a:rPr lang="en-US" sz="1200" kern="1200" dirty="0" err="1" smtClean="0">
                <a:solidFill>
                  <a:schemeClr val="tx1"/>
                </a:solidFill>
                <a:latin typeface="+mn-lt"/>
                <a:ea typeface="+mn-ea"/>
                <a:cs typeface="+mn-cs"/>
              </a:rPr>
              <a:t>l'angiogenèse</a:t>
            </a:r>
            <a:r>
              <a:rPr lang="en-US" sz="1200" kern="1200" dirty="0" smtClean="0">
                <a:solidFill>
                  <a:schemeClr val="tx1"/>
                </a:solidFill>
                <a:latin typeface="+mn-lt"/>
                <a:ea typeface="+mn-ea"/>
                <a:cs typeface="+mn-cs"/>
              </a:rPr>
              <a:t>.</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 Our goal</a:t>
            </a:r>
            <a:r>
              <a:rPr lang="en-US" sz="1200" kern="1200" baseline="0" dirty="0" smtClean="0">
                <a:solidFill>
                  <a:schemeClr val="tx1"/>
                </a:solidFill>
                <a:latin typeface="+mn-lt"/>
                <a:ea typeface="+mn-ea"/>
                <a:cs typeface="+mn-cs"/>
              </a:rPr>
              <a:t> was to  </a:t>
            </a:r>
            <a:r>
              <a:rPr lang="fr-FR" sz="1200" dirty="0" smtClean="0"/>
              <a:t>Identifier by SBVS </a:t>
            </a:r>
            <a:r>
              <a:rPr lang="fr-FR" sz="1200" i="1" dirty="0" smtClean="0"/>
              <a:t>des hits </a:t>
            </a:r>
            <a:r>
              <a:rPr lang="fr-FR" sz="1200" i="1" dirty="0" err="1" smtClean="0"/>
              <a:t>preventing</a:t>
            </a:r>
            <a:r>
              <a:rPr lang="fr-FR" sz="1200" i="1" baseline="0" dirty="0" smtClean="0"/>
              <a:t> </a:t>
            </a:r>
            <a:r>
              <a:rPr lang="fr-FR" sz="1200" dirty="0" smtClean="0"/>
              <a:t>VEGF-VEGFR interaction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that we used SBVS based</a:t>
            </a:r>
            <a:r>
              <a:rPr lang="en-US" sz="1200" kern="1200" baseline="0" dirty="0" smtClean="0">
                <a:solidFill>
                  <a:schemeClr val="tx1"/>
                </a:solidFill>
                <a:latin typeface="+mn-lt"/>
                <a:ea typeface="+mn-ea"/>
                <a:cs typeface="+mn-cs"/>
              </a:rPr>
              <a:t> on the X0raystr of VEGF- an d its rec namely domain 2 – than test flex on the bi ding are ,a </a:t>
            </a:r>
            <a:r>
              <a:rPr lang="en-US" sz="1200" kern="1200" baseline="0" dirty="0" err="1" smtClean="0">
                <a:solidFill>
                  <a:schemeClr val="tx1"/>
                </a:solidFill>
                <a:latin typeface="+mn-lt"/>
                <a:ea typeface="+mn-ea"/>
                <a:cs typeface="+mn-cs"/>
              </a:rPr>
              <a:t>nd</a:t>
            </a:r>
            <a:r>
              <a:rPr lang="en-US" sz="1200" kern="1200" baseline="0" dirty="0" smtClean="0">
                <a:solidFill>
                  <a:schemeClr val="tx1"/>
                </a:solidFill>
                <a:latin typeface="+mn-lt"/>
                <a:ea typeface="+mn-ea"/>
                <a:cs typeface="+mn-cs"/>
              </a:rPr>
              <a:t> we defined rigid </a:t>
            </a:r>
            <a:r>
              <a:rPr lang="en-US" sz="1200" kern="1200" baseline="0" dirty="0" err="1" smtClean="0">
                <a:solidFill>
                  <a:schemeClr val="tx1"/>
                </a:solidFill>
                <a:latin typeface="+mn-lt"/>
                <a:ea typeface="+mn-ea"/>
                <a:cs typeface="+mn-cs"/>
              </a:rPr>
              <a:t>zoen</a:t>
            </a:r>
            <a:r>
              <a:rPr lang="en-US" sz="1200" kern="1200" baseline="0" dirty="0" smtClean="0">
                <a:solidFill>
                  <a:schemeClr val="tx1"/>
                </a:solidFill>
                <a:latin typeface="+mn-lt"/>
                <a:ea typeface="+mn-ea"/>
                <a:cs typeface="+mn-cs"/>
              </a:rPr>
              <a:t> to </a:t>
            </a:r>
            <a:r>
              <a:rPr lang="en-US" sz="1200" kern="1200" baseline="0" dirty="0" err="1" smtClean="0">
                <a:solidFill>
                  <a:schemeClr val="tx1"/>
                </a:solidFill>
                <a:latin typeface="+mn-lt"/>
                <a:ea typeface="+mn-ea"/>
                <a:cs typeface="+mn-cs"/>
              </a:rPr>
              <a:t>tbe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targetecd</a:t>
            </a:r>
            <a:r>
              <a:rPr lang="en-US" sz="1200" kern="1200" baseline="0" dirty="0" smtClean="0">
                <a:solidFill>
                  <a:schemeClr val="tx1"/>
                </a:solidFill>
                <a:latin typeface="+mn-lt"/>
                <a:ea typeface="+mn-ea"/>
                <a:cs typeface="+mn-cs"/>
              </a:rPr>
              <a:t> by </a:t>
            </a:r>
            <a:r>
              <a:rPr lang="en-US" sz="1200" kern="1200" baseline="0" dirty="0" err="1" smtClean="0">
                <a:solidFill>
                  <a:schemeClr val="tx1"/>
                </a:solidFill>
                <a:latin typeface="+mn-lt"/>
                <a:ea typeface="+mn-ea"/>
                <a:cs typeface="+mn-cs"/>
              </a:rPr>
              <a:t>dokcing</a:t>
            </a:r>
            <a:r>
              <a:rPr lang="en-US" sz="1200" kern="1200" baseline="0" dirty="0" smtClean="0">
                <a:solidFill>
                  <a:schemeClr val="tx1"/>
                </a:solidFill>
                <a:latin typeface="+mn-lt"/>
                <a:ea typeface="+mn-ea"/>
                <a:cs typeface="+mn-cs"/>
              </a:rPr>
              <a:t> . We </a:t>
            </a:r>
            <a:r>
              <a:rPr lang="en-US" sz="1200" kern="1200" baseline="0" dirty="0" err="1" smtClean="0">
                <a:solidFill>
                  <a:schemeClr val="tx1"/>
                </a:solidFill>
                <a:latin typeface="+mn-lt"/>
                <a:ea typeface="+mn-ea"/>
                <a:cs typeface="+mn-cs"/>
              </a:rPr>
              <a:t>docekd</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We have obtained </a:t>
            </a:r>
            <a:r>
              <a:rPr lang="en-US" sz="1200" b="1" dirty="0" err="1" smtClean="0">
                <a:solidFill>
                  <a:srgbClr val="3366FF"/>
                </a:solidFill>
              </a:rPr>
              <a:t>bioactives</a:t>
            </a:r>
            <a:r>
              <a:rPr lang="en-US" sz="1200" b="1" dirty="0" smtClean="0">
                <a:solidFill>
                  <a:srgbClr val="3366FF"/>
                </a:solidFill>
              </a:rPr>
              <a:t> </a:t>
            </a:r>
            <a:r>
              <a:rPr lang="en-US" sz="1200" dirty="0" smtClean="0"/>
              <a:t>on a very </a:t>
            </a:r>
            <a:r>
              <a:rPr lang="en-US" sz="1200" b="1" dirty="0" smtClean="0">
                <a:solidFill>
                  <a:srgbClr val="3366FF"/>
                </a:solidFill>
              </a:rPr>
              <a:t>difficult target </a:t>
            </a:r>
            <a:r>
              <a:rPr lang="en-US" sz="1200" dirty="0" smtClean="0"/>
              <a:t>and performed </a:t>
            </a:r>
            <a:r>
              <a:rPr lang="en-US" sz="1200" b="1" dirty="0" smtClean="0">
                <a:solidFill>
                  <a:srgbClr val="3366FF"/>
                </a:solidFill>
              </a:rPr>
              <a:t>preliminary </a:t>
            </a:r>
            <a:r>
              <a:rPr lang="en-US" sz="1200" dirty="0" smtClean="0"/>
              <a:t>in </a:t>
            </a:r>
            <a:r>
              <a:rPr lang="en-US" sz="1200" dirty="0" err="1" smtClean="0"/>
              <a:t>silico</a:t>
            </a:r>
            <a:r>
              <a:rPr lang="en-US" sz="1200" dirty="0" smtClean="0"/>
              <a:t> </a:t>
            </a:r>
            <a:r>
              <a:rPr lang="en-US" sz="1200" b="1" dirty="0" smtClean="0">
                <a:solidFill>
                  <a:srgbClr val="3366FF"/>
                </a:solidFill>
              </a:rPr>
              <a:t>ADMET profiling </a:t>
            </a:r>
            <a:r>
              <a:rPr lang="en-US" sz="1200" dirty="0" smtClean="0"/>
              <a:t>for </a:t>
            </a:r>
            <a:r>
              <a:rPr lang="en-US" sz="1200" b="1" dirty="0" smtClean="0"/>
              <a:t>VEGF-VEGFR</a:t>
            </a:r>
            <a:r>
              <a:rPr lang="en-US" sz="1200" i="1" dirty="0" smtClean="0">
                <a:solidFill>
                  <a:srgbClr val="3366FF"/>
                </a:solidFill>
              </a:rPr>
              <a:t> (</a:t>
            </a:r>
            <a:r>
              <a:rPr lang="en-US" sz="1200" i="1" dirty="0" err="1" smtClean="0">
                <a:solidFill>
                  <a:srgbClr val="3366FF"/>
                </a:solidFill>
              </a:rPr>
              <a:t>ChemBiol</a:t>
            </a:r>
            <a:r>
              <a:rPr lang="en-US" sz="1200" i="1" dirty="0" smtClean="0">
                <a:solidFill>
                  <a:srgbClr val="3366FF"/>
                </a:solidFill>
              </a:rPr>
              <a:t> 2011)</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dirty="0" smtClean="0">
              <a:solidFill>
                <a:srgbClr val="3366FF"/>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1" i="1" dirty="0" smtClean="0">
                <a:solidFill>
                  <a:srgbClr val="FF0000"/>
                </a:solidFill>
              </a:rPr>
              <a:t>hit rate VLS VEGFR:  </a:t>
            </a:r>
            <a:r>
              <a:rPr lang="en-US" b="1" dirty="0" smtClean="0">
                <a:solidFill>
                  <a:srgbClr val="FF0000"/>
                </a:solidFill>
              </a:rPr>
              <a:t>9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smtClean="0">
              <a:solidFill>
                <a:srgbClr val="FF0000"/>
              </a:solidFill>
            </a:endParaRPr>
          </a:p>
          <a:p>
            <a:endParaRPr lang="en-US" dirty="0" smtClean="0"/>
          </a:p>
          <a:p>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assay was performed as previously described (</a:t>
            </a:r>
            <a:r>
              <a:rPr lang="en-US" sz="1200" kern="1200" dirty="0" err="1" smtClean="0">
                <a:solidFill>
                  <a:schemeClr val="tx1"/>
                </a:solidFill>
                <a:effectLst/>
                <a:latin typeface="+mn-lt"/>
                <a:ea typeface="+mn-ea"/>
                <a:cs typeface="+mn-cs"/>
              </a:rPr>
              <a:t>Goncalves</a:t>
            </a:r>
            <a:r>
              <a:rPr lang="en-US" sz="1200" kern="1200" dirty="0" smtClean="0">
                <a:solidFill>
                  <a:schemeClr val="tx1"/>
                </a:solidFill>
                <a:effectLst/>
                <a:latin typeface="+mn-lt"/>
                <a:ea typeface="+mn-ea"/>
                <a:cs typeface="+mn-cs"/>
              </a:rPr>
              <a:t> et al., 2008). Briefly, a fixed amount of </a:t>
            </a:r>
            <a:r>
              <a:rPr lang="en-US" sz="1200" kern="1200" dirty="0" err="1" smtClean="0">
                <a:solidFill>
                  <a:schemeClr val="tx1"/>
                </a:solidFill>
                <a:effectLst/>
                <a:latin typeface="+mn-lt"/>
                <a:ea typeface="+mn-ea"/>
                <a:cs typeface="+mn-cs"/>
              </a:rPr>
              <a:t>biotinylated</a:t>
            </a:r>
            <a:r>
              <a:rPr lang="en-US" sz="1200" kern="1200" dirty="0" smtClean="0">
                <a:solidFill>
                  <a:schemeClr val="tx1"/>
                </a:solidFill>
                <a:effectLst/>
                <a:latin typeface="+mn-lt"/>
                <a:ea typeface="+mn-ea"/>
                <a:cs typeface="+mn-cs"/>
              </a:rPr>
              <a:t> human VEGF165 (131 </a:t>
            </a:r>
            <a:r>
              <a:rPr lang="en-US" sz="1200" kern="1200" dirty="0" err="1" smtClean="0">
                <a:solidFill>
                  <a:schemeClr val="tx1"/>
                </a:solidFill>
                <a:effectLst/>
                <a:latin typeface="+mn-lt"/>
                <a:ea typeface="+mn-ea"/>
                <a:cs typeface="+mn-cs"/>
              </a:rPr>
              <a:t>pM</a:t>
            </a:r>
            <a:r>
              <a:rPr lang="en-US" sz="1200" kern="1200" dirty="0" smtClean="0">
                <a:solidFill>
                  <a:schemeClr val="tx1"/>
                </a:solidFill>
                <a:effectLst/>
                <a:latin typeface="+mn-lt"/>
                <a:ea typeface="+mn-ea"/>
                <a:cs typeface="+mn-cs"/>
              </a:rPr>
              <a:t>) was incubated with the screened compounds in a 96-well </a:t>
            </a:r>
            <a:r>
              <a:rPr lang="en-US" sz="1200" kern="1200" dirty="0" err="1" smtClean="0">
                <a:solidFill>
                  <a:schemeClr val="tx1"/>
                </a:solidFill>
                <a:effectLst/>
                <a:latin typeface="+mn-lt"/>
                <a:ea typeface="+mn-ea"/>
                <a:cs typeface="+mn-cs"/>
              </a:rPr>
              <a:t>microplate</a:t>
            </a:r>
            <a:r>
              <a:rPr lang="en-US" sz="1200" kern="1200" dirty="0" smtClean="0">
                <a:solidFill>
                  <a:schemeClr val="tx1"/>
                </a:solidFill>
                <a:effectLst/>
                <a:latin typeface="+mn-lt"/>
                <a:ea typeface="+mn-ea"/>
                <a:cs typeface="+mn-cs"/>
              </a:rPr>
              <a:t> coated with a human VEGFR-1 ECD/Fc chimera or a VEGFR-1 D1–D3 domains/Fc chimera. The residual btVEGF165 present after washing was detected by </a:t>
            </a:r>
            <a:r>
              <a:rPr lang="en-US" sz="1200" kern="1200" dirty="0" err="1" smtClean="0">
                <a:solidFill>
                  <a:schemeClr val="tx1"/>
                </a:solidFill>
                <a:effectLst/>
                <a:latin typeface="+mn-lt"/>
                <a:ea typeface="+mn-ea"/>
                <a:cs typeface="+mn-cs"/>
              </a:rPr>
              <a:t>chemiluminescent</a:t>
            </a:r>
            <a:r>
              <a:rPr lang="en-US" sz="1200" kern="1200" dirty="0" smtClean="0">
                <a:solidFill>
                  <a:schemeClr val="tx1"/>
                </a:solidFill>
                <a:effectLst/>
                <a:latin typeface="+mn-lt"/>
                <a:ea typeface="+mn-ea"/>
                <a:cs typeface="+mn-cs"/>
              </a:rPr>
              <a:t> with horseradish peroxidase-conjugated streptavidin.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NMR: 43121</a:t>
            </a:r>
            <a:r>
              <a:rPr lang="en-US" sz="1200" kern="1200" baseline="0" dirty="0" smtClean="0">
                <a:solidFill>
                  <a:schemeClr val="tx1"/>
                </a:solidFill>
                <a:effectLst/>
                <a:latin typeface="+mn-lt"/>
                <a:ea typeface="+mn-ea"/>
                <a:cs typeface="+mn-cs"/>
              </a:rPr>
              <a:t> + or - </a:t>
            </a:r>
            <a:r>
              <a:rPr lang="en-US" sz="1200" kern="1200" dirty="0" smtClean="0">
                <a:solidFill>
                  <a:schemeClr val="tx1"/>
                </a:solidFill>
                <a:effectLst/>
                <a:latin typeface="+mn-lt"/>
                <a:ea typeface="+mn-ea"/>
                <a:cs typeface="+mn-cs"/>
              </a:rPr>
              <a:t> with the vegrf1-D2</a:t>
            </a:r>
            <a:endParaRPr lang="en-US"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rgbClr val="FF0000"/>
                </a:solidFill>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endParaRPr lang="en-US" dirty="0" smtClean="0"/>
          </a:p>
          <a:p>
            <a:pPr eaLnBrk="1" hangingPunct="1">
              <a:spcBef>
                <a:spcPct val="0"/>
              </a:spcBef>
            </a:pPr>
            <a:endParaRPr lang="en-US" dirty="0">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Unicode" charset="0"/>
                <a:ea typeface="ＭＳ Ｐゴシック" charset="0"/>
                <a:cs typeface="ＭＳ Ｐゴシック" charset="0"/>
              </a:defRPr>
            </a:lvl1pPr>
            <a:lvl2pPr marL="742877" indent="-285722" eaLnBrk="0" hangingPunct="0">
              <a:defRPr sz="2400">
                <a:solidFill>
                  <a:schemeClr val="tx1"/>
                </a:solidFill>
                <a:latin typeface="Lucida Sans Unicode" charset="0"/>
                <a:ea typeface="ＭＳ Ｐゴシック" charset="0"/>
              </a:defRPr>
            </a:lvl2pPr>
            <a:lvl3pPr marL="1142888" indent="-228578" eaLnBrk="0" hangingPunct="0">
              <a:defRPr sz="2400">
                <a:solidFill>
                  <a:schemeClr val="tx1"/>
                </a:solidFill>
                <a:latin typeface="Lucida Sans Unicode" charset="0"/>
                <a:ea typeface="ＭＳ Ｐゴシック" charset="0"/>
              </a:defRPr>
            </a:lvl3pPr>
            <a:lvl4pPr marL="1600043" indent="-228578" eaLnBrk="0" hangingPunct="0">
              <a:defRPr sz="2400">
                <a:solidFill>
                  <a:schemeClr val="tx1"/>
                </a:solidFill>
                <a:latin typeface="Lucida Sans Unicode" charset="0"/>
                <a:ea typeface="ＭＳ Ｐゴシック" charset="0"/>
              </a:defRPr>
            </a:lvl4pPr>
            <a:lvl5pPr marL="2057199" indent="-228578" eaLnBrk="0" hangingPunct="0">
              <a:defRPr sz="2400">
                <a:solidFill>
                  <a:schemeClr val="tx1"/>
                </a:solidFill>
                <a:latin typeface="Lucida Sans Unicode" charset="0"/>
                <a:ea typeface="ＭＳ Ｐゴシック" charset="0"/>
              </a:defRPr>
            </a:lvl5pPr>
            <a:lvl6pPr marL="2514354" indent="-228578" eaLnBrk="0" fontAlgn="base" hangingPunct="0">
              <a:spcBef>
                <a:spcPct val="0"/>
              </a:spcBef>
              <a:spcAft>
                <a:spcPct val="0"/>
              </a:spcAft>
              <a:defRPr sz="2400">
                <a:solidFill>
                  <a:schemeClr val="tx1"/>
                </a:solidFill>
                <a:latin typeface="Lucida Sans Unicode" charset="0"/>
                <a:ea typeface="ＭＳ Ｐゴシック" charset="0"/>
              </a:defRPr>
            </a:lvl6pPr>
            <a:lvl7pPr marL="2971509" indent="-228578" eaLnBrk="0" fontAlgn="base" hangingPunct="0">
              <a:spcBef>
                <a:spcPct val="0"/>
              </a:spcBef>
              <a:spcAft>
                <a:spcPct val="0"/>
              </a:spcAft>
              <a:defRPr sz="2400">
                <a:solidFill>
                  <a:schemeClr val="tx1"/>
                </a:solidFill>
                <a:latin typeface="Lucida Sans Unicode" charset="0"/>
                <a:ea typeface="ＭＳ Ｐゴシック" charset="0"/>
              </a:defRPr>
            </a:lvl7pPr>
            <a:lvl8pPr marL="3428664" indent="-228578" eaLnBrk="0" fontAlgn="base" hangingPunct="0">
              <a:spcBef>
                <a:spcPct val="0"/>
              </a:spcBef>
              <a:spcAft>
                <a:spcPct val="0"/>
              </a:spcAft>
              <a:defRPr sz="2400">
                <a:solidFill>
                  <a:schemeClr val="tx1"/>
                </a:solidFill>
                <a:latin typeface="Lucida Sans Unicode" charset="0"/>
                <a:ea typeface="ＭＳ Ｐゴシック" charset="0"/>
              </a:defRPr>
            </a:lvl8pPr>
            <a:lvl9pPr marL="3885819" indent="-228578"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fld id="{D2CC8E0E-0860-F547-A03C-E6AB5D01E614}" type="slidenum">
              <a:rPr lang="en-US" sz="1200">
                <a:latin typeface="Calibri" charset="0"/>
              </a:rPr>
              <a:pPr eaLnBrk="1" hangingPunct="1"/>
              <a:t>14</a:t>
            </a:fld>
            <a:endParaRPr lang="en-US" sz="1200" dirty="0">
              <a:latin typeface="Calibri"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latin typeface="Times"/>
                <a:cs typeface="Times"/>
              </a:rPr>
              <a:t>Deformability of </a:t>
            </a:r>
            <a:r>
              <a:rPr lang="en-US" sz="1200" dirty="0" err="1" smtClean="0">
                <a:latin typeface="Times"/>
                <a:cs typeface="Times"/>
              </a:rPr>
              <a:t>neuropilin</a:t>
            </a:r>
            <a:r>
              <a:rPr lang="en-US" sz="1200" dirty="0" smtClean="0">
                <a:latin typeface="Times"/>
                <a:cs typeface="Times"/>
              </a:rPr>
              <a:t> (NRP-1, PDB ID </a:t>
            </a:r>
            <a:r>
              <a:rPr lang="en-US" sz="1200" dirty="0" smtClean="0">
                <a:latin typeface="Times"/>
                <a:cs typeface="Times"/>
                <a:hlinkClick r:id="rId3"/>
              </a:rPr>
              <a:t>2ORZ</a:t>
            </a:r>
            <a:r>
              <a:rPr lang="en-US" sz="1200" dirty="0" smtClean="0">
                <a:latin typeface="Times"/>
                <a:cs typeface="Times"/>
              </a:rPr>
              <a:t> after removal of </a:t>
            </a:r>
            <a:r>
              <a:rPr lang="en-US" sz="1200" dirty="0" err="1" smtClean="0">
                <a:latin typeface="Times"/>
                <a:cs typeface="Times"/>
              </a:rPr>
              <a:t>tuftsin</a:t>
            </a:r>
            <a:r>
              <a:rPr lang="en-US" sz="1200" dirty="0" smtClean="0">
                <a:latin typeface="Times"/>
                <a:cs typeface="Times"/>
              </a:rPr>
              <a:t>). Colored spheres (deformability scores computed with </a:t>
            </a:r>
            <a:r>
              <a:rPr lang="en-US" sz="1200" dirty="0" err="1" smtClean="0">
                <a:latin typeface="Times"/>
                <a:cs typeface="Times"/>
              </a:rPr>
              <a:t>iMODS</a:t>
            </a:r>
            <a:r>
              <a:rPr lang="en-US" sz="1200" dirty="0" smtClean="0">
                <a:latin typeface="Times"/>
                <a:cs typeface="Times"/>
              </a:rPr>
              <a:t>) represent the </a:t>
            </a:r>
            <a:r>
              <a:rPr lang="en-US" sz="1200" dirty="0" err="1" smtClean="0">
                <a:latin typeface="Times"/>
                <a:cs typeface="Times"/>
              </a:rPr>
              <a:t>Calpha</a:t>
            </a:r>
            <a:r>
              <a:rPr lang="en-US" sz="1200" dirty="0" smtClean="0">
                <a:latin typeface="Times"/>
                <a:cs typeface="Times"/>
              </a:rPr>
              <a:t> atoms, color code range from high deformability in red, medium deformability in orange, yellow and green, and more rigid regions in cyan, blue and dark blue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latin typeface="Times"/>
              <a:cs typeface="Times"/>
            </a:endParaRPr>
          </a:p>
          <a:p>
            <a:pPr algn="ctr"/>
            <a:r>
              <a:rPr lang="en-US" sz="1200" dirty="0" smtClean="0">
                <a:latin typeface="Times"/>
                <a:cs typeface="Times"/>
              </a:rPr>
              <a:t>Deformability scores computed with the </a:t>
            </a:r>
            <a:r>
              <a:rPr lang="en-US" sz="1200" dirty="0" err="1" smtClean="0">
                <a:latin typeface="Times"/>
                <a:cs typeface="Times"/>
              </a:rPr>
              <a:t>iMODS</a:t>
            </a:r>
            <a:r>
              <a:rPr lang="en-US" sz="1200" dirty="0" smtClean="0">
                <a:latin typeface="Times"/>
                <a:cs typeface="Times"/>
              </a:rPr>
              <a:t> server</a:t>
            </a:r>
          </a:p>
          <a:p>
            <a:pPr algn="ctr"/>
            <a:r>
              <a:rPr lang="en-US" sz="1200" dirty="0" smtClean="0">
                <a:latin typeface="Times"/>
                <a:cs typeface="Times"/>
              </a:rPr>
              <a:t>(NMA in internal coordinates) </a:t>
            </a:r>
            <a:endParaRPr lang="en-US"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latin typeface="Times"/>
              <a:cs typeface="Times"/>
            </a:endParaRPr>
          </a:p>
          <a:p>
            <a:endParaRPr lang="en-US" dirty="0" smtClean="0"/>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1" dirty="0" smtClean="0">
              <a:solidFill>
                <a:srgbClr val="000000"/>
              </a:solidFill>
              <a:latin typeface="Verdana" charset="0"/>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b="1" dirty="0" smtClean="0">
                <a:solidFill>
                  <a:srgbClr val="000000"/>
                </a:solidFill>
                <a:latin typeface="Verdana" charset="0"/>
              </a:rPr>
              <a:t>HUVEC,WT blot</a:t>
            </a:r>
            <a:endParaRPr lang="fr-FR" sz="1200" b="1" dirty="0" smtClean="0">
              <a:solidFill>
                <a:srgbClr val="000000"/>
              </a:solidFill>
              <a:latin typeface="Verdana" charset="0"/>
            </a:endParaRPr>
          </a:p>
          <a:p>
            <a:pPr eaLnBrk="1" hangingPunct="1">
              <a:spcBef>
                <a:spcPct val="0"/>
              </a:spcBef>
            </a:pPr>
            <a:endParaRPr lang="en-US" dirty="0" smtClean="0">
              <a:latin typeface="Calibri" charset="0"/>
            </a:endParaRPr>
          </a:p>
          <a:p>
            <a:pPr eaLnBrk="1" hangingPunct="1">
              <a:spcBef>
                <a:spcPct val="0"/>
              </a:spcBef>
            </a:pPr>
            <a:endParaRPr lang="en-US" dirty="0" smtClean="0">
              <a:latin typeface="Calibri" charset="0"/>
            </a:endParaRPr>
          </a:p>
          <a:p>
            <a:r>
              <a:rPr lang="en-US" sz="1200" b="1" kern="1200" dirty="0" smtClean="0">
                <a:solidFill>
                  <a:schemeClr val="tx1"/>
                </a:solidFill>
                <a:latin typeface="+mn-lt"/>
                <a:ea typeface="+mn-ea"/>
                <a:cs typeface="+mn-cs"/>
              </a:rPr>
              <a:t>They are </a:t>
            </a:r>
            <a:r>
              <a:rPr lang="en-US" sz="1200" b="1" kern="1200" dirty="0" err="1" smtClean="0">
                <a:solidFill>
                  <a:schemeClr val="tx1"/>
                </a:solidFill>
                <a:latin typeface="+mn-lt"/>
                <a:ea typeface="+mn-ea"/>
                <a:cs typeface="+mn-cs"/>
              </a:rPr>
              <a:t>sevral</a:t>
            </a:r>
            <a:r>
              <a:rPr lang="en-US" sz="1200" b="1" kern="1200" dirty="0" smtClean="0">
                <a:solidFill>
                  <a:schemeClr val="tx1"/>
                </a:solidFill>
                <a:latin typeface="+mn-lt"/>
                <a:ea typeface="+mn-ea"/>
                <a:cs typeface="+mn-cs"/>
              </a:rPr>
              <a:t> different current</a:t>
            </a:r>
            <a:r>
              <a:rPr lang="en-US" sz="1200" b="1" kern="1200" baseline="0" dirty="0" smtClean="0">
                <a:solidFill>
                  <a:schemeClr val="tx1"/>
                </a:solidFill>
                <a:latin typeface="+mn-lt"/>
                <a:ea typeface="+mn-ea"/>
                <a:cs typeface="+mn-cs"/>
              </a:rPr>
              <a:t> </a:t>
            </a:r>
            <a:r>
              <a:rPr lang="en-US" sz="1200" b="1" kern="1200" baseline="0" dirty="0" err="1" smtClean="0">
                <a:solidFill>
                  <a:schemeClr val="tx1"/>
                </a:solidFill>
                <a:latin typeface="+mn-lt"/>
                <a:ea typeface="+mn-ea"/>
                <a:cs typeface="+mn-cs"/>
              </a:rPr>
              <a:t>therapeutioc</a:t>
            </a:r>
            <a:r>
              <a:rPr lang="en-US" sz="1200" b="1" kern="1200" baseline="0" dirty="0" smtClean="0">
                <a:solidFill>
                  <a:schemeClr val="tx1"/>
                </a:solidFill>
                <a:latin typeface="+mn-lt"/>
                <a:ea typeface="+mn-ea"/>
                <a:cs typeface="+mn-cs"/>
              </a:rPr>
              <a:t> </a:t>
            </a:r>
            <a:r>
              <a:rPr lang="en-US" sz="1200" b="1" kern="1200" dirty="0" err="1" smtClean="0">
                <a:solidFill>
                  <a:schemeClr val="tx1"/>
                </a:solidFill>
                <a:latin typeface="+mn-lt"/>
                <a:ea typeface="+mn-ea"/>
                <a:cs typeface="+mn-cs"/>
              </a:rPr>
              <a:t>strategus</a:t>
            </a:r>
            <a:r>
              <a:rPr lang="en-US" sz="1200" b="1" kern="1200" dirty="0" smtClean="0">
                <a:solidFill>
                  <a:schemeClr val="tx1"/>
                </a:solidFill>
                <a:latin typeface="+mn-lt"/>
                <a:ea typeface="+mn-ea"/>
                <a:cs typeface="+mn-cs"/>
              </a:rPr>
              <a:t> to inhibit VEGF-</a:t>
            </a:r>
            <a:r>
              <a:rPr lang="en-US" sz="1200" b="1" kern="1200" dirty="0" err="1" smtClean="0">
                <a:solidFill>
                  <a:schemeClr val="tx1"/>
                </a:solidFill>
                <a:latin typeface="+mn-lt"/>
                <a:ea typeface="+mn-ea"/>
                <a:cs typeface="+mn-cs"/>
              </a:rPr>
              <a:t>andf</a:t>
            </a:r>
            <a:r>
              <a:rPr lang="en-US" sz="1200" b="1" kern="1200" baseline="0" dirty="0" smtClean="0">
                <a:solidFill>
                  <a:schemeClr val="tx1"/>
                </a:solidFill>
                <a:latin typeface="+mn-lt"/>
                <a:ea typeface="+mn-ea"/>
                <a:cs typeface="+mn-cs"/>
              </a:rPr>
              <a:t> its receptor pathways.</a:t>
            </a:r>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VEGF, can be blocked by </a:t>
            </a:r>
            <a:r>
              <a:rPr lang="en-US" sz="1200" b="1" kern="1200" dirty="0" err="1" smtClean="0">
                <a:solidFill>
                  <a:schemeClr val="tx1"/>
                </a:solidFill>
                <a:latin typeface="+mn-lt"/>
                <a:ea typeface="+mn-ea"/>
                <a:cs typeface="+mn-cs"/>
              </a:rPr>
              <a:t>Avastin</a:t>
            </a:r>
            <a:r>
              <a:rPr lang="en-US" sz="1200" b="1" kern="1200" dirty="0" smtClean="0">
                <a:solidFill>
                  <a:schemeClr val="tx1"/>
                </a:solidFill>
                <a:latin typeface="+mn-lt"/>
                <a:ea typeface="+mn-ea"/>
                <a:cs typeface="+mn-cs"/>
              </a:rPr>
              <a:t> ( </a:t>
            </a:r>
            <a:r>
              <a:rPr lang="en-US" sz="1200" b="1" kern="1200" dirty="0" err="1" smtClean="0">
                <a:solidFill>
                  <a:schemeClr val="tx1"/>
                </a:solidFill>
                <a:latin typeface="+mn-lt"/>
                <a:ea typeface="+mn-ea"/>
                <a:cs typeface="+mn-cs"/>
              </a:rPr>
              <a:t>Bevacizumab</a:t>
            </a:r>
            <a:r>
              <a:rPr lang="en-US" sz="1200" b="1" kern="1200" dirty="0" smtClean="0">
                <a:solidFill>
                  <a:schemeClr val="tx1"/>
                </a:solidFill>
                <a:latin typeface="+mn-lt"/>
                <a:ea typeface="+mn-ea"/>
                <a:cs typeface="+mn-cs"/>
              </a:rPr>
              <a:t>), a monoclonal antibody, or by a "fusion protein", VEGF Trap,</a:t>
            </a:r>
          </a:p>
          <a:p>
            <a:r>
              <a:rPr lang="en-US" sz="1200" b="1" kern="1200" dirty="0" smtClean="0">
                <a:solidFill>
                  <a:schemeClr val="tx1"/>
                </a:solidFill>
                <a:latin typeface="+mn-lt"/>
                <a:ea typeface="+mn-ea"/>
                <a:cs typeface="+mn-cs"/>
              </a:rPr>
              <a:t>VEGF Trap is in clinical trials for cancer and approved for </a:t>
            </a:r>
            <a:r>
              <a:rPr lang="en-US" sz="1200" kern="1200" dirty="0" err="1" smtClean="0">
                <a:solidFill>
                  <a:schemeClr val="tx1"/>
                </a:solidFill>
                <a:latin typeface="+mn-lt"/>
                <a:ea typeface="+mn-ea"/>
                <a:cs typeface="+mn-cs"/>
              </a:rPr>
              <a:t>neovascular</a:t>
            </a:r>
            <a:r>
              <a:rPr lang="en-US" sz="1200" kern="1200" dirty="0" smtClean="0">
                <a:solidFill>
                  <a:schemeClr val="tx1"/>
                </a:solidFill>
                <a:latin typeface="+mn-lt"/>
                <a:ea typeface="+mn-ea"/>
                <a:cs typeface="+mn-cs"/>
              </a:rPr>
              <a:t> disorder of the eyes (</a:t>
            </a:r>
            <a:r>
              <a:rPr lang="en-US" sz="1200" b="1" kern="1200" dirty="0" smtClean="0">
                <a:solidFill>
                  <a:schemeClr val="tx1"/>
                </a:solidFill>
                <a:latin typeface="+mn-lt"/>
                <a:ea typeface="+mn-ea"/>
                <a:cs typeface="+mn-cs"/>
              </a:rPr>
              <a:t> AMD.</a:t>
            </a:r>
            <a:r>
              <a:rPr lang="en-US" sz="1200" kern="1200" dirty="0" smtClean="0">
                <a:solidFill>
                  <a:schemeClr val="tx1"/>
                </a:solidFill>
                <a:latin typeface="+mn-lt"/>
                <a:ea typeface="+mn-ea"/>
                <a:cs typeface="+mn-cs"/>
              </a:rPr>
              <a:t> (Age-Related Macular Degeneration). AMD is a disorder of the retina in the eye that causes blurred vision or blindness. </a:t>
            </a:r>
            <a:r>
              <a:rPr lang="en-US" sz="1200" kern="1200" dirty="0" err="1" smtClean="0">
                <a:solidFill>
                  <a:schemeClr val="tx1"/>
                </a:solidFill>
                <a:latin typeface="+mn-lt"/>
                <a:ea typeface="+mn-ea"/>
                <a:cs typeface="+mn-cs"/>
              </a:rPr>
              <a:t>Aflibercept</a:t>
            </a:r>
            <a:r>
              <a:rPr lang="en-US" sz="1200" kern="1200" dirty="0" smtClean="0">
                <a:solidFill>
                  <a:schemeClr val="tx1"/>
                </a:solidFill>
                <a:latin typeface="+mn-lt"/>
                <a:ea typeface="+mn-ea"/>
                <a:cs typeface="+mn-cs"/>
              </a:rPr>
              <a:t> works by changing the amount of blood that gets to the retina.)</a:t>
            </a:r>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 </a:t>
            </a:r>
          </a:p>
          <a:p>
            <a:endParaRPr lang="en-US" dirty="0" smtClean="0"/>
          </a:p>
          <a:p>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is arguably the most well-known and widely-used of these drugs.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is a monoclonal antibody that binds to and sequesters VEGF-A in patients. By sequestering VEGF-A,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inhibits the ability of VEGF-A to activate VEGFR2 on endothelial cells, and there is an overall decrease in angiogenesis.)</a:t>
            </a:r>
          </a:p>
          <a:p>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therapy has shown promise in certain kinds of cancers, but response to the drug is unpredictable. Some patients will show an initial improvement after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treatment and then stop responding to the drug. Other patients will not respond to the drug at all. The ineffectiveness of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for these patients is not completely understood, but most likely stems from the activation of endothelial cell signaling pathways that compensate for a decrease in VEGFR2 signaling pathways.)</a:t>
            </a:r>
          </a:p>
          <a:p>
            <a:endParaRPr lang="en-US" sz="1200" b="1" kern="1200" dirty="0" smtClean="0">
              <a:solidFill>
                <a:schemeClr val="tx1"/>
              </a:solidFill>
              <a:latin typeface="+mn-lt"/>
              <a:ea typeface="+mn-ea"/>
              <a:cs typeface="+mn-cs"/>
            </a:endParaRPr>
          </a:p>
          <a:p>
            <a:endParaRPr lang="en-US" sz="1200" b="1"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antiangiogenic</a:t>
            </a:r>
            <a:r>
              <a:rPr lang="en-US" sz="1200" kern="1200" dirty="0" smtClean="0">
                <a:solidFill>
                  <a:schemeClr val="tx1"/>
                </a:solidFill>
                <a:effectLst/>
                <a:latin typeface="+mn-lt"/>
                <a:ea typeface="+mn-ea"/>
                <a:cs typeface="+mn-cs"/>
              </a:rPr>
              <a:t> agent vascular endothelial growth factor-Trap (VEGF-Trap) (</a:t>
            </a:r>
            <a:r>
              <a:rPr lang="en-US" sz="1200" kern="1200" dirty="0" err="1" smtClean="0">
                <a:solidFill>
                  <a:schemeClr val="tx1"/>
                </a:solidFill>
                <a:effectLst/>
                <a:latin typeface="+mn-lt"/>
                <a:ea typeface="+mn-ea"/>
                <a:cs typeface="+mn-cs"/>
              </a:rPr>
              <a:t>aflibercept</a:t>
            </a:r>
            <a:r>
              <a:rPr lang="en-US" sz="1200" kern="1200" dirty="0" smtClean="0">
                <a:solidFill>
                  <a:schemeClr val="tx1"/>
                </a:solidFill>
                <a:effectLst/>
                <a:latin typeface="+mn-lt"/>
                <a:ea typeface="+mn-ea"/>
                <a:cs typeface="+mn-cs"/>
              </a:rPr>
              <a:t>), which is a composite decoy receptor based on VEGF receptor-1 and VEGF receptor-2 fused to an Fc segment of immunoglobulin G1 that binds specifically to VEGF, has demonstrated preclinical efficacy in a range of different tumor types. VEGF-Trap exerts its </a:t>
            </a:r>
            <a:r>
              <a:rPr lang="en-US" sz="1200" kern="1200" dirty="0" err="1" smtClean="0">
                <a:solidFill>
                  <a:schemeClr val="tx1"/>
                </a:solidFill>
                <a:effectLst/>
                <a:latin typeface="+mn-lt"/>
                <a:ea typeface="+mn-ea"/>
                <a:cs typeface="+mn-cs"/>
              </a:rPr>
              <a:t>antiangiogenic</a:t>
            </a:r>
            <a:r>
              <a:rPr lang="en-US" sz="1200" kern="1200" dirty="0" smtClean="0">
                <a:solidFill>
                  <a:schemeClr val="tx1"/>
                </a:solidFill>
                <a:effectLst/>
                <a:latin typeface="+mn-lt"/>
                <a:ea typeface="+mn-ea"/>
                <a:cs typeface="+mn-cs"/>
              </a:rPr>
              <a:t> effects through regression of tumor vasculature, remolding or normalization of surviving </a:t>
            </a:r>
            <a:r>
              <a:rPr lang="en-US" sz="1200" kern="1200" dirty="0" err="1" smtClean="0">
                <a:solidFill>
                  <a:schemeClr val="tx1"/>
                </a:solidFill>
                <a:effectLst/>
                <a:latin typeface="+mn-lt"/>
                <a:ea typeface="+mn-ea"/>
                <a:cs typeface="+mn-cs"/>
              </a:rPr>
              <a:t>vascu</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lature</a:t>
            </a:r>
            <a:r>
              <a:rPr lang="en-US" sz="1200" kern="1200" dirty="0" smtClean="0">
                <a:solidFill>
                  <a:schemeClr val="tx1"/>
                </a:solidFill>
                <a:effectLst/>
                <a:latin typeface="+mn-lt"/>
                <a:ea typeface="+mn-ea"/>
                <a:cs typeface="+mn-cs"/>
              </a:rPr>
              <a:t>, and inhibition of new tumor vessel growth.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latin typeface="+mn-lt"/>
                <a:ea typeface="+mn-ea"/>
                <a:cs typeface="+mn-cs"/>
              </a:rPr>
              <a:t>By sequestering VEGF-A these  2 </a:t>
            </a:r>
            <a:r>
              <a:rPr lang="en-US" sz="1200" kern="1200" dirty="0" err="1" smtClean="0">
                <a:solidFill>
                  <a:schemeClr val="tx1"/>
                </a:solidFill>
                <a:latin typeface="+mn-lt"/>
                <a:ea typeface="+mn-ea"/>
                <a:cs typeface="+mn-cs"/>
              </a:rPr>
              <a:t>ahgents</a:t>
            </a:r>
            <a:r>
              <a:rPr lang="en-US" sz="1200" kern="1200" dirty="0" smtClean="0">
                <a:solidFill>
                  <a:schemeClr val="tx1"/>
                </a:solidFill>
                <a:latin typeface="+mn-lt"/>
                <a:ea typeface="+mn-ea"/>
                <a:cs typeface="+mn-cs"/>
              </a:rPr>
              <a:t> inhibits the ability of VEGF-A to activate VEGFR2 on endothelial cells, and there is an overall decrease in angiogenesis.)</a:t>
            </a:r>
          </a:p>
          <a:p>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t>
            </a:r>
            <a:r>
              <a:rPr lang="en-US" sz="1200" kern="1200" dirty="0" err="1" smtClean="0">
                <a:solidFill>
                  <a:schemeClr val="tx1"/>
                </a:solidFill>
                <a:effectLst/>
                <a:latin typeface="+mn-lt"/>
                <a:ea typeface="+mn-ea"/>
                <a:cs typeface="+mn-cs"/>
              </a:rPr>
              <a:t>thirs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iused</a:t>
            </a:r>
            <a:r>
              <a:rPr lang="en-US" sz="1200" kern="1200" baseline="0" dirty="0" smtClean="0">
                <a:solidFill>
                  <a:schemeClr val="tx1"/>
                </a:solidFill>
                <a:effectLst/>
                <a:latin typeface="+mn-lt"/>
                <a:ea typeface="+mn-ea"/>
                <a:cs typeface="+mn-cs"/>
              </a:rPr>
              <a:t> approach is ..</a:t>
            </a:r>
            <a:r>
              <a:rPr lang="en-US" sz="1200" kern="1200" baseline="0" dirty="0" err="1" smtClean="0">
                <a:solidFill>
                  <a:schemeClr val="tx1"/>
                </a:solidFill>
                <a:effectLst/>
                <a:latin typeface="+mn-lt"/>
                <a:ea typeface="+mn-ea"/>
                <a:cs typeface="+mn-cs"/>
              </a:rPr>
              <a:t>inh</a:t>
            </a:r>
            <a:r>
              <a:rPr lang="en-US" sz="1200" kern="1200" baseline="0" dirty="0" smtClean="0">
                <a:solidFill>
                  <a:schemeClr val="tx1"/>
                </a:solidFill>
                <a:effectLst/>
                <a:latin typeface="+mn-lt"/>
                <a:ea typeface="+mn-ea"/>
                <a:cs typeface="+mn-cs"/>
              </a:rPr>
              <a:t> RTK </a:t>
            </a: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latin typeface="+mn-lt"/>
                <a:ea typeface="+mn-ea"/>
                <a:cs typeface="+mn-cs"/>
              </a:rPr>
              <a:t>Sunitinib</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Sutent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est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une</a:t>
            </a:r>
            <a:r>
              <a:rPr lang="en-US" sz="1200" kern="1200" dirty="0" smtClean="0">
                <a:solidFill>
                  <a:schemeClr val="tx1"/>
                </a:solidFill>
                <a:latin typeface="+mn-lt"/>
                <a:ea typeface="+mn-ea"/>
                <a:cs typeface="+mn-cs"/>
              </a:rPr>
              <a:t> petite </a:t>
            </a:r>
            <a:r>
              <a:rPr lang="en-US" sz="1200" kern="1200" dirty="0" err="1" smtClean="0">
                <a:solidFill>
                  <a:schemeClr val="tx1"/>
                </a:solidFill>
                <a:latin typeface="+mn-lt"/>
                <a:ea typeface="+mn-ea"/>
                <a:cs typeface="+mn-cs"/>
              </a:rPr>
              <a:t>molécule</a:t>
            </a:r>
            <a:r>
              <a:rPr lang="en-US" sz="1200" kern="1200" dirty="0" smtClean="0">
                <a:solidFill>
                  <a:schemeClr val="tx1"/>
                </a:solidFill>
                <a:latin typeface="+mn-lt"/>
                <a:ea typeface="+mn-ea"/>
                <a:cs typeface="+mn-cs"/>
              </a:rPr>
              <a:t> qui </a:t>
            </a:r>
            <a:r>
              <a:rPr lang="en-US" sz="1200" kern="1200" dirty="0" err="1" smtClean="0">
                <a:solidFill>
                  <a:schemeClr val="tx1"/>
                </a:solidFill>
                <a:latin typeface="+mn-lt"/>
                <a:ea typeface="+mn-ea"/>
                <a:cs typeface="+mn-cs"/>
              </a:rPr>
              <a:t>inhibe</a:t>
            </a:r>
            <a:r>
              <a:rPr lang="en-US" sz="1200" kern="1200" dirty="0" smtClean="0">
                <a:solidFill>
                  <a:schemeClr val="tx1"/>
                </a:solidFill>
                <a:latin typeface="+mn-lt"/>
                <a:ea typeface="+mn-ea"/>
                <a:cs typeface="+mn-cs"/>
              </a:rPr>
              <a:t> les tyrosine kinases de </a:t>
            </a:r>
            <a:r>
              <a:rPr lang="en-US" sz="1200" kern="1200" dirty="0" err="1" smtClean="0">
                <a:solidFill>
                  <a:schemeClr val="tx1"/>
                </a:solidFill>
                <a:latin typeface="+mn-lt"/>
                <a:ea typeface="+mn-ea"/>
                <a:cs typeface="+mn-cs"/>
              </a:rPr>
              <a:t>récepteurs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variés</a:t>
            </a:r>
            <a:r>
              <a:rPr lang="en-US" sz="1200" kern="1200" dirty="0" smtClean="0">
                <a:solidFill>
                  <a:schemeClr val="tx1"/>
                </a:solidFill>
                <a:latin typeface="+mn-lt"/>
                <a:ea typeface="+mn-ea"/>
                <a:cs typeface="+mn-cs"/>
              </a:rPr>
              <a:t> : VEGF-R 1 et 2 </a:t>
            </a:r>
            <a:r>
              <a:rPr lang="en-US" sz="1200" kern="1200" dirty="0" err="1" smtClean="0">
                <a:solidFill>
                  <a:schemeClr val="tx1"/>
                </a:solidFill>
                <a:latin typeface="+mn-lt"/>
                <a:ea typeface="+mn-ea"/>
                <a:cs typeface="+mn-cs"/>
              </a:rPr>
              <a:t>impliqués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dans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l'angiogenèse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récepteurs</a:t>
            </a:r>
            <a:r>
              <a:rPr lang="en-US" sz="1200" kern="1200" dirty="0" smtClean="0">
                <a:solidFill>
                  <a:schemeClr val="tx1"/>
                </a:solidFill>
                <a:latin typeface="+mn-lt"/>
                <a:ea typeface="+mn-ea"/>
                <a:cs typeface="+mn-cs"/>
              </a:rPr>
              <a:t> des </a:t>
            </a:r>
            <a:r>
              <a:rPr lang="en-US" sz="1200" kern="1200" dirty="0" err="1" smtClean="0">
                <a:solidFill>
                  <a:schemeClr val="tx1"/>
                </a:solidFill>
                <a:latin typeface="+mn-lt"/>
                <a:ea typeface="+mn-ea"/>
                <a:cs typeface="+mn-cs"/>
              </a:rPr>
              <a:t>facteurs</a:t>
            </a:r>
            <a:r>
              <a:rPr lang="en-US" sz="1200" kern="1200" dirty="0" smtClean="0">
                <a:solidFill>
                  <a:schemeClr val="tx1"/>
                </a:solidFill>
                <a:latin typeface="+mn-lt"/>
                <a:ea typeface="+mn-ea"/>
                <a:cs typeface="+mn-cs"/>
              </a:rPr>
              <a:t> de </a:t>
            </a:r>
            <a:r>
              <a:rPr lang="en-US" sz="1200" kern="1200" dirty="0" err="1" smtClean="0">
                <a:solidFill>
                  <a:schemeClr val="tx1"/>
                </a:solidFill>
                <a:latin typeface="+mn-lt"/>
                <a:ea typeface="+mn-ea"/>
                <a:cs typeface="+mn-cs"/>
              </a:rPr>
              <a:t>croissance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dérivés</a:t>
            </a:r>
            <a:r>
              <a:rPr lang="en-US" sz="1200" kern="1200" dirty="0" smtClean="0">
                <a:solidFill>
                  <a:schemeClr val="tx1"/>
                </a:solidFill>
                <a:latin typeface="+mn-lt"/>
                <a:ea typeface="+mn-ea"/>
                <a:cs typeface="+mn-cs"/>
              </a:rPr>
              <a:t> des </a:t>
            </a:r>
            <a:r>
              <a:rPr lang="en-US" sz="1200" kern="1200" dirty="0" err="1" smtClean="0">
                <a:solidFill>
                  <a:schemeClr val="tx1"/>
                </a:solidFill>
                <a:latin typeface="+mn-lt"/>
                <a:ea typeface="+mn-ea"/>
                <a:cs typeface="+mn-cs"/>
              </a:rPr>
              <a:t>plaquettes</a:t>
            </a:r>
            <a:r>
              <a:rPr lang="en-US" sz="1200" kern="1200" dirty="0" smtClean="0">
                <a:solidFill>
                  <a:schemeClr val="tx1"/>
                </a:solidFill>
                <a:latin typeface="+mn-lt"/>
                <a:ea typeface="+mn-ea"/>
                <a:cs typeface="+mn-cs"/>
              </a:rPr>
              <a:t> (PDGF-R β), les </a:t>
            </a:r>
            <a:r>
              <a:rPr lang="en-US" sz="1200" kern="1200" dirty="0" err="1" smtClean="0">
                <a:solidFill>
                  <a:schemeClr val="tx1"/>
                </a:solidFill>
                <a:latin typeface="+mn-lt"/>
                <a:ea typeface="+mn-ea"/>
                <a:cs typeface="+mn-cs"/>
              </a:rPr>
              <a:t>récepteurs</a:t>
            </a:r>
            <a:r>
              <a:rPr lang="en-US" sz="1200" kern="1200" dirty="0" smtClean="0">
                <a:solidFill>
                  <a:schemeClr val="tx1"/>
                </a:solidFill>
                <a:latin typeface="+mn-lt"/>
                <a:ea typeface="+mn-ea"/>
                <a:cs typeface="+mn-cs"/>
              </a:rPr>
              <a:t> pour c-KIT, FLT3 et RET. </a:t>
            </a:r>
            <a:r>
              <a:rPr lang="en-US" sz="1200" kern="1200" dirty="0" err="1" smtClean="0">
                <a:solidFill>
                  <a:schemeClr val="tx1"/>
                </a:solidFill>
                <a:latin typeface="+mn-lt"/>
                <a:ea typeface="+mn-ea"/>
                <a:cs typeface="+mn-cs"/>
              </a:rPr>
              <a:t>L'inhibition</a:t>
            </a:r>
            <a:r>
              <a:rPr lang="en-US" sz="1200" kern="1200" dirty="0" smtClean="0">
                <a:solidFill>
                  <a:schemeClr val="tx1"/>
                </a:solidFill>
                <a:latin typeface="+mn-lt"/>
                <a:ea typeface="+mn-ea"/>
                <a:cs typeface="+mn-cs"/>
              </a:rPr>
              <a:t> de </a:t>
            </a:r>
            <a:r>
              <a:rPr lang="en-US" sz="1200" kern="1200" dirty="0" err="1" smtClean="0">
                <a:solidFill>
                  <a:schemeClr val="tx1"/>
                </a:solidFill>
                <a:latin typeface="+mn-lt"/>
                <a:ea typeface="+mn-ea"/>
                <a:cs typeface="+mn-cs"/>
              </a:rPr>
              <a:t>ces</a:t>
            </a:r>
            <a:r>
              <a:rPr lang="en-US" sz="1200" kern="1200" dirty="0" smtClean="0">
                <a:solidFill>
                  <a:schemeClr val="tx1"/>
                </a:solidFill>
                <a:latin typeface="+mn-lt"/>
                <a:ea typeface="+mn-ea"/>
                <a:cs typeface="+mn-cs"/>
              </a:rPr>
              <a:t> kinases </a:t>
            </a:r>
            <a:r>
              <a:rPr lang="en-US" sz="1200" kern="1200" dirty="0" err="1" smtClean="0">
                <a:solidFill>
                  <a:schemeClr val="tx1"/>
                </a:solidFill>
                <a:latin typeface="+mn-lt"/>
                <a:ea typeface="+mn-ea"/>
                <a:cs typeface="+mn-cs"/>
              </a:rPr>
              <a:t>entraîne</a:t>
            </a:r>
            <a:r>
              <a:rPr lang="en-US" sz="1200" kern="1200" dirty="0" smtClean="0">
                <a:solidFill>
                  <a:schemeClr val="tx1"/>
                </a:solidFill>
                <a:latin typeface="+mn-lt"/>
                <a:ea typeface="+mn-ea"/>
                <a:cs typeface="+mn-cs"/>
              </a:rPr>
              <a:t> un </a:t>
            </a:r>
            <a:r>
              <a:rPr lang="en-US" sz="1200" kern="1200" dirty="0" err="1" smtClean="0">
                <a:solidFill>
                  <a:schemeClr val="tx1"/>
                </a:solidFill>
                <a:latin typeface="+mn-lt"/>
                <a:ea typeface="+mn-ea"/>
                <a:cs typeface="+mn-cs"/>
              </a:rPr>
              <a:t>blocage</a:t>
            </a:r>
            <a:r>
              <a:rPr lang="en-US" sz="1200" kern="1200" dirty="0" smtClean="0">
                <a:solidFill>
                  <a:schemeClr val="tx1"/>
                </a:solidFill>
                <a:latin typeface="+mn-lt"/>
                <a:ea typeface="+mn-ea"/>
                <a:cs typeface="+mn-cs"/>
              </a:rPr>
              <a:t> de la transduction, et de </a:t>
            </a:r>
            <a:r>
              <a:rPr lang="en-US" sz="1200" kern="1200" dirty="0" err="1" smtClean="0">
                <a:solidFill>
                  <a:schemeClr val="tx1"/>
                </a:solidFill>
                <a:latin typeface="+mn-lt"/>
                <a:ea typeface="+mn-ea"/>
                <a:cs typeface="+mn-cs"/>
              </a:rPr>
              <a:t>nombreux</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processus</a:t>
            </a:r>
            <a:r>
              <a:rPr lang="en-US" sz="1200" kern="1200" dirty="0" smtClean="0">
                <a:solidFill>
                  <a:schemeClr val="tx1"/>
                </a:solidFill>
                <a:latin typeface="+mn-lt"/>
                <a:ea typeface="+mn-ea"/>
                <a:cs typeface="+mn-cs"/>
              </a:rPr>
              <a:t> intra-</a:t>
            </a:r>
            <a:r>
              <a:rPr lang="en-US" sz="1200" kern="1200" dirty="0" err="1" smtClean="0">
                <a:solidFill>
                  <a:schemeClr val="tx1"/>
                </a:solidFill>
                <a:latin typeface="+mn-lt"/>
                <a:ea typeface="+mn-ea"/>
                <a:cs typeface="+mn-cs"/>
              </a:rPr>
              <a:t>cellulaires</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comme</a:t>
            </a:r>
            <a:r>
              <a:rPr lang="en-US" sz="1200" kern="1200" dirty="0" smtClean="0">
                <a:solidFill>
                  <a:schemeClr val="tx1"/>
                </a:solidFill>
                <a:latin typeface="+mn-lt"/>
                <a:ea typeface="+mn-ea"/>
                <a:cs typeface="+mn-cs"/>
              </a:rPr>
              <a:t> la </a:t>
            </a:r>
            <a:r>
              <a:rPr lang="en-US" sz="1200" kern="1200" dirty="0" err="1" smtClean="0">
                <a:solidFill>
                  <a:schemeClr val="tx1"/>
                </a:solidFill>
                <a:latin typeface="+mn-lt"/>
                <a:ea typeface="+mn-ea"/>
                <a:cs typeface="+mn-cs"/>
              </a:rPr>
              <a:t>croissance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cellulaire</a:t>
            </a:r>
            <a:r>
              <a:rPr lang="en-US" sz="1200" kern="1200" dirty="0" smtClean="0">
                <a:solidFill>
                  <a:schemeClr val="tx1"/>
                </a:solidFill>
                <a:latin typeface="+mn-lt"/>
                <a:ea typeface="+mn-ea"/>
                <a:cs typeface="+mn-cs"/>
              </a:rPr>
              <a:t>, la progression </a:t>
            </a:r>
            <a:r>
              <a:rPr lang="en-US" sz="1200" kern="1200" dirty="0" err="1" smtClean="0">
                <a:solidFill>
                  <a:schemeClr val="tx1"/>
                </a:solidFill>
                <a:latin typeface="+mn-lt"/>
                <a:ea typeface="+mn-ea"/>
                <a:cs typeface="+mn-cs"/>
              </a:rPr>
              <a:t>tumorale</a:t>
            </a:r>
            <a:r>
              <a:rPr lang="en-US" sz="1200" kern="1200" dirty="0" smtClean="0">
                <a:solidFill>
                  <a:schemeClr val="tx1"/>
                </a:solidFill>
                <a:latin typeface="+mn-lt"/>
                <a:ea typeface="+mn-ea"/>
                <a:cs typeface="+mn-cs"/>
              </a:rPr>
              <a:t>, le </a:t>
            </a:r>
            <a:r>
              <a:rPr lang="en-US" sz="1200" kern="1200" dirty="0" err="1" smtClean="0">
                <a:solidFill>
                  <a:schemeClr val="tx1"/>
                </a:solidFill>
                <a:latin typeface="+mn-lt"/>
                <a:ea typeface="+mn-ea"/>
                <a:cs typeface="+mn-cs"/>
              </a:rPr>
              <a:t>développement</a:t>
            </a:r>
            <a:r>
              <a:rPr lang="en-US" sz="1200" kern="1200" dirty="0" smtClean="0">
                <a:solidFill>
                  <a:schemeClr val="tx1"/>
                </a:solidFill>
                <a:latin typeface="+mn-lt"/>
                <a:ea typeface="+mn-ea"/>
                <a:cs typeface="+mn-cs"/>
              </a:rPr>
              <a:t> des </a:t>
            </a:r>
            <a:r>
              <a:rPr lang="en-US" sz="1200" kern="1200" dirty="0" err="1" smtClean="0">
                <a:solidFill>
                  <a:schemeClr val="tx1"/>
                </a:solidFill>
                <a:latin typeface="+mn-lt"/>
                <a:ea typeface="+mn-ea"/>
                <a:cs typeface="+mn-cs"/>
              </a:rPr>
              <a:t>métastases</a:t>
            </a:r>
            <a:r>
              <a:rPr lang="en-US" sz="1200" kern="1200" dirty="0" smtClean="0">
                <a:solidFill>
                  <a:schemeClr val="tx1"/>
                </a:solidFill>
                <a:latin typeface="+mn-lt"/>
                <a:ea typeface="+mn-ea"/>
                <a:cs typeface="+mn-cs"/>
              </a:rPr>
              <a:t> et </a:t>
            </a:r>
            <a:r>
              <a:rPr lang="en-US" sz="1200" kern="1200" dirty="0" err="1" smtClean="0">
                <a:solidFill>
                  <a:schemeClr val="tx1"/>
                </a:solidFill>
                <a:latin typeface="+mn-lt"/>
                <a:ea typeface="+mn-ea"/>
                <a:cs typeface="+mn-cs"/>
              </a:rPr>
              <a:t>l'angiogenèse</a:t>
            </a:r>
            <a:r>
              <a:rPr lang="en-US" sz="1200" kern="1200" dirty="0" smtClean="0">
                <a:solidFill>
                  <a:schemeClr val="tx1"/>
                </a:solidFill>
                <a:latin typeface="+mn-lt"/>
                <a:ea typeface="+mn-ea"/>
                <a:cs typeface="+mn-cs"/>
              </a:rPr>
              <a:t>.</a:t>
            </a:r>
            <a:endParaRPr lang="en-US" dirty="0" smtClean="0"/>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We … Our goal</a:t>
            </a:r>
            <a:r>
              <a:rPr lang="en-US" sz="1200" kern="1200" baseline="0" dirty="0" smtClean="0">
                <a:solidFill>
                  <a:schemeClr val="tx1"/>
                </a:solidFill>
                <a:latin typeface="+mn-lt"/>
                <a:ea typeface="+mn-ea"/>
                <a:cs typeface="+mn-cs"/>
              </a:rPr>
              <a:t> was to  </a:t>
            </a:r>
            <a:r>
              <a:rPr lang="fr-FR" sz="1200" dirty="0" smtClean="0"/>
              <a:t>Identifier by SBVS </a:t>
            </a:r>
            <a:r>
              <a:rPr lang="fr-FR" sz="1200" i="1" dirty="0" smtClean="0"/>
              <a:t>des hits </a:t>
            </a:r>
            <a:r>
              <a:rPr lang="fr-FR" sz="1200" i="1" dirty="0" err="1" smtClean="0"/>
              <a:t>preventing</a:t>
            </a:r>
            <a:r>
              <a:rPr lang="fr-FR" sz="1200" i="1" baseline="0" dirty="0" smtClean="0"/>
              <a:t> </a:t>
            </a:r>
            <a:r>
              <a:rPr lang="fr-FR" sz="1200" dirty="0" smtClean="0"/>
              <a:t>VEGF-VEGFR interaction </a:t>
            </a: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that we used SBVS based</a:t>
            </a:r>
            <a:r>
              <a:rPr lang="en-US" sz="1200" kern="1200" baseline="0" dirty="0" smtClean="0">
                <a:solidFill>
                  <a:schemeClr val="tx1"/>
                </a:solidFill>
                <a:latin typeface="+mn-lt"/>
                <a:ea typeface="+mn-ea"/>
                <a:cs typeface="+mn-cs"/>
              </a:rPr>
              <a:t> on the X0raystr of VEGF- an d its rec namely domain 2 – than test flex on the bi ding are ,a </a:t>
            </a:r>
            <a:r>
              <a:rPr lang="en-US" sz="1200" kern="1200" baseline="0" dirty="0" err="1" smtClean="0">
                <a:solidFill>
                  <a:schemeClr val="tx1"/>
                </a:solidFill>
                <a:latin typeface="+mn-lt"/>
                <a:ea typeface="+mn-ea"/>
                <a:cs typeface="+mn-cs"/>
              </a:rPr>
              <a:t>nd</a:t>
            </a:r>
            <a:r>
              <a:rPr lang="en-US" sz="1200" kern="1200" baseline="0" dirty="0" smtClean="0">
                <a:solidFill>
                  <a:schemeClr val="tx1"/>
                </a:solidFill>
                <a:latin typeface="+mn-lt"/>
                <a:ea typeface="+mn-ea"/>
                <a:cs typeface="+mn-cs"/>
              </a:rPr>
              <a:t> we defined rigid </a:t>
            </a:r>
            <a:r>
              <a:rPr lang="en-US" sz="1200" kern="1200" baseline="0" dirty="0" err="1" smtClean="0">
                <a:solidFill>
                  <a:schemeClr val="tx1"/>
                </a:solidFill>
                <a:latin typeface="+mn-lt"/>
                <a:ea typeface="+mn-ea"/>
                <a:cs typeface="+mn-cs"/>
              </a:rPr>
              <a:t>zoen</a:t>
            </a:r>
            <a:r>
              <a:rPr lang="en-US" sz="1200" kern="1200" baseline="0" dirty="0" smtClean="0">
                <a:solidFill>
                  <a:schemeClr val="tx1"/>
                </a:solidFill>
                <a:latin typeface="+mn-lt"/>
                <a:ea typeface="+mn-ea"/>
                <a:cs typeface="+mn-cs"/>
              </a:rPr>
              <a:t> to </a:t>
            </a:r>
            <a:r>
              <a:rPr lang="en-US" sz="1200" kern="1200" baseline="0" dirty="0" err="1" smtClean="0">
                <a:solidFill>
                  <a:schemeClr val="tx1"/>
                </a:solidFill>
                <a:latin typeface="+mn-lt"/>
                <a:ea typeface="+mn-ea"/>
                <a:cs typeface="+mn-cs"/>
              </a:rPr>
              <a:t>tbe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targetecd</a:t>
            </a:r>
            <a:r>
              <a:rPr lang="en-US" sz="1200" kern="1200" baseline="0" dirty="0" smtClean="0">
                <a:solidFill>
                  <a:schemeClr val="tx1"/>
                </a:solidFill>
                <a:latin typeface="+mn-lt"/>
                <a:ea typeface="+mn-ea"/>
                <a:cs typeface="+mn-cs"/>
              </a:rPr>
              <a:t> by </a:t>
            </a:r>
            <a:r>
              <a:rPr lang="en-US" sz="1200" kern="1200" baseline="0" dirty="0" err="1" smtClean="0">
                <a:solidFill>
                  <a:schemeClr val="tx1"/>
                </a:solidFill>
                <a:latin typeface="+mn-lt"/>
                <a:ea typeface="+mn-ea"/>
                <a:cs typeface="+mn-cs"/>
              </a:rPr>
              <a:t>dokcing</a:t>
            </a:r>
            <a:r>
              <a:rPr lang="en-US" sz="1200" kern="1200" baseline="0" dirty="0" smtClean="0">
                <a:solidFill>
                  <a:schemeClr val="tx1"/>
                </a:solidFill>
                <a:latin typeface="+mn-lt"/>
                <a:ea typeface="+mn-ea"/>
                <a:cs typeface="+mn-cs"/>
              </a:rPr>
              <a:t> . We </a:t>
            </a:r>
            <a:r>
              <a:rPr lang="en-US" sz="1200" kern="1200" baseline="0" dirty="0" err="1" smtClean="0">
                <a:solidFill>
                  <a:schemeClr val="tx1"/>
                </a:solidFill>
                <a:latin typeface="+mn-lt"/>
                <a:ea typeface="+mn-ea"/>
                <a:cs typeface="+mn-cs"/>
              </a:rPr>
              <a:t>docekd</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We have obtained </a:t>
            </a:r>
            <a:r>
              <a:rPr lang="en-US" sz="1200" b="1" dirty="0" err="1" smtClean="0">
                <a:solidFill>
                  <a:srgbClr val="3366FF"/>
                </a:solidFill>
              </a:rPr>
              <a:t>bioactives</a:t>
            </a:r>
            <a:r>
              <a:rPr lang="en-US" sz="1200" b="1" dirty="0" smtClean="0">
                <a:solidFill>
                  <a:srgbClr val="3366FF"/>
                </a:solidFill>
              </a:rPr>
              <a:t> </a:t>
            </a:r>
            <a:r>
              <a:rPr lang="en-US" sz="1200" dirty="0" smtClean="0"/>
              <a:t>on a very </a:t>
            </a:r>
            <a:r>
              <a:rPr lang="en-US" sz="1200" b="1" dirty="0" smtClean="0">
                <a:solidFill>
                  <a:srgbClr val="3366FF"/>
                </a:solidFill>
              </a:rPr>
              <a:t>difficult target </a:t>
            </a:r>
            <a:r>
              <a:rPr lang="en-US" sz="1200" dirty="0" smtClean="0"/>
              <a:t>and performed </a:t>
            </a:r>
            <a:r>
              <a:rPr lang="en-US" sz="1200" b="1" dirty="0" smtClean="0">
                <a:solidFill>
                  <a:srgbClr val="3366FF"/>
                </a:solidFill>
              </a:rPr>
              <a:t>preliminary </a:t>
            </a:r>
            <a:r>
              <a:rPr lang="en-US" sz="1200" dirty="0" smtClean="0"/>
              <a:t>in </a:t>
            </a:r>
            <a:r>
              <a:rPr lang="en-US" sz="1200" dirty="0" err="1" smtClean="0"/>
              <a:t>silico</a:t>
            </a:r>
            <a:r>
              <a:rPr lang="en-US" sz="1200" dirty="0" smtClean="0"/>
              <a:t> </a:t>
            </a:r>
            <a:r>
              <a:rPr lang="en-US" sz="1200" b="1" dirty="0" smtClean="0">
                <a:solidFill>
                  <a:srgbClr val="3366FF"/>
                </a:solidFill>
              </a:rPr>
              <a:t>ADMET profiling </a:t>
            </a:r>
            <a:r>
              <a:rPr lang="en-US" sz="1200" dirty="0" smtClean="0"/>
              <a:t>for </a:t>
            </a:r>
            <a:r>
              <a:rPr lang="en-US" sz="1200" b="1" dirty="0" smtClean="0"/>
              <a:t>VEGF-VEGFR</a:t>
            </a:r>
            <a:r>
              <a:rPr lang="en-US" sz="1200" i="1" dirty="0" smtClean="0">
                <a:solidFill>
                  <a:srgbClr val="3366FF"/>
                </a:solidFill>
              </a:rPr>
              <a:t> (</a:t>
            </a:r>
            <a:r>
              <a:rPr lang="en-US" sz="1200" i="1" dirty="0" err="1" smtClean="0">
                <a:solidFill>
                  <a:srgbClr val="3366FF"/>
                </a:solidFill>
              </a:rPr>
              <a:t>ChemBiol</a:t>
            </a:r>
            <a:r>
              <a:rPr lang="en-US" sz="1200" i="1" dirty="0" smtClean="0">
                <a:solidFill>
                  <a:srgbClr val="3366FF"/>
                </a:solidFill>
              </a:rPr>
              <a:t> 2011)</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dirty="0" smtClean="0">
              <a:solidFill>
                <a:srgbClr val="3366FF"/>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1" i="1" dirty="0" smtClean="0">
                <a:solidFill>
                  <a:srgbClr val="FF0000"/>
                </a:solidFill>
              </a:rPr>
              <a:t>hit rate VLS VEGFR:  </a:t>
            </a:r>
            <a:r>
              <a:rPr lang="en-US" b="1" dirty="0" smtClean="0">
                <a:solidFill>
                  <a:srgbClr val="FF0000"/>
                </a:solidFill>
              </a:rPr>
              <a:t>9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smtClean="0">
              <a:solidFill>
                <a:srgbClr val="FF0000"/>
              </a:solidFill>
            </a:endParaRPr>
          </a:p>
          <a:p>
            <a:endParaRPr lang="en-US" dirty="0" smtClean="0"/>
          </a:p>
          <a:p>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assay was performed as previously described (</a:t>
            </a:r>
            <a:r>
              <a:rPr lang="en-US" sz="1200" kern="1200" dirty="0" err="1" smtClean="0">
                <a:solidFill>
                  <a:schemeClr val="tx1"/>
                </a:solidFill>
                <a:effectLst/>
                <a:latin typeface="+mn-lt"/>
                <a:ea typeface="+mn-ea"/>
                <a:cs typeface="+mn-cs"/>
              </a:rPr>
              <a:t>Goncalves</a:t>
            </a:r>
            <a:r>
              <a:rPr lang="en-US" sz="1200" kern="1200" dirty="0" smtClean="0">
                <a:solidFill>
                  <a:schemeClr val="tx1"/>
                </a:solidFill>
                <a:effectLst/>
                <a:latin typeface="+mn-lt"/>
                <a:ea typeface="+mn-ea"/>
                <a:cs typeface="+mn-cs"/>
              </a:rPr>
              <a:t> et al., 2008). Briefly, a fixed amount of </a:t>
            </a:r>
            <a:r>
              <a:rPr lang="en-US" sz="1200" kern="1200" dirty="0" err="1" smtClean="0">
                <a:solidFill>
                  <a:schemeClr val="tx1"/>
                </a:solidFill>
                <a:effectLst/>
                <a:latin typeface="+mn-lt"/>
                <a:ea typeface="+mn-ea"/>
                <a:cs typeface="+mn-cs"/>
              </a:rPr>
              <a:t>biotinylated</a:t>
            </a:r>
            <a:r>
              <a:rPr lang="en-US" sz="1200" kern="1200" dirty="0" smtClean="0">
                <a:solidFill>
                  <a:schemeClr val="tx1"/>
                </a:solidFill>
                <a:effectLst/>
                <a:latin typeface="+mn-lt"/>
                <a:ea typeface="+mn-ea"/>
                <a:cs typeface="+mn-cs"/>
              </a:rPr>
              <a:t> human VEGF165 (131 </a:t>
            </a:r>
            <a:r>
              <a:rPr lang="en-US" sz="1200" kern="1200" dirty="0" err="1" smtClean="0">
                <a:solidFill>
                  <a:schemeClr val="tx1"/>
                </a:solidFill>
                <a:effectLst/>
                <a:latin typeface="+mn-lt"/>
                <a:ea typeface="+mn-ea"/>
                <a:cs typeface="+mn-cs"/>
              </a:rPr>
              <a:t>pM</a:t>
            </a:r>
            <a:r>
              <a:rPr lang="en-US" sz="1200" kern="1200" dirty="0" smtClean="0">
                <a:solidFill>
                  <a:schemeClr val="tx1"/>
                </a:solidFill>
                <a:effectLst/>
                <a:latin typeface="+mn-lt"/>
                <a:ea typeface="+mn-ea"/>
                <a:cs typeface="+mn-cs"/>
              </a:rPr>
              <a:t>) was incubated with the screened compounds in a 96-well </a:t>
            </a:r>
            <a:r>
              <a:rPr lang="en-US" sz="1200" kern="1200" dirty="0" err="1" smtClean="0">
                <a:solidFill>
                  <a:schemeClr val="tx1"/>
                </a:solidFill>
                <a:effectLst/>
                <a:latin typeface="+mn-lt"/>
                <a:ea typeface="+mn-ea"/>
                <a:cs typeface="+mn-cs"/>
              </a:rPr>
              <a:t>microplate</a:t>
            </a:r>
            <a:r>
              <a:rPr lang="en-US" sz="1200" kern="1200" dirty="0" smtClean="0">
                <a:solidFill>
                  <a:schemeClr val="tx1"/>
                </a:solidFill>
                <a:effectLst/>
                <a:latin typeface="+mn-lt"/>
                <a:ea typeface="+mn-ea"/>
                <a:cs typeface="+mn-cs"/>
              </a:rPr>
              <a:t> coated with a human VEGFR-1 ECD/Fc chimera or a VEGFR-1 D1–D3 domains/Fc chimera. The residual btVEGF165 present after washing was detected by </a:t>
            </a:r>
            <a:r>
              <a:rPr lang="en-US" sz="1200" kern="1200" dirty="0" err="1" smtClean="0">
                <a:solidFill>
                  <a:schemeClr val="tx1"/>
                </a:solidFill>
                <a:effectLst/>
                <a:latin typeface="+mn-lt"/>
                <a:ea typeface="+mn-ea"/>
                <a:cs typeface="+mn-cs"/>
              </a:rPr>
              <a:t>chemiluminescent</a:t>
            </a:r>
            <a:r>
              <a:rPr lang="en-US" sz="1200" kern="1200" dirty="0" smtClean="0">
                <a:solidFill>
                  <a:schemeClr val="tx1"/>
                </a:solidFill>
                <a:effectLst/>
                <a:latin typeface="+mn-lt"/>
                <a:ea typeface="+mn-ea"/>
                <a:cs typeface="+mn-cs"/>
              </a:rPr>
              <a:t> with horseradish peroxidase-conjugated streptavidin.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NMR: 43121</a:t>
            </a:r>
            <a:r>
              <a:rPr lang="en-US" sz="1200" kern="1200" baseline="0" dirty="0" smtClean="0">
                <a:solidFill>
                  <a:schemeClr val="tx1"/>
                </a:solidFill>
                <a:effectLst/>
                <a:latin typeface="+mn-lt"/>
                <a:ea typeface="+mn-ea"/>
                <a:cs typeface="+mn-cs"/>
              </a:rPr>
              <a:t> + or - </a:t>
            </a:r>
            <a:r>
              <a:rPr lang="en-US" sz="1200" kern="1200" dirty="0" smtClean="0">
                <a:solidFill>
                  <a:schemeClr val="tx1"/>
                </a:solidFill>
                <a:effectLst/>
                <a:latin typeface="+mn-lt"/>
                <a:ea typeface="+mn-ea"/>
                <a:cs typeface="+mn-cs"/>
              </a:rPr>
              <a:t> with the vegrf1-D2</a:t>
            </a:r>
            <a:endParaRPr lang="en-US"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dirty="0" smtClean="0">
                <a:solidFill>
                  <a:srgbClr val="FF0000"/>
                </a:solidFill>
              </a:rPr>
              <a:t>-----</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that we used SBVS based</a:t>
            </a:r>
            <a:r>
              <a:rPr lang="en-US" sz="1200" kern="1200" baseline="0" dirty="0" smtClean="0">
                <a:solidFill>
                  <a:schemeClr val="tx1"/>
                </a:solidFill>
                <a:latin typeface="+mn-lt"/>
                <a:ea typeface="+mn-ea"/>
                <a:cs typeface="+mn-cs"/>
              </a:rPr>
              <a:t> on the X0raystr of VEGF- an d its rec namely domain 2 – than test flex on the bi ding are ,a </a:t>
            </a:r>
            <a:r>
              <a:rPr lang="en-US" sz="1200" kern="1200" baseline="0" dirty="0" err="1" smtClean="0">
                <a:solidFill>
                  <a:schemeClr val="tx1"/>
                </a:solidFill>
                <a:latin typeface="+mn-lt"/>
                <a:ea typeface="+mn-ea"/>
                <a:cs typeface="+mn-cs"/>
              </a:rPr>
              <a:t>nd</a:t>
            </a:r>
            <a:r>
              <a:rPr lang="en-US" sz="1200" kern="1200" baseline="0" dirty="0" smtClean="0">
                <a:solidFill>
                  <a:schemeClr val="tx1"/>
                </a:solidFill>
                <a:latin typeface="+mn-lt"/>
                <a:ea typeface="+mn-ea"/>
                <a:cs typeface="+mn-cs"/>
              </a:rPr>
              <a:t> we defined rigid </a:t>
            </a:r>
            <a:r>
              <a:rPr lang="en-US" sz="1200" kern="1200" baseline="0" dirty="0" err="1" smtClean="0">
                <a:solidFill>
                  <a:schemeClr val="tx1"/>
                </a:solidFill>
                <a:latin typeface="+mn-lt"/>
                <a:ea typeface="+mn-ea"/>
                <a:cs typeface="+mn-cs"/>
              </a:rPr>
              <a:t>zoen</a:t>
            </a:r>
            <a:r>
              <a:rPr lang="en-US" sz="1200" kern="1200" baseline="0" dirty="0" smtClean="0">
                <a:solidFill>
                  <a:schemeClr val="tx1"/>
                </a:solidFill>
                <a:latin typeface="+mn-lt"/>
                <a:ea typeface="+mn-ea"/>
                <a:cs typeface="+mn-cs"/>
              </a:rPr>
              <a:t> to </a:t>
            </a:r>
            <a:r>
              <a:rPr lang="en-US" sz="1200" kern="1200" baseline="0" dirty="0" err="1" smtClean="0">
                <a:solidFill>
                  <a:schemeClr val="tx1"/>
                </a:solidFill>
                <a:latin typeface="+mn-lt"/>
                <a:ea typeface="+mn-ea"/>
                <a:cs typeface="+mn-cs"/>
              </a:rPr>
              <a:t>tbe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targetecd</a:t>
            </a:r>
            <a:r>
              <a:rPr lang="en-US" sz="1200" kern="1200" baseline="0" dirty="0" smtClean="0">
                <a:solidFill>
                  <a:schemeClr val="tx1"/>
                </a:solidFill>
                <a:latin typeface="+mn-lt"/>
                <a:ea typeface="+mn-ea"/>
                <a:cs typeface="+mn-cs"/>
              </a:rPr>
              <a:t> by </a:t>
            </a:r>
            <a:r>
              <a:rPr lang="en-US" sz="1200" kern="1200" baseline="0" dirty="0" err="1" smtClean="0">
                <a:solidFill>
                  <a:schemeClr val="tx1"/>
                </a:solidFill>
                <a:latin typeface="+mn-lt"/>
                <a:ea typeface="+mn-ea"/>
                <a:cs typeface="+mn-cs"/>
              </a:rPr>
              <a:t>dokcing</a:t>
            </a:r>
            <a:r>
              <a:rPr lang="en-US" sz="1200" kern="1200" baseline="0" dirty="0" smtClean="0">
                <a:solidFill>
                  <a:schemeClr val="tx1"/>
                </a:solidFill>
                <a:latin typeface="+mn-lt"/>
                <a:ea typeface="+mn-ea"/>
                <a:cs typeface="+mn-cs"/>
              </a:rPr>
              <a:t> . We </a:t>
            </a:r>
            <a:r>
              <a:rPr lang="en-US" sz="1200" kern="1200" baseline="0" dirty="0" err="1" smtClean="0">
                <a:solidFill>
                  <a:schemeClr val="tx1"/>
                </a:solidFill>
                <a:latin typeface="+mn-lt"/>
                <a:ea typeface="+mn-ea"/>
                <a:cs typeface="+mn-cs"/>
              </a:rPr>
              <a:t>docekd</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We have obtained </a:t>
            </a:r>
            <a:r>
              <a:rPr lang="en-US" sz="1200" b="1" dirty="0" err="1" smtClean="0">
                <a:solidFill>
                  <a:srgbClr val="3366FF"/>
                </a:solidFill>
              </a:rPr>
              <a:t>bioactives</a:t>
            </a:r>
            <a:r>
              <a:rPr lang="en-US" sz="1200" b="1" dirty="0" smtClean="0">
                <a:solidFill>
                  <a:srgbClr val="3366FF"/>
                </a:solidFill>
              </a:rPr>
              <a:t> </a:t>
            </a:r>
            <a:r>
              <a:rPr lang="en-US" sz="1200" dirty="0" smtClean="0"/>
              <a:t>on a very </a:t>
            </a:r>
            <a:r>
              <a:rPr lang="en-US" sz="1200" b="1" dirty="0" smtClean="0">
                <a:solidFill>
                  <a:srgbClr val="3366FF"/>
                </a:solidFill>
              </a:rPr>
              <a:t>difficult target </a:t>
            </a:r>
            <a:r>
              <a:rPr lang="en-US" sz="1200" dirty="0" smtClean="0"/>
              <a:t>and performed </a:t>
            </a:r>
            <a:r>
              <a:rPr lang="en-US" sz="1200" b="1" dirty="0" smtClean="0">
                <a:solidFill>
                  <a:srgbClr val="3366FF"/>
                </a:solidFill>
              </a:rPr>
              <a:t>preliminary </a:t>
            </a:r>
            <a:r>
              <a:rPr lang="en-US" sz="1200" dirty="0" smtClean="0"/>
              <a:t>in </a:t>
            </a:r>
            <a:r>
              <a:rPr lang="en-US" sz="1200" dirty="0" err="1" smtClean="0"/>
              <a:t>silico</a:t>
            </a:r>
            <a:r>
              <a:rPr lang="en-US" sz="1200" dirty="0" smtClean="0"/>
              <a:t> </a:t>
            </a:r>
            <a:r>
              <a:rPr lang="en-US" sz="1200" b="1" dirty="0" smtClean="0">
                <a:solidFill>
                  <a:srgbClr val="3366FF"/>
                </a:solidFill>
              </a:rPr>
              <a:t>ADMET profiling </a:t>
            </a:r>
            <a:r>
              <a:rPr lang="en-US" sz="1200" dirty="0" smtClean="0"/>
              <a:t>for </a:t>
            </a:r>
            <a:r>
              <a:rPr lang="en-US" sz="1200" b="1" dirty="0" smtClean="0"/>
              <a:t>VEGF-VEGFR</a:t>
            </a:r>
            <a:r>
              <a:rPr lang="en-US" sz="1200" i="1" dirty="0" smtClean="0">
                <a:solidFill>
                  <a:srgbClr val="3366FF"/>
                </a:solidFill>
              </a:rPr>
              <a:t> (</a:t>
            </a:r>
            <a:r>
              <a:rPr lang="en-US" sz="1200" i="1" dirty="0" err="1" smtClean="0">
                <a:solidFill>
                  <a:srgbClr val="3366FF"/>
                </a:solidFill>
              </a:rPr>
              <a:t>ChemBiol</a:t>
            </a:r>
            <a:r>
              <a:rPr lang="en-US" sz="1200" i="1" dirty="0" smtClean="0">
                <a:solidFill>
                  <a:srgbClr val="3366FF"/>
                </a:solidFill>
              </a:rPr>
              <a:t> 2011)</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dirty="0" smtClean="0">
              <a:solidFill>
                <a:srgbClr val="3366FF"/>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1" i="1" dirty="0" smtClean="0">
                <a:solidFill>
                  <a:srgbClr val="FF0000"/>
                </a:solidFill>
              </a:rPr>
              <a:t>hit rate VLS VEGFR:  </a:t>
            </a:r>
            <a:r>
              <a:rPr lang="en-US" b="1" dirty="0" smtClean="0">
                <a:solidFill>
                  <a:srgbClr val="FF0000"/>
                </a:solidFill>
              </a:rPr>
              <a:t>9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smtClean="0">
              <a:solidFill>
                <a:srgbClr val="FF0000"/>
              </a:solidFill>
            </a:endParaRPr>
          </a:p>
          <a:p>
            <a:endParaRPr lang="en-US" dirty="0" smtClean="0"/>
          </a:p>
          <a:p>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assay was performed as previously described (</a:t>
            </a:r>
            <a:r>
              <a:rPr lang="en-US" sz="1200" kern="1200" dirty="0" err="1" smtClean="0">
                <a:solidFill>
                  <a:schemeClr val="tx1"/>
                </a:solidFill>
                <a:effectLst/>
                <a:latin typeface="+mn-lt"/>
                <a:ea typeface="+mn-ea"/>
                <a:cs typeface="+mn-cs"/>
              </a:rPr>
              <a:t>Goncalves</a:t>
            </a:r>
            <a:r>
              <a:rPr lang="en-US" sz="1200" kern="1200" dirty="0" smtClean="0">
                <a:solidFill>
                  <a:schemeClr val="tx1"/>
                </a:solidFill>
                <a:effectLst/>
                <a:latin typeface="+mn-lt"/>
                <a:ea typeface="+mn-ea"/>
                <a:cs typeface="+mn-cs"/>
              </a:rPr>
              <a:t> et al., 2008). Briefly, a fixed amount of </a:t>
            </a:r>
            <a:r>
              <a:rPr lang="en-US" sz="1200" kern="1200" dirty="0" err="1" smtClean="0">
                <a:solidFill>
                  <a:schemeClr val="tx1"/>
                </a:solidFill>
                <a:effectLst/>
                <a:latin typeface="+mn-lt"/>
                <a:ea typeface="+mn-ea"/>
                <a:cs typeface="+mn-cs"/>
              </a:rPr>
              <a:t>biotinylated</a:t>
            </a:r>
            <a:r>
              <a:rPr lang="en-US" sz="1200" kern="1200" dirty="0" smtClean="0">
                <a:solidFill>
                  <a:schemeClr val="tx1"/>
                </a:solidFill>
                <a:effectLst/>
                <a:latin typeface="+mn-lt"/>
                <a:ea typeface="+mn-ea"/>
                <a:cs typeface="+mn-cs"/>
              </a:rPr>
              <a:t> human VEGF165 (131 </a:t>
            </a:r>
            <a:r>
              <a:rPr lang="en-US" sz="1200" kern="1200" dirty="0" err="1" smtClean="0">
                <a:solidFill>
                  <a:schemeClr val="tx1"/>
                </a:solidFill>
                <a:effectLst/>
                <a:latin typeface="+mn-lt"/>
                <a:ea typeface="+mn-ea"/>
                <a:cs typeface="+mn-cs"/>
              </a:rPr>
              <a:t>pM</a:t>
            </a:r>
            <a:r>
              <a:rPr lang="en-US" sz="1200" kern="1200" dirty="0" smtClean="0">
                <a:solidFill>
                  <a:schemeClr val="tx1"/>
                </a:solidFill>
                <a:effectLst/>
                <a:latin typeface="+mn-lt"/>
                <a:ea typeface="+mn-ea"/>
                <a:cs typeface="+mn-cs"/>
              </a:rPr>
              <a:t>) was incubated with the screened compounds in a 96-well </a:t>
            </a:r>
            <a:r>
              <a:rPr lang="en-US" sz="1200" kern="1200" dirty="0" err="1" smtClean="0">
                <a:solidFill>
                  <a:schemeClr val="tx1"/>
                </a:solidFill>
                <a:effectLst/>
                <a:latin typeface="+mn-lt"/>
                <a:ea typeface="+mn-ea"/>
                <a:cs typeface="+mn-cs"/>
              </a:rPr>
              <a:t>microplate</a:t>
            </a:r>
            <a:r>
              <a:rPr lang="en-US" sz="1200" kern="1200" dirty="0" smtClean="0">
                <a:solidFill>
                  <a:schemeClr val="tx1"/>
                </a:solidFill>
                <a:effectLst/>
                <a:latin typeface="+mn-lt"/>
                <a:ea typeface="+mn-ea"/>
                <a:cs typeface="+mn-cs"/>
              </a:rPr>
              <a:t> coated with a human VEGFR-1 ECD/Fc chimera or a VEGFR-1 D1–D3 domains/Fc chimera. The residual btVEGF165 present after washing was detected by </a:t>
            </a:r>
            <a:r>
              <a:rPr lang="en-US" sz="1200" kern="1200" dirty="0" err="1" smtClean="0">
                <a:solidFill>
                  <a:schemeClr val="tx1"/>
                </a:solidFill>
                <a:effectLst/>
                <a:latin typeface="+mn-lt"/>
                <a:ea typeface="+mn-ea"/>
                <a:cs typeface="+mn-cs"/>
              </a:rPr>
              <a:t>chemiluminescent</a:t>
            </a:r>
            <a:r>
              <a:rPr lang="en-US" sz="1200" kern="1200" dirty="0" smtClean="0">
                <a:solidFill>
                  <a:schemeClr val="tx1"/>
                </a:solidFill>
                <a:effectLst/>
                <a:latin typeface="+mn-lt"/>
                <a:ea typeface="+mn-ea"/>
                <a:cs typeface="+mn-cs"/>
              </a:rPr>
              <a:t> with horseradish peroxidase-conjugated streptavidin.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NMR: 43121</a:t>
            </a:r>
            <a:r>
              <a:rPr lang="en-US" sz="1200" kern="1200" baseline="0" dirty="0" smtClean="0">
                <a:solidFill>
                  <a:schemeClr val="tx1"/>
                </a:solidFill>
                <a:effectLst/>
                <a:latin typeface="+mn-lt"/>
                <a:ea typeface="+mn-ea"/>
                <a:cs typeface="+mn-cs"/>
              </a:rPr>
              <a:t> + or - </a:t>
            </a:r>
            <a:r>
              <a:rPr lang="en-US" sz="1200" kern="1200" dirty="0" smtClean="0">
                <a:solidFill>
                  <a:schemeClr val="tx1"/>
                </a:solidFill>
                <a:effectLst/>
                <a:latin typeface="+mn-lt"/>
                <a:ea typeface="+mn-ea"/>
                <a:cs typeface="+mn-cs"/>
              </a:rPr>
              <a:t> with the vegrf1-D2</a:t>
            </a:r>
            <a:endParaRPr lang="en-US"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fr-FR" sz="1200" dirty="0" smtClean="0"/>
          </a:p>
          <a:p>
            <a:endParaRPr lang="en-US" sz="1200" kern="1200" dirty="0" smtClean="0">
              <a:solidFill>
                <a:schemeClr val="tx1"/>
              </a:solidFill>
              <a:latin typeface="+mn-lt"/>
              <a:ea typeface="+mn-ea"/>
              <a:cs typeface="+mn-cs"/>
            </a:endParaRPr>
          </a:p>
          <a:p>
            <a:endParaRPr lang="en-US" dirty="0" smtClean="0"/>
          </a:p>
          <a:p>
            <a:pPr eaLnBrk="1" hangingPunct="1">
              <a:spcBef>
                <a:spcPct val="0"/>
              </a:spcBef>
            </a:pPr>
            <a:endParaRPr lang="en-US" dirty="0">
              <a:latin typeface="Calibri" charset="0"/>
            </a:endParaRPr>
          </a:p>
        </p:txBody>
      </p:sp>
      <p:sp>
        <p:nvSpPr>
          <p:cNvPr id="2560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Unicode" charset="0"/>
                <a:ea typeface="ＭＳ Ｐゴシック" charset="0"/>
                <a:cs typeface="ＭＳ Ｐゴシック" charset="0"/>
              </a:defRPr>
            </a:lvl1pPr>
            <a:lvl2pPr marL="742877" indent="-285722" eaLnBrk="0" hangingPunct="0">
              <a:defRPr sz="2400">
                <a:solidFill>
                  <a:schemeClr val="tx1"/>
                </a:solidFill>
                <a:latin typeface="Lucida Sans Unicode" charset="0"/>
                <a:ea typeface="ＭＳ Ｐゴシック" charset="0"/>
              </a:defRPr>
            </a:lvl2pPr>
            <a:lvl3pPr marL="1142888" indent="-228578" eaLnBrk="0" hangingPunct="0">
              <a:defRPr sz="2400">
                <a:solidFill>
                  <a:schemeClr val="tx1"/>
                </a:solidFill>
                <a:latin typeface="Lucida Sans Unicode" charset="0"/>
                <a:ea typeface="ＭＳ Ｐゴシック" charset="0"/>
              </a:defRPr>
            </a:lvl3pPr>
            <a:lvl4pPr marL="1600043" indent="-228578" eaLnBrk="0" hangingPunct="0">
              <a:defRPr sz="2400">
                <a:solidFill>
                  <a:schemeClr val="tx1"/>
                </a:solidFill>
                <a:latin typeface="Lucida Sans Unicode" charset="0"/>
                <a:ea typeface="ＭＳ Ｐゴシック" charset="0"/>
              </a:defRPr>
            </a:lvl4pPr>
            <a:lvl5pPr marL="2057199" indent="-228578" eaLnBrk="0" hangingPunct="0">
              <a:defRPr sz="2400">
                <a:solidFill>
                  <a:schemeClr val="tx1"/>
                </a:solidFill>
                <a:latin typeface="Lucida Sans Unicode" charset="0"/>
                <a:ea typeface="ＭＳ Ｐゴシック" charset="0"/>
              </a:defRPr>
            </a:lvl5pPr>
            <a:lvl6pPr marL="2514354" indent="-228578" eaLnBrk="0" fontAlgn="base" hangingPunct="0">
              <a:spcBef>
                <a:spcPct val="0"/>
              </a:spcBef>
              <a:spcAft>
                <a:spcPct val="0"/>
              </a:spcAft>
              <a:defRPr sz="2400">
                <a:solidFill>
                  <a:schemeClr val="tx1"/>
                </a:solidFill>
                <a:latin typeface="Lucida Sans Unicode" charset="0"/>
                <a:ea typeface="ＭＳ Ｐゴシック" charset="0"/>
              </a:defRPr>
            </a:lvl6pPr>
            <a:lvl7pPr marL="2971509" indent="-228578" eaLnBrk="0" fontAlgn="base" hangingPunct="0">
              <a:spcBef>
                <a:spcPct val="0"/>
              </a:spcBef>
              <a:spcAft>
                <a:spcPct val="0"/>
              </a:spcAft>
              <a:defRPr sz="2400">
                <a:solidFill>
                  <a:schemeClr val="tx1"/>
                </a:solidFill>
                <a:latin typeface="Lucida Sans Unicode" charset="0"/>
                <a:ea typeface="ＭＳ Ｐゴシック" charset="0"/>
              </a:defRPr>
            </a:lvl7pPr>
            <a:lvl8pPr marL="3428664" indent="-228578" eaLnBrk="0" fontAlgn="base" hangingPunct="0">
              <a:spcBef>
                <a:spcPct val="0"/>
              </a:spcBef>
              <a:spcAft>
                <a:spcPct val="0"/>
              </a:spcAft>
              <a:defRPr sz="2400">
                <a:solidFill>
                  <a:schemeClr val="tx1"/>
                </a:solidFill>
                <a:latin typeface="Lucida Sans Unicode" charset="0"/>
                <a:ea typeface="ＭＳ Ｐゴシック" charset="0"/>
              </a:defRPr>
            </a:lvl8pPr>
            <a:lvl9pPr marL="3885819" indent="-228578"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fld id="{D2CC8E0E-0860-F547-A03C-E6AB5D01E614}" type="slidenum">
              <a:rPr lang="en-US" sz="1200">
                <a:latin typeface="Calibri" charset="0"/>
              </a:rPr>
              <a:pPr eaLnBrk="1" hangingPunct="1"/>
              <a:t>16</a:t>
            </a:fld>
            <a:endParaRPr lang="en-US" sz="1200" dirty="0">
              <a:latin typeface="Calibri"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14DBEF-5B4F-DD41-8B73-8781F7D4C382}" type="slidenum">
              <a:rPr lang="fr-FR"/>
              <a:pPr/>
              <a:t>18</a:t>
            </a:fld>
            <a:endParaRPr lang="fr-FR"/>
          </a:p>
        </p:txBody>
      </p:sp>
      <p:sp>
        <p:nvSpPr>
          <p:cNvPr id="664578"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664579" name="Rectangle 3"/>
          <p:cNvSpPr>
            <a:spLocks noGrp="1" noChangeArrowheads="1"/>
          </p:cNvSpPr>
          <p:nvPr>
            <p:ph type="body" idx="1"/>
          </p:nvPr>
        </p:nvSpPr>
        <p:spPr/>
        <p:txBody>
          <a:bodyPr/>
          <a:lstStyle/>
          <a:p>
            <a:r>
              <a:rPr lang="en-US" baseline="0" dirty="0" smtClean="0"/>
              <a:t> … We </a:t>
            </a:r>
            <a:r>
              <a:rPr lang="en-US" baseline="0" dirty="0" err="1" smtClean="0"/>
              <a:t>develoepd</a:t>
            </a:r>
            <a:r>
              <a:rPr lang="en-US" baseline="0" dirty="0" smtClean="0"/>
              <a:t> SM  </a:t>
            </a:r>
            <a:r>
              <a:rPr lang="en-US" baseline="0" dirty="0" err="1" smtClean="0"/>
              <a:t>inhibitords</a:t>
            </a:r>
            <a:r>
              <a:rPr lang="en-US" baseline="0" dirty="0" smtClean="0"/>
              <a:t> of </a:t>
            </a:r>
            <a:r>
              <a:rPr lang="en-US" baseline="0" dirty="0" err="1" smtClean="0"/>
              <a:t>catalyistic</a:t>
            </a:r>
            <a:r>
              <a:rPr lang="en-US" baseline="0" dirty="0" smtClean="0"/>
              <a:t> sites, PPI , </a:t>
            </a:r>
            <a:r>
              <a:rPr lang="en-US" baseline="0" dirty="0" err="1" smtClean="0"/>
              <a:t>anf</a:t>
            </a:r>
            <a:r>
              <a:rPr lang="en-US" baseline="0" dirty="0" smtClean="0"/>
              <a:t> protein-membrane </a:t>
            </a:r>
            <a:r>
              <a:rPr lang="en-US" baseline="0" dirty="0" err="1" smtClean="0"/>
              <a:t>ointeractions</a:t>
            </a:r>
            <a:r>
              <a:rPr lang="en-US" baseline="0" dirty="0" smtClean="0"/>
              <a:t>. </a:t>
            </a:r>
          </a:p>
          <a:p>
            <a:r>
              <a:rPr lang="en-US" baseline="0" dirty="0" smtClean="0"/>
              <a:t>I should note that  blocking </a:t>
            </a:r>
            <a:r>
              <a:rPr lang="en-US" baseline="0" dirty="0" err="1" smtClean="0"/>
              <a:t>Iip</a:t>
            </a:r>
            <a:r>
              <a:rPr lang="en-US" baseline="0" dirty="0" smtClean="0"/>
              <a:t> &amp; P-membrane interactions, even challenging,  we </a:t>
            </a:r>
            <a:r>
              <a:rPr lang="en-US" baseline="0" dirty="0" err="1" smtClean="0"/>
              <a:t>achivend</a:t>
            </a:r>
            <a:r>
              <a:rPr lang="en-US" baseline="0" dirty="0" smtClean="0"/>
              <a:t> </a:t>
            </a:r>
            <a:r>
              <a:rPr lang="en-US" b="1" u="sng" baseline="0" dirty="0" smtClean="0"/>
              <a:t>very good hit rates </a:t>
            </a:r>
            <a:r>
              <a:rPr lang="en-US" b="1" u="sng" baseline="0" dirty="0" err="1" smtClean="0"/>
              <a:t>competared</a:t>
            </a:r>
            <a:r>
              <a:rPr lang="en-US" b="1" u="sng" baseline="0" dirty="0" smtClean="0"/>
              <a:t> to similar experimental HTP  </a:t>
            </a:r>
            <a:r>
              <a:rPr lang="en-US" b="1" u="sng" baseline="0" dirty="0" err="1" smtClean="0"/>
              <a:t>screenng</a:t>
            </a:r>
            <a:r>
              <a:rPr lang="en-US" b="1" u="sng" baseline="0" dirty="0" smtClean="0"/>
              <a:t>.</a:t>
            </a:r>
          </a:p>
          <a:p>
            <a:endParaRPr lang="en-US" b="1" u="sng" baseline="0" dirty="0" smtClean="0"/>
          </a:p>
          <a:p>
            <a:pPr lvl="0" algn="l"/>
            <a:r>
              <a:rPr lang="en-US" sz="1100" i="1" dirty="0" smtClean="0">
                <a:solidFill>
                  <a:srgbClr val="FF0000"/>
                </a:solidFill>
              </a:rPr>
              <a:t> </a:t>
            </a:r>
            <a:r>
              <a:rPr lang="en-US" sz="1200" b="1" i="1" dirty="0" smtClean="0">
                <a:solidFill>
                  <a:srgbClr val="FF0000"/>
                </a:solidFill>
              </a:rPr>
              <a:t>hit rate:  our VLS  FV      HTS  FVIII         </a:t>
            </a:r>
          </a:p>
          <a:p>
            <a:pPr lvl="0" algn="l"/>
            <a:r>
              <a:rPr lang="en-US" sz="1100" i="1" dirty="0" smtClean="0">
                <a:solidFill>
                  <a:srgbClr val="FF0000"/>
                </a:solidFill>
              </a:rPr>
              <a:t>                                          </a:t>
            </a:r>
            <a:r>
              <a:rPr lang="en-US" sz="1200" b="1" i="0" dirty="0" smtClean="0">
                <a:solidFill>
                  <a:srgbClr val="FF0000"/>
                </a:solidFill>
              </a:rPr>
              <a:t> 1.2               0.1</a:t>
            </a:r>
            <a:endParaRPr lang="en-US" b="1" u="sng" baseline="0" dirty="0" smtClean="0"/>
          </a:p>
          <a:p>
            <a:endParaRPr lang="fr-F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608BFDA-F778-4A4E-8CA0-8B89511BAE1D}" type="slidenum">
              <a:rPr lang="en-US"/>
              <a:pPr/>
              <a:t>19</a:t>
            </a:fld>
            <a:endParaRPr lang="en-US"/>
          </a:p>
        </p:txBody>
      </p:sp>
      <p:sp>
        <p:nvSpPr>
          <p:cNvPr id="129026" name="Rectangle 2"/>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29027" name="Rectangle 3"/>
          <p:cNvSpPr>
            <a:spLocks noGrp="1" noChangeArrowheads="1"/>
          </p:cNvSpPr>
          <p:nvPr>
            <p:ph type="body" idx="1"/>
          </p:nvPr>
        </p:nvSpPr>
        <p:spPr/>
        <p:txBody>
          <a:bodyPr/>
          <a:lstStyle/>
          <a:p>
            <a:r>
              <a:rPr lang="en-US" dirty="0" smtClean="0"/>
              <a:t>SBVS are ..</a:t>
            </a:r>
          </a:p>
          <a:p>
            <a:r>
              <a:rPr lang="en-US" dirty="0" smtClean="0"/>
              <a:t> yet some </a:t>
            </a:r>
            <a:r>
              <a:rPr lang="en-US" dirty="0" err="1" smtClean="0"/>
              <a:t>critoical</a:t>
            </a:r>
            <a:r>
              <a:rPr lang="en-US" dirty="0" smtClean="0"/>
              <a:t> p[</a:t>
            </a:r>
            <a:r>
              <a:rPr lang="en-US" dirty="0" err="1" smtClean="0"/>
              <a:t>oints</a:t>
            </a:r>
            <a:r>
              <a:rPr lang="en-US" dirty="0" smtClean="0"/>
              <a:t>: …</a:t>
            </a:r>
          </a:p>
          <a:p>
            <a:endParaRPr lang="en-US" dirty="0" smtClean="0"/>
          </a:p>
          <a:p>
            <a:r>
              <a:rPr lang="en-US" dirty="0" err="1" smtClean="0"/>
              <a:t>Scorinfg</a:t>
            </a:r>
            <a:r>
              <a:rPr lang="en-US" dirty="0" smtClean="0"/>
              <a:t>-  e.g. entropy</a:t>
            </a:r>
            <a:endParaRPr 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For that we used SBVS based</a:t>
            </a:r>
            <a:r>
              <a:rPr lang="en-US" sz="1200" kern="1200" baseline="0" dirty="0" smtClean="0">
                <a:solidFill>
                  <a:schemeClr val="tx1"/>
                </a:solidFill>
                <a:latin typeface="+mn-lt"/>
                <a:ea typeface="+mn-ea"/>
                <a:cs typeface="+mn-cs"/>
              </a:rPr>
              <a:t> on the X0raystr of VEGF- an d its rec namely domain 2 – than test flex on the bi ding are ,a </a:t>
            </a:r>
            <a:r>
              <a:rPr lang="en-US" sz="1200" kern="1200" baseline="0" dirty="0" err="1" smtClean="0">
                <a:solidFill>
                  <a:schemeClr val="tx1"/>
                </a:solidFill>
                <a:latin typeface="+mn-lt"/>
                <a:ea typeface="+mn-ea"/>
                <a:cs typeface="+mn-cs"/>
              </a:rPr>
              <a:t>nd</a:t>
            </a:r>
            <a:r>
              <a:rPr lang="en-US" sz="1200" kern="1200" baseline="0" dirty="0" smtClean="0">
                <a:solidFill>
                  <a:schemeClr val="tx1"/>
                </a:solidFill>
                <a:latin typeface="+mn-lt"/>
                <a:ea typeface="+mn-ea"/>
                <a:cs typeface="+mn-cs"/>
              </a:rPr>
              <a:t> we defined rigid </a:t>
            </a:r>
            <a:r>
              <a:rPr lang="en-US" sz="1200" kern="1200" baseline="0" dirty="0" err="1" smtClean="0">
                <a:solidFill>
                  <a:schemeClr val="tx1"/>
                </a:solidFill>
                <a:latin typeface="+mn-lt"/>
                <a:ea typeface="+mn-ea"/>
                <a:cs typeface="+mn-cs"/>
              </a:rPr>
              <a:t>zoen</a:t>
            </a:r>
            <a:r>
              <a:rPr lang="en-US" sz="1200" kern="1200" baseline="0" dirty="0" smtClean="0">
                <a:solidFill>
                  <a:schemeClr val="tx1"/>
                </a:solidFill>
                <a:latin typeface="+mn-lt"/>
                <a:ea typeface="+mn-ea"/>
                <a:cs typeface="+mn-cs"/>
              </a:rPr>
              <a:t> to </a:t>
            </a:r>
            <a:r>
              <a:rPr lang="en-US" sz="1200" kern="1200" baseline="0" dirty="0" err="1" smtClean="0">
                <a:solidFill>
                  <a:schemeClr val="tx1"/>
                </a:solidFill>
                <a:latin typeface="+mn-lt"/>
                <a:ea typeface="+mn-ea"/>
                <a:cs typeface="+mn-cs"/>
              </a:rPr>
              <a:t>tbe</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targetecd</a:t>
            </a:r>
            <a:r>
              <a:rPr lang="en-US" sz="1200" kern="1200" baseline="0" dirty="0" smtClean="0">
                <a:solidFill>
                  <a:schemeClr val="tx1"/>
                </a:solidFill>
                <a:latin typeface="+mn-lt"/>
                <a:ea typeface="+mn-ea"/>
                <a:cs typeface="+mn-cs"/>
              </a:rPr>
              <a:t> by </a:t>
            </a:r>
            <a:r>
              <a:rPr lang="en-US" sz="1200" kern="1200" baseline="0" dirty="0" err="1" smtClean="0">
                <a:solidFill>
                  <a:schemeClr val="tx1"/>
                </a:solidFill>
                <a:latin typeface="+mn-lt"/>
                <a:ea typeface="+mn-ea"/>
                <a:cs typeface="+mn-cs"/>
              </a:rPr>
              <a:t>dokcing</a:t>
            </a:r>
            <a:r>
              <a:rPr lang="en-US" sz="1200" kern="1200" baseline="0" dirty="0" smtClean="0">
                <a:solidFill>
                  <a:schemeClr val="tx1"/>
                </a:solidFill>
                <a:latin typeface="+mn-lt"/>
                <a:ea typeface="+mn-ea"/>
                <a:cs typeface="+mn-cs"/>
              </a:rPr>
              <a:t> . We </a:t>
            </a:r>
            <a:r>
              <a:rPr lang="en-US" sz="1200" kern="1200" baseline="0" dirty="0" err="1" smtClean="0">
                <a:solidFill>
                  <a:schemeClr val="tx1"/>
                </a:solidFill>
                <a:latin typeface="+mn-lt"/>
                <a:ea typeface="+mn-ea"/>
                <a:cs typeface="+mn-cs"/>
              </a:rPr>
              <a:t>docekd</a:t>
            </a:r>
            <a:r>
              <a:rPr lang="en-US" sz="1200" kern="1200" baseline="0" dirty="0" smtClean="0">
                <a:solidFill>
                  <a:schemeClr val="tx1"/>
                </a:solidFill>
                <a:latin typeface="+mn-lt"/>
                <a:ea typeface="+mn-ea"/>
                <a:cs typeface="+mn-cs"/>
              </a:rPr>
              <a:t> ..</a:t>
            </a: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t>We have obtained </a:t>
            </a:r>
            <a:r>
              <a:rPr lang="en-US" sz="1200" b="1" dirty="0" err="1" smtClean="0">
                <a:solidFill>
                  <a:srgbClr val="3366FF"/>
                </a:solidFill>
              </a:rPr>
              <a:t>bioactives</a:t>
            </a:r>
            <a:r>
              <a:rPr lang="en-US" sz="1200" b="1" dirty="0" smtClean="0">
                <a:solidFill>
                  <a:srgbClr val="3366FF"/>
                </a:solidFill>
              </a:rPr>
              <a:t> </a:t>
            </a:r>
            <a:r>
              <a:rPr lang="en-US" sz="1200" dirty="0" smtClean="0"/>
              <a:t>on a very </a:t>
            </a:r>
            <a:r>
              <a:rPr lang="en-US" sz="1200" b="1" dirty="0" smtClean="0">
                <a:solidFill>
                  <a:srgbClr val="3366FF"/>
                </a:solidFill>
              </a:rPr>
              <a:t>difficult target </a:t>
            </a:r>
            <a:r>
              <a:rPr lang="en-US" sz="1200" dirty="0" smtClean="0"/>
              <a:t>and performed </a:t>
            </a:r>
            <a:r>
              <a:rPr lang="en-US" sz="1200" b="1" dirty="0" smtClean="0">
                <a:solidFill>
                  <a:srgbClr val="3366FF"/>
                </a:solidFill>
              </a:rPr>
              <a:t>preliminary </a:t>
            </a:r>
            <a:r>
              <a:rPr lang="en-US" sz="1200" dirty="0" smtClean="0"/>
              <a:t>in </a:t>
            </a:r>
            <a:r>
              <a:rPr lang="en-US" sz="1200" dirty="0" err="1" smtClean="0"/>
              <a:t>silico</a:t>
            </a:r>
            <a:r>
              <a:rPr lang="en-US" sz="1200" dirty="0" smtClean="0"/>
              <a:t> </a:t>
            </a:r>
            <a:r>
              <a:rPr lang="en-US" sz="1200" b="1" dirty="0" smtClean="0">
                <a:solidFill>
                  <a:srgbClr val="3366FF"/>
                </a:solidFill>
              </a:rPr>
              <a:t>ADMET profiling </a:t>
            </a:r>
            <a:r>
              <a:rPr lang="en-US" sz="1200" dirty="0" smtClean="0"/>
              <a:t>for </a:t>
            </a:r>
            <a:r>
              <a:rPr lang="en-US" sz="1200" b="1" dirty="0" smtClean="0"/>
              <a:t>VEGF-VEGFR</a:t>
            </a:r>
            <a:r>
              <a:rPr lang="en-US" sz="1200" i="1" dirty="0" smtClean="0">
                <a:solidFill>
                  <a:srgbClr val="3366FF"/>
                </a:solidFill>
              </a:rPr>
              <a:t> (</a:t>
            </a:r>
            <a:r>
              <a:rPr lang="en-US" sz="1200" i="1" dirty="0" err="1" smtClean="0">
                <a:solidFill>
                  <a:srgbClr val="3366FF"/>
                </a:solidFill>
              </a:rPr>
              <a:t>ChemBiol</a:t>
            </a:r>
            <a:r>
              <a:rPr lang="en-US" sz="1200" i="1" dirty="0" smtClean="0">
                <a:solidFill>
                  <a:srgbClr val="3366FF"/>
                </a:solidFill>
              </a:rPr>
              <a:t> 2011)</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dirty="0" smtClean="0">
              <a:solidFill>
                <a:srgbClr val="3366FF"/>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b="1" i="1" dirty="0" smtClean="0">
                <a:solidFill>
                  <a:srgbClr val="FF0000"/>
                </a:solidFill>
              </a:rPr>
              <a:t>hit rate VLS VEGFR:  </a:t>
            </a:r>
            <a:r>
              <a:rPr lang="en-US" b="1" dirty="0" smtClean="0">
                <a:solidFill>
                  <a:srgbClr val="FF0000"/>
                </a:solidFill>
              </a:rPr>
              <a:t>9  </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b="1" dirty="0" smtClean="0">
              <a:solidFill>
                <a:srgbClr val="FF0000"/>
              </a:solidFill>
            </a:endParaRPr>
          </a:p>
          <a:p>
            <a:endParaRPr lang="en-US" dirty="0" smtClean="0"/>
          </a:p>
          <a:p>
            <a:r>
              <a:rPr lang="en-US" dirty="0" smtClean="0"/>
              <a:t>----------------</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assay was performed as previously described (</a:t>
            </a:r>
            <a:r>
              <a:rPr lang="en-US" sz="1200" kern="1200" dirty="0" err="1" smtClean="0">
                <a:solidFill>
                  <a:schemeClr val="tx1"/>
                </a:solidFill>
                <a:effectLst/>
                <a:latin typeface="+mn-lt"/>
                <a:ea typeface="+mn-ea"/>
                <a:cs typeface="+mn-cs"/>
              </a:rPr>
              <a:t>Goncalves</a:t>
            </a:r>
            <a:r>
              <a:rPr lang="en-US" sz="1200" kern="1200" dirty="0" smtClean="0">
                <a:solidFill>
                  <a:schemeClr val="tx1"/>
                </a:solidFill>
                <a:effectLst/>
                <a:latin typeface="+mn-lt"/>
                <a:ea typeface="+mn-ea"/>
                <a:cs typeface="+mn-cs"/>
              </a:rPr>
              <a:t> et al., 2008). Briefly, a fixed amount of </a:t>
            </a:r>
            <a:r>
              <a:rPr lang="en-US" sz="1200" kern="1200" dirty="0" err="1" smtClean="0">
                <a:solidFill>
                  <a:schemeClr val="tx1"/>
                </a:solidFill>
                <a:effectLst/>
                <a:latin typeface="+mn-lt"/>
                <a:ea typeface="+mn-ea"/>
                <a:cs typeface="+mn-cs"/>
              </a:rPr>
              <a:t>biotinylated</a:t>
            </a:r>
            <a:r>
              <a:rPr lang="en-US" sz="1200" kern="1200" dirty="0" smtClean="0">
                <a:solidFill>
                  <a:schemeClr val="tx1"/>
                </a:solidFill>
                <a:effectLst/>
                <a:latin typeface="+mn-lt"/>
                <a:ea typeface="+mn-ea"/>
                <a:cs typeface="+mn-cs"/>
              </a:rPr>
              <a:t> human VEGF165 (131 </a:t>
            </a:r>
            <a:r>
              <a:rPr lang="en-US" sz="1200" kern="1200" dirty="0" err="1" smtClean="0">
                <a:solidFill>
                  <a:schemeClr val="tx1"/>
                </a:solidFill>
                <a:effectLst/>
                <a:latin typeface="+mn-lt"/>
                <a:ea typeface="+mn-ea"/>
                <a:cs typeface="+mn-cs"/>
              </a:rPr>
              <a:t>pM</a:t>
            </a:r>
            <a:r>
              <a:rPr lang="en-US" sz="1200" kern="1200" dirty="0" smtClean="0">
                <a:solidFill>
                  <a:schemeClr val="tx1"/>
                </a:solidFill>
                <a:effectLst/>
                <a:latin typeface="+mn-lt"/>
                <a:ea typeface="+mn-ea"/>
                <a:cs typeface="+mn-cs"/>
              </a:rPr>
              <a:t>) was incubated with the screened compounds in a 96-well </a:t>
            </a:r>
            <a:r>
              <a:rPr lang="en-US" sz="1200" kern="1200" dirty="0" err="1" smtClean="0">
                <a:solidFill>
                  <a:schemeClr val="tx1"/>
                </a:solidFill>
                <a:effectLst/>
                <a:latin typeface="+mn-lt"/>
                <a:ea typeface="+mn-ea"/>
                <a:cs typeface="+mn-cs"/>
              </a:rPr>
              <a:t>microplate</a:t>
            </a:r>
            <a:r>
              <a:rPr lang="en-US" sz="1200" kern="1200" dirty="0" smtClean="0">
                <a:solidFill>
                  <a:schemeClr val="tx1"/>
                </a:solidFill>
                <a:effectLst/>
                <a:latin typeface="+mn-lt"/>
                <a:ea typeface="+mn-ea"/>
                <a:cs typeface="+mn-cs"/>
              </a:rPr>
              <a:t> coated with a human VEGFR-1 ECD/Fc chimera or a VEGFR-1 D1–D3 domains/Fc chimera. The residual btVEGF165 present after washing was detected by </a:t>
            </a:r>
            <a:r>
              <a:rPr lang="en-US" sz="1200" kern="1200" dirty="0" err="1" smtClean="0">
                <a:solidFill>
                  <a:schemeClr val="tx1"/>
                </a:solidFill>
                <a:effectLst/>
                <a:latin typeface="+mn-lt"/>
                <a:ea typeface="+mn-ea"/>
                <a:cs typeface="+mn-cs"/>
              </a:rPr>
              <a:t>chemiluminescent</a:t>
            </a:r>
            <a:r>
              <a:rPr lang="en-US" sz="1200" kern="1200" dirty="0" smtClean="0">
                <a:solidFill>
                  <a:schemeClr val="tx1"/>
                </a:solidFill>
                <a:effectLst/>
                <a:latin typeface="+mn-lt"/>
                <a:ea typeface="+mn-ea"/>
                <a:cs typeface="+mn-cs"/>
              </a:rPr>
              <a:t> with horseradish peroxidase-conjugated streptavidin.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NMR: 43121</a:t>
            </a:r>
            <a:r>
              <a:rPr lang="en-US" sz="1200" kern="1200" baseline="0" dirty="0" smtClean="0">
                <a:solidFill>
                  <a:schemeClr val="tx1"/>
                </a:solidFill>
                <a:effectLst/>
                <a:latin typeface="+mn-lt"/>
                <a:ea typeface="+mn-ea"/>
                <a:cs typeface="+mn-cs"/>
              </a:rPr>
              <a:t> + or - </a:t>
            </a:r>
            <a:r>
              <a:rPr lang="en-US" sz="1200" kern="1200" dirty="0" smtClean="0">
                <a:solidFill>
                  <a:schemeClr val="tx1"/>
                </a:solidFill>
                <a:effectLst/>
                <a:latin typeface="+mn-lt"/>
                <a:ea typeface="+mn-ea"/>
                <a:cs typeface="+mn-cs"/>
              </a:rPr>
              <a:t> with the vegrf1-D2</a:t>
            </a:r>
            <a:endParaRPr lang="en-US" b="1" dirty="0" smtClean="0">
              <a:solidFill>
                <a:srgbClr val="FF0000"/>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i="1" dirty="0" smtClean="0">
              <a:solidFill>
                <a:srgbClr val="3366FF"/>
              </a:solidFill>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8546CC03-81CF-074B-8A89-A80E2248C8C3}" type="slidenum">
              <a:rPr lang="en-US" smtClean="0"/>
              <a:pPr/>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sz="1200" i="1" dirty="0" smtClean="0"/>
          </a:p>
          <a:p>
            <a:endParaRPr lang="en-US" sz="1200" i="1" dirty="0" smtClean="0"/>
          </a:p>
          <a:p>
            <a:endParaRPr lang="en-US" sz="1200" i="1" dirty="0" smtClean="0"/>
          </a:p>
          <a:p>
            <a:pPr>
              <a:buFontTx/>
              <a:buChar char="-"/>
            </a:pPr>
            <a:r>
              <a:rPr lang="en-US" sz="1200" i="1" dirty="0" smtClean="0"/>
              <a:t> lead-like ranges combined drug-like ranges and lead-like filtering established values</a:t>
            </a:r>
          </a:p>
          <a:p>
            <a:r>
              <a:rPr lang="en-US" sz="1200" i="1" dirty="0" smtClean="0"/>
              <a:t>  in order to have good starting point molecules (</a:t>
            </a:r>
            <a:r>
              <a:rPr lang="en-US" sz="1200" i="1" dirty="0" err="1" smtClean="0"/>
              <a:t>Oprea</a:t>
            </a:r>
            <a:r>
              <a:rPr lang="en-US" sz="1200" i="1" dirty="0" smtClean="0"/>
              <a:t> 2001, </a:t>
            </a:r>
            <a:r>
              <a:rPr lang="en-US" sz="1200" i="1" dirty="0" err="1" smtClean="0"/>
              <a:t>Baell</a:t>
            </a:r>
            <a:r>
              <a:rPr lang="en-US" sz="1200" i="1" dirty="0" smtClean="0"/>
              <a:t> 2013, </a:t>
            </a:r>
            <a:r>
              <a:rPr lang="en-US" sz="1200" i="1" dirty="0" err="1" smtClean="0"/>
              <a:t>Brenk</a:t>
            </a:r>
            <a:r>
              <a:rPr lang="en-US" sz="1200" i="1" dirty="0" smtClean="0"/>
              <a:t> 2008)</a:t>
            </a:r>
          </a:p>
          <a:p>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fr-FR" b="1" i="1" dirty="0" smtClean="0">
                <a:hlinkClick r:id="rId3"/>
              </a:rPr>
              <a:t>Central nervous system</a:t>
            </a:r>
            <a:endParaRPr lang="fr-FR" b="1" dirty="0" smtClean="0"/>
          </a:p>
          <a:p>
            <a:endParaRPr lang="fr-FR" sz="1200" i="1" dirty="0" smtClean="0"/>
          </a:p>
          <a:p>
            <a:endParaRPr lang="fr-FR" sz="1200" i="1" dirty="0" smtClean="0"/>
          </a:p>
          <a:p>
            <a:r>
              <a:rPr lang="fr-FR" sz="1200" i="1" dirty="0" smtClean="0"/>
              <a:t>REOS  </a:t>
            </a:r>
            <a:r>
              <a:rPr lang="fr-FR" sz="1200" i="1" dirty="0" err="1" smtClean="0"/>
              <a:t>Rapid</a:t>
            </a:r>
            <a:r>
              <a:rPr lang="fr-FR" sz="1200" i="1" dirty="0" smtClean="0"/>
              <a:t> Elimination</a:t>
            </a:r>
            <a:r>
              <a:rPr lang="fr-FR" sz="1200" i="1" baseline="0" dirty="0" smtClean="0"/>
              <a:t> of </a:t>
            </a:r>
            <a:r>
              <a:rPr lang="fr-FR" sz="1200" i="1" baseline="0" dirty="0" err="1" smtClean="0"/>
              <a:t>Swill</a:t>
            </a:r>
            <a:r>
              <a:rPr lang="fr-FR" sz="1200" i="1" baseline="0" dirty="0" smtClean="0"/>
              <a:t> – </a:t>
            </a:r>
            <a:r>
              <a:rPr lang="fr-FR" sz="1200" i="1" baseline="0" dirty="0" err="1" smtClean="0"/>
              <a:t>is</a:t>
            </a:r>
            <a:r>
              <a:rPr lang="fr-FR" sz="1200" i="1" baseline="0" dirty="0" smtClean="0"/>
              <a:t> a </a:t>
            </a:r>
            <a:r>
              <a:rPr lang="fr-FR" sz="1200" i="1" baseline="0" dirty="0" err="1" smtClean="0"/>
              <a:t>hybrid</a:t>
            </a:r>
            <a:r>
              <a:rPr lang="fr-FR" sz="1200" i="1" baseline="0" dirty="0" smtClean="0"/>
              <a:t> </a:t>
            </a:r>
            <a:r>
              <a:rPr lang="fr-FR" sz="1200" i="1" baseline="0" dirty="0" err="1" smtClean="0"/>
              <a:t>method</a:t>
            </a:r>
            <a:r>
              <a:rPr lang="fr-FR" sz="1200" i="1" baseline="0" dirty="0" smtClean="0"/>
              <a:t>  ( a program) </a:t>
            </a:r>
            <a:r>
              <a:rPr lang="fr-FR" sz="1200" i="1" baseline="0" dirty="0" err="1" smtClean="0"/>
              <a:t>that</a:t>
            </a:r>
            <a:r>
              <a:rPr lang="fr-FR" sz="1200" i="1" baseline="0" dirty="0" smtClean="0"/>
              <a:t> combines a set of </a:t>
            </a:r>
            <a:r>
              <a:rPr lang="fr-FR" sz="1200" i="1" baseline="0" dirty="0" err="1" smtClean="0"/>
              <a:t>functional</a:t>
            </a:r>
            <a:r>
              <a:rPr lang="fr-FR" sz="1200" i="1" baseline="0" dirty="0" smtClean="0"/>
              <a:t> groups </a:t>
            </a:r>
            <a:r>
              <a:rPr lang="fr-FR" sz="1200" i="1" baseline="0" dirty="0" err="1" smtClean="0"/>
              <a:t>filter</a:t>
            </a:r>
            <a:r>
              <a:rPr lang="fr-FR" sz="1200" i="1" baseline="0" dirty="0" smtClean="0"/>
              <a:t> </a:t>
            </a:r>
            <a:r>
              <a:rPr lang="fr-FR" sz="1200" i="1" baseline="0" dirty="0" err="1" smtClean="0"/>
              <a:t>with</a:t>
            </a:r>
            <a:r>
              <a:rPr lang="fr-FR" sz="1200" i="1" baseline="0" dirty="0" smtClean="0"/>
              <a:t> simple </a:t>
            </a:r>
            <a:r>
              <a:rPr lang="fr-FR" sz="1200" i="1" baseline="0" dirty="0" err="1" smtClean="0"/>
              <a:t>counting</a:t>
            </a:r>
            <a:r>
              <a:rPr lang="fr-FR" sz="1200" i="1" baseline="0" dirty="0" smtClean="0"/>
              <a:t> </a:t>
            </a:r>
            <a:r>
              <a:rPr lang="fr-FR" sz="1200" i="1" baseline="0" dirty="0" err="1" smtClean="0"/>
              <a:t>similar</a:t>
            </a:r>
            <a:r>
              <a:rPr lang="fr-FR" sz="1200" i="1" baseline="0" dirty="0" smtClean="0"/>
              <a:t> to RO5 – </a:t>
            </a:r>
            <a:r>
              <a:rPr lang="fr-FR" sz="1200" i="1" baseline="0" dirty="0" err="1" smtClean="0"/>
              <a:t>Vertezx</a:t>
            </a:r>
            <a:r>
              <a:rPr lang="fr-FR" sz="1200" i="1" baseline="0" dirty="0" smtClean="0"/>
              <a:t> </a:t>
            </a:r>
          </a:p>
          <a:p>
            <a:endParaRPr lang="fr-FR" sz="1200" i="1" baseline="0" dirty="0" smtClean="0"/>
          </a:p>
          <a:p>
            <a:endParaRPr lang="fr-FR" sz="1200" i="1" baseline="0" dirty="0" smtClean="0"/>
          </a:p>
          <a:p>
            <a:r>
              <a:rPr lang="fr-FR" sz="1200" i="1" baseline="0" dirty="0" err="1" smtClean="0"/>
              <a:t>Aggregators</a:t>
            </a:r>
            <a:r>
              <a:rPr lang="fr-FR" sz="1200" i="1" baseline="0" dirty="0" smtClean="0"/>
              <a:t> :  a </a:t>
            </a:r>
            <a:r>
              <a:rPr lang="fr-FR" sz="1200" i="1" baseline="0" dirty="0" err="1" smtClean="0"/>
              <a:t>list</a:t>
            </a:r>
            <a:r>
              <a:rPr lang="fr-FR" sz="1200" i="1" baseline="0" dirty="0" smtClean="0"/>
              <a:t> </a:t>
            </a:r>
            <a:r>
              <a:rPr lang="fr-FR" sz="1200" i="1" baseline="0" dirty="0" err="1" smtClean="0"/>
              <a:t>form</a:t>
            </a:r>
            <a:r>
              <a:rPr lang="fr-FR" sz="1200" i="1" baseline="0" dirty="0" smtClean="0"/>
              <a:t> </a:t>
            </a:r>
            <a:r>
              <a:rPr lang="fr-FR" sz="1200" i="1" baseline="0" dirty="0" err="1" smtClean="0"/>
              <a:t>Shoichet</a:t>
            </a:r>
            <a:r>
              <a:rPr lang="fr-FR" sz="1200" i="1" baseline="0" dirty="0" smtClean="0"/>
              <a:t> </a:t>
            </a:r>
            <a:r>
              <a:rPr lang="fr-FR" sz="1200" i="1" baseline="0" dirty="0" err="1" smtClean="0"/>
              <a:t>paper</a:t>
            </a:r>
            <a:endParaRPr lang="fr-FR" sz="1200" i="1" baseline="0" dirty="0" smtClean="0"/>
          </a:p>
          <a:p>
            <a:r>
              <a:rPr lang="en-US" dirty="0" err="1" smtClean="0"/>
              <a:t>Frquent</a:t>
            </a:r>
            <a:r>
              <a:rPr lang="en-US" dirty="0" smtClean="0"/>
              <a:t> hitters: the paper </a:t>
            </a:r>
            <a:r>
              <a:rPr lang="en-US" baseline="0" dirty="0" smtClean="0"/>
              <a:t> - </a:t>
            </a:r>
            <a:r>
              <a:rPr lang="en-US" dirty="0" smtClean="0"/>
              <a:t>of Roche et al. </a:t>
            </a:r>
            <a:r>
              <a:rPr lang="en-US" dirty="0" err="1" smtClean="0"/>
              <a:t>Shneider</a:t>
            </a:r>
            <a:r>
              <a:rPr lang="en-US" dirty="0" smtClean="0"/>
              <a:t> group </a:t>
            </a:r>
          </a:p>
          <a:p>
            <a:endParaRPr lang="en-US" dirty="0" smtClean="0"/>
          </a:p>
          <a:p>
            <a:r>
              <a:rPr lang="en-US" dirty="0" smtClean="0"/>
              <a:t>Additional validations</a:t>
            </a:r>
            <a:r>
              <a:rPr lang="en-US" baseline="0" dirty="0" smtClean="0"/>
              <a:t> can be done </a:t>
            </a:r>
            <a:r>
              <a:rPr lang="en-US" baseline="0" dirty="0" err="1" smtClean="0"/>
              <a:t>ver</a:t>
            </a:r>
            <a:r>
              <a:rPr lang="en-US" baseline="0" dirty="0" smtClean="0"/>
              <a:t> e.g. ~2K </a:t>
            </a:r>
            <a:r>
              <a:rPr lang="en-US" baseline="0" dirty="0" err="1" smtClean="0"/>
              <a:t>cmps</a:t>
            </a:r>
            <a:r>
              <a:rPr lang="en-US" baseline="0" dirty="0" smtClean="0"/>
              <a:t> od </a:t>
            </a:r>
            <a:r>
              <a:rPr lang="en-US" baseline="0" dirty="0" err="1" smtClean="0"/>
              <a:t>Cerep</a:t>
            </a:r>
            <a:r>
              <a:rPr lang="en-US" baseline="0" dirty="0" smtClean="0"/>
              <a:t> </a:t>
            </a:r>
            <a:r>
              <a:rPr lang="en-US" baseline="0" dirty="0" err="1" smtClean="0"/>
              <a:t>BioPrint</a:t>
            </a:r>
            <a:r>
              <a:rPr lang="en-US" baseline="0" dirty="0" smtClean="0"/>
              <a:t> DB  - tested in an in vitro panel of more than 200 receptors, </a:t>
            </a:r>
            <a:r>
              <a:rPr lang="en-US" baseline="0" dirty="0" err="1" smtClean="0"/>
              <a:t>enz</a:t>
            </a:r>
            <a:r>
              <a:rPr lang="en-US" baseline="0" dirty="0" smtClean="0"/>
              <a:t> and metabolic screens – that the promiscuity </a:t>
            </a:r>
            <a:r>
              <a:rPr lang="en-US" baseline="0" dirty="0" err="1" smtClean="0"/>
              <a:t>ogf</a:t>
            </a:r>
            <a:r>
              <a:rPr lang="en-US" baseline="0" dirty="0" smtClean="0"/>
              <a:t> </a:t>
            </a:r>
            <a:r>
              <a:rPr lang="en-US" baseline="0" dirty="0" err="1" smtClean="0"/>
              <a:t>cmp</a:t>
            </a:r>
            <a:r>
              <a:rPr lang="en-US" baseline="0" dirty="0" smtClean="0"/>
              <a:t> can be assessed </a:t>
            </a:r>
          </a:p>
        </p:txBody>
      </p:sp>
      <p:sp>
        <p:nvSpPr>
          <p:cNvPr id="4" name="Slide Number Placeholder 3"/>
          <p:cNvSpPr>
            <a:spLocks noGrp="1"/>
          </p:cNvSpPr>
          <p:nvPr>
            <p:ph type="sldNum" sz="quarter" idx="10"/>
          </p:nvPr>
        </p:nvSpPr>
        <p:spPr/>
        <p:txBody>
          <a:bodyPr/>
          <a:lstStyle/>
          <a:p>
            <a:fld id="{8546CC03-81CF-074B-8A89-A80E2248C8C3}" type="slidenum">
              <a:rPr lang="en-US" smtClean="0"/>
              <a:pPr/>
              <a:t>25</a:t>
            </a:fld>
            <a:endParaRPr lang="en-US"/>
          </a:p>
        </p:txBody>
      </p:sp>
    </p:spTree>
    <p:extLst>
      <p:ext uri="{BB962C8B-B14F-4D97-AF65-F5344CB8AC3E}">
        <p14:creationId xmlns:p14="http://schemas.microsoft.com/office/powerpoint/2010/main" val="36453428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a:p>
        </p:txBody>
      </p:sp>
      <p:sp>
        <p:nvSpPr>
          <p:cNvPr id="4" name="Slide Number Placeholder 3"/>
          <p:cNvSpPr>
            <a:spLocks noGrp="1"/>
          </p:cNvSpPr>
          <p:nvPr>
            <p:ph type="sldNum" sz="quarter" idx="10"/>
          </p:nvPr>
        </p:nvSpPr>
        <p:spPr/>
        <p:txBody>
          <a:bodyPr/>
          <a:lstStyle/>
          <a:p>
            <a:pPr>
              <a:defRPr/>
            </a:pPr>
            <a:fld id="{A24C4C92-3521-024A-B0A5-0DFEFE4202AB}" type="slidenum">
              <a:rPr lang="en-US" smtClean="0"/>
              <a:pPr>
                <a:defRPr/>
              </a:pPr>
              <a:t>27</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 name="Notes Placeholder 2"/>
          <p:cNvSpPr>
            <a:spLocks noGrp="1"/>
          </p:cNvSpPr>
          <p:nvPr>
            <p:ph type="body" idx="1"/>
          </p:nvPr>
        </p:nvSpPr>
        <p:spPr/>
        <p:txBody>
          <a:bodyPr>
            <a:normAutofit/>
          </a:bodyPr>
          <a:lstStyle/>
          <a:p>
            <a:pPr>
              <a:defRPr/>
            </a:pPr>
            <a:endParaRPr lang="en-US" dirty="0" smtClean="0">
              <a:ea typeface="+mn-ea"/>
              <a:cs typeface="+mn-cs"/>
            </a:endParaRPr>
          </a:p>
        </p:txBody>
      </p:sp>
      <p:sp>
        <p:nvSpPr>
          <p:cNvPr id="72707"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Unicode" charset="0"/>
                <a:ea typeface="ＭＳ Ｐゴシック" charset="0"/>
                <a:cs typeface="ＭＳ Ｐゴシック" charset="0"/>
              </a:defRPr>
            </a:lvl1pPr>
            <a:lvl2pPr marL="742877" indent="-285722" eaLnBrk="0" hangingPunct="0">
              <a:defRPr sz="2400">
                <a:solidFill>
                  <a:schemeClr val="tx1"/>
                </a:solidFill>
                <a:latin typeface="Lucida Sans Unicode" charset="0"/>
                <a:ea typeface="ＭＳ Ｐゴシック" charset="0"/>
              </a:defRPr>
            </a:lvl2pPr>
            <a:lvl3pPr marL="1142888" indent="-228578" eaLnBrk="0" hangingPunct="0">
              <a:defRPr sz="2400">
                <a:solidFill>
                  <a:schemeClr val="tx1"/>
                </a:solidFill>
                <a:latin typeface="Lucida Sans Unicode" charset="0"/>
                <a:ea typeface="ＭＳ Ｐゴシック" charset="0"/>
              </a:defRPr>
            </a:lvl3pPr>
            <a:lvl4pPr marL="1600043" indent="-228578" eaLnBrk="0" hangingPunct="0">
              <a:defRPr sz="2400">
                <a:solidFill>
                  <a:schemeClr val="tx1"/>
                </a:solidFill>
                <a:latin typeface="Lucida Sans Unicode" charset="0"/>
                <a:ea typeface="ＭＳ Ｐゴシック" charset="0"/>
              </a:defRPr>
            </a:lvl4pPr>
            <a:lvl5pPr marL="2057199" indent="-228578" eaLnBrk="0" hangingPunct="0">
              <a:defRPr sz="2400">
                <a:solidFill>
                  <a:schemeClr val="tx1"/>
                </a:solidFill>
                <a:latin typeface="Lucida Sans Unicode" charset="0"/>
                <a:ea typeface="ＭＳ Ｐゴシック" charset="0"/>
              </a:defRPr>
            </a:lvl5pPr>
            <a:lvl6pPr marL="2514354" indent="-228578" eaLnBrk="0" fontAlgn="base" hangingPunct="0">
              <a:spcBef>
                <a:spcPct val="0"/>
              </a:spcBef>
              <a:spcAft>
                <a:spcPct val="0"/>
              </a:spcAft>
              <a:defRPr sz="2400">
                <a:solidFill>
                  <a:schemeClr val="tx1"/>
                </a:solidFill>
                <a:latin typeface="Lucida Sans Unicode" charset="0"/>
                <a:ea typeface="ＭＳ Ｐゴシック" charset="0"/>
              </a:defRPr>
            </a:lvl6pPr>
            <a:lvl7pPr marL="2971509" indent="-228578" eaLnBrk="0" fontAlgn="base" hangingPunct="0">
              <a:spcBef>
                <a:spcPct val="0"/>
              </a:spcBef>
              <a:spcAft>
                <a:spcPct val="0"/>
              </a:spcAft>
              <a:defRPr sz="2400">
                <a:solidFill>
                  <a:schemeClr val="tx1"/>
                </a:solidFill>
                <a:latin typeface="Lucida Sans Unicode" charset="0"/>
                <a:ea typeface="ＭＳ Ｐゴシック" charset="0"/>
              </a:defRPr>
            </a:lvl7pPr>
            <a:lvl8pPr marL="3428664" indent="-228578" eaLnBrk="0" fontAlgn="base" hangingPunct="0">
              <a:spcBef>
                <a:spcPct val="0"/>
              </a:spcBef>
              <a:spcAft>
                <a:spcPct val="0"/>
              </a:spcAft>
              <a:defRPr sz="2400">
                <a:solidFill>
                  <a:schemeClr val="tx1"/>
                </a:solidFill>
                <a:latin typeface="Lucida Sans Unicode" charset="0"/>
                <a:ea typeface="ＭＳ Ｐゴシック" charset="0"/>
              </a:defRPr>
            </a:lvl8pPr>
            <a:lvl9pPr marL="3885819" indent="-228578"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fld id="{051DA866-6D66-6945-9FB4-55DC7C598DE2}" type="slidenum">
              <a:rPr lang="en-US" sz="1200">
                <a:latin typeface="Calibri" charset="0"/>
              </a:rPr>
              <a:pPr eaLnBrk="1" hangingPunct="1"/>
              <a:t>28</a:t>
            </a:fld>
            <a:endParaRPr lang="en-US" sz="1200" dirty="0">
              <a:latin typeface="Calibri"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err="1" smtClean="0"/>
              <a:t>Za</a:t>
            </a:r>
            <a:r>
              <a:rPr lang="en-US" dirty="0" smtClean="0"/>
              <a:t> </a:t>
            </a:r>
            <a:r>
              <a:rPr lang="en-US" dirty="0" err="1" smtClean="0"/>
              <a:t>tzo</a:t>
            </a:r>
            <a:r>
              <a:rPr lang="en-US" baseline="0" dirty="0" smtClean="0"/>
              <a:t> </a:t>
            </a:r>
            <a:r>
              <a:rPr lang="en-US" baseline="0" dirty="0" err="1" smtClean="0"/>
              <a:t>cel</a:t>
            </a:r>
            <a:r>
              <a:rPr lang="en-US" baseline="0" dirty="0" smtClean="0"/>
              <a:t> </a:t>
            </a:r>
            <a:r>
              <a:rPr lang="en-US" baseline="0" dirty="0" err="1" smtClean="0"/>
              <a:t>nashokiah</a:t>
            </a:r>
            <a:r>
              <a:rPr lang="en-US" baseline="0" dirty="0" smtClean="0"/>
              <a:t> </a:t>
            </a:r>
            <a:r>
              <a:rPr lang="en-US" baseline="0" dirty="0" err="1" smtClean="0"/>
              <a:t>ekip</a:t>
            </a:r>
            <a:r>
              <a:rPr lang="en-US" baseline="0" dirty="0" smtClean="0"/>
              <a:t> </a:t>
            </a:r>
            <a:r>
              <a:rPr lang="en-US" baseline="0" dirty="0" err="1" smtClean="0"/>
              <a:t>razrabotba</a:t>
            </a:r>
            <a:r>
              <a:rPr lang="en-US" baseline="0" dirty="0" smtClean="0"/>
              <a:t> </a:t>
            </a:r>
            <a:r>
              <a:rPr lang="en-US" baseline="0" dirty="0" err="1" smtClean="0"/>
              <a:t>ot</a:t>
            </a:r>
            <a:r>
              <a:rPr lang="en-US" baseline="0" dirty="0" smtClean="0"/>
              <a:t> </a:t>
            </a:r>
            <a:r>
              <a:rPr lang="en-US" baseline="0" dirty="0" err="1" smtClean="0"/>
              <a:t>najkolko</a:t>
            </a:r>
            <a:r>
              <a:rPr lang="en-US" baseline="0" dirty="0" smtClean="0"/>
              <a:t> </a:t>
            </a:r>
            <a:r>
              <a:rPr lang="en-US" baseline="0" dirty="0" err="1" smtClean="0"/>
              <a:t>gonin</a:t>
            </a:r>
            <a:r>
              <a:rPr lang="en-US" baseline="0" dirty="0" smtClean="0"/>
              <a:t> </a:t>
            </a:r>
            <a:r>
              <a:rPr lang="en-US" baseline="0" dirty="0" err="1" smtClean="0"/>
              <a:t>nasma</a:t>
            </a:r>
            <a:r>
              <a:rPr lang="en-US" baseline="0" dirty="0" smtClean="0"/>
              <a:t> </a:t>
            </a:r>
            <a:r>
              <a:rPr lang="en-US" baseline="0" dirty="0" err="1" smtClean="0"/>
              <a:t>softaera</a:t>
            </a:r>
            <a:r>
              <a:rPr lang="en-US" baseline="0" dirty="0" smtClean="0"/>
              <a:t> </a:t>
            </a:r>
            <a:r>
              <a:rPr lang="en-US" baseline="0" dirty="0" err="1" smtClean="0"/>
              <a:t>kojto</a:t>
            </a:r>
            <a:r>
              <a:rPr lang="en-US" baseline="0" dirty="0" smtClean="0"/>
              <a:t> e </a:t>
            </a:r>
            <a:r>
              <a:rPr lang="en-US" baseline="0" dirty="0" err="1" smtClean="0"/>
              <a:t>docplanet</a:t>
            </a:r>
            <a:r>
              <a:rPr lang="en-US" baseline="0" dirty="0" smtClean="0"/>
              <a:t> online I </a:t>
            </a:r>
            <a:r>
              <a:rPr lang="en-US" baseline="0" dirty="0" err="1" smtClean="0"/>
              <a:t>kojto</a:t>
            </a:r>
            <a:r>
              <a:rPr lang="en-US" baseline="0" dirty="0" smtClean="0"/>
              <a:t> </a:t>
            </a:r>
            <a:r>
              <a:rPr lang="en-US" baseline="0" dirty="0" err="1" smtClean="0"/>
              <a:t>pozvoljava</a:t>
            </a:r>
            <a:r>
              <a:rPr lang="en-US" baseline="0" dirty="0" smtClean="0"/>
              <a:t> da se </a:t>
            </a:r>
            <a:r>
              <a:rPr lang="en-US" baseline="0" dirty="0" err="1" smtClean="0"/>
              <a:t>filtirata</a:t>
            </a:r>
            <a:r>
              <a:rPr lang="en-US" baseline="0" dirty="0" smtClean="0"/>
              <a:t> </a:t>
            </a:r>
            <a:r>
              <a:rPr lang="en-US" baseline="0" dirty="0" err="1" smtClean="0"/>
              <a:t>koliencii</a:t>
            </a:r>
            <a:r>
              <a:rPr lang="en-US" baseline="0" dirty="0" smtClean="0"/>
              <a:t> s </a:t>
            </a:r>
            <a:r>
              <a:rPr lang="en-US" baseline="0" dirty="0" err="1" smtClean="0"/>
              <a:t>goljam</a:t>
            </a:r>
            <a:r>
              <a:rPr lang="en-US" baseline="0" dirty="0" smtClean="0"/>
              <a:t> </a:t>
            </a:r>
            <a:r>
              <a:rPr lang="en-US" baseline="0" dirty="0" err="1" smtClean="0"/>
              <a:t>broj</a:t>
            </a:r>
            <a:r>
              <a:rPr lang="en-US" baseline="0" dirty="0" smtClean="0"/>
              <a:t> him </a:t>
            </a:r>
            <a:r>
              <a:rPr lang="en-US" baseline="0" dirty="0" err="1" smtClean="0"/>
              <a:t>molekuli</a:t>
            </a:r>
            <a:r>
              <a:rPr lang="en-US" baseline="0" dirty="0" smtClean="0"/>
              <a:t> . </a:t>
            </a:r>
            <a:r>
              <a:rPr lang="en-US" baseline="0" dirty="0" err="1" smtClean="0"/>
              <a:t>Parmetrite</a:t>
            </a:r>
            <a:r>
              <a:rPr lang="en-US" baseline="0" dirty="0" smtClean="0"/>
              <a:t> </a:t>
            </a:r>
            <a:r>
              <a:rPr lang="en-US" baseline="0" dirty="0" err="1" smtClean="0"/>
              <a:t>koite</a:t>
            </a:r>
            <a:r>
              <a:rPr lang="en-US" baseline="0" dirty="0" smtClean="0"/>
              <a:t> se </a:t>
            </a:r>
            <a:r>
              <a:rPr lang="en-US" baseline="0" dirty="0" err="1" smtClean="0"/>
              <a:t>ischislajvat</a:t>
            </a:r>
            <a:r>
              <a:rPr lang="en-US" baseline="0" dirty="0" smtClean="0"/>
              <a:t> </a:t>
            </a:r>
            <a:r>
              <a:rPr lang="en-US" baseline="0" dirty="0" err="1" smtClean="0"/>
              <a:t>sa</a:t>
            </a:r>
            <a:r>
              <a:rPr lang="en-US" baseline="0" dirty="0" smtClean="0"/>
              <a:t> – </a:t>
            </a:r>
            <a:r>
              <a:rPr lang="en-US" baseline="0" dirty="0" err="1" smtClean="0"/>
              <a:t>na</a:t>
            </a:r>
            <a:r>
              <a:rPr lang="en-US" baseline="0" dirty="0" smtClean="0"/>
              <a:t> </a:t>
            </a:r>
            <a:r>
              <a:rPr lang="en-US" baseline="0" dirty="0" err="1" smtClean="0"/>
              <a:t>pravo</a:t>
            </a:r>
            <a:r>
              <a:rPr lang="en-US" baseline="0" dirty="0" smtClean="0"/>
              <a:t> </a:t>
            </a:r>
            <a:r>
              <a:rPr lang="en-US" baseline="0" dirty="0" err="1" smtClean="0"/>
              <a:t>mjasto</a:t>
            </a:r>
            <a:r>
              <a:rPr lang="en-US" baseline="0" dirty="0" smtClean="0"/>
              <a:t> </a:t>
            </a:r>
            <a:r>
              <a:rPr lang="en-US" baseline="0" dirty="0" err="1" smtClean="0"/>
              <a:t>filtera</a:t>
            </a:r>
            <a:r>
              <a:rPr lang="en-US" baseline="0" dirty="0" smtClean="0"/>
              <a:t> </a:t>
            </a:r>
            <a:r>
              <a:rPr lang="en-US" baseline="0" dirty="0" err="1" smtClean="0"/>
              <a:t>predlojen</a:t>
            </a:r>
            <a:r>
              <a:rPr lang="en-US" baseline="0" dirty="0" smtClean="0"/>
              <a:t> of Lipinski </a:t>
            </a:r>
            <a:r>
              <a:rPr lang="en-US" baseline="0" dirty="0" err="1" smtClean="0"/>
              <a:t>ot</a:t>
            </a:r>
            <a:r>
              <a:rPr lang="en-US" baseline="0" dirty="0" smtClean="0"/>
              <a:t> </a:t>
            </a:r>
            <a:r>
              <a:rPr lang="en-US" baseline="0" dirty="0" err="1" smtClean="0"/>
              <a:t>Pfieer</a:t>
            </a:r>
            <a:r>
              <a:rPr lang="en-US" baseline="0" dirty="0" smtClean="0"/>
              <a:t> 90-godini, </a:t>
            </a:r>
            <a:r>
              <a:rPr lang="en-US" baseline="0" dirty="0" err="1" smtClean="0"/>
              <a:t>kojot</a:t>
            </a:r>
            <a:r>
              <a:rPr lang="en-US" baseline="0" dirty="0" smtClean="0"/>
              <a:t> e </a:t>
            </a:r>
            <a:r>
              <a:rPr lang="en-US" baseline="0" dirty="0" err="1" smtClean="0"/>
              <a:t>bazipran</a:t>
            </a:r>
            <a:r>
              <a:rPr lang="en-US" baseline="0" dirty="0" smtClean="0"/>
              <a:t> </a:t>
            </a:r>
            <a:r>
              <a:rPr lang="en-US" baseline="0" dirty="0" err="1" smtClean="0"/>
              <a:t>na</a:t>
            </a:r>
            <a:r>
              <a:rPr lang="en-US" baseline="0" dirty="0" smtClean="0"/>
              <a:t> </a:t>
            </a:r>
            <a:r>
              <a:rPr lang="en-US" baseline="0" dirty="0" err="1" smtClean="0"/>
              <a:t>statictoicjeski</a:t>
            </a:r>
            <a:r>
              <a:rPr lang="en-US" baseline="0" dirty="0" smtClean="0"/>
              <a:t> </a:t>
            </a:r>
            <a:r>
              <a:rPr lang="en-US" baseline="0" dirty="0" err="1" smtClean="0"/>
              <a:t>analiz</a:t>
            </a:r>
            <a:r>
              <a:rPr lang="en-US" baseline="0" dirty="0" smtClean="0"/>
              <a:t> </a:t>
            </a:r>
            <a:r>
              <a:rPr lang="en-US" baseline="0" dirty="0" err="1" smtClean="0"/>
              <a:t>na</a:t>
            </a:r>
            <a:r>
              <a:rPr lang="en-US" baseline="0" dirty="0" smtClean="0"/>
              <a:t> </a:t>
            </a:r>
            <a:r>
              <a:rPr lang="en-US" baseline="0" dirty="0" err="1" smtClean="0"/>
              <a:t>lekarstna</a:t>
            </a:r>
            <a:r>
              <a:rPr lang="en-US" baseline="0" dirty="0" smtClean="0"/>
              <a:t> </a:t>
            </a:r>
            <a:r>
              <a:rPr lang="en-US" baseline="0" dirty="0" err="1" smtClean="0"/>
              <a:t>administrani</a:t>
            </a:r>
            <a:r>
              <a:rPr lang="en-US" baseline="0" dirty="0" smtClean="0"/>
              <a:t> </a:t>
            </a:r>
            <a:r>
              <a:rPr lang="en-US" baseline="0" dirty="0" err="1" smtClean="0"/>
              <a:t>po</a:t>
            </a:r>
            <a:r>
              <a:rPr lang="en-US" baseline="0" dirty="0" smtClean="0"/>
              <a:t> </a:t>
            </a:r>
            <a:r>
              <a:rPr lang="en-US" baseline="0" dirty="0" err="1" smtClean="0"/>
              <a:t>oralen</a:t>
            </a:r>
            <a:r>
              <a:rPr lang="en-US" baseline="0" dirty="0" smtClean="0"/>
              <a:t> pat – I </a:t>
            </a:r>
            <a:r>
              <a:rPr lang="en-US" baseline="0" dirty="0" err="1" smtClean="0"/>
              <a:t>koljto</a:t>
            </a:r>
            <a:r>
              <a:rPr lang="en-US" baseline="0" dirty="0" smtClean="0"/>
              <a:t> </a:t>
            </a:r>
            <a:r>
              <a:rPr lang="en-US" baseline="0" dirty="0" err="1" smtClean="0"/>
              <a:t>pokazba</a:t>
            </a:r>
            <a:r>
              <a:rPr lang="en-US" baseline="0" dirty="0" smtClean="0"/>
              <a:t> </a:t>
            </a:r>
            <a:r>
              <a:rPr lang="en-US" baseline="0" dirty="0" err="1" smtClean="0"/>
              <a:t>che</a:t>
            </a:r>
            <a:r>
              <a:rPr lang="en-US" baseline="0" dirty="0" smtClean="0"/>
              <a:t> </a:t>
            </a:r>
            <a:r>
              <a:rPr lang="en-US" baseline="0" dirty="0" err="1" smtClean="0"/>
              <a:t>physchem</a:t>
            </a:r>
            <a:r>
              <a:rPr lang="en-US" baseline="0" dirty="0" smtClean="0"/>
              <a:t> pram </a:t>
            </a:r>
            <a:r>
              <a:rPr lang="en-US" baseline="0" dirty="0" err="1" smtClean="0"/>
              <a:t>katos</a:t>
            </a:r>
            <a:r>
              <a:rPr lang="en-US" baseline="0" dirty="0" smtClean="0"/>
              <a:t>    ….</a:t>
            </a:r>
            <a:r>
              <a:rPr lang="en-US" baseline="0" dirty="0" err="1" smtClean="0"/>
              <a:t>donpori</a:t>
            </a:r>
            <a:r>
              <a:rPr lang="en-US" baseline="0" dirty="0" smtClean="0"/>
              <a:t> </a:t>
            </a:r>
            <a:r>
              <a:rPr lang="en-US" baseline="0" dirty="0" err="1" smtClean="0"/>
              <a:t>na</a:t>
            </a:r>
            <a:r>
              <a:rPr lang="en-US" baseline="0" dirty="0" smtClean="0"/>
              <a:t> </a:t>
            </a:r>
            <a:r>
              <a:rPr lang="en-US" baseline="0" dirty="0" err="1" smtClean="0"/>
              <a:t>Vod</a:t>
            </a:r>
            <a:r>
              <a:rPr lang="en-US" baseline="0" dirty="0" smtClean="0"/>
              <a:t> </a:t>
            </a:r>
            <a:r>
              <a:rPr lang="en-US" baseline="0" dirty="0" err="1" smtClean="0"/>
              <a:t>vr</a:t>
            </a:r>
            <a:r>
              <a:rPr lang="en-US" baseline="0" dirty="0" smtClean="0"/>
              <a:t>, </a:t>
            </a:r>
            <a:r>
              <a:rPr lang="en-US" baseline="0" dirty="0" err="1" smtClean="0"/>
              <a:t>Aceptori</a:t>
            </a:r>
            <a:r>
              <a:rPr lang="en-US" baseline="0" dirty="0" smtClean="0"/>
              <a:t> </a:t>
            </a:r>
            <a:r>
              <a:rPr lang="en-US" baseline="0" dirty="0" err="1" smtClean="0"/>
              <a:t>na</a:t>
            </a:r>
            <a:r>
              <a:rPr lang="en-US" baseline="0" dirty="0" smtClean="0"/>
              <a:t> </a:t>
            </a:r>
            <a:r>
              <a:rPr lang="en-US" baseline="0" dirty="0" err="1" smtClean="0"/>
              <a:t>Bodor</a:t>
            </a:r>
            <a:r>
              <a:rPr lang="en-US" baseline="0" dirty="0" smtClean="0"/>
              <a:t>. </a:t>
            </a:r>
            <a:r>
              <a:rPr lang="en-US" baseline="0" dirty="0" err="1" smtClean="0"/>
              <a:t>Vrazki</a:t>
            </a:r>
            <a:r>
              <a:rPr lang="en-US" baseline="0" dirty="0" smtClean="0"/>
              <a:t>, </a:t>
            </a:r>
            <a:r>
              <a:rPr lang="en-US" baseline="0" dirty="0" err="1" smtClean="0"/>
              <a:t>mol</a:t>
            </a:r>
            <a:r>
              <a:rPr lang="en-US" baseline="0" dirty="0" smtClean="0"/>
              <a:t> </a:t>
            </a:r>
            <a:r>
              <a:rPr lang="en-US" baseline="0" dirty="0" err="1" smtClean="0"/>
              <a:t>teglo</a:t>
            </a:r>
            <a:r>
              <a:rPr lang="en-US" baseline="0" dirty="0" smtClean="0"/>
              <a:t> I </a:t>
            </a:r>
            <a:r>
              <a:rPr lang="en-US" baseline="0" dirty="0" err="1" smtClean="0"/>
              <a:t>lipofiliciy</a:t>
            </a:r>
            <a:r>
              <a:rPr lang="en-US" baseline="0" dirty="0" smtClean="0"/>
              <a:t> </a:t>
            </a:r>
            <a:r>
              <a:rPr lang="en-US" baseline="0" dirty="0" err="1" smtClean="0"/>
              <a:t>ili</a:t>
            </a:r>
            <a:r>
              <a:rPr lang="en-US" baseline="0" dirty="0" smtClean="0"/>
              <a:t> </a:t>
            </a:r>
            <a:r>
              <a:rPr lang="en-US" baseline="0" dirty="0" err="1" smtClean="0"/>
              <a:t>hidriphobnost</a:t>
            </a:r>
            <a:r>
              <a:rPr lang="en-US" baseline="0" dirty="0" smtClean="0"/>
              <a:t> </a:t>
            </a:r>
            <a:r>
              <a:rPr lang="en-US" baseline="0" dirty="0" err="1" smtClean="0"/>
              <a:t>pozvoljata</a:t>
            </a:r>
            <a:r>
              <a:rPr lang="en-US" baseline="0" dirty="0" smtClean="0"/>
              <a:t> </a:t>
            </a:r>
            <a:r>
              <a:rPr lang="en-US" baseline="0" dirty="0" err="1" smtClean="0"/>
              <a:t>va</a:t>
            </a:r>
            <a:r>
              <a:rPr lang="en-US" baseline="0" dirty="0" smtClean="0"/>
              <a:t> se </a:t>
            </a:r>
            <a:r>
              <a:rPr lang="en-US" baseline="0" dirty="0" err="1" smtClean="0"/>
              <a:t>peedskaje</a:t>
            </a:r>
            <a:r>
              <a:rPr lang="en-US" baseline="0" dirty="0" smtClean="0"/>
              <a:t> </a:t>
            </a:r>
            <a:r>
              <a:rPr lang="en-US" baseline="0" dirty="0" err="1" smtClean="0"/>
              <a:t>sposobnosttsa</a:t>
            </a:r>
            <a:r>
              <a:rPr lang="en-US" baseline="0" dirty="0" smtClean="0"/>
              <a:t> </a:t>
            </a:r>
            <a:r>
              <a:rPr lang="en-US" baseline="0" dirty="0" err="1" smtClean="0"/>
              <a:t>na</a:t>
            </a:r>
            <a:r>
              <a:rPr lang="en-US" baseline="0" dirty="0" smtClean="0"/>
              <a:t> 1 him </a:t>
            </a:r>
            <a:r>
              <a:rPr lang="en-US" baseline="0" dirty="0" err="1" smtClean="0"/>
              <a:t>mol</a:t>
            </a:r>
            <a:r>
              <a:rPr lang="en-US" baseline="0" dirty="0" smtClean="0"/>
              <a:t> de bade </a:t>
            </a:r>
            <a:r>
              <a:rPr lang="en-US" baseline="0" dirty="0" err="1" smtClean="0"/>
              <a:t>administraina</a:t>
            </a:r>
            <a:r>
              <a:rPr lang="en-US" baseline="0" dirty="0" smtClean="0"/>
              <a:t> </a:t>
            </a:r>
            <a:r>
              <a:rPr lang="en-US" baseline="0" dirty="0" err="1" smtClean="0"/>
              <a:t>po</a:t>
            </a:r>
            <a:r>
              <a:rPr lang="en-US" baseline="0" dirty="0" smtClean="0"/>
              <a:t> </a:t>
            </a:r>
            <a:r>
              <a:rPr lang="en-US" baseline="0" dirty="0" err="1" smtClean="0"/>
              <a:t>oralen</a:t>
            </a:r>
            <a:r>
              <a:rPr lang="en-US" baseline="0" dirty="0" smtClean="0"/>
              <a:t> </a:t>
            </a:r>
            <a:r>
              <a:rPr lang="en-US" baseline="0" dirty="0" err="1" smtClean="0"/>
              <a:t>pak</a:t>
            </a:r>
            <a:r>
              <a:rPr lang="en-US" baseline="0" dirty="0" smtClean="0"/>
              <a:t>, </a:t>
            </a:r>
            <a:r>
              <a:rPr lang="en-US" baseline="0" dirty="0" err="1" smtClean="0"/>
              <a:t>bez</a:t>
            </a:r>
            <a:r>
              <a:rPr lang="en-US" baseline="0" dirty="0" smtClean="0"/>
              <a:t> da se </a:t>
            </a:r>
            <a:r>
              <a:rPr lang="en-US" baseline="0" dirty="0" err="1" smtClean="0"/>
              <a:t>nalaganejnoto</a:t>
            </a:r>
            <a:r>
              <a:rPr lang="en-US" baseline="0" dirty="0" smtClean="0"/>
              <a:t> </a:t>
            </a:r>
            <a:r>
              <a:rPr lang="en-US" baseline="0" dirty="0" err="1" smtClean="0"/>
              <a:t>injektoirane</a:t>
            </a:r>
            <a:r>
              <a:rPr lang="en-US" baseline="0" dirty="0" smtClean="0"/>
              <a:t>.</a:t>
            </a:r>
          </a:p>
          <a:p>
            <a:r>
              <a:rPr lang="en-US" baseline="0" dirty="0" smtClean="0"/>
              <a:t> </a:t>
            </a:r>
          </a:p>
          <a:p>
            <a:r>
              <a:rPr lang="en-US" baseline="0" dirty="0" smtClean="0"/>
              <a:t>VC </a:t>
            </a:r>
            <a:r>
              <a:rPr lang="en-US" baseline="0" dirty="0" err="1" smtClean="0"/>
              <a:t>kolab</a:t>
            </a:r>
            <a:r>
              <a:rPr lang="en-US" baseline="0" dirty="0" smtClean="0"/>
              <a:t> s </a:t>
            </a:r>
            <a:r>
              <a:rPr lang="en-US" baseline="0" dirty="0" err="1" smtClean="0"/>
              <a:t>Prol</a:t>
            </a:r>
            <a:r>
              <a:rPr lang="en-US" baseline="0" dirty="0" smtClean="0"/>
              <a:t> </a:t>
            </a:r>
            <a:r>
              <a:rPr lang="en-US" baseline="0" dirty="0" err="1" smtClean="0"/>
              <a:t>Baell</a:t>
            </a:r>
            <a:r>
              <a:rPr lang="en-US" baseline="0" dirty="0" smtClean="0"/>
              <a:t> </a:t>
            </a:r>
            <a:r>
              <a:rPr lang="en-US" baseline="0" dirty="0" err="1" smtClean="0"/>
              <a:t>razprabotane</a:t>
            </a:r>
            <a:r>
              <a:rPr lang="en-US" baseline="0" dirty="0" smtClean="0"/>
              <a:t> </a:t>
            </a:r>
            <a:r>
              <a:rPr lang="en-US" baseline="0" dirty="0" err="1" smtClean="0"/>
              <a:t>tarcesme</a:t>
            </a:r>
            <a:r>
              <a:rPr lang="en-US" baseline="0" dirty="0" smtClean="0"/>
              <a:t> ma </a:t>
            </a:r>
            <a:r>
              <a:rPr lang="en-US" baseline="0" dirty="0" err="1" smtClean="0"/>
              <a:t>toksichni</a:t>
            </a:r>
            <a:r>
              <a:rPr lang="en-US" baseline="0" dirty="0" smtClean="0"/>
              <a:t> </a:t>
            </a:r>
            <a:r>
              <a:rPr lang="en-US" baseline="0" dirty="0" err="1" smtClean="0"/>
              <a:t>grupi</a:t>
            </a:r>
            <a:r>
              <a:rPr lang="en-US" baseline="0" dirty="0" smtClean="0"/>
              <a:t> I </a:t>
            </a:r>
            <a:r>
              <a:rPr lang="en-US" baseline="0" dirty="0" err="1" smtClean="0"/>
              <a:t>tdrugopodo</a:t>
            </a:r>
            <a:r>
              <a:rPr lang="en-US" baseline="0" dirty="0" smtClean="0"/>
              <a:t>=</a:t>
            </a:r>
            <a:r>
              <a:rPr lang="en-US" baseline="0" dirty="0" err="1" smtClean="0"/>
              <a:t>bnikoito</a:t>
            </a:r>
            <a:r>
              <a:rPr lang="en-US" baseline="0" dirty="0" smtClean="0"/>
              <a:t> </a:t>
            </a:r>
            <a:r>
              <a:rPr lang="en-US" baseline="0" dirty="0" err="1" smtClean="0"/>
              <a:t>nariocajen</a:t>
            </a:r>
            <a:r>
              <a:rPr lang="en-US" baseline="0" dirty="0" smtClean="0"/>
              <a:t> PAINS </a:t>
            </a:r>
            <a:r>
              <a:rPr lang="en-US" baseline="0" dirty="0" err="1" smtClean="0"/>
              <a:t>za</a:t>
            </a:r>
            <a:r>
              <a:rPr lang="en-US" baseline="0" dirty="0" smtClean="0"/>
              <a:t> …. </a:t>
            </a:r>
            <a:r>
              <a:rPr lang="en-US" baseline="0" dirty="0" err="1" smtClean="0"/>
              <a:t>Chojto</a:t>
            </a:r>
            <a:r>
              <a:rPr lang="en-US" baseline="0" dirty="0" smtClean="0"/>
              <a:t> </a:t>
            </a:r>
            <a:r>
              <a:rPr lang="en-US" baseline="0" dirty="0" err="1" smtClean="0"/>
              <a:t>prosastvie</a:t>
            </a:r>
            <a:r>
              <a:rPr lang="en-US" baseline="0" dirty="0" smtClean="0"/>
              <a:t> e </a:t>
            </a:r>
            <a:r>
              <a:rPr lang="en-US" baseline="0" dirty="0" err="1" smtClean="0"/>
              <a:t>nejelano</a:t>
            </a:r>
            <a:r>
              <a:rPr lang="en-US" baseline="0" dirty="0" smtClean="0"/>
              <a:t> </a:t>
            </a:r>
            <a:r>
              <a:rPr lang="en-US" baseline="0" dirty="0" err="1" smtClean="0"/>
              <a:t>za</a:t>
            </a:r>
            <a:r>
              <a:rPr lang="en-US" baseline="0" dirty="0" smtClean="0"/>
              <a:t> </a:t>
            </a:r>
            <a:r>
              <a:rPr lang="en-US" baseline="0" dirty="0" err="1" smtClean="0"/>
              <a:t>kandiaka</a:t>
            </a:r>
            <a:r>
              <a:rPr lang="en-US" baseline="0" dirty="0" smtClean="0"/>
              <a:t> </a:t>
            </a:r>
            <a:r>
              <a:rPr lang="en-US" baseline="0" dirty="0" err="1" smtClean="0"/>
              <a:t>lasteni</a:t>
            </a:r>
            <a:r>
              <a:rPr lang="en-US" baseline="0" dirty="0" smtClean="0"/>
              <a:t> </a:t>
            </a:r>
            <a:r>
              <a:rPr lang="en-US" baseline="0" dirty="0" err="1" smtClean="0"/>
              <a:t>kanifdatti</a:t>
            </a:r>
            <a:r>
              <a:rPr lang="en-US" baseline="0" dirty="0" smtClean="0"/>
              <a:t>.</a:t>
            </a:r>
          </a:p>
          <a:p>
            <a:endParaRPr lang="en-US" baseline="0"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a:t>
            </a:r>
          </a:p>
          <a:p>
            <a:r>
              <a:rPr lang="en-US" sz="1200" kern="1200" dirty="0" smtClean="0">
                <a:solidFill>
                  <a:schemeClr val="tx1"/>
                </a:solidFill>
                <a:latin typeface="+mn-lt"/>
                <a:ea typeface="+mn-ea"/>
                <a:cs typeface="+mn-cs"/>
              </a:rPr>
              <a:t>Maria</a:t>
            </a:r>
          </a:p>
          <a:p>
            <a:r>
              <a:rPr lang="en-US" sz="1200" kern="1200" dirty="0" smtClean="0">
                <a:solidFill>
                  <a:schemeClr val="tx1"/>
                </a:solidFill>
                <a:latin typeface="+mn-lt"/>
                <a:ea typeface="+mn-ea"/>
                <a:cs typeface="+mn-cs"/>
              </a:rPr>
              <a:t>le </a:t>
            </a:r>
            <a:r>
              <a:rPr lang="en-US" sz="1200" kern="1200" dirty="0" err="1" smtClean="0">
                <a:solidFill>
                  <a:schemeClr val="tx1"/>
                </a:solidFill>
                <a:latin typeface="+mn-lt"/>
                <a:ea typeface="+mn-ea"/>
                <a:cs typeface="+mn-cs"/>
              </a:rPr>
              <a:t>papier</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que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tu</a:t>
            </a:r>
            <a:r>
              <a:rPr lang="en-US" sz="1200" kern="1200" dirty="0" smtClean="0">
                <a:solidFill>
                  <a:schemeClr val="tx1"/>
                </a:solidFill>
                <a:latin typeface="+mn-lt"/>
                <a:ea typeface="+mn-ea"/>
                <a:cs typeface="+mn-cs"/>
              </a:rPr>
              <a:t> as </a:t>
            </a:r>
            <a:r>
              <a:rPr lang="en-US" sz="1200" kern="1200" dirty="0" err="1" smtClean="0">
                <a:solidFill>
                  <a:schemeClr val="tx1"/>
                </a:solidFill>
                <a:latin typeface="+mn-lt"/>
                <a:ea typeface="+mn-ea"/>
                <a:cs typeface="+mn-cs"/>
              </a:rPr>
              <a:t>envoye</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est</a:t>
            </a:r>
            <a:r>
              <a:rPr lang="en-US" sz="1200" kern="1200" dirty="0" smtClean="0">
                <a:solidFill>
                  <a:schemeClr val="tx1"/>
                </a:solidFill>
                <a:latin typeface="+mn-lt"/>
                <a:ea typeface="+mn-ea"/>
                <a:cs typeface="+mn-cs"/>
              </a:rPr>
              <a:t> </a:t>
            </a:r>
            <a:r>
              <a:rPr lang="en-US" sz="1200" kern="1200" dirty="0" err="1" smtClean="0">
                <a:solidFill>
                  <a:schemeClr val="tx1"/>
                </a:solidFill>
                <a:latin typeface="+mn-lt"/>
                <a:ea typeface="+mn-ea"/>
                <a:cs typeface="+mn-cs"/>
              </a:rPr>
              <a:t>tres</a:t>
            </a:r>
            <a:r>
              <a:rPr lang="en-US" sz="1200" kern="1200" dirty="0" smtClean="0">
                <a:solidFill>
                  <a:schemeClr val="tx1"/>
                </a:solidFill>
                <a:latin typeface="+mn-lt"/>
                <a:ea typeface="+mn-ea"/>
                <a:cs typeface="+mn-cs"/>
              </a:rPr>
              <a:t> important indeed</a:t>
            </a:r>
          </a:p>
          <a:p>
            <a:r>
              <a:rPr lang="en-US" sz="1200" kern="1200" dirty="0" smtClean="0">
                <a:solidFill>
                  <a:schemeClr val="tx1"/>
                </a:solidFill>
                <a:latin typeface="+mn-lt"/>
                <a:ea typeface="+mn-ea"/>
                <a:cs typeface="+mn-cs"/>
              </a:rPr>
              <a:t>How drug-like are 'ugly' drugs: do drug-likeness metrics predict ADME </a:t>
            </a:r>
            <a:r>
              <a:rPr lang="en-US" sz="1200" kern="1200" dirty="0" err="1" smtClean="0">
                <a:solidFill>
                  <a:schemeClr val="tx1"/>
                </a:solidFill>
                <a:latin typeface="+mn-lt"/>
                <a:ea typeface="+mn-ea"/>
                <a:cs typeface="+mn-cs"/>
              </a:rPr>
              <a:t>behaviour</a:t>
            </a:r>
            <a:r>
              <a:rPr lang="en-US" sz="1200" kern="1200" dirty="0" smtClean="0">
                <a:solidFill>
                  <a:schemeClr val="tx1"/>
                </a:solidFill>
                <a:latin typeface="+mn-lt"/>
                <a:ea typeface="+mn-ea"/>
                <a:cs typeface="+mn-cs"/>
              </a:rPr>
              <a:t> in humans?</a:t>
            </a:r>
          </a:p>
          <a:p>
            <a:r>
              <a:rPr lang="en-US" sz="1200" kern="1200" dirty="0" smtClean="0">
                <a:solidFill>
                  <a:schemeClr val="tx1"/>
                </a:solidFill>
                <a:latin typeface="+mn-lt"/>
                <a:ea typeface="+mn-ea"/>
                <a:cs typeface="+mn-cs"/>
              </a:rPr>
              <a:t>Ritchie TJ, Macdonald SJ.</a:t>
            </a:r>
          </a:p>
          <a:p>
            <a:r>
              <a:rPr lang="fi-FI" sz="1200" kern="1200" dirty="0" err="1" smtClean="0">
                <a:solidFill>
                  <a:schemeClr val="tx1"/>
                </a:solidFill>
                <a:latin typeface="+mn-lt"/>
                <a:ea typeface="+mn-ea"/>
                <a:cs typeface="+mn-cs"/>
              </a:rPr>
              <a:t>Drug</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Discov</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Today</a:t>
            </a:r>
            <a:r>
              <a:rPr lang="fi-FI" sz="1200" kern="1200" dirty="0" smtClean="0">
                <a:solidFill>
                  <a:schemeClr val="tx1"/>
                </a:solidFill>
                <a:latin typeface="+mn-lt"/>
                <a:ea typeface="+mn-ea"/>
                <a:cs typeface="+mn-cs"/>
              </a:rPr>
              <a:t>. 2014 Jan 21. pii: S1359-6446(14)00009-9. </a:t>
            </a:r>
            <a:r>
              <a:rPr lang="fi-FI" sz="1200" kern="1200" dirty="0" err="1" smtClean="0">
                <a:solidFill>
                  <a:schemeClr val="tx1"/>
                </a:solidFill>
                <a:latin typeface="+mn-lt"/>
                <a:ea typeface="+mn-ea"/>
                <a:cs typeface="+mn-cs"/>
              </a:rPr>
              <a:t>doi</a:t>
            </a:r>
            <a:r>
              <a:rPr lang="fi-FI" sz="1200" kern="1200" dirty="0" smtClean="0">
                <a:solidFill>
                  <a:schemeClr val="tx1"/>
                </a:solidFill>
                <a:latin typeface="+mn-lt"/>
                <a:ea typeface="+mn-ea"/>
                <a:cs typeface="+mn-cs"/>
              </a:rPr>
              <a:t>: 10.1016/j.drudis.2014.01.007. </a:t>
            </a:r>
          </a:p>
          <a:p>
            <a:endParaRPr lang="fi-FI" sz="1200" kern="1200" dirty="0" smtClean="0">
              <a:solidFill>
                <a:schemeClr val="tx1"/>
              </a:solidFill>
              <a:latin typeface="+mn-lt"/>
              <a:ea typeface="+mn-ea"/>
              <a:cs typeface="+mn-cs"/>
            </a:endParaRPr>
          </a:p>
          <a:p>
            <a:r>
              <a:rPr lang="fi-FI" sz="1200" kern="1200" dirty="0" smtClean="0">
                <a:solidFill>
                  <a:schemeClr val="tx1"/>
                </a:solidFill>
                <a:latin typeface="+mn-lt"/>
                <a:ea typeface="+mn-ea"/>
                <a:cs typeface="+mn-cs"/>
              </a:rPr>
              <a:t>il </a:t>
            </a:r>
            <a:r>
              <a:rPr lang="fi-FI" sz="1200" kern="1200" dirty="0" err="1" smtClean="0">
                <a:solidFill>
                  <a:schemeClr val="tx1"/>
                </a:solidFill>
                <a:latin typeface="+mn-lt"/>
                <a:ea typeface="+mn-ea"/>
                <a:cs typeface="+mn-cs"/>
              </a:rPr>
              <a:t>revient</a:t>
            </a:r>
            <a:r>
              <a:rPr lang="fi-FI" sz="1200" kern="1200" dirty="0" smtClean="0">
                <a:solidFill>
                  <a:schemeClr val="tx1"/>
                </a:solidFill>
                <a:latin typeface="+mn-lt"/>
                <a:ea typeface="+mn-ea"/>
                <a:cs typeface="+mn-cs"/>
              </a:rPr>
              <a:t> à 200% </a:t>
            </a:r>
            <a:r>
              <a:rPr lang="fi-FI" sz="1200" kern="1200" dirty="0" err="1" smtClean="0">
                <a:solidFill>
                  <a:schemeClr val="tx1"/>
                </a:solidFill>
                <a:latin typeface="+mn-lt"/>
                <a:ea typeface="+mn-ea"/>
                <a:cs typeface="+mn-cs"/>
              </a:rPr>
              <a:t>sur</a:t>
            </a:r>
            <a:r>
              <a:rPr lang="fi-FI" sz="1200" kern="1200" dirty="0" smtClean="0">
                <a:solidFill>
                  <a:schemeClr val="tx1"/>
                </a:solidFill>
                <a:latin typeface="+mn-lt"/>
                <a:ea typeface="+mn-ea"/>
                <a:cs typeface="+mn-cs"/>
              </a:rPr>
              <a:t> la </a:t>
            </a:r>
            <a:r>
              <a:rPr lang="fi-FI" sz="1200" kern="1200" dirty="0" err="1" smtClean="0">
                <a:solidFill>
                  <a:schemeClr val="tx1"/>
                </a:solidFill>
                <a:latin typeface="+mn-lt"/>
                <a:ea typeface="+mn-ea"/>
                <a:cs typeface="+mn-cs"/>
              </a:rPr>
              <a:t>pertinence</a:t>
            </a:r>
            <a:r>
              <a:rPr lang="fi-FI" sz="1200" kern="1200" dirty="0" smtClean="0">
                <a:solidFill>
                  <a:schemeClr val="tx1"/>
                </a:solidFill>
                <a:latin typeface="+mn-lt"/>
                <a:ea typeface="+mn-ea"/>
                <a:cs typeface="+mn-cs"/>
              </a:rPr>
              <a:t> de </a:t>
            </a:r>
            <a:r>
              <a:rPr lang="fi-FI" sz="1200" kern="1200" dirty="0" err="1" smtClean="0">
                <a:solidFill>
                  <a:schemeClr val="tx1"/>
                </a:solidFill>
                <a:latin typeface="+mn-lt"/>
                <a:ea typeface="+mn-ea"/>
                <a:cs typeface="+mn-cs"/>
              </a:rPr>
              <a:t>comparer</a:t>
            </a:r>
            <a:r>
              <a:rPr lang="fi-FI" sz="1200" kern="1200" dirty="0" smtClean="0">
                <a:solidFill>
                  <a:schemeClr val="tx1"/>
                </a:solidFill>
                <a:latin typeface="+mn-lt"/>
                <a:ea typeface="+mn-ea"/>
                <a:cs typeface="+mn-cs"/>
              </a:rPr>
              <a:t> des </a:t>
            </a:r>
            <a:r>
              <a:rPr lang="fi-FI" sz="1200" kern="1200" dirty="0" err="1" smtClean="0">
                <a:solidFill>
                  <a:schemeClr val="tx1"/>
                </a:solidFill>
                <a:latin typeface="+mn-lt"/>
                <a:ea typeface="+mn-ea"/>
                <a:cs typeface="+mn-cs"/>
              </a:rPr>
              <a:t>molecules</a:t>
            </a:r>
            <a:r>
              <a:rPr lang="fi-FI" sz="1200" kern="1200" dirty="0" smtClean="0">
                <a:solidFill>
                  <a:schemeClr val="tx1"/>
                </a:solidFill>
                <a:latin typeface="+mn-lt"/>
                <a:ea typeface="+mn-ea"/>
                <a:cs typeface="+mn-cs"/>
              </a:rPr>
              <a:t> avec </a:t>
            </a:r>
            <a:r>
              <a:rPr lang="fi-FI" sz="1200" kern="1200" dirty="0" err="1" smtClean="0">
                <a:solidFill>
                  <a:schemeClr val="tx1"/>
                </a:solidFill>
                <a:latin typeface="+mn-lt"/>
                <a:ea typeface="+mn-ea"/>
                <a:cs typeface="+mn-cs"/>
              </a:rPr>
              <a:t>tout</a:t>
            </a:r>
            <a:r>
              <a:rPr lang="fi-FI" sz="1200" kern="1200" dirty="0" smtClean="0">
                <a:solidFill>
                  <a:schemeClr val="tx1"/>
                </a:solidFill>
                <a:latin typeface="+mn-lt"/>
                <a:ea typeface="+mn-ea"/>
                <a:cs typeface="+mn-cs"/>
              </a:rPr>
              <a:t> le FDA </a:t>
            </a:r>
            <a:r>
              <a:rPr lang="fi-FI" sz="1200" kern="1200" dirty="0" err="1" smtClean="0">
                <a:solidFill>
                  <a:schemeClr val="tx1"/>
                </a:solidFill>
                <a:latin typeface="+mn-lt"/>
                <a:ea typeface="+mn-ea"/>
                <a:cs typeface="+mn-cs"/>
              </a:rPr>
              <a:t>oral</a:t>
            </a:r>
            <a:r>
              <a:rPr lang="fi-FI" sz="1200" kern="1200" dirty="0" smtClean="0">
                <a:solidFill>
                  <a:schemeClr val="tx1"/>
                </a:solidFill>
                <a:latin typeface="+mn-lt"/>
                <a:ea typeface="+mn-ea"/>
                <a:cs typeface="+mn-cs"/>
              </a:rPr>
              <a:t> et </a:t>
            </a:r>
            <a:r>
              <a:rPr lang="fi-FI" sz="1200" kern="1200" dirty="0" err="1" smtClean="0">
                <a:solidFill>
                  <a:schemeClr val="tx1"/>
                </a:solidFill>
                <a:latin typeface="+mn-lt"/>
                <a:ea typeface="+mn-ea"/>
                <a:cs typeface="+mn-cs"/>
              </a:rPr>
              <a:t>globalement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dit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que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cela</a:t>
            </a:r>
            <a:r>
              <a:rPr lang="fi-FI" sz="1200" kern="1200" dirty="0" smtClean="0">
                <a:solidFill>
                  <a:schemeClr val="tx1"/>
                </a:solidFill>
                <a:latin typeface="+mn-lt"/>
                <a:ea typeface="+mn-ea"/>
                <a:cs typeface="+mn-cs"/>
              </a:rPr>
              <a:t> n a </a:t>
            </a:r>
            <a:r>
              <a:rPr lang="fi-FI" sz="1200" kern="1200" dirty="0" err="1" smtClean="0">
                <a:solidFill>
                  <a:schemeClr val="tx1"/>
                </a:solidFill>
                <a:latin typeface="+mn-lt"/>
                <a:ea typeface="+mn-ea"/>
                <a:cs typeface="+mn-cs"/>
              </a:rPr>
              <a:t>pas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bcp</a:t>
            </a:r>
            <a:r>
              <a:rPr lang="fi-FI" sz="1200" kern="1200" dirty="0" smtClean="0">
                <a:solidFill>
                  <a:schemeClr val="tx1"/>
                </a:solidFill>
                <a:latin typeface="+mn-lt"/>
                <a:ea typeface="+mn-ea"/>
                <a:cs typeface="+mn-cs"/>
              </a:rPr>
              <a:t> de </a:t>
            </a:r>
            <a:r>
              <a:rPr lang="fi-FI" sz="1200" kern="1200" dirty="0" err="1" smtClean="0">
                <a:solidFill>
                  <a:schemeClr val="tx1"/>
                </a:solidFill>
                <a:latin typeface="+mn-lt"/>
                <a:ea typeface="+mn-ea"/>
                <a:cs typeface="+mn-cs"/>
              </a:rPr>
              <a:t>sens</a:t>
            </a:r>
            <a:r>
              <a:rPr lang="fi-FI" sz="1200" kern="1200" dirty="0" smtClean="0">
                <a:solidFill>
                  <a:schemeClr val="tx1"/>
                </a:solidFill>
                <a:latin typeface="+mn-lt"/>
                <a:ea typeface="+mn-ea"/>
                <a:cs typeface="+mn-cs"/>
              </a:rPr>
              <a:t> au </a:t>
            </a:r>
            <a:r>
              <a:rPr lang="fi-FI" sz="1200" kern="1200" dirty="0" err="1" smtClean="0">
                <a:solidFill>
                  <a:schemeClr val="tx1"/>
                </a:solidFill>
                <a:latin typeface="+mn-lt"/>
                <a:ea typeface="+mn-ea"/>
                <a:cs typeface="+mn-cs"/>
              </a:rPr>
              <a:t>moins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pour</a:t>
            </a:r>
            <a:r>
              <a:rPr lang="fi-FI" sz="1200" kern="1200" dirty="0" smtClean="0">
                <a:solidFill>
                  <a:schemeClr val="tx1"/>
                </a:solidFill>
                <a:latin typeface="+mn-lt"/>
                <a:ea typeface="+mn-ea"/>
                <a:cs typeface="+mn-cs"/>
              </a:rPr>
              <a:t> l ADMET, c </a:t>
            </a:r>
            <a:r>
              <a:rPr lang="fi-FI" sz="1200" kern="1200" dirty="0" err="1" smtClean="0">
                <a:solidFill>
                  <a:schemeClr val="tx1"/>
                </a:solidFill>
                <a:latin typeface="+mn-lt"/>
                <a:ea typeface="+mn-ea"/>
                <a:cs typeface="+mn-cs"/>
              </a:rPr>
              <a:t>est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une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sorte</a:t>
            </a:r>
            <a:r>
              <a:rPr lang="fi-FI" sz="1200" kern="1200" dirty="0" smtClean="0">
                <a:solidFill>
                  <a:schemeClr val="tx1"/>
                </a:solidFill>
                <a:latin typeface="+mn-lt"/>
                <a:ea typeface="+mn-ea"/>
                <a:cs typeface="+mn-cs"/>
              </a:rPr>
              <a:t> de </a:t>
            </a:r>
            <a:r>
              <a:rPr lang="fi-FI" sz="1200" kern="1200" dirty="0" err="1" smtClean="0">
                <a:solidFill>
                  <a:schemeClr val="tx1"/>
                </a:solidFill>
                <a:latin typeface="+mn-lt"/>
                <a:ea typeface="+mn-ea"/>
                <a:cs typeface="+mn-cs"/>
              </a:rPr>
              <a:t>averaged</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noise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qui</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dit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tout</a:t>
            </a:r>
            <a:r>
              <a:rPr lang="fi-FI" sz="1200" kern="1200" dirty="0" smtClean="0">
                <a:solidFill>
                  <a:schemeClr val="tx1"/>
                </a:solidFill>
                <a:latin typeface="+mn-lt"/>
                <a:ea typeface="+mn-ea"/>
                <a:cs typeface="+mn-cs"/>
              </a:rPr>
              <a:t> et </a:t>
            </a:r>
            <a:r>
              <a:rPr lang="fi-FI" sz="1200" kern="1200" dirty="0" err="1" smtClean="0">
                <a:solidFill>
                  <a:schemeClr val="tx1"/>
                </a:solidFill>
                <a:latin typeface="+mn-lt"/>
                <a:ea typeface="+mn-ea"/>
                <a:cs typeface="+mn-cs"/>
              </a:rPr>
              <a:t>rien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cela</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donne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une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idee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mais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pas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grand</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chose</a:t>
            </a:r>
            <a:r>
              <a:rPr lang="fi-FI" sz="1200" kern="1200" dirty="0" smtClean="0">
                <a:solidFill>
                  <a:schemeClr val="tx1"/>
                </a:solidFill>
                <a:latin typeface="+mn-lt"/>
                <a:ea typeface="+mn-ea"/>
                <a:cs typeface="+mn-cs"/>
              </a:rPr>
              <a:t>... Il y a </a:t>
            </a:r>
            <a:r>
              <a:rPr lang="fi-FI" sz="1200" kern="1200" dirty="0" err="1" smtClean="0">
                <a:solidFill>
                  <a:schemeClr val="tx1"/>
                </a:solidFill>
                <a:latin typeface="+mn-lt"/>
                <a:ea typeface="+mn-ea"/>
                <a:cs typeface="+mn-cs"/>
              </a:rPr>
              <a:t>eu</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plusieurs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critiques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sur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type</a:t>
            </a:r>
            <a:r>
              <a:rPr lang="fi-FI" sz="1200" kern="1200" dirty="0" smtClean="0">
                <a:solidFill>
                  <a:schemeClr val="tx1"/>
                </a:solidFill>
                <a:latin typeface="+mn-lt"/>
                <a:ea typeface="+mn-ea"/>
                <a:cs typeface="+mn-cs"/>
              </a:rPr>
              <a:t> d </a:t>
            </a:r>
            <a:r>
              <a:rPr lang="fi-FI" sz="1200" kern="1200" dirty="0" err="1" smtClean="0">
                <a:solidFill>
                  <a:schemeClr val="tx1"/>
                </a:solidFill>
                <a:latin typeface="+mn-lt"/>
                <a:ea typeface="+mn-ea"/>
                <a:cs typeface="+mn-cs"/>
              </a:rPr>
              <a:t>analyse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fait</a:t>
            </a:r>
            <a:r>
              <a:rPr lang="fi-FI" sz="1200" kern="1200" dirty="0" smtClean="0">
                <a:solidFill>
                  <a:schemeClr val="tx1"/>
                </a:solidFill>
                <a:latin typeface="+mn-lt"/>
                <a:ea typeface="+mn-ea"/>
                <a:cs typeface="+mn-cs"/>
              </a:rPr>
              <a:t> par </a:t>
            </a:r>
            <a:r>
              <a:rPr lang="fi-FI" sz="1200" kern="1200" dirty="0" err="1" smtClean="0">
                <a:solidFill>
                  <a:schemeClr val="tx1"/>
                </a:solidFill>
                <a:latin typeface="+mn-lt"/>
                <a:ea typeface="+mn-ea"/>
                <a:cs typeface="+mn-cs"/>
              </a:rPr>
              <a:t>Leeson</a:t>
            </a:r>
            <a:r>
              <a:rPr lang="fi-FI" sz="1200" kern="1200" dirty="0" smtClean="0">
                <a:solidFill>
                  <a:schemeClr val="tx1"/>
                </a:solidFill>
                <a:latin typeface="+mn-lt"/>
                <a:ea typeface="+mn-ea"/>
                <a:cs typeface="+mn-cs"/>
              </a:rPr>
              <a:t> et </a:t>
            </a:r>
            <a:r>
              <a:rPr lang="fi-FI" sz="1200" kern="1200" dirty="0" err="1" smtClean="0">
                <a:solidFill>
                  <a:schemeClr val="tx1"/>
                </a:solidFill>
                <a:latin typeface="+mn-lt"/>
                <a:ea typeface="+mn-ea"/>
                <a:cs typeface="+mn-cs"/>
              </a:rPr>
              <a:t>Overingthon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etc</a:t>
            </a:r>
            <a:r>
              <a:rPr lang="fi-FI" sz="1200" kern="1200" dirty="0" smtClean="0">
                <a:solidFill>
                  <a:schemeClr val="tx1"/>
                </a:solidFill>
                <a:latin typeface="+mn-lt"/>
                <a:ea typeface="+mn-ea"/>
                <a:cs typeface="+mn-cs"/>
              </a:rPr>
              <a:t> a </a:t>
            </a:r>
            <a:r>
              <a:rPr lang="fi-FI" sz="1200" kern="1200" dirty="0" err="1" smtClean="0">
                <a:solidFill>
                  <a:schemeClr val="tx1"/>
                </a:solidFill>
                <a:latin typeface="+mn-lt"/>
                <a:ea typeface="+mn-ea"/>
                <a:cs typeface="+mn-cs"/>
              </a:rPr>
              <a:t>chembl</a:t>
            </a:r>
            <a:r>
              <a:rPr lang="fi-FI" sz="1200" kern="1200" dirty="0" smtClean="0">
                <a:solidFill>
                  <a:schemeClr val="tx1"/>
                </a:solidFill>
                <a:latin typeface="+mn-lt"/>
                <a:ea typeface="+mn-ea"/>
                <a:cs typeface="+mn-cs"/>
              </a:rPr>
              <a:t>, les </a:t>
            </a:r>
            <a:r>
              <a:rPr lang="fi-FI" sz="1200" kern="1200" dirty="0" err="1" smtClean="0">
                <a:solidFill>
                  <a:schemeClr val="tx1"/>
                </a:solidFill>
                <a:latin typeface="+mn-lt"/>
                <a:ea typeface="+mn-ea"/>
                <a:cs typeface="+mn-cs"/>
              </a:rPr>
              <a:t>chimistes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disent</a:t>
            </a:r>
            <a:r>
              <a:rPr lang="fi-FI" sz="1200" kern="1200" dirty="0" smtClean="0">
                <a:solidFill>
                  <a:schemeClr val="tx1"/>
                </a:solidFill>
                <a:latin typeface="+mn-lt"/>
                <a:ea typeface="+mn-ea"/>
                <a:cs typeface="+mn-cs"/>
              </a:rPr>
              <a:t> on </a:t>
            </a:r>
            <a:r>
              <a:rPr lang="fi-FI" sz="1200" kern="1200" dirty="0" err="1" smtClean="0">
                <a:solidFill>
                  <a:schemeClr val="tx1"/>
                </a:solidFill>
                <a:latin typeface="+mn-lt"/>
                <a:ea typeface="+mn-ea"/>
                <a:cs typeface="+mn-cs"/>
              </a:rPr>
              <a:t>peut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pas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melanger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ugly</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drug</a:t>
            </a:r>
            <a:r>
              <a:rPr lang="fi-FI" sz="1200" kern="1200" dirty="0" smtClean="0">
                <a:solidFill>
                  <a:schemeClr val="tx1"/>
                </a:solidFill>
                <a:latin typeface="+mn-lt"/>
                <a:ea typeface="+mn-ea"/>
                <a:cs typeface="+mn-cs"/>
              </a:rPr>
              <a:t> with </a:t>
            </a:r>
            <a:r>
              <a:rPr lang="fi-FI" sz="1200" kern="1200" dirty="0" err="1" smtClean="0">
                <a:solidFill>
                  <a:schemeClr val="tx1"/>
                </a:solidFill>
                <a:latin typeface="+mn-lt"/>
                <a:ea typeface="+mn-ea"/>
                <a:cs typeface="+mn-cs"/>
              </a:rPr>
              <a:t>good</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drug</a:t>
            </a:r>
            <a:r>
              <a:rPr lang="fi-FI" sz="1200" kern="1200" dirty="0" smtClean="0">
                <a:solidFill>
                  <a:schemeClr val="tx1"/>
                </a:solidFill>
                <a:latin typeface="+mn-lt"/>
                <a:ea typeface="+mn-ea"/>
                <a:cs typeface="+mn-cs"/>
              </a:rPr>
              <a:t> et </a:t>
            </a:r>
            <a:r>
              <a:rPr lang="fi-FI" sz="1200" kern="1200" dirty="0" err="1" smtClean="0">
                <a:solidFill>
                  <a:schemeClr val="tx1"/>
                </a:solidFill>
                <a:latin typeface="+mn-lt"/>
                <a:ea typeface="+mn-ea"/>
                <a:cs typeface="+mn-cs"/>
              </a:rPr>
              <a:t>tirer</a:t>
            </a:r>
            <a:r>
              <a:rPr lang="fi-FI" sz="1200" kern="1200" dirty="0" smtClean="0">
                <a:solidFill>
                  <a:schemeClr val="tx1"/>
                </a:solidFill>
                <a:latin typeface="+mn-lt"/>
                <a:ea typeface="+mn-ea"/>
                <a:cs typeface="+mn-cs"/>
              </a:rPr>
              <a:t> des </a:t>
            </a:r>
            <a:r>
              <a:rPr lang="fi-FI" sz="1200" kern="1200" dirty="0" err="1" smtClean="0">
                <a:solidFill>
                  <a:schemeClr val="tx1"/>
                </a:solidFill>
                <a:latin typeface="+mn-lt"/>
                <a:ea typeface="+mn-ea"/>
                <a:cs typeface="+mn-cs"/>
              </a:rPr>
              <a:t>conclusions</a:t>
            </a:r>
            <a:r>
              <a:rPr lang="fi-FI" sz="1200" kern="1200" dirty="0" smtClean="0">
                <a:solidFill>
                  <a:schemeClr val="tx1"/>
                </a:solidFill>
                <a:latin typeface="+mn-lt"/>
                <a:ea typeface="+mn-ea"/>
                <a:cs typeface="+mn-cs"/>
              </a:rPr>
              <a:t>.. d </a:t>
            </a:r>
            <a:r>
              <a:rPr lang="fi-FI" sz="1200" kern="1200" dirty="0" err="1" smtClean="0">
                <a:solidFill>
                  <a:schemeClr val="tx1"/>
                </a:solidFill>
                <a:latin typeface="+mn-lt"/>
                <a:ea typeface="+mn-ea"/>
                <a:cs typeface="+mn-cs"/>
              </a:rPr>
              <a:t>ou</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aussi</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nos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discussions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ou</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plusieurs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fois</a:t>
            </a:r>
            <a:r>
              <a:rPr lang="fi-FI" sz="1200" kern="1200" dirty="0" smtClean="0">
                <a:solidFill>
                  <a:schemeClr val="tx1"/>
                </a:solidFill>
                <a:latin typeface="+mn-lt"/>
                <a:ea typeface="+mn-ea"/>
                <a:cs typeface="+mn-cs"/>
              </a:rPr>
              <a:t> on a </a:t>
            </a:r>
            <a:r>
              <a:rPr lang="fi-FI" sz="1200" kern="1200" dirty="0" err="1" smtClean="0">
                <a:solidFill>
                  <a:schemeClr val="tx1"/>
                </a:solidFill>
                <a:latin typeface="+mn-lt"/>
                <a:ea typeface="+mn-ea"/>
                <a:cs typeface="+mn-cs"/>
              </a:rPr>
              <a:t>dit</a:t>
            </a:r>
            <a:r>
              <a:rPr lang="fi-FI" sz="1200" kern="1200" dirty="0" smtClean="0">
                <a:solidFill>
                  <a:schemeClr val="tx1"/>
                </a:solidFill>
                <a:latin typeface="+mn-lt"/>
                <a:ea typeface="+mn-ea"/>
                <a:cs typeface="+mn-cs"/>
              </a:rPr>
              <a:t>, il </a:t>
            </a:r>
            <a:r>
              <a:rPr lang="fi-FI" sz="1200" kern="1200" dirty="0" err="1" smtClean="0">
                <a:solidFill>
                  <a:schemeClr val="tx1"/>
                </a:solidFill>
                <a:latin typeface="+mn-lt"/>
                <a:ea typeface="+mn-ea"/>
                <a:cs typeface="+mn-cs"/>
              </a:rPr>
              <a:t>nous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faudrait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dans</a:t>
            </a:r>
            <a:r>
              <a:rPr lang="fi-FI" sz="1200" kern="1200" dirty="0" smtClean="0">
                <a:solidFill>
                  <a:schemeClr val="tx1"/>
                </a:solidFill>
                <a:latin typeface="+mn-lt"/>
                <a:ea typeface="+mn-ea"/>
                <a:cs typeface="+mn-cs"/>
              </a:rPr>
              <a:t> l </a:t>
            </a:r>
            <a:r>
              <a:rPr lang="fi-FI" sz="1200" kern="1200" dirty="0" err="1" smtClean="0">
                <a:solidFill>
                  <a:schemeClr val="tx1"/>
                </a:solidFill>
                <a:latin typeface="+mn-lt"/>
                <a:ea typeface="+mn-ea"/>
                <a:cs typeface="+mn-cs"/>
              </a:rPr>
              <a:t>ideal</a:t>
            </a:r>
            <a:r>
              <a:rPr lang="fi-FI" sz="1200" kern="1200" dirty="0" smtClean="0">
                <a:solidFill>
                  <a:schemeClr val="tx1"/>
                </a:solidFill>
                <a:latin typeface="+mn-lt"/>
                <a:ea typeface="+mn-ea"/>
                <a:cs typeface="+mn-cs"/>
              </a:rPr>
              <a:t> un data set </a:t>
            </a:r>
            <a:r>
              <a:rPr lang="fi-FI" sz="1200" kern="1200" dirty="0" err="1" smtClean="0">
                <a:solidFill>
                  <a:schemeClr val="tx1"/>
                </a:solidFill>
                <a:latin typeface="+mn-lt"/>
                <a:ea typeface="+mn-ea"/>
                <a:cs typeface="+mn-cs"/>
              </a:rPr>
              <a:t>clean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drug</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pour</a:t>
            </a:r>
            <a:r>
              <a:rPr lang="fi-FI" sz="1200" kern="1200" dirty="0" smtClean="0">
                <a:solidFill>
                  <a:schemeClr val="tx1"/>
                </a:solidFill>
                <a:latin typeface="+mn-lt"/>
                <a:ea typeface="+mn-ea"/>
                <a:cs typeface="+mn-cs"/>
              </a:rPr>
              <a:t> au </a:t>
            </a:r>
            <a:r>
              <a:rPr lang="fi-FI" sz="1200" kern="1200" dirty="0" err="1" smtClean="0">
                <a:solidFill>
                  <a:schemeClr val="tx1"/>
                </a:solidFill>
                <a:latin typeface="+mn-lt"/>
                <a:ea typeface="+mn-ea"/>
                <a:cs typeface="+mn-cs"/>
              </a:rPr>
              <a:t>moins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comparer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je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pense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que</a:t>
            </a:r>
            <a:r>
              <a:rPr lang="fi-FI" sz="1200" kern="1200" dirty="0" smtClean="0">
                <a:solidFill>
                  <a:schemeClr val="tx1"/>
                </a:solidFill>
                <a:latin typeface="+mn-lt"/>
                <a:ea typeface="+mn-ea"/>
                <a:cs typeface="+mn-cs"/>
              </a:rPr>
              <a:t> c </a:t>
            </a:r>
            <a:r>
              <a:rPr lang="fi-FI" sz="1200" kern="1200" dirty="0" err="1" smtClean="0">
                <a:solidFill>
                  <a:schemeClr val="tx1"/>
                </a:solidFill>
                <a:latin typeface="+mn-lt"/>
                <a:ea typeface="+mn-ea"/>
                <a:cs typeface="+mn-cs"/>
              </a:rPr>
              <a:t>est</a:t>
            </a:r>
            <a:r>
              <a:rPr lang="fi-FI" sz="1200" kern="1200" dirty="0" smtClean="0">
                <a:solidFill>
                  <a:schemeClr val="tx1"/>
                </a:solidFill>
                <a:latin typeface="+mn-lt"/>
                <a:ea typeface="+mn-ea"/>
                <a:cs typeface="+mn-cs"/>
              </a:rPr>
              <a:t> un </a:t>
            </a:r>
            <a:r>
              <a:rPr lang="fi-FI" sz="1200" kern="1200" dirty="0" err="1" smtClean="0">
                <a:solidFill>
                  <a:schemeClr val="tx1"/>
                </a:solidFill>
                <a:latin typeface="+mn-lt"/>
                <a:ea typeface="+mn-ea"/>
                <a:cs typeface="+mn-cs"/>
              </a:rPr>
              <a:t>message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important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maintenant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pour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faire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dataset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clean</a:t>
            </a:r>
            <a:r>
              <a:rPr lang="fi-FI" sz="1200" kern="1200" dirty="0" smtClean="0">
                <a:solidFill>
                  <a:schemeClr val="tx1"/>
                </a:solidFill>
                <a:latin typeface="+mn-lt"/>
                <a:ea typeface="+mn-ea"/>
                <a:cs typeface="+mn-cs"/>
              </a:rPr>
              <a:t>, c </a:t>
            </a:r>
            <a:r>
              <a:rPr lang="fi-FI" sz="1200" kern="1200" dirty="0" err="1" smtClean="0">
                <a:solidFill>
                  <a:schemeClr val="tx1"/>
                </a:solidFill>
                <a:latin typeface="+mn-lt"/>
                <a:ea typeface="+mn-ea"/>
                <a:cs typeface="+mn-cs"/>
              </a:rPr>
              <a:t>est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pas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simple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sinon</a:t>
            </a:r>
            <a:r>
              <a:rPr lang="fi-FI" sz="1200" kern="1200" dirty="0" smtClean="0">
                <a:solidFill>
                  <a:schemeClr val="tx1"/>
                </a:solidFill>
                <a:latin typeface="+mn-lt"/>
                <a:ea typeface="+mn-ea"/>
                <a:cs typeface="+mn-cs"/>
              </a:rPr>
              <a:t> il </a:t>
            </a:r>
            <a:r>
              <a:rPr lang="fi-FI" sz="1200" kern="1200" dirty="0" err="1" smtClean="0">
                <a:solidFill>
                  <a:schemeClr val="tx1"/>
                </a:solidFill>
                <a:latin typeface="+mn-lt"/>
                <a:ea typeface="+mn-ea"/>
                <a:cs typeface="+mn-cs"/>
              </a:rPr>
              <a:t>serait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deja</a:t>
            </a:r>
            <a:r>
              <a:rPr lang="fi-FI" sz="1200" kern="1200" dirty="0" smtClean="0">
                <a:solidFill>
                  <a:schemeClr val="tx1"/>
                </a:solidFill>
                <a:latin typeface="+mn-lt"/>
                <a:ea typeface="+mn-ea"/>
                <a:cs typeface="+mn-cs"/>
              </a:rPr>
              <a:t> la </a:t>
            </a:r>
            <a:r>
              <a:rPr lang="fi-FI" sz="1200" kern="1200" dirty="0" err="1" smtClean="0">
                <a:solidFill>
                  <a:schemeClr val="tx1"/>
                </a:solidFill>
                <a:latin typeface="+mn-lt"/>
                <a:ea typeface="+mn-ea"/>
                <a:cs typeface="+mn-cs"/>
              </a:rPr>
              <a:t>publie</a:t>
            </a:r>
            <a:r>
              <a:rPr lang="fi-FI" sz="1200" kern="1200" dirty="0" smtClean="0">
                <a:solidFill>
                  <a:schemeClr val="tx1"/>
                </a:solidFill>
                <a:latin typeface="+mn-lt"/>
                <a:ea typeface="+mn-ea"/>
                <a:cs typeface="+mn-cs"/>
              </a:rPr>
              <a:t>... Les </a:t>
            </a:r>
            <a:r>
              <a:rPr lang="fi-FI" sz="1200" kern="1200" dirty="0" err="1" smtClean="0">
                <a:solidFill>
                  <a:schemeClr val="tx1"/>
                </a:solidFill>
                <a:latin typeface="+mn-lt"/>
                <a:ea typeface="+mn-ea"/>
                <a:cs typeface="+mn-cs"/>
              </a:rPr>
              <a:t>warning</a:t>
            </a:r>
            <a:r>
              <a:rPr lang="fi-FI" sz="1200" kern="1200" dirty="0" smtClean="0">
                <a:solidFill>
                  <a:schemeClr val="tx1"/>
                </a:solidFill>
                <a:latin typeface="+mn-lt"/>
                <a:ea typeface="+mn-ea"/>
                <a:cs typeface="+mn-cs"/>
              </a:rPr>
              <a:t> de </a:t>
            </a:r>
            <a:r>
              <a:rPr lang="fi-FI" sz="1200" kern="1200" dirty="0" err="1" smtClean="0">
                <a:solidFill>
                  <a:schemeClr val="tx1"/>
                </a:solidFill>
                <a:latin typeface="+mn-lt"/>
                <a:ea typeface="+mn-ea"/>
                <a:cs typeface="+mn-cs"/>
              </a:rPr>
              <a:t>Ritchie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dans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son</a:t>
            </a:r>
            <a:r>
              <a:rPr lang="fi-FI" sz="1200" kern="1200" dirty="0" smtClean="0">
                <a:solidFill>
                  <a:schemeClr val="tx1"/>
                </a:solidFill>
                <a:latin typeface="+mn-lt"/>
                <a:ea typeface="+mn-ea"/>
                <a:cs typeface="+mn-cs"/>
              </a:rPr>
              <a:t> intro </a:t>
            </a:r>
            <a:r>
              <a:rPr lang="fi-FI" sz="1200" kern="1200" dirty="0" err="1" smtClean="0">
                <a:solidFill>
                  <a:schemeClr val="tx1"/>
                </a:solidFill>
                <a:latin typeface="+mn-lt"/>
                <a:ea typeface="+mn-ea"/>
                <a:cs typeface="+mn-cs"/>
              </a:rPr>
              <a:t>sur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adme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etc</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je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pense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certains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points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sont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vraiment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bien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explique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sur</a:t>
            </a:r>
            <a:r>
              <a:rPr lang="fi-FI" sz="1200" kern="1200" dirty="0" smtClean="0">
                <a:solidFill>
                  <a:schemeClr val="tx1"/>
                </a:solidFill>
                <a:latin typeface="+mn-lt"/>
                <a:ea typeface="+mn-ea"/>
                <a:cs typeface="+mn-cs"/>
              </a:rPr>
              <a:t> le + et le - de ces </a:t>
            </a:r>
            <a:r>
              <a:rPr lang="fi-FI" sz="1200" kern="1200" dirty="0" err="1" smtClean="0">
                <a:solidFill>
                  <a:schemeClr val="tx1"/>
                </a:solidFill>
                <a:latin typeface="+mn-lt"/>
                <a:ea typeface="+mn-ea"/>
                <a:cs typeface="+mn-cs"/>
              </a:rPr>
              <a:t>concepts</a:t>
            </a:r>
            <a:endParaRPr lang="fi-FI" sz="1200" kern="1200" dirty="0" smtClean="0">
              <a:solidFill>
                <a:schemeClr val="tx1"/>
              </a:solidFill>
              <a:latin typeface="+mn-lt"/>
              <a:ea typeface="+mn-ea"/>
              <a:cs typeface="+mn-cs"/>
            </a:endParaRPr>
          </a:p>
          <a:p>
            <a:endParaRPr lang="fi-FI" sz="1200" kern="1200" dirty="0" smtClean="0">
              <a:solidFill>
                <a:schemeClr val="tx1"/>
              </a:solidFill>
              <a:latin typeface="+mn-lt"/>
              <a:ea typeface="+mn-ea"/>
              <a:cs typeface="+mn-cs"/>
            </a:endParaRPr>
          </a:p>
          <a:p>
            <a:r>
              <a:rPr lang="fi-FI" sz="1200" kern="1200" dirty="0" err="1" smtClean="0">
                <a:solidFill>
                  <a:schemeClr val="tx1"/>
                </a:solidFill>
                <a:latin typeface="+mn-lt"/>
                <a:ea typeface="+mn-ea"/>
                <a:cs typeface="+mn-cs"/>
              </a:rPr>
              <a:t>autre</a:t>
            </a:r>
            <a:r>
              <a:rPr lang="fi-FI" sz="1200" kern="1200" dirty="0" smtClean="0">
                <a:solidFill>
                  <a:schemeClr val="tx1"/>
                </a:solidFill>
                <a:latin typeface="+mn-lt"/>
                <a:ea typeface="+mn-ea"/>
                <a:cs typeface="+mn-cs"/>
              </a:rPr>
              <a:t> mini </a:t>
            </a:r>
            <a:r>
              <a:rPr lang="fi-FI" sz="1200" kern="1200" dirty="0" err="1" smtClean="0">
                <a:solidFill>
                  <a:schemeClr val="tx1"/>
                </a:solidFill>
                <a:latin typeface="+mn-lt"/>
                <a:ea typeface="+mn-ea"/>
                <a:cs typeface="+mn-cs"/>
              </a:rPr>
              <a:t>point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sur</a:t>
            </a:r>
            <a:r>
              <a:rPr lang="fi-FI" sz="1200" kern="1200" dirty="0" smtClean="0">
                <a:solidFill>
                  <a:schemeClr val="tx1"/>
                </a:solidFill>
                <a:latin typeface="+mn-lt"/>
                <a:ea typeface="+mn-ea"/>
                <a:cs typeface="+mn-cs"/>
              </a:rPr>
              <a:t> l ADMET, c </a:t>
            </a:r>
            <a:r>
              <a:rPr lang="fi-FI" sz="1200" kern="1200" dirty="0" err="1" smtClean="0">
                <a:solidFill>
                  <a:schemeClr val="tx1"/>
                </a:solidFill>
                <a:latin typeface="+mn-lt"/>
                <a:ea typeface="+mn-ea"/>
                <a:cs typeface="+mn-cs"/>
              </a:rPr>
              <a:t>est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que</a:t>
            </a:r>
            <a:r>
              <a:rPr lang="fi-FI" sz="1200" kern="1200" dirty="0" smtClean="0">
                <a:solidFill>
                  <a:schemeClr val="tx1"/>
                </a:solidFill>
                <a:latin typeface="+mn-lt"/>
                <a:ea typeface="+mn-ea"/>
                <a:cs typeface="+mn-cs"/>
              </a:rPr>
              <a:t> la </a:t>
            </a:r>
            <a:r>
              <a:rPr lang="fi-FI" sz="1200" kern="1200" dirty="0" err="1" smtClean="0">
                <a:solidFill>
                  <a:schemeClr val="tx1"/>
                </a:solidFill>
                <a:latin typeface="+mn-lt"/>
                <a:ea typeface="+mn-ea"/>
                <a:cs typeface="+mn-cs"/>
              </a:rPr>
              <a:t>derniere</a:t>
            </a:r>
            <a:r>
              <a:rPr lang="fi-FI" sz="1200" kern="1200" dirty="0" smtClean="0">
                <a:solidFill>
                  <a:schemeClr val="tx1"/>
                </a:solidFill>
                <a:latin typeface="+mn-lt"/>
                <a:ea typeface="+mn-ea"/>
                <a:cs typeface="+mn-cs"/>
              </a:rPr>
              <a:t> version de </a:t>
            </a:r>
            <a:r>
              <a:rPr lang="fi-FI" sz="1200" kern="1200" dirty="0" err="1" smtClean="0">
                <a:solidFill>
                  <a:schemeClr val="tx1"/>
                </a:solidFill>
                <a:latin typeface="+mn-lt"/>
                <a:ea typeface="+mn-ea"/>
                <a:cs typeface="+mn-cs"/>
              </a:rPr>
              <a:t>drug</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bank</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injecte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bcp</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sur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metabolisme</a:t>
            </a:r>
            <a:r>
              <a:rPr lang="fi-FI" sz="1200" kern="1200" dirty="0" smtClean="0">
                <a:solidFill>
                  <a:schemeClr val="tx1"/>
                </a:solidFill>
                <a:latin typeface="+mn-lt"/>
                <a:ea typeface="+mn-ea"/>
                <a:cs typeface="+mn-cs"/>
              </a:rPr>
              <a:t>, du </a:t>
            </a:r>
            <a:r>
              <a:rPr lang="fi-FI" sz="1200" kern="1200" dirty="0" err="1" smtClean="0">
                <a:solidFill>
                  <a:schemeClr val="tx1"/>
                </a:solidFill>
                <a:latin typeface="+mn-lt"/>
                <a:ea typeface="+mn-ea"/>
                <a:cs typeface="+mn-cs"/>
              </a:rPr>
              <a:t>moins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vu</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dans</a:t>
            </a:r>
            <a:r>
              <a:rPr lang="fi-FI" sz="1200" kern="1200" dirty="0" smtClean="0">
                <a:solidFill>
                  <a:schemeClr val="tx1"/>
                </a:solidFill>
                <a:latin typeface="+mn-lt"/>
                <a:ea typeface="+mn-ea"/>
                <a:cs typeface="+mn-cs"/>
              </a:rPr>
              <a:t> l </a:t>
            </a:r>
            <a:r>
              <a:rPr lang="fi-FI" sz="1200" kern="1200" dirty="0" err="1" smtClean="0">
                <a:solidFill>
                  <a:schemeClr val="tx1"/>
                </a:solidFill>
                <a:latin typeface="+mn-lt"/>
                <a:ea typeface="+mn-ea"/>
                <a:cs typeface="+mn-cs"/>
              </a:rPr>
              <a:t>abstract</a:t>
            </a:r>
            <a:r>
              <a:rPr lang="fi-FI" sz="1200" kern="1200" dirty="0" smtClean="0">
                <a:solidFill>
                  <a:schemeClr val="tx1"/>
                </a:solidFill>
                <a:latin typeface="+mn-lt"/>
                <a:ea typeface="+mn-ea"/>
                <a:cs typeface="+mn-cs"/>
              </a:rPr>
              <a:t> de </a:t>
            </a:r>
            <a:r>
              <a:rPr lang="fi-FI" sz="1200" kern="1200" dirty="0" err="1" smtClean="0">
                <a:solidFill>
                  <a:schemeClr val="tx1"/>
                </a:solidFill>
                <a:latin typeface="+mn-lt"/>
                <a:ea typeface="+mn-ea"/>
                <a:cs typeface="+mn-cs"/>
              </a:rPr>
              <a:t>drug</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bank</a:t>
            </a:r>
            <a:r>
              <a:rPr lang="fi-FI" sz="1200" kern="1200" dirty="0" smtClean="0">
                <a:solidFill>
                  <a:schemeClr val="tx1"/>
                </a:solidFill>
                <a:latin typeface="+mn-lt"/>
                <a:ea typeface="+mn-ea"/>
                <a:cs typeface="+mn-cs"/>
              </a:rPr>
              <a:t> in the </a:t>
            </a:r>
            <a:r>
              <a:rPr lang="fi-FI" sz="1200" kern="1200" dirty="0" err="1" smtClean="0">
                <a:solidFill>
                  <a:schemeClr val="tx1"/>
                </a:solidFill>
                <a:latin typeface="+mn-lt"/>
                <a:ea typeface="+mn-ea"/>
                <a:cs typeface="+mn-cs"/>
              </a:rPr>
              <a:t>last</a:t>
            </a:r>
            <a:r>
              <a:rPr lang="fi-FI" sz="1200" kern="1200" dirty="0" smtClean="0">
                <a:solidFill>
                  <a:schemeClr val="tx1"/>
                </a:solidFill>
                <a:latin typeface="+mn-lt"/>
                <a:ea typeface="+mn-ea"/>
                <a:cs typeface="+mn-cs"/>
              </a:rPr>
              <a:t> NAR </a:t>
            </a:r>
            <a:r>
              <a:rPr lang="fi-FI" sz="1200" kern="1200" dirty="0" err="1" smtClean="0">
                <a:solidFill>
                  <a:schemeClr val="tx1"/>
                </a:solidFill>
                <a:latin typeface="+mn-lt"/>
                <a:ea typeface="+mn-ea"/>
                <a:cs typeface="+mn-cs"/>
              </a:rPr>
              <a:t>database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issue</a:t>
            </a:r>
            <a:r>
              <a:rPr lang="fi-FI" sz="1200" kern="1200" dirty="0" smtClean="0">
                <a:solidFill>
                  <a:schemeClr val="tx1"/>
                </a:solidFill>
                <a:latin typeface="+mn-lt"/>
                <a:ea typeface="+mn-ea"/>
                <a:cs typeface="+mn-cs"/>
              </a:rPr>
              <a:t> de Jan 2014</a:t>
            </a:r>
          </a:p>
          <a:p>
            <a:endParaRPr lang="fi-FI" sz="1200" kern="1200" dirty="0" smtClean="0">
              <a:solidFill>
                <a:schemeClr val="tx1"/>
              </a:solidFill>
              <a:latin typeface="+mn-lt"/>
              <a:ea typeface="+mn-ea"/>
              <a:cs typeface="+mn-cs"/>
            </a:endParaRPr>
          </a:p>
          <a:p>
            <a:endParaRPr lang="fi-FI" sz="1200" kern="1200" dirty="0" smtClean="0">
              <a:solidFill>
                <a:schemeClr val="tx1"/>
              </a:solidFill>
              <a:latin typeface="+mn-lt"/>
              <a:ea typeface="+mn-ea"/>
              <a:cs typeface="+mn-cs"/>
            </a:endParaRPr>
          </a:p>
          <a:p>
            <a:r>
              <a:rPr lang="fi-FI" sz="1200" kern="1200" dirty="0" err="1" smtClean="0">
                <a:solidFill>
                  <a:schemeClr val="tx1"/>
                </a:solidFill>
                <a:latin typeface="+mn-lt"/>
                <a:ea typeface="+mn-ea"/>
                <a:cs typeface="+mn-cs"/>
              </a:rPr>
              <a:t>dans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context</a:t>
            </a:r>
            <a:r>
              <a:rPr lang="fi-FI" sz="1200" kern="1200" dirty="0" smtClean="0">
                <a:solidFill>
                  <a:schemeClr val="tx1"/>
                </a:solidFill>
                <a:latin typeface="+mn-lt"/>
                <a:ea typeface="+mn-ea"/>
                <a:cs typeface="+mn-cs"/>
              </a:rPr>
              <a:t> ADME et </a:t>
            </a:r>
            <a:r>
              <a:rPr lang="fi-FI" sz="1200" kern="1200" dirty="0" err="1" smtClean="0">
                <a:solidFill>
                  <a:schemeClr val="tx1"/>
                </a:solidFill>
                <a:latin typeface="+mn-lt"/>
                <a:ea typeface="+mn-ea"/>
                <a:cs typeface="+mn-cs"/>
              </a:rPr>
              <a:t>related</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sur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mon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site</a:t>
            </a:r>
            <a:r>
              <a:rPr lang="fi-FI" sz="1200" kern="1200" dirty="0" smtClean="0">
                <a:solidFill>
                  <a:schemeClr val="tx1"/>
                </a:solidFill>
                <a:latin typeface="+mn-lt"/>
                <a:ea typeface="+mn-ea"/>
                <a:cs typeface="+mn-cs"/>
              </a:rPr>
              <a:t> vls3d, j ai </a:t>
            </a:r>
            <a:r>
              <a:rPr lang="fi-FI" sz="1200" kern="1200" dirty="0" err="1" smtClean="0">
                <a:solidFill>
                  <a:schemeClr val="tx1"/>
                </a:solidFill>
                <a:latin typeface="+mn-lt"/>
                <a:ea typeface="+mn-ea"/>
                <a:cs typeface="+mn-cs"/>
              </a:rPr>
              <a:t>ajoute</a:t>
            </a:r>
            <a:r>
              <a:rPr lang="fi-FI" sz="1200" kern="1200" dirty="0" smtClean="0">
                <a:solidFill>
                  <a:schemeClr val="tx1"/>
                </a:solidFill>
                <a:latin typeface="+mn-lt"/>
                <a:ea typeface="+mn-ea"/>
                <a:cs typeface="+mn-cs"/>
              </a:rPr>
              <a:t> 2 </a:t>
            </a:r>
            <a:r>
              <a:rPr lang="fi-FI" sz="1200" kern="1200" dirty="0" err="1" smtClean="0">
                <a:solidFill>
                  <a:schemeClr val="tx1"/>
                </a:solidFill>
                <a:latin typeface="+mn-lt"/>
                <a:ea typeface="+mn-ea"/>
                <a:cs typeface="+mn-cs"/>
              </a:rPr>
              <a:t>trucs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dans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off</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target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je</a:t>
            </a:r>
            <a:r>
              <a:rPr lang="fi-FI" sz="1200" kern="1200" dirty="0" smtClean="0">
                <a:solidFill>
                  <a:schemeClr val="tx1"/>
                </a:solidFill>
                <a:latin typeface="+mn-lt"/>
                <a:ea typeface="+mn-ea"/>
                <a:cs typeface="+mn-cs"/>
              </a:rPr>
              <a:t> ne </a:t>
            </a:r>
            <a:r>
              <a:rPr lang="fi-FI" sz="1200" kern="1200" dirty="0" err="1" smtClean="0">
                <a:solidFill>
                  <a:schemeClr val="tx1"/>
                </a:solidFill>
                <a:latin typeface="+mn-lt"/>
                <a:ea typeface="+mn-ea"/>
                <a:cs typeface="+mn-cs"/>
              </a:rPr>
              <a:t>sais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pas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si</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useful</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pour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ton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talk</a:t>
            </a:r>
            <a:r>
              <a:rPr lang="fi-FI" sz="1200" kern="1200" dirty="0" smtClean="0">
                <a:solidFill>
                  <a:schemeClr val="tx1"/>
                </a:solidFill>
                <a:latin typeface="+mn-lt"/>
                <a:ea typeface="+mn-ea"/>
                <a:cs typeface="+mn-cs"/>
              </a:rPr>
              <a:t>:</a:t>
            </a:r>
          </a:p>
          <a:p>
            <a:r>
              <a:rPr lang="fi-FI" sz="1200" kern="1200" dirty="0" smtClean="0">
                <a:solidFill>
                  <a:schemeClr val="tx1"/>
                </a:solidFill>
                <a:latin typeface="+mn-lt"/>
                <a:ea typeface="+mn-ea"/>
                <a:cs typeface="+mn-cs"/>
              </a:rPr>
              <a:t>CTD </a:t>
            </a:r>
            <a:r>
              <a:rPr lang="fi-FI" sz="1200" kern="1200" dirty="0" err="1" smtClean="0">
                <a:solidFill>
                  <a:schemeClr val="tx1"/>
                </a:solidFill>
                <a:latin typeface="+mn-lt"/>
                <a:ea typeface="+mn-ea"/>
                <a:cs typeface="+mn-cs"/>
              </a:rPr>
              <a:t>illuminates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how</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environmental</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chemicals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affect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human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health</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Manual</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curation</a:t>
            </a:r>
            <a:r>
              <a:rPr lang="fi-FI" sz="1200" kern="1200" dirty="0" smtClean="0">
                <a:solidFill>
                  <a:schemeClr val="tx1"/>
                </a:solidFill>
                <a:latin typeface="+mn-lt"/>
                <a:ea typeface="+mn-ea"/>
                <a:cs typeface="+mn-cs"/>
              </a:rPr>
              <a:t> of 88,000 </a:t>
            </a:r>
            <a:r>
              <a:rPr lang="fi-FI" sz="1200" kern="1200" dirty="0" err="1" smtClean="0">
                <a:solidFill>
                  <a:schemeClr val="tx1"/>
                </a:solidFill>
                <a:latin typeface="+mn-lt"/>
                <a:ea typeface="+mn-ea"/>
                <a:cs typeface="+mn-cs"/>
              </a:rPr>
              <a:t>scientific</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articles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text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mined</a:t>
            </a:r>
            <a:r>
              <a:rPr lang="fi-FI" sz="1200" kern="1200" dirty="0" smtClean="0">
                <a:solidFill>
                  <a:schemeClr val="tx1"/>
                </a:solidFill>
                <a:latin typeface="+mn-lt"/>
                <a:ea typeface="+mn-ea"/>
                <a:cs typeface="+mn-cs"/>
              </a:rPr>
              <a:t> for </a:t>
            </a:r>
            <a:r>
              <a:rPr lang="fi-FI" sz="1200" kern="1200" dirty="0" err="1" smtClean="0">
                <a:solidFill>
                  <a:schemeClr val="tx1"/>
                </a:solidFill>
                <a:latin typeface="+mn-lt"/>
                <a:ea typeface="+mn-ea"/>
                <a:cs typeface="+mn-cs"/>
              </a:rPr>
              <a:t>drug-disease</a:t>
            </a:r>
            <a:r>
              <a:rPr lang="fi-FI" sz="1200" kern="1200" dirty="0" smtClean="0">
                <a:solidFill>
                  <a:schemeClr val="tx1"/>
                </a:solidFill>
                <a:latin typeface="+mn-lt"/>
                <a:ea typeface="+mn-ea"/>
                <a:cs typeface="+mn-cs"/>
              </a:rPr>
              <a:t> and </a:t>
            </a:r>
            <a:r>
              <a:rPr lang="fi-FI" sz="1200" kern="1200" dirty="0" err="1" smtClean="0">
                <a:solidFill>
                  <a:schemeClr val="tx1"/>
                </a:solidFill>
                <a:latin typeface="+mn-lt"/>
                <a:ea typeface="+mn-ea"/>
                <a:cs typeface="+mn-cs"/>
              </a:rPr>
              <a:t>drug-phenotype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interactions</a:t>
            </a:r>
            <a:endParaRPr lang="fi-FI" sz="1200" kern="1200" dirty="0" smtClean="0">
              <a:solidFill>
                <a:schemeClr val="tx1"/>
              </a:solidFill>
              <a:latin typeface="+mn-lt"/>
              <a:ea typeface="+mn-ea"/>
              <a:cs typeface="+mn-cs"/>
            </a:endParaRPr>
          </a:p>
          <a:p>
            <a:r>
              <a:rPr lang="fi-FI" sz="1200" kern="1200" dirty="0" smtClean="0">
                <a:solidFill>
                  <a:schemeClr val="tx1"/>
                </a:solidFill>
                <a:latin typeface="+mn-lt"/>
                <a:ea typeface="+mn-ea"/>
                <a:cs typeface="+mn-cs"/>
              </a:rPr>
              <a:t>et</a:t>
            </a:r>
          </a:p>
          <a:p>
            <a:r>
              <a:rPr lang="fi-FI" sz="1200" kern="1200" dirty="0" smtClean="0">
                <a:solidFill>
                  <a:schemeClr val="tx1"/>
                </a:solidFill>
                <a:latin typeface="+mn-lt"/>
                <a:ea typeface="+mn-ea"/>
                <a:cs typeface="+mn-cs"/>
              </a:rPr>
              <a:t>The International Union of Basic and </a:t>
            </a:r>
            <a:r>
              <a:rPr lang="fi-FI" sz="1200" kern="1200" dirty="0" err="1" smtClean="0">
                <a:solidFill>
                  <a:schemeClr val="tx1"/>
                </a:solidFill>
                <a:latin typeface="+mn-lt"/>
                <a:ea typeface="+mn-ea"/>
                <a:cs typeface="+mn-cs"/>
              </a:rPr>
              <a:t>Clinical</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Pharmacology/British</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Pharmacological</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Society</a:t>
            </a:r>
            <a:r>
              <a:rPr lang="fi-FI" sz="1200" kern="1200" dirty="0" smtClean="0">
                <a:solidFill>
                  <a:schemeClr val="tx1"/>
                </a:solidFill>
                <a:latin typeface="+mn-lt"/>
                <a:ea typeface="+mn-ea"/>
                <a:cs typeface="+mn-cs"/>
              </a:rPr>
              <a:t> (IUPHAR/BPS) Guide to PHARMACOLOGY is an </a:t>
            </a:r>
            <a:r>
              <a:rPr lang="fi-FI" sz="1200" kern="1200" dirty="0" err="1" smtClean="0">
                <a:solidFill>
                  <a:schemeClr val="tx1"/>
                </a:solidFill>
                <a:latin typeface="+mn-lt"/>
                <a:ea typeface="+mn-ea"/>
                <a:cs typeface="+mn-cs"/>
              </a:rPr>
              <a:t>expert-driven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knowledgebase</a:t>
            </a:r>
            <a:r>
              <a:rPr lang="fi-FI" sz="1200" kern="1200" dirty="0" smtClean="0">
                <a:solidFill>
                  <a:schemeClr val="tx1"/>
                </a:solidFill>
                <a:latin typeface="+mn-lt"/>
                <a:ea typeface="+mn-ea"/>
                <a:cs typeface="+mn-cs"/>
              </a:rPr>
              <a:t> of </a:t>
            </a:r>
            <a:r>
              <a:rPr lang="fi-FI" sz="1200" kern="1200" dirty="0" err="1" smtClean="0">
                <a:solidFill>
                  <a:schemeClr val="tx1"/>
                </a:solidFill>
                <a:latin typeface="+mn-lt"/>
                <a:ea typeface="+mn-ea"/>
                <a:cs typeface="+mn-cs"/>
              </a:rPr>
              <a:t>drug</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targets</a:t>
            </a:r>
            <a:r>
              <a:rPr lang="fi-FI" sz="1200" kern="1200" dirty="0" smtClean="0">
                <a:solidFill>
                  <a:schemeClr val="tx1"/>
                </a:solidFill>
                <a:latin typeface="+mn-lt"/>
                <a:ea typeface="+mn-ea"/>
                <a:cs typeface="+mn-cs"/>
              </a:rPr>
              <a:t> and </a:t>
            </a:r>
            <a:r>
              <a:rPr lang="fi-FI" sz="1200" kern="1200" dirty="0" err="1" smtClean="0">
                <a:solidFill>
                  <a:schemeClr val="tx1"/>
                </a:solidFill>
                <a:latin typeface="+mn-lt"/>
                <a:ea typeface="+mn-ea"/>
                <a:cs typeface="+mn-cs"/>
              </a:rPr>
              <a:t>their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ligands</a:t>
            </a:r>
            <a:endParaRPr lang="fi-FI" sz="1200" kern="1200" dirty="0" smtClean="0">
              <a:solidFill>
                <a:schemeClr val="tx1"/>
              </a:solidFill>
              <a:latin typeface="+mn-lt"/>
              <a:ea typeface="+mn-ea"/>
              <a:cs typeface="+mn-cs"/>
            </a:endParaRPr>
          </a:p>
          <a:p>
            <a:endParaRPr lang="fi-FI" sz="1200" kern="1200" dirty="0" smtClean="0">
              <a:solidFill>
                <a:schemeClr val="tx1"/>
              </a:solidFill>
              <a:latin typeface="+mn-lt"/>
              <a:ea typeface="+mn-ea"/>
              <a:cs typeface="+mn-cs"/>
            </a:endParaRPr>
          </a:p>
          <a:p>
            <a:r>
              <a:rPr lang="fi-FI" sz="1200" kern="1200" dirty="0" err="1" smtClean="0">
                <a:solidFill>
                  <a:schemeClr val="tx1"/>
                </a:solidFill>
                <a:latin typeface="+mn-lt"/>
                <a:ea typeface="+mn-ea"/>
                <a:cs typeface="+mn-cs"/>
              </a:rPr>
              <a:t>dans</a:t>
            </a:r>
            <a:r>
              <a:rPr lang="fi-FI" sz="1200" kern="1200" dirty="0" smtClean="0">
                <a:solidFill>
                  <a:schemeClr val="tx1"/>
                </a:solidFill>
                <a:latin typeface="+mn-lt"/>
                <a:ea typeface="+mn-ea"/>
                <a:cs typeface="+mn-cs"/>
              </a:rPr>
              <a:t> ADMET </a:t>
            </a:r>
            <a:r>
              <a:rPr lang="fi-FI" sz="1200" kern="1200" dirty="0" err="1" smtClean="0">
                <a:solidFill>
                  <a:schemeClr val="tx1"/>
                </a:solidFill>
                <a:latin typeface="+mn-lt"/>
                <a:ea typeface="+mn-ea"/>
                <a:cs typeface="+mn-cs"/>
              </a:rPr>
              <a:t>datasets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maybe</a:t>
            </a:r>
            <a:r>
              <a:rPr lang="fi-FI" sz="1200" kern="1200" dirty="0" smtClean="0">
                <a:solidFill>
                  <a:schemeClr val="tx1"/>
                </a:solidFill>
                <a:latin typeface="+mn-lt"/>
                <a:ea typeface="+mn-ea"/>
                <a:cs typeface="+mn-cs"/>
              </a:rPr>
              <a:t> of </a:t>
            </a:r>
            <a:r>
              <a:rPr lang="fi-FI" sz="1200" kern="1200" dirty="0" err="1" smtClean="0">
                <a:solidFill>
                  <a:schemeClr val="tx1"/>
                </a:solidFill>
                <a:latin typeface="+mn-lt"/>
                <a:ea typeface="+mn-ea"/>
                <a:cs typeface="+mn-cs"/>
              </a:rPr>
              <a:t>interest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if</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you</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need</a:t>
            </a:r>
            <a:r>
              <a:rPr lang="fi-FI" sz="1200" kern="1200" dirty="0" smtClean="0">
                <a:solidFill>
                  <a:schemeClr val="tx1"/>
                </a:solidFill>
                <a:latin typeface="+mn-lt"/>
                <a:ea typeface="+mn-ea"/>
                <a:cs typeface="+mn-cs"/>
              </a:rPr>
              <a:t> to </a:t>
            </a:r>
            <a:r>
              <a:rPr lang="fi-FI" sz="1200" kern="1200" dirty="0" err="1" smtClean="0">
                <a:solidFill>
                  <a:schemeClr val="tx1"/>
                </a:solidFill>
                <a:latin typeface="+mn-lt"/>
                <a:ea typeface="+mn-ea"/>
                <a:cs typeface="+mn-cs"/>
              </a:rPr>
              <a:t>mention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some</a:t>
            </a:r>
            <a:r>
              <a:rPr lang="fi-FI" sz="1200" kern="1200" dirty="0" smtClean="0">
                <a:solidFill>
                  <a:schemeClr val="tx1"/>
                </a:solidFill>
                <a:latin typeface="+mn-lt"/>
                <a:ea typeface="+mn-ea"/>
                <a:cs typeface="+mn-cs"/>
              </a:rPr>
              <a:t> new </a:t>
            </a:r>
            <a:r>
              <a:rPr lang="fi-FI" sz="1200" kern="1200" dirty="0" err="1" smtClean="0">
                <a:solidFill>
                  <a:schemeClr val="tx1"/>
                </a:solidFill>
                <a:latin typeface="+mn-lt"/>
                <a:ea typeface="+mn-ea"/>
                <a:cs typeface="+mn-cs"/>
              </a:rPr>
              <a:t>databases</a:t>
            </a:r>
            <a:r>
              <a:rPr lang="fi-FI" sz="1200" kern="1200" dirty="0" smtClean="0">
                <a:solidFill>
                  <a:schemeClr val="tx1"/>
                </a:solidFill>
                <a:latin typeface="+mn-lt"/>
                <a:ea typeface="+mn-ea"/>
                <a:cs typeface="+mn-cs"/>
              </a:rPr>
              <a:t> in the </a:t>
            </a:r>
            <a:r>
              <a:rPr lang="fi-FI" sz="1200" kern="1200" dirty="0" err="1" smtClean="0">
                <a:solidFill>
                  <a:schemeClr val="tx1"/>
                </a:solidFill>
                <a:latin typeface="+mn-lt"/>
                <a:ea typeface="+mn-ea"/>
                <a:cs typeface="+mn-cs"/>
              </a:rPr>
              <a:t>conclusion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that</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could</a:t>
            </a:r>
            <a:r>
              <a:rPr lang="fi-FI" sz="1200" kern="1200" dirty="0" smtClean="0">
                <a:solidFill>
                  <a:schemeClr val="tx1"/>
                </a:solidFill>
                <a:latin typeface="+mn-lt"/>
                <a:ea typeface="+mn-ea"/>
                <a:cs typeface="+mn-cs"/>
              </a:rPr>
              <a:t> help to </a:t>
            </a:r>
            <a:r>
              <a:rPr lang="fi-FI" sz="1200" kern="1200" dirty="0" err="1" smtClean="0">
                <a:solidFill>
                  <a:schemeClr val="tx1"/>
                </a:solidFill>
                <a:latin typeface="+mn-lt"/>
                <a:ea typeface="+mn-ea"/>
                <a:cs typeface="+mn-cs"/>
              </a:rPr>
              <a:t>understand</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better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things</a:t>
            </a:r>
            <a:r>
              <a:rPr lang="fi-FI" sz="1200" kern="1200" dirty="0" smtClean="0">
                <a:solidFill>
                  <a:schemeClr val="tx1"/>
                </a:solidFill>
                <a:latin typeface="+mn-lt"/>
                <a:ea typeface="+mn-ea"/>
                <a:cs typeface="+mn-cs"/>
              </a:rPr>
              <a:t>..</a:t>
            </a:r>
          </a:p>
          <a:p>
            <a:r>
              <a:rPr lang="fi-FI" sz="1200" kern="1200" dirty="0" smtClean="0">
                <a:solidFill>
                  <a:schemeClr val="tx1"/>
                </a:solidFill>
                <a:latin typeface="+mn-lt"/>
                <a:ea typeface="+mn-ea"/>
                <a:cs typeface="+mn-cs"/>
              </a:rPr>
              <a:t>Plasma </a:t>
            </a:r>
            <a:r>
              <a:rPr lang="fi-FI" sz="1200" kern="1200" dirty="0" err="1" smtClean="0">
                <a:solidFill>
                  <a:schemeClr val="tx1"/>
                </a:solidFill>
                <a:latin typeface="+mn-lt"/>
                <a:ea typeface="+mn-ea"/>
                <a:cs typeface="+mn-cs"/>
              </a:rPr>
              <a:t>Proteome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Database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This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database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contains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information</a:t>
            </a:r>
            <a:r>
              <a:rPr lang="fi-FI" sz="1200" kern="1200" dirty="0" smtClean="0">
                <a:solidFill>
                  <a:schemeClr val="tx1"/>
                </a:solidFill>
                <a:latin typeface="+mn-lt"/>
                <a:ea typeface="+mn-ea"/>
                <a:cs typeface="+mn-cs"/>
              </a:rPr>
              <a:t> on 10 546 </a:t>
            </a:r>
            <a:r>
              <a:rPr lang="fi-FI" sz="1200" kern="1200" dirty="0" err="1" smtClean="0">
                <a:solidFill>
                  <a:schemeClr val="tx1"/>
                </a:solidFill>
                <a:latin typeface="+mn-lt"/>
                <a:ea typeface="+mn-ea"/>
                <a:cs typeface="+mn-cs"/>
              </a:rPr>
              <a:t>proteins</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detected</a:t>
            </a:r>
            <a:r>
              <a:rPr lang="fi-FI" sz="1200" kern="1200" dirty="0" smtClean="0">
                <a:solidFill>
                  <a:schemeClr val="tx1"/>
                </a:solidFill>
                <a:latin typeface="+mn-lt"/>
                <a:ea typeface="+mn-ea"/>
                <a:cs typeface="+mn-cs"/>
              </a:rPr>
              <a:t> in </a:t>
            </a:r>
            <a:r>
              <a:rPr lang="fi-FI" sz="1200" kern="1200" dirty="0" err="1" smtClean="0">
                <a:solidFill>
                  <a:schemeClr val="tx1"/>
                </a:solidFill>
                <a:latin typeface="+mn-lt"/>
                <a:ea typeface="+mn-ea"/>
                <a:cs typeface="+mn-cs"/>
              </a:rPr>
              <a:t>serum/plasma</a:t>
            </a:r>
            <a:r>
              <a:rPr lang="fi-FI" sz="1200" kern="1200" dirty="0" smtClean="0">
                <a:solidFill>
                  <a:schemeClr val="tx1"/>
                </a:solidFill>
                <a:latin typeface="+mn-lt"/>
                <a:ea typeface="+mn-ea"/>
                <a:cs typeface="+mn-cs"/>
              </a:rPr>
              <a:t> of </a:t>
            </a:r>
            <a:r>
              <a:rPr lang="fi-FI" sz="1200" kern="1200" dirty="0" err="1" smtClean="0">
                <a:solidFill>
                  <a:schemeClr val="tx1"/>
                </a:solidFill>
                <a:latin typeface="+mn-lt"/>
                <a:ea typeface="+mn-ea"/>
                <a:cs typeface="+mn-cs"/>
              </a:rPr>
              <a:t>which</a:t>
            </a:r>
            <a:r>
              <a:rPr lang="fi-FI" sz="1200" kern="1200" dirty="0" smtClean="0">
                <a:solidFill>
                  <a:schemeClr val="tx1"/>
                </a:solidFill>
                <a:latin typeface="+mn-lt"/>
                <a:ea typeface="+mn-ea"/>
                <a:cs typeface="+mn-cs"/>
              </a:rPr>
              <a:t> 3784 </a:t>
            </a:r>
            <a:r>
              <a:rPr lang="fi-FI" sz="1200" kern="1200" dirty="0" err="1" smtClean="0">
                <a:solidFill>
                  <a:schemeClr val="tx1"/>
                </a:solidFill>
                <a:latin typeface="+mn-lt"/>
                <a:ea typeface="+mn-ea"/>
                <a:cs typeface="+mn-cs"/>
              </a:rPr>
              <a:t>have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been</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reported</a:t>
            </a:r>
            <a:r>
              <a:rPr lang="fi-FI" sz="1200" kern="1200" dirty="0" smtClean="0">
                <a:solidFill>
                  <a:schemeClr val="tx1"/>
                </a:solidFill>
                <a:latin typeface="+mn-lt"/>
                <a:ea typeface="+mn-ea"/>
                <a:cs typeface="+mn-cs"/>
              </a:rPr>
              <a:t> in </a:t>
            </a:r>
            <a:r>
              <a:rPr lang="fi-FI" sz="1200" kern="1200" dirty="0" err="1" smtClean="0">
                <a:solidFill>
                  <a:schemeClr val="tx1"/>
                </a:solidFill>
                <a:latin typeface="+mn-lt"/>
                <a:ea typeface="+mn-ea"/>
                <a:cs typeface="+mn-cs"/>
              </a:rPr>
              <a:t>two</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or</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more</a:t>
            </a:r>
            <a:r>
              <a:rPr lang="fi-FI" sz="1200" kern="1200" dirty="0" smtClean="0">
                <a:solidFill>
                  <a:schemeClr val="tx1"/>
                </a:solidFill>
                <a:latin typeface="+mn-lt"/>
                <a:ea typeface="+mn-ea"/>
                <a:cs typeface="+mn-cs"/>
              </a:rPr>
              <a:t> </a:t>
            </a:r>
            <a:r>
              <a:rPr lang="fi-FI" sz="1200" kern="1200" dirty="0" err="1" smtClean="0">
                <a:solidFill>
                  <a:schemeClr val="tx1"/>
                </a:solidFill>
                <a:latin typeface="+mn-lt"/>
                <a:ea typeface="+mn-ea"/>
                <a:cs typeface="+mn-cs"/>
              </a:rPr>
              <a:t>studies</a:t>
            </a:r>
            <a:endParaRPr lang="fi-FI" sz="1200" kern="1200" dirty="0" smtClean="0">
              <a:solidFill>
                <a:schemeClr val="tx1"/>
              </a:solidFill>
              <a:latin typeface="+mn-lt"/>
              <a:ea typeface="+mn-ea"/>
              <a:cs typeface="+mn-cs"/>
            </a:endParaRPr>
          </a:p>
          <a:p>
            <a:endParaRPr lang="fi-FI"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546CC03-81CF-074B-8A89-A80E2248C8C3}" type="slidenum">
              <a:rPr lang="en-US" smtClean="0"/>
              <a:pPr/>
              <a:t>29</a:t>
            </a:fld>
            <a:endParaRPr lang="en-US"/>
          </a:p>
        </p:txBody>
      </p:sp>
    </p:spTree>
    <p:extLst>
      <p:ext uri="{BB962C8B-B14F-4D97-AF65-F5344CB8AC3E}">
        <p14:creationId xmlns:p14="http://schemas.microsoft.com/office/powerpoint/2010/main" val="52344118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sz="1200" kern="1200" dirty="0" smtClean="0">
                <a:solidFill>
                  <a:schemeClr val="tx1"/>
                </a:solidFill>
                <a:latin typeface="+mn-lt"/>
                <a:ea typeface="+mn-ea"/>
                <a:cs typeface="+mn-cs"/>
              </a:rPr>
              <a:t>First</a:t>
            </a:r>
            <a:r>
              <a:rPr lang="en-US" sz="1200" kern="1200" baseline="0" dirty="0" smtClean="0">
                <a:solidFill>
                  <a:schemeClr val="tx1"/>
                </a:solidFill>
                <a:latin typeface="+mn-lt"/>
                <a:ea typeface="+mn-ea"/>
                <a:cs typeface="+mn-cs"/>
              </a:rPr>
              <a:t> of all </a:t>
            </a:r>
            <a:r>
              <a:rPr lang="en-US" sz="1200" kern="1200" dirty="0" smtClean="0">
                <a:solidFill>
                  <a:schemeClr val="tx1"/>
                </a:solidFill>
                <a:latin typeface="+mn-lt"/>
                <a:ea typeface="+mn-ea"/>
                <a:cs typeface="+mn-cs"/>
              </a:rPr>
              <a:t> what is the relation between the </a:t>
            </a:r>
            <a:r>
              <a:rPr lang="en-US" sz="1200" kern="1200" dirty="0" err="1" smtClean="0">
                <a:solidFill>
                  <a:schemeClr val="tx1"/>
                </a:solidFill>
                <a:latin typeface="+mn-lt"/>
                <a:ea typeface="+mn-ea"/>
                <a:cs typeface="+mn-cs"/>
              </a:rPr>
              <a:t>angiogenegis</a:t>
            </a:r>
            <a:r>
              <a:rPr lang="en-US" sz="1200" kern="1200" dirty="0" smtClean="0">
                <a:solidFill>
                  <a:schemeClr val="tx1"/>
                </a:solidFill>
                <a:latin typeface="+mn-lt"/>
                <a:ea typeface="+mn-ea"/>
                <a:cs typeface="+mn-cs"/>
              </a:rPr>
              <a:t> </a:t>
            </a:r>
            <a:r>
              <a:rPr lang="en-US" sz="1200" kern="1200" baseline="0" dirty="0" smtClean="0">
                <a:solidFill>
                  <a:schemeClr val="tx1"/>
                </a:solidFill>
                <a:latin typeface="+mn-lt"/>
                <a:ea typeface="+mn-ea"/>
                <a:cs typeface="+mn-cs"/>
              </a:rPr>
              <a:t>and the cancer  ? </a:t>
            </a:r>
            <a:r>
              <a:rPr lang="en-US" sz="1200" kern="1200" baseline="0" dirty="0" err="1" smtClean="0">
                <a:solidFill>
                  <a:schemeClr val="tx1"/>
                </a:solidFill>
                <a:latin typeface="+mn-lt"/>
                <a:ea typeface="+mn-ea"/>
                <a:cs typeface="+mn-cs"/>
              </a:rPr>
              <a:t>Tha</a:t>
            </a:r>
            <a:r>
              <a:rPr lang="en-US" sz="1200" kern="1200" baseline="0" dirty="0" smtClean="0">
                <a:solidFill>
                  <a:schemeClr val="tx1"/>
                </a:solidFill>
                <a:latin typeface="+mn-lt"/>
                <a:ea typeface="+mn-ea"/>
                <a:cs typeface="+mn-cs"/>
              </a:rPr>
              <a:t> angiogenesis </a:t>
            </a:r>
            <a:r>
              <a:rPr lang="en-US" sz="1200" kern="1200" dirty="0" smtClean="0">
                <a:solidFill>
                  <a:schemeClr val="tx1"/>
                </a:solidFill>
                <a:latin typeface="+mn-lt"/>
                <a:ea typeface="+mn-ea"/>
                <a:cs typeface="+mn-cs"/>
              </a:rPr>
              <a:t>is</a:t>
            </a:r>
            <a:r>
              <a:rPr lang="en-US" sz="1200" kern="1200" baseline="0" dirty="0" smtClean="0">
                <a:solidFill>
                  <a:schemeClr val="tx1"/>
                </a:solidFill>
                <a:latin typeface="+mn-lt"/>
                <a:ea typeface="+mn-ea"/>
                <a:cs typeface="+mn-cs"/>
              </a:rPr>
              <a:t> the process of creation of </a:t>
            </a:r>
            <a:r>
              <a:rPr lang="en-US" sz="1200" kern="1200" baseline="0" dirty="0" err="1" smtClean="0">
                <a:solidFill>
                  <a:schemeClr val="tx1"/>
                </a:solidFill>
                <a:latin typeface="+mn-lt"/>
                <a:ea typeface="+mn-ea"/>
                <a:cs typeface="+mn-cs"/>
              </a:rPr>
              <a:t>neovasculrar</a:t>
            </a:r>
            <a:r>
              <a:rPr lang="en-US" sz="1200" kern="1200" baseline="0" dirty="0" smtClean="0">
                <a:solidFill>
                  <a:schemeClr val="tx1"/>
                </a:solidFill>
                <a:latin typeface="+mn-lt"/>
                <a:ea typeface="+mn-ea"/>
                <a:cs typeface="+mn-cs"/>
              </a:rPr>
              <a:t> network</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1971, it has been proposed a hypothesis that solid tumors, which were known to have a high number of new blood vessels, require angiogenesis to continue to grow</a:t>
            </a:r>
          </a:p>
          <a:p>
            <a:r>
              <a:rPr lang="en-US" sz="1200" kern="1200" dirty="0" smtClean="0">
                <a:solidFill>
                  <a:schemeClr val="tx1"/>
                </a:solidFill>
                <a:latin typeface="+mn-lt"/>
                <a:ea typeface="+mn-ea"/>
                <a:cs typeface="+mn-cs"/>
              </a:rPr>
              <a:t>Thus the tumor-associated angiogenesis could be a therapeutic target for the inhibition of tumor growth and progression. Actually inhibiting angiogenesis is an </a:t>
            </a:r>
            <a:r>
              <a:rPr lang="en-US" sz="1200" kern="1200" dirty="0" err="1" smtClean="0">
                <a:solidFill>
                  <a:schemeClr val="tx1"/>
                </a:solidFill>
                <a:latin typeface="+mn-lt"/>
                <a:ea typeface="+mn-ea"/>
                <a:cs typeface="+mn-cs"/>
              </a:rPr>
              <a:t>establed</a:t>
            </a:r>
            <a:r>
              <a:rPr lang="en-US" sz="1200" kern="1200" dirty="0" smtClean="0">
                <a:solidFill>
                  <a:schemeClr val="tx1"/>
                </a:solidFill>
                <a:latin typeface="+mn-lt"/>
                <a:ea typeface="+mn-ea"/>
                <a:cs typeface="+mn-cs"/>
              </a:rPr>
              <a:t> a[</a:t>
            </a:r>
            <a:r>
              <a:rPr lang="en-US" sz="1200" kern="1200" dirty="0" err="1" smtClean="0">
                <a:solidFill>
                  <a:schemeClr val="tx1"/>
                </a:solidFill>
                <a:latin typeface="+mn-lt"/>
                <a:ea typeface="+mn-ea"/>
                <a:cs typeface="+mn-cs"/>
              </a:rPr>
              <a:t>proach</a:t>
            </a:r>
            <a:r>
              <a:rPr lang="en-US" sz="1200" kern="1200" dirty="0" smtClean="0">
                <a:solidFill>
                  <a:schemeClr val="tx1"/>
                </a:solidFill>
                <a:latin typeface="+mn-lt"/>
                <a:ea typeface="+mn-ea"/>
                <a:cs typeface="+mn-cs"/>
              </a:rPr>
              <a:t> for an anti-cancer strategy.</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Consequently, many therapies now aim to inhibit angiogenesis by targeting the VEGF-A / VEGFR pathway which</a:t>
            </a:r>
            <a:r>
              <a:rPr lang="en-US" sz="1200" kern="1200" baseline="0" dirty="0" smtClean="0">
                <a:solidFill>
                  <a:schemeClr val="tx1"/>
                </a:solidFill>
                <a:latin typeface="+mn-lt"/>
                <a:ea typeface="+mn-ea"/>
                <a:cs typeface="+mn-cs"/>
              </a:rPr>
              <a:t> is involved in Endothelial </a:t>
            </a:r>
            <a:r>
              <a:rPr lang="en-US" sz="1200" kern="1200" baseline="0" dirty="0" err="1" smtClean="0">
                <a:solidFill>
                  <a:schemeClr val="tx1"/>
                </a:solidFill>
                <a:latin typeface="+mn-lt"/>
                <a:ea typeface="+mn-ea"/>
                <a:cs typeface="+mn-cs"/>
              </a:rPr>
              <a:t>celles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migariin</a:t>
            </a:r>
            <a:r>
              <a:rPr lang="en-US" sz="1200" kern="1200" baseline="0" dirty="0" smtClean="0">
                <a:solidFill>
                  <a:schemeClr val="tx1"/>
                </a:solidFill>
                <a:latin typeface="+mn-lt"/>
                <a:ea typeface="+mn-ea"/>
                <a:cs typeface="+mn-cs"/>
              </a:rPr>
              <a:t> and angiogenesis signaling.</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Binding of VEGF  </a:t>
            </a:r>
            <a:r>
              <a:rPr lang="en-US" sz="1200" kern="1200" baseline="0" dirty="0" err="1" smtClean="0">
                <a:solidFill>
                  <a:schemeClr val="tx1"/>
                </a:solidFill>
                <a:latin typeface="+mn-lt"/>
                <a:ea typeface="+mn-ea"/>
                <a:cs typeface="+mn-cs"/>
              </a:rPr>
              <a:t>kled</a:t>
            </a:r>
            <a:r>
              <a:rPr lang="en-US" sz="1200" kern="1200" baseline="0" dirty="0" smtClean="0">
                <a:solidFill>
                  <a:schemeClr val="tx1"/>
                </a:solidFill>
                <a:latin typeface="+mn-lt"/>
                <a:ea typeface="+mn-ea"/>
                <a:cs typeface="+mn-cs"/>
              </a:rPr>
              <a:t> to </a:t>
            </a:r>
            <a:r>
              <a:rPr lang="en-US" sz="1200" kern="1200" baseline="0" dirty="0" err="1" smtClean="0">
                <a:solidFill>
                  <a:schemeClr val="tx1"/>
                </a:solidFill>
                <a:latin typeface="+mn-lt"/>
                <a:ea typeface="+mn-ea"/>
                <a:cs typeface="+mn-cs"/>
              </a:rPr>
              <a:t>dimeraization</a:t>
            </a:r>
            <a:r>
              <a:rPr lang="en-US" sz="1200" kern="1200" baseline="0" dirty="0" smtClean="0">
                <a:solidFill>
                  <a:schemeClr val="tx1"/>
                </a:solidFill>
                <a:latin typeface="+mn-lt"/>
                <a:ea typeface="+mn-ea"/>
                <a:cs typeface="+mn-cs"/>
              </a:rPr>
              <a:t> of R t=</a:t>
            </a:r>
            <a:r>
              <a:rPr lang="en-US" sz="1200" kern="1200" baseline="0" dirty="0" err="1" smtClean="0">
                <a:solidFill>
                  <a:schemeClr val="tx1"/>
                </a:solidFill>
                <a:latin typeface="+mn-lt"/>
                <a:ea typeface="+mn-ea"/>
                <a:cs typeface="+mn-cs"/>
              </a:rPr>
              <a:t>whixch</a:t>
            </a:r>
            <a:r>
              <a:rPr lang="en-US" sz="1200" kern="1200" baseline="0" dirty="0" smtClean="0">
                <a:solidFill>
                  <a:schemeClr val="tx1"/>
                </a:solidFill>
                <a:latin typeface="+mn-lt"/>
                <a:ea typeface="+mn-ea"/>
                <a:cs typeface="+mn-cs"/>
              </a:rPr>
              <a:t> leads </a:t>
            </a:r>
            <a:r>
              <a:rPr lang="en-US" sz="1200" kern="1200" baseline="0" dirty="0" err="1" smtClean="0">
                <a:solidFill>
                  <a:schemeClr val="tx1"/>
                </a:solidFill>
                <a:latin typeface="+mn-lt"/>
                <a:ea typeface="+mn-ea"/>
                <a:cs typeface="+mn-cs"/>
              </a:rPr>
              <a:t>i</a:t>
            </a:r>
            <a:r>
              <a:rPr lang="en-US" sz="1200" kern="1200" baseline="0" dirty="0" smtClean="0">
                <a:solidFill>
                  <a:schemeClr val="tx1"/>
                </a:solidFill>
                <a:latin typeface="+mn-lt"/>
                <a:ea typeface="+mn-ea"/>
                <a:cs typeface="+mn-cs"/>
              </a:rPr>
              <a:t>=to </a:t>
            </a:r>
            <a:r>
              <a:rPr lang="en-US" sz="1200" kern="1200" baseline="0" dirty="0" err="1" smtClean="0">
                <a:solidFill>
                  <a:schemeClr val="tx1"/>
                </a:solidFill>
                <a:latin typeface="+mn-lt"/>
                <a:ea typeface="+mn-ea"/>
                <a:cs typeface="+mn-cs"/>
              </a:rPr>
              <a:t>ots</a:t>
            </a:r>
            <a:r>
              <a:rPr lang="en-US" sz="1200" kern="1200" baseline="0" dirty="0" smtClean="0">
                <a:solidFill>
                  <a:schemeClr val="tx1"/>
                </a:solidFill>
                <a:latin typeface="+mn-lt"/>
                <a:ea typeface="+mn-ea"/>
                <a:cs typeface="+mn-cs"/>
              </a:rPr>
              <a:t> </a:t>
            </a:r>
            <a:r>
              <a:rPr lang="en-US" sz="1200" kern="1200" baseline="0" dirty="0" err="1" smtClean="0">
                <a:solidFill>
                  <a:schemeClr val="tx1"/>
                </a:solidFill>
                <a:latin typeface="+mn-lt"/>
                <a:ea typeface="+mn-ea"/>
                <a:cs typeface="+mn-cs"/>
              </a:rPr>
              <a:t>autophoslorolaryion</a:t>
            </a:r>
            <a:r>
              <a:rPr lang="en-US" sz="1200" kern="1200" baseline="0" dirty="0" smtClean="0">
                <a:solidFill>
                  <a:schemeClr val="tx1"/>
                </a:solidFill>
                <a:latin typeface="+mn-lt"/>
                <a:ea typeface="+mn-ea"/>
                <a:cs typeface="+mn-cs"/>
              </a:rPr>
              <a:t> an </a:t>
            </a:r>
            <a:r>
              <a:rPr lang="en-US" sz="1200" kern="1200" baseline="0" dirty="0" err="1" smtClean="0">
                <a:solidFill>
                  <a:schemeClr val="tx1"/>
                </a:solidFill>
                <a:latin typeface="+mn-lt"/>
                <a:ea typeface="+mn-ea"/>
                <a:cs typeface="+mn-cs"/>
              </a:rPr>
              <a:t>dthus</a:t>
            </a:r>
            <a:r>
              <a:rPr lang="en-US" sz="1200" kern="1200" baseline="0" dirty="0" smtClean="0">
                <a:solidFill>
                  <a:schemeClr val="tx1"/>
                </a:solidFill>
                <a:latin typeface="+mn-lt"/>
                <a:ea typeface="+mn-ea"/>
                <a:cs typeface="+mn-cs"/>
              </a:rPr>
              <a:t> activation. </a:t>
            </a:r>
            <a:r>
              <a:rPr lang="en-US" sz="1200" kern="1200" baseline="0" dirty="0" err="1" smtClean="0">
                <a:solidFill>
                  <a:schemeClr val="tx1"/>
                </a:solidFill>
                <a:latin typeface="+mn-lt"/>
                <a:ea typeface="+mn-ea"/>
                <a:cs typeface="+mn-cs"/>
              </a:rPr>
              <a:t>activaes</a:t>
            </a:r>
            <a:r>
              <a:rPr lang="en-US" sz="1200" kern="1200" baseline="0" dirty="0" smtClean="0">
                <a:solidFill>
                  <a:schemeClr val="tx1"/>
                </a:solidFill>
                <a:latin typeface="+mn-lt"/>
                <a:ea typeface="+mn-ea"/>
                <a:cs typeface="+mn-cs"/>
              </a:rPr>
              <a:t> its </a:t>
            </a:r>
            <a:r>
              <a:rPr lang="en-US" sz="1200" kern="1200" baseline="0" dirty="0" err="1" smtClean="0">
                <a:solidFill>
                  <a:schemeClr val="tx1"/>
                </a:solidFill>
                <a:latin typeface="+mn-lt"/>
                <a:ea typeface="+mn-ea"/>
                <a:cs typeface="+mn-cs"/>
              </a:rPr>
              <a:t>receptoprs</a:t>
            </a:r>
            <a:r>
              <a:rPr lang="en-US" sz="1200" kern="1200" baseline="0" dirty="0" smtClean="0">
                <a:solidFill>
                  <a:schemeClr val="tx1"/>
                </a:solidFill>
                <a:latin typeface="+mn-lt"/>
                <a:ea typeface="+mn-ea"/>
                <a:cs typeface="+mn-cs"/>
              </a:rPr>
              <a:t> R1 et R2 and then … </a:t>
            </a: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t>
            </a:r>
          </a:p>
          <a:p>
            <a:endParaRPr lang="en-US" sz="1200" kern="1200" baseline="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In a letter to the New England Journal of Medicine in 1971, Dr. Judah </a:t>
            </a:r>
            <a:r>
              <a:rPr lang="en-US" sz="1200" kern="1200" dirty="0" err="1" smtClean="0">
                <a:solidFill>
                  <a:schemeClr val="tx1"/>
                </a:solidFill>
                <a:latin typeface="+mn-lt"/>
                <a:ea typeface="+mn-ea"/>
                <a:cs typeface="+mn-cs"/>
              </a:rPr>
              <a:t>Folkman</a:t>
            </a:r>
            <a:r>
              <a:rPr lang="en-US" sz="1200" kern="1200" dirty="0" smtClean="0">
                <a:solidFill>
                  <a:schemeClr val="tx1"/>
                </a:solidFill>
                <a:latin typeface="+mn-lt"/>
                <a:ea typeface="+mn-ea"/>
                <a:cs typeface="+mn-cs"/>
              </a:rPr>
              <a:t> proposed a hypothesis that solid tumors, which were known to have a high number of new blood vessels, actually require angiogenesis to continue to grow. If this were true, </a:t>
            </a:r>
            <a:r>
              <a:rPr lang="en-US" sz="1200" kern="1200" dirty="0" err="1" smtClean="0">
                <a:solidFill>
                  <a:schemeClr val="tx1"/>
                </a:solidFill>
                <a:latin typeface="+mn-lt"/>
                <a:ea typeface="+mn-ea"/>
                <a:cs typeface="+mn-cs"/>
              </a:rPr>
              <a:t>Folkman</a:t>
            </a:r>
            <a:r>
              <a:rPr lang="en-US" sz="1200" kern="1200" dirty="0" smtClean="0">
                <a:solidFill>
                  <a:schemeClr val="tx1"/>
                </a:solidFill>
                <a:latin typeface="+mn-lt"/>
                <a:ea typeface="+mn-ea"/>
                <a:cs typeface="+mn-cs"/>
              </a:rPr>
              <a:t> speculated, then the tumor-associated angiogenesis could be a therapeutic target for the inhibition of tumor growth and progression. This letter was the first time that a researcher actually proposed inhibiting angiogenesis as an anti-cancer strategy.</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Consequently, many therapies now aim to inhibit angiogenesis by targeting the VEGF-A / VEGFR2 pathway, and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is arguably the most well-known and widely-used of these drugs.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is a monoclonal antibody that binds to and sequesters VEGF-A in patients. By sequestering VEGF-A,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inhibits the ability of VEGF-A to activate VEGFR2 on endothelial cells, and there is an overall decrease in angiogenesis.</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By sequestering VEGF-A,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inhibits the ability of VEGF-A to activate VEGFR2 on endothelial cells, and there is an overall decrease in angiogenesis.</a:t>
            </a:r>
          </a:p>
          <a:p>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therapy has shown promise in certain kinds of cancers, but response to the drug is unpredictable. Some patients will show an initial improvement after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treatment and then stop responding to the drug. Other patients will not respond to the drug at all. The ineffectiveness of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for these patients is not completely understood, but most likely stems from the activation of endothelial cell signaling pathways that compensate for a decrease in VEGFR2 signaling pathways.</a:t>
            </a: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is arguably the most well-known and widely-used of these drugs.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is a monoclonal antibody that binds to and sequesters VEGF-A in patients. By sequestering VEGF-A, </a:t>
            </a:r>
            <a:r>
              <a:rPr lang="en-US" sz="1200" kern="1200" dirty="0" err="1" smtClean="0">
                <a:solidFill>
                  <a:schemeClr val="tx1"/>
                </a:solidFill>
                <a:latin typeface="+mn-lt"/>
                <a:ea typeface="+mn-ea"/>
                <a:cs typeface="+mn-cs"/>
              </a:rPr>
              <a:t>bevacizumab</a:t>
            </a:r>
            <a:r>
              <a:rPr lang="en-US" sz="1200" kern="1200" dirty="0" smtClean="0">
                <a:solidFill>
                  <a:schemeClr val="tx1"/>
                </a:solidFill>
                <a:latin typeface="+mn-lt"/>
                <a:ea typeface="+mn-ea"/>
                <a:cs typeface="+mn-cs"/>
              </a:rPr>
              <a:t> inhibits the ability of VEGF-A to activate VEGFR2 on endothelial cells, and there is an overall decrease in angiogenesis.</a:t>
            </a:r>
            <a:endParaRPr lang="en-US" dirty="0" smtClean="0"/>
          </a:p>
          <a:p>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546CC03-81CF-074B-8A89-A80E2248C8C3}" type="slidenum">
              <a:rPr lang="en-US" smtClean="0"/>
              <a:pPr/>
              <a:t>30</a:t>
            </a:fld>
            <a:endParaRPr lang="en-US"/>
          </a:p>
        </p:txBody>
      </p:sp>
    </p:spTree>
    <p:extLst>
      <p:ext uri="{BB962C8B-B14F-4D97-AF65-F5344CB8AC3E}">
        <p14:creationId xmlns:p14="http://schemas.microsoft.com/office/powerpoint/2010/main" val="33652071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3BE0A857-D3AC-1540-B3CB-B4515F09FFE3}" type="datetimeFigureOut">
              <a:rPr lang="en-US" smtClean="0"/>
              <a:pPr/>
              <a:t>9/23/2015</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C4C354E5-C18A-EB4F-BEF8-748715B52BA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E0A857-D3AC-1540-B3CB-B4515F09FFE3}" type="datetimeFigureOut">
              <a:rPr lang="en-US" smtClean="0"/>
              <a:pPr/>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354E5-C18A-EB4F-BEF8-748715B52BA2}" type="slidenum">
              <a:rPr lang="en-US" smtClean="0"/>
              <a:pPr/>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BE0A857-D3AC-1540-B3CB-B4515F09FFE3}" type="datetimeFigureOut">
              <a:rPr lang="en-US" smtClean="0"/>
              <a:pPr/>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354E5-C18A-EB4F-BEF8-748715B52BA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BE0A857-D3AC-1540-B3CB-B4515F09FFE3}" type="datetimeFigureOut">
              <a:rPr lang="en-US" smtClean="0"/>
              <a:pPr/>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C354E5-C18A-EB4F-BEF8-748715B52BA2}" type="slidenum">
              <a:rPr lang="en-US" smtClean="0"/>
              <a:pPr/>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BE0A857-D3AC-1540-B3CB-B4515F09FFE3}" type="datetimeFigureOut">
              <a:rPr lang="en-US" smtClean="0"/>
              <a:pPr/>
              <a:t>9/23/2015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C354E5-C18A-EB4F-BEF8-748715B52B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3BE0A857-D3AC-1540-B3CB-B4515F09FFE3}" type="datetimeFigureOut">
              <a:rPr lang="en-US" smtClean="0"/>
              <a:pPr/>
              <a:t>9/23/2015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C354E5-C18A-EB4F-BEF8-748715B52BA2}" type="slidenum">
              <a:rPr lang="en-US" smtClean="0"/>
              <a:pPr/>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E0A857-D3AC-1540-B3CB-B4515F09FFE3}" type="datetimeFigureOut">
              <a:rPr lang="en-US" smtClean="0"/>
              <a:pPr/>
              <a:t>9/23/2015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C354E5-C18A-EB4F-BEF8-748715B52B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3BE0A857-D3AC-1540-B3CB-B4515F09FFE3}" type="datetimeFigureOut">
              <a:rPr lang="en-US" smtClean="0"/>
              <a:pPr/>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C354E5-C18A-EB4F-BEF8-748715B52BA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3BE0A857-D3AC-1540-B3CB-B4515F09FFE3}" type="datetimeFigureOut">
              <a:rPr lang="en-US" smtClean="0"/>
              <a:pPr/>
              <a:t>9/23/2015</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C4C354E5-C18A-EB4F-BEF8-748715B52BA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E0A857-D3AC-1540-B3CB-B4515F09FFE3}" type="datetimeFigureOut">
              <a:rPr lang="en-US" smtClean="0"/>
              <a:pPr/>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354E5-C18A-EB4F-BEF8-748715B52B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BE0A857-D3AC-1540-B3CB-B4515F09FFE3}" type="datetimeFigureOut">
              <a:rPr lang="en-US" smtClean="0"/>
              <a:pPr/>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C354E5-C18A-EB4F-BEF8-748715B52B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3BE0A857-D3AC-1540-B3CB-B4515F09FFE3}" type="datetimeFigureOut">
              <a:rPr lang="en-US" smtClean="0"/>
              <a:pPr/>
              <a:t>9/23/2015</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C4C354E5-C18A-EB4F-BEF8-748715B52B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hyperlink" Target="http://mobyle.rpbs.univ-paris-diderot.fr/" TargetMode="External"/><Relationship Id="rId4" Type="http://schemas.openxmlformats.org/officeDocument/2006/relationships/hyperlink" Target="http://fafdrugs3.mti.univ-paris-diderot.fr" TargetMode="Externa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image" Target="../media/image24.jpeg"/><Relationship Id="rId3" Type="http://schemas.openxmlformats.org/officeDocument/2006/relationships/image" Target="../media/image19.jpeg"/><Relationship Id="rId7" Type="http://schemas.openxmlformats.org/officeDocument/2006/relationships/diagramData" Target="../diagrams/data1.xml"/><Relationship Id="rId12"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2.png"/><Relationship Id="rId11" Type="http://schemas.microsoft.com/office/2007/relationships/diagramDrawing" Target="../diagrams/drawing1.xml"/><Relationship Id="rId5" Type="http://schemas.openxmlformats.org/officeDocument/2006/relationships/image" Target="../media/image21.png"/><Relationship Id="rId10" Type="http://schemas.openxmlformats.org/officeDocument/2006/relationships/diagramColors" Target="../diagrams/colors1.xml"/><Relationship Id="rId4" Type="http://schemas.openxmlformats.org/officeDocument/2006/relationships/image" Target="../media/image20.png"/><Relationship Id="rId9"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hyperlink" Target="http://fafdrugs3.mti.univ-paris-diderot.fr"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hyperlink" Target="http://mobyle.rpbs.univ-paris-diderot.fr/"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jpeg"/><Relationship Id="rId9" Type="http://schemas.openxmlformats.org/officeDocument/2006/relationships/image" Target="../media/image33.png"/></Relationships>
</file>

<file path=ppt/slides/_rels/slide1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1.png"/><Relationship Id="rId7" Type="http://schemas.openxmlformats.org/officeDocument/2006/relationships/image" Target="../media/image39.jpeg"/><Relationship Id="rId2" Type="http://schemas.openxmlformats.org/officeDocument/2006/relationships/notesSlide" Target="../notesSlides/notesSlide13.xml"/><Relationship Id="rId1" Type="http://schemas.openxmlformats.org/officeDocument/2006/relationships/slideLayout" Target="../slideLayouts/slideLayout8.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9.jpeg"/><Relationship Id="rId7" Type="http://schemas.openxmlformats.org/officeDocument/2006/relationships/image" Target="../media/image51.png"/><Relationship Id="rId2" Type="http://schemas.openxmlformats.org/officeDocument/2006/relationships/image" Target="../media/image48.png"/><Relationship Id="rId1" Type="http://schemas.openxmlformats.org/officeDocument/2006/relationships/slideLayout" Target="../slideLayouts/slideLayout4.xml"/><Relationship Id="rId6" Type="http://schemas.openxmlformats.org/officeDocument/2006/relationships/image" Target="../media/image2.jpeg"/><Relationship Id="rId5" Type="http://schemas.openxmlformats.org/officeDocument/2006/relationships/image" Target="../media/image50.png"/><Relationship Id="rId4" Type="http://schemas.openxmlformats.org/officeDocument/2006/relationships/image" Target="../media/image4.jpeg"/><Relationship Id="rId9" Type="http://schemas.openxmlformats.org/officeDocument/2006/relationships/image" Target="../media/image5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diagramDrawing" Target="../diagrams/drawing2.xml"/><Relationship Id="rId13" Type="http://schemas.openxmlformats.org/officeDocument/2006/relationships/diagramQuickStyle" Target="../diagrams/quickStyle3.xml"/><Relationship Id="rId3" Type="http://schemas.openxmlformats.org/officeDocument/2006/relationships/image" Target="../media/image55.emf"/><Relationship Id="rId7" Type="http://schemas.openxmlformats.org/officeDocument/2006/relationships/diagramColors" Target="../diagrams/colors2.xml"/><Relationship Id="rId12" Type="http://schemas.openxmlformats.org/officeDocument/2006/relationships/diagramLayout" Target="../diagrams/layout3.xml"/><Relationship Id="rId17" Type="http://schemas.openxmlformats.org/officeDocument/2006/relationships/image" Target="../media/image27.png"/><Relationship Id="rId2" Type="http://schemas.openxmlformats.org/officeDocument/2006/relationships/notesSlide" Target="../notesSlides/notesSlide16.xml"/><Relationship Id="rId16" Type="http://schemas.openxmlformats.org/officeDocument/2006/relationships/image" Target="../media/image57.jpeg"/><Relationship Id="rId1" Type="http://schemas.openxmlformats.org/officeDocument/2006/relationships/slideLayout" Target="../slideLayouts/slideLayout7.xml"/><Relationship Id="rId6" Type="http://schemas.openxmlformats.org/officeDocument/2006/relationships/diagramQuickStyle" Target="../diagrams/quickStyle2.xml"/><Relationship Id="rId11" Type="http://schemas.openxmlformats.org/officeDocument/2006/relationships/diagramData" Target="../diagrams/data3.xml"/><Relationship Id="rId5" Type="http://schemas.openxmlformats.org/officeDocument/2006/relationships/diagramLayout" Target="../diagrams/layout2.xml"/><Relationship Id="rId15" Type="http://schemas.microsoft.com/office/2007/relationships/diagramDrawing" Target="../diagrams/drawing3.xml"/><Relationship Id="rId10" Type="http://schemas.openxmlformats.org/officeDocument/2006/relationships/image" Target="../media/image32.png"/><Relationship Id="rId4" Type="http://schemas.openxmlformats.org/officeDocument/2006/relationships/diagramData" Target="../diagrams/data2.xml"/><Relationship Id="rId9" Type="http://schemas.openxmlformats.org/officeDocument/2006/relationships/image" Target="../media/image29.png"/><Relationship Id="rId14" Type="http://schemas.openxmlformats.org/officeDocument/2006/relationships/diagramColors" Target="../diagrams/colors3.xml"/></Relationships>
</file>

<file path=ppt/slides/_rels/slide2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2.jpeg"/></Relationships>
</file>

<file path=ppt/slides/_rels/slide28.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hyperlink" Target="http://mobyle.rpbs.univ-paris-diderot.fr/"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52.png"/><Relationship Id="rId5" Type="http://schemas.openxmlformats.org/officeDocument/2006/relationships/image" Target="../media/image48.png"/><Relationship Id="rId4" Type="http://schemas.openxmlformats.org/officeDocument/2006/relationships/image" Target="../media/image69.png"/></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europ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OMICS Group</a:t>
            </a:r>
            <a:endParaRPr lang="en-US" dirty="0"/>
          </a:p>
        </p:txBody>
      </p:sp>
      <p:sp>
        <p:nvSpPr>
          <p:cNvPr id="3" name="Content Placeholder 2"/>
          <p:cNvSpPr>
            <a:spLocks noGrp="1"/>
          </p:cNvSpPr>
          <p:nvPr>
            <p:ph idx="1"/>
          </p:nvPr>
        </p:nvSpPr>
        <p:spPr/>
        <p:txBody>
          <a:bodyPr>
            <a:normAutofit fontScale="77500" lnSpcReduction="20000"/>
          </a:bodyPr>
          <a:lstStyle/>
          <a:p>
            <a:pPr marL="0" indent="0" algn="just">
              <a:buNone/>
            </a:pPr>
            <a:r>
              <a:rPr lang="en-US" dirty="0"/>
              <a:t>OMICS Group is an amalgamation of </a:t>
            </a:r>
            <a:r>
              <a:rPr lang="en-US" dirty="0">
                <a:hlinkClick r:id="rId2"/>
              </a:rPr>
              <a:t>Open Access </a:t>
            </a:r>
            <a:r>
              <a:rPr lang="en-US" dirty="0" smtClean="0">
                <a:hlinkClick r:id="rId2"/>
              </a:rPr>
              <a:t>Publications</a:t>
            </a:r>
            <a:r>
              <a:rPr lang="en-US" dirty="0" smtClean="0"/>
              <a:t> </a:t>
            </a:r>
            <a:r>
              <a:rPr lang="en-US" dirty="0"/>
              <a:t>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a:t>
            </a:r>
            <a:r>
              <a:rPr lang="en-US" dirty="0" smtClean="0"/>
              <a:t>of Science, Engineering, Management </a:t>
            </a:r>
            <a:r>
              <a:rPr lang="en-US" dirty="0"/>
              <a:t>and Technology </a:t>
            </a:r>
            <a:r>
              <a:rPr lang="en-US" dirty="0" smtClean="0"/>
              <a:t>journals. </a:t>
            </a:r>
            <a:r>
              <a:rPr lang="en-US" dirty="0"/>
              <a:t>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p:txBody>
      </p:sp>
    </p:spTree>
    <p:extLst>
      <p:ext uri="{BB962C8B-B14F-4D97-AF65-F5344CB8AC3E}">
        <p14:creationId xmlns:p14="http://schemas.microsoft.com/office/powerpoint/2010/main" val="2148053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OMICS International Conferences</a:t>
            </a:r>
            <a:endParaRPr lang="en-US" dirty="0"/>
          </a:p>
        </p:txBody>
      </p:sp>
      <p:sp>
        <p:nvSpPr>
          <p:cNvPr id="3" name="Content Placeholder 2"/>
          <p:cNvSpPr>
            <a:spLocks noGrp="1"/>
          </p:cNvSpPr>
          <p:nvPr>
            <p:ph idx="1"/>
          </p:nvPr>
        </p:nvSpPr>
        <p:spPr/>
        <p:txBody>
          <a:bodyPr>
            <a:normAutofit fontScale="85000" lnSpcReduction="20000"/>
          </a:bodyPr>
          <a:lstStyle/>
          <a:p>
            <a:pPr marL="0" indent="0" algn="just">
              <a:buNone/>
            </a:pPr>
            <a:r>
              <a:rPr lang="en-US" dirty="0"/>
              <a:t>OMICS International is a pioneer and leading science </a:t>
            </a:r>
            <a:r>
              <a:rPr lang="en-US" dirty="0" smtClean="0"/>
              <a:t>event organizer</a:t>
            </a:r>
            <a:r>
              <a:rPr lang="en-US" dirty="0"/>
              <a:t>, which publishes around 500 open access </a:t>
            </a:r>
            <a:r>
              <a:rPr lang="en-US" dirty="0" smtClean="0"/>
              <a:t>journals and </a:t>
            </a:r>
            <a:r>
              <a:rPr lang="en-US" dirty="0"/>
              <a:t>conducts over 500 Medical, Clinical, Engineering, </a:t>
            </a:r>
            <a:r>
              <a:rPr lang="en-US" dirty="0" smtClean="0"/>
              <a:t>Life Sciences</a:t>
            </a:r>
            <a:r>
              <a:rPr lang="en-US" dirty="0"/>
              <a:t>, </a:t>
            </a:r>
            <a:r>
              <a:rPr lang="en-US" dirty="0" err="1"/>
              <a:t>Pharma</a:t>
            </a:r>
            <a:r>
              <a:rPr lang="en-US" dirty="0"/>
              <a:t> scientific conferences all over the </a:t>
            </a:r>
            <a:r>
              <a:rPr lang="en-US" dirty="0" smtClean="0"/>
              <a:t>globe annually </a:t>
            </a:r>
            <a:r>
              <a:rPr lang="en-US" dirty="0"/>
              <a:t>with the support of more than 1000 </a:t>
            </a:r>
            <a:r>
              <a:rPr lang="en-US" dirty="0" smtClean="0"/>
              <a:t>scientific associations </a:t>
            </a:r>
            <a:r>
              <a:rPr lang="en-US" dirty="0"/>
              <a:t>and 30,000 editorial board members and </a:t>
            </a:r>
            <a:r>
              <a:rPr lang="en-US" dirty="0" smtClean="0"/>
              <a:t>3.5 million </a:t>
            </a:r>
            <a:r>
              <a:rPr lang="en-US" dirty="0"/>
              <a:t>followers to its credit</a:t>
            </a:r>
            <a:r>
              <a:rPr lang="en-US" dirty="0" smtClean="0"/>
              <a:t>.</a:t>
            </a:r>
          </a:p>
          <a:p>
            <a:pPr marL="0" indent="0" algn="just">
              <a:buNone/>
            </a:pPr>
            <a:endParaRPr lang="en-US" dirty="0" smtClean="0"/>
          </a:p>
          <a:p>
            <a:pPr marL="0" indent="0" algn="just">
              <a:buNone/>
            </a:pPr>
            <a:r>
              <a:rPr lang="en-US" dirty="0" smtClean="0"/>
              <a:t>OMICS </a:t>
            </a:r>
            <a:r>
              <a:rPr lang="en-US" dirty="0"/>
              <a:t>Group has organized 500 conferences, </a:t>
            </a:r>
            <a:r>
              <a:rPr lang="en-US" dirty="0" smtClean="0"/>
              <a:t>workshops and </a:t>
            </a:r>
            <a:r>
              <a:rPr lang="en-US" dirty="0"/>
              <a:t>national symposiums across the major cities </a:t>
            </a:r>
            <a:r>
              <a:rPr lang="en-US" dirty="0" smtClean="0"/>
              <a:t>including San </a:t>
            </a:r>
            <a:r>
              <a:rPr lang="en-US" dirty="0"/>
              <a:t>Francisco, Las Vegas, San Antonio, Omaha, </a:t>
            </a:r>
            <a:r>
              <a:rPr lang="en-US" dirty="0" smtClean="0"/>
              <a:t>Orlando, Raleigh</a:t>
            </a:r>
            <a:r>
              <a:rPr lang="en-US" dirty="0"/>
              <a:t>, Santa Clara, Chicago, Philadelphia, </a:t>
            </a:r>
            <a:r>
              <a:rPr lang="en-US" dirty="0" smtClean="0"/>
              <a:t>Baltimore, United </a:t>
            </a:r>
            <a:r>
              <a:rPr lang="en-US" dirty="0"/>
              <a:t>Kingdom, Valencia, Dubai, Beijing, </a:t>
            </a:r>
            <a:r>
              <a:rPr lang="en-US" dirty="0" smtClean="0"/>
              <a:t>Hyderabad, Bengaluru </a:t>
            </a:r>
            <a:r>
              <a:rPr lang="en-US" dirty="0"/>
              <a:t>and Mumbai.</a:t>
            </a:r>
          </a:p>
        </p:txBody>
      </p:sp>
    </p:spTree>
    <p:extLst>
      <p:ext uri="{BB962C8B-B14F-4D97-AF65-F5344CB8AC3E}">
        <p14:creationId xmlns:p14="http://schemas.microsoft.com/office/powerpoint/2010/main" val="3567991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24200" y="3989642"/>
            <a:ext cx="3750733" cy="576004"/>
          </a:xfrm>
          <a:prstGeom prst="rect">
            <a:avLst/>
          </a:prstGeom>
        </p:spPr>
        <p:txBody>
          <a:bodyPr wrap="square">
            <a:spAutoFit/>
          </a:bodyPr>
          <a:lstStyle/>
          <a:p>
            <a:pPr marR="64008" lvl="0" defTabSz="914400">
              <a:spcBef>
                <a:spcPts val="2800"/>
              </a:spcBef>
              <a:buClr>
                <a:srgbClr val="663366"/>
              </a:buClr>
              <a:buSzPct val="68000"/>
            </a:pPr>
            <a:r>
              <a:rPr lang="en-US" sz="3143" dirty="0" smtClean="0">
                <a:effectLst>
                  <a:outerShdw blurRad="38100" dist="38100" dir="2700000" algn="tl">
                    <a:srgbClr val="DDDDDD"/>
                  </a:outerShdw>
                </a:effectLst>
              </a:rPr>
              <a:t>Maria </a:t>
            </a:r>
            <a:r>
              <a:rPr lang="en-US" sz="3143" dirty="0">
                <a:effectLst>
                  <a:outerShdw blurRad="38100" dist="38100" dir="2700000" algn="tl">
                    <a:srgbClr val="DDDDDD"/>
                  </a:outerShdw>
                </a:effectLst>
              </a:rPr>
              <a:t>A. </a:t>
            </a:r>
            <a:r>
              <a:rPr lang="en-US" sz="3143" dirty="0" smtClean="0">
                <a:effectLst>
                  <a:outerShdw blurRad="38100" dist="38100" dir="2700000" algn="tl">
                    <a:srgbClr val="DDDDDD"/>
                  </a:outerShdw>
                </a:effectLst>
              </a:rPr>
              <a:t>Miteva</a:t>
            </a:r>
          </a:p>
        </p:txBody>
      </p:sp>
      <p:sp>
        <p:nvSpPr>
          <p:cNvPr id="10" name="Title 2"/>
          <p:cNvSpPr txBox="1">
            <a:spLocks/>
          </p:cNvSpPr>
          <p:nvPr/>
        </p:nvSpPr>
        <p:spPr>
          <a:xfrm>
            <a:off x="181421" y="787527"/>
            <a:ext cx="8523817" cy="2998915"/>
          </a:xfrm>
          <a:prstGeom prst="rect">
            <a:avLst/>
          </a:prstGeom>
        </p:spPr>
        <p:txBody>
          <a:bodyPr vert="horz" anchor="b">
            <a:noAutofit/>
            <a:scene3d>
              <a:camera prst="orthographicFront"/>
              <a:lightRig rig="soft" dir="t"/>
            </a:scene3d>
            <a:sp3d prstMaterial="softEdge">
              <a:bevelT w="25400" h="25400"/>
            </a:sp3d>
          </a:bodyPr>
          <a:lstStyle>
            <a:lvl1pPr algn="r" rtl="0" eaLnBrk="1" latinLnBrk="0" hangingPunct="1">
              <a:spcBef>
                <a:spcPct val="0"/>
              </a:spcBef>
              <a:buNone/>
              <a:defRPr kumimoji="0" sz="48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pPr algn="ctr"/>
            <a:r>
              <a:rPr lang="en-US" sz="2800" dirty="0" smtClean="0">
                <a:solidFill>
                  <a:srgbClr val="660066"/>
                </a:solidFill>
                <a:latin typeface="Arial Black"/>
                <a:cs typeface="Arial Black"/>
              </a:rPr>
              <a:t>In </a:t>
            </a:r>
            <a:r>
              <a:rPr lang="en-US" sz="2800" dirty="0" err="1" smtClean="0">
                <a:solidFill>
                  <a:srgbClr val="660066"/>
                </a:solidFill>
                <a:latin typeface="Arial Black"/>
                <a:cs typeface="Arial Black"/>
              </a:rPr>
              <a:t>silico</a:t>
            </a:r>
            <a:r>
              <a:rPr lang="en-US" sz="2800" dirty="0" smtClean="0">
                <a:solidFill>
                  <a:srgbClr val="660066"/>
                </a:solidFill>
                <a:latin typeface="Arial Black"/>
                <a:cs typeface="Arial Black"/>
              </a:rPr>
              <a:t> screening to discover inhibitors of protein-protein interactions targeting  angiogenesis</a:t>
            </a:r>
          </a:p>
          <a:p>
            <a:pPr algn="l"/>
            <a:endParaRPr lang="fr-FR" sz="2800" dirty="0">
              <a:solidFill>
                <a:srgbClr val="660066"/>
              </a:solidFill>
              <a:latin typeface="Arial Black"/>
              <a:cs typeface="Arial Black"/>
            </a:endParaRPr>
          </a:p>
        </p:txBody>
      </p:sp>
      <p:pic>
        <p:nvPicPr>
          <p:cNvPr id="11" name="Picture 7" descr="logo_paris7_small"/>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8286530" y="216487"/>
            <a:ext cx="727928" cy="1465500"/>
          </a:xfrm>
          <a:prstGeom prst="rect">
            <a:avLst/>
          </a:prstGeom>
          <a:noFill/>
          <a:ln w="9525">
            <a:noFill/>
            <a:miter lim="800000"/>
            <a:headEnd/>
            <a:tailEnd/>
          </a:ln>
        </p:spPr>
      </p:pic>
      <p:pic>
        <p:nvPicPr>
          <p:cNvPr id="12" name="Picture 8" descr="logogenerique"/>
          <p:cNvPicPr>
            <a:picLocks noChangeAspect="1" noChangeArrowheads="1"/>
          </p:cNvPicPr>
          <p:nvPr/>
        </p:nvPicPr>
        <p:blipFill>
          <a:blip r:embed="rId4"/>
          <a:srcRect/>
          <a:stretch>
            <a:fillRect/>
          </a:stretch>
        </p:blipFill>
        <p:spPr bwMode="auto">
          <a:xfrm>
            <a:off x="3822020" y="216487"/>
            <a:ext cx="3052913" cy="761413"/>
          </a:xfrm>
          <a:prstGeom prst="rect">
            <a:avLst/>
          </a:prstGeom>
          <a:noFill/>
          <a:ln w="9525">
            <a:noFill/>
            <a:miter lim="800000"/>
            <a:headEnd/>
            <a:tailEnd/>
          </a:ln>
        </p:spPr>
      </p:pic>
      <p:pic>
        <p:nvPicPr>
          <p:cNvPr id="13" name="Picture 12" descr="screenshot_01.jpg"/>
          <p:cNvPicPr>
            <a:picLocks noChangeAspect="1"/>
          </p:cNvPicPr>
          <p:nvPr/>
        </p:nvPicPr>
        <p:blipFill>
          <a:blip r:embed="rId5"/>
          <a:stretch>
            <a:fillRect/>
          </a:stretch>
        </p:blipFill>
        <p:spPr>
          <a:xfrm>
            <a:off x="6925732" y="0"/>
            <a:ext cx="1137533" cy="1226617"/>
          </a:xfrm>
          <a:prstGeom prst="rect">
            <a:avLst/>
          </a:prstGeom>
        </p:spPr>
      </p:pic>
      <p:pic>
        <p:nvPicPr>
          <p:cNvPr id="16" name="Picture 15" descr="screenshot_01"/>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181421" y="4457080"/>
            <a:ext cx="1141975" cy="395008"/>
          </a:xfrm>
          <a:prstGeom prst="rect">
            <a:avLst/>
          </a:prstGeom>
          <a:noFill/>
          <a:ln w="9525">
            <a:noFill/>
            <a:miter lim="800000"/>
            <a:headEnd/>
            <a:tailEnd/>
          </a:ln>
        </p:spPr>
      </p:pic>
      <p:sp>
        <p:nvSpPr>
          <p:cNvPr id="17" name="Subtitle 2"/>
          <p:cNvSpPr txBox="1">
            <a:spLocks/>
          </p:cNvSpPr>
          <p:nvPr/>
        </p:nvSpPr>
        <p:spPr>
          <a:xfrm>
            <a:off x="105221" y="5524921"/>
            <a:ext cx="6769712" cy="1278184"/>
          </a:xfrm>
          <a:prstGeom prst="rect">
            <a:avLst/>
          </a:prstGeom>
        </p:spPr>
        <p:txBody>
          <a:bodyPr vert="horz" lIns="45720" rIns="45720">
            <a:normAutofit fontScale="92500" lnSpcReduction="10000"/>
          </a:bodyPr>
          <a:lstStyle>
            <a:lvl1pPr marL="0" marR="64008" indent="0" algn="r" rtl="0" eaLnBrk="1" latinLnBrk="0" hangingPunct="1">
              <a:spcBef>
                <a:spcPts val="400"/>
              </a:spcBef>
              <a:spcAft>
                <a:spcPts val="0"/>
              </a:spcAft>
              <a:buClr>
                <a:schemeClr val="accent1"/>
              </a:buClr>
              <a:buSzPct val="68000"/>
              <a:buFont typeface="Wingdings 3"/>
              <a:buNone/>
              <a:defRPr kumimoji="0" sz="2700" kern="1200">
                <a:solidFill>
                  <a:schemeClr val="tx2"/>
                </a:solidFill>
                <a:latin typeface="+mn-lt"/>
                <a:ea typeface="+mn-ea"/>
                <a:cs typeface="+mn-cs"/>
              </a:defRPr>
            </a:lvl1pPr>
            <a:lvl2pPr marL="457200" indent="0" algn="ctr" rtl="0" eaLnBrk="1" latinLnBrk="0" hangingPunct="1">
              <a:spcBef>
                <a:spcPts val="324"/>
              </a:spcBef>
              <a:buClr>
                <a:schemeClr val="accent1"/>
              </a:buClr>
              <a:buFont typeface="Verdana"/>
              <a:buNone/>
              <a:defRPr kumimoji="0" sz="2300" kern="1200">
                <a:solidFill>
                  <a:schemeClr val="tx1"/>
                </a:solidFill>
                <a:latin typeface="+mn-lt"/>
                <a:ea typeface="+mn-ea"/>
                <a:cs typeface="+mn-cs"/>
              </a:defRPr>
            </a:lvl2pPr>
            <a:lvl3pPr marL="914400" indent="0" algn="ctr" rtl="0" eaLnBrk="1" latinLnBrk="0" hangingPunct="1">
              <a:spcBef>
                <a:spcPts val="350"/>
              </a:spcBef>
              <a:buClr>
                <a:schemeClr val="accent2"/>
              </a:buClr>
              <a:buSzPct val="100000"/>
              <a:buFont typeface="Wingdings 2"/>
              <a:buNone/>
              <a:defRPr kumimoji="0" sz="2100" kern="1200">
                <a:solidFill>
                  <a:schemeClr val="tx1"/>
                </a:solidFill>
                <a:latin typeface="+mn-lt"/>
                <a:ea typeface="+mn-ea"/>
                <a:cs typeface="+mn-cs"/>
              </a:defRPr>
            </a:lvl3pPr>
            <a:lvl4pPr marL="1371600" indent="0" algn="ctr" rtl="0" eaLnBrk="1" latinLnBrk="0" hangingPunct="1">
              <a:spcBef>
                <a:spcPts val="350"/>
              </a:spcBef>
              <a:buClr>
                <a:schemeClr val="accent2"/>
              </a:buClr>
              <a:buFont typeface="Wingdings 2"/>
              <a:buNone/>
              <a:defRPr kumimoji="0" sz="1900" kern="1200">
                <a:solidFill>
                  <a:schemeClr val="tx1"/>
                </a:solidFill>
                <a:latin typeface="+mn-lt"/>
                <a:ea typeface="+mn-ea"/>
                <a:cs typeface="+mn-cs"/>
              </a:defRPr>
            </a:lvl4pPr>
            <a:lvl5pPr marL="1828800" indent="0" algn="ctr" rtl="0" eaLnBrk="1" latinLnBrk="0" hangingPunct="1">
              <a:spcBef>
                <a:spcPts val="350"/>
              </a:spcBef>
              <a:buClr>
                <a:schemeClr val="accent2"/>
              </a:buClr>
              <a:buFont typeface="Wingdings 2"/>
              <a:buNone/>
              <a:defRPr kumimoji="0" sz="1800" kern="1200">
                <a:solidFill>
                  <a:schemeClr val="tx1"/>
                </a:solidFill>
                <a:latin typeface="+mn-lt"/>
                <a:ea typeface="+mn-ea"/>
                <a:cs typeface="+mn-cs"/>
              </a:defRPr>
            </a:lvl5pPr>
            <a:lvl6pPr marL="2286000" indent="0" algn="ctr" rtl="0" eaLnBrk="1" latinLnBrk="0" hangingPunct="1">
              <a:spcBef>
                <a:spcPts val="350"/>
              </a:spcBef>
              <a:buClr>
                <a:schemeClr val="accent3"/>
              </a:buClr>
              <a:buFont typeface="Wingdings 2"/>
              <a:buNone/>
              <a:defRPr kumimoji="0" sz="1800" kern="1200">
                <a:solidFill>
                  <a:schemeClr val="tx1"/>
                </a:solidFill>
                <a:latin typeface="+mn-lt"/>
                <a:ea typeface="+mn-ea"/>
                <a:cs typeface="+mn-cs"/>
              </a:defRPr>
            </a:lvl6pPr>
            <a:lvl7pPr marL="2743200" indent="0" algn="ctr" rtl="0" eaLnBrk="1" latinLnBrk="0" hangingPunct="1">
              <a:spcBef>
                <a:spcPts val="350"/>
              </a:spcBef>
              <a:buClr>
                <a:schemeClr val="accent3"/>
              </a:buClr>
              <a:buFont typeface="Wingdings 2"/>
              <a:buNone/>
              <a:defRPr kumimoji="0" sz="1600" kern="1200">
                <a:solidFill>
                  <a:schemeClr val="tx1"/>
                </a:solidFill>
                <a:latin typeface="+mn-lt"/>
                <a:ea typeface="+mn-ea"/>
                <a:cs typeface="+mn-cs"/>
              </a:defRPr>
            </a:lvl7pPr>
            <a:lvl8pPr marL="3200400" indent="0" algn="ctr" rtl="0" eaLnBrk="1" latinLnBrk="0" hangingPunct="1">
              <a:spcBef>
                <a:spcPts val="350"/>
              </a:spcBef>
              <a:buClr>
                <a:schemeClr val="accent3"/>
              </a:buClr>
              <a:buFont typeface="Wingdings 2"/>
              <a:buNone/>
              <a:defRPr kumimoji="0" sz="1600" kern="1200">
                <a:solidFill>
                  <a:schemeClr val="tx1"/>
                </a:solidFill>
                <a:latin typeface="+mn-lt"/>
                <a:ea typeface="+mn-ea"/>
                <a:cs typeface="+mn-cs"/>
              </a:defRPr>
            </a:lvl8pPr>
            <a:lvl9pPr marL="3657600" indent="0" algn="ctr" rtl="0" eaLnBrk="1" latinLnBrk="0" hangingPunct="1">
              <a:spcBef>
                <a:spcPts val="350"/>
              </a:spcBef>
              <a:buClr>
                <a:schemeClr val="accent3"/>
              </a:buClr>
              <a:buFont typeface="Wingdings 2"/>
              <a:buNone/>
              <a:defRPr kumimoji="0" sz="1600" kern="1200" baseline="0">
                <a:solidFill>
                  <a:schemeClr val="tx1"/>
                </a:solidFill>
                <a:latin typeface="+mn-lt"/>
                <a:ea typeface="+mn-ea"/>
                <a:cs typeface="+mn-cs"/>
              </a:defRPr>
            </a:lvl9pPr>
          </a:lstStyle>
          <a:p>
            <a:pPr algn="l"/>
            <a:r>
              <a:rPr lang="en-US" sz="2800" dirty="0" err="1" smtClean="0">
                <a:solidFill>
                  <a:schemeClr val="bg1"/>
                </a:solidFill>
                <a:ea typeface="Osaka" pitchFamily="29" charset="-128"/>
                <a:cs typeface="Osaka" pitchFamily="29" charset="-128"/>
              </a:rPr>
              <a:t>Mol</a:t>
            </a:r>
            <a:r>
              <a:rPr lang="en-US" altLang="ja-JP" sz="2800" dirty="0" err="1" smtClean="0">
                <a:solidFill>
                  <a:schemeClr val="bg1"/>
                </a:solidFill>
                <a:ea typeface="Osaka" pitchFamily="29" charset="-128"/>
                <a:cs typeface="Osaka" pitchFamily="29" charset="-128"/>
              </a:rPr>
              <a:t>é</a:t>
            </a:r>
            <a:r>
              <a:rPr lang="en-US" sz="2800" dirty="0" err="1" smtClean="0">
                <a:solidFill>
                  <a:schemeClr val="bg1"/>
                </a:solidFill>
                <a:ea typeface="Osaka" pitchFamily="29" charset="-128"/>
                <a:cs typeface="Osaka" pitchFamily="29" charset="-128"/>
              </a:rPr>
              <a:t>cules</a:t>
            </a:r>
            <a:r>
              <a:rPr lang="en-US" sz="2800" dirty="0" smtClean="0">
                <a:solidFill>
                  <a:schemeClr val="bg1"/>
                </a:solidFill>
                <a:ea typeface="Osaka" pitchFamily="29" charset="-128"/>
                <a:cs typeface="Osaka" pitchFamily="29" charset="-128"/>
              </a:rPr>
              <a:t> </a:t>
            </a:r>
            <a:r>
              <a:rPr lang="en-US" sz="2800" dirty="0" err="1" smtClean="0">
                <a:solidFill>
                  <a:schemeClr val="bg1"/>
                </a:solidFill>
                <a:ea typeface="Osaka" pitchFamily="29" charset="-128"/>
                <a:cs typeface="Osaka" pitchFamily="29" charset="-128"/>
              </a:rPr>
              <a:t>Th</a:t>
            </a:r>
            <a:r>
              <a:rPr lang="en-US" altLang="ja-JP" sz="2800" dirty="0" err="1" smtClean="0">
                <a:solidFill>
                  <a:schemeClr val="bg1"/>
                </a:solidFill>
                <a:ea typeface="Osaka" pitchFamily="29" charset="-128"/>
                <a:cs typeface="Osaka" pitchFamily="29" charset="-128"/>
              </a:rPr>
              <a:t>é</a:t>
            </a:r>
            <a:r>
              <a:rPr lang="en-US" sz="2800" dirty="0" err="1" smtClean="0">
                <a:solidFill>
                  <a:schemeClr val="bg1"/>
                </a:solidFill>
                <a:ea typeface="Osaka" pitchFamily="29" charset="-128"/>
                <a:cs typeface="Osaka" pitchFamily="29" charset="-128"/>
              </a:rPr>
              <a:t>rapeutiques</a:t>
            </a:r>
            <a:r>
              <a:rPr lang="en-US" sz="2800" dirty="0" smtClean="0">
                <a:solidFill>
                  <a:schemeClr val="bg1"/>
                </a:solidFill>
                <a:ea typeface="Osaka" pitchFamily="29" charset="-128"/>
                <a:cs typeface="Osaka" pitchFamily="29" charset="-128"/>
              </a:rPr>
              <a:t> </a:t>
            </a:r>
            <a:r>
              <a:rPr lang="en-US" sz="2800" i="1" dirty="0" smtClean="0">
                <a:solidFill>
                  <a:schemeClr val="bg1"/>
                </a:solidFill>
                <a:ea typeface="Osaka" pitchFamily="29" charset="-128"/>
                <a:cs typeface="Osaka" pitchFamily="29" charset="-128"/>
              </a:rPr>
              <a:t>in </a:t>
            </a:r>
            <a:r>
              <a:rPr lang="en-US" sz="2800" i="1" dirty="0" err="1" smtClean="0">
                <a:solidFill>
                  <a:schemeClr val="bg1"/>
                </a:solidFill>
                <a:ea typeface="Osaka" pitchFamily="29" charset="-128"/>
                <a:cs typeface="Osaka" pitchFamily="29" charset="-128"/>
              </a:rPr>
              <a:t>silico</a:t>
            </a:r>
            <a:r>
              <a:rPr lang="en-US" sz="2800" dirty="0" smtClean="0">
                <a:solidFill>
                  <a:schemeClr val="bg1"/>
                </a:solidFill>
                <a:ea typeface="Osaka" pitchFamily="29" charset="-128"/>
                <a:cs typeface="Osaka" pitchFamily="29" charset="-128"/>
              </a:rPr>
              <a:t> (</a:t>
            </a:r>
            <a:r>
              <a:rPr lang="en-US" sz="2800" dirty="0" err="1" smtClean="0">
                <a:solidFill>
                  <a:schemeClr val="bg1"/>
                </a:solidFill>
                <a:ea typeface="Osaka" pitchFamily="29" charset="-128"/>
                <a:cs typeface="Osaka" pitchFamily="29" charset="-128"/>
              </a:rPr>
              <a:t>MTi</a:t>
            </a:r>
            <a:r>
              <a:rPr lang="en-US" sz="2800" dirty="0" smtClean="0">
                <a:solidFill>
                  <a:schemeClr val="bg1"/>
                </a:solidFill>
                <a:ea typeface="Osaka" pitchFamily="29" charset="-128"/>
                <a:cs typeface="Osaka" pitchFamily="29" charset="-128"/>
              </a:rPr>
              <a:t>) </a:t>
            </a:r>
            <a:br>
              <a:rPr lang="en-US" sz="2800" dirty="0" smtClean="0">
                <a:solidFill>
                  <a:schemeClr val="bg1"/>
                </a:solidFill>
                <a:ea typeface="Osaka" pitchFamily="29" charset="-128"/>
                <a:cs typeface="Osaka" pitchFamily="29" charset="-128"/>
              </a:rPr>
            </a:br>
            <a:r>
              <a:rPr lang="en-US" sz="2800" dirty="0" err="1" smtClean="0">
                <a:solidFill>
                  <a:schemeClr val="bg1"/>
                </a:solidFill>
                <a:ea typeface="Osaka" pitchFamily="29" charset="-128"/>
                <a:cs typeface="Osaka" pitchFamily="29" charset="-128"/>
              </a:rPr>
              <a:t>Inserm</a:t>
            </a:r>
            <a:r>
              <a:rPr lang="en-US" sz="2800" dirty="0" smtClean="0">
                <a:solidFill>
                  <a:schemeClr val="bg1"/>
                </a:solidFill>
                <a:ea typeface="Osaka" pitchFamily="29" charset="-128"/>
                <a:cs typeface="Osaka" pitchFamily="29" charset="-128"/>
              </a:rPr>
              <a:t> U973 -  University Paris Diderot</a:t>
            </a:r>
          </a:p>
          <a:p>
            <a:pPr algn="l"/>
            <a:r>
              <a:rPr lang="en-US" sz="2800" i="1" dirty="0" smtClean="0">
                <a:solidFill>
                  <a:schemeClr val="bg1"/>
                </a:solidFill>
                <a:ea typeface="Osaka" pitchFamily="29" charset="-128"/>
                <a:cs typeface="Osaka" pitchFamily="29" charset="-128"/>
              </a:rPr>
              <a:t>Team “VLS, PPI &amp; ADMET in </a:t>
            </a:r>
            <a:r>
              <a:rPr lang="en-US" sz="2800" i="1" dirty="0" err="1" smtClean="0">
                <a:solidFill>
                  <a:schemeClr val="bg1"/>
                </a:solidFill>
                <a:ea typeface="Osaka" pitchFamily="29" charset="-128"/>
                <a:cs typeface="Osaka" pitchFamily="29" charset="-128"/>
              </a:rPr>
              <a:t>silico</a:t>
            </a:r>
            <a:r>
              <a:rPr lang="en-US" sz="2800" i="1" dirty="0" smtClean="0">
                <a:solidFill>
                  <a:schemeClr val="bg1"/>
                </a:solidFill>
                <a:ea typeface="Osaka" pitchFamily="29" charset="-128"/>
                <a:cs typeface="Osaka" pitchFamily="29" charset="-128"/>
              </a:rPr>
              <a:t>”</a:t>
            </a:r>
          </a:p>
          <a:p>
            <a:pPr algn="l"/>
            <a:endParaRPr lang="en-US" i="1" dirty="0">
              <a:solidFill>
                <a:schemeClr val="bg1"/>
              </a:solidFill>
            </a:endParaRPr>
          </a:p>
        </p:txBody>
      </p:sp>
      <p:sp>
        <p:nvSpPr>
          <p:cNvPr id="18" name="Rectangle 17"/>
          <p:cNvSpPr/>
          <p:nvPr/>
        </p:nvSpPr>
        <p:spPr>
          <a:xfrm>
            <a:off x="4611792" y="6377172"/>
            <a:ext cx="4402666" cy="584776"/>
          </a:xfrm>
          <a:prstGeom prst="rect">
            <a:avLst/>
          </a:prstGeom>
        </p:spPr>
        <p:txBody>
          <a:bodyPr wrap="square">
            <a:spAutoFit/>
          </a:bodyPr>
          <a:lstStyle/>
          <a:p>
            <a:pPr algn="r"/>
            <a:r>
              <a:rPr lang="en-US" sz="1600" dirty="0" smtClean="0">
                <a:solidFill>
                  <a:schemeClr val="accent1">
                    <a:lumMod val="20000"/>
                    <a:lumOff val="80000"/>
                  </a:schemeClr>
                </a:solidFill>
                <a:latin typeface="Brush Script Std"/>
                <a:cs typeface="Brush Script Std"/>
              </a:rPr>
              <a:t>Valencia, August 25, 2015</a:t>
            </a:r>
          </a:p>
          <a:p>
            <a:pPr algn="r"/>
            <a:endParaRPr lang="en-US" sz="1600" dirty="0">
              <a:solidFill>
                <a:schemeClr val="accent1">
                  <a:lumMod val="20000"/>
                  <a:lumOff val="80000"/>
                </a:schemeClr>
              </a:solidFill>
              <a:latin typeface="Brush Script Std"/>
              <a:cs typeface="Brush Script Std"/>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normAutofit/>
          </a:bodyPr>
          <a:lstStyle/>
          <a:p>
            <a:r>
              <a:rPr lang="en-US" sz="3200" dirty="0" smtClean="0">
                <a:solidFill>
                  <a:srgbClr val="000080"/>
                </a:solidFill>
              </a:rPr>
              <a:t>Modulate </a:t>
            </a:r>
            <a:r>
              <a:rPr lang="en-US" sz="3200" dirty="0" err="1" smtClean="0">
                <a:solidFill>
                  <a:srgbClr val="000080"/>
                </a:solidFill>
              </a:rPr>
              <a:t>PPIs</a:t>
            </a:r>
            <a:r>
              <a:rPr lang="en-US" sz="3200" dirty="0" smtClean="0">
                <a:solidFill>
                  <a:srgbClr val="000080"/>
                </a:solidFill>
              </a:rPr>
              <a:t> by low MW compounds </a:t>
            </a:r>
            <a:endParaRPr lang="en-US" sz="3200" dirty="0">
              <a:solidFill>
                <a:srgbClr val="000080"/>
              </a:solidFill>
            </a:endParaRPr>
          </a:p>
        </p:txBody>
      </p:sp>
      <p:sp>
        <p:nvSpPr>
          <p:cNvPr id="17" name="Content Placeholder 2"/>
          <p:cNvSpPr txBox="1">
            <a:spLocks/>
          </p:cNvSpPr>
          <p:nvPr/>
        </p:nvSpPr>
        <p:spPr>
          <a:xfrm>
            <a:off x="122773" y="1174679"/>
            <a:ext cx="8856127" cy="2711522"/>
          </a:xfrm>
          <a:prstGeom prst="rect">
            <a:avLst/>
          </a:prstGeom>
        </p:spPr>
        <p:txBody>
          <a:bodyPr vert="horz" lIns="91440" tIns="45720" rIns="91440" bIns="45720" rtlCol="0">
            <a:noAutofit/>
          </a:bodyPr>
          <a:lstStyle/>
          <a:p>
            <a:pPr lvl="0" algn="just" defTabSz="914400">
              <a:buClr>
                <a:schemeClr val="accent6">
                  <a:lumMod val="75000"/>
                </a:schemeClr>
              </a:buClr>
              <a:buSzPct val="110000"/>
              <a:defRPr/>
            </a:pPr>
            <a:endParaRPr kumimoji="0" lang="en-US" b="1" i="0" u="none" strike="noStrike" kern="1200" cap="none" spc="0" normalizeH="0" baseline="0" noProof="0" dirty="0" smtClean="0">
              <a:ln>
                <a:noFill/>
              </a:ln>
              <a:solidFill>
                <a:srgbClr val="000000"/>
              </a:solidFill>
              <a:effectLst/>
              <a:uLnTx/>
              <a:uFillTx/>
              <a:latin typeface="+mn-lt"/>
              <a:ea typeface="+mn-ea"/>
              <a:cs typeface="+mn-cs"/>
            </a:endParaRPr>
          </a:p>
          <a:p>
            <a:pPr marL="349250" indent="-349250" algn="just" defTabSz="914400">
              <a:buClr>
                <a:schemeClr val="accent6">
                  <a:lumMod val="75000"/>
                </a:schemeClr>
              </a:buClr>
              <a:buSzPct val="110000"/>
              <a:buFont typeface="Wingdings 2" pitchFamily="18" charset="2"/>
              <a:buChar char=""/>
              <a:defRPr/>
            </a:pPr>
            <a:r>
              <a:rPr kumimoji="0" lang="en-US" b="1" i="0" u="none" strike="noStrike" kern="1200" cap="none" spc="0" normalizeH="0" baseline="0" noProof="0" dirty="0" smtClean="0">
                <a:ln>
                  <a:noFill/>
                </a:ln>
                <a:solidFill>
                  <a:srgbClr val="000000"/>
                </a:solidFill>
                <a:effectLst/>
                <a:uLnTx/>
                <a:uFillTx/>
                <a:latin typeface="+mn-lt"/>
                <a:ea typeface="+mn-ea"/>
                <a:cs typeface="+mn-cs"/>
              </a:rPr>
              <a:t>Estimated 150.000 to 650.000 PPIs insufficiently exploited </a:t>
            </a:r>
          </a:p>
          <a:p>
            <a:pPr algn="just" defTabSz="914400">
              <a:spcAft>
                <a:spcPts val="600"/>
              </a:spcAft>
              <a:buClr>
                <a:schemeClr val="accent6">
                  <a:lumMod val="75000"/>
                </a:schemeClr>
              </a:buClr>
              <a:buSzPct val="110000"/>
              <a:defRPr/>
            </a:pPr>
            <a:r>
              <a:rPr lang="en-US" sz="1400" b="1" dirty="0">
                <a:solidFill>
                  <a:schemeClr val="tx1">
                    <a:lumMod val="65000"/>
                    <a:lumOff val="35000"/>
                  </a:schemeClr>
                </a:solidFill>
              </a:rPr>
              <a:t>						    </a:t>
            </a:r>
            <a:r>
              <a:rPr lang="en-US" sz="1400" i="1" dirty="0">
                <a:solidFill>
                  <a:schemeClr val="tx1">
                    <a:lumMod val="65000"/>
                    <a:lumOff val="35000"/>
                  </a:schemeClr>
                </a:solidFill>
              </a:rPr>
              <a:t>(</a:t>
            </a:r>
            <a:r>
              <a:rPr lang="en-US" sz="1400" i="1" dirty="0" err="1">
                <a:solidFill>
                  <a:schemeClr val="tx1">
                    <a:lumMod val="65000"/>
                    <a:lumOff val="35000"/>
                  </a:schemeClr>
                </a:solidFill>
              </a:rPr>
              <a:t>Stumpf</a:t>
            </a:r>
            <a:r>
              <a:rPr lang="en-US" sz="1400" i="1" dirty="0">
                <a:solidFill>
                  <a:schemeClr val="tx1">
                    <a:lumMod val="65000"/>
                    <a:lumOff val="35000"/>
                  </a:schemeClr>
                </a:solidFill>
              </a:rPr>
              <a:t> et al PNAS 2008</a:t>
            </a:r>
            <a:r>
              <a:rPr lang="en-US" sz="1400" i="1" dirty="0" smtClean="0">
                <a:solidFill>
                  <a:schemeClr val="tx1">
                    <a:lumMod val="65000"/>
                    <a:lumOff val="35000"/>
                  </a:schemeClr>
                </a:solidFill>
              </a:rPr>
              <a:t>)</a:t>
            </a:r>
          </a:p>
          <a:p>
            <a:pPr marL="285750" indent="-285750" algn="just" defTabSz="914400">
              <a:spcAft>
                <a:spcPts val="600"/>
              </a:spcAft>
              <a:buClr>
                <a:schemeClr val="accent6">
                  <a:lumMod val="75000"/>
                </a:schemeClr>
              </a:buClr>
              <a:buSzPct val="110000"/>
              <a:buFont typeface="Arial"/>
              <a:buChar char="•"/>
              <a:defRPr/>
            </a:pPr>
            <a:r>
              <a:rPr kumimoji="0" lang="en-US" b="1" i="0" u="none" strike="noStrike" kern="1200" cap="none" spc="0" normalizeH="0" baseline="0" noProof="0" dirty="0" smtClean="0">
                <a:ln>
                  <a:noFill/>
                </a:ln>
                <a:solidFill>
                  <a:srgbClr val="000000"/>
                </a:solidFill>
                <a:effectLst/>
                <a:uLnTx/>
                <a:uFillTx/>
              </a:rPr>
              <a:t>Many </a:t>
            </a:r>
            <a:r>
              <a:rPr lang="en-US" b="1" dirty="0" smtClean="0">
                <a:solidFill>
                  <a:srgbClr val="000000"/>
                </a:solidFill>
              </a:rPr>
              <a:t>PPI associated to specific diseases</a:t>
            </a:r>
            <a:r>
              <a:rPr lang="en-US" b="1" dirty="0" smtClean="0">
                <a:solidFill>
                  <a:schemeClr val="tx1">
                    <a:lumMod val="65000"/>
                    <a:lumOff val="35000"/>
                  </a:schemeClr>
                </a:solidFill>
              </a:rPr>
              <a:t>    </a:t>
            </a:r>
            <a:r>
              <a:rPr lang="en-US" sz="1400" i="1" dirty="0" smtClean="0">
                <a:solidFill>
                  <a:schemeClr val="tx1">
                    <a:lumMod val="65000"/>
                    <a:lumOff val="35000"/>
                  </a:schemeClr>
                </a:solidFill>
              </a:rPr>
              <a:t>(</a:t>
            </a:r>
            <a:r>
              <a:rPr lang="en-US" sz="1400" i="1" dirty="0">
                <a:solidFill>
                  <a:schemeClr val="tx1">
                    <a:lumMod val="65000"/>
                    <a:lumOff val="35000"/>
                  </a:schemeClr>
                </a:solidFill>
              </a:rPr>
              <a:t>Wells &amp; McClendon Nature 2007)</a:t>
            </a:r>
          </a:p>
          <a:p>
            <a:pPr lvl="1" algn="just" defTabSz="914400">
              <a:buClr>
                <a:schemeClr val="accent6">
                  <a:lumMod val="75000"/>
                </a:schemeClr>
              </a:buClr>
              <a:buSzPct val="110000"/>
              <a:defRPr/>
            </a:pPr>
            <a:r>
              <a:rPr lang="en-US" b="1" dirty="0" smtClean="0">
                <a:solidFill>
                  <a:schemeClr val="tx1">
                    <a:lumMod val="65000"/>
                    <a:lumOff val="35000"/>
                  </a:schemeClr>
                </a:solidFill>
              </a:rPr>
              <a:t>      G</a:t>
            </a:r>
            <a:r>
              <a:rPr kumimoji="0" lang="en-US" b="1" i="0" u="none" strike="noStrike" kern="1200" cap="none" spc="0" normalizeH="0" dirty="0" smtClean="0">
                <a:ln>
                  <a:noFill/>
                </a:ln>
                <a:solidFill>
                  <a:schemeClr val="tx1">
                    <a:lumMod val="65000"/>
                    <a:lumOff val="35000"/>
                  </a:schemeClr>
                </a:solidFill>
                <a:effectLst/>
                <a:uLnTx/>
                <a:uFillTx/>
              </a:rPr>
              <a:t>rowing interest of industry to low MW PPI modulators </a:t>
            </a:r>
          </a:p>
          <a:p>
            <a:pPr lvl="0" defTabSz="914400">
              <a:buClr>
                <a:schemeClr val="accent6">
                  <a:lumMod val="75000"/>
                </a:schemeClr>
              </a:buClr>
              <a:buSzPct val="110000"/>
              <a:defRPr/>
            </a:pPr>
            <a:r>
              <a:rPr lang="en-US" b="1" dirty="0">
                <a:solidFill>
                  <a:schemeClr val="tx1">
                    <a:lumMod val="65000"/>
                    <a:lumOff val="35000"/>
                  </a:schemeClr>
                </a:solidFill>
              </a:rPr>
              <a:t>	</a:t>
            </a:r>
            <a:r>
              <a:rPr lang="en-US" sz="1400" b="1" dirty="0" smtClean="0">
                <a:solidFill>
                  <a:schemeClr val="tx1">
                    <a:lumMod val="65000"/>
                    <a:lumOff val="35000"/>
                  </a:schemeClr>
                </a:solidFill>
              </a:rPr>
              <a:t>20 </a:t>
            </a:r>
            <a:r>
              <a:rPr lang="en-US" sz="1400" b="1" dirty="0">
                <a:solidFill>
                  <a:schemeClr val="tx1">
                    <a:lumMod val="65000"/>
                    <a:lumOff val="35000"/>
                  </a:schemeClr>
                </a:solidFill>
              </a:rPr>
              <a:t>LMW PPI </a:t>
            </a:r>
            <a:r>
              <a:rPr lang="en-US" sz="1400" b="1" dirty="0" err="1">
                <a:solidFill>
                  <a:schemeClr val="tx1">
                    <a:lumMod val="65000"/>
                    <a:lumOff val="35000"/>
                  </a:schemeClr>
                </a:solidFill>
              </a:rPr>
              <a:t>cmpds</a:t>
            </a:r>
            <a:r>
              <a:rPr lang="en-US" sz="1400" b="1" dirty="0">
                <a:solidFill>
                  <a:schemeClr val="tx1">
                    <a:lumMod val="65000"/>
                    <a:lumOff val="35000"/>
                  </a:schemeClr>
                </a:solidFill>
              </a:rPr>
              <a:t> are in phase I to III clinical trials;</a:t>
            </a:r>
          </a:p>
          <a:p>
            <a:pPr lvl="0" defTabSz="914400">
              <a:spcAft>
                <a:spcPts val="600"/>
              </a:spcAft>
              <a:buClr>
                <a:schemeClr val="accent6">
                  <a:lumMod val="75000"/>
                </a:schemeClr>
              </a:buClr>
              <a:buSzPct val="110000"/>
              <a:defRPr/>
            </a:pPr>
            <a:r>
              <a:rPr lang="en-US" sz="1400" b="1" dirty="0">
                <a:solidFill>
                  <a:schemeClr val="tx1">
                    <a:lumMod val="65000"/>
                    <a:lumOff val="35000"/>
                  </a:schemeClr>
                </a:solidFill>
              </a:rPr>
              <a:t>	 Expected sales worldwide of over $800 million/year within 4 years</a:t>
            </a:r>
          </a:p>
          <a:p>
            <a:pPr lvl="1" algn="just" defTabSz="914400">
              <a:buClr>
                <a:schemeClr val="accent6">
                  <a:lumMod val="75000"/>
                </a:schemeClr>
              </a:buClr>
              <a:buSzPct val="110000"/>
              <a:defRPr/>
            </a:pPr>
            <a:r>
              <a:rPr lang="en-US" b="1" dirty="0" smtClean="0">
                <a:solidFill>
                  <a:schemeClr val="tx1">
                    <a:lumMod val="65000"/>
                    <a:lumOff val="35000"/>
                  </a:schemeClr>
                </a:solidFill>
              </a:rPr>
              <a:t>	     				  </a:t>
            </a:r>
            <a:r>
              <a:rPr lang="en-US" sz="1400" i="1" dirty="0" smtClean="0">
                <a:solidFill>
                  <a:schemeClr val="tx1">
                    <a:lumMod val="65000"/>
                    <a:lumOff val="35000"/>
                  </a:schemeClr>
                </a:solidFill>
              </a:rPr>
              <a:t>(</a:t>
            </a:r>
            <a:r>
              <a:rPr lang="en-US" sz="1400" i="1" dirty="0" err="1">
                <a:solidFill>
                  <a:schemeClr val="tx1">
                    <a:lumMod val="65000"/>
                    <a:lumOff val="35000"/>
                  </a:schemeClr>
                </a:solidFill>
              </a:rPr>
              <a:t>Mullard</a:t>
            </a:r>
            <a:r>
              <a:rPr lang="en-US" sz="1400" i="1" dirty="0">
                <a:solidFill>
                  <a:schemeClr val="tx1">
                    <a:lumMod val="65000"/>
                    <a:lumOff val="35000"/>
                  </a:schemeClr>
                </a:solidFill>
              </a:rPr>
              <a:t>  Nature Rev Drug </a:t>
            </a:r>
            <a:r>
              <a:rPr lang="en-US" sz="1400" i="1" dirty="0" err="1">
                <a:solidFill>
                  <a:schemeClr val="tx1">
                    <a:lumMod val="65000"/>
                    <a:lumOff val="35000"/>
                  </a:schemeClr>
                </a:solidFill>
              </a:rPr>
              <a:t>Discov</a:t>
            </a:r>
            <a:r>
              <a:rPr lang="en-US" sz="1400" i="1" dirty="0">
                <a:solidFill>
                  <a:schemeClr val="tx1">
                    <a:lumMod val="65000"/>
                    <a:lumOff val="35000"/>
                  </a:schemeClr>
                </a:solidFill>
              </a:rPr>
              <a:t> 2012</a:t>
            </a:r>
            <a:r>
              <a:rPr lang="en-US" sz="1400" i="1" dirty="0" smtClean="0">
                <a:solidFill>
                  <a:schemeClr val="tx1">
                    <a:lumMod val="65000"/>
                    <a:lumOff val="35000"/>
                  </a:schemeClr>
                </a:solidFill>
              </a:rPr>
              <a:t>)</a:t>
            </a:r>
          </a:p>
          <a:p>
            <a:pPr lvl="1" algn="just" defTabSz="914400">
              <a:buClr>
                <a:schemeClr val="accent6">
                  <a:lumMod val="75000"/>
                </a:schemeClr>
              </a:buClr>
              <a:buSzPct val="110000"/>
              <a:defRPr/>
            </a:pPr>
            <a:endParaRPr lang="en-US" sz="1600" i="1" dirty="0">
              <a:solidFill>
                <a:schemeClr val="tx1">
                  <a:lumMod val="65000"/>
                  <a:lumOff val="35000"/>
                </a:schemeClr>
              </a:solidFill>
            </a:endParaRPr>
          </a:p>
          <a:p>
            <a:pPr marL="349250" lvl="0" indent="-349250" algn="just" defTabSz="914400">
              <a:spcAft>
                <a:spcPts val="600"/>
              </a:spcAft>
              <a:buClr>
                <a:schemeClr val="accent6">
                  <a:lumMod val="75000"/>
                </a:schemeClr>
              </a:buClr>
              <a:buSzPct val="110000"/>
              <a:buFont typeface="Wingdings 2" pitchFamily="18" charset="2"/>
              <a:buChar char=""/>
              <a:defRPr/>
            </a:pPr>
            <a:r>
              <a:rPr lang="en-US" b="1" dirty="0" smtClean="0">
                <a:solidFill>
                  <a:srgbClr val="000000"/>
                </a:solidFill>
              </a:rPr>
              <a:t>It </a:t>
            </a:r>
            <a:r>
              <a:rPr lang="en-US" b="1" dirty="0">
                <a:solidFill>
                  <a:srgbClr val="000000"/>
                </a:solidFill>
              </a:rPr>
              <a:t>is difficult to modulate PPI with a small molecule:</a:t>
            </a:r>
          </a:p>
          <a:p>
            <a:pPr marL="806450" lvl="1" indent="-349250" algn="just" defTabSz="914400">
              <a:spcAft>
                <a:spcPts val="600"/>
              </a:spcAft>
              <a:buClr>
                <a:schemeClr val="accent1">
                  <a:lumMod val="60000"/>
                  <a:lumOff val="40000"/>
                </a:schemeClr>
              </a:buClr>
              <a:buSzPct val="110000"/>
              <a:buFont typeface="Wingdings" charset="2"/>
              <a:buChar char="ü"/>
            </a:pPr>
            <a:r>
              <a:rPr lang="en-US" b="1" dirty="0">
                <a:solidFill>
                  <a:srgbClr val="000000"/>
                </a:solidFill>
              </a:rPr>
              <a:t>PPI </a:t>
            </a:r>
            <a:r>
              <a:rPr lang="en-US" b="1" dirty="0"/>
              <a:t>interfaces</a:t>
            </a:r>
            <a:r>
              <a:rPr lang="en-US" dirty="0"/>
              <a:t>: </a:t>
            </a:r>
            <a:r>
              <a:rPr lang="en-US" b="1" dirty="0"/>
              <a:t>flat, large, flexible</a:t>
            </a:r>
          </a:p>
          <a:p>
            <a:pPr marL="806450" lvl="1" indent="-349250" algn="just" defTabSz="914400">
              <a:spcAft>
                <a:spcPts val="600"/>
              </a:spcAft>
              <a:buClr>
                <a:schemeClr val="accent1">
                  <a:lumMod val="60000"/>
                  <a:lumOff val="40000"/>
                </a:schemeClr>
              </a:buClr>
              <a:buSzPct val="110000"/>
              <a:buFont typeface="Wingdings" charset="2"/>
              <a:buChar char="ü"/>
            </a:pPr>
            <a:r>
              <a:rPr lang="en-US" b="1" dirty="0"/>
              <a:t>no sufficient data on chemical space to modulate </a:t>
            </a:r>
            <a:r>
              <a:rPr lang="en-US" b="1" dirty="0" smtClean="0"/>
              <a:t>PPI</a:t>
            </a:r>
            <a:endParaRPr lang="en-US" sz="1400" b="1" cap="all" dirty="0" smtClean="0">
              <a:ln w="9000" cmpd="sng">
                <a:solidFill>
                  <a:schemeClr val="accent4">
                    <a:shade val="50000"/>
                    <a:satMod val="120000"/>
                  </a:schemeClr>
                </a:solidFill>
                <a:prstDash val="solid"/>
              </a:ln>
              <a:effectLst>
                <a:reflection blurRad="12700" stA="28000" endPos="45000" dist="1000" dir="5400000" sy="-100000" algn="bl" rotWithShape="0"/>
              </a:effectLst>
            </a:endParaRPr>
          </a:p>
          <a:p>
            <a:pPr algn="just" defTabSz="914400">
              <a:spcAft>
                <a:spcPts val="300"/>
              </a:spcAft>
              <a:buClr>
                <a:schemeClr val="accent1">
                  <a:lumMod val="60000"/>
                  <a:lumOff val="40000"/>
                </a:schemeClr>
              </a:buClr>
              <a:buSzPct val="110000"/>
            </a:pPr>
            <a:r>
              <a:rPr lang="en-US" sz="1400" b="1" cap="all" dirty="0">
                <a:ln w="9000" cmpd="sng">
                  <a:solidFill>
                    <a:schemeClr val="accent4">
                      <a:shade val="50000"/>
                      <a:satMod val="120000"/>
                    </a:schemeClr>
                  </a:solidFill>
                  <a:prstDash val="solid"/>
                </a:ln>
                <a:solidFill>
                  <a:srgbClr val="000000"/>
                </a:solidFill>
                <a:effectLst>
                  <a:reflection blurRad="12700" stA="28000" endPos="45000" dist="1000" dir="5400000" sy="-100000" algn="bl" rotWithShape="0"/>
                </a:effectLst>
              </a:rPr>
              <a:t> </a:t>
            </a:r>
            <a:r>
              <a:rPr lang="en-US" sz="1400" b="1" cap="all" dirty="0" smtClean="0">
                <a:ln w="9000" cmpd="sng">
                  <a:solidFill>
                    <a:schemeClr val="accent4">
                      <a:shade val="50000"/>
                      <a:satMod val="120000"/>
                    </a:schemeClr>
                  </a:solidFill>
                  <a:prstDash val="solid"/>
                </a:ln>
                <a:solidFill>
                  <a:srgbClr val="000000"/>
                </a:solidFill>
                <a:effectLst>
                  <a:reflection blurRad="12700" stA="28000" endPos="45000" dist="1000" dir="5400000" sy="-100000" algn="bl" rotWithShape="0"/>
                </a:effectLst>
              </a:rPr>
              <a:t>   </a:t>
            </a:r>
          </a:p>
          <a:p>
            <a:pPr algn="just" defTabSz="914400">
              <a:spcAft>
                <a:spcPts val="300"/>
              </a:spcAft>
              <a:buClr>
                <a:schemeClr val="accent1">
                  <a:lumMod val="60000"/>
                  <a:lumOff val="40000"/>
                </a:schemeClr>
              </a:buClr>
              <a:buSzPct val="110000"/>
            </a:pPr>
            <a:r>
              <a:rPr lang="en-US" sz="1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1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no sufficient knowledge on key </a:t>
            </a:r>
            <a:r>
              <a:rPr lang="en-US" sz="1400" b="1" cap="all" dirty="0" err="1"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physico</a:t>
            </a:r>
            <a:r>
              <a:rPr lang="en-US" sz="1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-chemical </a:t>
            </a:r>
          </a:p>
          <a:p>
            <a:pPr lvl="1" defTabSz="914400">
              <a:spcAft>
                <a:spcPts val="300"/>
              </a:spcAft>
              <a:buClr>
                <a:schemeClr val="accent1">
                  <a:lumMod val="60000"/>
                  <a:lumOff val="40000"/>
                </a:schemeClr>
              </a:buClr>
              <a:buSzPct val="110000"/>
            </a:pPr>
            <a:r>
              <a:rPr lang="en-US" sz="1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1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1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characteristics </a:t>
            </a:r>
            <a:r>
              <a:rPr lang="en-US" sz="1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of low MW PPI modulators </a:t>
            </a:r>
          </a:p>
          <a:p>
            <a:pPr lvl="1" defTabSz="914400">
              <a:spcAft>
                <a:spcPts val="300"/>
              </a:spcAft>
              <a:buClr>
                <a:schemeClr val="accent1">
                  <a:lumMod val="60000"/>
                  <a:lumOff val="40000"/>
                </a:schemeClr>
              </a:buClr>
              <a:buSzPct val="110000"/>
            </a:pPr>
            <a:r>
              <a:rPr lang="en-US" sz="1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1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1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a:t>
            </a:r>
            <a:r>
              <a:rPr lang="en-US" sz="1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       compared </a:t>
            </a:r>
            <a:r>
              <a:rPr lang="en-US" sz="1400" b="1" cap="all" dirty="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to other protein </a:t>
            </a:r>
            <a:r>
              <a:rPr lang="en-US" sz="1400" b="1" cap="all" dirty="0" smtClean="0">
                <a:ln w="9000" cmpd="sng">
                  <a:solidFill>
                    <a:schemeClr val="accent4">
                      <a:shade val="50000"/>
                      <a:satMod val="120000"/>
                    </a:schemeClr>
                  </a:solidFill>
                  <a:prstDash val="solid"/>
                </a:ln>
                <a:solidFill>
                  <a:srgbClr val="FF0000"/>
                </a:solidFill>
                <a:effectLst>
                  <a:reflection blurRad="12700" stA="28000" endPos="45000" dist="1000" dir="5400000" sy="-100000" algn="bl" rotWithShape="0"/>
                </a:effectLst>
              </a:rPr>
              <a:t>families !</a:t>
            </a:r>
            <a:endParaRPr lang="en-US" sz="2000" b="1" dirty="0" smtClean="0">
              <a:solidFill>
                <a:srgbClr val="FF0000"/>
              </a:solidFill>
            </a:endParaRPr>
          </a:p>
          <a:p>
            <a:pPr marL="349250" lvl="0" indent="-349250" algn="just" defTabSz="914400">
              <a:buClr>
                <a:schemeClr val="accent6">
                  <a:lumMod val="75000"/>
                </a:schemeClr>
              </a:buClr>
              <a:buSzPct val="110000"/>
              <a:defRPr/>
            </a:pPr>
            <a:endParaRPr lang="en-US" b="1" dirty="0">
              <a:solidFill>
                <a:srgbClr val="000000"/>
              </a:solidFill>
            </a:endParaRPr>
          </a:p>
          <a:p>
            <a:pPr marL="349250" lvl="0" indent="-349250" algn="just" defTabSz="914400">
              <a:buClr>
                <a:schemeClr val="accent6">
                  <a:lumMod val="75000"/>
                </a:schemeClr>
              </a:buClr>
              <a:buSzPct val="110000"/>
              <a:defRPr/>
            </a:pPr>
            <a:endParaRPr lang="en-US" b="1" dirty="0" smtClean="0">
              <a:solidFill>
                <a:srgbClr val="000000"/>
              </a:solidFill>
            </a:endParaRPr>
          </a:p>
          <a:p>
            <a:pPr marL="349250" lvl="0" indent="-349250" algn="ctr" defTabSz="914400">
              <a:spcBef>
                <a:spcPts val="2400"/>
              </a:spcBef>
              <a:buClr>
                <a:schemeClr val="accent6">
                  <a:lumMod val="75000"/>
                </a:schemeClr>
              </a:buClr>
              <a:buSzPct val="110000"/>
              <a:defRPr/>
            </a:pPr>
            <a:r>
              <a:rPr lang="en-US" b="1" dirty="0" smtClean="0">
                <a:solidFill>
                  <a:srgbClr val="000000"/>
                </a:solidFill>
              </a:rPr>
              <a:t>     </a:t>
            </a:r>
            <a:endParaRPr kumimoji="0" lang="en-US" b="0" i="0" u="none" strike="noStrike" kern="1200" cap="none" spc="0" normalizeH="0" baseline="0" noProof="0" dirty="0" smtClean="0">
              <a:ln>
                <a:noFill/>
              </a:ln>
              <a:effectLst/>
              <a:uLnTx/>
              <a:uFillTx/>
            </a:endParaRPr>
          </a:p>
        </p:txBody>
      </p:sp>
      <p:sp>
        <p:nvSpPr>
          <p:cNvPr id="21" name="TextBox 20"/>
          <p:cNvSpPr txBox="1"/>
          <p:nvPr/>
        </p:nvSpPr>
        <p:spPr>
          <a:xfrm>
            <a:off x="7274114" y="2119852"/>
            <a:ext cx="412284" cy="369332"/>
          </a:xfrm>
          <a:prstGeom prst="rect">
            <a:avLst/>
          </a:prstGeom>
          <a:noFill/>
        </p:spPr>
        <p:txBody>
          <a:bodyPr wrap="square" rtlCol="0">
            <a:spAutoFit/>
          </a:bodyPr>
          <a:lstStyle/>
          <a:p>
            <a:endParaRPr lang="en-US" dirty="0"/>
          </a:p>
        </p:txBody>
      </p:sp>
      <p:sp>
        <p:nvSpPr>
          <p:cNvPr id="22" name="TextBox 21"/>
          <p:cNvSpPr txBox="1"/>
          <p:nvPr/>
        </p:nvSpPr>
        <p:spPr>
          <a:xfrm>
            <a:off x="9403228" y="1670936"/>
            <a:ext cx="184666" cy="369332"/>
          </a:xfrm>
          <a:prstGeom prst="rect">
            <a:avLst/>
          </a:prstGeom>
          <a:noFill/>
        </p:spPr>
        <p:txBody>
          <a:bodyPr wrap="none" rtlCol="0">
            <a:spAutoFit/>
          </a:bodyPr>
          <a:lstStyle/>
          <a:p>
            <a:endParaRPr lang="en-US" dirty="0"/>
          </a:p>
        </p:txBody>
      </p:sp>
      <p:grpSp>
        <p:nvGrpSpPr>
          <p:cNvPr id="2" name="Group 1"/>
          <p:cNvGrpSpPr/>
          <p:nvPr/>
        </p:nvGrpSpPr>
        <p:grpSpPr>
          <a:xfrm>
            <a:off x="6451600" y="4800601"/>
            <a:ext cx="2438400" cy="1824908"/>
            <a:chOff x="5493621" y="4139152"/>
            <a:chExt cx="3139331" cy="2146300"/>
          </a:xfrm>
        </p:grpSpPr>
        <p:pic>
          <p:nvPicPr>
            <p:cNvPr id="8" name="Image 9" descr="Picture 11.png"/>
            <p:cNvPicPr>
              <a:picLocks noChangeAspect="1"/>
            </p:cNvPicPr>
            <p:nvPr/>
          </p:nvPicPr>
          <p:blipFill>
            <a:blip r:embed="rId3"/>
            <a:stretch>
              <a:fillRect/>
            </a:stretch>
          </p:blipFill>
          <p:spPr>
            <a:xfrm>
              <a:off x="5493621" y="4139152"/>
              <a:ext cx="3139331" cy="2146300"/>
            </a:xfrm>
            <a:prstGeom prst="roundRect">
              <a:avLst>
                <a:gd name="adj" fmla="val 8594"/>
              </a:avLst>
            </a:prstGeom>
            <a:solidFill>
              <a:srgbClr val="FFFFFF">
                <a:shade val="85000"/>
              </a:srgbClr>
            </a:solidFill>
            <a:ln>
              <a:noFill/>
            </a:ln>
            <a:effectLst>
              <a:reflection stA="0" endPos="0" dir="5400000" sy="-100000" algn="bl" rotWithShape="0"/>
            </a:effectLst>
            <a:scene3d>
              <a:camera prst="orthographicFront"/>
              <a:lightRig rig="threePt" dir="t"/>
            </a:scene3d>
            <a:sp3d>
              <a:bevelT/>
            </a:sp3d>
          </p:spPr>
        </p:pic>
        <p:sp>
          <p:nvSpPr>
            <p:cNvPr id="9" name="ZoneTexte 11"/>
            <p:cNvSpPr txBox="1"/>
            <p:nvPr/>
          </p:nvSpPr>
          <p:spPr>
            <a:xfrm>
              <a:off x="6552571" y="4196526"/>
              <a:ext cx="1463374" cy="246221"/>
            </a:xfrm>
            <a:prstGeom prst="rect">
              <a:avLst/>
            </a:prstGeom>
            <a:noFill/>
          </p:spPr>
          <p:txBody>
            <a:bodyPr wrap="none">
              <a:spAutoFit/>
            </a:bodyPr>
            <a:lstStyle/>
            <a:p>
              <a:pPr fontAlgn="auto">
                <a:spcBef>
                  <a:spcPts val="0"/>
                </a:spcBef>
                <a:spcAft>
                  <a:spcPts val="0"/>
                </a:spcAft>
                <a:defRPr/>
              </a:pPr>
              <a:r>
                <a:rPr lang="fr-FR" sz="1000" dirty="0" err="1">
                  <a:solidFill>
                    <a:schemeClr val="tx1">
                      <a:lumMod val="65000"/>
                      <a:lumOff val="35000"/>
                    </a:schemeClr>
                  </a:solidFill>
                  <a:effectLst>
                    <a:outerShdw blurRad="50800" dist="38100" dir="2700000">
                      <a:srgbClr val="000000">
                        <a:alpha val="43000"/>
                      </a:srgbClr>
                    </a:outerShdw>
                  </a:effectLst>
                  <a:latin typeface="+mn-lt"/>
                  <a:ea typeface="+mn-ea"/>
                  <a:cs typeface="+mn-cs"/>
                </a:rPr>
                <a:t>Lipinski</a:t>
              </a:r>
              <a:r>
                <a:rPr lang="fr-FR" sz="1000" dirty="0">
                  <a:solidFill>
                    <a:schemeClr val="tx1">
                      <a:lumMod val="65000"/>
                      <a:lumOff val="35000"/>
                    </a:schemeClr>
                  </a:solidFill>
                  <a:effectLst>
                    <a:outerShdw blurRad="50800" dist="38100" dir="2700000">
                      <a:srgbClr val="000000">
                        <a:alpha val="43000"/>
                      </a:srgbClr>
                    </a:outerShdw>
                  </a:effectLst>
                  <a:latin typeface="+mn-lt"/>
                  <a:ea typeface="+mn-ea"/>
                  <a:cs typeface="+mn-cs"/>
                </a:rPr>
                <a:t> C. Nature. 2004</a:t>
              </a:r>
            </a:p>
          </p:txBody>
        </p:sp>
      </p:grpSp>
    </p:spTree>
    <p:extLst>
      <p:ext uri="{BB962C8B-B14F-4D97-AF65-F5344CB8AC3E}">
        <p14:creationId xmlns:p14="http://schemas.microsoft.com/office/powerpoint/2010/main" val="20341278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528768"/>
            <a:ext cx="8229600" cy="4605383"/>
          </a:xfrm>
        </p:spPr>
        <p:txBody>
          <a:bodyPr>
            <a:normAutofit/>
          </a:bodyPr>
          <a:lstStyle/>
          <a:p>
            <a:pPr algn="just"/>
            <a:r>
              <a:rPr lang="en-US" sz="2400" b="1" dirty="0" err="1">
                <a:latin typeface="Times"/>
                <a:cs typeface="Times"/>
              </a:rPr>
              <a:t>Orthosteric</a:t>
            </a:r>
            <a:r>
              <a:rPr lang="en-US" sz="2400" b="1" dirty="0">
                <a:latin typeface="Times"/>
                <a:cs typeface="Times"/>
              </a:rPr>
              <a:t> inhibition:</a:t>
            </a:r>
          </a:p>
          <a:p>
            <a:pPr algn="just"/>
            <a:endParaRPr lang="en-US" sz="2400" dirty="0">
              <a:latin typeface="Times"/>
              <a:cs typeface="Times"/>
            </a:endParaRPr>
          </a:p>
          <a:p>
            <a:pPr algn="just"/>
            <a:r>
              <a:rPr lang="en-US" sz="2400" b="1" dirty="0" err="1">
                <a:latin typeface="Times"/>
                <a:cs typeface="Times"/>
              </a:rPr>
              <a:t>Allosteric</a:t>
            </a:r>
            <a:r>
              <a:rPr lang="en-US" sz="2400" b="1" dirty="0">
                <a:latin typeface="Times"/>
                <a:cs typeface="Times"/>
              </a:rPr>
              <a:t> inhibition</a:t>
            </a:r>
            <a:r>
              <a:rPr lang="en-US" sz="2400" dirty="0">
                <a:latin typeface="Times"/>
                <a:cs typeface="Times"/>
              </a:rPr>
              <a:t>: (conformation, dynamics)</a:t>
            </a:r>
          </a:p>
          <a:p>
            <a:pPr algn="just"/>
            <a:endParaRPr lang="en-US" sz="2400" dirty="0">
              <a:latin typeface="Times"/>
              <a:cs typeface="Times"/>
            </a:endParaRPr>
          </a:p>
          <a:p>
            <a:pPr algn="just"/>
            <a:endParaRPr lang="en-US" sz="2400" dirty="0">
              <a:latin typeface="Times"/>
              <a:cs typeface="Times"/>
            </a:endParaRPr>
          </a:p>
          <a:p>
            <a:pPr algn="just"/>
            <a:r>
              <a:rPr lang="en-US" sz="2400" b="1" dirty="0">
                <a:latin typeface="Times"/>
                <a:cs typeface="Times"/>
              </a:rPr>
              <a:t>Interfacial binders</a:t>
            </a:r>
            <a:r>
              <a:rPr lang="en-US" sz="2400" dirty="0">
                <a:latin typeface="Times"/>
                <a:cs typeface="Times"/>
              </a:rPr>
              <a:t>: the </a:t>
            </a:r>
            <a:r>
              <a:rPr lang="en-US" sz="2400" dirty="0" err="1">
                <a:latin typeface="Times"/>
                <a:cs typeface="Times"/>
              </a:rPr>
              <a:t>ligand</a:t>
            </a:r>
            <a:r>
              <a:rPr lang="en-US" sz="2400" dirty="0">
                <a:latin typeface="Times"/>
                <a:cs typeface="Times"/>
              </a:rPr>
              <a:t> binds to a pocket that is transiently formed and locks the complex in a nonproductive conformation</a:t>
            </a:r>
          </a:p>
          <a:p>
            <a:pPr marL="109728" indent="0" algn="just">
              <a:buNone/>
            </a:pPr>
            <a:endParaRPr lang="en-US" sz="2400" dirty="0">
              <a:latin typeface="Times"/>
              <a:cs typeface="Times"/>
            </a:endParaRPr>
          </a:p>
          <a:p>
            <a:pPr algn="just"/>
            <a:r>
              <a:rPr lang="en-US" sz="2400" b="1" dirty="0">
                <a:latin typeface="Times"/>
                <a:cs typeface="Times"/>
              </a:rPr>
              <a:t>Stabilization </a:t>
            </a:r>
            <a:r>
              <a:rPr lang="en-US" sz="2400" dirty="0">
                <a:latin typeface="Times"/>
                <a:cs typeface="Times"/>
              </a:rPr>
              <a:t>of PPIs (here also different mechanisms)</a:t>
            </a:r>
          </a:p>
          <a:p>
            <a:pPr algn="just"/>
            <a:endParaRPr lang="en-US" sz="2400" dirty="0">
              <a:latin typeface="Times"/>
              <a:cs typeface="Times"/>
            </a:endParaRPr>
          </a:p>
        </p:txBody>
      </p:sp>
      <p:sp>
        <p:nvSpPr>
          <p:cNvPr id="5" name="TextBox 4"/>
          <p:cNvSpPr txBox="1"/>
          <p:nvPr/>
        </p:nvSpPr>
        <p:spPr>
          <a:xfrm>
            <a:off x="4947100" y="5626349"/>
            <a:ext cx="4185761" cy="1077218"/>
          </a:xfrm>
          <a:prstGeom prst="rect">
            <a:avLst/>
          </a:prstGeom>
          <a:noFill/>
        </p:spPr>
        <p:txBody>
          <a:bodyPr wrap="none" rtlCol="0">
            <a:spAutoFit/>
          </a:bodyPr>
          <a:lstStyle/>
          <a:p>
            <a:pPr algn="ctr"/>
            <a:endParaRPr lang="en-US" sz="1600" i="1" dirty="0">
              <a:solidFill>
                <a:srgbClr val="000000"/>
              </a:solidFill>
              <a:latin typeface="Times"/>
              <a:cs typeface="Times"/>
            </a:endParaRPr>
          </a:p>
          <a:p>
            <a:pPr algn="ctr">
              <a:buFont typeface="Arial"/>
              <a:buChar char="•"/>
            </a:pPr>
            <a:r>
              <a:rPr lang="en-US" sz="1600" i="1" dirty="0">
                <a:solidFill>
                  <a:srgbClr val="000000"/>
                </a:solidFill>
                <a:latin typeface="Times"/>
                <a:cs typeface="Times"/>
              </a:rPr>
              <a:t>Jin et al</a:t>
            </a:r>
            <a:r>
              <a:rPr lang="en-US" sz="1600" i="1" dirty="0" smtClean="0">
                <a:solidFill>
                  <a:srgbClr val="000000"/>
                </a:solidFill>
                <a:latin typeface="Times"/>
                <a:cs typeface="Times"/>
              </a:rPr>
              <a:t>. </a:t>
            </a:r>
            <a:r>
              <a:rPr lang="en-US" sz="1600" i="1" dirty="0">
                <a:solidFill>
                  <a:srgbClr val="000000"/>
                </a:solidFill>
                <a:latin typeface="Times"/>
                <a:cs typeface="Times"/>
              </a:rPr>
              <a:t>Annual Rev </a:t>
            </a:r>
            <a:r>
              <a:rPr lang="en-US" sz="1600" i="1" dirty="0" err="1">
                <a:solidFill>
                  <a:srgbClr val="000000"/>
                </a:solidFill>
                <a:latin typeface="Times"/>
                <a:cs typeface="Times"/>
              </a:rPr>
              <a:t>Pharmaco</a:t>
            </a:r>
            <a:r>
              <a:rPr lang="en-US" sz="1600" i="1" dirty="0">
                <a:solidFill>
                  <a:srgbClr val="000000"/>
                </a:solidFill>
                <a:latin typeface="Times"/>
                <a:cs typeface="Times"/>
              </a:rPr>
              <a:t> </a:t>
            </a:r>
            <a:r>
              <a:rPr lang="en-US" sz="1600" i="1" dirty="0" err="1">
                <a:solidFill>
                  <a:srgbClr val="000000"/>
                </a:solidFill>
                <a:latin typeface="Times"/>
                <a:cs typeface="Times"/>
              </a:rPr>
              <a:t>Toxico</a:t>
            </a:r>
            <a:r>
              <a:rPr lang="en-US" sz="1600" i="1" dirty="0">
                <a:solidFill>
                  <a:srgbClr val="000000"/>
                </a:solidFill>
                <a:latin typeface="Times"/>
                <a:cs typeface="Times"/>
              </a:rPr>
              <a:t>, </a:t>
            </a:r>
            <a:r>
              <a:rPr lang="en-US" sz="1600" i="1" dirty="0" smtClean="0">
                <a:solidFill>
                  <a:srgbClr val="000000"/>
                </a:solidFill>
                <a:latin typeface="Times"/>
                <a:cs typeface="Times"/>
              </a:rPr>
              <a:t>2014</a:t>
            </a:r>
            <a:endParaRPr lang="en-US" sz="1600" i="1" dirty="0">
              <a:solidFill>
                <a:srgbClr val="000000"/>
              </a:solidFill>
              <a:latin typeface="Times"/>
              <a:cs typeface="Times"/>
            </a:endParaRPr>
          </a:p>
          <a:p>
            <a:pPr algn="ctr">
              <a:buFont typeface="Arial"/>
              <a:buChar char="•"/>
            </a:pPr>
            <a:r>
              <a:rPr lang="en-US" sz="1600" i="1" dirty="0" err="1">
                <a:solidFill>
                  <a:srgbClr val="000000"/>
                </a:solidFill>
                <a:latin typeface="Times"/>
                <a:cs typeface="Times"/>
              </a:rPr>
              <a:t>Ottmann</a:t>
            </a:r>
            <a:r>
              <a:rPr lang="en-US" sz="1600" i="1" dirty="0">
                <a:solidFill>
                  <a:srgbClr val="000000"/>
                </a:solidFill>
                <a:latin typeface="Times"/>
                <a:cs typeface="Times"/>
              </a:rPr>
              <a:t> et al</a:t>
            </a:r>
            <a:r>
              <a:rPr lang="en-US" sz="1600" i="1" dirty="0" smtClean="0">
                <a:solidFill>
                  <a:srgbClr val="000000"/>
                </a:solidFill>
                <a:latin typeface="Times"/>
                <a:cs typeface="Times"/>
              </a:rPr>
              <a:t>. </a:t>
            </a:r>
            <a:r>
              <a:rPr lang="en-US" sz="1600" i="1" dirty="0" err="1" smtClean="0">
                <a:solidFill>
                  <a:srgbClr val="000000"/>
                </a:solidFill>
                <a:latin typeface="Times"/>
                <a:cs typeface="Times"/>
              </a:rPr>
              <a:t>Angew</a:t>
            </a:r>
            <a:r>
              <a:rPr lang="en-US" sz="1600" i="1" dirty="0" smtClean="0">
                <a:solidFill>
                  <a:srgbClr val="000000"/>
                </a:solidFill>
                <a:latin typeface="Times"/>
                <a:cs typeface="Times"/>
              </a:rPr>
              <a:t>. Chem. Int. Ed. 51,  2012</a:t>
            </a:r>
            <a:endParaRPr lang="en-US" sz="1600" i="1" dirty="0">
              <a:solidFill>
                <a:srgbClr val="000000"/>
              </a:solidFill>
              <a:latin typeface="Times"/>
              <a:cs typeface="Times"/>
            </a:endParaRPr>
          </a:p>
          <a:p>
            <a:pPr algn="ctr">
              <a:buFont typeface="Arial"/>
              <a:buChar char="•"/>
            </a:pPr>
            <a:r>
              <a:rPr lang="en-US" sz="1600" i="1" dirty="0">
                <a:solidFill>
                  <a:srgbClr val="0000FF"/>
                </a:solidFill>
                <a:latin typeface="Times"/>
                <a:cs typeface="Times"/>
              </a:rPr>
              <a:t>Zhang et al. </a:t>
            </a:r>
            <a:r>
              <a:rPr lang="en-US" sz="1600" i="1" dirty="0" err="1">
                <a:solidFill>
                  <a:srgbClr val="0000FF"/>
                </a:solidFill>
                <a:latin typeface="Times"/>
                <a:cs typeface="Times"/>
              </a:rPr>
              <a:t>Plos</a:t>
            </a:r>
            <a:r>
              <a:rPr lang="en-US" sz="1600" i="1" dirty="0">
                <a:solidFill>
                  <a:srgbClr val="0000FF"/>
                </a:solidFill>
                <a:latin typeface="Times"/>
                <a:cs typeface="Times"/>
              </a:rPr>
              <a:t> </a:t>
            </a:r>
            <a:r>
              <a:rPr lang="en-US" sz="1600" i="1" dirty="0" smtClean="0">
                <a:solidFill>
                  <a:srgbClr val="0000FF"/>
                </a:solidFill>
                <a:latin typeface="Times"/>
                <a:cs typeface="Times"/>
              </a:rPr>
              <a:t>One 2014 9:e110884</a:t>
            </a:r>
            <a:endParaRPr lang="en-US" sz="1600" i="1" dirty="0">
              <a:solidFill>
                <a:srgbClr val="0000FF"/>
              </a:solidFill>
              <a:latin typeface="Times"/>
              <a:cs typeface="Times"/>
            </a:endParaRPr>
          </a:p>
        </p:txBody>
      </p:sp>
      <p:sp>
        <p:nvSpPr>
          <p:cNvPr id="6" name="Rectangle 5"/>
          <p:cNvSpPr/>
          <p:nvPr/>
        </p:nvSpPr>
        <p:spPr>
          <a:xfrm>
            <a:off x="457200" y="1038335"/>
            <a:ext cx="2849533" cy="400110"/>
          </a:xfrm>
          <a:prstGeom prst="rect">
            <a:avLst/>
          </a:prstGeom>
        </p:spPr>
        <p:txBody>
          <a:bodyPr wrap="none">
            <a:spAutoFit/>
          </a:bodyPr>
          <a:lstStyle/>
          <a:p>
            <a:r>
              <a:rPr lang="en-US" sz="2000" b="1" dirty="0" smtClean="0">
                <a:latin typeface="Times"/>
                <a:cs typeface="Times"/>
              </a:rPr>
              <a:t>Examples of modulation </a:t>
            </a:r>
            <a:endParaRPr lang="en-US" sz="2000"/>
          </a:p>
        </p:txBody>
      </p:sp>
      <p:grpSp>
        <p:nvGrpSpPr>
          <p:cNvPr id="8" name="Group 7"/>
          <p:cNvGrpSpPr/>
          <p:nvPr/>
        </p:nvGrpSpPr>
        <p:grpSpPr>
          <a:xfrm>
            <a:off x="4288250" y="1225005"/>
            <a:ext cx="1297123" cy="1059314"/>
            <a:chOff x="389843" y="3486149"/>
            <a:chExt cx="2882205" cy="2831617"/>
          </a:xfrm>
        </p:grpSpPr>
        <p:sp>
          <p:nvSpPr>
            <p:cNvPr id="9" name="Chord 8"/>
            <p:cNvSpPr/>
            <p:nvPr/>
          </p:nvSpPr>
          <p:spPr>
            <a:xfrm rot="1947653">
              <a:off x="389843" y="3623643"/>
              <a:ext cx="1808788" cy="2694123"/>
            </a:xfrm>
            <a:prstGeom prst="chord">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0" name="Chord 9"/>
            <p:cNvSpPr/>
            <p:nvPr/>
          </p:nvSpPr>
          <p:spPr>
            <a:xfrm rot="12747653">
              <a:off x="1463260" y="3486149"/>
              <a:ext cx="1808788" cy="2599976"/>
            </a:xfrm>
            <a:prstGeom prst="chord">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grpSp>
      <p:pic>
        <p:nvPicPr>
          <p:cNvPr id="11" name="Picture 10" descr="screenshot_03.jpg"/>
          <p:cNvPicPr>
            <a:picLocks noChangeAspect="1"/>
          </p:cNvPicPr>
          <p:nvPr/>
        </p:nvPicPr>
        <p:blipFill>
          <a:blip r:embed="rId3">
            <a:clrChange>
              <a:clrFrom>
                <a:srgbClr val="FFFFFF"/>
              </a:clrFrom>
              <a:clrTo>
                <a:srgbClr val="FFFFFF">
                  <a:alpha val="0"/>
                </a:srgbClr>
              </a:clrTo>
            </a:clrChange>
            <a:lum bright="-51000" contrast="-57000"/>
          </a:blip>
          <a:stretch>
            <a:fillRect/>
          </a:stretch>
        </p:blipFill>
        <p:spPr>
          <a:xfrm rot="5400000">
            <a:off x="4551976" y="1541553"/>
            <a:ext cx="838482" cy="410414"/>
          </a:xfrm>
          <a:prstGeom prst="rect">
            <a:avLst/>
          </a:prstGeom>
          <a:effectLst>
            <a:glow rad="63500">
              <a:schemeClr val="accent6">
                <a:alpha val="75000"/>
              </a:schemeClr>
            </a:glow>
          </a:effectLst>
        </p:spPr>
      </p:pic>
      <p:grpSp>
        <p:nvGrpSpPr>
          <p:cNvPr id="12" name="Group 11"/>
          <p:cNvGrpSpPr/>
          <p:nvPr/>
        </p:nvGrpSpPr>
        <p:grpSpPr>
          <a:xfrm>
            <a:off x="7304826" y="1947320"/>
            <a:ext cx="1297123" cy="1011155"/>
            <a:chOff x="389843" y="3486149"/>
            <a:chExt cx="2882205" cy="2831617"/>
          </a:xfrm>
        </p:grpSpPr>
        <p:sp>
          <p:nvSpPr>
            <p:cNvPr id="13" name="Chord 12"/>
            <p:cNvSpPr/>
            <p:nvPr/>
          </p:nvSpPr>
          <p:spPr>
            <a:xfrm rot="1947653">
              <a:off x="389843" y="3623643"/>
              <a:ext cx="1808788" cy="2694123"/>
            </a:xfrm>
            <a:prstGeom prst="chord">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4" name="Chord 13"/>
            <p:cNvSpPr/>
            <p:nvPr/>
          </p:nvSpPr>
          <p:spPr>
            <a:xfrm rot="12747653">
              <a:off x="1463260" y="3486149"/>
              <a:ext cx="1808788" cy="2599976"/>
            </a:xfrm>
            <a:prstGeom prst="chord">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grpSp>
      <p:pic>
        <p:nvPicPr>
          <p:cNvPr id="15" name="Picture 14" descr="screenshot_03.jpg"/>
          <p:cNvPicPr>
            <a:picLocks noChangeAspect="1"/>
          </p:cNvPicPr>
          <p:nvPr/>
        </p:nvPicPr>
        <p:blipFill>
          <a:blip r:embed="rId3">
            <a:clrChange>
              <a:clrFrom>
                <a:srgbClr val="FFFFFF"/>
              </a:clrFrom>
              <a:clrTo>
                <a:srgbClr val="FFFFFF">
                  <a:alpha val="0"/>
                </a:srgbClr>
              </a:clrTo>
            </a:clrChange>
            <a:lum bright="-51000" contrast="-57000"/>
          </a:blip>
          <a:stretch>
            <a:fillRect/>
          </a:stretch>
        </p:blipFill>
        <p:spPr>
          <a:xfrm rot="5400000">
            <a:off x="7017439" y="2129901"/>
            <a:ext cx="700729" cy="342989"/>
          </a:xfrm>
          <a:prstGeom prst="rect">
            <a:avLst/>
          </a:prstGeom>
          <a:effectLst>
            <a:glow rad="63500">
              <a:schemeClr val="accent2">
                <a:alpha val="75000"/>
              </a:schemeClr>
            </a:glow>
          </a:effectLst>
        </p:spPr>
      </p:pic>
      <p:grpSp>
        <p:nvGrpSpPr>
          <p:cNvPr id="16" name="Group 15"/>
          <p:cNvGrpSpPr/>
          <p:nvPr/>
        </p:nvGrpSpPr>
        <p:grpSpPr>
          <a:xfrm>
            <a:off x="3974868" y="4268571"/>
            <a:ext cx="1302355" cy="1004985"/>
            <a:chOff x="389843" y="3623643"/>
            <a:chExt cx="3388623" cy="2694123"/>
          </a:xfrm>
        </p:grpSpPr>
        <p:sp>
          <p:nvSpPr>
            <p:cNvPr id="17" name="Chord 16"/>
            <p:cNvSpPr/>
            <p:nvPr/>
          </p:nvSpPr>
          <p:spPr>
            <a:xfrm rot="1947653">
              <a:off x="389843" y="3623643"/>
              <a:ext cx="1808788" cy="2694123"/>
            </a:xfrm>
            <a:prstGeom prst="chord">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18" name="Chord 17"/>
            <p:cNvSpPr/>
            <p:nvPr/>
          </p:nvSpPr>
          <p:spPr>
            <a:xfrm rot="15309653">
              <a:off x="1584913" y="4112006"/>
              <a:ext cx="1863594" cy="2523512"/>
            </a:xfrm>
            <a:prstGeom prst="chord">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grpSp>
      <p:pic>
        <p:nvPicPr>
          <p:cNvPr id="19" name="Picture 18" descr="screenshot_03.jpg"/>
          <p:cNvPicPr>
            <a:picLocks noChangeAspect="1"/>
          </p:cNvPicPr>
          <p:nvPr/>
        </p:nvPicPr>
        <p:blipFill>
          <a:blip r:embed="rId3">
            <a:clrChange>
              <a:clrFrom>
                <a:srgbClr val="FFFFFF"/>
              </a:clrFrom>
              <a:clrTo>
                <a:srgbClr val="FFFFFF">
                  <a:alpha val="0"/>
                </a:srgbClr>
              </a:clrTo>
            </a:clrChange>
            <a:lum bright="-51000" contrast="-57000"/>
          </a:blip>
          <a:stretch>
            <a:fillRect/>
          </a:stretch>
        </p:blipFill>
        <p:spPr>
          <a:xfrm rot="5400000">
            <a:off x="4277384" y="4568666"/>
            <a:ext cx="730941" cy="357776"/>
          </a:xfrm>
          <a:prstGeom prst="rect">
            <a:avLst/>
          </a:prstGeom>
          <a:effectLst>
            <a:glow rad="63500">
              <a:schemeClr val="accent3">
                <a:alpha val="75000"/>
              </a:schemeClr>
            </a:glow>
          </a:effectLst>
        </p:spPr>
      </p:pic>
      <p:grpSp>
        <p:nvGrpSpPr>
          <p:cNvPr id="20" name="Group 19"/>
          <p:cNvGrpSpPr/>
          <p:nvPr/>
        </p:nvGrpSpPr>
        <p:grpSpPr>
          <a:xfrm>
            <a:off x="3629973" y="5710670"/>
            <a:ext cx="1115370" cy="900876"/>
            <a:chOff x="389843" y="3486149"/>
            <a:chExt cx="2882205" cy="2831617"/>
          </a:xfrm>
        </p:grpSpPr>
        <p:sp>
          <p:nvSpPr>
            <p:cNvPr id="21" name="Chord 20"/>
            <p:cNvSpPr/>
            <p:nvPr/>
          </p:nvSpPr>
          <p:spPr>
            <a:xfrm rot="1947653">
              <a:off x="389843" y="3623643"/>
              <a:ext cx="1808788" cy="2694123"/>
            </a:xfrm>
            <a:prstGeom prst="chord">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en-US"/>
            </a:p>
          </p:txBody>
        </p:sp>
        <p:sp>
          <p:nvSpPr>
            <p:cNvPr id="22" name="Chord 21"/>
            <p:cNvSpPr/>
            <p:nvPr/>
          </p:nvSpPr>
          <p:spPr>
            <a:xfrm rot="12747653">
              <a:off x="1463260" y="3486149"/>
              <a:ext cx="1808788" cy="2599976"/>
            </a:xfrm>
            <a:prstGeom prst="chord">
              <a:avLst/>
            </a:prstGeom>
          </p:spPr>
          <p:style>
            <a:lnRef idx="0">
              <a:schemeClr val="accent4"/>
            </a:lnRef>
            <a:fillRef idx="3">
              <a:schemeClr val="accent4"/>
            </a:fillRef>
            <a:effectRef idx="3">
              <a:schemeClr val="accent4"/>
            </a:effectRef>
            <a:fontRef idx="minor">
              <a:schemeClr val="lt1"/>
            </a:fontRef>
          </p:style>
          <p:txBody>
            <a:bodyPr rtlCol="0" anchor="ctr"/>
            <a:lstStyle/>
            <a:p>
              <a:pPr algn="ctr"/>
              <a:endParaRPr lang="en-US"/>
            </a:p>
          </p:txBody>
        </p:sp>
      </p:grpSp>
      <p:pic>
        <p:nvPicPr>
          <p:cNvPr id="23" name="Picture 22" descr="screenshot_03.jpg"/>
          <p:cNvPicPr>
            <a:picLocks noChangeAspect="1"/>
          </p:cNvPicPr>
          <p:nvPr/>
        </p:nvPicPr>
        <p:blipFill>
          <a:blip r:embed="rId3">
            <a:clrChange>
              <a:clrFrom>
                <a:srgbClr val="FFFFFF"/>
              </a:clrFrom>
              <a:clrTo>
                <a:srgbClr val="FFFFFF">
                  <a:alpha val="0"/>
                </a:srgbClr>
              </a:clrTo>
            </a:clrChange>
            <a:lum bright="-51000" contrast="-57000"/>
          </a:blip>
          <a:stretch>
            <a:fillRect/>
          </a:stretch>
        </p:blipFill>
        <p:spPr>
          <a:xfrm rot="9987337">
            <a:off x="3626344" y="6018758"/>
            <a:ext cx="1070949" cy="524201"/>
          </a:xfrm>
          <a:prstGeom prst="rect">
            <a:avLst/>
          </a:prstGeom>
          <a:effectLst>
            <a:glow rad="63500">
              <a:schemeClr val="accent4">
                <a:alpha val="75000"/>
              </a:schemeClr>
            </a:glow>
          </a:effectLst>
        </p:spPr>
      </p:pic>
      <p:sp>
        <p:nvSpPr>
          <p:cNvPr id="24" name="Block Arc 23"/>
          <p:cNvSpPr/>
          <p:nvPr/>
        </p:nvSpPr>
        <p:spPr>
          <a:xfrm rot="11188899">
            <a:off x="3610876" y="6013937"/>
            <a:ext cx="972418" cy="604679"/>
          </a:xfrm>
          <a:prstGeom prst="blockArc">
            <a:avLst>
              <a:gd name="adj1" fmla="val 10674224"/>
              <a:gd name="adj2" fmla="val 20921138"/>
              <a:gd name="adj3" fmla="val 13199"/>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5" name="Block Arc 24"/>
          <p:cNvSpPr/>
          <p:nvPr/>
        </p:nvSpPr>
        <p:spPr>
          <a:xfrm rot="7290703">
            <a:off x="6837739" y="2058903"/>
            <a:ext cx="925896" cy="604679"/>
          </a:xfrm>
          <a:prstGeom prst="blockArc">
            <a:avLst>
              <a:gd name="adj1" fmla="val 10674224"/>
              <a:gd name="adj2" fmla="val 20333531"/>
              <a:gd name="adj3" fmla="val 10524"/>
            </a:avLst>
          </a:prstGeom>
          <a:solidFill>
            <a:schemeClr val="tx2">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pic>
        <p:nvPicPr>
          <p:cNvPr id="26" name="Picture 25" descr="screenshot_03.jpg"/>
          <p:cNvPicPr>
            <a:picLocks noChangeAspect="1"/>
          </p:cNvPicPr>
          <p:nvPr/>
        </p:nvPicPr>
        <p:blipFill>
          <a:blip r:embed="rId4"/>
          <a:stretch>
            <a:fillRect/>
          </a:stretch>
        </p:blipFill>
        <p:spPr>
          <a:xfrm>
            <a:off x="5350069" y="4783583"/>
            <a:ext cx="503657" cy="329441"/>
          </a:xfrm>
          <a:prstGeom prst="rect">
            <a:avLst/>
          </a:prstGeom>
        </p:spPr>
      </p:pic>
      <p:pic>
        <p:nvPicPr>
          <p:cNvPr id="27" name="Picture 26" descr="screenshot_04.jpg"/>
          <p:cNvPicPr>
            <a:picLocks noChangeAspect="1"/>
          </p:cNvPicPr>
          <p:nvPr/>
        </p:nvPicPr>
        <p:blipFill>
          <a:blip r:embed="rId5"/>
          <a:stretch>
            <a:fillRect/>
          </a:stretch>
        </p:blipFill>
        <p:spPr>
          <a:xfrm>
            <a:off x="5826705" y="4627435"/>
            <a:ext cx="178330" cy="219197"/>
          </a:xfrm>
          <a:prstGeom prst="rect">
            <a:avLst/>
          </a:prstGeom>
        </p:spPr>
      </p:pic>
      <p:sp>
        <p:nvSpPr>
          <p:cNvPr id="29" name="Title 1"/>
          <p:cNvSpPr>
            <a:spLocks noGrp="1"/>
          </p:cNvSpPr>
          <p:nvPr>
            <p:ph type="title"/>
          </p:nvPr>
        </p:nvSpPr>
        <p:spPr>
          <a:xfrm>
            <a:off x="1000460" y="224035"/>
            <a:ext cx="7531100" cy="728465"/>
          </a:xfrm>
          <a:noFill/>
        </p:spPr>
        <p:style>
          <a:lnRef idx="0">
            <a:schemeClr val="accent5"/>
          </a:lnRef>
          <a:fillRef idx="3">
            <a:schemeClr val="accent5"/>
          </a:fillRef>
          <a:effectRef idx="3">
            <a:schemeClr val="accent5"/>
          </a:effectRef>
          <a:fontRef idx="minor">
            <a:schemeClr val="lt1"/>
          </a:fontRef>
        </p:style>
        <p:txBody>
          <a:bodyPr>
            <a:normAutofit/>
          </a:bodyPr>
          <a:lstStyle/>
          <a:p>
            <a:pPr algn="ctr"/>
            <a:r>
              <a:rPr lang="en-US" sz="3200" dirty="0">
                <a:solidFill>
                  <a:srgbClr val="000080"/>
                </a:solidFill>
                <a:latin typeface="+mj-lt"/>
                <a:ea typeface="+mj-ea"/>
                <a:cs typeface="+mj-cs"/>
              </a:rPr>
              <a:t>Modulation of </a:t>
            </a:r>
            <a:r>
              <a:rPr lang="en-US" sz="3200" dirty="0" smtClean="0">
                <a:solidFill>
                  <a:srgbClr val="000080"/>
                </a:solidFill>
                <a:latin typeface="+mj-lt"/>
                <a:ea typeface="+mj-ea"/>
                <a:cs typeface="+mj-cs"/>
              </a:rPr>
              <a:t>PPIs</a:t>
            </a:r>
            <a:endParaRPr lang="en-US" sz="3200" dirty="0">
              <a:solidFill>
                <a:srgbClr val="000080"/>
              </a:solidFill>
              <a:latin typeface="+mj-lt"/>
              <a:ea typeface="+mj-ea"/>
              <a:cs typeface="+mj-cs"/>
            </a:endParaRPr>
          </a:p>
        </p:txBody>
      </p:sp>
    </p:spTree>
    <p:extLst>
      <p:ext uri="{BB962C8B-B14F-4D97-AF65-F5344CB8AC3E}">
        <p14:creationId xmlns:p14="http://schemas.microsoft.com/office/powerpoint/2010/main" val="40901843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half" idx="3"/>
          </p:nvPr>
        </p:nvSpPr>
        <p:spPr>
          <a:xfrm>
            <a:off x="5614638" y="6078677"/>
            <a:ext cx="3365412" cy="762000"/>
          </a:xfrm>
          <a:noFill/>
        </p:spPr>
        <p:txBody>
          <a:bodyPr/>
          <a:lstStyle/>
          <a:p>
            <a:r>
              <a:rPr lang="en-US" dirty="0" smtClean="0"/>
              <a:t>  </a:t>
            </a:r>
            <a:endParaRPr lang="en-US" dirty="0"/>
          </a:p>
        </p:txBody>
      </p:sp>
      <p:sp>
        <p:nvSpPr>
          <p:cNvPr id="3" name="Text Placeholder 2"/>
          <p:cNvSpPr>
            <a:spLocks noGrp="1"/>
          </p:cNvSpPr>
          <p:nvPr>
            <p:ph type="body" idx="1"/>
          </p:nvPr>
        </p:nvSpPr>
        <p:spPr>
          <a:xfrm>
            <a:off x="139700" y="6053277"/>
            <a:ext cx="3542927" cy="762000"/>
          </a:xfrm>
          <a:noFill/>
        </p:spPr>
        <p:txBody>
          <a:bodyPr/>
          <a:lstStyle/>
          <a:p>
            <a:r>
              <a:rPr lang="en-US" dirty="0" smtClean="0"/>
              <a:t>   </a:t>
            </a:r>
            <a:endParaRPr lang="en-US" dirty="0"/>
          </a:p>
        </p:txBody>
      </p:sp>
      <p:sp>
        <p:nvSpPr>
          <p:cNvPr id="10" name="TextBox 9"/>
          <p:cNvSpPr txBox="1"/>
          <p:nvPr/>
        </p:nvSpPr>
        <p:spPr>
          <a:xfrm>
            <a:off x="515768" y="4530527"/>
            <a:ext cx="3526043" cy="338554"/>
          </a:xfrm>
          <a:prstGeom prst="rect">
            <a:avLst/>
          </a:prstGeom>
        </p:spPr>
        <p:style>
          <a:lnRef idx="3">
            <a:schemeClr val="lt1"/>
          </a:lnRef>
          <a:fillRef idx="1">
            <a:schemeClr val="accent1"/>
          </a:fillRef>
          <a:effectRef idx="1">
            <a:schemeClr val="accent1"/>
          </a:effectRef>
          <a:fontRef idx="minor">
            <a:schemeClr val="lt1"/>
          </a:fontRef>
        </p:style>
        <p:txBody>
          <a:bodyPr wrap="square" rtlCol="0">
            <a:spAutoFit/>
          </a:bodyPr>
          <a:lstStyle/>
          <a:p>
            <a:pPr algn="ctr"/>
            <a:r>
              <a:rPr lang="en-US" sz="1600" b="1" dirty="0" smtClean="0">
                <a:solidFill>
                  <a:srgbClr val="000000"/>
                </a:solidFill>
                <a:latin typeface="Times"/>
                <a:cs typeface="Times"/>
              </a:rPr>
              <a:t>Enzyme pockets</a:t>
            </a:r>
            <a:endParaRPr lang="en-US" sz="1600" b="1" dirty="0">
              <a:solidFill>
                <a:srgbClr val="000000"/>
              </a:solidFill>
              <a:latin typeface="Times"/>
              <a:cs typeface="Times"/>
            </a:endParaRPr>
          </a:p>
        </p:txBody>
      </p:sp>
      <p:grpSp>
        <p:nvGrpSpPr>
          <p:cNvPr id="36" name="Group 35"/>
          <p:cNvGrpSpPr/>
          <p:nvPr/>
        </p:nvGrpSpPr>
        <p:grpSpPr>
          <a:xfrm>
            <a:off x="294359" y="1984401"/>
            <a:ext cx="1747212" cy="2378677"/>
            <a:chOff x="1262303" y="1938504"/>
            <a:chExt cx="1747212" cy="2378677"/>
          </a:xfrm>
        </p:grpSpPr>
        <p:sp>
          <p:nvSpPr>
            <p:cNvPr id="4" name="Freeform 3"/>
            <p:cNvSpPr/>
            <p:nvPr/>
          </p:nvSpPr>
          <p:spPr>
            <a:xfrm>
              <a:off x="1262303" y="1938505"/>
              <a:ext cx="1747212" cy="2378676"/>
            </a:xfrm>
            <a:custGeom>
              <a:avLst/>
              <a:gdLst>
                <a:gd name="connsiteX0" fmla="*/ 100060 w 1647151"/>
                <a:gd name="connsiteY0" fmla="*/ 0 h 2293697"/>
                <a:gd name="connsiteX1" fmla="*/ 92363 w 1647151"/>
                <a:gd name="connsiteY1" fmla="*/ 38485 h 2293697"/>
                <a:gd name="connsiteX2" fmla="*/ 76969 w 1647151"/>
                <a:gd name="connsiteY2" fmla="*/ 92364 h 2293697"/>
                <a:gd name="connsiteX3" fmla="*/ 61575 w 1647151"/>
                <a:gd name="connsiteY3" fmla="*/ 230909 h 2293697"/>
                <a:gd name="connsiteX4" fmla="*/ 53878 w 1647151"/>
                <a:gd name="connsiteY4" fmla="*/ 292485 h 2293697"/>
                <a:gd name="connsiteX5" fmla="*/ 38484 w 1647151"/>
                <a:gd name="connsiteY5" fmla="*/ 354061 h 2293697"/>
                <a:gd name="connsiteX6" fmla="*/ 7696 w 1647151"/>
                <a:gd name="connsiteY6" fmla="*/ 900546 h 2293697"/>
                <a:gd name="connsiteX7" fmla="*/ 0 w 1647151"/>
                <a:gd name="connsiteY7" fmla="*/ 939030 h 2293697"/>
                <a:gd name="connsiteX8" fmla="*/ 7696 w 1647151"/>
                <a:gd name="connsiteY8" fmla="*/ 1331576 h 2293697"/>
                <a:gd name="connsiteX9" fmla="*/ 15393 w 1647151"/>
                <a:gd name="connsiteY9" fmla="*/ 1354667 h 2293697"/>
                <a:gd name="connsiteX10" fmla="*/ 30787 w 1647151"/>
                <a:gd name="connsiteY10" fmla="*/ 1439333 h 2293697"/>
                <a:gd name="connsiteX11" fmla="*/ 38484 w 1647151"/>
                <a:gd name="connsiteY11" fmla="*/ 1524000 h 2293697"/>
                <a:gd name="connsiteX12" fmla="*/ 46181 w 1647151"/>
                <a:gd name="connsiteY12" fmla="*/ 1654849 h 2293697"/>
                <a:gd name="connsiteX13" fmla="*/ 76969 w 1647151"/>
                <a:gd name="connsiteY13" fmla="*/ 1770303 h 2293697"/>
                <a:gd name="connsiteX14" fmla="*/ 107757 w 1647151"/>
                <a:gd name="connsiteY14" fmla="*/ 1893455 h 2293697"/>
                <a:gd name="connsiteX15" fmla="*/ 123151 w 1647151"/>
                <a:gd name="connsiteY15" fmla="*/ 1962727 h 2293697"/>
                <a:gd name="connsiteX16" fmla="*/ 130848 w 1647151"/>
                <a:gd name="connsiteY16" fmla="*/ 2008909 h 2293697"/>
                <a:gd name="connsiteX17" fmla="*/ 146242 w 1647151"/>
                <a:gd name="connsiteY17" fmla="*/ 2047394 h 2293697"/>
                <a:gd name="connsiteX18" fmla="*/ 153939 w 1647151"/>
                <a:gd name="connsiteY18" fmla="*/ 2078182 h 2293697"/>
                <a:gd name="connsiteX19" fmla="*/ 177030 w 1647151"/>
                <a:gd name="connsiteY19" fmla="*/ 2093576 h 2293697"/>
                <a:gd name="connsiteX20" fmla="*/ 246303 w 1647151"/>
                <a:gd name="connsiteY20" fmla="*/ 2147455 h 2293697"/>
                <a:gd name="connsiteX21" fmla="*/ 261696 w 1647151"/>
                <a:gd name="connsiteY21" fmla="*/ 2170546 h 2293697"/>
                <a:gd name="connsiteX22" fmla="*/ 292484 w 1647151"/>
                <a:gd name="connsiteY22" fmla="*/ 2178243 h 2293697"/>
                <a:gd name="connsiteX23" fmla="*/ 315575 w 1647151"/>
                <a:gd name="connsiteY23" fmla="*/ 2193636 h 2293697"/>
                <a:gd name="connsiteX24" fmla="*/ 361757 w 1647151"/>
                <a:gd name="connsiteY24" fmla="*/ 2209030 h 2293697"/>
                <a:gd name="connsiteX25" fmla="*/ 438727 w 1647151"/>
                <a:gd name="connsiteY25" fmla="*/ 2239818 h 2293697"/>
                <a:gd name="connsiteX26" fmla="*/ 561878 w 1647151"/>
                <a:gd name="connsiteY26" fmla="*/ 2262909 h 2293697"/>
                <a:gd name="connsiteX27" fmla="*/ 623454 w 1647151"/>
                <a:gd name="connsiteY27" fmla="*/ 2278303 h 2293697"/>
                <a:gd name="connsiteX28" fmla="*/ 715818 w 1647151"/>
                <a:gd name="connsiteY28" fmla="*/ 2293697 h 2293697"/>
                <a:gd name="connsiteX29" fmla="*/ 808181 w 1647151"/>
                <a:gd name="connsiteY29" fmla="*/ 2262909 h 2293697"/>
                <a:gd name="connsiteX30" fmla="*/ 862060 w 1647151"/>
                <a:gd name="connsiteY30" fmla="*/ 2239818 h 2293697"/>
                <a:gd name="connsiteX31" fmla="*/ 923636 w 1647151"/>
                <a:gd name="connsiteY31" fmla="*/ 2193636 h 2293697"/>
                <a:gd name="connsiteX32" fmla="*/ 1008303 w 1647151"/>
                <a:gd name="connsiteY32" fmla="*/ 2139758 h 2293697"/>
                <a:gd name="connsiteX33" fmla="*/ 1139151 w 1647151"/>
                <a:gd name="connsiteY33" fmla="*/ 2055091 h 2293697"/>
                <a:gd name="connsiteX34" fmla="*/ 1293090 w 1647151"/>
                <a:gd name="connsiteY34" fmla="*/ 1947333 h 2293697"/>
                <a:gd name="connsiteX35" fmla="*/ 1354666 w 1647151"/>
                <a:gd name="connsiteY35" fmla="*/ 1878061 h 2293697"/>
                <a:gd name="connsiteX36" fmla="*/ 1400848 w 1647151"/>
                <a:gd name="connsiteY36" fmla="*/ 1831879 h 2293697"/>
                <a:gd name="connsiteX37" fmla="*/ 1439333 w 1647151"/>
                <a:gd name="connsiteY37" fmla="*/ 1785697 h 2293697"/>
                <a:gd name="connsiteX38" fmla="*/ 1462424 w 1647151"/>
                <a:gd name="connsiteY38" fmla="*/ 1770303 h 2293697"/>
                <a:gd name="connsiteX39" fmla="*/ 1493212 w 1647151"/>
                <a:gd name="connsiteY39" fmla="*/ 1731818 h 2293697"/>
                <a:gd name="connsiteX40" fmla="*/ 1524000 w 1647151"/>
                <a:gd name="connsiteY40" fmla="*/ 1685636 h 2293697"/>
                <a:gd name="connsiteX41" fmla="*/ 1554787 w 1647151"/>
                <a:gd name="connsiteY41" fmla="*/ 1562485 h 2293697"/>
                <a:gd name="connsiteX42" fmla="*/ 1593272 w 1647151"/>
                <a:gd name="connsiteY42" fmla="*/ 1462424 h 2293697"/>
                <a:gd name="connsiteX43" fmla="*/ 1593272 w 1647151"/>
                <a:gd name="connsiteY43" fmla="*/ 1139152 h 2293697"/>
                <a:gd name="connsiteX44" fmla="*/ 1585575 w 1647151"/>
                <a:gd name="connsiteY44" fmla="*/ 1116061 h 2293697"/>
                <a:gd name="connsiteX45" fmla="*/ 1577878 w 1647151"/>
                <a:gd name="connsiteY45" fmla="*/ 1046788 h 2293697"/>
                <a:gd name="connsiteX46" fmla="*/ 1570181 w 1647151"/>
                <a:gd name="connsiteY46" fmla="*/ 1023697 h 2293697"/>
                <a:gd name="connsiteX47" fmla="*/ 1562484 w 1647151"/>
                <a:gd name="connsiteY47" fmla="*/ 969818 h 2293697"/>
                <a:gd name="connsiteX48" fmla="*/ 1554787 w 1647151"/>
                <a:gd name="connsiteY48" fmla="*/ 931333 h 2293697"/>
                <a:gd name="connsiteX49" fmla="*/ 1547090 w 1647151"/>
                <a:gd name="connsiteY49" fmla="*/ 846667 h 2293697"/>
                <a:gd name="connsiteX50" fmla="*/ 1554787 w 1647151"/>
                <a:gd name="connsiteY50" fmla="*/ 415636 h 2293697"/>
                <a:gd name="connsiteX51" fmla="*/ 1577878 w 1647151"/>
                <a:gd name="connsiteY51" fmla="*/ 246303 h 2293697"/>
                <a:gd name="connsiteX52" fmla="*/ 1600969 w 1647151"/>
                <a:gd name="connsiteY52" fmla="*/ 184727 h 2293697"/>
                <a:gd name="connsiteX53" fmla="*/ 1616363 w 1647151"/>
                <a:gd name="connsiteY53" fmla="*/ 177030 h 2293697"/>
                <a:gd name="connsiteX54" fmla="*/ 1647151 w 1647151"/>
                <a:gd name="connsiteY54" fmla="*/ 130849 h 229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647151" h="2293697">
                  <a:moveTo>
                    <a:pt x="100060" y="0"/>
                  </a:moveTo>
                  <a:cubicBezTo>
                    <a:pt x="97494" y="12828"/>
                    <a:pt x="95536" y="25793"/>
                    <a:pt x="92363" y="38485"/>
                  </a:cubicBezTo>
                  <a:cubicBezTo>
                    <a:pt x="87833" y="56606"/>
                    <a:pt x="79920" y="73920"/>
                    <a:pt x="76969" y="92364"/>
                  </a:cubicBezTo>
                  <a:cubicBezTo>
                    <a:pt x="69628" y="138246"/>
                    <a:pt x="66901" y="184749"/>
                    <a:pt x="61575" y="230909"/>
                  </a:cubicBezTo>
                  <a:cubicBezTo>
                    <a:pt x="59204" y="251458"/>
                    <a:pt x="57690" y="272154"/>
                    <a:pt x="53878" y="292485"/>
                  </a:cubicBezTo>
                  <a:cubicBezTo>
                    <a:pt x="49979" y="313280"/>
                    <a:pt x="43615" y="333536"/>
                    <a:pt x="38484" y="354061"/>
                  </a:cubicBezTo>
                  <a:cubicBezTo>
                    <a:pt x="36561" y="406950"/>
                    <a:pt x="36217" y="757926"/>
                    <a:pt x="7696" y="900546"/>
                  </a:cubicBezTo>
                  <a:lnTo>
                    <a:pt x="0" y="939030"/>
                  </a:lnTo>
                  <a:cubicBezTo>
                    <a:pt x="2565" y="1069879"/>
                    <a:pt x="2852" y="1200792"/>
                    <a:pt x="7696" y="1331576"/>
                  </a:cubicBezTo>
                  <a:cubicBezTo>
                    <a:pt x="7996" y="1339684"/>
                    <a:pt x="13425" y="1346796"/>
                    <a:pt x="15393" y="1354667"/>
                  </a:cubicBezTo>
                  <a:cubicBezTo>
                    <a:pt x="19174" y="1369789"/>
                    <a:pt x="29262" y="1426372"/>
                    <a:pt x="30787" y="1439333"/>
                  </a:cubicBezTo>
                  <a:cubicBezTo>
                    <a:pt x="34098" y="1467478"/>
                    <a:pt x="36465" y="1495733"/>
                    <a:pt x="38484" y="1524000"/>
                  </a:cubicBezTo>
                  <a:cubicBezTo>
                    <a:pt x="41597" y="1567581"/>
                    <a:pt x="41173" y="1611445"/>
                    <a:pt x="46181" y="1654849"/>
                  </a:cubicBezTo>
                  <a:cubicBezTo>
                    <a:pt x="53779" y="1720698"/>
                    <a:pt x="61858" y="1714895"/>
                    <a:pt x="76969" y="1770303"/>
                  </a:cubicBezTo>
                  <a:cubicBezTo>
                    <a:pt x="88103" y="1811126"/>
                    <a:pt x="97882" y="1852309"/>
                    <a:pt x="107757" y="1893455"/>
                  </a:cubicBezTo>
                  <a:cubicBezTo>
                    <a:pt x="113277" y="1916456"/>
                    <a:pt x="118512" y="1939532"/>
                    <a:pt x="123151" y="1962727"/>
                  </a:cubicBezTo>
                  <a:cubicBezTo>
                    <a:pt x="126212" y="1978030"/>
                    <a:pt x="126742" y="1993853"/>
                    <a:pt x="130848" y="2008909"/>
                  </a:cubicBezTo>
                  <a:cubicBezTo>
                    <a:pt x="134483" y="2022239"/>
                    <a:pt x="141873" y="2034286"/>
                    <a:pt x="146242" y="2047394"/>
                  </a:cubicBezTo>
                  <a:cubicBezTo>
                    <a:pt x="149587" y="2057430"/>
                    <a:pt x="148071" y="2069380"/>
                    <a:pt x="153939" y="2078182"/>
                  </a:cubicBezTo>
                  <a:cubicBezTo>
                    <a:pt x="159070" y="2085879"/>
                    <a:pt x="170116" y="2087430"/>
                    <a:pt x="177030" y="2093576"/>
                  </a:cubicBezTo>
                  <a:cubicBezTo>
                    <a:pt x="239333" y="2148956"/>
                    <a:pt x="198689" y="2131584"/>
                    <a:pt x="246303" y="2147455"/>
                  </a:cubicBezTo>
                  <a:cubicBezTo>
                    <a:pt x="251434" y="2155152"/>
                    <a:pt x="253999" y="2165415"/>
                    <a:pt x="261696" y="2170546"/>
                  </a:cubicBezTo>
                  <a:cubicBezTo>
                    <a:pt x="270498" y="2176414"/>
                    <a:pt x="282761" y="2174076"/>
                    <a:pt x="292484" y="2178243"/>
                  </a:cubicBezTo>
                  <a:cubicBezTo>
                    <a:pt x="300987" y="2181887"/>
                    <a:pt x="307122" y="2189879"/>
                    <a:pt x="315575" y="2193636"/>
                  </a:cubicBezTo>
                  <a:cubicBezTo>
                    <a:pt x="330403" y="2200226"/>
                    <a:pt x="346842" y="2202638"/>
                    <a:pt x="361757" y="2209030"/>
                  </a:cubicBezTo>
                  <a:cubicBezTo>
                    <a:pt x="366629" y="2211118"/>
                    <a:pt x="420545" y="2235990"/>
                    <a:pt x="438727" y="2239818"/>
                  </a:cubicBezTo>
                  <a:cubicBezTo>
                    <a:pt x="479597" y="2248422"/>
                    <a:pt x="521359" y="2252779"/>
                    <a:pt x="561878" y="2262909"/>
                  </a:cubicBezTo>
                  <a:cubicBezTo>
                    <a:pt x="582403" y="2268040"/>
                    <a:pt x="602460" y="2275679"/>
                    <a:pt x="623454" y="2278303"/>
                  </a:cubicBezTo>
                  <a:cubicBezTo>
                    <a:pt x="695527" y="2287312"/>
                    <a:pt x="664963" y="2280983"/>
                    <a:pt x="715818" y="2293697"/>
                  </a:cubicBezTo>
                  <a:cubicBezTo>
                    <a:pt x="715822" y="2293696"/>
                    <a:pt x="808176" y="2262911"/>
                    <a:pt x="808181" y="2262909"/>
                  </a:cubicBezTo>
                  <a:cubicBezTo>
                    <a:pt x="826141" y="2255212"/>
                    <a:pt x="845305" y="2249871"/>
                    <a:pt x="862060" y="2239818"/>
                  </a:cubicBezTo>
                  <a:cubicBezTo>
                    <a:pt x="884060" y="2226618"/>
                    <a:pt x="902461" y="2208124"/>
                    <a:pt x="923636" y="2193636"/>
                  </a:cubicBezTo>
                  <a:cubicBezTo>
                    <a:pt x="951244" y="2174746"/>
                    <a:pt x="979618" y="2156969"/>
                    <a:pt x="1008303" y="2139758"/>
                  </a:cubicBezTo>
                  <a:cubicBezTo>
                    <a:pt x="1183323" y="2034747"/>
                    <a:pt x="975515" y="2169636"/>
                    <a:pt x="1139151" y="2055091"/>
                  </a:cubicBezTo>
                  <a:cubicBezTo>
                    <a:pt x="1165014" y="2036987"/>
                    <a:pt x="1262824" y="1975707"/>
                    <a:pt x="1293090" y="1947333"/>
                  </a:cubicBezTo>
                  <a:cubicBezTo>
                    <a:pt x="1315629" y="1926203"/>
                    <a:pt x="1333586" y="1900646"/>
                    <a:pt x="1354666" y="1878061"/>
                  </a:cubicBezTo>
                  <a:cubicBezTo>
                    <a:pt x="1369520" y="1862146"/>
                    <a:pt x="1386137" y="1847927"/>
                    <a:pt x="1400848" y="1831879"/>
                  </a:cubicBezTo>
                  <a:cubicBezTo>
                    <a:pt x="1414389" y="1817108"/>
                    <a:pt x="1425164" y="1799866"/>
                    <a:pt x="1439333" y="1785697"/>
                  </a:cubicBezTo>
                  <a:cubicBezTo>
                    <a:pt x="1445874" y="1779156"/>
                    <a:pt x="1455883" y="1776844"/>
                    <a:pt x="1462424" y="1770303"/>
                  </a:cubicBezTo>
                  <a:cubicBezTo>
                    <a:pt x="1474041" y="1758686"/>
                    <a:pt x="1483549" y="1745104"/>
                    <a:pt x="1493212" y="1731818"/>
                  </a:cubicBezTo>
                  <a:cubicBezTo>
                    <a:pt x="1504094" y="1716855"/>
                    <a:pt x="1524000" y="1685636"/>
                    <a:pt x="1524000" y="1685636"/>
                  </a:cubicBezTo>
                  <a:cubicBezTo>
                    <a:pt x="1533769" y="1636787"/>
                    <a:pt x="1536580" y="1606181"/>
                    <a:pt x="1554787" y="1562485"/>
                  </a:cubicBezTo>
                  <a:cubicBezTo>
                    <a:pt x="1597665" y="1459577"/>
                    <a:pt x="1560741" y="1576284"/>
                    <a:pt x="1593272" y="1462424"/>
                  </a:cubicBezTo>
                  <a:cubicBezTo>
                    <a:pt x="1609043" y="1320485"/>
                    <a:pt x="1606340" y="1374371"/>
                    <a:pt x="1593272" y="1139152"/>
                  </a:cubicBezTo>
                  <a:cubicBezTo>
                    <a:pt x="1592822" y="1131051"/>
                    <a:pt x="1588141" y="1123758"/>
                    <a:pt x="1585575" y="1116061"/>
                  </a:cubicBezTo>
                  <a:cubicBezTo>
                    <a:pt x="1583009" y="1092970"/>
                    <a:pt x="1581697" y="1069705"/>
                    <a:pt x="1577878" y="1046788"/>
                  </a:cubicBezTo>
                  <a:cubicBezTo>
                    <a:pt x="1576544" y="1038785"/>
                    <a:pt x="1571772" y="1031653"/>
                    <a:pt x="1570181" y="1023697"/>
                  </a:cubicBezTo>
                  <a:cubicBezTo>
                    <a:pt x="1566623" y="1005907"/>
                    <a:pt x="1565467" y="987713"/>
                    <a:pt x="1562484" y="969818"/>
                  </a:cubicBezTo>
                  <a:cubicBezTo>
                    <a:pt x="1560333" y="956914"/>
                    <a:pt x="1557353" y="944161"/>
                    <a:pt x="1554787" y="931333"/>
                  </a:cubicBezTo>
                  <a:cubicBezTo>
                    <a:pt x="1552221" y="903111"/>
                    <a:pt x="1547090" y="875005"/>
                    <a:pt x="1547090" y="846667"/>
                  </a:cubicBezTo>
                  <a:cubicBezTo>
                    <a:pt x="1547090" y="702967"/>
                    <a:pt x="1550562" y="559274"/>
                    <a:pt x="1554787" y="415636"/>
                  </a:cubicBezTo>
                  <a:cubicBezTo>
                    <a:pt x="1556967" y="341530"/>
                    <a:pt x="1562938" y="316023"/>
                    <a:pt x="1577878" y="246303"/>
                  </a:cubicBezTo>
                  <a:cubicBezTo>
                    <a:pt x="1582240" y="225946"/>
                    <a:pt x="1587480" y="201589"/>
                    <a:pt x="1600969" y="184727"/>
                  </a:cubicBezTo>
                  <a:cubicBezTo>
                    <a:pt x="1604553" y="180247"/>
                    <a:pt x="1611232" y="179596"/>
                    <a:pt x="1616363" y="177030"/>
                  </a:cubicBezTo>
                  <a:lnTo>
                    <a:pt x="1647151" y="130849"/>
                  </a:lnTo>
                </a:path>
              </a:pathLst>
            </a:custGeom>
            <a:solidFill>
              <a:schemeClr val="accent1">
                <a:lumMod val="60000"/>
                <a:lumOff val="40000"/>
              </a:schemeClr>
            </a:solidFill>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ectangle 10"/>
            <p:cNvSpPr/>
            <p:nvPr/>
          </p:nvSpPr>
          <p:spPr>
            <a:xfrm rot="19976079">
              <a:off x="1878060" y="3416636"/>
              <a:ext cx="569576" cy="601183"/>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Isosceles Triangle 11"/>
            <p:cNvSpPr/>
            <p:nvPr/>
          </p:nvSpPr>
          <p:spPr>
            <a:xfrm rot="4255304">
              <a:off x="1718599" y="2496999"/>
              <a:ext cx="536614" cy="469516"/>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egular Pentagon 12"/>
            <p:cNvSpPr/>
            <p:nvPr/>
          </p:nvSpPr>
          <p:spPr>
            <a:xfrm>
              <a:off x="1924840" y="1938504"/>
              <a:ext cx="489834" cy="385980"/>
            </a:xfrm>
            <a:prstGeom prst="pent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 name="Straight Connector 14"/>
            <p:cNvCxnSpPr>
              <a:stCxn id="13" idx="3"/>
              <a:endCxn id="12" idx="1"/>
            </p:cNvCxnSpPr>
            <p:nvPr/>
          </p:nvCxnSpPr>
          <p:spPr>
            <a:xfrm rot="5400000">
              <a:off x="1916163" y="2351378"/>
              <a:ext cx="280489" cy="22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12" idx="4"/>
              <a:endCxn id="11" idx="0"/>
            </p:cNvCxnSpPr>
            <p:nvPr/>
          </p:nvCxnSpPr>
          <p:spPr>
            <a:xfrm rot="10800000" flipH="1" flipV="1">
              <a:off x="1852741" y="3062060"/>
              <a:ext cx="173336" cy="387494"/>
            </a:xfrm>
            <a:prstGeom prst="line">
              <a:avLst/>
            </a:prstGeom>
          </p:spPr>
          <p:style>
            <a:lnRef idx="2">
              <a:schemeClr val="accent1"/>
            </a:lnRef>
            <a:fillRef idx="0">
              <a:schemeClr val="accent1"/>
            </a:fillRef>
            <a:effectRef idx="1">
              <a:schemeClr val="accent1"/>
            </a:effectRef>
            <a:fontRef idx="minor">
              <a:schemeClr val="tx1"/>
            </a:fontRef>
          </p:style>
        </p:cxnSp>
      </p:grpSp>
      <p:sp>
        <p:nvSpPr>
          <p:cNvPr id="27" name="TextBox 26"/>
          <p:cNvSpPr txBox="1"/>
          <p:nvPr/>
        </p:nvSpPr>
        <p:spPr>
          <a:xfrm>
            <a:off x="331463" y="1144353"/>
            <a:ext cx="3958977" cy="646331"/>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a:solidFill>
                  <a:srgbClr val="000000"/>
                </a:solidFill>
                <a:latin typeface="Times"/>
                <a:cs typeface="Times"/>
              </a:rPr>
              <a:t>Cmpds have been essentially developed for regular pockets</a:t>
            </a:r>
          </a:p>
        </p:txBody>
      </p:sp>
      <p:sp>
        <p:nvSpPr>
          <p:cNvPr id="38" name="TextBox 37"/>
          <p:cNvSpPr txBox="1"/>
          <p:nvPr/>
        </p:nvSpPr>
        <p:spPr>
          <a:xfrm>
            <a:off x="2592025" y="3942511"/>
            <a:ext cx="1764876" cy="461665"/>
          </a:xfrm>
          <a:prstGeom prst="rect">
            <a:avLst/>
          </a:prstGeom>
          <a:noFill/>
        </p:spPr>
        <p:txBody>
          <a:bodyPr wrap="none" rtlCol="0">
            <a:spAutoFit/>
          </a:bodyPr>
          <a:lstStyle/>
          <a:p>
            <a:pPr algn="ctr"/>
            <a:r>
              <a:rPr lang="en-US" sz="1200" b="1">
                <a:latin typeface="Times"/>
                <a:cs typeface="Times"/>
              </a:rPr>
              <a:t>Dihydrofolate reductase</a:t>
            </a:r>
          </a:p>
          <a:p>
            <a:pPr algn="ctr"/>
            <a:r>
              <a:rPr lang="en-US" sz="1200" b="1">
                <a:latin typeface="Times"/>
                <a:cs typeface="Times"/>
              </a:rPr>
              <a:t>methotrexate</a:t>
            </a:r>
          </a:p>
        </p:txBody>
      </p:sp>
      <p:cxnSp>
        <p:nvCxnSpPr>
          <p:cNvPr id="44" name="Straight Connector 43"/>
          <p:cNvCxnSpPr/>
          <p:nvPr/>
        </p:nvCxnSpPr>
        <p:spPr>
          <a:xfrm rot="5400000">
            <a:off x="1721795" y="3637874"/>
            <a:ext cx="5700410" cy="1588"/>
          </a:xfrm>
          <a:prstGeom prst="line">
            <a:avLst/>
          </a:prstGeom>
          <a:ln w="31750" cap="rnd">
            <a:solidFill>
              <a:schemeClr val="tx1"/>
            </a:solidFill>
            <a:prstDash val="sysDot"/>
          </a:ln>
        </p:spPr>
        <p:style>
          <a:lnRef idx="2">
            <a:schemeClr val="accent1"/>
          </a:lnRef>
          <a:fillRef idx="0">
            <a:schemeClr val="accent1"/>
          </a:fillRef>
          <a:effectRef idx="1">
            <a:schemeClr val="accent1"/>
          </a:effectRef>
          <a:fontRef idx="minor">
            <a:schemeClr val="tx1"/>
          </a:fontRef>
        </p:style>
      </p:cxnSp>
      <p:sp>
        <p:nvSpPr>
          <p:cNvPr id="33" name="Rectangle 32"/>
          <p:cNvSpPr/>
          <p:nvPr/>
        </p:nvSpPr>
        <p:spPr>
          <a:xfrm>
            <a:off x="420817" y="5372279"/>
            <a:ext cx="3583032" cy="338554"/>
          </a:xfrm>
          <a:prstGeom prst="rect">
            <a:avLst/>
          </a:prstGeom>
        </p:spPr>
        <p:txBody>
          <a:bodyPr wrap="none">
            <a:spAutoFit/>
          </a:bodyPr>
          <a:lstStyle/>
          <a:p>
            <a:pPr>
              <a:buFont typeface="Wingdings" charset="2"/>
              <a:buChar char="§"/>
            </a:pPr>
            <a:r>
              <a:rPr lang="en-US" sz="1600" dirty="0">
                <a:latin typeface="Times"/>
                <a:cs typeface="Times"/>
              </a:rPr>
              <a:t>Volume (smaller for allosteric): ~500 Å</a:t>
            </a:r>
            <a:r>
              <a:rPr lang="en-US" sz="1600" baseline="30000" dirty="0">
                <a:latin typeface="Times"/>
                <a:cs typeface="Times"/>
              </a:rPr>
              <a:t>3</a:t>
            </a:r>
            <a:endParaRPr lang="en-US" sz="1600" dirty="0">
              <a:latin typeface="Times"/>
              <a:cs typeface="Times"/>
            </a:endParaRPr>
          </a:p>
        </p:txBody>
      </p:sp>
      <p:sp>
        <p:nvSpPr>
          <p:cNvPr id="34" name="Rectangle 33"/>
          <p:cNvSpPr/>
          <p:nvPr/>
        </p:nvSpPr>
        <p:spPr>
          <a:xfrm>
            <a:off x="1204402" y="2842650"/>
            <a:ext cx="761747" cy="523220"/>
          </a:xfrm>
          <a:prstGeom prst="rect">
            <a:avLst/>
          </a:prstGeom>
        </p:spPr>
        <p:txBody>
          <a:bodyPr wrap="none">
            <a:spAutoFit/>
          </a:bodyPr>
          <a:lstStyle/>
          <a:p>
            <a:pPr algn="ctr">
              <a:buFont typeface="Wingdings" charset="2"/>
              <a:buChar char="§"/>
            </a:pPr>
            <a:r>
              <a:rPr lang="en-US" sz="1400" dirty="0">
                <a:latin typeface="Times"/>
                <a:cs typeface="Times"/>
              </a:rPr>
              <a:t>Depth: </a:t>
            </a:r>
          </a:p>
          <a:p>
            <a:pPr algn="ctr"/>
            <a:r>
              <a:rPr lang="en-US" sz="1400" dirty="0">
                <a:latin typeface="Times"/>
                <a:cs typeface="Times"/>
              </a:rPr>
              <a:t>7-11 </a:t>
            </a:r>
            <a:r>
              <a:rPr lang="en-US" sz="1400" dirty="0" err="1">
                <a:latin typeface="Times"/>
                <a:cs typeface="Times"/>
              </a:rPr>
              <a:t>Å</a:t>
            </a:r>
            <a:endParaRPr lang="en-US" sz="1400" dirty="0">
              <a:latin typeface="Times"/>
              <a:cs typeface="Times"/>
            </a:endParaRPr>
          </a:p>
        </p:txBody>
      </p:sp>
      <p:sp>
        <p:nvSpPr>
          <p:cNvPr id="40" name="Rectangle 39"/>
          <p:cNvSpPr/>
          <p:nvPr/>
        </p:nvSpPr>
        <p:spPr>
          <a:xfrm>
            <a:off x="441195" y="5136813"/>
            <a:ext cx="2287806" cy="338554"/>
          </a:xfrm>
          <a:prstGeom prst="rect">
            <a:avLst/>
          </a:prstGeom>
        </p:spPr>
        <p:txBody>
          <a:bodyPr wrap="none">
            <a:spAutoFit/>
          </a:bodyPr>
          <a:lstStyle/>
          <a:p>
            <a:pPr>
              <a:buFont typeface="Wingdings" charset="2"/>
              <a:buChar char="§"/>
            </a:pPr>
            <a:r>
              <a:rPr lang="en-US" sz="1600" dirty="0">
                <a:latin typeface="Times"/>
                <a:cs typeface="Times"/>
              </a:rPr>
              <a:t>Surface area: 300-600Å</a:t>
            </a:r>
            <a:r>
              <a:rPr lang="en-US" sz="1600" baseline="30000" dirty="0">
                <a:latin typeface="Times"/>
                <a:cs typeface="Times"/>
              </a:rPr>
              <a:t>2</a:t>
            </a:r>
          </a:p>
        </p:txBody>
      </p:sp>
      <p:sp>
        <p:nvSpPr>
          <p:cNvPr id="43" name="Rectangle 42"/>
          <p:cNvSpPr/>
          <p:nvPr/>
        </p:nvSpPr>
        <p:spPr>
          <a:xfrm>
            <a:off x="462140" y="4907181"/>
            <a:ext cx="2569934" cy="338554"/>
          </a:xfrm>
          <a:prstGeom prst="rect">
            <a:avLst/>
          </a:prstGeom>
        </p:spPr>
        <p:txBody>
          <a:bodyPr wrap="none">
            <a:spAutoFit/>
          </a:bodyPr>
          <a:lstStyle/>
          <a:p>
            <a:pPr>
              <a:buFont typeface="Wingdings" charset="2"/>
              <a:buChar char="§"/>
            </a:pPr>
            <a:r>
              <a:rPr lang="en-US" sz="1600" dirty="0">
                <a:latin typeface="Times"/>
                <a:cs typeface="Times"/>
              </a:rPr>
              <a:t>Hydrophobicity: 60 to 80 %</a:t>
            </a:r>
          </a:p>
        </p:txBody>
      </p:sp>
      <p:cxnSp>
        <p:nvCxnSpPr>
          <p:cNvPr id="45" name="Straight Arrow Connector 44"/>
          <p:cNvCxnSpPr/>
          <p:nvPr/>
        </p:nvCxnSpPr>
        <p:spPr>
          <a:xfrm rot="16200000" flipH="1">
            <a:off x="-800493" y="3127154"/>
            <a:ext cx="2100393" cy="13371"/>
          </a:xfrm>
          <a:prstGeom prst="straightConnector1">
            <a:avLst/>
          </a:prstGeom>
          <a:ln cap="rnd">
            <a:solidFill>
              <a:schemeClr val="tx1"/>
            </a:solidFill>
            <a:prstDash val="sysDash"/>
            <a:round/>
            <a:headEnd type="triangle"/>
            <a:tailEnd type="triangle"/>
          </a:ln>
        </p:spPr>
        <p:style>
          <a:lnRef idx="2">
            <a:schemeClr val="accent1"/>
          </a:lnRef>
          <a:fillRef idx="0">
            <a:schemeClr val="accent1"/>
          </a:fillRef>
          <a:effectRef idx="1">
            <a:schemeClr val="accent1"/>
          </a:effectRef>
          <a:fontRef idx="minor">
            <a:schemeClr val="tx1"/>
          </a:fontRef>
        </p:style>
      </p:cxnSp>
      <p:grpSp>
        <p:nvGrpSpPr>
          <p:cNvPr id="52" name="Group 51"/>
          <p:cNvGrpSpPr/>
          <p:nvPr/>
        </p:nvGrpSpPr>
        <p:grpSpPr>
          <a:xfrm>
            <a:off x="94114" y="6115091"/>
            <a:ext cx="3899032" cy="707901"/>
            <a:chOff x="737962" y="6367553"/>
            <a:chExt cx="3119463" cy="218228"/>
          </a:xfrm>
        </p:grpSpPr>
        <p:sp>
          <p:nvSpPr>
            <p:cNvPr id="46" name="Rectangle 45"/>
            <p:cNvSpPr/>
            <p:nvPr/>
          </p:nvSpPr>
          <p:spPr>
            <a:xfrm>
              <a:off x="737962" y="6490901"/>
              <a:ext cx="3119463" cy="94880"/>
            </a:xfrm>
            <a:prstGeom prst="rect">
              <a:avLst/>
            </a:prstGeom>
          </p:spPr>
          <p:txBody>
            <a:bodyPr wrap="square">
              <a:spAutoFit/>
            </a:bodyPr>
            <a:lstStyle/>
            <a:p>
              <a:r>
                <a:rPr lang="en-US" sz="1400" i="1" dirty="0" smtClean="0">
                  <a:latin typeface="Times"/>
                  <a:cs typeface="Times"/>
                </a:rPr>
                <a:t> </a:t>
              </a:r>
              <a:r>
                <a:rPr lang="en-US" sz="1400" i="1" dirty="0" err="1" smtClean="0">
                  <a:latin typeface="Times"/>
                  <a:cs typeface="Times"/>
                </a:rPr>
                <a:t>Gao</a:t>
              </a:r>
              <a:r>
                <a:rPr lang="en-US" sz="1400" i="1" dirty="0" smtClean="0">
                  <a:latin typeface="Times"/>
                  <a:cs typeface="Times"/>
                </a:rPr>
                <a:t> </a:t>
              </a:r>
              <a:r>
                <a:rPr lang="en-US" sz="1400" i="1" dirty="0">
                  <a:latin typeface="Times"/>
                  <a:cs typeface="Times"/>
                </a:rPr>
                <a:t>&amp; Skolnick, </a:t>
              </a:r>
              <a:r>
                <a:rPr lang="en-US" sz="1400" i="1" dirty="0" err="1">
                  <a:latin typeface="Times"/>
                  <a:cs typeface="Times"/>
                </a:rPr>
                <a:t>Plos</a:t>
              </a:r>
              <a:r>
                <a:rPr lang="en-US" sz="1400" i="1" dirty="0">
                  <a:latin typeface="Times"/>
                  <a:cs typeface="Times"/>
                </a:rPr>
                <a:t> </a:t>
              </a:r>
              <a:r>
                <a:rPr lang="en-US" sz="1400" i="1" dirty="0" err="1">
                  <a:latin typeface="Times"/>
                  <a:cs typeface="Times"/>
                </a:rPr>
                <a:t>Comput</a:t>
              </a:r>
              <a:r>
                <a:rPr lang="en-US" sz="1400" i="1" dirty="0">
                  <a:latin typeface="Times"/>
                  <a:cs typeface="Times"/>
                </a:rPr>
                <a:t> </a:t>
              </a:r>
              <a:r>
                <a:rPr lang="en-US" sz="1400" i="1" dirty="0" err="1">
                  <a:latin typeface="Times"/>
                  <a:cs typeface="Times"/>
                </a:rPr>
                <a:t>Biol</a:t>
              </a:r>
              <a:r>
                <a:rPr lang="en-US" sz="1400" i="1" dirty="0">
                  <a:latin typeface="Times"/>
                  <a:cs typeface="Times"/>
                </a:rPr>
                <a:t>, Oct 2013    </a:t>
              </a:r>
            </a:p>
          </p:txBody>
        </p:sp>
        <p:sp>
          <p:nvSpPr>
            <p:cNvPr id="42" name="TextBox 41"/>
            <p:cNvSpPr txBox="1"/>
            <p:nvPr/>
          </p:nvSpPr>
          <p:spPr>
            <a:xfrm>
              <a:off x="781459" y="6367553"/>
              <a:ext cx="2683924" cy="161296"/>
            </a:xfrm>
            <a:prstGeom prst="rect">
              <a:avLst/>
            </a:prstGeom>
            <a:noFill/>
          </p:spPr>
          <p:txBody>
            <a:bodyPr wrap="square" rtlCol="0">
              <a:spAutoFit/>
            </a:bodyPr>
            <a:lstStyle/>
            <a:p>
              <a:r>
                <a:rPr lang="en-US" sz="1400" i="1" dirty="0">
                  <a:solidFill>
                    <a:srgbClr val="0000FF"/>
                  </a:solidFill>
                  <a:latin typeface="Times"/>
                  <a:cs typeface="Times"/>
                </a:rPr>
                <a:t>Perot et al. </a:t>
              </a:r>
              <a:r>
                <a:rPr lang="en-US" sz="1400" i="1" dirty="0" smtClean="0">
                  <a:solidFill>
                    <a:srgbClr val="0000FF"/>
                  </a:solidFill>
                  <a:latin typeface="Times"/>
                  <a:cs typeface="Times"/>
                </a:rPr>
                <a:t>Drug </a:t>
              </a:r>
              <a:r>
                <a:rPr lang="en-US" sz="1400" i="1" dirty="0" err="1" smtClean="0">
                  <a:solidFill>
                    <a:srgbClr val="0000FF"/>
                  </a:solidFill>
                  <a:latin typeface="Times"/>
                  <a:cs typeface="Times"/>
                </a:rPr>
                <a:t>Discov</a:t>
              </a:r>
              <a:r>
                <a:rPr lang="en-US" sz="1400" i="1" dirty="0" smtClean="0">
                  <a:solidFill>
                    <a:srgbClr val="0000FF"/>
                  </a:solidFill>
                  <a:latin typeface="Times"/>
                  <a:cs typeface="Times"/>
                </a:rPr>
                <a:t> Today  </a:t>
              </a:r>
              <a:r>
                <a:rPr lang="en-US" sz="1400" i="1" dirty="0">
                  <a:solidFill>
                    <a:srgbClr val="0000FF"/>
                  </a:solidFill>
                  <a:latin typeface="Times"/>
                  <a:cs typeface="Times"/>
                </a:rPr>
                <a:t>2010</a:t>
              </a:r>
              <a:endParaRPr lang="en-US" sz="1400" dirty="0">
                <a:solidFill>
                  <a:srgbClr val="0000FF"/>
                </a:solidFill>
              </a:endParaRPr>
            </a:p>
            <a:p>
              <a:r>
                <a:rPr lang="en-US" sz="1400" i="1" dirty="0">
                  <a:solidFill>
                    <a:srgbClr val="000000"/>
                  </a:solidFill>
                  <a:latin typeface="Times"/>
                  <a:cs typeface="Times"/>
                </a:rPr>
                <a:t>Li et al, J </a:t>
              </a:r>
              <a:r>
                <a:rPr lang="en-US" sz="1400" i="1" dirty="0" err="1">
                  <a:solidFill>
                    <a:srgbClr val="000000"/>
                  </a:solidFill>
                  <a:latin typeface="Times"/>
                  <a:cs typeface="Times"/>
                </a:rPr>
                <a:t>Mol</a:t>
              </a:r>
              <a:r>
                <a:rPr lang="en-US" sz="1400" i="1" dirty="0">
                  <a:solidFill>
                    <a:srgbClr val="000000"/>
                  </a:solidFill>
                  <a:latin typeface="Times"/>
                  <a:cs typeface="Times"/>
                </a:rPr>
                <a:t> Graphics &amp; Model, 2013</a:t>
              </a:r>
            </a:p>
          </p:txBody>
        </p:sp>
      </p:grpSp>
      <p:sp>
        <p:nvSpPr>
          <p:cNvPr id="47" name="TextBox 46"/>
          <p:cNvSpPr txBox="1"/>
          <p:nvPr/>
        </p:nvSpPr>
        <p:spPr>
          <a:xfrm>
            <a:off x="604422" y="88614"/>
            <a:ext cx="7935185" cy="584776"/>
          </a:xfrm>
          <a:prstGeom prst="rect">
            <a:avLst/>
          </a:prstGeom>
          <a:noFill/>
        </p:spPr>
        <p:style>
          <a:lnRef idx="0">
            <a:schemeClr val="accent5"/>
          </a:lnRef>
          <a:fillRef idx="3">
            <a:schemeClr val="accent5"/>
          </a:fillRef>
          <a:effectRef idx="3">
            <a:schemeClr val="accent5"/>
          </a:effectRef>
          <a:fontRef idx="minor">
            <a:schemeClr val="lt1"/>
          </a:fontRef>
        </p:style>
        <p:txBody>
          <a:bodyPr wrap="none" rtlCol="0">
            <a:spAutoFit/>
          </a:bodyPr>
          <a:lstStyle/>
          <a:p>
            <a:pPr algn="ctr">
              <a:spcBef>
                <a:spcPct val="0"/>
              </a:spcBef>
              <a:defRPr/>
            </a:pPr>
            <a:r>
              <a:rPr lang="en-US" sz="3200" b="1" dirty="0" smtClean="0">
                <a:solidFill>
                  <a:srgbClr val="000080"/>
                </a:solidFill>
                <a:effectLst>
                  <a:outerShdw blurRad="31750" dist="25400" dir="5400000" algn="tl" rotWithShape="0">
                    <a:srgbClr val="000000">
                      <a:alpha val="25000"/>
                    </a:srgbClr>
                  </a:outerShdw>
                </a:effectLst>
                <a:latin typeface="+mj-lt"/>
                <a:ea typeface="+mj-ea"/>
                <a:cs typeface="+mj-cs"/>
              </a:rPr>
              <a:t>Small-molecule (LMW) binding pockets</a:t>
            </a:r>
          </a:p>
        </p:txBody>
      </p:sp>
      <p:sp>
        <p:nvSpPr>
          <p:cNvPr id="9" name="Freeform 8"/>
          <p:cNvSpPr/>
          <p:nvPr/>
        </p:nvSpPr>
        <p:spPr>
          <a:xfrm rot="4825287">
            <a:off x="4890291" y="1313536"/>
            <a:ext cx="1042295" cy="940693"/>
          </a:xfrm>
          <a:custGeom>
            <a:avLst/>
            <a:gdLst>
              <a:gd name="connsiteX0" fmla="*/ 153939 w 1042295"/>
              <a:gd name="connsiteY0" fmla="*/ 70935 h 940693"/>
              <a:gd name="connsiteX1" fmla="*/ 123151 w 1042295"/>
              <a:gd name="connsiteY1" fmla="*/ 109420 h 940693"/>
              <a:gd name="connsiteX2" fmla="*/ 100060 w 1042295"/>
              <a:gd name="connsiteY2" fmla="*/ 178693 h 940693"/>
              <a:gd name="connsiteX3" fmla="*/ 92363 w 1042295"/>
              <a:gd name="connsiteY3" fmla="*/ 201784 h 940693"/>
              <a:gd name="connsiteX4" fmla="*/ 92363 w 1042295"/>
              <a:gd name="connsiteY4" fmla="*/ 201784 h 940693"/>
              <a:gd name="connsiteX5" fmla="*/ 23090 w 1042295"/>
              <a:gd name="connsiteY5" fmla="*/ 324935 h 940693"/>
              <a:gd name="connsiteX6" fmla="*/ 15394 w 1042295"/>
              <a:gd name="connsiteY6" fmla="*/ 363420 h 940693"/>
              <a:gd name="connsiteX7" fmla="*/ 7697 w 1042295"/>
              <a:gd name="connsiteY7" fmla="*/ 386511 h 940693"/>
              <a:gd name="connsiteX8" fmla="*/ 0 w 1042295"/>
              <a:gd name="connsiteY8" fmla="*/ 440390 h 940693"/>
              <a:gd name="connsiteX9" fmla="*/ 7697 w 1042295"/>
              <a:gd name="connsiteY9" fmla="*/ 625117 h 940693"/>
              <a:gd name="connsiteX10" fmla="*/ 15394 w 1042295"/>
              <a:gd name="connsiteY10" fmla="*/ 671299 h 940693"/>
              <a:gd name="connsiteX11" fmla="*/ 38484 w 1042295"/>
              <a:gd name="connsiteY11" fmla="*/ 717481 h 940693"/>
              <a:gd name="connsiteX12" fmla="*/ 53878 w 1042295"/>
              <a:gd name="connsiteY12" fmla="*/ 771359 h 940693"/>
              <a:gd name="connsiteX13" fmla="*/ 61575 w 1042295"/>
              <a:gd name="connsiteY13" fmla="*/ 794450 h 940693"/>
              <a:gd name="connsiteX14" fmla="*/ 100060 w 1042295"/>
              <a:gd name="connsiteY14" fmla="*/ 856026 h 940693"/>
              <a:gd name="connsiteX15" fmla="*/ 107757 w 1042295"/>
              <a:gd name="connsiteY15" fmla="*/ 886814 h 940693"/>
              <a:gd name="connsiteX16" fmla="*/ 153939 w 1042295"/>
              <a:gd name="connsiteY16" fmla="*/ 925299 h 940693"/>
              <a:gd name="connsiteX17" fmla="*/ 200121 w 1042295"/>
              <a:gd name="connsiteY17" fmla="*/ 932996 h 940693"/>
              <a:gd name="connsiteX18" fmla="*/ 223212 w 1042295"/>
              <a:gd name="connsiteY18" fmla="*/ 940693 h 940693"/>
              <a:gd name="connsiteX19" fmla="*/ 484909 w 1042295"/>
              <a:gd name="connsiteY19" fmla="*/ 932996 h 940693"/>
              <a:gd name="connsiteX20" fmla="*/ 554181 w 1042295"/>
              <a:gd name="connsiteY20" fmla="*/ 902208 h 940693"/>
              <a:gd name="connsiteX21" fmla="*/ 646545 w 1042295"/>
              <a:gd name="connsiteY21" fmla="*/ 879117 h 940693"/>
              <a:gd name="connsiteX22" fmla="*/ 677333 w 1042295"/>
              <a:gd name="connsiteY22" fmla="*/ 863723 h 940693"/>
              <a:gd name="connsiteX23" fmla="*/ 723515 w 1042295"/>
              <a:gd name="connsiteY23" fmla="*/ 809844 h 940693"/>
              <a:gd name="connsiteX24" fmla="*/ 769697 w 1042295"/>
              <a:gd name="connsiteY24" fmla="*/ 771359 h 940693"/>
              <a:gd name="connsiteX25" fmla="*/ 777394 w 1042295"/>
              <a:gd name="connsiteY25" fmla="*/ 740572 h 940693"/>
              <a:gd name="connsiteX26" fmla="*/ 815878 w 1042295"/>
              <a:gd name="connsiteY26" fmla="*/ 686693 h 940693"/>
              <a:gd name="connsiteX27" fmla="*/ 838969 w 1042295"/>
              <a:gd name="connsiteY27" fmla="*/ 678996 h 940693"/>
              <a:gd name="connsiteX28" fmla="*/ 900545 w 1042295"/>
              <a:gd name="connsiteY28" fmla="*/ 625117 h 940693"/>
              <a:gd name="connsiteX29" fmla="*/ 915939 w 1042295"/>
              <a:gd name="connsiteY29" fmla="*/ 602026 h 940693"/>
              <a:gd name="connsiteX30" fmla="*/ 939030 w 1042295"/>
              <a:gd name="connsiteY30" fmla="*/ 578935 h 940693"/>
              <a:gd name="connsiteX31" fmla="*/ 969818 w 1042295"/>
              <a:gd name="connsiteY31" fmla="*/ 501965 h 940693"/>
              <a:gd name="connsiteX32" fmla="*/ 985212 w 1042295"/>
              <a:gd name="connsiteY32" fmla="*/ 471178 h 940693"/>
              <a:gd name="connsiteX33" fmla="*/ 1008303 w 1042295"/>
              <a:gd name="connsiteY33" fmla="*/ 455784 h 940693"/>
              <a:gd name="connsiteX34" fmla="*/ 1039090 w 1042295"/>
              <a:gd name="connsiteY34" fmla="*/ 432693 h 940693"/>
              <a:gd name="connsiteX35" fmla="*/ 1039090 w 1042295"/>
              <a:gd name="connsiteY35" fmla="*/ 417299 h 940693"/>
              <a:gd name="connsiteX36" fmla="*/ 1039090 w 1042295"/>
              <a:gd name="connsiteY36" fmla="*/ 417299 h 940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42295" h="940693">
                <a:moveTo>
                  <a:pt x="153939" y="70935"/>
                </a:moveTo>
                <a:cubicBezTo>
                  <a:pt x="117144" y="181321"/>
                  <a:pt x="182834" y="0"/>
                  <a:pt x="123151" y="109420"/>
                </a:cubicBezTo>
                <a:cubicBezTo>
                  <a:pt x="111496" y="130788"/>
                  <a:pt x="107757" y="155602"/>
                  <a:pt x="100060" y="178693"/>
                </a:cubicBezTo>
                <a:lnTo>
                  <a:pt x="92363" y="201784"/>
                </a:lnTo>
                <a:lnTo>
                  <a:pt x="92363" y="201784"/>
                </a:lnTo>
                <a:cubicBezTo>
                  <a:pt x="45604" y="295301"/>
                  <a:pt x="69789" y="254886"/>
                  <a:pt x="23090" y="324935"/>
                </a:cubicBezTo>
                <a:cubicBezTo>
                  <a:pt x="20525" y="337763"/>
                  <a:pt x="18567" y="350728"/>
                  <a:pt x="15394" y="363420"/>
                </a:cubicBezTo>
                <a:cubicBezTo>
                  <a:pt x="13426" y="371291"/>
                  <a:pt x="9288" y="378555"/>
                  <a:pt x="7697" y="386511"/>
                </a:cubicBezTo>
                <a:cubicBezTo>
                  <a:pt x="4139" y="404301"/>
                  <a:pt x="2566" y="422430"/>
                  <a:pt x="0" y="440390"/>
                </a:cubicBezTo>
                <a:cubicBezTo>
                  <a:pt x="2566" y="501966"/>
                  <a:pt x="3597" y="563624"/>
                  <a:pt x="7697" y="625117"/>
                </a:cubicBezTo>
                <a:cubicBezTo>
                  <a:pt x="8735" y="640689"/>
                  <a:pt x="10459" y="656493"/>
                  <a:pt x="15394" y="671299"/>
                </a:cubicBezTo>
                <a:cubicBezTo>
                  <a:pt x="20836" y="687627"/>
                  <a:pt x="32306" y="701417"/>
                  <a:pt x="38484" y="717481"/>
                </a:cubicBezTo>
                <a:cubicBezTo>
                  <a:pt x="45189" y="734914"/>
                  <a:pt x="48511" y="753469"/>
                  <a:pt x="53878" y="771359"/>
                </a:cubicBezTo>
                <a:cubicBezTo>
                  <a:pt x="56209" y="779130"/>
                  <a:pt x="57947" y="787193"/>
                  <a:pt x="61575" y="794450"/>
                </a:cubicBezTo>
                <a:cubicBezTo>
                  <a:pt x="70858" y="813017"/>
                  <a:pt x="87848" y="837709"/>
                  <a:pt x="100060" y="856026"/>
                </a:cubicBezTo>
                <a:cubicBezTo>
                  <a:pt x="102626" y="866289"/>
                  <a:pt x="102509" y="877629"/>
                  <a:pt x="107757" y="886814"/>
                </a:cubicBezTo>
                <a:cubicBezTo>
                  <a:pt x="112801" y="895641"/>
                  <a:pt x="142687" y="921548"/>
                  <a:pt x="153939" y="925299"/>
                </a:cubicBezTo>
                <a:cubicBezTo>
                  <a:pt x="168744" y="930234"/>
                  <a:pt x="184886" y="929611"/>
                  <a:pt x="200121" y="932996"/>
                </a:cubicBezTo>
                <a:cubicBezTo>
                  <a:pt x="208041" y="934756"/>
                  <a:pt x="215515" y="938127"/>
                  <a:pt x="223212" y="940693"/>
                </a:cubicBezTo>
                <a:cubicBezTo>
                  <a:pt x="310444" y="938127"/>
                  <a:pt x="397766" y="937706"/>
                  <a:pt x="484909" y="932996"/>
                </a:cubicBezTo>
                <a:cubicBezTo>
                  <a:pt x="499758" y="932193"/>
                  <a:pt x="552862" y="902757"/>
                  <a:pt x="554181" y="902208"/>
                </a:cubicBezTo>
                <a:cubicBezTo>
                  <a:pt x="594839" y="885267"/>
                  <a:pt x="603910" y="886223"/>
                  <a:pt x="646545" y="879117"/>
                </a:cubicBezTo>
                <a:cubicBezTo>
                  <a:pt x="656808" y="873986"/>
                  <a:pt x="667996" y="870392"/>
                  <a:pt x="677333" y="863723"/>
                </a:cubicBezTo>
                <a:cubicBezTo>
                  <a:pt x="698442" y="848645"/>
                  <a:pt x="706918" y="829207"/>
                  <a:pt x="723515" y="809844"/>
                </a:cubicBezTo>
                <a:cubicBezTo>
                  <a:pt x="743270" y="786797"/>
                  <a:pt x="745943" y="787195"/>
                  <a:pt x="769697" y="771359"/>
                </a:cubicBezTo>
                <a:cubicBezTo>
                  <a:pt x="772263" y="761097"/>
                  <a:pt x="773227" y="750295"/>
                  <a:pt x="777394" y="740572"/>
                </a:cubicBezTo>
                <a:cubicBezTo>
                  <a:pt x="780515" y="733290"/>
                  <a:pt x="814123" y="688155"/>
                  <a:pt x="815878" y="686693"/>
                </a:cubicBezTo>
                <a:cubicBezTo>
                  <a:pt x="822111" y="681499"/>
                  <a:pt x="831272" y="681562"/>
                  <a:pt x="838969" y="678996"/>
                </a:cubicBezTo>
                <a:cubicBezTo>
                  <a:pt x="869586" y="617762"/>
                  <a:pt x="832811" y="675917"/>
                  <a:pt x="900545" y="625117"/>
                </a:cubicBezTo>
                <a:cubicBezTo>
                  <a:pt x="907946" y="619567"/>
                  <a:pt x="910017" y="609133"/>
                  <a:pt x="915939" y="602026"/>
                </a:cubicBezTo>
                <a:cubicBezTo>
                  <a:pt x="922908" y="593664"/>
                  <a:pt x="932703" y="587793"/>
                  <a:pt x="939030" y="578935"/>
                </a:cubicBezTo>
                <a:cubicBezTo>
                  <a:pt x="961450" y="547548"/>
                  <a:pt x="951123" y="539354"/>
                  <a:pt x="969818" y="501965"/>
                </a:cubicBezTo>
                <a:cubicBezTo>
                  <a:pt x="974949" y="491703"/>
                  <a:pt x="977867" y="479992"/>
                  <a:pt x="985212" y="471178"/>
                </a:cubicBezTo>
                <a:cubicBezTo>
                  <a:pt x="991134" y="464072"/>
                  <a:pt x="1000775" y="461161"/>
                  <a:pt x="1008303" y="455784"/>
                </a:cubicBezTo>
                <a:cubicBezTo>
                  <a:pt x="1018742" y="448328"/>
                  <a:pt x="1031077" y="442710"/>
                  <a:pt x="1039090" y="432693"/>
                </a:cubicBezTo>
                <a:cubicBezTo>
                  <a:pt x="1042295" y="428686"/>
                  <a:pt x="1039090" y="422430"/>
                  <a:pt x="1039090" y="417299"/>
                </a:cubicBezTo>
                <a:lnTo>
                  <a:pt x="1039090" y="417299"/>
                </a:lnTo>
              </a:path>
            </a:pathLst>
          </a:custGeom>
          <a:solidFill>
            <a:srgbClr val="660066"/>
          </a:solidFill>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nvGrpSpPr>
          <p:cNvPr id="49" name="Group 48"/>
          <p:cNvGrpSpPr/>
          <p:nvPr/>
        </p:nvGrpSpPr>
        <p:grpSpPr>
          <a:xfrm>
            <a:off x="4727240" y="1473718"/>
            <a:ext cx="4031162" cy="4335272"/>
            <a:chOff x="5006640" y="1575318"/>
            <a:chExt cx="4031162" cy="4335272"/>
          </a:xfrm>
        </p:grpSpPr>
        <p:pic>
          <p:nvPicPr>
            <p:cNvPr id="37" name="Picture 36" descr="screenshot_03.jpg"/>
            <p:cNvPicPr>
              <a:picLocks noChangeAspect="1"/>
            </p:cNvPicPr>
            <p:nvPr/>
          </p:nvPicPr>
          <p:blipFill>
            <a:blip r:embed="rId3"/>
            <a:stretch>
              <a:fillRect/>
            </a:stretch>
          </p:blipFill>
          <p:spPr>
            <a:xfrm>
              <a:off x="7452254" y="2631133"/>
              <a:ext cx="1533869" cy="1515276"/>
            </a:xfrm>
            <a:prstGeom prst="rect">
              <a:avLst/>
            </a:prstGeom>
            <a:ln>
              <a:solidFill>
                <a:schemeClr val="tx1"/>
              </a:solidFill>
            </a:ln>
          </p:spPr>
        </p:pic>
        <p:sp>
          <p:nvSpPr>
            <p:cNvPr id="39" name="TextBox 38"/>
            <p:cNvSpPr txBox="1"/>
            <p:nvPr/>
          </p:nvSpPr>
          <p:spPr>
            <a:xfrm>
              <a:off x="7419601" y="4108808"/>
              <a:ext cx="1618201" cy="276999"/>
            </a:xfrm>
            <a:prstGeom prst="rect">
              <a:avLst/>
            </a:prstGeom>
            <a:noFill/>
          </p:spPr>
          <p:txBody>
            <a:bodyPr wrap="none" rtlCol="0">
              <a:spAutoFit/>
            </a:bodyPr>
            <a:lstStyle/>
            <a:p>
              <a:r>
                <a:rPr lang="en-US" sz="1200" b="1">
                  <a:latin typeface="Times"/>
                  <a:cs typeface="Times"/>
                </a:rPr>
                <a:t>1TFT: Xiap-caspase 9</a:t>
              </a:r>
            </a:p>
          </p:txBody>
        </p:sp>
        <p:sp>
          <p:nvSpPr>
            <p:cNvPr id="5" name="Freeform 4"/>
            <p:cNvSpPr/>
            <p:nvPr/>
          </p:nvSpPr>
          <p:spPr>
            <a:xfrm>
              <a:off x="5690838" y="2534145"/>
              <a:ext cx="1042295" cy="940693"/>
            </a:xfrm>
            <a:custGeom>
              <a:avLst/>
              <a:gdLst>
                <a:gd name="connsiteX0" fmla="*/ 153939 w 1042295"/>
                <a:gd name="connsiteY0" fmla="*/ 70935 h 940693"/>
                <a:gd name="connsiteX1" fmla="*/ 123151 w 1042295"/>
                <a:gd name="connsiteY1" fmla="*/ 109420 h 940693"/>
                <a:gd name="connsiteX2" fmla="*/ 100060 w 1042295"/>
                <a:gd name="connsiteY2" fmla="*/ 178693 h 940693"/>
                <a:gd name="connsiteX3" fmla="*/ 92363 w 1042295"/>
                <a:gd name="connsiteY3" fmla="*/ 201784 h 940693"/>
                <a:gd name="connsiteX4" fmla="*/ 92363 w 1042295"/>
                <a:gd name="connsiteY4" fmla="*/ 201784 h 940693"/>
                <a:gd name="connsiteX5" fmla="*/ 23090 w 1042295"/>
                <a:gd name="connsiteY5" fmla="*/ 324935 h 940693"/>
                <a:gd name="connsiteX6" fmla="*/ 15394 w 1042295"/>
                <a:gd name="connsiteY6" fmla="*/ 363420 h 940693"/>
                <a:gd name="connsiteX7" fmla="*/ 7697 w 1042295"/>
                <a:gd name="connsiteY7" fmla="*/ 386511 h 940693"/>
                <a:gd name="connsiteX8" fmla="*/ 0 w 1042295"/>
                <a:gd name="connsiteY8" fmla="*/ 440390 h 940693"/>
                <a:gd name="connsiteX9" fmla="*/ 7697 w 1042295"/>
                <a:gd name="connsiteY9" fmla="*/ 625117 h 940693"/>
                <a:gd name="connsiteX10" fmla="*/ 15394 w 1042295"/>
                <a:gd name="connsiteY10" fmla="*/ 671299 h 940693"/>
                <a:gd name="connsiteX11" fmla="*/ 38484 w 1042295"/>
                <a:gd name="connsiteY11" fmla="*/ 717481 h 940693"/>
                <a:gd name="connsiteX12" fmla="*/ 53878 w 1042295"/>
                <a:gd name="connsiteY12" fmla="*/ 771359 h 940693"/>
                <a:gd name="connsiteX13" fmla="*/ 61575 w 1042295"/>
                <a:gd name="connsiteY13" fmla="*/ 794450 h 940693"/>
                <a:gd name="connsiteX14" fmla="*/ 100060 w 1042295"/>
                <a:gd name="connsiteY14" fmla="*/ 856026 h 940693"/>
                <a:gd name="connsiteX15" fmla="*/ 107757 w 1042295"/>
                <a:gd name="connsiteY15" fmla="*/ 886814 h 940693"/>
                <a:gd name="connsiteX16" fmla="*/ 153939 w 1042295"/>
                <a:gd name="connsiteY16" fmla="*/ 925299 h 940693"/>
                <a:gd name="connsiteX17" fmla="*/ 200121 w 1042295"/>
                <a:gd name="connsiteY17" fmla="*/ 932996 h 940693"/>
                <a:gd name="connsiteX18" fmla="*/ 223212 w 1042295"/>
                <a:gd name="connsiteY18" fmla="*/ 940693 h 940693"/>
                <a:gd name="connsiteX19" fmla="*/ 484909 w 1042295"/>
                <a:gd name="connsiteY19" fmla="*/ 932996 h 940693"/>
                <a:gd name="connsiteX20" fmla="*/ 554181 w 1042295"/>
                <a:gd name="connsiteY20" fmla="*/ 902208 h 940693"/>
                <a:gd name="connsiteX21" fmla="*/ 646545 w 1042295"/>
                <a:gd name="connsiteY21" fmla="*/ 879117 h 940693"/>
                <a:gd name="connsiteX22" fmla="*/ 677333 w 1042295"/>
                <a:gd name="connsiteY22" fmla="*/ 863723 h 940693"/>
                <a:gd name="connsiteX23" fmla="*/ 723515 w 1042295"/>
                <a:gd name="connsiteY23" fmla="*/ 809844 h 940693"/>
                <a:gd name="connsiteX24" fmla="*/ 769697 w 1042295"/>
                <a:gd name="connsiteY24" fmla="*/ 771359 h 940693"/>
                <a:gd name="connsiteX25" fmla="*/ 777394 w 1042295"/>
                <a:gd name="connsiteY25" fmla="*/ 740572 h 940693"/>
                <a:gd name="connsiteX26" fmla="*/ 815878 w 1042295"/>
                <a:gd name="connsiteY26" fmla="*/ 686693 h 940693"/>
                <a:gd name="connsiteX27" fmla="*/ 838969 w 1042295"/>
                <a:gd name="connsiteY27" fmla="*/ 678996 h 940693"/>
                <a:gd name="connsiteX28" fmla="*/ 900545 w 1042295"/>
                <a:gd name="connsiteY28" fmla="*/ 625117 h 940693"/>
                <a:gd name="connsiteX29" fmla="*/ 915939 w 1042295"/>
                <a:gd name="connsiteY29" fmla="*/ 602026 h 940693"/>
                <a:gd name="connsiteX30" fmla="*/ 939030 w 1042295"/>
                <a:gd name="connsiteY30" fmla="*/ 578935 h 940693"/>
                <a:gd name="connsiteX31" fmla="*/ 969818 w 1042295"/>
                <a:gd name="connsiteY31" fmla="*/ 501965 h 940693"/>
                <a:gd name="connsiteX32" fmla="*/ 985212 w 1042295"/>
                <a:gd name="connsiteY32" fmla="*/ 471178 h 940693"/>
                <a:gd name="connsiteX33" fmla="*/ 1008303 w 1042295"/>
                <a:gd name="connsiteY33" fmla="*/ 455784 h 940693"/>
                <a:gd name="connsiteX34" fmla="*/ 1039090 w 1042295"/>
                <a:gd name="connsiteY34" fmla="*/ 432693 h 940693"/>
                <a:gd name="connsiteX35" fmla="*/ 1039090 w 1042295"/>
                <a:gd name="connsiteY35" fmla="*/ 417299 h 940693"/>
                <a:gd name="connsiteX36" fmla="*/ 1039090 w 1042295"/>
                <a:gd name="connsiteY36" fmla="*/ 417299 h 940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042295" h="940693">
                  <a:moveTo>
                    <a:pt x="153939" y="70935"/>
                  </a:moveTo>
                  <a:cubicBezTo>
                    <a:pt x="117144" y="181321"/>
                    <a:pt x="182834" y="0"/>
                    <a:pt x="123151" y="109420"/>
                  </a:cubicBezTo>
                  <a:cubicBezTo>
                    <a:pt x="111496" y="130788"/>
                    <a:pt x="107757" y="155602"/>
                    <a:pt x="100060" y="178693"/>
                  </a:cubicBezTo>
                  <a:lnTo>
                    <a:pt x="92363" y="201784"/>
                  </a:lnTo>
                  <a:lnTo>
                    <a:pt x="92363" y="201784"/>
                  </a:lnTo>
                  <a:cubicBezTo>
                    <a:pt x="45604" y="295301"/>
                    <a:pt x="69789" y="254886"/>
                    <a:pt x="23090" y="324935"/>
                  </a:cubicBezTo>
                  <a:cubicBezTo>
                    <a:pt x="20525" y="337763"/>
                    <a:pt x="18567" y="350728"/>
                    <a:pt x="15394" y="363420"/>
                  </a:cubicBezTo>
                  <a:cubicBezTo>
                    <a:pt x="13426" y="371291"/>
                    <a:pt x="9288" y="378555"/>
                    <a:pt x="7697" y="386511"/>
                  </a:cubicBezTo>
                  <a:cubicBezTo>
                    <a:pt x="4139" y="404301"/>
                    <a:pt x="2566" y="422430"/>
                    <a:pt x="0" y="440390"/>
                  </a:cubicBezTo>
                  <a:cubicBezTo>
                    <a:pt x="2566" y="501966"/>
                    <a:pt x="3597" y="563624"/>
                    <a:pt x="7697" y="625117"/>
                  </a:cubicBezTo>
                  <a:cubicBezTo>
                    <a:pt x="8735" y="640689"/>
                    <a:pt x="10459" y="656493"/>
                    <a:pt x="15394" y="671299"/>
                  </a:cubicBezTo>
                  <a:cubicBezTo>
                    <a:pt x="20836" y="687627"/>
                    <a:pt x="32306" y="701417"/>
                    <a:pt x="38484" y="717481"/>
                  </a:cubicBezTo>
                  <a:cubicBezTo>
                    <a:pt x="45189" y="734914"/>
                    <a:pt x="48511" y="753469"/>
                    <a:pt x="53878" y="771359"/>
                  </a:cubicBezTo>
                  <a:cubicBezTo>
                    <a:pt x="56209" y="779130"/>
                    <a:pt x="57947" y="787193"/>
                    <a:pt x="61575" y="794450"/>
                  </a:cubicBezTo>
                  <a:cubicBezTo>
                    <a:pt x="70858" y="813017"/>
                    <a:pt x="87848" y="837709"/>
                    <a:pt x="100060" y="856026"/>
                  </a:cubicBezTo>
                  <a:cubicBezTo>
                    <a:pt x="102626" y="866289"/>
                    <a:pt x="102509" y="877629"/>
                    <a:pt x="107757" y="886814"/>
                  </a:cubicBezTo>
                  <a:cubicBezTo>
                    <a:pt x="112801" y="895641"/>
                    <a:pt x="142687" y="921548"/>
                    <a:pt x="153939" y="925299"/>
                  </a:cubicBezTo>
                  <a:cubicBezTo>
                    <a:pt x="168744" y="930234"/>
                    <a:pt x="184886" y="929611"/>
                    <a:pt x="200121" y="932996"/>
                  </a:cubicBezTo>
                  <a:cubicBezTo>
                    <a:pt x="208041" y="934756"/>
                    <a:pt x="215515" y="938127"/>
                    <a:pt x="223212" y="940693"/>
                  </a:cubicBezTo>
                  <a:cubicBezTo>
                    <a:pt x="310444" y="938127"/>
                    <a:pt x="397766" y="937706"/>
                    <a:pt x="484909" y="932996"/>
                  </a:cubicBezTo>
                  <a:cubicBezTo>
                    <a:pt x="499758" y="932193"/>
                    <a:pt x="552862" y="902757"/>
                    <a:pt x="554181" y="902208"/>
                  </a:cubicBezTo>
                  <a:cubicBezTo>
                    <a:pt x="594839" y="885267"/>
                    <a:pt x="603910" y="886223"/>
                    <a:pt x="646545" y="879117"/>
                  </a:cubicBezTo>
                  <a:cubicBezTo>
                    <a:pt x="656808" y="873986"/>
                    <a:pt x="667996" y="870392"/>
                    <a:pt x="677333" y="863723"/>
                  </a:cubicBezTo>
                  <a:cubicBezTo>
                    <a:pt x="698442" y="848645"/>
                    <a:pt x="706918" y="829207"/>
                    <a:pt x="723515" y="809844"/>
                  </a:cubicBezTo>
                  <a:cubicBezTo>
                    <a:pt x="743270" y="786797"/>
                    <a:pt x="745943" y="787195"/>
                    <a:pt x="769697" y="771359"/>
                  </a:cubicBezTo>
                  <a:cubicBezTo>
                    <a:pt x="772263" y="761097"/>
                    <a:pt x="773227" y="750295"/>
                    <a:pt x="777394" y="740572"/>
                  </a:cubicBezTo>
                  <a:cubicBezTo>
                    <a:pt x="780515" y="733290"/>
                    <a:pt x="814123" y="688155"/>
                    <a:pt x="815878" y="686693"/>
                  </a:cubicBezTo>
                  <a:cubicBezTo>
                    <a:pt x="822111" y="681499"/>
                    <a:pt x="831272" y="681562"/>
                    <a:pt x="838969" y="678996"/>
                  </a:cubicBezTo>
                  <a:cubicBezTo>
                    <a:pt x="869586" y="617762"/>
                    <a:pt x="832811" y="675917"/>
                    <a:pt x="900545" y="625117"/>
                  </a:cubicBezTo>
                  <a:cubicBezTo>
                    <a:pt x="907946" y="619567"/>
                    <a:pt x="910017" y="609133"/>
                    <a:pt x="915939" y="602026"/>
                  </a:cubicBezTo>
                  <a:cubicBezTo>
                    <a:pt x="922908" y="593664"/>
                    <a:pt x="932703" y="587793"/>
                    <a:pt x="939030" y="578935"/>
                  </a:cubicBezTo>
                  <a:cubicBezTo>
                    <a:pt x="961450" y="547548"/>
                    <a:pt x="951123" y="539354"/>
                    <a:pt x="969818" y="501965"/>
                  </a:cubicBezTo>
                  <a:cubicBezTo>
                    <a:pt x="974949" y="491703"/>
                    <a:pt x="977867" y="479992"/>
                    <a:pt x="985212" y="471178"/>
                  </a:cubicBezTo>
                  <a:cubicBezTo>
                    <a:pt x="991134" y="464072"/>
                    <a:pt x="1000775" y="461161"/>
                    <a:pt x="1008303" y="455784"/>
                  </a:cubicBezTo>
                  <a:cubicBezTo>
                    <a:pt x="1018742" y="448328"/>
                    <a:pt x="1031077" y="442710"/>
                    <a:pt x="1039090" y="432693"/>
                  </a:cubicBezTo>
                  <a:cubicBezTo>
                    <a:pt x="1042295" y="428686"/>
                    <a:pt x="1039090" y="422430"/>
                    <a:pt x="1039090" y="417299"/>
                  </a:cubicBezTo>
                  <a:lnTo>
                    <a:pt x="1039090" y="417299"/>
                  </a:lnTo>
                </a:path>
              </a:pathLst>
            </a:custGeom>
            <a:solidFill>
              <a:srgbClr val="660066"/>
            </a:solidFill>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Freeform 5"/>
            <p:cNvSpPr/>
            <p:nvPr/>
          </p:nvSpPr>
          <p:spPr>
            <a:xfrm rot="17956143">
              <a:off x="7316440" y="1669575"/>
              <a:ext cx="878828" cy="778213"/>
            </a:xfrm>
            <a:custGeom>
              <a:avLst/>
              <a:gdLst>
                <a:gd name="connsiteX0" fmla="*/ 0 w 878828"/>
                <a:gd name="connsiteY0" fmla="*/ 523394 h 778213"/>
                <a:gd name="connsiteX1" fmla="*/ 23091 w 878828"/>
                <a:gd name="connsiteY1" fmla="*/ 546485 h 778213"/>
                <a:gd name="connsiteX2" fmla="*/ 30788 w 878828"/>
                <a:gd name="connsiteY2" fmla="*/ 569576 h 778213"/>
                <a:gd name="connsiteX3" fmla="*/ 69273 w 878828"/>
                <a:gd name="connsiteY3" fmla="*/ 584970 h 778213"/>
                <a:gd name="connsiteX4" fmla="*/ 84667 w 878828"/>
                <a:gd name="connsiteY4" fmla="*/ 608061 h 778213"/>
                <a:gd name="connsiteX5" fmla="*/ 130848 w 878828"/>
                <a:gd name="connsiteY5" fmla="*/ 631151 h 778213"/>
                <a:gd name="connsiteX6" fmla="*/ 153939 w 878828"/>
                <a:gd name="connsiteY6" fmla="*/ 646545 h 778213"/>
                <a:gd name="connsiteX7" fmla="*/ 215515 w 878828"/>
                <a:gd name="connsiteY7" fmla="*/ 669636 h 778213"/>
                <a:gd name="connsiteX8" fmla="*/ 261697 w 878828"/>
                <a:gd name="connsiteY8" fmla="*/ 700424 h 778213"/>
                <a:gd name="connsiteX9" fmla="*/ 292485 w 878828"/>
                <a:gd name="connsiteY9" fmla="*/ 715818 h 778213"/>
                <a:gd name="connsiteX10" fmla="*/ 400242 w 878828"/>
                <a:gd name="connsiteY10" fmla="*/ 777394 h 778213"/>
                <a:gd name="connsiteX11" fmla="*/ 515697 w 878828"/>
                <a:gd name="connsiteY11" fmla="*/ 754303 h 778213"/>
                <a:gd name="connsiteX12" fmla="*/ 538788 w 878828"/>
                <a:gd name="connsiteY12" fmla="*/ 746606 h 778213"/>
                <a:gd name="connsiteX13" fmla="*/ 577273 w 878828"/>
                <a:gd name="connsiteY13" fmla="*/ 723515 h 778213"/>
                <a:gd name="connsiteX14" fmla="*/ 600363 w 878828"/>
                <a:gd name="connsiteY14" fmla="*/ 708121 h 778213"/>
                <a:gd name="connsiteX15" fmla="*/ 623454 w 878828"/>
                <a:gd name="connsiteY15" fmla="*/ 700424 h 778213"/>
                <a:gd name="connsiteX16" fmla="*/ 661939 w 878828"/>
                <a:gd name="connsiteY16" fmla="*/ 677333 h 778213"/>
                <a:gd name="connsiteX17" fmla="*/ 708121 w 878828"/>
                <a:gd name="connsiteY17" fmla="*/ 654242 h 778213"/>
                <a:gd name="connsiteX18" fmla="*/ 738909 w 878828"/>
                <a:gd name="connsiteY18" fmla="*/ 608061 h 778213"/>
                <a:gd name="connsiteX19" fmla="*/ 762000 w 878828"/>
                <a:gd name="connsiteY19" fmla="*/ 554182 h 778213"/>
                <a:gd name="connsiteX20" fmla="*/ 823576 w 878828"/>
                <a:gd name="connsiteY20" fmla="*/ 469515 h 778213"/>
                <a:gd name="connsiteX21" fmla="*/ 831273 w 878828"/>
                <a:gd name="connsiteY21" fmla="*/ 446424 h 778213"/>
                <a:gd name="connsiteX22" fmla="*/ 869757 w 878828"/>
                <a:gd name="connsiteY22" fmla="*/ 407939 h 778213"/>
                <a:gd name="connsiteX23" fmla="*/ 854363 w 878828"/>
                <a:gd name="connsiteY23" fmla="*/ 153939 h 778213"/>
                <a:gd name="connsiteX24" fmla="*/ 838970 w 878828"/>
                <a:gd name="connsiteY24" fmla="*/ 100061 h 778213"/>
                <a:gd name="connsiteX25" fmla="*/ 823576 w 878828"/>
                <a:gd name="connsiteY25" fmla="*/ 38485 h 778213"/>
                <a:gd name="connsiteX26" fmla="*/ 785091 w 878828"/>
                <a:gd name="connsiteY26" fmla="*/ 15394 h 778213"/>
                <a:gd name="connsiteX27" fmla="*/ 762000 w 878828"/>
                <a:gd name="connsiteY27" fmla="*/ 7697 h 778213"/>
                <a:gd name="connsiteX28" fmla="*/ 762000 w 878828"/>
                <a:gd name="connsiteY28" fmla="*/ 0 h 778213"/>
                <a:gd name="connsiteX29" fmla="*/ 762000 w 878828"/>
                <a:gd name="connsiteY29" fmla="*/ 0 h 7782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78828" h="778213">
                  <a:moveTo>
                    <a:pt x="0" y="523394"/>
                  </a:moveTo>
                  <a:cubicBezTo>
                    <a:pt x="7697" y="531091"/>
                    <a:pt x="17053" y="537428"/>
                    <a:pt x="23091" y="546485"/>
                  </a:cubicBezTo>
                  <a:cubicBezTo>
                    <a:pt x="27591" y="553236"/>
                    <a:pt x="24555" y="564382"/>
                    <a:pt x="30788" y="569576"/>
                  </a:cubicBezTo>
                  <a:cubicBezTo>
                    <a:pt x="41402" y="578421"/>
                    <a:pt x="56445" y="579839"/>
                    <a:pt x="69273" y="584970"/>
                  </a:cubicBezTo>
                  <a:cubicBezTo>
                    <a:pt x="74404" y="592667"/>
                    <a:pt x="77266" y="602511"/>
                    <a:pt x="84667" y="608061"/>
                  </a:cubicBezTo>
                  <a:cubicBezTo>
                    <a:pt x="98435" y="618387"/>
                    <a:pt x="115803" y="622793"/>
                    <a:pt x="130848" y="631151"/>
                  </a:cubicBezTo>
                  <a:cubicBezTo>
                    <a:pt x="138935" y="635643"/>
                    <a:pt x="145518" y="642717"/>
                    <a:pt x="153939" y="646545"/>
                  </a:cubicBezTo>
                  <a:cubicBezTo>
                    <a:pt x="173895" y="655616"/>
                    <a:pt x="195908" y="659833"/>
                    <a:pt x="215515" y="669636"/>
                  </a:cubicBezTo>
                  <a:cubicBezTo>
                    <a:pt x="232063" y="677910"/>
                    <a:pt x="245832" y="690905"/>
                    <a:pt x="261697" y="700424"/>
                  </a:cubicBezTo>
                  <a:cubicBezTo>
                    <a:pt x="271536" y="706327"/>
                    <a:pt x="282646" y="709915"/>
                    <a:pt x="292485" y="715818"/>
                  </a:cubicBezTo>
                  <a:cubicBezTo>
                    <a:pt x="396475" y="778213"/>
                    <a:pt x="342389" y="758110"/>
                    <a:pt x="400242" y="777394"/>
                  </a:cubicBezTo>
                  <a:cubicBezTo>
                    <a:pt x="485642" y="767905"/>
                    <a:pt x="447474" y="777044"/>
                    <a:pt x="515697" y="754303"/>
                  </a:cubicBezTo>
                  <a:cubicBezTo>
                    <a:pt x="523394" y="751737"/>
                    <a:pt x="531831" y="750780"/>
                    <a:pt x="538788" y="746606"/>
                  </a:cubicBezTo>
                  <a:cubicBezTo>
                    <a:pt x="551616" y="738909"/>
                    <a:pt x="564587" y="731444"/>
                    <a:pt x="577273" y="723515"/>
                  </a:cubicBezTo>
                  <a:cubicBezTo>
                    <a:pt x="585117" y="718612"/>
                    <a:pt x="592089" y="712258"/>
                    <a:pt x="600363" y="708121"/>
                  </a:cubicBezTo>
                  <a:cubicBezTo>
                    <a:pt x="607620" y="704493"/>
                    <a:pt x="616197" y="704052"/>
                    <a:pt x="623454" y="700424"/>
                  </a:cubicBezTo>
                  <a:cubicBezTo>
                    <a:pt x="636835" y="693734"/>
                    <a:pt x="648558" y="684023"/>
                    <a:pt x="661939" y="677333"/>
                  </a:cubicBezTo>
                  <a:cubicBezTo>
                    <a:pt x="725673" y="645466"/>
                    <a:pt x="641945" y="698359"/>
                    <a:pt x="708121" y="654242"/>
                  </a:cubicBezTo>
                  <a:cubicBezTo>
                    <a:pt x="718384" y="638848"/>
                    <a:pt x="733058" y="625613"/>
                    <a:pt x="738909" y="608061"/>
                  </a:cubicBezTo>
                  <a:cubicBezTo>
                    <a:pt x="747544" y="582155"/>
                    <a:pt x="746782" y="580813"/>
                    <a:pt x="762000" y="554182"/>
                  </a:cubicBezTo>
                  <a:cubicBezTo>
                    <a:pt x="773850" y="533444"/>
                    <a:pt x="821144" y="472758"/>
                    <a:pt x="823576" y="469515"/>
                  </a:cubicBezTo>
                  <a:cubicBezTo>
                    <a:pt x="826142" y="461818"/>
                    <a:pt x="825536" y="452161"/>
                    <a:pt x="831273" y="446424"/>
                  </a:cubicBezTo>
                  <a:cubicBezTo>
                    <a:pt x="878828" y="398868"/>
                    <a:pt x="851706" y="462092"/>
                    <a:pt x="869757" y="407939"/>
                  </a:cubicBezTo>
                  <a:cubicBezTo>
                    <a:pt x="864626" y="323272"/>
                    <a:pt x="861218" y="238484"/>
                    <a:pt x="854363" y="153939"/>
                  </a:cubicBezTo>
                  <a:cubicBezTo>
                    <a:pt x="852883" y="135686"/>
                    <a:pt x="843736" y="117536"/>
                    <a:pt x="838970" y="100061"/>
                  </a:cubicBezTo>
                  <a:cubicBezTo>
                    <a:pt x="833403" y="79649"/>
                    <a:pt x="841718" y="49370"/>
                    <a:pt x="823576" y="38485"/>
                  </a:cubicBezTo>
                  <a:cubicBezTo>
                    <a:pt x="810748" y="30788"/>
                    <a:pt x="798472" y="22084"/>
                    <a:pt x="785091" y="15394"/>
                  </a:cubicBezTo>
                  <a:cubicBezTo>
                    <a:pt x="777834" y="11766"/>
                    <a:pt x="768751" y="12197"/>
                    <a:pt x="762000" y="7697"/>
                  </a:cubicBezTo>
                  <a:cubicBezTo>
                    <a:pt x="759865" y="6274"/>
                    <a:pt x="762000" y="2566"/>
                    <a:pt x="762000" y="0"/>
                  </a:cubicBezTo>
                  <a:lnTo>
                    <a:pt x="762000" y="0"/>
                  </a:lnTo>
                </a:path>
              </a:pathLst>
            </a:custGeom>
            <a:solidFill>
              <a:srgbClr val="660066"/>
            </a:solidFill>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Regular Pentagon 17"/>
            <p:cNvSpPr/>
            <p:nvPr/>
          </p:nvSpPr>
          <p:spPr>
            <a:xfrm>
              <a:off x="6393746" y="2026727"/>
              <a:ext cx="489834" cy="385980"/>
            </a:xfrm>
            <a:prstGeom prst="pent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ounded Rectangle 18"/>
            <p:cNvSpPr/>
            <p:nvPr/>
          </p:nvSpPr>
          <p:spPr>
            <a:xfrm rot="15749657">
              <a:off x="7274319" y="1806059"/>
              <a:ext cx="461469" cy="55551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5924231" y="2699143"/>
              <a:ext cx="469515" cy="535391"/>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rapezoid 21"/>
            <p:cNvSpPr/>
            <p:nvPr/>
          </p:nvSpPr>
          <p:spPr>
            <a:xfrm rot="17849780">
              <a:off x="5467277" y="1575252"/>
              <a:ext cx="456955" cy="457087"/>
            </a:xfrm>
            <a:prstGeom prst="trapezoid">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4" name="Straight Connector 23"/>
            <p:cNvCxnSpPr>
              <a:stCxn id="18" idx="2"/>
              <a:endCxn id="21" idx="7"/>
            </p:cNvCxnSpPr>
            <p:nvPr/>
          </p:nvCxnSpPr>
          <p:spPr>
            <a:xfrm rot="5400000">
              <a:off x="6223721" y="2513973"/>
              <a:ext cx="364843" cy="162309"/>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a:stCxn id="18" idx="1"/>
              <a:endCxn id="22" idx="2"/>
            </p:cNvCxnSpPr>
            <p:nvPr/>
          </p:nvCxnSpPr>
          <p:spPr>
            <a:xfrm rot="10800000">
              <a:off x="5898483" y="1909312"/>
              <a:ext cx="495265" cy="26484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a:stCxn id="18" idx="5"/>
              <a:endCxn id="19" idx="0"/>
            </p:cNvCxnSpPr>
            <p:nvPr/>
          </p:nvCxnSpPr>
          <p:spPr>
            <a:xfrm flipV="1">
              <a:off x="6883579" y="2120099"/>
              <a:ext cx="346096" cy="54059"/>
            </a:xfrm>
            <a:prstGeom prst="line">
              <a:avLst/>
            </a:prstGeom>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205663" y="4530527"/>
              <a:ext cx="1432804" cy="338554"/>
            </a:xfrm>
            <a:prstGeom prst="rect">
              <a:avLst/>
            </a:prstGeom>
            <a:solidFill>
              <a:srgbClr val="660066"/>
            </a:solidFill>
          </p:spPr>
          <p:style>
            <a:lnRef idx="2">
              <a:schemeClr val="accent4">
                <a:shade val="50000"/>
              </a:schemeClr>
            </a:lnRef>
            <a:fillRef idx="1">
              <a:schemeClr val="accent4"/>
            </a:fillRef>
            <a:effectRef idx="0">
              <a:schemeClr val="accent4"/>
            </a:effectRef>
            <a:fontRef idx="minor">
              <a:schemeClr val="lt1"/>
            </a:fontRef>
          </p:style>
          <p:txBody>
            <a:bodyPr wrap="none" rtlCol="0">
              <a:spAutoFit/>
            </a:bodyPr>
            <a:lstStyle/>
            <a:p>
              <a:pPr algn="ctr"/>
              <a:r>
                <a:rPr lang="en-US" sz="1600" b="1" dirty="0">
                  <a:solidFill>
                    <a:schemeClr val="bg1"/>
                  </a:solidFill>
                  <a:latin typeface="Times"/>
                  <a:cs typeface="Times"/>
                </a:rPr>
                <a:t>“PPI pockets</a:t>
              </a:r>
              <a:r>
                <a:rPr lang="en-US" sz="1600" b="1" dirty="0" smtClean="0">
                  <a:solidFill>
                    <a:schemeClr val="bg1"/>
                  </a:solidFill>
                  <a:latin typeface="Times"/>
                  <a:cs typeface="Times"/>
                </a:rPr>
                <a:t>”    </a:t>
              </a:r>
              <a:endParaRPr lang="en-US" sz="1600" b="1" dirty="0">
                <a:solidFill>
                  <a:schemeClr val="bg1"/>
                </a:solidFill>
                <a:latin typeface="Times"/>
                <a:cs typeface="Times"/>
              </a:endParaRPr>
            </a:p>
          </p:txBody>
        </p:sp>
        <p:sp>
          <p:nvSpPr>
            <p:cNvPr id="41" name="TextBox 40"/>
            <p:cNvSpPr txBox="1"/>
            <p:nvPr/>
          </p:nvSpPr>
          <p:spPr>
            <a:xfrm>
              <a:off x="5006640" y="4833372"/>
              <a:ext cx="4003447" cy="1077218"/>
            </a:xfrm>
            <a:prstGeom prst="rect">
              <a:avLst/>
            </a:prstGeom>
            <a:noFill/>
            <a:ln>
              <a:noFill/>
            </a:ln>
          </p:spPr>
          <p:style>
            <a:lnRef idx="2">
              <a:schemeClr val="accent4">
                <a:shade val="50000"/>
              </a:schemeClr>
            </a:lnRef>
            <a:fillRef idx="1">
              <a:schemeClr val="accent4"/>
            </a:fillRef>
            <a:effectRef idx="0">
              <a:schemeClr val="accent4"/>
            </a:effectRef>
            <a:fontRef idx="minor">
              <a:schemeClr val="lt1"/>
            </a:fontRef>
          </p:style>
          <p:txBody>
            <a:bodyPr wrap="square" rtlCol="0">
              <a:spAutoFit/>
            </a:bodyPr>
            <a:lstStyle/>
            <a:p>
              <a:pPr algn="just">
                <a:buFont typeface="Wingdings" charset="2"/>
                <a:buChar char="§"/>
              </a:pPr>
              <a:r>
                <a:rPr lang="en-US" sz="1600" dirty="0">
                  <a:solidFill>
                    <a:schemeClr val="tx1"/>
                  </a:solidFill>
                  <a:latin typeface="Times"/>
                  <a:cs typeface="Times"/>
                </a:rPr>
                <a:t>In general 3 to 5 </a:t>
              </a:r>
              <a:r>
                <a:rPr lang="en-US" sz="1600" dirty="0" err="1">
                  <a:solidFill>
                    <a:schemeClr val="tx1"/>
                  </a:solidFill>
                  <a:latin typeface="Times"/>
                  <a:cs typeface="Times"/>
                </a:rPr>
                <a:t>subpockets</a:t>
              </a:r>
              <a:r>
                <a:rPr lang="en-US" sz="1600" dirty="0">
                  <a:solidFill>
                    <a:schemeClr val="tx1"/>
                  </a:solidFill>
                  <a:latin typeface="Times"/>
                  <a:cs typeface="Times"/>
                </a:rPr>
                <a:t>, each ~ 50 Å</a:t>
              </a:r>
              <a:r>
                <a:rPr lang="en-US" sz="1600" baseline="30000" dirty="0">
                  <a:solidFill>
                    <a:schemeClr val="tx1"/>
                  </a:solidFill>
                  <a:latin typeface="Times"/>
                  <a:cs typeface="Times"/>
                </a:rPr>
                <a:t>3</a:t>
              </a:r>
            </a:p>
            <a:p>
              <a:pPr algn="just">
                <a:buFont typeface="Wingdings" charset="2"/>
                <a:buChar char="§"/>
              </a:pPr>
              <a:r>
                <a:rPr lang="en-US" sz="1600" dirty="0">
                  <a:solidFill>
                    <a:schemeClr val="tx1"/>
                  </a:solidFill>
                  <a:latin typeface="Times"/>
                  <a:cs typeface="Times"/>
                </a:rPr>
                <a:t>Transient pockets</a:t>
              </a:r>
              <a:endParaRPr lang="en-US" sz="1600" baseline="30000" dirty="0">
                <a:solidFill>
                  <a:schemeClr val="tx1"/>
                </a:solidFill>
                <a:latin typeface="Times"/>
                <a:cs typeface="Times"/>
              </a:endParaRPr>
            </a:p>
            <a:p>
              <a:pPr algn="just">
                <a:buFont typeface="Wingdings" charset="2"/>
                <a:buChar char="§"/>
              </a:pPr>
              <a:r>
                <a:rPr lang="en-US" sz="1600" dirty="0">
                  <a:solidFill>
                    <a:schemeClr val="tx1"/>
                  </a:solidFill>
                  <a:latin typeface="Times"/>
                  <a:cs typeface="Times"/>
                </a:rPr>
                <a:t>Interface regions</a:t>
              </a:r>
              <a:r>
                <a:rPr lang="en-US" sz="1600" dirty="0" smtClean="0">
                  <a:solidFill>
                    <a:schemeClr val="tx1"/>
                  </a:solidFill>
                  <a:latin typeface="Times"/>
                  <a:cs typeface="Times"/>
                </a:rPr>
                <a:t> likely </a:t>
              </a:r>
              <a:r>
                <a:rPr lang="en-US" sz="1600" dirty="0">
                  <a:solidFill>
                    <a:schemeClr val="tx1"/>
                  </a:solidFill>
                  <a:latin typeface="Times"/>
                  <a:cs typeface="Times"/>
                </a:rPr>
                <a:t>to be </a:t>
              </a:r>
              <a:r>
                <a:rPr lang="en-US" sz="1600" dirty="0" err="1">
                  <a:solidFill>
                    <a:schemeClr val="tx1"/>
                  </a:solidFill>
                  <a:latin typeface="Times"/>
                  <a:cs typeface="Times"/>
                </a:rPr>
                <a:t>ligandable</a:t>
              </a:r>
              <a:r>
                <a:rPr lang="en-US" sz="1600" dirty="0">
                  <a:solidFill>
                    <a:schemeClr val="tx1"/>
                  </a:solidFill>
                  <a:latin typeface="Times"/>
                  <a:cs typeface="Times"/>
                </a:rPr>
                <a:t> are more predisposed to surface pocket </a:t>
              </a:r>
              <a:r>
                <a:rPr lang="en-US" sz="1600" dirty="0" smtClean="0">
                  <a:solidFill>
                    <a:schemeClr val="tx1"/>
                  </a:solidFill>
                  <a:latin typeface="Times"/>
                  <a:cs typeface="Times"/>
                </a:rPr>
                <a:t>formation</a:t>
              </a:r>
              <a:endParaRPr lang="en-US" sz="1600" dirty="0">
                <a:solidFill>
                  <a:schemeClr val="tx1"/>
                </a:solidFill>
                <a:latin typeface="Times"/>
                <a:cs typeface="Times"/>
              </a:endParaRPr>
            </a:p>
          </p:txBody>
        </p:sp>
      </p:grpSp>
      <p:sp>
        <p:nvSpPr>
          <p:cNvPr id="48" name="TextBox 47"/>
          <p:cNvSpPr txBox="1"/>
          <p:nvPr/>
        </p:nvSpPr>
        <p:spPr>
          <a:xfrm>
            <a:off x="5696290" y="6050117"/>
            <a:ext cx="3313797" cy="923330"/>
          </a:xfrm>
          <a:prstGeom prst="rect">
            <a:avLst/>
          </a:prstGeom>
          <a:noFill/>
        </p:spPr>
        <p:txBody>
          <a:bodyPr wrap="none" rtlCol="0">
            <a:spAutoFit/>
          </a:bodyPr>
          <a:lstStyle/>
          <a:p>
            <a:pPr algn="r"/>
            <a:r>
              <a:rPr lang="en-US" sz="1400" i="1" dirty="0">
                <a:latin typeface="Times"/>
                <a:cs typeface="Times"/>
              </a:rPr>
              <a:t>Fuller et al., Jackson, DDT 2009</a:t>
            </a:r>
          </a:p>
          <a:p>
            <a:pPr algn="r"/>
            <a:r>
              <a:rPr lang="en-US" sz="1400" i="1" dirty="0" err="1">
                <a:latin typeface="Times"/>
                <a:cs typeface="Times"/>
              </a:rPr>
              <a:t>Eyrisch</a:t>
            </a:r>
            <a:r>
              <a:rPr lang="en-US" sz="1400" i="1" dirty="0">
                <a:latin typeface="Times"/>
                <a:cs typeface="Times"/>
              </a:rPr>
              <a:t> &amp; Helms, 2007</a:t>
            </a:r>
          </a:p>
          <a:p>
            <a:pPr algn="r"/>
            <a:r>
              <a:rPr lang="en-US" sz="1400" i="1" dirty="0" err="1">
                <a:latin typeface="Times"/>
                <a:cs typeface="Times"/>
              </a:rPr>
              <a:t>Karanicolas</a:t>
            </a:r>
            <a:r>
              <a:rPr lang="en-US" sz="1400" i="1" dirty="0">
                <a:latin typeface="Times"/>
                <a:cs typeface="Times"/>
              </a:rPr>
              <a:t> et al, </a:t>
            </a:r>
            <a:r>
              <a:rPr lang="en-US" sz="1400" i="1" dirty="0" err="1">
                <a:latin typeface="Times"/>
                <a:cs typeface="Times"/>
              </a:rPr>
              <a:t>Plos</a:t>
            </a:r>
            <a:r>
              <a:rPr lang="en-US" sz="1400" i="1" dirty="0">
                <a:latin typeface="Times"/>
                <a:cs typeface="Times"/>
              </a:rPr>
              <a:t> </a:t>
            </a:r>
            <a:r>
              <a:rPr lang="en-US" sz="1400" i="1" dirty="0" err="1">
                <a:latin typeface="Times"/>
                <a:cs typeface="Times"/>
              </a:rPr>
              <a:t>Comput</a:t>
            </a:r>
            <a:r>
              <a:rPr lang="en-US" sz="1400" i="1" dirty="0">
                <a:latin typeface="Times"/>
                <a:cs typeface="Times"/>
              </a:rPr>
              <a:t> </a:t>
            </a:r>
            <a:r>
              <a:rPr lang="en-US" sz="1400" i="1" dirty="0" err="1">
                <a:latin typeface="Times"/>
                <a:cs typeface="Times"/>
              </a:rPr>
              <a:t>Biol</a:t>
            </a:r>
            <a:r>
              <a:rPr lang="en-US" sz="1400" i="1" dirty="0">
                <a:latin typeface="Times"/>
                <a:cs typeface="Times"/>
              </a:rPr>
              <a:t>, 2013</a:t>
            </a:r>
          </a:p>
          <a:p>
            <a:pPr algn="r">
              <a:buFont typeface="Arial"/>
              <a:buChar char="•"/>
            </a:pPr>
            <a:endParaRPr lang="en-US" sz="1200" i="1" dirty="0">
              <a:latin typeface="Times"/>
              <a:cs typeface="Times"/>
            </a:endParaRPr>
          </a:p>
        </p:txBody>
      </p:sp>
      <p:pic>
        <p:nvPicPr>
          <p:cNvPr id="51" name="Picture 50" descr="screenshot_03.jpg"/>
          <p:cNvPicPr>
            <a:picLocks noChangeAspect="1"/>
          </p:cNvPicPr>
          <p:nvPr/>
        </p:nvPicPr>
        <p:blipFill>
          <a:blip r:embed="rId4"/>
          <a:stretch>
            <a:fillRect/>
          </a:stretch>
        </p:blipFill>
        <p:spPr>
          <a:xfrm>
            <a:off x="2133600" y="2083643"/>
            <a:ext cx="2328749" cy="1858869"/>
          </a:xfrm>
          <a:prstGeom prst="rect">
            <a:avLst/>
          </a:prstGeom>
        </p:spPr>
      </p:pic>
    </p:spTree>
    <p:extLst>
      <p:ext uri="{BB962C8B-B14F-4D97-AF65-F5344CB8AC3E}">
        <p14:creationId xmlns:p14="http://schemas.microsoft.com/office/powerpoint/2010/main" val="3924703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_02.jpg"/>
          <p:cNvPicPr>
            <a:picLocks noChangeAspect="1"/>
          </p:cNvPicPr>
          <p:nvPr/>
        </p:nvPicPr>
        <p:blipFill>
          <a:blip r:embed="rId3"/>
          <a:stretch>
            <a:fillRect/>
          </a:stretch>
        </p:blipFill>
        <p:spPr>
          <a:xfrm>
            <a:off x="256303" y="1191707"/>
            <a:ext cx="3007597" cy="2031778"/>
          </a:xfrm>
          <a:prstGeom prst="rect">
            <a:avLst/>
          </a:prstGeom>
          <a:ln>
            <a:noFill/>
          </a:ln>
          <a:effectLst>
            <a:outerShdw blurRad="292100" dist="139700" dir="2700000" algn="tl" rotWithShape="0">
              <a:srgbClr val="333333">
                <a:alpha val="65000"/>
              </a:srgbClr>
            </a:outerShdw>
          </a:effectLst>
        </p:spPr>
      </p:pic>
      <p:sp>
        <p:nvSpPr>
          <p:cNvPr id="6" name="Rectangle 5"/>
          <p:cNvSpPr/>
          <p:nvPr/>
        </p:nvSpPr>
        <p:spPr>
          <a:xfrm>
            <a:off x="3530600" y="1521907"/>
            <a:ext cx="5494341" cy="1200329"/>
          </a:xfrm>
          <a:prstGeom prst="rect">
            <a:avLst/>
          </a:prstGeom>
        </p:spPr>
        <p:txBody>
          <a:bodyPr wrap="square">
            <a:spAutoFit/>
          </a:bodyPr>
          <a:lstStyle/>
          <a:p>
            <a:pPr algn="just"/>
            <a:r>
              <a:rPr lang="en-US" dirty="0">
                <a:latin typeface="Times"/>
                <a:cs typeface="Times"/>
              </a:rPr>
              <a:t>TIMBAL</a:t>
            </a:r>
            <a:r>
              <a:rPr lang="en-US" dirty="0" smtClean="0">
                <a:latin typeface="Times"/>
                <a:cs typeface="Times"/>
              </a:rPr>
              <a:t> : small </a:t>
            </a:r>
            <a:r>
              <a:rPr lang="en-US" dirty="0">
                <a:latin typeface="Times"/>
                <a:cs typeface="Times"/>
              </a:rPr>
              <a:t>molecules that modulate</a:t>
            </a:r>
            <a:r>
              <a:rPr lang="en-US" dirty="0" smtClean="0">
                <a:latin typeface="Times"/>
                <a:cs typeface="Times"/>
              </a:rPr>
              <a:t> PPI</a:t>
            </a:r>
          </a:p>
          <a:p>
            <a:pPr algn="just"/>
            <a:r>
              <a:rPr lang="en-US" dirty="0" smtClean="0">
                <a:latin typeface="Times"/>
                <a:cs typeface="Times"/>
              </a:rPr>
              <a:t>created </a:t>
            </a:r>
            <a:r>
              <a:rPr lang="en-US" dirty="0">
                <a:latin typeface="Times"/>
                <a:cs typeface="Times"/>
              </a:rPr>
              <a:t>in 2008, by manually </a:t>
            </a:r>
            <a:r>
              <a:rPr lang="en-US" dirty="0" err="1">
                <a:latin typeface="Times"/>
                <a:cs typeface="Times"/>
              </a:rPr>
              <a:t>curating</a:t>
            </a:r>
            <a:r>
              <a:rPr lang="en-US" dirty="0">
                <a:latin typeface="Times"/>
                <a:cs typeface="Times"/>
              </a:rPr>
              <a:t> </a:t>
            </a:r>
            <a:r>
              <a:rPr lang="en-US" dirty="0" smtClean="0">
                <a:latin typeface="Times"/>
                <a:cs typeface="Times"/>
              </a:rPr>
              <a:t>information;</a:t>
            </a:r>
          </a:p>
          <a:p>
            <a:pPr algn="just"/>
            <a:r>
              <a:rPr lang="en-US" dirty="0" smtClean="0">
                <a:latin typeface="Times"/>
                <a:cs typeface="Times"/>
              </a:rPr>
              <a:t>Now automated </a:t>
            </a:r>
            <a:r>
              <a:rPr lang="en-US" dirty="0">
                <a:latin typeface="Times"/>
                <a:cs typeface="Times"/>
              </a:rPr>
              <a:t>searches on the </a:t>
            </a:r>
            <a:r>
              <a:rPr lang="en-US" dirty="0" err="1">
                <a:latin typeface="Times"/>
                <a:cs typeface="Times"/>
              </a:rPr>
              <a:t>ChEMBL</a:t>
            </a:r>
            <a:r>
              <a:rPr lang="en-US" dirty="0">
                <a:latin typeface="Times"/>
                <a:cs typeface="Times"/>
              </a:rPr>
              <a:t> database (about 8000 </a:t>
            </a:r>
            <a:r>
              <a:rPr lang="en-US" dirty="0" err="1">
                <a:latin typeface="Times"/>
                <a:cs typeface="Times"/>
              </a:rPr>
              <a:t>cmpds</a:t>
            </a:r>
            <a:r>
              <a:rPr lang="en-US" dirty="0">
                <a:latin typeface="Times"/>
                <a:cs typeface="Times"/>
              </a:rPr>
              <a:t>)</a:t>
            </a:r>
          </a:p>
        </p:txBody>
      </p:sp>
      <p:grpSp>
        <p:nvGrpSpPr>
          <p:cNvPr id="2" name="Group 18"/>
          <p:cNvGrpSpPr/>
          <p:nvPr/>
        </p:nvGrpSpPr>
        <p:grpSpPr>
          <a:xfrm>
            <a:off x="268311" y="3666868"/>
            <a:ext cx="8786879" cy="1642218"/>
            <a:chOff x="268311" y="3441146"/>
            <a:chExt cx="8786879" cy="1642218"/>
          </a:xfrm>
        </p:grpSpPr>
        <p:sp>
          <p:nvSpPr>
            <p:cNvPr id="7" name="Rectangle 6"/>
            <p:cNvSpPr/>
            <p:nvPr/>
          </p:nvSpPr>
          <p:spPr>
            <a:xfrm>
              <a:off x="3530690" y="3452148"/>
              <a:ext cx="5524500" cy="1631216"/>
            </a:xfrm>
            <a:prstGeom prst="rect">
              <a:avLst/>
            </a:prstGeom>
          </p:spPr>
          <p:txBody>
            <a:bodyPr wrap="square">
              <a:spAutoFit/>
            </a:bodyPr>
            <a:lstStyle/>
            <a:p>
              <a:pPr algn="just"/>
              <a:r>
                <a:rPr lang="en-US" dirty="0">
                  <a:latin typeface="Times"/>
                  <a:cs typeface="Times"/>
                </a:rPr>
                <a:t>2P2I</a:t>
              </a:r>
              <a:r>
                <a:rPr lang="en-US" baseline="-25000" dirty="0">
                  <a:latin typeface="Times"/>
                  <a:cs typeface="Times"/>
                </a:rPr>
                <a:t>DB</a:t>
              </a:r>
              <a:r>
                <a:rPr lang="en-US" dirty="0" smtClean="0">
                  <a:latin typeface="Times"/>
                  <a:cs typeface="Times"/>
                </a:rPr>
                <a:t> </a:t>
              </a:r>
              <a:r>
                <a:rPr lang="en-US" b="1" dirty="0" smtClean="0">
                  <a:latin typeface="Times"/>
                  <a:cs typeface="Times"/>
                </a:rPr>
                <a:t>: </a:t>
              </a:r>
              <a:r>
                <a:rPr lang="en-US" dirty="0" smtClean="0">
                  <a:latin typeface="Times"/>
                  <a:cs typeface="Times"/>
                </a:rPr>
                <a:t>structures </a:t>
              </a:r>
              <a:r>
                <a:rPr lang="en-US" dirty="0">
                  <a:latin typeface="Times"/>
                  <a:cs typeface="Times"/>
                </a:rPr>
                <a:t>of</a:t>
              </a:r>
              <a:r>
                <a:rPr lang="en-US" dirty="0" smtClean="0">
                  <a:latin typeface="Times"/>
                  <a:cs typeface="Times"/>
                </a:rPr>
                <a:t> PPI complexes </a:t>
              </a:r>
              <a:r>
                <a:rPr lang="en-US" dirty="0">
                  <a:latin typeface="Times"/>
                  <a:cs typeface="Times"/>
                </a:rPr>
                <a:t>with known small molecule </a:t>
              </a:r>
              <a:r>
                <a:rPr lang="en-US" dirty="0" smtClean="0">
                  <a:latin typeface="Times"/>
                  <a:cs typeface="Times"/>
                </a:rPr>
                <a:t>inhibitors; ~200 </a:t>
              </a:r>
              <a:r>
                <a:rPr lang="en-US" dirty="0">
                  <a:latin typeface="Times"/>
                  <a:cs typeface="Times"/>
                </a:rPr>
                <a:t>small molecule inhibitors</a:t>
              </a:r>
              <a:r>
                <a:rPr lang="en-US" dirty="0" smtClean="0">
                  <a:latin typeface="Times"/>
                  <a:cs typeface="Times"/>
                </a:rPr>
                <a:t> (</a:t>
              </a:r>
              <a:r>
                <a:rPr lang="en-US" b="1" dirty="0" smtClean="0">
                  <a:latin typeface="Times"/>
                  <a:cs typeface="Times"/>
                </a:rPr>
                <a:t>hand-</a:t>
              </a:r>
              <a:r>
                <a:rPr lang="en-US" b="1" dirty="0" err="1" smtClean="0">
                  <a:latin typeface="Times"/>
                  <a:cs typeface="Times"/>
                </a:rPr>
                <a:t>curated</a:t>
              </a:r>
              <a:r>
                <a:rPr lang="en-US" b="1" dirty="0" smtClean="0">
                  <a:latin typeface="Times"/>
                  <a:cs typeface="Times"/>
                </a:rPr>
                <a:t>)</a:t>
              </a:r>
              <a:endParaRPr lang="en-US" dirty="0" smtClean="0">
                <a:latin typeface="Times"/>
                <a:cs typeface="Times"/>
              </a:endParaRPr>
            </a:p>
            <a:p>
              <a:pPr algn="just"/>
              <a:r>
                <a:rPr lang="en-US" sz="1400" i="1" dirty="0" err="1">
                  <a:latin typeface="Times"/>
                  <a:cs typeface="Times"/>
                </a:rPr>
                <a:t>Basse</a:t>
              </a:r>
              <a:r>
                <a:rPr lang="en-US" sz="1400" i="1" dirty="0">
                  <a:latin typeface="Times"/>
                  <a:cs typeface="Times"/>
                </a:rPr>
                <a:t> et al, NAR, </a:t>
              </a:r>
              <a:r>
                <a:rPr lang="en-US" sz="1400" i="1" dirty="0" smtClean="0">
                  <a:latin typeface="Times"/>
                  <a:cs typeface="Times"/>
                </a:rPr>
                <a:t>2013 </a:t>
              </a:r>
            </a:p>
            <a:p>
              <a:pPr algn="just"/>
              <a:r>
                <a:rPr lang="en-US" sz="1400" i="1" dirty="0" err="1" smtClean="0">
                  <a:latin typeface="Times"/>
                  <a:cs typeface="Times"/>
                </a:rPr>
                <a:t>Bourgeas</a:t>
              </a:r>
              <a:r>
                <a:rPr lang="en-US" sz="1400" i="1" dirty="0" smtClean="0">
                  <a:latin typeface="Times"/>
                  <a:cs typeface="Times"/>
                </a:rPr>
                <a:t> </a:t>
              </a:r>
              <a:r>
                <a:rPr lang="en-US" sz="1400" i="1" dirty="0">
                  <a:latin typeface="Times"/>
                  <a:cs typeface="Times"/>
                </a:rPr>
                <a:t>et al, </a:t>
              </a:r>
              <a:r>
                <a:rPr lang="en-US" sz="1400" i="1" dirty="0" err="1">
                  <a:latin typeface="Times"/>
                  <a:cs typeface="Times"/>
                </a:rPr>
                <a:t>PlosOne</a:t>
              </a:r>
              <a:r>
                <a:rPr lang="en-US" sz="1400" i="1" dirty="0">
                  <a:latin typeface="Times"/>
                  <a:cs typeface="Times"/>
                </a:rPr>
                <a:t> 2010, (</a:t>
              </a:r>
              <a:r>
                <a:rPr lang="en-US" sz="1400" i="1" dirty="0" err="1">
                  <a:latin typeface="Times"/>
                  <a:cs typeface="Times"/>
                </a:rPr>
                <a:t>Morelli's</a:t>
              </a:r>
              <a:r>
                <a:rPr lang="en-US" sz="1400" i="1" dirty="0">
                  <a:latin typeface="Times"/>
                  <a:cs typeface="Times"/>
                </a:rPr>
                <a:t> lab)</a:t>
              </a:r>
            </a:p>
            <a:p>
              <a:pPr algn="just"/>
              <a:endParaRPr lang="en-US" dirty="0">
                <a:latin typeface="Times"/>
                <a:cs typeface="Times"/>
              </a:endParaRPr>
            </a:p>
          </p:txBody>
        </p:sp>
        <p:pic>
          <p:nvPicPr>
            <p:cNvPr id="9" name="Picture 8" descr="screenshot_04.jpg"/>
            <p:cNvPicPr>
              <a:picLocks noChangeAspect="1"/>
            </p:cNvPicPr>
            <p:nvPr/>
          </p:nvPicPr>
          <p:blipFill>
            <a:blip r:embed="rId4"/>
            <a:stretch>
              <a:fillRect/>
            </a:stretch>
          </p:blipFill>
          <p:spPr>
            <a:xfrm>
              <a:off x="268311" y="3441146"/>
              <a:ext cx="2995589" cy="977332"/>
            </a:xfrm>
            <a:prstGeom prst="rect">
              <a:avLst/>
            </a:prstGeom>
            <a:ln>
              <a:noFill/>
            </a:ln>
            <a:effectLst>
              <a:outerShdw blurRad="292100" dist="139700" dir="2700000" algn="tl" rotWithShape="0">
                <a:srgbClr val="333333">
                  <a:alpha val="65000"/>
                </a:srgbClr>
              </a:outerShdw>
            </a:effectLst>
          </p:spPr>
        </p:pic>
      </p:grpSp>
      <p:sp>
        <p:nvSpPr>
          <p:cNvPr id="13" name="TextBox 12"/>
          <p:cNvSpPr txBox="1"/>
          <p:nvPr/>
        </p:nvSpPr>
        <p:spPr>
          <a:xfrm>
            <a:off x="5078938" y="938574"/>
            <a:ext cx="1917011" cy="338554"/>
          </a:xfrm>
          <a:prstGeom prst="rect">
            <a:avLst/>
          </a:prstGeom>
          <a:ln>
            <a:solidFill>
              <a:schemeClr val="tx1">
                <a:lumMod val="50000"/>
                <a:lumOff val="50000"/>
              </a:schemeClr>
            </a:solidFill>
          </a:ln>
        </p:spPr>
        <p:style>
          <a:lnRef idx="2">
            <a:schemeClr val="accent3"/>
          </a:lnRef>
          <a:fillRef idx="1">
            <a:schemeClr val="lt1"/>
          </a:fillRef>
          <a:effectRef idx="0">
            <a:schemeClr val="accent3"/>
          </a:effectRef>
          <a:fontRef idx="minor">
            <a:schemeClr val="dk1"/>
          </a:fontRef>
        </p:style>
        <p:txBody>
          <a:bodyPr wrap="none" rtlCol="0">
            <a:spAutoFit/>
          </a:bodyPr>
          <a:lstStyle/>
          <a:p>
            <a:pPr algn="ctr"/>
            <a:r>
              <a:rPr lang="en-US" sz="1600" b="1">
                <a:solidFill>
                  <a:srgbClr val="FF0000"/>
                </a:solidFill>
                <a:latin typeface="Times"/>
                <a:cs typeface="Times"/>
              </a:rPr>
              <a:t>Need data to learn :</a:t>
            </a:r>
          </a:p>
        </p:txBody>
      </p:sp>
      <p:grpSp>
        <p:nvGrpSpPr>
          <p:cNvPr id="3" name="Group 19"/>
          <p:cNvGrpSpPr/>
          <p:nvPr/>
        </p:nvGrpSpPr>
        <p:grpSpPr>
          <a:xfrm>
            <a:off x="268311" y="5196477"/>
            <a:ext cx="8786879" cy="1161121"/>
            <a:chOff x="268311" y="5120277"/>
            <a:chExt cx="8786879" cy="1161121"/>
          </a:xfrm>
        </p:grpSpPr>
        <p:pic>
          <p:nvPicPr>
            <p:cNvPr id="10" name="Picture 9" descr="screenshot_05.jpg"/>
            <p:cNvPicPr>
              <a:picLocks noChangeAspect="1"/>
            </p:cNvPicPr>
            <p:nvPr/>
          </p:nvPicPr>
          <p:blipFill>
            <a:blip r:embed="rId5"/>
            <a:stretch>
              <a:fillRect/>
            </a:stretch>
          </p:blipFill>
          <p:spPr>
            <a:xfrm>
              <a:off x="268311" y="5120277"/>
              <a:ext cx="2995589" cy="806203"/>
            </a:xfrm>
            <a:prstGeom prst="rect">
              <a:avLst/>
            </a:prstGeom>
            <a:ln>
              <a:noFill/>
            </a:ln>
            <a:effectLst>
              <a:outerShdw blurRad="292100" dist="139700" dir="2700000" algn="tl" rotWithShape="0">
                <a:srgbClr val="333333">
                  <a:alpha val="65000"/>
                </a:srgbClr>
              </a:outerShdw>
            </a:effectLst>
          </p:spPr>
        </p:pic>
        <p:sp>
          <p:nvSpPr>
            <p:cNvPr id="11" name="Rectangle 10"/>
            <p:cNvSpPr/>
            <p:nvPr/>
          </p:nvSpPr>
          <p:spPr>
            <a:xfrm>
              <a:off x="3592627" y="5120277"/>
              <a:ext cx="5462563" cy="646331"/>
            </a:xfrm>
            <a:prstGeom prst="rect">
              <a:avLst/>
            </a:prstGeom>
          </p:spPr>
          <p:txBody>
            <a:bodyPr wrap="square">
              <a:spAutoFit/>
            </a:bodyPr>
            <a:lstStyle/>
            <a:p>
              <a:pPr algn="just"/>
              <a:r>
                <a:rPr lang="en-US" dirty="0" err="1">
                  <a:latin typeface="Times"/>
                  <a:cs typeface="Times"/>
                </a:rPr>
                <a:t>iPPI</a:t>
              </a:r>
              <a:r>
                <a:rPr lang="en-US" dirty="0">
                  <a:latin typeface="Times"/>
                  <a:cs typeface="Times"/>
                </a:rPr>
                <a:t>-DB</a:t>
              </a:r>
              <a:r>
                <a:rPr lang="en-US" dirty="0" smtClean="0">
                  <a:latin typeface="Times"/>
                  <a:cs typeface="Times"/>
                </a:rPr>
                <a:t> :  </a:t>
              </a:r>
              <a:r>
                <a:rPr lang="en-US" dirty="0">
                  <a:latin typeface="Times"/>
                  <a:cs typeface="Times"/>
                </a:rPr>
                <a:t>1650 (soon ~2000) non-</a:t>
              </a:r>
              <a:r>
                <a:rPr lang="en-US" dirty="0" err="1">
                  <a:latin typeface="Times"/>
                  <a:cs typeface="Times"/>
                </a:rPr>
                <a:t>peptidic</a:t>
              </a:r>
              <a:r>
                <a:rPr lang="en-US" dirty="0">
                  <a:latin typeface="Times"/>
                  <a:cs typeface="Times"/>
                </a:rPr>
                <a:t> inhibitors</a:t>
              </a:r>
              <a:r>
                <a:rPr lang="en-US" dirty="0" smtClean="0">
                  <a:latin typeface="Times"/>
                  <a:cs typeface="Times"/>
                </a:rPr>
                <a:t> across </a:t>
              </a:r>
              <a:r>
                <a:rPr lang="en-US" dirty="0">
                  <a:latin typeface="Times"/>
                  <a:cs typeface="Times"/>
                </a:rPr>
                <a:t>13 families of</a:t>
              </a:r>
              <a:r>
                <a:rPr lang="en-US" dirty="0" smtClean="0">
                  <a:latin typeface="Times"/>
                  <a:cs typeface="Times"/>
                </a:rPr>
                <a:t> PPI </a:t>
              </a:r>
              <a:r>
                <a:rPr lang="en-US" dirty="0">
                  <a:latin typeface="Times"/>
                  <a:cs typeface="Times"/>
                </a:rPr>
                <a:t>(</a:t>
              </a:r>
              <a:r>
                <a:rPr lang="en-US" b="1" dirty="0">
                  <a:latin typeface="Times"/>
                  <a:cs typeface="Times"/>
                </a:rPr>
                <a:t>hand-</a:t>
              </a:r>
              <a:r>
                <a:rPr lang="en-US" b="1" dirty="0" err="1">
                  <a:latin typeface="Times"/>
                  <a:cs typeface="Times"/>
                </a:rPr>
                <a:t>curated</a:t>
              </a:r>
              <a:r>
                <a:rPr lang="en-US" dirty="0">
                  <a:latin typeface="Times"/>
                  <a:cs typeface="Times"/>
                </a:rPr>
                <a:t>)</a:t>
              </a:r>
            </a:p>
          </p:txBody>
        </p:sp>
        <p:sp>
          <p:nvSpPr>
            <p:cNvPr id="12" name="Rectangle 11"/>
            <p:cNvSpPr/>
            <p:nvPr/>
          </p:nvSpPr>
          <p:spPr>
            <a:xfrm>
              <a:off x="3592627" y="5758178"/>
              <a:ext cx="2972621" cy="523220"/>
            </a:xfrm>
            <a:prstGeom prst="rect">
              <a:avLst/>
            </a:prstGeom>
          </p:spPr>
          <p:txBody>
            <a:bodyPr wrap="square">
              <a:spAutoFit/>
            </a:bodyPr>
            <a:lstStyle/>
            <a:p>
              <a:r>
                <a:rPr lang="en-US" sz="1400" b="1" i="1" dirty="0" smtClean="0">
                  <a:solidFill>
                    <a:srgbClr val="0000FF"/>
                  </a:solidFill>
                  <a:latin typeface="Times"/>
                  <a:cs typeface="Times"/>
                </a:rPr>
                <a:t> </a:t>
              </a:r>
              <a:r>
                <a:rPr lang="en-US" sz="1400" b="1" i="1" dirty="0" err="1" smtClean="0">
                  <a:solidFill>
                    <a:srgbClr val="0000FF"/>
                  </a:solidFill>
                  <a:latin typeface="Times"/>
                  <a:cs typeface="Times"/>
                </a:rPr>
                <a:t>Labbé</a:t>
              </a:r>
              <a:r>
                <a:rPr lang="en-US" sz="1400" b="1" i="1" dirty="0" smtClean="0">
                  <a:solidFill>
                    <a:srgbClr val="0000FF"/>
                  </a:solidFill>
                  <a:latin typeface="Times"/>
                  <a:cs typeface="Times"/>
                </a:rPr>
                <a:t> </a:t>
              </a:r>
              <a:r>
                <a:rPr lang="en-US" sz="1400" b="1" i="1" dirty="0">
                  <a:solidFill>
                    <a:srgbClr val="0000FF"/>
                  </a:solidFill>
                  <a:latin typeface="Times"/>
                  <a:cs typeface="Times"/>
                </a:rPr>
                <a:t>et al. </a:t>
              </a:r>
              <a:r>
                <a:rPr lang="en-US" sz="1400" b="1" i="1" dirty="0" smtClean="0">
                  <a:solidFill>
                    <a:srgbClr val="0000FF"/>
                  </a:solidFill>
                  <a:latin typeface="Times"/>
                  <a:cs typeface="Times"/>
                </a:rPr>
                <a:t>Drug </a:t>
              </a:r>
              <a:r>
                <a:rPr lang="en-US" sz="1400" b="1" i="1" dirty="0" err="1">
                  <a:solidFill>
                    <a:srgbClr val="0000FF"/>
                  </a:solidFill>
                  <a:latin typeface="Times"/>
                  <a:cs typeface="Times"/>
                </a:rPr>
                <a:t>Discov</a:t>
              </a:r>
              <a:r>
                <a:rPr lang="en-US" sz="1400" b="1" i="1" dirty="0">
                  <a:solidFill>
                    <a:srgbClr val="0000FF"/>
                  </a:solidFill>
                  <a:latin typeface="Times"/>
                  <a:cs typeface="Times"/>
                </a:rPr>
                <a:t> </a:t>
              </a:r>
              <a:r>
                <a:rPr lang="en-US" sz="1400" b="1" i="1" dirty="0" smtClean="0">
                  <a:solidFill>
                    <a:srgbClr val="0000FF"/>
                  </a:solidFill>
                  <a:latin typeface="Times"/>
                  <a:cs typeface="Times"/>
                </a:rPr>
                <a:t>Today 2013</a:t>
              </a:r>
            </a:p>
            <a:p>
              <a:r>
                <a:rPr lang="en-US" sz="1400" b="1" i="1" dirty="0" smtClean="0">
                  <a:solidFill>
                    <a:srgbClr val="0000FF"/>
                  </a:solidFill>
                  <a:latin typeface="Times"/>
                  <a:cs typeface="Times"/>
                </a:rPr>
                <a:t> </a:t>
              </a:r>
              <a:r>
                <a:rPr lang="en-US" sz="1400" b="1" i="1" dirty="0" err="1" smtClean="0">
                  <a:solidFill>
                    <a:srgbClr val="0000FF"/>
                  </a:solidFill>
                  <a:latin typeface="Times"/>
                  <a:cs typeface="Times"/>
                </a:rPr>
                <a:t>Villoutreix</a:t>
              </a:r>
              <a:r>
                <a:rPr lang="en-US" sz="1400" b="1" i="1" dirty="0" smtClean="0">
                  <a:solidFill>
                    <a:srgbClr val="0000FF"/>
                  </a:solidFill>
                  <a:latin typeface="Times"/>
                  <a:cs typeface="Times"/>
                </a:rPr>
                <a:t> et al. Mol Inform 2014</a:t>
              </a:r>
              <a:endParaRPr lang="en-US" sz="1400" b="1" i="1" dirty="0">
                <a:solidFill>
                  <a:srgbClr val="0000FF"/>
                </a:solidFill>
                <a:latin typeface="Times"/>
                <a:cs typeface="Times"/>
              </a:endParaRPr>
            </a:p>
          </p:txBody>
        </p:sp>
        <p:pic>
          <p:nvPicPr>
            <p:cNvPr id="14" name="Picture 13" descr="screenshot_01"/>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a:off x="268311" y="5120277"/>
              <a:ext cx="536684" cy="185638"/>
            </a:xfrm>
            <a:prstGeom prst="rect">
              <a:avLst/>
            </a:prstGeom>
            <a:noFill/>
            <a:ln w="9525">
              <a:noFill/>
              <a:miter lim="800000"/>
              <a:headEnd/>
              <a:tailEnd/>
            </a:ln>
          </p:spPr>
        </p:pic>
      </p:grpSp>
      <p:sp>
        <p:nvSpPr>
          <p:cNvPr id="18" name="Title 1"/>
          <p:cNvSpPr>
            <a:spLocks noGrp="1"/>
          </p:cNvSpPr>
          <p:nvPr>
            <p:ph type="title"/>
          </p:nvPr>
        </p:nvSpPr>
        <p:spPr>
          <a:xfrm>
            <a:off x="397606" y="95250"/>
            <a:ext cx="8229600" cy="857250"/>
          </a:xfrm>
          <a:noFill/>
        </p:spPr>
        <p:style>
          <a:lnRef idx="0">
            <a:schemeClr val="accent5"/>
          </a:lnRef>
          <a:fillRef idx="3">
            <a:schemeClr val="accent5"/>
          </a:fillRef>
          <a:effectRef idx="3">
            <a:schemeClr val="accent5"/>
          </a:effectRef>
          <a:fontRef idx="minor">
            <a:schemeClr val="lt1"/>
          </a:fontRef>
        </p:style>
        <p:txBody>
          <a:bodyPr>
            <a:normAutofit/>
          </a:bodyPr>
          <a:lstStyle/>
          <a:p>
            <a:pPr algn="ctr"/>
            <a:r>
              <a:rPr lang="en-US" sz="3200" dirty="0" smtClean="0">
                <a:solidFill>
                  <a:srgbClr val="000080"/>
                </a:solidFill>
                <a:latin typeface="+mj-lt"/>
                <a:ea typeface="+mj-ea"/>
                <a:cs typeface="+mj-cs"/>
              </a:rPr>
              <a:t>LMW Modulators of PPI :Databases</a:t>
            </a:r>
            <a:endParaRPr lang="en-US" sz="3200" dirty="0">
              <a:solidFill>
                <a:srgbClr val="000080"/>
              </a:solidFill>
              <a:latin typeface="+mj-lt"/>
              <a:ea typeface="+mj-ea"/>
              <a:cs typeface="+mj-cs"/>
            </a:endParaRPr>
          </a:p>
        </p:txBody>
      </p:sp>
      <p:sp>
        <p:nvSpPr>
          <p:cNvPr id="19" name="Rectangle 18"/>
          <p:cNvSpPr/>
          <p:nvPr/>
        </p:nvSpPr>
        <p:spPr>
          <a:xfrm>
            <a:off x="3530690" y="2691458"/>
            <a:ext cx="3873410" cy="523220"/>
          </a:xfrm>
          <a:prstGeom prst="rect">
            <a:avLst/>
          </a:prstGeom>
        </p:spPr>
        <p:txBody>
          <a:bodyPr wrap="square">
            <a:spAutoFit/>
          </a:bodyPr>
          <a:lstStyle/>
          <a:p>
            <a:r>
              <a:rPr lang="en-US" sz="1400" i="1" dirty="0" err="1" smtClean="0">
                <a:latin typeface="Times"/>
                <a:cs typeface="Times"/>
              </a:rPr>
              <a:t>Higueruelo</a:t>
            </a:r>
            <a:r>
              <a:rPr lang="en-US" sz="1400" i="1" dirty="0" smtClean="0">
                <a:latin typeface="Times"/>
                <a:cs typeface="Times"/>
              </a:rPr>
              <a:t> et al, 2009</a:t>
            </a:r>
          </a:p>
          <a:p>
            <a:r>
              <a:rPr lang="en-US" sz="1400" i="1" dirty="0" smtClean="0">
                <a:latin typeface="Times"/>
                <a:cs typeface="Times"/>
              </a:rPr>
              <a:t>Blundell Lab, </a:t>
            </a:r>
            <a:r>
              <a:rPr lang="en-US" sz="1400" i="1" dirty="0" err="1" smtClean="0">
                <a:latin typeface="Times"/>
                <a:cs typeface="Times"/>
              </a:rPr>
              <a:t>Chem</a:t>
            </a:r>
            <a:r>
              <a:rPr lang="en-US" sz="1400" i="1" dirty="0" smtClean="0">
                <a:latin typeface="Times"/>
                <a:cs typeface="Times"/>
              </a:rPr>
              <a:t> </a:t>
            </a:r>
            <a:r>
              <a:rPr lang="en-US" sz="1400" i="1" dirty="0" err="1" smtClean="0">
                <a:latin typeface="Times"/>
                <a:cs typeface="Times"/>
              </a:rPr>
              <a:t>Biol</a:t>
            </a:r>
            <a:r>
              <a:rPr lang="en-US" sz="1400" i="1" dirty="0" smtClean="0">
                <a:latin typeface="Times"/>
                <a:cs typeface="Times"/>
              </a:rPr>
              <a:t> &amp; Drug Design</a:t>
            </a:r>
            <a:endParaRPr lang="en-US" sz="1400" i="1" dirty="0">
              <a:latin typeface="Times"/>
              <a:cs typeface="Times"/>
            </a:endParaRPr>
          </a:p>
        </p:txBody>
      </p:sp>
    </p:spTree>
    <p:extLst>
      <p:ext uri="{BB962C8B-B14F-4D97-AF65-F5344CB8AC3E}">
        <p14:creationId xmlns:p14="http://schemas.microsoft.com/office/powerpoint/2010/main" val="113634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78910" y="1604676"/>
            <a:ext cx="9048045" cy="2800766"/>
          </a:xfrm>
          <a:prstGeom prst="rect">
            <a:avLst/>
          </a:prstGeom>
          <a:effectLst/>
        </p:spPr>
        <p:txBody>
          <a:bodyPr wrap="square" numCol="1">
            <a:spAutoFit/>
          </a:bodyPr>
          <a:lstStyle/>
          <a:p>
            <a:pPr marL="546100" lvl="3">
              <a:buFont typeface="Arial"/>
              <a:buChar char="•"/>
              <a:defRPr/>
            </a:pPr>
            <a:r>
              <a:rPr lang="en-US" sz="1600" dirty="0" smtClean="0">
                <a:solidFill>
                  <a:srgbClr val="000000"/>
                </a:solidFill>
              </a:rPr>
              <a:t> </a:t>
            </a:r>
            <a:r>
              <a:rPr lang="en-US" sz="1600" b="1" dirty="0" smtClean="0">
                <a:solidFill>
                  <a:srgbClr val="000000"/>
                </a:solidFill>
              </a:rPr>
              <a:t>Source</a:t>
            </a:r>
          </a:p>
          <a:p>
            <a:pPr marL="1003300" lvl="4">
              <a:buFont typeface="Arial"/>
              <a:buChar char="•"/>
              <a:defRPr/>
            </a:pPr>
            <a:r>
              <a:rPr lang="en-US" sz="1600" dirty="0" smtClean="0">
                <a:solidFill>
                  <a:srgbClr val="000000"/>
                </a:solidFill>
              </a:rPr>
              <a:t> </a:t>
            </a:r>
            <a:r>
              <a:rPr lang="en-US" sz="1600" dirty="0" err="1" smtClean="0">
                <a:solidFill>
                  <a:srgbClr val="000000"/>
                </a:solidFill>
              </a:rPr>
              <a:t>Litterature</a:t>
            </a:r>
            <a:r>
              <a:rPr lang="en-US" sz="1600" dirty="0" smtClean="0">
                <a:solidFill>
                  <a:srgbClr val="000000"/>
                </a:solidFill>
              </a:rPr>
              <a:t> (</a:t>
            </a:r>
            <a:r>
              <a:rPr lang="en-US" sz="1600" dirty="0" err="1" smtClean="0">
                <a:solidFill>
                  <a:srgbClr val="000000"/>
                </a:solidFill>
              </a:rPr>
              <a:t>PubMed</a:t>
            </a:r>
            <a:r>
              <a:rPr lang="en-US" sz="1600" dirty="0" smtClean="0">
                <a:solidFill>
                  <a:srgbClr val="000000"/>
                </a:solidFill>
              </a:rPr>
              <a:t>),  world patents</a:t>
            </a:r>
          </a:p>
          <a:p>
            <a:pPr marL="1003300" lvl="4">
              <a:buFont typeface="Arial"/>
              <a:buChar char="•"/>
              <a:defRPr/>
            </a:pPr>
            <a:r>
              <a:rPr lang="en-US" sz="1600" dirty="0" smtClean="0">
                <a:solidFill>
                  <a:srgbClr val="000000"/>
                </a:solidFill>
              </a:rPr>
              <a:t> Manually </a:t>
            </a:r>
            <a:r>
              <a:rPr lang="en-US" sz="1600" dirty="0" err="1" smtClean="0">
                <a:solidFill>
                  <a:srgbClr val="000000"/>
                </a:solidFill>
              </a:rPr>
              <a:t>curated</a:t>
            </a:r>
            <a:r>
              <a:rPr lang="en-US" sz="1600" dirty="0" smtClean="0">
                <a:solidFill>
                  <a:srgbClr val="000000"/>
                </a:solidFill>
              </a:rPr>
              <a:t> by a medicinal chemist </a:t>
            </a:r>
          </a:p>
          <a:p>
            <a:pPr marL="1003300" lvl="4">
              <a:defRPr/>
            </a:pPr>
            <a:endParaRPr lang="en-US" sz="1600" dirty="0" smtClean="0">
              <a:solidFill>
                <a:srgbClr val="000000"/>
              </a:solidFill>
            </a:endParaRPr>
          </a:p>
          <a:p>
            <a:pPr marL="546100" lvl="3">
              <a:buFont typeface="Arial"/>
              <a:buChar char="•"/>
              <a:defRPr/>
            </a:pPr>
            <a:r>
              <a:rPr lang="en-US" sz="1600" dirty="0" smtClean="0">
                <a:solidFill>
                  <a:srgbClr val="000000"/>
                </a:solidFill>
              </a:rPr>
              <a:t> </a:t>
            </a:r>
            <a:r>
              <a:rPr lang="en-US" sz="1600" b="1" dirty="0" smtClean="0">
                <a:solidFill>
                  <a:srgbClr val="000000"/>
                </a:solidFill>
              </a:rPr>
              <a:t>Criteria</a:t>
            </a:r>
          </a:p>
          <a:p>
            <a:pPr marL="1003300" lvl="4">
              <a:buFont typeface="Arial"/>
              <a:buChar char="•"/>
              <a:defRPr/>
            </a:pPr>
            <a:r>
              <a:rPr lang="en-US" sz="1600" dirty="0" smtClean="0">
                <a:solidFill>
                  <a:srgbClr val="000000"/>
                </a:solidFill>
              </a:rPr>
              <a:t> Activity : IC50, Ki, </a:t>
            </a:r>
            <a:r>
              <a:rPr lang="en-US" sz="1600" dirty="0" err="1" smtClean="0">
                <a:solidFill>
                  <a:srgbClr val="000000"/>
                </a:solidFill>
              </a:rPr>
              <a:t>Kd</a:t>
            </a:r>
            <a:r>
              <a:rPr lang="en-US" sz="1600" dirty="0" smtClean="0">
                <a:solidFill>
                  <a:srgbClr val="000000"/>
                </a:solidFill>
              </a:rPr>
              <a:t>, EC50 	--&gt; &lt;  30 μM</a:t>
            </a:r>
          </a:p>
          <a:p>
            <a:pPr marL="1003300" lvl="4">
              <a:buFont typeface="Arial"/>
              <a:buChar char="•"/>
              <a:defRPr/>
            </a:pPr>
            <a:r>
              <a:rPr lang="en-US" sz="1600" dirty="0" smtClean="0"/>
              <a:t> Absence of reactive or promiscuous groups</a:t>
            </a:r>
          </a:p>
          <a:p>
            <a:pPr marL="1003300" lvl="4">
              <a:buFont typeface="Arial"/>
              <a:buChar char="•"/>
              <a:defRPr/>
            </a:pPr>
            <a:r>
              <a:rPr lang="en-US" sz="1600" dirty="0" smtClean="0">
                <a:solidFill>
                  <a:srgbClr val="000000"/>
                </a:solidFill>
              </a:rPr>
              <a:t> Rule out peptides (Absence of 3 continuous peptide bonds) &amp;  </a:t>
            </a:r>
            <a:r>
              <a:rPr lang="en-US" sz="1600" dirty="0" err="1" smtClean="0">
                <a:solidFill>
                  <a:srgbClr val="000000"/>
                </a:solidFill>
              </a:rPr>
              <a:t>macrocycles</a:t>
            </a:r>
            <a:endParaRPr lang="en-US" sz="1600" dirty="0" smtClean="0">
              <a:solidFill>
                <a:srgbClr val="000000"/>
              </a:solidFill>
            </a:endParaRPr>
          </a:p>
          <a:p>
            <a:pPr marL="88900" lvl="2">
              <a:defRPr/>
            </a:pPr>
            <a:endParaRPr lang="en-US" sz="1600" u="sng" dirty="0" smtClean="0">
              <a:solidFill>
                <a:srgbClr val="000000"/>
              </a:solidFill>
            </a:endParaRPr>
          </a:p>
          <a:p>
            <a:pPr marL="88900" lvl="2">
              <a:defRPr/>
            </a:pPr>
            <a:endParaRPr lang="en-US" sz="1600" u="sng" dirty="0" smtClean="0">
              <a:solidFill>
                <a:srgbClr val="000000"/>
              </a:solidFill>
            </a:endParaRPr>
          </a:p>
          <a:p>
            <a:pPr marL="88900" lvl="2">
              <a:defRPr/>
            </a:pPr>
            <a:endParaRPr lang="en-US" sz="1600" dirty="0" smtClean="0">
              <a:solidFill>
                <a:srgbClr val="000000"/>
              </a:solidFill>
            </a:endParaRPr>
          </a:p>
        </p:txBody>
      </p:sp>
      <p:sp>
        <p:nvSpPr>
          <p:cNvPr id="3" name="Rectangle 2"/>
          <p:cNvSpPr/>
          <p:nvPr/>
        </p:nvSpPr>
        <p:spPr>
          <a:xfrm>
            <a:off x="226985" y="3658741"/>
            <a:ext cx="6363759" cy="369332"/>
          </a:xfrm>
          <a:prstGeom prst="rect">
            <a:avLst/>
          </a:prstGeom>
        </p:spPr>
        <p:txBody>
          <a:bodyPr wrap="square">
            <a:spAutoFit/>
          </a:bodyPr>
          <a:lstStyle/>
          <a:p>
            <a:r>
              <a:rPr lang="en-US" i="1" dirty="0" err="1" smtClean="0">
                <a:solidFill>
                  <a:srgbClr val="0000FF"/>
                </a:solidFill>
              </a:rPr>
              <a:t>Labbé</a:t>
            </a:r>
            <a:r>
              <a:rPr lang="en-US" i="1" dirty="0" smtClean="0">
                <a:solidFill>
                  <a:srgbClr val="0000FF"/>
                </a:solidFill>
              </a:rPr>
              <a:t> </a:t>
            </a:r>
            <a:r>
              <a:rPr lang="en-US" i="1" dirty="0">
                <a:solidFill>
                  <a:srgbClr val="0000FF"/>
                </a:solidFill>
              </a:rPr>
              <a:t>et al. </a:t>
            </a:r>
            <a:r>
              <a:rPr lang="en-US" i="1" dirty="0" smtClean="0">
                <a:solidFill>
                  <a:srgbClr val="0000FF"/>
                </a:solidFill>
              </a:rPr>
              <a:t>Drug </a:t>
            </a:r>
            <a:r>
              <a:rPr lang="en-US" i="1" dirty="0" err="1">
                <a:solidFill>
                  <a:srgbClr val="0000FF"/>
                </a:solidFill>
              </a:rPr>
              <a:t>Discov</a:t>
            </a:r>
            <a:r>
              <a:rPr lang="en-US" i="1" dirty="0">
                <a:solidFill>
                  <a:srgbClr val="0000FF"/>
                </a:solidFill>
              </a:rPr>
              <a:t> </a:t>
            </a:r>
            <a:r>
              <a:rPr lang="en-US" i="1" dirty="0" smtClean="0">
                <a:solidFill>
                  <a:srgbClr val="0000FF"/>
                </a:solidFill>
              </a:rPr>
              <a:t>Today 2013</a:t>
            </a:r>
            <a:endParaRPr lang="en-US" i="1" dirty="0">
              <a:solidFill>
                <a:srgbClr val="0000FF"/>
              </a:solidFill>
            </a:endParaRPr>
          </a:p>
        </p:txBody>
      </p:sp>
      <p:sp>
        <p:nvSpPr>
          <p:cNvPr id="9" name="Rectangle 7"/>
          <p:cNvSpPr>
            <a:spLocks noChangeArrowheads="1"/>
          </p:cNvSpPr>
          <p:nvPr/>
        </p:nvSpPr>
        <p:spPr bwMode="auto">
          <a:xfrm>
            <a:off x="307364" y="347309"/>
            <a:ext cx="8051345" cy="1077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en-US" sz="3200" b="1" dirty="0" err="1" smtClean="0">
                <a:solidFill>
                  <a:srgbClr val="000080"/>
                </a:solidFill>
                <a:effectLst>
                  <a:outerShdw blurRad="31750" dist="25400" dir="5400000" algn="tl" rotWithShape="0">
                    <a:srgbClr val="000000">
                      <a:alpha val="25000"/>
                    </a:srgbClr>
                  </a:outerShdw>
                </a:effectLst>
                <a:latin typeface="+mj-lt"/>
                <a:ea typeface="+mj-ea"/>
                <a:cs typeface="+mj-cs"/>
              </a:rPr>
              <a:t>iPPI</a:t>
            </a:r>
            <a:r>
              <a:rPr lang="en-US" sz="3200" b="1" dirty="0">
                <a:solidFill>
                  <a:srgbClr val="000080"/>
                </a:solidFill>
                <a:effectLst>
                  <a:outerShdw blurRad="31750" dist="25400" dir="5400000" algn="tl" rotWithShape="0">
                    <a:srgbClr val="000000">
                      <a:alpha val="25000"/>
                    </a:srgbClr>
                  </a:outerShdw>
                </a:effectLst>
                <a:latin typeface="+mj-lt"/>
                <a:ea typeface="+mj-ea"/>
                <a:cs typeface="+mj-cs"/>
              </a:rPr>
              <a:t>-DB: A Unique Database of </a:t>
            </a:r>
            <a:r>
              <a:rPr lang="en-US" sz="3200" b="1" dirty="0" smtClean="0">
                <a:solidFill>
                  <a:srgbClr val="000080"/>
                </a:solidFill>
                <a:effectLst>
                  <a:outerShdw blurRad="31750" dist="25400" dir="5400000" algn="tl" rotWithShape="0">
                    <a:srgbClr val="000000">
                      <a:alpha val="25000"/>
                    </a:srgbClr>
                  </a:outerShdw>
                </a:effectLst>
                <a:latin typeface="+mj-lt"/>
                <a:ea typeface="+mj-ea"/>
                <a:cs typeface="+mj-cs"/>
              </a:rPr>
              <a:t>small-molecule modulators </a:t>
            </a:r>
            <a:r>
              <a:rPr lang="en-US" sz="3200" b="1" dirty="0">
                <a:solidFill>
                  <a:srgbClr val="000080"/>
                </a:solidFill>
                <a:effectLst>
                  <a:outerShdw blurRad="31750" dist="25400" dir="5400000" algn="tl" rotWithShape="0">
                    <a:srgbClr val="000000">
                      <a:alpha val="25000"/>
                    </a:srgbClr>
                  </a:outerShdw>
                </a:effectLst>
                <a:latin typeface="+mj-lt"/>
                <a:ea typeface="+mj-ea"/>
                <a:cs typeface="+mj-cs"/>
              </a:rPr>
              <a:t>of PPI   </a:t>
            </a:r>
          </a:p>
        </p:txBody>
      </p:sp>
      <p:pic>
        <p:nvPicPr>
          <p:cNvPr id="10" name="Espace réservé du contenu 3" descr="Sperandio-Figure4.png"/>
          <p:cNvPicPr>
            <a:picLocks noChangeAspect="1"/>
          </p:cNvPicPr>
          <p:nvPr/>
        </p:nvPicPr>
        <p:blipFill rotWithShape="1">
          <a:blip r:embed="rId3"/>
          <a:srcRect l="37867" t="3086" r="32576" b="71379"/>
          <a:stretch/>
        </p:blipFill>
        <p:spPr>
          <a:xfrm>
            <a:off x="6567453" y="1376076"/>
            <a:ext cx="2398175" cy="1722959"/>
          </a:xfrm>
          <a:prstGeom prst="rect">
            <a:avLst/>
          </a:prstGeom>
        </p:spPr>
      </p:pic>
      <p:sp>
        <p:nvSpPr>
          <p:cNvPr id="11" name="Titre 1"/>
          <p:cNvSpPr txBox="1">
            <a:spLocks/>
          </p:cNvSpPr>
          <p:nvPr/>
        </p:nvSpPr>
        <p:spPr>
          <a:xfrm>
            <a:off x="363335" y="6138765"/>
            <a:ext cx="8229600" cy="699992"/>
          </a:xfrm>
          <a:prstGeom prst="rect">
            <a:avLst/>
          </a:prstGeom>
          <a:solidFill>
            <a:srgbClr val="FFFFFF"/>
          </a:solidFill>
          <a:effectLst>
            <a:outerShdw blurRad="50800" dist="38100" dir="2700000">
              <a:srgbClr val="000000">
                <a:alpha val="43000"/>
              </a:srgbClr>
            </a:outerShdw>
          </a:effectLst>
        </p:spPr>
        <p:txBody>
          <a:bodyPr vert="horz" rtlCol="0" anchor="ctr">
            <a:normAutofit fontScale="97500"/>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r>
              <a:rPr lang="fr-FR" sz="3600" dirty="0" smtClean="0">
                <a:solidFill>
                  <a:srgbClr val="0000FF"/>
                </a:solidFill>
              </a:rPr>
              <a:t>http://</a:t>
            </a:r>
            <a:r>
              <a:rPr lang="fr-FR" sz="3600" dirty="0" err="1" smtClean="0">
                <a:solidFill>
                  <a:srgbClr val="0000FF"/>
                </a:solidFill>
              </a:rPr>
              <a:t>www.ippidb.cdithem.fr</a:t>
            </a:r>
            <a:endParaRPr lang="fr-FR" sz="3600" dirty="0">
              <a:solidFill>
                <a:srgbClr val="0000FF"/>
              </a:solidFill>
            </a:endParaRPr>
          </a:p>
        </p:txBody>
      </p:sp>
      <p:graphicFrame>
        <p:nvGraphicFramePr>
          <p:cNvPr id="7" name="Tableau 6"/>
          <p:cNvGraphicFramePr>
            <a:graphicFrameLocks noGrp="1"/>
          </p:cNvGraphicFramePr>
          <p:nvPr>
            <p:extLst>
              <p:ext uri="{D42A27DB-BD31-4B8C-83A1-F6EECF244321}">
                <p14:modId xmlns:p14="http://schemas.microsoft.com/office/powerpoint/2010/main" val="1856920084"/>
              </p:ext>
            </p:extLst>
          </p:nvPr>
        </p:nvGraphicFramePr>
        <p:xfrm>
          <a:off x="46449" y="4136061"/>
          <a:ext cx="8942470" cy="2049560"/>
        </p:xfrm>
        <a:graphic>
          <a:graphicData uri="http://schemas.openxmlformats.org/drawingml/2006/table">
            <a:tbl>
              <a:tblPr firstRow="1" bandRow="1">
                <a:effectLst>
                  <a:outerShdw blurRad="50800" dist="38100" dir="2700000">
                    <a:srgbClr val="000000">
                      <a:alpha val="43000"/>
                    </a:srgbClr>
                  </a:outerShdw>
                </a:effectLst>
                <a:tableStyleId>{69CF1AB2-1976-4502-BF36-3FF5EA218861}</a:tableStyleId>
              </a:tblPr>
              <a:tblGrid>
                <a:gridCol w="1574799"/>
                <a:gridCol w="1727200"/>
                <a:gridCol w="1701800"/>
                <a:gridCol w="1435100"/>
                <a:gridCol w="2503571"/>
              </a:tblGrid>
              <a:tr h="0">
                <a:tc gridSpan="5">
                  <a:txBody>
                    <a:bodyPr/>
                    <a:lstStyle/>
                    <a:p>
                      <a:pPr algn="ctr"/>
                      <a:endParaRPr lang="en-US" sz="8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40000"/>
                        <a:lumOff val="60000"/>
                      </a:schemeClr>
                    </a:solidFill>
                  </a:tcPr>
                </a:tc>
                <a:tc hMerge="1">
                  <a:txBody>
                    <a:bodyPr/>
                    <a:lstStyle/>
                    <a:p>
                      <a:endParaRPr lang="fr-FR" dirty="0"/>
                    </a:p>
                  </a:txBody>
                  <a:tcPr/>
                </a:tc>
                <a:tc hMerge="1">
                  <a:txBody>
                    <a:bodyPr/>
                    <a:lstStyle/>
                    <a:p>
                      <a:endParaRPr lang="fr-FR" dirty="0"/>
                    </a:p>
                  </a:txBody>
                  <a:tcPr/>
                </a:tc>
                <a:tc hMerge="1">
                  <a:txBody>
                    <a:bodyPr/>
                    <a:lstStyle/>
                    <a:p>
                      <a:endParaRPr lang="fr-FR"/>
                    </a:p>
                  </a:txBody>
                  <a:tcPr/>
                </a:tc>
                <a:tc hMerge="1">
                  <a:txBody>
                    <a:bodyPr/>
                    <a:lstStyle/>
                    <a:p>
                      <a:endParaRPr lang="fr-FR" dirty="0"/>
                    </a:p>
                  </a:txBody>
                  <a:tcPr/>
                </a:tc>
              </a:tr>
              <a:tr h="661636">
                <a:tc>
                  <a:txBody>
                    <a:bodyPr/>
                    <a:lstStyle/>
                    <a:p>
                      <a:pPr algn="ctr"/>
                      <a:r>
                        <a:rPr lang="en-US" sz="2000" b="1" noProof="0" dirty="0" err="1" smtClean="0">
                          <a:solidFill>
                            <a:schemeClr val="bg1"/>
                          </a:solidFill>
                          <a:effectLst>
                            <a:outerShdw blurRad="50800" dist="38100" dir="2700000">
                              <a:srgbClr val="000000">
                                <a:alpha val="43000"/>
                              </a:srgbClr>
                            </a:outerShdw>
                          </a:effectLst>
                        </a:rPr>
                        <a:t>Nb</a:t>
                      </a:r>
                      <a:r>
                        <a:rPr lang="en-US" sz="2000" b="1" noProof="0" dirty="0" smtClean="0">
                          <a:solidFill>
                            <a:schemeClr val="bg1"/>
                          </a:solidFill>
                          <a:effectLst>
                            <a:outerShdw blurRad="50800" dist="38100" dir="2700000">
                              <a:srgbClr val="000000">
                                <a:alpha val="43000"/>
                              </a:srgbClr>
                            </a:outerShdw>
                          </a:effectLst>
                        </a:rPr>
                        <a:t> of </a:t>
                      </a:r>
                      <a:r>
                        <a:rPr lang="en-US" sz="2000" b="1" noProof="0" dirty="0" err="1" smtClean="0">
                          <a:solidFill>
                            <a:schemeClr val="bg1"/>
                          </a:solidFill>
                          <a:effectLst>
                            <a:outerShdw blurRad="50800" dist="38100" dir="2700000">
                              <a:srgbClr val="000000">
                                <a:alpha val="43000"/>
                              </a:srgbClr>
                            </a:outerShdw>
                          </a:effectLst>
                        </a:rPr>
                        <a:t>iPPI</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20000"/>
                        <a:lumOff val="80000"/>
                      </a:schemeClr>
                    </a:solidFill>
                  </a:tcPr>
                </a:tc>
                <a:tc>
                  <a:txBody>
                    <a:bodyPr/>
                    <a:lstStyle/>
                    <a:p>
                      <a:pPr algn="ctr"/>
                      <a:r>
                        <a:rPr lang="en-US" sz="2000" b="1" noProof="0" dirty="0" err="1" smtClean="0">
                          <a:solidFill>
                            <a:schemeClr val="bg1"/>
                          </a:solidFill>
                          <a:effectLst>
                            <a:outerShdw blurRad="50800" dist="38100" dir="2700000">
                              <a:srgbClr val="000000">
                                <a:alpha val="43000"/>
                              </a:srgbClr>
                            </a:outerShdw>
                          </a:effectLst>
                        </a:rPr>
                        <a:t>Nb</a:t>
                      </a:r>
                      <a:r>
                        <a:rPr lang="en-US" sz="2000" b="1" noProof="0" dirty="0" smtClean="0">
                          <a:solidFill>
                            <a:schemeClr val="bg1"/>
                          </a:solidFill>
                          <a:effectLst>
                            <a:outerShdw blurRad="50800" dist="38100" dir="2700000">
                              <a:srgbClr val="000000">
                                <a:alpha val="43000"/>
                              </a:srgbClr>
                            </a:outerShdw>
                          </a:effectLst>
                        </a:rPr>
                        <a:t> of assay data</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20000"/>
                        <a:lumOff val="80000"/>
                      </a:schemeClr>
                    </a:solidFill>
                  </a:tcPr>
                </a:tc>
                <a:tc>
                  <a:txBody>
                    <a:bodyPr/>
                    <a:lstStyle/>
                    <a:p>
                      <a:pPr algn="ctr"/>
                      <a:r>
                        <a:rPr lang="en-US" sz="2000" b="1" noProof="0" dirty="0" err="1" smtClean="0">
                          <a:solidFill>
                            <a:schemeClr val="bg1"/>
                          </a:solidFill>
                          <a:effectLst>
                            <a:outerShdw blurRad="50800" dist="38100" dir="2700000">
                              <a:srgbClr val="000000">
                                <a:alpha val="43000"/>
                              </a:srgbClr>
                            </a:outerShdw>
                          </a:effectLst>
                        </a:rPr>
                        <a:t>Nb</a:t>
                      </a:r>
                      <a:r>
                        <a:rPr lang="en-US" sz="2000" b="1" noProof="0" dirty="0" smtClean="0">
                          <a:solidFill>
                            <a:schemeClr val="bg1"/>
                          </a:solidFill>
                          <a:effectLst>
                            <a:outerShdw blurRad="50800" dist="38100" dir="2700000">
                              <a:srgbClr val="000000">
                                <a:alpha val="43000"/>
                              </a:srgbClr>
                            </a:outerShdw>
                          </a:effectLst>
                        </a:rPr>
                        <a:t> of PPI</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20000"/>
                        <a:lumOff val="80000"/>
                      </a:schemeClr>
                    </a:solidFill>
                  </a:tcPr>
                </a:tc>
                <a:tc gridSpan="2">
                  <a:txBody>
                    <a:bodyPr/>
                    <a:lstStyle/>
                    <a:p>
                      <a:pPr algn="ctr"/>
                      <a:r>
                        <a:rPr lang="en-US" sz="2000" b="1" noProof="0" dirty="0" err="1" smtClean="0">
                          <a:solidFill>
                            <a:schemeClr val="bg1"/>
                          </a:solidFill>
                          <a:effectLst>
                            <a:outerShdw blurRad="50800" dist="38100" dir="2700000">
                              <a:srgbClr val="000000">
                                <a:alpha val="43000"/>
                              </a:srgbClr>
                            </a:outerShdw>
                          </a:effectLst>
                        </a:rPr>
                        <a:t>Nb</a:t>
                      </a:r>
                      <a:r>
                        <a:rPr lang="en-US" sz="2000" b="1" noProof="0" dirty="0" smtClean="0">
                          <a:solidFill>
                            <a:schemeClr val="bg1"/>
                          </a:solidFill>
                          <a:effectLst>
                            <a:outerShdw blurRad="50800" dist="38100" dir="2700000">
                              <a:srgbClr val="000000">
                                <a:alpha val="43000"/>
                              </a:srgbClr>
                            </a:outerShdw>
                          </a:effectLst>
                        </a:rPr>
                        <a:t> of References</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20000"/>
                        <a:lumOff val="80000"/>
                      </a:schemeClr>
                    </a:solidFill>
                  </a:tcPr>
                </a:tc>
                <a:tc hMerge="1">
                  <a:txBody>
                    <a:bodyPr/>
                    <a:lstStyle/>
                    <a:p>
                      <a:pPr algn="ctr"/>
                      <a:endParaRPr lang="fr-FR" sz="1400" dirty="0"/>
                    </a:p>
                  </a:txBody>
                  <a:tcPr anchor="ctr"/>
                </a:tc>
              </a:tr>
              <a:tr h="473524">
                <a:tc rowSpan="2">
                  <a:txBody>
                    <a:bodyPr/>
                    <a:lstStyle/>
                    <a:p>
                      <a:pPr algn="ctr"/>
                      <a:r>
                        <a:rPr lang="en-US" sz="2000" b="1" noProof="0" dirty="0" smtClean="0">
                          <a:solidFill>
                            <a:schemeClr val="bg1"/>
                          </a:solidFill>
                          <a:effectLst>
                            <a:outerShdw blurRad="50800" dist="38100" dir="2700000">
                              <a:srgbClr val="000000">
                                <a:alpha val="43000"/>
                              </a:srgbClr>
                            </a:outerShdw>
                          </a:effectLst>
                        </a:rPr>
                        <a:t>1650</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40000"/>
                        <a:lumOff val="60000"/>
                      </a:schemeClr>
                    </a:solidFill>
                  </a:tcPr>
                </a:tc>
                <a:tc rowSpan="2">
                  <a:txBody>
                    <a:bodyPr/>
                    <a:lstStyle/>
                    <a:p>
                      <a:pPr algn="ctr"/>
                      <a:r>
                        <a:rPr lang="en-US" sz="2000" b="1" noProof="0" dirty="0" smtClean="0">
                          <a:solidFill>
                            <a:schemeClr val="bg1"/>
                          </a:solidFill>
                          <a:effectLst>
                            <a:outerShdw blurRad="50800" dist="38100" dir="2700000">
                              <a:srgbClr val="000000">
                                <a:alpha val="43000"/>
                              </a:srgbClr>
                            </a:outerShdw>
                          </a:effectLst>
                        </a:rPr>
                        <a:t>2435</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40000"/>
                        <a:lumOff val="60000"/>
                      </a:schemeClr>
                    </a:solidFill>
                  </a:tcPr>
                </a:tc>
                <a:tc rowSpan="2">
                  <a:txBody>
                    <a:bodyPr/>
                    <a:lstStyle/>
                    <a:p>
                      <a:pPr algn="ctr"/>
                      <a:r>
                        <a:rPr lang="en-US" sz="2000" b="1" noProof="0" dirty="0" smtClean="0">
                          <a:solidFill>
                            <a:schemeClr val="bg1"/>
                          </a:solidFill>
                          <a:effectLst>
                            <a:outerShdw blurRad="50800" dist="38100" dir="2700000">
                              <a:srgbClr val="000000">
                                <a:alpha val="43000"/>
                              </a:srgbClr>
                            </a:outerShdw>
                          </a:effectLst>
                        </a:rPr>
                        <a:t>31</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40000"/>
                        <a:lumOff val="60000"/>
                      </a:schemeClr>
                    </a:solidFill>
                  </a:tcPr>
                </a:tc>
                <a:tc rowSpan="2">
                  <a:txBody>
                    <a:bodyPr/>
                    <a:lstStyle/>
                    <a:p>
                      <a:pPr algn="ctr"/>
                      <a:r>
                        <a:rPr lang="en-US" sz="2000" b="1" noProof="0" dirty="0" smtClean="0">
                          <a:solidFill>
                            <a:schemeClr val="bg1"/>
                          </a:solidFill>
                          <a:effectLst>
                            <a:outerShdw blurRad="50800" dist="38100" dir="2700000">
                              <a:srgbClr val="000000">
                                <a:alpha val="43000"/>
                              </a:srgbClr>
                            </a:outerShdw>
                          </a:effectLst>
                        </a:rPr>
                        <a:t>117</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40000"/>
                        <a:lumOff val="60000"/>
                      </a:schemeClr>
                    </a:solidFill>
                  </a:tcPr>
                </a:tc>
                <a:tc>
                  <a:txBody>
                    <a:bodyPr/>
                    <a:lstStyle/>
                    <a:p>
                      <a:pPr algn="ctr"/>
                      <a:r>
                        <a:rPr lang="en-US" sz="2000" b="1" noProof="0" dirty="0" smtClean="0">
                          <a:solidFill>
                            <a:schemeClr val="bg1"/>
                          </a:solidFill>
                          <a:effectLst>
                            <a:outerShdw blurRad="50800" dist="38100" dir="2700000">
                              <a:srgbClr val="000000">
                                <a:alpha val="43000"/>
                              </a:srgbClr>
                            </a:outerShdw>
                          </a:effectLst>
                        </a:rPr>
                        <a:t>84 articles</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40000"/>
                        <a:lumOff val="60000"/>
                      </a:schemeClr>
                    </a:solidFill>
                  </a:tcPr>
                </a:tc>
              </a:tr>
              <a:tr h="661636">
                <a:tc vMerge="1">
                  <a:txBody>
                    <a:bodyPr/>
                    <a:lstStyle/>
                    <a:p>
                      <a:pPr algn="ctr"/>
                      <a:endParaRPr lang="fr-FR" sz="1400" dirty="0"/>
                    </a:p>
                  </a:txBody>
                  <a:tcPr anchor="ctr"/>
                </a:tc>
                <a:tc vMerge="1">
                  <a:txBody>
                    <a:bodyPr/>
                    <a:lstStyle/>
                    <a:p>
                      <a:pPr algn="ctr"/>
                      <a:endParaRPr lang="fr-FR" sz="1400" dirty="0"/>
                    </a:p>
                  </a:txBody>
                  <a:tcPr anchor="ctr"/>
                </a:tc>
                <a:tc vMerge="1">
                  <a:txBody>
                    <a:bodyPr/>
                    <a:lstStyle/>
                    <a:p>
                      <a:pPr algn="ctr"/>
                      <a:endParaRPr lang="fr-FR" sz="1400" dirty="0"/>
                    </a:p>
                  </a:txBody>
                  <a:tcPr anchor="ctr"/>
                </a:tc>
                <a:tc vMerge="1">
                  <a:txBody>
                    <a:bodyPr/>
                    <a:lstStyle/>
                    <a:p>
                      <a:pPr algn="ctr"/>
                      <a:endParaRPr lang="fr-FR" sz="1400" dirty="0"/>
                    </a:p>
                  </a:txBody>
                  <a:tcPr anchor="ctr"/>
                </a:tc>
                <a:tc>
                  <a:txBody>
                    <a:bodyPr/>
                    <a:lstStyle/>
                    <a:p>
                      <a:pPr algn="ctr"/>
                      <a:r>
                        <a:rPr lang="en-US" sz="2000" b="1" noProof="0" dirty="0" smtClean="0">
                          <a:solidFill>
                            <a:schemeClr val="bg1"/>
                          </a:solidFill>
                          <a:effectLst>
                            <a:outerShdw blurRad="50800" dist="38100" dir="2700000">
                              <a:srgbClr val="000000">
                                <a:alpha val="43000"/>
                              </a:srgbClr>
                            </a:outerShdw>
                          </a:effectLst>
                        </a:rPr>
                        <a:t>33 world</a:t>
                      </a:r>
                      <a:r>
                        <a:rPr lang="en-US" sz="2000" b="1" baseline="0" noProof="0" dirty="0" smtClean="0">
                          <a:solidFill>
                            <a:schemeClr val="bg1"/>
                          </a:solidFill>
                          <a:effectLst>
                            <a:outerShdw blurRad="50800" dist="38100" dir="2700000">
                              <a:srgbClr val="000000">
                                <a:alpha val="43000"/>
                              </a:srgbClr>
                            </a:outerShdw>
                          </a:effectLst>
                        </a:rPr>
                        <a:t> </a:t>
                      </a:r>
                      <a:r>
                        <a:rPr lang="en-US" sz="2000" b="1" noProof="0" dirty="0" smtClean="0">
                          <a:solidFill>
                            <a:schemeClr val="bg1"/>
                          </a:solidFill>
                          <a:effectLst>
                            <a:outerShdw blurRad="50800" dist="38100" dir="2700000">
                              <a:srgbClr val="000000">
                                <a:alpha val="43000"/>
                              </a:srgbClr>
                            </a:outerShdw>
                          </a:effectLst>
                        </a:rPr>
                        <a:t>patents</a:t>
                      </a:r>
                      <a:endParaRPr lang="en-US" sz="2000" b="1" noProof="0" dirty="0">
                        <a:solidFill>
                          <a:schemeClr val="bg1"/>
                        </a:solidFill>
                        <a:effectLst>
                          <a:outerShdw blurRad="50800" dist="38100" dir="2700000">
                            <a:srgbClr val="000000">
                              <a:alpha val="43000"/>
                            </a:srgbClr>
                          </a:outerShdw>
                        </a:effectLst>
                      </a:endParaRPr>
                    </a:p>
                  </a:txBody>
                  <a:tcPr anchor="ctr">
                    <a:cell3D prstMaterial="dkEdge">
                      <a:bevel w="114300" prst="hardEdge"/>
                      <a:lightRig rig="flood" dir="t"/>
                    </a:cell3D>
                    <a:solidFill>
                      <a:schemeClr val="tx2">
                        <a:lumMod val="40000"/>
                        <a:lumOff val="60000"/>
                      </a:schemeClr>
                    </a:solidFill>
                  </a:tcPr>
                </a:tc>
              </a:tr>
            </a:tbl>
          </a:graphicData>
        </a:graphic>
      </p:graphicFrame>
      <p:pic>
        <p:nvPicPr>
          <p:cNvPr id="6" name="Image 5"/>
          <p:cNvPicPr>
            <a:picLocks noChangeAspect="1"/>
          </p:cNvPicPr>
          <p:nvPr/>
        </p:nvPicPr>
        <p:blipFill>
          <a:blip r:embed="rId4"/>
          <a:stretch>
            <a:fillRect/>
          </a:stretch>
        </p:blipFill>
        <p:spPr>
          <a:xfrm>
            <a:off x="8054522" y="3812640"/>
            <a:ext cx="1004358" cy="732502"/>
          </a:xfrm>
          <a:prstGeom prst="rect">
            <a:avLst/>
          </a:prstGeom>
          <a:effectLst>
            <a:outerShdw blurRad="50800" dist="38100" dir="2700000">
              <a:srgbClr val="000000">
                <a:alpha val="43000"/>
              </a:srgbClr>
            </a:outerShdw>
          </a:effectLst>
          <a:scene3d>
            <a:camera prst="orthographicFront"/>
            <a:lightRig rig="threePt" dir="t"/>
          </a:scene3d>
          <a:sp3d>
            <a:bevelT/>
          </a:sp3d>
        </p:spPr>
      </p:pic>
    </p:spTree>
    <p:extLst>
      <p:ext uri="{BB962C8B-B14F-4D97-AF65-F5344CB8AC3E}">
        <p14:creationId xmlns:p14="http://schemas.microsoft.com/office/powerpoint/2010/main" val="37608486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21" name="Text Box 5"/>
          <p:cNvSpPr txBox="1">
            <a:spLocks noChangeArrowheads="1"/>
          </p:cNvSpPr>
          <p:nvPr/>
        </p:nvSpPr>
        <p:spPr bwMode="auto">
          <a:xfrm>
            <a:off x="2302395" y="342137"/>
            <a:ext cx="4874251" cy="584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3200" b="1" dirty="0">
                <a:solidFill>
                  <a:srgbClr val="000080"/>
                </a:solidFill>
              </a:rPr>
              <a:t>Chemical </a:t>
            </a:r>
            <a:r>
              <a:rPr lang="en-US" sz="3200" b="1" dirty="0" smtClean="0">
                <a:solidFill>
                  <a:srgbClr val="000080"/>
                </a:solidFill>
              </a:rPr>
              <a:t>Space of </a:t>
            </a:r>
            <a:r>
              <a:rPr lang="en-US" sz="3200" b="1" dirty="0" err="1" smtClean="0">
                <a:solidFill>
                  <a:srgbClr val="000080"/>
                </a:solidFill>
              </a:rPr>
              <a:t>i</a:t>
            </a:r>
            <a:r>
              <a:rPr lang="en-US" sz="3200" b="1" dirty="0" smtClean="0">
                <a:solidFill>
                  <a:srgbClr val="000080"/>
                </a:solidFill>
              </a:rPr>
              <a:t>-PPI</a:t>
            </a:r>
            <a:endParaRPr lang="en-US" sz="3200" b="1" dirty="0">
              <a:solidFill>
                <a:srgbClr val="000080"/>
              </a:solidFill>
            </a:endParaRPr>
          </a:p>
        </p:txBody>
      </p:sp>
      <p:pic>
        <p:nvPicPr>
          <p:cNvPr id="24" name="Picture 23" descr=":::::private:tmp:SnapNDrag347:screenshot_20.jpg"/>
          <p:cNvPicPr/>
          <p:nvPr/>
        </p:nvPicPr>
        <p:blipFill>
          <a:blip r:embed="rId3"/>
          <a:srcRect/>
          <a:stretch>
            <a:fillRect/>
          </a:stretch>
        </p:blipFill>
        <p:spPr bwMode="auto">
          <a:xfrm>
            <a:off x="653511" y="1028513"/>
            <a:ext cx="7129912" cy="42262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5" name="TextBox 24"/>
          <p:cNvSpPr txBox="1"/>
          <p:nvPr/>
        </p:nvSpPr>
        <p:spPr>
          <a:xfrm>
            <a:off x="2006600" y="5507426"/>
            <a:ext cx="3978806" cy="777136"/>
          </a:xfrm>
          <a:prstGeom prst="rect">
            <a:avLst/>
          </a:prstGeom>
          <a:noFill/>
        </p:spPr>
        <p:txBody>
          <a:bodyPr wrap="square" rtlCol="0">
            <a:spAutoFit/>
          </a:bodyPr>
          <a:lstStyle/>
          <a:p>
            <a:pPr marL="285750" indent="-285750">
              <a:spcAft>
                <a:spcPts val="300"/>
              </a:spcAft>
              <a:buFont typeface="Courier New"/>
              <a:buChar char="o"/>
            </a:pPr>
            <a:r>
              <a:rPr lang="en-US" sz="1400" b="1" dirty="0" smtClean="0">
                <a:solidFill>
                  <a:srgbClr val="000000"/>
                </a:solidFill>
              </a:rPr>
              <a:t>PPI </a:t>
            </a:r>
            <a:r>
              <a:rPr lang="en-US" sz="1400" b="1" dirty="0">
                <a:solidFill>
                  <a:srgbClr val="000000"/>
                </a:solidFill>
              </a:rPr>
              <a:t>modulators </a:t>
            </a:r>
            <a:r>
              <a:rPr lang="en-US" sz="1400" b="1" dirty="0" smtClean="0">
                <a:solidFill>
                  <a:srgbClr val="000000"/>
                </a:solidFill>
              </a:rPr>
              <a:t>do not  cover the chemical space of enzyme inhibitors:</a:t>
            </a:r>
          </a:p>
          <a:p>
            <a:pPr>
              <a:spcAft>
                <a:spcPts val="300"/>
              </a:spcAft>
            </a:pPr>
            <a:r>
              <a:rPr lang="en-US" sz="1400" b="1" dirty="0" smtClean="0">
                <a:solidFill>
                  <a:srgbClr val="000000"/>
                </a:solidFill>
              </a:rPr>
              <a:t>     ? Need of new PPI modulators</a:t>
            </a:r>
          </a:p>
        </p:txBody>
      </p:sp>
      <p:sp>
        <p:nvSpPr>
          <p:cNvPr id="26" name="TextBox 25"/>
          <p:cNvSpPr txBox="1"/>
          <p:nvPr/>
        </p:nvSpPr>
        <p:spPr>
          <a:xfrm>
            <a:off x="5489146" y="6284562"/>
            <a:ext cx="3654854" cy="523220"/>
          </a:xfrm>
          <a:prstGeom prst="rect">
            <a:avLst/>
          </a:prstGeom>
          <a:noFill/>
        </p:spPr>
        <p:txBody>
          <a:bodyPr wrap="none" rtlCol="0">
            <a:spAutoFit/>
          </a:bodyPr>
          <a:lstStyle/>
          <a:p>
            <a:r>
              <a:rPr lang="en-US" sz="1400" i="1" dirty="0" err="1" smtClean="0">
                <a:solidFill>
                  <a:srgbClr val="0000FF"/>
                </a:solidFill>
              </a:rPr>
              <a:t>Sperandio</a:t>
            </a:r>
            <a:r>
              <a:rPr lang="en-US" sz="1400" i="1" dirty="0" smtClean="0">
                <a:solidFill>
                  <a:srgbClr val="0000FF"/>
                </a:solidFill>
              </a:rPr>
              <a:t> </a:t>
            </a:r>
            <a:r>
              <a:rPr lang="en-US" sz="1400" i="1" dirty="0">
                <a:solidFill>
                  <a:srgbClr val="0000FF"/>
                </a:solidFill>
              </a:rPr>
              <a:t>et </a:t>
            </a:r>
            <a:r>
              <a:rPr lang="en-US" sz="1400" i="1" dirty="0" smtClean="0">
                <a:solidFill>
                  <a:srgbClr val="0000FF"/>
                </a:solidFill>
              </a:rPr>
              <a:t>al. </a:t>
            </a:r>
            <a:r>
              <a:rPr lang="en-US" sz="1400" i="1" dirty="0" err="1">
                <a:solidFill>
                  <a:srgbClr val="0000FF"/>
                </a:solidFill>
              </a:rPr>
              <a:t>Plos</a:t>
            </a:r>
            <a:r>
              <a:rPr lang="en-US" sz="1400" i="1" dirty="0">
                <a:solidFill>
                  <a:srgbClr val="0000FF"/>
                </a:solidFill>
              </a:rPr>
              <a:t> </a:t>
            </a:r>
            <a:r>
              <a:rPr lang="en-US" sz="1400" i="1" dirty="0" err="1">
                <a:solidFill>
                  <a:srgbClr val="0000FF"/>
                </a:solidFill>
              </a:rPr>
              <a:t>Comput</a:t>
            </a:r>
            <a:r>
              <a:rPr lang="en-US" sz="1400" i="1" dirty="0">
                <a:solidFill>
                  <a:srgbClr val="0000FF"/>
                </a:solidFill>
              </a:rPr>
              <a:t> </a:t>
            </a:r>
            <a:r>
              <a:rPr lang="en-US" sz="1400" i="1" dirty="0" err="1">
                <a:solidFill>
                  <a:srgbClr val="0000FF"/>
                </a:solidFill>
              </a:rPr>
              <a:t>Biol</a:t>
            </a:r>
            <a:r>
              <a:rPr lang="en-US" sz="1400" i="1" dirty="0">
                <a:solidFill>
                  <a:srgbClr val="0000FF"/>
                </a:solidFill>
              </a:rPr>
              <a:t> 2010 </a:t>
            </a:r>
          </a:p>
          <a:p>
            <a:r>
              <a:rPr lang="en-US" sz="1400" i="1" dirty="0" err="1">
                <a:solidFill>
                  <a:srgbClr val="0000FF"/>
                </a:solidFill>
              </a:rPr>
              <a:t>Villoutreix</a:t>
            </a:r>
            <a:r>
              <a:rPr lang="en-US" sz="1400" i="1" dirty="0">
                <a:solidFill>
                  <a:srgbClr val="0000FF"/>
                </a:solidFill>
              </a:rPr>
              <a:t> et </a:t>
            </a:r>
            <a:r>
              <a:rPr lang="en-US" sz="1400" i="1" dirty="0" smtClean="0">
                <a:solidFill>
                  <a:srgbClr val="0000FF"/>
                </a:solidFill>
              </a:rPr>
              <a:t>al. </a:t>
            </a:r>
            <a:r>
              <a:rPr lang="en-US" sz="1400" i="1" dirty="0" err="1" smtClean="0">
                <a:solidFill>
                  <a:srgbClr val="0000FF"/>
                </a:solidFill>
              </a:rPr>
              <a:t>Mol</a:t>
            </a:r>
            <a:r>
              <a:rPr lang="en-US" sz="1400" i="1" dirty="0" smtClean="0">
                <a:solidFill>
                  <a:srgbClr val="0000FF"/>
                </a:solidFill>
              </a:rPr>
              <a:t> </a:t>
            </a:r>
            <a:r>
              <a:rPr lang="en-US" sz="1400" i="1" dirty="0" err="1" smtClean="0">
                <a:solidFill>
                  <a:srgbClr val="0000FF"/>
                </a:solidFill>
              </a:rPr>
              <a:t>Informat</a:t>
            </a:r>
            <a:r>
              <a:rPr lang="en-US" sz="1400" i="1" dirty="0" smtClean="0">
                <a:solidFill>
                  <a:srgbClr val="0000FF"/>
                </a:solidFill>
              </a:rPr>
              <a:t> 2014</a:t>
            </a:r>
            <a:endParaRPr lang="en-US" sz="1400" i="1" dirty="0">
              <a:solidFill>
                <a:srgbClr val="0000FF"/>
              </a:solidFill>
            </a:endParaRPr>
          </a:p>
        </p:txBody>
      </p:sp>
      <p:sp>
        <p:nvSpPr>
          <p:cNvPr id="2" name="Rectangle 1"/>
          <p:cNvSpPr/>
          <p:nvPr/>
        </p:nvSpPr>
        <p:spPr>
          <a:xfrm>
            <a:off x="5674966" y="1308100"/>
            <a:ext cx="4572000" cy="830997"/>
          </a:xfrm>
          <a:prstGeom prst="rect">
            <a:avLst/>
          </a:prstGeom>
        </p:spPr>
        <p:txBody>
          <a:bodyPr>
            <a:spAutoFit/>
          </a:bodyPr>
          <a:lstStyle/>
          <a:p>
            <a:r>
              <a:rPr lang="en-US" sz="1600" dirty="0" smtClean="0"/>
              <a:t>Enzymes,</a:t>
            </a:r>
          </a:p>
          <a:p>
            <a:r>
              <a:rPr lang="en-US" sz="1600" dirty="0" smtClean="0">
                <a:solidFill>
                  <a:srgbClr val="FF0000"/>
                </a:solidFill>
              </a:rPr>
              <a:t>Bcl</a:t>
            </a:r>
            <a:r>
              <a:rPr lang="en-US" sz="1600" dirty="0">
                <a:solidFill>
                  <a:srgbClr val="FF0000"/>
                </a:solidFill>
              </a:rPr>
              <a:t>-</a:t>
            </a:r>
            <a:r>
              <a:rPr lang="en-US" sz="1600" dirty="0" smtClean="0">
                <a:solidFill>
                  <a:srgbClr val="FF0000"/>
                </a:solidFill>
              </a:rPr>
              <a:t>2,</a:t>
            </a:r>
            <a:r>
              <a:rPr lang="en-US" sz="1600" dirty="0" smtClean="0"/>
              <a:t> </a:t>
            </a:r>
            <a:r>
              <a:rPr lang="en-US" sz="1600" dirty="0" smtClean="0">
                <a:solidFill>
                  <a:srgbClr val="79D7DF"/>
                </a:solidFill>
              </a:rPr>
              <a:t>MDM2, </a:t>
            </a:r>
          </a:p>
          <a:p>
            <a:r>
              <a:rPr lang="en-US" sz="1600" dirty="0" smtClean="0">
                <a:solidFill>
                  <a:srgbClr val="658B5B"/>
                </a:solidFill>
              </a:rPr>
              <a:t>LFA, </a:t>
            </a:r>
            <a:r>
              <a:rPr lang="en-US" sz="1600" dirty="0" err="1" smtClean="0">
                <a:solidFill>
                  <a:srgbClr val="0000FF"/>
                </a:solidFill>
              </a:rPr>
              <a:t>Xiap</a:t>
            </a:r>
            <a:r>
              <a:rPr lang="en-US" sz="1600" dirty="0" smtClean="0"/>
              <a:t> </a:t>
            </a:r>
            <a:endParaRPr lang="en-US" sz="1600" dirty="0"/>
          </a:p>
        </p:txBody>
      </p:sp>
    </p:spTree>
    <p:extLst>
      <p:ext uri="{BB962C8B-B14F-4D97-AF65-F5344CB8AC3E}">
        <p14:creationId xmlns:p14="http://schemas.microsoft.com/office/powerpoint/2010/main" val="161085311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Espace réservé du contenu 6" descr="Screen Shot 2013-04-15 at 1.38.03 PM.png"/>
          <p:cNvPicPr>
            <a:picLocks noChangeAspect="1"/>
          </p:cNvPicPr>
          <p:nvPr/>
        </p:nvPicPr>
        <p:blipFill>
          <a:blip r:embed="rId3"/>
          <a:srcRect t="-130" b="-130"/>
          <a:stretch>
            <a:fillRect/>
          </a:stretch>
        </p:blipFill>
        <p:spPr>
          <a:xfrm>
            <a:off x="5664200" y="1043896"/>
            <a:ext cx="3181350" cy="2051705"/>
          </a:xfrm>
          <a:prstGeom prst="rect">
            <a:avLst/>
          </a:prstGeom>
        </p:spPr>
      </p:pic>
      <p:sp>
        <p:nvSpPr>
          <p:cNvPr id="22" name="Rounded Rectangle 21"/>
          <p:cNvSpPr/>
          <p:nvPr/>
        </p:nvSpPr>
        <p:spPr>
          <a:xfrm>
            <a:off x="425450" y="5689600"/>
            <a:ext cx="7829550" cy="115421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21" name="Rounded Rectangle 20"/>
          <p:cNvSpPr/>
          <p:nvPr/>
        </p:nvSpPr>
        <p:spPr>
          <a:xfrm>
            <a:off x="538258" y="3065022"/>
            <a:ext cx="7270479" cy="107171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rgbClr val="FFFFFF"/>
              </a:solidFill>
            </a:endParaRPr>
          </a:p>
        </p:txBody>
      </p:sp>
      <p:sp>
        <p:nvSpPr>
          <p:cNvPr id="6" name="Espace réservé du contenu 3"/>
          <p:cNvSpPr>
            <a:spLocks noGrp="1"/>
          </p:cNvSpPr>
          <p:nvPr>
            <p:ph idx="1"/>
          </p:nvPr>
        </p:nvSpPr>
        <p:spPr>
          <a:xfrm>
            <a:off x="304610" y="1335996"/>
            <a:ext cx="5588190" cy="1803400"/>
          </a:xfrm>
          <a:effectLst/>
        </p:spPr>
        <p:txBody>
          <a:bodyPr>
            <a:noAutofit/>
          </a:bodyPr>
          <a:lstStyle/>
          <a:p>
            <a:r>
              <a:rPr lang="en-US" sz="1600" dirty="0" smtClean="0">
                <a:solidFill>
                  <a:srgbClr val="000000"/>
                </a:solidFill>
              </a:rPr>
              <a:t>Specific molecular shape </a:t>
            </a:r>
          </a:p>
          <a:p>
            <a:r>
              <a:rPr lang="en-US" sz="1600" dirty="0" smtClean="0">
                <a:solidFill>
                  <a:srgbClr val="000000"/>
                </a:solidFill>
              </a:rPr>
              <a:t>Multiple bonds and aromatic rings</a:t>
            </a:r>
          </a:p>
          <a:p>
            <a:r>
              <a:rPr lang="en-US" sz="1600" dirty="0" smtClean="0">
                <a:solidFill>
                  <a:srgbClr val="000000"/>
                </a:solidFill>
              </a:rPr>
              <a:t>Validated on the experimental binding data of </a:t>
            </a:r>
          </a:p>
          <a:p>
            <a:pPr>
              <a:buNone/>
            </a:pPr>
            <a:r>
              <a:rPr lang="en-US" sz="1600" dirty="0" smtClean="0">
                <a:solidFill>
                  <a:srgbClr val="000000"/>
                </a:solidFill>
              </a:rPr>
              <a:t>   500,000 </a:t>
            </a:r>
            <a:r>
              <a:rPr lang="en-US" sz="1600" dirty="0" err="1" smtClean="0">
                <a:solidFill>
                  <a:srgbClr val="000000"/>
                </a:solidFill>
              </a:rPr>
              <a:t>cmpds</a:t>
            </a:r>
            <a:r>
              <a:rPr lang="en-US" sz="1600" dirty="0" smtClean="0">
                <a:solidFill>
                  <a:srgbClr val="000000"/>
                </a:solidFill>
              </a:rPr>
              <a:t> from </a:t>
            </a:r>
            <a:r>
              <a:rPr lang="en-US" sz="1600" dirty="0" err="1" smtClean="0">
                <a:solidFill>
                  <a:srgbClr val="000000"/>
                </a:solidFill>
              </a:rPr>
              <a:t>PubChem</a:t>
            </a:r>
            <a:r>
              <a:rPr lang="en-US" sz="1600" dirty="0" smtClean="0">
                <a:solidFill>
                  <a:srgbClr val="000000"/>
                </a:solidFill>
              </a:rPr>
              <a:t> </a:t>
            </a:r>
            <a:r>
              <a:rPr lang="en-US" sz="1600" dirty="0" err="1" smtClean="0">
                <a:solidFill>
                  <a:srgbClr val="000000"/>
                </a:solidFill>
              </a:rPr>
              <a:t>BioAssay</a:t>
            </a:r>
            <a:r>
              <a:rPr lang="en-US" sz="1600" dirty="0" smtClean="0">
                <a:solidFill>
                  <a:srgbClr val="000000"/>
                </a:solidFill>
              </a:rPr>
              <a:t> and 11 PPI targets</a:t>
            </a:r>
          </a:p>
          <a:p>
            <a:pPr marL="109728" indent="0">
              <a:buNone/>
            </a:pPr>
            <a:endParaRPr lang="en-US" sz="1600" dirty="0" smtClean="0">
              <a:solidFill>
                <a:srgbClr val="000000"/>
              </a:solidFill>
            </a:endParaRPr>
          </a:p>
        </p:txBody>
      </p:sp>
      <p:sp>
        <p:nvSpPr>
          <p:cNvPr id="10" name="Titre 1"/>
          <p:cNvSpPr txBox="1">
            <a:spLocks/>
          </p:cNvSpPr>
          <p:nvPr/>
        </p:nvSpPr>
        <p:spPr>
          <a:xfrm>
            <a:off x="253810" y="476250"/>
            <a:ext cx="8229600" cy="1143000"/>
          </a:xfrm>
          <a:prstGeom prst="rect">
            <a:avLst/>
          </a:prstGeom>
          <a:effectLst>
            <a:outerShdw blurRad="50800" dist="38100" dir="2700000">
              <a:srgbClr val="000000">
                <a:alpha val="43000"/>
              </a:srgbClr>
            </a:outerShdw>
          </a:effectLst>
        </p:spPr>
        <p:txBody>
          <a:bodyPr vert="horz" rtlCol="0" anchor="ctr">
            <a:noAutofit/>
            <a:scene3d>
              <a:camera prst="orthographicFront"/>
              <a:lightRig rig="soft" dir="t"/>
            </a:scene3d>
            <a:sp3d prstMaterial="softEdge">
              <a:bevelT w="25400" h="25400"/>
            </a:sp3d>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endParaRPr lang="fr-FR" sz="3600" dirty="0"/>
          </a:p>
        </p:txBody>
      </p:sp>
      <p:sp>
        <p:nvSpPr>
          <p:cNvPr id="13" name="TextBox 12"/>
          <p:cNvSpPr txBox="1"/>
          <p:nvPr/>
        </p:nvSpPr>
        <p:spPr>
          <a:xfrm>
            <a:off x="602965" y="3758719"/>
            <a:ext cx="3654854" cy="307777"/>
          </a:xfrm>
          <a:prstGeom prst="rect">
            <a:avLst/>
          </a:prstGeom>
          <a:noFill/>
        </p:spPr>
        <p:txBody>
          <a:bodyPr wrap="none" rtlCol="0">
            <a:spAutoFit/>
          </a:bodyPr>
          <a:lstStyle/>
          <a:p>
            <a:r>
              <a:rPr lang="en-US" sz="1400" i="1" dirty="0" err="1" smtClean="0">
                <a:solidFill>
                  <a:srgbClr val="B9CDE5"/>
                </a:solidFill>
              </a:rPr>
              <a:t>Sperandio</a:t>
            </a:r>
            <a:r>
              <a:rPr lang="en-US" sz="1400" i="1" dirty="0" smtClean="0">
                <a:solidFill>
                  <a:srgbClr val="B9CDE5"/>
                </a:solidFill>
              </a:rPr>
              <a:t> </a:t>
            </a:r>
            <a:r>
              <a:rPr lang="en-US" sz="1400" i="1" dirty="0">
                <a:solidFill>
                  <a:srgbClr val="B9CDE5"/>
                </a:solidFill>
              </a:rPr>
              <a:t>et </a:t>
            </a:r>
            <a:r>
              <a:rPr lang="en-US" sz="1400" i="1" dirty="0" smtClean="0">
                <a:solidFill>
                  <a:srgbClr val="B9CDE5"/>
                </a:solidFill>
              </a:rPr>
              <a:t>al. </a:t>
            </a:r>
            <a:r>
              <a:rPr lang="en-US" sz="1400" i="1" dirty="0" err="1">
                <a:solidFill>
                  <a:srgbClr val="B9CDE5"/>
                </a:solidFill>
              </a:rPr>
              <a:t>Plos</a:t>
            </a:r>
            <a:r>
              <a:rPr lang="en-US" sz="1400" i="1" dirty="0">
                <a:solidFill>
                  <a:srgbClr val="B9CDE5"/>
                </a:solidFill>
              </a:rPr>
              <a:t> </a:t>
            </a:r>
            <a:r>
              <a:rPr lang="en-US" sz="1400" i="1" dirty="0" err="1">
                <a:solidFill>
                  <a:srgbClr val="B9CDE5"/>
                </a:solidFill>
              </a:rPr>
              <a:t>Comput</a:t>
            </a:r>
            <a:r>
              <a:rPr lang="en-US" sz="1400" i="1" dirty="0">
                <a:solidFill>
                  <a:srgbClr val="B9CDE5"/>
                </a:solidFill>
              </a:rPr>
              <a:t> </a:t>
            </a:r>
            <a:r>
              <a:rPr lang="en-US" sz="1400" i="1" dirty="0" err="1">
                <a:solidFill>
                  <a:srgbClr val="B9CDE5"/>
                </a:solidFill>
              </a:rPr>
              <a:t>Biol</a:t>
            </a:r>
            <a:r>
              <a:rPr lang="en-US" sz="1400" i="1" dirty="0">
                <a:solidFill>
                  <a:srgbClr val="B9CDE5"/>
                </a:solidFill>
              </a:rPr>
              <a:t> 2010</a:t>
            </a:r>
            <a:r>
              <a:rPr lang="en-US" sz="1400" i="1" dirty="0" smtClean="0">
                <a:solidFill>
                  <a:srgbClr val="B9CDE5"/>
                </a:solidFill>
              </a:rPr>
              <a:t> </a:t>
            </a:r>
            <a:endParaRPr lang="en-US" sz="1400" i="1" dirty="0">
              <a:solidFill>
                <a:srgbClr val="B9CDE5"/>
              </a:solidFill>
            </a:endParaRPr>
          </a:p>
        </p:txBody>
      </p:sp>
      <p:sp>
        <p:nvSpPr>
          <p:cNvPr id="11" name="Title 1"/>
          <p:cNvSpPr>
            <a:spLocks noGrp="1"/>
          </p:cNvSpPr>
          <p:nvPr>
            <p:ph type="title"/>
          </p:nvPr>
        </p:nvSpPr>
        <p:spPr>
          <a:xfrm>
            <a:off x="2276161" y="64858"/>
            <a:ext cx="8267700" cy="1710646"/>
          </a:xfrm>
        </p:spPr>
        <p:txBody>
          <a:bodyPr>
            <a:noAutofit/>
          </a:bodyPr>
          <a:lstStyle/>
          <a:p>
            <a:r>
              <a:rPr lang="fr-FR" sz="3600" dirty="0" err="1" smtClean="0">
                <a:solidFill>
                  <a:srgbClr val="000080"/>
                </a:solidFill>
                <a:latin typeface="+mn-lt"/>
                <a:ea typeface="+mn-ea"/>
                <a:cs typeface="+mn-cs"/>
              </a:rPr>
              <a:t>iPPI-Focused</a:t>
            </a:r>
            <a:r>
              <a:rPr lang="fr-FR" sz="3600" dirty="0" smtClean="0">
                <a:solidFill>
                  <a:srgbClr val="000080"/>
                </a:solidFill>
                <a:latin typeface="+mn-lt"/>
                <a:ea typeface="+mn-ea"/>
                <a:cs typeface="+mn-cs"/>
              </a:rPr>
              <a:t> collections</a:t>
            </a:r>
            <a:r>
              <a:rPr lang="fr-FR" sz="3600" dirty="0" smtClean="0"/>
              <a:t/>
            </a:r>
            <a:br>
              <a:rPr lang="fr-FR" sz="3600" dirty="0" smtClean="0"/>
            </a:br>
            <a:r>
              <a:rPr lang="en-US" sz="3600" dirty="0" smtClean="0">
                <a:solidFill>
                  <a:srgbClr val="000080"/>
                </a:solidFill>
                <a:latin typeface="+mn-lt"/>
                <a:ea typeface="+mn-ea"/>
                <a:cs typeface="+mn-cs"/>
              </a:rPr>
              <a:t> </a:t>
            </a:r>
            <a:r>
              <a:rPr lang="en-US" sz="3200" dirty="0"/>
              <a:t/>
            </a:r>
            <a:br>
              <a:rPr lang="en-US" sz="3200" dirty="0"/>
            </a:br>
            <a:endParaRPr lang="en-US" sz="3200" i="1" dirty="0"/>
          </a:p>
        </p:txBody>
      </p:sp>
      <p:sp>
        <p:nvSpPr>
          <p:cNvPr id="15" name="Title 1"/>
          <p:cNvSpPr txBox="1">
            <a:spLocks/>
          </p:cNvSpPr>
          <p:nvPr/>
        </p:nvSpPr>
        <p:spPr>
          <a:xfrm>
            <a:off x="234950" y="384854"/>
            <a:ext cx="8267700" cy="171064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n-lt"/>
                <a:ea typeface="+mn-ea"/>
                <a:cs typeface="+mn-cs"/>
              </a:rPr>
              <a:t/>
            </a:r>
            <a:br>
              <a:rPr kumimoji="0" lang="fr-FR"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n-lt"/>
                <a:ea typeface="+mn-ea"/>
                <a:cs typeface="+mn-cs"/>
              </a:rPr>
            </a:br>
            <a:r>
              <a:rPr kumimoji="0" lang="fr-FR" sz="2800" b="1" i="0" u="none" strike="noStrike" kern="1200" cap="none" spc="0" normalizeH="0" baseline="0" noProof="0" dirty="0" smtClean="0">
                <a:ln>
                  <a:noFill/>
                </a:ln>
                <a:solidFill>
                  <a:schemeClr val="tx2">
                    <a:lumMod val="75000"/>
                  </a:schemeClr>
                </a:solidFill>
                <a:effectLst>
                  <a:outerShdw blurRad="31750" dist="25400" dir="5400000" algn="tl" rotWithShape="0">
                    <a:srgbClr val="000000">
                      <a:alpha val="25000"/>
                    </a:srgbClr>
                  </a:outerShdw>
                </a:effectLst>
                <a:uLnTx/>
                <a:uFillTx/>
                <a:latin typeface="+mn-lt"/>
                <a:ea typeface="+mn-ea"/>
                <a:cs typeface="+mn-cs"/>
              </a:rPr>
              <a:t>Original </a:t>
            </a:r>
            <a:r>
              <a:rPr kumimoji="0" lang="fr-FR" sz="2800" b="1" i="0" u="none" strike="noStrike" kern="1200" cap="none" spc="0" normalizeH="0" baseline="0" noProof="0" dirty="0" err="1" smtClean="0">
                <a:ln>
                  <a:noFill/>
                </a:ln>
                <a:solidFill>
                  <a:schemeClr val="tx2">
                    <a:lumMod val="75000"/>
                  </a:schemeClr>
                </a:solidFill>
                <a:effectLst>
                  <a:outerShdw blurRad="31750" dist="25400" dir="5400000" algn="tl" rotWithShape="0">
                    <a:srgbClr val="000000">
                      <a:alpha val="25000"/>
                    </a:srgbClr>
                  </a:outerShdw>
                </a:effectLst>
                <a:uLnTx/>
                <a:uFillTx/>
                <a:latin typeface="+mn-lt"/>
                <a:ea typeface="+mn-ea"/>
                <a:cs typeface="+mn-cs"/>
              </a:rPr>
              <a:t>Filter</a:t>
            </a:r>
            <a:r>
              <a:rPr kumimoji="0" lang="fr-FR" sz="2800" b="1" i="0" u="none" strike="noStrike" kern="1200" cap="none" spc="0" normalizeH="0" baseline="0" noProof="0" dirty="0" smtClean="0">
                <a:ln>
                  <a:noFill/>
                </a:ln>
                <a:solidFill>
                  <a:schemeClr val="tx2">
                    <a:lumMod val="75000"/>
                  </a:schemeClr>
                </a:solidFill>
                <a:effectLst>
                  <a:outerShdw blurRad="31750" dist="25400" dir="5400000" algn="tl" rotWithShape="0">
                    <a:srgbClr val="000000">
                      <a:alpha val="25000"/>
                    </a:srgbClr>
                  </a:outerShdw>
                </a:effectLst>
                <a:uLnTx/>
                <a:uFillTx/>
                <a:latin typeface="+mn-lt"/>
                <a:ea typeface="+mn-ea"/>
                <a:cs typeface="+mn-cs"/>
              </a:rPr>
              <a:t>:  </a:t>
            </a:r>
            <a:r>
              <a:rPr kumimoji="0" lang="fr-FR" sz="2800" b="1" i="0" u="none" strike="noStrike" kern="1200" cap="none" spc="0" normalizeH="0" baseline="0" noProof="0" dirty="0" err="1" smtClean="0">
                <a:ln>
                  <a:noFill/>
                </a:ln>
                <a:solidFill>
                  <a:schemeClr val="tx2">
                    <a:lumMod val="75000"/>
                  </a:schemeClr>
                </a:solidFill>
                <a:effectLst>
                  <a:outerShdw blurRad="31750" dist="25400" dir="5400000" algn="tl" rotWithShape="0">
                    <a:srgbClr val="000000">
                      <a:alpha val="25000"/>
                    </a:srgbClr>
                  </a:outerShdw>
                </a:effectLst>
                <a:uLnTx/>
                <a:uFillTx/>
                <a:latin typeface="+mn-lt"/>
                <a:ea typeface="+mn-ea"/>
                <a:cs typeface="+mn-cs"/>
              </a:rPr>
              <a:t>PPI-HitProfiler</a:t>
            </a:r>
            <a:r>
              <a:rPr kumimoji="0" lang="fr-FR"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t/>
            </a:r>
            <a:br>
              <a:rPr kumimoji="0" lang="fr-FR"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br>
            <a:r>
              <a:rPr kumimoji="0" lang="en-US"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n-lt"/>
                <a:ea typeface="+mn-ea"/>
                <a:cs typeface="+mn-cs"/>
              </a:rPr>
              <a:t> </a:t>
            </a:r>
            <a:r>
              <a:rPr kumimoji="0" lang="en-US" sz="24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t/>
            </a:r>
            <a:br>
              <a:rPr kumimoji="0" lang="en-US" sz="24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br>
            <a:endParaRPr kumimoji="0" lang="en-US" sz="2400" b="1" i="1" u="none" strike="noStrike" kern="1200" cap="none" spc="0" normalizeH="0" baseline="0" noProof="0" dirty="0">
              <a:ln>
                <a:noFill/>
              </a:ln>
              <a:solidFill>
                <a:srgbClr val="000000"/>
              </a:solidFill>
              <a:effectLst>
                <a:outerShdw blurRad="31750" dist="25400" dir="5400000" algn="tl" rotWithShape="0">
                  <a:srgbClr val="000000">
                    <a:alpha val="25000"/>
                  </a:srgbClr>
                </a:outerShdw>
              </a:effectLst>
              <a:uLnTx/>
              <a:uFillTx/>
              <a:latin typeface="+mj-lt"/>
              <a:ea typeface="+mj-ea"/>
              <a:cs typeface="+mj-cs"/>
            </a:endParaRPr>
          </a:p>
        </p:txBody>
      </p:sp>
      <p:sp>
        <p:nvSpPr>
          <p:cNvPr id="7" name="Rectangle 6"/>
          <p:cNvSpPr/>
          <p:nvPr/>
        </p:nvSpPr>
        <p:spPr>
          <a:xfrm>
            <a:off x="514350" y="3188132"/>
            <a:ext cx="8267700" cy="615553"/>
          </a:xfrm>
          <a:prstGeom prst="rect">
            <a:avLst/>
          </a:prstGeom>
        </p:spPr>
        <p:txBody>
          <a:bodyPr wrap="square" anchor="ctr">
            <a:spAutoFit/>
          </a:bodyPr>
          <a:lstStyle/>
          <a:p>
            <a:r>
              <a:rPr lang="en-US" b="1" i="1" dirty="0" smtClean="0">
                <a:solidFill>
                  <a:srgbClr val="FFFFFF"/>
                </a:solidFill>
              </a:rPr>
              <a:t>iPPI-lib HitProfiler </a:t>
            </a:r>
            <a:endParaRPr lang="en-US" b="1" i="1" dirty="0" smtClean="0">
              <a:solidFill>
                <a:srgbClr val="FFFFFF"/>
              </a:solidFill>
              <a:hlinkClick r:id="rId4"/>
            </a:endParaRPr>
          </a:p>
          <a:p>
            <a:r>
              <a:rPr lang="fr-FR" sz="1600" b="1" i="1" u="sng" dirty="0" smtClean="0">
                <a:solidFill>
                  <a:srgbClr val="FFFFFF"/>
                </a:solidFill>
              </a:rPr>
              <a:t>http://</a:t>
            </a:r>
            <a:r>
              <a:rPr lang="fr-FR" sz="1600" b="1" i="1" u="sng" dirty="0" err="1" smtClean="0">
                <a:solidFill>
                  <a:srgbClr val="FFFFFF"/>
                </a:solidFill>
              </a:rPr>
              <a:t>www.cdithem.fr/getPPIHitProfiler.php</a:t>
            </a:r>
            <a:r>
              <a:rPr lang="fr-FR" sz="1600" b="1" i="1" u="sng" dirty="0" smtClean="0">
                <a:solidFill>
                  <a:srgbClr val="FFFFFF"/>
                </a:solidFill>
              </a:rPr>
              <a:t> </a:t>
            </a:r>
            <a:r>
              <a:rPr lang="fr-FR" sz="1600" b="1" i="1" dirty="0" smtClean="0">
                <a:solidFill>
                  <a:srgbClr val="FFFFFF"/>
                </a:solidFill>
              </a:rPr>
              <a:t>  or via FAFDrugs3</a:t>
            </a:r>
            <a:endParaRPr lang="fr-FR" sz="1600" b="1" i="1" dirty="0" smtClean="0">
              <a:solidFill>
                <a:srgbClr val="FFFFFF"/>
              </a:solidFill>
              <a:hlinkClick r:id="rId4"/>
            </a:endParaRPr>
          </a:p>
        </p:txBody>
      </p:sp>
      <p:sp>
        <p:nvSpPr>
          <p:cNvPr id="16" name="Title 1"/>
          <p:cNvSpPr txBox="1">
            <a:spLocks/>
          </p:cNvSpPr>
          <p:nvPr/>
        </p:nvSpPr>
        <p:spPr>
          <a:xfrm>
            <a:off x="304610" y="4098632"/>
            <a:ext cx="8267700" cy="1710646"/>
          </a:xfrm>
          <a:prstGeom prst="rect">
            <a:avLst/>
          </a:prstGeom>
        </p:spPr>
        <p:txBody>
          <a:bodyPr vert="horz" rtlCol="0" anchor="ctr">
            <a:noAutofit/>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n-lt"/>
                <a:ea typeface="+mn-ea"/>
                <a:cs typeface="+mn-cs"/>
              </a:rPr>
              <a:t/>
            </a:r>
            <a:br>
              <a:rPr kumimoji="0" lang="fr-FR"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n-lt"/>
                <a:ea typeface="+mn-ea"/>
                <a:cs typeface="+mn-cs"/>
              </a:rPr>
            </a:br>
            <a:r>
              <a:rPr lang="fr-FR" sz="2800" b="1" dirty="0" err="1" smtClean="0">
                <a:solidFill>
                  <a:schemeClr val="tx2">
                    <a:lumMod val="75000"/>
                  </a:schemeClr>
                </a:solidFill>
                <a:effectLst>
                  <a:outerShdw blurRad="31750" dist="25400" dir="5400000" algn="tl" rotWithShape="0">
                    <a:srgbClr val="000000">
                      <a:alpha val="25000"/>
                    </a:srgbClr>
                  </a:outerShdw>
                </a:effectLst>
              </a:rPr>
              <a:t>iPPI-lib</a:t>
            </a:r>
            <a:endParaRPr lang="fr-FR" sz="2800" b="1" dirty="0" smtClean="0">
              <a:solidFill>
                <a:schemeClr val="tx2">
                  <a:lumMod val="75000"/>
                </a:schemeClr>
              </a:solidFill>
              <a:effectLst>
                <a:outerShdw blurRad="31750" dist="25400" dir="5400000" algn="tl" rotWithShape="0">
                  <a:srgbClr val="000000">
                    <a:alpha val="25000"/>
                  </a:srgbClr>
                </a:outerShdw>
              </a:effectLst>
            </a:endParaRP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fr-FR"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t/>
            </a:r>
            <a:br>
              <a:rPr kumimoji="0" lang="fr-FR"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br>
            <a:r>
              <a:rPr kumimoji="0" lang="en-US" sz="28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n-lt"/>
                <a:ea typeface="+mn-ea"/>
                <a:cs typeface="+mn-cs"/>
              </a:rPr>
              <a:t> </a:t>
            </a:r>
            <a:r>
              <a:rPr kumimoji="0" lang="en-US" sz="24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t/>
            </a:r>
            <a:br>
              <a:rPr kumimoji="0" lang="en-US" sz="2400" b="1" i="0" u="none" strike="noStrike" kern="1200" cap="none" spc="0" normalizeH="0" baseline="0" noProof="0" dirty="0" smtClean="0">
                <a:ln>
                  <a:noFill/>
                </a:ln>
                <a:solidFill>
                  <a:srgbClr val="000000"/>
                </a:solidFill>
                <a:effectLst>
                  <a:outerShdw blurRad="31750" dist="25400" dir="5400000" algn="tl" rotWithShape="0">
                    <a:srgbClr val="000000">
                      <a:alpha val="25000"/>
                    </a:srgbClr>
                  </a:outerShdw>
                </a:effectLst>
                <a:uLnTx/>
                <a:uFillTx/>
                <a:latin typeface="+mj-lt"/>
                <a:ea typeface="+mj-ea"/>
                <a:cs typeface="+mj-cs"/>
              </a:rPr>
            </a:br>
            <a:endParaRPr kumimoji="0" lang="en-US" sz="2400" b="1" i="1" u="none" strike="noStrike" kern="1200" cap="none" spc="0" normalizeH="0" baseline="0" noProof="0" dirty="0">
              <a:ln>
                <a:noFill/>
              </a:ln>
              <a:solidFill>
                <a:srgbClr val="000000"/>
              </a:solidFill>
              <a:effectLst>
                <a:outerShdw blurRad="31750" dist="25400" dir="5400000" algn="tl" rotWithShape="0">
                  <a:srgbClr val="000000">
                    <a:alpha val="25000"/>
                  </a:srgbClr>
                </a:outerShdw>
              </a:effectLst>
              <a:uLnTx/>
              <a:uFillTx/>
              <a:latin typeface="+mj-lt"/>
              <a:ea typeface="+mj-ea"/>
              <a:cs typeface="+mj-cs"/>
            </a:endParaRPr>
          </a:p>
        </p:txBody>
      </p:sp>
      <p:sp>
        <p:nvSpPr>
          <p:cNvPr id="18" name="Rectangle 26"/>
          <p:cNvSpPr>
            <a:spLocks noChangeArrowheads="1"/>
          </p:cNvSpPr>
          <p:nvPr/>
        </p:nvSpPr>
        <p:spPr bwMode="auto">
          <a:xfrm>
            <a:off x="76200" y="5974834"/>
            <a:ext cx="7808737" cy="615553"/>
          </a:xfrm>
          <a:prstGeom prst="rect">
            <a:avLst/>
          </a:prstGeom>
          <a:noFill/>
          <a:ln w="9525">
            <a:noFill/>
            <a:miter lim="800000"/>
            <a:headEnd/>
            <a:tailEnd/>
          </a:ln>
          <a:effectLst>
            <a:glow rad="101600">
              <a:schemeClr val="tx1">
                <a:lumMod val="75000"/>
                <a:alpha val="75000"/>
              </a:schemeClr>
            </a:glow>
          </a:effectLst>
          <a:scene3d>
            <a:camera prst="orthographicFront">
              <a:rot lat="0" lon="0" rev="0"/>
            </a:camera>
            <a:lightRig rig="threePt" dir="t"/>
          </a:scene3d>
        </p:spPr>
        <p:txBody>
          <a:bodyPr wrap="square">
            <a:prstTxWarp prst="textNoShape">
              <a:avLst/>
            </a:prstTxWarp>
            <a:spAutoFit/>
          </a:bodyPr>
          <a:lstStyle/>
          <a:p>
            <a:pPr algn="ctr"/>
            <a:r>
              <a:rPr lang="en-US" sz="1600" b="1" i="1" u="sng" dirty="0" smtClean="0">
                <a:solidFill>
                  <a:srgbClr val="FFFFFF"/>
                </a:solidFill>
              </a:rPr>
              <a:t>http://bioserv.rpbs.univ-paris-diderot.fr/services/MTiOpenScreen/</a:t>
            </a:r>
            <a:endParaRPr lang="fr-FR" sz="1600" b="1" i="1" u="sng" dirty="0" smtClean="0">
              <a:solidFill>
                <a:srgbClr val="FFFFFF"/>
              </a:solidFill>
              <a:hlinkClick r:id="rId4"/>
            </a:endParaRPr>
          </a:p>
          <a:p>
            <a:endParaRPr lang="en-US" b="1" dirty="0">
              <a:ln>
                <a:solidFill>
                  <a:srgbClr val="000000"/>
                </a:solidFill>
              </a:ln>
              <a:solidFill>
                <a:srgbClr val="FF0000"/>
              </a:solidFill>
              <a:hlinkClick r:id="rId5"/>
            </a:endParaRPr>
          </a:p>
        </p:txBody>
      </p:sp>
      <p:sp>
        <p:nvSpPr>
          <p:cNvPr id="19" name="ZoneTexte 148"/>
          <p:cNvSpPr txBox="1"/>
          <p:nvPr/>
        </p:nvSpPr>
        <p:spPr>
          <a:xfrm>
            <a:off x="425450" y="5689600"/>
            <a:ext cx="5626005" cy="369332"/>
          </a:xfrm>
          <a:prstGeom prst="rect">
            <a:avLst/>
          </a:prstGeom>
          <a:noFill/>
        </p:spPr>
        <p:txBody>
          <a:bodyPr wrap="square" rtlCol="0">
            <a:spAutoFit/>
          </a:bodyPr>
          <a:lstStyle/>
          <a:p>
            <a:pPr algn="ctr"/>
            <a:r>
              <a:rPr lang="fr-FR" b="1" i="1" dirty="0" err="1" smtClean="0">
                <a:solidFill>
                  <a:srgbClr val="FFFFFF"/>
                </a:solidFill>
              </a:rPr>
              <a:t>iPPI-lib</a:t>
            </a:r>
            <a:r>
              <a:rPr lang="fr-FR" b="1" i="1" dirty="0" smtClean="0">
                <a:solidFill>
                  <a:srgbClr val="FFFFFF"/>
                </a:solidFill>
              </a:rPr>
              <a:t> &amp; </a:t>
            </a:r>
            <a:r>
              <a:rPr lang="fr-FR" b="1" i="1" dirty="0" err="1" smtClean="0">
                <a:solidFill>
                  <a:srgbClr val="FFFFFF"/>
                </a:solidFill>
              </a:rPr>
              <a:t>MTiOpenScreen</a:t>
            </a:r>
            <a:r>
              <a:rPr lang="fr-FR" b="1" i="1" dirty="0" smtClean="0">
                <a:solidFill>
                  <a:srgbClr val="FFFFFF"/>
                </a:solidFill>
              </a:rPr>
              <a:t> </a:t>
            </a:r>
            <a:r>
              <a:rPr lang="fr-FR" b="1" i="1" dirty="0" err="1" smtClean="0">
                <a:solidFill>
                  <a:srgbClr val="FFFFFF"/>
                </a:solidFill>
              </a:rPr>
              <a:t>web-server</a:t>
            </a:r>
            <a:endParaRPr lang="fr-FR" b="1" i="1" dirty="0" smtClean="0">
              <a:solidFill>
                <a:srgbClr val="FFFFFF"/>
              </a:solidFill>
            </a:endParaRPr>
          </a:p>
        </p:txBody>
      </p:sp>
      <p:sp>
        <p:nvSpPr>
          <p:cNvPr id="20" name="Rectangle 18"/>
          <p:cNvSpPr>
            <a:spLocks noChangeArrowheads="1"/>
          </p:cNvSpPr>
          <p:nvPr/>
        </p:nvSpPr>
        <p:spPr bwMode="auto">
          <a:xfrm>
            <a:off x="1145353" y="6385698"/>
            <a:ext cx="2256084" cy="307777"/>
          </a:xfrm>
          <a:prstGeom prst="rect">
            <a:avLst/>
          </a:prstGeom>
          <a:noFill/>
          <a:ln w="9525">
            <a:noFill/>
            <a:miter lim="800000"/>
            <a:headEnd/>
            <a:tailEnd/>
          </a:ln>
          <a:effectLst/>
        </p:spPr>
        <p:txBody>
          <a:bodyPr wrap="none">
            <a:prstTxWarp prst="textNoShape">
              <a:avLst/>
            </a:prstTxWarp>
            <a:spAutoFit/>
          </a:bodyPr>
          <a:lstStyle/>
          <a:p>
            <a:r>
              <a:rPr lang="en-US" sz="1400" i="1" dirty="0" err="1" smtClean="0">
                <a:solidFill>
                  <a:schemeClr val="accent1">
                    <a:lumMod val="40000"/>
                    <a:lumOff val="60000"/>
                  </a:schemeClr>
                </a:solidFill>
              </a:rPr>
              <a:t>Labbe</a:t>
            </a:r>
            <a:r>
              <a:rPr lang="en-US" sz="1400" i="1" dirty="0" smtClean="0">
                <a:solidFill>
                  <a:schemeClr val="accent1">
                    <a:lumMod val="40000"/>
                    <a:lumOff val="60000"/>
                  </a:schemeClr>
                </a:solidFill>
              </a:rPr>
              <a:t> et al.  NAR 2015 </a:t>
            </a:r>
          </a:p>
        </p:txBody>
      </p:sp>
      <p:sp>
        <p:nvSpPr>
          <p:cNvPr id="23" name="Espace réservé du contenu 3"/>
          <p:cNvSpPr txBox="1">
            <a:spLocks/>
          </p:cNvSpPr>
          <p:nvPr/>
        </p:nvSpPr>
        <p:spPr>
          <a:xfrm>
            <a:off x="209550" y="4774912"/>
            <a:ext cx="8896350" cy="749588"/>
          </a:xfrm>
          <a:prstGeom prst="rect">
            <a:avLst/>
          </a:prstGeom>
          <a:ln>
            <a:solidFill>
              <a:srgbClr val="FF0000"/>
            </a:solidFill>
          </a:ln>
        </p:spPr>
        <p:style>
          <a:lnRef idx="1">
            <a:schemeClr val="accent5"/>
          </a:lnRef>
          <a:fillRef idx="2">
            <a:schemeClr val="accent5"/>
          </a:fillRef>
          <a:effectRef idx="1">
            <a:schemeClr val="accent5"/>
          </a:effectRef>
          <a:fontRef idx="minor">
            <a:schemeClr val="dk1"/>
          </a:fontRef>
        </p:style>
        <p:txBody>
          <a:bodyPr vert="horz">
            <a:no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tabLst/>
              <a:defRPr/>
            </a:pPr>
            <a:r>
              <a:rPr kumimoji="0" lang="en-US" sz="1600" b="0" i="0" u="none" strike="noStrike" kern="1200" cap="none" spc="0" normalizeH="0" baseline="0" noProof="0" dirty="0" smtClean="0">
                <a:ln>
                  <a:noFill/>
                </a:ln>
                <a:solidFill>
                  <a:srgbClr val="000000"/>
                </a:solidFill>
                <a:effectLst/>
                <a:uLnTx/>
                <a:uFillTx/>
                <a:latin typeface="+mn-lt"/>
                <a:ea typeface="+mn-ea"/>
                <a:cs typeface="+mn-cs"/>
              </a:rPr>
              <a:t>3 </a:t>
            </a:r>
            <a:r>
              <a:rPr kumimoji="0" lang="en-US" sz="1600" b="0" i="0" u="none" strike="noStrike" kern="1200" cap="none" spc="0" normalizeH="0" baseline="0" noProof="0" dirty="0" err="1" smtClean="0">
                <a:ln>
                  <a:noFill/>
                </a:ln>
                <a:solidFill>
                  <a:srgbClr val="000000"/>
                </a:solidFill>
                <a:effectLst/>
                <a:uLnTx/>
                <a:uFillTx/>
                <a:latin typeface="+mn-lt"/>
                <a:ea typeface="+mn-ea"/>
                <a:cs typeface="+mn-cs"/>
              </a:rPr>
              <a:t>mln</a:t>
            </a:r>
            <a:r>
              <a:rPr kumimoji="0" lang="en-US" sz="1600" b="0" i="0" u="none" strike="noStrike" kern="1200" cap="none" spc="0" normalizeH="0" baseline="0" noProof="0" dirty="0" smtClean="0">
                <a:ln>
                  <a:noFill/>
                </a:ln>
                <a:solidFill>
                  <a:srgbClr val="000000"/>
                </a:solidFill>
                <a:effectLst/>
                <a:uLnTx/>
                <a:uFillTx/>
                <a:latin typeface="+mn-lt"/>
                <a:ea typeface="+mn-ea"/>
                <a:cs typeface="+mn-cs"/>
              </a:rPr>
              <a:t> </a:t>
            </a:r>
            <a:r>
              <a:rPr kumimoji="0" lang="en-US" sz="1600" b="0" i="0" u="none" strike="noStrike" kern="1200" cap="none" spc="0" normalizeH="0" baseline="0" noProof="0" dirty="0" err="1" smtClean="0">
                <a:ln>
                  <a:noFill/>
                </a:ln>
                <a:solidFill>
                  <a:srgbClr val="000000"/>
                </a:solidFill>
                <a:effectLst/>
                <a:uLnTx/>
                <a:uFillTx/>
                <a:latin typeface="+mn-lt"/>
                <a:ea typeface="+mn-ea"/>
                <a:cs typeface="+mn-cs"/>
              </a:rPr>
              <a:t>PubChem</a:t>
            </a:r>
            <a:r>
              <a:rPr kumimoji="0" lang="en-US" sz="1600" b="0" i="0" u="none" strike="noStrike" kern="1200" cap="none" spc="0" normalizeH="0" baseline="0" noProof="0" dirty="0" smtClean="0">
                <a:ln>
                  <a:noFill/>
                </a:ln>
                <a:solidFill>
                  <a:srgbClr val="000000"/>
                </a:solidFill>
                <a:effectLst/>
                <a:uLnTx/>
                <a:uFillTx/>
                <a:latin typeface="+mn-lt"/>
                <a:ea typeface="+mn-ea"/>
                <a:cs typeface="+mn-cs"/>
              </a:rPr>
              <a:t> </a:t>
            </a:r>
            <a:r>
              <a:rPr lang="en-US" sz="1600" dirty="0" err="1" smtClean="0">
                <a:solidFill>
                  <a:srgbClr val="000000"/>
                </a:solidFill>
              </a:rPr>
              <a:t>cmps</a:t>
            </a:r>
            <a:r>
              <a:rPr lang="en-US" sz="1600" dirty="0" smtClean="0">
                <a:solidFill>
                  <a:srgbClr val="000000"/>
                </a:solidFill>
              </a:rPr>
              <a:t>      FAF-Drugs3       PPI-</a:t>
            </a:r>
            <a:r>
              <a:rPr lang="en-US" sz="1600" dirty="0" err="1" smtClean="0">
                <a:solidFill>
                  <a:srgbClr val="000000"/>
                </a:solidFill>
              </a:rPr>
              <a:t>HitProfiler</a:t>
            </a:r>
            <a:r>
              <a:rPr lang="en-US" sz="1600" dirty="0" smtClean="0">
                <a:solidFill>
                  <a:srgbClr val="000000"/>
                </a:solidFill>
              </a:rPr>
              <a:t>         FCFP_4 </a:t>
            </a:r>
            <a:r>
              <a:rPr lang="en-US" sz="1600" dirty="0" err="1" smtClean="0">
                <a:solidFill>
                  <a:srgbClr val="000000"/>
                </a:solidFill>
              </a:rPr>
              <a:t>Tanimoto</a:t>
            </a:r>
            <a:r>
              <a:rPr lang="en-US" sz="1600" dirty="0" smtClean="0">
                <a:solidFill>
                  <a:srgbClr val="000000"/>
                </a:solidFill>
              </a:rPr>
              <a:t> 0.3</a:t>
            </a:r>
            <a:endParaRPr kumimoji="0" lang="en-US" sz="1600" b="0" i="0" u="none" strike="noStrike" kern="1200" cap="none" spc="0" normalizeH="0" baseline="0" noProof="0" dirty="0" smtClean="0">
              <a:ln>
                <a:noFill/>
              </a:ln>
              <a:solidFill>
                <a:srgbClr val="000000"/>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tabLst/>
              <a:defRPr/>
            </a:pPr>
            <a:r>
              <a:rPr kumimoji="0" lang="en-US" sz="1600" b="0" i="0" u="none" strike="noStrike" kern="1200" cap="none" spc="0" normalizeH="0" baseline="0" noProof="0" dirty="0" smtClean="0">
                <a:ln>
                  <a:noFill/>
                </a:ln>
                <a:solidFill>
                  <a:srgbClr val="000000"/>
                </a:solidFill>
                <a:effectLst/>
                <a:uLnTx/>
                <a:uFillTx/>
                <a:latin typeface="+mn-lt"/>
                <a:ea typeface="+mn-ea"/>
                <a:cs typeface="+mn-cs"/>
              </a:rPr>
              <a:t>			    </a:t>
            </a:r>
            <a:r>
              <a:rPr kumimoji="0" lang="en-US" b="1" i="0" u="none" strike="noStrike" kern="1200" cap="none" spc="0" normalizeH="0" baseline="0" noProof="0" dirty="0" smtClean="0">
                <a:ln>
                  <a:noFill/>
                </a:ln>
                <a:solidFill>
                  <a:srgbClr val="000000"/>
                </a:solidFill>
                <a:effectLst/>
                <a:uLnTx/>
                <a:uFillTx/>
                <a:latin typeface="+mn-lt"/>
                <a:ea typeface="+mn-ea"/>
                <a:cs typeface="+mn-cs"/>
              </a:rPr>
              <a:t>50,000 drug-like </a:t>
            </a:r>
            <a:r>
              <a:rPr kumimoji="0" lang="en-US" b="1" i="0" u="none" strike="noStrike" kern="1200" cap="none" spc="0" normalizeH="0" baseline="0" noProof="0" dirty="0" err="1" smtClean="0">
                <a:ln>
                  <a:noFill/>
                </a:ln>
                <a:solidFill>
                  <a:srgbClr val="000000"/>
                </a:solidFill>
                <a:effectLst/>
                <a:uLnTx/>
                <a:uFillTx/>
                <a:latin typeface="+mn-lt"/>
                <a:ea typeface="+mn-ea"/>
                <a:cs typeface="+mn-cs"/>
              </a:rPr>
              <a:t>i</a:t>
            </a:r>
            <a:r>
              <a:rPr kumimoji="0" lang="en-US" b="1" i="0" u="none" strike="noStrike" kern="1200" cap="none" spc="0" normalizeH="0" baseline="0" noProof="0" dirty="0" smtClean="0">
                <a:ln>
                  <a:noFill/>
                </a:ln>
                <a:solidFill>
                  <a:srgbClr val="000000"/>
                </a:solidFill>
                <a:effectLst/>
                <a:uLnTx/>
                <a:uFillTx/>
                <a:latin typeface="+mn-lt"/>
                <a:ea typeface="+mn-ea"/>
                <a:cs typeface="+mn-cs"/>
              </a:rPr>
              <a:t>-PPI </a:t>
            </a:r>
            <a:r>
              <a:rPr kumimoji="0" lang="en-US" b="1" i="0" u="none" strike="noStrike" kern="1200" cap="none" spc="0" normalizeH="0" noProof="0" dirty="0" smtClean="0">
                <a:ln>
                  <a:noFill/>
                </a:ln>
                <a:solidFill>
                  <a:srgbClr val="000000"/>
                </a:solidFill>
                <a:effectLst/>
                <a:uLnTx/>
                <a:uFillTx/>
                <a:latin typeface="+mn-lt"/>
                <a:ea typeface="+mn-ea"/>
                <a:cs typeface="+mn-cs"/>
              </a:rPr>
              <a:t> like molecules </a:t>
            </a:r>
            <a:r>
              <a:rPr kumimoji="0" lang="en-US" b="1" i="0" u="none" strike="noStrike" kern="1200" cap="none" spc="0" normalizeH="0" baseline="0" noProof="0" dirty="0" smtClean="0">
                <a:ln>
                  <a:noFill/>
                </a:ln>
                <a:solidFill>
                  <a:srgbClr val="000000"/>
                </a:solidFill>
                <a:effectLst/>
                <a:uLnTx/>
                <a:uFillTx/>
                <a:latin typeface="+mn-lt"/>
                <a:ea typeface="+mn-ea"/>
                <a:cs typeface="+mn-cs"/>
              </a:rPr>
              <a:t> </a:t>
            </a:r>
          </a:p>
          <a:p>
            <a:pPr marL="109728" marR="0" lvl="0" indent="0"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1600" b="0" i="0" u="none" strike="noStrike" kern="1200" cap="none" spc="0" normalizeH="0" baseline="0" noProof="0" dirty="0" smtClean="0">
              <a:ln>
                <a:noFill/>
              </a:ln>
              <a:solidFill>
                <a:srgbClr val="000000"/>
              </a:solidFill>
              <a:effectLst/>
              <a:uLnTx/>
              <a:uFillTx/>
              <a:latin typeface="+mn-lt"/>
              <a:ea typeface="+mn-ea"/>
              <a:cs typeface="+mn-cs"/>
            </a:endParaRPr>
          </a:p>
        </p:txBody>
      </p:sp>
      <p:cxnSp>
        <p:nvCxnSpPr>
          <p:cNvPr id="31" name="Elbow Connector 30"/>
          <p:cNvCxnSpPr/>
          <p:nvPr/>
        </p:nvCxnSpPr>
        <p:spPr>
          <a:xfrm rot="10800000" flipV="1">
            <a:off x="6654800" y="4953000"/>
            <a:ext cx="2032000" cy="317500"/>
          </a:xfrm>
          <a:prstGeom prst="bentConnector3">
            <a:avLst>
              <a:gd name="adj1" fmla="val -1875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p:nvPr/>
        </p:nvCxnSpPr>
        <p:spPr>
          <a:xfrm>
            <a:off x="2628900" y="5003800"/>
            <a:ext cx="254000" cy="1588"/>
          </a:xfrm>
          <a:prstGeom prst="straightConnector1">
            <a:avLst/>
          </a:prstGeom>
          <a:ln w="12700" cmpd="sng">
            <a:tailEnd type="arrow"/>
          </a:ln>
        </p:spPr>
        <p:style>
          <a:lnRef idx="2">
            <a:schemeClr val="accent1"/>
          </a:lnRef>
          <a:fillRef idx="0">
            <a:schemeClr val="accent1"/>
          </a:fillRef>
          <a:effectRef idx="1">
            <a:schemeClr val="accent1"/>
          </a:effectRef>
          <a:fontRef idx="minor">
            <a:schemeClr val="tx1"/>
          </a:fontRef>
        </p:style>
      </p:cxnSp>
      <p:cxnSp>
        <p:nvCxnSpPr>
          <p:cNvPr id="59" name="Straight Arrow Connector 58"/>
          <p:cNvCxnSpPr/>
          <p:nvPr/>
        </p:nvCxnSpPr>
        <p:spPr>
          <a:xfrm>
            <a:off x="4241800" y="4965700"/>
            <a:ext cx="254000" cy="1588"/>
          </a:xfrm>
          <a:prstGeom prst="straightConnector1">
            <a:avLst/>
          </a:prstGeom>
          <a:ln w="12700" cmpd="sng">
            <a:tailEnd type="arrow"/>
          </a:ln>
        </p:spPr>
        <p:style>
          <a:lnRef idx="2">
            <a:schemeClr val="accent1"/>
          </a:lnRef>
          <a:fillRef idx="0">
            <a:schemeClr val="accent1"/>
          </a:fillRef>
          <a:effectRef idx="1">
            <a:schemeClr val="accent1"/>
          </a:effectRef>
          <a:fontRef idx="minor">
            <a:schemeClr val="tx1"/>
          </a:fontRef>
        </p:style>
      </p:cxnSp>
      <p:cxnSp>
        <p:nvCxnSpPr>
          <p:cNvPr id="60" name="Straight Arrow Connector 59"/>
          <p:cNvCxnSpPr/>
          <p:nvPr/>
        </p:nvCxnSpPr>
        <p:spPr>
          <a:xfrm>
            <a:off x="6146800" y="4965700"/>
            <a:ext cx="254000" cy="1588"/>
          </a:xfrm>
          <a:prstGeom prst="straightConnector1">
            <a:avLst/>
          </a:prstGeom>
          <a:ln w="1270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85332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AutoShape 19"/>
          <p:cNvSpPr>
            <a:spLocks noChangeArrowheads="1"/>
          </p:cNvSpPr>
          <p:nvPr/>
        </p:nvSpPr>
        <p:spPr bwMode="auto">
          <a:xfrm flipH="1">
            <a:off x="5055980" y="3123574"/>
            <a:ext cx="1229907" cy="45592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0874"/>
                  <a:pt x="5401" y="10948"/>
                  <a:pt x="5404" y="11023"/>
                </a:cubicBezTo>
                <a:lnTo>
                  <a:pt x="9" y="11246"/>
                </a:lnTo>
                <a:cubicBezTo>
                  <a:pt x="3" y="11097"/>
                  <a:pt x="0" y="10948"/>
                  <a:pt x="0" y="10800"/>
                </a:cubicBezTo>
                <a:cubicBezTo>
                  <a:pt x="0" y="4835"/>
                  <a:pt x="4835" y="0"/>
                  <a:pt x="10800" y="0"/>
                </a:cubicBezTo>
                <a:cubicBezTo>
                  <a:pt x="16764" y="0"/>
                  <a:pt x="21600" y="4835"/>
                  <a:pt x="21600" y="10800"/>
                </a:cubicBezTo>
                <a:lnTo>
                  <a:pt x="24300" y="10800"/>
                </a:lnTo>
                <a:lnTo>
                  <a:pt x="18900" y="16200"/>
                </a:lnTo>
                <a:lnTo>
                  <a:pt x="13500" y="10800"/>
                </a:lnTo>
                <a:lnTo>
                  <a:pt x="16200" y="1080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wrap="none" anchor="ctr">
            <a:prstTxWarp prst="textNoShape">
              <a:avLst/>
            </a:prstTxWarp>
          </a:bodyPr>
          <a:lstStyle/>
          <a:p>
            <a:endParaRPr lang="en-US">
              <a:latin typeface="Century Schoolbook" pitchFamily="-106" charset="0"/>
            </a:endParaRPr>
          </a:p>
        </p:txBody>
      </p:sp>
      <p:pic>
        <p:nvPicPr>
          <p:cNvPr id="14" name="Picture 16" descr="screenshot_02"/>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2879603" y="3361905"/>
            <a:ext cx="3352320" cy="2873072"/>
          </a:xfrm>
          <a:prstGeom prst="rect">
            <a:avLst/>
          </a:prstGeom>
          <a:noFill/>
          <a:ln w="9525">
            <a:noFill/>
            <a:miter lim="800000"/>
            <a:headEnd/>
            <a:tailEnd/>
          </a:ln>
        </p:spPr>
      </p:pic>
      <p:sp>
        <p:nvSpPr>
          <p:cNvPr id="3" name="Content Placeholder 2"/>
          <p:cNvSpPr txBox="1">
            <a:spLocks/>
          </p:cNvSpPr>
          <p:nvPr/>
        </p:nvSpPr>
        <p:spPr>
          <a:xfrm>
            <a:off x="92675" y="1120055"/>
            <a:ext cx="7817065" cy="5206838"/>
          </a:xfrm>
          <a:prstGeom prst="rect">
            <a:avLst/>
          </a:prstGeom>
        </p:spPr>
        <p:txBody>
          <a:bodyPr vert="horz">
            <a:noAutofit/>
          </a:bodyPr>
          <a:lstStyle/>
          <a:p>
            <a:pPr marL="457200" indent="-457200" algn="ctr" defTabSz="914400">
              <a:buClr>
                <a:schemeClr val="accent1"/>
              </a:buClr>
              <a:buSzPct val="70000"/>
              <a:buFont typeface="Wingdings" charset="2"/>
              <a:buChar char="ü"/>
            </a:pPr>
            <a:r>
              <a:rPr lang="en-US" sz="2400" b="1" dirty="0" smtClean="0">
                <a:solidFill>
                  <a:srgbClr val="000000"/>
                </a:solidFill>
              </a:rPr>
              <a:t> Protein receptor flexibility</a:t>
            </a:r>
          </a:p>
          <a:p>
            <a:pPr marL="457200" lvl="0" indent="-457200" algn="ctr" defTabSz="914400">
              <a:buClr>
                <a:schemeClr val="accent1"/>
              </a:buClr>
              <a:buSzPct val="70000"/>
              <a:buFont typeface="Wingdings" charset="2"/>
              <a:buChar char="ü"/>
            </a:pPr>
            <a:r>
              <a:rPr lang="en-US" sz="2400" b="1" dirty="0" smtClean="0">
                <a:solidFill>
                  <a:srgbClr val="000000"/>
                </a:solidFill>
              </a:rPr>
              <a:t>ADME-</a:t>
            </a:r>
            <a:r>
              <a:rPr lang="en-US" sz="2400" b="1" dirty="0" err="1" smtClean="0">
                <a:solidFill>
                  <a:srgbClr val="000000"/>
                </a:solidFill>
              </a:rPr>
              <a:t>Tox</a:t>
            </a:r>
            <a:r>
              <a:rPr lang="en-US" sz="2400" b="1" dirty="0" smtClean="0">
                <a:solidFill>
                  <a:srgbClr val="000000"/>
                </a:solidFill>
              </a:rPr>
              <a:t> filtering</a:t>
            </a:r>
          </a:p>
          <a:p>
            <a:pPr marL="457200" lvl="0" indent="-457200" algn="ctr" defTabSz="914400">
              <a:buClr>
                <a:schemeClr val="accent1"/>
              </a:buClr>
              <a:buSzPct val="70000"/>
              <a:buFont typeface="Wingdings" charset="2"/>
              <a:buChar char="ü"/>
            </a:pPr>
            <a:r>
              <a:rPr lang="en-US" sz="2400" b="1" dirty="0" smtClean="0">
                <a:solidFill>
                  <a:srgbClr val="000000"/>
                </a:solidFill>
              </a:rPr>
              <a:t>Focused </a:t>
            </a:r>
            <a:r>
              <a:rPr lang="en-US" sz="2400" b="1" dirty="0" err="1" smtClean="0">
                <a:solidFill>
                  <a:srgbClr val="000000"/>
                </a:solidFill>
              </a:rPr>
              <a:t>i</a:t>
            </a:r>
            <a:r>
              <a:rPr lang="en-US" sz="2400" b="1" dirty="0" smtClean="0">
                <a:solidFill>
                  <a:srgbClr val="000000"/>
                </a:solidFill>
              </a:rPr>
              <a:t>-PPI compound collections</a:t>
            </a:r>
          </a:p>
        </p:txBody>
      </p:sp>
      <p:sp>
        <p:nvSpPr>
          <p:cNvPr id="19" name="AutoShape 19"/>
          <p:cNvSpPr>
            <a:spLocks noChangeArrowheads="1"/>
          </p:cNvSpPr>
          <p:nvPr/>
        </p:nvSpPr>
        <p:spPr bwMode="auto">
          <a:xfrm>
            <a:off x="2828727" y="3121069"/>
            <a:ext cx="1696530" cy="42762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7817" y="5400"/>
                  <a:pt x="5400" y="7817"/>
                  <a:pt x="5400" y="10800"/>
                </a:cubicBezTo>
                <a:cubicBezTo>
                  <a:pt x="5399" y="10874"/>
                  <a:pt x="5401" y="10948"/>
                  <a:pt x="5404" y="11023"/>
                </a:cubicBezTo>
                <a:lnTo>
                  <a:pt x="9" y="11246"/>
                </a:lnTo>
                <a:cubicBezTo>
                  <a:pt x="3" y="11097"/>
                  <a:pt x="0" y="10948"/>
                  <a:pt x="0" y="10800"/>
                </a:cubicBezTo>
                <a:cubicBezTo>
                  <a:pt x="0" y="4835"/>
                  <a:pt x="4835" y="0"/>
                  <a:pt x="10800" y="0"/>
                </a:cubicBezTo>
                <a:cubicBezTo>
                  <a:pt x="16764" y="0"/>
                  <a:pt x="21600" y="4835"/>
                  <a:pt x="21600" y="10800"/>
                </a:cubicBezTo>
                <a:lnTo>
                  <a:pt x="24300" y="10800"/>
                </a:lnTo>
                <a:lnTo>
                  <a:pt x="18900" y="16200"/>
                </a:lnTo>
                <a:lnTo>
                  <a:pt x="13500" y="10800"/>
                </a:lnTo>
                <a:lnTo>
                  <a:pt x="16200" y="10800"/>
                </a:lnTo>
                <a:close/>
              </a:path>
            </a:pathLst>
          </a:custGeom>
          <a:ln>
            <a:headEnd/>
            <a:tailEnd/>
          </a:ln>
        </p:spPr>
        <p:style>
          <a:lnRef idx="1">
            <a:schemeClr val="accent1"/>
          </a:lnRef>
          <a:fillRef idx="2">
            <a:schemeClr val="accent1"/>
          </a:fillRef>
          <a:effectRef idx="1">
            <a:schemeClr val="accent1"/>
          </a:effectRef>
          <a:fontRef idx="minor">
            <a:schemeClr val="dk1"/>
          </a:fontRef>
        </p:style>
        <p:txBody>
          <a:bodyPr wrap="none" anchor="ctr">
            <a:prstTxWarp prst="textNoShape">
              <a:avLst/>
            </a:prstTxWarp>
          </a:bodyPr>
          <a:lstStyle/>
          <a:p>
            <a:endParaRPr lang="en-US">
              <a:latin typeface="Century Schoolbook" pitchFamily="-106" charset="0"/>
            </a:endParaRPr>
          </a:p>
        </p:txBody>
      </p:sp>
      <p:sp>
        <p:nvSpPr>
          <p:cNvPr id="54" name="Rectangle 53"/>
          <p:cNvSpPr/>
          <p:nvPr/>
        </p:nvSpPr>
        <p:spPr>
          <a:xfrm>
            <a:off x="5849108" y="4196472"/>
            <a:ext cx="3588281" cy="461665"/>
          </a:xfrm>
          <a:prstGeom prst="rect">
            <a:avLst/>
          </a:prstGeom>
        </p:spPr>
        <p:txBody>
          <a:bodyPr wrap="square">
            <a:spAutoFit/>
          </a:bodyPr>
          <a:lstStyle/>
          <a:p>
            <a:pPr lvl="0"/>
            <a:r>
              <a:rPr lang="en-US" sz="2400" b="1" dirty="0" smtClean="0">
                <a:solidFill>
                  <a:srgbClr val="17375E"/>
                </a:solidFill>
              </a:rPr>
              <a:t>Compound collection</a:t>
            </a:r>
            <a:endParaRPr lang="en-US" sz="2400" b="1" dirty="0">
              <a:solidFill>
                <a:srgbClr val="17375E"/>
              </a:solidFill>
            </a:endParaRPr>
          </a:p>
        </p:txBody>
      </p:sp>
      <p:sp>
        <p:nvSpPr>
          <p:cNvPr id="12" name="Rectangle 11"/>
          <p:cNvSpPr>
            <a:spLocks noChangeArrowheads="1"/>
          </p:cNvSpPr>
          <p:nvPr/>
        </p:nvSpPr>
        <p:spPr bwMode="auto">
          <a:xfrm>
            <a:off x="5924926" y="4208428"/>
            <a:ext cx="3232016" cy="1077218"/>
          </a:xfrm>
          <a:prstGeom prst="rect">
            <a:avLst/>
          </a:prstGeom>
          <a:noFill/>
          <a:ln w="9525">
            <a:noFill/>
            <a:miter lim="800000"/>
            <a:headEnd/>
            <a:tailEnd/>
          </a:ln>
        </p:spPr>
        <p:txBody>
          <a:bodyPr wrap="square">
            <a:prstTxWarp prst="textNoShape">
              <a:avLst/>
            </a:prstTxWarp>
            <a:spAutoFit/>
          </a:bodyPr>
          <a:lstStyle/>
          <a:p>
            <a:endParaRPr lang="en-US" sz="2400" b="1" dirty="0" smtClean="0">
              <a:latin typeface="Times" pitchFamily="-106" charset="0"/>
              <a:ea typeface="Times" pitchFamily="-106" charset="0"/>
              <a:cs typeface="Times" pitchFamily="-106" charset="0"/>
            </a:endParaRPr>
          </a:p>
          <a:p>
            <a:r>
              <a:rPr lang="en-US" sz="2000" b="1" dirty="0" err="1">
                <a:latin typeface="+mj-lt"/>
                <a:ea typeface="Times" pitchFamily="-106" charset="0"/>
                <a:cs typeface="Times" pitchFamily="-106" charset="0"/>
              </a:rPr>
              <a:t>i</a:t>
            </a:r>
            <a:r>
              <a:rPr lang="en-US" sz="2000" b="1" dirty="0">
                <a:latin typeface="+mj-lt"/>
                <a:ea typeface="Times" pitchFamily="-106" charset="0"/>
                <a:cs typeface="Times" pitchFamily="-106" charset="0"/>
              </a:rPr>
              <a:t>-PPI </a:t>
            </a:r>
            <a:r>
              <a:rPr lang="en-US" sz="2000" b="1" dirty="0" smtClean="0">
                <a:latin typeface="+mj-lt"/>
                <a:ea typeface="Times" pitchFamily="-106" charset="0"/>
                <a:cs typeface="Times" pitchFamily="-106" charset="0"/>
              </a:rPr>
              <a:t>filters, ADME-</a:t>
            </a:r>
            <a:r>
              <a:rPr lang="en-US" sz="2000" b="1" dirty="0" err="1" smtClean="0">
                <a:latin typeface="+mj-lt"/>
                <a:ea typeface="Times" pitchFamily="-106" charset="0"/>
                <a:cs typeface="Times" pitchFamily="-106" charset="0"/>
              </a:rPr>
              <a:t>Tox</a:t>
            </a:r>
            <a:r>
              <a:rPr lang="en-US" sz="2000" b="1" dirty="0" smtClean="0">
                <a:latin typeface="+mj-lt"/>
                <a:ea typeface="Times" pitchFamily="-106" charset="0"/>
                <a:cs typeface="Times" pitchFamily="-106" charset="0"/>
              </a:rPr>
              <a:t>:  </a:t>
            </a:r>
            <a:endParaRPr lang="en-US" sz="2000" b="1" dirty="0">
              <a:latin typeface="+mj-lt"/>
              <a:ea typeface="Times" pitchFamily="-106" charset="0"/>
              <a:cs typeface="Times" pitchFamily="-106" charset="0"/>
            </a:endParaRPr>
          </a:p>
          <a:p>
            <a:r>
              <a:rPr lang="en-US" sz="2000" b="1" dirty="0" smtClean="0">
                <a:latin typeface="+mj-lt"/>
                <a:ea typeface="Times" pitchFamily="-106" charset="0"/>
                <a:cs typeface="Times" pitchFamily="-106" charset="0"/>
              </a:rPr>
              <a:t>FAFDrugs3</a:t>
            </a:r>
          </a:p>
        </p:txBody>
      </p:sp>
      <p:sp>
        <p:nvSpPr>
          <p:cNvPr id="73" name="ZoneTexte 69"/>
          <p:cNvSpPr txBox="1"/>
          <p:nvPr/>
        </p:nvSpPr>
        <p:spPr>
          <a:xfrm>
            <a:off x="84694" y="4361572"/>
            <a:ext cx="4613671" cy="1123384"/>
          </a:xfrm>
          <a:prstGeom prst="rect">
            <a:avLst/>
          </a:prstGeom>
          <a:noFill/>
        </p:spPr>
        <p:txBody>
          <a:bodyPr wrap="square" rtlCol="0">
            <a:spAutoFit/>
            <a:scene3d>
              <a:camera prst="orthographicFront"/>
              <a:lightRig rig="threePt" dir="t"/>
            </a:scene3d>
          </a:bodyPr>
          <a:lstStyle/>
          <a:p>
            <a:r>
              <a:rPr lang="fr-FR" sz="2400" b="1" dirty="0" smtClean="0">
                <a:solidFill>
                  <a:srgbClr val="17375E"/>
                </a:solidFill>
              </a:rPr>
              <a:t>Multiple </a:t>
            </a:r>
            <a:r>
              <a:rPr lang="fr-FR" sz="2400" b="1" dirty="0" err="1" smtClean="0">
                <a:solidFill>
                  <a:srgbClr val="17375E"/>
                </a:solidFill>
              </a:rPr>
              <a:t>Protein</a:t>
            </a:r>
            <a:r>
              <a:rPr lang="fr-FR" sz="2400" b="1" dirty="0" smtClean="0">
                <a:solidFill>
                  <a:srgbClr val="17375E"/>
                </a:solidFill>
              </a:rPr>
              <a:t> </a:t>
            </a:r>
          </a:p>
          <a:p>
            <a:r>
              <a:rPr lang="fr-FR" sz="2400" b="1" dirty="0" smtClean="0">
                <a:solidFill>
                  <a:srgbClr val="17375E"/>
                </a:solidFill>
              </a:rPr>
              <a:t>Conformations</a:t>
            </a:r>
            <a:endParaRPr lang="fr-FR" sz="2400" b="1" dirty="0">
              <a:solidFill>
                <a:srgbClr val="17375E"/>
              </a:solidFill>
            </a:endParaRPr>
          </a:p>
          <a:p>
            <a:pPr>
              <a:spcBef>
                <a:spcPts val="600"/>
              </a:spcBef>
            </a:pPr>
            <a:r>
              <a:rPr lang="fr-FR" sz="1400" i="1" dirty="0" err="1">
                <a:solidFill>
                  <a:srgbClr val="0000FF"/>
                </a:solidFill>
              </a:rPr>
              <a:t>Zhe</a:t>
            </a:r>
            <a:r>
              <a:rPr lang="fr-FR" sz="1400" i="1" dirty="0">
                <a:solidFill>
                  <a:srgbClr val="0000FF"/>
                </a:solidFill>
              </a:rPr>
              <a:t> et al. </a:t>
            </a:r>
            <a:r>
              <a:rPr lang="fr-FR" sz="1400" i="1" dirty="0" err="1">
                <a:solidFill>
                  <a:srgbClr val="0000FF"/>
                </a:solidFill>
              </a:rPr>
              <a:t>Plos</a:t>
            </a:r>
            <a:r>
              <a:rPr lang="fr-FR" sz="1400" i="1" dirty="0">
                <a:solidFill>
                  <a:srgbClr val="0000FF"/>
                </a:solidFill>
              </a:rPr>
              <a:t> One </a:t>
            </a:r>
            <a:r>
              <a:rPr lang="en-US" sz="1400" i="1" dirty="0" smtClean="0">
                <a:solidFill>
                  <a:srgbClr val="0000FF"/>
                </a:solidFill>
              </a:rPr>
              <a:t>2014 </a:t>
            </a:r>
            <a:r>
              <a:rPr lang="en-US" sz="1400" i="1" dirty="0">
                <a:solidFill>
                  <a:srgbClr val="0000FF"/>
                </a:solidFill>
              </a:rPr>
              <a:t>, 9:e110884</a:t>
            </a:r>
            <a:r>
              <a:rPr lang="fr-FR" sz="1400" i="1" dirty="0">
                <a:solidFill>
                  <a:srgbClr val="0000FF"/>
                </a:solidFill>
              </a:rPr>
              <a:t>21</a:t>
            </a:r>
          </a:p>
        </p:txBody>
      </p:sp>
      <p:pic>
        <p:nvPicPr>
          <p:cNvPr id="78" name="Picture 6" descr="E:\Cle\298_g.png"/>
          <p:cNvPicPr>
            <a:picLocks noChangeAspect="1" noChangeArrowheads="1"/>
          </p:cNvPicPr>
          <p:nvPr/>
        </p:nvPicPr>
        <p:blipFill>
          <a:blip r:embed="rId4">
            <a:clrChange>
              <a:clrFrom>
                <a:srgbClr val="FFFFFF"/>
              </a:clrFrom>
              <a:clrTo>
                <a:srgbClr val="FFFFFF">
                  <a:alpha val="0"/>
                </a:srgbClr>
              </a:clrTo>
            </a:clrChange>
          </a:blip>
          <a:srcRect l="3439" r="5968" b="3279"/>
          <a:stretch>
            <a:fillRect/>
          </a:stretch>
        </p:blipFill>
        <p:spPr bwMode="auto">
          <a:xfrm rot="20614820">
            <a:off x="1348968" y="3085578"/>
            <a:ext cx="484661" cy="454049"/>
          </a:xfrm>
          <a:prstGeom prst="rect">
            <a:avLst/>
          </a:prstGeom>
          <a:ln w="9525">
            <a:noFill/>
            <a:miter lim="800000"/>
            <a:headEnd/>
            <a:tailEnd/>
          </a:ln>
        </p:spPr>
      </p:pic>
      <p:pic>
        <p:nvPicPr>
          <p:cNvPr id="81" name="Picture 5" descr="E:\Cle\1729.png"/>
          <p:cNvPicPr>
            <a:picLocks noChangeAspect="1" noChangeArrowheads="1"/>
          </p:cNvPicPr>
          <p:nvPr/>
        </p:nvPicPr>
        <p:blipFill>
          <a:blip r:embed="rId5">
            <a:clrChange>
              <a:clrFrom>
                <a:srgbClr val="FFFFFF"/>
              </a:clrFrom>
              <a:clrTo>
                <a:srgbClr val="FFFFFF">
                  <a:alpha val="0"/>
                </a:srgbClr>
              </a:clrTo>
            </a:clrChange>
            <a:duotone>
              <a:prstClr val="black"/>
              <a:schemeClr val="accent3">
                <a:tint val="45000"/>
                <a:satMod val="400000"/>
              </a:schemeClr>
            </a:duotone>
          </a:blip>
          <a:srcRect l="3487" t="1324" r="4723" b="-652"/>
          <a:stretch>
            <a:fillRect/>
          </a:stretch>
        </p:blipFill>
        <p:spPr bwMode="auto">
          <a:xfrm>
            <a:off x="1433133" y="3714977"/>
            <a:ext cx="468991" cy="445170"/>
          </a:xfrm>
          <a:prstGeom prst="rect">
            <a:avLst/>
          </a:prstGeom>
          <a:ln w="9525">
            <a:noFill/>
            <a:miter lim="800000"/>
            <a:headEnd/>
            <a:tailEnd/>
          </a:ln>
        </p:spPr>
      </p:pic>
      <p:pic>
        <p:nvPicPr>
          <p:cNvPr id="47" name="Picture 46"/>
          <p:cNvPicPr>
            <a:picLocks noChangeAspect="1"/>
          </p:cNvPicPr>
          <p:nvPr/>
        </p:nvPicPr>
        <p:blipFill>
          <a:blip r:embed="rId6">
            <a:clrChange>
              <a:clrFrom>
                <a:srgbClr val="FFFFFF"/>
              </a:clrFrom>
              <a:clrTo>
                <a:srgbClr val="FFFFFF">
                  <a:alpha val="0"/>
                </a:srgbClr>
              </a:clrTo>
            </a:clrChange>
          </a:blip>
          <a:stretch>
            <a:fillRect/>
          </a:stretch>
        </p:blipFill>
        <p:spPr>
          <a:xfrm>
            <a:off x="5390320" y="2544336"/>
            <a:ext cx="1824976" cy="1170641"/>
          </a:xfrm>
          <a:prstGeom prst="rect">
            <a:avLst/>
          </a:prstGeom>
        </p:spPr>
      </p:pic>
      <p:graphicFrame>
        <p:nvGraphicFramePr>
          <p:cNvPr id="49" name="Diagram 48"/>
          <p:cNvGraphicFramePr/>
          <p:nvPr>
            <p:extLst>
              <p:ext uri="{D42A27DB-BD31-4B8C-83A1-F6EECF244321}">
                <p14:modId xmlns:p14="http://schemas.microsoft.com/office/powerpoint/2010/main" val="2112245933"/>
              </p:ext>
            </p:extLst>
          </p:nvPr>
        </p:nvGraphicFramePr>
        <p:xfrm>
          <a:off x="6520236" y="2337011"/>
          <a:ext cx="2897803" cy="206621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0" name="Picture 49"/>
          <p:cNvPicPr>
            <a:picLocks noChangeAspect="1"/>
          </p:cNvPicPr>
          <p:nvPr/>
        </p:nvPicPr>
        <p:blipFill rotWithShape="1">
          <a:blip r:embed="rId6">
            <a:clrChange>
              <a:clrFrom>
                <a:srgbClr val="FFFFFF"/>
              </a:clrFrom>
              <a:clrTo>
                <a:srgbClr val="FFFFFF">
                  <a:alpha val="0"/>
                </a:srgbClr>
              </a:clrTo>
            </a:clrChange>
          </a:blip>
          <a:srcRect r="13946"/>
          <a:stretch/>
        </p:blipFill>
        <p:spPr>
          <a:xfrm>
            <a:off x="6613725" y="1986727"/>
            <a:ext cx="2591237" cy="2374845"/>
          </a:xfrm>
          <a:prstGeom prst="rect">
            <a:avLst/>
          </a:prstGeom>
          <a:noFill/>
          <a:effectLst>
            <a:outerShdw blurRad="50800" dist="38100" dir="2700000" algn="br">
              <a:srgbClr val="000000">
                <a:alpha val="43000"/>
              </a:srgbClr>
            </a:outerShdw>
          </a:effectLst>
        </p:spPr>
      </p:pic>
      <p:pic>
        <p:nvPicPr>
          <p:cNvPr id="51" name="Picture 50" descr="screenshot_04.jpg"/>
          <p:cNvPicPr>
            <a:picLocks noChangeAspect="1"/>
          </p:cNvPicPr>
          <p:nvPr/>
        </p:nvPicPr>
        <p:blipFill>
          <a:blip r:embed="rId12">
            <a:clrChange>
              <a:clrFrom>
                <a:srgbClr val="FFFFFF"/>
              </a:clrFrom>
              <a:clrTo>
                <a:srgbClr val="FFFFFF">
                  <a:alpha val="0"/>
                </a:srgbClr>
              </a:clrTo>
            </a:clrChange>
          </a:blip>
          <a:stretch>
            <a:fillRect/>
          </a:stretch>
        </p:blipFill>
        <p:spPr>
          <a:xfrm>
            <a:off x="7626153" y="1986727"/>
            <a:ext cx="1378147" cy="942256"/>
          </a:xfrm>
          <a:prstGeom prst="rect">
            <a:avLst/>
          </a:prstGeom>
        </p:spPr>
      </p:pic>
      <p:pic>
        <p:nvPicPr>
          <p:cNvPr id="13" name="Picture 15" descr="screenshot_04"/>
          <p:cNvPicPr>
            <a:picLocks noChangeAspect="1" noChangeArrowheads="1"/>
          </p:cNvPicPr>
          <p:nvPr/>
        </p:nvPicPr>
        <p:blipFill>
          <a:blip r:embed="rId13">
            <a:clrChange>
              <a:clrFrom>
                <a:srgbClr val="FFFFFF"/>
              </a:clrFrom>
              <a:clrTo>
                <a:srgbClr val="FFFFFF">
                  <a:alpha val="0"/>
                </a:srgbClr>
              </a:clrTo>
            </a:clrChange>
          </a:blip>
          <a:srcRect/>
          <a:stretch>
            <a:fillRect/>
          </a:stretch>
        </p:blipFill>
        <p:spPr bwMode="auto">
          <a:xfrm>
            <a:off x="7510935" y="1966759"/>
            <a:ext cx="1646007" cy="1315224"/>
          </a:xfrm>
          <a:prstGeom prst="rect">
            <a:avLst/>
          </a:prstGeom>
          <a:noFill/>
          <a:ln w="9525">
            <a:noFill/>
            <a:miter lim="800000"/>
            <a:headEnd/>
            <a:tailEnd/>
          </a:ln>
        </p:spPr>
      </p:pic>
      <p:pic>
        <p:nvPicPr>
          <p:cNvPr id="86" name="Picture 6" descr="E:\Cle\298_g.png"/>
          <p:cNvPicPr>
            <a:picLocks noChangeAspect="1" noChangeArrowheads="1"/>
          </p:cNvPicPr>
          <p:nvPr/>
        </p:nvPicPr>
        <p:blipFill>
          <a:blip r:embed="rId4">
            <a:clrChange>
              <a:clrFrom>
                <a:srgbClr val="FFFFFF"/>
              </a:clrFrom>
              <a:clrTo>
                <a:srgbClr val="FFFFFF">
                  <a:alpha val="0"/>
                </a:srgbClr>
              </a:clrTo>
            </a:clrChange>
          </a:blip>
          <a:srcRect l="3439" r="5968" b="3279"/>
          <a:stretch>
            <a:fillRect/>
          </a:stretch>
        </p:blipFill>
        <p:spPr bwMode="auto">
          <a:xfrm rot="923866">
            <a:off x="1953705" y="3141646"/>
            <a:ext cx="484661" cy="454049"/>
          </a:xfrm>
          <a:prstGeom prst="rect">
            <a:avLst/>
          </a:prstGeom>
          <a:ln w="9525">
            <a:noFill/>
            <a:miter lim="800000"/>
            <a:headEnd/>
            <a:tailEnd/>
          </a:ln>
        </p:spPr>
      </p:pic>
      <p:pic>
        <p:nvPicPr>
          <p:cNvPr id="88" name="Picture 6" descr="E:\Cle\298_g.png"/>
          <p:cNvPicPr>
            <a:picLocks noChangeAspect="1" noChangeArrowheads="1"/>
          </p:cNvPicPr>
          <p:nvPr/>
        </p:nvPicPr>
        <p:blipFill>
          <a:blip r:embed="rId4">
            <a:clrChange>
              <a:clrFrom>
                <a:srgbClr val="FFFFFF"/>
              </a:clrFrom>
              <a:clrTo>
                <a:srgbClr val="FFFFFF">
                  <a:alpha val="0"/>
                </a:srgbClr>
              </a:clrTo>
            </a:clrChange>
          </a:blip>
          <a:srcRect l="3439" r="5968" b="3279"/>
          <a:stretch>
            <a:fillRect/>
          </a:stretch>
        </p:blipFill>
        <p:spPr bwMode="auto">
          <a:xfrm>
            <a:off x="2005286" y="3630495"/>
            <a:ext cx="484661" cy="454049"/>
          </a:xfrm>
          <a:prstGeom prst="rect">
            <a:avLst/>
          </a:prstGeom>
          <a:ln w="9525">
            <a:noFill/>
            <a:miter lim="800000"/>
            <a:headEnd/>
            <a:tailEnd/>
          </a:ln>
        </p:spPr>
      </p:pic>
      <p:sp>
        <p:nvSpPr>
          <p:cNvPr id="22" name="TextBox 21"/>
          <p:cNvSpPr txBox="1"/>
          <p:nvPr/>
        </p:nvSpPr>
        <p:spPr>
          <a:xfrm>
            <a:off x="-965200" y="1485900"/>
            <a:ext cx="184666" cy="369332"/>
          </a:xfrm>
          <a:prstGeom prst="rect">
            <a:avLst/>
          </a:prstGeom>
          <a:noFill/>
        </p:spPr>
        <p:txBody>
          <a:bodyPr wrap="none" rtlCol="0">
            <a:spAutoFit/>
          </a:bodyPr>
          <a:lstStyle/>
          <a:p>
            <a:endParaRPr lang="en-US" dirty="0"/>
          </a:p>
        </p:txBody>
      </p:sp>
      <p:sp>
        <p:nvSpPr>
          <p:cNvPr id="15" name="Rectangle 18"/>
          <p:cNvSpPr>
            <a:spLocks noChangeArrowheads="1"/>
          </p:cNvSpPr>
          <p:nvPr/>
        </p:nvSpPr>
        <p:spPr bwMode="auto">
          <a:xfrm>
            <a:off x="3408744" y="4084544"/>
            <a:ext cx="2209800" cy="1200329"/>
          </a:xfrm>
          <a:prstGeom prst="rect">
            <a:avLst/>
          </a:prstGeom>
          <a:noFill/>
          <a:ln w="9525">
            <a:noFill/>
            <a:miter lim="800000"/>
            <a:headEnd/>
            <a:tailEnd/>
          </a:ln>
        </p:spPr>
        <p:txBody>
          <a:bodyPr>
            <a:prstTxWarp prst="textNoShape">
              <a:avLst/>
            </a:prstTxWarp>
            <a:spAutoFit/>
          </a:bodyPr>
          <a:lstStyle/>
          <a:p>
            <a:pPr algn="ctr"/>
            <a:r>
              <a:rPr lang="en-US" sz="2000" b="1" dirty="0" smtClean="0">
                <a:latin typeface="Times" pitchFamily="-106" charset="0"/>
                <a:ea typeface="Times" pitchFamily="-106" charset="0"/>
                <a:cs typeface="Times" pitchFamily="-106" charset="0"/>
              </a:rPr>
              <a:t>Docking – Scoring</a:t>
            </a:r>
          </a:p>
          <a:p>
            <a:pPr algn="ctr"/>
            <a:r>
              <a:rPr lang="en-US" sz="2000" b="1" dirty="0" smtClean="0">
                <a:latin typeface="Times" pitchFamily="-106" charset="0"/>
                <a:ea typeface="Times" pitchFamily="-106" charset="0"/>
                <a:cs typeface="Times" pitchFamily="-106" charset="0"/>
              </a:rPr>
              <a:t>MM refinement</a:t>
            </a:r>
            <a:endParaRPr lang="en-US" sz="1400" b="1" dirty="0" smtClean="0">
              <a:solidFill>
                <a:schemeClr val="accent2">
                  <a:lumMod val="75000"/>
                </a:schemeClr>
              </a:solidFill>
              <a:latin typeface=""/>
              <a:ea typeface="Times" pitchFamily="-106" charset="0"/>
              <a:cs typeface=""/>
            </a:endParaRPr>
          </a:p>
          <a:p>
            <a:pPr algn="ctr"/>
            <a:r>
              <a:rPr lang="en-US" sz="1400" b="1" dirty="0" smtClean="0">
                <a:solidFill>
                  <a:schemeClr val="accent2">
                    <a:lumMod val="75000"/>
                  </a:schemeClr>
                </a:solidFill>
                <a:latin typeface=""/>
                <a:ea typeface="Times" pitchFamily="-106" charset="0"/>
                <a:cs typeface=""/>
              </a:rPr>
              <a:t>MD Refinement</a:t>
            </a:r>
          </a:p>
          <a:p>
            <a:pPr algn="ctr"/>
            <a:r>
              <a:rPr lang="en-US" b="1" dirty="0" err="1" smtClean="0">
                <a:solidFill>
                  <a:schemeClr val="accent2">
                    <a:lumMod val="75000"/>
                  </a:schemeClr>
                </a:solidFill>
                <a:latin typeface="Symbol" charset="2"/>
                <a:ea typeface="Times" pitchFamily="-106" charset="0"/>
                <a:cs typeface="Symbol" charset="2"/>
              </a:rPr>
              <a:t>D</a:t>
            </a:r>
            <a:r>
              <a:rPr lang="en-US" b="1" dirty="0" err="1" smtClean="0">
                <a:solidFill>
                  <a:schemeClr val="accent2">
                    <a:lumMod val="75000"/>
                  </a:schemeClr>
                </a:solidFill>
                <a:latin typeface=""/>
                <a:ea typeface="Times" pitchFamily="-106" charset="0"/>
                <a:cs typeface=""/>
              </a:rPr>
              <a:t>Gbind</a:t>
            </a:r>
            <a:endParaRPr lang="en-US" b="1" dirty="0">
              <a:solidFill>
                <a:schemeClr val="accent2">
                  <a:lumMod val="75000"/>
                </a:schemeClr>
              </a:solidFill>
              <a:latin typeface=""/>
              <a:ea typeface="Times" pitchFamily="-106" charset="0"/>
              <a:cs typeface=""/>
            </a:endParaRPr>
          </a:p>
        </p:txBody>
      </p:sp>
      <p:pic>
        <p:nvPicPr>
          <p:cNvPr id="48" name="Picture 47" descr="screenshot_04.jpg"/>
          <p:cNvPicPr>
            <a:picLocks noChangeAspect="1"/>
          </p:cNvPicPr>
          <p:nvPr/>
        </p:nvPicPr>
        <p:blipFill>
          <a:blip r:embed="rId12">
            <a:clrChange>
              <a:clrFrom>
                <a:srgbClr val="FFFFFF"/>
              </a:clrFrom>
              <a:clrTo>
                <a:srgbClr val="FFFFFF">
                  <a:alpha val="0"/>
                </a:srgbClr>
              </a:clrTo>
            </a:clrChange>
          </a:blip>
          <a:stretch>
            <a:fillRect/>
          </a:stretch>
        </p:blipFill>
        <p:spPr>
          <a:xfrm>
            <a:off x="5924879" y="2441814"/>
            <a:ext cx="377929" cy="519941"/>
          </a:xfrm>
          <a:prstGeom prst="rect">
            <a:avLst/>
          </a:prstGeom>
        </p:spPr>
      </p:pic>
      <p:pic>
        <p:nvPicPr>
          <p:cNvPr id="44" name="Picture 43" descr="screenshot_04.jpg"/>
          <p:cNvPicPr>
            <a:picLocks noChangeAspect="1"/>
          </p:cNvPicPr>
          <p:nvPr/>
        </p:nvPicPr>
        <p:blipFill>
          <a:blip r:embed="rId12">
            <a:clrChange>
              <a:clrFrom>
                <a:srgbClr val="FFFFFF"/>
              </a:clrFrom>
              <a:clrTo>
                <a:srgbClr val="FFFFFF">
                  <a:alpha val="0"/>
                </a:srgbClr>
              </a:clrTo>
            </a:clrChange>
          </a:blip>
          <a:stretch>
            <a:fillRect/>
          </a:stretch>
        </p:blipFill>
        <p:spPr>
          <a:xfrm>
            <a:off x="6077279" y="2594214"/>
            <a:ext cx="377929" cy="519941"/>
          </a:xfrm>
          <a:prstGeom prst="rect">
            <a:avLst/>
          </a:prstGeom>
        </p:spPr>
      </p:pic>
      <p:pic>
        <p:nvPicPr>
          <p:cNvPr id="45" name="Picture 44" descr="screenshot_04.jpg"/>
          <p:cNvPicPr>
            <a:picLocks noChangeAspect="1"/>
          </p:cNvPicPr>
          <p:nvPr/>
        </p:nvPicPr>
        <p:blipFill>
          <a:blip r:embed="rId12">
            <a:clrChange>
              <a:clrFrom>
                <a:srgbClr val="FFFFFF"/>
              </a:clrFrom>
              <a:clrTo>
                <a:srgbClr val="FFFFFF">
                  <a:alpha val="0"/>
                </a:srgbClr>
              </a:clrTo>
            </a:clrChange>
          </a:blip>
          <a:stretch>
            <a:fillRect/>
          </a:stretch>
        </p:blipFill>
        <p:spPr>
          <a:xfrm>
            <a:off x="6229679" y="2746614"/>
            <a:ext cx="377929" cy="519941"/>
          </a:xfrm>
          <a:prstGeom prst="rect">
            <a:avLst/>
          </a:prstGeom>
        </p:spPr>
      </p:pic>
      <p:sp>
        <p:nvSpPr>
          <p:cNvPr id="17" name="Rectangle 21"/>
          <p:cNvSpPr>
            <a:spLocks noChangeArrowheads="1"/>
          </p:cNvSpPr>
          <p:nvPr/>
        </p:nvSpPr>
        <p:spPr bwMode="auto">
          <a:xfrm>
            <a:off x="3205119" y="5984815"/>
            <a:ext cx="2643989" cy="913500"/>
          </a:xfrm>
          <a:prstGeom prst="rect">
            <a:avLst/>
          </a:prstGeom>
          <a:solidFill>
            <a:schemeClr val="accent2">
              <a:lumMod val="40000"/>
              <a:lumOff val="60000"/>
            </a:schemeClr>
          </a:solidFill>
          <a:ln>
            <a:headEnd/>
            <a:tailEnd/>
          </a:ln>
          <a:scene3d>
            <a:camera prst="perspectiveRelaxed"/>
            <a:lightRig rig="threePt" dir="t">
              <a:rot lat="0" lon="0" rev="0"/>
            </a:lightRig>
          </a:scene3d>
          <a:sp3d contourW="9525" prstMaterial="matte">
            <a:bevelT w="165100" prst="coolSlant"/>
            <a:contourClr>
              <a:schemeClr val="accent4">
                <a:shade val="70000"/>
                <a:satMod val="105000"/>
              </a:schemeClr>
            </a:contourClr>
          </a:sp3d>
        </p:spPr>
        <p:style>
          <a:lnRef idx="1">
            <a:schemeClr val="accent4"/>
          </a:lnRef>
          <a:fillRef idx="3">
            <a:schemeClr val="accent4"/>
          </a:fillRef>
          <a:effectRef idx="2">
            <a:schemeClr val="accent4"/>
          </a:effectRef>
          <a:fontRef idx="minor">
            <a:schemeClr val="lt1"/>
          </a:fontRef>
        </p:style>
        <p:txBody>
          <a:bodyPr wrap="none" anchor="ctr">
            <a:prstTxWarp prst="textNoShape">
              <a:avLst/>
            </a:prstTxWarp>
          </a:bodyPr>
          <a:lstStyle/>
          <a:p>
            <a:pPr algn="ctr" fontAlgn="auto">
              <a:spcBef>
                <a:spcPts val="0"/>
              </a:spcBef>
              <a:spcAft>
                <a:spcPts val="0"/>
              </a:spcAft>
              <a:defRPr/>
            </a:pPr>
            <a:r>
              <a:rPr lang="en-US" b="1" dirty="0" smtClean="0">
                <a:solidFill>
                  <a:srgbClr val="FF0000"/>
                </a:solidFill>
                <a:latin typeface="+mj-lt"/>
                <a:ea typeface="Times" pitchFamily="-106" charset="0"/>
                <a:cs typeface="Times" pitchFamily="-106" charset="0"/>
              </a:rPr>
              <a:t>100-500 molecules </a:t>
            </a:r>
          </a:p>
          <a:p>
            <a:pPr algn="ctr" fontAlgn="auto">
              <a:spcBef>
                <a:spcPts val="0"/>
              </a:spcBef>
              <a:spcAft>
                <a:spcPts val="0"/>
              </a:spcAft>
              <a:defRPr/>
            </a:pPr>
            <a:r>
              <a:rPr lang="en-US" b="1" dirty="0" smtClean="0">
                <a:solidFill>
                  <a:srgbClr val="FF0000"/>
                </a:solidFill>
                <a:latin typeface="+mj-lt"/>
                <a:ea typeface="Times" pitchFamily="-106" charset="0"/>
                <a:cs typeface="Times" pitchFamily="-106" charset="0"/>
              </a:rPr>
              <a:t>for </a:t>
            </a:r>
            <a:r>
              <a:rPr lang="en-US" b="1" dirty="0">
                <a:solidFill>
                  <a:srgbClr val="FF0000"/>
                </a:solidFill>
                <a:latin typeface="+mj-lt"/>
                <a:ea typeface="Times" pitchFamily="-106" charset="0"/>
                <a:cs typeface="Times" pitchFamily="-106" charset="0"/>
              </a:rPr>
              <a:t>assays</a:t>
            </a:r>
          </a:p>
        </p:txBody>
      </p:sp>
      <p:sp>
        <p:nvSpPr>
          <p:cNvPr id="41" name="Rectangle 40"/>
          <p:cNvSpPr>
            <a:spLocks noChangeArrowheads="1"/>
          </p:cNvSpPr>
          <p:nvPr/>
        </p:nvSpPr>
        <p:spPr bwMode="auto">
          <a:xfrm>
            <a:off x="6958987" y="46307"/>
            <a:ext cx="2084976" cy="369332"/>
          </a:xfrm>
          <a:prstGeom prst="rect">
            <a:avLst/>
          </a:prstGeom>
          <a:ln/>
          <a:extLst/>
        </p:spPr>
        <p:style>
          <a:lnRef idx="0">
            <a:schemeClr val="accent5"/>
          </a:lnRef>
          <a:fillRef idx="3">
            <a:schemeClr val="accent5"/>
          </a:fillRef>
          <a:effectRef idx="3">
            <a:schemeClr val="accent5"/>
          </a:effectRef>
          <a:fontRef idx="minor">
            <a:schemeClr val="lt1"/>
          </a:fontRef>
        </p:style>
        <p:txBody>
          <a:bodyPr wrap="none">
            <a:spAutoFit/>
          </a:bodyPr>
          <a:lstStyle/>
          <a:p>
            <a:pPr>
              <a:defRPr/>
            </a:pPr>
            <a:r>
              <a:rPr lang="en-US" dirty="0" smtClean="0">
                <a:solidFill>
                  <a:schemeClr val="bg1"/>
                </a:solidFill>
                <a:latin typeface="+mj-lt"/>
                <a:ea typeface="ＭＳ Ｐゴシック" pitchFamily="29" charset="-128"/>
                <a:cs typeface="ＭＳ Ｐゴシック" pitchFamily="29" charset="-128"/>
              </a:rPr>
              <a:t>Virtual Screening</a:t>
            </a:r>
            <a:endParaRPr lang="en-US" dirty="0">
              <a:solidFill>
                <a:schemeClr val="bg1"/>
              </a:solidFill>
              <a:latin typeface="+mj-lt"/>
              <a:ea typeface="ＭＳ Ｐゴシック" pitchFamily="29" charset="-128"/>
              <a:cs typeface="ＭＳ Ｐゴシック" pitchFamily="29" charset="-128"/>
            </a:endParaRPr>
          </a:p>
        </p:txBody>
      </p:sp>
      <p:sp>
        <p:nvSpPr>
          <p:cNvPr id="43" name="Title 1"/>
          <p:cNvSpPr>
            <a:spLocks noGrp="1"/>
          </p:cNvSpPr>
          <p:nvPr>
            <p:ph type="title"/>
          </p:nvPr>
        </p:nvSpPr>
        <p:spPr>
          <a:xfrm>
            <a:off x="169824" y="676954"/>
            <a:ext cx="8267700" cy="999446"/>
          </a:xfrm>
        </p:spPr>
        <p:txBody>
          <a:bodyPr>
            <a:noAutofit/>
          </a:bodyPr>
          <a:lstStyle/>
          <a:p>
            <a:pPr algn="ctr"/>
            <a:r>
              <a:rPr lang="en-US" sz="3600" dirty="0" smtClean="0">
                <a:solidFill>
                  <a:srgbClr val="000080"/>
                </a:solidFill>
                <a:latin typeface="+mn-lt"/>
                <a:ea typeface="+mn-ea"/>
                <a:cs typeface="+mn-cs"/>
              </a:rPr>
              <a:t>Our </a:t>
            </a:r>
            <a:r>
              <a:rPr lang="en-US" sz="3600" dirty="0" smtClean="0">
                <a:solidFill>
                  <a:srgbClr val="000080"/>
                </a:solidFill>
              </a:rPr>
              <a:t>Structure</a:t>
            </a:r>
            <a:r>
              <a:rPr lang="en-US" sz="3600" dirty="0">
                <a:solidFill>
                  <a:srgbClr val="000080"/>
                </a:solidFill>
              </a:rPr>
              <a:t>-based </a:t>
            </a:r>
            <a:r>
              <a:rPr lang="en-US" sz="3600" dirty="0" smtClean="0">
                <a:solidFill>
                  <a:srgbClr val="000080"/>
                </a:solidFill>
                <a:latin typeface="+mn-lt"/>
                <a:ea typeface="+mn-ea"/>
                <a:cs typeface="+mn-cs"/>
              </a:rPr>
              <a:t>VS approach</a:t>
            </a:r>
            <a:r>
              <a:rPr lang="en-US" sz="3600" i="1" dirty="0" smtClean="0"/>
              <a:t/>
            </a:r>
            <a:br>
              <a:rPr lang="en-US" sz="3600" i="1" dirty="0" smtClean="0"/>
            </a:br>
            <a:r>
              <a:rPr lang="en-US" sz="3600" dirty="0" smtClean="0">
                <a:solidFill>
                  <a:srgbClr val="000080"/>
                </a:solidFill>
                <a:latin typeface="+mn-lt"/>
                <a:ea typeface="+mn-ea"/>
                <a:cs typeface="+mn-cs"/>
              </a:rPr>
              <a:t> </a:t>
            </a:r>
            <a:r>
              <a:rPr lang="en-US" sz="3200" dirty="0"/>
              <a:t/>
            </a:r>
            <a:br>
              <a:rPr lang="en-US" sz="3200" dirty="0"/>
            </a:br>
            <a:endParaRPr lang="en-US" sz="3200" i="1" dirty="0"/>
          </a:p>
        </p:txBody>
      </p:sp>
      <p:pic>
        <p:nvPicPr>
          <p:cNvPr id="46" name="Picture 6" descr="E:\Cle\298_g.png"/>
          <p:cNvPicPr>
            <a:picLocks noChangeAspect="1" noChangeArrowheads="1"/>
          </p:cNvPicPr>
          <p:nvPr/>
        </p:nvPicPr>
        <p:blipFill>
          <a:blip r:embed="rId4">
            <a:clrChange>
              <a:clrFrom>
                <a:srgbClr val="FFFFFF"/>
              </a:clrFrom>
              <a:clrTo>
                <a:srgbClr val="FFFFFF">
                  <a:alpha val="0"/>
                </a:srgbClr>
              </a:clrTo>
            </a:clrChange>
          </a:blip>
          <a:srcRect l="3439" r="5968" b="3279"/>
          <a:stretch>
            <a:fillRect/>
          </a:stretch>
        </p:blipFill>
        <p:spPr bwMode="auto">
          <a:xfrm rot="923866">
            <a:off x="758435" y="3054959"/>
            <a:ext cx="484661" cy="454049"/>
          </a:xfrm>
          <a:prstGeom prst="rect">
            <a:avLst/>
          </a:prstGeom>
          <a:ln w="9525">
            <a:noFill/>
            <a:miter lim="800000"/>
            <a:headEnd/>
            <a:tailEnd/>
          </a:ln>
        </p:spPr>
      </p:pic>
      <p:pic>
        <p:nvPicPr>
          <p:cNvPr id="53" name="Picture 6" descr="E:\Cle\298_g.png"/>
          <p:cNvPicPr>
            <a:picLocks noChangeAspect="1" noChangeArrowheads="1"/>
          </p:cNvPicPr>
          <p:nvPr/>
        </p:nvPicPr>
        <p:blipFill>
          <a:blip r:embed="rId4">
            <a:clrChange>
              <a:clrFrom>
                <a:srgbClr val="FFFFFF"/>
              </a:clrFrom>
              <a:clrTo>
                <a:srgbClr val="FFFFFF">
                  <a:alpha val="0"/>
                </a:srgbClr>
              </a:clrTo>
            </a:clrChange>
          </a:blip>
          <a:srcRect l="3439" r="5968" b="3279"/>
          <a:stretch>
            <a:fillRect/>
          </a:stretch>
        </p:blipFill>
        <p:spPr bwMode="auto">
          <a:xfrm rot="21381676">
            <a:off x="758434" y="3635691"/>
            <a:ext cx="484661" cy="454049"/>
          </a:xfrm>
          <a:prstGeom prst="rect">
            <a:avLst/>
          </a:prstGeom>
          <a:ln w="9525">
            <a:noFill/>
            <a:miter lim="800000"/>
            <a:headEnd/>
            <a:tailEnd/>
          </a:ln>
        </p:spPr>
      </p:pic>
      <p:sp>
        <p:nvSpPr>
          <p:cNvPr id="55" name="Rectangle 54"/>
          <p:cNvSpPr/>
          <p:nvPr/>
        </p:nvSpPr>
        <p:spPr>
          <a:xfrm>
            <a:off x="482600" y="2998764"/>
            <a:ext cx="2346127" cy="136280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Rectangle 1"/>
          <p:cNvSpPr/>
          <p:nvPr/>
        </p:nvSpPr>
        <p:spPr>
          <a:xfrm>
            <a:off x="5314120" y="5284873"/>
            <a:ext cx="4572000" cy="307777"/>
          </a:xfrm>
          <a:prstGeom prst="rect">
            <a:avLst/>
          </a:prstGeom>
        </p:spPr>
        <p:txBody>
          <a:bodyPr>
            <a:spAutoFit/>
          </a:bodyPr>
          <a:lstStyle/>
          <a:p>
            <a:r>
              <a:rPr lang="en-US" sz="1400" i="1" dirty="0">
                <a:solidFill>
                  <a:srgbClr val="0000FF"/>
                </a:solidFill>
              </a:rPr>
              <a:t>http://fafdrugs3.mti.univ-paris-</a:t>
            </a:r>
            <a:r>
              <a:rPr lang="en-US" sz="1400" i="1" dirty="0" smtClean="0">
                <a:solidFill>
                  <a:srgbClr val="0000FF"/>
                </a:solidFill>
              </a:rPr>
              <a:t>diderot.fr</a:t>
            </a:r>
            <a:endParaRPr lang="en-US" sz="1400" i="1" dirty="0">
              <a:solidFill>
                <a:srgbClr val="0000FF"/>
              </a:solidFill>
            </a:endParaRPr>
          </a:p>
        </p:txBody>
      </p:sp>
      <p:sp>
        <p:nvSpPr>
          <p:cNvPr id="32" name="Rectangle 18"/>
          <p:cNvSpPr>
            <a:spLocks noChangeArrowheads="1"/>
          </p:cNvSpPr>
          <p:nvPr/>
        </p:nvSpPr>
        <p:spPr bwMode="auto">
          <a:xfrm>
            <a:off x="6626226" y="5584545"/>
            <a:ext cx="2417737" cy="307777"/>
          </a:xfrm>
          <a:prstGeom prst="rect">
            <a:avLst/>
          </a:prstGeom>
          <a:noFill/>
          <a:ln w="9525">
            <a:noFill/>
            <a:miter lim="800000"/>
            <a:headEnd/>
            <a:tailEnd/>
          </a:ln>
          <a:effectLst/>
        </p:spPr>
        <p:txBody>
          <a:bodyPr wrap="none">
            <a:prstTxWarp prst="textNoShape">
              <a:avLst/>
            </a:prstTxWarp>
            <a:spAutoFit/>
          </a:bodyPr>
          <a:lstStyle/>
          <a:p>
            <a:r>
              <a:rPr lang="en-US" sz="1400" i="1" dirty="0" err="1" smtClean="0">
                <a:solidFill>
                  <a:srgbClr val="0000FF"/>
                </a:solidFill>
              </a:rPr>
              <a:t>Lagorce</a:t>
            </a:r>
            <a:r>
              <a:rPr lang="en-US" sz="1400" i="1" dirty="0" smtClean="0">
                <a:solidFill>
                  <a:srgbClr val="0000FF"/>
                </a:solidFill>
              </a:rPr>
              <a:t> et al.  NAR 2015 </a:t>
            </a:r>
          </a:p>
        </p:txBody>
      </p:sp>
    </p:spTree>
    <p:extLst>
      <p:ext uri="{BB962C8B-B14F-4D97-AF65-F5344CB8AC3E}">
        <p14:creationId xmlns:p14="http://schemas.microsoft.com/office/powerpoint/2010/main" val="18873077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1211" name="Rectangle 11"/>
          <p:cNvSpPr>
            <a:spLocks noChangeArrowheads="1"/>
          </p:cNvSpPr>
          <p:nvPr/>
        </p:nvSpPr>
        <p:spPr bwMode="auto">
          <a:xfrm>
            <a:off x="6664325" y="13573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a:p>
        </p:txBody>
      </p:sp>
      <p:sp>
        <p:nvSpPr>
          <p:cNvPr id="16" name="Rectangle 26"/>
          <p:cNvSpPr>
            <a:spLocks noChangeArrowheads="1"/>
          </p:cNvSpPr>
          <p:nvPr/>
        </p:nvSpPr>
        <p:spPr bwMode="auto">
          <a:xfrm>
            <a:off x="1040029" y="5553692"/>
            <a:ext cx="7808737" cy="615553"/>
          </a:xfrm>
          <a:prstGeom prst="rect">
            <a:avLst/>
          </a:prstGeom>
          <a:noFill/>
          <a:ln w="9525">
            <a:noFill/>
            <a:miter lim="800000"/>
            <a:headEnd/>
            <a:tailEnd/>
          </a:ln>
          <a:effectLst>
            <a:glow rad="101600">
              <a:schemeClr val="tx1">
                <a:lumMod val="75000"/>
                <a:alpha val="75000"/>
              </a:schemeClr>
            </a:glow>
          </a:effectLst>
          <a:scene3d>
            <a:camera prst="orthographicFront">
              <a:rot lat="0" lon="0" rev="0"/>
            </a:camera>
            <a:lightRig rig="threePt" dir="t"/>
          </a:scene3d>
        </p:spPr>
        <p:txBody>
          <a:bodyPr wrap="square">
            <a:prstTxWarp prst="textNoShape">
              <a:avLst/>
            </a:prstTxWarp>
            <a:spAutoFit/>
          </a:bodyPr>
          <a:lstStyle/>
          <a:p>
            <a:pPr algn="ctr"/>
            <a:r>
              <a:rPr lang="en-US" sz="1600" b="1" i="1" dirty="0" smtClean="0">
                <a:solidFill>
                  <a:srgbClr val="FF0000"/>
                </a:solidFill>
                <a:hlinkClick r:id="rId3"/>
              </a:rPr>
              <a:t>http://bioserv.rpbs.univ-paris-diderot.fr/services/MTiOpenScreen/</a:t>
            </a:r>
            <a:endParaRPr lang="fr-FR" sz="1600" b="1" i="1" dirty="0" smtClean="0">
              <a:solidFill>
                <a:srgbClr val="FF0000"/>
              </a:solidFill>
              <a:hlinkClick r:id="rId3"/>
            </a:endParaRPr>
          </a:p>
          <a:p>
            <a:endParaRPr lang="en-US" b="1" dirty="0">
              <a:ln>
                <a:solidFill>
                  <a:srgbClr val="000000"/>
                </a:solidFill>
              </a:ln>
              <a:solidFill>
                <a:srgbClr val="FF0000"/>
              </a:solidFill>
              <a:hlinkClick r:id="rId4"/>
            </a:endParaRPr>
          </a:p>
        </p:txBody>
      </p:sp>
      <p:sp>
        <p:nvSpPr>
          <p:cNvPr id="18" name="Rectangle 18"/>
          <p:cNvSpPr>
            <a:spLocks noChangeArrowheads="1"/>
          </p:cNvSpPr>
          <p:nvPr/>
        </p:nvSpPr>
        <p:spPr bwMode="auto">
          <a:xfrm>
            <a:off x="3523787" y="5861468"/>
            <a:ext cx="2256084" cy="307777"/>
          </a:xfrm>
          <a:prstGeom prst="rect">
            <a:avLst/>
          </a:prstGeom>
          <a:noFill/>
          <a:ln w="9525">
            <a:noFill/>
            <a:miter lim="800000"/>
            <a:headEnd/>
            <a:tailEnd/>
          </a:ln>
          <a:effectLst/>
        </p:spPr>
        <p:txBody>
          <a:bodyPr wrap="none">
            <a:prstTxWarp prst="textNoShape">
              <a:avLst/>
            </a:prstTxWarp>
            <a:spAutoFit/>
          </a:bodyPr>
          <a:lstStyle/>
          <a:p>
            <a:r>
              <a:rPr lang="en-US" sz="1400" i="1" dirty="0" err="1" smtClean="0">
                <a:solidFill>
                  <a:srgbClr val="0000FF"/>
                </a:solidFill>
              </a:rPr>
              <a:t>Labbe</a:t>
            </a:r>
            <a:r>
              <a:rPr lang="en-US" sz="1400" i="1" dirty="0" smtClean="0">
                <a:solidFill>
                  <a:srgbClr val="0000FF"/>
                </a:solidFill>
              </a:rPr>
              <a:t> et al.  NAR 2015 </a:t>
            </a:r>
          </a:p>
        </p:txBody>
      </p:sp>
      <p:pic>
        <p:nvPicPr>
          <p:cNvPr id="20" name="Picture 19"/>
          <p:cNvPicPr>
            <a:picLocks noChangeAspect="1"/>
          </p:cNvPicPr>
          <p:nvPr/>
        </p:nvPicPr>
        <p:blipFill>
          <a:blip r:embed="rId5"/>
          <a:stretch>
            <a:fillRect/>
          </a:stretch>
        </p:blipFill>
        <p:spPr>
          <a:xfrm>
            <a:off x="13067" y="606139"/>
            <a:ext cx="9278924" cy="4922153"/>
          </a:xfrm>
          <a:prstGeom prst="rect">
            <a:avLst/>
          </a:prstGeom>
        </p:spPr>
      </p:pic>
      <p:sp>
        <p:nvSpPr>
          <p:cNvPr id="8" name="Rectangle 7"/>
          <p:cNvSpPr>
            <a:spLocks noChangeArrowheads="1"/>
          </p:cNvSpPr>
          <p:nvPr/>
        </p:nvSpPr>
        <p:spPr bwMode="auto">
          <a:xfrm>
            <a:off x="6958987" y="71707"/>
            <a:ext cx="2084976" cy="369332"/>
          </a:xfrm>
          <a:prstGeom prst="rect">
            <a:avLst/>
          </a:prstGeom>
          <a:ln/>
          <a:extLst/>
        </p:spPr>
        <p:style>
          <a:lnRef idx="0">
            <a:schemeClr val="accent5"/>
          </a:lnRef>
          <a:fillRef idx="3">
            <a:schemeClr val="accent5"/>
          </a:fillRef>
          <a:effectRef idx="3">
            <a:schemeClr val="accent5"/>
          </a:effectRef>
          <a:fontRef idx="minor">
            <a:schemeClr val="lt1"/>
          </a:fontRef>
        </p:style>
        <p:txBody>
          <a:bodyPr wrap="none">
            <a:spAutoFit/>
          </a:bodyPr>
          <a:lstStyle/>
          <a:p>
            <a:pPr>
              <a:defRPr/>
            </a:pPr>
            <a:r>
              <a:rPr lang="en-US" dirty="0" smtClean="0">
                <a:solidFill>
                  <a:schemeClr val="bg1"/>
                </a:solidFill>
                <a:latin typeface="+mj-lt"/>
                <a:ea typeface="ＭＳ Ｐゴシック" pitchFamily="29" charset="-128"/>
                <a:cs typeface="ＭＳ Ｐゴシック" pitchFamily="29" charset="-128"/>
              </a:rPr>
              <a:t>Virtual Screening</a:t>
            </a:r>
            <a:endParaRPr lang="en-US" dirty="0">
              <a:solidFill>
                <a:schemeClr val="bg1"/>
              </a:solidFill>
              <a:latin typeface="+mj-lt"/>
              <a:ea typeface="ＭＳ Ｐゴシック" pitchFamily="29" charset="-128"/>
              <a:cs typeface="ＭＳ Ｐゴシック" pitchFamily="29" charset="-128"/>
            </a:endParaRPr>
          </a:p>
        </p:txBody>
      </p:sp>
      <p:sp>
        <p:nvSpPr>
          <p:cNvPr id="9" name="Title 1"/>
          <p:cNvSpPr>
            <a:spLocks noGrp="1"/>
          </p:cNvSpPr>
          <p:nvPr>
            <p:ph type="title"/>
          </p:nvPr>
        </p:nvSpPr>
        <p:spPr>
          <a:xfrm>
            <a:off x="17424" y="71707"/>
            <a:ext cx="8267700" cy="1920536"/>
          </a:xfrm>
        </p:spPr>
        <p:txBody>
          <a:bodyPr>
            <a:noAutofit/>
          </a:bodyPr>
          <a:lstStyle/>
          <a:p>
            <a:pPr algn="ctr"/>
            <a:r>
              <a:rPr lang="fr-FR" sz="3200" dirty="0" smtClean="0">
                <a:solidFill>
                  <a:srgbClr val="000080"/>
                </a:solidFill>
                <a:latin typeface="+mn-lt"/>
                <a:ea typeface="+mn-ea"/>
                <a:cs typeface="+mn-cs"/>
              </a:rPr>
              <a:t/>
            </a:r>
            <a:br>
              <a:rPr lang="fr-FR" sz="3200" dirty="0" smtClean="0">
                <a:solidFill>
                  <a:srgbClr val="000080"/>
                </a:solidFill>
                <a:latin typeface="+mn-lt"/>
                <a:ea typeface="+mn-ea"/>
                <a:cs typeface="+mn-cs"/>
              </a:rPr>
            </a:br>
            <a:r>
              <a:rPr lang="fr-FR" sz="3200" dirty="0" err="1" smtClean="0">
                <a:solidFill>
                  <a:srgbClr val="000080"/>
                </a:solidFill>
                <a:latin typeface="+mn-lt"/>
                <a:ea typeface="+mn-ea"/>
                <a:cs typeface="+mn-cs"/>
              </a:rPr>
              <a:t>MTiOpenScreen</a:t>
            </a:r>
            <a:r>
              <a:rPr lang="fr-FR" sz="3200" dirty="0" smtClean="0">
                <a:solidFill>
                  <a:srgbClr val="000080"/>
                </a:solidFill>
                <a:latin typeface="+mn-lt"/>
                <a:ea typeface="+mn-ea"/>
                <a:cs typeface="+mn-cs"/>
              </a:rPr>
              <a:t> web-server</a:t>
            </a:r>
            <a:br>
              <a:rPr lang="fr-FR" sz="3200" dirty="0" smtClean="0">
                <a:solidFill>
                  <a:srgbClr val="000080"/>
                </a:solidFill>
                <a:latin typeface="+mn-lt"/>
                <a:ea typeface="+mn-ea"/>
                <a:cs typeface="+mn-cs"/>
              </a:rPr>
            </a:br>
            <a:r>
              <a:rPr lang="en-US" sz="3200" i="1" dirty="0" smtClean="0"/>
              <a:t/>
            </a:r>
            <a:br>
              <a:rPr lang="en-US" sz="3200" i="1" dirty="0" smtClean="0"/>
            </a:br>
            <a:r>
              <a:rPr lang="en-US" sz="3200" dirty="0" smtClean="0">
                <a:solidFill>
                  <a:srgbClr val="000080"/>
                </a:solidFill>
                <a:latin typeface="+mn-lt"/>
                <a:ea typeface="+mn-ea"/>
                <a:cs typeface="+mn-cs"/>
              </a:rPr>
              <a:t> </a:t>
            </a:r>
            <a:r>
              <a:rPr lang="en-US" sz="2800" dirty="0"/>
              <a:t/>
            </a:r>
            <a:br>
              <a:rPr lang="en-US" sz="2800" dirty="0"/>
            </a:br>
            <a:endParaRPr lang="en-US" sz="2800" i="1" dirty="0"/>
          </a:p>
        </p:txBody>
      </p:sp>
    </p:spTree>
    <p:extLst>
      <p:ext uri="{BB962C8B-B14F-4D97-AF65-F5344CB8AC3E}">
        <p14:creationId xmlns:p14="http://schemas.microsoft.com/office/powerpoint/2010/main" val="41413377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shot_08.jpg"/>
          <p:cNvPicPr>
            <a:picLocks noChangeAspect="1"/>
          </p:cNvPicPr>
          <p:nvPr/>
        </p:nvPicPr>
        <p:blipFill>
          <a:blip r:embed="rId3"/>
          <a:stretch>
            <a:fillRect/>
          </a:stretch>
        </p:blipFill>
        <p:spPr>
          <a:xfrm>
            <a:off x="727778" y="2767620"/>
            <a:ext cx="7681284" cy="362193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TextBox 5"/>
          <p:cNvSpPr txBox="1"/>
          <p:nvPr/>
        </p:nvSpPr>
        <p:spPr>
          <a:xfrm>
            <a:off x="457201" y="1118201"/>
            <a:ext cx="8387442" cy="1754327"/>
          </a:xfrm>
          <a:prstGeom prst="rect">
            <a:avLst/>
          </a:prstGeom>
          <a:noFill/>
        </p:spPr>
        <p:txBody>
          <a:bodyPr wrap="square" rtlCol="0">
            <a:spAutoFit/>
          </a:bodyPr>
          <a:lstStyle/>
          <a:p>
            <a:pPr algn="just">
              <a:buClr>
                <a:schemeClr val="accent6">
                  <a:lumMod val="75000"/>
                </a:schemeClr>
              </a:buClr>
              <a:buFont typeface="Wingdings" charset="2"/>
              <a:buChar char="ü"/>
            </a:pPr>
            <a:r>
              <a:rPr lang="en-US" dirty="0">
                <a:latin typeface="Times"/>
                <a:cs typeface="Times"/>
              </a:rPr>
              <a:t>Targeting angiogenesis could be of interest to complement chemotherapeutic approaches to treat cancer</a:t>
            </a:r>
          </a:p>
          <a:p>
            <a:pPr algn="just">
              <a:buClr>
                <a:schemeClr val="accent6">
                  <a:lumMod val="75000"/>
                </a:schemeClr>
              </a:buClr>
              <a:buFont typeface="Wingdings" charset="2"/>
              <a:buChar char="ü"/>
            </a:pPr>
            <a:r>
              <a:rPr lang="en-US" dirty="0">
                <a:latin typeface="Times"/>
                <a:cs typeface="Times"/>
              </a:rPr>
              <a:t>A pivotal pro-</a:t>
            </a:r>
            <a:r>
              <a:rPr lang="en-US" dirty="0" err="1">
                <a:latin typeface="Times"/>
                <a:cs typeface="Times"/>
              </a:rPr>
              <a:t>angiogenic</a:t>
            </a:r>
            <a:r>
              <a:rPr lang="en-US" dirty="0">
                <a:latin typeface="Times"/>
                <a:cs typeface="Times"/>
              </a:rPr>
              <a:t> </a:t>
            </a:r>
            <a:r>
              <a:rPr lang="en-US" dirty="0" err="1">
                <a:latin typeface="Times"/>
                <a:cs typeface="Times"/>
              </a:rPr>
              <a:t>signalling</a:t>
            </a:r>
            <a:r>
              <a:rPr lang="en-US" dirty="0">
                <a:latin typeface="Times"/>
                <a:cs typeface="Times"/>
              </a:rPr>
              <a:t> molecule is VEGF-A, which promotes proliferation, survival, migration…</a:t>
            </a:r>
          </a:p>
          <a:p>
            <a:pPr algn="just">
              <a:buClr>
                <a:schemeClr val="accent6">
                  <a:lumMod val="75000"/>
                </a:schemeClr>
              </a:buClr>
              <a:buFont typeface="Wingdings" charset="2"/>
              <a:buChar char="ü"/>
            </a:pPr>
            <a:r>
              <a:rPr lang="en-US" dirty="0">
                <a:latin typeface="Times"/>
                <a:cs typeface="Times"/>
              </a:rPr>
              <a:t>Drugs acting here are essentially </a:t>
            </a:r>
            <a:r>
              <a:rPr lang="en-US" dirty="0" err="1">
                <a:latin typeface="Times"/>
                <a:cs typeface="Times"/>
              </a:rPr>
              <a:t>mAb</a:t>
            </a:r>
            <a:r>
              <a:rPr lang="en-US" dirty="0">
                <a:latin typeface="Times"/>
                <a:cs typeface="Times"/>
              </a:rPr>
              <a:t> (</a:t>
            </a:r>
            <a:r>
              <a:rPr lang="en-US" dirty="0" err="1">
                <a:latin typeface="Times"/>
                <a:cs typeface="Times"/>
              </a:rPr>
              <a:t>eg</a:t>
            </a:r>
            <a:r>
              <a:rPr lang="en-US" dirty="0">
                <a:latin typeface="Times"/>
                <a:cs typeface="Times"/>
              </a:rPr>
              <a:t>, </a:t>
            </a:r>
            <a:r>
              <a:rPr lang="en-US" dirty="0" err="1">
                <a:latin typeface="Times"/>
                <a:cs typeface="Times"/>
              </a:rPr>
              <a:t>Avastin</a:t>
            </a:r>
            <a:r>
              <a:rPr lang="en-US" dirty="0">
                <a:latin typeface="Times"/>
                <a:cs typeface="Times"/>
              </a:rPr>
              <a:t>…) and </a:t>
            </a:r>
            <a:r>
              <a:rPr lang="en-US" dirty="0" err="1">
                <a:latin typeface="Times"/>
                <a:cs typeface="Times"/>
              </a:rPr>
              <a:t>kinase</a:t>
            </a:r>
            <a:r>
              <a:rPr lang="en-US" dirty="0">
                <a:latin typeface="Times"/>
                <a:cs typeface="Times"/>
              </a:rPr>
              <a:t> inhibitors: </a:t>
            </a:r>
            <a:r>
              <a:rPr lang="en-US" dirty="0" err="1">
                <a:latin typeface="Times"/>
                <a:cs typeface="Times"/>
              </a:rPr>
              <a:t>sorafenib</a:t>
            </a:r>
            <a:r>
              <a:rPr lang="en-US" dirty="0">
                <a:latin typeface="Times"/>
                <a:cs typeface="Times"/>
              </a:rPr>
              <a:t>, </a:t>
            </a:r>
            <a:r>
              <a:rPr lang="en-US" dirty="0" err="1">
                <a:latin typeface="Times"/>
                <a:cs typeface="Times"/>
              </a:rPr>
              <a:t>sunitinib</a:t>
            </a:r>
            <a:r>
              <a:rPr lang="en-US" dirty="0">
                <a:latin typeface="Times"/>
                <a:cs typeface="Times"/>
              </a:rPr>
              <a:t>…</a:t>
            </a:r>
          </a:p>
        </p:txBody>
      </p:sp>
      <p:sp>
        <p:nvSpPr>
          <p:cNvPr id="7" name="TextBox 6"/>
          <p:cNvSpPr txBox="1"/>
          <p:nvPr/>
        </p:nvSpPr>
        <p:spPr>
          <a:xfrm>
            <a:off x="-50799" y="6503538"/>
            <a:ext cx="2800767" cy="307777"/>
          </a:xfrm>
          <a:prstGeom prst="rect">
            <a:avLst/>
          </a:prstGeom>
          <a:noFill/>
        </p:spPr>
        <p:txBody>
          <a:bodyPr wrap="none" rtlCol="0">
            <a:spAutoFit/>
          </a:bodyPr>
          <a:lstStyle/>
          <a:p>
            <a:r>
              <a:rPr lang="en-US" sz="1400" i="1" dirty="0" err="1">
                <a:solidFill>
                  <a:schemeClr val="bg1"/>
                </a:solidFill>
                <a:latin typeface="Times"/>
                <a:cs typeface="Times"/>
              </a:rPr>
              <a:t>Djordjevic</a:t>
            </a:r>
            <a:r>
              <a:rPr lang="en-US" sz="1400" i="1" dirty="0">
                <a:solidFill>
                  <a:schemeClr val="bg1"/>
                </a:solidFill>
                <a:latin typeface="Times"/>
                <a:cs typeface="Times"/>
              </a:rPr>
              <a:t> and Driscoll, DDT 2013</a:t>
            </a:r>
          </a:p>
        </p:txBody>
      </p:sp>
      <p:sp>
        <p:nvSpPr>
          <p:cNvPr id="8" name="TextBox 7"/>
          <p:cNvSpPr txBox="1"/>
          <p:nvPr/>
        </p:nvSpPr>
        <p:spPr>
          <a:xfrm>
            <a:off x="4882833" y="2615523"/>
            <a:ext cx="825880" cy="3693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r>
              <a:rPr lang="en-US" b="1">
                <a:solidFill>
                  <a:schemeClr val="tx1"/>
                </a:solidFill>
                <a:latin typeface="Times"/>
                <a:cs typeface="Times"/>
              </a:rPr>
              <a:t>VEGF</a:t>
            </a:r>
          </a:p>
        </p:txBody>
      </p:sp>
      <p:sp>
        <p:nvSpPr>
          <p:cNvPr id="9" name="Curved Down Arrow 8"/>
          <p:cNvSpPr/>
          <p:nvPr/>
        </p:nvSpPr>
        <p:spPr>
          <a:xfrm rot="19926042" flipH="1">
            <a:off x="4054802" y="2604459"/>
            <a:ext cx="770170" cy="369024"/>
          </a:xfrm>
          <a:prstGeom prst="curvedDownArrow">
            <a:avLst>
              <a:gd name="adj1" fmla="val 11855"/>
              <a:gd name="adj2" fmla="val 32052"/>
              <a:gd name="adj3" fmla="val 25000"/>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solidFill>
                <a:schemeClr val="tx1"/>
              </a:solidFill>
            </a:endParaRPr>
          </a:p>
        </p:txBody>
      </p:sp>
      <p:sp>
        <p:nvSpPr>
          <p:cNvPr id="10" name="TextBox 9"/>
          <p:cNvSpPr txBox="1"/>
          <p:nvPr/>
        </p:nvSpPr>
        <p:spPr>
          <a:xfrm>
            <a:off x="7184789" y="5557905"/>
            <a:ext cx="633707" cy="369332"/>
          </a:xfrm>
          <a:prstGeom prst="rect">
            <a:avLst/>
          </a:prstGeom>
          <a:noFill/>
        </p:spPr>
        <p:txBody>
          <a:bodyPr wrap="none" rtlCol="0">
            <a:spAutoFit/>
          </a:bodyPr>
          <a:lstStyle/>
          <a:p>
            <a:r>
              <a:rPr lang="en-US">
                <a:solidFill>
                  <a:schemeClr val="accent6">
                    <a:lumMod val="75000"/>
                  </a:schemeClr>
                </a:solidFill>
                <a:latin typeface="Times"/>
                <a:cs typeface="Times"/>
              </a:rPr>
              <a:t>NRP</a:t>
            </a:r>
          </a:p>
        </p:txBody>
      </p:sp>
      <p:sp>
        <p:nvSpPr>
          <p:cNvPr id="11" name="TextBox 10"/>
          <p:cNvSpPr txBox="1"/>
          <p:nvPr/>
        </p:nvSpPr>
        <p:spPr>
          <a:xfrm>
            <a:off x="5796150" y="5938817"/>
            <a:ext cx="954233" cy="369332"/>
          </a:xfrm>
          <a:prstGeom prst="rect">
            <a:avLst/>
          </a:prstGeom>
          <a:noFill/>
        </p:spPr>
        <p:txBody>
          <a:bodyPr wrap="none" rtlCol="0">
            <a:spAutoFit/>
          </a:bodyPr>
          <a:lstStyle/>
          <a:p>
            <a:r>
              <a:rPr lang="en-US">
                <a:solidFill>
                  <a:srgbClr val="008000"/>
                </a:solidFill>
                <a:latin typeface="Times"/>
                <a:cs typeface="Times"/>
              </a:rPr>
              <a:t>VEGFR</a:t>
            </a:r>
          </a:p>
        </p:txBody>
      </p:sp>
      <p:sp>
        <p:nvSpPr>
          <p:cNvPr id="12" name="TextBox 11"/>
          <p:cNvSpPr txBox="1"/>
          <p:nvPr/>
        </p:nvSpPr>
        <p:spPr>
          <a:xfrm>
            <a:off x="5967106" y="3232083"/>
            <a:ext cx="1274670" cy="369332"/>
          </a:xfrm>
          <a:prstGeom prst="rect">
            <a:avLst/>
          </a:prstGeom>
          <a:noFill/>
        </p:spPr>
        <p:txBody>
          <a:bodyPr wrap="none" rtlCol="0">
            <a:spAutoFit/>
          </a:bodyPr>
          <a:lstStyle/>
          <a:p>
            <a:r>
              <a:rPr lang="en-US" dirty="0">
                <a:solidFill>
                  <a:schemeClr val="bg2">
                    <a:lumMod val="50000"/>
                  </a:schemeClr>
                </a:solidFill>
                <a:latin typeface="Times"/>
                <a:cs typeface="Times"/>
              </a:rPr>
              <a:t>VEGF-A</a:t>
            </a:r>
            <a:r>
              <a:rPr lang="en-US" baseline="-25000" dirty="0">
                <a:solidFill>
                  <a:schemeClr val="bg2">
                    <a:lumMod val="50000"/>
                  </a:schemeClr>
                </a:solidFill>
                <a:latin typeface="Times"/>
                <a:cs typeface="Times"/>
              </a:rPr>
              <a:t>165</a:t>
            </a:r>
          </a:p>
        </p:txBody>
      </p:sp>
      <p:sp>
        <p:nvSpPr>
          <p:cNvPr id="13" name="TextBox 12"/>
          <p:cNvSpPr txBox="1"/>
          <p:nvPr/>
        </p:nvSpPr>
        <p:spPr>
          <a:xfrm>
            <a:off x="2633559" y="5451969"/>
            <a:ext cx="2216710" cy="646331"/>
          </a:xfrm>
          <a:prstGeom prst="rect">
            <a:avLst/>
          </a:prstGeom>
          <a:noFill/>
        </p:spPr>
        <p:txBody>
          <a:bodyPr wrap="none" rtlCol="0">
            <a:spAutoFit/>
          </a:bodyPr>
          <a:lstStyle/>
          <a:p>
            <a:pPr algn="ctr"/>
            <a:r>
              <a:rPr lang="en-US" dirty="0">
                <a:solidFill>
                  <a:schemeClr val="accent6">
                    <a:lumMod val="75000"/>
                  </a:schemeClr>
                </a:solidFill>
                <a:latin typeface="Times"/>
                <a:cs typeface="Times"/>
              </a:rPr>
              <a:t>VEGFR co-receptors: </a:t>
            </a:r>
          </a:p>
          <a:p>
            <a:pPr algn="ctr"/>
            <a:r>
              <a:rPr lang="en-US" dirty="0" err="1">
                <a:solidFill>
                  <a:schemeClr val="accent6">
                    <a:lumMod val="75000"/>
                  </a:schemeClr>
                </a:solidFill>
                <a:latin typeface="Times"/>
                <a:cs typeface="Times"/>
              </a:rPr>
              <a:t>NRPs</a:t>
            </a:r>
            <a:endParaRPr lang="en-US" dirty="0">
              <a:solidFill>
                <a:schemeClr val="accent6">
                  <a:lumMod val="75000"/>
                </a:schemeClr>
              </a:solidFill>
              <a:latin typeface="Times"/>
              <a:cs typeface="Times"/>
            </a:endParaRPr>
          </a:p>
        </p:txBody>
      </p:sp>
      <p:sp>
        <p:nvSpPr>
          <p:cNvPr id="14" name="Rectangle 13"/>
          <p:cNvSpPr/>
          <p:nvPr/>
        </p:nvSpPr>
        <p:spPr>
          <a:xfrm>
            <a:off x="1917786" y="218815"/>
            <a:ext cx="5864966" cy="830997"/>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lvl="0" algn="ctr"/>
            <a:r>
              <a:rPr lang="en-US" sz="2400" b="1" dirty="0" smtClean="0">
                <a:solidFill>
                  <a:schemeClr val="bg1"/>
                </a:solidFill>
                <a:latin typeface="Times"/>
                <a:cs typeface="Times"/>
              </a:rPr>
              <a:t>Inhibiting protein-protein interactions in angiogenesis</a:t>
            </a:r>
            <a:endParaRPr lang="fr-FR" dirty="0" smtClean="0">
              <a:effectLst>
                <a:outerShdw blurRad="38100" dist="38100" dir="2700000" algn="tl">
                  <a:srgbClr val="C0C0C0"/>
                </a:outerShdw>
              </a:effectLst>
            </a:endParaRPr>
          </a:p>
        </p:txBody>
      </p:sp>
    </p:spTree>
    <p:extLst>
      <p:ext uri="{BB962C8B-B14F-4D97-AF65-F5344CB8AC3E}">
        <p14:creationId xmlns:p14="http://schemas.microsoft.com/office/powerpoint/2010/main" val="144692406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p:cNvSpPr/>
          <p:nvPr/>
        </p:nvSpPr>
        <p:spPr>
          <a:xfrm>
            <a:off x="71438" y="3759200"/>
            <a:ext cx="9024937" cy="2246313"/>
          </a:xfrm>
          <a:prstGeom prst="rect">
            <a:avLst/>
          </a:prstGeom>
        </p:spPr>
        <p:style>
          <a:lnRef idx="2">
            <a:schemeClr val="accent6"/>
          </a:lnRef>
          <a:fillRef idx="1">
            <a:schemeClr val="lt1"/>
          </a:fillRef>
          <a:effectRef idx="0">
            <a:schemeClr val="accent6"/>
          </a:effectRef>
          <a:fontRef idx="minor">
            <a:schemeClr val="dk1"/>
          </a:fontRef>
        </p:style>
        <p:txBody>
          <a:bodyPr>
            <a:spAutoFit/>
          </a:bodyPr>
          <a:lstStyle/>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a:p>
            <a:pPr>
              <a:defRPr/>
            </a:pPr>
            <a:endParaRPr lang="fr-FR" sz="1400">
              <a:solidFill>
                <a:srgbClr val="000000"/>
              </a:solidFill>
              <a:latin typeface="Lucida Sans Unicode" charset="0"/>
              <a:ea typeface="ＭＳ Ｐゴシック" charset="0"/>
              <a:cs typeface="ＭＳ Ｐゴシック" charset="0"/>
            </a:endParaRPr>
          </a:p>
        </p:txBody>
      </p:sp>
      <p:sp>
        <p:nvSpPr>
          <p:cNvPr id="26" name="Rectangle 25"/>
          <p:cNvSpPr/>
          <p:nvPr/>
        </p:nvSpPr>
        <p:spPr>
          <a:xfrm>
            <a:off x="38100" y="6005513"/>
            <a:ext cx="4048125" cy="307777"/>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spAutoFit/>
          </a:bodyPr>
          <a:lstStyle/>
          <a:p>
            <a:pPr fontAlgn="auto">
              <a:spcBef>
                <a:spcPts val="0"/>
              </a:spcBef>
              <a:spcAft>
                <a:spcPts val="0"/>
              </a:spcAft>
              <a:defRPr/>
            </a:pPr>
            <a:r>
              <a:rPr lang="en-US" sz="1400" b="1" i="1" dirty="0" smtClean="0">
                <a:solidFill>
                  <a:srgbClr val="0000FF"/>
                </a:solidFill>
              </a:rPr>
              <a:t>Gautier </a:t>
            </a:r>
            <a:r>
              <a:rPr lang="en-US" sz="1400" b="1" i="1" dirty="0">
                <a:solidFill>
                  <a:srgbClr val="0000FF"/>
                </a:solidFill>
              </a:rPr>
              <a:t>et al. </a:t>
            </a:r>
            <a:r>
              <a:rPr lang="en-US" sz="1400" b="1" i="1" dirty="0" err="1">
                <a:solidFill>
                  <a:srgbClr val="0000FF"/>
                </a:solidFill>
              </a:rPr>
              <a:t>Chem</a:t>
            </a:r>
            <a:r>
              <a:rPr lang="en-US" sz="1400" b="1" i="1" dirty="0">
                <a:solidFill>
                  <a:srgbClr val="0000FF"/>
                </a:solidFill>
              </a:rPr>
              <a:t> </a:t>
            </a:r>
            <a:r>
              <a:rPr lang="en-US" sz="1400" b="1" i="1" dirty="0" err="1">
                <a:solidFill>
                  <a:srgbClr val="0000FF"/>
                </a:solidFill>
              </a:rPr>
              <a:t>Biol</a:t>
            </a:r>
            <a:r>
              <a:rPr lang="en-US" sz="1400" b="1" i="1" dirty="0">
                <a:solidFill>
                  <a:srgbClr val="0000FF"/>
                </a:solidFill>
              </a:rPr>
              <a:t> 2011 </a:t>
            </a:r>
            <a:r>
              <a:rPr lang="en-US" sz="1400" b="1" i="1" dirty="0" smtClean="0">
                <a:solidFill>
                  <a:srgbClr val="0000FF"/>
                </a:solidFill>
              </a:rPr>
              <a:t> </a:t>
            </a:r>
            <a:endParaRPr lang="en-US" sz="1400" b="1" i="1" dirty="0">
              <a:solidFill>
                <a:srgbClr val="0000FF"/>
              </a:solidFill>
            </a:endParaRPr>
          </a:p>
        </p:txBody>
      </p:sp>
      <p:sp>
        <p:nvSpPr>
          <p:cNvPr id="89" name="Rectangle 88"/>
          <p:cNvSpPr>
            <a:spLocks noChangeArrowheads="1"/>
          </p:cNvSpPr>
          <p:nvPr/>
        </p:nvSpPr>
        <p:spPr bwMode="auto">
          <a:xfrm>
            <a:off x="3922713" y="4662488"/>
            <a:ext cx="1520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charset="0"/>
              <a:buChar char="•"/>
            </a:pPr>
            <a:r>
              <a:rPr lang="fr-FR" sz="1000">
                <a:solidFill>
                  <a:srgbClr val="000000"/>
                </a:solidFill>
              </a:rPr>
              <a:t>    </a:t>
            </a:r>
            <a:r>
              <a:rPr lang="fr-FR" sz="1000" i="1">
                <a:solidFill>
                  <a:srgbClr val="FF0000"/>
                </a:solidFill>
              </a:rPr>
              <a:t>in silico</a:t>
            </a:r>
          </a:p>
          <a:p>
            <a:r>
              <a:rPr lang="fr-FR" sz="1000">
                <a:solidFill>
                  <a:srgbClr val="000000"/>
                </a:solidFill>
              </a:rPr>
              <a:t>   8,000 cmp</a:t>
            </a:r>
          </a:p>
        </p:txBody>
      </p:sp>
      <p:sp>
        <p:nvSpPr>
          <p:cNvPr id="83" name="Rectangle 82"/>
          <p:cNvSpPr/>
          <p:nvPr/>
        </p:nvSpPr>
        <p:spPr>
          <a:xfrm>
            <a:off x="4006850" y="5040313"/>
            <a:ext cx="1022350" cy="57785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spAutoFit/>
          </a:bodyPr>
          <a:lstStyle/>
          <a:p>
            <a:pPr>
              <a:buFont typeface="Arial" charset="0"/>
              <a:buChar char="•"/>
              <a:defRPr/>
            </a:pPr>
            <a:r>
              <a:rPr lang="fr-FR" sz="1000" i="1">
                <a:solidFill>
                  <a:srgbClr val="000000"/>
                </a:solidFill>
                <a:latin typeface="Lucida Sans Unicode" charset="0"/>
                <a:ea typeface="ＭＳ Ｐゴシック" charset="0"/>
                <a:cs typeface="ＭＳ Ｐゴシック" charset="0"/>
              </a:rPr>
              <a:t>  </a:t>
            </a:r>
            <a:r>
              <a:rPr lang="fr-FR" sz="1000" i="1">
                <a:solidFill>
                  <a:srgbClr val="FF0000"/>
                </a:solidFill>
                <a:latin typeface="Lucida Sans Unicode" charset="0"/>
                <a:ea typeface="ＭＳ Ｐゴシック" charset="0"/>
                <a:cs typeface="ＭＳ Ｐゴシック" charset="0"/>
              </a:rPr>
              <a:t>in vitro</a:t>
            </a:r>
            <a:endParaRPr lang="fr-FR" sz="1000" i="1">
              <a:solidFill>
                <a:srgbClr val="000000"/>
              </a:solidFill>
              <a:latin typeface="Lucida Sans Unicode" charset="0"/>
              <a:ea typeface="ＭＳ Ｐゴシック" charset="0"/>
              <a:cs typeface="ＭＳ Ｐゴシック" charset="0"/>
            </a:endParaRPr>
          </a:p>
          <a:p>
            <a:pPr>
              <a:defRPr/>
            </a:pPr>
            <a:r>
              <a:rPr lang="fr-FR" sz="1000">
                <a:solidFill>
                  <a:srgbClr val="000000"/>
                </a:solidFill>
                <a:latin typeface="Lucida Sans Unicode" charset="0"/>
                <a:ea typeface="ＭＳ Ｐゴシック" charset="0"/>
                <a:cs typeface="ＭＳ Ｐゴシック" charset="0"/>
              </a:rPr>
              <a:t>206 cmp</a:t>
            </a:r>
          </a:p>
          <a:p>
            <a:pPr>
              <a:defRPr/>
            </a:pPr>
            <a:endParaRPr lang="fr-FR" sz="1000">
              <a:solidFill>
                <a:srgbClr val="000000"/>
              </a:solidFill>
              <a:latin typeface="Lucida Sans Unicode" charset="0"/>
              <a:ea typeface="ＭＳ Ｐゴシック" charset="0"/>
              <a:cs typeface="ＭＳ Ｐゴシック" charset="0"/>
            </a:endParaRPr>
          </a:p>
        </p:txBody>
      </p:sp>
      <p:pic>
        <p:nvPicPr>
          <p:cNvPr id="36" name="Picture 3"/>
          <p:cNvPicPr>
            <a:picLocks noChangeAspect="1" noChangeArrowheads="1"/>
          </p:cNvPicPr>
          <p:nvPr/>
        </p:nvPicPr>
        <p:blipFill>
          <a:blip r:embed="rId3">
            <a:extLst>
              <a:ext uri="{28A0092B-C50C-407E-A947-70E740481C1C}">
                <a14:useLocalDpi xmlns:a14="http://schemas.microsoft.com/office/drawing/2010/main" val="0"/>
              </a:ext>
            </a:extLst>
          </a:blip>
          <a:srcRect l="8202" t="42622" r="50310"/>
          <a:stretch>
            <a:fillRect/>
          </a:stretch>
        </p:blipFill>
        <p:spPr bwMode="auto">
          <a:xfrm>
            <a:off x="7115175" y="4267200"/>
            <a:ext cx="1417638" cy="10366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42" name="Rectangle 27"/>
          <p:cNvSpPr>
            <a:spLocks noChangeArrowheads="1"/>
          </p:cNvSpPr>
          <p:nvPr/>
        </p:nvSpPr>
        <p:spPr bwMode="auto">
          <a:xfrm>
            <a:off x="7026275" y="5194300"/>
            <a:ext cx="168592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700" b="1">
                <a:solidFill>
                  <a:srgbClr val="000000"/>
                </a:solidFill>
                <a:latin typeface="Verdana" charset="0"/>
              </a:rPr>
              <a:t>VEGF   -  +    +    +    +   + </a:t>
            </a:r>
          </a:p>
          <a:p>
            <a:r>
              <a:rPr lang="en-US" sz="700" b="1">
                <a:solidFill>
                  <a:srgbClr val="000000"/>
                </a:solidFill>
                <a:latin typeface="Verdana" charset="0"/>
              </a:rPr>
              <a:t>4321    -  -  100  10   1  0.1 </a:t>
            </a:r>
            <a:endParaRPr lang="fr-FR" sz="1000"/>
          </a:p>
        </p:txBody>
      </p:sp>
      <p:sp>
        <p:nvSpPr>
          <p:cNvPr id="45" name="TextBox 44"/>
          <p:cNvSpPr txBox="1">
            <a:spLocks noChangeArrowheads="1"/>
          </p:cNvSpPr>
          <p:nvPr/>
        </p:nvSpPr>
        <p:spPr bwMode="auto">
          <a:xfrm rot="-5400000">
            <a:off x="6603206" y="4548982"/>
            <a:ext cx="1062037"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800"/>
              <a:t>% Phospho VEGFR</a:t>
            </a:r>
          </a:p>
        </p:txBody>
      </p:sp>
      <p:pic>
        <p:nvPicPr>
          <p:cNvPr id="37" name="Picture 36" descr="fig3.pdf"/>
          <p:cNvPicPr>
            <a:picLocks noChangeAspect="1"/>
          </p:cNvPicPr>
          <p:nvPr/>
        </p:nvPicPr>
        <p:blipFill>
          <a:blip r:embed="rId4"/>
          <a:srcRect t="4112" b="13347"/>
          <a:stretch>
            <a:fillRect/>
          </a:stretch>
        </p:blipFill>
        <p:spPr>
          <a:xfrm>
            <a:off x="5059923" y="3990054"/>
            <a:ext cx="1597943" cy="1952398"/>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sp>
        <p:nvSpPr>
          <p:cNvPr id="92" name="Rectangle 91"/>
          <p:cNvSpPr/>
          <p:nvPr/>
        </p:nvSpPr>
        <p:spPr>
          <a:xfrm>
            <a:off x="5027613" y="4041775"/>
            <a:ext cx="1693862" cy="40005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spAutoFit/>
          </a:bodyPr>
          <a:lstStyle/>
          <a:p>
            <a:pPr fontAlgn="auto">
              <a:spcBef>
                <a:spcPts val="0"/>
              </a:spcBef>
              <a:spcAft>
                <a:spcPts val="0"/>
              </a:spcAft>
              <a:defRPr/>
            </a:pPr>
            <a:r>
              <a:rPr lang="fr-FR" sz="1000" dirty="0">
                <a:solidFill>
                  <a:srgbClr val="000000"/>
                </a:solidFill>
              </a:rPr>
              <a:t>20 </a:t>
            </a:r>
            <a:r>
              <a:rPr lang="fr-FR" sz="1000" dirty="0" err="1" smtClean="0">
                <a:solidFill>
                  <a:srgbClr val="000000"/>
                </a:solidFill>
              </a:rPr>
              <a:t>molecules</a:t>
            </a:r>
            <a:endParaRPr lang="fr-FR" sz="1000" dirty="0">
              <a:solidFill>
                <a:srgbClr val="000000"/>
              </a:solidFill>
            </a:endParaRPr>
          </a:p>
          <a:p>
            <a:pPr fontAlgn="auto">
              <a:spcBef>
                <a:spcPts val="0"/>
              </a:spcBef>
              <a:spcAft>
                <a:spcPts val="0"/>
              </a:spcAft>
              <a:defRPr/>
            </a:pPr>
            <a:r>
              <a:rPr lang="fr-FR" sz="1000" dirty="0">
                <a:solidFill>
                  <a:srgbClr val="000000"/>
                </a:solidFill>
              </a:rPr>
              <a:t>10-100 </a:t>
            </a:r>
            <a:r>
              <a:rPr lang="fr-FR" sz="1000" dirty="0" err="1">
                <a:solidFill>
                  <a:srgbClr val="000000"/>
                </a:solidFill>
                <a:latin typeface="Symbol" charset="2"/>
                <a:cs typeface="Symbol" charset="2"/>
              </a:rPr>
              <a:t>u</a:t>
            </a:r>
            <a:r>
              <a:rPr lang="fr-FR" sz="1000" dirty="0" err="1" smtClean="0">
                <a:solidFill>
                  <a:srgbClr val="000000"/>
                </a:solidFill>
              </a:rPr>
              <a:t>M</a:t>
            </a:r>
            <a:r>
              <a:rPr lang="fr-FR" sz="1000" dirty="0" smtClean="0">
                <a:solidFill>
                  <a:srgbClr val="000000"/>
                </a:solidFill>
              </a:rPr>
              <a:t>       </a:t>
            </a:r>
            <a:endParaRPr lang="fr-FR" sz="1000" dirty="0">
              <a:solidFill>
                <a:srgbClr val="000000"/>
              </a:solidFill>
            </a:endParaRPr>
          </a:p>
        </p:txBody>
      </p:sp>
      <p:cxnSp>
        <p:nvCxnSpPr>
          <p:cNvPr id="82" name="Straight Arrow Connector 81"/>
          <p:cNvCxnSpPr/>
          <p:nvPr/>
        </p:nvCxnSpPr>
        <p:spPr>
          <a:xfrm>
            <a:off x="1887538" y="5075238"/>
            <a:ext cx="654050" cy="1587"/>
          </a:xfrm>
          <a:prstGeom prst="straightConnector1">
            <a:avLst/>
          </a:prstGeom>
          <a:ln>
            <a:prstDash val="sysDash"/>
            <a:tailEnd type="arrow"/>
          </a:ln>
        </p:spPr>
        <p:style>
          <a:lnRef idx="1">
            <a:schemeClr val="dk1"/>
          </a:lnRef>
          <a:fillRef idx="0">
            <a:schemeClr val="dk1"/>
          </a:fillRef>
          <a:effectRef idx="0">
            <a:schemeClr val="dk1"/>
          </a:effectRef>
          <a:fontRef idx="minor">
            <a:schemeClr val="tx1"/>
          </a:fontRef>
        </p:style>
      </p:cxnSp>
      <p:pic>
        <p:nvPicPr>
          <p:cNvPr id="97" name="Picture 96" descr="Untitled.png"/>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52222"/>
          <a:stretch>
            <a:fillRect/>
          </a:stretch>
        </p:blipFill>
        <p:spPr bwMode="auto">
          <a:xfrm rot="-3096006">
            <a:off x="2465388" y="4159250"/>
            <a:ext cx="1308100"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 name="TextBox 89"/>
          <p:cNvSpPr txBox="1">
            <a:spLocks noChangeArrowheads="1"/>
          </p:cNvSpPr>
          <p:nvPr/>
        </p:nvSpPr>
        <p:spPr bwMode="auto">
          <a:xfrm>
            <a:off x="2430463" y="4217988"/>
            <a:ext cx="625475"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400"/>
              <a:t>VEGF</a:t>
            </a:r>
          </a:p>
        </p:txBody>
      </p:sp>
      <p:sp>
        <p:nvSpPr>
          <p:cNvPr id="99" name="Rectangle 26"/>
          <p:cNvSpPr>
            <a:spLocks noChangeArrowheads="1"/>
          </p:cNvSpPr>
          <p:nvPr/>
        </p:nvSpPr>
        <p:spPr bwMode="auto">
          <a:xfrm>
            <a:off x="6819900" y="5486400"/>
            <a:ext cx="2443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000" b="1" dirty="0" smtClean="0">
                <a:solidFill>
                  <a:srgbClr val="000000"/>
                </a:solidFill>
                <a:latin typeface="Verdana" charset="0"/>
              </a:rPr>
              <a:t>4321 </a:t>
            </a:r>
            <a:r>
              <a:rPr lang="en-US" sz="1000" b="1" dirty="0">
                <a:solidFill>
                  <a:srgbClr val="000000"/>
                </a:solidFill>
                <a:latin typeface="Verdana" charset="0"/>
              </a:rPr>
              <a:t>inhibits VEGF-induced phosphorylation of </a:t>
            </a:r>
            <a:r>
              <a:rPr lang="en-US" sz="1000" b="1" dirty="0" smtClean="0">
                <a:solidFill>
                  <a:srgbClr val="000000"/>
                </a:solidFill>
                <a:latin typeface="Verdana" charset="0"/>
              </a:rPr>
              <a:t>VEGFR</a:t>
            </a:r>
            <a:endParaRPr lang="fr-FR" sz="1000" b="1" dirty="0">
              <a:solidFill>
                <a:srgbClr val="000000"/>
              </a:solidFill>
              <a:latin typeface="Verdana" charset="0"/>
            </a:endParaRPr>
          </a:p>
        </p:txBody>
      </p:sp>
      <p:sp>
        <p:nvSpPr>
          <p:cNvPr id="3" name="Rectangle 2"/>
          <p:cNvSpPr/>
          <p:nvPr/>
        </p:nvSpPr>
        <p:spPr>
          <a:xfrm>
            <a:off x="49213" y="908050"/>
            <a:ext cx="9024937" cy="2765425"/>
          </a:xfrm>
          <a:prstGeom prst="rect">
            <a:avLst/>
          </a:prstGeom>
        </p:spPr>
        <p:style>
          <a:lnRef idx="2">
            <a:schemeClr val="accent4"/>
          </a:lnRef>
          <a:fillRef idx="1">
            <a:schemeClr val="lt1"/>
          </a:fillRef>
          <a:effectRef idx="0">
            <a:schemeClr val="accent4"/>
          </a:effectRef>
          <a:fontRef idx="minor">
            <a:schemeClr val="dk1"/>
          </a:fontRef>
        </p:style>
        <p:txBody>
          <a:bodyPr anchor="ctr"/>
          <a:lstStyle/>
          <a:p>
            <a:pPr algn="ctr" fontAlgn="auto">
              <a:spcBef>
                <a:spcPts val="0"/>
              </a:spcBef>
              <a:spcAft>
                <a:spcPts val="0"/>
              </a:spcAft>
              <a:defRPr/>
            </a:pPr>
            <a:endParaRPr lang="en-US" dirty="0"/>
          </a:p>
        </p:txBody>
      </p:sp>
      <p:pic>
        <p:nvPicPr>
          <p:cNvPr id="46" name="Picture 45"/>
          <p:cNvPicPr>
            <a:picLocks noChangeAspect="1"/>
          </p:cNvPicPr>
          <p:nvPr/>
        </p:nvPicPr>
        <p:blipFill>
          <a:blip r:embed="rId6">
            <a:extLst>
              <a:ext uri="{28A0092B-C50C-407E-A947-70E740481C1C}">
                <a14:useLocalDpi xmlns:a14="http://schemas.microsoft.com/office/drawing/2010/main" val="0"/>
              </a:ext>
            </a:extLst>
          </a:blip>
          <a:srcRect l="-2" r="55475" b="29242"/>
          <a:stretch>
            <a:fillRect/>
          </a:stretch>
        </p:blipFill>
        <p:spPr bwMode="auto">
          <a:xfrm>
            <a:off x="95250" y="1174750"/>
            <a:ext cx="2151063" cy="205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Picture 6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rot="3257095">
            <a:off x="2362200" y="1782763"/>
            <a:ext cx="655638"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Box 67"/>
          <p:cNvSpPr txBox="1"/>
          <p:nvPr/>
        </p:nvSpPr>
        <p:spPr>
          <a:xfrm>
            <a:off x="2303463" y="981075"/>
            <a:ext cx="158750" cy="307975"/>
          </a:xfrm>
          <a:prstGeom prst="rect">
            <a:avLst/>
          </a:prstGeom>
          <a:noFill/>
          <a:ln>
            <a:noFill/>
          </a:ln>
          <a:effectLst/>
        </p:spPr>
        <p:style>
          <a:lnRef idx="1">
            <a:schemeClr val="accent2"/>
          </a:lnRef>
          <a:fillRef idx="3">
            <a:schemeClr val="accent2"/>
          </a:fillRef>
          <a:effectRef idx="2">
            <a:schemeClr val="accent2"/>
          </a:effectRef>
          <a:fontRef idx="minor">
            <a:schemeClr val="lt1"/>
          </a:fontRef>
        </p:style>
        <p:txBody>
          <a:bodyPr>
            <a:spAutoFit/>
          </a:bodyPr>
          <a:lstStyle/>
          <a:p>
            <a:pPr fontAlgn="auto">
              <a:spcBef>
                <a:spcPts val="0"/>
              </a:spcBef>
              <a:spcAft>
                <a:spcPts val="0"/>
              </a:spcAft>
              <a:defRPr/>
            </a:pPr>
            <a:r>
              <a:rPr lang="en-US" sz="1400" dirty="0">
                <a:solidFill>
                  <a:srgbClr val="FF0000"/>
                </a:solidFill>
              </a:rPr>
              <a:t>?   </a:t>
            </a:r>
          </a:p>
        </p:txBody>
      </p:sp>
      <p:sp>
        <p:nvSpPr>
          <p:cNvPr id="70" name="Rectangle 69"/>
          <p:cNvSpPr/>
          <p:nvPr/>
        </p:nvSpPr>
        <p:spPr>
          <a:xfrm>
            <a:off x="2320925" y="1157288"/>
            <a:ext cx="1900238" cy="83099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a:spAutoFit/>
          </a:bodyPr>
          <a:lstStyle/>
          <a:p>
            <a:pPr>
              <a:defRPr/>
            </a:pPr>
            <a:r>
              <a:rPr lang="fr-FR" sz="1600" dirty="0" err="1" smtClean="0">
                <a:solidFill>
                  <a:srgbClr val="FF0000"/>
                </a:solidFill>
                <a:latin typeface="Lucida Sans Unicode" charset="0"/>
                <a:ea typeface="ＭＳ Ｐゴシック" charset="0"/>
                <a:cs typeface="ＭＳ Ｐゴシック" charset="0"/>
              </a:rPr>
              <a:t>Smal</a:t>
            </a:r>
            <a:r>
              <a:rPr lang="fr-FR" sz="1600" dirty="0" smtClean="0">
                <a:solidFill>
                  <a:srgbClr val="FF0000"/>
                </a:solidFill>
                <a:latin typeface="Lucida Sans Unicode" charset="0"/>
                <a:ea typeface="ＭＳ Ｐゴシック" charset="0"/>
                <a:cs typeface="ＭＳ Ｐゴシック" charset="0"/>
              </a:rPr>
              <a:t> «</a:t>
            </a:r>
            <a:r>
              <a:rPr lang="fr-FR" sz="1600" dirty="0">
                <a:solidFill>
                  <a:srgbClr val="FF0000"/>
                </a:solidFill>
                <a:latin typeface="Lucida Sans Unicode" charset="0"/>
                <a:ea typeface="ＭＳ Ｐゴシック" charset="0"/>
                <a:cs typeface="ＭＳ Ｐゴシック" charset="0"/>
              </a:rPr>
              <a:t> </a:t>
            </a:r>
            <a:r>
              <a:rPr lang="fr-FR" sz="1600" dirty="0" err="1">
                <a:solidFill>
                  <a:srgbClr val="FF0000"/>
                </a:solidFill>
                <a:latin typeface="Lucida Sans Unicode" charset="0"/>
                <a:ea typeface="ＭＳ Ｐゴシック" charset="0"/>
                <a:cs typeface="ＭＳ Ｐゴシック" charset="0"/>
              </a:rPr>
              <a:t>drug-like</a:t>
            </a:r>
            <a:r>
              <a:rPr lang="fr-FR" sz="1600" dirty="0">
                <a:solidFill>
                  <a:srgbClr val="FF0000"/>
                </a:solidFill>
                <a:latin typeface="Lucida Sans Unicode" charset="0"/>
                <a:ea typeface="ＭＳ Ｐゴシック" charset="0"/>
                <a:cs typeface="ＭＳ Ｐゴシック" charset="0"/>
              </a:rPr>
              <a:t> </a:t>
            </a:r>
            <a:r>
              <a:rPr lang="fr-FR" sz="1600" dirty="0" smtClean="0">
                <a:solidFill>
                  <a:srgbClr val="FF0000"/>
                </a:solidFill>
                <a:latin typeface="Lucida Sans Unicode" charset="0"/>
                <a:ea typeface="ＭＳ Ｐゴシック" charset="0"/>
                <a:cs typeface="ＭＳ Ｐゴシック" charset="0"/>
              </a:rPr>
              <a:t>» </a:t>
            </a:r>
            <a:r>
              <a:rPr lang="fr-FR" sz="1600" dirty="0" err="1" smtClean="0">
                <a:solidFill>
                  <a:srgbClr val="FF0000"/>
                </a:solidFill>
                <a:latin typeface="Lucida Sans Unicode" charset="0"/>
                <a:ea typeface="ＭＳ Ｐゴシック" charset="0"/>
                <a:cs typeface="ＭＳ Ｐゴシック" charset="0"/>
              </a:rPr>
              <a:t>inhibitors</a:t>
            </a:r>
            <a:r>
              <a:rPr lang="fr-FR" sz="1600" dirty="0" smtClean="0">
                <a:solidFill>
                  <a:srgbClr val="FF0000"/>
                </a:solidFill>
                <a:latin typeface="Lucida Sans Unicode" charset="0"/>
                <a:ea typeface="ＭＳ Ｐゴシック" charset="0"/>
                <a:cs typeface="ＭＳ Ｐゴシック" charset="0"/>
              </a:rPr>
              <a:t> of IPP </a:t>
            </a:r>
            <a:endParaRPr lang="fr-FR" sz="1600" dirty="0">
              <a:solidFill>
                <a:srgbClr val="FF0000"/>
              </a:solidFill>
              <a:latin typeface="Lucida Sans Unicode" charset="0"/>
              <a:ea typeface="ＭＳ Ｐゴシック" charset="0"/>
              <a:cs typeface="ＭＳ Ｐゴシック" charset="0"/>
            </a:endParaRPr>
          </a:p>
        </p:txBody>
      </p:sp>
      <p:sp>
        <p:nvSpPr>
          <p:cNvPr id="91" name="TextBox 90"/>
          <p:cNvSpPr txBox="1"/>
          <p:nvPr/>
        </p:nvSpPr>
        <p:spPr>
          <a:xfrm>
            <a:off x="5689600" y="4829175"/>
            <a:ext cx="892175" cy="577850"/>
          </a:xfrm>
          <a:prstGeom prst="rect">
            <a:avLst/>
          </a:prstGeom>
          <a:noFill/>
        </p:spPr>
        <p:txBody>
          <a:bodyPr>
            <a:spAutoFit/>
          </a:bodyPr>
          <a:lstStyle/>
          <a:p>
            <a:pPr algn="r" fontAlgn="auto">
              <a:spcBef>
                <a:spcPts val="0"/>
              </a:spcBef>
              <a:spcAft>
                <a:spcPts val="0"/>
              </a:spcAft>
              <a:defRPr/>
            </a:pPr>
            <a:r>
              <a:rPr lang="en-US" sz="1050" i="1" dirty="0">
                <a:latin typeface="Arial"/>
                <a:ea typeface="+mn-ea"/>
                <a:cs typeface="Arial"/>
              </a:rPr>
              <a:t> </a:t>
            </a:r>
            <a:r>
              <a:rPr lang="en-US" sz="1050" i="1" dirty="0">
                <a:latin typeface="+mn-lt"/>
                <a:ea typeface="+mn-ea"/>
                <a:cs typeface="+mn-cs"/>
              </a:rPr>
              <a:t>4321:</a:t>
            </a:r>
          </a:p>
          <a:p>
            <a:pPr algn="r" fontAlgn="auto">
              <a:spcBef>
                <a:spcPts val="0"/>
              </a:spcBef>
              <a:spcAft>
                <a:spcPts val="0"/>
              </a:spcAft>
              <a:defRPr/>
            </a:pPr>
            <a:r>
              <a:rPr lang="en-US" sz="1050" i="1" dirty="0">
                <a:latin typeface="Arial"/>
                <a:ea typeface="+mn-ea"/>
                <a:cs typeface="Arial"/>
              </a:rPr>
              <a:t> R1 ethyl</a:t>
            </a:r>
          </a:p>
          <a:p>
            <a:pPr algn="r" fontAlgn="auto">
              <a:spcBef>
                <a:spcPts val="0"/>
              </a:spcBef>
              <a:spcAft>
                <a:spcPts val="0"/>
              </a:spcAft>
              <a:defRPr/>
            </a:pPr>
            <a:r>
              <a:rPr lang="en-US" sz="1050" i="1" dirty="0">
                <a:latin typeface="Arial"/>
                <a:ea typeface="+mn-ea"/>
                <a:cs typeface="Arial"/>
              </a:rPr>
              <a:t> R1’ benzyl</a:t>
            </a:r>
          </a:p>
        </p:txBody>
      </p:sp>
      <p:sp>
        <p:nvSpPr>
          <p:cNvPr id="93" name="TextBox 92"/>
          <p:cNvSpPr txBox="1">
            <a:spLocks noChangeArrowheads="1"/>
          </p:cNvSpPr>
          <p:nvPr/>
        </p:nvSpPr>
        <p:spPr bwMode="auto">
          <a:xfrm>
            <a:off x="2774950" y="5394325"/>
            <a:ext cx="1090613" cy="307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400"/>
              <a:t>VEGFR-D2</a:t>
            </a:r>
          </a:p>
        </p:txBody>
      </p:sp>
      <p:sp>
        <p:nvSpPr>
          <p:cNvPr id="5" name="TextBox 4"/>
          <p:cNvSpPr txBox="1">
            <a:spLocks noChangeArrowheads="1"/>
          </p:cNvSpPr>
          <p:nvPr/>
        </p:nvSpPr>
        <p:spPr bwMode="auto">
          <a:xfrm>
            <a:off x="2514600" y="5981700"/>
            <a:ext cx="1841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endParaRPr lang="en-US" sz="1800"/>
          </a:p>
          <a:p>
            <a:pPr eaLnBrk="1" hangingPunct="1"/>
            <a:endParaRPr lang="en-US" sz="1800"/>
          </a:p>
        </p:txBody>
      </p:sp>
      <p:sp>
        <p:nvSpPr>
          <p:cNvPr id="7" name="TextBox 6"/>
          <p:cNvSpPr txBox="1">
            <a:spLocks noChangeArrowheads="1"/>
          </p:cNvSpPr>
          <p:nvPr/>
        </p:nvSpPr>
        <p:spPr bwMode="auto">
          <a:xfrm>
            <a:off x="139700" y="1871663"/>
            <a:ext cx="738188" cy="3079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400"/>
              <a:t>VEGFR</a:t>
            </a:r>
          </a:p>
        </p:txBody>
      </p:sp>
      <p:sp>
        <p:nvSpPr>
          <p:cNvPr id="63" name="TextBox 62"/>
          <p:cNvSpPr txBox="1">
            <a:spLocks noChangeArrowheads="1"/>
          </p:cNvSpPr>
          <p:nvPr/>
        </p:nvSpPr>
        <p:spPr bwMode="auto">
          <a:xfrm>
            <a:off x="846138" y="1152525"/>
            <a:ext cx="531812" cy="2619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100"/>
              <a:t>VEGF</a:t>
            </a:r>
          </a:p>
        </p:txBody>
      </p:sp>
      <p:sp>
        <p:nvSpPr>
          <p:cNvPr id="24602" name="TextBox 7"/>
          <p:cNvSpPr txBox="1">
            <a:spLocks noChangeArrowheads="1"/>
          </p:cNvSpPr>
          <p:nvPr/>
        </p:nvSpPr>
        <p:spPr bwMode="auto">
          <a:xfrm>
            <a:off x="10020300" y="34417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endParaRPr lang="en-US" sz="1800"/>
          </a:p>
        </p:txBody>
      </p:sp>
      <p:sp>
        <p:nvSpPr>
          <p:cNvPr id="73" name="TextBox 72"/>
          <p:cNvSpPr txBox="1">
            <a:spLocks noChangeArrowheads="1"/>
          </p:cNvSpPr>
          <p:nvPr/>
        </p:nvSpPr>
        <p:spPr bwMode="auto">
          <a:xfrm>
            <a:off x="871538" y="3121025"/>
            <a:ext cx="15374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200" i="1" dirty="0"/>
              <a:t>activation TK </a:t>
            </a:r>
            <a:r>
              <a:rPr lang="fr-FR" sz="1200" i="1" dirty="0" smtClean="0"/>
              <a:t>and</a:t>
            </a:r>
            <a:endParaRPr lang="fr-FR" sz="1200" i="1" dirty="0"/>
          </a:p>
          <a:p>
            <a:pPr eaLnBrk="1" hangingPunct="1"/>
            <a:r>
              <a:rPr lang="fr-FR" sz="1200" i="1" dirty="0" err="1"/>
              <a:t>a</a:t>
            </a:r>
            <a:r>
              <a:rPr lang="fr-FR" sz="1200" i="1" dirty="0" err="1" smtClean="0"/>
              <a:t>ngiogenesis</a:t>
            </a:r>
            <a:r>
              <a:rPr lang="fr-FR" sz="1200" i="1" dirty="0" smtClean="0"/>
              <a:t> </a:t>
            </a:r>
            <a:endParaRPr lang="fr-FR" sz="1200" i="1" dirty="0"/>
          </a:p>
        </p:txBody>
      </p:sp>
      <p:sp>
        <p:nvSpPr>
          <p:cNvPr id="74" name="TextBox 73"/>
          <p:cNvSpPr txBox="1">
            <a:spLocks noChangeArrowheads="1"/>
          </p:cNvSpPr>
          <p:nvPr/>
        </p:nvSpPr>
        <p:spPr bwMode="auto">
          <a:xfrm>
            <a:off x="656948" y="3150255"/>
            <a:ext cx="175201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400" i="1" dirty="0"/>
              <a:t>Inhibition TK </a:t>
            </a:r>
            <a:r>
              <a:rPr lang="fr-FR" sz="1400" i="1" dirty="0" smtClean="0"/>
              <a:t>and</a:t>
            </a:r>
            <a:endParaRPr lang="fr-FR" sz="1400" i="1" dirty="0"/>
          </a:p>
          <a:p>
            <a:pPr eaLnBrk="1" hangingPunct="1"/>
            <a:r>
              <a:rPr lang="fr-FR" sz="1400" i="1" dirty="0" err="1"/>
              <a:t>a</a:t>
            </a:r>
            <a:r>
              <a:rPr lang="fr-FR" sz="1400" i="1" dirty="0" err="1" smtClean="0"/>
              <a:t>ngiogenesis</a:t>
            </a:r>
            <a:endParaRPr lang="fr-FR" sz="1400" i="1" dirty="0"/>
          </a:p>
        </p:txBody>
      </p:sp>
      <p:grpSp>
        <p:nvGrpSpPr>
          <p:cNvPr id="2" name="Group 1"/>
          <p:cNvGrpSpPr>
            <a:grpSpLocks/>
          </p:cNvGrpSpPr>
          <p:nvPr/>
        </p:nvGrpSpPr>
        <p:grpSpPr bwMode="auto">
          <a:xfrm>
            <a:off x="1035050" y="2867025"/>
            <a:ext cx="568325" cy="55563"/>
            <a:chOff x="999539" y="2860688"/>
            <a:chExt cx="568989" cy="54923"/>
          </a:xfrm>
        </p:grpSpPr>
        <p:sp>
          <p:nvSpPr>
            <p:cNvPr id="75" name="Rectangle 74"/>
            <p:cNvSpPr/>
            <p:nvPr/>
          </p:nvSpPr>
          <p:spPr>
            <a:xfrm rot="2538407">
              <a:off x="1040862" y="2870103"/>
              <a:ext cx="527666" cy="4550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6" name="Rectangle 75"/>
            <p:cNvSpPr/>
            <p:nvPr/>
          </p:nvSpPr>
          <p:spPr>
            <a:xfrm rot="19378225" flipV="1">
              <a:off x="999539" y="2860688"/>
              <a:ext cx="559453" cy="4550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grpSp>
      <p:sp>
        <p:nvSpPr>
          <p:cNvPr id="11" name="Down Arrow 10"/>
          <p:cNvSpPr/>
          <p:nvPr/>
        </p:nvSpPr>
        <p:spPr>
          <a:xfrm>
            <a:off x="633413" y="3641725"/>
            <a:ext cx="685800" cy="400050"/>
          </a:xfrm>
          <a:prstGeom prst="downArrow">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
        <p:nvSpPr>
          <p:cNvPr id="16" name="Rectangle 15"/>
          <p:cNvSpPr/>
          <p:nvPr/>
        </p:nvSpPr>
        <p:spPr>
          <a:xfrm>
            <a:off x="2286000" y="4000500"/>
            <a:ext cx="1522413" cy="1917700"/>
          </a:xfrm>
          <a:prstGeom prst="rect">
            <a:avLst/>
          </a:prstGeom>
          <a:no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1" name="Rectangle 80"/>
          <p:cNvSpPr/>
          <p:nvPr/>
        </p:nvSpPr>
        <p:spPr>
          <a:xfrm>
            <a:off x="5059363" y="3990975"/>
            <a:ext cx="1570037" cy="1951038"/>
          </a:xfrm>
          <a:prstGeom prst="rect">
            <a:avLst/>
          </a:prstGeom>
          <a:noFill/>
          <a:ln>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4" name="Rectangle 83"/>
          <p:cNvSpPr/>
          <p:nvPr/>
        </p:nvSpPr>
        <p:spPr>
          <a:xfrm>
            <a:off x="6819900" y="3968750"/>
            <a:ext cx="2092325" cy="1903413"/>
          </a:xfrm>
          <a:prstGeom prst="rect">
            <a:avLst/>
          </a:prstGeom>
          <a:noFill/>
          <a:ln>
            <a:solidFill>
              <a:srgbClr val="FFFFFF"/>
            </a:solid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ectangle 18"/>
          <p:cNvSpPr>
            <a:spLocks noChangeArrowheads="1"/>
          </p:cNvSpPr>
          <p:nvPr/>
        </p:nvSpPr>
        <p:spPr bwMode="auto">
          <a:xfrm>
            <a:off x="8315325" y="4094163"/>
            <a:ext cx="184150"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sz="1100"/>
          </a:p>
        </p:txBody>
      </p:sp>
      <p:sp>
        <p:nvSpPr>
          <p:cNvPr id="4" name="Rectangle 3"/>
          <p:cNvSpPr>
            <a:spLocks noChangeArrowheads="1"/>
          </p:cNvSpPr>
          <p:nvPr/>
        </p:nvSpPr>
        <p:spPr bwMode="auto">
          <a:xfrm>
            <a:off x="5919788" y="5568950"/>
            <a:ext cx="8143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900" i="1" dirty="0" smtClean="0">
                <a:solidFill>
                  <a:srgbClr val="FF0000"/>
                </a:solidFill>
              </a:rPr>
              <a:t>NMR:</a:t>
            </a:r>
            <a:endParaRPr lang="fr-FR" sz="900" i="1" dirty="0">
              <a:solidFill>
                <a:srgbClr val="FF0000"/>
              </a:solidFill>
            </a:endParaRPr>
          </a:p>
          <a:p>
            <a:r>
              <a:rPr lang="fr-FR" sz="900" dirty="0">
                <a:solidFill>
                  <a:srgbClr val="000000"/>
                </a:solidFill>
              </a:rPr>
              <a:t>4321 – D2 </a:t>
            </a:r>
          </a:p>
        </p:txBody>
      </p:sp>
      <p:sp>
        <p:nvSpPr>
          <p:cNvPr id="67" name="Curved Up Arrow 66"/>
          <p:cNvSpPr/>
          <p:nvPr/>
        </p:nvSpPr>
        <p:spPr>
          <a:xfrm rot="11276031">
            <a:off x="1427163" y="1047750"/>
            <a:ext cx="922337" cy="322263"/>
          </a:xfrm>
          <a:prstGeom prst="curvedUp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58" name="Rectangle 57"/>
          <p:cNvSpPr/>
          <p:nvPr/>
        </p:nvSpPr>
        <p:spPr>
          <a:xfrm>
            <a:off x="139700" y="1397000"/>
            <a:ext cx="469900" cy="3587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76"/>
          <p:cNvGrpSpPr>
            <a:grpSpLocks/>
          </p:cNvGrpSpPr>
          <p:nvPr/>
        </p:nvGrpSpPr>
        <p:grpSpPr bwMode="auto">
          <a:xfrm>
            <a:off x="360363" y="4217988"/>
            <a:ext cx="1530350" cy="1597025"/>
            <a:chOff x="360970" y="4480737"/>
            <a:chExt cx="1528984" cy="1598302"/>
          </a:xfrm>
        </p:grpSpPr>
        <p:pic>
          <p:nvPicPr>
            <p:cNvPr id="24637" name="Picture 79"/>
            <p:cNvPicPr>
              <a:picLocks noChangeAspect="1"/>
            </p:cNvPicPr>
            <p:nvPr/>
          </p:nvPicPr>
          <p:blipFill>
            <a:blip r:embed="rId8">
              <a:extLst>
                <a:ext uri="{28A0092B-C50C-407E-A947-70E740481C1C}">
                  <a14:useLocalDpi xmlns:a14="http://schemas.microsoft.com/office/drawing/2010/main" val="0"/>
                </a:ext>
              </a:extLst>
            </a:blip>
            <a:srcRect l="36266" t="5388" r="11118" b="31572"/>
            <a:stretch>
              <a:fillRect/>
            </a:stretch>
          </p:blipFill>
          <p:spPr bwMode="auto">
            <a:xfrm>
              <a:off x="545636" y="4480737"/>
              <a:ext cx="1342431" cy="1440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4" name="Straight Arrow Connector 93"/>
            <p:cNvCxnSpPr/>
            <p:nvPr/>
          </p:nvCxnSpPr>
          <p:spPr>
            <a:xfrm>
              <a:off x="1888367" y="4704753"/>
              <a:ext cx="1587" cy="600555"/>
            </a:xfrm>
            <a:prstGeom prst="straightConnector1">
              <a:avLst/>
            </a:prstGeom>
            <a:ln>
              <a:prstDash val="sysDash"/>
              <a:headEnd type="none"/>
              <a:tailEnd type="none"/>
            </a:ln>
          </p:spPr>
          <p:style>
            <a:lnRef idx="1">
              <a:schemeClr val="dk1"/>
            </a:lnRef>
            <a:fillRef idx="0">
              <a:schemeClr val="dk1"/>
            </a:fillRef>
            <a:effectRef idx="0">
              <a:schemeClr val="dk1"/>
            </a:effectRef>
            <a:fontRef idx="minor">
              <a:schemeClr val="tx1"/>
            </a:fontRef>
          </p:style>
        </p:cxnSp>
        <p:sp>
          <p:nvSpPr>
            <p:cNvPr id="24639" name="TextBox 61"/>
            <p:cNvSpPr txBox="1">
              <a:spLocks noChangeArrowheads="1"/>
            </p:cNvSpPr>
            <p:nvPr/>
          </p:nvSpPr>
          <p:spPr bwMode="auto">
            <a:xfrm>
              <a:off x="360970" y="5340375"/>
              <a:ext cx="272950" cy="73866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400"/>
                <a:t> </a:t>
              </a:r>
            </a:p>
            <a:p>
              <a:pPr eaLnBrk="1" hangingPunct="1"/>
              <a:endParaRPr lang="en-US" sz="1400"/>
            </a:p>
            <a:p>
              <a:pPr eaLnBrk="1" hangingPunct="1"/>
              <a:r>
                <a:rPr lang="en-US" sz="1400"/>
                <a:t> </a:t>
              </a:r>
            </a:p>
          </p:txBody>
        </p:sp>
        <p:sp>
          <p:nvSpPr>
            <p:cNvPr id="24640" name="TextBox 71"/>
            <p:cNvSpPr txBox="1">
              <a:spLocks noChangeArrowheads="1"/>
            </p:cNvSpPr>
            <p:nvPr/>
          </p:nvSpPr>
          <p:spPr bwMode="auto">
            <a:xfrm>
              <a:off x="1321123" y="5738555"/>
              <a:ext cx="509562" cy="30777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400"/>
                <a:t>         </a:t>
              </a:r>
            </a:p>
          </p:txBody>
        </p:sp>
      </p:grpSp>
      <p:sp>
        <p:nvSpPr>
          <p:cNvPr id="79" name="TextBox 78"/>
          <p:cNvSpPr txBox="1">
            <a:spLocks noChangeArrowheads="1"/>
          </p:cNvSpPr>
          <p:nvPr/>
        </p:nvSpPr>
        <p:spPr bwMode="auto">
          <a:xfrm>
            <a:off x="20638" y="2370138"/>
            <a:ext cx="8742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000" dirty="0" err="1" smtClean="0"/>
              <a:t>Endothelial</a:t>
            </a:r>
            <a:r>
              <a:rPr lang="fr-FR" sz="1000" dirty="0" smtClean="0"/>
              <a:t> </a:t>
            </a:r>
          </a:p>
          <a:p>
            <a:pPr eaLnBrk="1" hangingPunct="1"/>
            <a:r>
              <a:rPr lang="fr-FR" sz="1000" dirty="0" err="1" smtClean="0"/>
              <a:t>cell</a:t>
            </a:r>
            <a:endParaRPr lang="fr-FR" sz="1000" dirty="0"/>
          </a:p>
        </p:txBody>
      </p:sp>
      <p:sp>
        <p:nvSpPr>
          <p:cNvPr id="87" name="TextBox 86"/>
          <p:cNvSpPr txBox="1">
            <a:spLocks noChangeArrowheads="1"/>
          </p:cNvSpPr>
          <p:nvPr/>
        </p:nvSpPr>
        <p:spPr bwMode="auto">
          <a:xfrm>
            <a:off x="1485900" y="2395538"/>
            <a:ext cx="1236236" cy="2462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000" dirty="0" err="1" smtClean="0"/>
              <a:t>Intracellular</a:t>
            </a:r>
            <a:r>
              <a:rPr lang="fr-FR" sz="1000" dirty="0" smtClean="0"/>
              <a:t> </a:t>
            </a:r>
            <a:r>
              <a:rPr lang="fr-FR" sz="1000" dirty="0"/>
              <a:t>– TK</a:t>
            </a:r>
          </a:p>
        </p:txBody>
      </p:sp>
      <p:grpSp>
        <p:nvGrpSpPr>
          <p:cNvPr id="8" name="Group 5"/>
          <p:cNvGrpSpPr>
            <a:grpSpLocks/>
          </p:cNvGrpSpPr>
          <p:nvPr/>
        </p:nvGrpSpPr>
        <p:grpSpPr bwMode="auto">
          <a:xfrm>
            <a:off x="4068763" y="979488"/>
            <a:ext cx="5311775" cy="2613025"/>
            <a:chOff x="4069261" y="979641"/>
            <a:chExt cx="5311837" cy="2613328"/>
          </a:xfrm>
        </p:grpSpPr>
        <p:pic>
          <p:nvPicPr>
            <p:cNvPr id="24622" name="Picture 48"/>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069261" y="3120550"/>
              <a:ext cx="517561" cy="29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3" name="Picture 40"/>
            <p:cNvPicPr>
              <a:picLocks noChangeAspect="1"/>
            </p:cNvPicPr>
            <p:nvPr/>
          </p:nvPicPr>
          <p:blipFill>
            <a:blip r:embed="rId6">
              <a:extLst>
                <a:ext uri="{28A0092B-C50C-407E-A947-70E740481C1C}">
                  <a14:useLocalDpi xmlns:a14="http://schemas.microsoft.com/office/drawing/2010/main" val="0"/>
                </a:ext>
              </a:extLst>
            </a:blip>
            <a:srcRect l="49667" b="29242"/>
            <a:stretch>
              <a:fillRect/>
            </a:stretch>
          </p:blipFill>
          <p:spPr bwMode="auto">
            <a:xfrm>
              <a:off x="4880070" y="1178076"/>
              <a:ext cx="2431873" cy="2050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624" name="Picture 58"/>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383790" y="2493461"/>
              <a:ext cx="870898" cy="576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25" name="Rectangle 51"/>
            <p:cNvSpPr>
              <a:spLocks noChangeArrowheads="1"/>
            </p:cNvSpPr>
            <p:nvPr/>
          </p:nvSpPr>
          <p:spPr bwMode="auto">
            <a:xfrm>
              <a:off x="4345489" y="3284958"/>
              <a:ext cx="950923" cy="308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FR" sz="1400">
                  <a:solidFill>
                    <a:srgbClr val="B54A10"/>
                  </a:solidFill>
                </a:rPr>
                <a:t>Sunitinib  </a:t>
              </a:r>
              <a:endParaRPr lang="en-US" sz="1400">
                <a:solidFill>
                  <a:srgbClr val="B54A10"/>
                </a:solidFill>
              </a:endParaRPr>
            </a:p>
          </p:txBody>
        </p:sp>
        <p:sp>
          <p:nvSpPr>
            <p:cNvPr id="57" name="Curved Right Arrow 56"/>
            <p:cNvSpPr/>
            <p:nvPr/>
          </p:nvSpPr>
          <p:spPr>
            <a:xfrm rot="16946175">
              <a:off x="5055096" y="2862666"/>
              <a:ext cx="285783" cy="631832"/>
            </a:xfrm>
            <a:prstGeom prst="curvedRightArrow">
              <a:avLst/>
            </a:prstGeom>
          </p:spPr>
          <p:style>
            <a:lnRef idx="1">
              <a:schemeClr val="accent3"/>
            </a:lnRef>
            <a:fillRef idx="2">
              <a:schemeClr val="accent3"/>
            </a:fillRef>
            <a:effectRef idx="1">
              <a:schemeClr val="accent3"/>
            </a:effectRef>
            <a:fontRef idx="minor">
              <a:schemeClr val="dk1"/>
            </a:fontRef>
          </p:style>
          <p:txBody>
            <a:bodyPr anchor="ctr"/>
            <a:lstStyle/>
            <a:p>
              <a:pPr algn="ctr" fontAlgn="auto">
                <a:spcBef>
                  <a:spcPts val="0"/>
                </a:spcBef>
                <a:spcAft>
                  <a:spcPts val="0"/>
                </a:spcAft>
                <a:defRPr/>
              </a:pPr>
              <a:endParaRPr lang="en-US">
                <a:solidFill>
                  <a:schemeClr val="tx1"/>
                </a:solidFill>
              </a:endParaRPr>
            </a:p>
          </p:txBody>
        </p:sp>
        <p:sp>
          <p:nvSpPr>
            <p:cNvPr id="24627" name="TextBox 55"/>
            <p:cNvSpPr txBox="1">
              <a:spLocks noChangeArrowheads="1"/>
            </p:cNvSpPr>
            <p:nvPr/>
          </p:nvSpPr>
          <p:spPr bwMode="auto">
            <a:xfrm>
              <a:off x="6349937" y="2825484"/>
              <a:ext cx="1752035" cy="523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400" i="1" dirty="0"/>
                <a:t>Inhibition TK </a:t>
              </a:r>
              <a:r>
                <a:rPr lang="fr-FR" sz="1400" i="1" dirty="0" smtClean="0"/>
                <a:t>and </a:t>
              </a:r>
              <a:endParaRPr lang="fr-FR" sz="1400" i="1" dirty="0"/>
            </a:p>
            <a:p>
              <a:pPr eaLnBrk="1" hangingPunct="1"/>
              <a:r>
                <a:rPr lang="fr-FR" sz="1400" i="1" dirty="0" err="1" smtClean="0"/>
                <a:t>angiogenesis</a:t>
              </a:r>
              <a:endParaRPr lang="fr-FR" sz="1400" i="1" dirty="0"/>
            </a:p>
          </p:txBody>
        </p:sp>
        <p:pic>
          <p:nvPicPr>
            <p:cNvPr id="24628" name="Picture 1"/>
            <p:cNvPicPr>
              <a:picLocks noChangeAspect="1" noChangeArrowheads="1"/>
            </p:cNvPicPr>
            <p:nvPr/>
          </p:nvPicPr>
          <p:blipFill>
            <a:blip r:embed="rId10">
              <a:extLst>
                <a:ext uri="{28A0092B-C50C-407E-A947-70E740481C1C}">
                  <a14:useLocalDpi xmlns:a14="http://schemas.microsoft.com/office/drawing/2010/main" val="0"/>
                </a:ext>
              </a:extLst>
            </a:blip>
            <a:srcRect l="75117" t="60852" r="2977" b="9544"/>
            <a:stretch>
              <a:fillRect/>
            </a:stretch>
          </p:blipFill>
          <p:spPr bwMode="auto">
            <a:xfrm>
              <a:off x="7576890" y="979641"/>
              <a:ext cx="807622" cy="775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Rectangle 50"/>
            <p:cNvSpPr/>
            <p:nvPr/>
          </p:nvSpPr>
          <p:spPr>
            <a:xfrm>
              <a:off x="8042819" y="1052674"/>
              <a:ext cx="1338279" cy="400096"/>
            </a:xfrm>
            <a:prstGeom prst="rect">
              <a:avLst/>
            </a:prstGeom>
            <a:noFill/>
          </p:spPr>
          <p:txBody>
            <a:bodyPr>
              <a:spAutoFit/>
            </a:bodyPr>
            <a:lstStyle/>
            <a:p>
              <a:pPr fontAlgn="auto">
                <a:spcBef>
                  <a:spcPts val="0"/>
                </a:spcBef>
                <a:spcAft>
                  <a:spcPts val="0"/>
                </a:spcAft>
                <a:defRPr/>
              </a:pPr>
              <a:r>
                <a:rPr lang="fr-FR" sz="1000" dirty="0" err="1">
                  <a:solidFill>
                    <a:schemeClr val="bg2">
                      <a:lumMod val="25000"/>
                    </a:schemeClr>
                  </a:solidFill>
                  <a:latin typeface="+mn-lt"/>
                  <a:ea typeface="+mn-ea"/>
                  <a:cs typeface="+mn-cs"/>
                </a:rPr>
                <a:t>Regeneron</a:t>
              </a:r>
              <a:r>
                <a:rPr lang="fr-FR" sz="1000" dirty="0">
                  <a:solidFill>
                    <a:schemeClr val="bg2">
                      <a:lumMod val="25000"/>
                    </a:schemeClr>
                  </a:solidFill>
                  <a:latin typeface="+mn-lt"/>
                  <a:ea typeface="+mn-ea"/>
                  <a:cs typeface="+mn-cs"/>
                </a:rPr>
                <a:t>/</a:t>
              </a:r>
            </a:p>
            <a:p>
              <a:pPr fontAlgn="auto">
                <a:spcBef>
                  <a:spcPts val="0"/>
                </a:spcBef>
                <a:spcAft>
                  <a:spcPts val="0"/>
                </a:spcAft>
                <a:defRPr/>
              </a:pPr>
              <a:r>
                <a:rPr lang="fr-FR" sz="1000" dirty="0">
                  <a:solidFill>
                    <a:schemeClr val="bg2">
                      <a:lumMod val="25000"/>
                    </a:schemeClr>
                  </a:solidFill>
                  <a:latin typeface="+mn-lt"/>
                  <a:ea typeface="+mn-ea"/>
                  <a:cs typeface="+mn-cs"/>
                </a:rPr>
                <a:t>Sanofi-Aventis</a:t>
              </a:r>
            </a:p>
          </p:txBody>
        </p:sp>
        <p:pic>
          <p:nvPicPr>
            <p:cNvPr id="24630" name="Picture 47"/>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7221590" y="1774851"/>
              <a:ext cx="518996" cy="33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31" name="TextBox 49"/>
            <p:cNvSpPr txBox="1">
              <a:spLocks noChangeArrowheads="1"/>
            </p:cNvSpPr>
            <p:nvPr/>
          </p:nvSpPr>
          <p:spPr bwMode="auto">
            <a:xfrm>
              <a:off x="6315389" y="1717533"/>
              <a:ext cx="595035" cy="2308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900" b="1">
                  <a:solidFill>
                    <a:srgbClr val="0C50FF"/>
                  </a:solidFill>
                </a:rPr>
                <a:t>Avastin</a:t>
              </a:r>
            </a:p>
          </p:txBody>
        </p:sp>
        <p:sp>
          <p:nvSpPr>
            <p:cNvPr id="24632" name="TextBox 63"/>
            <p:cNvSpPr txBox="1">
              <a:spLocks noChangeArrowheads="1"/>
            </p:cNvSpPr>
            <p:nvPr/>
          </p:nvSpPr>
          <p:spPr bwMode="auto">
            <a:xfrm>
              <a:off x="6161876" y="1337137"/>
              <a:ext cx="467965" cy="2308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900"/>
                <a:t>VEGF</a:t>
              </a:r>
            </a:p>
          </p:txBody>
        </p:sp>
        <p:sp>
          <p:nvSpPr>
            <p:cNvPr id="60" name="Curved Up Arrow 59"/>
            <p:cNvSpPr/>
            <p:nvPr/>
          </p:nvSpPr>
          <p:spPr>
            <a:xfrm rot="12087900">
              <a:off x="6645803" y="990754"/>
              <a:ext cx="1039825" cy="589031"/>
            </a:xfrm>
            <a:prstGeom prst="curvedUpArrow">
              <a:avLst>
                <a:gd name="adj1" fmla="val 19927"/>
                <a:gd name="adj2" fmla="val 41114"/>
                <a:gd name="adj3" fmla="val 24099"/>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24634" name="TextBox 68"/>
            <p:cNvSpPr txBox="1">
              <a:spLocks noChangeArrowheads="1"/>
            </p:cNvSpPr>
            <p:nvPr/>
          </p:nvSpPr>
          <p:spPr bwMode="auto">
            <a:xfrm>
              <a:off x="4876172" y="1849883"/>
              <a:ext cx="738879" cy="3077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400"/>
                <a:t>VEGFR</a:t>
              </a:r>
            </a:p>
          </p:txBody>
        </p:sp>
        <p:sp>
          <p:nvSpPr>
            <p:cNvPr id="24635" name="TextBox 84"/>
            <p:cNvSpPr txBox="1">
              <a:spLocks noChangeArrowheads="1"/>
            </p:cNvSpPr>
            <p:nvPr/>
          </p:nvSpPr>
          <p:spPr bwMode="auto">
            <a:xfrm>
              <a:off x="6219514" y="2561198"/>
              <a:ext cx="690910" cy="2462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000"/>
                <a:t>        </a:t>
              </a:r>
            </a:p>
          </p:txBody>
        </p:sp>
        <p:sp>
          <p:nvSpPr>
            <p:cNvPr id="24636" name="TextBox 87"/>
            <p:cNvSpPr txBox="1">
              <a:spLocks noChangeArrowheads="1"/>
            </p:cNvSpPr>
            <p:nvPr/>
          </p:nvSpPr>
          <p:spPr bwMode="auto">
            <a:xfrm>
              <a:off x="6229000" y="1948366"/>
              <a:ext cx="681424" cy="1538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400"/>
                <a:t>        </a:t>
              </a:r>
            </a:p>
          </p:txBody>
        </p:sp>
      </p:grpSp>
      <p:cxnSp>
        <p:nvCxnSpPr>
          <p:cNvPr id="95" name="Straight Arrow Connector 94"/>
          <p:cNvCxnSpPr/>
          <p:nvPr/>
        </p:nvCxnSpPr>
        <p:spPr>
          <a:xfrm>
            <a:off x="3692525" y="5076825"/>
            <a:ext cx="325438" cy="1588"/>
          </a:xfrm>
          <a:prstGeom prst="straightConnector1">
            <a:avLst/>
          </a:prstGeom>
          <a:ln>
            <a:prstDash val="sysDash"/>
            <a:tailEnd type="arrow"/>
          </a:ln>
        </p:spPr>
        <p:style>
          <a:lnRef idx="1">
            <a:schemeClr val="dk1"/>
          </a:lnRef>
          <a:fillRef idx="0">
            <a:schemeClr val="dk1"/>
          </a:fillRef>
          <a:effectRef idx="0">
            <a:schemeClr val="dk1"/>
          </a:effectRef>
          <a:fontRef idx="minor">
            <a:schemeClr val="tx1"/>
          </a:fontRef>
        </p:style>
      </p:cxnSp>
      <p:cxnSp>
        <p:nvCxnSpPr>
          <p:cNvPr id="98" name="Straight Arrow Connector 97"/>
          <p:cNvCxnSpPr/>
          <p:nvPr/>
        </p:nvCxnSpPr>
        <p:spPr>
          <a:xfrm flipV="1">
            <a:off x="4819650" y="5080000"/>
            <a:ext cx="296863" cy="1588"/>
          </a:xfrm>
          <a:prstGeom prst="straightConnector1">
            <a:avLst/>
          </a:prstGeom>
          <a:ln>
            <a:prstDash val="sysDash"/>
            <a:tailEnd type="arrow"/>
          </a:ln>
        </p:spPr>
        <p:style>
          <a:lnRef idx="1">
            <a:schemeClr val="dk1"/>
          </a:lnRef>
          <a:fillRef idx="0">
            <a:schemeClr val="dk1"/>
          </a:fillRef>
          <a:effectRef idx="0">
            <a:schemeClr val="dk1"/>
          </a:effectRef>
          <a:fontRef idx="minor">
            <a:schemeClr val="tx1"/>
          </a:fontRef>
        </p:style>
      </p:cxnSp>
      <p:cxnSp>
        <p:nvCxnSpPr>
          <p:cNvPr id="100" name="Straight Arrow Connector 99"/>
          <p:cNvCxnSpPr/>
          <p:nvPr/>
        </p:nvCxnSpPr>
        <p:spPr>
          <a:xfrm>
            <a:off x="6657975" y="5081588"/>
            <a:ext cx="298450" cy="1587"/>
          </a:xfrm>
          <a:prstGeom prst="straightConnector1">
            <a:avLst/>
          </a:prstGeom>
          <a:ln>
            <a:prstDash val="sysDash"/>
            <a:tailEnd type="arrow"/>
          </a:ln>
        </p:spPr>
        <p:style>
          <a:lnRef idx="1">
            <a:schemeClr val="dk1"/>
          </a:lnRef>
          <a:fillRef idx="0">
            <a:schemeClr val="dk1"/>
          </a:fillRef>
          <a:effectRef idx="0">
            <a:schemeClr val="dk1"/>
          </a:effectRef>
          <a:fontRef idx="minor">
            <a:schemeClr val="tx1"/>
          </a:fontRef>
        </p:style>
      </p:cxnSp>
      <p:sp>
        <p:nvSpPr>
          <p:cNvPr id="72" name="WordArt 244"/>
          <p:cNvSpPr>
            <a:spLocks noChangeArrowheads="1" noChangeShapeType="1" noTextEdit="1"/>
          </p:cNvSpPr>
          <p:nvPr/>
        </p:nvSpPr>
        <p:spPr bwMode="auto">
          <a:xfrm>
            <a:off x="1129465" y="241301"/>
            <a:ext cx="7116238" cy="580940"/>
          </a:xfrm>
          <a:prstGeom prst="rect">
            <a:avLst/>
          </a:prstGeom>
        </p:spPr>
        <p:txBody>
          <a:bodyPr wrap="none" fromWordArt="1">
            <a:prstTxWarp prst="textPlain">
              <a:avLst>
                <a:gd name="adj" fmla="val 50000"/>
              </a:avLst>
            </a:prstTxWarp>
          </a:bodyPr>
          <a:lstStyle/>
          <a:p>
            <a:pPr algn="ct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Anti</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t>
            </a:r>
            <a:r>
              <a:rPr lang="en-US" sz="4000" kern="10" dirty="0" err="1"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angiogenic</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 drug</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-like molecules blocking VEGF-</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VEGFR</a:t>
            </a:r>
            <a:endPar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endParaRPr>
          </a:p>
        </p:txBody>
      </p:sp>
    </p:spTree>
    <p:extLst>
      <p:ext uri="{BB962C8B-B14F-4D97-AF65-F5344CB8AC3E}">
        <p14:creationId xmlns:p14="http://schemas.microsoft.com/office/powerpoint/2010/main" val="23552768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xit" presetSubtype="0" fill="hold" nodeType="clickEffect">
                                  <p:stCondLst>
                                    <p:cond delay="0"/>
                                  </p:stCondLst>
                                  <p:childTnLst>
                                    <p:set>
                                      <p:cBhvr>
                                        <p:cTn id="26" dur="1" fill="hold">
                                          <p:stCondLst>
                                            <p:cond delay="0"/>
                                          </p:stCondLst>
                                        </p:cTn>
                                        <p:tgtEl>
                                          <p:spTgt spid="8"/>
                                        </p:tgtEl>
                                        <p:attrNameLst>
                                          <p:attrName>style.visibility</p:attrName>
                                        </p:attrNameLst>
                                      </p:cBhvr>
                                      <p:to>
                                        <p:strVal val="hidden"/>
                                      </p:to>
                                    </p:set>
                                  </p:childTnLst>
                                </p:cTn>
                              </p:par>
                              <p:par>
                                <p:cTn id="27" presetID="1" presetClass="entr" presetSubtype="0" fill="hold" grpId="0" nodeType="withEffect">
                                  <p:stCondLst>
                                    <p:cond delay="0"/>
                                  </p:stCondLst>
                                  <p:childTnLst>
                                    <p:set>
                                      <p:cBhvr>
                                        <p:cTn id="28" dur="1" fill="hold">
                                          <p:stCondLst>
                                            <p:cond delay="0"/>
                                          </p:stCondLst>
                                        </p:cTn>
                                        <p:tgtEl>
                                          <p:spTgt spid="7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par>
                                <p:cTn id="39" presetID="1" presetClass="exit" presetSubtype="0" fill="hold" grpId="1" nodeType="withEffect">
                                  <p:stCondLst>
                                    <p:cond delay="0"/>
                                  </p:stCondLst>
                                  <p:childTnLst>
                                    <p:set>
                                      <p:cBhvr>
                                        <p:cTn id="40" dur="1" fill="hold">
                                          <p:stCondLst>
                                            <p:cond delay="0"/>
                                          </p:stCondLst>
                                        </p:cTn>
                                        <p:tgtEl>
                                          <p:spTgt spid="73"/>
                                        </p:tgtEl>
                                        <p:attrNameLst>
                                          <p:attrName>style.visibility</p:attrName>
                                        </p:attrNameLst>
                                      </p:cBhvr>
                                      <p:to>
                                        <p:strVal val="hidden"/>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83"/>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9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8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97"/>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90"/>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99"/>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9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3"/>
                                        </p:tgtEl>
                                        <p:attrNameLst>
                                          <p:attrName>style.visibility</p:attrName>
                                        </p:attrNameLst>
                                      </p:cBhvr>
                                      <p:to>
                                        <p:strVal val="visible"/>
                                      </p:to>
                                    </p:set>
                                  </p:childTnLst>
                                </p:cTn>
                              </p:par>
                              <p:par>
                                <p:cTn id="75" presetID="1" presetClass="entr" presetSubtype="0" fill="hold" grpId="0" nodeType="withEffect" nodePh="1">
                                  <p:stCondLst>
                                    <p:cond delay="0"/>
                                  </p:stCondLst>
                                  <p:endCondLst>
                                    <p:cond evt="begin" delay="0">
                                      <p:tn val="75"/>
                                    </p:cond>
                                  </p:endCondLst>
                                  <p:childTnLst>
                                    <p:set>
                                      <p:cBhvr>
                                        <p:cTn id="76" dur="1" fill="hold">
                                          <p:stCondLst>
                                            <p:cond delay="0"/>
                                          </p:stCondLst>
                                        </p:cTn>
                                        <p:tgtEl>
                                          <p:spTgt spid="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8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84"/>
                                        </p:tgtEl>
                                        <p:attrNameLst>
                                          <p:attrName>style.visibility</p:attrName>
                                        </p:attrNameLst>
                                      </p:cBhvr>
                                      <p:to>
                                        <p:strVal val="visible"/>
                                      </p:to>
                                    </p:set>
                                  </p:childTnLst>
                                </p:cTn>
                              </p:par>
                              <p:par>
                                <p:cTn id="85" presetID="1" presetClass="entr" presetSubtype="0" fill="hold" grpId="0" nodeType="withEffect" nodePh="1">
                                  <p:stCondLst>
                                    <p:cond delay="0"/>
                                  </p:stCondLst>
                                  <p:endCondLst>
                                    <p:cond evt="begin" delay="0">
                                      <p:tn val="85"/>
                                    </p:cond>
                                  </p:endCondLst>
                                  <p:childTnLst>
                                    <p:set>
                                      <p:cBhvr>
                                        <p:cTn id="86" dur="1" fill="hold">
                                          <p:stCondLst>
                                            <p:cond delay="0"/>
                                          </p:stCondLst>
                                        </p:cTn>
                                        <p:tgtEl>
                                          <p:spTgt spid="19"/>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4"/>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6"/>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9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98"/>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8" grpId="1" animBg="1"/>
      <p:bldP spid="26" grpId="0"/>
      <p:bldP spid="89" grpId="0"/>
      <p:bldP spid="83" grpId="0"/>
      <p:bldP spid="42" grpId="0" animBg="1"/>
      <p:bldP spid="45" grpId="0" animBg="1"/>
      <p:bldP spid="92" grpId="0"/>
      <p:bldP spid="90" grpId="0"/>
      <p:bldP spid="99" grpId="0"/>
      <p:bldP spid="68" grpId="0"/>
      <p:bldP spid="70" grpId="0"/>
      <p:bldP spid="91" grpId="0"/>
      <p:bldP spid="93" grpId="0" animBg="1"/>
      <p:bldP spid="5" grpId="0"/>
      <p:bldP spid="7" grpId="0" animBg="1"/>
      <p:bldP spid="63" grpId="0" animBg="1"/>
      <p:bldP spid="73" grpId="0"/>
      <p:bldP spid="73" grpId="1"/>
      <p:bldP spid="74" grpId="0"/>
      <p:bldP spid="11" grpId="0" animBg="1"/>
      <p:bldP spid="16" grpId="0" animBg="1"/>
      <p:bldP spid="81" grpId="0" animBg="1"/>
      <p:bldP spid="84" grpId="0" animBg="1"/>
      <p:bldP spid="19" grpId="0"/>
      <p:bldP spid="4" grpId="0"/>
      <p:bldP spid="67" grpId="0" animBg="1"/>
      <p:bldP spid="58" grpId="0" animBg="1"/>
      <p:bldP spid="79" grpId="0"/>
      <p:bldP spid="8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1222708" y="1130300"/>
            <a:ext cx="6903117" cy="5143499"/>
          </a:xfrm>
          <a:prstGeom prst="rect">
            <a:avLst/>
          </a:prstGeom>
        </p:spPr>
      </p:pic>
      <p:sp>
        <p:nvSpPr>
          <p:cNvPr id="3" name="WordArt 244"/>
          <p:cNvSpPr>
            <a:spLocks noChangeArrowheads="1" noChangeShapeType="1" noTextEdit="1"/>
          </p:cNvSpPr>
          <p:nvPr/>
        </p:nvSpPr>
        <p:spPr bwMode="auto">
          <a:xfrm>
            <a:off x="1129465" y="355600"/>
            <a:ext cx="7116238" cy="466640"/>
          </a:xfrm>
          <a:prstGeom prst="rect">
            <a:avLst/>
          </a:prstGeom>
        </p:spPr>
        <p:txBody>
          <a:bodyPr wrap="none" fromWordArt="1">
            <a:prstTxWarp prst="textPlain">
              <a:avLst>
                <a:gd name="adj" fmla="val 50000"/>
              </a:avLst>
            </a:prstTxWarp>
          </a:bodyPr>
          <a:lstStyle/>
          <a:p>
            <a:pPr algn="ct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Anti</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t>
            </a:r>
            <a:r>
              <a:rPr lang="en-US" sz="4000" kern="10" dirty="0" err="1"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angiogenic</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 drug</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-like molecules </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blocking VEGF-NRP</a:t>
            </a:r>
            <a:endPar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4451350" y="6476803"/>
            <a:ext cx="4048125" cy="338554"/>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spAutoFit/>
          </a:bodyPr>
          <a:lstStyle/>
          <a:p>
            <a:pPr fontAlgn="auto">
              <a:spcBef>
                <a:spcPts val="0"/>
              </a:spcBef>
              <a:spcAft>
                <a:spcPts val="0"/>
              </a:spcAft>
              <a:defRPr/>
            </a:pPr>
            <a:r>
              <a:rPr lang="en-US" sz="1600" b="1" i="1" dirty="0" err="1">
                <a:solidFill>
                  <a:srgbClr val="0000FF"/>
                </a:solidFill>
              </a:rPr>
              <a:t>S</a:t>
            </a:r>
            <a:r>
              <a:rPr lang="en-US" sz="1600" b="1" i="1" dirty="0" err="1" smtClean="0">
                <a:solidFill>
                  <a:srgbClr val="0000FF"/>
                </a:solidFill>
              </a:rPr>
              <a:t>tarzec</a:t>
            </a:r>
            <a:r>
              <a:rPr lang="en-US" sz="1600" b="1" i="1" dirty="0" smtClean="0">
                <a:solidFill>
                  <a:srgbClr val="0000FF"/>
                </a:solidFill>
              </a:rPr>
              <a:t> et al. </a:t>
            </a:r>
            <a:r>
              <a:rPr lang="en-US" sz="1600" b="1" i="1" dirty="0" err="1" smtClean="0">
                <a:solidFill>
                  <a:srgbClr val="0000FF"/>
                </a:solidFill>
              </a:rPr>
              <a:t>Bioorg</a:t>
            </a:r>
            <a:r>
              <a:rPr lang="en-US" sz="1600" b="1" i="1" dirty="0" smtClean="0">
                <a:solidFill>
                  <a:srgbClr val="0000FF"/>
                </a:solidFill>
              </a:rPr>
              <a:t> Med Chem.  2014</a:t>
            </a:r>
          </a:p>
        </p:txBody>
      </p:sp>
      <p:sp>
        <p:nvSpPr>
          <p:cNvPr id="89" name="Rectangle 88"/>
          <p:cNvSpPr>
            <a:spLocks noChangeArrowheads="1"/>
          </p:cNvSpPr>
          <p:nvPr/>
        </p:nvSpPr>
        <p:spPr bwMode="auto">
          <a:xfrm>
            <a:off x="2735988" y="3967299"/>
            <a:ext cx="15208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Font typeface="Arial" charset="0"/>
              <a:buChar char="•"/>
            </a:pPr>
            <a:r>
              <a:rPr lang="fr-FR" sz="1400" dirty="0">
                <a:solidFill>
                  <a:srgbClr val="000000"/>
                </a:solidFill>
              </a:rPr>
              <a:t>   </a:t>
            </a:r>
            <a:r>
              <a:rPr lang="fr-FR" sz="1400" dirty="0" smtClean="0">
                <a:solidFill>
                  <a:srgbClr val="000000"/>
                </a:solidFill>
              </a:rPr>
              <a:t>SBVS</a:t>
            </a:r>
            <a:endParaRPr lang="fr-FR" sz="1400" i="1" dirty="0" smtClean="0">
              <a:solidFill>
                <a:srgbClr val="FF0000"/>
              </a:solidFill>
            </a:endParaRPr>
          </a:p>
          <a:p>
            <a:r>
              <a:rPr lang="fr-FR" sz="1400" i="1" dirty="0" smtClean="0">
                <a:solidFill>
                  <a:srgbClr val="FF0000"/>
                </a:solidFill>
              </a:rPr>
              <a:t>  MS-DOCK, SF</a:t>
            </a:r>
          </a:p>
          <a:p>
            <a:r>
              <a:rPr lang="fr-FR" sz="1400" dirty="0" smtClean="0">
                <a:solidFill>
                  <a:srgbClr val="000000"/>
                </a:solidFill>
              </a:rPr>
              <a:t>500,000 </a:t>
            </a:r>
            <a:r>
              <a:rPr lang="fr-FR" sz="1400" dirty="0" err="1">
                <a:solidFill>
                  <a:srgbClr val="000000"/>
                </a:solidFill>
              </a:rPr>
              <a:t>cmp</a:t>
            </a:r>
            <a:endParaRPr lang="fr-FR" sz="1400" dirty="0">
              <a:solidFill>
                <a:srgbClr val="000000"/>
              </a:solidFill>
            </a:endParaRPr>
          </a:p>
        </p:txBody>
      </p:sp>
      <p:sp>
        <p:nvSpPr>
          <p:cNvPr id="83" name="Rectangle 82"/>
          <p:cNvSpPr/>
          <p:nvPr/>
        </p:nvSpPr>
        <p:spPr>
          <a:xfrm>
            <a:off x="2751863" y="4590197"/>
            <a:ext cx="1022350" cy="738664"/>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a:spAutoFit/>
          </a:bodyPr>
          <a:lstStyle/>
          <a:p>
            <a:pPr>
              <a:buFont typeface="Arial" charset="0"/>
              <a:buChar char="•"/>
              <a:defRPr/>
            </a:pPr>
            <a:r>
              <a:rPr lang="fr-FR" sz="1400" i="1" dirty="0">
                <a:solidFill>
                  <a:srgbClr val="000000"/>
                </a:solidFill>
                <a:latin typeface="Lucida Sans Unicode" charset="0"/>
                <a:ea typeface="ＭＳ Ｐゴシック" charset="0"/>
                <a:cs typeface="ＭＳ Ｐゴシック" charset="0"/>
              </a:rPr>
              <a:t>  </a:t>
            </a:r>
            <a:r>
              <a:rPr lang="fr-FR" sz="1400" i="1" dirty="0">
                <a:solidFill>
                  <a:srgbClr val="FF0000"/>
                </a:solidFill>
                <a:latin typeface="Lucida Sans Unicode" charset="0"/>
                <a:ea typeface="ＭＳ Ｐゴシック" charset="0"/>
                <a:cs typeface="ＭＳ Ｐゴシック" charset="0"/>
              </a:rPr>
              <a:t>in vitro</a:t>
            </a:r>
            <a:endParaRPr lang="fr-FR" sz="1400" i="1" dirty="0">
              <a:solidFill>
                <a:srgbClr val="000000"/>
              </a:solidFill>
              <a:latin typeface="Lucida Sans Unicode" charset="0"/>
              <a:ea typeface="ＭＳ Ｐゴシック" charset="0"/>
              <a:cs typeface="ＭＳ Ｐゴシック" charset="0"/>
            </a:endParaRPr>
          </a:p>
          <a:p>
            <a:pPr>
              <a:defRPr/>
            </a:pPr>
            <a:r>
              <a:rPr lang="fr-FR" sz="1400" dirty="0" smtClean="0">
                <a:solidFill>
                  <a:srgbClr val="000000"/>
                </a:solidFill>
                <a:latin typeface="Lucida Sans Unicode" charset="0"/>
                <a:ea typeface="ＭＳ Ｐゴシック" charset="0"/>
                <a:cs typeface="ＭＳ Ｐゴシック" charset="0"/>
              </a:rPr>
              <a:t>508 </a:t>
            </a:r>
            <a:r>
              <a:rPr lang="fr-FR" sz="1400" dirty="0" err="1">
                <a:solidFill>
                  <a:srgbClr val="000000"/>
                </a:solidFill>
                <a:latin typeface="Lucida Sans Unicode" charset="0"/>
                <a:ea typeface="ＭＳ Ｐゴシック" charset="0"/>
                <a:cs typeface="ＭＳ Ｐゴシック" charset="0"/>
              </a:rPr>
              <a:t>cmp</a:t>
            </a:r>
            <a:endParaRPr lang="fr-FR" sz="1400" dirty="0">
              <a:solidFill>
                <a:srgbClr val="000000"/>
              </a:solidFill>
              <a:latin typeface="Lucida Sans Unicode" charset="0"/>
              <a:ea typeface="ＭＳ Ｐゴシック" charset="0"/>
              <a:cs typeface="ＭＳ Ｐゴシック" charset="0"/>
            </a:endParaRPr>
          </a:p>
          <a:p>
            <a:pPr>
              <a:defRPr/>
            </a:pPr>
            <a:endParaRPr lang="fr-FR" sz="1400" dirty="0">
              <a:solidFill>
                <a:srgbClr val="000000"/>
              </a:solidFill>
              <a:latin typeface="Lucida Sans Unicode" charset="0"/>
              <a:ea typeface="ＭＳ Ｐゴシック" charset="0"/>
              <a:cs typeface="ＭＳ Ｐゴシック" charset="0"/>
            </a:endParaRPr>
          </a:p>
        </p:txBody>
      </p:sp>
      <p:sp>
        <p:nvSpPr>
          <p:cNvPr id="3" name="Rectangle 2"/>
          <p:cNvSpPr/>
          <p:nvPr/>
        </p:nvSpPr>
        <p:spPr>
          <a:xfrm>
            <a:off x="60326" y="850047"/>
            <a:ext cx="9024937" cy="2765425"/>
          </a:xfrm>
          <a:prstGeom prst="rect">
            <a:avLst/>
          </a:prstGeom>
        </p:spPr>
        <p:style>
          <a:lnRef idx="2">
            <a:schemeClr val="accent4"/>
          </a:lnRef>
          <a:fillRef idx="1">
            <a:schemeClr val="lt1"/>
          </a:fillRef>
          <a:effectRef idx="0">
            <a:schemeClr val="accent4"/>
          </a:effectRef>
          <a:fontRef idx="minor">
            <a:schemeClr val="dk1"/>
          </a:fontRef>
        </p:style>
        <p:txBody>
          <a:bodyPr anchor="ctr"/>
          <a:lstStyle/>
          <a:p>
            <a:pPr algn="ctr" fontAlgn="auto">
              <a:spcBef>
                <a:spcPts val="0"/>
              </a:spcBef>
              <a:spcAft>
                <a:spcPts val="0"/>
              </a:spcAft>
              <a:defRPr/>
            </a:pPr>
            <a:endParaRPr lang="en-US" dirty="0"/>
          </a:p>
        </p:txBody>
      </p:sp>
      <p:sp>
        <p:nvSpPr>
          <p:cNvPr id="24602" name="TextBox 7"/>
          <p:cNvSpPr txBox="1">
            <a:spLocks noChangeArrowheads="1"/>
          </p:cNvSpPr>
          <p:nvPr/>
        </p:nvSpPr>
        <p:spPr bwMode="auto">
          <a:xfrm>
            <a:off x="10020300" y="34417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endParaRPr lang="en-US" sz="1800"/>
          </a:p>
        </p:txBody>
      </p:sp>
      <p:sp>
        <p:nvSpPr>
          <p:cNvPr id="16" name="Rectangle 15"/>
          <p:cNvSpPr/>
          <p:nvPr/>
        </p:nvSpPr>
        <p:spPr>
          <a:xfrm>
            <a:off x="2286000" y="4000500"/>
            <a:ext cx="1522413" cy="1917700"/>
          </a:xfrm>
          <a:prstGeom prst="rect">
            <a:avLst/>
          </a:prstGeom>
          <a:no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ectangle 18"/>
          <p:cNvSpPr>
            <a:spLocks noChangeArrowheads="1"/>
          </p:cNvSpPr>
          <p:nvPr/>
        </p:nvSpPr>
        <p:spPr bwMode="auto">
          <a:xfrm>
            <a:off x="8981854" y="4147751"/>
            <a:ext cx="18466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en-US" sz="1200"/>
          </a:p>
        </p:txBody>
      </p:sp>
      <p:cxnSp>
        <p:nvCxnSpPr>
          <p:cNvPr id="100" name="Straight Arrow Connector 99"/>
          <p:cNvCxnSpPr/>
          <p:nvPr/>
        </p:nvCxnSpPr>
        <p:spPr>
          <a:xfrm>
            <a:off x="3644900" y="5811283"/>
            <a:ext cx="546100" cy="1587"/>
          </a:xfrm>
          <a:prstGeom prst="straightConnector1">
            <a:avLst/>
          </a:prstGeom>
          <a:ln>
            <a:prstDash val="sysDash"/>
            <a:tailEnd type="arrow"/>
          </a:ln>
        </p:spPr>
        <p:style>
          <a:lnRef idx="1">
            <a:schemeClr val="dk1"/>
          </a:lnRef>
          <a:fillRef idx="0">
            <a:schemeClr val="dk1"/>
          </a:fillRef>
          <a:effectRef idx="0">
            <a:schemeClr val="dk1"/>
          </a:effectRef>
          <a:fontRef idx="minor">
            <a:schemeClr val="tx1"/>
          </a:fontRef>
        </p:style>
      </p:cxnSp>
      <p:sp>
        <p:nvSpPr>
          <p:cNvPr id="72" name="WordArt 244"/>
          <p:cNvSpPr>
            <a:spLocks noChangeArrowheads="1" noChangeShapeType="1" noTextEdit="1"/>
          </p:cNvSpPr>
          <p:nvPr/>
        </p:nvSpPr>
        <p:spPr bwMode="auto">
          <a:xfrm>
            <a:off x="1129465" y="304800"/>
            <a:ext cx="7116238" cy="517440"/>
          </a:xfrm>
          <a:prstGeom prst="rect">
            <a:avLst/>
          </a:prstGeom>
        </p:spPr>
        <p:txBody>
          <a:bodyPr wrap="none" fromWordArt="1">
            <a:prstTxWarp prst="textPlain">
              <a:avLst>
                <a:gd name="adj" fmla="val 50000"/>
              </a:avLst>
            </a:prstTxWarp>
          </a:bodyPr>
          <a:lstStyle/>
          <a:p>
            <a:pPr algn="ct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Anti</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t>
            </a:r>
            <a:r>
              <a:rPr lang="en-US" sz="4000" kern="10" dirty="0" err="1"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angiogenic</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 drug</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-like molecules </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blocking VEGF-NRP</a:t>
            </a:r>
            <a:endPar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endParaRPr>
          </a:p>
        </p:txBody>
      </p:sp>
      <p:pic>
        <p:nvPicPr>
          <p:cNvPr id="66" name="Picture 6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3257095">
            <a:off x="3315199" y="1884926"/>
            <a:ext cx="655638" cy="436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TextBox 67"/>
          <p:cNvSpPr txBox="1"/>
          <p:nvPr/>
        </p:nvSpPr>
        <p:spPr>
          <a:xfrm>
            <a:off x="2899864" y="1071562"/>
            <a:ext cx="158750" cy="307975"/>
          </a:xfrm>
          <a:prstGeom prst="rect">
            <a:avLst/>
          </a:prstGeom>
          <a:noFill/>
          <a:ln>
            <a:noFill/>
          </a:ln>
          <a:effectLst/>
        </p:spPr>
        <p:style>
          <a:lnRef idx="1">
            <a:schemeClr val="accent2"/>
          </a:lnRef>
          <a:fillRef idx="3">
            <a:schemeClr val="accent2"/>
          </a:fillRef>
          <a:effectRef idx="2">
            <a:schemeClr val="accent2"/>
          </a:effectRef>
          <a:fontRef idx="minor">
            <a:schemeClr val="lt1"/>
          </a:fontRef>
        </p:style>
        <p:txBody>
          <a:bodyPr>
            <a:spAutoFit/>
          </a:bodyPr>
          <a:lstStyle/>
          <a:p>
            <a:pPr fontAlgn="auto">
              <a:spcBef>
                <a:spcPts val="0"/>
              </a:spcBef>
              <a:spcAft>
                <a:spcPts val="0"/>
              </a:spcAft>
              <a:defRPr/>
            </a:pPr>
            <a:r>
              <a:rPr lang="en-US" sz="1400" dirty="0">
                <a:solidFill>
                  <a:srgbClr val="FF0000"/>
                </a:solidFill>
              </a:rPr>
              <a:t>?   </a:t>
            </a:r>
          </a:p>
        </p:txBody>
      </p:sp>
      <p:sp>
        <p:nvSpPr>
          <p:cNvPr id="70" name="Rectangle 69"/>
          <p:cNvSpPr/>
          <p:nvPr/>
        </p:nvSpPr>
        <p:spPr>
          <a:xfrm>
            <a:off x="2703330" y="1325563"/>
            <a:ext cx="1900238" cy="830997"/>
          </a:xfrm>
          <a:prstGeom prst="rect">
            <a:avLst/>
          </a:prstGeom>
          <a:noFill/>
          <a:ln>
            <a:noFill/>
          </a:ln>
        </p:spPr>
        <p:style>
          <a:lnRef idx="2">
            <a:schemeClr val="accent2"/>
          </a:lnRef>
          <a:fillRef idx="1">
            <a:schemeClr val="lt1"/>
          </a:fillRef>
          <a:effectRef idx="0">
            <a:schemeClr val="accent2"/>
          </a:effectRef>
          <a:fontRef idx="minor">
            <a:schemeClr val="dk1"/>
          </a:fontRef>
        </p:style>
        <p:txBody>
          <a:bodyPr>
            <a:spAutoFit/>
          </a:bodyPr>
          <a:lstStyle/>
          <a:p>
            <a:pPr>
              <a:defRPr/>
            </a:pPr>
            <a:r>
              <a:rPr lang="fr-FR" sz="1600" dirty="0" err="1" smtClean="0">
                <a:solidFill>
                  <a:srgbClr val="FF0000"/>
                </a:solidFill>
                <a:latin typeface="Lucida Sans Unicode" charset="0"/>
                <a:ea typeface="ＭＳ Ｐゴシック" charset="0"/>
                <a:cs typeface="ＭＳ Ｐゴシック" charset="0"/>
              </a:rPr>
              <a:t>Smal</a:t>
            </a:r>
            <a:r>
              <a:rPr lang="fr-FR" sz="1600" dirty="0" smtClean="0">
                <a:solidFill>
                  <a:srgbClr val="FF0000"/>
                </a:solidFill>
                <a:latin typeface="Lucida Sans Unicode" charset="0"/>
                <a:ea typeface="ＭＳ Ｐゴシック" charset="0"/>
                <a:cs typeface="ＭＳ Ｐゴシック" charset="0"/>
              </a:rPr>
              <a:t> «</a:t>
            </a:r>
            <a:r>
              <a:rPr lang="fr-FR" sz="1600" dirty="0">
                <a:solidFill>
                  <a:srgbClr val="FF0000"/>
                </a:solidFill>
                <a:latin typeface="Lucida Sans Unicode" charset="0"/>
                <a:ea typeface="ＭＳ Ｐゴシック" charset="0"/>
                <a:cs typeface="ＭＳ Ｐゴシック" charset="0"/>
              </a:rPr>
              <a:t> </a:t>
            </a:r>
            <a:r>
              <a:rPr lang="fr-FR" sz="1600" dirty="0" err="1">
                <a:solidFill>
                  <a:srgbClr val="FF0000"/>
                </a:solidFill>
                <a:latin typeface="Lucida Sans Unicode" charset="0"/>
                <a:ea typeface="ＭＳ Ｐゴシック" charset="0"/>
                <a:cs typeface="ＭＳ Ｐゴシック" charset="0"/>
              </a:rPr>
              <a:t>drug-like</a:t>
            </a:r>
            <a:r>
              <a:rPr lang="fr-FR" sz="1600" dirty="0">
                <a:solidFill>
                  <a:srgbClr val="FF0000"/>
                </a:solidFill>
                <a:latin typeface="Lucida Sans Unicode" charset="0"/>
                <a:ea typeface="ＭＳ Ｐゴシック" charset="0"/>
                <a:cs typeface="ＭＳ Ｐゴシック" charset="0"/>
              </a:rPr>
              <a:t> </a:t>
            </a:r>
            <a:r>
              <a:rPr lang="fr-FR" sz="1600" dirty="0" smtClean="0">
                <a:solidFill>
                  <a:srgbClr val="FF0000"/>
                </a:solidFill>
                <a:latin typeface="Lucida Sans Unicode" charset="0"/>
                <a:ea typeface="ＭＳ Ｐゴシック" charset="0"/>
                <a:cs typeface="ＭＳ Ｐゴシック" charset="0"/>
              </a:rPr>
              <a:t>» </a:t>
            </a:r>
            <a:r>
              <a:rPr lang="fr-FR" sz="1600" dirty="0" err="1" smtClean="0">
                <a:solidFill>
                  <a:srgbClr val="FF0000"/>
                </a:solidFill>
                <a:latin typeface="Lucida Sans Unicode" charset="0"/>
                <a:ea typeface="ＭＳ Ｐゴシック" charset="0"/>
                <a:cs typeface="ＭＳ Ｐゴシック" charset="0"/>
              </a:rPr>
              <a:t>inhibitors</a:t>
            </a:r>
            <a:r>
              <a:rPr lang="fr-FR" sz="1600" dirty="0" smtClean="0">
                <a:solidFill>
                  <a:srgbClr val="FF0000"/>
                </a:solidFill>
                <a:latin typeface="Lucida Sans Unicode" charset="0"/>
                <a:ea typeface="ＭＳ Ｐゴシック" charset="0"/>
                <a:cs typeface="ＭＳ Ｐゴシック" charset="0"/>
              </a:rPr>
              <a:t> of IPP </a:t>
            </a:r>
            <a:endParaRPr lang="fr-FR" sz="1600" dirty="0">
              <a:solidFill>
                <a:srgbClr val="FF0000"/>
              </a:solidFill>
              <a:latin typeface="Lucida Sans Unicode" charset="0"/>
              <a:ea typeface="ＭＳ Ｐゴシック" charset="0"/>
              <a:cs typeface="ＭＳ Ｐゴシック" charset="0"/>
            </a:endParaRPr>
          </a:p>
        </p:txBody>
      </p:sp>
      <p:sp>
        <p:nvSpPr>
          <p:cNvPr id="63" name="TextBox 62"/>
          <p:cNvSpPr txBox="1">
            <a:spLocks noChangeArrowheads="1"/>
          </p:cNvSpPr>
          <p:nvPr/>
        </p:nvSpPr>
        <p:spPr bwMode="auto">
          <a:xfrm>
            <a:off x="846138" y="1152525"/>
            <a:ext cx="531812" cy="2619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100"/>
              <a:t>VEGF</a:t>
            </a:r>
          </a:p>
        </p:txBody>
      </p:sp>
      <p:grpSp>
        <p:nvGrpSpPr>
          <p:cNvPr id="2" name="Group 1"/>
          <p:cNvGrpSpPr>
            <a:grpSpLocks/>
          </p:cNvGrpSpPr>
          <p:nvPr/>
        </p:nvGrpSpPr>
        <p:grpSpPr bwMode="auto">
          <a:xfrm>
            <a:off x="1035050" y="2867025"/>
            <a:ext cx="568325" cy="55563"/>
            <a:chOff x="999539" y="2860688"/>
            <a:chExt cx="568989" cy="54923"/>
          </a:xfrm>
        </p:grpSpPr>
        <p:sp>
          <p:nvSpPr>
            <p:cNvPr id="75" name="Rectangle 74"/>
            <p:cNvSpPr/>
            <p:nvPr/>
          </p:nvSpPr>
          <p:spPr>
            <a:xfrm rot="2538407">
              <a:off x="1040862" y="2870103"/>
              <a:ext cx="527666" cy="4550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sp>
          <p:nvSpPr>
            <p:cNvPr id="76" name="Rectangle 75"/>
            <p:cNvSpPr/>
            <p:nvPr/>
          </p:nvSpPr>
          <p:spPr>
            <a:xfrm rot="19378225" flipV="1">
              <a:off x="999539" y="2860688"/>
              <a:ext cx="559453" cy="45508"/>
            </a:xfrm>
            <a:prstGeom prst="rect">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p>
          </p:txBody>
        </p:sp>
      </p:grpSp>
      <p:sp>
        <p:nvSpPr>
          <p:cNvPr id="58" name="Rectangle 57"/>
          <p:cNvSpPr/>
          <p:nvPr/>
        </p:nvSpPr>
        <p:spPr>
          <a:xfrm>
            <a:off x="139700" y="1397000"/>
            <a:ext cx="469900" cy="35877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1" name="Picture 70" descr="screenshot_08.jpg"/>
          <p:cNvPicPr>
            <a:picLocks noChangeAspect="1"/>
          </p:cNvPicPr>
          <p:nvPr/>
        </p:nvPicPr>
        <p:blipFill rotWithShape="1">
          <a:blip r:embed="rId4"/>
          <a:srcRect l="57156" t="11949" r="6636" b="7404"/>
          <a:stretch/>
        </p:blipFill>
        <p:spPr>
          <a:xfrm>
            <a:off x="425143" y="1196443"/>
            <a:ext cx="1900050" cy="19954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7" name="Curved Up Arrow 66"/>
          <p:cNvSpPr/>
          <p:nvPr/>
        </p:nvSpPr>
        <p:spPr>
          <a:xfrm rot="10615643">
            <a:off x="1823710" y="991324"/>
            <a:ext cx="1073020" cy="322263"/>
          </a:xfrm>
          <a:prstGeom prst="curvedUp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79" name="TextBox 78"/>
          <p:cNvSpPr txBox="1">
            <a:spLocks noChangeArrowheads="1"/>
          </p:cNvSpPr>
          <p:nvPr/>
        </p:nvSpPr>
        <p:spPr bwMode="auto">
          <a:xfrm>
            <a:off x="2344738" y="2312644"/>
            <a:ext cx="87427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000" dirty="0" err="1" smtClean="0"/>
              <a:t>Endothelial</a:t>
            </a:r>
            <a:r>
              <a:rPr lang="fr-FR" sz="1000" dirty="0" smtClean="0"/>
              <a:t> </a:t>
            </a:r>
          </a:p>
          <a:p>
            <a:pPr eaLnBrk="1" hangingPunct="1"/>
            <a:r>
              <a:rPr lang="fr-FR" sz="1000" dirty="0" err="1" smtClean="0"/>
              <a:t>cell</a:t>
            </a:r>
            <a:endParaRPr lang="fr-FR" sz="1000" dirty="0"/>
          </a:p>
        </p:txBody>
      </p:sp>
      <p:sp>
        <p:nvSpPr>
          <p:cNvPr id="87" name="TextBox 86"/>
          <p:cNvSpPr txBox="1">
            <a:spLocks noChangeArrowheads="1"/>
          </p:cNvSpPr>
          <p:nvPr/>
        </p:nvSpPr>
        <p:spPr bwMode="auto">
          <a:xfrm>
            <a:off x="1551365" y="2805873"/>
            <a:ext cx="1236236" cy="24622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000" dirty="0" err="1" smtClean="0"/>
              <a:t>Intracellular</a:t>
            </a:r>
            <a:r>
              <a:rPr lang="fr-FR" sz="1000" dirty="0" smtClean="0"/>
              <a:t> – TK</a:t>
            </a:r>
            <a:endParaRPr lang="fr-FR" sz="1000" dirty="0"/>
          </a:p>
        </p:txBody>
      </p:sp>
      <p:sp>
        <p:nvSpPr>
          <p:cNvPr id="102" name="TextBox 101"/>
          <p:cNvSpPr txBox="1"/>
          <p:nvPr/>
        </p:nvSpPr>
        <p:spPr>
          <a:xfrm>
            <a:off x="1726280" y="2387209"/>
            <a:ext cx="291629" cy="369332"/>
          </a:xfrm>
          <a:prstGeom prst="rect">
            <a:avLst/>
          </a:prstGeom>
          <a:noFill/>
        </p:spPr>
        <p:txBody>
          <a:bodyPr wrap="none" rtlCol="0">
            <a:spAutoFit/>
          </a:bodyPr>
          <a:lstStyle/>
          <a:p>
            <a:r>
              <a:rPr lang="en-US">
                <a:latin typeface="Times"/>
                <a:cs typeface="Times"/>
              </a:rPr>
              <a:t>?</a:t>
            </a:r>
          </a:p>
        </p:txBody>
      </p:sp>
      <p:grpSp>
        <p:nvGrpSpPr>
          <p:cNvPr id="27" name="Group 26"/>
          <p:cNvGrpSpPr/>
          <p:nvPr/>
        </p:nvGrpSpPr>
        <p:grpSpPr>
          <a:xfrm>
            <a:off x="5388445" y="930275"/>
            <a:ext cx="2256485" cy="2612647"/>
            <a:chOff x="4769790" y="981075"/>
            <a:chExt cx="2256485" cy="2612647"/>
          </a:xfrm>
        </p:grpSpPr>
        <p:pic>
          <p:nvPicPr>
            <p:cNvPr id="78" name="Picture 77" descr="screenshot_09.jpg"/>
            <p:cNvPicPr>
              <a:picLocks noChangeAspect="1"/>
            </p:cNvPicPr>
            <p:nvPr/>
          </p:nvPicPr>
          <p:blipFill>
            <a:blip r:embed="rId5"/>
            <a:stretch>
              <a:fillRect/>
            </a:stretch>
          </p:blipFill>
          <p:spPr>
            <a:xfrm>
              <a:off x="4769790" y="996275"/>
              <a:ext cx="2256485" cy="25815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5" name="TextBox 84"/>
            <p:cNvSpPr txBox="1"/>
            <p:nvPr/>
          </p:nvSpPr>
          <p:spPr>
            <a:xfrm>
              <a:off x="5237423" y="3095733"/>
              <a:ext cx="412230" cy="369332"/>
            </a:xfrm>
            <a:prstGeom prst="rect">
              <a:avLst/>
            </a:prstGeom>
            <a:noFill/>
          </p:spPr>
          <p:txBody>
            <a:bodyPr wrap="none" rtlCol="0">
              <a:spAutoFit/>
            </a:bodyPr>
            <a:lstStyle/>
            <a:p>
              <a:r>
                <a:rPr lang="en-US" dirty="0">
                  <a:latin typeface="Times"/>
                  <a:cs typeface="Times"/>
                </a:rPr>
                <a:t>a1</a:t>
              </a:r>
            </a:p>
          </p:txBody>
        </p:sp>
        <p:sp>
          <p:nvSpPr>
            <p:cNvPr id="86" name="TextBox 85"/>
            <p:cNvSpPr txBox="1"/>
            <p:nvPr/>
          </p:nvSpPr>
          <p:spPr>
            <a:xfrm>
              <a:off x="6589713" y="2682762"/>
              <a:ext cx="422937" cy="369332"/>
            </a:xfrm>
            <a:prstGeom prst="rect">
              <a:avLst/>
            </a:prstGeom>
            <a:noFill/>
          </p:spPr>
          <p:txBody>
            <a:bodyPr wrap="none" rtlCol="0">
              <a:spAutoFit/>
            </a:bodyPr>
            <a:lstStyle/>
            <a:p>
              <a:r>
                <a:rPr lang="en-US" dirty="0">
                  <a:latin typeface="Times"/>
                  <a:cs typeface="Times"/>
                </a:rPr>
                <a:t>b2</a:t>
              </a:r>
            </a:p>
          </p:txBody>
        </p:sp>
        <p:sp>
          <p:nvSpPr>
            <p:cNvPr id="88" name="TextBox 87"/>
            <p:cNvSpPr txBox="1"/>
            <p:nvPr/>
          </p:nvSpPr>
          <p:spPr>
            <a:xfrm>
              <a:off x="6556044" y="1540464"/>
              <a:ext cx="422937" cy="369332"/>
            </a:xfrm>
            <a:prstGeom prst="rect">
              <a:avLst/>
            </a:prstGeom>
            <a:noFill/>
          </p:spPr>
          <p:txBody>
            <a:bodyPr wrap="none" rtlCol="0">
              <a:spAutoFit/>
            </a:bodyPr>
            <a:lstStyle/>
            <a:p>
              <a:r>
                <a:rPr lang="en-US">
                  <a:latin typeface="Times"/>
                  <a:cs typeface="Times"/>
                </a:rPr>
                <a:t>b1</a:t>
              </a:r>
            </a:p>
          </p:txBody>
        </p:sp>
        <p:sp>
          <p:nvSpPr>
            <p:cNvPr id="96" name="TextBox 95"/>
            <p:cNvSpPr txBox="1"/>
            <p:nvPr/>
          </p:nvSpPr>
          <p:spPr>
            <a:xfrm>
              <a:off x="4769790" y="2245460"/>
              <a:ext cx="412230" cy="369332"/>
            </a:xfrm>
            <a:prstGeom prst="rect">
              <a:avLst/>
            </a:prstGeom>
            <a:noFill/>
          </p:spPr>
          <p:txBody>
            <a:bodyPr wrap="none" rtlCol="0">
              <a:spAutoFit/>
            </a:bodyPr>
            <a:lstStyle/>
            <a:p>
              <a:r>
                <a:rPr lang="en-US" dirty="0">
                  <a:latin typeface="Times"/>
                  <a:cs typeface="Times"/>
                </a:rPr>
                <a:t>a2</a:t>
              </a:r>
            </a:p>
          </p:txBody>
        </p:sp>
        <p:sp>
          <p:nvSpPr>
            <p:cNvPr id="101" name="TextBox 100"/>
            <p:cNvSpPr txBox="1"/>
            <p:nvPr/>
          </p:nvSpPr>
          <p:spPr>
            <a:xfrm>
              <a:off x="5649653" y="3224390"/>
              <a:ext cx="633707" cy="369332"/>
            </a:xfrm>
            <a:prstGeom prst="rect">
              <a:avLst/>
            </a:prstGeom>
            <a:noFill/>
          </p:spPr>
          <p:txBody>
            <a:bodyPr wrap="none" rtlCol="0">
              <a:spAutoFit/>
            </a:bodyPr>
            <a:lstStyle/>
            <a:p>
              <a:r>
                <a:rPr lang="en-US" dirty="0" smtClean="0">
                  <a:latin typeface="Times"/>
                  <a:cs typeface="Times"/>
                </a:rPr>
                <a:t>NRP</a:t>
              </a:r>
              <a:endParaRPr lang="en-US" dirty="0">
                <a:latin typeface="Times"/>
                <a:cs typeface="Times"/>
              </a:endParaRPr>
            </a:p>
          </p:txBody>
        </p:sp>
        <p:sp>
          <p:nvSpPr>
            <p:cNvPr id="103" name="TextBox 102"/>
            <p:cNvSpPr txBox="1"/>
            <p:nvPr/>
          </p:nvSpPr>
          <p:spPr>
            <a:xfrm>
              <a:off x="4769790" y="981075"/>
              <a:ext cx="663162" cy="338554"/>
            </a:xfrm>
            <a:prstGeom prst="rect">
              <a:avLst/>
            </a:prstGeom>
            <a:noFill/>
          </p:spPr>
          <p:txBody>
            <a:bodyPr wrap="none" rtlCol="0">
              <a:spAutoFit/>
            </a:bodyPr>
            <a:lstStyle/>
            <a:p>
              <a:r>
                <a:rPr lang="en-US" sz="1600" dirty="0" smtClean="0">
                  <a:solidFill>
                    <a:srgbClr val="FF0000"/>
                  </a:solidFill>
                  <a:latin typeface="Times"/>
                  <a:cs typeface="Times"/>
                </a:rPr>
                <a:t>X</a:t>
              </a:r>
              <a:r>
                <a:rPr lang="en-US" sz="1600" dirty="0">
                  <a:solidFill>
                    <a:srgbClr val="FF0000"/>
                  </a:solidFill>
                  <a:latin typeface="Times"/>
                  <a:cs typeface="Times"/>
                </a:rPr>
                <a:t>-</a:t>
              </a:r>
              <a:r>
                <a:rPr lang="en-US" sz="1600" dirty="0" smtClean="0">
                  <a:solidFill>
                    <a:srgbClr val="FF0000"/>
                  </a:solidFill>
                  <a:latin typeface="Times"/>
                  <a:cs typeface="Times"/>
                </a:rPr>
                <a:t>ray</a:t>
              </a:r>
              <a:endParaRPr lang="en-US" sz="1600" dirty="0">
                <a:solidFill>
                  <a:srgbClr val="FF0000"/>
                </a:solidFill>
                <a:latin typeface="Times"/>
                <a:cs typeface="Times"/>
              </a:endParaRPr>
            </a:p>
          </p:txBody>
        </p:sp>
        <p:sp>
          <p:nvSpPr>
            <p:cNvPr id="104" name="Donut 103"/>
            <p:cNvSpPr/>
            <p:nvPr/>
          </p:nvSpPr>
          <p:spPr>
            <a:xfrm>
              <a:off x="6522706" y="1540464"/>
              <a:ext cx="422937" cy="369333"/>
            </a:xfrm>
            <a:prstGeom prst="donut">
              <a:avLst>
                <a:gd name="adj" fmla="val 7504"/>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5" name="Curved Down Arrow 104"/>
            <p:cNvSpPr/>
            <p:nvPr/>
          </p:nvSpPr>
          <p:spPr>
            <a:xfrm rot="2000868">
              <a:off x="5885646" y="1232310"/>
              <a:ext cx="480785" cy="329379"/>
            </a:xfrm>
            <a:prstGeom prst="curvedDownArrow">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pic>
        <p:nvPicPr>
          <p:cNvPr id="106" name="Picture 105" descr="Fig-S1.jpg"/>
          <p:cNvPicPr>
            <a:picLocks noChangeAspect="1"/>
          </p:cNvPicPr>
          <p:nvPr/>
        </p:nvPicPr>
        <p:blipFill>
          <a:blip r:embed="rId6"/>
          <a:stretch>
            <a:fillRect/>
          </a:stretch>
        </p:blipFill>
        <p:spPr>
          <a:xfrm>
            <a:off x="194473" y="3916363"/>
            <a:ext cx="2015327" cy="2151807"/>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p:spPr>
      </p:pic>
      <p:sp>
        <p:nvSpPr>
          <p:cNvPr id="107" name="TextBox 106"/>
          <p:cNvSpPr txBox="1"/>
          <p:nvPr/>
        </p:nvSpPr>
        <p:spPr>
          <a:xfrm>
            <a:off x="1160062" y="5405438"/>
            <a:ext cx="422937" cy="369332"/>
          </a:xfrm>
          <a:prstGeom prst="rect">
            <a:avLst/>
          </a:prstGeom>
          <a:noFill/>
        </p:spPr>
        <p:txBody>
          <a:bodyPr wrap="none" rtlCol="0">
            <a:spAutoFit/>
          </a:bodyPr>
          <a:lstStyle/>
          <a:p>
            <a:r>
              <a:rPr lang="en-US" dirty="0">
                <a:latin typeface="Times"/>
                <a:cs typeface="Times"/>
              </a:rPr>
              <a:t>b2</a:t>
            </a:r>
          </a:p>
        </p:txBody>
      </p:sp>
      <p:sp>
        <p:nvSpPr>
          <p:cNvPr id="108" name="TextBox 107"/>
          <p:cNvSpPr txBox="1"/>
          <p:nvPr/>
        </p:nvSpPr>
        <p:spPr>
          <a:xfrm>
            <a:off x="1755659" y="4669529"/>
            <a:ext cx="422937" cy="369332"/>
          </a:xfrm>
          <a:prstGeom prst="rect">
            <a:avLst/>
          </a:prstGeom>
          <a:noFill/>
        </p:spPr>
        <p:txBody>
          <a:bodyPr wrap="none" rtlCol="0">
            <a:spAutoFit/>
          </a:bodyPr>
          <a:lstStyle/>
          <a:p>
            <a:r>
              <a:rPr lang="en-US" dirty="0">
                <a:latin typeface="Times"/>
                <a:cs typeface="Times"/>
              </a:rPr>
              <a:t>b1</a:t>
            </a:r>
          </a:p>
        </p:txBody>
      </p:sp>
      <p:sp>
        <p:nvSpPr>
          <p:cNvPr id="109" name="TextBox 108"/>
          <p:cNvSpPr txBox="1"/>
          <p:nvPr/>
        </p:nvSpPr>
        <p:spPr>
          <a:xfrm>
            <a:off x="488255" y="4368238"/>
            <a:ext cx="633707" cy="369332"/>
          </a:xfrm>
          <a:prstGeom prst="rect">
            <a:avLst/>
          </a:prstGeom>
          <a:noFill/>
        </p:spPr>
        <p:txBody>
          <a:bodyPr wrap="none" rtlCol="0">
            <a:spAutoFit/>
          </a:bodyPr>
          <a:lstStyle/>
          <a:p>
            <a:r>
              <a:rPr lang="en-US" dirty="0" smtClean="0">
                <a:solidFill>
                  <a:srgbClr val="000000"/>
                </a:solidFill>
                <a:latin typeface="Times"/>
                <a:cs typeface="Times"/>
              </a:rPr>
              <a:t>NRP</a:t>
            </a:r>
            <a:endParaRPr lang="en-US" dirty="0">
              <a:solidFill>
                <a:srgbClr val="000000"/>
              </a:solidFill>
              <a:latin typeface="Times"/>
              <a:cs typeface="Times"/>
            </a:endParaRPr>
          </a:p>
        </p:txBody>
      </p:sp>
      <p:sp>
        <p:nvSpPr>
          <p:cNvPr id="110" name="TextBox 109"/>
          <p:cNvSpPr txBox="1"/>
          <p:nvPr/>
        </p:nvSpPr>
        <p:spPr>
          <a:xfrm>
            <a:off x="903331" y="3860800"/>
            <a:ext cx="770263" cy="338554"/>
          </a:xfrm>
          <a:prstGeom prst="rect">
            <a:avLst/>
          </a:prstGeom>
          <a:noFill/>
        </p:spPr>
        <p:txBody>
          <a:bodyPr wrap="none" rtlCol="0">
            <a:spAutoFit/>
          </a:bodyPr>
          <a:lstStyle/>
          <a:p>
            <a:r>
              <a:rPr lang="en-US" sz="1600" dirty="0" err="1" smtClean="0">
                <a:solidFill>
                  <a:srgbClr val="FF0000"/>
                </a:solidFill>
                <a:latin typeface="Times"/>
                <a:cs typeface="Times"/>
              </a:rPr>
              <a:t>Tuftsin</a:t>
            </a:r>
            <a:endParaRPr lang="en-US" sz="1600" dirty="0" smtClean="0">
              <a:solidFill>
                <a:srgbClr val="FF0000"/>
              </a:solidFill>
              <a:latin typeface="Times"/>
              <a:cs typeface="Times"/>
            </a:endParaRPr>
          </a:p>
        </p:txBody>
      </p:sp>
      <p:sp>
        <p:nvSpPr>
          <p:cNvPr id="111" name="Curved Up Arrow 110"/>
          <p:cNvSpPr/>
          <p:nvPr/>
        </p:nvSpPr>
        <p:spPr>
          <a:xfrm rot="10615643">
            <a:off x="1869847" y="3716457"/>
            <a:ext cx="1188811" cy="322263"/>
          </a:xfrm>
          <a:prstGeom prst="curvedUpArrow">
            <a:avLst/>
          </a:prstGeom>
        </p:spPr>
        <p:style>
          <a:lnRef idx="1">
            <a:schemeClr val="accent2"/>
          </a:lnRef>
          <a:fillRef idx="3">
            <a:schemeClr val="accent2"/>
          </a:fillRef>
          <a:effectRef idx="2">
            <a:schemeClr val="accent2"/>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12" name="Rectangle 111"/>
          <p:cNvSpPr/>
          <p:nvPr/>
        </p:nvSpPr>
        <p:spPr>
          <a:xfrm>
            <a:off x="2763837" y="5055295"/>
            <a:ext cx="1442176" cy="1246495"/>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wrap="square">
            <a:spAutoFit/>
          </a:bodyPr>
          <a:lstStyle/>
          <a:p>
            <a:pPr>
              <a:buFont typeface="Arial" charset="0"/>
              <a:buChar char="•"/>
              <a:defRPr/>
            </a:pPr>
            <a:r>
              <a:rPr lang="fr-FR" sz="1400" i="1" dirty="0">
                <a:solidFill>
                  <a:srgbClr val="000000"/>
                </a:solidFill>
                <a:latin typeface="Lucida Sans Unicode" charset="0"/>
                <a:ea typeface="ＭＳ Ｐゴシック" charset="0"/>
                <a:cs typeface="ＭＳ Ｐゴシック" charset="0"/>
              </a:rPr>
              <a:t>  </a:t>
            </a:r>
            <a:r>
              <a:rPr lang="fr-FR" sz="1400" i="1" dirty="0" smtClean="0">
                <a:solidFill>
                  <a:srgbClr val="FF0000"/>
                </a:solidFill>
                <a:latin typeface="Lucida Sans Unicode" charset="0"/>
                <a:ea typeface="ＭＳ Ｐゴシック" charset="0"/>
                <a:cs typeface="ＭＳ Ｐゴシック" charset="0"/>
              </a:rPr>
              <a:t>Ligand Info</a:t>
            </a:r>
          </a:p>
          <a:p>
            <a:pPr>
              <a:spcAft>
                <a:spcPts val="600"/>
              </a:spcAft>
              <a:defRPr/>
            </a:pPr>
            <a:r>
              <a:rPr lang="fr-FR" sz="1400" dirty="0" smtClean="0">
                <a:solidFill>
                  <a:srgbClr val="000000"/>
                </a:solidFill>
                <a:latin typeface="Lucida Sans Unicode" charset="0"/>
                <a:ea typeface="ＭＳ Ｐゴシック" charset="0"/>
                <a:cs typeface="ＭＳ Ｐゴシック" charset="0"/>
              </a:rPr>
              <a:t>70 </a:t>
            </a:r>
            <a:r>
              <a:rPr lang="fr-FR" sz="1400" dirty="0" err="1" smtClean="0">
                <a:solidFill>
                  <a:srgbClr val="000000"/>
                </a:solidFill>
                <a:latin typeface="Lucida Sans Unicode" charset="0"/>
                <a:ea typeface="ＭＳ Ｐゴシック" charset="0"/>
                <a:cs typeface="ＭＳ Ｐゴシック" charset="0"/>
              </a:rPr>
              <a:t>cmp</a:t>
            </a:r>
            <a:endParaRPr lang="fr-FR" sz="1400" dirty="0" smtClean="0">
              <a:solidFill>
                <a:srgbClr val="000000"/>
              </a:solidFill>
              <a:latin typeface="Lucida Sans Unicode" charset="0"/>
              <a:ea typeface="ＭＳ Ｐゴシック" charset="0"/>
              <a:cs typeface="ＭＳ Ｐゴシック" charset="0"/>
            </a:endParaRPr>
          </a:p>
          <a:p>
            <a:pPr>
              <a:buFont typeface="Arial" charset="0"/>
              <a:buChar char="•"/>
              <a:defRPr/>
            </a:pPr>
            <a:r>
              <a:rPr lang="fr-FR" sz="1400" i="1" dirty="0" smtClean="0">
                <a:solidFill>
                  <a:schemeClr val="tx1"/>
                </a:solidFill>
                <a:latin typeface="Lucida Sans Unicode" charset="0"/>
                <a:ea typeface="ＭＳ Ｐゴシック" charset="0"/>
                <a:cs typeface="ＭＳ Ｐゴシック" charset="0"/>
              </a:rPr>
              <a:t> </a:t>
            </a:r>
            <a:r>
              <a:rPr lang="fr-FR" sz="1400" i="1" dirty="0">
                <a:solidFill>
                  <a:srgbClr val="FF0000"/>
                </a:solidFill>
                <a:latin typeface="Lucida Sans Unicode" charset="0"/>
                <a:ea typeface="ＭＳ Ｐゴシック" charset="0"/>
                <a:cs typeface="ＭＳ Ｐゴシック" charset="0"/>
              </a:rPr>
              <a:t>i</a:t>
            </a:r>
            <a:r>
              <a:rPr lang="fr-FR" sz="1400" i="1" dirty="0" smtClean="0">
                <a:solidFill>
                  <a:srgbClr val="FF0000"/>
                </a:solidFill>
                <a:latin typeface="Lucida Sans Unicode" charset="0"/>
                <a:ea typeface="ＭＳ Ｐゴシック" charset="0"/>
                <a:cs typeface="ＭＳ Ｐゴシック" charset="0"/>
              </a:rPr>
              <a:t>n vitro </a:t>
            </a:r>
            <a:endParaRPr lang="fr-FR" sz="1400" i="1" dirty="0">
              <a:solidFill>
                <a:srgbClr val="000000"/>
              </a:solidFill>
              <a:latin typeface="Lucida Sans Unicode" charset="0"/>
              <a:ea typeface="ＭＳ Ｐゴシック" charset="0"/>
              <a:cs typeface="ＭＳ Ｐゴシック" charset="0"/>
            </a:endParaRPr>
          </a:p>
          <a:p>
            <a:pPr>
              <a:defRPr/>
            </a:pPr>
            <a:r>
              <a:rPr lang="fr-FR" sz="1400" dirty="0" smtClean="0">
                <a:solidFill>
                  <a:srgbClr val="000000"/>
                </a:solidFill>
                <a:latin typeface="Lucida Sans Unicode" charset="0"/>
                <a:ea typeface="ＭＳ Ｐゴシック" charset="0"/>
                <a:cs typeface="ＭＳ Ｐゴシック" charset="0"/>
              </a:rPr>
              <a:t>133 </a:t>
            </a:r>
            <a:r>
              <a:rPr lang="fr-FR" sz="1400" dirty="0" err="1">
                <a:solidFill>
                  <a:srgbClr val="000000"/>
                </a:solidFill>
                <a:latin typeface="Lucida Sans Unicode" charset="0"/>
                <a:ea typeface="ＭＳ Ｐゴシック" charset="0"/>
                <a:cs typeface="ＭＳ Ｐゴシック" charset="0"/>
              </a:rPr>
              <a:t>cmp</a:t>
            </a:r>
            <a:endParaRPr lang="fr-FR" sz="1400" dirty="0">
              <a:solidFill>
                <a:srgbClr val="000000"/>
              </a:solidFill>
              <a:latin typeface="Lucida Sans Unicode" charset="0"/>
              <a:ea typeface="ＭＳ Ｐゴシック" charset="0"/>
              <a:cs typeface="ＭＳ Ｐゴシック" charset="0"/>
            </a:endParaRPr>
          </a:p>
          <a:p>
            <a:pPr>
              <a:defRPr/>
            </a:pPr>
            <a:endParaRPr lang="fr-FR" sz="1400" dirty="0">
              <a:solidFill>
                <a:srgbClr val="000000"/>
              </a:solidFill>
              <a:latin typeface="Lucida Sans Unicode" charset="0"/>
              <a:ea typeface="ＭＳ Ｐゴシック" charset="0"/>
              <a:cs typeface="ＭＳ Ｐゴシック" charset="0"/>
            </a:endParaRPr>
          </a:p>
        </p:txBody>
      </p:sp>
      <p:pic>
        <p:nvPicPr>
          <p:cNvPr id="114" name="Picture 113" descr="Fig2-new.jpg"/>
          <p:cNvPicPr>
            <a:picLocks noChangeAspect="1"/>
          </p:cNvPicPr>
          <p:nvPr/>
        </p:nvPicPr>
        <p:blipFill rotWithShape="1">
          <a:blip r:embed="rId7"/>
          <a:srcRect l="20349" r="9632" b="14461"/>
          <a:stretch/>
        </p:blipFill>
        <p:spPr>
          <a:xfrm>
            <a:off x="7100960" y="4100086"/>
            <a:ext cx="1984303" cy="1818115"/>
          </a:xfrm>
          <a:prstGeom prst="rect">
            <a:avLst/>
          </a:prstGeom>
        </p:spPr>
      </p:pic>
      <p:sp>
        <p:nvSpPr>
          <p:cNvPr id="9" name="Rectangle 8"/>
          <p:cNvSpPr/>
          <p:nvPr/>
        </p:nvSpPr>
        <p:spPr>
          <a:xfrm>
            <a:off x="2214926" y="6020740"/>
            <a:ext cx="6537796" cy="338554"/>
          </a:xfrm>
          <a:prstGeom prst="rect">
            <a:avLst/>
          </a:prstGeom>
        </p:spPr>
        <p:txBody>
          <a:bodyPr wrap="square">
            <a:spAutoFit/>
          </a:bodyPr>
          <a:lstStyle/>
          <a:p>
            <a:pPr lvl="0"/>
            <a:r>
              <a:rPr lang="en-US" sz="1600" b="1" dirty="0"/>
              <a:t>New scaffold</a:t>
            </a:r>
            <a:r>
              <a:rPr lang="en-US" sz="1600" b="1" dirty="0" smtClean="0"/>
              <a:t>: 4 </a:t>
            </a:r>
            <a:r>
              <a:rPr lang="en-US" sz="1600" b="1" dirty="0" err="1"/>
              <a:t>cmpds</a:t>
            </a:r>
            <a:r>
              <a:rPr lang="en-US" sz="1600" b="1" dirty="0"/>
              <a:t> </a:t>
            </a:r>
            <a:r>
              <a:rPr lang="en-US" sz="1600" b="1" dirty="0" smtClean="0"/>
              <a:t>with &lt;4 </a:t>
            </a:r>
            <a:r>
              <a:rPr lang="en-US" sz="1600" b="1" dirty="0" err="1" smtClean="0"/>
              <a:t>microM</a:t>
            </a:r>
            <a:r>
              <a:rPr lang="en-US" sz="1600" b="1" dirty="0" smtClean="0"/>
              <a:t> </a:t>
            </a:r>
            <a:r>
              <a:rPr lang="en-US" sz="1600" b="1" dirty="0"/>
              <a:t>affinity to </a:t>
            </a:r>
            <a:r>
              <a:rPr lang="en-US" sz="1600" b="1" dirty="0" smtClean="0"/>
              <a:t>NRP</a:t>
            </a:r>
            <a:endParaRPr lang="en-US" sz="1600" b="1" dirty="0"/>
          </a:p>
        </p:txBody>
      </p:sp>
      <p:sp>
        <p:nvSpPr>
          <p:cNvPr id="7" name="TextBox 6"/>
          <p:cNvSpPr txBox="1">
            <a:spLocks noChangeArrowheads="1"/>
          </p:cNvSpPr>
          <p:nvPr/>
        </p:nvSpPr>
        <p:spPr bwMode="auto">
          <a:xfrm>
            <a:off x="823384" y="1125769"/>
            <a:ext cx="625354" cy="3077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400" dirty="0" smtClean="0"/>
              <a:t>VEGF</a:t>
            </a:r>
            <a:endParaRPr lang="en-US" sz="1400" dirty="0"/>
          </a:p>
        </p:txBody>
      </p:sp>
      <p:sp>
        <p:nvSpPr>
          <p:cNvPr id="115" name="TextBox 114"/>
          <p:cNvSpPr txBox="1">
            <a:spLocks noChangeArrowheads="1"/>
          </p:cNvSpPr>
          <p:nvPr/>
        </p:nvSpPr>
        <p:spPr bwMode="auto">
          <a:xfrm>
            <a:off x="2189284" y="1200207"/>
            <a:ext cx="530063" cy="30777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400" dirty="0" smtClean="0"/>
              <a:t>NRP</a:t>
            </a:r>
            <a:endParaRPr lang="en-US" sz="1400" dirty="0"/>
          </a:p>
        </p:txBody>
      </p:sp>
      <p:sp>
        <p:nvSpPr>
          <p:cNvPr id="38" name="Rectangle 37"/>
          <p:cNvSpPr/>
          <p:nvPr/>
        </p:nvSpPr>
        <p:spPr>
          <a:xfrm>
            <a:off x="71438" y="3683000"/>
            <a:ext cx="9024937" cy="2677656"/>
          </a:xfrm>
          <a:prstGeom prst="rect">
            <a:avLst/>
          </a:prstGeom>
          <a:noFill/>
        </p:spPr>
        <p:style>
          <a:lnRef idx="2">
            <a:schemeClr val="accent6"/>
          </a:lnRef>
          <a:fillRef idx="1">
            <a:schemeClr val="lt1"/>
          </a:fillRef>
          <a:effectRef idx="0">
            <a:schemeClr val="accent6"/>
          </a:effectRef>
          <a:fontRef idx="minor">
            <a:schemeClr val="dk1"/>
          </a:fontRef>
        </p:style>
        <p:txBody>
          <a:bodyPr>
            <a:spAutoFit/>
          </a:bodyPr>
          <a:lstStyle/>
          <a:p>
            <a:pPr>
              <a:defRPr/>
            </a:pPr>
            <a:endParaRPr lang="fr-FR" sz="1400" dirty="0" smtClean="0">
              <a:solidFill>
                <a:srgbClr val="000000"/>
              </a:solidFill>
              <a:latin typeface="Lucida Sans Unicode" charset="0"/>
              <a:ea typeface="ＭＳ Ｐゴシック" charset="0"/>
              <a:cs typeface="ＭＳ Ｐゴシック" charset="0"/>
            </a:endParaRPr>
          </a:p>
          <a:p>
            <a:pPr>
              <a:defRPr/>
            </a:pPr>
            <a:endParaRPr lang="fr-FR" sz="1400" dirty="0">
              <a:solidFill>
                <a:srgbClr val="000000"/>
              </a:solidFill>
              <a:latin typeface="Lucida Sans Unicode" charset="0"/>
              <a:ea typeface="ＭＳ Ｐゴシック" charset="0"/>
              <a:cs typeface="ＭＳ Ｐゴシック" charset="0"/>
            </a:endParaRPr>
          </a:p>
          <a:p>
            <a:pPr>
              <a:defRPr/>
            </a:pPr>
            <a:endParaRPr lang="fr-FR" sz="1400" dirty="0" smtClean="0">
              <a:solidFill>
                <a:srgbClr val="000000"/>
              </a:solidFill>
              <a:latin typeface="Lucida Sans Unicode" charset="0"/>
              <a:ea typeface="ＭＳ Ｐゴシック" charset="0"/>
              <a:cs typeface="ＭＳ Ｐゴシック" charset="0"/>
            </a:endParaRPr>
          </a:p>
          <a:p>
            <a:pPr>
              <a:defRPr/>
            </a:pPr>
            <a:endParaRPr lang="fr-FR" sz="1400" dirty="0">
              <a:solidFill>
                <a:srgbClr val="000000"/>
              </a:solidFill>
              <a:latin typeface="Lucida Sans Unicode" charset="0"/>
              <a:ea typeface="ＭＳ Ｐゴシック" charset="0"/>
              <a:cs typeface="ＭＳ Ｐゴシック" charset="0"/>
            </a:endParaRPr>
          </a:p>
          <a:p>
            <a:pPr>
              <a:defRPr/>
            </a:pPr>
            <a:endParaRPr lang="fr-FR" sz="1400" dirty="0" smtClean="0">
              <a:solidFill>
                <a:srgbClr val="000000"/>
              </a:solidFill>
              <a:latin typeface="Lucida Sans Unicode" charset="0"/>
              <a:ea typeface="ＭＳ Ｐゴシック" charset="0"/>
              <a:cs typeface="ＭＳ Ｐゴシック" charset="0"/>
            </a:endParaRPr>
          </a:p>
          <a:p>
            <a:pPr>
              <a:defRPr/>
            </a:pPr>
            <a:endParaRPr lang="fr-FR" sz="1400" dirty="0">
              <a:solidFill>
                <a:srgbClr val="000000"/>
              </a:solidFill>
              <a:latin typeface="Lucida Sans Unicode" charset="0"/>
              <a:ea typeface="ＭＳ Ｐゴシック" charset="0"/>
              <a:cs typeface="ＭＳ Ｐゴシック" charset="0"/>
            </a:endParaRPr>
          </a:p>
          <a:p>
            <a:pPr>
              <a:defRPr/>
            </a:pPr>
            <a:endParaRPr lang="fr-FR" sz="1400" dirty="0" smtClean="0">
              <a:solidFill>
                <a:srgbClr val="000000"/>
              </a:solidFill>
              <a:latin typeface="Lucida Sans Unicode" charset="0"/>
              <a:ea typeface="ＭＳ Ｐゴシック" charset="0"/>
              <a:cs typeface="ＭＳ Ｐゴシック" charset="0"/>
            </a:endParaRPr>
          </a:p>
          <a:p>
            <a:pPr>
              <a:defRPr/>
            </a:pPr>
            <a:endParaRPr lang="fr-FR" sz="1400" dirty="0">
              <a:solidFill>
                <a:srgbClr val="000000"/>
              </a:solidFill>
              <a:latin typeface="Lucida Sans Unicode" charset="0"/>
              <a:ea typeface="ＭＳ Ｐゴシック" charset="0"/>
              <a:cs typeface="ＭＳ Ｐゴシック" charset="0"/>
            </a:endParaRPr>
          </a:p>
          <a:p>
            <a:pPr>
              <a:defRPr/>
            </a:pPr>
            <a:endParaRPr lang="fr-FR" sz="1400" dirty="0" smtClean="0">
              <a:solidFill>
                <a:srgbClr val="000000"/>
              </a:solidFill>
              <a:latin typeface="Lucida Sans Unicode" charset="0"/>
              <a:ea typeface="ＭＳ Ｐゴシック" charset="0"/>
              <a:cs typeface="ＭＳ Ｐゴシック" charset="0"/>
            </a:endParaRPr>
          </a:p>
          <a:p>
            <a:pPr>
              <a:defRPr/>
            </a:pPr>
            <a:endParaRPr lang="fr-FR" sz="1400" dirty="0">
              <a:solidFill>
                <a:srgbClr val="000000"/>
              </a:solidFill>
              <a:latin typeface="Lucida Sans Unicode" charset="0"/>
              <a:ea typeface="ＭＳ Ｐゴシック" charset="0"/>
              <a:cs typeface="ＭＳ Ｐゴシック" charset="0"/>
            </a:endParaRPr>
          </a:p>
          <a:p>
            <a:pPr>
              <a:defRPr/>
            </a:pPr>
            <a:endParaRPr lang="fr-FR" sz="1400" dirty="0" smtClean="0">
              <a:solidFill>
                <a:srgbClr val="000000"/>
              </a:solidFill>
              <a:latin typeface="Lucida Sans Unicode" charset="0"/>
              <a:ea typeface="ＭＳ Ｐゴシック" charset="0"/>
              <a:cs typeface="ＭＳ Ｐゴシック" charset="0"/>
            </a:endParaRPr>
          </a:p>
          <a:p>
            <a:pPr>
              <a:defRPr/>
            </a:pPr>
            <a:endParaRPr lang="fr-FR" sz="1400" dirty="0">
              <a:solidFill>
                <a:srgbClr val="000000"/>
              </a:solidFill>
              <a:latin typeface="Lucida Sans Unicode" charset="0"/>
              <a:ea typeface="ＭＳ Ｐゴシック" charset="0"/>
              <a:cs typeface="ＭＳ Ｐゴシック" charset="0"/>
            </a:endParaRPr>
          </a:p>
        </p:txBody>
      </p:sp>
      <p:sp>
        <p:nvSpPr>
          <p:cNvPr id="116" name="TextBox 115"/>
          <p:cNvSpPr txBox="1"/>
          <p:nvPr/>
        </p:nvSpPr>
        <p:spPr>
          <a:xfrm>
            <a:off x="8244359" y="5252661"/>
            <a:ext cx="659067" cy="646331"/>
          </a:xfrm>
          <a:prstGeom prst="rect">
            <a:avLst/>
          </a:prstGeom>
          <a:noFill/>
        </p:spPr>
        <p:txBody>
          <a:bodyPr wrap="none" rtlCol="0">
            <a:spAutoFit/>
          </a:bodyPr>
          <a:lstStyle/>
          <a:p>
            <a:r>
              <a:rPr lang="en-US" b="1" dirty="0" smtClean="0">
                <a:solidFill>
                  <a:srgbClr val="000000"/>
                </a:solidFill>
                <a:latin typeface="Times"/>
                <a:cs typeface="Times"/>
              </a:rPr>
              <a:t>NRP</a:t>
            </a:r>
          </a:p>
          <a:p>
            <a:r>
              <a:rPr lang="en-US" b="1" dirty="0" smtClean="0">
                <a:solidFill>
                  <a:srgbClr val="000000"/>
                </a:solidFill>
                <a:latin typeface="Times"/>
                <a:cs typeface="Times"/>
              </a:rPr>
              <a:t> b1</a:t>
            </a:r>
            <a:endParaRPr lang="en-US" b="1" dirty="0">
              <a:solidFill>
                <a:srgbClr val="000000"/>
              </a:solidFill>
              <a:latin typeface="Times"/>
              <a:cs typeface="Times"/>
            </a:endParaRPr>
          </a:p>
        </p:txBody>
      </p:sp>
      <p:sp>
        <p:nvSpPr>
          <p:cNvPr id="117" name="TextBox 116"/>
          <p:cNvSpPr txBox="1"/>
          <p:nvPr/>
        </p:nvSpPr>
        <p:spPr>
          <a:xfrm>
            <a:off x="7767489" y="3673088"/>
            <a:ext cx="1274357" cy="276999"/>
          </a:xfrm>
          <a:prstGeom prst="rect">
            <a:avLst/>
          </a:prstGeom>
          <a:noFill/>
        </p:spPr>
        <p:txBody>
          <a:bodyPr wrap="none" rtlCol="0">
            <a:spAutoFit/>
          </a:bodyPr>
          <a:lstStyle/>
          <a:p>
            <a:r>
              <a:rPr lang="en-US" sz="1200" dirty="0">
                <a:solidFill>
                  <a:schemeClr val="accent3">
                    <a:lumMod val="75000"/>
                  </a:schemeClr>
                </a:solidFill>
                <a:latin typeface="Times"/>
                <a:cs typeface="Times"/>
              </a:rPr>
              <a:t>EG00229 (X-ray)</a:t>
            </a:r>
          </a:p>
        </p:txBody>
      </p:sp>
      <p:sp>
        <p:nvSpPr>
          <p:cNvPr id="118" name="TextBox 117"/>
          <p:cNvSpPr txBox="1"/>
          <p:nvPr/>
        </p:nvSpPr>
        <p:spPr>
          <a:xfrm>
            <a:off x="7882305" y="3892163"/>
            <a:ext cx="1123700" cy="276999"/>
          </a:xfrm>
          <a:prstGeom prst="rect">
            <a:avLst/>
          </a:prstGeom>
          <a:noFill/>
        </p:spPr>
        <p:txBody>
          <a:bodyPr wrap="none" rtlCol="0">
            <a:spAutoFit/>
          </a:bodyPr>
          <a:lstStyle/>
          <a:p>
            <a:r>
              <a:rPr lang="en-US" sz="1200" dirty="0" err="1" smtClean="0">
                <a:solidFill>
                  <a:schemeClr val="tx2">
                    <a:lumMod val="60000"/>
                    <a:lumOff val="40000"/>
                  </a:schemeClr>
                </a:solidFill>
                <a:latin typeface="Times"/>
                <a:cs typeface="Times"/>
              </a:rPr>
              <a:t>Tuftsin</a:t>
            </a:r>
            <a:r>
              <a:rPr lang="en-US" sz="1200" dirty="0" smtClean="0">
                <a:solidFill>
                  <a:schemeClr val="tx2">
                    <a:lumMod val="60000"/>
                    <a:lumOff val="40000"/>
                  </a:schemeClr>
                </a:solidFill>
                <a:latin typeface="Times"/>
                <a:cs typeface="Times"/>
              </a:rPr>
              <a:t> (</a:t>
            </a:r>
            <a:r>
              <a:rPr lang="en-US" sz="1200" dirty="0">
                <a:solidFill>
                  <a:schemeClr val="tx2">
                    <a:lumMod val="60000"/>
                    <a:lumOff val="40000"/>
                  </a:schemeClr>
                </a:solidFill>
                <a:latin typeface="Times"/>
                <a:cs typeface="Times"/>
              </a:rPr>
              <a:t>X-ray)</a:t>
            </a:r>
          </a:p>
        </p:txBody>
      </p:sp>
      <p:sp>
        <p:nvSpPr>
          <p:cNvPr id="13" name="Rectangle 12"/>
          <p:cNvSpPr/>
          <p:nvPr/>
        </p:nvSpPr>
        <p:spPr>
          <a:xfrm>
            <a:off x="7433459" y="4114850"/>
            <a:ext cx="1671927" cy="276999"/>
          </a:xfrm>
          <a:prstGeom prst="rect">
            <a:avLst/>
          </a:prstGeom>
        </p:spPr>
        <p:txBody>
          <a:bodyPr wrap="none">
            <a:spAutoFit/>
          </a:bodyPr>
          <a:lstStyle/>
          <a:p>
            <a:r>
              <a:rPr lang="en-US" sz="1200" dirty="0" smtClean="0">
                <a:solidFill>
                  <a:srgbClr val="FF00FF"/>
                </a:solidFill>
                <a:latin typeface="Times"/>
                <a:cs typeface="Times"/>
              </a:rPr>
              <a:t>Our </a:t>
            </a:r>
            <a:r>
              <a:rPr lang="en-US" sz="1200" dirty="0" err="1" smtClean="0">
                <a:solidFill>
                  <a:srgbClr val="FF00FF"/>
                </a:solidFill>
                <a:latin typeface="Times"/>
                <a:cs typeface="Times"/>
              </a:rPr>
              <a:t>cmp</a:t>
            </a:r>
            <a:r>
              <a:rPr lang="en-US" sz="1200" dirty="0" smtClean="0">
                <a:solidFill>
                  <a:srgbClr val="FF00FF"/>
                </a:solidFill>
                <a:latin typeface="Times"/>
                <a:cs typeface="Times"/>
              </a:rPr>
              <a:t> 3.10 (docking)</a:t>
            </a:r>
            <a:endParaRPr lang="en-US" sz="1200" dirty="0">
              <a:solidFill>
                <a:srgbClr val="FF00FF"/>
              </a:solidFill>
              <a:latin typeface="Times"/>
              <a:cs typeface="Times"/>
            </a:endParaRPr>
          </a:p>
        </p:txBody>
      </p:sp>
      <p:pic>
        <p:nvPicPr>
          <p:cNvPr id="113" name="Picture 112" descr="Fig4.jpg"/>
          <p:cNvPicPr>
            <a:picLocks noChangeAspect="1"/>
          </p:cNvPicPr>
          <p:nvPr/>
        </p:nvPicPr>
        <p:blipFill rotWithShape="1">
          <a:blip r:embed="rId8"/>
          <a:srcRect l="3312" r="13965" b="13190"/>
          <a:stretch/>
        </p:blipFill>
        <p:spPr>
          <a:xfrm>
            <a:off x="4470400" y="3842833"/>
            <a:ext cx="2220913" cy="2075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9" name="TextBox 118"/>
          <p:cNvSpPr txBox="1"/>
          <p:nvPr/>
        </p:nvSpPr>
        <p:spPr>
          <a:xfrm>
            <a:off x="6081991" y="4220865"/>
            <a:ext cx="633569" cy="369332"/>
          </a:xfrm>
          <a:prstGeom prst="rect">
            <a:avLst/>
          </a:prstGeom>
          <a:solidFill>
            <a:srgbClr val="FFFFFF"/>
          </a:solidFill>
        </p:spPr>
        <p:txBody>
          <a:bodyPr wrap="none" rtlCol="0">
            <a:spAutoFit/>
          </a:bodyPr>
          <a:lstStyle/>
          <a:p>
            <a:r>
              <a:rPr lang="en-US">
                <a:latin typeface="Times"/>
                <a:cs typeface="Times"/>
              </a:rPr>
              <a:t>A7R</a:t>
            </a:r>
          </a:p>
        </p:txBody>
      </p:sp>
      <p:sp>
        <p:nvSpPr>
          <p:cNvPr id="120" name="TextBox 119"/>
          <p:cNvSpPr txBox="1"/>
          <p:nvPr/>
        </p:nvSpPr>
        <p:spPr>
          <a:xfrm>
            <a:off x="6105664" y="3982210"/>
            <a:ext cx="593920" cy="369332"/>
          </a:xfrm>
          <a:prstGeom prst="rect">
            <a:avLst/>
          </a:prstGeom>
          <a:solidFill>
            <a:srgbClr val="FFFFFF"/>
          </a:solidFill>
        </p:spPr>
        <p:txBody>
          <a:bodyPr wrap="none" rtlCol="0">
            <a:spAutoFit/>
          </a:bodyPr>
          <a:lstStyle/>
          <a:p>
            <a:r>
              <a:rPr lang="en-US">
                <a:latin typeface="Times"/>
                <a:cs typeface="Times"/>
              </a:rPr>
              <a:t>3.10</a:t>
            </a:r>
          </a:p>
        </p:txBody>
      </p:sp>
      <p:cxnSp>
        <p:nvCxnSpPr>
          <p:cNvPr id="15" name="Straight Connector 14"/>
          <p:cNvCxnSpPr/>
          <p:nvPr/>
        </p:nvCxnSpPr>
        <p:spPr>
          <a:xfrm>
            <a:off x="5548053" y="4195466"/>
            <a:ext cx="586047" cy="0"/>
          </a:xfrm>
          <a:prstGeom prst="line">
            <a:avLst/>
          </a:prstGeom>
          <a:ln/>
        </p:spPr>
        <p:style>
          <a:lnRef idx="1">
            <a:schemeClr val="dk1"/>
          </a:lnRef>
          <a:fillRef idx="0">
            <a:schemeClr val="dk1"/>
          </a:fillRef>
          <a:effectRef idx="0">
            <a:schemeClr val="dk1"/>
          </a:effectRef>
          <a:fontRef idx="minor">
            <a:schemeClr val="tx1"/>
          </a:fontRef>
        </p:style>
      </p:cxnSp>
      <p:cxnSp>
        <p:nvCxnSpPr>
          <p:cNvPr id="121" name="Straight Connector 120"/>
          <p:cNvCxnSpPr/>
          <p:nvPr/>
        </p:nvCxnSpPr>
        <p:spPr>
          <a:xfrm>
            <a:off x="5548053" y="4385966"/>
            <a:ext cx="586047" cy="0"/>
          </a:xfrm>
          <a:prstGeom prst="line">
            <a:avLst/>
          </a:prstGeom>
          <a:ln w="12700" cmpd="sng">
            <a:solidFill>
              <a:schemeClr val="tx1"/>
            </a:solidFill>
            <a:prstDash val="sysDash"/>
          </a:ln>
        </p:spPr>
        <p:style>
          <a:lnRef idx="2">
            <a:schemeClr val="accent1"/>
          </a:lnRef>
          <a:fillRef idx="0">
            <a:schemeClr val="accent1"/>
          </a:fillRef>
          <a:effectRef idx="1">
            <a:schemeClr val="accent1"/>
          </a:effectRef>
          <a:fontRef idx="minor">
            <a:schemeClr val="tx1"/>
          </a:fontRef>
        </p:style>
      </p:cxnSp>
      <p:pic>
        <p:nvPicPr>
          <p:cNvPr id="122" name="Picture 121" descr="Fig4.jpg"/>
          <p:cNvPicPr>
            <a:picLocks noChangeAspect="1"/>
          </p:cNvPicPr>
          <p:nvPr/>
        </p:nvPicPr>
        <p:blipFill rotWithShape="1">
          <a:blip r:embed="rId8"/>
          <a:srcRect l="43008" t="84998" r="31646" b="10773"/>
          <a:stretch/>
        </p:blipFill>
        <p:spPr>
          <a:xfrm>
            <a:off x="4769790" y="5447738"/>
            <a:ext cx="1453210" cy="215900"/>
          </a:xfrm>
          <a:prstGeom prst="rect">
            <a:avLst/>
          </a:prstGeom>
        </p:spPr>
      </p:pic>
      <p:pic>
        <p:nvPicPr>
          <p:cNvPr id="123" name="Picture 122" descr="Fig4.jpg"/>
          <p:cNvPicPr>
            <a:picLocks noChangeAspect="1"/>
          </p:cNvPicPr>
          <p:nvPr/>
        </p:nvPicPr>
        <p:blipFill rotWithShape="1">
          <a:blip r:embed="rId8"/>
          <a:srcRect l="2568" t="20856" r="92940" b="31882"/>
          <a:stretch/>
        </p:blipFill>
        <p:spPr>
          <a:xfrm>
            <a:off x="4316222" y="3730717"/>
            <a:ext cx="247142" cy="2315424"/>
          </a:xfrm>
          <a:prstGeom prst="rect">
            <a:avLst/>
          </a:prstGeom>
        </p:spPr>
      </p:pic>
      <p:sp>
        <p:nvSpPr>
          <p:cNvPr id="74" name="TextBox 73"/>
          <p:cNvSpPr txBox="1">
            <a:spLocks noChangeArrowheads="1"/>
          </p:cNvSpPr>
          <p:nvPr/>
        </p:nvSpPr>
        <p:spPr bwMode="auto">
          <a:xfrm>
            <a:off x="1841465" y="3049027"/>
            <a:ext cx="26712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fr-FR" sz="1200" i="1" dirty="0"/>
              <a:t>Inhibition </a:t>
            </a:r>
            <a:r>
              <a:rPr lang="fr-FR" sz="1200" i="1" dirty="0" smtClean="0"/>
              <a:t>of VEGFR </a:t>
            </a:r>
            <a:r>
              <a:rPr lang="fr-FR" sz="1200" i="1" dirty="0" err="1" smtClean="0"/>
              <a:t>dimerization</a:t>
            </a:r>
            <a:endParaRPr lang="fr-FR" sz="1200" i="1" dirty="0" smtClean="0"/>
          </a:p>
          <a:p>
            <a:pPr eaLnBrk="1" hangingPunct="1"/>
            <a:r>
              <a:rPr lang="fr-FR" sz="1200" i="1" dirty="0"/>
              <a:t>a</a:t>
            </a:r>
            <a:r>
              <a:rPr lang="fr-FR" sz="1200" i="1" dirty="0" smtClean="0"/>
              <a:t>nd </a:t>
            </a:r>
            <a:r>
              <a:rPr lang="fr-FR" sz="1200" i="1" dirty="0" err="1" smtClean="0"/>
              <a:t>angiogenesis</a:t>
            </a:r>
            <a:endParaRPr lang="fr-FR" sz="1200" i="1" dirty="0"/>
          </a:p>
        </p:txBody>
      </p:sp>
      <p:sp>
        <p:nvSpPr>
          <p:cNvPr id="124" name="TextBox 123"/>
          <p:cNvSpPr txBox="1">
            <a:spLocks noChangeArrowheads="1"/>
          </p:cNvSpPr>
          <p:nvPr/>
        </p:nvSpPr>
        <p:spPr bwMode="auto">
          <a:xfrm>
            <a:off x="699388" y="2178155"/>
            <a:ext cx="620683" cy="261610"/>
          </a:xfrm>
          <a:prstGeom prst="rect">
            <a:avLst/>
          </a:prstGeom>
          <a:noFill/>
          <a:ln>
            <a:noFill/>
          </a:ln>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100" dirty="0" smtClean="0"/>
              <a:t>VEGFR</a:t>
            </a:r>
            <a:endParaRPr lang="en-US" sz="1100" dirty="0"/>
          </a:p>
        </p:txBody>
      </p:sp>
      <p:sp>
        <p:nvSpPr>
          <p:cNvPr id="11" name="Down Arrow 10"/>
          <p:cNvSpPr/>
          <p:nvPr/>
        </p:nvSpPr>
        <p:spPr>
          <a:xfrm>
            <a:off x="3325813" y="3590925"/>
            <a:ext cx="685800" cy="400050"/>
          </a:xfrm>
          <a:prstGeom prst="downArrow">
            <a:avLst/>
          </a:prstGeom>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2321271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109"/>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par>
                                <p:cTn id="27" presetID="1" presetClass="entr" presetSubtype="0" fill="hold" grpId="1" nodeType="withEffect">
                                  <p:stCondLst>
                                    <p:cond delay="0"/>
                                  </p:stCondLst>
                                  <p:childTnLst>
                                    <p:set>
                                      <p:cBhvr>
                                        <p:cTn id="28" dur="1" fill="hold">
                                          <p:stCondLst>
                                            <p:cond delay="0"/>
                                          </p:stCondLst>
                                        </p:cTn>
                                        <p:tgtEl>
                                          <p:spTgt spid="1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1" presetClass="entr" presetSubtype="0" fill="hold" grpId="1" nodeType="withEffect">
                                  <p:stCondLst>
                                    <p:cond delay="0"/>
                                  </p:stCondLst>
                                  <p:childTnLst>
                                    <p:set>
                                      <p:cBhvr>
                                        <p:cTn id="36" dur="1" fill="hold">
                                          <p:stCondLst>
                                            <p:cond delay="0"/>
                                          </p:stCondLst>
                                        </p:cTn>
                                        <p:tgtEl>
                                          <p:spTgt spid="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8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childTnLst>
                                </p:cTn>
                              </p:par>
                              <p:par>
                                <p:cTn id="53" presetID="1" presetClass="entr" presetSubtype="0" fill="hold" grpId="0" nodeType="withEffect" nodePh="1">
                                  <p:stCondLst>
                                    <p:cond delay="0"/>
                                  </p:stCondLst>
                                  <p:endCondLst>
                                    <p:cond evt="begin" delay="0">
                                      <p:tn val="53"/>
                                    </p:cond>
                                  </p:endCondLst>
                                  <p:childTnLst>
                                    <p:set>
                                      <p:cBhvr>
                                        <p:cTn id="54" dur="1" fill="hold">
                                          <p:stCondLst>
                                            <p:cond delay="0"/>
                                          </p:stCondLst>
                                        </p:cTn>
                                        <p:tgtEl>
                                          <p:spTgt spid="1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0"/>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0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0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0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09"/>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1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1"/>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1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14"/>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8"/>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11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1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20"/>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5"/>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2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2"/>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23"/>
                                        </p:tgtEl>
                                        <p:attrNameLst>
                                          <p:attrName>style.visibility</p:attrName>
                                        </p:attrNameLst>
                                      </p:cBhvr>
                                      <p:to>
                                        <p:strVal val="visible"/>
                                      </p:to>
                                    </p:set>
                                  </p:childTnLst>
                                </p:cTn>
                              </p:par>
                            </p:childTnLst>
                          </p:cTn>
                        </p:par>
                        <p:par>
                          <p:cTn id="99" fill="hold">
                            <p:stCondLst>
                              <p:cond delay="0"/>
                            </p:stCondLst>
                            <p:childTnLst>
                              <p:par>
                                <p:cTn id="100" presetID="1" presetClass="exit" presetSubtype="0" fill="hold" nodeType="afterEffect">
                                  <p:stCondLst>
                                    <p:cond delay="0"/>
                                  </p:stCondLst>
                                  <p:childTnLst>
                                    <p:set>
                                      <p:cBhvr>
                                        <p:cTn id="101"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89" grpId="0"/>
      <p:bldP spid="83" grpId="0"/>
      <p:bldP spid="3" grpId="0" animBg="1"/>
      <p:bldP spid="16" grpId="0" animBg="1"/>
      <p:bldP spid="19" grpId="0"/>
      <p:bldP spid="68" grpId="0"/>
      <p:bldP spid="70" grpId="0"/>
      <p:bldP spid="63" grpId="0" animBg="1"/>
      <p:bldP spid="58" grpId="0" animBg="1"/>
      <p:bldP spid="67" grpId="0" animBg="1"/>
      <p:bldP spid="79" grpId="0"/>
      <p:bldP spid="87" grpId="0" animBg="1"/>
      <p:bldP spid="102" grpId="0"/>
      <p:bldP spid="107" grpId="0"/>
      <p:bldP spid="108" grpId="0"/>
      <p:bldP spid="109" grpId="0"/>
      <p:bldP spid="110" grpId="0"/>
      <p:bldP spid="111" grpId="0" animBg="1"/>
      <p:bldP spid="112" grpId="0"/>
      <p:bldP spid="9" grpId="0"/>
      <p:bldP spid="7" grpId="0" animBg="1"/>
      <p:bldP spid="115" grpId="0" animBg="1"/>
      <p:bldP spid="38" grpId="0" animBg="1"/>
      <p:bldP spid="116" grpId="0"/>
      <p:bldP spid="117" grpId="0"/>
      <p:bldP spid="118" grpId="0"/>
      <p:bldP spid="13" grpId="0"/>
      <p:bldP spid="119" grpId="0" animBg="1"/>
      <p:bldP spid="120" grpId="0" animBg="1"/>
      <p:bldP spid="74" grpId="0"/>
      <p:bldP spid="74" grpId="1"/>
      <p:bldP spid="124" grpId="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05503"/>
            <a:ext cx="9223310" cy="646331"/>
          </a:xfrm>
          <a:prstGeom prst="rect">
            <a:avLst/>
          </a:prstGeom>
          <a:noFill/>
        </p:spPr>
        <p:txBody>
          <a:bodyPr wrap="none" rtlCol="0">
            <a:spAutoFit/>
          </a:bodyPr>
          <a:lstStyle/>
          <a:p>
            <a:pPr algn="ctr"/>
            <a:r>
              <a:rPr lang="en-US" dirty="0">
                <a:latin typeface="Times"/>
                <a:cs typeface="Times"/>
              </a:rPr>
              <a:t>K</a:t>
            </a:r>
            <a:r>
              <a:rPr lang="en-US" baseline="-25000" dirty="0">
                <a:latin typeface="Times"/>
                <a:cs typeface="Times"/>
              </a:rPr>
              <a:t>i</a:t>
            </a:r>
            <a:r>
              <a:rPr lang="en-US" dirty="0">
                <a:latin typeface="Times"/>
                <a:cs typeface="Times"/>
              </a:rPr>
              <a:t>: 11 micro-M; log P: 5.9; MW: 453; LE: 0.2, </a:t>
            </a:r>
            <a:r>
              <a:rPr lang="en-US" dirty="0">
                <a:solidFill>
                  <a:srgbClr val="0000FF"/>
                </a:solidFill>
                <a:latin typeface="Times"/>
                <a:cs typeface="Times"/>
              </a:rPr>
              <a:t>PPI-hit-Profiler</a:t>
            </a:r>
            <a:r>
              <a:rPr lang="en-US" dirty="0">
                <a:latin typeface="Times"/>
                <a:cs typeface="Times"/>
              </a:rPr>
              <a:t>: yes (</a:t>
            </a:r>
            <a:r>
              <a:rPr lang="en-US" dirty="0">
                <a:solidFill>
                  <a:srgbClr val="0000FF"/>
                </a:solidFill>
                <a:latin typeface="Times"/>
                <a:cs typeface="Times"/>
              </a:rPr>
              <a:t>FAF-</a:t>
            </a:r>
            <a:r>
              <a:rPr lang="en-US" dirty="0" smtClean="0">
                <a:solidFill>
                  <a:srgbClr val="0000FF"/>
                </a:solidFill>
                <a:latin typeface="Times"/>
                <a:cs typeface="Times"/>
              </a:rPr>
              <a:t>Drugs3 </a:t>
            </a:r>
            <a:r>
              <a:rPr lang="en-US" dirty="0">
                <a:solidFill>
                  <a:srgbClr val="0000FF"/>
                </a:solidFill>
                <a:latin typeface="Times"/>
                <a:cs typeface="Times"/>
              </a:rPr>
              <a:t>server</a:t>
            </a:r>
            <a:r>
              <a:rPr lang="en-US" dirty="0">
                <a:latin typeface="Times"/>
                <a:cs typeface="Times"/>
              </a:rPr>
              <a:t>)</a:t>
            </a:r>
          </a:p>
          <a:p>
            <a:pPr algn="ctr"/>
            <a:r>
              <a:rPr lang="en-US" dirty="0">
                <a:latin typeface="Times"/>
                <a:cs typeface="Times"/>
              </a:rPr>
              <a:t>Some other </a:t>
            </a:r>
            <a:r>
              <a:rPr lang="en-US" dirty="0" err="1">
                <a:latin typeface="Times"/>
                <a:cs typeface="Times"/>
              </a:rPr>
              <a:t>cmpds</a:t>
            </a:r>
            <a:r>
              <a:rPr lang="en-US" dirty="0">
                <a:latin typeface="Times"/>
                <a:cs typeface="Times"/>
              </a:rPr>
              <a:t> have better </a:t>
            </a:r>
            <a:r>
              <a:rPr lang="en-US" dirty="0" err="1">
                <a:latin typeface="Times"/>
                <a:cs typeface="Times"/>
              </a:rPr>
              <a:t>physchem</a:t>
            </a:r>
            <a:r>
              <a:rPr lang="en-US" dirty="0">
                <a:latin typeface="Times"/>
                <a:cs typeface="Times"/>
              </a:rPr>
              <a:t> properties…For the time being, proof of concept studies</a:t>
            </a:r>
          </a:p>
        </p:txBody>
      </p:sp>
      <p:pic>
        <p:nvPicPr>
          <p:cNvPr id="5" name="Picture 4" descr="screenshot_04.jpg"/>
          <p:cNvPicPr>
            <a:picLocks noChangeAspect="1"/>
          </p:cNvPicPr>
          <p:nvPr/>
        </p:nvPicPr>
        <p:blipFill>
          <a:blip r:embed="rId2"/>
          <a:stretch>
            <a:fillRect/>
          </a:stretch>
        </p:blipFill>
        <p:spPr>
          <a:xfrm>
            <a:off x="209578" y="1760570"/>
            <a:ext cx="6150723" cy="2325742"/>
          </a:xfrm>
          <a:prstGeom prst="rect">
            <a:avLst/>
          </a:prstGeom>
        </p:spPr>
      </p:pic>
      <p:pic>
        <p:nvPicPr>
          <p:cNvPr id="6" name="Picture 5" descr="screenshot_05.jpg"/>
          <p:cNvPicPr>
            <a:picLocks noChangeAspect="1"/>
          </p:cNvPicPr>
          <p:nvPr/>
        </p:nvPicPr>
        <p:blipFill>
          <a:blip r:embed="rId3"/>
          <a:stretch>
            <a:fillRect/>
          </a:stretch>
        </p:blipFill>
        <p:spPr>
          <a:xfrm>
            <a:off x="209579" y="4397805"/>
            <a:ext cx="6251805" cy="2231547"/>
          </a:xfrm>
          <a:prstGeom prst="rect">
            <a:avLst/>
          </a:prstGeom>
        </p:spPr>
      </p:pic>
      <p:grpSp>
        <p:nvGrpSpPr>
          <p:cNvPr id="2" name="Group 12"/>
          <p:cNvGrpSpPr/>
          <p:nvPr/>
        </p:nvGrpSpPr>
        <p:grpSpPr>
          <a:xfrm>
            <a:off x="6781936" y="2470524"/>
            <a:ext cx="2213010" cy="3083054"/>
            <a:chOff x="6821876" y="3154940"/>
            <a:chExt cx="2213010" cy="3083054"/>
          </a:xfrm>
        </p:grpSpPr>
        <p:pic>
          <p:nvPicPr>
            <p:cNvPr id="10" name="Picture 9" descr="screenshot_05.jpg"/>
            <p:cNvPicPr>
              <a:picLocks noChangeAspect="1"/>
            </p:cNvPicPr>
            <p:nvPr/>
          </p:nvPicPr>
          <p:blipFill>
            <a:blip r:embed="rId4"/>
            <a:stretch>
              <a:fillRect/>
            </a:stretch>
          </p:blipFill>
          <p:spPr>
            <a:xfrm>
              <a:off x="6821876" y="3390939"/>
              <a:ext cx="2213010" cy="1390745"/>
            </a:xfrm>
            <a:prstGeom prst="rect">
              <a:avLst/>
            </a:prstGeom>
          </p:spPr>
        </p:pic>
        <p:pic>
          <p:nvPicPr>
            <p:cNvPr id="11" name="Picture 10" descr="screenshot_06.jpg"/>
            <p:cNvPicPr>
              <a:picLocks noChangeAspect="1"/>
            </p:cNvPicPr>
            <p:nvPr/>
          </p:nvPicPr>
          <p:blipFill>
            <a:blip r:embed="rId5"/>
            <a:stretch>
              <a:fillRect/>
            </a:stretch>
          </p:blipFill>
          <p:spPr>
            <a:xfrm>
              <a:off x="6925877" y="4661878"/>
              <a:ext cx="1985228" cy="1112859"/>
            </a:xfrm>
            <a:prstGeom prst="rect">
              <a:avLst/>
            </a:prstGeom>
          </p:spPr>
        </p:pic>
        <p:sp>
          <p:nvSpPr>
            <p:cNvPr id="12" name="Frame 11"/>
            <p:cNvSpPr/>
            <p:nvPr/>
          </p:nvSpPr>
          <p:spPr>
            <a:xfrm>
              <a:off x="6821876" y="3154940"/>
              <a:ext cx="2213010" cy="3083054"/>
            </a:xfrm>
            <a:prstGeom prst="frame">
              <a:avLst>
                <a:gd name="adj1" fmla="val 419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grpSp>
      <p:sp>
        <p:nvSpPr>
          <p:cNvPr id="13" name="WordArt 244"/>
          <p:cNvSpPr>
            <a:spLocks noChangeArrowheads="1" noChangeShapeType="1" noTextEdit="1"/>
          </p:cNvSpPr>
          <p:nvPr/>
        </p:nvSpPr>
        <p:spPr bwMode="auto">
          <a:xfrm>
            <a:off x="1129465" y="228600"/>
            <a:ext cx="7116238" cy="593640"/>
          </a:xfrm>
          <a:prstGeom prst="rect">
            <a:avLst/>
          </a:prstGeom>
        </p:spPr>
        <p:txBody>
          <a:bodyPr wrap="none" fromWordArt="1">
            <a:prstTxWarp prst="textPlain">
              <a:avLst>
                <a:gd name="adj" fmla="val 50000"/>
              </a:avLst>
            </a:prstTxWarp>
          </a:bodyPr>
          <a:lstStyle/>
          <a:p>
            <a:pPr algn="ct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Anti</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t>
            </a:r>
            <a:r>
              <a:rPr lang="en-US" sz="4000" kern="10" dirty="0" err="1"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angiogenic</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 drug</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-like molecules </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blocking VEGF-NRP</a:t>
            </a:r>
            <a:endPar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endParaRPr>
          </a:p>
        </p:txBody>
      </p:sp>
      <p:sp>
        <p:nvSpPr>
          <p:cNvPr id="14" name="Rectangle 13"/>
          <p:cNvSpPr/>
          <p:nvPr/>
        </p:nvSpPr>
        <p:spPr>
          <a:xfrm>
            <a:off x="209579" y="6143400"/>
            <a:ext cx="4572000" cy="338554"/>
          </a:xfrm>
          <a:prstGeom prst="rect">
            <a:avLst/>
          </a:prstGeom>
        </p:spPr>
        <p:txBody>
          <a:bodyPr>
            <a:spAutoFit/>
          </a:bodyPr>
          <a:lstStyle/>
          <a:p>
            <a:r>
              <a:rPr lang="en-US" sz="1600" i="1" dirty="0">
                <a:solidFill>
                  <a:srgbClr val="0000FF"/>
                </a:solidFill>
              </a:rPr>
              <a:t>http://fafdrugs3.mti.univ-paris-</a:t>
            </a:r>
            <a:r>
              <a:rPr lang="en-US" sz="1600" i="1" dirty="0" smtClean="0">
                <a:solidFill>
                  <a:srgbClr val="0000FF"/>
                </a:solidFill>
              </a:rPr>
              <a:t>diderot.fr</a:t>
            </a:r>
            <a:endParaRPr lang="en-US" sz="1600" i="1" dirty="0">
              <a:solidFill>
                <a:srgbClr val="0000FF"/>
              </a:solidFill>
            </a:endParaRPr>
          </a:p>
        </p:txBody>
      </p:sp>
    </p:spTree>
    <p:extLst>
      <p:ext uri="{BB962C8B-B14F-4D97-AF65-F5344CB8AC3E}">
        <p14:creationId xmlns:p14="http://schemas.microsoft.com/office/powerpoint/2010/main" val="46259687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2717" name="Group 189"/>
          <p:cNvGraphicFramePr>
            <a:graphicFrameLocks noGrp="1"/>
          </p:cNvGraphicFramePr>
          <p:nvPr>
            <p:extLst>
              <p:ext uri="{D42A27DB-BD31-4B8C-83A1-F6EECF244321}">
                <p14:modId xmlns:p14="http://schemas.microsoft.com/office/powerpoint/2010/main" val="563147411"/>
              </p:ext>
            </p:extLst>
          </p:nvPr>
        </p:nvGraphicFramePr>
        <p:xfrm>
          <a:off x="304800" y="1036971"/>
          <a:ext cx="8547099" cy="5609167"/>
        </p:xfrm>
        <a:graphic>
          <a:graphicData uri="http://schemas.openxmlformats.org/drawingml/2006/table">
            <a:tbl>
              <a:tblPr/>
              <a:tblGrid>
                <a:gridCol w="3285292"/>
                <a:gridCol w="1509097"/>
                <a:gridCol w="1967222"/>
                <a:gridCol w="1785488"/>
              </a:tblGrid>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rgbClr val="A619C8"/>
                          </a:solidFill>
                          <a:effectLst/>
                          <a:latin typeface="Arial" charset="0"/>
                          <a:ea typeface="Osaka" charset="0"/>
                          <a:cs typeface="Times New Roman" charset="0"/>
                        </a:rPr>
                        <a:t>Drug Target</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A619C8"/>
                          </a:solidFill>
                          <a:effectLst/>
                          <a:latin typeface="Arial" charset="0"/>
                          <a:ea typeface="Osaka" charset="0"/>
                          <a:cs typeface="Times New Roman" charset="0"/>
                        </a:rPr>
                        <a:t>Diseases</a:t>
                      </a:r>
                      <a:endParaRPr kumimoji="0" lang="en-US" sz="1600" b="0" i="0" u="none" strike="noStrike" cap="none" normalizeH="0" baseline="0" dirty="0">
                        <a:ln>
                          <a:noFill/>
                        </a:ln>
                        <a:solidFill>
                          <a:srgbClr val="A619C8"/>
                        </a:solidFill>
                        <a:effectLst/>
                        <a:latin typeface="Arial"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A619C8"/>
                          </a:solidFill>
                          <a:effectLst/>
                          <a:latin typeface="Arial" charset="0"/>
                          <a:ea typeface="Osaka" charset="0"/>
                          <a:cs typeface="Times New Roman" charset="0"/>
                        </a:rPr>
                        <a:t>Docking software</a:t>
                      </a:r>
                      <a:endParaRPr kumimoji="0" lang="en-US" sz="1600" b="0" i="0" u="none" strike="noStrike" cap="none" normalizeH="0" baseline="0" dirty="0">
                        <a:ln>
                          <a:noFill/>
                        </a:ln>
                        <a:solidFill>
                          <a:srgbClr val="A619C8"/>
                        </a:solidFill>
                        <a:effectLst/>
                        <a:latin typeface="Arial"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A619C8"/>
                          </a:solidFill>
                          <a:effectLst/>
                          <a:latin typeface="Arial" charset="0"/>
                          <a:ea typeface="Osaka" charset="0"/>
                          <a:cs typeface="Times New Roman" charset="0"/>
                        </a:rPr>
                        <a:t>Drugs / hits </a:t>
                      </a:r>
                      <a:endParaRPr kumimoji="0" lang="en-US" sz="1600" b="0" i="0" u="none" strike="noStrike" cap="none" normalizeH="0" baseline="0" dirty="0">
                        <a:ln>
                          <a:noFill/>
                        </a:ln>
                        <a:solidFill>
                          <a:srgbClr val="A619C8"/>
                        </a:solidFill>
                        <a:effectLst/>
                        <a:latin typeface="Arial" charset="0"/>
                        <a:ea typeface="Times New Roman" charset="0"/>
                        <a:cs typeface="Times New Roman"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792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300" b="1" dirty="0" smtClean="0">
                          <a:solidFill>
                            <a:srgbClr val="000000"/>
                          </a:solidFill>
                          <a:latin typeface="Arial"/>
                          <a:cs typeface="Arial"/>
                        </a:rPr>
                        <a:t>HIV </a:t>
                      </a:r>
                      <a:r>
                        <a:rPr lang="en-US" sz="1300" b="1" dirty="0" err="1" smtClean="0">
                          <a:solidFill>
                            <a:srgbClr val="000000"/>
                          </a:solidFill>
                          <a:latin typeface="Arial"/>
                          <a:cs typeface="Arial"/>
                        </a:rPr>
                        <a:t>integrase</a:t>
                      </a:r>
                      <a:endParaRPr lang="en-US" sz="1300" b="1" dirty="0" smtClean="0">
                        <a:solidFill>
                          <a:srgbClr val="000000"/>
                        </a:solidFill>
                        <a:latin typeface="Arial"/>
                        <a:cs typeface="Arial"/>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300" b="1" i="0" u="none" strike="noStrike" cap="none" normalizeH="0" baseline="0" dirty="0">
                        <a:ln>
                          <a:noFill/>
                        </a:ln>
                        <a:solidFill>
                          <a:schemeClr val="tx2"/>
                        </a:solidFill>
                        <a:effectLst/>
                        <a:latin typeface="Arial"/>
                        <a:ea typeface="Osaka" charset="0"/>
                        <a:cs typeface="Arial"/>
                      </a:endParaRPr>
                    </a:p>
                    <a:p>
                      <a:pPr marL="0" marR="0" lvl="0" indent="0" algn="l" defTabSz="914400" rtl="0" eaLnBrk="0" fontAlgn="base" latinLnBrk="0" hangingPunct="0">
                        <a:lnSpc>
                          <a:spcPct val="100000"/>
                        </a:lnSpc>
                        <a:spcBef>
                          <a:spcPct val="0"/>
                        </a:spcBef>
                        <a:spcAft>
                          <a:spcPct val="0"/>
                        </a:spcAft>
                        <a:buClrTx/>
                        <a:buSzTx/>
                        <a:buFontTx/>
                        <a:buNone/>
                        <a:tabLst/>
                      </a:pPr>
                      <a:r>
                        <a:rPr lang="en-US" sz="1200" b="1" i="1" dirty="0" err="1" smtClean="0">
                          <a:latin typeface="Arial"/>
                          <a:ea typeface="ＭＳ Ｐゴシック" charset="-128"/>
                          <a:cs typeface="Arial"/>
                        </a:rPr>
                        <a:t>McCammon</a:t>
                      </a:r>
                      <a:r>
                        <a:rPr lang="en-US" sz="1200" b="1" i="1" dirty="0" smtClean="0">
                          <a:latin typeface="Arial"/>
                          <a:ea typeface="ＭＳ Ｐゴシック" charset="-128"/>
                          <a:cs typeface="Arial"/>
                        </a:rPr>
                        <a:t> group, J Med </a:t>
                      </a:r>
                      <a:r>
                        <a:rPr lang="en-US" sz="1200" b="1" i="1" dirty="0" err="1" smtClean="0">
                          <a:latin typeface="Arial"/>
                          <a:ea typeface="ＭＳ Ｐゴシック" charset="-128"/>
                          <a:cs typeface="Arial"/>
                        </a:rPr>
                        <a:t>Chem</a:t>
                      </a:r>
                      <a:r>
                        <a:rPr lang="en-US" sz="1200" b="1" i="1" dirty="0" smtClean="0">
                          <a:latin typeface="Arial"/>
                          <a:ea typeface="ＭＳ Ｐゴシック" charset="-128"/>
                          <a:cs typeface="Arial"/>
                        </a:rPr>
                        <a:t>, 2004</a:t>
                      </a:r>
                      <a:endParaRPr kumimoji="0" lang="en-US" sz="1200" b="1" i="1" u="none" strike="noStrike" cap="none" normalizeH="0" baseline="0" dirty="0">
                        <a:ln>
                          <a:noFill/>
                        </a:ln>
                        <a:solidFill>
                          <a:schemeClr val="tx1"/>
                        </a:solidFill>
                        <a:effectLst/>
                        <a:latin typeface="Arial"/>
                        <a:ea typeface="Times New Roman"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a:ea typeface="Osaka" charset="0"/>
                        <a:cs typeface="Arial"/>
                      </a:endParaRPr>
                    </a:p>
                    <a:p>
                      <a:pPr marL="0" marR="0" lvl="0" indent="0" algn="r" defTabSz="914400" rtl="0" eaLnBrk="1" fontAlgn="base" latinLnBrk="0" hangingPunct="1">
                        <a:lnSpc>
                          <a:spcPct val="100000"/>
                        </a:lnSpc>
                        <a:spcBef>
                          <a:spcPct val="0"/>
                        </a:spcBef>
                        <a:spcAft>
                          <a:spcPct val="0"/>
                        </a:spcAft>
                        <a:buClrTx/>
                        <a:buSzTx/>
                        <a:buFontTx/>
                        <a:buNone/>
                        <a:tabLst/>
                      </a:pPr>
                      <a:r>
                        <a:rPr lang="en-US" sz="1600" dirty="0" smtClean="0">
                          <a:solidFill>
                            <a:srgbClr val="000000"/>
                          </a:solidFill>
                          <a:latin typeface="Arial"/>
                          <a:cs typeface="Arial"/>
                        </a:rPr>
                        <a:t>AIDS</a:t>
                      </a:r>
                      <a:endParaRPr kumimoji="0" lang="en-US" sz="1600" b="0" i="0" u="none" strike="noStrike" cap="none" normalizeH="0" baseline="0" dirty="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algn="r"/>
                      <a:r>
                        <a:rPr lang="en-US" sz="1600" dirty="0" err="1" smtClean="0">
                          <a:solidFill>
                            <a:srgbClr val="000000"/>
                          </a:solidFill>
                          <a:latin typeface="Arial"/>
                          <a:cs typeface="Arial"/>
                        </a:rPr>
                        <a:t>AutoDock</a:t>
                      </a:r>
                      <a:r>
                        <a:rPr lang="en-US" sz="1600" dirty="0" smtClean="0">
                          <a:solidFill>
                            <a:srgbClr val="000000"/>
                          </a:solidFill>
                          <a:latin typeface="Arial"/>
                          <a:cs typeface="Arial"/>
                        </a:rPr>
                        <a:t> </a:t>
                      </a:r>
                    </a:p>
                    <a:p>
                      <a:pPr algn="r"/>
                      <a:r>
                        <a:rPr lang="en-US" sz="1600" dirty="0" smtClean="0">
                          <a:solidFill>
                            <a:srgbClr val="000000"/>
                          </a:solidFill>
                          <a:latin typeface="Arial"/>
                          <a:cs typeface="Arial"/>
                        </a:rPr>
                        <a:t>MRC  Relaxed scheme</a:t>
                      </a:r>
                      <a:endParaRPr kumimoji="0" lang="en-US" sz="1600" b="0" i="0" u="none" strike="noStrike" cap="none" normalizeH="0" baseline="0" dirty="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err="1" smtClean="0">
                          <a:solidFill>
                            <a:srgbClr val="FF0000"/>
                          </a:solidFill>
                          <a:effectLst>
                            <a:outerShdw blurRad="50800" dist="38100" dir="2700000">
                              <a:srgbClr val="000000">
                                <a:alpha val="43000"/>
                              </a:srgbClr>
                            </a:outerShdw>
                          </a:effectLst>
                          <a:latin typeface="Arial"/>
                          <a:cs typeface="Arial"/>
                        </a:rPr>
                        <a:t>Isentres</a:t>
                      </a:r>
                      <a:r>
                        <a:rPr lang="en-US" sz="1600" b="1" dirty="0" smtClean="0">
                          <a:solidFill>
                            <a:srgbClr val="FF0000"/>
                          </a:solidFill>
                          <a:effectLst>
                            <a:outerShdw blurRad="50800" dist="38100" dir="2700000">
                              <a:srgbClr val="000000">
                                <a:alpha val="43000"/>
                              </a:srgbClr>
                            </a:outerShdw>
                          </a:effectLst>
                          <a:latin typeface="Arial"/>
                          <a:cs typeface="Arial"/>
                        </a:rPr>
                        <a:t> </a:t>
                      </a:r>
                      <a:endParaRPr lang="en-US" sz="1600" b="1" dirty="0" smtClean="0">
                        <a:solidFill>
                          <a:srgbClr val="000000"/>
                        </a:solidFill>
                        <a:effectLst>
                          <a:outerShdw blurRad="50800" dist="38100" dir="2700000">
                            <a:srgbClr val="000000">
                              <a:alpha val="43000"/>
                            </a:srgbClr>
                          </a:outerShdw>
                        </a:effectLst>
                        <a:latin typeface="Arial"/>
                        <a:cs typeface="Arial"/>
                      </a:endParaRPr>
                    </a:p>
                    <a:p>
                      <a:pPr marL="0" marR="0" lvl="0" indent="0" algn="l" defTabSz="914400" rtl="0" eaLnBrk="1" fontAlgn="base" latinLnBrk="0" hangingPunct="1">
                        <a:lnSpc>
                          <a:spcPct val="100000"/>
                        </a:lnSpc>
                        <a:spcBef>
                          <a:spcPct val="0"/>
                        </a:spcBef>
                        <a:spcAft>
                          <a:spcPct val="0"/>
                        </a:spcAft>
                        <a:buClrTx/>
                        <a:buSzTx/>
                        <a:buFontTx/>
                        <a:buNone/>
                        <a:tabLst/>
                      </a:pPr>
                      <a:r>
                        <a:rPr lang="en-US" sz="1600" b="1" dirty="0" smtClean="0">
                          <a:solidFill>
                            <a:srgbClr val="000000"/>
                          </a:solidFill>
                          <a:effectLst>
                            <a:outerShdw blurRad="50800" dist="38100" dir="2700000">
                              <a:srgbClr val="000000">
                                <a:alpha val="43000"/>
                              </a:srgbClr>
                            </a:outerShdw>
                          </a:effectLst>
                          <a:latin typeface="Arial"/>
                          <a:cs typeface="Arial"/>
                        </a:rPr>
                        <a:t>(</a:t>
                      </a:r>
                      <a:r>
                        <a:rPr lang="en-US" sz="1600" b="1" dirty="0" smtClean="0">
                          <a:solidFill>
                            <a:srgbClr val="000000"/>
                          </a:solidFill>
                          <a:latin typeface="Arial"/>
                          <a:cs typeface="Arial"/>
                        </a:rPr>
                        <a:t>Merck) </a:t>
                      </a:r>
                      <a:endParaRPr kumimoji="0" lang="en-US" sz="1600" b="1" i="0" u="none" strike="noStrike" cap="none" normalizeH="0" baseline="0" dirty="0">
                        <a:ln>
                          <a:noFill/>
                        </a:ln>
                        <a:solidFill>
                          <a:srgbClr val="000000"/>
                        </a:solidFill>
                        <a:effectLst/>
                        <a:latin typeface="Arial"/>
                        <a:ea typeface="Times New Roman"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762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300" b="1" i="0" u="none" strike="noStrike" cap="none" normalizeH="0" baseline="0" dirty="0">
                          <a:ln>
                            <a:noFill/>
                          </a:ln>
                          <a:solidFill>
                            <a:schemeClr val="tx1"/>
                          </a:solidFill>
                          <a:effectLst/>
                          <a:latin typeface="Arial"/>
                          <a:ea typeface="Osaka" charset="0"/>
                          <a:cs typeface="Arial"/>
                        </a:rPr>
                        <a:t>Mycobacterium tuberculosis </a:t>
                      </a:r>
                      <a:r>
                        <a:rPr kumimoji="0" lang="en-US" sz="1300" b="1" i="0" u="none" strike="noStrike" cap="none" normalizeH="0" baseline="0" dirty="0" err="1">
                          <a:ln>
                            <a:noFill/>
                          </a:ln>
                          <a:solidFill>
                            <a:schemeClr val="tx1"/>
                          </a:solidFill>
                          <a:effectLst/>
                          <a:latin typeface="Arial"/>
                          <a:ea typeface="Osaka" charset="0"/>
                          <a:cs typeface="Arial"/>
                        </a:rPr>
                        <a:t>HisG</a:t>
                      </a:r>
                      <a:r>
                        <a:rPr kumimoji="0" lang="en-US" sz="1300" b="1" i="0" u="none" strike="noStrike" cap="none" normalizeH="0" baseline="0" dirty="0">
                          <a:ln>
                            <a:noFill/>
                          </a:ln>
                          <a:solidFill>
                            <a:schemeClr val="tx1"/>
                          </a:solidFill>
                          <a:effectLst/>
                          <a:latin typeface="Arial"/>
                          <a:ea typeface="Osaka" charset="0"/>
                          <a:cs typeface="Arial"/>
                        </a:rPr>
                        <a:t> </a:t>
                      </a:r>
                    </a:p>
                    <a:p>
                      <a:pPr marL="0" marR="0" lvl="0" indent="0" algn="l" defTabSz="914400" rtl="0" eaLnBrk="1" fontAlgn="base" latinLnBrk="0" hangingPunct="1">
                        <a:lnSpc>
                          <a:spcPct val="100000"/>
                        </a:lnSpc>
                        <a:spcBef>
                          <a:spcPts val="0"/>
                        </a:spcBef>
                        <a:spcAft>
                          <a:spcPts val="1200"/>
                        </a:spcAft>
                        <a:buClrTx/>
                        <a:buSzTx/>
                        <a:buFontTx/>
                        <a:buNone/>
                        <a:tabLst/>
                      </a:pPr>
                      <a:r>
                        <a:rPr kumimoji="0" lang="en-US" sz="1300" b="1" i="0" u="none" strike="noStrike" cap="none" normalizeH="0" baseline="0" dirty="0">
                          <a:ln>
                            <a:noFill/>
                          </a:ln>
                          <a:solidFill>
                            <a:schemeClr val="tx1"/>
                          </a:solidFill>
                          <a:effectLst/>
                          <a:latin typeface="Arial"/>
                          <a:ea typeface="Osaka" charset="0"/>
                          <a:cs typeface="Arial"/>
                        </a:rPr>
                        <a:t>ATP </a:t>
                      </a:r>
                      <a:r>
                        <a:rPr kumimoji="0" lang="en-US" sz="1300" b="1" i="0" u="none" strike="noStrike" cap="none" normalizeH="0" baseline="0" dirty="0" err="1">
                          <a:ln>
                            <a:noFill/>
                          </a:ln>
                          <a:solidFill>
                            <a:schemeClr val="tx1"/>
                          </a:solidFill>
                          <a:effectLst/>
                          <a:latin typeface="Arial"/>
                          <a:ea typeface="Osaka" charset="0"/>
                          <a:cs typeface="Arial"/>
                        </a:rPr>
                        <a:t>transferase</a:t>
                      </a:r>
                      <a:endParaRPr kumimoji="0" lang="fr-FR" sz="1300" b="1" i="0" u="none" strike="noStrike" cap="none" normalizeH="0" baseline="0" dirty="0">
                        <a:ln>
                          <a:noFill/>
                        </a:ln>
                        <a:solidFill>
                          <a:schemeClr val="tx1"/>
                        </a:solidFill>
                        <a:effectLst/>
                        <a:latin typeface="Arial"/>
                        <a:ea typeface="Osaka" charset="0"/>
                        <a:cs typeface="Aria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1" u="none" strike="noStrike" cap="none" normalizeH="0" baseline="0" dirty="0" smtClean="0">
                          <a:ln>
                            <a:noFill/>
                          </a:ln>
                          <a:solidFill>
                            <a:schemeClr val="tx1"/>
                          </a:solidFill>
                          <a:effectLst/>
                          <a:latin typeface="Arial"/>
                          <a:ea typeface="Osaka" charset="0"/>
                          <a:cs typeface="Arial"/>
                        </a:rPr>
                        <a:t>Cho </a:t>
                      </a:r>
                      <a:r>
                        <a:rPr kumimoji="0" lang="en-US" sz="1200" b="1" i="1" u="none" strike="noStrike" cap="none" normalizeH="0" baseline="0" dirty="0">
                          <a:ln>
                            <a:noFill/>
                          </a:ln>
                          <a:solidFill>
                            <a:schemeClr val="tx1"/>
                          </a:solidFill>
                          <a:effectLst/>
                          <a:latin typeface="Arial"/>
                          <a:ea typeface="Osaka" charset="0"/>
                          <a:cs typeface="Arial"/>
                        </a:rPr>
                        <a:t>et </a:t>
                      </a:r>
                      <a:r>
                        <a:rPr kumimoji="0" lang="en-US" sz="1200" b="1" i="1" u="none" strike="noStrike" cap="none" normalizeH="0" baseline="0" dirty="0" smtClean="0">
                          <a:ln>
                            <a:noFill/>
                          </a:ln>
                          <a:solidFill>
                            <a:schemeClr val="tx1"/>
                          </a:solidFill>
                          <a:effectLst/>
                          <a:latin typeface="Arial"/>
                          <a:ea typeface="Osaka" charset="0"/>
                          <a:cs typeface="Arial"/>
                        </a:rPr>
                        <a:t>al. </a:t>
                      </a:r>
                      <a:r>
                        <a:rPr kumimoji="0" lang="en-US" sz="1200" b="1" i="1" u="none" strike="noStrike" cap="none" normalizeH="0" baseline="0" dirty="0">
                          <a:ln>
                            <a:noFill/>
                          </a:ln>
                          <a:solidFill>
                            <a:schemeClr val="tx1"/>
                          </a:solidFill>
                          <a:effectLst/>
                          <a:latin typeface="Arial"/>
                          <a:ea typeface="Osaka" charset="0"/>
                          <a:cs typeface="Arial"/>
                        </a:rPr>
                        <a:t>J Med </a:t>
                      </a:r>
                      <a:r>
                        <a:rPr kumimoji="0" lang="en-US" sz="1200" b="1" i="1" u="none" strike="noStrike" cap="none" normalizeH="0" baseline="0" dirty="0" err="1">
                          <a:ln>
                            <a:noFill/>
                          </a:ln>
                          <a:solidFill>
                            <a:schemeClr val="tx1"/>
                          </a:solidFill>
                          <a:effectLst/>
                          <a:latin typeface="Arial"/>
                          <a:ea typeface="Osaka" charset="0"/>
                          <a:cs typeface="Arial"/>
                        </a:rPr>
                        <a:t>Chem</a:t>
                      </a:r>
                      <a:r>
                        <a:rPr kumimoji="0" lang="en-US" sz="1200" b="1" i="1" u="none" strike="noStrike" cap="none" normalizeH="0" baseline="0" dirty="0">
                          <a:ln>
                            <a:noFill/>
                          </a:ln>
                          <a:solidFill>
                            <a:schemeClr val="tx1"/>
                          </a:solidFill>
                          <a:effectLst/>
                          <a:latin typeface="Arial"/>
                          <a:ea typeface="Osaka" charset="0"/>
                          <a:cs typeface="Arial"/>
                        </a:rPr>
                        <a:t> </a:t>
                      </a:r>
                      <a:r>
                        <a:rPr kumimoji="0" lang="en-US" sz="1200" b="1" i="1" u="none" strike="noStrike" cap="none" normalizeH="0" baseline="0" dirty="0" smtClean="0">
                          <a:ln>
                            <a:noFill/>
                          </a:ln>
                          <a:solidFill>
                            <a:schemeClr val="tx1"/>
                          </a:solidFill>
                          <a:effectLst/>
                          <a:latin typeface="Arial"/>
                          <a:ea typeface="Times New Roman" charset="0"/>
                          <a:cs typeface="Arial"/>
                        </a:rPr>
                        <a:t>2008</a:t>
                      </a:r>
                      <a:endParaRPr kumimoji="0" lang="en-US" sz="1200" b="1" i="1" u="none" strike="noStrike" cap="none" normalizeH="0" baseline="0" dirty="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a:ea typeface="Osaka" charset="0"/>
                        <a:cs typeface="Arial"/>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tuberculosis</a:t>
                      </a:r>
                      <a:endParaRPr kumimoji="0" lang="fr-FR" sz="1600" b="0" i="0" u="none" strike="noStrike" cap="none" normalizeH="0" baseline="0" dirty="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GOLD, </a:t>
                      </a: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err="1" smtClean="0">
                          <a:ln>
                            <a:noFill/>
                          </a:ln>
                          <a:solidFill>
                            <a:schemeClr val="tx1"/>
                          </a:solidFill>
                          <a:effectLst/>
                          <a:latin typeface="Arial"/>
                          <a:ea typeface="Osaka" charset="0"/>
                          <a:cs typeface="Arial"/>
                        </a:rPr>
                        <a:t>FlexX</a:t>
                      </a:r>
                      <a:endParaRPr kumimoji="0" lang="en-US" sz="1600" b="0" i="0" u="none" strike="noStrike" cap="none" normalizeH="0" baseline="0" dirty="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cap="none" normalizeH="0" baseline="0" dirty="0" smtClean="0">
                          <a:ln>
                            <a:noFill/>
                          </a:ln>
                          <a:solidFill>
                            <a:schemeClr val="tx1"/>
                          </a:solidFill>
                          <a:effectLst/>
                          <a:latin typeface="Arial"/>
                          <a:ea typeface="Osaka" charset="0"/>
                          <a:cs typeface="Arial"/>
                        </a:rPr>
                        <a:t>IC50=4 </a:t>
                      </a:r>
                      <a:r>
                        <a:rPr kumimoji="0" lang="en-US" sz="1600" b="1" i="0" u="none" strike="noStrike" cap="none" normalizeH="0" baseline="0" dirty="0" err="1" smtClean="0">
                          <a:ln>
                            <a:noFill/>
                          </a:ln>
                          <a:solidFill>
                            <a:schemeClr val="tx1"/>
                          </a:solidFill>
                          <a:effectLst/>
                          <a:latin typeface="Arial"/>
                          <a:ea typeface="Osaka" charset="0"/>
                          <a:cs typeface="Arial"/>
                          <a:sym typeface="Symbol" charset="0"/>
                        </a:rPr>
                        <a:t>u</a:t>
                      </a:r>
                      <a:r>
                        <a:rPr kumimoji="0" lang="en-US" sz="1600" b="1" i="0" u="none" strike="noStrike" cap="none" normalizeH="0" baseline="0" dirty="0" err="1" smtClean="0">
                          <a:ln>
                            <a:noFill/>
                          </a:ln>
                          <a:solidFill>
                            <a:schemeClr val="tx1"/>
                          </a:solidFill>
                          <a:effectLst/>
                          <a:latin typeface="Arial"/>
                          <a:ea typeface="Osaka" charset="0"/>
                          <a:cs typeface="Arial"/>
                        </a:rPr>
                        <a:t>M</a:t>
                      </a:r>
                      <a:endParaRPr kumimoji="0" lang="en-US" sz="1600" b="1" i="0" u="none" strike="noStrike" cap="none" normalizeH="0" baseline="0" dirty="0" smtClean="0">
                        <a:ln>
                          <a:noFill/>
                        </a:ln>
                        <a:solidFill>
                          <a:schemeClr val="tx1"/>
                        </a:solidFill>
                        <a:effectLst/>
                        <a:latin typeface="Arial"/>
                        <a:ea typeface="Osaka" charset="0"/>
                        <a:cs typeface="Arial"/>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a:ea typeface="Times New Roman"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762254">
                <a:tc>
                  <a: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US" sz="1300" b="1" dirty="0" smtClean="0">
                          <a:solidFill>
                            <a:schemeClr val="tx1"/>
                          </a:solidFill>
                          <a:latin typeface="Arial"/>
                          <a:cs typeface="Arial"/>
                        </a:rPr>
                        <a:t>Insulin-like Growth Factor-1 Receptor (RTK)</a:t>
                      </a:r>
                    </a:p>
                    <a:p>
                      <a:pPr marL="0" marR="0" lvl="0" indent="0" algn="l" defTabSz="914400" rtl="0" eaLnBrk="0" fontAlgn="base" latinLnBrk="0" hangingPunct="0">
                        <a:lnSpc>
                          <a:spcPct val="100000"/>
                        </a:lnSpc>
                        <a:spcBef>
                          <a:spcPct val="0"/>
                        </a:spcBef>
                        <a:spcAft>
                          <a:spcPct val="0"/>
                        </a:spcAft>
                        <a:buClrTx/>
                        <a:buSzTx/>
                        <a:buFontTx/>
                        <a:buNone/>
                        <a:tabLst/>
                        <a:defRPr/>
                      </a:pPr>
                      <a:endParaRPr lang="en-US" sz="1300" b="1" dirty="0" smtClean="0">
                        <a:solidFill>
                          <a:schemeClr val="tx1"/>
                        </a:solidFill>
                        <a:latin typeface="Arial"/>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r>
                        <a:rPr lang="en-US" sz="1200" b="1" i="1" dirty="0" smtClean="0">
                          <a:solidFill>
                            <a:schemeClr val="tx1"/>
                          </a:solidFill>
                          <a:latin typeface="Arial"/>
                          <a:cs typeface="Arial"/>
                        </a:rPr>
                        <a:t>Liu et al. J Med </a:t>
                      </a:r>
                      <a:r>
                        <a:rPr lang="en-US" sz="1200" b="1" i="1" dirty="0" err="1" smtClean="0">
                          <a:solidFill>
                            <a:schemeClr val="tx1"/>
                          </a:solidFill>
                          <a:latin typeface="Arial"/>
                          <a:cs typeface="Arial"/>
                        </a:rPr>
                        <a:t>Chem</a:t>
                      </a:r>
                      <a:r>
                        <a:rPr lang="en-US" sz="1200" b="1" i="1" dirty="0" smtClean="0">
                          <a:solidFill>
                            <a:schemeClr val="tx1"/>
                          </a:solidFill>
                          <a:latin typeface="Arial"/>
                          <a:cs typeface="Arial"/>
                        </a:rPr>
                        <a:t> 2010</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endParaRPr kumimoji="0" lang="en-US" sz="1600" kern="1200" dirty="0" smtClean="0">
                        <a:solidFill>
                          <a:schemeClr val="tx1"/>
                        </a:solidFill>
                        <a:latin typeface="Arial"/>
                        <a:ea typeface="+mn-ea"/>
                        <a:cs typeface="Arial"/>
                      </a:endParaRPr>
                    </a:p>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kern="1200" dirty="0" smtClean="0">
                          <a:solidFill>
                            <a:schemeClr val="tx1"/>
                          </a:solidFill>
                          <a:latin typeface="Arial"/>
                          <a:ea typeface="+mn-ea"/>
                          <a:cs typeface="Arial"/>
                        </a:rPr>
                        <a:t>cancer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Receptor-based </a:t>
                      </a:r>
                      <a:r>
                        <a:rPr kumimoji="0" lang="en-US" sz="1600" b="0" i="0" u="none" strike="noStrike" cap="none" normalizeH="0" baseline="0" dirty="0" err="1" smtClean="0">
                          <a:ln>
                            <a:noFill/>
                          </a:ln>
                          <a:solidFill>
                            <a:schemeClr val="tx1"/>
                          </a:solidFill>
                          <a:effectLst/>
                          <a:latin typeface="Arial"/>
                          <a:ea typeface="Osaka" charset="0"/>
                          <a:cs typeface="Arial"/>
                        </a:rPr>
                        <a:t>pharmacophore</a:t>
                      </a:r>
                      <a:r>
                        <a:rPr kumimoji="0" lang="en-US" sz="1600" b="0" i="0" u="none" strike="noStrike" cap="none" normalizeH="0" baseline="0" dirty="0" smtClean="0">
                          <a:ln>
                            <a:noFill/>
                          </a:ln>
                          <a:solidFill>
                            <a:schemeClr val="tx1"/>
                          </a:solidFill>
                          <a:effectLst/>
                          <a:latin typeface="Arial"/>
                          <a:ea typeface="Osaka" charset="0"/>
                          <a:cs typeface="Arial"/>
                        </a:rPr>
                        <a:t>, Glide XP</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cap="none" normalizeH="0" baseline="0" dirty="0" smtClean="0">
                          <a:ln>
                            <a:noFill/>
                          </a:ln>
                          <a:solidFill>
                            <a:schemeClr val="tx1"/>
                          </a:solidFill>
                          <a:effectLst/>
                          <a:latin typeface="Arial"/>
                          <a:ea typeface="Osaka" charset="0"/>
                          <a:cs typeface="Arial"/>
                        </a:rPr>
                        <a:t>IC50=0.05 </a:t>
                      </a:r>
                      <a:r>
                        <a:rPr kumimoji="0" lang="en-US" sz="1600" b="1" i="0" u="none" strike="noStrike" cap="none" normalizeH="0" baseline="0" dirty="0" err="1" smtClean="0">
                          <a:ln>
                            <a:noFill/>
                          </a:ln>
                          <a:solidFill>
                            <a:schemeClr val="tx1"/>
                          </a:solidFill>
                          <a:effectLst/>
                          <a:latin typeface="Arial"/>
                          <a:ea typeface="Osaka" charset="0"/>
                          <a:cs typeface="Arial"/>
                          <a:sym typeface="Symbol" charset="0"/>
                        </a:rPr>
                        <a:t>u</a:t>
                      </a:r>
                      <a:r>
                        <a:rPr kumimoji="0" lang="en-US" sz="1600" b="1" i="0" u="none" strike="noStrike" cap="none" normalizeH="0" baseline="0" dirty="0" err="1" smtClean="0">
                          <a:ln>
                            <a:noFill/>
                          </a:ln>
                          <a:solidFill>
                            <a:schemeClr val="tx1"/>
                          </a:solidFill>
                          <a:effectLst/>
                          <a:latin typeface="Arial"/>
                          <a:ea typeface="Osaka" charset="0"/>
                          <a:cs typeface="Arial"/>
                        </a:rPr>
                        <a:t>M</a:t>
                      </a:r>
                      <a:endParaRPr kumimoji="0" lang="en-US" sz="1600" b="1" i="0" u="none" strike="noStrike" cap="none" normalizeH="0" baseline="0" dirty="0" smtClean="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762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a:ln>
                            <a:noFill/>
                          </a:ln>
                          <a:solidFill>
                            <a:srgbClr val="0000FF"/>
                          </a:solidFill>
                          <a:effectLst/>
                          <a:latin typeface="Arial"/>
                          <a:ea typeface="Osaka" charset="0"/>
                          <a:cs typeface="Arial"/>
                        </a:rPr>
                        <a:t>Factor </a:t>
                      </a:r>
                      <a:r>
                        <a:rPr kumimoji="0" lang="en-US" sz="1300" b="1" i="0" u="none" strike="noStrike" cap="none" normalizeH="0" baseline="0" dirty="0" smtClean="0">
                          <a:ln>
                            <a:noFill/>
                          </a:ln>
                          <a:solidFill>
                            <a:srgbClr val="0000FF"/>
                          </a:solidFill>
                          <a:effectLst/>
                          <a:latin typeface="Arial"/>
                          <a:ea typeface="Osaka" charset="0"/>
                          <a:cs typeface="Arial"/>
                        </a:rPr>
                        <a:t>V/VIII – membrane</a:t>
                      </a:r>
                      <a:endParaRPr kumimoji="0" lang="fr-FR" sz="1300" b="1" i="0" u="none" strike="noStrike" cap="none" normalizeH="0" baseline="0" dirty="0">
                        <a:ln>
                          <a:noFill/>
                        </a:ln>
                        <a:solidFill>
                          <a:srgbClr val="0000FF"/>
                        </a:solidFill>
                        <a:effectLst/>
                        <a:latin typeface="Arial"/>
                        <a:ea typeface="Osaka" charset="0"/>
                        <a:cs typeface="Aria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300" b="1" i="0" u="none" strike="noStrike" cap="none" normalizeH="0" baseline="0" dirty="0" smtClean="0">
                          <a:ln>
                            <a:noFill/>
                          </a:ln>
                          <a:solidFill>
                            <a:srgbClr val="0000FF"/>
                          </a:solidFill>
                          <a:effectLst/>
                          <a:latin typeface="Arial"/>
                          <a:ea typeface="Osaka" charset="0"/>
                          <a:cs typeface="Arial"/>
                        </a:rPr>
                        <a:t>interactions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300" b="1" i="0" u="none" strike="noStrike" cap="none" normalizeH="0" baseline="0" dirty="0">
                        <a:ln>
                          <a:noFill/>
                        </a:ln>
                        <a:solidFill>
                          <a:srgbClr val="0000FF"/>
                        </a:solidFill>
                        <a:effectLst/>
                        <a:latin typeface="Arial"/>
                        <a:ea typeface="Osaka" charset="0"/>
                        <a:cs typeface="Aria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1" u="none" strike="noStrike" cap="none" normalizeH="0" baseline="0" dirty="0" err="1" smtClean="0">
                          <a:ln>
                            <a:noFill/>
                          </a:ln>
                          <a:solidFill>
                            <a:srgbClr val="0000FF"/>
                          </a:solidFill>
                          <a:effectLst/>
                          <a:latin typeface="Arial"/>
                          <a:ea typeface="Osaka" charset="0"/>
                          <a:cs typeface="Arial"/>
                        </a:rPr>
                        <a:t>Segers</a:t>
                      </a:r>
                      <a:r>
                        <a:rPr kumimoji="0" lang="en-US" sz="1200" b="1" i="1" u="none" strike="noStrike" cap="none" normalizeH="0" baseline="0" dirty="0" smtClean="0">
                          <a:ln>
                            <a:noFill/>
                          </a:ln>
                          <a:solidFill>
                            <a:srgbClr val="0000FF"/>
                          </a:solidFill>
                          <a:effectLst/>
                          <a:latin typeface="Arial"/>
                          <a:ea typeface="Osaka" charset="0"/>
                          <a:cs typeface="Arial"/>
                        </a:rPr>
                        <a:t> </a:t>
                      </a:r>
                      <a:r>
                        <a:rPr kumimoji="0" lang="en-US" sz="1200" b="1" i="1" u="none" strike="noStrike" cap="none" normalizeH="0" baseline="0" dirty="0">
                          <a:ln>
                            <a:noFill/>
                          </a:ln>
                          <a:solidFill>
                            <a:srgbClr val="0000FF"/>
                          </a:solidFill>
                          <a:effectLst/>
                          <a:latin typeface="Arial"/>
                          <a:ea typeface="Osaka" charset="0"/>
                          <a:cs typeface="Arial"/>
                        </a:rPr>
                        <a:t>et </a:t>
                      </a:r>
                      <a:r>
                        <a:rPr kumimoji="0" lang="en-US" sz="1200" b="1" i="1" u="none" strike="noStrike" cap="none" normalizeH="0" baseline="0" dirty="0" smtClean="0">
                          <a:ln>
                            <a:noFill/>
                          </a:ln>
                          <a:solidFill>
                            <a:srgbClr val="0000FF"/>
                          </a:solidFill>
                          <a:effectLst/>
                          <a:latin typeface="Arial"/>
                          <a:ea typeface="Osaka" charset="0"/>
                          <a:cs typeface="Arial"/>
                        </a:rPr>
                        <a:t>al. </a:t>
                      </a:r>
                      <a:r>
                        <a:rPr kumimoji="0" lang="en-US" sz="1200" b="1" i="1" u="none" strike="noStrike" cap="none" normalizeH="0" baseline="0" dirty="0">
                          <a:ln>
                            <a:noFill/>
                          </a:ln>
                          <a:solidFill>
                            <a:srgbClr val="0000FF"/>
                          </a:solidFill>
                          <a:effectLst/>
                          <a:latin typeface="Arial"/>
                          <a:ea typeface="Osaka" charset="0"/>
                          <a:cs typeface="Arial"/>
                        </a:rPr>
                        <a:t>PNAS </a:t>
                      </a:r>
                      <a:r>
                        <a:rPr kumimoji="0" lang="en-US" sz="1200" b="1" i="1" u="none" strike="noStrike" cap="none" normalizeH="0" baseline="0" dirty="0" smtClean="0">
                          <a:ln>
                            <a:noFill/>
                          </a:ln>
                          <a:solidFill>
                            <a:srgbClr val="0000FF"/>
                          </a:solidFill>
                          <a:effectLst/>
                          <a:latin typeface="Arial"/>
                          <a:ea typeface="Osaka" charset="0"/>
                          <a:cs typeface="Arial"/>
                        </a:rPr>
                        <a:t>2007</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coagulation</a:t>
                      </a:r>
                      <a:endParaRPr kumimoji="0" lang="en-US" sz="1600" b="0" i="0" u="none" strike="noStrike" cap="none" normalizeH="0" baseline="0" dirty="0">
                        <a:ln>
                          <a:noFill/>
                        </a:ln>
                        <a:solidFill>
                          <a:schemeClr val="tx1"/>
                        </a:solidFill>
                        <a:effectLst/>
                        <a:latin typeface="Arial"/>
                        <a:ea typeface="Osaka" charset="0"/>
                        <a:cs typeface="Arial"/>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system, thrombosis</a:t>
                      </a: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a:ea typeface="Times New Roman"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FRED, </a:t>
                      </a:r>
                      <a:endParaRPr kumimoji="0" lang="fr-FR" sz="1600" b="0" i="0" u="none" strike="noStrike" cap="none" normalizeH="0" baseline="0" dirty="0">
                        <a:ln>
                          <a:noFill/>
                        </a:ln>
                        <a:solidFill>
                          <a:schemeClr val="tx1"/>
                        </a:solidFill>
                        <a:effectLst/>
                        <a:latin typeface="Arial"/>
                        <a:ea typeface="Osaka" charset="0"/>
                        <a:cs typeface="Arial"/>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chemeClr val="tx1"/>
                          </a:solidFill>
                          <a:effectLst/>
                          <a:latin typeface="Arial"/>
                          <a:ea typeface="Osaka" charset="0"/>
                          <a:cs typeface="Arial"/>
                        </a:rPr>
                        <a:t>Surflex</a:t>
                      </a:r>
                      <a:r>
                        <a:rPr kumimoji="0" lang="en-US" sz="1600" b="0" i="0" u="none" strike="noStrike" cap="none" normalizeH="0" baseline="0" dirty="0" smtClean="0">
                          <a:ln>
                            <a:noFill/>
                          </a:ln>
                          <a:solidFill>
                            <a:schemeClr val="tx1"/>
                          </a:solidFill>
                          <a:effectLst/>
                          <a:latin typeface="Arial"/>
                          <a:ea typeface="Osaka" charset="0"/>
                          <a:cs typeface="Arial"/>
                        </a:rPr>
                        <a:t>, </a:t>
                      </a:r>
                      <a:r>
                        <a:rPr kumimoji="0" lang="en-US" sz="1600" b="0" i="0" u="none" strike="noStrike" cap="none" normalizeH="0" baseline="0" dirty="0" err="1" smtClean="0">
                          <a:ln>
                            <a:noFill/>
                          </a:ln>
                          <a:solidFill>
                            <a:schemeClr val="tx1"/>
                          </a:solidFill>
                          <a:effectLst/>
                          <a:latin typeface="Arial"/>
                          <a:ea typeface="Osaka" charset="0"/>
                          <a:cs typeface="Arial"/>
                        </a:rPr>
                        <a:t>LigandFit</a:t>
                      </a:r>
                      <a:endParaRPr kumimoji="0" lang="en-US" sz="1600" b="0" i="0" u="none" strike="noStrike" cap="none" normalizeH="0" baseline="0" dirty="0">
                        <a:ln>
                          <a:noFill/>
                        </a:ln>
                        <a:solidFill>
                          <a:schemeClr val="tx1"/>
                        </a:solidFill>
                        <a:effectLst/>
                        <a:latin typeface="Arial"/>
                        <a:ea typeface="Times New Roman"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Arial"/>
                        <a:ea typeface="Osaka" charset="0"/>
                        <a:cs typeface="Arial"/>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a:ea typeface="Osaka" charset="0"/>
                          <a:cs typeface="Arial"/>
                        </a:rPr>
                        <a:t>IC50</a:t>
                      </a:r>
                      <a:r>
                        <a:rPr kumimoji="0" lang="en-US" sz="1600" b="1" i="0" u="none" strike="noStrike" cap="none" normalizeH="0" baseline="0" dirty="0">
                          <a:ln>
                            <a:noFill/>
                          </a:ln>
                          <a:solidFill>
                            <a:schemeClr val="tx1"/>
                          </a:solidFill>
                          <a:effectLst/>
                          <a:latin typeface="Arial"/>
                          <a:ea typeface="Osaka" charset="0"/>
                          <a:cs typeface="Arial"/>
                        </a:rPr>
                        <a:t>=3.5 </a:t>
                      </a:r>
                      <a:r>
                        <a:rPr kumimoji="0" lang="en-US" sz="1600" b="1" i="0" u="none" strike="noStrike" cap="none" normalizeH="0" baseline="0" dirty="0" err="1">
                          <a:ln>
                            <a:noFill/>
                          </a:ln>
                          <a:solidFill>
                            <a:schemeClr val="tx1"/>
                          </a:solidFill>
                          <a:effectLst/>
                          <a:latin typeface="Arial"/>
                          <a:ea typeface="Osaka" charset="0"/>
                          <a:cs typeface="Arial"/>
                          <a:sym typeface="Symbol" charset="0"/>
                        </a:rPr>
                        <a:t>u</a:t>
                      </a:r>
                      <a:r>
                        <a:rPr kumimoji="0" lang="en-US" sz="1600" b="1" i="0" u="none" strike="noStrike" cap="none" normalizeH="0" baseline="0" dirty="0" err="1" smtClean="0">
                          <a:ln>
                            <a:noFill/>
                          </a:ln>
                          <a:solidFill>
                            <a:schemeClr val="tx1"/>
                          </a:solidFill>
                          <a:effectLst/>
                          <a:latin typeface="Arial"/>
                          <a:ea typeface="Osaka" charset="0"/>
                          <a:cs typeface="Arial"/>
                        </a:rPr>
                        <a:t>M</a:t>
                      </a:r>
                      <a:endParaRPr kumimoji="0" lang="en-US" sz="1600" b="1" i="0" u="none" strike="noStrike" cap="none" normalizeH="0" baseline="0" dirty="0" smtClean="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81195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rgbClr val="0000FF"/>
                          </a:solidFill>
                          <a:effectLst/>
                          <a:latin typeface="Arial"/>
                          <a:ea typeface="Osaka" charset="0"/>
                          <a:cs typeface="Arial"/>
                        </a:rPr>
                        <a:t>Enzymes: CDC25, proteasome,..</a:t>
                      </a:r>
                      <a:endParaRPr kumimoji="0" lang="en-US" sz="1300" b="1" i="0" u="none" strike="noStrike" cap="none" normalizeH="0" baseline="0" dirty="0">
                        <a:ln>
                          <a:noFill/>
                        </a:ln>
                        <a:solidFill>
                          <a:srgbClr val="0000FF"/>
                        </a:solidFill>
                        <a:effectLst/>
                        <a:latin typeface="Arial"/>
                        <a:ea typeface="Osaka" charset="0"/>
                        <a:cs typeface="Arial"/>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1" i="1" u="none" strike="noStrike" cap="none" normalizeH="0" baseline="0" dirty="0" smtClean="0">
                        <a:ln>
                          <a:noFill/>
                        </a:ln>
                        <a:solidFill>
                          <a:srgbClr val="0000FF"/>
                        </a:solidFill>
                        <a:effectLst/>
                        <a:latin typeface="Arial"/>
                        <a:ea typeface="Osaka" charset="0"/>
                        <a:cs typeface="Arial"/>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1" u="none" strike="noStrike" cap="none" normalizeH="0" baseline="0" dirty="0" smtClean="0">
                          <a:ln>
                            <a:noFill/>
                          </a:ln>
                          <a:solidFill>
                            <a:srgbClr val="0000FF"/>
                          </a:solidFill>
                          <a:effectLst/>
                          <a:latin typeface="Arial"/>
                          <a:ea typeface="Osaka" charset="0"/>
                          <a:cs typeface="Arial"/>
                        </a:rPr>
                        <a:t>Montes </a:t>
                      </a:r>
                      <a:r>
                        <a:rPr kumimoji="0" lang="en-US" sz="1200" b="1" i="1" u="none" strike="noStrike" cap="none" normalizeH="0" baseline="0" dirty="0">
                          <a:ln>
                            <a:noFill/>
                          </a:ln>
                          <a:solidFill>
                            <a:srgbClr val="0000FF"/>
                          </a:solidFill>
                          <a:effectLst/>
                          <a:latin typeface="Arial"/>
                          <a:ea typeface="Osaka" charset="0"/>
                          <a:cs typeface="Arial"/>
                        </a:rPr>
                        <a:t>et al. </a:t>
                      </a:r>
                      <a:r>
                        <a:rPr kumimoji="0" lang="en-US" sz="1200" b="1" i="1" u="none" strike="noStrike" cap="none" normalizeH="0" baseline="0" dirty="0" smtClean="0">
                          <a:ln>
                            <a:noFill/>
                          </a:ln>
                          <a:solidFill>
                            <a:srgbClr val="0000FF"/>
                          </a:solidFill>
                          <a:effectLst/>
                          <a:latin typeface="Arial"/>
                          <a:ea typeface="Osaka" charset="0"/>
                          <a:cs typeface="Arial"/>
                        </a:rPr>
                        <a:t>J </a:t>
                      </a:r>
                      <a:r>
                        <a:rPr kumimoji="0" lang="en-US" sz="1200" b="1" i="1" u="none" strike="noStrike" cap="none" normalizeH="0" baseline="0" dirty="0" err="1">
                          <a:ln>
                            <a:noFill/>
                          </a:ln>
                          <a:solidFill>
                            <a:srgbClr val="0000FF"/>
                          </a:solidFill>
                          <a:effectLst/>
                          <a:latin typeface="Arial"/>
                          <a:ea typeface="Osaka" charset="0"/>
                          <a:cs typeface="Arial"/>
                        </a:rPr>
                        <a:t>Chem</a:t>
                      </a:r>
                      <a:r>
                        <a:rPr kumimoji="0" lang="en-US" sz="1200" b="1" i="1" u="none" strike="noStrike" cap="none" normalizeH="0" baseline="0" dirty="0">
                          <a:ln>
                            <a:noFill/>
                          </a:ln>
                          <a:solidFill>
                            <a:srgbClr val="0000FF"/>
                          </a:solidFill>
                          <a:effectLst/>
                          <a:latin typeface="Arial"/>
                          <a:ea typeface="Osaka" charset="0"/>
                          <a:cs typeface="Arial"/>
                        </a:rPr>
                        <a:t> </a:t>
                      </a:r>
                      <a:r>
                        <a:rPr kumimoji="0" lang="en-US" sz="1200" b="1" i="1" u="none" strike="noStrike" cap="none" normalizeH="0" baseline="0" dirty="0" err="1">
                          <a:ln>
                            <a:noFill/>
                          </a:ln>
                          <a:solidFill>
                            <a:srgbClr val="0000FF"/>
                          </a:solidFill>
                          <a:effectLst/>
                          <a:latin typeface="Arial"/>
                          <a:ea typeface="Osaka" charset="0"/>
                          <a:cs typeface="Arial"/>
                        </a:rPr>
                        <a:t>Inf</a:t>
                      </a:r>
                      <a:r>
                        <a:rPr kumimoji="0" lang="en-US" sz="1200" b="1" i="1" u="none" strike="noStrike" cap="none" normalizeH="0" baseline="0" dirty="0">
                          <a:ln>
                            <a:noFill/>
                          </a:ln>
                          <a:solidFill>
                            <a:srgbClr val="0000FF"/>
                          </a:solidFill>
                          <a:effectLst/>
                          <a:latin typeface="Arial"/>
                          <a:ea typeface="Osaka" charset="0"/>
                          <a:cs typeface="Arial"/>
                        </a:rPr>
                        <a:t> Model </a:t>
                      </a:r>
                      <a:r>
                        <a:rPr kumimoji="0" lang="en-US" sz="1200" b="1" i="1" u="none" strike="noStrike" cap="none" normalizeH="0" baseline="0" dirty="0" smtClean="0">
                          <a:ln>
                            <a:noFill/>
                          </a:ln>
                          <a:solidFill>
                            <a:srgbClr val="0000FF"/>
                          </a:solidFill>
                          <a:effectLst/>
                          <a:latin typeface="Arial"/>
                          <a:ea typeface="Osaka" charset="0"/>
                          <a:cs typeface="Arial"/>
                        </a:rPr>
                        <a:t>2008</a:t>
                      </a:r>
                      <a:endParaRPr kumimoji="0" lang="en-US" sz="1050" b="1" i="1" u="none" strike="noStrike" cap="none" normalizeH="0" baseline="0" dirty="0" smtClean="0">
                        <a:ln>
                          <a:noFill/>
                        </a:ln>
                        <a:solidFill>
                          <a:srgbClr val="0000FF"/>
                        </a:solidFill>
                        <a:effectLst/>
                        <a:latin typeface="Arial"/>
                        <a:ea typeface="Osaka" charset="0"/>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1" i="1" u="none" strike="noStrike" kern="1200" cap="none" normalizeH="0" baseline="0" dirty="0" err="1" smtClean="0">
                          <a:ln>
                            <a:noFill/>
                          </a:ln>
                          <a:solidFill>
                            <a:srgbClr val="0000FF"/>
                          </a:solidFill>
                          <a:effectLst/>
                          <a:latin typeface="Arial"/>
                          <a:ea typeface="Osaka" charset="0"/>
                          <a:cs typeface="Arial"/>
                        </a:rPr>
                        <a:t>Maréchal</a:t>
                      </a:r>
                      <a:r>
                        <a:rPr lang="en-US" sz="1200" b="1" i="1" dirty="0" smtClean="0">
                          <a:solidFill>
                            <a:srgbClr val="0000FF"/>
                          </a:solidFill>
                          <a:latin typeface="Arial"/>
                          <a:cs typeface="Arial"/>
                        </a:rPr>
                        <a:t> et al. </a:t>
                      </a:r>
                      <a:r>
                        <a:rPr lang="en-US" sz="1200" b="1" i="1" dirty="0" err="1" smtClean="0">
                          <a:solidFill>
                            <a:srgbClr val="0000FF"/>
                          </a:solidFill>
                          <a:latin typeface="Arial"/>
                          <a:cs typeface="Arial"/>
                        </a:rPr>
                        <a:t>Curr</a:t>
                      </a:r>
                      <a:r>
                        <a:rPr lang="en-US" sz="1200" b="1" i="1" dirty="0" smtClean="0">
                          <a:solidFill>
                            <a:srgbClr val="0000FF"/>
                          </a:solidFill>
                          <a:latin typeface="Arial"/>
                          <a:cs typeface="Arial"/>
                        </a:rPr>
                        <a:t> Med </a:t>
                      </a:r>
                      <a:r>
                        <a:rPr lang="en-US" sz="1200" b="1" i="1" dirty="0" err="1" smtClean="0">
                          <a:solidFill>
                            <a:srgbClr val="0000FF"/>
                          </a:solidFill>
                          <a:latin typeface="Arial"/>
                          <a:cs typeface="Arial"/>
                        </a:rPr>
                        <a:t>Chem</a:t>
                      </a:r>
                      <a:r>
                        <a:rPr lang="en-US" sz="1200" b="1" i="1" dirty="0" smtClean="0">
                          <a:solidFill>
                            <a:srgbClr val="0000FF"/>
                          </a:solidFill>
                          <a:latin typeface="Arial"/>
                          <a:cs typeface="Arial"/>
                        </a:rPr>
                        <a:t> 2013 …</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smtClean="0">
                        <a:ln>
                          <a:noFill/>
                        </a:ln>
                        <a:solidFill>
                          <a:schemeClr val="tx1"/>
                        </a:solidFill>
                        <a:effectLst/>
                        <a:latin typeface="Arial"/>
                        <a:ea typeface="Osaka" charset="0"/>
                        <a:cs typeface="Arial"/>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cancer</a:t>
                      </a:r>
                      <a:endParaRPr kumimoji="0" lang="en-US" sz="1600" b="0" i="0" u="none" strike="noStrike" cap="none" normalizeH="0" baseline="0" dirty="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FRED,</a:t>
                      </a:r>
                      <a:endParaRPr kumimoji="0" lang="en-US" sz="1600" b="0" i="0" u="none" strike="noStrike" cap="none" normalizeH="0" baseline="0" dirty="0">
                        <a:ln>
                          <a:noFill/>
                        </a:ln>
                        <a:solidFill>
                          <a:schemeClr val="tx1"/>
                        </a:solidFill>
                        <a:effectLst/>
                        <a:latin typeface="Arial"/>
                        <a:ea typeface="Osaka" charset="0"/>
                        <a:cs typeface="Arial"/>
                      </a:endParaRP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chemeClr val="tx1"/>
                          </a:solidFill>
                          <a:effectLst/>
                          <a:latin typeface="Arial"/>
                          <a:ea typeface="Osaka" charset="0"/>
                          <a:cs typeface="Arial"/>
                        </a:rPr>
                        <a:t>Surflex</a:t>
                      </a:r>
                      <a:r>
                        <a:rPr kumimoji="0" lang="en-US" sz="1600" b="0" i="0" u="none" strike="noStrike" cap="none" normalizeH="0" baseline="0" dirty="0" smtClean="0">
                          <a:ln>
                            <a:noFill/>
                          </a:ln>
                          <a:solidFill>
                            <a:schemeClr val="tx1"/>
                          </a:solidFill>
                          <a:effectLst/>
                          <a:latin typeface="Arial"/>
                          <a:ea typeface="Osaka" charset="0"/>
                          <a:cs typeface="Arial"/>
                        </a:rPr>
                        <a:t>, </a:t>
                      </a:r>
                      <a:r>
                        <a:rPr kumimoji="0" lang="en-US" sz="1600" b="0" i="0" u="none" strike="noStrike" cap="none" normalizeH="0" baseline="0" dirty="0" err="1">
                          <a:ln>
                            <a:noFill/>
                          </a:ln>
                          <a:solidFill>
                            <a:schemeClr val="tx1"/>
                          </a:solidFill>
                          <a:effectLst/>
                          <a:latin typeface="Arial"/>
                          <a:ea typeface="Osaka" charset="0"/>
                          <a:cs typeface="Arial"/>
                        </a:rPr>
                        <a:t>LigandFit</a:t>
                      </a:r>
                      <a:endParaRPr kumimoji="0" lang="en-US" sz="1600" b="0" i="0" u="none" strike="noStrike" cap="none" normalizeH="0" baseline="0" dirty="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chemeClr val="tx1"/>
                          </a:solidFill>
                          <a:effectLst/>
                          <a:latin typeface="Arial"/>
                          <a:ea typeface="Osaka" charset="0"/>
                          <a:cs typeface="Arial"/>
                        </a:rPr>
                        <a:t>IC50=13 </a:t>
                      </a:r>
                      <a:r>
                        <a:rPr kumimoji="0" lang="en-US" sz="1600" b="1" i="0" u="none" strike="noStrike" cap="none" normalizeH="0" baseline="0" dirty="0" err="1">
                          <a:ln>
                            <a:noFill/>
                          </a:ln>
                          <a:solidFill>
                            <a:schemeClr val="tx1"/>
                          </a:solidFill>
                          <a:effectLst/>
                          <a:latin typeface="Arial"/>
                          <a:ea typeface="Osaka" charset="0"/>
                          <a:cs typeface="Arial"/>
                          <a:sym typeface="Symbol" charset="0"/>
                        </a:rPr>
                        <a:t>u</a:t>
                      </a:r>
                      <a:r>
                        <a:rPr kumimoji="0" lang="en-US" sz="1600" b="1" i="0" u="none" strike="noStrike" cap="none" normalizeH="0" baseline="0" dirty="0" err="1" smtClean="0">
                          <a:ln>
                            <a:noFill/>
                          </a:ln>
                          <a:solidFill>
                            <a:schemeClr val="tx1"/>
                          </a:solidFill>
                          <a:effectLst/>
                          <a:latin typeface="Arial"/>
                          <a:ea typeface="Osaka" charset="0"/>
                          <a:cs typeface="Arial"/>
                        </a:rPr>
                        <a:t>M</a:t>
                      </a:r>
                      <a:endParaRPr kumimoji="0" lang="en-US" sz="1600" b="1" i="0" u="none" strike="noStrike" cap="none" normalizeH="0" baseline="0" dirty="0">
                        <a:ln>
                          <a:noFill/>
                        </a:ln>
                        <a:solidFill>
                          <a:schemeClr val="tx1"/>
                        </a:solidFill>
                        <a:effectLst/>
                        <a:latin typeface="Arial"/>
                        <a:ea typeface="Times New Roman" charset="0"/>
                        <a:cs typeface="Arial"/>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dirty="0">
                        <a:ln>
                          <a:noFill/>
                        </a:ln>
                        <a:solidFill>
                          <a:schemeClr val="tx1"/>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r h="854287">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300" b="1" i="0" u="none" strike="noStrike" cap="none" normalizeH="0" baseline="0" dirty="0" smtClean="0">
                          <a:ln>
                            <a:noFill/>
                          </a:ln>
                          <a:solidFill>
                            <a:srgbClr val="0000FF"/>
                          </a:solidFill>
                          <a:effectLst/>
                          <a:latin typeface="Arial"/>
                          <a:ea typeface="Osaka" charset="0"/>
                          <a:cs typeface="Arial"/>
                        </a:rPr>
                        <a:t>PPI:  SYK kinase, VEGFR, NRP, SMS …</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300" b="1" i="0" u="none" strike="noStrike" cap="none" normalizeH="0" baseline="0" dirty="0" smtClean="0">
                        <a:ln>
                          <a:noFill/>
                        </a:ln>
                        <a:solidFill>
                          <a:srgbClr val="0000FF"/>
                        </a:solidFill>
                        <a:effectLst/>
                        <a:latin typeface="Arial"/>
                        <a:ea typeface="Osaka" charset="0"/>
                        <a:cs typeface="Arial"/>
                      </a:endParaRPr>
                    </a:p>
                    <a:p>
                      <a:pPr marL="0" marR="0" lvl="0" indent="0" algn="l" defTabSz="914400" rtl="0" eaLnBrk="1" fontAlgn="base" latinLnBrk="0" hangingPunct="1">
                        <a:lnSpc>
                          <a:spcPct val="100000"/>
                        </a:lnSpc>
                        <a:spcBef>
                          <a:spcPct val="0"/>
                        </a:spcBef>
                        <a:spcAft>
                          <a:spcPct val="0"/>
                        </a:spcAft>
                        <a:buClrTx/>
                        <a:buSzTx/>
                        <a:buFontTx/>
                        <a:buNone/>
                        <a:tabLst/>
                        <a:defRPr/>
                      </a:pPr>
                      <a:r>
                        <a:rPr lang="en-US" sz="1200" b="1" i="1" dirty="0" err="1" smtClean="0">
                          <a:solidFill>
                            <a:srgbClr val="0000FF"/>
                          </a:solidFill>
                        </a:rPr>
                        <a:t>Starzec</a:t>
                      </a:r>
                      <a:r>
                        <a:rPr lang="en-US" sz="1200" b="1" i="1" dirty="0" smtClean="0">
                          <a:solidFill>
                            <a:srgbClr val="0000FF"/>
                          </a:solidFill>
                        </a:rPr>
                        <a:t> et al. </a:t>
                      </a:r>
                      <a:r>
                        <a:rPr lang="en-US" sz="1200" b="1" i="1" dirty="0" err="1" smtClean="0">
                          <a:solidFill>
                            <a:srgbClr val="0000FF"/>
                          </a:solidFill>
                        </a:rPr>
                        <a:t>Bioorg</a:t>
                      </a:r>
                      <a:r>
                        <a:rPr lang="en-US" sz="1200" b="1" i="1" dirty="0" smtClean="0">
                          <a:solidFill>
                            <a:srgbClr val="0000FF"/>
                          </a:solidFill>
                        </a:rPr>
                        <a:t> Med Chem.  2014</a:t>
                      </a:r>
                    </a:p>
                    <a:p>
                      <a:pPr marL="0" marR="0" lvl="0" indent="0" algn="l" defTabSz="914400" rtl="0" eaLnBrk="1" fontAlgn="base" latinLnBrk="0" hangingPunct="1">
                        <a:lnSpc>
                          <a:spcPct val="100000"/>
                        </a:lnSpc>
                        <a:spcBef>
                          <a:spcPct val="0"/>
                        </a:spcBef>
                        <a:spcAft>
                          <a:spcPct val="0"/>
                        </a:spcAft>
                        <a:buClrTx/>
                        <a:buSzTx/>
                        <a:buFontTx/>
                        <a:buNone/>
                        <a:tabLst/>
                      </a:pPr>
                      <a:r>
                        <a:rPr lang="en-US" sz="1200" b="1" i="1" dirty="0" smtClean="0">
                          <a:solidFill>
                            <a:srgbClr val="0000FF"/>
                          </a:solidFill>
                          <a:latin typeface="Arial"/>
                          <a:cs typeface="Arial"/>
                        </a:rPr>
                        <a:t>Zhang et al. </a:t>
                      </a:r>
                      <a:r>
                        <a:rPr lang="en-US" sz="1200" b="1" i="1" dirty="0" err="1" smtClean="0">
                          <a:solidFill>
                            <a:srgbClr val="0000FF"/>
                          </a:solidFill>
                          <a:latin typeface="Arial"/>
                          <a:cs typeface="Arial"/>
                        </a:rPr>
                        <a:t>Plos</a:t>
                      </a:r>
                      <a:r>
                        <a:rPr lang="en-US" sz="1200" b="1" i="1" dirty="0" smtClean="0">
                          <a:solidFill>
                            <a:srgbClr val="0000FF"/>
                          </a:solidFill>
                          <a:latin typeface="Arial"/>
                          <a:cs typeface="Arial"/>
                        </a:rPr>
                        <a:t> One 2014 … </a:t>
                      </a:r>
                      <a:r>
                        <a:rPr kumimoji="0" lang="en-US" sz="1200" b="1" i="1" u="none" strike="noStrike" cap="none" normalizeH="0" baseline="0" dirty="0" smtClean="0">
                          <a:ln>
                            <a:noFill/>
                          </a:ln>
                          <a:solidFill>
                            <a:srgbClr val="0000FF"/>
                          </a:solidFill>
                          <a:effectLst/>
                          <a:latin typeface="Arial"/>
                          <a:ea typeface="Osaka" charset="0"/>
                          <a:cs typeface="Arial"/>
                        </a:rPr>
                        <a:t>   </a:t>
                      </a:r>
                      <a:endParaRPr kumimoji="0" lang="en-US" sz="1200" b="1" i="1" u="none" strike="noStrike" cap="none" normalizeH="0" baseline="0" dirty="0">
                        <a:ln>
                          <a:noFill/>
                        </a:ln>
                        <a:solidFill>
                          <a:srgbClr val="0000FF"/>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Osaka" charset="0"/>
                          <a:cs typeface="Arial"/>
                        </a:rPr>
                        <a:t>allergies,</a:t>
                      </a:r>
                    </a:p>
                    <a:p>
                      <a:pPr marL="0" marR="0" lvl="0" indent="0" algn="r" defTabSz="914400" rtl="0" eaLnBrk="1" fontAlgn="base" latinLnBrk="0" hangingPunct="1">
                        <a:lnSpc>
                          <a:spcPct val="100000"/>
                        </a:lnSpc>
                        <a:spcBef>
                          <a:spcPct val="0"/>
                        </a:spcBef>
                        <a:spcAft>
                          <a:spcPct val="0"/>
                        </a:spcAft>
                        <a:buClrTx/>
                        <a:buSzTx/>
                        <a:buFontTx/>
                        <a:buNone/>
                        <a:tabLst/>
                      </a:pPr>
                      <a:r>
                        <a:rPr lang="en-US" sz="1600" b="0" i="0" dirty="0" smtClean="0">
                          <a:solidFill>
                            <a:schemeClr val="tx1"/>
                          </a:solidFill>
                          <a:latin typeface="Arial"/>
                          <a:cs typeface="Arial"/>
                        </a:rPr>
                        <a:t>cancer,</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a:ea typeface="Times New Roman" charset="0"/>
                          <a:cs typeface="Arial"/>
                        </a:rPr>
                        <a:t>rare diseases</a:t>
                      </a:r>
                      <a:endParaRPr kumimoji="0" lang="en-US" sz="1600" b="0" i="0" u="none" strike="noStrike" cap="none" normalizeH="0" baseline="0" dirty="0">
                        <a:ln>
                          <a:noFill/>
                        </a:ln>
                        <a:solidFill>
                          <a:schemeClr val="tx1"/>
                        </a:solidFill>
                        <a:effectLst/>
                        <a:latin typeface="Arial"/>
                        <a:ea typeface="Times New Roman"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rgbClr val="000000"/>
                          </a:solidFill>
                          <a:effectLst/>
                          <a:latin typeface="Arial"/>
                          <a:ea typeface="Osaka" charset="0"/>
                          <a:cs typeface="Arial"/>
                        </a:rPr>
                        <a:t>MS-DOCK, MD</a:t>
                      </a:r>
                    </a:p>
                    <a:p>
                      <a:pPr marL="0" marR="0" lvl="0" indent="0" algn="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err="1" smtClean="0">
                          <a:ln>
                            <a:noFill/>
                          </a:ln>
                          <a:solidFill>
                            <a:srgbClr val="000000"/>
                          </a:solidFill>
                          <a:effectLst/>
                          <a:latin typeface="Arial"/>
                          <a:ea typeface="Osaka" charset="0"/>
                          <a:cs typeface="Arial"/>
                        </a:rPr>
                        <a:t>Surflex</a:t>
                      </a:r>
                      <a:r>
                        <a:rPr kumimoji="0" lang="en-US" sz="1600" b="0" i="0" u="none" strike="noStrike" cap="none" normalizeH="0" baseline="0" dirty="0" smtClean="0">
                          <a:ln>
                            <a:noFill/>
                          </a:ln>
                          <a:solidFill>
                            <a:srgbClr val="000000"/>
                          </a:solidFill>
                          <a:effectLst/>
                          <a:latin typeface="Arial"/>
                          <a:ea typeface="Osaka" charset="0"/>
                          <a:cs typeface="Arial"/>
                        </a:rPr>
                        <a:t>, </a:t>
                      </a:r>
                      <a:r>
                        <a:rPr kumimoji="0" lang="en-US" sz="1600" b="0" i="0" u="none" strike="noStrike" cap="none" normalizeH="0" baseline="0" dirty="0" err="1" smtClean="0">
                          <a:ln>
                            <a:noFill/>
                          </a:ln>
                          <a:solidFill>
                            <a:srgbClr val="000000"/>
                          </a:solidFill>
                          <a:effectLst/>
                          <a:latin typeface="Arial"/>
                          <a:ea typeface="Osaka" charset="0"/>
                          <a:cs typeface="Arial"/>
                        </a:rPr>
                        <a:t>Vina</a:t>
                      </a:r>
                      <a:endParaRPr kumimoji="0" lang="en-US" sz="1600" b="0" i="0" u="none" strike="noStrike" cap="none" normalizeH="0" baseline="0" dirty="0" smtClean="0">
                        <a:ln>
                          <a:noFill/>
                        </a:ln>
                        <a:solidFill>
                          <a:srgbClr val="000000"/>
                        </a:solidFill>
                        <a:effectLst/>
                        <a:latin typeface="Arial"/>
                        <a:ea typeface="Osaka" charset="0"/>
                        <a:cs typeface="Arial"/>
                      </a:endParaRPr>
                    </a:p>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rgbClr val="000000"/>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a:ln>
                            <a:noFill/>
                          </a:ln>
                          <a:solidFill>
                            <a:srgbClr val="000000"/>
                          </a:solidFill>
                          <a:effectLst/>
                          <a:latin typeface="Arial"/>
                          <a:ea typeface="Osaka" charset="0"/>
                          <a:cs typeface="Arial"/>
                        </a:rPr>
                        <a:t>IC50</a:t>
                      </a:r>
                      <a:r>
                        <a:rPr kumimoji="0" lang="en-US" sz="1600" b="1" i="0" u="none" strike="noStrike" cap="none" normalizeH="0" baseline="0" dirty="0" smtClean="0">
                          <a:ln>
                            <a:noFill/>
                          </a:ln>
                          <a:solidFill>
                            <a:srgbClr val="000000"/>
                          </a:solidFill>
                          <a:effectLst/>
                          <a:latin typeface="Arial"/>
                          <a:ea typeface="Osaka" charset="0"/>
                          <a:cs typeface="Arial"/>
                        </a:rPr>
                        <a:t>= 4  </a:t>
                      </a:r>
                      <a:r>
                        <a:rPr kumimoji="0" lang="en-US" sz="1600" b="1" i="0" u="none" strike="noStrike" cap="none" normalizeH="0" baseline="0" dirty="0" err="1">
                          <a:ln>
                            <a:noFill/>
                          </a:ln>
                          <a:solidFill>
                            <a:srgbClr val="000000"/>
                          </a:solidFill>
                          <a:effectLst/>
                          <a:latin typeface="Arial"/>
                          <a:ea typeface="Osaka" charset="0"/>
                          <a:cs typeface="Arial"/>
                          <a:sym typeface="Symbol" charset="0"/>
                        </a:rPr>
                        <a:t>u</a:t>
                      </a:r>
                      <a:r>
                        <a:rPr kumimoji="0" lang="en-US" sz="1600" b="1" i="0" u="none" strike="noStrike" cap="none" normalizeH="0" baseline="0" dirty="0" err="1" smtClean="0">
                          <a:ln>
                            <a:noFill/>
                          </a:ln>
                          <a:solidFill>
                            <a:srgbClr val="000000"/>
                          </a:solidFill>
                          <a:effectLst/>
                          <a:latin typeface="Arial"/>
                          <a:ea typeface="Osaka" charset="0"/>
                          <a:cs typeface="Arial"/>
                        </a:rPr>
                        <a:t>M</a:t>
                      </a:r>
                      <a:endParaRPr kumimoji="0" lang="en-US" sz="1600" b="1" i="0" u="none" strike="noStrike" cap="none" normalizeH="0" baseline="0" dirty="0">
                        <a:ln>
                          <a:noFill/>
                        </a:ln>
                        <a:solidFill>
                          <a:srgbClr val="000000"/>
                        </a:solidFill>
                        <a:effectLst/>
                        <a:latin typeface="Arial"/>
                        <a:ea typeface="Osaka" charset="0"/>
                        <a:cs typeface="Arial"/>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FF"/>
                    </a:solidFill>
                  </a:tcPr>
                </a:tc>
              </a:tr>
            </a:tbl>
          </a:graphicData>
        </a:graphic>
      </p:graphicFrame>
      <p:sp>
        <p:nvSpPr>
          <p:cNvPr id="662772" name="WordArt 244"/>
          <p:cNvSpPr>
            <a:spLocks noChangeArrowheads="1" noChangeShapeType="1" noTextEdit="1"/>
          </p:cNvSpPr>
          <p:nvPr/>
        </p:nvSpPr>
        <p:spPr bwMode="auto">
          <a:xfrm>
            <a:off x="1393335" y="639236"/>
            <a:ext cx="6510867" cy="685800"/>
          </a:xfrm>
          <a:prstGeom prst="rect">
            <a:avLst/>
          </a:prstGeom>
        </p:spPr>
        <p:txBody>
          <a:bodyPr wrap="none" fromWordArt="1">
            <a:prstTxWarp prst="textPlain">
              <a:avLst>
                <a:gd name="adj" fmla="val 50000"/>
              </a:avLst>
            </a:prstTxWarp>
          </a:bodyPr>
          <a:lstStyle/>
          <a:p>
            <a:pPr algn="ctr"/>
            <a:r>
              <a:rPr lang="en-US" sz="48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Success stories are growing rapidly !</a:t>
            </a:r>
          </a:p>
          <a:p>
            <a:pPr algn="ctr"/>
            <a:endParaRPr lang="en-US" sz="48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endParaRPr>
          </a:p>
        </p:txBody>
      </p:sp>
      <p:grpSp>
        <p:nvGrpSpPr>
          <p:cNvPr id="3" name="Group 2"/>
          <p:cNvGrpSpPr/>
          <p:nvPr/>
        </p:nvGrpSpPr>
        <p:grpSpPr>
          <a:xfrm>
            <a:off x="3160175" y="5739355"/>
            <a:ext cx="938261" cy="747143"/>
            <a:chOff x="2336606" y="5715001"/>
            <a:chExt cx="938261" cy="821048"/>
          </a:xfrm>
        </p:grpSpPr>
        <p:sp>
          <p:nvSpPr>
            <p:cNvPr id="7" name="Oval 6"/>
            <p:cNvSpPr/>
            <p:nvPr/>
          </p:nvSpPr>
          <p:spPr>
            <a:xfrm>
              <a:off x="2336606" y="5765800"/>
              <a:ext cx="743923" cy="696344"/>
            </a:xfrm>
            <a:prstGeom prst="ellipse">
              <a:avLst/>
            </a:prstGeom>
            <a:blipFill rotWithShape="1">
              <a:blip r:embed="rId3"/>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alpha val="90000"/>
                <a:hueOff val="-33534"/>
                <a:satOff val="-1621"/>
                <a:lumOff val="12048"/>
                <a:alphaOff val="-40000"/>
              </a:schemeClr>
            </a:effectRef>
            <a:fontRef idx="minor">
              <a:schemeClr val="lt1">
                <a:hueOff val="0"/>
                <a:satOff val="0"/>
                <a:lumOff val="0"/>
                <a:alphaOff val="0"/>
              </a:schemeClr>
            </a:fontRef>
          </p:style>
        </p:sp>
        <p:pic>
          <p:nvPicPr>
            <p:cNvPr id="8" name="Picture 7"/>
            <p:cNvPicPr>
              <a:picLocks noChangeAspect="1"/>
            </p:cNvPicPr>
            <p:nvPr/>
          </p:nvPicPr>
          <p:blipFill rotWithShape="1">
            <a:blip r:embed="rId4"/>
            <a:srcRect l="14591" t="15371" r="46411" b="60370"/>
            <a:stretch/>
          </p:blipFill>
          <p:spPr>
            <a:xfrm>
              <a:off x="2353539" y="5715001"/>
              <a:ext cx="921328" cy="821048"/>
            </a:xfrm>
            <a:prstGeom prst="ellipse">
              <a:avLst/>
            </a:prstGeom>
            <a:ln>
              <a:noFill/>
            </a:ln>
            <a:effectLst>
              <a:softEdge rad="112500"/>
            </a:effectLst>
          </p:spPr>
        </p:pic>
      </p:grpSp>
      <p:sp>
        <p:nvSpPr>
          <p:cNvPr id="9" name="Oval 8"/>
          <p:cNvSpPr/>
          <p:nvPr/>
        </p:nvSpPr>
        <p:spPr>
          <a:xfrm>
            <a:off x="3194042" y="3851291"/>
            <a:ext cx="743923" cy="696344"/>
          </a:xfrm>
          <a:prstGeom prst="ellipse">
            <a:avLst/>
          </a:prstGeom>
          <a:blipFill rotWithShape="1">
            <a:blip r:embed="rId3"/>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alpha val="90000"/>
              <a:hueOff val="-33534"/>
              <a:satOff val="-1621"/>
              <a:lumOff val="12048"/>
              <a:alphaOff val="-40000"/>
            </a:schemeClr>
          </a:effectRef>
          <a:fontRef idx="minor">
            <a:schemeClr val="lt1">
              <a:hueOff val="0"/>
              <a:satOff val="0"/>
              <a:lumOff val="0"/>
              <a:alphaOff val="0"/>
            </a:schemeClr>
          </a:fontRef>
        </p:style>
      </p:sp>
      <p:sp>
        <p:nvSpPr>
          <p:cNvPr id="10" name="Oval 9"/>
          <p:cNvSpPr/>
          <p:nvPr/>
        </p:nvSpPr>
        <p:spPr>
          <a:xfrm>
            <a:off x="3236389" y="4953556"/>
            <a:ext cx="722744" cy="564033"/>
          </a:xfrm>
          <a:prstGeom prst="ellipse">
            <a:avLst/>
          </a:prstGeom>
          <a:blipFill rotWithShape="1">
            <a:blip r:embed="rId5"/>
            <a:stretch>
              <a:fillRect/>
            </a:stretch>
          </a:blipFill>
          <a:scene3d>
            <a:camera prst="orthographicFront"/>
            <a:lightRig rig="flat" dir="t"/>
          </a:scene3d>
          <a:sp3d z="127000" prstMaterial="plastic">
            <a:bevelT w="88900" h="88900"/>
            <a:bevelB w="88900" h="31750" prst="angle"/>
          </a:sp3d>
        </p:spPr>
        <p:style>
          <a:lnRef idx="0">
            <a:schemeClr val="lt1">
              <a:hueOff val="0"/>
              <a:satOff val="0"/>
              <a:lumOff val="0"/>
              <a:alphaOff val="0"/>
            </a:schemeClr>
          </a:lnRef>
          <a:fillRef idx="3">
            <a:scrgbClr r="0" g="0" b="0"/>
          </a:fillRef>
          <a:effectRef idx="2">
            <a:schemeClr val="accent4">
              <a:tint val="50000"/>
              <a:alpha val="90000"/>
              <a:hueOff val="0"/>
              <a:satOff val="0"/>
              <a:lumOff val="0"/>
              <a:alphaOff val="0"/>
            </a:schemeClr>
          </a:effectRef>
          <a:fontRef idx="minor">
            <a:schemeClr val="lt1">
              <a:hueOff val="0"/>
              <a:satOff val="0"/>
              <a:lumOff val="0"/>
              <a:alphaOff val="0"/>
            </a:schemeClr>
          </a:fontRef>
        </p:style>
      </p:sp>
      <p:sp>
        <p:nvSpPr>
          <p:cNvPr id="11" name="Title 1"/>
          <p:cNvSpPr txBox="1">
            <a:spLocks/>
          </p:cNvSpPr>
          <p:nvPr/>
        </p:nvSpPr>
        <p:spPr>
          <a:xfrm>
            <a:off x="5919788" y="63500"/>
            <a:ext cx="3186016" cy="436036"/>
          </a:xfrm>
          <a:prstGeom prst="rect">
            <a:avLst/>
          </a:prstGeom>
        </p:spPr>
        <p:style>
          <a:lnRef idx="0">
            <a:schemeClr val="accent5"/>
          </a:lnRef>
          <a:fillRef idx="3">
            <a:schemeClr val="accent5"/>
          </a:fillRef>
          <a:effectRef idx="3">
            <a:schemeClr val="accent5"/>
          </a:effectRef>
          <a:fontRef idx="minor">
            <a:schemeClr val="lt1"/>
          </a:fontRef>
        </p:style>
        <p:txBody>
          <a:bodyPr>
            <a:noAutofit/>
          </a:bodyPr>
          <a:lstStyle>
            <a:lvl1pPr algn="l" rtl="0" eaLnBrk="1" latinLnBrk="0" hangingPunct="1">
              <a:spcBef>
                <a:spcPct val="0"/>
              </a:spcBef>
              <a:buNone/>
              <a:defRPr kumimoji="0" sz="4100" b="1" kern="1200">
                <a:solidFill>
                  <a:schemeClr val="lt1"/>
                </a:solidFill>
                <a:effectLst>
                  <a:outerShdw blurRad="31750" dist="25400" dir="5400000" algn="tl" rotWithShape="0">
                    <a:srgbClr val="000000">
                      <a:alpha val="25000"/>
                    </a:srgbClr>
                  </a:outerShdw>
                </a:effectLst>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en-US" sz="2400" smtClean="0">
                <a:solidFill>
                  <a:schemeClr val="bg1"/>
                </a:solidFill>
              </a:rPr>
              <a:t>Successful</a:t>
            </a:r>
            <a:r>
              <a:rPr lang="en-US" sz="1400" smtClean="0">
                <a:solidFill>
                  <a:schemeClr val="bg1"/>
                </a:solidFill>
              </a:rPr>
              <a:t> </a:t>
            </a:r>
            <a:r>
              <a:rPr lang="en-US" sz="2400" smtClean="0">
                <a:solidFill>
                  <a:schemeClr val="bg1"/>
                </a:solidFill>
              </a:rPr>
              <a:t>SBVS</a:t>
            </a:r>
            <a:r>
              <a:rPr lang="en-US" sz="1400" smtClean="0">
                <a:solidFill>
                  <a:schemeClr val="bg1"/>
                </a:solidFill>
              </a:rPr>
              <a:t> </a:t>
            </a:r>
            <a:endParaRPr lang="en-US" sz="1400" dirty="0">
              <a:solidFill>
                <a:schemeClr val="bg1"/>
              </a:solidFill>
            </a:endParaRPr>
          </a:p>
        </p:txBody>
      </p:sp>
    </p:spTree>
    <p:extLst>
      <p:ext uri="{BB962C8B-B14F-4D97-AF65-F5344CB8AC3E}">
        <p14:creationId xmlns:p14="http://schemas.microsoft.com/office/powerpoint/2010/main" val="39138392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delay="0"/>
                      </p:stCondLst>
                      <p:childTnLst>
                        <p:par>
                          <p:cTn id="4" fill="hold" nodeType="withGroup">
                            <p:stCondLst>
                              <p:cond delay="0"/>
                            </p:stCondLst>
                            <p:childTnLst>
                              <p:par>
                                <p:cTn id="5" presetID="8" presetClass="entr" presetSubtype="16" fill="hold" nodeType="withEffect">
                                  <p:stCondLst>
                                    <p:cond delay="0"/>
                                  </p:stCondLst>
                                  <p:childTnLst>
                                    <p:set>
                                      <p:cBhvr>
                                        <p:cTn id="6" dur="1" fill="hold">
                                          <p:stCondLst>
                                            <p:cond delay="0"/>
                                          </p:stCondLst>
                                        </p:cTn>
                                        <p:tgtEl>
                                          <p:spTgt spid="662717"/>
                                        </p:tgtEl>
                                        <p:attrNameLst>
                                          <p:attrName>style.visibility</p:attrName>
                                        </p:attrNameLst>
                                      </p:cBhvr>
                                      <p:to>
                                        <p:strVal val="visible"/>
                                      </p:to>
                                    </p:set>
                                    <p:animEffect transition="in" filter="diamond(in)">
                                      <p:cBhvr>
                                        <p:cTn id="7" dur="2000"/>
                                        <p:tgtEl>
                                          <p:spTgt spid="662717"/>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662772"/>
                                        </p:tgtEl>
                                        <p:attrNameLst>
                                          <p:attrName>style.visibility</p:attrName>
                                        </p:attrNameLst>
                                      </p:cBhvr>
                                      <p:to>
                                        <p:strVal val="visible"/>
                                      </p:to>
                                    </p:set>
                                    <p:animEffect transition="in" filter="diamond(in)">
                                      <p:cBhvr>
                                        <p:cTn id="10" dur="2000"/>
                                        <p:tgtEl>
                                          <p:spTgt spid="6627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277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13" name="Rectangle 17"/>
          <p:cNvSpPr>
            <a:spLocks noChangeArrowheads="1"/>
          </p:cNvSpPr>
          <p:nvPr/>
        </p:nvSpPr>
        <p:spPr bwMode="auto">
          <a:xfrm>
            <a:off x="1761067" y="2173854"/>
            <a:ext cx="184666" cy="400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2000" b="1" dirty="0"/>
              <a:t>  </a:t>
            </a:r>
          </a:p>
        </p:txBody>
      </p:sp>
      <p:sp>
        <p:nvSpPr>
          <p:cNvPr id="80916" name="Rectangle 20"/>
          <p:cNvSpPr>
            <a:spLocks noChangeArrowheads="1"/>
          </p:cNvSpPr>
          <p:nvPr/>
        </p:nvSpPr>
        <p:spPr bwMode="auto">
          <a:xfrm>
            <a:off x="1945733" y="5501235"/>
            <a:ext cx="184666" cy="400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2000" b="1" dirty="0"/>
              <a:t> </a:t>
            </a:r>
          </a:p>
        </p:txBody>
      </p:sp>
      <p:sp>
        <p:nvSpPr>
          <p:cNvPr id="80921" name="Rectangle 25"/>
          <p:cNvSpPr>
            <a:spLocks noChangeArrowheads="1"/>
          </p:cNvSpPr>
          <p:nvPr/>
        </p:nvSpPr>
        <p:spPr bwMode="auto">
          <a:xfrm>
            <a:off x="524933" y="1637772"/>
            <a:ext cx="8246534" cy="37240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marL="342900" indent="-342900" algn="just">
              <a:spcAft>
                <a:spcPts val="600"/>
              </a:spcAft>
              <a:buFont typeface="Wingdings" charset="2"/>
              <a:buChar char="v"/>
            </a:pPr>
            <a:r>
              <a:rPr lang="en-US" sz="2400" b="1" dirty="0" smtClean="0"/>
              <a:t>Structure</a:t>
            </a:r>
            <a:r>
              <a:rPr lang="en-US" sz="2400" b="1" dirty="0"/>
              <a:t>-based </a:t>
            </a:r>
            <a:r>
              <a:rPr lang="en-US" sz="2400" b="1" dirty="0" smtClean="0"/>
              <a:t>VS methods </a:t>
            </a:r>
            <a:r>
              <a:rPr lang="en-US" sz="2400" b="1" dirty="0"/>
              <a:t>are </a:t>
            </a:r>
            <a:r>
              <a:rPr lang="en-US" sz="2400" b="1" dirty="0" smtClean="0"/>
              <a:t>well</a:t>
            </a:r>
            <a:r>
              <a:rPr lang="en-US" sz="2400" b="1" dirty="0"/>
              <a:t> </a:t>
            </a:r>
            <a:r>
              <a:rPr lang="en-US" sz="2400" b="1" dirty="0" smtClean="0"/>
              <a:t>established to </a:t>
            </a:r>
            <a:r>
              <a:rPr lang="en-US" sz="2400" b="1" dirty="0"/>
              <a:t>identify new </a:t>
            </a:r>
            <a:r>
              <a:rPr lang="en-US" sz="2400" b="1" dirty="0" smtClean="0"/>
              <a:t>hits</a:t>
            </a:r>
          </a:p>
          <a:p>
            <a:pPr marL="342900" indent="-342900" algn="just">
              <a:spcAft>
                <a:spcPts val="600"/>
              </a:spcAft>
              <a:buFont typeface="Wingdings" charset="2"/>
              <a:buChar char="v"/>
            </a:pPr>
            <a:r>
              <a:rPr lang="en-US" sz="2400" b="1" dirty="0" smtClean="0"/>
              <a:t>Importance of </a:t>
            </a:r>
            <a:r>
              <a:rPr lang="en-US" sz="2400" b="1" dirty="0"/>
              <a:t>ADME-</a:t>
            </a:r>
            <a:r>
              <a:rPr lang="en-US" sz="2400" b="1" dirty="0" err="1"/>
              <a:t>Tox</a:t>
            </a:r>
            <a:r>
              <a:rPr lang="en-US" sz="2400" b="1" dirty="0"/>
              <a:t> </a:t>
            </a:r>
            <a:r>
              <a:rPr lang="en-US" sz="2400" b="1" dirty="0" smtClean="0"/>
              <a:t>filtering of compound collections</a:t>
            </a:r>
          </a:p>
          <a:p>
            <a:pPr marL="342900" indent="-342900" algn="just">
              <a:spcAft>
                <a:spcPts val="600"/>
              </a:spcAft>
              <a:buFont typeface="Wingdings" charset="2"/>
              <a:buChar char="v"/>
            </a:pPr>
            <a:r>
              <a:rPr lang="en-US" sz="2400" b="1" dirty="0" smtClean="0"/>
              <a:t>PPI modulators focused </a:t>
            </a:r>
            <a:r>
              <a:rPr lang="en-US" sz="2400" b="1" dirty="0"/>
              <a:t>compound </a:t>
            </a:r>
            <a:r>
              <a:rPr lang="en-US" sz="2400" b="1" dirty="0" smtClean="0"/>
              <a:t>collections </a:t>
            </a:r>
          </a:p>
          <a:p>
            <a:pPr marL="342900" indent="-342900" algn="just">
              <a:spcAft>
                <a:spcPts val="600"/>
              </a:spcAft>
              <a:buFont typeface="Wingdings" charset="2"/>
              <a:buChar char="v"/>
            </a:pPr>
            <a:r>
              <a:rPr lang="en-US" sz="2400" b="1" dirty="0" smtClean="0"/>
              <a:t>Protein flexibility consideration</a:t>
            </a:r>
          </a:p>
          <a:p>
            <a:pPr algn="just"/>
            <a:endParaRPr lang="en-US" sz="2400" b="1" dirty="0" smtClean="0"/>
          </a:p>
          <a:p>
            <a:pPr algn="just"/>
            <a:endParaRPr lang="en-US" sz="2400" b="1" dirty="0" smtClean="0"/>
          </a:p>
          <a:p>
            <a:pPr algn="just"/>
            <a:endParaRPr lang="en-US" sz="2400" b="1" dirty="0"/>
          </a:p>
        </p:txBody>
      </p:sp>
      <p:sp>
        <p:nvSpPr>
          <p:cNvPr id="23" name="Title 1"/>
          <p:cNvSpPr txBox="1">
            <a:spLocks/>
          </p:cNvSpPr>
          <p:nvPr/>
        </p:nvSpPr>
        <p:spPr>
          <a:xfrm>
            <a:off x="2472267" y="274638"/>
            <a:ext cx="4707467" cy="1143000"/>
          </a:xfrm>
          <a:prstGeom prst="rect">
            <a:avLst/>
          </a:prstGeom>
        </p:spPr>
        <p:txBody>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lstStyle>
          <a:p>
            <a:r>
              <a:rPr lang="en-US" dirty="0" smtClean="0"/>
              <a:t>Conclusions</a:t>
            </a:r>
            <a:endParaRPr lang="en-US" dirty="0"/>
          </a:p>
        </p:txBody>
      </p:sp>
    </p:spTree>
    <p:extLst>
      <p:ext uri="{BB962C8B-B14F-4D97-AF65-F5344CB8AC3E}">
        <p14:creationId xmlns:p14="http://schemas.microsoft.com/office/powerpoint/2010/main" val="233527536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1646820" y="149672"/>
            <a:ext cx="5705508" cy="769441"/>
          </a:xfrm>
          <a:prstGeom prst="rect">
            <a:avLst/>
          </a:prstGeom>
          <a:noFill/>
        </p:spPr>
        <p:txBody>
          <a:bodyPr wrap="none" lIns="91440" tIns="45720" rIns="91440" bIns="45720">
            <a:spAutoFit/>
          </a:bodyPr>
          <a:lstStyle/>
          <a:p>
            <a:pPr algn="ctr"/>
            <a:r>
              <a:rPr lang="en-US" sz="4400" b="1" spc="100" dirty="0" smtClean="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rPr>
              <a:t>Acknowledgements</a:t>
            </a:r>
            <a:endParaRPr lang="en-US" sz="4400" b="1" spc="100" dirty="0">
              <a:ln w="18000">
                <a:solidFill>
                  <a:schemeClr val="accent1">
                    <a:satMod val="200000"/>
                    <a:tint val="72000"/>
                  </a:schemeClr>
                </a:solidFill>
                <a:prstDash val="solid"/>
              </a:ln>
              <a:solidFill>
                <a:schemeClr val="accent1">
                  <a:satMod val="280000"/>
                  <a:tint val="100000"/>
                  <a:alpha val="5700"/>
                </a:schemeClr>
              </a:solidFill>
              <a:effectLst>
                <a:outerShdw blurRad="25000" dist="20000" dir="16020000" algn="tl">
                  <a:schemeClr val="accent1">
                    <a:satMod val="200000"/>
                    <a:shade val="1000"/>
                    <a:alpha val="60000"/>
                  </a:schemeClr>
                </a:outerShdw>
              </a:effectLst>
            </a:endParaRPr>
          </a:p>
        </p:txBody>
      </p:sp>
      <p:pic>
        <p:nvPicPr>
          <p:cNvPr id="14" name="Picture 5" descr="logo_mti_july28"/>
          <p:cNvPicPr>
            <a:picLocks noChangeAspect="1" noChangeArrowheads="1"/>
          </p:cNvPicPr>
          <p:nvPr/>
        </p:nvPicPr>
        <p:blipFill>
          <a:blip r:embed="rId2"/>
          <a:srcRect/>
          <a:stretch>
            <a:fillRect/>
          </a:stretch>
        </p:blipFill>
        <p:spPr bwMode="auto">
          <a:xfrm>
            <a:off x="364120" y="1013501"/>
            <a:ext cx="1295400" cy="658813"/>
          </a:xfrm>
          <a:prstGeom prst="rect">
            <a:avLst/>
          </a:prstGeom>
          <a:noFill/>
        </p:spPr>
      </p:pic>
      <p:sp>
        <p:nvSpPr>
          <p:cNvPr id="7" name="Content Placeholder 1"/>
          <p:cNvSpPr txBox="1">
            <a:spLocks/>
          </p:cNvSpPr>
          <p:nvPr/>
        </p:nvSpPr>
        <p:spPr>
          <a:xfrm>
            <a:off x="193716" y="1342908"/>
            <a:ext cx="8035884" cy="4525963"/>
          </a:xfrm>
          <a:prstGeom prst="rect">
            <a:avLst/>
          </a:prstGeom>
        </p:spPr>
        <p:txBody>
          <a:bodyPr vert="horz">
            <a:noAutofit/>
            <a:scene3d>
              <a:camera prst="orthographicFront"/>
              <a:lightRig rig="threePt" dir="t"/>
            </a:scene3d>
            <a:sp3d extrusionH="50800">
              <a:bevelT w="38100" h="38100" prst="cross"/>
            </a:sp3d>
          </a:bodyPr>
          <a:lstStyle>
            <a:lvl1pPr marL="365760" indent="-256032" algn="l" rtl="0" eaLnBrk="1" latinLnBrk="0" hangingPunct="1">
              <a:spcBef>
                <a:spcPts val="400"/>
              </a:spcBef>
              <a:spcAft>
                <a:spcPts val="0"/>
              </a:spcAft>
              <a:buClr>
                <a:schemeClr val="accent1"/>
              </a:buClr>
              <a:buSzPct val="68000"/>
              <a:buFont typeface="Wingdings 3"/>
              <a:buChar char=""/>
              <a:defRPr kumimoji="0" sz="28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4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0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lstStyle>
          <a:p>
            <a:pPr marL="342900" indent="-342900">
              <a:spcBef>
                <a:spcPts val="0"/>
              </a:spcBef>
              <a:buFont typeface="Wingdings 3"/>
              <a:buNone/>
            </a:pPr>
            <a:endPar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a:p>
            <a:pPr marL="342900" indent="-342900">
              <a:spcBef>
                <a:spcPts val="0"/>
              </a:spcBef>
              <a:buFont typeface="Wingdings 3"/>
              <a:buNone/>
            </a:pPr>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Team “Virtual screening, </a:t>
            </a:r>
          </a:p>
          <a:p>
            <a:pPr marL="342900" indent="-342900">
              <a:spcBef>
                <a:spcPts val="0"/>
              </a:spcBef>
              <a:spcAft>
                <a:spcPts val="1200"/>
              </a:spcAft>
              <a:buFont typeface="Wingdings 3"/>
              <a:buNone/>
            </a:pPr>
            <a:r>
              <a:rPr lang="en-US" sz="24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PPI modulators </a:t>
            </a:r>
            <a:r>
              <a:rPr lang="en-US" sz="24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 ADMET” </a:t>
            </a:r>
          </a:p>
          <a:p>
            <a:pPr>
              <a:spcBef>
                <a:spcPts val="0"/>
              </a:spcBef>
            </a:pPr>
            <a:r>
              <a:rPr lang="en-US" sz="2000" b="1" dirty="0">
                <a:ea typeface="Osaka" pitchFamily="29" charset="-128"/>
                <a:cs typeface="Osaka" pitchFamily="29" charset="-128"/>
              </a:rPr>
              <a:t>Dr. Olivier </a:t>
            </a:r>
            <a:r>
              <a:rPr lang="en-US" sz="2000" b="1" dirty="0" err="1">
                <a:ea typeface="Osaka" pitchFamily="29" charset="-128"/>
                <a:cs typeface="Osaka" pitchFamily="29" charset="-128"/>
              </a:rPr>
              <a:t>Sperandio</a:t>
            </a:r>
            <a:endParaRPr lang="en-US" sz="2000" b="1" dirty="0">
              <a:ea typeface="Osaka" pitchFamily="29" charset="-128"/>
              <a:cs typeface="Osaka" pitchFamily="29" charset="-128"/>
            </a:endParaRPr>
          </a:p>
          <a:p>
            <a:pPr>
              <a:spcBef>
                <a:spcPts val="0"/>
              </a:spcBef>
            </a:pPr>
            <a:r>
              <a:rPr lang="en-US" sz="2000" b="1" dirty="0" smtClean="0">
                <a:ea typeface="Osaka" pitchFamily="29" charset="-128"/>
                <a:cs typeface="Osaka" pitchFamily="29" charset="-128"/>
              </a:rPr>
              <a:t>Dr. David </a:t>
            </a:r>
            <a:r>
              <a:rPr lang="en-US" sz="2000" b="1" dirty="0" err="1" smtClean="0">
                <a:ea typeface="Osaka" pitchFamily="29" charset="-128"/>
                <a:cs typeface="Osaka" pitchFamily="29" charset="-128"/>
              </a:rPr>
              <a:t>Lagorce</a:t>
            </a:r>
            <a:endParaRPr lang="en-US" sz="2000" b="1" dirty="0" smtClean="0">
              <a:ea typeface="Osaka" pitchFamily="29" charset="-128"/>
              <a:cs typeface="Osaka" pitchFamily="29" charset="-128"/>
            </a:endParaRPr>
          </a:p>
          <a:p>
            <a:pPr>
              <a:spcBef>
                <a:spcPts val="0"/>
              </a:spcBef>
            </a:pPr>
            <a:r>
              <a:rPr lang="en-US" sz="2000" b="1" dirty="0" smtClean="0">
                <a:ea typeface="Osaka" pitchFamily="29" charset="-128"/>
                <a:cs typeface="Osaka" pitchFamily="29" charset="-128"/>
              </a:rPr>
              <a:t>Céline </a:t>
            </a:r>
            <a:r>
              <a:rPr lang="en-US" sz="2000" b="1" dirty="0" err="1" smtClean="0">
                <a:ea typeface="Osaka" pitchFamily="29" charset="-128"/>
                <a:cs typeface="Osaka" pitchFamily="29" charset="-128"/>
              </a:rPr>
              <a:t>Labbé</a:t>
            </a:r>
            <a:r>
              <a:rPr lang="en-US" sz="2000" b="1" dirty="0" smtClean="0">
                <a:ea typeface="Osaka" pitchFamily="29" charset="-128"/>
                <a:cs typeface="Osaka" pitchFamily="29" charset="-128"/>
              </a:rPr>
              <a:t> (Engineer) </a:t>
            </a:r>
          </a:p>
          <a:p>
            <a:pPr>
              <a:spcBef>
                <a:spcPts val="0"/>
              </a:spcBef>
            </a:pPr>
            <a:r>
              <a:rPr lang="en-US" sz="2000" b="1" dirty="0" smtClean="0">
                <a:ea typeface="Osaka" pitchFamily="29" charset="-128"/>
                <a:cs typeface="Osaka" pitchFamily="29" charset="-128"/>
              </a:rPr>
              <a:t>Isabella </a:t>
            </a:r>
            <a:r>
              <a:rPr lang="en-US" sz="2000" b="1" dirty="0" err="1">
                <a:ea typeface="Osaka" pitchFamily="29" charset="-128"/>
                <a:cs typeface="Osaka" pitchFamily="29" charset="-128"/>
              </a:rPr>
              <a:t>Guedes</a:t>
            </a:r>
            <a:r>
              <a:rPr lang="en-US" sz="2000" b="1" dirty="0" smtClean="0">
                <a:solidFill>
                  <a:srgbClr val="FF0000"/>
                </a:solidFill>
                <a:ea typeface="Osaka" pitchFamily="29" charset="-128"/>
                <a:cs typeface="Osaka" pitchFamily="29" charset="-128"/>
              </a:rPr>
              <a:t> </a:t>
            </a:r>
            <a:r>
              <a:rPr lang="en-US" sz="2000" b="1" dirty="0" smtClean="0">
                <a:solidFill>
                  <a:srgbClr val="000000"/>
                </a:solidFill>
                <a:ea typeface="Osaka" pitchFamily="29" charset="-128"/>
                <a:cs typeface="Osaka" pitchFamily="29" charset="-128"/>
              </a:rPr>
              <a:t>(</a:t>
            </a:r>
            <a:r>
              <a:rPr lang="en-US" sz="2000" b="1" i="1" dirty="0" smtClean="0">
                <a:ea typeface="Osaka" pitchFamily="29" charset="-128"/>
                <a:cs typeface="Osaka" pitchFamily="29" charset="-128"/>
              </a:rPr>
              <a:t>PhD student</a:t>
            </a:r>
            <a:r>
              <a:rPr lang="en-US" sz="2000" b="1" dirty="0" smtClean="0">
                <a:ea typeface="Osaka" pitchFamily="29" charset="-128"/>
                <a:cs typeface="Osaka" pitchFamily="29" charset="-128"/>
              </a:rPr>
              <a:t>)</a:t>
            </a:r>
          </a:p>
          <a:p>
            <a:pPr>
              <a:spcBef>
                <a:spcPts val="0"/>
              </a:spcBef>
            </a:pPr>
            <a:r>
              <a:rPr lang="en-US" sz="2000" b="1" dirty="0" err="1" smtClean="0">
                <a:ea typeface="Osaka" pitchFamily="29" charset="-128"/>
                <a:cs typeface="Osaka" pitchFamily="29" charset="-128"/>
              </a:rPr>
              <a:t>Mélaine</a:t>
            </a:r>
            <a:r>
              <a:rPr lang="en-US" sz="2000" b="1" dirty="0" smtClean="0">
                <a:ea typeface="Osaka" pitchFamily="29" charset="-128"/>
                <a:cs typeface="Osaka" pitchFamily="29" charset="-128"/>
              </a:rPr>
              <a:t> </a:t>
            </a:r>
            <a:r>
              <a:rPr lang="en-US" sz="2000" b="1" dirty="0" err="1" smtClean="0">
                <a:solidFill>
                  <a:srgbClr val="000000"/>
                </a:solidFill>
                <a:ea typeface="Osaka" pitchFamily="29" charset="-128"/>
                <a:cs typeface="Osaka" pitchFamily="29" charset="-128"/>
              </a:rPr>
              <a:t>Kuenemann</a:t>
            </a:r>
            <a:r>
              <a:rPr lang="en-US" sz="2000" b="1" dirty="0" smtClean="0">
                <a:solidFill>
                  <a:srgbClr val="000000"/>
                </a:solidFill>
                <a:ea typeface="Osaka" pitchFamily="29" charset="-128"/>
                <a:cs typeface="Osaka" pitchFamily="29" charset="-128"/>
              </a:rPr>
              <a:t> (</a:t>
            </a:r>
            <a:r>
              <a:rPr lang="en-US" sz="2000" b="1" i="1" dirty="0" smtClean="0">
                <a:ea typeface="Osaka" pitchFamily="29" charset="-128"/>
                <a:cs typeface="Osaka" pitchFamily="29" charset="-128"/>
              </a:rPr>
              <a:t>PhD student</a:t>
            </a:r>
            <a:r>
              <a:rPr lang="en-US" sz="2000" b="1" dirty="0" smtClean="0">
                <a:ea typeface="Osaka" pitchFamily="29" charset="-128"/>
                <a:cs typeface="Osaka" pitchFamily="29" charset="-128"/>
              </a:rPr>
              <a:t>)</a:t>
            </a:r>
          </a:p>
          <a:p>
            <a:pPr>
              <a:spcBef>
                <a:spcPts val="0"/>
              </a:spcBef>
            </a:pPr>
            <a:r>
              <a:rPr lang="en-US" sz="2000" b="1" dirty="0" smtClean="0">
                <a:solidFill>
                  <a:srgbClr val="000000"/>
                </a:solidFill>
                <a:ea typeface="Osaka" pitchFamily="29" charset="-128"/>
                <a:cs typeface="Osaka" pitchFamily="29" charset="-128"/>
              </a:rPr>
              <a:t>Dr. </a:t>
            </a:r>
            <a:r>
              <a:rPr lang="en-US" sz="2000" b="1" dirty="0" err="1" smtClean="0">
                <a:solidFill>
                  <a:srgbClr val="000000"/>
                </a:solidFill>
                <a:ea typeface="Osaka" pitchFamily="29" charset="-128"/>
                <a:cs typeface="Osaka" pitchFamily="29" charset="-128"/>
              </a:rPr>
              <a:t>Zhe</a:t>
            </a:r>
            <a:r>
              <a:rPr lang="en-US" sz="2000" b="1" dirty="0" smtClean="0">
                <a:solidFill>
                  <a:srgbClr val="000000"/>
                </a:solidFill>
                <a:ea typeface="Osaka" pitchFamily="29" charset="-128"/>
                <a:cs typeface="Osaka" pitchFamily="29" charset="-128"/>
              </a:rPr>
              <a:t> Zhang (</a:t>
            </a:r>
            <a:r>
              <a:rPr lang="en-US" sz="2000" b="1" i="1" dirty="0" smtClean="0">
                <a:solidFill>
                  <a:srgbClr val="000000"/>
                </a:solidFill>
                <a:ea typeface="Osaka" pitchFamily="29" charset="-128"/>
                <a:cs typeface="Osaka" pitchFamily="29" charset="-128"/>
              </a:rPr>
              <a:t>former PhD student</a:t>
            </a:r>
            <a:r>
              <a:rPr lang="en-US" sz="2000" b="1" dirty="0" smtClean="0">
                <a:solidFill>
                  <a:srgbClr val="000000"/>
                </a:solidFill>
                <a:ea typeface="Osaka" pitchFamily="29" charset="-128"/>
                <a:cs typeface="Osaka" pitchFamily="29" charset="-128"/>
              </a:rPr>
              <a:t>) </a:t>
            </a:r>
          </a:p>
          <a:p>
            <a:pPr>
              <a:spcBef>
                <a:spcPts val="0"/>
              </a:spcBef>
            </a:pPr>
            <a:r>
              <a:rPr lang="en-US" sz="2000" b="1" dirty="0" smtClean="0">
                <a:solidFill>
                  <a:srgbClr val="000000"/>
                </a:solidFill>
                <a:ea typeface="Osaka" pitchFamily="29" charset="-128"/>
                <a:cs typeface="Osaka" pitchFamily="29" charset="-128"/>
              </a:rPr>
              <a:t>Dr</a:t>
            </a:r>
            <a:r>
              <a:rPr lang="en-US" sz="2000" b="1" dirty="0">
                <a:solidFill>
                  <a:srgbClr val="000000"/>
                </a:solidFill>
                <a:ea typeface="Osaka" pitchFamily="29" charset="-128"/>
                <a:cs typeface="Osaka" pitchFamily="29" charset="-128"/>
              </a:rPr>
              <a:t>. </a:t>
            </a:r>
            <a:r>
              <a:rPr lang="en-US" sz="2000" b="1" dirty="0" err="1">
                <a:solidFill>
                  <a:srgbClr val="000000"/>
                </a:solidFill>
                <a:ea typeface="Osaka" pitchFamily="29" charset="-128"/>
                <a:cs typeface="Osaka" pitchFamily="29" charset="-128"/>
              </a:rPr>
              <a:t>Virginie</a:t>
            </a:r>
            <a:r>
              <a:rPr lang="en-US" sz="2000" b="1" dirty="0">
                <a:solidFill>
                  <a:srgbClr val="000000"/>
                </a:solidFill>
                <a:ea typeface="Osaka" pitchFamily="29" charset="-128"/>
                <a:cs typeface="Osaka" pitchFamily="29" charset="-128"/>
              </a:rPr>
              <a:t> </a:t>
            </a:r>
            <a:r>
              <a:rPr lang="en-US" sz="2000" b="1" dirty="0" err="1">
                <a:solidFill>
                  <a:srgbClr val="000000"/>
                </a:solidFill>
                <a:ea typeface="Osaka" pitchFamily="29" charset="-128"/>
                <a:cs typeface="Osaka" pitchFamily="29" charset="-128"/>
              </a:rPr>
              <a:t>Martiny</a:t>
            </a:r>
            <a:r>
              <a:rPr lang="en-US" sz="2000" b="1" dirty="0">
                <a:solidFill>
                  <a:srgbClr val="000000"/>
                </a:solidFill>
                <a:ea typeface="Osaka" pitchFamily="29" charset="-128"/>
                <a:cs typeface="Osaka" pitchFamily="29" charset="-128"/>
              </a:rPr>
              <a:t> </a:t>
            </a:r>
            <a:r>
              <a:rPr lang="en-US" sz="2000" b="1" i="1" dirty="0" smtClean="0">
                <a:solidFill>
                  <a:srgbClr val="000000"/>
                </a:solidFill>
                <a:ea typeface="Osaka" pitchFamily="29" charset="-128"/>
                <a:cs typeface="Osaka" pitchFamily="29" charset="-128"/>
              </a:rPr>
              <a:t>(</a:t>
            </a:r>
            <a:r>
              <a:rPr lang="en-US" sz="2000" b="1" i="1" dirty="0">
                <a:solidFill>
                  <a:srgbClr val="000000"/>
                </a:solidFill>
                <a:ea typeface="Osaka" pitchFamily="29" charset="-128"/>
                <a:cs typeface="Osaka" pitchFamily="29" charset="-128"/>
              </a:rPr>
              <a:t>former </a:t>
            </a:r>
            <a:r>
              <a:rPr lang="en-US" sz="2000" b="1" i="1" dirty="0" smtClean="0">
                <a:solidFill>
                  <a:srgbClr val="000000"/>
                </a:solidFill>
                <a:ea typeface="Osaka" pitchFamily="29" charset="-128"/>
                <a:cs typeface="Osaka" pitchFamily="29" charset="-128"/>
              </a:rPr>
              <a:t>PhD student</a:t>
            </a:r>
            <a:r>
              <a:rPr lang="en-US" sz="2400" b="1" i="1" dirty="0" smtClean="0">
                <a:solidFill>
                  <a:srgbClr val="000000"/>
                </a:solidFill>
                <a:ea typeface="Osaka" pitchFamily="29" charset="-128"/>
                <a:cs typeface="Osaka" pitchFamily="29" charset="-128"/>
              </a:rPr>
              <a:t>)</a:t>
            </a:r>
          </a:p>
          <a:p>
            <a:pPr>
              <a:spcBef>
                <a:spcPts val="0"/>
              </a:spcBef>
            </a:pPr>
            <a:r>
              <a:rPr lang="en-US" sz="2400" b="1" dirty="0" smtClean="0">
                <a:ea typeface="Osaka" pitchFamily="29" charset="-128"/>
                <a:cs typeface="Osaka" pitchFamily="29" charset="-128"/>
              </a:rPr>
              <a:t> </a:t>
            </a:r>
            <a:endParaRPr lang="en-US" sz="2400" b="1" i="1" dirty="0" smtClean="0">
              <a:ea typeface="Osaka" pitchFamily="29" charset="-128"/>
              <a:cs typeface="Osaka" pitchFamily="29" charset="-128"/>
            </a:endParaRPr>
          </a:p>
          <a:p>
            <a:pPr>
              <a:spcBef>
                <a:spcPts val="0"/>
              </a:spcBef>
            </a:pPr>
            <a:r>
              <a:rPr lang="en-US" sz="2000" b="1" dirty="0" smtClean="0">
                <a:solidFill>
                  <a:srgbClr val="000000"/>
                </a:solidFill>
                <a:ea typeface="Osaka" pitchFamily="29" charset="-128"/>
                <a:cs typeface="Osaka" pitchFamily="29" charset="-128"/>
              </a:rPr>
              <a:t>Dr. Pierre </a:t>
            </a:r>
            <a:r>
              <a:rPr lang="en-US" sz="2000" b="1" dirty="0" err="1" smtClean="0">
                <a:solidFill>
                  <a:srgbClr val="000000"/>
                </a:solidFill>
                <a:ea typeface="Osaka" pitchFamily="29" charset="-128"/>
                <a:cs typeface="Osaka" pitchFamily="29" charset="-128"/>
              </a:rPr>
              <a:t>Tuffery</a:t>
            </a:r>
            <a:r>
              <a:rPr lang="en-US" sz="2000" b="1" dirty="0" smtClean="0">
                <a:solidFill>
                  <a:srgbClr val="000000"/>
                </a:solidFill>
                <a:ea typeface="Osaka" pitchFamily="29" charset="-128"/>
                <a:cs typeface="Osaka" pitchFamily="29" charset="-128"/>
              </a:rPr>
              <a:t>  (team Peptide design)</a:t>
            </a:r>
          </a:p>
          <a:p>
            <a:pPr>
              <a:spcBef>
                <a:spcPts val="0"/>
              </a:spcBef>
            </a:pPr>
            <a:r>
              <a:rPr lang="en-US" sz="2000" b="1" dirty="0" smtClean="0">
                <a:solidFill>
                  <a:srgbClr val="000000"/>
                </a:solidFill>
                <a:ea typeface="Osaka" pitchFamily="29" charset="-128"/>
                <a:cs typeface="Osaka" pitchFamily="29" charset="-128"/>
              </a:rPr>
              <a:t>Dr</a:t>
            </a:r>
            <a:r>
              <a:rPr lang="en-US" sz="2000" b="1" dirty="0">
                <a:solidFill>
                  <a:srgbClr val="000000"/>
                </a:solidFill>
                <a:ea typeface="Osaka" pitchFamily="29" charset="-128"/>
                <a:cs typeface="Osaka" pitchFamily="29" charset="-128"/>
              </a:rPr>
              <a:t>. Bruno </a:t>
            </a:r>
            <a:r>
              <a:rPr lang="en-US" sz="2000" b="1" dirty="0" err="1" smtClean="0">
                <a:solidFill>
                  <a:srgbClr val="000000"/>
                </a:solidFill>
                <a:ea typeface="Osaka" pitchFamily="29" charset="-128"/>
                <a:cs typeface="Osaka" pitchFamily="29" charset="-128"/>
              </a:rPr>
              <a:t>Villoutreix</a:t>
            </a:r>
            <a:r>
              <a:rPr lang="en-US" sz="2000" b="1" dirty="0" smtClean="0">
                <a:solidFill>
                  <a:srgbClr val="000000"/>
                </a:solidFill>
                <a:ea typeface="Osaka" pitchFamily="29" charset="-128"/>
                <a:cs typeface="Osaka" pitchFamily="29" charset="-128"/>
              </a:rPr>
              <a:t> (Dir. </a:t>
            </a:r>
            <a:r>
              <a:rPr lang="en-US" sz="2000" b="1" dirty="0" err="1" smtClean="0">
                <a:solidFill>
                  <a:srgbClr val="000000"/>
                </a:solidFill>
                <a:ea typeface="Osaka" pitchFamily="29" charset="-128"/>
                <a:cs typeface="Osaka" pitchFamily="29" charset="-128"/>
              </a:rPr>
              <a:t>MTi</a:t>
            </a:r>
            <a:r>
              <a:rPr lang="en-US" sz="2000" b="1" dirty="0" smtClean="0">
                <a:solidFill>
                  <a:srgbClr val="000000"/>
                </a:solidFill>
                <a:ea typeface="Osaka" pitchFamily="29" charset="-128"/>
                <a:cs typeface="Osaka" pitchFamily="29" charset="-128"/>
              </a:rPr>
              <a:t>)</a:t>
            </a:r>
          </a:p>
          <a:p>
            <a:pPr>
              <a:spcBef>
                <a:spcPts val="0"/>
              </a:spcBef>
            </a:pPr>
            <a:endParaRPr lang="en-US" sz="2400" b="1" i="1" dirty="0" smtClean="0">
              <a:ea typeface="Osaka" pitchFamily="29" charset="-128"/>
              <a:cs typeface="Osaka" pitchFamily="29" charset="-128"/>
            </a:endParaRPr>
          </a:p>
          <a:p>
            <a:pPr>
              <a:spcBef>
                <a:spcPts val="0"/>
              </a:spcBef>
            </a:pPr>
            <a:endParaRPr lang="en-US" sz="2400" b="1" dirty="0" smtClean="0">
              <a:ea typeface="Osaka" pitchFamily="29" charset="-128"/>
              <a:cs typeface="Osaka" pitchFamily="29" charset="-128"/>
            </a:endParaRPr>
          </a:p>
        </p:txBody>
      </p:sp>
      <p:sp>
        <p:nvSpPr>
          <p:cNvPr id="17" name="Content Placeholder 2"/>
          <p:cNvSpPr txBox="1">
            <a:spLocks/>
          </p:cNvSpPr>
          <p:nvPr/>
        </p:nvSpPr>
        <p:spPr>
          <a:xfrm>
            <a:off x="5610793" y="935591"/>
            <a:ext cx="3533207" cy="3260654"/>
          </a:xfrm>
          <a:prstGeom prst="rect">
            <a:avLst/>
          </a:prstGeom>
          <a:noFill/>
          <a:ln>
            <a:noFill/>
          </a:ln>
          <a:effectLst>
            <a:glow rad="101600">
              <a:schemeClr val="tx1">
                <a:alpha val="75000"/>
              </a:schemeClr>
            </a:glow>
          </a:effectLst>
          <a:scene3d>
            <a:camera prst="orthographicFront">
              <a:rot lat="0" lon="0" rev="0"/>
            </a:camera>
            <a:lightRig rig="threePt" dir="t"/>
          </a:scene3d>
        </p:spPr>
        <p:txBody>
          <a:bodyPr vert="horz" lIns="45720" tIns="45720" rIns="91440" bIns="45720" rtlCol="0">
            <a:normAutofit fontScale="92500" lnSpcReduction="10000"/>
          </a:bodyPr>
          <a:lstStyle>
            <a:lvl1pPr marL="228600" indent="-228600" algn="l" defTabSz="914400" rtl="0" eaLnBrk="1" latinLnBrk="0" hangingPunct="1">
              <a:spcBef>
                <a:spcPts val="18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1pPr>
            <a:lvl2pPr marL="457200" indent="-228600" algn="l" defTabSz="914400" rtl="0" eaLnBrk="1" latinLnBrk="0" hangingPunct="1">
              <a:spcBef>
                <a:spcPts val="600"/>
              </a:spcBef>
              <a:buClr>
                <a:schemeClr val="accent2"/>
              </a:buClr>
              <a:buSzPct val="130000"/>
              <a:buFont typeface="Wingdings" pitchFamily="2" charset="2"/>
              <a:buChar char="§"/>
              <a:defRPr sz="1800" kern="1200">
                <a:solidFill>
                  <a:schemeClr val="tx1">
                    <a:lumMod val="75000"/>
                    <a:lumOff val="25000"/>
                  </a:schemeClr>
                </a:solidFill>
                <a:latin typeface="+mn-lt"/>
                <a:ea typeface="+mn-ea"/>
                <a:cs typeface="+mn-cs"/>
              </a:defRPr>
            </a:lvl2pPr>
            <a:lvl3pPr marL="685800" indent="-228600" algn="l" defTabSz="914400" rtl="0" eaLnBrk="1" latinLnBrk="0" hangingPunct="1">
              <a:spcBef>
                <a:spcPts val="6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3pPr>
            <a:lvl4pPr marL="914400" indent="-228600" algn="l" defTabSz="914400" rtl="0" eaLnBrk="1" latinLnBrk="0" hangingPunct="1">
              <a:spcBef>
                <a:spcPts val="600"/>
              </a:spcBef>
              <a:buClr>
                <a:schemeClr val="accent2"/>
              </a:buClr>
              <a:buSzPct val="130000"/>
              <a:buFont typeface="Wingdings" pitchFamily="2" charset="2"/>
              <a:buChar char="§"/>
              <a:defRPr sz="1800" kern="1200">
                <a:solidFill>
                  <a:schemeClr val="tx1">
                    <a:lumMod val="75000"/>
                    <a:lumOff val="25000"/>
                  </a:schemeClr>
                </a:solidFill>
                <a:latin typeface="+mn-lt"/>
                <a:ea typeface="+mn-ea"/>
                <a:cs typeface="+mn-cs"/>
              </a:defRPr>
            </a:lvl4pPr>
            <a:lvl5pPr marL="1143000" indent="-228600" algn="l" defTabSz="914400" rtl="0" eaLnBrk="1" latinLnBrk="0" hangingPunct="1">
              <a:spcBef>
                <a:spcPts val="600"/>
              </a:spcBef>
              <a:buClr>
                <a:schemeClr val="accent1"/>
              </a:buClr>
              <a:buSzPct val="130000"/>
              <a:buFont typeface="Wingdings" pitchFamily="2" charset="2"/>
              <a:buChar char="§"/>
              <a:defRPr sz="1800" kern="1200">
                <a:solidFill>
                  <a:schemeClr val="tx1">
                    <a:lumMod val="75000"/>
                    <a:lumOff val="25000"/>
                  </a:schemeClr>
                </a:solidFill>
                <a:latin typeface="+mn-lt"/>
                <a:ea typeface="+mn-ea"/>
                <a:cs typeface="+mn-cs"/>
              </a:defRPr>
            </a:lvl5pPr>
            <a:lvl6pPr marL="1377950" indent="-228600" algn="l" defTabSz="914400" rtl="0" eaLnBrk="1" latinLnBrk="0" hangingPunct="1">
              <a:spcBef>
                <a:spcPct val="20000"/>
              </a:spcBef>
              <a:buClr>
                <a:schemeClr val="accent2"/>
              </a:buClr>
              <a:buSzPct val="130000"/>
              <a:buFont typeface="Wingdings" pitchFamily="2" charset="2"/>
              <a:buChar char="§"/>
              <a:defRPr lang="en-US" sz="1800" kern="1200">
                <a:solidFill>
                  <a:schemeClr val="tx1">
                    <a:lumMod val="75000"/>
                    <a:lumOff val="25000"/>
                  </a:schemeClr>
                </a:solidFill>
                <a:latin typeface="+mn-lt"/>
                <a:ea typeface="+mn-ea"/>
                <a:cs typeface="+mn-cs"/>
              </a:defRPr>
            </a:lvl6pPr>
            <a:lvl7pPr marL="1603375" indent="-228600" algn="l" defTabSz="914400" rtl="0" eaLnBrk="1" latinLnBrk="0" hangingPunct="1">
              <a:spcBef>
                <a:spcPct val="20000"/>
              </a:spcBef>
              <a:buClr>
                <a:schemeClr val="accent1"/>
              </a:buClr>
              <a:buSzPct val="130000"/>
              <a:buFont typeface="Wingdings" pitchFamily="2" charset="2"/>
              <a:buChar char="§"/>
              <a:defRPr lang="en-US" sz="1800" kern="1200">
                <a:solidFill>
                  <a:schemeClr val="tx1">
                    <a:lumMod val="75000"/>
                    <a:lumOff val="25000"/>
                  </a:schemeClr>
                </a:solidFill>
                <a:latin typeface="+mn-lt"/>
                <a:ea typeface="+mn-ea"/>
                <a:cs typeface="+mn-cs"/>
              </a:defRPr>
            </a:lvl7pPr>
            <a:lvl8pPr marL="1828800" indent="-227013" algn="l" defTabSz="914400" rtl="0" eaLnBrk="1" latinLnBrk="0" hangingPunct="1">
              <a:spcBef>
                <a:spcPct val="20000"/>
              </a:spcBef>
              <a:buClr>
                <a:schemeClr val="accent2"/>
              </a:buClr>
              <a:buSzPct val="130000"/>
              <a:buFont typeface="Wingdings" pitchFamily="2" charset="2"/>
              <a:buChar char="§"/>
              <a:defRPr lang="en-US" sz="1800" kern="1200">
                <a:solidFill>
                  <a:schemeClr val="tx1">
                    <a:lumMod val="75000"/>
                    <a:lumOff val="25000"/>
                  </a:schemeClr>
                </a:solidFill>
                <a:latin typeface="+mn-lt"/>
                <a:ea typeface="+mn-ea"/>
                <a:cs typeface="+mn-cs"/>
              </a:defRPr>
            </a:lvl8pPr>
            <a:lvl9pPr marL="2055813" indent="-227013" algn="l" defTabSz="914400" rtl="0" eaLnBrk="1" latinLnBrk="0" hangingPunct="1">
              <a:spcBef>
                <a:spcPct val="20000"/>
              </a:spcBef>
              <a:buClr>
                <a:schemeClr val="accent1"/>
              </a:buClr>
              <a:buSzPct val="130000"/>
              <a:buFont typeface="Wingdings" pitchFamily="2" charset="2"/>
              <a:buChar char="§"/>
              <a:defRPr lang="en-US" sz="1800" kern="1200">
                <a:solidFill>
                  <a:schemeClr val="tx1">
                    <a:lumMod val="75000"/>
                    <a:lumOff val="25000"/>
                  </a:schemeClr>
                </a:solidFill>
                <a:latin typeface="+mn-lt"/>
                <a:ea typeface="+mn-ea"/>
                <a:cs typeface="+mn-cs"/>
              </a:defRPr>
            </a:lvl9pPr>
          </a:lstStyle>
          <a:p>
            <a:pPr>
              <a:spcBef>
                <a:spcPts val="0"/>
              </a:spcBef>
            </a:pPr>
            <a:endParaRPr lang="en-US" sz="1400" b="1" dirty="0" smtClean="0"/>
          </a:p>
          <a:p>
            <a:pPr>
              <a:spcBef>
                <a:spcPts val="0"/>
              </a:spcBef>
              <a:buFont typeface="Wingdings" pitchFamily="2" charset="2"/>
              <a:buNone/>
            </a:pPr>
            <a:r>
              <a:rPr lang="en-US" sz="2400" dirty="0" smtClean="0">
                <a:ln w="900" cmpd="sng">
                  <a:solidFill>
                    <a:schemeClr val="accent1">
                      <a:satMod val="190000"/>
                      <a:alpha val="55000"/>
                    </a:schemeClr>
                  </a:solidFill>
                  <a:prstDash val="solid"/>
                </a:ln>
                <a:solidFill>
                  <a:schemeClr val="accent2"/>
                </a:solidFill>
                <a:effectLst>
                  <a:innerShdw blurRad="101600" dist="76200" dir="5400000">
                    <a:schemeClr val="accent1">
                      <a:satMod val="190000"/>
                      <a:tint val="100000"/>
                      <a:alpha val="74000"/>
                    </a:schemeClr>
                  </a:innerShdw>
                </a:effectLst>
              </a:rPr>
              <a:t>  Collaborations </a:t>
            </a:r>
            <a:endParaRPr lang="en-US" sz="2400" dirty="0">
              <a:ln w="900" cmpd="sng">
                <a:solidFill>
                  <a:schemeClr val="accent1">
                    <a:satMod val="190000"/>
                    <a:alpha val="55000"/>
                  </a:schemeClr>
                </a:solidFill>
                <a:prstDash val="solid"/>
              </a:ln>
              <a:solidFill>
                <a:schemeClr val="accent2"/>
              </a:solidFill>
              <a:effectLst>
                <a:innerShdw blurRad="101600" dist="76200" dir="5400000">
                  <a:schemeClr val="accent1">
                    <a:satMod val="190000"/>
                    <a:tint val="100000"/>
                    <a:alpha val="74000"/>
                  </a:schemeClr>
                </a:innerShdw>
              </a:effectLst>
            </a:endParaRPr>
          </a:p>
          <a:p>
            <a:pPr>
              <a:spcBef>
                <a:spcPts val="0"/>
              </a:spcBef>
            </a:pPr>
            <a:r>
              <a:rPr lang="en-US" sz="1400" b="1" dirty="0" smtClean="0">
                <a:ea typeface="Osaka" pitchFamily="29" charset="-128"/>
                <a:cs typeface="Osaka" pitchFamily="29" charset="-128"/>
              </a:rPr>
              <a:t>Dr. P. </a:t>
            </a:r>
            <a:r>
              <a:rPr lang="en-US" sz="1400" b="1" dirty="0" err="1">
                <a:ea typeface="Osaka" pitchFamily="29" charset="-128"/>
                <a:cs typeface="Osaka" pitchFamily="29" charset="-128"/>
              </a:rPr>
              <a:t>Vayer</a:t>
            </a:r>
            <a:r>
              <a:rPr lang="en-US" sz="1400" b="1" dirty="0">
                <a:ea typeface="Osaka" pitchFamily="29" charset="-128"/>
                <a:cs typeface="Osaka" pitchFamily="29" charset="-128"/>
              </a:rPr>
              <a:t>   (Lab. </a:t>
            </a:r>
            <a:r>
              <a:rPr lang="en-US" sz="1400" b="1" dirty="0" err="1">
                <a:ea typeface="Osaka" pitchFamily="29" charset="-128"/>
                <a:cs typeface="Osaka" pitchFamily="29" charset="-128"/>
              </a:rPr>
              <a:t>Servier</a:t>
            </a:r>
            <a:r>
              <a:rPr lang="en-US" sz="1400" b="1" dirty="0">
                <a:ea typeface="Osaka" pitchFamily="29" charset="-128"/>
                <a:cs typeface="Osaka" pitchFamily="29" charset="-128"/>
              </a:rPr>
              <a:t>, </a:t>
            </a:r>
            <a:r>
              <a:rPr lang="en-US" sz="1400" b="1" dirty="0" err="1">
                <a:ea typeface="Osaka" pitchFamily="29" charset="-128"/>
                <a:cs typeface="Osaka" pitchFamily="29" charset="-128"/>
              </a:rPr>
              <a:t>Orléans</a:t>
            </a:r>
            <a:r>
              <a:rPr lang="en-US" sz="1400" b="1" dirty="0">
                <a:ea typeface="Osaka" pitchFamily="29" charset="-128"/>
                <a:cs typeface="Osaka" pitchFamily="29" charset="-128"/>
              </a:rPr>
              <a:t>)</a:t>
            </a:r>
          </a:p>
          <a:p>
            <a:pPr>
              <a:spcBef>
                <a:spcPts val="0"/>
              </a:spcBef>
            </a:pPr>
            <a:r>
              <a:rPr lang="en-US" sz="1400" b="1" dirty="0" smtClean="0">
                <a:ea typeface="Osaka" pitchFamily="29" charset="-128"/>
                <a:cs typeface="Osaka" pitchFamily="29" charset="-128"/>
              </a:rPr>
              <a:t>Pr. M. Vidal (Univ. Paris Descartes) </a:t>
            </a:r>
          </a:p>
          <a:p>
            <a:pPr>
              <a:spcBef>
                <a:spcPts val="0"/>
              </a:spcBef>
            </a:pPr>
            <a:r>
              <a:rPr lang="en-US" sz="1400" b="1" dirty="0" smtClean="0">
                <a:ea typeface="Osaka" pitchFamily="29" charset="-128"/>
                <a:cs typeface="Osaka" pitchFamily="29" charset="-128"/>
              </a:rPr>
              <a:t>Pr. C. </a:t>
            </a:r>
            <a:r>
              <a:rPr lang="en-US" sz="1400" b="1" dirty="0" err="1" smtClean="0">
                <a:ea typeface="Osaka" pitchFamily="29" charset="-128"/>
                <a:cs typeface="Osaka" pitchFamily="29" charset="-128"/>
              </a:rPr>
              <a:t>Garbay</a:t>
            </a:r>
            <a:r>
              <a:rPr lang="en-US" sz="1400" b="1" dirty="0" smtClean="0">
                <a:ea typeface="Osaka" pitchFamily="29" charset="-128"/>
                <a:cs typeface="Osaka" pitchFamily="29" charset="-128"/>
              </a:rPr>
              <a:t> (</a:t>
            </a:r>
            <a:r>
              <a:rPr lang="en-US" sz="1400" b="1" dirty="0">
                <a:ea typeface="Osaka" pitchFamily="29" charset="-128"/>
                <a:cs typeface="Osaka" pitchFamily="29" charset="-128"/>
              </a:rPr>
              <a:t>Univ. Paris Descartes)</a:t>
            </a:r>
          </a:p>
          <a:p>
            <a:pPr fontAlgn="auto">
              <a:spcBef>
                <a:spcPts val="0"/>
              </a:spcBef>
              <a:spcAft>
                <a:spcPts val="0"/>
              </a:spcAft>
              <a:defRPr/>
            </a:pPr>
            <a:r>
              <a:rPr lang="en-US" sz="1400" b="1" dirty="0">
                <a:ea typeface="Osaka" pitchFamily="29" charset="-128"/>
                <a:cs typeface="Osaka" pitchFamily="29" charset="-128"/>
              </a:rPr>
              <a:t>Dr. A. </a:t>
            </a:r>
            <a:r>
              <a:rPr lang="en-US" sz="1400" b="1" dirty="0" err="1">
                <a:ea typeface="Osaka" pitchFamily="29" charset="-128"/>
                <a:cs typeface="Osaka" pitchFamily="29" charset="-128"/>
              </a:rPr>
              <a:t>Starzec</a:t>
            </a:r>
            <a:r>
              <a:rPr lang="en-US" sz="1400" b="1" dirty="0">
                <a:ea typeface="Osaka" pitchFamily="29" charset="-128"/>
                <a:cs typeface="Osaka" pitchFamily="29" charset="-128"/>
              </a:rPr>
              <a:t>   (Univ. Paris 13) </a:t>
            </a:r>
          </a:p>
          <a:p>
            <a:pPr fontAlgn="auto">
              <a:spcBef>
                <a:spcPts val="0"/>
              </a:spcBef>
              <a:defRPr/>
            </a:pPr>
            <a:r>
              <a:rPr lang="en-US" sz="1400" b="1" dirty="0">
                <a:ea typeface="Osaka" pitchFamily="29" charset="-128"/>
                <a:cs typeface="Osaka" pitchFamily="29" charset="-128"/>
              </a:rPr>
              <a:t>Pr. G. </a:t>
            </a:r>
            <a:r>
              <a:rPr lang="en-US" sz="1400" b="1" dirty="0" err="1">
                <a:ea typeface="Osaka" pitchFamily="29" charset="-128"/>
                <a:cs typeface="Osaka" pitchFamily="29" charset="-128"/>
              </a:rPr>
              <a:t>Perret</a:t>
            </a:r>
            <a:r>
              <a:rPr lang="en-US" sz="1400" b="1" dirty="0">
                <a:ea typeface="Osaka" pitchFamily="29" charset="-128"/>
                <a:cs typeface="Osaka" pitchFamily="29" charset="-128"/>
              </a:rPr>
              <a:t> (Univ. Paris 13</a:t>
            </a:r>
            <a:r>
              <a:rPr lang="en-US" sz="1400" b="1" dirty="0" smtClean="0">
                <a:ea typeface="Osaka" pitchFamily="29" charset="-128"/>
                <a:cs typeface="Osaka" pitchFamily="29" charset="-128"/>
              </a:rPr>
              <a:t>)</a:t>
            </a:r>
          </a:p>
          <a:p>
            <a:pPr fontAlgn="auto">
              <a:spcBef>
                <a:spcPts val="0"/>
              </a:spcBef>
              <a:defRPr/>
            </a:pPr>
            <a:r>
              <a:rPr lang="en-US" sz="1400" b="1" dirty="0" smtClean="0">
                <a:ea typeface="Osaka" pitchFamily="29" charset="-128"/>
                <a:cs typeface="Osaka" pitchFamily="29" charset="-128"/>
              </a:rPr>
              <a:t>Dr. D. </a:t>
            </a:r>
            <a:r>
              <a:rPr lang="en-US" sz="1400" b="1" dirty="0" err="1" smtClean="0">
                <a:ea typeface="Osaka" pitchFamily="29" charset="-128"/>
                <a:cs typeface="Osaka" pitchFamily="29" charset="-128"/>
              </a:rPr>
              <a:t>Perahia</a:t>
            </a:r>
            <a:r>
              <a:rPr lang="en-US" sz="1400" b="1" dirty="0" smtClean="0">
                <a:ea typeface="Osaka" pitchFamily="29" charset="-128"/>
                <a:cs typeface="Osaka" pitchFamily="29" charset="-128"/>
              </a:rPr>
              <a:t> (ENS </a:t>
            </a:r>
            <a:r>
              <a:rPr lang="en-US" sz="1400" b="1" dirty="0" err="1" smtClean="0">
                <a:ea typeface="Osaka" pitchFamily="29" charset="-128"/>
                <a:cs typeface="Osaka" pitchFamily="29" charset="-128"/>
              </a:rPr>
              <a:t>Cachan</a:t>
            </a:r>
            <a:r>
              <a:rPr lang="en-US" sz="1400" b="1" dirty="0" smtClean="0">
                <a:ea typeface="Osaka" pitchFamily="29" charset="-128"/>
                <a:cs typeface="Osaka" pitchFamily="29" charset="-128"/>
              </a:rPr>
              <a:t>)</a:t>
            </a:r>
          </a:p>
          <a:p>
            <a:pPr fontAlgn="auto">
              <a:spcBef>
                <a:spcPts val="0"/>
              </a:spcBef>
              <a:defRPr/>
            </a:pPr>
            <a:endParaRPr lang="en-US" sz="1400" b="1" dirty="0">
              <a:ea typeface="Osaka" pitchFamily="29" charset="-128"/>
              <a:cs typeface="Osaka" pitchFamily="29" charset="-128"/>
            </a:endParaRPr>
          </a:p>
          <a:p>
            <a:pPr>
              <a:spcBef>
                <a:spcPts val="0"/>
              </a:spcBef>
            </a:pPr>
            <a:r>
              <a:rPr lang="en-US" sz="1400" b="1" dirty="0">
                <a:ea typeface="Osaka" pitchFamily="29" charset="-128"/>
                <a:cs typeface="Osaka" pitchFamily="29" charset="-128"/>
              </a:rPr>
              <a:t>Pr. E. </a:t>
            </a:r>
            <a:r>
              <a:rPr lang="en-US" sz="1400" b="1" dirty="0" err="1">
                <a:ea typeface="Osaka" pitchFamily="29" charset="-128"/>
                <a:cs typeface="Osaka" pitchFamily="29" charset="-128"/>
              </a:rPr>
              <a:t>Alexov</a:t>
            </a:r>
            <a:r>
              <a:rPr lang="en-US" sz="1400" b="1" dirty="0">
                <a:ea typeface="Osaka" pitchFamily="29" charset="-128"/>
                <a:cs typeface="Osaka" pitchFamily="29" charset="-128"/>
              </a:rPr>
              <a:t> (Univ. Clemson, US)</a:t>
            </a:r>
          </a:p>
          <a:p>
            <a:pPr>
              <a:lnSpc>
                <a:spcPct val="110000"/>
              </a:lnSpc>
              <a:spcBef>
                <a:spcPts val="0"/>
              </a:spcBef>
              <a:defRPr/>
            </a:pPr>
            <a:r>
              <a:rPr lang="fr-FR" sz="1400" b="1" dirty="0">
                <a:ea typeface="Osaka" pitchFamily="29" charset="-128"/>
                <a:cs typeface="Osaka" pitchFamily="29" charset="-128"/>
              </a:rPr>
              <a:t>Dr. </a:t>
            </a:r>
            <a:r>
              <a:rPr lang="fr-FR" sz="1400" b="1" dirty="0" err="1">
                <a:ea typeface="Osaka" pitchFamily="29" charset="-128"/>
                <a:cs typeface="Osaka" pitchFamily="29" charset="-128"/>
              </a:rPr>
              <a:t>Ikeguchi</a:t>
            </a:r>
            <a:r>
              <a:rPr lang="fr-FR" sz="1400" b="1" dirty="0">
                <a:ea typeface="Osaka" pitchFamily="29" charset="-128"/>
                <a:cs typeface="Osaka" pitchFamily="29" charset="-128"/>
              </a:rPr>
              <a:t> (</a:t>
            </a:r>
            <a:r>
              <a:rPr lang="fr-FR" sz="1400" b="1" dirty="0" err="1">
                <a:ea typeface="Osaka" pitchFamily="29" charset="-128"/>
                <a:cs typeface="Osaka" pitchFamily="29" charset="-128"/>
              </a:rPr>
              <a:t>Josay</a:t>
            </a:r>
            <a:r>
              <a:rPr lang="fr-FR" sz="1400" b="1" dirty="0">
                <a:ea typeface="Osaka" pitchFamily="29" charset="-128"/>
                <a:cs typeface="Osaka" pitchFamily="29" charset="-128"/>
              </a:rPr>
              <a:t> </a:t>
            </a:r>
            <a:r>
              <a:rPr lang="fr-FR" sz="1400" b="1" dirty="0" err="1">
                <a:ea typeface="Osaka" pitchFamily="29" charset="-128"/>
                <a:cs typeface="Osaka" pitchFamily="29" charset="-128"/>
              </a:rPr>
              <a:t>Univ</a:t>
            </a:r>
            <a:r>
              <a:rPr lang="fr-FR" sz="1400" b="1" dirty="0">
                <a:ea typeface="Osaka" pitchFamily="29" charset="-128"/>
                <a:cs typeface="Osaka" pitchFamily="29" charset="-128"/>
              </a:rPr>
              <a:t>., Japon</a:t>
            </a:r>
            <a:r>
              <a:rPr lang="fr-FR" sz="1400" b="1" dirty="0" smtClean="0">
                <a:ea typeface="Osaka" pitchFamily="29" charset="-128"/>
                <a:cs typeface="Osaka" pitchFamily="29" charset="-128"/>
              </a:rPr>
              <a:t>)</a:t>
            </a:r>
          </a:p>
          <a:p>
            <a:pPr>
              <a:lnSpc>
                <a:spcPct val="110000"/>
              </a:lnSpc>
              <a:spcBef>
                <a:spcPts val="0"/>
              </a:spcBef>
              <a:defRPr/>
            </a:pPr>
            <a:r>
              <a:rPr lang="en-US" sz="1400" b="1" dirty="0" smtClean="0">
                <a:ea typeface="Osaka" pitchFamily="29" charset="-128"/>
                <a:cs typeface="Osaka" pitchFamily="29" charset="-128"/>
              </a:rPr>
              <a:t>Pr. P. </a:t>
            </a:r>
            <a:r>
              <a:rPr lang="en-US" sz="1400" b="1" dirty="0" err="1" smtClean="0">
                <a:ea typeface="Osaka" pitchFamily="29" charset="-128"/>
                <a:cs typeface="Osaka" pitchFamily="29" charset="-128"/>
              </a:rPr>
              <a:t>Carbonell</a:t>
            </a:r>
            <a:r>
              <a:rPr lang="en-US" sz="1400" b="1" dirty="0" smtClean="0">
                <a:ea typeface="Osaka" pitchFamily="29" charset="-128"/>
                <a:cs typeface="Osaka" pitchFamily="29" charset="-128"/>
              </a:rPr>
              <a:t>  (Univ. Manchester)</a:t>
            </a:r>
          </a:p>
          <a:p>
            <a:pPr>
              <a:lnSpc>
                <a:spcPct val="110000"/>
              </a:lnSpc>
              <a:spcBef>
                <a:spcPts val="0"/>
              </a:spcBef>
              <a:defRPr/>
            </a:pPr>
            <a:r>
              <a:rPr lang="en-US" sz="1400" b="1" dirty="0" smtClean="0">
                <a:ea typeface="Osaka" pitchFamily="29" charset="-128"/>
                <a:cs typeface="Osaka" pitchFamily="29" charset="-128"/>
              </a:rPr>
              <a:t>Pr. J. </a:t>
            </a:r>
            <a:r>
              <a:rPr lang="en-US" sz="1400" b="1" dirty="0" err="1" smtClean="0">
                <a:ea typeface="Osaka" pitchFamily="29" charset="-128"/>
                <a:cs typeface="Osaka" pitchFamily="29" charset="-128"/>
              </a:rPr>
              <a:t>Baell</a:t>
            </a:r>
            <a:r>
              <a:rPr lang="en-US" sz="1400" b="1" dirty="0" smtClean="0">
                <a:ea typeface="Osaka" pitchFamily="29" charset="-128"/>
                <a:cs typeface="Osaka" pitchFamily="29" charset="-128"/>
              </a:rPr>
              <a:t> (Univ. Melbourne)</a:t>
            </a:r>
          </a:p>
          <a:p>
            <a:pPr lvl="0">
              <a:lnSpc>
                <a:spcPct val="110000"/>
              </a:lnSpc>
              <a:spcBef>
                <a:spcPts val="0"/>
              </a:spcBef>
            </a:pPr>
            <a:r>
              <a:rPr lang="en-US" sz="1400" b="1" dirty="0" smtClean="0">
                <a:ea typeface="Osaka" pitchFamily="29" charset="-128"/>
                <a:cs typeface="Osaka" pitchFamily="29" charset="-128"/>
              </a:rPr>
              <a:t>Dr</a:t>
            </a:r>
            <a:r>
              <a:rPr lang="en-US" sz="1400" b="1" dirty="0">
                <a:ea typeface="Osaka" pitchFamily="29" charset="-128"/>
                <a:cs typeface="Osaka" pitchFamily="29" charset="-128"/>
              </a:rPr>
              <a:t>. T. </a:t>
            </a:r>
            <a:r>
              <a:rPr lang="en-US" sz="1400" b="1" dirty="0" err="1">
                <a:ea typeface="Osaka" pitchFamily="29" charset="-128"/>
                <a:cs typeface="Osaka" pitchFamily="29" charset="-128"/>
              </a:rPr>
              <a:t>Pencheva</a:t>
            </a:r>
            <a:r>
              <a:rPr lang="en-US" sz="1400" b="1" dirty="0">
                <a:ea typeface="Osaka" pitchFamily="29" charset="-128"/>
                <a:cs typeface="Osaka" pitchFamily="29" charset="-128"/>
              </a:rPr>
              <a:t> </a:t>
            </a:r>
            <a:r>
              <a:rPr lang="en-US" sz="1400" b="1" dirty="0" smtClean="0">
                <a:ea typeface="Osaka" pitchFamily="29" charset="-128"/>
                <a:cs typeface="Osaka" pitchFamily="29" charset="-128"/>
              </a:rPr>
              <a:t>(</a:t>
            </a:r>
            <a:r>
              <a:rPr lang="en-US" sz="1400" b="1" dirty="0" err="1" smtClean="0">
                <a:ea typeface="Osaka" pitchFamily="29" charset="-128"/>
                <a:cs typeface="Osaka" pitchFamily="29" charset="-128"/>
              </a:rPr>
              <a:t>Bulg</a:t>
            </a:r>
            <a:r>
              <a:rPr lang="en-US" sz="1400" b="1" dirty="0" smtClean="0">
                <a:ea typeface="Osaka" pitchFamily="29" charset="-128"/>
                <a:cs typeface="Osaka" pitchFamily="29" charset="-128"/>
              </a:rPr>
              <a:t>  </a:t>
            </a:r>
            <a:r>
              <a:rPr lang="en-US" sz="1400" b="1" dirty="0" err="1" smtClean="0">
                <a:ea typeface="Osaka" pitchFamily="29" charset="-128"/>
                <a:cs typeface="Osaka" pitchFamily="29" charset="-128"/>
              </a:rPr>
              <a:t>Acad</a:t>
            </a:r>
            <a:r>
              <a:rPr lang="en-US" sz="1400" b="1" dirty="0" smtClean="0">
                <a:ea typeface="Osaka" pitchFamily="29" charset="-128"/>
                <a:cs typeface="Osaka" pitchFamily="29" charset="-128"/>
              </a:rPr>
              <a:t> </a:t>
            </a:r>
            <a:r>
              <a:rPr lang="en-US" sz="1400" b="1" dirty="0" err="1" smtClean="0">
                <a:ea typeface="Osaka" pitchFamily="29" charset="-128"/>
                <a:cs typeface="Osaka" pitchFamily="29" charset="-128"/>
              </a:rPr>
              <a:t>Sci</a:t>
            </a:r>
            <a:r>
              <a:rPr lang="en-US" sz="1400" b="1" dirty="0" smtClean="0">
                <a:ea typeface="Osaka" pitchFamily="29" charset="-128"/>
                <a:cs typeface="Osaka" pitchFamily="29" charset="-128"/>
              </a:rPr>
              <a:t> )</a:t>
            </a:r>
          </a:p>
          <a:p>
            <a:pPr>
              <a:lnSpc>
                <a:spcPct val="110000"/>
              </a:lnSpc>
              <a:spcBef>
                <a:spcPts val="0"/>
              </a:spcBef>
            </a:pPr>
            <a:r>
              <a:rPr lang="en-US" sz="1400" b="1" dirty="0" smtClean="0">
                <a:ea typeface="Osaka" pitchFamily="29" charset="-128"/>
                <a:cs typeface="Osaka" pitchFamily="29" charset="-128"/>
              </a:rPr>
              <a:t>Pr. I. </a:t>
            </a:r>
            <a:r>
              <a:rPr lang="en-US" sz="1400" b="1" dirty="0" err="1" smtClean="0">
                <a:ea typeface="Osaka" pitchFamily="29" charset="-128"/>
                <a:cs typeface="Osaka" pitchFamily="29" charset="-128"/>
              </a:rPr>
              <a:t>Pajeva</a:t>
            </a:r>
            <a:r>
              <a:rPr lang="en-US" sz="1400" b="1" dirty="0" smtClean="0">
                <a:ea typeface="Osaka" pitchFamily="29" charset="-128"/>
                <a:cs typeface="Osaka" pitchFamily="29" charset="-128"/>
              </a:rPr>
              <a:t> (</a:t>
            </a:r>
            <a:r>
              <a:rPr lang="en-US" sz="1400" b="1" dirty="0" err="1" smtClean="0">
                <a:ea typeface="Osaka" pitchFamily="29" charset="-128"/>
                <a:cs typeface="Osaka" pitchFamily="29" charset="-128"/>
              </a:rPr>
              <a:t>Bulg</a:t>
            </a:r>
            <a:r>
              <a:rPr lang="en-US" sz="1400" b="1" dirty="0" smtClean="0">
                <a:ea typeface="Osaka" pitchFamily="29" charset="-128"/>
                <a:cs typeface="Osaka" pitchFamily="29" charset="-128"/>
              </a:rPr>
              <a:t>  </a:t>
            </a:r>
            <a:r>
              <a:rPr lang="en-US" sz="1400" b="1" dirty="0" err="1" smtClean="0">
                <a:ea typeface="Osaka" pitchFamily="29" charset="-128"/>
                <a:cs typeface="Osaka" pitchFamily="29" charset="-128"/>
              </a:rPr>
              <a:t>Acad</a:t>
            </a:r>
            <a:r>
              <a:rPr lang="en-US" sz="1400" b="1" dirty="0" smtClean="0">
                <a:ea typeface="Osaka" pitchFamily="29" charset="-128"/>
                <a:cs typeface="Osaka" pitchFamily="29" charset="-128"/>
              </a:rPr>
              <a:t> </a:t>
            </a:r>
            <a:r>
              <a:rPr lang="en-US" sz="1400" b="1" dirty="0" err="1" smtClean="0">
                <a:ea typeface="Osaka" pitchFamily="29" charset="-128"/>
                <a:cs typeface="Osaka" pitchFamily="29" charset="-128"/>
              </a:rPr>
              <a:t>Sci</a:t>
            </a:r>
            <a:r>
              <a:rPr lang="en-US" sz="1400" b="1" dirty="0" smtClean="0">
                <a:ea typeface="Osaka" pitchFamily="29" charset="-128"/>
                <a:cs typeface="Osaka" pitchFamily="29" charset="-128"/>
              </a:rPr>
              <a:t>  )</a:t>
            </a:r>
          </a:p>
          <a:p>
            <a:pPr>
              <a:lnSpc>
                <a:spcPct val="110000"/>
              </a:lnSpc>
              <a:spcBef>
                <a:spcPts val="0"/>
              </a:spcBef>
            </a:pPr>
            <a:r>
              <a:rPr lang="en-US" sz="1400" b="1" dirty="0" smtClean="0">
                <a:ea typeface="Osaka" pitchFamily="29" charset="-128"/>
                <a:cs typeface="Osaka" pitchFamily="29" charset="-128"/>
              </a:rPr>
              <a:t>Pr. A. </a:t>
            </a:r>
            <a:r>
              <a:rPr lang="en-US" sz="1400" b="1" dirty="0" err="1" smtClean="0">
                <a:ea typeface="Osaka" pitchFamily="29" charset="-128"/>
                <a:cs typeface="Osaka" pitchFamily="29" charset="-128"/>
              </a:rPr>
              <a:t>Isvoran</a:t>
            </a:r>
            <a:r>
              <a:rPr lang="en-US" sz="1400" b="1" dirty="0" smtClean="0">
                <a:ea typeface="Osaka" pitchFamily="29" charset="-128"/>
                <a:cs typeface="Osaka" pitchFamily="29" charset="-128"/>
              </a:rPr>
              <a:t> (West Univ. Timisoara)</a:t>
            </a:r>
          </a:p>
          <a:p>
            <a:pPr>
              <a:lnSpc>
                <a:spcPct val="110000"/>
              </a:lnSpc>
              <a:spcBef>
                <a:spcPts val="0"/>
              </a:spcBef>
              <a:buNone/>
            </a:pPr>
            <a:endParaRPr lang="en-US" sz="1400" b="1" dirty="0" smtClean="0">
              <a:ea typeface="Osaka" pitchFamily="29" charset="-128"/>
              <a:cs typeface="Osaka" pitchFamily="29" charset="-128"/>
            </a:endParaRPr>
          </a:p>
          <a:p>
            <a:pPr>
              <a:spcBef>
                <a:spcPts val="0"/>
              </a:spcBef>
            </a:pPr>
            <a:endParaRPr lang="en-US" sz="1400" b="1" dirty="0" smtClean="0">
              <a:ea typeface="Osaka" pitchFamily="29" charset="-128"/>
              <a:cs typeface="Osaka" pitchFamily="29" charset="-128"/>
            </a:endParaRPr>
          </a:p>
          <a:p>
            <a:pPr marL="109728" indent="0">
              <a:spcBef>
                <a:spcPts val="0"/>
              </a:spcBef>
              <a:buFont typeface="Wingdings" pitchFamily="2" charset="2"/>
              <a:buNone/>
            </a:pPr>
            <a:endParaRPr lang="en-US" sz="1400" b="1" dirty="0" smtClean="0">
              <a:ea typeface="Osaka" pitchFamily="29" charset="-128"/>
              <a:cs typeface="Osaka" pitchFamily="29" charset="-128"/>
            </a:endParaRPr>
          </a:p>
          <a:p>
            <a:pPr marL="109728" indent="0">
              <a:spcBef>
                <a:spcPts val="0"/>
              </a:spcBef>
              <a:buFont typeface="Wingdings" pitchFamily="2" charset="2"/>
              <a:buNone/>
            </a:pPr>
            <a:endParaRPr lang="en-US" sz="1400" b="1" dirty="0" smtClean="0">
              <a:ea typeface="Osaka" pitchFamily="29" charset="-128"/>
              <a:cs typeface="Osaka" pitchFamily="29" charset="-128"/>
            </a:endParaRPr>
          </a:p>
        </p:txBody>
      </p:sp>
      <p:pic>
        <p:nvPicPr>
          <p:cNvPr id="21" name="Picture 20" descr="Pablo-part1.08030602.01000505@inserm.fr.jpeg"/>
          <p:cNvPicPr>
            <a:picLocks noChangeAspect="1"/>
          </p:cNvPicPr>
          <p:nvPr/>
        </p:nvPicPr>
        <p:blipFill>
          <a:blip r:embed="rId3"/>
          <a:srcRect r="30758"/>
          <a:stretch>
            <a:fillRect/>
          </a:stretch>
        </p:blipFill>
        <p:spPr>
          <a:xfrm>
            <a:off x="6889244" y="5829797"/>
            <a:ext cx="2045712" cy="893722"/>
          </a:xfrm>
          <a:prstGeom prst="rect">
            <a:avLst/>
          </a:prstGeom>
        </p:spPr>
      </p:pic>
      <p:pic>
        <p:nvPicPr>
          <p:cNvPr id="22" name="Picture 21" descr="screenshot_01.jpg"/>
          <p:cNvPicPr>
            <a:picLocks noChangeAspect="1"/>
          </p:cNvPicPr>
          <p:nvPr/>
        </p:nvPicPr>
        <p:blipFill>
          <a:blip r:embed="rId4"/>
          <a:stretch>
            <a:fillRect/>
          </a:stretch>
        </p:blipFill>
        <p:spPr>
          <a:xfrm>
            <a:off x="7231078" y="4399445"/>
            <a:ext cx="1176322" cy="1268444"/>
          </a:xfrm>
          <a:prstGeom prst="rect">
            <a:avLst/>
          </a:prstGeom>
        </p:spPr>
      </p:pic>
      <p:pic>
        <p:nvPicPr>
          <p:cNvPr id="8" name="Picture 7"/>
          <p:cNvPicPr>
            <a:picLocks noChangeAspect="1"/>
          </p:cNvPicPr>
          <p:nvPr/>
        </p:nvPicPr>
        <p:blipFill>
          <a:blip r:embed="rId5"/>
          <a:stretch>
            <a:fillRect/>
          </a:stretch>
        </p:blipFill>
        <p:spPr>
          <a:xfrm>
            <a:off x="5135619" y="5906691"/>
            <a:ext cx="1582681" cy="854648"/>
          </a:xfrm>
          <a:prstGeom prst="rect">
            <a:avLst/>
          </a:prstGeom>
        </p:spPr>
      </p:pic>
      <p:pic>
        <p:nvPicPr>
          <p:cNvPr id="9" name="Picture 7" descr="logo_paris7_small"/>
          <p:cNvPicPr>
            <a:picLocks noChangeAspect="1" noChangeArrowheads="1"/>
          </p:cNvPicPr>
          <p:nvPr/>
        </p:nvPicPr>
        <p:blipFill>
          <a:blip r:embed="rId6">
            <a:clrChange>
              <a:clrFrom>
                <a:srgbClr val="FFFFFF"/>
              </a:clrFrom>
              <a:clrTo>
                <a:srgbClr val="FFFFFF">
                  <a:alpha val="0"/>
                </a:srgbClr>
              </a:clrTo>
            </a:clrChange>
          </a:blip>
          <a:srcRect/>
          <a:stretch>
            <a:fillRect/>
          </a:stretch>
        </p:blipFill>
        <p:spPr bwMode="auto">
          <a:xfrm rot="5400000">
            <a:off x="3595738" y="5537905"/>
            <a:ext cx="727928" cy="1465500"/>
          </a:xfrm>
          <a:prstGeom prst="rect">
            <a:avLst/>
          </a:prstGeom>
          <a:noFill/>
          <a:ln w="9525">
            <a:noFill/>
            <a:miter lim="800000"/>
            <a:headEnd/>
            <a:tailEnd/>
          </a:ln>
        </p:spPr>
      </p:pic>
      <p:pic>
        <p:nvPicPr>
          <p:cNvPr id="10" name="Picture 9"/>
          <p:cNvPicPr>
            <a:picLocks noChangeAspect="1"/>
          </p:cNvPicPr>
          <p:nvPr/>
        </p:nvPicPr>
        <p:blipFill>
          <a:blip r:embed="rId7"/>
          <a:srcRect l="5237" t="13759" r="79056" b="71035"/>
          <a:stretch>
            <a:fillRect/>
          </a:stretch>
        </p:blipFill>
        <p:spPr>
          <a:xfrm>
            <a:off x="1313582" y="6369466"/>
            <a:ext cx="666475" cy="391873"/>
          </a:xfrm>
          <a:prstGeom prst="rect">
            <a:avLst/>
          </a:prstGeom>
        </p:spPr>
      </p:pic>
      <p:pic>
        <p:nvPicPr>
          <p:cNvPr id="11" name="Picture 22"/>
          <p:cNvPicPr>
            <a:picLocks noChangeAspect="1" noChangeArrowheads="1"/>
          </p:cNvPicPr>
          <p:nvPr/>
        </p:nvPicPr>
        <p:blipFill>
          <a:blip r:embed="rId8"/>
          <a:srcRect/>
          <a:stretch>
            <a:fillRect/>
          </a:stretch>
        </p:blipFill>
        <p:spPr bwMode="auto">
          <a:xfrm>
            <a:off x="364120" y="6280326"/>
            <a:ext cx="609600" cy="481013"/>
          </a:xfrm>
          <a:prstGeom prst="rect">
            <a:avLst/>
          </a:prstGeom>
          <a:noFill/>
          <a:ln w="9525">
            <a:noFill/>
            <a:miter lim="800000"/>
            <a:headEnd/>
            <a:tailEnd/>
          </a:ln>
          <a:effectLst/>
        </p:spPr>
      </p:pic>
      <p:pic>
        <p:nvPicPr>
          <p:cNvPr id="12" name="Picture 11"/>
          <p:cNvPicPr>
            <a:picLocks noChangeAspect="1"/>
          </p:cNvPicPr>
          <p:nvPr/>
        </p:nvPicPr>
        <p:blipFill>
          <a:blip r:embed="rId9"/>
          <a:stretch>
            <a:fillRect/>
          </a:stretch>
        </p:blipFill>
        <p:spPr>
          <a:xfrm>
            <a:off x="5878428" y="5334497"/>
            <a:ext cx="1010816" cy="495300"/>
          </a:xfrm>
          <a:prstGeom prst="rect">
            <a:avLst/>
          </a:prstGeom>
        </p:spPr>
      </p:pic>
    </p:spTree>
  </p:cSld>
  <p:clrMapOvr>
    <a:masterClrMapping/>
  </p:clrMapOvr>
  <p:transition spd="med">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852646"/>
            <a:ext cx="8229600" cy="1143000"/>
          </a:xfrm>
        </p:spPr>
        <p:txBody>
          <a:bodyPr>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 you</a:t>
            </a:r>
            <a:endParaRPr lang="en-US"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87157974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457199" y="1092092"/>
            <a:ext cx="8229601" cy="1393315"/>
          </a:xfrm>
          <a:prstGeom prst="rect">
            <a:avLst/>
          </a:prstGeom>
        </p:spPr>
        <p:txBody>
          <a:bodyPr vert="horz" lIns="91440" tIns="45720" rIns="91440" bIns="45720" rtlCol="0">
            <a:normAutofit/>
          </a:bodyPr>
          <a:lstStyle/>
          <a:p>
            <a:pPr marL="342900" lvl="0" indent="-342900" algn="just">
              <a:spcBef>
                <a:spcPct val="20000"/>
              </a:spcBef>
              <a:buClr>
                <a:srgbClr val="FF6600"/>
              </a:buClr>
              <a:buFont typeface="Arial"/>
              <a:buChar char="•"/>
              <a:defRPr/>
            </a:pPr>
            <a:r>
              <a:rPr kumimoji="0" lang="en-US" sz="2400" b="0" i="0" u="none" strike="noStrike" kern="1200" cap="none" spc="0" normalizeH="0" baseline="0" noProof="0" dirty="0" smtClean="0">
                <a:ln>
                  <a:noFill/>
                </a:ln>
                <a:solidFill>
                  <a:schemeClr val="tx1"/>
                </a:solidFill>
                <a:effectLst/>
                <a:uLnTx/>
                <a:uFillTx/>
                <a:latin typeface="Times"/>
                <a:ea typeface="+mn-ea"/>
                <a:cs typeface="Times"/>
              </a:rPr>
              <a:t>Today about 20 LMW PPI </a:t>
            </a:r>
            <a:r>
              <a:rPr kumimoji="0" lang="en-US" sz="2400" b="0" i="0" u="none" strike="noStrike" kern="1200" cap="none" spc="0" normalizeH="0" baseline="0" noProof="0" dirty="0" err="1" smtClean="0">
                <a:ln>
                  <a:noFill/>
                </a:ln>
                <a:solidFill>
                  <a:schemeClr val="tx1"/>
                </a:solidFill>
                <a:effectLst/>
                <a:uLnTx/>
                <a:uFillTx/>
                <a:latin typeface="Times"/>
                <a:ea typeface="+mn-ea"/>
                <a:cs typeface="Times"/>
              </a:rPr>
              <a:t>cmpds</a:t>
            </a:r>
            <a:r>
              <a:rPr lang="en-US" sz="2400" dirty="0" smtClean="0">
                <a:latin typeface="Times"/>
                <a:cs typeface="Times"/>
              </a:rPr>
              <a:t> are in phase I to III clinical trials. </a:t>
            </a:r>
            <a:r>
              <a:rPr lang="en-US" sz="2400" b="1" dirty="0" smtClean="0">
                <a:latin typeface="Times"/>
                <a:cs typeface="Times"/>
              </a:rPr>
              <a:t>Expected sales worldwide (to start with) of over $800 million/each</a:t>
            </a:r>
            <a:r>
              <a:rPr kumimoji="0" lang="en-US" sz="2400" b="1" i="0" u="none" strike="noStrike" kern="1200" cap="none" spc="0" normalizeH="0" noProof="0" dirty="0" smtClean="0">
                <a:ln>
                  <a:noFill/>
                </a:ln>
                <a:solidFill>
                  <a:schemeClr val="tx1"/>
                </a:solidFill>
                <a:effectLst/>
                <a:uLnTx/>
                <a:uFillTx/>
                <a:latin typeface="Times"/>
                <a:ea typeface="+mn-ea"/>
                <a:cs typeface="Times"/>
              </a:rPr>
              <a:t> year</a:t>
            </a:r>
            <a:r>
              <a:rPr kumimoji="0" lang="en-US" sz="2400" b="1" i="0" u="none" strike="noStrike" kern="1200" cap="none" spc="0" normalizeH="0" baseline="0" noProof="0" dirty="0" smtClean="0">
                <a:ln>
                  <a:noFill/>
                </a:ln>
                <a:solidFill>
                  <a:schemeClr val="tx1"/>
                </a:solidFill>
                <a:effectLst/>
                <a:uLnTx/>
                <a:uFillTx/>
                <a:latin typeface="Times"/>
                <a:ea typeface="+mn-ea"/>
                <a:cs typeface="Times"/>
              </a:rPr>
              <a:t> within 4 years</a:t>
            </a:r>
            <a:endParaRPr kumimoji="0" lang="en-US" sz="2400" b="1" i="0" u="none" strike="noStrike" kern="1200" cap="none" spc="0" normalizeH="0" baseline="0" noProof="0" dirty="0">
              <a:ln>
                <a:noFill/>
              </a:ln>
              <a:solidFill>
                <a:schemeClr val="tx1"/>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tabLst/>
              <a:defRPr/>
            </a:pPr>
            <a:endParaRPr kumimoji="0" lang="en-US" sz="2400" b="0" i="0" u="none" strike="noStrike" kern="1200" cap="none" spc="0" normalizeH="0" baseline="0" noProof="0" dirty="0" smtClean="0">
              <a:ln>
                <a:noFill/>
              </a:ln>
              <a:solidFill>
                <a:srgbClr val="000000"/>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Times"/>
              <a:ea typeface="+mn-ea"/>
              <a:cs typeface="Times"/>
            </a:endParaRPr>
          </a:p>
          <a:p>
            <a:pPr marL="742950" marR="0" lvl="1" indent="-285750" algn="just" defTabSz="457200" rtl="0" eaLnBrk="1" fontAlgn="auto" latinLnBrk="0" hangingPunct="1">
              <a:lnSpc>
                <a:spcPct val="100000"/>
              </a:lnSpc>
              <a:spcBef>
                <a:spcPct val="20000"/>
              </a:spcBef>
              <a:spcAft>
                <a:spcPts val="0"/>
              </a:spcAft>
              <a:buClrTx/>
              <a:buSzTx/>
              <a:buFont typeface="Arial"/>
              <a:buNone/>
              <a:tabLst/>
              <a:defRPr/>
            </a:pPr>
            <a:endParaRPr kumimoji="0" lang="en-US" sz="1900" b="0" i="0" u="none" strike="noStrike" kern="1200" cap="none" spc="0" normalizeH="0" baseline="0" noProof="0" dirty="0">
              <a:ln>
                <a:noFill/>
              </a:ln>
              <a:solidFill>
                <a:srgbClr val="000000"/>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a:ln>
                <a:noFill/>
              </a:ln>
              <a:solidFill>
                <a:schemeClr val="tx1"/>
              </a:solidFill>
              <a:effectLst/>
              <a:uLnTx/>
              <a:uFillTx/>
              <a:latin typeface="Times"/>
              <a:ea typeface="+mn-ea"/>
              <a:cs typeface="Times"/>
            </a:endParaRPr>
          </a:p>
        </p:txBody>
      </p:sp>
      <p:sp>
        <p:nvSpPr>
          <p:cNvPr id="13" name="Title 1"/>
          <p:cNvSpPr txBox="1">
            <a:spLocks/>
          </p:cNvSpPr>
          <p:nvPr/>
        </p:nvSpPr>
        <p:spPr>
          <a:xfrm>
            <a:off x="457200" y="274638"/>
            <a:ext cx="8229600" cy="830865"/>
          </a:xfrm>
          <a:prstGeom prst="rect">
            <a:avLst/>
          </a:prstGeom>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smtClean="0">
                <a:ln>
                  <a:noFill/>
                </a:ln>
                <a:solidFill>
                  <a:srgbClr val="000090"/>
                </a:solidFill>
                <a:effectLst/>
                <a:uLnTx/>
                <a:uFillTx/>
                <a:latin typeface="Times"/>
                <a:ea typeface="+mn-ea"/>
                <a:cs typeface="Times"/>
              </a:rPr>
              <a:t>Conclusion</a:t>
            </a:r>
            <a:r>
              <a:rPr lang="en-US" sz="2400" b="1" dirty="0" smtClean="0">
                <a:solidFill>
                  <a:srgbClr val="000090"/>
                </a:solidFill>
                <a:latin typeface="Times"/>
                <a:cs typeface="Times"/>
              </a:rPr>
              <a:t>s</a:t>
            </a:r>
            <a:endParaRPr kumimoji="0" lang="en-US" sz="2400" b="1" i="0" u="none" strike="noStrike" kern="1200" cap="none" spc="0" normalizeH="0" baseline="0" noProof="0" dirty="0">
              <a:ln>
                <a:noFill/>
              </a:ln>
              <a:solidFill>
                <a:srgbClr val="000090"/>
              </a:solidFill>
              <a:effectLst/>
              <a:uLnTx/>
              <a:uFillTx/>
              <a:latin typeface="Times"/>
              <a:ea typeface="+mn-ea"/>
              <a:cs typeface="Times"/>
            </a:endParaRPr>
          </a:p>
        </p:txBody>
      </p:sp>
      <p:grpSp>
        <p:nvGrpSpPr>
          <p:cNvPr id="16" name="Group 15"/>
          <p:cNvGrpSpPr/>
          <p:nvPr/>
        </p:nvGrpSpPr>
        <p:grpSpPr>
          <a:xfrm>
            <a:off x="457199" y="1885338"/>
            <a:ext cx="8686801" cy="5577287"/>
            <a:chOff x="457199" y="1885338"/>
            <a:chExt cx="8686801" cy="5577287"/>
          </a:xfrm>
        </p:grpSpPr>
        <p:sp>
          <p:nvSpPr>
            <p:cNvPr id="7" name="Content Placeholder 3"/>
            <p:cNvSpPr txBox="1">
              <a:spLocks/>
            </p:cNvSpPr>
            <p:nvPr/>
          </p:nvSpPr>
          <p:spPr>
            <a:xfrm>
              <a:off x="457199" y="1885338"/>
              <a:ext cx="8229601" cy="5577287"/>
            </a:xfrm>
            <a:prstGeom prst="rect">
              <a:avLst/>
            </a:prstGeom>
          </p:spPr>
          <p:txBody>
            <a:bodyPr vert="horz" lIns="91440" tIns="45720" rIns="91440" bIns="45720" rtlCol="0">
              <a:normAutofit/>
            </a:bodyPr>
            <a:lstStyle/>
            <a:p>
              <a:pPr marL="342900" lvl="0" indent="-342900" algn="just">
                <a:spcBef>
                  <a:spcPct val="20000"/>
                </a:spcBef>
                <a:buClr>
                  <a:srgbClr val="FF6600"/>
                </a:buClr>
                <a:buFont typeface="Arial"/>
                <a:buChar char="•"/>
                <a:defRPr/>
              </a:pPr>
              <a:endParaRPr lang="en-US" sz="2400" dirty="0">
                <a:latin typeface="Times"/>
                <a:cs typeface="Times"/>
              </a:endParaRPr>
            </a:p>
            <a:p>
              <a:pPr marL="342900" lvl="0" indent="-342900" algn="just">
                <a:spcBef>
                  <a:spcPct val="20000"/>
                </a:spcBef>
                <a:buClr>
                  <a:srgbClr val="FF6600"/>
                </a:buClr>
                <a:buFont typeface="Arial"/>
                <a:buChar char="•"/>
                <a:defRPr/>
              </a:pPr>
              <a:r>
                <a:rPr lang="en-US" sz="2400" noProof="0" dirty="0">
                  <a:solidFill>
                    <a:srgbClr val="0000FF"/>
                  </a:solidFill>
                  <a:latin typeface="Times"/>
                  <a:cs typeface="Times"/>
                </a:rPr>
                <a:t>In </a:t>
              </a:r>
              <a:r>
                <a:rPr lang="en-US" sz="2400" b="1" noProof="0" dirty="0">
                  <a:solidFill>
                    <a:srgbClr val="0000FF"/>
                  </a:solidFill>
                  <a:latin typeface="Times"/>
                  <a:cs typeface="Times"/>
                </a:rPr>
                <a:t>phase I</a:t>
              </a:r>
              <a:r>
                <a:rPr lang="en-US" sz="2400" noProof="0" dirty="0">
                  <a:solidFill>
                    <a:srgbClr val="0000FF"/>
                  </a:solidFill>
                  <a:latin typeface="Times"/>
                  <a:cs typeface="Times"/>
                </a:rPr>
                <a:t>, l</a:t>
              </a:r>
              <a:r>
                <a:rPr kumimoji="0" lang="en-US" sz="2400" b="0" i="0" u="none" strike="noStrike" kern="1200" cap="none" spc="0" normalizeH="0" noProof="0" dirty="0">
                  <a:ln>
                    <a:noFill/>
                  </a:ln>
                  <a:solidFill>
                    <a:srgbClr val="0000FF"/>
                  </a:solidFill>
                  <a:effectLst/>
                  <a:uLnTx/>
                  <a:uFillTx/>
                  <a:latin typeface="Times"/>
                  <a:ea typeface="+mn-ea"/>
                  <a:cs typeface="Times"/>
                </a:rPr>
                <a:t>atest generation of PPI modulators (</a:t>
              </a:r>
              <a:r>
                <a:rPr kumimoji="0" lang="en-US" sz="2400" b="0" i="0" u="none" strike="noStrike" kern="1200" cap="none" spc="0" normalizeH="0" noProof="0" dirty="0" smtClean="0">
                  <a:ln>
                    <a:noFill/>
                  </a:ln>
                  <a:solidFill>
                    <a:srgbClr val="0000FF"/>
                  </a:solidFill>
                  <a:effectLst/>
                  <a:uLnTx/>
                  <a:uFillTx/>
                  <a:latin typeface="Times"/>
                  <a:ea typeface="+mn-ea"/>
                  <a:cs typeface="Times"/>
                </a:rPr>
                <a:t>developed </a:t>
              </a:r>
              <a:r>
                <a:rPr kumimoji="0" lang="en-US" sz="2400" b="0" i="0" u="none" strike="noStrike" kern="1200" cap="none" spc="0" normalizeH="0" noProof="0" dirty="0">
                  <a:ln>
                    <a:noFill/>
                  </a:ln>
                  <a:solidFill>
                    <a:srgbClr val="0000FF"/>
                  </a:solidFill>
                  <a:effectLst/>
                  <a:uLnTx/>
                  <a:uFillTx/>
                  <a:latin typeface="Times"/>
                  <a:ea typeface="+mn-ea"/>
                  <a:cs typeface="Times"/>
                </a:rPr>
                <a:t>between 2005-2012) seem to have </a:t>
              </a:r>
              <a:r>
                <a:rPr kumimoji="0" lang="en-US" sz="2400" b="1" i="0" u="none" strike="noStrike" kern="1200" cap="none" spc="0" normalizeH="0" noProof="0" dirty="0">
                  <a:ln>
                    <a:noFill/>
                  </a:ln>
                  <a:solidFill>
                    <a:srgbClr val="0000FF"/>
                  </a:solidFill>
                  <a:effectLst/>
                  <a:uLnTx/>
                  <a:uFillTx/>
                  <a:latin typeface="Times"/>
                  <a:ea typeface="+mn-ea"/>
                  <a:cs typeface="Times"/>
                </a:rPr>
                <a:t>82% probability of making it to the next phase</a:t>
              </a:r>
              <a:r>
                <a:rPr kumimoji="0" lang="en-US" sz="2400" b="0" i="0" u="none" strike="noStrike" kern="1200" cap="none" spc="0" normalizeH="0" noProof="0" dirty="0">
                  <a:ln>
                    <a:noFill/>
                  </a:ln>
                  <a:solidFill>
                    <a:srgbClr val="0000FF"/>
                  </a:solidFill>
                  <a:effectLst/>
                  <a:uLnTx/>
                  <a:uFillTx/>
                  <a:latin typeface="Times"/>
                  <a:ea typeface="+mn-ea"/>
                  <a:cs typeface="Times"/>
                </a:rPr>
                <a:t> compared to 54% for all NMEs, and for </a:t>
              </a:r>
              <a:r>
                <a:rPr kumimoji="0" lang="en-US" sz="2400" b="1" i="0" u="none" strike="noStrike" kern="1200" cap="none" spc="0" normalizeH="0" noProof="0" dirty="0">
                  <a:ln>
                    <a:noFill/>
                  </a:ln>
                  <a:solidFill>
                    <a:srgbClr val="0000FF"/>
                  </a:solidFill>
                  <a:effectLst/>
                  <a:uLnTx/>
                  <a:uFillTx/>
                  <a:latin typeface="Times"/>
                  <a:ea typeface="+mn-ea"/>
                  <a:cs typeface="Times"/>
                </a:rPr>
                <a:t>phase II</a:t>
              </a:r>
              <a:r>
                <a:rPr kumimoji="0" lang="en-US" sz="2400" b="0" i="0" u="none" strike="noStrike" kern="1200" cap="none" spc="0" normalizeH="0" noProof="0" dirty="0">
                  <a:ln>
                    <a:noFill/>
                  </a:ln>
                  <a:solidFill>
                    <a:srgbClr val="0000FF"/>
                  </a:solidFill>
                  <a:effectLst/>
                  <a:uLnTx/>
                  <a:uFillTx/>
                  <a:latin typeface="Times"/>
                  <a:ea typeface="+mn-ea"/>
                  <a:cs typeface="Times"/>
                </a:rPr>
                <a:t>, the probability of success seems to be </a:t>
              </a:r>
              <a:r>
                <a:rPr kumimoji="0" lang="en-US" sz="2400" b="1" i="0" u="none" strike="noStrike" kern="1200" cap="none" spc="0" normalizeH="0" noProof="0" dirty="0">
                  <a:ln>
                    <a:noFill/>
                  </a:ln>
                  <a:solidFill>
                    <a:srgbClr val="0000FF"/>
                  </a:solidFill>
                  <a:effectLst/>
                  <a:uLnTx/>
                  <a:uFillTx/>
                  <a:latin typeface="Times"/>
                  <a:ea typeface="+mn-ea"/>
                  <a:cs typeface="Times"/>
                </a:rPr>
                <a:t>57%</a:t>
              </a:r>
              <a:r>
                <a:rPr kumimoji="0" lang="en-US" sz="2400" b="0" i="0" u="none" strike="noStrike" kern="1200" cap="none" spc="0" normalizeH="0" noProof="0" dirty="0">
                  <a:ln>
                    <a:noFill/>
                  </a:ln>
                  <a:solidFill>
                    <a:srgbClr val="0000FF"/>
                  </a:solidFill>
                  <a:effectLst/>
                  <a:uLnTx/>
                  <a:uFillTx/>
                  <a:latin typeface="Times"/>
                  <a:ea typeface="+mn-ea"/>
                  <a:cs typeface="Times"/>
                </a:rPr>
                <a:t> for PPI modulators </a:t>
              </a:r>
              <a:r>
                <a:rPr kumimoji="0" lang="en-US" sz="2400" b="1" i="0" u="none" strike="noStrike" kern="1200" cap="none" spc="0" normalizeH="0" noProof="0" dirty="0">
                  <a:ln>
                    <a:noFill/>
                  </a:ln>
                  <a:solidFill>
                    <a:srgbClr val="0000FF"/>
                  </a:solidFill>
                  <a:effectLst/>
                  <a:uLnTx/>
                  <a:uFillTx/>
                  <a:latin typeface="Times"/>
                  <a:ea typeface="+mn-ea"/>
                  <a:cs typeface="Times"/>
                </a:rPr>
                <a:t>compared to 34% </a:t>
              </a:r>
              <a:r>
                <a:rPr kumimoji="0" lang="en-US" sz="2400" b="0" i="0" u="none" strike="noStrike" kern="1200" cap="none" spc="0" normalizeH="0" noProof="0" dirty="0">
                  <a:ln>
                    <a:noFill/>
                  </a:ln>
                  <a:solidFill>
                    <a:srgbClr val="0000FF"/>
                  </a:solidFill>
                  <a:effectLst/>
                  <a:uLnTx/>
                  <a:uFillTx/>
                  <a:latin typeface="Times"/>
                  <a:ea typeface="+mn-ea"/>
                  <a:cs typeface="Times"/>
                </a:rPr>
                <a:t>for all NMEs (Phase III can not be evaluated at present due to small sample size)</a:t>
              </a:r>
              <a:endParaRPr kumimoji="0" lang="en-US" sz="2400" b="0" i="0" u="none" strike="noStrike" kern="1200" cap="none" spc="0" normalizeH="0" baseline="0" noProof="0" dirty="0">
                <a:ln>
                  <a:noFill/>
                </a:ln>
                <a:solidFill>
                  <a:srgbClr val="0000FF"/>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smtClean="0">
                <a:ln>
                  <a:noFill/>
                </a:ln>
                <a:solidFill>
                  <a:srgbClr val="000000"/>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Times"/>
                <a:ea typeface="+mn-ea"/>
                <a:cs typeface="Times"/>
              </a:endParaRPr>
            </a:p>
            <a:p>
              <a:pPr marL="742950" marR="0" lvl="1" indent="-285750" algn="just" defTabSz="457200" rtl="0" eaLnBrk="1" fontAlgn="auto" latinLnBrk="0" hangingPunct="1">
                <a:lnSpc>
                  <a:spcPct val="100000"/>
                </a:lnSpc>
                <a:spcBef>
                  <a:spcPct val="20000"/>
                </a:spcBef>
                <a:spcAft>
                  <a:spcPts val="0"/>
                </a:spcAft>
                <a:buClrTx/>
                <a:buSzTx/>
                <a:buFont typeface="Arial"/>
                <a:buNone/>
                <a:tabLst/>
                <a:defRPr/>
              </a:pPr>
              <a:endParaRPr kumimoji="0" lang="en-US" sz="1900" b="0" i="0" u="none" strike="noStrike" kern="1200" cap="none" spc="0" normalizeH="0" baseline="0" noProof="0" dirty="0">
                <a:ln>
                  <a:noFill/>
                </a:ln>
                <a:solidFill>
                  <a:srgbClr val="000000"/>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Times"/>
                <a:ea typeface="+mn-ea"/>
                <a:cs typeface="Times"/>
              </a:endParaRPr>
            </a:p>
            <a:p>
              <a:pPr marL="342900" marR="0" lvl="0" indent="-342900" algn="just" defTabSz="457200" rtl="0" eaLnBrk="1" fontAlgn="auto" latinLnBrk="0" hangingPunct="1">
                <a:lnSpc>
                  <a:spcPct val="100000"/>
                </a:lnSpc>
                <a:spcBef>
                  <a:spcPct val="20000"/>
                </a:spcBef>
                <a:spcAft>
                  <a:spcPts val="0"/>
                </a:spcAft>
                <a:buClrTx/>
                <a:buSzTx/>
                <a:buFont typeface="Arial"/>
                <a:buChar char="•"/>
                <a:tabLst/>
                <a:defRPr/>
              </a:pPr>
              <a:endParaRPr kumimoji="0" lang="en-US" sz="2400" b="0" i="0" u="none" strike="noStrike" kern="1200" cap="none" spc="0" normalizeH="0" baseline="0" noProof="0" dirty="0">
                <a:ln>
                  <a:noFill/>
                </a:ln>
                <a:solidFill>
                  <a:schemeClr val="tx1"/>
                </a:solidFill>
                <a:effectLst/>
                <a:uLnTx/>
                <a:uFillTx/>
                <a:latin typeface="Times"/>
                <a:ea typeface="+mn-ea"/>
                <a:cs typeface="Times"/>
              </a:endParaRPr>
            </a:p>
          </p:txBody>
        </p:sp>
        <p:grpSp>
          <p:nvGrpSpPr>
            <p:cNvPr id="15" name="Group 14"/>
            <p:cNvGrpSpPr/>
            <p:nvPr/>
          </p:nvGrpSpPr>
          <p:grpSpPr>
            <a:xfrm>
              <a:off x="787400" y="4711209"/>
              <a:ext cx="8356600" cy="2053365"/>
              <a:chOff x="787400" y="4711209"/>
              <a:chExt cx="8356600" cy="2053365"/>
            </a:xfrm>
          </p:grpSpPr>
          <p:grpSp>
            <p:nvGrpSpPr>
              <p:cNvPr id="2" name="Group 7"/>
              <p:cNvGrpSpPr/>
              <p:nvPr/>
            </p:nvGrpSpPr>
            <p:grpSpPr>
              <a:xfrm>
                <a:off x="787400" y="4711209"/>
                <a:ext cx="8356600" cy="2053365"/>
                <a:chOff x="787400" y="4927377"/>
                <a:chExt cx="8356600" cy="2053365"/>
              </a:xfrm>
            </p:grpSpPr>
            <p:sp>
              <p:nvSpPr>
                <p:cNvPr id="9" name="TextBox 8"/>
                <p:cNvSpPr txBox="1"/>
                <p:nvPr/>
              </p:nvSpPr>
              <p:spPr>
                <a:xfrm>
                  <a:off x="5644221" y="6564671"/>
                  <a:ext cx="1402948" cy="246221"/>
                </a:xfrm>
                <a:prstGeom prst="rect">
                  <a:avLst/>
                </a:prstGeom>
                <a:noFill/>
              </p:spPr>
              <p:txBody>
                <a:bodyPr wrap="none" rtlCol="0">
                  <a:spAutoFit/>
                </a:bodyPr>
                <a:lstStyle/>
                <a:p>
                  <a:pPr>
                    <a:buFont typeface="Arial"/>
                    <a:buChar char="•"/>
                  </a:pPr>
                  <a:r>
                    <a:rPr lang="en-US" sz="1000" i="1">
                      <a:solidFill>
                        <a:srgbClr val="008000"/>
                      </a:solidFill>
                      <a:latin typeface="Times"/>
                      <a:cs typeface="Times"/>
                    </a:rPr>
                    <a:t> Meier et al DDT 2013</a:t>
                  </a:r>
                </a:p>
              </p:txBody>
            </p:sp>
            <p:pic>
              <p:nvPicPr>
                <p:cNvPr id="10" name="Picture 9" descr="screenshot_03.jpg"/>
                <p:cNvPicPr>
                  <a:picLocks noChangeAspect="1"/>
                </p:cNvPicPr>
                <p:nvPr/>
              </p:nvPicPr>
              <p:blipFill>
                <a:blip r:embed="rId2"/>
                <a:stretch>
                  <a:fillRect/>
                </a:stretch>
              </p:blipFill>
              <p:spPr>
                <a:xfrm>
                  <a:off x="787400" y="4927377"/>
                  <a:ext cx="1989667" cy="1913689"/>
                </a:xfrm>
                <a:prstGeom prst="rect">
                  <a:avLst/>
                </a:prstGeom>
              </p:spPr>
            </p:pic>
            <p:sp>
              <p:nvSpPr>
                <p:cNvPr id="12" name="Rectangle 11"/>
                <p:cNvSpPr/>
                <p:nvPr/>
              </p:nvSpPr>
              <p:spPr>
                <a:xfrm>
                  <a:off x="4572000" y="6580632"/>
                  <a:ext cx="4572000" cy="400110"/>
                </a:xfrm>
                <a:prstGeom prst="rect">
                  <a:avLst/>
                </a:prstGeom>
              </p:spPr>
              <p:txBody>
                <a:bodyPr>
                  <a:spAutoFit/>
                </a:bodyPr>
                <a:lstStyle/>
                <a:p>
                  <a:pPr algn="ctr">
                    <a:buFont typeface="Arial"/>
                    <a:buChar char="•"/>
                  </a:pPr>
                  <a:endParaRPr lang="en-US" sz="1000" i="1" dirty="0" smtClean="0">
                    <a:solidFill>
                      <a:srgbClr val="008000"/>
                    </a:solidFill>
                    <a:latin typeface="Times"/>
                    <a:cs typeface="Times"/>
                  </a:endParaRPr>
                </a:p>
                <a:p>
                  <a:pPr algn="ctr">
                    <a:buFont typeface="Arial"/>
                    <a:buChar char="•"/>
                  </a:pPr>
                  <a:r>
                    <a:rPr lang="en-US" sz="1000" i="1" dirty="0" smtClean="0">
                      <a:solidFill>
                        <a:srgbClr val="008000"/>
                      </a:solidFill>
                      <a:latin typeface="Times"/>
                      <a:cs typeface="Times"/>
                    </a:rPr>
                    <a:t> Nat Rev Drug Discovery, June 2011, </a:t>
                  </a:r>
                  <a:r>
                    <a:rPr lang="en-US" sz="1000" i="1" dirty="0" err="1" smtClean="0">
                      <a:solidFill>
                        <a:srgbClr val="008000"/>
                      </a:solidFill>
                      <a:latin typeface="Times"/>
                      <a:cs typeface="Times"/>
                    </a:rPr>
                    <a:t>Vol</a:t>
                  </a:r>
                  <a:r>
                    <a:rPr lang="en-US" sz="1000" i="1" dirty="0" smtClean="0">
                      <a:solidFill>
                        <a:srgbClr val="008000"/>
                      </a:solidFill>
                      <a:latin typeface="Times"/>
                      <a:cs typeface="Times"/>
                    </a:rPr>
                    <a:t> 10 </a:t>
                  </a:r>
                  <a:endParaRPr lang="en-US" sz="1000" i="1" dirty="0">
                    <a:solidFill>
                      <a:srgbClr val="008000"/>
                    </a:solidFill>
                    <a:latin typeface="Times"/>
                    <a:cs typeface="Times"/>
                  </a:endParaRPr>
                </a:p>
              </p:txBody>
            </p:sp>
          </p:grpSp>
          <p:sp>
            <p:nvSpPr>
              <p:cNvPr id="14" name="Rectangle 13"/>
              <p:cNvSpPr/>
              <p:nvPr/>
            </p:nvSpPr>
            <p:spPr>
              <a:xfrm>
                <a:off x="2878667" y="4756177"/>
                <a:ext cx="5461490" cy="1600438"/>
              </a:xfrm>
              <a:prstGeom prst="rect">
                <a:avLst/>
              </a:prstGeom>
            </p:spPr>
            <p:txBody>
              <a:bodyPr wrap="square">
                <a:spAutoFit/>
              </a:bodyPr>
              <a:lstStyle/>
              <a:p>
                <a:pPr algn="just"/>
                <a:r>
                  <a:rPr lang="en-US" sz="1400" dirty="0" smtClean="0">
                    <a:latin typeface="Times"/>
                    <a:cs typeface="Times"/>
                  </a:rPr>
                  <a:t>Trends in attrition rates of drug development projects. Data are for projects started between 1990 and 2004 in the United States, Europe and Japan </a:t>
                </a:r>
              </a:p>
              <a:p>
                <a:pPr algn="just"/>
                <a:endParaRPr lang="en-US" sz="1400" dirty="0" smtClean="0">
                  <a:latin typeface="Times"/>
                  <a:cs typeface="Times"/>
                </a:endParaRPr>
              </a:p>
              <a:p>
                <a:pPr algn="just"/>
                <a:r>
                  <a:rPr lang="en-US" sz="1400" b="1" dirty="0" smtClean="0">
                    <a:solidFill>
                      <a:srgbClr val="0000FF"/>
                    </a:solidFill>
                    <a:latin typeface="Times"/>
                    <a:cs typeface="Times"/>
                  </a:rPr>
                  <a:t>Some hope with PPI modulators ? Some PPI targets seem much more promising than some of the ~500 regular targets currently investigated…with over 300,000 PPIs in human, there is a lot to do !</a:t>
                </a:r>
                <a:endParaRPr lang="en-US" sz="1400" b="1" dirty="0">
                  <a:solidFill>
                    <a:srgbClr val="0000FF"/>
                  </a:solidFill>
                  <a:latin typeface="Times"/>
                  <a:cs typeface="Times"/>
                </a:endParaRPr>
              </a:p>
            </p:txBody>
          </p:sp>
        </p:grpSp>
      </p:grpSp>
    </p:spTree>
    <p:extLst>
      <p:ext uri="{BB962C8B-B14F-4D97-AF65-F5344CB8AC3E}">
        <p14:creationId xmlns:p14="http://schemas.microsoft.com/office/powerpoint/2010/main" val="2175655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8"/>
          <p:cNvGrpSpPr/>
          <p:nvPr/>
        </p:nvGrpSpPr>
        <p:grpSpPr>
          <a:xfrm>
            <a:off x="6275491" y="1414145"/>
            <a:ext cx="2528269" cy="2030893"/>
            <a:chOff x="6628295" y="1626707"/>
            <a:chExt cx="2528269" cy="2030893"/>
          </a:xfrm>
        </p:grpSpPr>
        <p:sp>
          <p:nvSpPr>
            <p:cNvPr id="4" name="TextBox 3"/>
            <p:cNvSpPr txBox="1"/>
            <p:nvPr/>
          </p:nvSpPr>
          <p:spPr>
            <a:xfrm>
              <a:off x="8401103" y="3108869"/>
              <a:ext cx="98895" cy="224496"/>
            </a:xfrm>
            <a:prstGeom prst="rect">
              <a:avLst/>
            </a:prstGeom>
            <a:noFill/>
          </p:spPr>
          <p:txBody>
            <a:bodyPr wrap="none" rtlCol="0">
              <a:spAutoFit/>
            </a:bodyPr>
            <a:lstStyle/>
            <a:p>
              <a:endParaRPr lang="en-US" dirty="0"/>
            </a:p>
          </p:txBody>
        </p:sp>
        <p:pic>
          <p:nvPicPr>
            <p:cNvPr id="33" name="Picture 32"/>
            <p:cNvPicPr>
              <a:picLocks noChangeAspect="1"/>
            </p:cNvPicPr>
            <p:nvPr/>
          </p:nvPicPr>
          <p:blipFill rotWithShape="1">
            <a:blip r:embed="rId3"/>
            <a:srcRect l="53808" t="17422" b="44890"/>
            <a:stretch/>
          </p:blipFill>
          <p:spPr>
            <a:xfrm>
              <a:off x="6628295" y="1626707"/>
              <a:ext cx="2528269" cy="2030893"/>
            </a:xfrm>
            <a:prstGeom prst="rect">
              <a:avLst/>
            </a:prstGeom>
          </p:spPr>
        </p:pic>
        <p:sp>
          <p:nvSpPr>
            <p:cNvPr id="5" name="Left Arrow 4"/>
            <p:cNvSpPr/>
            <p:nvPr/>
          </p:nvSpPr>
          <p:spPr>
            <a:xfrm>
              <a:off x="8002097" y="3018717"/>
              <a:ext cx="666525" cy="113312"/>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7" name="Rectangle 6"/>
            <p:cNvSpPr/>
            <p:nvPr/>
          </p:nvSpPr>
          <p:spPr>
            <a:xfrm>
              <a:off x="8729834" y="2915879"/>
              <a:ext cx="244846" cy="280585"/>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9" name="Rectangle 48"/>
          <p:cNvSpPr/>
          <p:nvPr/>
        </p:nvSpPr>
        <p:spPr>
          <a:xfrm>
            <a:off x="-245538" y="4851400"/>
            <a:ext cx="9144000" cy="2006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6" name="Diagram 5"/>
          <p:cNvGraphicFramePr/>
          <p:nvPr>
            <p:extLst>
              <p:ext uri="{D42A27DB-BD31-4B8C-83A1-F6EECF244321}">
                <p14:modId xmlns:p14="http://schemas.microsoft.com/office/powerpoint/2010/main" val="991877561"/>
              </p:ext>
            </p:extLst>
          </p:nvPr>
        </p:nvGraphicFramePr>
        <p:xfrm>
          <a:off x="-856498" y="488458"/>
          <a:ext cx="9704160" cy="64965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descr="Untitled.png"/>
          <p:cNvPicPr>
            <a:picLocks noChangeAspect="1"/>
          </p:cNvPicPr>
          <p:nvPr/>
        </p:nvPicPr>
        <p:blipFill>
          <a:blip r:embed="rId9">
            <a:clrChange>
              <a:clrFrom>
                <a:srgbClr val="FFFFFF"/>
              </a:clrFrom>
              <a:clrTo>
                <a:srgbClr val="FFFFFF">
                  <a:alpha val="0"/>
                </a:srgbClr>
              </a:clrTo>
            </a:clrChange>
          </a:blip>
          <a:srcRect l="52221"/>
          <a:stretch>
            <a:fillRect/>
          </a:stretch>
        </p:blipFill>
        <p:spPr>
          <a:xfrm rot="18503994">
            <a:off x="4308424" y="470886"/>
            <a:ext cx="1623018" cy="2112330"/>
          </a:xfrm>
          <a:prstGeom prst="rect">
            <a:avLst/>
          </a:prstGeom>
        </p:spPr>
      </p:pic>
      <p:pic>
        <p:nvPicPr>
          <p:cNvPr id="13" name="Picture 12"/>
          <p:cNvPicPr>
            <a:picLocks noChangeAspect="1"/>
          </p:cNvPicPr>
          <p:nvPr/>
        </p:nvPicPr>
        <p:blipFill rotWithShape="1">
          <a:blip r:embed="rId10"/>
          <a:srcRect r="5884" b="22465"/>
          <a:stretch/>
        </p:blipFill>
        <p:spPr>
          <a:xfrm>
            <a:off x="1250786" y="574233"/>
            <a:ext cx="2508795" cy="1495868"/>
          </a:xfrm>
          <a:prstGeom prst="rect">
            <a:avLst/>
          </a:prstGeom>
        </p:spPr>
      </p:pic>
      <p:graphicFrame>
        <p:nvGraphicFramePr>
          <p:cNvPr id="17" name="Diagram 16"/>
          <p:cNvGraphicFramePr/>
          <p:nvPr>
            <p:extLst>
              <p:ext uri="{D42A27DB-BD31-4B8C-83A1-F6EECF244321}">
                <p14:modId xmlns:p14="http://schemas.microsoft.com/office/powerpoint/2010/main" val="4249225715"/>
              </p:ext>
            </p:extLst>
          </p:nvPr>
        </p:nvGraphicFramePr>
        <p:xfrm>
          <a:off x="8253834" y="2174178"/>
          <a:ext cx="1099852" cy="1006502"/>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sp>
        <p:nvSpPr>
          <p:cNvPr id="28" name="Rectangle 27"/>
          <p:cNvSpPr/>
          <p:nvPr/>
        </p:nvSpPr>
        <p:spPr>
          <a:xfrm>
            <a:off x="4847108" y="566028"/>
            <a:ext cx="1521414" cy="261610"/>
          </a:xfrm>
          <a:prstGeom prst="rect">
            <a:avLst/>
          </a:prstGeom>
        </p:spPr>
        <p:txBody>
          <a:bodyPr wrap="square">
            <a:spAutoFit/>
          </a:bodyPr>
          <a:lstStyle/>
          <a:p>
            <a:r>
              <a:rPr lang="fr-FR" sz="1100" dirty="0" smtClean="0">
                <a:solidFill>
                  <a:prstClr val="black"/>
                </a:solidFill>
              </a:rPr>
              <a:t>NMA: </a:t>
            </a:r>
            <a:r>
              <a:rPr lang="fr-FR" sz="1100" dirty="0" smtClean="0">
                <a:solidFill>
                  <a:srgbClr val="FF0000"/>
                </a:solidFill>
              </a:rPr>
              <a:t>flexible zone</a:t>
            </a:r>
          </a:p>
        </p:txBody>
      </p:sp>
      <p:grpSp>
        <p:nvGrpSpPr>
          <p:cNvPr id="8" name="Group 6"/>
          <p:cNvGrpSpPr/>
          <p:nvPr/>
        </p:nvGrpSpPr>
        <p:grpSpPr>
          <a:xfrm>
            <a:off x="-36902" y="-572958"/>
            <a:ext cx="8998904" cy="954930"/>
            <a:chOff x="-50684" y="0"/>
            <a:chExt cx="8843567" cy="1914070"/>
          </a:xfrm>
          <a:noFill/>
        </p:grpSpPr>
        <p:sp>
          <p:nvSpPr>
            <p:cNvPr id="30" name="Rounded Rectangle 29"/>
            <p:cNvSpPr/>
            <p:nvPr/>
          </p:nvSpPr>
          <p:spPr>
            <a:xfrm>
              <a:off x="0" y="0"/>
              <a:ext cx="8637373" cy="765628"/>
            </a:xfrm>
            <a:prstGeom prst="roundRect">
              <a:avLst>
                <a:gd name="adj" fmla="val 10000"/>
              </a:avLst>
            </a:prstGeom>
            <a:grpFill/>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31" name="Rounded Rectangle 4"/>
            <p:cNvSpPr/>
            <p:nvPr/>
          </p:nvSpPr>
          <p:spPr>
            <a:xfrm>
              <a:off x="-50684" y="1148442"/>
              <a:ext cx="8843567" cy="76562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25730" tIns="125730" rIns="125730" bIns="125730" numCol="1" spcCol="1270" anchor="ctr" anchorCtr="0">
              <a:noAutofit/>
            </a:bodyPr>
            <a:lstStyle/>
            <a:p>
              <a:pPr marL="265113" indent="-265113" algn="r"/>
              <a:endParaRPr lang="en-US" sz="1700" b="1" dirty="0">
                <a:solidFill>
                  <a:srgbClr val="0000FF"/>
                </a:solidFill>
                <a:effectLst>
                  <a:innerShdw blurRad="63500" dist="50800" dir="5400000">
                    <a:srgbClr val="000000">
                      <a:alpha val="50000"/>
                    </a:srgbClr>
                  </a:innerShdw>
                </a:effectLst>
              </a:endParaRPr>
            </a:p>
          </p:txBody>
        </p:sp>
      </p:grpSp>
      <p:sp>
        <p:nvSpPr>
          <p:cNvPr id="34" name="Rectangle 33"/>
          <p:cNvSpPr/>
          <p:nvPr/>
        </p:nvSpPr>
        <p:spPr>
          <a:xfrm>
            <a:off x="6835409" y="6262737"/>
            <a:ext cx="3572933" cy="523220"/>
          </a:xfrm>
          <a:prstGeom prst="rect">
            <a:avLst/>
          </a:prstGeom>
          <a:noFill/>
          <a:ln>
            <a:noFill/>
          </a:ln>
        </p:spPr>
        <p:style>
          <a:lnRef idx="1">
            <a:schemeClr val="accent4"/>
          </a:lnRef>
          <a:fillRef idx="2">
            <a:schemeClr val="accent4"/>
          </a:fillRef>
          <a:effectRef idx="1">
            <a:schemeClr val="accent4"/>
          </a:effectRef>
          <a:fontRef idx="minor">
            <a:schemeClr val="dk1"/>
          </a:fontRef>
        </p:style>
        <p:txBody>
          <a:bodyPr wrap="square">
            <a:spAutoFit/>
          </a:bodyPr>
          <a:lstStyle/>
          <a:p>
            <a:r>
              <a:rPr lang="en-US" sz="1400" i="1" dirty="0" smtClean="0">
                <a:solidFill>
                  <a:srgbClr val="0000FF"/>
                </a:solidFill>
              </a:rPr>
              <a:t>Gautier, Miteva et al.</a:t>
            </a:r>
          </a:p>
          <a:p>
            <a:r>
              <a:rPr lang="en-US" sz="1400" i="1" dirty="0" err="1" smtClean="0">
                <a:solidFill>
                  <a:srgbClr val="0000FF"/>
                </a:solidFill>
              </a:rPr>
              <a:t>Chem</a:t>
            </a:r>
            <a:r>
              <a:rPr lang="en-US" sz="1400" i="1" dirty="0" smtClean="0">
                <a:solidFill>
                  <a:srgbClr val="0000FF"/>
                </a:solidFill>
              </a:rPr>
              <a:t> </a:t>
            </a:r>
            <a:r>
              <a:rPr lang="en-US" sz="1400" i="1" dirty="0" err="1" smtClean="0">
                <a:solidFill>
                  <a:srgbClr val="0000FF"/>
                </a:solidFill>
              </a:rPr>
              <a:t>Biol</a:t>
            </a:r>
            <a:r>
              <a:rPr lang="en-US" sz="1400" i="1" dirty="0" smtClean="0">
                <a:solidFill>
                  <a:srgbClr val="0000FF"/>
                </a:solidFill>
              </a:rPr>
              <a:t> 2011</a:t>
            </a:r>
            <a:endParaRPr lang="en-US" sz="1400" i="1" dirty="0">
              <a:solidFill>
                <a:srgbClr val="0000FF"/>
              </a:solidFill>
            </a:endParaRPr>
          </a:p>
        </p:txBody>
      </p:sp>
      <p:cxnSp>
        <p:nvCxnSpPr>
          <p:cNvPr id="39" name="Straight Arrow Connector 38"/>
          <p:cNvCxnSpPr/>
          <p:nvPr/>
        </p:nvCxnSpPr>
        <p:spPr>
          <a:xfrm>
            <a:off x="3709595" y="1476938"/>
            <a:ext cx="419100" cy="0"/>
          </a:xfrm>
          <a:prstGeom prst="straightConnector1">
            <a:avLst/>
          </a:prstGeom>
          <a:ln>
            <a:prstDash val="sysDash"/>
            <a:tailEnd type="arrow"/>
          </a:ln>
        </p:spPr>
        <p:style>
          <a:lnRef idx="1">
            <a:schemeClr val="dk1"/>
          </a:lnRef>
          <a:fillRef idx="0">
            <a:schemeClr val="dk1"/>
          </a:fillRef>
          <a:effectRef idx="0">
            <a:schemeClr val="dk1"/>
          </a:effectRef>
          <a:fontRef idx="minor">
            <a:schemeClr val="tx1"/>
          </a:fontRef>
        </p:style>
      </p:cxnSp>
      <p:sp>
        <p:nvSpPr>
          <p:cNvPr id="41" name="TextBox 40"/>
          <p:cNvSpPr txBox="1"/>
          <p:nvPr/>
        </p:nvSpPr>
        <p:spPr>
          <a:xfrm>
            <a:off x="3977464" y="642972"/>
            <a:ext cx="697627" cy="338554"/>
          </a:xfrm>
          <a:prstGeom prst="rect">
            <a:avLst/>
          </a:prstGeom>
          <a:noFill/>
        </p:spPr>
        <p:txBody>
          <a:bodyPr wrap="none" rtlCol="0">
            <a:spAutoFit/>
          </a:bodyPr>
          <a:lstStyle/>
          <a:p>
            <a:r>
              <a:rPr lang="en-US" sz="1600" dirty="0" smtClean="0"/>
              <a:t>VEGF</a:t>
            </a:r>
            <a:endParaRPr lang="en-US" sz="1600" dirty="0"/>
          </a:p>
        </p:txBody>
      </p:sp>
      <p:sp>
        <p:nvSpPr>
          <p:cNvPr id="42" name="TextBox 41"/>
          <p:cNvSpPr txBox="1"/>
          <p:nvPr/>
        </p:nvSpPr>
        <p:spPr>
          <a:xfrm>
            <a:off x="5588681" y="1586631"/>
            <a:ext cx="1204289" cy="307777"/>
          </a:xfrm>
          <a:prstGeom prst="rect">
            <a:avLst/>
          </a:prstGeom>
          <a:noFill/>
        </p:spPr>
        <p:txBody>
          <a:bodyPr wrap="none" rtlCol="0">
            <a:spAutoFit/>
          </a:bodyPr>
          <a:lstStyle/>
          <a:p>
            <a:r>
              <a:rPr lang="en-US" sz="1400" dirty="0" smtClean="0"/>
              <a:t>VEGFR1-D2</a:t>
            </a:r>
            <a:endParaRPr lang="en-US" sz="1400" dirty="0"/>
          </a:p>
        </p:txBody>
      </p:sp>
      <p:cxnSp>
        <p:nvCxnSpPr>
          <p:cNvPr id="45" name="Straight Arrow Connector 44"/>
          <p:cNvCxnSpPr/>
          <p:nvPr/>
        </p:nvCxnSpPr>
        <p:spPr>
          <a:xfrm>
            <a:off x="3687656" y="841939"/>
            <a:ext cx="21939" cy="584200"/>
          </a:xfrm>
          <a:prstGeom prst="straightConnector1">
            <a:avLst/>
          </a:prstGeom>
          <a:ln>
            <a:prstDash val="sysDash"/>
            <a:headEnd type="none"/>
            <a:tailEnd type="none"/>
          </a:ln>
        </p:spPr>
        <p:style>
          <a:lnRef idx="1">
            <a:schemeClr val="dk1"/>
          </a:lnRef>
          <a:fillRef idx="0">
            <a:schemeClr val="dk1"/>
          </a:fillRef>
          <a:effectRef idx="0">
            <a:schemeClr val="dk1"/>
          </a:effectRef>
          <a:fontRef idx="minor">
            <a:schemeClr val="tx1"/>
          </a:fontRef>
        </p:style>
      </p:cxnSp>
      <p:pic>
        <p:nvPicPr>
          <p:cNvPr id="50" name="Picture 49" descr="screenshot_03.jpg"/>
          <p:cNvPicPr>
            <a:picLocks noChangeAspect="1"/>
          </p:cNvPicPr>
          <p:nvPr/>
        </p:nvPicPr>
        <p:blipFill rotWithShape="1">
          <a:blip r:embed="rId16"/>
          <a:srcRect r="10456"/>
          <a:stretch/>
        </p:blipFill>
        <p:spPr>
          <a:xfrm>
            <a:off x="7058496" y="3445038"/>
            <a:ext cx="1563380" cy="1981195"/>
          </a:xfrm>
          <a:prstGeom prst="rect">
            <a:avLst/>
          </a:prstGeom>
        </p:spPr>
      </p:pic>
      <p:sp>
        <p:nvSpPr>
          <p:cNvPr id="25" name="TextBox 24"/>
          <p:cNvSpPr txBox="1"/>
          <p:nvPr/>
        </p:nvSpPr>
        <p:spPr>
          <a:xfrm>
            <a:off x="8138383" y="4484639"/>
            <a:ext cx="1249169" cy="600164"/>
          </a:xfrm>
          <a:prstGeom prst="rect">
            <a:avLst/>
          </a:prstGeom>
          <a:noFill/>
        </p:spPr>
        <p:txBody>
          <a:bodyPr wrap="square" rtlCol="0">
            <a:spAutoFit/>
          </a:bodyPr>
          <a:lstStyle/>
          <a:p>
            <a:r>
              <a:rPr lang="en-US" sz="1100" b="1" dirty="0" smtClean="0">
                <a:latin typeface="Arial"/>
                <a:cs typeface="Arial"/>
              </a:rPr>
              <a:t> </a:t>
            </a:r>
            <a:r>
              <a:rPr lang="en-US" sz="1100" b="1" dirty="0" smtClean="0">
                <a:solidFill>
                  <a:prstClr val="black"/>
                </a:solidFill>
              </a:rPr>
              <a:t>4321:</a:t>
            </a:r>
          </a:p>
          <a:p>
            <a:r>
              <a:rPr lang="en-US" sz="1100" b="1" dirty="0" smtClean="0">
                <a:latin typeface="Arial"/>
                <a:cs typeface="Arial"/>
              </a:rPr>
              <a:t> R1 ethyl</a:t>
            </a:r>
          </a:p>
          <a:p>
            <a:r>
              <a:rPr lang="en-US" sz="1100" b="1" dirty="0" smtClean="0">
                <a:latin typeface="Arial"/>
                <a:cs typeface="Arial"/>
              </a:rPr>
              <a:t> R1’ benzyl</a:t>
            </a:r>
            <a:endParaRPr lang="en-US" sz="1100" b="1" dirty="0">
              <a:latin typeface="Arial"/>
              <a:cs typeface="Arial"/>
            </a:endParaRPr>
          </a:p>
        </p:txBody>
      </p:sp>
      <p:pic>
        <p:nvPicPr>
          <p:cNvPr id="18" name="Picture 3"/>
          <p:cNvPicPr>
            <a:picLocks noChangeAspect="1" noChangeArrowheads="1"/>
          </p:cNvPicPr>
          <p:nvPr/>
        </p:nvPicPr>
        <p:blipFill rotWithShape="1">
          <a:blip r:embed="rId17">
            <a:extLst>
              <a:ext uri="{28A0092B-C50C-407E-A947-70E740481C1C}">
                <a14:useLocalDpi xmlns:a14="http://schemas.microsoft.com/office/drawing/2010/main" val="0"/>
              </a:ext>
            </a:extLst>
          </a:blip>
          <a:srcRect l="8202" t="42622" r="49378"/>
          <a:stretch/>
        </p:blipFill>
        <p:spPr bwMode="auto">
          <a:xfrm>
            <a:off x="1032227" y="5294429"/>
            <a:ext cx="2643653" cy="131363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9" name="Rectangle 58"/>
          <p:cNvSpPr>
            <a:spLocks noChangeArrowheads="1"/>
          </p:cNvSpPr>
          <p:nvPr/>
        </p:nvSpPr>
        <p:spPr bwMode="auto">
          <a:xfrm>
            <a:off x="1615425" y="5207909"/>
            <a:ext cx="7810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fr-FR" sz="1200" dirty="0"/>
              <a:t>VEGFR1</a:t>
            </a:r>
            <a:endParaRPr lang="fr-FR" sz="1400" dirty="0"/>
          </a:p>
        </p:txBody>
      </p:sp>
      <p:sp>
        <p:nvSpPr>
          <p:cNvPr id="21" name="Rectangle 26"/>
          <p:cNvSpPr>
            <a:spLocks noChangeArrowheads="1"/>
          </p:cNvSpPr>
          <p:nvPr/>
        </p:nvSpPr>
        <p:spPr bwMode="auto">
          <a:xfrm>
            <a:off x="3759581" y="5803558"/>
            <a:ext cx="244316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100" b="1" dirty="0" smtClean="0">
                <a:solidFill>
                  <a:srgbClr val="000000"/>
                </a:solidFill>
                <a:latin typeface="Verdana" charset="0"/>
              </a:rPr>
              <a:t>4321 </a:t>
            </a:r>
            <a:r>
              <a:rPr lang="en-US" sz="1100" b="1" dirty="0">
                <a:solidFill>
                  <a:srgbClr val="000000"/>
                </a:solidFill>
                <a:latin typeface="Verdana" charset="0"/>
              </a:rPr>
              <a:t>inhibits VEGF-induced </a:t>
            </a:r>
            <a:r>
              <a:rPr lang="en-US" sz="1100" b="1" dirty="0" smtClean="0">
                <a:solidFill>
                  <a:srgbClr val="000000"/>
                </a:solidFill>
                <a:latin typeface="Verdana" charset="0"/>
              </a:rPr>
              <a:t>phosphorylation </a:t>
            </a:r>
            <a:r>
              <a:rPr lang="en-US" sz="1100" b="1" dirty="0">
                <a:solidFill>
                  <a:srgbClr val="000000"/>
                </a:solidFill>
                <a:latin typeface="Verdana" charset="0"/>
              </a:rPr>
              <a:t>of VEGFR </a:t>
            </a:r>
            <a:r>
              <a:rPr lang="en-US" sz="1100" b="1" i="1" dirty="0" smtClean="0">
                <a:solidFill>
                  <a:srgbClr val="000000"/>
                </a:solidFill>
                <a:latin typeface="Verdana" charset="0"/>
              </a:rPr>
              <a:t>HUVEC</a:t>
            </a:r>
            <a:r>
              <a:rPr lang="en-US" sz="1100" b="1" i="1" dirty="0">
                <a:solidFill>
                  <a:srgbClr val="000000"/>
                </a:solidFill>
                <a:latin typeface="Verdana" charset="0"/>
              </a:rPr>
              <a:t>,WT </a:t>
            </a:r>
            <a:r>
              <a:rPr lang="en-US" sz="1100" b="1" i="1" dirty="0" smtClean="0">
                <a:solidFill>
                  <a:srgbClr val="000000"/>
                </a:solidFill>
                <a:latin typeface="Verdana" charset="0"/>
              </a:rPr>
              <a:t>blot</a:t>
            </a:r>
            <a:endParaRPr lang="fr-FR" sz="1400" i="1" dirty="0"/>
          </a:p>
        </p:txBody>
      </p:sp>
      <p:sp>
        <p:nvSpPr>
          <p:cNvPr id="23" name="TextBox 22"/>
          <p:cNvSpPr txBox="1"/>
          <p:nvPr/>
        </p:nvSpPr>
        <p:spPr>
          <a:xfrm rot="16200000">
            <a:off x="462538" y="5818750"/>
            <a:ext cx="1377300" cy="246221"/>
          </a:xfrm>
          <a:prstGeom prst="rect">
            <a:avLst/>
          </a:prstGeom>
          <a:solidFill>
            <a:srgbClr val="FFFFFF"/>
          </a:solidFill>
        </p:spPr>
        <p:txBody>
          <a:bodyPr wrap="none" rtlCol="0">
            <a:spAutoFit/>
          </a:bodyPr>
          <a:lstStyle/>
          <a:p>
            <a:r>
              <a:rPr lang="en-US" sz="1000" b="1" dirty="0" smtClean="0"/>
              <a:t>  % </a:t>
            </a:r>
            <a:r>
              <a:rPr lang="en-US" sz="1000" b="1" dirty="0" err="1" smtClean="0"/>
              <a:t>Phospho</a:t>
            </a:r>
            <a:r>
              <a:rPr lang="en-US" sz="1000" b="1" dirty="0" smtClean="0"/>
              <a:t> VEGFR</a:t>
            </a:r>
          </a:p>
        </p:txBody>
      </p:sp>
      <p:sp>
        <p:nvSpPr>
          <p:cNvPr id="2" name="Rectangle 1"/>
          <p:cNvSpPr/>
          <p:nvPr/>
        </p:nvSpPr>
        <p:spPr>
          <a:xfrm>
            <a:off x="1389977" y="6400602"/>
            <a:ext cx="2285903" cy="31179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7"/>
          <p:cNvSpPr>
            <a:spLocks noChangeArrowheads="1"/>
          </p:cNvSpPr>
          <p:nvPr/>
        </p:nvSpPr>
        <p:spPr bwMode="auto">
          <a:xfrm>
            <a:off x="1039199" y="6418206"/>
            <a:ext cx="2909106"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1000" b="1" dirty="0">
                <a:solidFill>
                  <a:srgbClr val="000000"/>
                </a:solidFill>
                <a:latin typeface="Verdana" charset="0"/>
              </a:rPr>
              <a:t>VEGF </a:t>
            </a:r>
            <a:r>
              <a:rPr lang="en-US" sz="1000" b="1" dirty="0" smtClean="0">
                <a:solidFill>
                  <a:srgbClr val="000000"/>
                </a:solidFill>
                <a:latin typeface="Verdana" charset="0"/>
              </a:rPr>
              <a:t> </a:t>
            </a:r>
            <a:r>
              <a:rPr lang="en-US" sz="1000" b="1" dirty="0">
                <a:solidFill>
                  <a:srgbClr val="000000"/>
                </a:solidFill>
                <a:latin typeface="Verdana" charset="0"/>
              </a:rPr>
              <a:t>- </a:t>
            </a:r>
            <a:r>
              <a:rPr lang="en-US" sz="1000" b="1" dirty="0" smtClean="0">
                <a:solidFill>
                  <a:srgbClr val="000000"/>
                </a:solidFill>
                <a:latin typeface="Verdana" charset="0"/>
              </a:rPr>
              <a:t>      +    +     +     +      </a:t>
            </a:r>
            <a:r>
              <a:rPr lang="en-US" sz="1000" b="1" dirty="0">
                <a:solidFill>
                  <a:srgbClr val="000000"/>
                </a:solidFill>
                <a:latin typeface="Verdana" charset="0"/>
              </a:rPr>
              <a:t>+ </a:t>
            </a:r>
            <a:endParaRPr lang="en-US" sz="1000" b="1" dirty="0" smtClean="0">
              <a:solidFill>
                <a:srgbClr val="000000"/>
              </a:solidFill>
              <a:latin typeface="Verdana" charset="0"/>
            </a:endParaRPr>
          </a:p>
          <a:p>
            <a:r>
              <a:rPr lang="en-US" sz="1000" b="1" dirty="0" smtClean="0">
                <a:solidFill>
                  <a:srgbClr val="000000"/>
                </a:solidFill>
                <a:latin typeface="Verdana" charset="0"/>
              </a:rPr>
              <a:t>4321  </a:t>
            </a:r>
            <a:r>
              <a:rPr lang="en-US" sz="1000" b="1" dirty="0">
                <a:solidFill>
                  <a:srgbClr val="000000"/>
                </a:solidFill>
                <a:latin typeface="Verdana" charset="0"/>
              </a:rPr>
              <a:t>- </a:t>
            </a:r>
            <a:r>
              <a:rPr lang="en-US" sz="1000" b="1" dirty="0" smtClean="0">
                <a:solidFill>
                  <a:srgbClr val="000000"/>
                </a:solidFill>
                <a:latin typeface="Verdana" charset="0"/>
              </a:rPr>
              <a:t>    </a:t>
            </a:r>
            <a:r>
              <a:rPr lang="en-US" sz="1000" b="1" dirty="0">
                <a:solidFill>
                  <a:srgbClr val="000000"/>
                </a:solidFill>
                <a:latin typeface="Verdana" charset="0"/>
              </a:rPr>
              <a:t>- </a:t>
            </a:r>
            <a:r>
              <a:rPr lang="en-US" sz="1000" b="1" dirty="0" smtClean="0">
                <a:solidFill>
                  <a:srgbClr val="000000"/>
                </a:solidFill>
                <a:latin typeface="Verdana" charset="0"/>
              </a:rPr>
              <a:t>   </a:t>
            </a:r>
            <a:r>
              <a:rPr lang="en-US" sz="1000" b="1" dirty="0">
                <a:solidFill>
                  <a:srgbClr val="000000"/>
                </a:solidFill>
                <a:latin typeface="Verdana" charset="0"/>
              </a:rPr>
              <a:t>100 </a:t>
            </a:r>
            <a:r>
              <a:rPr lang="en-US" sz="1000" b="1" dirty="0" smtClean="0">
                <a:solidFill>
                  <a:srgbClr val="000000"/>
                </a:solidFill>
                <a:latin typeface="Verdana" charset="0"/>
              </a:rPr>
              <a:t>   10     1    0.1 </a:t>
            </a:r>
            <a:endParaRPr lang="fr-FR" sz="1400" dirty="0"/>
          </a:p>
        </p:txBody>
      </p:sp>
      <p:sp>
        <p:nvSpPr>
          <p:cNvPr id="35" name="WordArt 244"/>
          <p:cNvSpPr>
            <a:spLocks noChangeArrowheads="1" noChangeShapeType="1" noTextEdit="1"/>
          </p:cNvSpPr>
          <p:nvPr/>
        </p:nvSpPr>
        <p:spPr bwMode="auto">
          <a:xfrm>
            <a:off x="300562" y="160868"/>
            <a:ext cx="8160837" cy="267748"/>
          </a:xfrm>
          <a:prstGeom prst="rect">
            <a:avLst/>
          </a:prstGeom>
        </p:spPr>
        <p:txBody>
          <a:bodyPr wrap="none" fromWordArt="1">
            <a:prstTxWarp prst="textPlain">
              <a:avLst>
                <a:gd name="adj" fmla="val 50000"/>
              </a:avLst>
            </a:prstTxWarp>
          </a:bodyPr>
          <a:lstStyle/>
          <a:p>
            <a:pPr algn="ct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We discovered  </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the  first anti-</a:t>
            </a:r>
            <a:r>
              <a:rPr lang="en-US" sz="4000" kern="10" dirty="0" err="1"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angiogenic</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 </a:t>
            </a:r>
            <a:r>
              <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drug-like molecules blocking VEGF-</a:t>
            </a:r>
            <a:r>
              <a:rPr lang="en-US" sz="4000" kern="10" dirty="0" smtClean="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rPr>
              <a:t>VEGFR</a:t>
            </a:r>
            <a:endParaRPr lang="en-US" sz="4000" kern="10" dirty="0">
              <a:ln w="10160">
                <a:solidFill>
                  <a:schemeClr val="accent1"/>
                </a:solidFill>
                <a:prstDash val="solid"/>
              </a:ln>
              <a:solidFill>
                <a:srgbClr val="FFFFFF"/>
              </a:solidFill>
              <a:effectLst>
                <a:outerShdw blurRad="38100" dist="32000" dir="5400000" algn="tl">
                  <a:srgbClr val="000000">
                    <a:alpha val="30000"/>
                  </a:srgbClr>
                </a:outerShdw>
              </a:effectLst>
              <a:latin typeface="Arial Black"/>
              <a:ea typeface="Arial Black"/>
              <a:cs typeface="Arial Black"/>
            </a:endParaRPr>
          </a:p>
        </p:txBody>
      </p:sp>
      <p:sp>
        <p:nvSpPr>
          <p:cNvPr id="38" name="Rectangle 26"/>
          <p:cNvSpPr>
            <a:spLocks noChangeArrowheads="1"/>
          </p:cNvSpPr>
          <p:nvPr/>
        </p:nvSpPr>
        <p:spPr bwMode="auto">
          <a:xfrm>
            <a:off x="6970873" y="5364900"/>
            <a:ext cx="2443162"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100" b="1" dirty="0" smtClean="0">
                <a:solidFill>
                  <a:srgbClr val="000000"/>
                </a:solidFill>
                <a:latin typeface="Verdana" charset="0"/>
              </a:rPr>
              <a:t>Binding of 4231 into D2 domain was validated by NMR experiments</a:t>
            </a:r>
            <a:endParaRPr lang="fr-FR" sz="1400" i="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idx="4294967295"/>
          </p:nvPr>
        </p:nvSpPr>
        <p:spPr>
          <a:xfrm>
            <a:off x="261841" y="231775"/>
            <a:ext cx="8534400" cy="760413"/>
          </a:xfrm>
        </p:spPr>
        <p:txBody>
          <a:bodyPr>
            <a:normAutofit/>
          </a:bodyPr>
          <a:lstStyle/>
          <a:p>
            <a:pPr lvl="0"/>
            <a:r>
              <a:rPr lang="en-US" sz="3333" dirty="0" smtClean="0"/>
              <a:t>ADME-</a:t>
            </a:r>
            <a:r>
              <a:rPr lang="en-US" sz="3333" dirty="0" err="1" smtClean="0"/>
              <a:t>Tox</a:t>
            </a:r>
            <a:r>
              <a:rPr lang="en-US" sz="3333" dirty="0" smtClean="0"/>
              <a:t> Prediction</a:t>
            </a:r>
          </a:p>
        </p:txBody>
      </p:sp>
      <p:sp>
        <p:nvSpPr>
          <p:cNvPr id="9" name="Title 1"/>
          <p:cNvSpPr txBox="1">
            <a:spLocks/>
          </p:cNvSpPr>
          <p:nvPr/>
        </p:nvSpPr>
        <p:spPr>
          <a:xfrm>
            <a:off x="-37390" y="327587"/>
            <a:ext cx="8816258" cy="663832"/>
          </a:xfrm>
          <a:prstGeom prst="rect">
            <a:avLst/>
          </a:prstGeom>
        </p:spPr>
        <p:txBody>
          <a:bodyPr vert="horz"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2400" b="1" i="0" u="none" strike="noStrike" kern="1200" cap="none" spc="0" normalizeH="0" baseline="0" noProof="0" dirty="0">
              <a:ln>
                <a:noFill/>
              </a:ln>
              <a:solidFill>
                <a:schemeClr val="tx2"/>
              </a:solidFill>
              <a:effectLst/>
              <a:uLnTx/>
              <a:uFillTx/>
              <a:latin typeface="+mj-lt"/>
              <a:ea typeface="+mj-ea"/>
              <a:cs typeface="+mj-cs"/>
            </a:endParaRPr>
          </a:p>
        </p:txBody>
      </p:sp>
      <p:sp>
        <p:nvSpPr>
          <p:cNvPr id="10" name="Content Placeholder 2"/>
          <p:cNvSpPr txBox="1">
            <a:spLocks/>
          </p:cNvSpPr>
          <p:nvPr/>
        </p:nvSpPr>
        <p:spPr>
          <a:xfrm>
            <a:off x="228053" y="1067619"/>
            <a:ext cx="8525778" cy="5381752"/>
          </a:xfrm>
          <a:prstGeom prst="rect">
            <a:avLst/>
          </a:prstGeom>
        </p:spPr>
        <p:txBody>
          <a:bodyPr vert="horz">
            <a:noAutofit/>
          </a:bodyPr>
          <a:lstStyle/>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lang="en-US" sz="1600" b="1" dirty="0"/>
              <a:t>Lipinski’s rule of 5 </a:t>
            </a:r>
            <a:r>
              <a:rPr lang="en-US" sz="1600" dirty="0"/>
              <a:t>for oral absorption (1997</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but new rules are also for toxicity</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lang="en-US" sz="1600" b="1" dirty="0" err="1"/>
              <a:t>Veber’s</a:t>
            </a:r>
            <a:r>
              <a:rPr lang="en-US" sz="1600" b="1" dirty="0"/>
              <a:t> rule </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(2002)</a:t>
            </a:r>
            <a:r>
              <a:rPr kumimoji="0" lang="en-US" sz="1600" b="0" i="0" u="none" strike="noStrike" kern="1200" cap="none" spc="0" normalizeH="0" noProof="0" dirty="0" smtClean="0">
                <a:ln>
                  <a:noFill/>
                </a:ln>
                <a:solidFill>
                  <a:schemeClr val="tx1"/>
                </a:solidFill>
                <a:effectLst/>
                <a:uLnTx/>
                <a:uFillTx/>
                <a:latin typeface="+mn-lt"/>
                <a:ea typeface="+mn-ea"/>
                <a:cs typeface="+mn-cs"/>
              </a:rPr>
              <a:t> for</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a:t>
            </a:r>
            <a:r>
              <a:rPr lang="en-US" sz="1600" dirty="0"/>
              <a:t>oral absorption</a:t>
            </a:r>
            <a:r>
              <a:rPr lang="en-US" sz="1600" dirty="0" smtClean="0"/>
              <a:t>: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nb</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of rotatable bonds, TPSA, …</a:t>
            </a: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lang="en-US" sz="1600" b="1" dirty="0"/>
              <a:t>GSK rule of 4 </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(2009): MW &lt; 400 and clog P &lt; 4 to reduce </a:t>
            </a:r>
            <a:r>
              <a:rPr lang="en-US" sz="1600" dirty="0"/>
              <a:t>ADMET problems</a:t>
            </a: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1600" b="1" i="0" u="none" strike="noStrike" kern="1200" cap="none" spc="0" normalizeH="0" baseline="0" noProof="0" dirty="0" smtClean="0">
                <a:ln>
                  <a:noFill/>
                </a:ln>
                <a:solidFill>
                  <a:schemeClr val="tx1"/>
                </a:solidFill>
                <a:effectLst/>
                <a:uLnTx/>
                <a:uFillTx/>
                <a:latin typeface="+mn-lt"/>
                <a:ea typeface="+mn-ea"/>
                <a:cs typeface="+mn-cs"/>
              </a:rPr>
              <a:t>Pfizer 3/75 </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(2008):</a:t>
            </a:r>
            <a:r>
              <a:rPr kumimoji="0" lang="en-US" sz="1600" b="0" i="0" u="none" strike="noStrike" kern="1200" cap="none" spc="0" normalizeH="0" baseline="0" noProof="0" dirty="0" smtClean="0">
                <a:ln>
                  <a:noFill/>
                </a:ln>
                <a:solidFill>
                  <a:srgbClr val="000000"/>
                </a:solidFill>
                <a:effectLst/>
                <a:uLnTx/>
                <a:uFillTx/>
                <a:latin typeface="+mn-lt"/>
                <a:ea typeface="+mn-ea"/>
                <a:cs typeface="+mn-cs"/>
              </a:rPr>
              <a:t> </a:t>
            </a:r>
            <a:r>
              <a:rPr lang="en-US" sz="1600" dirty="0" smtClean="0"/>
              <a:t>significant </a:t>
            </a:r>
            <a:r>
              <a:rPr lang="en-US" sz="1600" dirty="0" err="1" smtClean="0"/>
              <a:t>r</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eduction</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of toxicity </a:t>
            </a:r>
            <a:r>
              <a:rPr kumimoji="0" lang="en-US" sz="1600" b="0" i="1" u="none" strike="noStrike" kern="1200" cap="none" spc="0" normalizeH="0" baseline="0" noProof="0" dirty="0" smtClean="0">
                <a:ln>
                  <a:noFill/>
                </a:ln>
                <a:solidFill>
                  <a:schemeClr val="tx1"/>
                </a:solidFill>
                <a:effectLst/>
                <a:uLnTx/>
                <a:uFillTx/>
                <a:latin typeface="+mn-lt"/>
                <a:ea typeface="+mn-ea"/>
                <a:cs typeface="+mn-cs"/>
              </a:rPr>
              <a:t>in vivo </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when </a:t>
            </a:r>
            <a:r>
              <a:rPr kumimoji="0" lang="en-US" sz="1600" b="0" i="0" u="none" strike="noStrike" kern="1200" cap="none" spc="0" normalizeH="0" baseline="0" noProof="0" dirty="0" err="1" smtClean="0">
                <a:ln>
                  <a:noFill/>
                </a:ln>
                <a:solidFill>
                  <a:schemeClr val="tx1"/>
                </a:solidFill>
                <a:effectLst/>
                <a:uLnTx/>
                <a:uFillTx/>
                <a:latin typeface="+mn-lt"/>
                <a:ea typeface="+mn-ea"/>
                <a:cs typeface="+mn-cs"/>
              </a:rPr>
              <a:t>clogP</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 &lt;3 and TPSA &gt;75 </a:t>
            </a:r>
            <a:r>
              <a:rPr kumimoji="0" lang="en-US" sz="1600" b="0" i="0" u="none" strike="noStrike" kern="1200" cap="none" spc="0" normalizeH="0" baseline="0" noProof="0" dirty="0" smtClean="0">
                <a:ln>
                  <a:noFill/>
                </a:ln>
                <a:solidFill>
                  <a:srgbClr val="000000"/>
                </a:solidFill>
                <a:effectLst/>
                <a:uLnTx/>
                <a:uFillTx/>
                <a:latin typeface="+mn-lt"/>
                <a:ea typeface="+mn-ea"/>
                <a:cs typeface="+mn-cs"/>
              </a:rPr>
              <a:t>Å</a:t>
            </a:r>
            <a:r>
              <a:rPr kumimoji="0" lang="en-US" sz="1600" b="0" i="0" u="none" strike="noStrike" kern="1200" cap="none" spc="0" normalizeH="0" baseline="30000" noProof="0" dirty="0" smtClean="0">
                <a:ln>
                  <a:noFill/>
                </a:ln>
                <a:solidFill>
                  <a:srgbClr val="000000"/>
                </a:solidFill>
                <a:effectLst/>
                <a:uLnTx/>
                <a:uFillTx/>
                <a:latin typeface="+mn-lt"/>
                <a:ea typeface="+mn-ea"/>
                <a:cs typeface="+mn-cs"/>
              </a:rPr>
              <a:t>2</a:t>
            </a:r>
            <a:r>
              <a:rPr kumimoji="0" lang="en-US" sz="1600" b="0" i="0" u="none" strike="noStrike" kern="1200" cap="none" spc="0" normalizeH="0" noProof="0" dirty="0" smtClean="0">
                <a:ln>
                  <a:noFill/>
                </a:ln>
                <a:solidFill>
                  <a:srgbClr val="000000"/>
                </a:solidFill>
                <a:effectLst/>
                <a:uLnTx/>
                <a:uFillTx/>
                <a:latin typeface="+mn-lt"/>
                <a:ea typeface="+mn-ea"/>
                <a:cs typeface="+mn-cs"/>
              </a:rPr>
              <a:t>     </a:t>
            </a:r>
            <a:r>
              <a:rPr kumimoji="0" lang="en-US" sz="1600" b="0" i="0" u="none" strike="noStrike" kern="1200" cap="none" spc="0" normalizeH="0" baseline="30000" noProof="0" dirty="0" smtClean="0">
                <a:ln>
                  <a:noFill/>
                </a:ln>
                <a:solidFill>
                  <a:srgbClr val="000000"/>
                </a:solidFill>
                <a:effectLst/>
                <a:uLnTx/>
                <a:uFillTx/>
                <a:latin typeface="+mn-lt"/>
                <a:ea typeface="+mn-ea"/>
                <a:cs typeface="+mn-cs"/>
              </a:rPr>
              <a:t> </a:t>
            </a:r>
            <a:r>
              <a:rPr kumimoji="0" lang="en-US" sz="1600" b="0" i="0" u="none" strike="noStrike" kern="1200" cap="none" spc="0" normalizeH="0" baseline="0" noProof="0" dirty="0" smtClean="0">
                <a:ln>
                  <a:noFill/>
                </a:ln>
                <a:solidFill>
                  <a:srgbClr val="000000"/>
                </a:solidFill>
                <a:effectLst/>
                <a:uLnTx/>
                <a:uFillTx/>
                <a:latin typeface="+mn-lt"/>
                <a:ea typeface="+mn-ea"/>
                <a:cs typeface="+mn-cs"/>
              </a:rPr>
              <a:t>(toxicity, off-target, CYP, </a:t>
            </a:r>
            <a:r>
              <a:rPr kumimoji="0" lang="en-US" sz="1600" b="0" i="0" u="none" strike="noStrike" kern="1200" cap="none" spc="0" normalizeH="0" baseline="0" noProof="0" dirty="0" err="1" smtClean="0">
                <a:ln>
                  <a:noFill/>
                </a:ln>
                <a:solidFill>
                  <a:srgbClr val="000000"/>
                </a:solidFill>
                <a:effectLst/>
                <a:uLnTx/>
                <a:uFillTx/>
                <a:latin typeface="+mn-lt"/>
                <a:ea typeface="+mn-ea"/>
                <a:cs typeface="+mn-cs"/>
              </a:rPr>
              <a:t>hERG</a:t>
            </a:r>
            <a:r>
              <a:rPr kumimoji="0" lang="en-US" sz="1600" b="0" i="0" u="none" strike="noStrike" kern="1200" cap="none" spc="0" normalizeH="0" baseline="0" noProof="0" dirty="0" smtClean="0">
                <a:ln>
                  <a:noFill/>
                </a:ln>
                <a:solidFill>
                  <a:srgbClr val="000000"/>
                </a:solidFill>
                <a:effectLst/>
                <a:uLnTx/>
                <a:uFillTx/>
                <a:latin typeface="+mn-lt"/>
                <a:ea typeface="+mn-ea"/>
                <a:cs typeface="+mn-cs"/>
              </a:rPr>
              <a:t>)</a:t>
            </a: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None/>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a:p>
            <a:pPr marL="274320" marR="0" lvl="0" indent="-274320" algn="just"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sz="1600" b="1" i="0" u="none" strike="noStrike" kern="1200" cap="none" spc="0" normalizeH="0" baseline="0" noProof="0" dirty="0" smtClean="0">
                <a:ln>
                  <a:noFill/>
                </a:ln>
                <a:solidFill>
                  <a:schemeClr val="tx1"/>
                </a:solidFill>
                <a:effectLst/>
                <a:uLnTx/>
                <a:uFillTx/>
                <a:latin typeface="+mn-lt"/>
                <a:ea typeface="+mn-ea"/>
                <a:cs typeface="+mn-cs"/>
              </a:rPr>
              <a:t>Golden triangle </a:t>
            </a:r>
            <a:r>
              <a:rPr kumimoji="0" lang="en-US" sz="1600" b="0" i="0" u="none" strike="noStrike" kern="1200" cap="none" spc="0" normalizeH="0" baseline="0" noProof="0" dirty="0" smtClean="0">
                <a:ln>
                  <a:noFill/>
                </a:ln>
                <a:solidFill>
                  <a:schemeClr val="tx1"/>
                </a:solidFill>
                <a:effectLst/>
                <a:uLnTx/>
                <a:uFillTx/>
                <a:latin typeface="+mn-lt"/>
                <a:ea typeface="+mn-ea"/>
                <a:cs typeface="+mn-cs"/>
              </a:rPr>
              <a:t>(Pfizer 2009): </a:t>
            </a:r>
          </a:p>
          <a:p>
            <a:pPr marL="274320" lvl="0" indent="-274320" algn="just" defTabSz="914400">
              <a:spcBef>
                <a:spcPts val="600"/>
              </a:spcBef>
              <a:buClr>
                <a:schemeClr val="accent1"/>
              </a:buClr>
              <a:buSzPct val="70000"/>
              <a:defRPr/>
            </a:pPr>
            <a:r>
              <a:rPr lang="en-US" sz="1600" dirty="0" smtClean="0"/>
              <a:t>     the </a:t>
            </a:r>
            <a:r>
              <a:rPr lang="en-US" sz="1600" dirty="0"/>
              <a:t>yellow region is found to have a higher </a:t>
            </a:r>
          </a:p>
          <a:p>
            <a:pPr marL="274320" lvl="0" indent="-274320" algn="just" defTabSz="914400">
              <a:spcBef>
                <a:spcPts val="600"/>
              </a:spcBef>
              <a:buClr>
                <a:schemeClr val="accent1"/>
              </a:buClr>
              <a:buSzPct val="70000"/>
              <a:defRPr/>
            </a:pPr>
            <a:r>
              <a:rPr lang="en-US" sz="1600" dirty="0"/>
              <a:t>     chance for permeability and metabolic stability</a:t>
            </a:r>
          </a:p>
          <a:p>
            <a:pPr marL="274320" marR="0" lvl="0" indent="-274320" algn="just" defTabSz="914400" rtl="0" eaLnBrk="1" fontAlgn="auto" latinLnBrk="0" hangingPunct="1">
              <a:lnSpc>
                <a:spcPct val="100000"/>
              </a:lnSpc>
              <a:spcBef>
                <a:spcPts val="600"/>
              </a:spcBef>
              <a:spcAft>
                <a:spcPts val="0"/>
              </a:spcAft>
              <a:buClr>
                <a:schemeClr val="accent1"/>
              </a:buClr>
              <a:buSzPct val="70000"/>
              <a:tabLst/>
              <a:defRPr/>
            </a:pPr>
            <a:endParaRPr lang="en-US" sz="1600" dirty="0" smtClean="0"/>
          </a:p>
          <a:p>
            <a:pPr marL="274320" marR="0" lvl="0" indent="-274320" algn="just" defTabSz="914400" rtl="0" eaLnBrk="1" fontAlgn="auto" latinLnBrk="0" hangingPunct="1">
              <a:lnSpc>
                <a:spcPct val="100000"/>
              </a:lnSpc>
              <a:spcBef>
                <a:spcPts val="600"/>
              </a:spcBef>
              <a:spcAft>
                <a:spcPts val="0"/>
              </a:spcAft>
              <a:buClr>
                <a:schemeClr val="accent1"/>
              </a:buClr>
              <a:buSzPct val="70000"/>
              <a:tabLst/>
              <a:defRPr/>
            </a:pPr>
            <a:endParaRPr lang="en-US" sz="1600" dirty="0" smtClean="0"/>
          </a:p>
          <a:p>
            <a:pPr marL="274320" lvl="0" indent="-274320" algn="just" defTabSz="914400">
              <a:spcBef>
                <a:spcPts val="600"/>
              </a:spcBef>
              <a:buClr>
                <a:schemeClr val="accent1"/>
              </a:buClr>
              <a:buSzPct val="70000"/>
              <a:buFont typeface="Wingdings"/>
              <a:buChar char=""/>
            </a:pPr>
            <a:r>
              <a:rPr lang="en-US" sz="1600" b="1" dirty="0"/>
              <a:t>Solubility </a:t>
            </a:r>
          </a:p>
          <a:p>
            <a:pPr marL="274320" lvl="0" indent="-274320" algn="just" defTabSz="914400">
              <a:spcBef>
                <a:spcPts val="600"/>
              </a:spcBef>
              <a:spcAft>
                <a:spcPts val="600"/>
              </a:spcAft>
              <a:buClr>
                <a:schemeClr val="accent1"/>
              </a:buClr>
              <a:buSzPct val="70000"/>
            </a:pPr>
            <a:r>
              <a:rPr lang="en-US" sz="1600" dirty="0" smtClean="0"/>
              <a:t>      with   size and </a:t>
            </a:r>
            <a:r>
              <a:rPr lang="en-US" sz="1600" dirty="0" err="1" smtClean="0"/>
              <a:t>clogP</a:t>
            </a:r>
            <a:r>
              <a:rPr lang="en-US" sz="1600" dirty="0" smtClean="0"/>
              <a:t> </a:t>
            </a:r>
          </a:p>
          <a:p>
            <a:pPr marL="274320" lvl="0" indent="-274320" algn="just" defTabSz="914400">
              <a:spcBef>
                <a:spcPts val="600"/>
              </a:spcBef>
              <a:buClr>
                <a:schemeClr val="accent1"/>
              </a:buClr>
              <a:buSzPct val="70000"/>
            </a:pPr>
            <a:r>
              <a:rPr lang="en-US" sz="1600" dirty="0" smtClean="0"/>
              <a:t>      with   </a:t>
            </a:r>
            <a:r>
              <a:rPr lang="en-US" sz="1600" dirty="0" err="1" smtClean="0"/>
              <a:t>ionisation</a:t>
            </a:r>
            <a:endParaRPr lang="en-US" sz="1600" dirty="0" smtClean="0"/>
          </a:p>
        </p:txBody>
      </p:sp>
      <p:pic>
        <p:nvPicPr>
          <p:cNvPr id="11" name="Picture 10" descr="screenshot_03.jpg"/>
          <p:cNvPicPr>
            <a:picLocks noChangeAspect="1"/>
          </p:cNvPicPr>
          <p:nvPr/>
        </p:nvPicPr>
        <p:blipFill>
          <a:blip r:embed="rId2"/>
          <a:srcRect/>
          <a:stretch>
            <a:fillRect/>
          </a:stretch>
        </p:blipFill>
        <p:spPr>
          <a:xfrm>
            <a:off x="5633447" y="3056467"/>
            <a:ext cx="2847657" cy="1385679"/>
          </a:xfrm>
          <a:prstGeom prst="rect">
            <a:avLst/>
          </a:prstGeom>
          <a:ln w="127000" cap="sq">
            <a:noFill/>
            <a:miter lim="800000"/>
          </a:ln>
          <a:effectLst>
            <a:glow rad="139700">
              <a:schemeClr val="accent2">
                <a:alpha val="75000"/>
              </a:schemeClr>
            </a:glow>
            <a:outerShdw blurRad="50800" dist="38100" dir="2700000" algn="br">
              <a:srgbClr val="000000">
                <a:alpha val="43000"/>
              </a:srgbClr>
            </a:outerShdw>
          </a:effectLst>
        </p:spPr>
        <p:style>
          <a:lnRef idx="1">
            <a:schemeClr val="accent2"/>
          </a:lnRef>
          <a:fillRef idx="3">
            <a:schemeClr val="accent2"/>
          </a:fillRef>
          <a:effectRef idx="2">
            <a:schemeClr val="accent2"/>
          </a:effectRef>
          <a:fontRef idx="minor">
            <a:schemeClr val="lt1"/>
          </a:fontRef>
        </p:style>
      </p:pic>
      <p:cxnSp>
        <p:nvCxnSpPr>
          <p:cNvPr id="12" name="Straight Arrow Connector 11"/>
          <p:cNvCxnSpPr/>
          <p:nvPr/>
        </p:nvCxnSpPr>
        <p:spPr>
          <a:xfrm rot="5400000">
            <a:off x="441366" y="5354188"/>
            <a:ext cx="303161" cy="1588"/>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rot="5400000">
            <a:off x="1096034" y="5383661"/>
            <a:ext cx="303162" cy="8194"/>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rot="5400000">
            <a:off x="1067621" y="5775322"/>
            <a:ext cx="303162" cy="8194"/>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rot="5400000">
            <a:off x="436474" y="5727793"/>
            <a:ext cx="303162" cy="8194"/>
          </a:xfrm>
          <a:prstGeom prst="straightConnector1">
            <a:avLst/>
          </a:prstGeom>
          <a:ln>
            <a:headEnd type="triangle"/>
            <a:tailEnd type="none"/>
          </a:ln>
        </p:spPr>
        <p:style>
          <a:lnRef idx="2">
            <a:schemeClr val="accent1"/>
          </a:lnRef>
          <a:fillRef idx="0">
            <a:schemeClr val="accent1"/>
          </a:fillRef>
          <a:effectRef idx="1">
            <a:schemeClr val="accent1"/>
          </a:effectRef>
          <a:fontRef idx="minor">
            <a:schemeClr val="tx1"/>
          </a:fontRef>
        </p:style>
      </p:cxnSp>
      <p:pic>
        <p:nvPicPr>
          <p:cNvPr id="16" name="Picture 15" descr="screenshot_03.jpg"/>
          <p:cNvPicPr>
            <a:picLocks noChangeAspect="1"/>
          </p:cNvPicPr>
          <p:nvPr/>
        </p:nvPicPr>
        <p:blipFill>
          <a:blip r:embed="rId3"/>
          <a:srcRect l="6702" t="2752" r="7738" b="51136"/>
          <a:stretch>
            <a:fillRect/>
          </a:stretch>
        </p:blipFill>
        <p:spPr>
          <a:xfrm>
            <a:off x="3029669" y="4883482"/>
            <a:ext cx="2208811" cy="1707385"/>
          </a:xfrm>
          <a:prstGeom prst="rect">
            <a:avLst/>
          </a:prstGeom>
          <a:noFill/>
          <a:ln w="88900" cap="sq">
            <a:noFill/>
            <a:miter lim="800000"/>
          </a:ln>
          <a:effectLst>
            <a:glow rad="139700">
              <a:schemeClr val="accent2">
                <a:alpha val="75000"/>
              </a:schemeClr>
            </a:glow>
          </a:effectLst>
          <a:scene3d>
            <a:camera prst="orthographicFront"/>
            <a:lightRig rig="twoPt" dir="t">
              <a:rot lat="0" lon="0" rev="7200000"/>
            </a:lightRig>
          </a:scene3d>
          <a:sp3d>
            <a:bevelT w="25400" h="19050"/>
            <a:contourClr>
              <a:srgbClr val="FFFFFF"/>
            </a:contourClr>
          </a:sp3d>
        </p:spPr>
      </p:pic>
      <p:pic>
        <p:nvPicPr>
          <p:cNvPr id="17" name="Picture 16" descr="screenshot_03.jpg"/>
          <p:cNvPicPr>
            <a:picLocks noChangeAspect="1"/>
          </p:cNvPicPr>
          <p:nvPr/>
        </p:nvPicPr>
        <p:blipFill>
          <a:blip r:embed="rId3"/>
          <a:srcRect l="7877" t="50235" r="6147" b="3653"/>
          <a:stretch>
            <a:fillRect/>
          </a:stretch>
        </p:blipFill>
        <p:spPr>
          <a:xfrm>
            <a:off x="5236665" y="4883481"/>
            <a:ext cx="2219568" cy="1707385"/>
          </a:xfrm>
          <a:prstGeom prst="rect">
            <a:avLst/>
          </a:prstGeom>
          <a:noFill/>
          <a:ln w="88900" cap="sq">
            <a:noFill/>
            <a:miter lim="800000"/>
          </a:ln>
          <a:effectLst>
            <a:glow rad="139700">
              <a:schemeClr val="accent2">
                <a:alpha val="75000"/>
              </a:schemeClr>
            </a:glow>
          </a:effectLst>
          <a:scene3d>
            <a:camera prst="orthographicFront"/>
            <a:lightRig rig="twoPt" dir="t">
              <a:rot lat="0" lon="0" rev="7200000"/>
            </a:lightRig>
          </a:scene3d>
          <a:sp3d>
            <a:bevelT w="25400" h="19050"/>
            <a:contourClr>
              <a:srgbClr val="FFFFFF"/>
            </a:contourClr>
          </a:sp3d>
        </p:spPr>
      </p:pic>
      <p:sp>
        <p:nvSpPr>
          <p:cNvPr id="18" name="TextBox 17"/>
          <p:cNvSpPr txBox="1"/>
          <p:nvPr/>
        </p:nvSpPr>
        <p:spPr>
          <a:xfrm>
            <a:off x="4529041" y="4836282"/>
            <a:ext cx="1201051" cy="276999"/>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none" rtlCol="0">
            <a:spAutoFit/>
          </a:bodyPr>
          <a:lstStyle/>
          <a:p>
            <a:r>
              <a:rPr lang="en-US" sz="1200" i="1" dirty="0" smtClean="0"/>
              <a:t>data </a:t>
            </a:r>
            <a:r>
              <a:rPr lang="en-US" sz="1200" i="1" dirty="0"/>
              <a:t>from </a:t>
            </a:r>
            <a:r>
              <a:rPr lang="en-US" sz="1200" i="1" dirty="0" smtClean="0"/>
              <a:t>GSK</a:t>
            </a:r>
            <a:endParaRPr lang="en-US" sz="1200" i="1" dirty="0"/>
          </a:p>
        </p:txBody>
      </p:sp>
    </p:spTree>
    <p:extLst>
      <p:ext uri="{BB962C8B-B14F-4D97-AF65-F5344CB8AC3E}">
        <p14:creationId xmlns:p14="http://schemas.microsoft.com/office/powerpoint/2010/main" val="5746804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Text Placeholder 2"/>
          <p:cNvSpPr txBox="1">
            <a:spLocks/>
          </p:cNvSpPr>
          <p:nvPr/>
        </p:nvSpPr>
        <p:spPr>
          <a:xfrm>
            <a:off x="193871" y="1836590"/>
            <a:ext cx="4251129" cy="4843610"/>
          </a:xfrm>
          <a:prstGeom prst="roundRect">
            <a:avLst>
              <a:gd name="adj" fmla="val 17418"/>
            </a:avLst>
          </a:prstGeom>
          <a:ln/>
        </p:spPr>
        <p:style>
          <a:lnRef idx="2">
            <a:schemeClr val="accent3"/>
          </a:lnRef>
          <a:fillRef idx="1">
            <a:schemeClr val="lt1"/>
          </a:fillRef>
          <a:effectRef idx="0">
            <a:schemeClr val="accent3"/>
          </a:effectRef>
          <a:fontRef idx="minor">
            <a:schemeClr val="dk1"/>
          </a:fontRef>
        </p:style>
        <p:txBody>
          <a:bodyPr rtlCol="0" anchor="ctr"/>
          <a:lstStyle>
            <a:lvl1pPr marL="0" indent="0" algn="ctr" defTabSz="914400" rtl="0" eaLnBrk="1" latinLnBrk="0" hangingPunct="1">
              <a:spcBef>
                <a:spcPct val="0"/>
              </a:spcBef>
              <a:buClr>
                <a:schemeClr val="accent1"/>
              </a:buClr>
              <a:buSzPct val="130000"/>
              <a:buFont typeface="Wingdings" pitchFamily="2" charset="2"/>
              <a:buNone/>
              <a:defRPr sz="1400" kern="1200">
                <a:solidFill>
                  <a:schemeClr val="lt1"/>
                </a:solidFill>
                <a:latin typeface="+mn-lt"/>
                <a:ea typeface="+mn-ea"/>
                <a:cs typeface="+mn-cs"/>
              </a:defRPr>
            </a:lvl1pPr>
            <a:lvl2pPr marL="457200" indent="0" algn="l" defTabSz="914400" rtl="0" eaLnBrk="1" latinLnBrk="0" hangingPunct="1">
              <a:spcBef>
                <a:spcPts val="600"/>
              </a:spcBef>
              <a:buClr>
                <a:schemeClr val="accent2"/>
              </a:buClr>
              <a:buSzPct val="130000"/>
              <a:buFont typeface="Wingdings" pitchFamily="2" charset="2"/>
              <a:buNone/>
              <a:defRPr sz="2000" b="1" kern="1200">
                <a:solidFill>
                  <a:schemeClr val="lt1"/>
                </a:solidFill>
                <a:latin typeface="+mn-lt"/>
                <a:ea typeface="+mn-ea"/>
                <a:cs typeface="+mn-cs"/>
              </a:defRPr>
            </a:lvl2pPr>
            <a:lvl3pPr marL="914400" indent="0" algn="l" defTabSz="914400" rtl="0" eaLnBrk="1" latinLnBrk="0" hangingPunct="1">
              <a:spcBef>
                <a:spcPts val="600"/>
              </a:spcBef>
              <a:buClr>
                <a:schemeClr val="accent1"/>
              </a:buClr>
              <a:buSzPct val="130000"/>
              <a:buFont typeface="Wingdings" pitchFamily="2" charset="2"/>
              <a:buNone/>
              <a:defRPr sz="1800" b="1" kern="1200">
                <a:solidFill>
                  <a:schemeClr val="lt1"/>
                </a:solidFill>
                <a:latin typeface="+mn-lt"/>
                <a:ea typeface="+mn-ea"/>
                <a:cs typeface="+mn-cs"/>
              </a:defRPr>
            </a:lvl3pPr>
            <a:lvl4pPr marL="1371600" indent="0" algn="l" defTabSz="914400" rtl="0" eaLnBrk="1" latinLnBrk="0" hangingPunct="1">
              <a:spcBef>
                <a:spcPts val="600"/>
              </a:spcBef>
              <a:buClr>
                <a:schemeClr val="accent2"/>
              </a:buClr>
              <a:buSzPct val="130000"/>
              <a:buFont typeface="Wingdings" pitchFamily="2" charset="2"/>
              <a:buNone/>
              <a:defRPr sz="1600" b="1" kern="1200">
                <a:solidFill>
                  <a:schemeClr val="lt1"/>
                </a:solidFill>
                <a:latin typeface="+mn-lt"/>
                <a:ea typeface="+mn-ea"/>
                <a:cs typeface="+mn-cs"/>
              </a:defRPr>
            </a:lvl4pPr>
            <a:lvl5pPr marL="1828800" indent="0" algn="l" defTabSz="914400" rtl="0" eaLnBrk="1" latinLnBrk="0" hangingPunct="1">
              <a:spcBef>
                <a:spcPts val="600"/>
              </a:spcBef>
              <a:buClr>
                <a:schemeClr val="accent1"/>
              </a:buClr>
              <a:buSzPct val="130000"/>
              <a:buFont typeface="Wingdings" pitchFamily="2" charset="2"/>
              <a:buNone/>
              <a:defRPr sz="1600" b="1" kern="1200">
                <a:solidFill>
                  <a:schemeClr val="lt1"/>
                </a:solidFill>
                <a:latin typeface="+mn-lt"/>
                <a:ea typeface="+mn-ea"/>
                <a:cs typeface="+mn-cs"/>
              </a:defRPr>
            </a:lvl5pPr>
            <a:lvl6pPr marL="22860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6pPr>
            <a:lvl7pPr marL="27432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7pPr>
            <a:lvl8pPr marL="32004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8pPr>
            <a:lvl9pPr marL="36576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9pPr>
          </a:lstStyle>
          <a:p>
            <a:pPr defTabSz="457200"/>
            <a:endParaRPr lang="en-US" sz="2800" b="1" smtClean="0">
              <a:solidFill>
                <a:schemeClr val="tx1"/>
              </a:solidFill>
              <a:effectLst>
                <a:outerShdw blurRad="50800" dist="38100" dir="2700000">
                  <a:srgbClr val="000000">
                    <a:alpha val="43000"/>
                  </a:srgbClr>
                </a:outerShdw>
              </a:effectLst>
              <a:latin typeface="Calibri"/>
              <a:cs typeface="Calibri"/>
            </a:endParaRPr>
          </a:p>
          <a:p>
            <a:pPr defTabSz="457200"/>
            <a:r>
              <a:rPr lang="en-US" sz="2800" b="1" smtClean="0">
                <a:solidFill>
                  <a:schemeClr val="tx1"/>
                </a:solidFill>
                <a:effectLst>
                  <a:outerShdw blurRad="50800" dist="38100" dir="2700000">
                    <a:srgbClr val="000000">
                      <a:alpha val="43000"/>
                    </a:srgbClr>
                  </a:outerShdw>
                </a:effectLst>
                <a:latin typeface="Calibri"/>
                <a:cs typeface="Calibri"/>
              </a:rPr>
              <a:t> </a:t>
            </a:r>
          </a:p>
        </p:txBody>
      </p:sp>
      <p:sp>
        <p:nvSpPr>
          <p:cNvPr id="3" name="ZoneTexte 2"/>
          <p:cNvSpPr txBox="1"/>
          <p:nvPr/>
        </p:nvSpPr>
        <p:spPr>
          <a:xfrm>
            <a:off x="806107" y="40164"/>
            <a:ext cx="7717978" cy="461665"/>
          </a:xfrm>
          <a:prstGeom prst="rect">
            <a:avLst/>
          </a:prstGeom>
          <a:noFill/>
        </p:spPr>
        <p:txBody>
          <a:bodyPr wrap="none" rtlCol="0">
            <a:spAutoFit/>
          </a:bodyPr>
          <a:lstStyle/>
          <a:p>
            <a:r>
              <a:rPr lang="en-US" sz="2400" b="1" dirty="0" smtClean="0">
                <a:solidFill>
                  <a:schemeClr val="accent1"/>
                </a:solidFill>
                <a:latin typeface="+mj-lt"/>
                <a:ea typeface="+mj-ea"/>
                <a:cs typeface="+mj-cs"/>
              </a:rPr>
              <a:t>Filtering and Substructure Detection in FAFDrugs2</a:t>
            </a:r>
          </a:p>
        </p:txBody>
      </p:sp>
      <p:sp>
        <p:nvSpPr>
          <p:cNvPr id="6" name="Text Placeholder 2"/>
          <p:cNvSpPr txBox="1">
            <a:spLocks/>
          </p:cNvSpPr>
          <p:nvPr/>
        </p:nvSpPr>
        <p:spPr>
          <a:xfrm>
            <a:off x="7432437" y="3572483"/>
            <a:ext cx="1720808" cy="805146"/>
          </a:xfrm>
          <a:prstGeom prst="roundRect">
            <a:avLst>
              <a:gd name="adj" fmla="val 31160"/>
            </a:avLst>
          </a:prstGeom>
          <a:gradFill flip="none" rotWithShape="1">
            <a:gsLst>
              <a:gs pos="100000">
                <a:schemeClr val="accent6">
                  <a:lumMod val="75000"/>
                </a:schemeClr>
              </a:gs>
              <a:gs pos="80000">
                <a:schemeClr val="accent6">
                  <a:lumMod val="60000"/>
                  <a:lumOff val="40000"/>
                </a:schemeClr>
              </a:gs>
              <a:gs pos="13000">
                <a:schemeClr val="bg1"/>
              </a:gs>
            </a:gsLst>
            <a:lin ang="0" scaled="1"/>
            <a:tileRect/>
          </a:gradFill>
          <a:ln/>
          <a:scene3d>
            <a:camera prst="perspectiveRelaxed" fov="2700000">
              <a:rot lat="19487999" lon="0" rev="0"/>
            </a:camera>
            <a:lightRig rig="soft" dir="l">
              <a:rot lat="0" lon="0" rev="4200000"/>
            </a:lightRig>
          </a:scene3d>
          <a:sp3d extrusionH="38100" prstMaterial="powder">
            <a:bevelT w="50800" h="88900"/>
          </a:sp3d>
        </p:spPr>
        <p:style>
          <a:lnRef idx="0">
            <a:schemeClr val="accent6"/>
          </a:lnRef>
          <a:fillRef idx="3">
            <a:schemeClr val="accent6"/>
          </a:fillRef>
          <a:effectRef idx="3">
            <a:schemeClr val="accent6"/>
          </a:effectRef>
          <a:fontRef idx="minor">
            <a:schemeClr val="lt1"/>
          </a:fontRef>
        </p:style>
        <p:txBody>
          <a:bodyPr wrap="none" rtlCol="0" anchor="ctr"/>
          <a:lstStyle>
            <a:lvl1pPr marL="0" indent="0" algn="ctr" defTabSz="914400" rtl="0" eaLnBrk="1" latinLnBrk="0" hangingPunct="1">
              <a:spcBef>
                <a:spcPct val="0"/>
              </a:spcBef>
              <a:buClr>
                <a:schemeClr val="accent1"/>
              </a:buClr>
              <a:buSzPct val="130000"/>
              <a:buFont typeface="Wingdings" pitchFamily="2" charset="2"/>
              <a:buNone/>
              <a:defRPr sz="1400" kern="1200">
                <a:solidFill>
                  <a:schemeClr val="lt1"/>
                </a:solidFill>
                <a:latin typeface="+mn-lt"/>
                <a:ea typeface="+mn-ea"/>
                <a:cs typeface="+mn-cs"/>
              </a:defRPr>
            </a:lvl1pPr>
            <a:lvl2pPr marL="457200" indent="0" algn="l" defTabSz="914400" rtl="0" eaLnBrk="1" latinLnBrk="0" hangingPunct="1">
              <a:spcBef>
                <a:spcPts val="600"/>
              </a:spcBef>
              <a:buClr>
                <a:schemeClr val="accent2"/>
              </a:buClr>
              <a:buSzPct val="130000"/>
              <a:buFont typeface="Wingdings" pitchFamily="2" charset="2"/>
              <a:buNone/>
              <a:defRPr sz="2000" b="1" kern="1200">
                <a:solidFill>
                  <a:schemeClr val="lt1"/>
                </a:solidFill>
                <a:latin typeface="+mn-lt"/>
                <a:ea typeface="+mn-ea"/>
                <a:cs typeface="+mn-cs"/>
              </a:defRPr>
            </a:lvl2pPr>
            <a:lvl3pPr marL="914400" indent="0" algn="l" defTabSz="914400" rtl="0" eaLnBrk="1" latinLnBrk="0" hangingPunct="1">
              <a:spcBef>
                <a:spcPts val="600"/>
              </a:spcBef>
              <a:buClr>
                <a:schemeClr val="accent1"/>
              </a:buClr>
              <a:buSzPct val="130000"/>
              <a:buFont typeface="Wingdings" pitchFamily="2" charset="2"/>
              <a:buNone/>
              <a:defRPr sz="1800" b="1" kern="1200">
                <a:solidFill>
                  <a:schemeClr val="lt1"/>
                </a:solidFill>
                <a:latin typeface="+mn-lt"/>
                <a:ea typeface="+mn-ea"/>
                <a:cs typeface="+mn-cs"/>
              </a:defRPr>
            </a:lvl3pPr>
            <a:lvl4pPr marL="1371600" indent="0" algn="l" defTabSz="914400" rtl="0" eaLnBrk="1" latinLnBrk="0" hangingPunct="1">
              <a:spcBef>
                <a:spcPts val="600"/>
              </a:spcBef>
              <a:buClr>
                <a:schemeClr val="accent2"/>
              </a:buClr>
              <a:buSzPct val="130000"/>
              <a:buFont typeface="Wingdings" pitchFamily="2" charset="2"/>
              <a:buNone/>
              <a:defRPr sz="1600" b="1" kern="1200">
                <a:solidFill>
                  <a:schemeClr val="lt1"/>
                </a:solidFill>
                <a:latin typeface="+mn-lt"/>
                <a:ea typeface="+mn-ea"/>
                <a:cs typeface="+mn-cs"/>
              </a:defRPr>
            </a:lvl4pPr>
            <a:lvl5pPr marL="1828800" indent="0" algn="l" defTabSz="914400" rtl="0" eaLnBrk="1" latinLnBrk="0" hangingPunct="1">
              <a:spcBef>
                <a:spcPts val="600"/>
              </a:spcBef>
              <a:buClr>
                <a:schemeClr val="accent1"/>
              </a:buClr>
              <a:buSzPct val="130000"/>
              <a:buFont typeface="Wingdings" pitchFamily="2" charset="2"/>
              <a:buNone/>
              <a:defRPr sz="1600" b="1" kern="1200">
                <a:solidFill>
                  <a:schemeClr val="lt1"/>
                </a:solidFill>
                <a:latin typeface="+mn-lt"/>
                <a:ea typeface="+mn-ea"/>
                <a:cs typeface="+mn-cs"/>
              </a:defRPr>
            </a:lvl5pPr>
            <a:lvl6pPr marL="22860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6pPr>
            <a:lvl7pPr marL="27432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7pPr>
            <a:lvl8pPr marL="32004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8pPr>
            <a:lvl9pPr marL="36576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9pPr>
          </a:lstStyle>
          <a:p>
            <a:pPr defTabSz="457200"/>
            <a:endParaRPr lang="en-US" sz="2800" b="1" smtClean="0">
              <a:solidFill>
                <a:schemeClr val="tx1"/>
              </a:solidFill>
              <a:effectLst>
                <a:outerShdw blurRad="50800" dist="38100" dir="2700000">
                  <a:srgbClr val="000000">
                    <a:alpha val="43000"/>
                  </a:srgbClr>
                </a:outerShdw>
              </a:effectLst>
              <a:latin typeface="Calibri"/>
              <a:cs typeface="Calibri"/>
            </a:endParaRPr>
          </a:p>
          <a:p>
            <a:pPr defTabSz="457200"/>
            <a:r>
              <a:rPr lang="en-US" sz="2800" b="1" smtClean="0">
                <a:solidFill>
                  <a:schemeClr val="tx1"/>
                </a:solidFill>
                <a:effectLst>
                  <a:outerShdw blurRad="50800" dist="38100" dir="2700000">
                    <a:srgbClr val="000000">
                      <a:alpha val="43000"/>
                    </a:srgbClr>
                  </a:outerShdw>
                </a:effectLst>
                <a:latin typeface="Calibri"/>
                <a:cs typeface="Calibri"/>
              </a:rPr>
              <a:t> </a:t>
            </a:r>
            <a:endParaRPr lang="en-US" sz="2800" b="1">
              <a:solidFill>
                <a:schemeClr val="tx1"/>
              </a:solidFill>
              <a:effectLst>
                <a:outerShdw blurRad="50800" dist="38100" dir="2700000">
                  <a:srgbClr val="000000">
                    <a:alpha val="43000"/>
                  </a:srgbClr>
                </a:outerShdw>
              </a:effectLst>
              <a:latin typeface="Calibri"/>
              <a:cs typeface="Calibri"/>
            </a:endParaRPr>
          </a:p>
        </p:txBody>
      </p:sp>
      <p:sp>
        <p:nvSpPr>
          <p:cNvPr id="15" name="ZoneTexte 14"/>
          <p:cNvSpPr txBox="1"/>
          <p:nvPr/>
        </p:nvSpPr>
        <p:spPr>
          <a:xfrm>
            <a:off x="7561984" y="3683391"/>
            <a:ext cx="1643712" cy="369332"/>
          </a:xfrm>
          <a:prstGeom prst="rect">
            <a:avLst/>
          </a:prstGeom>
          <a:noFill/>
        </p:spPr>
        <p:txBody>
          <a:bodyPr wrap="none" rtlCol="0">
            <a:spAutoFit/>
          </a:bodyPr>
          <a:lstStyle/>
          <a:p>
            <a:r>
              <a:rPr lang="en-US" b="1" smtClean="0"/>
              <a:t>Toxicophores</a:t>
            </a:r>
          </a:p>
        </p:txBody>
      </p:sp>
      <p:grpSp>
        <p:nvGrpSpPr>
          <p:cNvPr id="2" name="Group 7"/>
          <p:cNvGrpSpPr/>
          <p:nvPr/>
        </p:nvGrpSpPr>
        <p:grpSpPr>
          <a:xfrm>
            <a:off x="3848986" y="1213060"/>
            <a:ext cx="2417079" cy="936487"/>
            <a:chOff x="3201286" y="1860761"/>
            <a:chExt cx="2115915" cy="694944"/>
          </a:xfrm>
        </p:grpSpPr>
        <p:sp>
          <p:nvSpPr>
            <p:cNvPr id="12" name="Text Placeholder 2"/>
            <p:cNvSpPr txBox="1">
              <a:spLocks/>
            </p:cNvSpPr>
            <p:nvPr/>
          </p:nvSpPr>
          <p:spPr>
            <a:xfrm>
              <a:off x="3201286" y="1860761"/>
              <a:ext cx="2038645" cy="694944"/>
            </a:xfrm>
            <a:prstGeom prst="roundRect">
              <a:avLst>
                <a:gd name="adj" fmla="val 31160"/>
              </a:avLst>
            </a:prstGeom>
            <a:gradFill flip="none" rotWithShape="1">
              <a:gsLst>
                <a:gs pos="100000">
                  <a:schemeClr val="accent3">
                    <a:lumMod val="50000"/>
                  </a:schemeClr>
                </a:gs>
                <a:gs pos="61000">
                  <a:schemeClr val="accent3">
                    <a:lumMod val="60000"/>
                    <a:lumOff val="40000"/>
                  </a:schemeClr>
                </a:gs>
                <a:gs pos="31000">
                  <a:schemeClr val="accent3">
                    <a:lumMod val="20000"/>
                    <a:lumOff val="80000"/>
                  </a:schemeClr>
                </a:gs>
              </a:gsLst>
              <a:lin ang="0" scaled="1"/>
              <a:tileRect/>
            </a:gradFill>
            <a:ln/>
            <a:scene3d>
              <a:camera prst="perspectiveRelaxed" fov="2700000">
                <a:rot lat="19487999" lon="0" rev="0"/>
              </a:camera>
              <a:lightRig rig="soft" dir="l">
                <a:rot lat="0" lon="0" rev="4200000"/>
              </a:lightRig>
            </a:scene3d>
            <a:sp3d extrusionH="38100" prstMaterial="powder">
              <a:bevelT w="50800" h="88900"/>
            </a:sp3d>
          </p:spPr>
          <p:style>
            <a:lnRef idx="0">
              <a:schemeClr val="accent6"/>
            </a:lnRef>
            <a:fillRef idx="3">
              <a:schemeClr val="accent6"/>
            </a:fillRef>
            <a:effectRef idx="3">
              <a:schemeClr val="accent6"/>
            </a:effectRef>
            <a:fontRef idx="minor">
              <a:schemeClr val="lt1"/>
            </a:fontRef>
          </p:style>
          <p:txBody>
            <a:bodyPr rtlCol="0" anchor="ctr"/>
            <a:lstStyle>
              <a:lvl1pPr marL="0" indent="0" algn="ctr" defTabSz="914400" rtl="0" eaLnBrk="1" latinLnBrk="0" hangingPunct="1">
                <a:spcBef>
                  <a:spcPct val="0"/>
                </a:spcBef>
                <a:buClr>
                  <a:schemeClr val="accent1"/>
                </a:buClr>
                <a:buSzPct val="130000"/>
                <a:buFont typeface="Wingdings" pitchFamily="2" charset="2"/>
                <a:buNone/>
                <a:defRPr sz="1400" kern="1200">
                  <a:solidFill>
                    <a:schemeClr val="lt1"/>
                  </a:solidFill>
                  <a:latin typeface="+mn-lt"/>
                  <a:ea typeface="+mn-ea"/>
                  <a:cs typeface="+mn-cs"/>
                </a:defRPr>
              </a:lvl1pPr>
              <a:lvl2pPr marL="457200" indent="0" algn="l" defTabSz="914400" rtl="0" eaLnBrk="1" latinLnBrk="0" hangingPunct="1">
                <a:spcBef>
                  <a:spcPts val="600"/>
                </a:spcBef>
                <a:buClr>
                  <a:schemeClr val="accent2"/>
                </a:buClr>
                <a:buSzPct val="130000"/>
                <a:buFont typeface="Wingdings" pitchFamily="2" charset="2"/>
                <a:buNone/>
                <a:defRPr sz="2000" b="1" kern="1200">
                  <a:solidFill>
                    <a:schemeClr val="lt1"/>
                  </a:solidFill>
                  <a:latin typeface="+mn-lt"/>
                  <a:ea typeface="+mn-ea"/>
                  <a:cs typeface="+mn-cs"/>
                </a:defRPr>
              </a:lvl2pPr>
              <a:lvl3pPr marL="914400" indent="0" algn="l" defTabSz="914400" rtl="0" eaLnBrk="1" latinLnBrk="0" hangingPunct="1">
                <a:spcBef>
                  <a:spcPts val="600"/>
                </a:spcBef>
                <a:buClr>
                  <a:schemeClr val="accent1"/>
                </a:buClr>
                <a:buSzPct val="130000"/>
                <a:buFont typeface="Wingdings" pitchFamily="2" charset="2"/>
                <a:buNone/>
                <a:defRPr sz="1800" b="1" kern="1200">
                  <a:solidFill>
                    <a:schemeClr val="lt1"/>
                  </a:solidFill>
                  <a:latin typeface="+mn-lt"/>
                  <a:ea typeface="+mn-ea"/>
                  <a:cs typeface="+mn-cs"/>
                </a:defRPr>
              </a:lvl3pPr>
              <a:lvl4pPr marL="1371600" indent="0" algn="l" defTabSz="914400" rtl="0" eaLnBrk="1" latinLnBrk="0" hangingPunct="1">
                <a:spcBef>
                  <a:spcPts val="600"/>
                </a:spcBef>
                <a:buClr>
                  <a:schemeClr val="accent2"/>
                </a:buClr>
                <a:buSzPct val="130000"/>
                <a:buFont typeface="Wingdings" pitchFamily="2" charset="2"/>
                <a:buNone/>
                <a:defRPr sz="1600" b="1" kern="1200">
                  <a:solidFill>
                    <a:schemeClr val="lt1"/>
                  </a:solidFill>
                  <a:latin typeface="+mn-lt"/>
                  <a:ea typeface="+mn-ea"/>
                  <a:cs typeface="+mn-cs"/>
                </a:defRPr>
              </a:lvl4pPr>
              <a:lvl5pPr marL="1828800" indent="0" algn="l" defTabSz="914400" rtl="0" eaLnBrk="1" latinLnBrk="0" hangingPunct="1">
                <a:spcBef>
                  <a:spcPts val="600"/>
                </a:spcBef>
                <a:buClr>
                  <a:schemeClr val="accent1"/>
                </a:buClr>
                <a:buSzPct val="130000"/>
                <a:buFont typeface="Wingdings" pitchFamily="2" charset="2"/>
                <a:buNone/>
                <a:defRPr sz="1600" b="1" kern="1200">
                  <a:solidFill>
                    <a:schemeClr val="lt1"/>
                  </a:solidFill>
                  <a:latin typeface="+mn-lt"/>
                  <a:ea typeface="+mn-ea"/>
                  <a:cs typeface="+mn-cs"/>
                </a:defRPr>
              </a:lvl5pPr>
              <a:lvl6pPr marL="22860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6pPr>
              <a:lvl7pPr marL="27432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7pPr>
              <a:lvl8pPr marL="32004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8pPr>
              <a:lvl9pPr marL="36576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9pPr>
            </a:lstStyle>
            <a:p>
              <a:pPr defTabSz="457200"/>
              <a:endParaRPr lang="en-US" sz="2800" b="1" smtClean="0">
                <a:solidFill>
                  <a:schemeClr val="tx1"/>
                </a:solidFill>
                <a:effectLst>
                  <a:outerShdw blurRad="50800" dist="38100" dir="2700000">
                    <a:srgbClr val="000000">
                      <a:alpha val="43000"/>
                    </a:srgbClr>
                  </a:outerShdw>
                </a:effectLst>
                <a:latin typeface="Calibri"/>
                <a:cs typeface="Calibri"/>
              </a:endParaRPr>
            </a:p>
            <a:p>
              <a:pPr defTabSz="457200"/>
              <a:r>
                <a:rPr lang="en-US" sz="2800" b="1" smtClean="0">
                  <a:solidFill>
                    <a:schemeClr val="tx1"/>
                  </a:solidFill>
                  <a:effectLst>
                    <a:outerShdw blurRad="50800" dist="38100" dir="2700000">
                      <a:srgbClr val="000000">
                        <a:alpha val="43000"/>
                      </a:srgbClr>
                    </a:outerShdw>
                  </a:effectLst>
                  <a:latin typeface="Calibri"/>
                  <a:cs typeface="Calibri"/>
                </a:rPr>
                <a:t> </a:t>
              </a:r>
            </a:p>
          </p:txBody>
        </p:sp>
        <p:sp>
          <p:nvSpPr>
            <p:cNvPr id="24" name="ZoneTexte 23"/>
            <p:cNvSpPr txBox="1"/>
            <p:nvPr/>
          </p:nvSpPr>
          <p:spPr>
            <a:xfrm>
              <a:off x="3479380" y="1940394"/>
              <a:ext cx="1837821" cy="479626"/>
            </a:xfrm>
            <a:prstGeom prst="rect">
              <a:avLst/>
            </a:prstGeom>
            <a:noFill/>
          </p:spPr>
          <p:txBody>
            <a:bodyPr wrap="none" rtlCol="0">
              <a:spAutoFit/>
            </a:bodyPr>
            <a:lstStyle/>
            <a:p>
              <a:r>
                <a:rPr lang="en-US" b="1" dirty="0" smtClean="0"/>
                <a:t>User’s defined </a:t>
              </a:r>
            </a:p>
            <a:p>
              <a:r>
                <a:rPr lang="en-US" b="1" dirty="0" err="1" smtClean="0"/>
                <a:t>physchem</a:t>
              </a:r>
              <a:r>
                <a:rPr lang="en-US" b="1" dirty="0" smtClean="0"/>
                <a:t> ranges</a:t>
              </a:r>
            </a:p>
          </p:txBody>
        </p:sp>
      </p:grpSp>
      <p:sp>
        <p:nvSpPr>
          <p:cNvPr id="25" name="ZoneTexte 24"/>
          <p:cNvSpPr txBox="1"/>
          <p:nvPr/>
        </p:nvSpPr>
        <p:spPr>
          <a:xfrm>
            <a:off x="976289" y="1856416"/>
            <a:ext cx="2375270" cy="400110"/>
          </a:xfrm>
          <a:prstGeom prst="rect">
            <a:avLst/>
          </a:prstGeom>
          <a:noFill/>
        </p:spPr>
        <p:txBody>
          <a:bodyPr wrap="none" rtlCol="0">
            <a:spAutoFit/>
          </a:bodyPr>
          <a:lstStyle/>
          <a:p>
            <a:r>
              <a:rPr lang="en-US" sz="2000" b="1" dirty="0" smtClean="0"/>
              <a:t>Predefined filters</a:t>
            </a:r>
          </a:p>
        </p:txBody>
      </p:sp>
      <p:cxnSp>
        <p:nvCxnSpPr>
          <p:cNvPr id="33" name="Connecteur droit avec flèche 32"/>
          <p:cNvCxnSpPr/>
          <p:nvPr/>
        </p:nvCxnSpPr>
        <p:spPr>
          <a:xfrm flipH="1">
            <a:off x="1778000" y="1442234"/>
            <a:ext cx="672139" cy="39435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6" name="Connecteur droit avec flèche 35"/>
          <p:cNvCxnSpPr/>
          <p:nvPr/>
        </p:nvCxnSpPr>
        <p:spPr>
          <a:xfrm>
            <a:off x="2659779" y="1491719"/>
            <a:ext cx="1215047" cy="26578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54" name="Text Placeholder 2"/>
          <p:cNvSpPr txBox="1">
            <a:spLocks/>
          </p:cNvSpPr>
          <p:nvPr/>
        </p:nvSpPr>
        <p:spPr>
          <a:xfrm>
            <a:off x="4482134" y="3589116"/>
            <a:ext cx="3079849" cy="1605183"/>
          </a:xfrm>
          <a:prstGeom prst="roundRect">
            <a:avLst>
              <a:gd name="adj" fmla="val 31160"/>
            </a:avLst>
          </a:prstGeom>
          <a:solidFill>
            <a:schemeClr val="bg1"/>
          </a:solidFill>
          <a:ln/>
          <a:scene3d>
            <a:camera prst="perspectiveRelaxed" fov="2700000">
              <a:rot lat="19487999" lon="0" rev="0"/>
            </a:camera>
            <a:lightRig rig="soft" dir="l">
              <a:rot lat="0" lon="0" rev="4200000"/>
            </a:lightRig>
          </a:scene3d>
          <a:sp3d extrusionH="38100" prstMaterial="powder">
            <a:bevelT w="50800" h="88900"/>
          </a:sp3d>
        </p:spPr>
        <p:style>
          <a:lnRef idx="0">
            <a:schemeClr val="accent6"/>
          </a:lnRef>
          <a:fillRef idx="3">
            <a:schemeClr val="accent6"/>
          </a:fillRef>
          <a:effectRef idx="3">
            <a:schemeClr val="accent6"/>
          </a:effectRef>
          <a:fontRef idx="minor">
            <a:schemeClr val="lt1"/>
          </a:fontRef>
        </p:style>
        <p:txBody>
          <a:bodyPr wrap="none" rtlCol="0" anchor="ctr"/>
          <a:lstStyle>
            <a:lvl1pPr marL="0" indent="0" algn="ctr" defTabSz="914400" rtl="0" eaLnBrk="1" latinLnBrk="0" hangingPunct="1">
              <a:spcBef>
                <a:spcPct val="0"/>
              </a:spcBef>
              <a:buClr>
                <a:schemeClr val="accent1"/>
              </a:buClr>
              <a:buSzPct val="130000"/>
              <a:buFont typeface="Wingdings" pitchFamily="2" charset="2"/>
              <a:buNone/>
              <a:defRPr sz="1400" kern="1200">
                <a:solidFill>
                  <a:schemeClr val="lt1"/>
                </a:solidFill>
                <a:latin typeface="+mn-lt"/>
                <a:ea typeface="+mn-ea"/>
                <a:cs typeface="+mn-cs"/>
              </a:defRPr>
            </a:lvl1pPr>
            <a:lvl2pPr marL="457200" indent="0" algn="l" defTabSz="914400" rtl="0" eaLnBrk="1" latinLnBrk="0" hangingPunct="1">
              <a:spcBef>
                <a:spcPts val="600"/>
              </a:spcBef>
              <a:buClr>
                <a:schemeClr val="accent2"/>
              </a:buClr>
              <a:buSzPct val="130000"/>
              <a:buFont typeface="Wingdings" pitchFamily="2" charset="2"/>
              <a:buNone/>
              <a:defRPr sz="2000" b="1" kern="1200">
                <a:solidFill>
                  <a:schemeClr val="lt1"/>
                </a:solidFill>
                <a:latin typeface="+mn-lt"/>
                <a:ea typeface="+mn-ea"/>
                <a:cs typeface="+mn-cs"/>
              </a:defRPr>
            </a:lvl2pPr>
            <a:lvl3pPr marL="914400" indent="0" algn="l" defTabSz="914400" rtl="0" eaLnBrk="1" latinLnBrk="0" hangingPunct="1">
              <a:spcBef>
                <a:spcPts val="600"/>
              </a:spcBef>
              <a:buClr>
                <a:schemeClr val="accent1"/>
              </a:buClr>
              <a:buSzPct val="130000"/>
              <a:buFont typeface="Wingdings" pitchFamily="2" charset="2"/>
              <a:buNone/>
              <a:defRPr sz="1800" b="1" kern="1200">
                <a:solidFill>
                  <a:schemeClr val="lt1"/>
                </a:solidFill>
                <a:latin typeface="+mn-lt"/>
                <a:ea typeface="+mn-ea"/>
                <a:cs typeface="+mn-cs"/>
              </a:defRPr>
            </a:lvl3pPr>
            <a:lvl4pPr marL="1371600" indent="0" algn="l" defTabSz="914400" rtl="0" eaLnBrk="1" latinLnBrk="0" hangingPunct="1">
              <a:spcBef>
                <a:spcPts val="600"/>
              </a:spcBef>
              <a:buClr>
                <a:schemeClr val="accent2"/>
              </a:buClr>
              <a:buSzPct val="130000"/>
              <a:buFont typeface="Wingdings" pitchFamily="2" charset="2"/>
              <a:buNone/>
              <a:defRPr sz="1600" b="1" kern="1200">
                <a:solidFill>
                  <a:schemeClr val="lt1"/>
                </a:solidFill>
                <a:latin typeface="+mn-lt"/>
                <a:ea typeface="+mn-ea"/>
                <a:cs typeface="+mn-cs"/>
              </a:defRPr>
            </a:lvl4pPr>
            <a:lvl5pPr marL="1828800" indent="0" algn="l" defTabSz="914400" rtl="0" eaLnBrk="1" latinLnBrk="0" hangingPunct="1">
              <a:spcBef>
                <a:spcPts val="600"/>
              </a:spcBef>
              <a:buClr>
                <a:schemeClr val="accent1"/>
              </a:buClr>
              <a:buSzPct val="130000"/>
              <a:buFont typeface="Wingdings" pitchFamily="2" charset="2"/>
              <a:buNone/>
              <a:defRPr sz="1600" b="1" kern="1200">
                <a:solidFill>
                  <a:schemeClr val="lt1"/>
                </a:solidFill>
                <a:latin typeface="+mn-lt"/>
                <a:ea typeface="+mn-ea"/>
                <a:cs typeface="+mn-cs"/>
              </a:defRPr>
            </a:lvl5pPr>
            <a:lvl6pPr marL="22860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6pPr>
            <a:lvl7pPr marL="27432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7pPr>
            <a:lvl8pPr marL="32004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8pPr>
            <a:lvl9pPr marL="36576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9pPr>
          </a:lstStyle>
          <a:p>
            <a:pPr defTabSz="457200"/>
            <a:endParaRPr lang="en-US" sz="2800" b="1" smtClean="0">
              <a:solidFill>
                <a:schemeClr val="tx1"/>
              </a:solidFill>
              <a:effectLst>
                <a:outerShdw blurRad="50800" dist="38100" dir="2700000">
                  <a:srgbClr val="000000">
                    <a:alpha val="43000"/>
                  </a:srgbClr>
                </a:outerShdw>
              </a:effectLst>
              <a:latin typeface="Calibri"/>
              <a:cs typeface="Calibri"/>
            </a:endParaRPr>
          </a:p>
          <a:p>
            <a:pPr defTabSz="457200"/>
            <a:r>
              <a:rPr lang="en-US" sz="2800" b="1" smtClean="0">
                <a:solidFill>
                  <a:schemeClr val="tx1"/>
                </a:solidFill>
                <a:effectLst>
                  <a:outerShdw blurRad="50800" dist="38100" dir="2700000">
                    <a:srgbClr val="000000">
                      <a:alpha val="43000"/>
                    </a:srgbClr>
                  </a:outerShdw>
                </a:effectLst>
                <a:latin typeface="Calibri"/>
                <a:cs typeface="Calibri"/>
              </a:rPr>
              <a:t> </a:t>
            </a:r>
            <a:endParaRPr lang="en-US" sz="2800" b="1">
              <a:solidFill>
                <a:schemeClr val="tx1"/>
              </a:solidFill>
              <a:effectLst>
                <a:outerShdw blurRad="50800" dist="38100" dir="2700000">
                  <a:srgbClr val="000000">
                    <a:alpha val="43000"/>
                  </a:srgbClr>
                </a:outerShdw>
              </a:effectLst>
              <a:latin typeface="Calibri"/>
              <a:cs typeface="Calibri"/>
            </a:endParaRPr>
          </a:p>
        </p:txBody>
      </p:sp>
      <p:sp>
        <p:nvSpPr>
          <p:cNvPr id="55" name="ZoneTexte 54"/>
          <p:cNvSpPr txBox="1"/>
          <p:nvPr/>
        </p:nvSpPr>
        <p:spPr>
          <a:xfrm>
            <a:off x="4663885" y="3817002"/>
            <a:ext cx="1548809" cy="369332"/>
          </a:xfrm>
          <a:prstGeom prst="rect">
            <a:avLst/>
          </a:prstGeom>
          <a:noFill/>
        </p:spPr>
        <p:txBody>
          <a:bodyPr wrap="none" rtlCol="0">
            <a:spAutoFit/>
          </a:bodyPr>
          <a:lstStyle/>
          <a:p>
            <a:r>
              <a:rPr lang="en-US" b="1" dirty="0" smtClean="0"/>
              <a:t>Aggregators</a:t>
            </a:r>
          </a:p>
        </p:txBody>
      </p:sp>
      <p:sp>
        <p:nvSpPr>
          <p:cNvPr id="57" name="Text Placeholder 2"/>
          <p:cNvSpPr txBox="1">
            <a:spLocks/>
          </p:cNvSpPr>
          <p:nvPr/>
        </p:nvSpPr>
        <p:spPr>
          <a:xfrm>
            <a:off x="5372101" y="5194300"/>
            <a:ext cx="3759200" cy="1485900"/>
          </a:xfrm>
          <a:prstGeom prst="roundRect">
            <a:avLst>
              <a:gd name="adj" fmla="val 31160"/>
            </a:avLst>
          </a:prstGeom>
          <a:solidFill>
            <a:srgbClr val="FFFFFF"/>
          </a:solidFill>
          <a:ln/>
          <a:scene3d>
            <a:camera prst="perspectiveRelaxed" fov="2700000">
              <a:rot lat="19487999" lon="0" rev="0"/>
            </a:camera>
            <a:lightRig rig="soft" dir="l">
              <a:rot lat="0" lon="0" rev="4200000"/>
            </a:lightRig>
          </a:scene3d>
          <a:sp3d extrusionH="38100" prstMaterial="powder">
            <a:bevelT w="50800" h="88900"/>
          </a:sp3d>
        </p:spPr>
        <p:style>
          <a:lnRef idx="0">
            <a:schemeClr val="accent6"/>
          </a:lnRef>
          <a:fillRef idx="3">
            <a:schemeClr val="accent6"/>
          </a:fillRef>
          <a:effectRef idx="3">
            <a:schemeClr val="accent6"/>
          </a:effectRef>
          <a:fontRef idx="minor">
            <a:schemeClr val="lt1"/>
          </a:fontRef>
        </p:style>
        <p:txBody>
          <a:bodyPr wrap="none" rtlCol="0" anchor="ctr"/>
          <a:lstStyle>
            <a:lvl1pPr marL="0" indent="0" algn="ctr" defTabSz="914400" rtl="0" eaLnBrk="1" latinLnBrk="0" hangingPunct="1">
              <a:spcBef>
                <a:spcPct val="0"/>
              </a:spcBef>
              <a:buClr>
                <a:schemeClr val="accent1"/>
              </a:buClr>
              <a:buSzPct val="130000"/>
              <a:buFont typeface="Wingdings" pitchFamily="2" charset="2"/>
              <a:buNone/>
              <a:defRPr sz="1400" kern="1200">
                <a:solidFill>
                  <a:schemeClr val="lt1"/>
                </a:solidFill>
                <a:latin typeface="+mn-lt"/>
                <a:ea typeface="+mn-ea"/>
                <a:cs typeface="+mn-cs"/>
              </a:defRPr>
            </a:lvl1pPr>
            <a:lvl2pPr marL="457200" indent="0" algn="l" defTabSz="914400" rtl="0" eaLnBrk="1" latinLnBrk="0" hangingPunct="1">
              <a:spcBef>
                <a:spcPts val="600"/>
              </a:spcBef>
              <a:buClr>
                <a:schemeClr val="accent2"/>
              </a:buClr>
              <a:buSzPct val="130000"/>
              <a:buFont typeface="Wingdings" pitchFamily="2" charset="2"/>
              <a:buNone/>
              <a:defRPr sz="2000" b="1" kern="1200">
                <a:solidFill>
                  <a:schemeClr val="lt1"/>
                </a:solidFill>
                <a:latin typeface="+mn-lt"/>
                <a:ea typeface="+mn-ea"/>
                <a:cs typeface="+mn-cs"/>
              </a:defRPr>
            </a:lvl2pPr>
            <a:lvl3pPr marL="914400" indent="0" algn="l" defTabSz="914400" rtl="0" eaLnBrk="1" latinLnBrk="0" hangingPunct="1">
              <a:spcBef>
                <a:spcPts val="600"/>
              </a:spcBef>
              <a:buClr>
                <a:schemeClr val="accent1"/>
              </a:buClr>
              <a:buSzPct val="130000"/>
              <a:buFont typeface="Wingdings" pitchFamily="2" charset="2"/>
              <a:buNone/>
              <a:defRPr sz="1800" b="1" kern="1200">
                <a:solidFill>
                  <a:schemeClr val="lt1"/>
                </a:solidFill>
                <a:latin typeface="+mn-lt"/>
                <a:ea typeface="+mn-ea"/>
                <a:cs typeface="+mn-cs"/>
              </a:defRPr>
            </a:lvl3pPr>
            <a:lvl4pPr marL="1371600" indent="0" algn="l" defTabSz="914400" rtl="0" eaLnBrk="1" latinLnBrk="0" hangingPunct="1">
              <a:spcBef>
                <a:spcPts val="600"/>
              </a:spcBef>
              <a:buClr>
                <a:schemeClr val="accent2"/>
              </a:buClr>
              <a:buSzPct val="130000"/>
              <a:buFont typeface="Wingdings" pitchFamily="2" charset="2"/>
              <a:buNone/>
              <a:defRPr sz="1600" b="1" kern="1200">
                <a:solidFill>
                  <a:schemeClr val="lt1"/>
                </a:solidFill>
                <a:latin typeface="+mn-lt"/>
                <a:ea typeface="+mn-ea"/>
                <a:cs typeface="+mn-cs"/>
              </a:defRPr>
            </a:lvl4pPr>
            <a:lvl5pPr marL="1828800" indent="0" algn="l" defTabSz="914400" rtl="0" eaLnBrk="1" latinLnBrk="0" hangingPunct="1">
              <a:spcBef>
                <a:spcPts val="600"/>
              </a:spcBef>
              <a:buClr>
                <a:schemeClr val="accent1"/>
              </a:buClr>
              <a:buSzPct val="130000"/>
              <a:buFont typeface="Wingdings" pitchFamily="2" charset="2"/>
              <a:buNone/>
              <a:defRPr sz="1600" b="1" kern="1200">
                <a:solidFill>
                  <a:schemeClr val="lt1"/>
                </a:solidFill>
                <a:latin typeface="+mn-lt"/>
                <a:ea typeface="+mn-ea"/>
                <a:cs typeface="+mn-cs"/>
              </a:defRPr>
            </a:lvl5pPr>
            <a:lvl6pPr marL="22860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6pPr>
            <a:lvl7pPr marL="27432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7pPr>
            <a:lvl8pPr marL="32004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8pPr>
            <a:lvl9pPr marL="36576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9pPr>
          </a:lstStyle>
          <a:p>
            <a:pPr defTabSz="457200"/>
            <a:endParaRPr lang="en-US" sz="2800" b="1" smtClean="0">
              <a:solidFill>
                <a:schemeClr val="tx1"/>
              </a:solidFill>
              <a:effectLst>
                <a:outerShdw blurRad="50800" dist="38100" dir="2700000">
                  <a:srgbClr val="000000">
                    <a:alpha val="43000"/>
                  </a:srgbClr>
                </a:outerShdw>
              </a:effectLst>
              <a:latin typeface="Calibri"/>
              <a:cs typeface="Calibri"/>
            </a:endParaRPr>
          </a:p>
          <a:p>
            <a:pPr defTabSz="457200"/>
            <a:r>
              <a:rPr lang="en-US" sz="2800" b="1" smtClean="0">
                <a:solidFill>
                  <a:schemeClr val="tx1"/>
                </a:solidFill>
                <a:effectLst>
                  <a:outerShdw blurRad="50800" dist="38100" dir="2700000">
                    <a:srgbClr val="000000">
                      <a:alpha val="43000"/>
                    </a:srgbClr>
                  </a:outerShdw>
                </a:effectLst>
                <a:latin typeface="Calibri"/>
                <a:cs typeface="Calibri"/>
              </a:rPr>
              <a:t> </a:t>
            </a:r>
          </a:p>
        </p:txBody>
      </p:sp>
      <p:sp>
        <p:nvSpPr>
          <p:cNvPr id="58" name="ZoneTexte 57"/>
          <p:cNvSpPr txBox="1"/>
          <p:nvPr/>
        </p:nvSpPr>
        <p:spPr>
          <a:xfrm>
            <a:off x="4682657" y="4110142"/>
            <a:ext cx="2498676" cy="861774"/>
          </a:xfrm>
          <a:prstGeom prst="rect">
            <a:avLst/>
          </a:prstGeom>
          <a:noFill/>
        </p:spPr>
        <p:txBody>
          <a:bodyPr wrap="none" rtlCol="0">
            <a:spAutoFit/>
          </a:bodyPr>
          <a:lstStyle/>
          <a:p>
            <a:endParaRPr lang="en-US" b="1" dirty="0" smtClean="0"/>
          </a:p>
          <a:p>
            <a:r>
              <a:rPr lang="en-US" b="1" dirty="0" smtClean="0"/>
              <a:t>Frequents Hitters</a:t>
            </a:r>
          </a:p>
          <a:p>
            <a:r>
              <a:rPr lang="en-US" sz="1200" b="1" dirty="0" smtClean="0"/>
              <a:t>(</a:t>
            </a:r>
            <a:r>
              <a:rPr lang="en-US" sz="1200" b="1" dirty="0" err="1" smtClean="0"/>
              <a:t>Roch</a:t>
            </a:r>
            <a:r>
              <a:rPr lang="en-US" sz="1200" b="1" dirty="0" smtClean="0"/>
              <a:t> et al. J Med </a:t>
            </a:r>
            <a:r>
              <a:rPr lang="en-US" sz="1200" b="1" dirty="0" err="1" smtClean="0"/>
              <a:t>Chem</a:t>
            </a:r>
            <a:r>
              <a:rPr lang="en-US" sz="1200" b="1" dirty="0" smtClean="0"/>
              <a:t> 2002</a:t>
            </a:r>
            <a:r>
              <a:rPr lang="en-US" sz="1400" b="1" dirty="0" smtClean="0"/>
              <a:t>)</a:t>
            </a:r>
          </a:p>
        </p:txBody>
      </p:sp>
      <p:sp>
        <p:nvSpPr>
          <p:cNvPr id="59" name="ZoneTexte 58"/>
          <p:cNvSpPr txBox="1"/>
          <p:nvPr/>
        </p:nvSpPr>
        <p:spPr>
          <a:xfrm>
            <a:off x="5696797" y="5520773"/>
            <a:ext cx="3426029" cy="861774"/>
          </a:xfrm>
          <a:prstGeom prst="rect">
            <a:avLst/>
          </a:prstGeom>
          <a:noFill/>
        </p:spPr>
        <p:txBody>
          <a:bodyPr wrap="square" rtlCol="0">
            <a:spAutoFit/>
          </a:bodyPr>
          <a:lstStyle/>
          <a:p>
            <a:r>
              <a:rPr lang="en-US" b="1" dirty="0" smtClean="0"/>
              <a:t>                PAINS</a:t>
            </a:r>
          </a:p>
          <a:p>
            <a:r>
              <a:rPr lang="fr-FR" sz="1400" b="1" dirty="0" smtClean="0"/>
              <a:t>Pan </a:t>
            </a:r>
            <a:r>
              <a:rPr lang="fr-FR" sz="1400" b="1" dirty="0" err="1"/>
              <a:t>Assay</a:t>
            </a:r>
            <a:r>
              <a:rPr lang="fr-FR" sz="1400" b="1" dirty="0"/>
              <a:t> </a:t>
            </a:r>
            <a:r>
              <a:rPr lang="fr-FR" sz="1400" b="1" dirty="0" err="1"/>
              <a:t>Interference</a:t>
            </a:r>
            <a:r>
              <a:rPr lang="fr-FR" sz="1400" b="1" dirty="0"/>
              <a:t> Compounds </a:t>
            </a:r>
          </a:p>
          <a:p>
            <a:endParaRPr lang="en-US" b="1" dirty="0" smtClean="0"/>
          </a:p>
        </p:txBody>
      </p:sp>
      <p:sp>
        <p:nvSpPr>
          <p:cNvPr id="60" name="Text Placeholder 2"/>
          <p:cNvSpPr txBox="1">
            <a:spLocks/>
          </p:cNvSpPr>
          <p:nvPr/>
        </p:nvSpPr>
        <p:spPr>
          <a:xfrm>
            <a:off x="5998206" y="2661734"/>
            <a:ext cx="2868516" cy="692939"/>
          </a:xfrm>
          <a:prstGeom prst="roundRect">
            <a:avLst>
              <a:gd name="adj" fmla="val 31160"/>
            </a:avLst>
          </a:prstGeom>
          <a:ln/>
        </p:spPr>
        <p:style>
          <a:lnRef idx="1">
            <a:schemeClr val="accent1"/>
          </a:lnRef>
          <a:fillRef idx="3">
            <a:schemeClr val="accent1"/>
          </a:fillRef>
          <a:effectRef idx="2">
            <a:schemeClr val="accent1"/>
          </a:effectRef>
          <a:fontRef idx="minor">
            <a:schemeClr val="lt1"/>
          </a:fontRef>
        </p:style>
        <p:txBody>
          <a:bodyPr wrap="none" rtlCol="0" anchor="ctr"/>
          <a:lstStyle>
            <a:lvl1pPr marL="0" indent="0" algn="ctr" defTabSz="914400" rtl="0" eaLnBrk="1" latinLnBrk="0" hangingPunct="1">
              <a:spcBef>
                <a:spcPct val="0"/>
              </a:spcBef>
              <a:buClr>
                <a:schemeClr val="accent1"/>
              </a:buClr>
              <a:buSzPct val="130000"/>
              <a:buFont typeface="Wingdings" pitchFamily="2" charset="2"/>
              <a:buNone/>
              <a:defRPr sz="1400" kern="1200">
                <a:solidFill>
                  <a:schemeClr val="lt1"/>
                </a:solidFill>
                <a:latin typeface="+mn-lt"/>
                <a:ea typeface="+mn-ea"/>
                <a:cs typeface="+mn-cs"/>
              </a:defRPr>
            </a:lvl1pPr>
            <a:lvl2pPr marL="457200" indent="0" algn="l" defTabSz="914400" rtl="0" eaLnBrk="1" latinLnBrk="0" hangingPunct="1">
              <a:spcBef>
                <a:spcPts val="600"/>
              </a:spcBef>
              <a:buClr>
                <a:schemeClr val="accent2"/>
              </a:buClr>
              <a:buSzPct val="130000"/>
              <a:buFont typeface="Wingdings" pitchFamily="2" charset="2"/>
              <a:buNone/>
              <a:defRPr sz="2000" b="1" kern="1200">
                <a:solidFill>
                  <a:schemeClr val="lt1"/>
                </a:solidFill>
                <a:latin typeface="+mn-lt"/>
                <a:ea typeface="+mn-ea"/>
                <a:cs typeface="+mn-cs"/>
              </a:defRPr>
            </a:lvl2pPr>
            <a:lvl3pPr marL="914400" indent="0" algn="l" defTabSz="914400" rtl="0" eaLnBrk="1" latinLnBrk="0" hangingPunct="1">
              <a:spcBef>
                <a:spcPts val="600"/>
              </a:spcBef>
              <a:buClr>
                <a:schemeClr val="accent1"/>
              </a:buClr>
              <a:buSzPct val="130000"/>
              <a:buFont typeface="Wingdings" pitchFamily="2" charset="2"/>
              <a:buNone/>
              <a:defRPr sz="1800" b="1" kern="1200">
                <a:solidFill>
                  <a:schemeClr val="lt1"/>
                </a:solidFill>
                <a:latin typeface="+mn-lt"/>
                <a:ea typeface="+mn-ea"/>
                <a:cs typeface="+mn-cs"/>
              </a:defRPr>
            </a:lvl3pPr>
            <a:lvl4pPr marL="1371600" indent="0" algn="l" defTabSz="914400" rtl="0" eaLnBrk="1" latinLnBrk="0" hangingPunct="1">
              <a:spcBef>
                <a:spcPts val="600"/>
              </a:spcBef>
              <a:buClr>
                <a:schemeClr val="accent2"/>
              </a:buClr>
              <a:buSzPct val="130000"/>
              <a:buFont typeface="Wingdings" pitchFamily="2" charset="2"/>
              <a:buNone/>
              <a:defRPr sz="1600" b="1" kern="1200">
                <a:solidFill>
                  <a:schemeClr val="lt1"/>
                </a:solidFill>
                <a:latin typeface="+mn-lt"/>
                <a:ea typeface="+mn-ea"/>
                <a:cs typeface="+mn-cs"/>
              </a:defRPr>
            </a:lvl4pPr>
            <a:lvl5pPr marL="1828800" indent="0" algn="l" defTabSz="914400" rtl="0" eaLnBrk="1" latinLnBrk="0" hangingPunct="1">
              <a:spcBef>
                <a:spcPts val="600"/>
              </a:spcBef>
              <a:buClr>
                <a:schemeClr val="accent1"/>
              </a:buClr>
              <a:buSzPct val="130000"/>
              <a:buFont typeface="Wingdings" pitchFamily="2" charset="2"/>
              <a:buNone/>
              <a:defRPr sz="1600" b="1" kern="1200">
                <a:solidFill>
                  <a:schemeClr val="lt1"/>
                </a:solidFill>
                <a:latin typeface="+mn-lt"/>
                <a:ea typeface="+mn-ea"/>
                <a:cs typeface="+mn-cs"/>
              </a:defRPr>
            </a:lvl5pPr>
            <a:lvl6pPr marL="22860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6pPr>
            <a:lvl7pPr marL="27432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7pPr>
            <a:lvl8pPr marL="32004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8pPr>
            <a:lvl9pPr marL="36576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9pPr>
          </a:lstStyle>
          <a:p>
            <a:pPr defTabSz="457200"/>
            <a:endParaRPr lang="en-US" sz="2800" b="1" smtClean="0">
              <a:solidFill>
                <a:srgbClr val="FFFFFF"/>
              </a:solidFill>
              <a:effectLst>
                <a:outerShdw blurRad="50800" dist="38100" dir="2700000">
                  <a:srgbClr val="000000">
                    <a:alpha val="43000"/>
                  </a:srgbClr>
                </a:outerShdw>
              </a:effectLst>
              <a:latin typeface="Calibri"/>
              <a:cs typeface="Calibri"/>
            </a:endParaRPr>
          </a:p>
          <a:p>
            <a:pPr defTabSz="457200"/>
            <a:r>
              <a:rPr lang="en-US" sz="2800" b="1" smtClean="0">
                <a:solidFill>
                  <a:srgbClr val="FFFFFF"/>
                </a:solidFill>
                <a:effectLst>
                  <a:outerShdw blurRad="50800" dist="38100" dir="2700000">
                    <a:srgbClr val="000000">
                      <a:alpha val="43000"/>
                    </a:srgbClr>
                  </a:outerShdw>
                </a:effectLst>
                <a:latin typeface="Calibri"/>
                <a:cs typeface="Calibri"/>
              </a:rPr>
              <a:t> </a:t>
            </a:r>
            <a:endParaRPr lang="en-US" sz="2800" b="1">
              <a:solidFill>
                <a:srgbClr val="FFFFFF"/>
              </a:solidFill>
              <a:effectLst>
                <a:outerShdw blurRad="50800" dist="38100" dir="2700000">
                  <a:srgbClr val="000000">
                    <a:alpha val="43000"/>
                  </a:srgbClr>
                </a:outerShdw>
              </a:effectLst>
              <a:latin typeface="Calibri"/>
              <a:cs typeface="Calibri"/>
            </a:endParaRPr>
          </a:p>
        </p:txBody>
      </p:sp>
      <p:sp>
        <p:nvSpPr>
          <p:cNvPr id="61" name="ZoneTexte 60"/>
          <p:cNvSpPr txBox="1"/>
          <p:nvPr/>
        </p:nvSpPr>
        <p:spPr>
          <a:xfrm>
            <a:off x="6095223" y="2856469"/>
            <a:ext cx="2771499" cy="369332"/>
          </a:xfrm>
          <a:prstGeom prst="rect">
            <a:avLst/>
          </a:prstGeom>
          <a:noFill/>
        </p:spPr>
        <p:txBody>
          <a:bodyPr wrap="none" rtlCol="0">
            <a:spAutoFit/>
          </a:bodyPr>
          <a:lstStyle/>
          <a:p>
            <a:r>
              <a:rPr lang="en-US" b="1" dirty="0" smtClean="0">
                <a:solidFill>
                  <a:srgbClr val="FFFFFF"/>
                </a:solidFill>
              </a:rPr>
              <a:t>Substructure Detection</a:t>
            </a:r>
          </a:p>
        </p:txBody>
      </p:sp>
      <p:sp>
        <p:nvSpPr>
          <p:cNvPr id="63" name="Text Placeholder 2"/>
          <p:cNvSpPr txBox="1">
            <a:spLocks/>
          </p:cNvSpPr>
          <p:nvPr/>
        </p:nvSpPr>
        <p:spPr>
          <a:xfrm>
            <a:off x="1187794" y="798778"/>
            <a:ext cx="2636232" cy="692939"/>
          </a:xfrm>
          <a:prstGeom prst="roundRect">
            <a:avLst>
              <a:gd name="adj" fmla="val 31160"/>
            </a:avLst>
          </a:prstGeom>
          <a:ln/>
        </p:spPr>
        <p:style>
          <a:lnRef idx="1">
            <a:schemeClr val="accent1"/>
          </a:lnRef>
          <a:fillRef idx="3">
            <a:schemeClr val="accent1"/>
          </a:fillRef>
          <a:effectRef idx="2">
            <a:schemeClr val="accent1"/>
          </a:effectRef>
          <a:fontRef idx="minor">
            <a:schemeClr val="lt1"/>
          </a:fontRef>
        </p:style>
        <p:txBody>
          <a:bodyPr rtlCol="0" anchor="ctr"/>
          <a:lstStyle>
            <a:lvl1pPr marL="0" indent="0" algn="ctr" defTabSz="914400" rtl="0" eaLnBrk="1" latinLnBrk="0" hangingPunct="1">
              <a:spcBef>
                <a:spcPct val="0"/>
              </a:spcBef>
              <a:buClr>
                <a:schemeClr val="accent1"/>
              </a:buClr>
              <a:buSzPct val="130000"/>
              <a:buFont typeface="Wingdings" pitchFamily="2" charset="2"/>
              <a:buNone/>
              <a:defRPr sz="1400" kern="1200">
                <a:solidFill>
                  <a:schemeClr val="lt1"/>
                </a:solidFill>
                <a:latin typeface="+mn-lt"/>
                <a:ea typeface="+mn-ea"/>
                <a:cs typeface="+mn-cs"/>
              </a:defRPr>
            </a:lvl1pPr>
            <a:lvl2pPr marL="457200" indent="0" algn="l" defTabSz="914400" rtl="0" eaLnBrk="1" latinLnBrk="0" hangingPunct="1">
              <a:spcBef>
                <a:spcPts val="600"/>
              </a:spcBef>
              <a:buClr>
                <a:schemeClr val="accent2"/>
              </a:buClr>
              <a:buSzPct val="130000"/>
              <a:buFont typeface="Wingdings" pitchFamily="2" charset="2"/>
              <a:buNone/>
              <a:defRPr sz="2000" b="1" kern="1200">
                <a:solidFill>
                  <a:schemeClr val="lt1"/>
                </a:solidFill>
                <a:latin typeface="+mn-lt"/>
                <a:ea typeface="+mn-ea"/>
                <a:cs typeface="+mn-cs"/>
              </a:defRPr>
            </a:lvl2pPr>
            <a:lvl3pPr marL="914400" indent="0" algn="l" defTabSz="914400" rtl="0" eaLnBrk="1" latinLnBrk="0" hangingPunct="1">
              <a:spcBef>
                <a:spcPts val="600"/>
              </a:spcBef>
              <a:buClr>
                <a:schemeClr val="accent1"/>
              </a:buClr>
              <a:buSzPct val="130000"/>
              <a:buFont typeface="Wingdings" pitchFamily="2" charset="2"/>
              <a:buNone/>
              <a:defRPr sz="1800" b="1" kern="1200">
                <a:solidFill>
                  <a:schemeClr val="lt1"/>
                </a:solidFill>
                <a:latin typeface="+mn-lt"/>
                <a:ea typeface="+mn-ea"/>
                <a:cs typeface="+mn-cs"/>
              </a:defRPr>
            </a:lvl3pPr>
            <a:lvl4pPr marL="1371600" indent="0" algn="l" defTabSz="914400" rtl="0" eaLnBrk="1" latinLnBrk="0" hangingPunct="1">
              <a:spcBef>
                <a:spcPts val="600"/>
              </a:spcBef>
              <a:buClr>
                <a:schemeClr val="accent2"/>
              </a:buClr>
              <a:buSzPct val="130000"/>
              <a:buFont typeface="Wingdings" pitchFamily="2" charset="2"/>
              <a:buNone/>
              <a:defRPr sz="1600" b="1" kern="1200">
                <a:solidFill>
                  <a:schemeClr val="lt1"/>
                </a:solidFill>
                <a:latin typeface="+mn-lt"/>
                <a:ea typeface="+mn-ea"/>
                <a:cs typeface="+mn-cs"/>
              </a:defRPr>
            </a:lvl4pPr>
            <a:lvl5pPr marL="1828800" indent="0" algn="l" defTabSz="914400" rtl="0" eaLnBrk="1" latinLnBrk="0" hangingPunct="1">
              <a:spcBef>
                <a:spcPts val="600"/>
              </a:spcBef>
              <a:buClr>
                <a:schemeClr val="accent1"/>
              </a:buClr>
              <a:buSzPct val="130000"/>
              <a:buFont typeface="Wingdings" pitchFamily="2" charset="2"/>
              <a:buNone/>
              <a:defRPr sz="1600" b="1" kern="1200">
                <a:solidFill>
                  <a:schemeClr val="lt1"/>
                </a:solidFill>
                <a:latin typeface="+mn-lt"/>
                <a:ea typeface="+mn-ea"/>
                <a:cs typeface="+mn-cs"/>
              </a:defRPr>
            </a:lvl5pPr>
            <a:lvl6pPr marL="22860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6pPr>
            <a:lvl7pPr marL="27432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7pPr>
            <a:lvl8pPr marL="3200400" indent="0" algn="l" defTabSz="914400" rtl="0" eaLnBrk="1" latinLnBrk="0" hangingPunct="1">
              <a:spcBef>
                <a:spcPct val="20000"/>
              </a:spcBef>
              <a:buClr>
                <a:schemeClr val="accent2"/>
              </a:buClr>
              <a:buSzPct val="130000"/>
              <a:buFont typeface="Wingdings" pitchFamily="2" charset="2"/>
              <a:buNone/>
              <a:defRPr lang="en-US" sz="1600" b="1" kern="1200">
                <a:solidFill>
                  <a:schemeClr val="lt1"/>
                </a:solidFill>
                <a:latin typeface="+mn-lt"/>
                <a:ea typeface="+mn-ea"/>
                <a:cs typeface="+mn-cs"/>
              </a:defRPr>
            </a:lvl8pPr>
            <a:lvl9pPr marL="3657600" indent="0" algn="l" defTabSz="914400" rtl="0" eaLnBrk="1" latinLnBrk="0" hangingPunct="1">
              <a:spcBef>
                <a:spcPct val="20000"/>
              </a:spcBef>
              <a:buClr>
                <a:schemeClr val="accent1"/>
              </a:buClr>
              <a:buSzPct val="130000"/>
              <a:buFont typeface="Wingdings" pitchFamily="2" charset="2"/>
              <a:buNone/>
              <a:defRPr lang="en-US" sz="1600" b="1" kern="1200">
                <a:solidFill>
                  <a:schemeClr val="lt1"/>
                </a:solidFill>
                <a:latin typeface="+mn-lt"/>
                <a:ea typeface="+mn-ea"/>
                <a:cs typeface="+mn-cs"/>
              </a:defRPr>
            </a:lvl9pPr>
          </a:lstStyle>
          <a:p>
            <a:pPr defTabSz="457200"/>
            <a:endParaRPr lang="en-US" sz="2800" b="1" smtClean="0">
              <a:solidFill>
                <a:schemeClr val="tx1"/>
              </a:solidFill>
              <a:effectLst>
                <a:outerShdw blurRad="50800" dist="38100" dir="2700000">
                  <a:srgbClr val="000000">
                    <a:alpha val="43000"/>
                  </a:srgbClr>
                </a:outerShdw>
              </a:effectLst>
              <a:latin typeface="Calibri"/>
              <a:cs typeface="Calibri"/>
            </a:endParaRPr>
          </a:p>
          <a:p>
            <a:pPr defTabSz="457200"/>
            <a:r>
              <a:rPr lang="en-US" sz="2800" b="1" smtClean="0">
                <a:solidFill>
                  <a:schemeClr val="tx1"/>
                </a:solidFill>
                <a:effectLst>
                  <a:outerShdw blurRad="50800" dist="38100" dir="2700000">
                    <a:srgbClr val="000000">
                      <a:alpha val="43000"/>
                    </a:srgbClr>
                  </a:outerShdw>
                </a:effectLst>
                <a:latin typeface="Calibri"/>
                <a:cs typeface="Calibri"/>
              </a:rPr>
              <a:t> </a:t>
            </a:r>
            <a:endParaRPr lang="en-US" sz="2800" b="1">
              <a:solidFill>
                <a:schemeClr val="tx1"/>
              </a:solidFill>
              <a:effectLst>
                <a:outerShdw blurRad="50800" dist="38100" dir="2700000">
                  <a:srgbClr val="000000">
                    <a:alpha val="43000"/>
                  </a:srgbClr>
                </a:outerShdw>
              </a:effectLst>
              <a:latin typeface="Calibri"/>
              <a:cs typeface="Calibri"/>
            </a:endParaRPr>
          </a:p>
        </p:txBody>
      </p:sp>
      <p:sp>
        <p:nvSpPr>
          <p:cNvPr id="64" name="ZoneTexte 63"/>
          <p:cNvSpPr txBox="1"/>
          <p:nvPr/>
        </p:nvSpPr>
        <p:spPr>
          <a:xfrm>
            <a:off x="1253683" y="983444"/>
            <a:ext cx="2621143" cy="369332"/>
          </a:xfrm>
          <a:prstGeom prst="rect">
            <a:avLst/>
          </a:prstGeom>
          <a:noFill/>
        </p:spPr>
        <p:txBody>
          <a:bodyPr wrap="none" rtlCol="0">
            <a:spAutoFit/>
          </a:bodyPr>
          <a:lstStyle/>
          <a:p>
            <a:r>
              <a:rPr lang="en-US" b="1" smtClean="0">
                <a:solidFill>
                  <a:schemeClr val="bg1"/>
                </a:solidFill>
              </a:rPr>
              <a:t>PhysChem Properties </a:t>
            </a:r>
          </a:p>
        </p:txBody>
      </p:sp>
      <p:sp>
        <p:nvSpPr>
          <p:cNvPr id="26" name="ZoneTexte 25"/>
          <p:cNvSpPr txBox="1"/>
          <p:nvPr/>
        </p:nvSpPr>
        <p:spPr>
          <a:xfrm>
            <a:off x="235027" y="2341028"/>
            <a:ext cx="4297907" cy="4278094"/>
          </a:xfrm>
          <a:prstGeom prst="rect">
            <a:avLst/>
          </a:prstGeom>
          <a:noFill/>
        </p:spPr>
        <p:txBody>
          <a:bodyPr wrap="square" rtlCol="0">
            <a:spAutoFit/>
          </a:bodyPr>
          <a:lstStyle/>
          <a:p>
            <a:pPr marL="285750" indent="-285750">
              <a:buFont typeface="Wingdings" charset="2"/>
              <a:buChar char="Ø"/>
            </a:pPr>
            <a:r>
              <a:rPr lang="en-US" sz="2000" b="1" dirty="0" smtClean="0">
                <a:solidFill>
                  <a:schemeClr val="accent2"/>
                </a:solidFill>
              </a:rPr>
              <a:t>In house drug-like « soft »</a:t>
            </a:r>
          </a:p>
          <a:p>
            <a:pPr marL="285750" indent="-285750">
              <a:buFont typeface="Wingdings" charset="2"/>
              <a:buChar char="Ø"/>
            </a:pPr>
            <a:r>
              <a:rPr lang="en-US" sz="2000" b="1" dirty="0" smtClean="0">
                <a:solidFill>
                  <a:schemeClr val="accent2"/>
                </a:solidFill>
              </a:rPr>
              <a:t>In house lead-like</a:t>
            </a:r>
          </a:p>
          <a:p>
            <a:pPr marL="285750" indent="-285750">
              <a:buFont typeface="Wingdings" charset="2"/>
              <a:buChar char="Ø"/>
            </a:pPr>
            <a:endParaRPr lang="en-US" b="1" dirty="0" smtClean="0"/>
          </a:p>
          <a:p>
            <a:pPr marL="285750" indent="-285750">
              <a:buFont typeface="Wingdings" charset="2"/>
              <a:buChar char="Ø"/>
            </a:pPr>
            <a:r>
              <a:rPr lang="en-US" b="1" dirty="0" smtClean="0"/>
              <a:t>R-O-5</a:t>
            </a:r>
            <a:r>
              <a:rPr lang="en-US" sz="1400" b="1" dirty="0" smtClean="0"/>
              <a:t> (Lipinski, </a:t>
            </a:r>
            <a:r>
              <a:rPr lang="en-US" sz="1400" b="1" dirty="0" err="1" smtClean="0"/>
              <a:t>Adv</a:t>
            </a:r>
            <a:r>
              <a:rPr lang="en-US" sz="1400" b="1" dirty="0" smtClean="0"/>
              <a:t> Drug </a:t>
            </a:r>
            <a:r>
              <a:rPr lang="en-US" sz="1400" b="1" dirty="0" err="1" smtClean="0"/>
              <a:t>Deliv</a:t>
            </a:r>
            <a:r>
              <a:rPr lang="en-US" sz="1400" b="1" dirty="0" smtClean="0"/>
              <a:t> Rev 1997)</a:t>
            </a:r>
          </a:p>
          <a:p>
            <a:pPr marL="285750" indent="-285750">
              <a:buFont typeface="Wingdings" charset="2"/>
              <a:buChar char="Ø"/>
            </a:pPr>
            <a:endParaRPr lang="en-US" b="1" dirty="0" smtClean="0"/>
          </a:p>
          <a:p>
            <a:pPr marL="285750" indent="-285750">
              <a:buFont typeface="Wingdings" charset="2"/>
              <a:buChar char="Ø"/>
            </a:pPr>
            <a:r>
              <a:rPr lang="en-US" b="1" dirty="0" smtClean="0"/>
              <a:t>R-O-3 </a:t>
            </a:r>
          </a:p>
          <a:p>
            <a:r>
              <a:rPr lang="en-US" sz="1400" b="1" dirty="0"/>
              <a:t> </a:t>
            </a:r>
            <a:r>
              <a:rPr lang="en-US" sz="1400" b="1" dirty="0" smtClean="0"/>
              <a:t>    (Congreve et al. Drug </a:t>
            </a:r>
            <a:r>
              <a:rPr lang="en-US" sz="1400" b="1" dirty="0" err="1" smtClean="0"/>
              <a:t>Discov</a:t>
            </a:r>
            <a:r>
              <a:rPr lang="en-US" sz="1400" b="1" dirty="0" smtClean="0"/>
              <a:t> Today   2003)</a:t>
            </a:r>
          </a:p>
          <a:p>
            <a:endParaRPr lang="en-US" b="1" dirty="0" smtClean="0"/>
          </a:p>
          <a:p>
            <a:pPr marL="285750" indent="-285750">
              <a:buFont typeface="Wingdings" charset="2"/>
              <a:buChar char="Ø"/>
            </a:pPr>
            <a:r>
              <a:rPr lang="en-US" b="1" dirty="0" smtClean="0"/>
              <a:t>REOS  </a:t>
            </a:r>
            <a:r>
              <a:rPr lang="en-US" sz="1400" b="1" dirty="0" smtClean="0"/>
              <a:t>(</a:t>
            </a:r>
            <a:r>
              <a:rPr lang="fr-FR" sz="1400" b="1" dirty="0" smtClean="0"/>
              <a:t>Walters &amp; </a:t>
            </a:r>
            <a:r>
              <a:rPr lang="fr-FR" sz="1400" b="1" dirty="0" err="1" smtClean="0"/>
              <a:t>Namchuk</a:t>
            </a:r>
            <a:r>
              <a:rPr lang="fr-FR" sz="1400" b="1" dirty="0" smtClean="0"/>
              <a:t>, </a:t>
            </a:r>
            <a:r>
              <a:rPr lang="en-US" sz="1400" b="1" dirty="0" smtClean="0"/>
              <a:t>Nature Rev Drug </a:t>
            </a:r>
            <a:r>
              <a:rPr lang="en-US" sz="1400" b="1" dirty="0" err="1" smtClean="0"/>
              <a:t>Discov</a:t>
            </a:r>
            <a:r>
              <a:rPr lang="en-US" sz="1400" b="1" dirty="0" smtClean="0"/>
              <a:t> 2003) </a:t>
            </a:r>
          </a:p>
          <a:p>
            <a:pPr marL="285750" indent="-285750">
              <a:buFont typeface="Wingdings" charset="2"/>
              <a:buChar char="Ø"/>
            </a:pPr>
            <a:endParaRPr lang="en-US" b="1" dirty="0" smtClean="0"/>
          </a:p>
          <a:p>
            <a:pPr marL="285750" indent="-285750">
              <a:buFont typeface="Wingdings" charset="2"/>
              <a:buChar char="Ø"/>
            </a:pPr>
            <a:r>
              <a:rPr lang="en-US" b="1" dirty="0" smtClean="0"/>
              <a:t>« ZINC » </a:t>
            </a:r>
          </a:p>
          <a:p>
            <a:r>
              <a:rPr lang="en-US" sz="1400" b="1" dirty="0"/>
              <a:t> </a:t>
            </a:r>
            <a:r>
              <a:rPr lang="en-US" sz="1400" b="1" dirty="0" smtClean="0"/>
              <a:t>    (Irwin &amp; </a:t>
            </a:r>
            <a:r>
              <a:rPr lang="en-US" sz="1400" b="1" dirty="0" err="1" smtClean="0"/>
              <a:t>Shoichet</a:t>
            </a:r>
            <a:r>
              <a:rPr lang="en-US" sz="1400" b="1" dirty="0" smtClean="0"/>
              <a:t>, J </a:t>
            </a:r>
            <a:r>
              <a:rPr lang="en-US" sz="1400" b="1" dirty="0" err="1" smtClean="0"/>
              <a:t>Chem</a:t>
            </a:r>
            <a:r>
              <a:rPr lang="en-US" sz="1400" b="1" dirty="0" smtClean="0"/>
              <a:t> </a:t>
            </a:r>
            <a:r>
              <a:rPr lang="en-US" sz="1400" b="1" dirty="0" err="1" smtClean="0"/>
              <a:t>Inf</a:t>
            </a:r>
            <a:r>
              <a:rPr lang="en-US" sz="1400" b="1" dirty="0" smtClean="0"/>
              <a:t> Model 2005)</a:t>
            </a:r>
            <a:br>
              <a:rPr lang="en-US" sz="1400" b="1" dirty="0" smtClean="0"/>
            </a:br>
            <a:endParaRPr lang="en-US" sz="1400" b="1" dirty="0" smtClean="0"/>
          </a:p>
          <a:p>
            <a:pPr marL="285750" indent="-285750">
              <a:buFont typeface="Wingdings" charset="2"/>
              <a:buChar char="Ø"/>
            </a:pPr>
            <a:r>
              <a:rPr lang="en-US" b="1" dirty="0" smtClean="0"/>
              <a:t>CNS  </a:t>
            </a:r>
            <a:r>
              <a:rPr lang="en-US" sz="1400" b="1" dirty="0" smtClean="0"/>
              <a:t>(</a:t>
            </a:r>
            <a:r>
              <a:rPr lang="en-US" sz="1400" b="1" dirty="0"/>
              <a:t>Jeffrey &amp; </a:t>
            </a:r>
            <a:r>
              <a:rPr lang="en-US" sz="1400" b="1" dirty="0" smtClean="0"/>
              <a:t>Summerfield,  </a:t>
            </a:r>
            <a:r>
              <a:rPr lang="en-US" sz="1400" b="1" dirty="0" err="1"/>
              <a:t>Neurobiol</a:t>
            </a:r>
            <a:r>
              <a:rPr lang="en-US" sz="1400" b="1" dirty="0"/>
              <a:t> Dis 2010)</a:t>
            </a:r>
          </a:p>
        </p:txBody>
      </p:sp>
      <p:sp>
        <p:nvSpPr>
          <p:cNvPr id="45" name="ZoneTexte 44"/>
          <p:cNvSpPr txBox="1"/>
          <p:nvPr/>
        </p:nvSpPr>
        <p:spPr>
          <a:xfrm>
            <a:off x="7833800" y="3929299"/>
            <a:ext cx="913907" cy="400110"/>
          </a:xfrm>
          <a:prstGeom prst="rect">
            <a:avLst/>
          </a:prstGeom>
          <a:noFill/>
        </p:spPr>
        <p:txBody>
          <a:bodyPr wrap="none" rtlCol="0">
            <a:spAutoFit/>
          </a:bodyPr>
          <a:lstStyle/>
          <a:p>
            <a:r>
              <a:rPr lang="en-US" sz="2000" b="1" dirty="0">
                <a:solidFill>
                  <a:srgbClr val="6B4A0B"/>
                </a:solidFill>
              </a:rPr>
              <a:t>~</a:t>
            </a:r>
            <a:r>
              <a:rPr lang="en-US" sz="2000" b="1" dirty="0" smtClean="0">
                <a:solidFill>
                  <a:srgbClr val="6B4A0B"/>
                </a:solidFill>
              </a:rPr>
              <a:t> 150</a:t>
            </a:r>
            <a:endParaRPr lang="en-US" sz="2000" b="1" dirty="0">
              <a:solidFill>
                <a:srgbClr val="6B4A0B"/>
              </a:solidFill>
            </a:endParaRPr>
          </a:p>
        </p:txBody>
      </p:sp>
      <p:sp>
        <p:nvSpPr>
          <p:cNvPr id="46" name="Rectangle 45"/>
          <p:cNvSpPr/>
          <p:nvPr/>
        </p:nvSpPr>
        <p:spPr>
          <a:xfrm>
            <a:off x="6266065" y="3767834"/>
            <a:ext cx="665567" cy="400110"/>
          </a:xfrm>
          <a:prstGeom prst="rect">
            <a:avLst/>
          </a:prstGeom>
        </p:spPr>
        <p:txBody>
          <a:bodyPr wrap="none">
            <a:spAutoFit/>
          </a:bodyPr>
          <a:lstStyle/>
          <a:p>
            <a:r>
              <a:rPr lang="en-US" sz="2000" b="1" dirty="0" smtClean="0">
                <a:solidFill>
                  <a:schemeClr val="accent1"/>
                </a:solidFill>
              </a:rPr>
              <a:t>311</a:t>
            </a:r>
          </a:p>
        </p:txBody>
      </p:sp>
      <p:sp>
        <p:nvSpPr>
          <p:cNvPr id="48" name="Rectangle 47"/>
          <p:cNvSpPr/>
          <p:nvPr/>
        </p:nvSpPr>
        <p:spPr>
          <a:xfrm>
            <a:off x="6812378" y="4332908"/>
            <a:ext cx="505267" cy="400110"/>
          </a:xfrm>
          <a:prstGeom prst="rect">
            <a:avLst/>
          </a:prstGeom>
        </p:spPr>
        <p:txBody>
          <a:bodyPr wrap="none">
            <a:spAutoFit/>
          </a:bodyPr>
          <a:lstStyle/>
          <a:p>
            <a:r>
              <a:rPr lang="en-US" sz="2000" b="1" dirty="0">
                <a:solidFill>
                  <a:srgbClr val="6B4A0B"/>
                </a:solidFill>
              </a:rPr>
              <a:t>15</a:t>
            </a:r>
          </a:p>
        </p:txBody>
      </p:sp>
      <p:sp>
        <p:nvSpPr>
          <p:cNvPr id="49" name="Rectangle 48"/>
          <p:cNvSpPr/>
          <p:nvPr/>
        </p:nvSpPr>
        <p:spPr>
          <a:xfrm>
            <a:off x="7695164" y="5458310"/>
            <a:ext cx="665567" cy="400110"/>
          </a:xfrm>
          <a:prstGeom prst="rect">
            <a:avLst/>
          </a:prstGeom>
        </p:spPr>
        <p:txBody>
          <a:bodyPr wrap="none">
            <a:spAutoFit/>
          </a:bodyPr>
          <a:lstStyle/>
          <a:p>
            <a:r>
              <a:rPr lang="en-US" sz="2000" b="1" dirty="0">
                <a:solidFill>
                  <a:srgbClr val="6B4A0B"/>
                </a:solidFill>
              </a:rPr>
              <a:t>492</a:t>
            </a:r>
          </a:p>
        </p:txBody>
      </p:sp>
      <p:sp>
        <p:nvSpPr>
          <p:cNvPr id="16" name="Rectangle 15"/>
          <p:cNvSpPr/>
          <p:nvPr/>
        </p:nvSpPr>
        <p:spPr>
          <a:xfrm>
            <a:off x="4509264" y="4085934"/>
            <a:ext cx="2866214" cy="276999"/>
          </a:xfrm>
          <a:prstGeom prst="rect">
            <a:avLst/>
          </a:prstGeom>
        </p:spPr>
        <p:txBody>
          <a:bodyPr wrap="none">
            <a:spAutoFit/>
          </a:bodyPr>
          <a:lstStyle/>
          <a:p>
            <a:r>
              <a:rPr lang="en-US" sz="1200" b="1" dirty="0" smtClean="0"/>
              <a:t>(McGovern et al. J Med </a:t>
            </a:r>
            <a:r>
              <a:rPr lang="en-US" sz="1200" b="1" dirty="0" err="1" smtClean="0"/>
              <a:t>Chem</a:t>
            </a:r>
            <a:r>
              <a:rPr lang="en-US" sz="1200" b="1" dirty="0" smtClean="0"/>
              <a:t> 2002) </a:t>
            </a:r>
          </a:p>
        </p:txBody>
      </p:sp>
      <p:sp>
        <p:nvSpPr>
          <p:cNvPr id="53" name="Rectangle 52"/>
          <p:cNvSpPr/>
          <p:nvPr/>
        </p:nvSpPr>
        <p:spPr>
          <a:xfrm>
            <a:off x="5578266" y="6091611"/>
            <a:ext cx="3061806" cy="276999"/>
          </a:xfrm>
          <a:prstGeom prst="rect">
            <a:avLst/>
          </a:prstGeom>
        </p:spPr>
        <p:txBody>
          <a:bodyPr wrap="none">
            <a:spAutoFit/>
          </a:bodyPr>
          <a:lstStyle/>
          <a:p>
            <a:r>
              <a:rPr lang="en-US" sz="1200" b="1" dirty="0" smtClean="0"/>
              <a:t>(</a:t>
            </a:r>
            <a:r>
              <a:rPr lang="en-US" sz="1200" b="1" dirty="0" err="1" smtClean="0"/>
              <a:t>Baell</a:t>
            </a:r>
            <a:r>
              <a:rPr lang="en-US" sz="1200" b="1" dirty="0" smtClean="0"/>
              <a:t> &amp; </a:t>
            </a:r>
            <a:r>
              <a:rPr lang="en-US" sz="1200" b="1" dirty="0"/>
              <a:t>Holloway,  J Med </a:t>
            </a:r>
            <a:r>
              <a:rPr lang="en-US" sz="1200" b="1" dirty="0" err="1"/>
              <a:t>Chem</a:t>
            </a:r>
            <a:r>
              <a:rPr lang="en-US" sz="1200" b="1" dirty="0"/>
              <a:t> 2010) </a:t>
            </a:r>
          </a:p>
        </p:txBody>
      </p:sp>
      <p:cxnSp>
        <p:nvCxnSpPr>
          <p:cNvPr id="44" name="Connecteur droit avec flèche 43"/>
          <p:cNvCxnSpPr/>
          <p:nvPr/>
        </p:nvCxnSpPr>
        <p:spPr>
          <a:xfrm>
            <a:off x="7065012" y="3360622"/>
            <a:ext cx="757980" cy="216015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9" name="Connecteur droit avec flèche 38"/>
          <p:cNvCxnSpPr/>
          <p:nvPr/>
        </p:nvCxnSpPr>
        <p:spPr>
          <a:xfrm flipH="1">
            <a:off x="6177797" y="3360622"/>
            <a:ext cx="887216" cy="56867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62" name="Connecteur droit avec flèche 38"/>
          <p:cNvCxnSpPr/>
          <p:nvPr/>
        </p:nvCxnSpPr>
        <p:spPr>
          <a:xfrm>
            <a:off x="7065012" y="3360622"/>
            <a:ext cx="495356" cy="32276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28498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527"/>
            <a:ext cx="8229600" cy="1143000"/>
          </a:xfrm>
          <a:effectLst>
            <a:outerShdw blurRad="50800" dist="38100" dir="2700000">
              <a:srgbClr val="000000">
                <a:alpha val="43000"/>
              </a:srgbClr>
            </a:outerShdw>
          </a:effectLst>
        </p:spPr>
        <p:txBody>
          <a:bodyPr/>
          <a:lstStyle/>
          <a:p>
            <a:r>
              <a:rPr lang="fr-FR" dirty="0" err="1" smtClean="0"/>
              <a:t>iPPI-DB</a:t>
            </a:r>
            <a:r>
              <a:rPr lang="fr-FR" dirty="0" smtClean="0"/>
              <a:t> </a:t>
            </a:r>
            <a:r>
              <a:rPr lang="fr-FR" dirty="0" err="1" smtClean="0"/>
              <a:t>Stats</a:t>
            </a:r>
            <a:endParaRPr lang="fr-FR" dirty="0"/>
          </a:p>
        </p:txBody>
      </p:sp>
      <p:pic>
        <p:nvPicPr>
          <p:cNvPr id="4" name="Espace réservé du contenu 3" descr="stats-iPPIDB.png"/>
          <p:cNvPicPr>
            <a:picLocks noGrp="1" noChangeAspect="1"/>
          </p:cNvPicPr>
          <p:nvPr>
            <p:ph idx="1"/>
          </p:nvPr>
        </p:nvPicPr>
        <p:blipFill>
          <a:blip r:embed="rId2"/>
          <a:srcRect l="-3919" r="-3919"/>
          <a:stretch>
            <a:fillRect/>
          </a:stretch>
        </p:blipFill>
        <p:spPr>
          <a:xfrm>
            <a:off x="-38100" y="996381"/>
            <a:ext cx="9547578" cy="5250800"/>
          </a:xfrm>
        </p:spPr>
      </p:pic>
    </p:spTree>
    <p:extLst>
      <p:ext uri="{BB962C8B-B14F-4D97-AF65-F5344CB8AC3E}">
        <p14:creationId xmlns:p14="http://schemas.microsoft.com/office/powerpoint/2010/main" val="7338685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creenshot_02.jpg"/>
          <p:cNvPicPr>
            <a:picLocks noChangeAspect="1"/>
          </p:cNvPicPr>
          <p:nvPr/>
        </p:nvPicPr>
        <p:blipFill>
          <a:blip r:embed="rId3"/>
          <a:stretch>
            <a:fillRect/>
          </a:stretch>
        </p:blipFill>
        <p:spPr>
          <a:xfrm>
            <a:off x="5425980" y="2509142"/>
            <a:ext cx="3494837" cy="105573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isometricOffAxis2Left"/>
            <a:lightRig rig="threePt" dir="t"/>
          </a:scene3d>
          <a:sp3d contourW="6350" prstMaterial="matte">
            <a:bevelT w="101600" h="101600"/>
            <a:contourClr>
              <a:srgbClr val="969696"/>
            </a:contourClr>
          </a:sp3d>
        </p:spPr>
      </p:pic>
      <p:sp>
        <p:nvSpPr>
          <p:cNvPr id="8" name="Espace réservé du contenu 2"/>
          <p:cNvSpPr txBox="1">
            <a:spLocks/>
          </p:cNvSpPr>
          <p:nvPr/>
        </p:nvSpPr>
        <p:spPr bwMode="auto">
          <a:xfrm>
            <a:off x="-22225" y="1417638"/>
            <a:ext cx="9166225" cy="4914900"/>
          </a:xfrm>
          <a:prstGeom prst="rect">
            <a:avLst/>
          </a:prstGeom>
          <a:noFill/>
          <a:ln w="9525">
            <a:noFill/>
            <a:miter lim="800000"/>
            <a:headEnd/>
            <a:tailEnd/>
          </a:ln>
        </p:spPr>
        <p:txBody>
          <a:bodyPr/>
          <a:lstStyle/>
          <a:p>
            <a:pPr fontAlgn="auto">
              <a:spcBef>
                <a:spcPts val="0"/>
              </a:spcBef>
              <a:spcAft>
                <a:spcPts val="0"/>
              </a:spcAft>
              <a:defRPr/>
            </a:pPr>
            <a:r>
              <a:rPr lang="en-US" sz="1600" dirty="0">
                <a:effectLst>
                  <a:outerShdw blurRad="50800" dist="38100" dir="2700000">
                    <a:srgbClr val="000000">
                      <a:alpha val="43000"/>
                    </a:srgbClr>
                  </a:outerShdw>
                </a:effectLst>
                <a:latin typeface="+mn-lt"/>
                <a:ea typeface="+mn-ea"/>
                <a:cs typeface="+mn-cs"/>
              </a:rPr>
              <a:t>	</a:t>
            </a:r>
            <a:r>
              <a:rPr lang="en-US" b="1" dirty="0" err="1">
                <a:solidFill>
                  <a:srgbClr val="FF0000"/>
                </a:solidFill>
                <a:effectLst>
                  <a:outerShdw blurRad="50800" dist="38100" dir="2700000">
                    <a:srgbClr val="000000">
                      <a:alpha val="43000"/>
                    </a:srgbClr>
                  </a:outerShdw>
                </a:effectLst>
                <a:latin typeface="+mn-lt"/>
                <a:ea typeface="+mn-ea"/>
                <a:cs typeface="+mn-cs"/>
              </a:rPr>
              <a:t>Aggrastat</a:t>
            </a:r>
            <a:r>
              <a:rPr lang="en-US" sz="1600" dirty="0">
                <a:solidFill>
                  <a:srgbClr val="FF0000"/>
                </a:solidFill>
                <a:effectLst>
                  <a:outerShdw blurRad="50800" dist="38100" dir="2700000">
                    <a:srgbClr val="000000">
                      <a:alpha val="43000"/>
                    </a:srgbClr>
                  </a:outerShdw>
                </a:effectLst>
                <a:latin typeface="+mn-lt"/>
                <a:ea typeface="+mn-ea"/>
                <a:cs typeface="+mn-cs"/>
              </a:rPr>
              <a:t> </a:t>
            </a:r>
            <a:r>
              <a:rPr lang="en-US" sz="1600" dirty="0">
                <a:effectLst>
                  <a:outerShdw blurRad="50800" dist="38100" dir="2700000">
                    <a:srgbClr val="000000">
                      <a:alpha val="43000"/>
                    </a:srgbClr>
                  </a:outerShdw>
                </a:effectLst>
                <a:latin typeface="+mn-lt"/>
                <a:ea typeface="+mn-ea"/>
                <a:cs typeface="+mn-cs"/>
              </a:rPr>
              <a:t>: </a:t>
            </a:r>
            <a:r>
              <a:rPr lang="en-US" sz="1600" dirty="0">
                <a:solidFill>
                  <a:srgbClr val="000000"/>
                </a:solidFill>
                <a:latin typeface="+mn-lt"/>
                <a:ea typeface="+mn-ea"/>
                <a:cs typeface="+mn-cs"/>
              </a:rPr>
              <a:t>fibrinogen receptor antagonist (Merck) (optimized by LBVS)    </a:t>
            </a:r>
          </a:p>
          <a:p>
            <a:pPr fontAlgn="auto">
              <a:spcBef>
                <a:spcPts val="0"/>
              </a:spcBef>
              <a:spcAft>
                <a:spcPts val="0"/>
              </a:spcAft>
              <a:defRPr/>
            </a:pPr>
            <a:r>
              <a:rPr lang="en-US" sz="1600" dirty="0">
                <a:solidFill>
                  <a:srgbClr val="000000"/>
                </a:solidFill>
                <a:latin typeface="+mn-lt"/>
                <a:ea typeface="+mn-ea"/>
                <a:cs typeface="+mn-cs"/>
              </a:rPr>
              <a:t>          anticoagulant and platelet aggregation inhibitor</a:t>
            </a:r>
          </a:p>
          <a:p>
            <a:pPr marL="285750" indent="-285750" fontAlgn="auto">
              <a:spcBef>
                <a:spcPct val="20000"/>
              </a:spcBef>
              <a:spcAft>
                <a:spcPts val="0"/>
              </a:spcAft>
              <a:defRPr/>
            </a:pPr>
            <a:r>
              <a:rPr lang="en-US" sz="1600" dirty="0">
                <a:solidFill>
                  <a:srgbClr val="000000"/>
                </a:solidFill>
                <a:latin typeface="+mn-lt"/>
                <a:ea typeface="+mn-ea"/>
                <a:cs typeface="+mn-cs"/>
              </a:rPr>
              <a:t>          modulates a protein-protein interaction (between Integrin glycoprotein Alpha </a:t>
            </a:r>
            <a:r>
              <a:rPr lang="en-US" sz="1600" dirty="0" err="1">
                <a:solidFill>
                  <a:srgbClr val="000000"/>
                </a:solidFill>
                <a:latin typeface="+mn-lt"/>
                <a:ea typeface="+mn-ea"/>
                <a:cs typeface="+mn-cs"/>
              </a:rPr>
              <a:t>IIb</a:t>
            </a:r>
            <a:r>
              <a:rPr lang="en-US" sz="1600" dirty="0">
                <a:solidFill>
                  <a:srgbClr val="000000"/>
                </a:solidFill>
                <a:latin typeface="+mn-lt"/>
                <a:ea typeface="+mn-ea"/>
                <a:cs typeface="+mn-cs"/>
              </a:rPr>
              <a:t> </a:t>
            </a:r>
          </a:p>
          <a:p>
            <a:pPr marL="285750" indent="-285750" fontAlgn="auto">
              <a:spcBef>
                <a:spcPct val="20000"/>
              </a:spcBef>
              <a:spcAft>
                <a:spcPts val="0"/>
              </a:spcAft>
              <a:defRPr/>
            </a:pPr>
            <a:r>
              <a:rPr lang="en-US" sz="1600" dirty="0">
                <a:solidFill>
                  <a:srgbClr val="000000"/>
                </a:solidFill>
                <a:latin typeface="+mn-lt"/>
                <a:ea typeface="+mn-ea"/>
                <a:cs typeface="+mn-cs"/>
              </a:rPr>
              <a:t>       </a:t>
            </a:r>
          </a:p>
          <a:p>
            <a:pPr marL="285750" indent="-285750" fontAlgn="auto">
              <a:spcBef>
                <a:spcPct val="20000"/>
              </a:spcBef>
              <a:spcAft>
                <a:spcPts val="0"/>
              </a:spcAft>
              <a:defRPr/>
            </a:pPr>
            <a:r>
              <a:rPr lang="en-US" sz="1600" dirty="0">
                <a:solidFill>
                  <a:srgbClr val="000000"/>
                </a:solidFill>
                <a:latin typeface="+mn-lt"/>
                <a:ea typeface="+mn-ea"/>
                <a:cs typeface="+mn-cs"/>
              </a:rPr>
              <a:t>   and Beta II and Fibrinogen receptors on platelets)</a:t>
            </a:r>
          </a:p>
          <a:p>
            <a:pPr marL="742950" lvl="1" indent="-285750" fontAlgn="auto">
              <a:spcBef>
                <a:spcPct val="20000"/>
              </a:spcBef>
              <a:spcAft>
                <a:spcPts val="0"/>
              </a:spcAft>
              <a:defRPr/>
            </a:pPr>
            <a:endParaRPr lang="en-US" sz="1600" dirty="0">
              <a:effectLst>
                <a:outerShdw blurRad="50800" dist="38100" dir="2700000">
                  <a:srgbClr val="000000">
                    <a:alpha val="43000"/>
                  </a:srgbClr>
                </a:outerShdw>
              </a:effectLst>
              <a:latin typeface="+mn-lt"/>
              <a:ea typeface="+mn-ea"/>
              <a:cs typeface="+mn-cs"/>
            </a:endParaRPr>
          </a:p>
          <a:p>
            <a:pPr marL="742950" lvl="1" indent="-285750" fontAlgn="auto">
              <a:spcBef>
                <a:spcPct val="20000"/>
              </a:spcBef>
              <a:spcAft>
                <a:spcPts val="0"/>
              </a:spcAft>
              <a:defRPr/>
            </a:pPr>
            <a:endParaRPr lang="en-US" sz="1600" dirty="0">
              <a:effectLst>
                <a:outerShdw blurRad="50800" dist="38100" dir="2700000">
                  <a:srgbClr val="000000">
                    <a:alpha val="43000"/>
                  </a:srgbClr>
                </a:outerShdw>
              </a:effectLst>
              <a:latin typeface="+mn-lt"/>
              <a:ea typeface="+mn-ea"/>
              <a:cs typeface="+mn-cs"/>
            </a:endParaRPr>
          </a:p>
          <a:p>
            <a:pPr marL="742950" lvl="1" indent="-285750" fontAlgn="auto">
              <a:spcBef>
                <a:spcPct val="20000"/>
              </a:spcBef>
              <a:spcAft>
                <a:spcPts val="0"/>
              </a:spcAft>
              <a:defRPr/>
            </a:pPr>
            <a:endParaRPr lang="en-US" sz="1600" dirty="0">
              <a:effectLst>
                <a:outerShdw blurRad="50800" dist="38100" dir="2700000">
                  <a:srgbClr val="000000">
                    <a:alpha val="43000"/>
                  </a:srgbClr>
                </a:outerShdw>
              </a:effectLst>
              <a:latin typeface="+mn-lt"/>
              <a:ea typeface="+mn-ea"/>
              <a:cs typeface="+mn-cs"/>
            </a:endParaRPr>
          </a:p>
          <a:p>
            <a:pPr marL="742950" lvl="1" indent="-285750" fontAlgn="auto">
              <a:spcBef>
                <a:spcPct val="20000"/>
              </a:spcBef>
              <a:spcAft>
                <a:spcPts val="0"/>
              </a:spcAft>
              <a:buFont typeface="Arial"/>
              <a:buNone/>
              <a:defRPr/>
            </a:pPr>
            <a:r>
              <a:rPr lang="en-US" b="1" dirty="0">
                <a:solidFill>
                  <a:srgbClr val="FF0000"/>
                </a:solidFill>
                <a:effectLst>
                  <a:outerShdw blurRad="50800" dist="38100" dir="2700000">
                    <a:srgbClr val="000000">
                      <a:alpha val="43000"/>
                    </a:srgbClr>
                  </a:outerShdw>
                </a:effectLst>
                <a:latin typeface="+mn-lt"/>
                <a:ea typeface="+mn-ea"/>
                <a:cs typeface="+mn-cs"/>
              </a:rPr>
              <a:t>PRX-00023 </a:t>
            </a:r>
            <a:r>
              <a:rPr lang="en-US" sz="1600" dirty="0">
                <a:effectLst>
                  <a:outerShdw blurRad="50800" dist="38100" dir="2700000">
                    <a:srgbClr val="000000">
                      <a:alpha val="43000"/>
                    </a:srgbClr>
                  </a:outerShdw>
                </a:effectLst>
                <a:latin typeface="+mn-lt"/>
                <a:ea typeface="+mn-ea"/>
                <a:cs typeface="+mn-cs"/>
              </a:rPr>
              <a:t>(Phase </a:t>
            </a:r>
            <a:r>
              <a:rPr lang="en-US" sz="1600" dirty="0" err="1">
                <a:effectLst>
                  <a:outerShdw blurRad="50800" dist="38100" dir="2700000">
                    <a:srgbClr val="000000">
                      <a:alpha val="43000"/>
                    </a:srgbClr>
                  </a:outerShdw>
                </a:effectLst>
                <a:latin typeface="+mn-lt"/>
                <a:ea typeface="+mn-ea"/>
                <a:cs typeface="+mn-cs"/>
              </a:rPr>
              <a:t>IIb</a:t>
            </a:r>
            <a:r>
              <a:rPr lang="en-US" sz="1600" dirty="0">
                <a:effectLst>
                  <a:outerShdw blurRad="50800" dist="38100" dir="2700000">
                    <a:srgbClr val="000000">
                      <a:alpha val="43000"/>
                    </a:srgbClr>
                  </a:outerShdw>
                </a:effectLst>
                <a:latin typeface="+mn-lt"/>
                <a:ea typeface="+mn-ea"/>
                <a:cs typeface="+mn-cs"/>
              </a:rPr>
              <a:t>)  antidepressant, 5-HT 1A  receptor agonist (SBVS) </a:t>
            </a:r>
          </a:p>
          <a:p>
            <a:pPr marL="742950" lvl="1" indent="-285750" fontAlgn="auto">
              <a:spcBef>
                <a:spcPct val="20000"/>
              </a:spcBef>
              <a:spcAft>
                <a:spcPts val="0"/>
              </a:spcAft>
              <a:buFont typeface="Arial"/>
              <a:buNone/>
              <a:defRPr/>
            </a:pPr>
            <a:r>
              <a:rPr lang="en-US" b="1" dirty="0">
                <a:solidFill>
                  <a:srgbClr val="FF0000"/>
                </a:solidFill>
                <a:effectLst>
                  <a:outerShdw blurRad="50800" dist="38100" dir="2700000">
                    <a:srgbClr val="000000">
                      <a:alpha val="43000"/>
                    </a:srgbClr>
                  </a:outerShdw>
                </a:effectLst>
                <a:latin typeface="+mn-lt"/>
                <a:ea typeface="+mn-ea"/>
                <a:cs typeface="+mn-cs"/>
              </a:rPr>
              <a:t>SC12267</a:t>
            </a:r>
            <a:r>
              <a:rPr lang="en-US" b="1" dirty="0">
                <a:effectLst>
                  <a:outerShdw blurRad="50800" dist="38100" dir="2700000">
                    <a:srgbClr val="000000">
                      <a:alpha val="43000"/>
                    </a:srgbClr>
                  </a:outerShdw>
                </a:effectLst>
                <a:latin typeface="+mn-lt"/>
                <a:ea typeface="+mn-ea"/>
                <a:cs typeface="+mn-cs"/>
              </a:rPr>
              <a:t> </a:t>
            </a:r>
            <a:r>
              <a:rPr lang="en-US" dirty="0">
                <a:effectLst>
                  <a:outerShdw blurRad="50800" dist="38100" dir="2700000">
                    <a:srgbClr val="000000">
                      <a:alpha val="43000"/>
                    </a:srgbClr>
                  </a:outerShdw>
                </a:effectLst>
                <a:latin typeface="+mn-lt"/>
                <a:ea typeface="+mn-ea"/>
                <a:cs typeface="+mn-cs"/>
              </a:rPr>
              <a:t>(Phase </a:t>
            </a:r>
            <a:r>
              <a:rPr lang="en-US" dirty="0" err="1">
                <a:effectLst>
                  <a:outerShdw blurRad="50800" dist="38100" dir="2700000">
                    <a:srgbClr val="000000">
                      <a:alpha val="43000"/>
                    </a:srgbClr>
                  </a:outerShdw>
                </a:effectLst>
                <a:latin typeface="+mn-lt"/>
                <a:ea typeface="+mn-ea"/>
                <a:cs typeface="+mn-cs"/>
              </a:rPr>
              <a:t>IIa</a:t>
            </a:r>
            <a:r>
              <a:rPr lang="en-US" dirty="0">
                <a:effectLst>
                  <a:outerShdw blurRad="50800" dist="38100" dir="2700000">
                    <a:srgbClr val="000000">
                      <a:alpha val="43000"/>
                    </a:srgbClr>
                  </a:outerShdw>
                </a:effectLst>
                <a:latin typeface="+mn-lt"/>
                <a:ea typeface="+mn-ea"/>
                <a:cs typeface="+mn-cs"/>
              </a:rPr>
              <a:t>) </a:t>
            </a:r>
            <a:r>
              <a:rPr lang="en-US" sz="1600" dirty="0">
                <a:effectLst>
                  <a:outerShdw blurRad="50800" dist="38100" dir="2700000">
                    <a:srgbClr val="000000">
                      <a:alpha val="43000"/>
                    </a:srgbClr>
                  </a:outerShdw>
                </a:effectLst>
                <a:latin typeface="+mn-lt"/>
                <a:ea typeface="+mn-ea"/>
                <a:cs typeface="+mn-cs"/>
              </a:rPr>
              <a:t>immunosuppressant, inhibitor of dihydroorotate dehydrogenase (SBVS)</a:t>
            </a:r>
          </a:p>
          <a:p>
            <a:pPr marL="742950" lvl="1" indent="-285750" fontAlgn="auto">
              <a:spcBef>
                <a:spcPct val="20000"/>
              </a:spcBef>
              <a:spcAft>
                <a:spcPts val="0"/>
              </a:spcAft>
              <a:defRPr/>
            </a:pPr>
            <a:endParaRPr lang="en-US" sz="1600" b="1" dirty="0">
              <a:effectLst>
                <a:outerShdw blurRad="50800" dist="38100" dir="2700000">
                  <a:srgbClr val="000000">
                    <a:alpha val="43000"/>
                  </a:srgbClr>
                </a:outerShdw>
              </a:effectLst>
              <a:latin typeface="+mn-lt"/>
              <a:ea typeface="+mn-ea"/>
              <a:cs typeface="+mn-cs"/>
            </a:endParaRPr>
          </a:p>
          <a:p>
            <a:pPr marL="742950" lvl="1" indent="-285750" fontAlgn="auto">
              <a:spcBef>
                <a:spcPct val="20000"/>
              </a:spcBef>
              <a:spcAft>
                <a:spcPts val="0"/>
              </a:spcAft>
              <a:defRPr/>
            </a:pPr>
            <a:endParaRPr lang="en-US" sz="1600" b="1" dirty="0">
              <a:effectLst>
                <a:outerShdw blurRad="50800" dist="38100" dir="2700000">
                  <a:srgbClr val="000000">
                    <a:alpha val="43000"/>
                  </a:srgbClr>
                </a:outerShdw>
              </a:effectLst>
              <a:latin typeface="+mn-lt"/>
              <a:ea typeface="+mn-ea"/>
              <a:cs typeface="+mn-cs"/>
            </a:endParaRPr>
          </a:p>
          <a:p>
            <a:pPr marL="742950" lvl="1" indent="-285750" fontAlgn="auto">
              <a:spcBef>
                <a:spcPct val="20000"/>
              </a:spcBef>
              <a:spcAft>
                <a:spcPts val="0"/>
              </a:spcAft>
              <a:defRPr/>
            </a:pPr>
            <a:r>
              <a:rPr lang="en-US" b="1" dirty="0" err="1">
                <a:solidFill>
                  <a:srgbClr val="FF0000"/>
                </a:solidFill>
                <a:effectLst>
                  <a:outerShdw blurRad="50800" dist="38100" dir="2700000">
                    <a:srgbClr val="000000">
                      <a:alpha val="43000"/>
                    </a:srgbClr>
                  </a:outerShdw>
                </a:effectLst>
                <a:latin typeface="+mn-lt"/>
                <a:ea typeface="+mn-ea"/>
                <a:cs typeface="+mn-cs"/>
              </a:rPr>
              <a:t>Isentres</a:t>
            </a:r>
            <a:r>
              <a:rPr lang="en-US" b="1" dirty="0">
                <a:solidFill>
                  <a:srgbClr val="FF0000"/>
                </a:solidFill>
                <a:effectLst>
                  <a:outerShdw blurRad="50800" dist="38100" dir="2700000">
                    <a:srgbClr val="000000">
                      <a:alpha val="43000"/>
                    </a:srgbClr>
                  </a:outerShdw>
                </a:effectLst>
                <a:latin typeface="+mn-lt"/>
                <a:ea typeface="+mn-ea"/>
                <a:cs typeface="+mn-cs"/>
              </a:rPr>
              <a:t> </a:t>
            </a:r>
            <a:r>
              <a:rPr lang="en-US" b="1" dirty="0">
                <a:effectLst>
                  <a:outerShdw blurRad="50800" dist="38100" dir="2700000">
                    <a:srgbClr val="000000">
                      <a:alpha val="43000"/>
                    </a:srgbClr>
                  </a:outerShdw>
                </a:effectLst>
                <a:latin typeface="+mn-lt"/>
                <a:ea typeface="+mn-ea"/>
                <a:cs typeface="+mn-cs"/>
              </a:rPr>
              <a:t>:</a:t>
            </a:r>
            <a:r>
              <a:rPr lang="en-US" sz="1600" b="1" dirty="0">
                <a:effectLst>
                  <a:outerShdw blurRad="50800" dist="38100" dir="2700000">
                    <a:srgbClr val="000000">
                      <a:alpha val="43000"/>
                    </a:srgbClr>
                  </a:outerShdw>
                </a:effectLst>
                <a:latin typeface="+mn-lt"/>
                <a:ea typeface="+mn-ea"/>
                <a:cs typeface="+mn-cs"/>
              </a:rPr>
              <a:t>  </a:t>
            </a:r>
            <a:r>
              <a:rPr lang="en-US" sz="1600" dirty="0">
                <a:solidFill>
                  <a:srgbClr val="000000"/>
                </a:solidFill>
                <a:latin typeface="+mn-lt"/>
                <a:ea typeface="+mn-ea"/>
                <a:cs typeface="+mn-cs"/>
              </a:rPr>
              <a:t>AIDS, HIV </a:t>
            </a:r>
            <a:r>
              <a:rPr lang="en-US" sz="1600" dirty="0" err="1">
                <a:solidFill>
                  <a:srgbClr val="000000"/>
                </a:solidFill>
                <a:latin typeface="+mn-lt"/>
                <a:ea typeface="+mn-ea"/>
                <a:cs typeface="+mn-cs"/>
              </a:rPr>
              <a:t>integrase</a:t>
            </a:r>
            <a:r>
              <a:rPr lang="en-US" sz="1600" dirty="0">
                <a:solidFill>
                  <a:srgbClr val="000000"/>
                </a:solidFill>
                <a:latin typeface="+mn-lt"/>
                <a:ea typeface="+mn-ea"/>
                <a:cs typeface="+mn-cs"/>
              </a:rPr>
              <a:t> inhibitor (</a:t>
            </a:r>
            <a:r>
              <a:rPr lang="en-US" sz="1600" dirty="0">
                <a:latin typeface="+mn-lt"/>
                <a:ea typeface="+mn-ea"/>
                <a:cs typeface="+mn-cs"/>
              </a:rPr>
              <a:t>Merck</a:t>
            </a:r>
            <a:r>
              <a:rPr lang="en-US" sz="1600" dirty="0">
                <a:solidFill>
                  <a:srgbClr val="000000"/>
                </a:solidFill>
                <a:latin typeface="+mn-lt"/>
                <a:ea typeface="+mn-ea"/>
                <a:cs typeface="+mn-cs"/>
              </a:rPr>
              <a:t>), SBVS </a:t>
            </a:r>
          </a:p>
        </p:txBody>
      </p:sp>
      <p:sp>
        <p:nvSpPr>
          <p:cNvPr id="70659" name="Rectangle 19"/>
          <p:cNvSpPr>
            <a:spLocks noChangeArrowheads="1"/>
          </p:cNvSpPr>
          <p:nvPr/>
        </p:nvSpPr>
        <p:spPr bwMode="auto">
          <a:xfrm>
            <a:off x="3514725" y="4391025"/>
            <a:ext cx="52863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600" b="1" i="1"/>
              <a:t>DE Clark. Expert Opinion on Drug Discovery 2008</a:t>
            </a:r>
          </a:p>
        </p:txBody>
      </p:sp>
      <p:sp>
        <p:nvSpPr>
          <p:cNvPr id="19" name="Title 18"/>
          <p:cNvSpPr>
            <a:spLocks noGrp="1"/>
          </p:cNvSpPr>
          <p:nvPr>
            <p:ph type="title"/>
          </p:nvPr>
        </p:nvSpPr>
        <p:spPr/>
        <p:txBody>
          <a:bodyPr/>
          <a:lstStyle/>
          <a:p>
            <a:pPr eaLnBrk="1" fontAlgn="auto" hangingPunct="1">
              <a:spcAft>
                <a:spcPts val="0"/>
              </a:spcAft>
              <a:defRPr/>
            </a:pPr>
            <a:r>
              <a:rPr lang="en-US" dirty="0" smtClean="0">
                <a:ea typeface="+mj-ea"/>
                <a:cs typeface="+mj-cs"/>
              </a:rPr>
              <a:t>Drugs discovered using VS </a:t>
            </a:r>
            <a:endParaRPr lang="en-US" dirty="0">
              <a:ea typeface="+mj-ea"/>
              <a:cs typeface="+mj-cs"/>
            </a:endParaRPr>
          </a:p>
        </p:txBody>
      </p:sp>
      <p:grpSp>
        <p:nvGrpSpPr>
          <p:cNvPr id="70661" name="Group 28"/>
          <p:cNvGrpSpPr>
            <a:grpSpLocks/>
          </p:cNvGrpSpPr>
          <p:nvPr/>
        </p:nvGrpSpPr>
        <p:grpSpPr bwMode="auto">
          <a:xfrm>
            <a:off x="6316663" y="4862513"/>
            <a:ext cx="2620962" cy="1712912"/>
            <a:chOff x="6214532" y="4926007"/>
            <a:chExt cx="2621619" cy="1712725"/>
          </a:xfrm>
        </p:grpSpPr>
        <p:sp>
          <p:nvSpPr>
            <p:cNvPr id="24" name="Rounded Rectangle 23"/>
            <p:cNvSpPr/>
            <p:nvPr/>
          </p:nvSpPr>
          <p:spPr>
            <a:xfrm>
              <a:off x="6214532" y="4926007"/>
              <a:ext cx="2621619" cy="1712725"/>
            </a:xfrm>
            <a:prstGeom prst="roundRect">
              <a:avLst/>
            </a:prstGeom>
            <a:solidFill>
              <a:srgbClr val="FFFFFF"/>
            </a:solidFill>
            <a:scene3d>
              <a:camera prst="isometricOffAxis2Left"/>
              <a:lightRig rig="threePt" dir="t">
                <a:rot lat="0" lon="0" rev="0"/>
              </a:lightRig>
            </a:scene3d>
            <a:sp3d contourW="9525" prstMaterial="matte">
              <a:bevelT/>
              <a:contourClr>
                <a:schemeClr val="accent1">
                  <a:shade val="70000"/>
                  <a:satMod val="105000"/>
                </a:schemeClr>
              </a:contourClr>
            </a:sp3d>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0665" name="Picture 24" descr="::::private:tmp:SnapNDrag185:screenshot_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445453">
              <a:off x="6503889" y="5055825"/>
              <a:ext cx="1980783" cy="1320962"/>
            </a:xfrm>
            <a:prstGeom prst="rect">
              <a:avLst/>
            </a:prstGeom>
            <a:noFill/>
            <a:ln w="38100" cap="sq">
              <a:solidFill>
                <a:srgbClr val="FFFFFF"/>
              </a:solidFill>
              <a:miter lim="800000"/>
              <a:headEnd/>
              <a:tailEnd/>
            </a:ln>
            <a:extLst>
              <a:ext uri="{909E8E84-426E-40DD-AFC4-6F175D3DCCD1}">
                <a14:hiddenFill xmlns:a14="http://schemas.microsoft.com/office/drawing/2010/main">
                  <a:solidFill>
                    <a:srgbClr val="FFFFFF"/>
                  </a:solidFill>
                </a14:hiddenFill>
              </a:ext>
            </a:extLst>
          </p:spPr>
        </p:pic>
      </p:grpSp>
      <p:sp>
        <p:nvSpPr>
          <p:cNvPr id="70662" name="Rectangle 26"/>
          <p:cNvSpPr>
            <a:spLocks noChangeArrowheads="1"/>
          </p:cNvSpPr>
          <p:nvPr/>
        </p:nvSpPr>
        <p:spPr bwMode="auto">
          <a:xfrm>
            <a:off x="495300" y="5468938"/>
            <a:ext cx="61134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a:solidFill>
                  <a:srgbClr val="000000"/>
                </a:solidFill>
              </a:rPr>
              <a:t>docking -  AutoDock </a:t>
            </a:r>
          </a:p>
          <a:p>
            <a:r>
              <a:rPr lang="en-US">
                <a:solidFill>
                  <a:srgbClr val="000000"/>
                </a:solidFill>
              </a:rPr>
              <a:t>Flexibility receptor by MD – MRC  Relaxed Complex Method</a:t>
            </a:r>
            <a:endParaRPr lang="en-US"/>
          </a:p>
        </p:txBody>
      </p:sp>
      <p:sp>
        <p:nvSpPr>
          <p:cNvPr id="70663" name="Rectangle 27"/>
          <p:cNvSpPr>
            <a:spLocks noChangeArrowheads="1"/>
          </p:cNvSpPr>
          <p:nvPr/>
        </p:nvSpPr>
        <p:spPr bwMode="auto">
          <a:xfrm>
            <a:off x="3357563" y="6332538"/>
            <a:ext cx="36322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b="1" i="1"/>
              <a:t>McCammon group, J Med Chem, 2004</a:t>
            </a:r>
          </a:p>
        </p:txBody>
      </p:sp>
    </p:spTree>
    <p:extLst>
      <p:ext uri="{BB962C8B-B14F-4D97-AF65-F5344CB8AC3E}">
        <p14:creationId xmlns:p14="http://schemas.microsoft.com/office/powerpoint/2010/main" val="29282639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4205288" y="492125"/>
            <a:ext cx="4938712" cy="6399213"/>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95250" y="523875"/>
            <a:ext cx="4110038" cy="64008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extBox 1"/>
          <p:cNvSpPr txBox="1"/>
          <p:nvPr/>
        </p:nvSpPr>
        <p:spPr>
          <a:xfrm>
            <a:off x="4108450" y="523875"/>
            <a:ext cx="4521200" cy="3970338"/>
          </a:xfrm>
          <a:prstGeom prst="rect">
            <a:avLst/>
          </a:prstGeom>
          <a:noFill/>
        </p:spPr>
        <p:txBody>
          <a:bodyPr>
            <a:spAutoFit/>
          </a:bodyPr>
          <a:lstStyle/>
          <a:p>
            <a:pPr algn="ctr" fontAlgn="auto">
              <a:spcBef>
                <a:spcPts val="0"/>
              </a:spcBef>
              <a:spcAft>
                <a:spcPts val="0"/>
              </a:spcAft>
              <a:defRPr/>
            </a:pPr>
            <a:r>
              <a:rPr lang="en-US" sz="2400" b="1" dirty="0">
                <a:latin typeface="+mn-lt"/>
                <a:ea typeface="+mn-ea"/>
                <a:cs typeface="+mn-cs"/>
              </a:rPr>
              <a:t>    PPI stabilizers    </a:t>
            </a:r>
            <a:endParaRPr lang="en-US" dirty="0">
              <a:latin typeface="+mn-lt"/>
              <a:ea typeface="+mn-ea"/>
              <a:cs typeface="+mn-cs"/>
            </a:endParaRPr>
          </a:p>
          <a:p>
            <a:pPr fontAlgn="auto">
              <a:spcBef>
                <a:spcPts val="0"/>
              </a:spcBef>
              <a:spcAft>
                <a:spcPts val="0"/>
              </a:spcAft>
              <a:defRPr/>
            </a:pPr>
            <a:r>
              <a:rPr lang="en-US" b="1" dirty="0">
                <a:latin typeface="+mn-lt"/>
                <a:ea typeface="+mn-ea"/>
                <a:cs typeface="+mn-cs"/>
              </a:rPr>
              <a:t>   </a:t>
            </a:r>
            <a:r>
              <a:rPr lang="en-US" sz="2400" b="1" i="1" dirty="0">
                <a:latin typeface="+mn-lt"/>
                <a:ea typeface="+mn-ea"/>
                <a:cs typeface="+mn-cs"/>
              </a:rPr>
              <a:t>Drugs: </a:t>
            </a:r>
            <a:r>
              <a:rPr lang="en-US" sz="1600" b="1" i="1" dirty="0" err="1">
                <a:effectLst>
                  <a:outerShdw blurRad="50800" dist="38100" dir="2700000">
                    <a:srgbClr val="000000">
                      <a:alpha val="43000"/>
                    </a:srgbClr>
                  </a:outerShdw>
                </a:effectLst>
                <a:latin typeface="+mn-lt"/>
                <a:ea typeface="+mn-ea"/>
                <a:cs typeface="+mn-cs"/>
              </a:rPr>
              <a:t>Rapamycin</a:t>
            </a:r>
            <a:r>
              <a:rPr lang="en-US" sz="1600" b="1" i="1" dirty="0">
                <a:effectLst>
                  <a:outerShdw blurRad="50800" dist="38100" dir="2700000">
                    <a:srgbClr val="000000">
                      <a:alpha val="43000"/>
                    </a:srgbClr>
                  </a:outerShdw>
                </a:effectLst>
                <a:latin typeface="+mn-lt"/>
                <a:ea typeface="+mn-ea"/>
                <a:cs typeface="+mn-cs"/>
              </a:rPr>
              <a:t>,</a:t>
            </a:r>
          </a:p>
          <a:p>
            <a:pPr fontAlgn="auto">
              <a:spcBef>
                <a:spcPts val="0"/>
              </a:spcBef>
              <a:spcAft>
                <a:spcPts val="0"/>
              </a:spcAft>
              <a:defRPr/>
            </a:pPr>
            <a:endParaRPr lang="en-US" sz="1600" b="1" i="1" dirty="0">
              <a:effectLst>
                <a:outerShdw blurRad="50800" dist="38100" dir="2700000">
                  <a:srgbClr val="000000">
                    <a:alpha val="43000"/>
                  </a:srgbClr>
                </a:outerShdw>
              </a:effectLst>
              <a:latin typeface="+mn-lt"/>
              <a:ea typeface="+mn-ea"/>
              <a:cs typeface="+mn-cs"/>
            </a:endParaRPr>
          </a:p>
          <a:p>
            <a:pPr fontAlgn="auto">
              <a:spcBef>
                <a:spcPts val="0"/>
              </a:spcBef>
              <a:spcAft>
                <a:spcPts val="0"/>
              </a:spcAft>
              <a:defRPr/>
            </a:pPr>
            <a:endParaRPr lang="en-US" sz="1600" b="1" i="1" dirty="0">
              <a:effectLst>
                <a:outerShdw blurRad="50800" dist="38100" dir="2700000">
                  <a:srgbClr val="000000">
                    <a:alpha val="43000"/>
                  </a:srgbClr>
                </a:outerShdw>
              </a:effectLst>
              <a:latin typeface="+mn-lt"/>
              <a:ea typeface="+mn-ea"/>
              <a:cs typeface="+mn-cs"/>
            </a:endParaRPr>
          </a:p>
          <a:p>
            <a:pPr fontAlgn="auto">
              <a:spcBef>
                <a:spcPts val="0"/>
              </a:spcBef>
              <a:spcAft>
                <a:spcPts val="0"/>
              </a:spcAft>
              <a:defRPr/>
            </a:pPr>
            <a:endParaRPr lang="en-US" sz="1600" b="1" i="1" dirty="0">
              <a:effectLst>
                <a:outerShdw blurRad="50800" dist="38100" dir="2700000">
                  <a:srgbClr val="000000">
                    <a:alpha val="43000"/>
                  </a:srgbClr>
                </a:outerShdw>
              </a:effectLst>
              <a:latin typeface="+mn-lt"/>
              <a:ea typeface="+mn-ea"/>
              <a:cs typeface="+mn-cs"/>
            </a:endParaRPr>
          </a:p>
          <a:p>
            <a:pPr fontAlgn="auto">
              <a:spcBef>
                <a:spcPts val="0"/>
              </a:spcBef>
              <a:spcAft>
                <a:spcPts val="0"/>
              </a:spcAft>
              <a:defRPr/>
            </a:pPr>
            <a:endParaRPr lang="en-US" sz="1600" b="1" i="1" dirty="0">
              <a:effectLst>
                <a:outerShdw blurRad="50800" dist="38100" dir="2700000">
                  <a:srgbClr val="000000">
                    <a:alpha val="43000"/>
                  </a:srgbClr>
                </a:outerShdw>
              </a:effectLst>
              <a:latin typeface="+mn-lt"/>
              <a:ea typeface="+mn-ea"/>
              <a:cs typeface="+mn-cs"/>
            </a:endParaRPr>
          </a:p>
          <a:p>
            <a:pPr fontAlgn="auto">
              <a:spcBef>
                <a:spcPts val="0"/>
              </a:spcBef>
              <a:spcAft>
                <a:spcPts val="0"/>
              </a:spcAft>
              <a:defRPr/>
            </a:pPr>
            <a:endParaRPr lang="en-US" sz="1600" b="1" i="1" dirty="0">
              <a:effectLst>
                <a:outerShdw blurRad="50800" dist="38100" dir="2700000">
                  <a:srgbClr val="000000">
                    <a:alpha val="43000"/>
                  </a:srgbClr>
                </a:outerShdw>
              </a:effectLst>
              <a:latin typeface="+mn-lt"/>
              <a:ea typeface="+mn-ea"/>
              <a:cs typeface="+mn-cs"/>
            </a:endParaRPr>
          </a:p>
          <a:p>
            <a:pPr fontAlgn="auto">
              <a:spcBef>
                <a:spcPts val="0"/>
              </a:spcBef>
              <a:spcAft>
                <a:spcPts val="0"/>
              </a:spcAft>
              <a:defRPr/>
            </a:pPr>
            <a:endParaRPr lang="en-US" sz="1600" b="1" i="1" dirty="0">
              <a:effectLst>
                <a:outerShdw blurRad="50800" dist="38100" dir="2700000">
                  <a:srgbClr val="000000">
                    <a:alpha val="43000"/>
                  </a:srgbClr>
                </a:outerShdw>
              </a:effectLst>
              <a:latin typeface="+mn-lt"/>
              <a:ea typeface="+mn-ea"/>
              <a:cs typeface="+mn-cs"/>
            </a:endParaRPr>
          </a:p>
          <a:p>
            <a:pPr fontAlgn="auto">
              <a:spcBef>
                <a:spcPts val="0"/>
              </a:spcBef>
              <a:spcAft>
                <a:spcPts val="0"/>
              </a:spcAft>
              <a:defRPr/>
            </a:pPr>
            <a:endParaRPr lang="en-US" sz="1600" b="1" i="1" dirty="0">
              <a:effectLst>
                <a:outerShdw blurRad="50800" dist="38100" dir="2700000">
                  <a:srgbClr val="000000">
                    <a:alpha val="43000"/>
                  </a:srgbClr>
                </a:outerShdw>
              </a:effectLst>
              <a:latin typeface="+mn-lt"/>
              <a:ea typeface="+mn-ea"/>
              <a:cs typeface="+mn-cs"/>
            </a:endParaRPr>
          </a:p>
          <a:p>
            <a:pPr fontAlgn="auto">
              <a:spcBef>
                <a:spcPts val="0"/>
              </a:spcBef>
              <a:spcAft>
                <a:spcPts val="0"/>
              </a:spcAft>
              <a:defRPr/>
            </a:pPr>
            <a:endParaRPr lang="en-US" sz="1600" b="1" i="1" dirty="0">
              <a:effectLst>
                <a:outerShdw blurRad="50800" dist="38100" dir="2700000">
                  <a:srgbClr val="000000">
                    <a:alpha val="43000"/>
                  </a:srgbClr>
                </a:outerShdw>
              </a:effectLst>
              <a:latin typeface="+mn-lt"/>
              <a:ea typeface="+mn-ea"/>
              <a:cs typeface="+mn-cs"/>
            </a:endParaRPr>
          </a:p>
          <a:p>
            <a:pPr fontAlgn="auto">
              <a:spcBef>
                <a:spcPts val="0"/>
              </a:spcBef>
              <a:spcAft>
                <a:spcPts val="0"/>
              </a:spcAft>
              <a:defRPr/>
            </a:pPr>
            <a:r>
              <a:rPr lang="en-US" sz="1600" b="1" i="1" dirty="0">
                <a:effectLst>
                  <a:outerShdw blurRad="50800" dist="38100" dir="2700000">
                    <a:srgbClr val="000000">
                      <a:alpha val="43000"/>
                    </a:srgbClr>
                  </a:outerShdw>
                </a:effectLst>
                <a:latin typeface="+mn-lt"/>
                <a:ea typeface="+mn-ea"/>
                <a:cs typeface="+mn-cs"/>
              </a:rPr>
              <a:t>                      Paclitaxel</a:t>
            </a:r>
            <a:endParaRPr lang="en-US" dirty="0">
              <a:latin typeface="+mn-lt"/>
              <a:ea typeface="+mn-ea"/>
              <a:cs typeface="+mn-cs"/>
            </a:endParaRPr>
          </a:p>
          <a:p>
            <a:pPr fontAlgn="auto">
              <a:spcBef>
                <a:spcPts val="0"/>
              </a:spcBef>
              <a:spcAft>
                <a:spcPts val="0"/>
              </a:spcAft>
              <a:defRPr/>
            </a:pPr>
            <a:endParaRPr lang="en-US" sz="1200" dirty="0">
              <a:latin typeface="+mn-lt"/>
              <a:ea typeface="+mn-ea"/>
              <a:cs typeface="+mn-cs"/>
            </a:endParaRPr>
          </a:p>
          <a:p>
            <a:pPr fontAlgn="auto">
              <a:spcBef>
                <a:spcPts val="0"/>
              </a:spcBef>
              <a:spcAft>
                <a:spcPts val="0"/>
              </a:spcAft>
              <a:defRPr/>
            </a:pPr>
            <a:r>
              <a:rPr lang="en-US" sz="1200" dirty="0">
                <a:latin typeface="+mn-lt"/>
                <a:ea typeface="+mn-ea"/>
                <a:cs typeface="+mn-cs"/>
              </a:rPr>
              <a:t>  </a:t>
            </a:r>
            <a:endParaRPr lang="en-US" sz="2400" b="1" i="1" dirty="0">
              <a:latin typeface="+mn-lt"/>
              <a:ea typeface="+mn-ea"/>
              <a:cs typeface="+mn-cs"/>
            </a:endParaRPr>
          </a:p>
          <a:p>
            <a:pPr fontAlgn="auto">
              <a:spcBef>
                <a:spcPts val="0"/>
              </a:spcBef>
              <a:spcAft>
                <a:spcPts val="0"/>
              </a:spcAft>
              <a:defRPr/>
            </a:pPr>
            <a:r>
              <a:rPr lang="en-US" sz="2400" b="1" i="1" dirty="0">
                <a:latin typeface="+mn-lt"/>
                <a:ea typeface="+mn-ea"/>
                <a:cs typeface="+mn-cs"/>
              </a:rPr>
              <a:t>  Lead</a:t>
            </a:r>
          </a:p>
        </p:txBody>
      </p:sp>
      <p:pic>
        <p:nvPicPr>
          <p:cNvPr id="71684" name="Picture 7"/>
          <p:cNvPicPr>
            <a:picLocks noChangeAspect="1"/>
          </p:cNvPicPr>
          <p:nvPr/>
        </p:nvPicPr>
        <p:blipFill>
          <a:blip r:embed="rId3">
            <a:extLst>
              <a:ext uri="{28A0092B-C50C-407E-A947-70E740481C1C}">
                <a14:useLocalDpi xmlns:a14="http://schemas.microsoft.com/office/drawing/2010/main" val="0"/>
              </a:ext>
            </a:extLst>
          </a:blip>
          <a:srcRect r="4292"/>
          <a:stretch>
            <a:fillRect/>
          </a:stretch>
        </p:blipFill>
        <p:spPr bwMode="auto">
          <a:xfrm>
            <a:off x="4205288" y="1589088"/>
            <a:ext cx="4681537" cy="118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5" name="Rectangle 8"/>
          <p:cNvSpPr>
            <a:spLocks noChangeArrowheads="1"/>
          </p:cNvSpPr>
          <p:nvPr/>
        </p:nvSpPr>
        <p:spPr bwMode="auto">
          <a:xfrm>
            <a:off x="6000750" y="3775075"/>
            <a:ext cx="4572000"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100"/>
              <a:t> Thiel et al. Angew. Chem.Int.Ed 2012, 51:2</a:t>
            </a:r>
          </a:p>
        </p:txBody>
      </p:sp>
      <p:pic>
        <p:nvPicPr>
          <p:cNvPr id="71686"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41763" y="4416425"/>
            <a:ext cx="4810125"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7" name="TextBox 4"/>
          <p:cNvSpPr txBox="1">
            <a:spLocks noChangeArrowheads="1"/>
          </p:cNvSpPr>
          <p:nvPr/>
        </p:nvSpPr>
        <p:spPr bwMode="auto">
          <a:xfrm>
            <a:off x="5494338" y="6003925"/>
            <a:ext cx="29019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r>
              <a:rPr lang="en-US" sz="1200" b="1"/>
              <a:t>               amyotrophic lateral sclerosis </a:t>
            </a:r>
          </a:p>
          <a:p>
            <a:pPr eaLnBrk="1" hangingPunct="1"/>
            <a:r>
              <a:rPr lang="en-US" sz="1200" b="1"/>
              <a:t>SBVS</a:t>
            </a:r>
            <a:r>
              <a:rPr lang="en-US" sz="1200"/>
              <a:t>: Ray et al. PNAS 2005, 102: 3639</a:t>
            </a:r>
          </a:p>
          <a:p>
            <a:pPr eaLnBrk="1" hangingPunct="1"/>
            <a:r>
              <a:rPr lang="en-US" sz="1200" b="1"/>
              <a:t>H2L</a:t>
            </a:r>
            <a:r>
              <a:rPr lang="en-US" sz="1200"/>
              <a:t>: Chen et al. J Med Chem 2012,55: 515 </a:t>
            </a:r>
          </a:p>
        </p:txBody>
      </p:sp>
      <p:pic>
        <p:nvPicPr>
          <p:cNvPr id="71688" name="Picture 12"/>
          <p:cNvPicPr>
            <a:picLocks noChangeAspect="1"/>
          </p:cNvPicPr>
          <p:nvPr/>
        </p:nvPicPr>
        <p:blipFill>
          <a:blip r:embed="rId5">
            <a:extLst>
              <a:ext uri="{28A0092B-C50C-407E-A947-70E740481C1C}">
                <a14:useLocalDpi xmlns:a14="http://schemas.microsoft.com/office/drawing/2010/main" val="0"/>
              </a:ext>
            </a:extLst>
          </a:blip>
          <a:srcRect l="23367" t="78365" r="59470" b="8145"/>
          <a:stretch>
            <a:fillRect/>
          </a:stretch>
        </p:blipFill>
        <p:spPr bwMode="auto">
          <a:xfrm>
            <a:off x="4395788" y="5407025"/>
            <a:ext cx="8255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9" name="Title 1"/>
          <p:cNvSpPr txBox="1">
            <a:spLocks/>
          </p:cNvSpPr>
          <p:nvPr/>
        </p:nvSpPr>
        <p:spPr bwMode="auto">
          <a:xfrm>
            <a:off x="95250" y="68263"/>
            <a:ext cx="85344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marL="1143000" indent="-228600" eaLnBrk="0" hangingPunct="0">
              <a:defRPr sz="2400">
                <a:solidFill>
                  <a:schemeClr val="tx1"/>
                </a:solidFill>
                <a:latin typeface="Lucida Sans Unicode" charset="0"/>
                <a:ea typeface="ＭＳ Ｐゴシック" charset="0"/>
              </a:defRPr>
            </a:lvl3pPr>
            <a:lvl4pPr marL="1600200" indent="-228600" eaLnBrk="0" hangingPunct="0">
              <a:defRPr sz="2400">
                <a:solidFill>
                  <a:schemeClr val="tx1"/>
                </a:solidFill>
                <a:latin typeface="Lucida Sans Unicode" charset="0"/>
                <a:ea typeface="ＭＳ Ｐゴシック" charset="0"/>
              </a:defRPr>
            </a:lvl4pPr>
            <a:lvl5pPr marL="2057400" indent="-228600" eaLnBrk="0" hangingPunct="0">
              <a:defRPr sz="2400">
                <a:solidFill>
                  <a:schemeClr val="tx1"/>
                </a:solidFill>
                <a:latin typeface="Lucida Sans Unicode" charset="0"/>
                <a:ea typeface="ＭＳ Ｐゴシック" charset="0"/>
              </a:defRPr>
            </a:lvl5pPr>
            <a:lvl6pPr marL="2514600" indent="-228600" eaLnBrk="0" fontAlgn="base" hangingPunct="0">
              <a:spcBef>
                <a:spcPct val="0"/>
              </a:spcBef>
              <a:spcAft>
                <a:spcPct val="0"/>
              </a:spcAft>
              <a:defRPr sz="2400">
                <a:solidFill>
                  <a:schemeClr val="tx1"/>
                </a:solidFill>
                <a:latin typeface="Lucida Sans Unicode" charset="0"/>
                <a:ea typeface="ＭＳ Ｐゴシック" charset="0"/>
              </a:defRPr>
            </a:lvl6pPr>
            <a:lvl7pPr marL="2971800" indent="-228600" eaLnBrk="0" fontAlgn="base" hangingPunct="0">
              <a:spcBef>
                <a:spcPct val="0"/>
              </a:spcBef>
              <a:spcAft>
                <a:spcPct val="0"/>
              </a:spcAft>
              <a:defRPr sz="2400">
                <a:solidFill>
                  <a:schemeClr val="tx1"/>
                </a:solidFill>
                <a:latin typeface="Lucida Sans Unicode" charset="0"/>
                <a:ea typeface="ＭＳ Ｐゴシック" charset="0"/>
              </a:defRPr>
            </a:lvl7pPr>
            <a:lvl8pPr marL="3429000" indent="-228600" eaLnBrk="0" fontAlgn="base" hangingPunct="0">
              <a:spcBef>
                <a:spcPct val="0"/>
              </a:spcBef>
              <a:spcAft>
                <a:spcPct val="0"/>
              </a:spcAft>
              <a:defRPr sz="2400">
                <a:solidFill>
                  <a:schemeClr val="tx1"/>
                </a:solidFill>
                <a:latin typeface="Lucida Sans Unicode" charset="0"/>
                <a:ea typeface="ＭＳ Ｐゴシック" charset="0"/>
              </a:defRPr>
            </a:lvl8pPr>
            <a:lvl9pPr marL="3886200" indent="-228600" eaLnBrk="0" fontAlgn="base" hangingPunct="0">
              <a:spcBef>
                <a:spcPct val="0"/>
              </a:spcBef>
              <a:spcAft>
                <a:spcPct val="0"/>
              </a:spcAft>
              <a:defRPr sz="2400">
                <a:solidFill>
                  <a:schemeClr val="tx1"/>
                </a:solidFill>
                <a:latin typeface="Lucida Sans Unicode" charset="0"/>
                <a:ea typeface="ＭＳ Ｐゴシック" charset="0"/>
              </a:defRPr>
            </a:lvl9pPr>
          </a:lstStyle>
          <a:p>
            <a:pPr algn="ctr" eaLnBrk="1" hangingPunct="1"/>
            <a:r>
              <a:rPr lang="en-US">
                <a:solidFill>
                  <a:srgbClr val="FF0000"/>
                </a:solidFill>
              </a:rPr>
              <a:t>PPI modulators</a:t>
            </a:r>
          </a:p>
        </p:txBody>
      </p:sp>
      <p:pic>
        <p:nvPicPr>
          <p:cNvPr id="71690" name="Picture 11"/>
          <p:cNvPicPr>
            <a:picLocks noChangeAspect="1"/>
          </p:cNvPicPr>
          <p:nvPr/>
        </p:nvPicPr>
        <p:blipFill>
          <a:blip r:embed="rId5">
            <a:extLst>
              <a:ext uri="{28A0092B-C50C-407E-A947-70E740481C1C}">
                <a14:useLocalDpi xmlns:a14="http://schemas.microsoft.com/office/drawing/2010/main" val="0"/>
              </a:ext>
            </a:extLst>
          </a:blip>
          <a:srcRect l="58752" t="50835" r="9033" b="18781"/>
          <a:stretch>
            <a:fillRect/>
          </a:stretch>
        </p:blipFill>
        <p:spPr bwMode="auto">
          <a:xfrm>
            <a:off x="6804025" y="4729163"/>
            <a:ext cx="1549400"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rotWithShape="1">
          <a:blip r:embed="rId6"/>
          <a:srcRect t="9141" b="8818"/>
          <a:stretch/>
        </p:blipFill>
        <p:spPr>
          <a:xfrm>
            <a:off x="1239039" y="1693455"/>
            <a:ext cx="1531579" cy="1256526"/>
          </a:xfrm>
          <a:prstGeom prst="rect">
            <a:avLst/>
          </a:prstGeom>
          <a:scene3d>
            <a:camera prst="obliqueTopRight"/>
            <a:lightRig rig="threePt" dir="t"/>
          </a:scene3d>
        </p:spPr>
      </p:pic>
      <p:pic>
        <p:nvPicPr>
          <p:cNvPr id="71692" name="Picture 15"/>
          <p:cNvPicPr>
            <a:picLocks noChangeAspect="1"/>
          </p:cNvPicPr>
          <p:nvPr/>
        </p:nvPicPr>
        <p:blipFill>
          <a:blip r:embed="rId7">
            <a:extLst>
              <a:ext uri="{28A0092B-C50C-407E-A947-70E740481C1C}">
                <a14:useLocalDpi xmlns:a14="http://schemas.microsoft.com/office/drawing/2010/main" val="0"/>
              </a:ext>
            </a:extLst>
          </a:blip>
          <a:srcRect r="74634" b="67162"/>
          <a:stretch>
            <a:fillRect/>
          </a:stretch>
        </p:blipFill>
        <p:spPr bwMode="auto">
          <a:xfrm rot="-5400000">
            <a:off x="1674019" y="5164931"/>
            <a:ext cx="1271588"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3" name="Rectangle 16"/>
          <p:cNvSpPr>
            <a:spLocks noChangeArrowheads="1"/>
          </p:cNvSpPr>
          <p:nvPr/>
        </p:nvSpPr>
        <p:spPr bwMode="auto">
          <a:xfrm>
            <a:off x="773113" y="3729038"/>
            <a:ext cx="28067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200"/>
              <a:t>Mullard A. Nature Rev Drug Discov. 2012</a:t>
            </a:r>
          </a:p>
        </p:txBody>
      </p:sp>
      <p:sp>
        <p:nvSpPr>
          <p:cNvPr id="71694" name="Rectangle 19"/>
          <p:cNvSpPr>
            <a:spLocks noChangeArrowheads="1"/>
          </p:cNvSpPr>
          <p:nvPr/>
        </p:nvSpPr>
        <p:spPr bwMode="auto">
          <a:xfrm>
            <a:off x="6945313" y="2752725"/>
            <a:ext cx="19415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aseline="30000"/>
              <a:t>immunosuppressant FK506 </a:t>
            </a:r>
            <a:endParaRPr lang="en-US"/>
          </a:p>
        </p:txBody>
      </p:sp>
      <p:sp>
        <p:nvSpPr>
          <p:cNvPr id="71695" name="Rectangle 21"/>
          <p:cNvSpPr>
            <a:spLocks noChangeArrowheads="1"/>
          </p:cNvSpPr>
          <p:nvPr/>
        </p:nvSpPr>
        <p:spPr bwMode="auto">
          <a:xfrm>
            <a:off x="4398963" y="3467100"/>
            <a:ext cx="48101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a:t>cell-cycle arrest by modulating microtubules  structures, cancer</a:t>
            </a:r>
          </a:p>
        </p:txBody>
      </p:sp>
      <p:sp>
        <p:nvSpPr>
          <p:cNvPr id="71696" name="Rectangle 22"/>
          <p:cNvSpPr>
            <a:spLocks noChangeArrowheads="1"/>
          </p:cNvSpPr>
          <p:nvPr/>
        </p:nvSpPr>
        <p:spPr bwMode="auto">
          <a:xfrm>
            <a:off x="4395788" y="2773363"/>
            <a:ext cx="17795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baseline="30000"/>
              <a:t>the protein kinase  mTOR</a:t>
            </a:r>
            <a:endParaRPr lang="en-US"/>
          </a:p>
        </p:txBody>
      </p:sp>
      <p:sp>
        <p:nvSpPr>
          <p:cNvPr id="71697" name="Rectangle 23"/>
          <p:cNvSpPr>
            <a:spLocks noChangeArrowheads="1"/>
          </p:cNvSpPr>
          <p:nvPr/>
        </p:nvSpPr>
        <p:spPr bwMode="auto">
          <a:xfrm>
            <a:off x="6719888" y="990600"/>
            <a:ext cx="2032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t>immunosuppressant</a:t>
            </a:r>
          </a:p>
        </p:txBody>
      </p:sp>
      <p:sp>
        <p:nvSpPr>
          <p:cNvPr id="14" name="Espace réservé du contenu 2"/>
          <p:cNvSpPr txBox="1">
            <a:spLocks/>
          </p:cNvSpPr>
          <p:nvPr/>
        </p:nvSpPr>
        <p:spPr bwMode="auto">
          <a:xfrm>
            <a:off x="7938" y="523875"/>
            <a:ext cx="4495800" cy="6172200"/>
          </a:xfrm>
          <a:prstGeom prst="rect">
            <a:avLst/>
          </a:prstGeom>
          <a:noFill/>
          <a:ln w="9525">
            <a:noFill/>
            <a:miter lim="800000"/>
            <a:headEnd/>
            <a:tailEnd/>
          </a:ln>
        </p:spPr>
        <p:txBody>
          <a:bodyPr/>
          <a:lstStyle>
            <a:lvl1pPr marL="342900" indent="-342900" eaLnBrk="0" hangingPunct="0">
              <a:defRPr sz="2400">
                <a:solidFill>
                  <a:schemeClr val="tx1"/>
                </a:solidFill>
                <a:latin typeface="Lucida Sans Unicode" charset="0"/>
                <a:ea typeface="ＭＳ Ｐゴシック" charset="0"/>
                <a:cs typeface="ＭＳ Ｐゴシック" charset="0"/>
              </a:defRPr>
            </a:lvl1pPr>
            <a:lvl2pPr marL="742950" indent="-285750" eaLnBrk="0" hangingPunct="0">
              <a:defRPr sz="2400">
                <a:solidFill>
                  <a:schemeClr val="tx1"/>
                </a:solidFill>
                <a:latin typeface="Lucida Sans Unicode" charset="0"/>
                <a:ea typeface="ＭＳ Ｐゴシック" charset="0"/>
              </a:defRPr>
            </a:lvl2pPr>
            <a:lvl3pPr eaLnBrk="0" hangingPunct="0">
              <a:defRPr sz="2400">
                <a:solidFill>
                  <a:schemeClr val="tx1"/>
                </a:solidFill>
                <a:latin typeface="Lucida Sans Unicode" charset="0"/>
                <a:ea typeface="ＭＳ Ｐゴシック" charset="0"/>
              </a:defRPr>
            </a:lvl3pPr>
            <a:lvl4pPr eaLnBrk="0" hangingPunct="0">
              <a:defRPr sz="2400">
                <a:solidFill>
                  <a:schemeClr val="tx1"/>
                </a:solidFill>
                <a:latin typeface="Lucida Sans Unicode" charset="0"/>
                <a:ea typeface="ＭＳ Ｐゴシック" charset="0"/>
              </a:defRPr>
            </a:lvl4pPr>
            <a:lvl5pPr eaLnBrk="0" hangingPunct="0">
              <a:defRPr sz="2400">
                <a:solidFill>
                  <a:schemeClr val="tx1"/>
                </a:solidFill>
                <a:latin typeface="Lucida Sans Unicode" charset="0"/>
                <a:ea typeface="ＭＳ Ｐゴシック" charset="0"/>
              </a:defRPr>
            </a:lvl5pPr>
            <a:lvl6pPr marL="457200" eaLnBrk="0" fontAlgn="base" hangingPunct="0">
              <a:spcBef>
                <a:spcPct val="0"/>
              </a:spcBef>
              <a:spcAft>
                <a:spcPct val="0"/>
              </a:spcAft>
              <a:defRPr sz="2400">
                <a:solidFill>
                  <a:schemeClr val="tx1"/>
                </a:solidFill>
                <a:latin typeface="Lucida Sans Unicode" charset="0"/>
                <a:ea typeface="ＭＳ Ｐゴシック" charset="0"/>
              </a:defRPr>
            </a:lvl6pPr>
            <a:lvl7pPr marL="914400" eaLnBrk="0" fontAlgn="base" hangingPunct="0">
              <a:spcBef>
                <a:spcPct val="0"/>
              </a:spcBef>
              <a:spcAft>
                <a:spcPct val="0"/>
              </a:spcAft>
              <a:defRPr sz="2400">
                <a:solidFill>
                  <a:schemeClr val="tx1"/>
                </a:solidFill>
                <a:latin typeface="Lucida Sans Unicode" charset="0"/>
                <a:ea typeface="ＭＳ Ｐゴシック" charset="0"/>
              </a:defRPr>
            </a:lvl7pPr>
            <a:lvl8pPr marL="1371600" eaLnBrk="0" fontAlgn="base" hangingPunct="0">
              <a:spcBef>
                <a:spcPct val="0"/>
              </a:spcBef>
              <a:spcAft>
                <a:spcPct val="0"/>
              </a:spcAft>
              <a:defRPr sz="2400">
                <a:solidFill>
                  <a:schemeClr val="tx1"/>
                </a:solidFill>
                <a:latin typeface="Lucida Sans Unicode" charset="0"/>
                <a:ea typeface="ＭＳ Ｐゴシック" charset="0"/>
              </a:defRPr>
            </a:lvl8pPr>
            <a:lvl9pPr marL="1828800" eaLnBrk="0" fontAlgn="base" hangingPunct="0">
              <a:spcBef>
                <a:spcPct val="0"/>
              </a:spcBef>
              <a:spcAft>
                <a:spcPct val="0"/>
              </a:spcAft>
              <a:defRPr sz="2400">
                <a:solidFill>
                  <a:schemeClr val="tx1"/>
                </a:solidFill>
                <a:latin typeface="Lucida Sans Unicode" charset="0"/>
                <a:ea typeface="ＭＳ Ｐゴシック" charset="0"/>
              </a:defRPr>
            </a:lvl9pPr>
          </a:lstStyle>
          <a:p>
            <a:pPr eaLnBrk="1" hangingPunct="1">
              <a:spcBef>
                <a:spcPct val="20000"/>
              </a:spcBef>
              <a:buFont typeface="Arial" charset="0"/>
              <a:buNone/>
              <a:defRPr/>
            </a:pPr>
            <a:r>
              <a:rPr lang="en-US" b="1" smtClean="0"/>
              <a:t>    PPI inhibitors </a:t>
            </a:r>
          </a:p>
          <a:p>
            <a:pPr eaLnBrk="1" hangingPunct="1">
              <a:spcBef>
                <a:spcPct val="20000"/>
              </a:spcBef>
              <a:buFont typeface="Arial" charset="0"/>
              <a:buNone/>
              <a:defRPr/>
            </a:pPr>
            <a:r>
              <a:rPr lang="en-US" b="1" i="1" smtClean="0"/>
              <a:t>Drugs: </a:t>
            </a:r>
            <a:r>
              <a:rPr lang="en-US" sz="1600" b="1" i="1" smtClean="0">
                <a:effectLst>
                  <a:outerShdw blurRad="38100" dist="38100" dir="2700000" algn="tl">
                    <a:srgbClr val="DDDDDD"/>
                  </a:outerShdw>
                </a:effectLst>
              </a:rPr>
              <a:t>Navitoclax </a:t>
            </a:r>
            <a:r>
              <a:rPr lang="en-US" sz="1600" smtClean="0">
                <a:effectLst>
                  <a:outerShdw blurRad="38100" dist="38100" dir="2700000" algn="tl">
                    <a:srgbClr val="DDDDDD"/>
                  </a:outerShdw>
                </a:effectLst>
              </a:rPr>
              <a:t>(ABT-263), Phase II</a:t>
            </a:r>
          </a:p>
          <a:p>
            <a:pPr eaLnBrk="1" hangingPunct="1">
              <a:spcBef>
                <a:spcPct val="20000"/>
              </a:spcBef>
              <a:buFont typeface="Arial" charset="0"/>
              <a:buNone/>
              <a:defRPr/>
            </a:pPr>
            <a:r>
              <a:rPr lang="en-US" sz="1600" smtClean="0">
                <a:effectLst>
                  <a:outerShdw blurRad="38100" dist="38100" dir="2700000" algn="tl">
                    <a:srgbClr val="DDDDDD"/>
                  </a:outerShdw>
                </a:effectLst>
              </a:rPr>
              <a:t>                          (Bcl-2 ,cancer,  Abbott)  </a:t>
            </a:r>
          </a:p>
          <a:p>
            <a:pPr eaLnBrk="1" hangingPunct="1">
              <a:spcBef>
                <a:spcPct val="20000"/>
              </a:spcBef>
              <a:buFont typeface="Arial" charset="0"/>
              <a:buNone/>
              <a:defRPr/>
            </a:pPr>
            <a:endParaRPr lang="en-US" sz="1600" smtClean="0">
              <a:effectLst>
                <a:outerShdw blurRad="38100" dist="38100" dir="2700000" algn="tl">
                  <a:srgbClr val="DDDDDD"/>
                </a:outerShdw>
              </a:effectLst>
            </a:endParaRPr>
          </a:p>
          <a:p>
            <a:pPr eaLnBrk="1" hangingPunct="1">
              <a:spcBef>
                <a:spcPct val="20000"/>
              </a:spcBef>
              <a:buFont typeface="Arial" charset="0"/>
              <a:buNone/>
              <a:defRPr/>
            </a:pPr>
            <a:endParaRPr lang="en-US" sz="1600" smtClean="0">
              <a:effectLst>
                <a:outerShdw blurRad="38100" dist="38100" dir="2700000" algn="tl">
                  <a:srgbClr val="DDDDDD"/>
                </a:outerShdw>
              </a:effectLst>
            </a:endParaRPr>
          </a:p>
          <a:p>
            <a:pPr eaLnBrk="1" hangingPunct="1">
              <a:spcBef>
                <a:spcPct val="20000"/>
              </a:spcBef>
              <a:buFont typeface="Arial" charset="0"/>
              <a:buNone/>
              <a:defRPr/>
            </a:pPr>
            <a:endParaRPr lang="en-US" sz="1600" smtClean="0">
              <a:effectLst>
                <a:outerShdw blurRad="38100" dist="38100" dir="2700000" algn="tl">
                  <a:srgbClr val="DDDDDD"/>
                </a:outerShdw>
              </a:effectLst>
            </a:endParaRPr>
          </a:p>
          <a:p>
            <a:pPr eaLnBrk="1" hangingPunct="1">
              <a:spcBef>
                <a:spcPct val="20000"/>
              </a:spcBef>
              <a:buFont typeface="Arial" charset="0"/>
              <a:buNone/>
              <a:defRPr/>
            </a:pPr>
            <a:endParaRPr lang="en-US" sz="1600" smtClean="0">
              <a:effectLst>
                <a:outerShdw blurRad="38100" dist="38100" dir="2700000" algn="tl">
                  <a:srgbClr val="DDDDDD"/>
                </a:outerShdw>
              </a:effectLst>
            </a:endParaRPr>
          </a:p>
          <a:p>
            <a:pPr eaLnBrk="1" hangingPunct="1">
              <a:spcBef>
                <a:spcPct val="20000"/>
              </a:spcBef>
              <a:buFont typeface="Arial" charset="0"/>
              <a:buNone/>
              <a:defRPr/>
            </a:pPr>
            <a:endParaRPr lang="en-US" sz="1600" smtClean="0">
              <a:effectLst>
                <a:outerShdw blurRad="38100" dist="38100" dir="2700000" algn="tl">
                  <a:srgbClr val="DDDDDD"/>
                </a:outerShdw>
              </a:effectLst>
            </a:endParaRPr>
          </a:p>
          <a:p>
            <a:pPr eaLnBrk="1" hangingPunct="1">
              <a:lnSpc>
                <a:spcPts val="2175"/>
              </a:lnSpc>
              <a:buFont typeface="Arial" charset="0"/>
              <a:buNone/>
              <a:defRPr/>
            </a:pPr>
            <a:r>
              <a:rPr lang="en-US" sz="1600" smtClean="0">
                <a:effectLst>
                  <a:outerShdw blurRad="38100" dist="38100" dir="2700000" algn="tl">
                    <a:srgbClr val="DDDDDD"/>
                  </a:outerShdw>
                </a:effectLst>
              </a:rPr>
              <a:t>                   </a:t>
            </a:r>
            <a:r>
              <a:rPr lang="en-US" sz="1600" b="1" i="1" smtClean="0">
                <a:effectLst>
                  <a:outerShdw blurRad="38100" dist="38100" dir="2700000" algn="tl">
                    <a:srgbClr val="DDDDDD"/>
                  </a:outerShdw>
                </a:effectLst>
              </a:rPr>
              <a:t>RG7112</a:t>
            </a:r>
            <a:r>
              <a:rPr lang="en-US" b="1" i="1" smtClean="0"/>
              <a:t> </a:t>
            </a:r>
            <a:r>
              <a:rPr lang="en-US" sz="1600" smtClean="0">
                <a:effectLst>
                  <a:outerShdw blurRad="38100" dist="38100" dir="2700000" algn="tl">
                    <a:srgbClr val="DDDDDD"/>
                  </a:outerShdw>
                </a:effectLst>
              </a:rPr>
              <a:t>(Phase Ib)</a:t>
            </a:r>
          </a:p>
          <a:p>
            <a:pPr eaLnBrk="1" hangingPunct="1">
              <a:lnSpc>
                <a:spcPts val="2175"/>
              </a:lnSpc>
              <a:buFont typeface="Arial" charset="0"/>
              <a:buNone/>
              <a:defRPr/>
            </a:pPr>
            <a:r>
              <a:rPr lang="en-US" sz="1600" smtClean="0">
                <a:effectLst>
                  <a:outerShdw blurRad="38100" dist="38100" dir="2700000" algn="tl">
                    <a:srgbClr val="DDDDDD"/>
                  </a:outerShdw>
                </a:effectLst>
              </a:rPr>
              <a:t>                        (MDM2, cancer, Roche)</a:t>
            </a:r>
          </a:p>
          <a:p>
            <a:pPr eaLnBrk="1" hangingPunct="1">
              <a:spcBef>
                <a:spcPct val="20000"/>
              </a:spcBef>
              <a:defRPr/>
            </a:pPr>
            <a:endParaRPr lang="en-US" b="1" smtClean="0"/>
          </a:p>
          <a:p>
            <a:pPr eaLnBrk="1" hangingPunct="1">
              <a:spcBef>
                <a:spcPct val="20000"/>
              </a:spcBef>
              <a:defRPr/>
            </a:pPr>
            <a:r>
              <a:rPr lang="en-US" b="1" i="1" smtClean="0"/>
              <a:t>Lead</a:t>
            </a:r>
          </a:p>
          <a:p>
            <a:pPr eaLnBrk="1" hangingPunct="1">
              <a:defRPr/>
            </a:pPr>
            <a:r>
              <a:rPr lang="en-US" sz="1600" smtClean="0">
                <a:effectLst>
                  <a:outerShdw blurRad="38100" dist="38100" dir="2700000" algn="tl">
                    <a:srgbClr val="DDDDDD"/>
                  </a:outerShdw>
                </a:effectLst>
              </a:rPr>
              <a:t>BRD4  epigenetic reader recognizing</a:t>
            </a:r>
          </a:p>
          <a:p>
            <a:pPr eaLnBrk="1" hangingPunct="1">
              <a:defRPr/>
            </a:pPr>
            <a:r>
              <a:rPr lang="en-US" sz="1600" smtClean="0">
                <a:effectLst>
                  <a:outerShdw blurRad="38100" dist="38100" dir="2700000" algn="tl">
                    <a:srgbClr val="DDDDDD"/>
                  </a:outerShdw>
                </a:effectLst>
              </a:rPr>
              <a:t>          acetyl-histones ; cancer </a:t>
            </a:r>
          </a:p>
          <a:p>
            <a:pPr eaLnBrk="1" hangingPunct="1">
              <a:defRPr/>
            </a:pPr>
            <a:r>
              <a:rPr lang="en-US" sz="1600" smtClean="0">
                <a:effectLst>
                  <a:outerShdw blurRad="38100" dist="38100" dir="2700000" algn="tl">
                    <a:srgbClr val="DDDDDD"/>
                  </a:outerShdw>
                </a:effectLst>
              </a:rPr>
              <a:t> Tensha Therapeut,  GSK interested;</a:t>
            </a:r>
          </a:p>
          <a:p>
            <a:pPr eaLnBrk="1" hangingPunct="1">
              <a:defRPr/>
            </a:pPr>
            <a:endParaRPr lang="en-US" sz="1600" smtClean="0">
              <a:effectLst>
                <a:outerShdw blurRad="38100" dist="38100" dir="2700000" algn="tl">
                  <a:srgbClr val="DDDDDD"/>
                </a:outerShdw>
              </a:effectLst>
            </a:endParaRPr>
          </a:p>
          <a:p>
            <a:pPr eaLnBrk="1" hangingPunct="1">
              <a:defRPr/>
            </a:pPr>
            <a:endParaRPr lang="en-US" sz="1600" smtClean="0">
              <a:effectLst>
                <a:outerShdw blurRad="38100" dist="38100" dir="2700000" algn="tl">
                  <a:srgbClr val="DDDDDD"/>
                </a:outerShdw>
              </a:effectLst>
            </a:endParaRPr>
          </a:p>
          <a:p>
            <a:pPr eaLnBrk="1" hangingPunct="1">
              <a:defRPr/>
            </a:pPr>
            <a:endParaRPr lang="en-US" sz="1600" smtClean="0">
              <a:effectLst>
                <a:outerShdw blurRad="38100" dist="38100" dir="2700000" algn="tl">
                  <a:srgbClr val="DDDDDD"/>
                </a:outerShdw>
              </a:effectLst>
            </a:endParaRPr>
          </a:p>
          <a:p>
            <a:pPr eaLnBrk="1" hangingPunct="1">
              <a:defRPr/>
            </a:pPr>
            <a:endParaRPr lang="en-US" sz="1200" smtClean="0"/>
          </a:p>
          <a:p>
            <a:pPr eaLnBrk="1" hangingPunct="1">
              <a:spcBef>
                <a:spcPct val="20000"/>
              </a:spcBef>
              <a:defRPr/>
            </a:pPr>
            <a:endParaRPr lang="en-US" sz="1200" smtClean="0"/>
          </a:p>
          <a:p>
            <a:pPr eaLnBrk="1" hangingPunct="1">
              <a:spcBef>
                <a:spcPct val="20000"/>
              </a:spcBef>
              <a:defRPr/>
            </a:pPr>
            <a:endParaRPr lang="en-US" sz="1200" smtClean="0"/>
          </a:p>
          <a:p>
            <a:pPr eaLnBrk="1" hangingPunct="1">
              <a:spcBef>
                <a:spcPct val="20000"/>
              </a:spcBef>
              <a:defRPr/>
            </a:pPr>
            <a:r>
              <a:rPr lang="en-US" sz="1200" smtClean="0"/>
              <a:t>		       Bradner et al. Nature 2010</a:t>
            </a:r>
          </a:p>
          <a:p>
            <a:pPr lvl="1" eaLnBrk="1" hangingPunct="1">
              <a:spcBef>
                <a:spcPct val="20000"/>
              </a:spcBef>
              <a:defRPr/>
            </a:pPr>
            <a:r>
              <a:rPr lang="en-US" sz="1600" b="1" i="1" smtClean="0"/>
              <a:t>										</a:t>
            </a:r>
          </a:p>
        </p:txBody>
      </p:sp>
    </p:spTree>
    <p:extLst>
      <p:ext uri="{BB962C8B-B14F-4D97-AF65-F5344CB8AC3E}">
        <p14:creationId xmlns:p14="http://schemas.microsoft.com/office/powerpoint/2010/main" val="19905266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8" descr="Capture d’écran 2012-11-19 à 10.43.30 AM.png"/>
          <p:cNvPicPr>
            <a:picLocks noChangeAspect="1"/>
          </p:cNvPicPr>
          <p:nvPr/>
        </p:nvPicPr>
        <p:blipFill>
          <a:blip r:embed="rId3"/>
          <a:srcRect t="3536" r="2571"/>
          <a:stretch>
            <a:fillRect/>
          </a:stretch>
        </p:blipFill>
        <p:spPr>
          <a:xfrm>
            <a:off x="5813915" y="1916383"/>
            <a:ext cx="2986386" cy="2294792"/>
          </a:xfrm>
          <a:prstGeom prst="rect">
            <a:avLst/>
          </a:prstGeom>
          <a:effectLst>
            <a:outerShdw blurRad="50800" dist="38100" dir="2700000" algn="tl" rotWithShape="0">
              <a:srgbClr val="000000">
                <a:alpha val="43000"/>
              </a:srgbClr>
            </a:outerShdw>
            <a:softEdge rad="63500"/>
          </a:effectLst>
        </p:spPr>
      </p:pic>
      <p:pic>
        <p:nvPicPr>
          <p:cNvPr id="17" name="Image 294" descr="Capture d’écran 2012-11-26 à 2.18.30 PM.png"/>
          <p:cNvPicPr>
            <a:picLocks noChangeAspect="1"/>
          </p:cNvPicPr>
          <p:nvPr/>
        </p:nvPicPr>
        <p:blipFill>
          <a:blip r:embed="rId4"/>
          <a:srcRect l="1949" t="2564" r="65806"/>
          <a:stretch>
            <a:fillRect/>
          </a:stretch>
        </p:blipFill>
        <p:spPr>
          <a:xfrm>
            <a:off x="7063950" y="3199439"/>
            <a:ext cx="2080050" cy="2999448"/>
          </a:xfrm>
          <a:prstGeom prst="rect">
            <a:avLst/>
          </a:prstGeom>
        </p:spPr>
      </p:pic>
      <p:pic>
        <p:nvPicPr>
          <p:cNvPr id="36" name="Picture 14" descr="logo_mti_july28"/>
          <p:cNvPicPr>
            <a:picLocks noChangeAspect="1" noChangeArrowheads="1"/>
          </p:cNvPicPr>
          <p:nvPr/>
        </p:nvPicPr>
        <p:blipFill>
          <a:blip r:embed="rId5"/>
          <a:srcRect/>
          <a:stretch>
            <a:fillRect/>
          </a:stretch>
        </p:blipFill>
        <p:spPr bwMode="auto">
          <a:xfrm>
            <a:off x="1178415" y="6373748"/>
            <a:ext cx="838200" cy="427038"/>
          </a:xfrm>
          <a:prstGeom prst="rect">
            <a:avLst/>
          </a:prstGeom>
          <a:noFill/>
        </p:spPr>
      </p:pic>
      <p:pic>
        <p:nvPicPr>
          <p:cNvPr id="37" name="Picture 22"/>
          <p:cNvPicPr>
            <a:picLocks noChangeAspect="1" noChangeArrowheads="1"/>
          </p:cNvPicPr>
          <p:nvPr/>
        </p:nvPicPr>
        <p:blipFill>
          <a:blip r:embed="rId6"/>
          <a:srcRect/>
          <a:stretch>
            <a:fillRect/>
          </a:stretch>
        </p:blipFill>
        <p:spPr bwMode="auto">
          <a:xfrm>
            <a:off x="397932" y="6311177"/>
            <a:ext cx="609600" cy="481013"/>
          </a:xfrm>
          <a:prstGeom prst="rect">
            <a:avLst/>
          </a:prstGeom>
          <a:noFill/>
          <a:ln w="9525">
            <a:noFill/>
            <a:miter lim="800000"/>
            <a:headEnd/>
            <a:tailEnd/>
          </a:ln>
          <a:effectLst/>
        </p:spPr>
      </p:pic>
      <p:sp>
        <p:nvSpPr>
          <p:cNvPr id="39" name="Rectangle 18"/>
          <p:cNvSpPr>
            <a:spLocks noChangeArrowheads="1"/>
          </p:cNvSpPr>
          <p:nvPr/>
        </p:nvSpPr>
        <p:spPr bwMode="auto">
          <a:xfrm>
            <a:off x="397932" y="5057609"/>
            <a:ext cx="2675031" cy="338554"/>
          </a:xfrm>
          <a:prstGeom prst="rect">
            <a:avLst/>
          </a:prstGeom>
          <a:noFill/>
          <a:ln w="9525">
            <a:noFill/>
            <a:miter lim="800000"/>
            <a:headEnd/>
            <a:tailEnd/>
          </a:ln>
          <a:effectLst/>
        </p:spPr>
        <p:txBody>
          <a:bodyPr wrap="none">
            <a:prstTxWarp prst="textNoShape">
              <a:avLst/>
            </a:prstTxWarp>
            <a:spAutoFit/>
          </a:bodyPr>
          <a:lstStyle/>
          <a:p>
            <a:r>
              <a:rPr lang="en-US" sz="1600" i="1" dirty="0" err="1">
                <a:solidFill>
                  <a:srgbClr val="0000FF"/>
                </a:solidFill>
              </a:rPr>
              <a:t>Lagorce</a:t>
            </a:r>
            <a:r>
              <a:rPr lang="en-US" sz="1600" i="1" dirty="0">
                <a:solidFill>
                  <a:srgbClr val="0000FF"/>
                </a:solidFill>
              </a:rPr>
              <a:t> et al.</a:t>
            </a:r>
            <a:r>
              <a:rPr lang="en-US" sz="1600" i="1" dirty="0" smtClean="0">
                <a:solidFill>
                  <a:srgbClr val="0000FF"/>
                </a:solidFill>
              </a:rPr>
              <a:t> NAR 2015 </a:t>
            </a:r>
          </a:p>
        </p:txBody>
      </p:sp>
      <p:sp>
        <p:nvSpPr>
          <p:cNvPr id="40" name="Rectangle 26"/>
          <p:cNvSpPr>
            <a:spLocks noChangeArrowheads="1"/>
          </p:cNvSpPr>
          <p:nvPr/>
        </p:nvSpPr>
        <p:spPr bwMode="auto">
          <a:xfrm>
            <a:off x="4053063" y="6421571"/>
            <a:ext cx="5812051" cy="615553"/>
          </a:xfrm>
          <a:prstGeom prst="rect">
            <a:avLst/>
          </a:prstGeom>
          <a:noFill/>
          <a:ln w="9525">
            <a:noFill/>
            <a:miter lim="800000"/>
            <a:headEnd/>
            <a:tailEnd/>
          </a:ln>
          <a:effectLst>
            <a:glow rad="101600">
              <a:schemeClr val="tx1">
                <a:lumMod val="75000"/>
                <a:alpha val="75000"/>
              </a:schemeClr>
            </a:glow>
          </a:effectLst>
          <a:scene3d>
            <a:camera prst="orthographicFront">
              <a:rot lat="0" lon="0" rev="0"/>
            </a:camera>
            <a:lightRig rig="threePt" dir="t"/>
          </a:scene3d>
        </p:spPr>
        <p:txBody>
          <a:bodyPr wrap="square">
            <a:prstTxWarp prst="textNoShape">
              <a:avLst/>
            </a:prstTxWarp>
            <a:spAutoFit/>
          </a:bodyPr>
          <a:lstStyle/>
          <a:p>
            <a:pPr algn="ctr"/>
            <a:r>
              <a:rPr lang="fr-FR" sz="1600" b="1" i="1" dirty="0">
                <a:solidFill>
                  <a:srgbClr val="0000FF"/>
                </a:solidFill>
              </a:rPr>
              <a:t>http://</a:t>
            </a:r>
            <a:r>
              <a:rPr lang="fr-FR" sz="1600" b="1" i="1" dirty="0" smtClean="0">
                <a:solidFill>
                  <a:srgbClr val="0000FF"/>
                </a:solidFill>
              </a:rPr>
              <a:t>fafdrugs3.mti.univ</a:t>
            </a:r>
            <a:r>
              <a:rPr lang="fr-FR" sz="1600" b="1" i="1" dirty="0">
                <a:solidFill>
                  <a:srgbClr val="0000FF"/>
                </a:solidFill>
              </a:rPr>
              <a:t>-paris-diderot.fr</a:t>
            </a:r>
          </a:p>
          <a:p>
            <a:endParaRPr lang="en-US" b="1" dirty="0">
              <a:ln>
                <a:solidFill>
                  <a:srgbClr val="000000"/>
                </a:solidFill>
              </a:ln>
              <a:solidFill>
                <a:srgbClr val="0000FF"/>
              </a:solidFill>
              <a:hlinkClick r:id="rId7"/>
            </a:endParaRPr>
          </a:p>
        </p:txBody>
      </p:sp>
      <p:sp>
        <p:nvSpPr>
          <p:cNvPr id="19" name="ZoneTexte 270"/>
          <p:cNvSpPr txBox="1"/>
          <p:nvPr/>
        </p:nvSpPr>
        <p:spPr>
          <a:xfrm>
            <a:off x="4701750" y="1655733"/>
            <a:ext cx="4724400" cy="4770537"/>
          </a:xfrm>
          <a:prstGeom prst="rect">
            <a:avLst/>
          </a:prstGeom>
          <a:noFill/>
          <a:ln>
            <a:noFill/>
          </a:ln>
          <a:effectLst>
            <a:softEdge rad="101600"/>
          </a:effectLst>
        </p:spPr>
        <p:txBody>
          <a:bodyPr wrap="square" rtlCol="0">
            <a:spAutoFit/>
          </a:bodyPr>
          <a:lstStyle/>
          <a:p>
            <a:pPr algn="ctr"/>
            <a:r>
              <a:rPr lang="en-US" sz="1600" i="1" dirty="0" smtClean="0">
                <a:effectLst>
                  <a:outerShdw blurRad="50800" dist="38100" dir="2700000">
                    <a:srgbClr val="000000">
                      <a:alpha val="43000"/>
                    </a:srgbClr>
                  </a:outerShdw>
                </a:effectLst>
              </a:rPr>
              <a:t>                    </a:t>
            </a:r>
          </a:p>
          <a:p>
            <a:pPr algn="ctr"/>
            <a:r>
              <a:rPr lang="en-US" sz="1600" i="1" dirty="0" smtClean="0">
                <a:effectLst>
                  <a:outerShdw blurRad="50800" dist="38100" dir="2700000">
                    <a:srgbClr val="000000">
                      <a:alpha val="43000"/>
                    </a:srgbClr>
                  </a:outerShdw>
                </a:effectLst>
              </a:rPr>
              <a:t>	                  Oral Bioavailability</a:t>
            </a:r>
          </a:p>
          <a:p>
            <a:pPr algn="ctr"/>
            <a:endParaRPr lang="en-US" sz="1600" i="1" dirty="0" smtClean="0">
              <a:effectLst>
                <a:outerShdw blurRad="50800" dist="38100" dir="2700000">
                  <a:srgbClr val="000000">
                    <a:alpha val="43000"/>
                  </a:srgbClr>
                </a:outerShdw>
              </a:effectLst>
            </a:endParaRPr>
          </a:p>
          <a:p>
            <a:pPr algn="ctr"/>
            <a:endParaRPr lang="en-US" sz="1600" i="1" dirty="0">
              <a:effectLst>
                <a:outerShdw blurRad="50800" dist="38100" dir="2700000">
                  <a:srgbClr val="000000">
                    <a:alpha val="43000"/>
                  </a:srgbClr>
                </a:outerShdw>
              </a:effectLst>
            </a:endParaRPr>
          </a:p>
          <a:p>
            <a:pPr algn="ctr"/>
            <a:endParaRPr lang="en-US" sz="1600" i="1" dirty="0" smtClean="0">
              <a:effectLst>
                <a:outerShdw blurRad="50800" dist="38100" dir="2700000">
                  <a:srgbClr val="000000">
                    <a:alpha val="43000"/>
                  </a:srgbClr>
                </a:outerShdw>
              </a:effectLst>
            </a:endParaRPr>
          </a:p>
          <a:p>
            <a:pPr algn="ctr"/>
            <a:endParaRPr lang="en-US" sz="1600" i="1" dirty="0">
              <a:effectLst>
                <a:outerShdw blurRad="50800" dist="38100" dir="2700000">
                  <a:srgbClr val="000000">
                    <a:alpha val="43000"/>
                  </a:srgbClr>
                </a:outerShdw>
              </a:effectLst>
            </a:endParaRPr>
          </a:p>
          <a:p>
            <a:pPr algn="ctr"/>
            <a:endParaRPr lang="en-US" sz="1600" i="1" dirty="0" smtClean="0">
              <a:effectLst>
                <a:outerShdw blurRad="50800" dist="38100" dir="2700000">
                  <a:srgbClr val="000000">
                    <a:alpha val="43000"/>
                  </a:srgbClr>
                </a:outerShdw>
              </a:effectLst>
            </a:endParaRPr>
          </a:p>
          <a:p>
            <a:pPr algn="ctr"/>
            <a:endParaRPr lang="en-US" sz="1600" i="1" dirty="0">
              <a:effectLst>
                <a:outerShdw blurRad="50800" dist="38100" dir="2700000">
                  <a:srgbClr val="000000">
                    <a:alpha val="43000"/>
                  </a:srgbClr>
                </a:outerShdw>
              </a:effectLst>
            </a:endParaRPr>
          </a:p>
          <a:p>
            <a:pPr algn="ctr"/>
            <a:endParaRPr lang="en-US" sz="1600" i="1" dirty="0" smtClean="0">
              <a:effectLst>
                <a:outerShdw blurRad="50800" dist="38100" dir="2700000">
                  <a:srgbClr val="000000">
                    <a:alpha val="43000"/>
                  </a:srgbClr>
                </a:outerShdw>
              </a:effectLst>
            </a:endParaRPr>
          </a:p>
          <a:p>
            <a:pPr algn="ctr"/>
            <a:endParaRPr lang="en-US" sz="1600" i="1" dirty="0">
              <a:effectLst>
                <a:outerShdw blurRad="50800" dist="38100" dir="2700000">
                  <a:srgbClr val="000000">
                    <a:alpha val="43000"/>
                  </a:srgbClr>
                </a:outerShdw>
              </a:effectLst>
            </a:endParaRPr>
          </a:p>
          <a:p>
            <a:pPr algn="ctr"/>
            <a:endParaRPr lang="en-US" sz="1600" i="1" dirty="0" smtClean="0">
              <a:effectLst>
                <a:outerShdw blurRad="50800" dist="38100" dir="2700000">
                  <a:srgbClr val="000000">
                    <a:alpha val="43000"/>
                  </a:srgbClr>
                </a:outerShdw>
              </a:effectLst>
            </a:endParaRPr>
          </a:p>
          <a:p>
            <a:pPr algn="ctr"/>
            <a:r>
              <a:rPr lang="en-US" sz="1600" i="1" dirty="0" smtClean="0">
                <a:effectLst>
                  <a:outerShdw blurRad="50800" dist="38100" dir="2700000">
                    <a:srgbClr val="000000">
                      <a:alpha val="43000"/>
                    </a:srgbClr>
                  </a:outerShdw>
                </a:effectLst>
              </a:rPr>
              <a:t>                 Simple </a:t>
            </a:r>
            <a:r>
              <a:rPr lang="en-US" sz="1600" i="1" dirty="0" err="1" smtClean="0">
                <a:effectLst>
                  <a:outerShdw blurRad="50800" dist="38100" dir="2700000">
                    <a:srgbClr val="000000">
                      <a:alpha val="43000"/>
                    </a:srgbClr>
                  </a:outerShdw>
                </a:effectLst>
              </a:rPr>
              <a:t>PhysChem</a:t>
            </a:r>
            <a:endParaRPr lang="en-US" sz="1600" i="1" dirty="0" smtClean="0">
              <a:effectLst>
                <a:outerShdw blurRad="50800" dist="38100" dir="2700000">
                  <a:srgbClr val="000000">
                    <a:alpha val="43000"/>
                  </a:srgbClr>
                </a:outerShdw>
              </a:effectLst>
            </a:endParaRPr>
          </a:p>
          <a:p>
            <a:pPr algn="ctr"/>
            <a:endParaRPr lang="en-US" sz="1600" i="1" dirty="0">
              <a:effectLst>
                <a:outerShdw blurRad="50800" dist="38100" dir="2700000">
                  <a:srgbClr val="000000">
                    <a:alpha val="43000"/>
                  </a:srgbClr>
                </a:outerShdw>
              </a:effectLst>
            </a:endParaRPr>
          </a:p>
          <a:p>
            <a:pPr algn="ctr"/>
            <a:endParaRPr lang="en-US" sz="1600" i="1" dirty="0" smtClean="0">
              <a:effectLst>
                <a:outerShdw blurRad="50800" dist="38100" dir="2700000">
                  <a:srgbClr val="000000">
                    <a:alpha val="43000"/>
                  </a:srgbClr>
                </a:outerShdw>
              </a:effectLst>
            </a:endParaRPr>
          </a:p>
          <a:p>
            <a:pPr algn="ctr"/>
            <a:endParaRPr lang="en-US" sz="1600" i="1" dirty="0">
              <a:effectLst>
                <a:outerShdw blurRad="50800" dist="38100" dir="2700000">
                  <a:srgbClr val="000000">
                    <a:alpha val="43000"/>
                  </a:srgbClr>
                </a:outerShdw>
              </a:effectLst>
            </a:endParaRPr>
          </a:p>
          <a:p>
            <a:pPr algn="ctr"/>
            <a:endParaRPr lang="en-US" sz="1600" i="1" dirty="0" smtClean="0">
              <a:effectLst>
                <a:outerShdw blurRad="50800" dist="38100" dir="2700000">
                  <a:srgbClr val="000000">
                    <a:alpha val="43000"/>
                  </a:srgbClr>
                </a:outerShdw>
              </a:effectLst>
            </a:endParaRPr>
          </a:p>
          <a:p>
            <a:pPr algn="ctr"/>
            <a:endParaRPr lang="en-US" sz="1600" i="1" dirty="0">
              <a:effectLst>
                <a:outerShdw blurRad="50800" dist="38100" dir="2700000">
                  <a:srgbClr val="000000">
                    <a:alpha val="43000"/>
                  </a:srgbClr>
                </a:outerShdw>
              </a:effectLst>
            </a:endParaRPr>
          </a:p>
          <a:p>
            <a:pPr algn="ctr"/>
            <a:endParaRPr lang="en-US" sz="1600" i="1" dirty="0" smtClean="0">
              <a:effectLst>
                <a:outerShdw blurRad="50800" dist="38100" dir="2700000">
                  <a:srgbClr val="000000">
                    <a:alpha val="43000"/>
                  </a:srgbClr>
                </a:outerShdw>
              </a:effectLst>
            </a:endParaRPr>
          </a:p>
          <a:p>
            <a:pPr algn="ctr"/>
            <a:endParaRPr lang="en-US" sz="1600" i="1" dirty="0">
              <a:effectLst>
                <a:outerShdw blurRad="50800" dist="38100" dir="2700000">
                  <a:srgbClr val="000000">
                    <a:alpha val="43000"/>
                  </a:srgbClr>
                </a:outerShdw>
              </a:effectLst>
            </a:endParaRPr>
          </a:p>
        </p:txBody>
      </p:sp>
      <p:sp>
        <p:nvSpPr>
          <p:cNvPr id="22" name="ZoneTexte 148"/>
          <p:cNvSpPr txBox="1"/>
          <p:nvPr/>
        </p:nvSpPr>
        <p:spPr>
          <a:xfrm>
            <a:off x="6495248" y="6109987"/>
            <a:ext cx="2567630" cy="338554"/>
          </a:xfrm>
          <a:prstGeom prst="rect">
            <a:avLst/>
          </a:prstGeom>
          <a:noFill/>
        </p:spPr>
        <p:txBody>
          <a:bodyPr wrap="square" rtlCol="0">
            <a:spAutoFit/>
          </a:bodyPr>
          <a:lstStyle/>
          <a:p>
            <a:pPr algn="ctr"/>
            <a:r>
              <a:rPr lang="fr-FR" sz="1600" i="1" dirty="0" smtClean="0">
                <a:solidFill>
                  <a:srgbClr val="0000FF"/>
                </a:solidFill>
              </a:rPr>
              <a:t>FAFDrugs3 </a:t>
            </a:r>
            <a:r>
              <a:rPr lang="fr-FR" sz="1600" i="1" dirty="0">
                <a:solidFill>
                  <a:srgbClr val="0000FF"/>
                </a:solidFill>
              </a:rPr>
              <a:t>web-server:</a:t>
            </a:r>
          </a:p>
        </p:txBody>
      </p:sp>
      <p:sp>
        <p:nvSpPr>
          <p:cNvPr id="23" name="Content Placeholder 1"/>
          <p:cNvSpPr>
            <a:spLocks noGrp="1"/>
          </p:cNvSpPr>
          <p:nvPr>
            <p:ph sz="half" idx="1"/>
          </p:nvPr>
        </p:nvSpPr>
        <p:spPr>
          <a:xfrm>
            <a:off x="-66097" y="1912414"/>
            <a:ext cx="5880012" cy="4256118"/>
          </a:xfrm>
        </p:spPr>
        <p:txBody>
          <a:bodyPr>
            <a:noAutofit/>
          </a:bodyPr>
          <a:lstStyle/>
          <a:p>
            <a:pPr>
              <a:spcBef>
                <a:spcPts val="0"/>
              </a:spcBef>
            </a:pPr>
            <a:r>
              <a:rPr lang="en-US" sz="2200" dirty="0" smtClean="0"/>
              <a:t> </a:t>
            </a:r>
            <a:r>
              <a:rPr lang="en-US" sz="2200" dirty="0"/>
              <a:t>Simple </a:t>
            </a:r>
            <a:r>
              <a:rPr lang="en-US" sz="2200" dirty="0" err="1"/>
              <a:t>PhysChem</a:t>
            </a:r>
            <a:r>
              <a:rPr lang="en-US" sz="2200" dirty="0"/>
              <a:t> rules for </a:t>
            </a:r>
            <a:r>
              <a:rPr lang="en-US" sz="2200" dirty="0" smtClean="0"/>
              <a:t> </a:t>
            </a:r>
          </a:p>
          <a:p>
            <a:pPr marL="109728" indent="0">
              <a:spcBef>
                <a:spcPts val="0"/>
              </a:spcBef>
              <a:buNone/>
            </a:pPr>
            <a:r>
              <a:rPr lang="en-US" sz="2200" dirty="0"/>
              <a:t> </a:t>
            </a:r>
            <a:r>
              <a:rPr lang="en-US" sz="2200" dirty="0" smtClean="0"/>
              <a:t>   oral bioavailability </a:t>
            </a:r>
          </a:p>
          <a:p>
            <a:pPr marL="109728" indent="0">
              <a:spcBef>
                <a:spcPts val="0"/>
              </a:spcBef>
              <a:buNone/>
            </a:pPr>
            <a:r>
              <a:rPr lang="en-US" sz="2200" dirty="0"/>
              <a:t> </a:t>
            </a:r>
            <a:r>
              <a:rPr lang="en-US" sz="2200" dirty="0" smtClean="0"/>
              <a:t>   </a:t>
            </a:r>
            <a:r>
              <a:rPr lang="en-US" sz="2200" dirty="0" smtClean="0">
                <a:solidFill>
                  <a:srgbClr val="0000FF"/>
                </a:solidFill>
              </a:rPr>
              <a:t>drug/lead/fragment–like</a:t>
            </a:r>
          </a:p>
          <a:p>
            <a:pPr marL="109728" indent="0">
              <a:spcBef>
                <a:spcPts val="0"/>
              </a:spcBef>
              <a:buNone/>
            </a:pPr>
            <a:r>
              <a:rPr lang="en-US" sz="2200" dirty="0">
                <a:solidFill>
                  <a:srgbClr val="0000FF"/>
                </a:solidFill>
              </a:rPr>
              <a:t> </a:t>
            </a:r>
            <a:r>
              <a:rPr lang="en-US" sz="2200" dirty="0" smtClean="0">
                <a:solidFill>
                  <a:srgbClr val="0000FF"/>
                </a:solidFill>
              </a:rPr>
              <a:t>   </a:t>
            </a:r>
            <a:r>
              <a:rPr lang="en-US" sz="2200" dirty="0" err="1" smtClean="0">
                <a:solidFill>
                  <a:srgbClr val="0000FF"/>
                </a:solidFill>
              </a:rPr>
              <a:t>cmps</a:t>
            </a:r>
            <a:r>
              <a:rPr lang="en-US" sz="2200" dirty="0" smtClean="0">
                <a:solidFill>
                  <a:srgbClr val="0000FF"/>
                </a:solidFill>
              </a:rPr>
              <a:t> filters </a:t>
            </a:r>
          </a:p>
          <a:p>
            <a:pPr lvl="2">
              <a:buClr>
                <a:srgbClr val="FF0000"/>
              </a:buClr>
              <a:buFont typeface="Wingdings" pitchFamily="29" charset="2"/>
              <a:buChar char="§"/>
            </a:pPr>
            <a:r>
              <a:rPr lang="en-US" sz="1200" b="1" dirty="0">
                <a:latin typeface="Arial"/>
                <a:ea typeface="ＭＳ Ｐゴシック" pitchFamily="29" charset="-128"/>
                <a:cs typeface="Arial"/>
              </a:rPr>
              <a:t>Lipinski rules</a:t>
            </a:r>
            <a:r>
              <a:rPr lang="en-US" sz="1200" dirty="0">
                <a:latin typeface="Arial"/>
                <a:ea typeface="ＭＳ Ｐゴシック" pitchFamily="29" charset="-128"/>
                <a:cs typeface="Arial"/>
              </a:rPr>
              <a:t>: HBD, HBA, MW, log P</a:t>
            </a:r>
          </a:p>
          <a:p>
            <a:pPr lvl="2">
              <a:buClr>
                <a:srgbClr val="FF0000"/>
              </a:buClr>
              <a:buFont typeface="Wingdings" pitchFamily="29" charset="2"/>
              <a:buChar char="§"/>
            </a:pPr>
            <a:r>
              <a:rPr lang="en-US" sz="1200" b="1" dirty="0" err="1">
                <a:latin typeface="Arial"/>
                <a:ea typeface="ＭＳ Ｐゴシック" pitchFamily="29" charset="-128"/>
                <a:cs typeface="Arial"/>
              </a:rPr>
              <a:t>Oprea</a:t>
            </a:r>
            <a:r>
              <a:rPr lang="en-US" sz="1200" b="1" dirty="0">
                <a:latin typeface="Arial"/>
                <a:ea typeface="ＭＳ Ｐゴシック" pitchFamily="29" charset="-128"/>
                <a:cs typeface="Arial"/>
              </a:rPr>
              <a:t>  rules</a:t>
            </a:r>
            <a:r>
              <a:rPr lang="en-US" sz="1200" dirty="0">
                <a:latin typeface="Arial"/>
                <a:ea typeface="ＭＳ Ｐゴシック" pitchFamily="29" charset="-128"/>
                <a:cs typeface="Arial"/>
              </a:rPr>
              <a:t>: number of rings, rotatable </a:t>
            </a:r>
            <a:r>
              <a:rPr lang="en-US" sz="1200" dirty="0" smtClean="0">
                <a:latin typeface="Arial"/>
                <a:ea typeface="ＭＳ Ｐゴシック" pitchFamily="29" charset="-128"/>
                <a:cs typeface="Arial"/>
              </a:rPr>
              <a:t>bonds</a:t>
            </a:r>
            <a:endParaRPr lang="en-US" sz="1400" dirty="0">
              <a:solidFill>
                <a:srgbClr val="0000FF"/>
              </a:solidFill>
              <a:latin typeface="Arial"/>
              <a:cs typeface="Arial"/>
            </a:endParaRPr>
          </a:p>
          <a:p>
            <a:pPr>
              <a:spcBef>
                <a:spcPts val="1000"/>
              </a:spcBef>
            </a:pPr>
            <a:r>
              <a:rPr lang="en-US" sz="2200" dirty="0"/>
              <a:t>Toxic atoms/</a:t>
            </a:r>
            <a:r>
              <a:rPr lang="en-US" sz="2200" dirty="0" smtClean="0"/>
              <a:t>groups </a:t>
            </a:r>
            <a:r>
              <a:rPr lang="en-US" sz="2200" dirty="0" smtClean="0">
                <a:solidFill>
                  <a:srgbClr val="0000FF"/>
                </a:solidFill>
              </a:rPr>
              <a:t>~150</a:t>
            </a:r>
          </a:p>
          <a:p>
            <a:pPr>
              <a:spcBef>
                <a:spcPts val="1000"/>
              </a:spcBef>
            </a:pPr>
            <a:r>
              <a:rPr lang="en-US" sz="2200" dirty="0" smtClean="0"/>
              <a:t>Frequent hitters &amp; </a:t>
            </a:r>
            <a:r>
              <a:rPr lang="fr-FR" sz="2200" dirty="0" smtClean="0"/>
              <a:t>Pan </a:t>
            </a:r>
            <a:r>
              <a:rPr lang="fr-FR" sz="2200" dirty="0" err="1" smtClean="0"/>
              <a:t>Assay</a:t>
            </a:r>
            <a:r>
              <a:rPr lang="fr-FR" sz="2200" dirty="0" smtClean="0"/>
              <a:t> </a:t>
            </a:r>
            <a:r>
              <a:rPr lang="fr-FR" sz="2200" dirty="0" err="1" smtClean="0"/>
              <a:t>Interference</a:t>
            </a:r>
            <a:r>
              <a:rPr lang="fr-FR" sz="2200" dirty="0" smtClean="0"/>
              <a:t> Compounds (PAINS) </a:t>
            </a:r>
            <a:r>
              <a:rPr lang="fr-FR" sz="2200" dirty="0" smtClean="0">
                <a:solidFill>
                  <a:srgbClr val="0000FF"/>
                </a:solidFill>
              </a:rPr>
              <a:t>~500</a:t>
            </a:r>
            <a:endParaRPr lang="en-US" sz="2200" dirty="0" smtClean="0">
              <a:solidFill>
                <a:srgbClr val="0000FF"/>
              </a:solidFill>
            </a:endParaRPr>
          </a:p>
          <a:p>
            <a:pPr marL="109728" indent="0">
              <a:buNone/>
            </a:pPr>
            <a:endParaRPr lang="en-US" sz="1600" i="1" dirty="0" smtClean="0">
              <a:solidFill>
                <a:srgbClr val="0000FF"/>
              </a:solidFill>
            </a:endParaRPr>
          </a:p>
          <a:p>
            <a:endParaRPr lang="en-US" sz="2200" dirty="0"/>
          </a:p>
        </p:txBody>
      </p:sp>
      <p:sp>
        <p:nvSpPr>
          <p:cNvPr id="25" name="Rectangle 7"/>
          <p:cNvSpPr>
            <a:spLocks noChangeArrowheads="1"/>
          </p:cNvSpPr>
          <p:nvPr/>
        </p:nvSpPr>
        <p:spPr bwMode="auto">
          <a:xfrm>
            <a:off x="1258325" y="629585"/>
            <a:ext cx="6725820" cy="9541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pPr algn="ctr">
              <a:defRPr/>
            </a:pPr>
            <a:r>
              <a:rPr lang="en-US" sz="2800" b="1" dirty="0" smtClean="0">
                <a:solidFill>
                  <a:srgbClr val="000080"/>
                </a:solidFill>
              </a:rPr>
              <a:t>FAFDrugs3 : Free ADME-</a:t>
            </a:r>
            <a:r>
              <a:rPr lang="en-US" sz="2800" b="1" dirty="0" err="1" smtClean="0">
                <a:solidFill>
                  <a:srgbClr val="000080"/>
                </a:solidFill>
              </a:rPr>
              <a:t>Tox</a:t>
            </a:r>
            <a:r>
              <a:rPr lang="en-US" sz="2800" b="1" dirty="0" smtClean="0">
                <a:solidFill>
                  <a:srgbClr val="000080"/>
                </a:solidFill>
              </a:rPr>
              <a:t> Filtering </a:t>
            </a:r>
          </a:p>
          <a:p>
            <a:pPr algn="ctr">
              <a:defRPr/>
            </a:pPr>
            <a:r>
              <a:rPr lang="en-US" sz="2800" b="1" dirty="0">
                <a:solidFill>
                  <a:srgbClr val="000080"/>
                </a:solidFill>
              </a:rPr>
              <a:t>o</a:t>
            </a:r>
            <a:r>
              <a:rPr lang="en-US" sz="2800" b="1" dirty="0" smtClean="0">
                <a:solidFill>
                  <a:srgbClr val="000080"/>
                </a:solidFill>
              </a:rPr>
              <a:t>f chemical compounds</a:t>
            </a:r>
            <a:endParaRPr lang="en-US" sz="2800" b="1" dirty="0">
              <a:solidFill>
                <a:srgbClr val="000080"/>
              </a:solidFill>
            </a:endParaRPr>
          </a:p>
        </p:txBody>
      </p:sp>
      <p:sp>
        <p:nvSpPr>
          <p:cNvPr id="13" name="Rectangle 7"/>
          <p:cNvSpPr>
            <a:spLocks noChangeArrowheads="1"/>
          </p:cNvSpPr>
          <p:nvPr/>
        </p:nvSpPr>
        <p:spPr bwMode="auto">
          <a:xfrm>
            <a:off x="5978211" y="58272"/>
            <a:ext cx="3098750" cy="400110"/>
          </a:xfrm>
          <a:prstGeom prst="rect">
            <a:avLst/>
          </a:prstGeom>
          <a:ln/>
          <a:extLst/>
        </p:spPr>
        <p:style>
          <a:lnRef idx="1">
            <a:schemeClr val="accent1"/>
          </a:lnRef>
          <a:fillRef idx="3">
            <a:schemeClr val="accent1"/>
          </a:fillRef>
          <a:effectRef idx="2">
            <a:schemeClr val="accent1"/>
          </a:effectRef>
          <a:fontRef idx="minor">
            <a:schemeClr val="lt1"/>
          </a:fontRef>
        </p:style>
        <p:txBody>
          <a:bodyPr wrap="none">
            <a:spAutoFit/>
          </a:bodyPr>
          <a:lstStyle/>
          <a:p>
            <a:pPr>
              <a:defRPr/>
            </a:pPr>
            <a:r>
              <a:rPr lang="en-US" sz="2000" dirty="0" smtClean="0">
                <a:solidFill>
                  <a:schemeClr val="bg1"/>
                </a:solidFill>
                <a:latin typeface="+mj-lt"/>
                <a:ea typeface="ＭＳ Ｐゴシック" pitchFamily="29" charset="-128"/>
                <a:cs typeface="ＭＳ Ｐゴシック" pitchFamily="29" charset="-128"/>
              </a:rPr>
              <a:t>Compounds collections </a:t>
            </a:r>
            <a:endParaRPr lang="en-US" sz="2000" dirty="0">
              <a:solidFill>
                <a:schemeClr val="bg1"/>
              </a:solidFill>
              <a:latin typeface="+mj-lt"/>
              <a:ea typeface="ＭＳ Ｐゴシック" pitchFamily="29" charset="-128"/>
              <a:cs typeface="ＭＳ Ｐゴシック" pitchFamily="29" charset="-128"/>
            </a:endParaRPr>
          </a:p>
        </p:txBody>
      </p:sp>
    </p:spTree>
    <p:extLst>
      <p:ext uri="{BB962C8B-B14F-4D97-AF65-F5344CB8AC3E}">
        <p14:creationId xmlns:p14="http://schemas.microsoft.com/office/powerpoint/2010/main" val="206794130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pic>
        <p:nvPicPr>
          <p:cNvPr id="4" name="Picture 3"/>
          <p:cNvPicPr>
            <a:picLocks noChangeAspect="1"/>
          </p:cNvPicPr>
          <p:nvPr/>
        </p:nvPicPr>
        <p:blipFill>
          <a:blip r:embed="rId3"/>
          <a:stretch>
            <a:fillRect/>
          </a:stretch>
        </p:blipFill>
        <p:spPr>
          <a:xfrm>
            <a:off x="0" y="177800"/>
            <a:ext cx="9144000" cy="6591300"/>
          </a:xfrm>
          <a:prstGeom prst="rect">
            <a:avLst/>
          </a:prstGeom>
        </p:spPr>
      </p:pic>
      <p:sp>
        <p:nvSpPr>
          <p:cNvPr id="5" name="Rectangle 4"/>
          <p:cNvSpPr/>
          <p:nvPr/>
        </p:nvSpPr>
        <p:spPr>
          <a:xfrm>
            <a:off x="3771900" y="274638"/>
            <a:ext cx="5003800" cy="10461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6" name="Rectangle 5"/>
          <p:cNvSpPr/>
          <p:nvPr/>
        </p:nvSpPr>
        <p:spPr>
          <a:xfrm>
            <a:off x="2749550" y="177800"/>
            <a:ext cx="2044700" cy="7540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7" name="Rectangle 6"/>
          <p:cNvSpPr/>
          <p:nvPr/>
        </p:nvSpPr>
        <p:spPr>
          <a:xfrm>
            <a:off x="0" y="825500"/>
            <a:ext cx="2159000" cy="7112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8" name="Rectangle 7"/>
          <p:cNvSpPr/>
          <p:nvPr/>
        </p:nvSpPr>
        <p:spPr>
          <a:xfrm>
            <a:off x="2133600" y="804862"/>
            <a:ext cx="342900" cy="2968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noFill/>
            </a:endParaRPr>
          </a:p>
        </p:txBody>
      </p:sp>
      <p:sp>
        <p:nvSpPr>
          <p:cNvPr id="9" name="Rectangle 8"/>
          <p:cNvSpPr/>
          <p:nvPr/>
        </p:nvSpPr>
        <p:spPr>
          <a:xfrm>
            <a:off x="3417017" y="182562"/>
            <a:ext cx="2754466" cy="677108"/>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lvl="0" algn="ctr"/>
            <a:r>
              <a:rPr lang="fr-FR" sz="2400" dirty="0" smtClean="0">
                <a:solidFill>
                  <a:schemeClr val="bg1"/>
                </a:solidFill>
                <a:effectLst>
                  <a:outerShdw blurRad="38100" dist="38100" dir="2700000" algn="tl">
                    <a:srgbClr val="C0C0C0"/>
                  </a:outerShdw>
                </a:effectLst>
              </a:rPr>
              <a:t>VEGF – VEGFR</a:t>
            </a:r>
          </a:p>
          <a:p>
            <a:pPr algn="ctr"/>
            <a:r>
              <a:rPr lang="fr-FR" sz="1400" dirty="0" smtClean="0">
                <a:effectLst>
                  <a:outerShdw blurRad="38100" dist="38100" dir="2700000" algn="tl">
                    <a:srgbClr val="C0C0C0"/>
                  </a:outerShdw>
                </a:effectLst>
              </a:rPr>
              <a:t> </a:t>
            </a:r>
            <a:r>
              <a:rPr lang="fr-FR" sz="1400" dirty="0" err="1" smtClean="0">
                <a:effectLst>
                  <a:outerShdw blurRad="38100" dist="38100" dir="2700000" algn="tl">
                    <a:srgbClr val="C0C0C0"/>
                  </a:outerShdw>
                </a:effectLst>
              </a:rPr>
              <a:t>Angiogenesis</a:t>
            </a:r>
            <a:r>
              <a:rPr lang="fr-FR" sz="1400" dirty="0" smtClean="0">
                <a:effectLst>
                  <a:outerShdw blurRad="38100" dist="38100" dir="2700000" algn="tl">
                    <a:srgbClr val="C0C0C0"/>
                  </a:outerShdw>
                </a:effectLst>
              </a:rPr>
              <a:t> - Cancer</a:t>
            </a:r>
          </a:p>
        </p:txBody>
      </p:sp>
      <p:sp>
        <p:nvSpPr>
          <p:cNvPr id="10" name="Rectangle 29"/>
          <p:cNvSpPr>
            <a:spLocks noChangeArrowheads="1"/>
          </p:cNvSpPr>
          <p:nvPr/>
        </p:nvSpPr>
        <p:spPr bwMode="auto">
          <a:xfrm>
            <a:off x="4280617" y="6027003"/>
            <a:ext cx="427990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endParaRPr lang="fr-FR" sz="1200" dirty="0"/>
          </a:p>
          <a:p>
            <a:r>
              <a:rPr lang="fr-FR" sz="1200" dirty="0"/>
              <a:t>VEGFR1 </a:t>
            </a:r>
            <a:r>
              <a:rPr lang="fr-FR" sz="1200" dirty="0" smtClean="0"/>
              <a:t>–migration  (</a:t>
            </a:r>
            <a:r>
              <a:rPr lang="fr-FR" sz="1200" dirty="0" err="1"/>
              <a:t>Ziche</a:t>
            </a:r>
            <a:r>
              <a:rPr lang="fr-FR" sz="1200" dirty="0"/>
              <a:t> 1997;  </a:t>
            </a:r>
            <a:r>
              <a:rPr lang="fr-FR" sz="1200" dirty="0" err="1"/>
              <a:t>Kanno</a:t>
            </a:r>
            <a:r>
              <a:rPr lang="fr-FR" sz="1200" dirty="0"/>
              <a:t> 2000 )</a:t>
            </a:r>
            <a:br>
              <a:rPr lang="fr-FR" sz="1200" dirty="0"/>
            </a:br>
            <a:r>
              <a:rPr lang="fr-FR" sz="1200" dirty="0"/>
              <a:t>VEGFR2 –  </a:t>
            </a:r>
            <a:r>
              <a:rPr lang="fr-FR" sz="1200" dirty="0" err="1" smtClean="0"/>
              <a:t>signaling</a:t>
            </a:r>
            <a:r>
              <a:rPr lang="fr-FR" sz="1200" dirty="0"/>
              <a:t> </a:t>
            </a:r>
            <a:r>
              <a:rPr lang="fr-FR" sz="1200" dirty="0" smtClean="0"/>
              <a:t> (</a:t>
            </a:r>
            <a:r>
              <a:rPr lang="fr-FR" sz="1200" dirty="0" err="1"/>
              <a:t>Olsson</a:t>
            </a:r>
            <a:r>
              <a:rPr lang="fr-FR" sz="1200" dirty="0"/>
              <a:t> 2006 ) </a:t>
            </a:r>
            <a:br>
              <a:rPr lang="fr-FR" sz="1200" dirty="0"/>
            </a:br>
            <a:endParaRPr lang="fr-FR" sz="1200" dirty="0"/>
          </a:p>
        </p:txBody>
      </p:sp>
      <p:sp>
        <p:nvSpPr>
          <p:cNvPr id="2" name="Rectangle 1"/>
          <p:cNvSpPr/>
          <p:nvPr/>
        </p:nvSpPr>
        <p:spPr>
          <a:xfrm>
            <a:off x="1104006" y="1232972"/>
            <a:ext cx="2047781" cy="369332"/>
          </a:xfrm>
          <a:prstGeom prst="rect">
            <a:avLst/>
          </a:prstGeom>
          <a:solidFill>
            <a:srgbClr val="FFFFFF"/>
          </a:solidFill>
        </p:spPr>
        <p:txBody>
          <a:bodyPr wrap="none">
            <a:spAutoFit/>
          </a:bodyPr>
          <a:lstStyle/>
          <a:p>
            <a:r>
              <a:rPr lang="fr-FR" dirty="0" smtClean="0"/>
              <a:t>VEGFR1, VEGFR2 </a:t>
            </a:r>
            <a:endParaRPr lang="en-US" dirty="0"/>
          </a:p>
        </p:txBody>
      </p:sp>
      <p:sp>
        <p:nvSpPr>
          <p:cNvPr id="11" name="Rectangle 10"/>
          <p:cNvSpPr/>
          <p:nvPr/>
        </p:nvSpPr>
        <p:spPr>
          <a:xfrm>
            <a:off x="7143557" y="4133334"/>
            <a:ext cx="1882772" cy="369332"/>
          </a:xfrm>
          <a:prstGeom prst="rect">
            <a:avLst/>
          </a:prstGeom>
        </p:spPr>
        <p:style>
          <a:lnRef idx="1">
            <a:schemeClr val="accent1"/>
          </a:lnRef>
          <a:fillRef idx="2">
            <a:schemeClr val="accent1"/>
          </a:fillRef>
          <a:effectRef idx="1">
            <a:schemeClr val="accent1"/>
          </a:effectRef>
          <a:fontRef idx="minor">
            <a:schemeClr val="dk1"/>
          </a:fontRef>
        </p:style>
        <p:txBody>
          <a:bodyPr wrap="none">
            <a:spAutoFit/>
          </a:bodyPr>
          <a:lstStyle/>
          <a:p>
            <a:r>
              <a:rPr lang="fr-FR" dirty="0" err="1"/>
              <a:t>endothelial</a:t>
            </a:r>
            <a:r>
              <a:rPr lang="fr-FR" dirty="0"/>
              <a:t> </a:t>
            </a:r>
            <a:r>
              <a:rPr lang="fr-FR" dirty="0" err="1" smtClean="0"/>
              <a:t>cell</a:t>
            </a:r>
            <a:r>
              <a:rPr lang="fr-FR" dirty="0" smtClean="0"/>
              <a:t> </a:t>
            </a:r>
            <a:endParaRPr lang="en-US" dirty="0"/>
          </a:p>
        </p:txBody>
      </p:sp>
    </p:spTree>
    <p:extLst>
      <p:ext uri="{BB962C8B-B14F-4D97-AF65-F5344CB8AC3E}">
        <p14:creationId xmlns:p14="http://schemas.microsoft.com/office/powerpoint/2010/main" val="78490481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 us meet again..</a:t>
            </a:r>
            <a:endParaRPr lang="en-US" dirty="0"/>
          </a:p>
        </p:txBody>
      </p:sp>
      <p:sp>
        <p:nvSpPr>
          <p:cNvPr id="3" name="Content Placeholder 2"/>
          <p:cNvSpPr>
            <a:spLocks noGrp="1"/>
          </p:cNvSpPr>
          <p:nvPr>
            <p:ph idx="1"/>
          </p:nvPr>
        </p:nvSpPr>
        <p:spPr>
          <a:xfrm>
            <a:off x="0" y="1600200"/>
            <a:ext cx="9144000" cy="4525963"/>
          </a:xfrm>
        </p:spPr>
        <p:txBody>
          <a:bodyPr>
            <a:normAutofit/>
          </a:bodyPr>
          <a:lstStyle/>
          <a:p>
            <a:pPr marL="0" indent="0" algn="ctr">
              <a:buNone/>
            </a:pPr>
            <a:endParaRPr lang="en-US" sz="2800" dirty="0" smtClean="0"/>
          </a:p>
          <a:p>
            <a:pPr marL="0" indent="0" algn="ctr">
              <a:buNone/>
            </a:pPr>
            <a:r>
              <a:rPr lang="en-US" sz="2800" dirty="0" smtClean="0"/>
              <a:t>We </a:t>
            </a:r>
            <a:r>
              <a:rPr lang="en-US" sz="2800" dirty="0"/>
              <a:t>welcome you all to </a:t>
            </a:r>
            <a:r>
              <a:rPr lang="en-US" sz="2800" dirty="0" smtClean="0"/>
              <a:t>our future </a:t>
            </a:r>
            <a:r>
              <a:rPr lang="en-US" sz="2800" dirty="0"/>
              <a:t>conferences of </a:t>
            </a:r>
            <a:r>
              <a:rPr lang="en-US" sz="2800" dirty="0" smtClean="0"/>
              <a:t>OMICS International</a:t>
            </a:r>
            <a:endParaRPr lang="en-US" sz="2800" dirty="0"/>
          </a:p>
          <a:p>
            <a:pPr marL="0" indent="0">
              <a:buNone/>
            </a:pPr>
            <a:r>
              <a:rPr lang="en-IN" sz="2800" dirty="0" smtClean="0"/>
              <a:t>       4</a:t>
            </a:r>
            <a:r>
              <a:rPr lang="en-IN" sz="2800" baseline="30000" dirty="0" smtClean="0"/>
              <a:t>th</a:t>
            </a:r>
            <a:r>
              <a:rPr lang="en-IN" sz="2800" baseline="30000" dirty="0"/>
              <a:t> </a:t>
            </a:r>
            <a:r>
              <a:rPr lang="en-IN" sz="2800" dirty="0"/>
              <a:t>Annual Conference on </a:t>
            </a:r>
            <a:r>
              <a:rPr lang="en-IN" sz="2800" dirty="0" smtClean="0"/>
              <a:t>European Pharma Congress</a:t>
            </a:r>
            <a:endParaRPr lang="en-IN" sz="2800" dirty="0"/>
          </a:p>
          <a:p>
            <a:pPr marL="0" indent="0">
              <a:buNone/>
            </a:pPr>
            <a:r>
              <a:rPr lang="en-IN" sz="2800" dirty="0"/>
              <a:t> </a:t>
            </a:r>
            <a:r>
              <a:rPr lang="en-IN" sz="2800" dirty="0" smtClean="0"/>
              <a:t>                           June 18-20,2016, Berlin, Germany. </a:t>
            </a:r>
          </a:p>
          <a:p>
            <a:pPr marL="0" indent="0">
              <a:buNone/>
            </a:pPr>
            <a:r>
              <a:rPr lang="en-US" sz="2800" dirty="0" smtClean="0"/>
              <a:t>         </a:t>
            </a:r>
            <a:r>
              <a:rPr lang="en-US" sz="2800" dirty="0" smtClean="0">
                <a:hlinkClick r:id="rId2"/>
              </a:rPr>
              <a:t>http</a:t>
            </a:r>
            <a:r>
              <a:rPr lang="en-US" sz="2800" dirty="0">
                <a:hlinkClick r:id="rId2"/>
              </a:rPr>
              <a:t>://</a:t>
            </a:r>
            <a:r>
              <a:rPr lang="en-US" sz="2800" dirty="0" smtClean="0">
                <a:hlinkClick r:id="rId2"/>
              </a:rPr>
              <a:t>europe.pharmaceuticalconferences.com/</a:t>
            </a:r>
            <a:r>
              <a:rPr lang="en-US" sz="2800" dirty="0" smtClean="0"/>
              <a:t> </a:t>
            </a:r>
            <a:endParaRPr lang="en-US" sz="2800" dirty="0"/>
          </a:p>
        </p:txBody>
      </p:sp>
    </p:spTree>
    <p:extLst>
      <p:ext uri="{BB962C8B-B14F-4D97-AF65-F5344CB8AC3E}">
        <p14:creationId xmlns:p14="http://schemas.microsoft.com/office/powerpoint/2010/main" val="411220717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11649</TotalTime>
  <Words>6074</Words>
  <Application>Microsoft Office PowerPoint</Application>
  <PresentationFormat>On-screen Show (4:3)</PresentationFormat>
  <Paragraphs>910</Paragraphs>
  <Slides>31</Slides>
  <Notes>21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Concourse</vt:lpstr>
      <vt:lpstr>About OMICS Group</vt:lpstr>
      <vt:lpstr>OMICS International Conferences</vt:lpstr>
      <vt:lpstr>PowerPoint Presentation</vt:lpstr>
      <vt:lpstr>Modulate PPIs by low MW compounds </vt:lpstr>
      <vt:lpstr>Modulation of PPIs</vt:lpstr>
      <vt:lpstr>PowerPoint Presentation</vt:lpstr>
      <vt:lpstr>LMW Modulators of PPI :Databases</vt:lpstr>
      <vt:lpstr>PowerPoint Presentation</vt:lpstr>
      <vt:lpstr>PowerPoint Presentation</vt:lpstr>
      <vt:lpstr>iPPI-Focused collections   </vt:lpstr>
      <vt:lpstr>Our Structure-based VS approach   </vt:lpstr>
      <vt:lpstr> MTiOpenScreen web-server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lpstr>PowerPoint Presentation</vt:lpstr>
      <vt:lpstr>PowerPoint Presentation</vt:lpstr>
      <vt:lpstr>ADME-Tox Prediction</vt:lpstr>
      <vt:lpstr>PowerPoint Presentation</vt:lpstr>
      <vt:lpstr>iPPI-DB Stats</vt:lpstr>
      <vt:lpstr>Drugs discovered using VS </vt:lpstr>
      <vt:lpstr>PowerPoint Presentation</vt:lpstr>
      <vt:lpstr>PowerPoint Presentation</vt:lpstr>
      <vt:lpstr>PowerPoint Presentation</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Towards in silico ADMET prediction based on three-dimensional models</dc:title>
  <dc:creator>Maria Miteva</dc:creator>
  <cp:lastModifiedBy>Prudhviraj Guggilla</cp:lastModifiedBy>
  <cp:revision>1793</cp:revision>
  <cp:lastPrinted>2013-05-24T12:49:37Z</cp:lastPrinted>
  <dcterms:created xsi:type="dcterms:W3CDTF">2015-07-23T10:49:10Z</dcterms:created>
  <dcterms:modified xsi:type="dcterms:W3CDTF">2015-09-23T09:04:36Z</dcterms:modified>
</cp:coreProperties>
</file>