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Default Extension="gif" ContentType="image/gif"/>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7" r:id="rId1"/>
  </p:sldMasterIdLst>
  <p:notesMasterIdLst>
    <p:notesMasterId r:id="rId23"/>
  </p:notesMasterIdLst>
  <p:handoutMasterIdLst>
    <p:handoutMasterId r:id="rId24"/>
  </p:handoutMasterIdLst>
  <p:sldIdLst>
    <p:sldId id="303" r:id="rId2"/>
    <p:sldId id="259" r:id="rId3"/>
    <p:sldId id="302" r:id="rId4"/>
    <p:sldId id="291" r:id="rId5"/>
    <p:sldId id="293" r:id="rId6"/>
    <p:sldId id="288" r:id="rId7"/>
    <p:sldId id="305" r:id="rId8"/>
    <p:sldId id="319" r:id="rId9"/>
    <p:sldId id="318" r:id="rId10"/>
    <p:sldId id="320" r:id="rId11"/>
    <p:sldId id="314" r:id="rId12"/>
    <p:sldId id="307" r:id="rId13"/>
    <p:sldId id="309" r:id="rId14"/>
    <p:sldId id="310" r:id="rId15"/>
    <p:sldId id="311" r:id="rId16"/>
    <p:sldId id="325" r:id="rId17"/>
    <p:sldId id="312" r:id="rId18"/>
    <p:sldId id="326" r:id="rId19"/>
    <p:sldId id="313" r:id="rId20"/>
    <p:sldId id="316" r:id="rId21"/>
    <p:sldId id="289" r:id="rId22"/>
  </p:sldIdLst>
  <p:sldSz cx="9144000" cy="6858000" type="screen4x3"/>
  <p:notesSz cx="6858000" cy="9313863"/>
  <p:defaultTextStyle>
    <a:defPPr>
      <a:defRPr lang="en-US"/>
    </a:defPPr>
    <a:lvl1pPr algn="l" rtl="0" eaLnBrk="0" fontAlgn="base" hangingPunct="0">
      <a:spcBef>
        <a:spcPct val="0"/>
      </a:spcBef>
      <a:spcAft>
        <a:spcPct val="0"/>
      </a:spcAft>
      <a:defRPr kern="1200">
        <a:solidFill>
          <a:schemeClr val="tx1"/>
        </a:solidFill>
        <a:latin typeface="Arial Black" pitchFamily="34" charset="0"/>
        <a:ea typeface="+mn-ea"/>
        <a:cs typeface="+mn-cs"/>
      </a:defRPr>
    </a:lvl1pPr>
    <a:lvl2pPr marL="457200" algn="l" rtl="0" eaLnBrk="0" fontAlgn="base" hangingPunct="0">
      <a:spcBef>
        <a:spcPct val="0"/>
      </a:spcBef>
      <a:spcAft>
        <a:spcPct val="0"/>
      </a:spcAft>
      <a:defRPr kern="1200">
        <a:solidFill>
          <a:schemeClr val="tx1"/>
        </a:solidFill>
        <a:latin typeface="Arial Black" pitchFamily="34" charset="0"/>
        <a:ea typeface="+mn-ea"/>
        <a:cs typeface="+mn-cs"/>
      </a:defRPr>
    </a:lvl2pPr>
    <a:lvl3pPr marL="914400" algn="l" rtl="0" eaLnBrk="0" fontAlgn="base" hangingPunct="0">
      <a:spcBef>
        <a:spcPct val="0"/>
      </a:spcBef>
      <a:spcAft>
        <a:spcPct val="0"/>
      </a:spcAft>
      <a:defRPr kern="1200">
        <a:solidFill>
          <a:schemeClr val="tx1"/>
        </a:solidFill>
        <a:latin typeface="Arial Black" pitchFamily="34" charset="0"/>
        <a:ea typeface="+mn-ea"/>
        <a:cs typeface="+mn-cs"/>
      </a:defRPr>
    </a:lvl3pPr>
    <a:lvl4pPr marL="1371600" algn="l" rtl="0" eaLnBrk="0" fontAlgn="base" hangingPunct="0">
      <a:spcBef>
        <a:spcPct val="0"/>
      </a:spcBef>
      <a:spcAft>
        <a:spcPct val="0"/>
      </a:spcAft>
      <a:defRPr kern="1200">
        <a:solidFill>
          <a:schemeClr val="tx1"/>
        </a:solidFill>
        <a:latin typeface="Arial Black" pitchFamily="34" charset="0"/>
        <a:ea typeface="+mn-ea"/>
        <a:cs typeface="+mn-cs"/>
      </a:defRPr>
    </a:lvl4pPr>
    <a:lvl5pPr marL="1828800" algn="l" rtl="0" eaLnBrk="0" fontAlgn="base" hangingPunct="0">
      <a:spcBef>
        <a:spcPct val="0"/>
      </a:spcBef>
      <a:spcAft>
        <a:spcPct val="0"/>
      </a:spcAft>
      <a:defRPr kern="1200">
        <a:solidFill>
          <a:schemeClr val="tx1"/>
        </a:solidFill>
        <a:latin typeface="Arial Black" pitchFamily="34" charset="0"/>
        <a:ea typeface="+mn-ea"/>
        <a:cs typeface="+mn-cs"/>
      </a:defRPr>
    </a:lvl5pPr>
    <a:lvl6pPr marL="2286000" algn="l" defTabSz="914400" rtl="0" eaLnBrk="1" latinLnBrk="0" hangingPunct="1">
      <a:defRPr kern="1200">
        <a:solidFill>
          <a:schemeClr val="tx1"/>
        </a:solidFill>
        <a:latin typeface="Arial Black" pitchFamily="34" charset="0"/>
        <a:ea typeface="+mn-ea"/>
        <a:cs typeface="+mn-cs"/>
      </a:defRPr>
    </a:lvl6pPr>
    <a:lvl7pPr marL="2743200" algn="l" defTabSz="914400" rtl="0" eaLnBrk="1" latinLnBrk="0" hangingPunct="1">
      <a:defRPr kern="1200">
        <a:solidFill>
          <a:schemeClr val="tx1"/>
        </a:solidFill>
        <a:latin typeface="Arial Black" pitchFamily="34" charset="0"/>
        <a:ea typeface="+mn-ea"/>
        <a:cs typeface="+mn-cs"/>
      </a:defRPr>
    </a:lvl7pPr>
    <a:lvl8pPr marL="3200400" algn="l" defTabSz="914400" rtl="0" eaLnBrk="1" latinLnBrk="0" hangingPunct="1">
      <a:defRPr kern="1200">
        <a:solidFill>
          <a:schemeClr val="tx1"/>
        </a:solidFill>
        <a:latin typeface="Arial Black" pitchFamily="34" charset="0"/>
        <a:ea typeface="+mn-ea"/>
        <a:cs typeface="+mn-cs"/>
      </a:defRPr>
    </a:lvl8pPr>
    <a:lvl9pPr marL="3657600" algn="l" defTabSz="914400" rtl="0" eaLnBrk="1" latinLnBrk="0" hangingPunct="1">
      <a:defRPr kern="1200">
        <a:solidFill>
          <a:schemeClr val="tx1"/>
        </a:solidFill>
        <a:latin typeface="Arial Black"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46" d="100"/>
          <a:sy n="46" d="100"/>
        </p:scale>
        <p:origin x="-2076" y="-57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D:\my%20documen%202\grafik%20data%20starnas%202014.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D:\my%20documen%202\grafik%20data%20starnas%202014.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D:\my%20documen%202\grafik%20data%20starnas%202014.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D:\my%20documen%202\grafik%20data%20starnas%202014.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sz="2400"/>
            </a:pPr>
            <a:r>
              <a:rPr lang="en-US" sz="2400"/>
              <a:t>Digestibility</a:t>
            </a:r>
          </a:p>
        </c:rich>
      </c:tx>
      <c:layout/>
    </c:title>
    <c:plotArea>
      <c:layout/>
      <c:barChart>
        <c:barDir val="col"/>
        <c:grouping val="clustered"/>
        <c:ser>
          <c:idx val="0"/>
          <c:order val="0"/>
          <c:tx>
            <c:strRef>
              <c:f>'bar chart'!$B$1:$B$2</c:f>
              <c:strCache>
                <c:ptCount val="1"/>
                <c:pt idx="0">
                  <c:v>Diet A</c:v>
                </c:pt>
              </c:strCache>
            </c:strRef>
          </c:tx>
          <c:cat>
            <c:strRef>
              <c:f>'bar chart'!$A$5:$A$6</c:f>
              <c:strCache>
                <c:ptCount val="2"/>
                <c:pt idx="0">
                  <c:v>DM</c:v>
                </c:pt>
                <c:pt idx="1">
                  <c:v>OM</c:v>
                </c:pt>
              </c:strCache>
            </c:strRef>
          </c:cat>
          <c:val>
            <c:numRef>
              <c:f>'bar chart'!$B$5:$B$6</c:f>
              <c:numCache>
                <c:formatCode>General</c:formatCode>
                <c:ptCount val="2"/>
                <c:pt idx="0">
                  <c:v>67.36999999999999</c:v>
                </c:pt>
                <c:pt idx="1">
                  <c:v>70.2</c:v>
                </c:pt>
              </c:numCache>
            </c:numRef>
          </c:val>
        </c:ser>
        <c:ser>
          <c:idx val="1"/>
          <c:order val="1"/>
          <c:tx>
            <c:strRef>
              <c:f>'bar chart'!$C$1:$C$2</c:f>
              <c:strCache>
                <c:ptCount val="1"/>
                <c:pt idx="0">
                  <c:v>Diet B</c:v>
                </c:pt>
              </c:strCache>
            </c:strRef>
          </c:tx>
          <c:cat>
            <c:strRef>
              <c:f>'bar chart'!$A$5:$A$6</c:f>
              <c:strCache>
                <c:ptCount val="2"/>
                <c:pt idx="0">
                  <c:v>DM</c:v>
                </c:pt>
                <c:pt idx="1">
                  <c:v>OM</c:v>
                </c:pt>
              </c:strCache>
            </c:strRef>
          </c:cat>
          <c:val>
            <c:numRef>
              <c:f>'bar chart'!$C$5:$C$6</c:f>
              <c:numCache>
                <c:formatCode>General</c:formatCode>
                <c:ptCount val="2"/>
                <c:pt idx="0">
                  <c:v>50.74</c:v>
                </c:pt>
                <c:pt idx="1">
                  <c:v>55.9</c:v>
                </c:pt>
              </c:numCache>
            </c:numRef>
          </c:val>
        </c:ser>
        <c:ser>
          <c:idx val="2"/>
          <c:order val="2"/>
          <c:tx>
            <c:strRef>
              <c:f>'bar chart'!$D$1:$D$2</c:f>
              <c:strCache>
                <c:ptCount val="1"/>
                <c:pt idx="0">
                  <c:v>Diet C</c:v>
                </c:pt>
              </c:strCache>
            </c:strRef>
          </c:tx>
          <c:cat>
            <c:strRef>
              <c:f>'bar chart'!$A$5:$A$6</c:f>
              <c:strCache>
                <c:ptCount val="2"/>
                <c:pt idx="0">
                  <c:v>DM</c:v>
                </c:pt>
                <c:pt idx="1">
                  <c:v>OM</c:v>
                </c:pt>
              </c:strCache>
            </c:strRef>
          </c:cat>
          <c:val>
            <c:numRef>
              <c:f>'bar chart'!$D$5:$D$6</c:f>
              <c:numCache>
                <c:formatCode>General</c:formatCode>
                <c:ptCount val="2"/>
                <c:pt idx="0">
                  <c:v>62.379999999999995</c:v>
                </c:pt>
                <c:pt idx="1">
                  <c:v>66.33</c:v>
                </c:pt>
              </c:numCache>
            </c:numRef>
          </c:val>
        </c:ser>
        <c:ser>
          <c:idx val="3"/>
          <c:order val="3"/>
          <c:tx>
            <c:strRef>
              <c:f>'bar chart'!$E$1:$E$2</c:f>
              <c:strCache>
                <c:ptCount val="1"/>
                <c:pt idx="0">
                  <c:v>Diet D</c:v>
                </c:pt>
              </c:strCache>
            </c:strRef>
          </c:tx>
          <c:cat>
            <c:strRef>
              <c:f>'bar chart'!$A$5:$A$6</c:f>
              <c:strCache>
                <c:ptCount val="2"/>
                <c:pt idx="0">
                  <c:v>DM</c:v>
                </c:pt>
                <c:pt idx="1">
                  <c:v>OM</c:v>
                </c:pt>
              </c:strCache>
            </c:strRef>
          </c:cat>
          <c:val>
            <c:numRef>
              <c:f>'bar chart'!$E$5:$E$6</c:f>
              <c:numCache>
                <c:formatCode>General</c:formatCode>
                <c:ptCount val="2"/>
                <c:pt idx="0">
                  <c:v>65.709999999999994</c:v>
                </c:pt>
                <c:pt idx="1">
                  <c:v>67.64</c:v>
                </c:pt>
              </c:numCache>
            </c:numRef>
          </c:val>
        </c:ser>
        <c:axId val="67224704"/>
        <c:axId val="67226240"/>
      </c:barChart>
      <c:catAx>
        <c:axId val="67224704"/>
        <c:scaling>
          <c:orientation val="minMax"/>
        </c:scaling>
        <c:axPos val="b"/>
        <c:majorTickMark val="none"/>
        <c:tickLblPos val="nextTo"/>
        <c:txPr>
          <a:bodyPr/>
          <a:lstStyle/>
          <a:p>
            <a:pPr>
              <a:defRPr sz="1600"/>
            </a:pPr>
            <a:endParaRPr lang="en-US"/>
          </a:p>
        </c:txPr>
        <c:crossAx val="67226240"/>
        <c:crosses val="autoZero"/>
        <c:auto val="1"/>
        <c:lblAlgn val="ctr"/>
        <c:lblOffset val="100"/>
      </c:catAx>
      <c:valAx>
        <c:axId val="67226240"/>
        <c:scaling>
          <c:orientation val="minMax"/>
        </c:scaling>
        <c:axPos val="l"/>
        <c:majorGridlines/>
        <c:title>
          <c:tx>
            <c:rich>
              <a:bodyPr/>
              <a:lstStyle/>
              <a:p>
                <a:pPr>
                  <a:defRPr sz="1600"/>
                </a:pPr>
                <a:r>
                  <a:rPr lang="en-US" sz="1600"/>
                  <a:t>Digestibility (%)</a:t>
                </a:r>
              </a:p>
            </c:rich>
          </c:tx>
          <c:layout/>
        </c:title>
        <c:numFmt formatCode="General" sourceLinked="1"/>
        <c:majorTickMark val="none"/>
        <c:tickLblPos val="nextTo"/>
        <c:crossAx val="67224704"/>
        <c:crosses val="autoZero"/>
        <c:crossBetween val="between"/>
      </c:valAx>
    </c:plotArea>
    <c:legend>
      <c:legendPos val="r"/>
      <c:layout/>
      <c:txPr>
        <a:bodyPr/>
        <a:lstStyle/>
        <a:p>
          <a:pPr>
            <a:defRPr sz="1600"/>
          </a:pPr>
          <a:endParaRPr lang="en-US"/>
        </a:p>
      </c:txPr>
    </c:legend>
    <c:plotVisOnly val="1"/>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sz="2400"/>
            </a:pPr>
            <a:r>
              <a:rPr lang="en-US" sz="2400"/>
              <a:t>Fibre Digestibility</a:t>
            </a:r>
          </a:p>
        </c:rich>
      </c:tx>
      <c:layout/>
    </c:title>
    <c:plotArea>
      <c:layout/>
      <c:barChart>
        <c:barDir val="col"/>
        <c:grouping val="clustered"/>
        <c:ser>
          <c:idx val="0"/>
          <c:order val="0"/>
          <c:tx>
            <c:strRef>
              <c:f>'bar chart'!$B$1:$B$2</c:f>
              <c:strCache>
                <c:ptCount val="1"/>
                <c:pt idx="0">
                  <c:v>Diet A</c:v>
                </c:pt>
              </c:strCache>
            </c:strRef>
          </c:tx>
          <c:cat>
            <c:strRef>
              <c:f>'bar chart'!$A$7:$A$8</c:f>
              <c:strCache>
                <c:ptCount val="2"/>
                <c:pt idx="0">
                  <c:v> NDF digestibility</c:v>
                </c:pt>
                <c:pt idx="1">
                  <c:v>ADF digestibility</c:v>
                </c:pt>
              </c:strCache>
            </c:strRef>
          </c:cat>
          <c:val>
            <c:numRef>
              <c:f>'bar chart'!$B$7:$B$8</c:f>
              <c:numCache>
                <c:formatCode>General</c:formatCode>
                <c:ptCount val="2"/>
                <c:pt idx="0">
                  <c:v>60.220000000000013</c:v>
                </c:pt>
                <c:pt idx="1">
                  <c:v>53.120000000000012</c:v>
                </c:pt>
              </c:numCache>
            </c:numRef>
          </c:val>
        </c:ser>
        <c:ser>
          <c:idx val="1"/>
          <c:order val="1"/>
          <c:tx>
            <c:strRef>
              <c:f>'bar chart'!$C$1:$C$2</c:f>
              <c:strCache>
                <c:ptCount val="1"/>
                <c:pt idx="0">
                  <c:v>Diet B</c:v>
                </c:pt>
              </c:strCache>
            </c:strRef>
          </c:tx>
          <c:cat>
            <c:strRef>
              <c:f>'bar chart'!$A$7:$A$8</c:f>
              <c:strCache>
                <c:ptCount val="2"/>
                <c:pt idx="0">
                  <c:v> NDF digestibility</c:v>
                </c:pt>
                <c:pt idx="1">
                  <c:v>ADF digestibility</c:v>
                </c:pt>
              </c:strCache>
            </c:strRef>
          </c:cat>
          <c:val>
            <c:numRef>
              <c:f>'bar chart'!$C$7:$C$8</c:f>
              <c:numCache>
                <c:formatCode>General</c:formatCode>
                <c:ptCount val="2"/>
                <c:pt idx="0">
                  <c:v>47.9</c:v>
                </c:pt>
                <c:pt idx="1">
                  <c:v>35.89</c:v>
                </c:pt>
              </c:numCache>
            </c:numRef>
          </c:val>
        </c:ser>
        <c:ser>
          <c:idx val="2"/>
          <c:order val="2"/>
          <c:tx>
            <c:strRef>
              <c:f>'bar chart'!$D$1:$D$2</c:f>
              <c:strCache>
                <c:ptCount val="1"/>
                <c:pt idx="0">
                  <c:v>Diet C</c:v>
                </c:pt>
              </c:strCache>
            </c:strRef>
          </c:tx>
          <c:cat>
            <c:strRef>
              <c:f>'bar chart'!$A$7:$A$8</c:f>
              <c:strCache>
                <c:ptCount val="2"/>
                <c:pt idx="0">
                  <c:v> NDF digestibility</c:v>
                </c:pt>
                <c:pt idx="1">
                  <c:v>ADF digestibility</c:v>
                </c:pt>
              </c:strCache>
            </c:strRef>
          </c:cat>
          <c:val>
            <c:numRef>
              <c:f>'bar chart'!$D$7:$D$8</c:f>
              <c:numCache>
                <c:formatCode>General</c:formatCode>
                <c:ptCount val="2"/>
                <c:pt idx="0">
                  <c:v>54.339999999999996</c:v>
                </c:pt>
                <c:pt idx="1">
                  <c:v>42.74</c:v>
                </c:pt>
              </c:numCache>
            </c:numRef>
          </c:val>
        </c:ser>
        <c:ser>
          <c:idx val="3"/>
          <c:order val="3"/>
          <c:tx>
            <c:strRef>
              <c:f>'bar chart'!$E$1:$E$2</c:f>
              <c:strCache>
                <c:ptCount val="1"/>
                <c:pt idx="0">
                  <c:v>Diet D</c:v>
                </c:pt>
              </c:strCache>
            </c:strRef>
          </c:tx>
          <c:cat>
            <c:strRef>
              <c:f>'bar chart'!$A$7:$A$8</c:f>
              <c:strCache>
                <c:ptCount val="2"/>
                <c:pt idx="0">
                  <c:v> NDF digestibility</c:v>
                </c:pt>
                <c:pt idx="1">
                  <c:v>ADF digestibility</c:v>
                </c:pt>
              </c:strCache>
            </c:strRef>
          </c:cat>
          <c:val>
            <c:numRef>
              <c:f>'bar chart'!$E$7:$E$8</c:f>
              <c:numCache>
                <c:formatCode>General</c:formatCode>
                <c:ptCount val="2"/>
                <c:pt idx="0">
                  <c:v>60.21</c:v>
                </c:pt>
                <c:pt idx="1">
                  <c:v>49.52</c:v>
                </c:pt>
              </c:numCache>
            </c:numRef>
          </c:val>
        </c:ser>
        <c:axId val="68502656"/>
        <c:axId val="68504192"/>
      </c:barChart>
      <c:catAx>
        <c:axId val="68502656"/>
        <c:scaling>
          <c:orientation val="minMax"/>
        </c:scaling>
        <c:axPos val="b"/>
        <c:majorTickMark val="none"/>
        <c:tickLblPos val="nextTo"/>
        <c:txPr>
          <a:bodyPr/>
          <a:lstStyle/>
          <a:p>
            <a:pPr>
              <a:defRPr sz="1200"/>
            </a:pPr>
            <a:endParaRPr lang="en-US"/>
          </a:p>
        </c:txPr>
        <c:crossAx val="68504192"/>
        <c:crosses val="autoZero"/>
        <c:auto val="1"/>
        <c:lblAlgn val="ctr"/>
        <c:lblOffset val="100"/>
      </c:catAx>
      <c:valAx>
        <c:axId val="68504192"/>
        <c:scaling>
          <c:orientation val="minMax"/>
        </c:scaling>
        <c:axPos val="l"/>
        <c:majorGridlines/>
        <c:title>
          <c:tx>
            <c:rich>
              <a:bodyPr/>
              <a:lstStyle/>
              <a:p>
                <a:pPr>
                  <a:defRPr sz="1600"/>
                </a:pPr>
                <a:r>
                  <a:rPr lang="en-US" sz="1600"/>
                  <a:t>Digestibility (%)</a:t>
                </a:r>
              </a:p>
            </c:rich>
          </c:tx>
          <c:layout/>
        </c:title>
        <c:numFmt formatCode="General" sourceLinked="1"/>
        <c:majorTickMark val="none"/>
        <c:tickLblPos val="nextTo"/>
        <c:crossAx val="68502656"/>
        <c:crosses val="autoZero"/>
        <c:crossBetween val="between"/>
      </c:valAx>
    </c:plotArea>
    <c:legend>
      <c:legendPos val="r"/>
      <c:layout/>
      <c:txPr>
        <a:bodyPr/>
        <a:lstStyle/>
        <a:p>
          <a:pPr>
            <a:defRPr sz="1600"/>
          </a:pPr>
          <a:endParaRPr lang="en-US"/>
        </a:p>
      </c:txPr>
    </c:legend>
    <c:plotVisOnly val="1"/>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sz="2400"/>
            </a:pPr>
            <a:r>
              <a:rPr lang="en-US" sz="2400"/>
              <a:t>Intake</a:t>
            </a:r>
          </a:p>
        </c:rich>
      </c:tx>
      <c:layout/>
    </c:title>
    <c:plotArea>
      <c:layout/>
      <c:barChart>
        <c:barDir val="col"/>
        <c:grouping val="clustered"/>
        <c:ser>
          <c:idx val="0"/>
          <c:order val="0"/>
          <c:tx>
            <c:strRef>
              <c:f>'bar chart'!$B$1:$B$2</c:f>
              <c:strCache>
                <c:ptCount val="1"/>
                <c:pt idx="0">
                  <c:v>Diet A</c:v>
                </c:pt>
              </c:strCache>
            </c:strRef>
          </c:tx>
          <c:cat>
            <c:strRef>
              <c:f>'bar chart'!$A$3:$A$4</c:f>
              <c:strCache>
                <c:ptCount val="2"/>
                <c:pt idx="0">
                  <c:v>DM</c:v>
                </c:pt>
                <c:pt idx="1">
                  <c:v>OM</c:v>
                </c:pt>
              </c:strCache>
            </c:strRef>
          </c:cat>
          <c:val>
            <c:numRef>
              <c:f>'bar chart'!$B$3:$B$4</c:f>
              <c:numCache>
                <c:formatCode>General</c:formatCode>
                <c:ptCount val="2"/>
                <c:pt idx="0">
                  <c:v>993</c:v>
                </c:pt>
                <c:pt idx="1">
                  <c:v>735</c:v>
                </c:pt>
              </c:numCache>
            </c:numRef>
          </c:val>
        </c:ser>
        <c:ser>
          <c:idx val="1"/>
          <c:order val="1"/>
          <c:tx>
            <c:strRef>
              <c:f>'bar chart'!$C$1:$C$2</c:f>
              <c:strCache>
                <c:ptCount val="1"/>
                <c:pt idx="0">
                  <c:v>Diet B</c:v>
                </c:pt>
              </c:strCache>
            </c:strRef>
          </c:tx>
          <c:cat>
            <c:strRef>
              <c:f>'bar chart'!$A$3:$A$4</c:f>
              <c:strCache>
                <c:ptCount val="2"/>
                <c:pt idx="0">
                  <c:v>DM</c:v>
                </c:pt>
                <c:pt idx="1">
                  <c:v>OM</c:v>
                </c:pt>
              </c:strCache>
            </c:strRef>
          </c:cat>
          <c:val>
            <c:numRef>
              <c:f>'bar chart'!$C$3:$C$4</c:f>
              <c:numCache>
                <c:formatCode>General</c:formatCode>
                <c:ptCount val="2"/>
                <c:pt idx="0">
                  <c:v>734</c:v>
                </c:pt>
                <c:pt idx="1">
                  <c:v>556</c:v>
                </c:pt>
              </c:numCache>
            </c:numRef>
          </c:val>
        </c:ser>
        <c:ser>
          <c:idx val="2"/>
          <c:order val="2"/>
          <c:tx>
            <c:strRef>
              <c:f>'bar chart'!$D$1:$D$2</c:f>
              <c:strCache>
                <c:ptCount val="1"/>
                <c:pt idx="0">
                  <c:v>Diet C</c:v>
                </c:pt>
              </c:strCache>
            </c:strRef>
          </c:tx>
          <c:cat>
            <c:strRef>
              <c:f>'bar chart'!$A$3:$A$4</c:f>
              <c:strCache>
                <c:ptCount val="2"/>
                <c:pt idx="0">
                  <c:v>DM</c:v>
                </c:pt>
                <c:pt idx="1">
                  <c:v>OM</c:v>
                </c:pt>
              </c:strCache>
            </c:strRef>
          </c:cat>
          <c:val>
            <c:numRef>
              <c:f>'bar chart'!$D$3:$D$4</c:f>
              <c:numCache>
                <c:formatCode>General</c:formatCode>
                <c:ptCount val="2"/>
                <c:pt idx="0">
                  <c:v>828</c:v>
                </c:pt>
                <c:pt idx="1">
                  <c:v>679</c:v>
                </c:pt>
              </c:numCache>
            </c:numRef>
          </c:val>
        </c:ser>
        <c:ser>
          <c:idx val="3"/>
          <c:order val="3"/>
          <c:tx>
            <c:strRef>
              <c:f>'bar chart'!$E$1:$E$2</c:f>
              <c:strCache>
                <c:ptCount val="1"/>
                <c:pt idx="0">
                  <c:v>Diet D</c:v>
                </c:pt>
              </c:strCache>
            </c:strRef>
          </c:tx>
          <c:cat>
            <c:strRef>
              <c:f>'bar chart'!$A$3:$A$4</c:f>
              <c:strCache>
                <c:ptCount val="2"/>
                <c:pt idx="0">
                  <c:v>DM</c:v>
                </c:pt>
                <c:pt idx="1">
                  <c:v>OM</c:v>
                </c:pt>
              </c:strCache>
            </c:strRef>
          </c:cat>
          <c:val>
            <c:numRef>
              <c:f>'bar chart'!$E$3:$E$4</c:f>
              <c:numCache>
                <c:formatCode>General</c:formatCode>
                <c:ptCount val="2"/>
                <c:pt idx="0">
                  <c:v>906</c:v>
                </c:pt>
                <c:pt idx="1">
                  <c:v>720</c:v>
                </c:pt>
              </c:numCache>
            </c:numRef>
          </c:val>
        </c:ser>
        <c:axId val="69146112"/>
        <c:axId val="69147648"/>
      </c:barChart>
      <c:catAx>
        <c:axId val="69146112"/>
        <c:scaling>
          <c:orientation val="minMax"/>
        </c:scaling>
        <c:axPos val="b"/>
        <c:majorTickMark val="none"/>
        <c:tickLblPos val="nextTo"/>
        <c:txPr>
          <a:bodyPr/>
          <a:lstStyle/>
          <a:p>
            <a:pPr>
              <a:defRPr sz="1600"/>
            </a:pPr>
            <a:endParaRPr lang="en-US"/>
          </a:p>
        </c:txPr>
        <c:crossAx val="69147648"/>
        <c:crosses val="autoZero"/>
        <c:auto val="1"/>
        <c:lblAlgn val="ctr"/>
        <c:lblOffset val="100"/>
      </c:catAx>
      <c:valAx>
        <c:axId val="69147648"/>
        <c:scaling>
          <c:orientation val="minMax"/>
        </c:scaling>
        <c:axPos val="l"/>
        <c:majorGridlines/>
        <c:title>
          <c:tx>
            <c:rich>
              <a:bodyPr/>
              <a:lstStyle/>
              <a:p>
                <a:pPr>
                  <a:defRPr sz="1800"/>
                </a:pPr>
                <a:r>
                  <a:rPr lang="en-US" sz="1800"/>
                  <a:t>Intake (kg day-1)</a:t>
                </a:r>
              </a:p>
            </c:rich>
          </c:tx>
          <c:layout/>
        </c:title>
        <c:numFmt formatCode="General" sourceLinked="1"/>
        <c:majorTickMark val="none"/>
        <c:tickLblPos val="nextTo"/>
        <c:crossAx val="69146112"/>
        <c:crosses val="autoZero"/>
        <c:crossBetween val="between"/>
      </c:valAx>
    </c:plotArea>
    <c:legend>
      <c:legendPos val="r"/>
      <c:layout>
        <c:manualLayout>
          <c:xMode val="edge"/>
          <c:yMode val="edge"/>
          <c:x val="0.68668707234913084"/>
          <c:y val="0.35460131256843541"/>
          <c:w val="0.31331292765086999"/>
          <c:h val="0.42603209585515733"/>
        </c:manualLayout>
      </c:layout>
      <c:txPr>
        <a:bodyPr/>
        <a:lstStyle/>
        <a:p>
          <a:pPr>
            <a:defRPr sz="2000"/>
          </a:pPr>
          <a:endParaRPr lang="en-US"/>
        </a:p>
      </c:txPr>
    </c:legend>
    <c:plotVisOnly val="1"/>
  </c:chart>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a:t>Live weight gain (g day-1)</a:t>
            </a:r>
          </a:p>
        </c:rich>
      </c:tx>
      <c:layout/>
    </c:title>
    <c:plotArea>
      <c:layout/>
      <c:barChart>
        <c:barDir val="col"/>
        <c:grouping val="clustered"/>
        <c:ser>
          <c:idx val="0"/>
          <c:order val="0"/>
          <c:tx>
            <c:strRef>
              <c:f>'bar chart'!$B$1:$B$2</c:f>
              <c:strCache>
                <c:ptCount val="1"/>
                <c:pt idx="0">
                  <c:v>Diet A</c:v>
                </c:pt>
              </c:strCache>
            </c:strRef>
          </c:tx>
          <c:cat>
            <c:strRef>
              <c:f>'bar chart'!$A$9</c:f>
              <c:strCache>
                <c:ptCount val="1"/>
                <c:pt idx="0">
                  <c:v>Live weight gain</c:v>
                </c:pt>
              </c:strCache>
            </c:strRef>
          </c:cat>
          <c:val>
            <c:numRef>
              <c:f>'bar chart'!$B$9</c:f>
              <c:numCache>
                <c:formatCode>General</c:formatCode>
                <c:ptCount val="1"/>
                <c:pt idx="0">
                  <c:v>132</c:v>
                </c:pt>
              </c:numCache>
            </c:numRef>
          </c:val>
        </c:ser>
        <c:ser>
          <c:idx val="1"/>
          <c:order val="1"/>
          <c:tx>
            <c:strRef>
              <c:f>'bar chart'!$C$1:$C$2</c:f>
              <c:strCache>
                <c:ptCount val="1"/>
                <c:pt idx="0">
                  <c:v>Diet B</c:v>
                </c:pt>
              </c:strCache>
            </c:strRef>
          </c:tx>
          <c:cat>
            <c:strRef>
              <c:f>'bar chart'!$A$9</c:f>
              <c:strCache>
                <c:ptCount val="1"/>
                <c:pt idx="0">
                  <c:v>Live weight gain</c:v>
                </c:pt>
              </c:strCache>
            </c:strRef>
          </c:cat>
          <c:val>
            <c:numRef>
              <c:f>'bar chart'!$C$9</c:f>
              <c:numCache>
                <c:formatCode>General</c:formatCode>
                <c:ptCount val="1"/>
                <c:pt idx="0">
                  <c:v>80</c:v>
                </c:pt>
              </c:numCache>
            </c:numRef>
          </c:val>
        </c:ser>
        <c:ser>
          <c:idx val="2"/>
          <c:order val="2"/>
          <c:tx>
            <c:strRef>
              <c:f>'bar chart'!$D$1:$D$2</c:f>
              <c:strCache>
                <c:ptCount val="1"/>
                <c:pt idx="0">
                  <c:v>Diet C</c:v>
                </c:pt>
              </c:strCache>
            </c:strRef>
          </c:tx>
          <c:cat>
            <c:strRef>
              <c:f>'bar chart'!$A$9</c:f>
              <c:strCache>
                <c:ptCount val="1"/>
                <c:pt idx="0">
                  <c:v>Live weight gain</c:v>
                </c:pt>
              </c:strCache>
            </c:strRef>
          </c:cat>
          <c:val>
            <c:numRef>
              <c:f>'bar chart'!$D$9</c:f>
              <c:numCache>
                <c:formatCode>General</c:formatCode>
                <c:ptCount val="1"/>
                <c:pt idx="0">
                  <c:v>108</c:v>
                </c:pt>
              </c:numCache>
            </c:numRef>
          </c:val>
        </c:ser>
        <c:ser>
          <c:idx val="3"/>
          <c:order val="3"/>
          <c:tx>
            <c:strRef>
              <c:f>'bar chart'!$E$1:$E$2</c:f>
              <c:strCache>
                <c:ptCount val="1"/>
                <c:pt idx="0">
                  <c:v>Diet D</c:v>
                </c:pt>
              </c:strCache>
            </c:strRef>
          </c:tx>
          <c:cat>
            <c:strRef>
              <c:f>'bar chart'!$A$9</c:f>
              <c:strCache>
                <c:ptCount val="1"/>
                <c:pt idx="0">
                  <c:v>Live weight gain</c:v>
                </c:pt>
              </c:strCache>
            </c:strRef>
          </c:cat>
          <c:val>
            <c:numRef>
              <c:f>'bar chart'!$E$9</c:f>
              <c:numCache>
                <c:formatCode>General</c:formatCode>
                <c:ptCount val="1"/>
                <c:pt idx="0">
                  <c:v>123</c:v>
                </c:pt>
              </c:numCache>
            </c:numRef>
          </c:val>
        </c:ser>
        <c:axId val="69178880"/>
        <c:axId val="69180416"/>
      </c:barChart>
      <c:catAx>
        <c:axId val="69178880"/>
        <c:scaling>
          <c:orientation val="minMax"/>
        </c:scaling>
        <c:axPos val="b"/>
        <c:majorTickMark val="none"/>
        <c:tickLblPos val="nextTo"/>
        <c:txPr>
          <a:bodyPr/>
          <a:lstStyle/>
          <a:p>
            <a:pPr>
              <a:defRPr sz="1600"/>
            </a:pPr>
            <a:endParaRPr lang="en-US"/>
          </a:p>
        </c:txPr>
        <c:crossAx val="69180416"/>
        <c:crosses val="autoZero"/>
        <c:auto val="1"/>
        <c:lblAlgn val="ctr"/>
        <c:lblOffset val="100"/>
      </c:catAx>
      <c:valAx>
        <c:axId val="69180416"/>
        <c:scaling>
          <c:orientation val="minMax"/>
        </c:scaling>
        <c:axPos val="l"/>
        <c:majorGridlines/>
        <c:title>
          <c:tx>
            <c:rich>
              <a:bodyPr/>
              <a:lstStyle/>
              <a:p>
                <a:pPr>
                  <a:defRPr sz="1600"/>
                </a:pPr>
                <a:r>
                  <a:rPr lang="en-US" sz="1600"/>
                  <a:t>gain (g day -1)</a:t>
                </a:r>
              </a:p>
            </c:rich>
          </c:tx>
          <c:layout>
            <c:manualLayout>
              <c:xMode val="edge"/>
              <c:yMode val="edge"/>
              <c:x val="3.6338617649851364E-2"/>
              <c:y val="0.40813638483498182"/>
            </c:manualLayout>
          </c:layout>
        </c:title>
        <c:numFmt formatCode="General" sourceLinked="1"/>
        <c:majorTickMark val="none"/>
        <c:tickLblPos val="nextTo"/>
        <c:crossAx val="69178880"/>
        <c:crosses val="autoZero"/>
        <c:crossBetween val="between"/>
      </c:valAx>
    </c:plotArea>
    <c:legend>
      <c:legendPos val="r"/>
      <c:layout/>
      <c:txPr>
        <a:bodyPr/>
        <a:lstStyle/>
        <a:p>
          <a:pPr>
            <a:defRPr sz="1600"/>
          </a:pPr>
          <a:endParaRPr lang="en-US"/>
        </a:p>
      </c:txPr>
    </c:legend>
    <c:plotVisOnly val="1"/>
  </c:chart>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69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5693"/>
          </a:xfrm>
          <a:prstGeom prst="rect">
            <a:avLst/>
          </a:prstGeom>
        </p:spPr>
        <p:txBody>
          <a:bodyPr vert="horz" lIns="91440" tIns="45720" rIns="91440" bIns="45720" rtlCol="0"/>
          <a:lstStyle>
            <a:lvl1pPr algn="r">
              <a:defRPr sz="1200"/>
            </a:lvl1pPr>
          </a:lstStyle>
          <a:p>
            <a:fld id="{0DB979C1-11D9-4E76-99CD-DFAD2272DB91}" type="datetimeFigureOut">
              <a:rPr lang="en-US" smtClean="0"/>
              <a:pPr/>
              <a:t>8/26/2015</a:t>
            </a:fld>
            <a:endParaRPr lang="en-US"/>
          </a:p>
        </p:txBody>
      </p:sp>
      <p:sp>
        <p:nvSpPr>
          <p:cNvPr id="4" name="Footer Placeholder 3"/>
          <p:cNvSpPr>
            <a:spLocks noGrp="1"/>
          </p:cNvSpPr>
          <p:nvPr>
            <p:ph type="ftr" sz="quarter" idx="2"/>
          </p:nvPr>
        </p:nvSpPr>
        <p:spPr>
          <a:xfrm>
            <a:off x="0" y="8846554"/>
            <a:ext cx="2971800" cy="46569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46554"/>
            <a:ext cx="2971800" cy="465693"/>
          </a:xfrm>
          <a:prstGeom prst="rect">
            <a:avLst/>
          </a:prstGeom>
        </p:spPr>
        <p:txBody>
          <a:bodyPr vert="horz" lIns="91440" tIns="45720" rIns="91440" bIns="45720" rtlCol="0" anchor="b"/>
          <a:lstStyle>
            <a:lvl1pPr algn="r">
              <a:defRPr sz="1200"/>
            </a:lvl1pPr>
          </a:lstStyle>
          <a:p>
            <a:fld id="{F1C2E176-C969-45DA-9E02-D1D907086505}"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69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5693"/>
          </a:xfrm>
          <a:prstGeom prst="rect">
            <a:avLst/>
          </a:prstGeom>
        </p:spPr>
        <p:txBody>
          <a:bodyPr vert="horz" lIns="91440" tIns="45720" rIns="91440" bIns="45720" rtlCol="0"/>
          <a:lstStyle>
            <a:lvl1pPr algn="r">
              <a:defRPr sz="1200"/>
            </a:lvl1pPr>
          </a:lstStyle>
          <a:p>
            <a:fld id="{D4E5E376-A5B6-4146-A048-FF02DDCAC541}" type="datetimeFigureOut">
              <a:rPr lang="en-US" smtClean="0"/>
              <a:pPr/>
              <a:t>8/26/2015</a:t>
            </a:fld>
            <a:endParaRPr lang="en-US"/>
          </a:p>
        </p:txBody>
      </p:sp>
      <p:sp>
        <p:nvSpPr>
          <p:cNvPr id="4" name="Slide Image Placeholder 3"/>
          <p:cNvSpPr>
            <a:spLocks noGrp="1" noRot="1" noChangeAspect="1"/>
          </p:cNvSpPr>
          <p:nvPr>
            <p:ph type="sldImg" idx="2"/>
          </p:nvPr>
        </p:nvSpPr>
        <p:spPr>
          <a:xfrm>
            <a:off x="1100138" y="698500"/>
            <a:ext cx="4657725" cy="34925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24085"/>
            <a:ext cx="5486400" cy="419123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6554"/>
            <a:ext cx="2971800" cy="46569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46554"/>
            <a:ext cx="2971800" cy="465693"/>
          </a:xfrm>
          <a:prstGeom prst="rect">
            <a:avLst/>
          </a:prstGeom>
        </p:spPr>
        <p:txBody>
          <a:bodyPr vert="horz" lIns="91440" tIns="45720" rIns="91440" bIns="45720" rtlCol="0" anchor="b"/>
          <a:lstStyle>
            <a:lvl1pPr algn="r">
              <a:defRPr sz="1200"/>
            </a:lvl1pPr>
          </a:lstStyle>
          <a:p>
            <a:fld id="{4C43B59F-9CBB-4724-9EB9-644AE0F0344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3277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18C0A1D-B239-44FB-A098-CEC8C9C3C00D}" type="slidenum">
              <a:rPr lang="en-US" smtClean="0"/>
              <a:pPr/>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4505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506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7C7B195-BE48-4AD1-B8FF-9E38F89B817A}" type="slidenum">
              <a:rPr lang="en-US" smtClean="0"/>
              <a:pPr/>
              <a:t>7</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4505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506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7C7B195-BE48-4AD1-B8FF-9E38F89B817A}" type="slidenum">
              <a:rPr lang="en-US" smtClean="0"/>
              <a:pPr/>
              <a:t>9</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p:spPr>
      </p:sp>
      <p:sp>
        <p:nvSpPr>
          <p:cNvPr id="471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4710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4D524A1-E682-4957-8081-38E62494817B}" type="slidenum">
              <a:rPr lang="en-US" smtClean="0"/>
              <a:pPr/>
              <a:t>12</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p:spPr>
      </p:sp>
      <p:sp>
        <p:nvSpPr>
          <p:cNvPr id="4915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915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CF325C1-16B9-4821-945C-2A06FB59AFD7}" type="slidenum">
              <a:rPr lang="en-US" smtClean="0"/>
              <a:pPr/>
              <a:t>13</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5018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6D6BF4A-33BB-4764-92AF-D10B63FFCD0B}" type="slidenum">
              <a:rPr lang="en-US" smtClean="0"/>
              <a:pPr/>
              <a:t>14</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p:spPr>
      </p:sp>
      <p:sp>
        <p:nvSpPr>
          <p:cNvPr id="512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512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49B5BD2-732B-407F-86F5-A83FE89537FB}" type="slidenum">
              <a:rPr lang="en-US" smtClean="0"/>
              <a:pPr/>
              <a:t>15</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p:spPr>
      </p:sp>
      <p:sp>
        <p:nvSpPr>
          <p:cNvPr id="5222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5222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38B75D5-8147-4D68-A9FD-CB8006F7FEAA}" type="slidenum">
              <a:rPr lang="en-US" smtClean="0"/>
              <a:pPr/>
              <a:t>17</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5325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8689727-4FEA-4792-BEE4-287901DF9C27}" type="slidenum">
              <a:rPr lang="en-US" smtClean="0"/>
              <a:pPr/>
              <a:t>19</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ounded Rectangle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en-US" smtClean="0"/>
              <a:t>Click to edit Master title style</a:t>
            </a:r>
            <a:endParaRPr kumimoji="0" lang="en-US"/>
          </a:p>
        </p:txBody>
      </p:sp>
      <p:sp>
        <p:nvSpPr>
          <p:cNvPr id="20" name="Subtitle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9" name="Date Placeholder 18"/>
          <p:cNvSpPr>
            <a:spLocks noGrp="1"/>
          </p:cNvSpPr>
          <p:nvPr>
            <p:ph type="dt" sz="half" idx="10"/>
          </p:nvPr>
        </p:nvSpPr>
        <p:spPr/>
        <p:txBody>
          <a:bodyPr/>
          <a:lstStyle>
            <a:extLst/>
          </a:lstStyle>
          <a:p>
            <a:endParaRPr lang="en-US"/>
          </a:p>
        </p:txBody>
      </p:sp>
      <p:sp>
        <p:nvSpPr>
          <p:cNvPr id="8" name="Footer Placeholder 7"/>
          <p:cNvSpPr>
            <a:spLocks noGrp="1"/>
          </p:cNvSpPr>
          <p:nvPr>
            <p:ph type="ftr" sz="quarter" idx="11"/>
          </p:nvPr>
        </p:nvSpPr>
        <p:spPr/>
        <p:txBody>
          <a:bodyPr/>
          <a:lstStyle>
            <a:extLst/>
          </a:lstStyle>
          <a:p>
            <a:endParaRPr lang="en-US"/>
          </a:p>
        </p:txBody>
      </p:sp>
      <p:sp>
        <p:nvSpPr>
          <p:cNvPr id="11" name="Slide Number Placeholder 10"/>
          <p:cNvSpPr>
            <a:spLocks noGrp="1"/>
          </p:cNvSpPr>
          <p:nvPr>
            <p:ph type="sldNum" sz="quarter" idx="12"/>
          </p:nvPr>
        </p:nvSpPr>
        <p:spPr/>
        <p:txBody>
          <a:bodyPr/>
          <a:lstStyle>
            <a:extLst/>
          </a:lstStyle>
          <a:p>
            <a:fld id="{0CE6A6AB-5046-4E6D-BFB7-0BFC6BC0D2E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a:xfrm>
            <a:off x="502920" y="530352"/>
            <a:ext cx="8183880" cy="4187952"/>
          </a:xfrm>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BB48DD4-5EBF-4065-847C-6F6BB0E135F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ed Rectangle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F522B34-C925-47E4-96FC-F82A532CC61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D942F10D-5142-4152-BEC7-8E19AE5C717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nchor="b"/>
          <a:lstStyle>
            <a:lvl1pPr>
              <a:defRPr b="1"/>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62325C7C-D588-4945-AF67-F8182388221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936F5872-B51A-4710-A587-455FC570962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D2E698E4-B3B1-4CC0-8E75-C9BF76BB8E9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8DC70368-E62E-42BF-A475-123B1A94466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 Single Corner Rectangle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899CF3A8-39BE-4EC7-8DAC-7A37A962245B}" type="slidenum">
              <a:rPr lang="en-US" smtClean="0"/>
              <a:pPr/>
              <a:t>‹#›</a:t>
            </a:fld>
            <a:endParaRPr lang="en-US"/>
          </a:p>
        </p:txBody>
      </p:sp>
      <p:sp>
        <p:nvSpPr>
          <p:cNvPr id="3" name="Picture Placeholder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en-US" smtClean="0"/>
              <a:t>Click icon to add picture</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02920" y="530352"/>
            <a:ext cx="8183880" cy="4187952"/>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862A976-536C-45C1-A2BA-6F91D45C226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4"/>
            <a:ext cx="1981200" cy="5257799"/>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33400" y="533402"/>
            <a:ext cx="5943600" cy="525780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8957B631-F00A-4776-B6FF-025A04B70AD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ounded Rectangle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Title Placeholder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en-US" smtClean="0"/>
              <a:t>Click to edit Master title style</a:t>
            </a:r>
            <a:endParaRPr kumimoji="0" lang="en-US"/>
          </a:p>
        </p:txBody>
      </p:sp>
      <p:sp>
        <p:nvSpPr>
          <p:cNvPr id="4" name="Text Placeholder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5" name="Date Placeholder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endParaRPr lang="en-US"/>
          </a:p>
        </p:txBody>
      </p:sp>
      <p:sp>
        <p:nvSpPr>
          <p:cNvPr id="18" name="Footer Placeholder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en-US"/>
          </a:p>
        </p:txBody>
      </p:sp>
      <p:sp>
        <p:nvSpPr>
          <p:cNvPr id="5" name="Slide Number Placeholder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25FD3696-4812-458B-A240-F109A3B7AFD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9218" name="Picture 6" descr="Picture 565"/>
          <p:cNvPicPr>
            <a:picLocks noChangeAspect="1" noChangeArrowheads="1"/>
          </p:cNvPicPr>
          <p:nvPr/>
        </p:nvPicPr>
        <p:blipFill>
          <a:blip r:embed="rId3" cstate="email"/>
          <a:srcRect/>
          <a:stretch>
            <a:fillRect/>
          </a:stretch>
        </p:blipFill>
        <p:spPr bwMode="auto">
          <a:xfrm>
            <a:off x="0" y="-609600"/>
            <a:ext cx="9525000" cy="7047097"/>
          </a:xfrm>
          <a:prstGeom prst="rect">
            <a:avLst/>
          </a:prstGeom>
          <a:noFill/>
          <a:ln w="9525">
            <a:noFill/>
            <a:miter lim="800000"/>
            <a:headEnd/>
            <a:tailEnd/>
          </a:ln>
        </p:spPr>
      </p:pic>
      <p:pic>
        <p:nvPicPr>
          <p:cNvPr id="9219" name="Picture 2" descr="D:\gambar\LOGO\Pendidikan\Unand Warna.JPG"/>
          <p:cNvPicPr>
            <a:picLocks noChangeAspect="1" noChangeArrowheads="1"/>
          </p:cNvPicPr>
          <p:nvPr/>
        </p:nvPicPr>
        <p:blipFill>
          <a:blip r:embed="rId4" cstate="email"/>
          <a:srcRect/>
          <a:stretch>
            <a:fillRect/>
          </a:stretch>
        </p:blipFill>
        <p:spPr bwMode="auto">
          <a:xfrm>
            <a:off x="8305800" y="5257800"/>
            <a:ext cx="838200" cy="1066799"/>
          </a:xfrm>
          <a:prstGeom prst="rect">
            <a:avLst/>
          </a:prstGeom>
          <a:noFill/>
          <a:ln w="9525">
            <a:noFill/>
            <a:miter lim="800000"/>
            <a:headEnd/>
            <a:tailEnd/>
          </a:ln>
        </p:spPr>
      </p:pic>
      <p:sp>
        <p:nvSpPr>
          <p:cNvPr id="226308" name="WordArt 10"/>
          <p:cNvSpPr>
            <a:spLocks noChangeArrowheads="1" noChangeShapeType="1" noTextEdit="1"/>
          </p:cNvSpPr>
          <p:nvPr/>
        </p:nvSpPr>
        <p:spPr bwMode="auto">
          <a:xfrm>
            <a:off x="533400" y="-304800"/>
            <a:ext cx="8001000" cy="2400300"/>
          </a:xfrm>
          <a:prstGeom prst="rect">
            <a:avLst/>
          </a:prstGeom>
        </p:spPr>
        <p:txBody>
          <a:bodyPr wrap="none" fromWordArt="1">
            <a:prstTxWarp prst="textPlain">
              <a:avLst>
                <a:gd name="adj" fmla="val 50272"/>
              </a:avLst>
            </a:prstTxWarp>
          </a:bodyPr>
          <a:lstStyle/>
          <a:p>
            <a:pPr algn="ctr" eaLnBrk="0" hangingPunct="0">
              <a:defRPr/>
            </a:pPr>
            <a:endParaRPr lang="de-DE" sz="3600" dirty="0" smtClean="0">
              <a:solidFill>
                <a:srgbClr val="C00000"/>
              </a:solidFill>
            </a:endParaRPr>
          </a:p>
        </p:txBody>
      </p:sp>
      <p:sp>
        <p:nvSpPr>
          <p:cNvPr id="6" name="Rectangle 3"/>
          <p:cNvSpPr txBox="1">
            <a:spLocks noChangeArrowheads="1"/>
          </p:cNvSpPr>
          <p:nvPr/>
        </p:nvSpPr>
        <p:spPr>
          <a:xfrm>
            <a:off x="762000" y="3352800"/>
            <a:ext cx="7086600" cy="3505200"/>
          </a:xfrm>
          <a:prstGeom prst="rect">
            <a:avLst/>
          </a:prstGeom>
        </p:spPr>
        <p:txBody>
          <a:bodyPr/>
          <a:lstStyle/>
          <a:p>
            <a:pPr marL="342900" indent="-342900" algn="ctr">
              <a:spcBef>
                <a:spcPct val="20000"/>
              </a:spcBef>
              <a:buClr>
                <a:schemeClr val="hlink"/>
              </a:buClr>
              <a:defRPr/>
            </a:pPr>
            <a:endParaRPr lang="en-US" sz="3600" kern="0" dirty="0" smtClean="0">
              <a:ln w="18415" cmpd="sng">
                <a:solidFill>
                  <a:srgbClr val="FFFFFF"/>
                </a:solidFill>
                <a:prstDash val="solid"/>
              </a:ln>
              <a:solidFill>
                <a:srgbClr val="FFFFFF"/>
              </a:solidFill>
              <a:effectLst>
                <a:glow rad="228600">
                  <a:schemeClr val="accent2">
                    <a:satMod val="175000"/>
                    <a:alpha val="40000"/>
                  </a:schemeClr>
                </a:glow>
                <a:outerShdw blurRad="63500" dir="3600000" algn="tl" rotWithShape="0">
                  <a:srgbClr val="000000">
                    <a:alpha val="70000"/>
                  </a:srgbClr>
                </a:outerShdw>
              </a:effectLst>
              <a:latin typeface="+mn-lt"/>
            </a:endParaRPr>
          </a:p>
          <a:p>
            <a:pPr marL="342900" indent="-342900" algn="ctr">
              <a:spcBef>
                <a:spcPct val="20000"/>
              </a:spcBef>
              <a:buClr>
                <a:schemeClr val="hlink"/>
              </a:buClr>
              <a:defRPr/>
            </a:pPr>
            <a:endParaRPr lang="en-US" sz="3600" kern="0" dirty="0">
              <a:ln w="18415" cmpd="sng">
                <a:solidFill>
                  <a:srgbClr val="FFFFFF"/>
                </a:solidFill>
                <a:prstDash val="solid"/>
              </a:ln>
              <a:solidFill>
                <a:srgbClr val="FFFFFF"/>
              </a:solidFill>
              <a:effectLst>
                <a:glow rad="228600">
                  <a:schemeClr val="accent2">
                    <a:satMod val="175000"/>
                    <a:alpha val="40000"/>
                  </a:schemeClr>
                </a:glow>
                <a:outerShdw blurRad="63500" dir="3600000" algn="tl" rotWithShape="0">
                  <a:srgbClr val="000000">
                    <a:alpha val="70000"/>
                  </a:srgbClr>
                </a:outerShdw>
              </a:effectLst>
              <a:latin typeface="+mn-lt"/>
            </a:endParaRPr>
          </a:p>
          <a:p>
            <a:pPr marL="342900" indent="-342900" algn="ctr">
              <a:spcBef>
                <a:spcPct val="20000"/>
              </a:spcBef>
              <a:buClr>
                <a:schemeClr val="hlink"/>
              </a:buClr>
              <a:defRPr/>
            </a:pPr>
            <a:endParaRPr lang="en-US" sz="3600" kern="0" dirty="0">
              <a:ln w="18415" cmpd="sng">
                <a:solidFill>
                  <a:srgbClr val="FFFFFF"/>
                </a:solidFill>
                <a:prstDash val="solid"/>
              </a:ln>
              <a:solidFill>
                <a:srgbClr val="FFFFFF"/>
              </a:solidFill>
              <a:effectLst>
                <a:glow rad="228600">
                  <a:schemeClr val="accent2">
                    <a:satMod val="175000"/>
                    <a:alpha val="40000"/>
                  </a:schemeClr>
                </a:glow>
                <a:outerShdw blurRad="63500" dir="3600000" algn="tl" rotWithShape="0">
                  <a:srgbClr val="000000">
                    <a:alpha val="70000"/>
                  </a:srgbClr>
                </a:outerShdw>
              </a:effectLst>
              <a:latin typeface="+mn-lt"/>
            </a:endParaRPr>
          </a:p>
        </p:txBody>
      </p:sp>
      <p:sp>
        <p:nvSpPr>
          <p:cNvPr id="7" name="Rectangle 6"/>
          <p:cNvSpPr/>
          <p:nvPr/>
        </p:nvSpPr>
        <p:spPr>
          <a:xfrm>
            <a:off x="609600" y="4724400"/>
            <a:ext cx="7848600" cy="1815882"/>
          </a:xfrm>
          <a:prstGeom prst="rect">
            <a:avLst/>
          </a:prstGeom>
        </p:spPr>
        <p:txBody>
          <a:bodyPr wrap="square">
            <a:spAutoFit/>
          </a:bodyPr>
          <a:lstStyle/>
          <a:p>
            <a:pPr algn="ctr"/>
            <a:r>
              <a:rPr lang="en-US" sz="3200" dirty="0" err="1" smtClean="0">
                <a:solidFill>
                  <a:srgbClr val="FFFF00"/>
                </a:solidFill>
              </a:rPr>
              <a:t>Mardiati</a:t>
            </a:r>
            <a:r>
              <a:rPr lang="en-US" sz="3200" dirty="0" smtClean="0">
                <a:solidFill>
                  <a:srgbClr val="FFFF00"/>
                </a:solidFill>
              </a:rPr>
              <a:t> </a:t>
            </a:r>
            <a:r>
              <a:rPr lang="en-US" sz="3200" dirty="0" err="1" smtClean="0">
                <a:solidFill>
                  <a:srgbClr val="FFFF00"/>
                </a:solidFill>
              </a:rPr>
              <a:t>Zain,J</a:t>
            </a:r>
            <a:r>
              <a:rPr lang="en-US" sz="3200" dirty="0" smtClean="0">
                <a:solidFill>
                  <a:srgbClr val="FFFF00"/>
                </a:solidFill>
              </a:rPr>
              <a:t>. </a:t>
            </a:r>
            <a:r>
              <a:rPr lang="en-US" sz="3200" dirty="0" err="1" smtClean="0">
                <a:solidFill>
                  <a:srgbClr val="FFFF00"/>
                </a:solidFill>
              </a:rPr>
              <a:t>Rahman</a:t>
            </a:r>
            <a:r>
              <a:rPr lang="en-US" sz="3200" dirty="0" smtClean="0">
                <a:solidFill>
                  <a:srgbClr val="FFFF00"/>
                </a:solidFill>
              </a:rPr>
              <a:t>, </a:t>
            </a:r>
            <a:r>
              <a:rPr lang="en-US" sz="3200" dirty="0" err="1" smtClean="0">
                <a:solidFill>
                  <a:srgbClr val="FFFF00"/>
                </a:solidFill>
              </a:rPr>
              <a:t>Khasrad</a:t>
            </a:r>
            <a:endParaRPr lang="en-US" sz="2000" dirty="0" smtClean="0">
              <a:solidFill>
                <a:srgbClr val="FFFF00"/>
              </a:solidFill>
            </a:endParaRPr>
          </a:p>
          <a:p>
            <a:pPr algn="ctr"/>
            <a:endParaRPr lang="en-US" sz="2000" b="1" dirty="0" smtClean="0">
              <a:solidFill>
                <a:schemeClr val="bg1"/>
              </a:solidFill>
            </a:endParaRPr>
          </a:p>
          <a:p>
            <a:pPr algn="ctr"/>
            <a:r>
              <a:rPr lang="id-ID" sz="2000" b="1" i="1" dirty="0" smtClean="0">
                <a:solidFill>
                  <a:schemeClr val="bg1"/>
                </a:solidFill>
              </a:rPr>
              <a:t>Department </a:t>
            </a:r>
            <a:r>
              <a:rPr lang="id-ID" sz="2000" b="1" i="1" dirty="0">
                <a:solidFill>
                  <a:schemeClr val="bg1"/>
                </a:solidFill>
              </a:rPr>
              <a:t>of Animal Nutrition, </a:t>
            </a:r>
            <a:endParaRPr lang="en-US" sz="2000" b="1" i="1" dirty="0">
              <a:solidFill>
                <a:schemeClr val="bg1"/>
              </a:solidFill>
            </a:endParaRPr>
          </a:p>
          <a:p>
            <a:pPr algn="ctr"/>
            <a:r>
              <a:rPr lang="id-ID" sz="2000" b="1" i="1" dirty="0">
                <a:solidFill>
                  <a:schemeClr val="bg1"/>
                </a:solidFill>
              </a:rPr>
              <a:t>Faculty of Animal Science, </a:t>
            </a:r>
            <a:endParaRPr lang="en-US" sz="2000" b="1" i="1" dirty="0">
              <a:solidFill>
                <a:schemeClr val="bg1"/>
              </a:solidFill>
            </a:endParaRPr>
          </a:p>
          <a:p>
            <a:pPr algn="ctr"/>
            <a:r>
              <a:rPr lang="id-ID" sz="2000" b="1" i="1" dirty="0">
                <a:solidFill>
                  <a:schemeClr val="bg1"/>
                </a:solidFill>
              </a:rPr>
              <a:t>Andalas University,</a:t>
            </a:r>
            <a:r>
              <a:rPr lang="en-US" sz="2000" dirty="0" smtClean="0">
                <a:solidFill>
                  <a:schemeClr val="bg1"/>
                </a:solidFill>
              </a:rPr>
              <a:t>  </a:t>
            </a:r>
            <a:r>
              <a:rPr lang="id-ID" sz="2000" b="1" i="1" dirty="0">
                <a:solidFill>
                  <a:schemeClr val="bg1"/>
                </a:solidFill>
              </a:rPr>
              <a:t>Padang  -  Indonesia</a:t>
            </a:r>
            <a:endParaRPr lang="en-US" sz="2000" b="1" dirty="0">
              <a:solidFill>
                <a:schemeClr val="bg1"/>
              </a:solidFill>
            </a:endParaRPr>
          </a:p>
        </p:txBody>
      </p:sp>
      <p:sp>
        <p:nvSpPr>
          <p:cNvPr id="32769" name="Rectangle 1"/>
          <p:cNvSpPr>
            <a:spLocks noChangeArrowheads="1"/>
          </p:cNvSpPr>
          <p:nvPr/>
        </p:nvSpPr>
        <p:spPr bwMode="auto">
          <a:xfrm>
            <a:off x="0" y="1"/>
            <a:ext cx="9144000"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eaLnBrk="1" hangingPunct="1"/>
            <a:r>
              <a:rPr lang="id-ID" sz="3200" b="1" dirty="0" smtClean="0">
                <a:solidFill>
                  <a:srgbClr val="FF0000"/>
                </a:solidFill>
              </a:rPr>
              <a:t>Effect </a:t>
            </a:r>
            <a:r>
              <a:rPr lang="en-US" sz="3200" b="1" dirty="0" err="1" smtClean="0">
                <a:solidFill>
                  <a:srgbClr val="FF0000"/>
                </a:solidFill>
              </a:rPr>
              <a:t>Sacharomyces</a:t>
            </a:r>
            <a:r>
              <a:rPr lang="en-US" sz="3200" b="1" dirty="0" smtClean="0">
                <a:solidFill>
                  <a:srgbClr val="FF0000"/>
                </a:solidFill>
              </a:rPr>
              <a:t> </a:t>
            </a:r>
            <a:r>
              <a:rPr lang="en-US" sz="3200" b="1" dirty="0" err="1" smtClean="0">
                <a:solidFill>
                  <a:srgbClr val="FF0000"/>
                </a:solidFill>
              </a:rPr>
              <a:t>cerevisiae</a:t>
            </a:r>
            <a:r>
              <a:rPr lang="en-US" sz="3200" b="1" dirty="0" smtClean="0">
                <a:solidFill>
                  <a:srgbClr val="FF0000"/>
                </a:solidFill>
              </a:rPr>
              <a:t> and </a:t>
            </a:r>
            <a:r>
              <a:rPr lang="en-US" sz="3200" b="1" dirty="0" err="1" smtClean="0">
                <a:solidFill>
                  <a:srgbClr val="FF0000"/>
                </a:solidFill>
              </a:rPr>
              <a:t>Sapindus</a:t>
            </a:r>
            <a:r>
              <a:rPr lang="en-US" sz="3200" b="1" dirty="0" smtClean="0">
                <a:solidFill>
                  <a:srgbClr val="FF0000"/>
                </a:solidFill>
              </a:rPr>
              <a:t> </a:t>
            </a:r>
            <a:r>
              <a:rPr lang="en-US" sz="3200" b="1" dirty="0" err="1" smtClean="0">
                <a:solidFill>
                  <a:srgbClr val="FF0000"/>
                </a:solidFill>
              </a:rPr>
              <a:t>rarak</a:t>
            </a:r>
            <a:r>
              <a:rPr lang="en-US" sz="3200" b="1" dirty="0" smtClean="0">
                <a:solidFill>
                  <a:srgbClr val="FF0000"/>
                </a:solidFill>
              </a:rPr>
              <a:t> supplementation</a:t>
            </a:r>
            <a:r>
              <a:rPr lang="id-ID" sz="3200" b="1" dirty="0" smtClean="0">
                <a:solidFill>
                  <a:srgbClr val="FF0000"/>
                </a:solidFill>
              </a:rPr>
              <a:t> in diet </a:t>
            </a:r>
            <a:r>
              <a:rPr lang="en-US" sz="3200" b="1" dirty="0" smtClean="0">
                <a:solidFill>
                  <a:srgbClr val="FF0000"/>
                </a:solidFill>
              </a:rPr>
              <a:t>based of Oil Palm Frond (OPF) </a:t>
            </a:r>
            <a:r>
              <a:rPr lang="id-ID" sz="3200" b="1" dirty="0" smtClean="0">
                <a:solidFill>
                  <a:srgbClr val="FF0000"/>
                </a:solidFill>
              </a:rPr>
              <a:t>on nutrient digestibility and daily weight gain of </a:t>
            </a:r>
            <a:r>
              <a:rPr lang="en-US" sz="3200" b="1" dirty="0" smtClean="0">
                <a:solidFill>
                  <a:srgbClr val="FF0000"/>
                </a:solidFill>
              </a:rPr>
              <a:t>Goat </a:t>
            </a:r>
            <a:endParaRPr lang="en-US" sz="3200" dirty="0" smtClean="0">
              <a:solidFill>
                <a:srgbClr val="FF0000"/>
              </a:solidFill>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685800" y="0"/>
            <a:ext cx="7772400" cy="1066800"/>
          </a:xfrm>
        </p:spPr>
        <p:txBody>
          <a:bodyPr/>
          <a:lstStyle/>
          <a:p>
            <a:r>
              <a:rPr lang="en-US" dirty="0"/>
              <a:t>Introduction </a:t>
            </a:r>
          </a:p>
        </p:txBody>
      </p:sp>
      <p:sp>
        <p:nvSpPr>
          <p:cNvPr id="9219" name="Rectangle 3"/>
          <p:cNvSpPr>
            <a:spLocks noGrp="1" noChangeArrowheads="1"/>
          </p:cNvSpPr>
          <p:nvPr>
            <p:ph idx="1"/>
          </p:nvPr>
        </p:nvSpPr>
        <p:spPr>
          <a:xfrm>
            <a:off x="685800" y="1143000"/>
            <a:ext cx="7772400" cy="4953000"/>
          </a:xfrm>
        </p:spPr>
        <p:txBody>
          <a:bodyPr>
            <a:normAutofit fontScale="92500" lnSpcReduction="10000"/>
          </a:bodyPr>
          <a:lstStyle/>
          <a:p>
            <a:pPr>
              <a:lnSpc>
                <a:spcPct val="90000"/>
              </a:lnSpc>
            </a:pPr>
            <a:r>
              <a:rPr lang="id-ID" dirty="0" smtClean="0"/>
              <a:t>OPF has the potential to be used as a source of fiber feed or as a component of a complete ration for ruminants but it is contain low protein and high fiber content.</a:t>
            </a:r>
            <a:endParaRPr lang="en-US" dirty="0" smtClean="0"/>
          </a:p>
          <a:p>
            <a:pPr>
              <a:lnSpc>
                <a:spcPct val="90000"/>
              </a:lnSpc>
            </a:pPr>
            <a:r>
              <a:rPr lang="id-ID" dirty="0" smtClean="0"/>
              <a:t>To overcome these problems, a strategy to maximize the utilization of</a:t>
            </a:r>
            <a:r>
              <a:rPr lang="en-US" dirty="0" smtClean="0"/>
              <a:t> it</a:t>
            </a:r>
            <a:r>
              <a:rPr lang="id-ID" dirty="0" smtClean="0"/>
              <a:t> in the rumen is required; i.e by providing</a:t>
            </a:r>
            <a:endParaRPr lang="en-US" dirty="0" smtClean="0"/>
          </a:p>
          <a:p>
            <a:pPr>
              <a:lnSpc>
                <a:spcPct val="90000"/>
              </a:lnSpc>
              <a:buNone/>
            </a:pPr>
            <a:r>
              <a:rPr lang="en-US" dirty="0" smtClean="0"/>
              <a:t>   </a:t>
            </a:r>
            <a:r>
              <a:rPr lang="id-ID" dirty="0" smtClean="0"/>
              <a:t>an optimum condition for </a:t>
            </a:r>
            <a:endParaRPr lang="en-US" dirty="0" smtClean="0"/>
          </a:p>
          <a:p>
            <a:pPr>
              <a:lnSpc>
                <a:spcPct val="90000"/>
              </a:lnSpc>
              <a:buNone/>
            </a:pPr>
            <a:r>
              <a:rPr lang="en-US" dirty="0" smtClean="0"/>
              <a:t>   microbe</a:t>
            </a:r>
            <a:r>
              <a:rPr lang="id-ID" dirty="0" smtClean="0"/>
              <a:t> growth</a:t>
            </a:r>
            <a:r>
              <a:rPr lang="en-US" sz="2800" dirty="0" smtClean="0"/>
              <a:t>. </a:t>
            </a:r>
          </a:p>
          <a:p>
            <a:pPr>
              <a:lnSpc>
                <a:spcPct val="90000"/>
              </a:lnSpc>
            </a:pPr>
            <a:r>
              <a:rPr lang="en-US" sz="2800" dirty="0" smtClean="0"/>
              <a:t>Ruminant </a:t>
            </a:r>
            <a:r>
              <a:rPr lang="en-US" sz="2800" dirty="0"/>
              <a:t>nutrition depends </a:t>
            </a:r>
            <a:r>
              <a:rPr lang="en-US" sz="2800" dirty="0" smtClean="0"/>
              <a:t>on</a:t>
            </a:r>
          </a:p>
          <a:p>
            <a:pPr>
              <a:lnSpc>
                <a:spcPct val="90000"/>
              </a:lnSpc>
              <a:buNone/>
            </a:pPr>
            <a:r>
              <a:rPr lang="en-US" dirty="0" smtClean="0"/>
              <a:t>  </a:t>
            </a:r>
            <a:r>
              <a:rPr lang="en-US" sz="2800" dirty="0" smtClean="0"/>
              <a:t> </a:t>
            </a:r>
            <a:r>
              <a:rPr lang="en-US" sz="2800" dirty="0"/>
              <a:t>a fermentative digestive </a:t>
            </a:r>
            <a:r>
              <a:rPr lang="en-US" sz="2800" dirty="0" smtClean="0"/>
              <a:t>system</a:t>
            </a:r>
          </a:p>
          <a:p>
            <a:pPr>
              <a:lnSpc>
                <a:spcPct val="90000"/>
              </a:lnSpc>
              <a:buNone/>
            </a:pPr>
            <a:r>
              <a:rPr lang="en-US" dirty="0" smtClean="0"/>
              <a:t>  </a:t>
            </a:r>
            <a:r>
              <a:rPr lang="en-US" sz="2800" dirty="0" smtClean="0"/>
              <a:t> </a:t>
            </a:r>
            <a:r>
              <a:rPr lang="en-US" sz="2800" dirty="0"/>
              <a:t>involving a complex mix of </a:t>
            </a:r>
            <a:endParaRPr lang="en-US" sz="2800" dirty="0" smtClean="0"/>
          </a:p>
          <a:p>
            <a:pPr>
              <a:lnSpc>
                <a:spcPct val="90000"/>
              </a:lnSpc>
              <a:buNone/>
            </a:pPr>
            <a:r>
              <a:rPr lang="en-US" dirty="0" smtClean="0"/>
              <a:t>   </a:t>
            </a:r>
            <a:r>
              <a:rPr lang="en-US" sz="2800" dirty="0" smtClean="0"/>
              <a:t>microorganisms</a:t>
            </a:r>
          </a:p>
        </p:txBody>
      </p:sp>
      <p:pic>
        <p:nvPicPr>
          <p:cNvPr id="4" name="Picture 3"/>
          <p:cNvPicPr/>
          <p:nvPr/>
        </p:nvPicPr>
        <p:blipFill>
          <a:blip r:embed="rId2" cstate="email"/>
          <a:srcRect/>
          <a:stretch>
            <a:fillRect/>
          </a:stretch>
        </p:blipFill>
        <p:spPr bwMode="auto">
          <a:xfrm>
            <a:off x="6477000" y="3505200"/>
            <a:ext cx="2667000" cy="3352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2" name="Rectangle 2"/>
          <p:cNvSpPr>
            <a:spLocks noGrp="1" noRot="1" noChangeArrowheads="1"/>
          </p:cNvSpPr>
          <p:nvPr>
            <p:ph type="title"/>
          </p:nvPr>
        </p:nvSpPr>
        <p:spPr>
          <a:xfrm>
            <a:off x="304800" y="381000"/>
            <a:ext cx="8382000" cy="1524000"/>
          </a:xfrm>
        </p:spPr>
        <p:txBody>
          <a:bodyPr>
            <a:normAutofit/>
          </a:bodyPr>
          <a:lstStyle/>
          <a:p>
            <a:r>
              <a:rPr lang="en-GB" sz="3600" dirty="0" smtClean="0">
                <a:solidFill>
                  <a:srgbClr val="FF0000"/>
                </a:solidFill>
              </a:rPr>
              <a:t>Priorities in Ruminant  Nutrition in this </a:t>
            </a:r>
            <a:r>
              <a:rPr lang="en-GB" sz="3600" dirty="0" err="1" smtClean="0">
                <a:solidFill>
                  <a:srgbClr val="FF0000"/>
                </a:solidFill>
              </a:rPr>
              <a:t>researh</a:t>
            </a:r>
            <a:endParaRPr lang="en-US" sz="3600" dirty="0">
              <a:solidFill>
                <a:srgbClr val="FF0000"/>
              </a:solidFill>
            </a:endParaRPr>
          </a:p>
        </p:txBody>
      </p:sp>
      <p:sp>
        <p:nvSpPr>
          <p:cNvPr id="373763" name="Rectangle 3"/>
          <p:cNvSpPr>
            <a:spLocks noGrp="1" noRot="1" noChangeArrowheads="1"/>
          </p:cNvSpPr>
          <p:nvPr>
            <p:ph type="body" idx="1"/>
          </p:nvPr>
        </p:nvSpPr>
        <p:spPr>
          <a:xfrm>
            <a:off x="502920" y="2438400"/>
            <a:ext cx="8641080" cy="3581400"/>
          </a:xfrm>
        </p:spPr>
        <p:txBody>
          <a:bodyPr>
            <a:normAutofit/>
          </a:bodyPr>
          <a:lstStyle/>
          <a:p>
            <a:pPr>
              <a:lnSpc>
                <a:spcPct val="90000"/>
              </a:lnSpc>
              <a:buNone/>
            </a:pPr>
            <a:r>
              <a:rPr lang="en-GB" dirty="0" smtClean="0"/>
              <a:t>Balance </a:t>
            </a:r>
            <a:r>
              <a:rPr lang="en-GB" dirty="0"/>
              <a:t>the nutrition of the </a:t>
            </a:r>
            <a:r>
              <a:rPr lang="en-GB" dirty="0" smtClean="0"/>
              <a:t>rumen microbes</a:t>
            </a:r>
          </a:p>
          <a:p>
            <a:pPr>
              <a:lnSpc>
                <a:spcPct val="90000"/>
              </a:lnSpc>
              <a:buNone/>
            </a:pPr>
            <a:r>
              <a:rPr lang="en-GB" dirty="0" smtClean="0"/>
              <a:t>to </a:t>
            </a:r>
            <a:r>
              <a:rPr lang="en-GB" dirty="0"/>
              <a:t>ensure maximum </a:t>
            </a:r>
            <a:r>
              <a:rPr lang="en-GB" dirty="0" smtClean="0"/>
              <a:t>growth </a:t>
            </a:r>
          </a:p>
          <a:p>
            <a:pPr>
              <a:lnSpc>
                <a:spcPct val="90000"/>
              </a:lnSpc>
              <a:buNone/>
            </a:pPr>
            <a:endParaRPr lang="en-GB" dirty="0" smtClean="0"/>
          </a:p>
          <a:p>
            <a:pPr>
              <a:lnSpc>
                <a:spcPct val="90000"/>
              </a:lnSpc>
            </a:pPr>
            <a:r>
              <a:rPr lang="en-US" dirty="0" smtClean="0"/>
              <a:t>Supplement  with direct fed microbial (DFM)</a:t>
            </a:r>
          </a:p>
          <a:p>
            <a:pPr>
              <a:lnSpc>
                <a:spcPct val="90000"/>
              </a:lnSpc>
            </a:pPr>
            <a:r>
              <a:rPr lang="en-GB" dirty="0" err="1" smtClean="0"/>
              <a:t>Suplement</a:t>
            </a:r>
            <a:r>
              <a:rPr lang="en-GB" dirty="0" smtClean="0"/>
              <a:t> with </a:t>
            </a:r>
            <a:r>
              <a:rPr lang="en-GB" dirty="0" err="1" smtClean="0"/>
              <a:t>defaunating</a:t>
            </a:r>
            <a:r>
              <a:rPr lang="en-GB" dirty="0" smtClean="0"/>
              <a:t> agent</a:t>
            </a:r>
          </a:p>
          <a:p>
            <a:pPr>
              <a:lnSpc>
                <a:spcPct val="90000"/>
              </a:lnSpc>
            </a:pPr>
            <a:endParaRPr lang="en-US" dirty="0" smtClean="0"/>
          </a:p>
          <a:p>
            <a:pPr>
              <a:lnSpc>
                <a:spcPct val="90000"/>
              </a:lnSpc>
              <a:buNone/>
            </a:pPr>
            <a:endParaRPr lang="en-GB" u="sng" dirty="0">
              <a:solidFill>
                <a:schemeClr val="hlink"/>
              </a:solidFill>
            </a:endParaRPr>
          </a:p>
          <a:p>
            <a:pPr>
              <a:lnSpc>
                <a:spcPct val="90000"/>
              </a:lnSpc>
              <a:buFont typeface="Arial" charset="0"/>
              <a:buNone/>
            </a:pPr>
            <a:endParaRPr lang="en-GB" dirty="0">
              <a:solidFill>
                <a:schemeClr val="hlink"/>
              </a:solidFill>
            </a:endParaRPr>
          </a:p>
          <a:p>
            <a:pPr>
              <a:lnSpc>
                <a:spcPct val="90000"/>
              </a:lnSpc>
              <a:buFont typeface="Arial" charset="0"/>
              <a:buNone/>
            </a:pPr>
            <a:endParaRPr lang="en-GB" dirty="0">
              <a:solidFill>
                <a:schemeClr val="hlink"/>
              </a:solidFill>
            </a:endParaRPr>
          </a:p>
          <a:p>
            <a:pPr>
              <a:lnSpc>
                <a:spcPct val="90000"/>
              </a:lnSpc>
            </a:pPr>
            <a:endParaRPr lang="en-GB" dirty="0">
              <a:solidFill>
                <a:schemeClr val="hlink"/>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457200"/>
            <a:ext cx="8183880" cy="1600200"/>
          </a:xfrm>
        </p:spPr>
        <p:txBody>
          <a:bodyPr/>
          <a:lstStyle/>
          <a:p>
            <a:r>
              <a:rPr lang="en-US" dirty="0" smtClean="0"/>
              <a:t>DIRECT FEED MICROBIAL</a:t>
            </a:r>
            <a:endParaRPr lang="en-US" dirty="0"/>
          </a:p>
        </p:txBody>
      </p:sp>
      <p:sp>
        <p:nvSpPr>
          <p:cNvPr id="3" name="Content Placeholder 2"/>
          <p:cNvSpPr>
            <a:spLocks noGrp="1"/>
          </p:cNvSpPr>
          <p:nvPr>
            <p:ph idx="1"/>
          </p:nvPr>
        </p:nvSpPr>
        <p:spPr>
          <a:xfrm>
            <a:off x="502920" y="2590800"/>
            <a:ext cx="8183880" cy="2127504"/>
          </a:xfrm>
        </p:spPr>
        <p:txBody>
          <a:bodyPr/>
          <a:lstStyle/>
          <a:p>
            <a:r>
              <a:rPr lang="en-US" dirty="0" smtClean="0"/>
              <a:t>Viable microbes used as  dietary supplements having potential for improving health or nutrition of the host upon ingestion</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183880" cy="1143000"/>
          </a:xfrm>
        </p:spPr>
        <p:txBody>
          <a:bodyPr/>
          <a:lstStyle/>
          <a:p>
            <a:r>
              <a:rPr lang="en-US" dirty="0" smtClean="0"/>
              <a:t>DFM  for ruminant</a:t>
            </a:r>
            <a:endParaRPr lang="en-US" dirty="0"/>
          </a:p>
        </p:txBody>
      </p:sp>
      <p:sp>
        <p:nvSpPr>
          <p:cNvPr id="3" name="Content Placeholder 2"/>
          <p:cNvSpPr>
            <a:spLocks noGrp="1"/>
          </p:cNvSpPr>
          <p:nvPr>
            <p:ph idx="1"/>
          </p:nvPr>
        </p:nvSpPr>
        <p:spPr>
          <a:xfrm>
            <a:off x="502920" y="1752600"/>
            <a:ext cx="8183880" cy="4267200"/>
          </a:xfrm>
        </p:spPr>
        <p:txBody>
          <a:bodyPr>
            <a:normAutofit fontScale="92500" lnSpcReduction="20000"/>
          </a:bodyPr>
          <a:lstStyle/>
          <a:p>
            <a:r>
              <a:rPr lang="en-US" dirty="0" smtClean="0"/>
              <a:t>Bacteria </a:t>
            </a:r>
          </a:p>
          <a:p>
            <a:pPr>
              <a:buNone/>
            </a:pPr>
            <a:r>
              <a:rPr lang="en-US" dirty="0" smtClean="0"/>
              <a:t>	Lactobacilli, </a:t>
            </a:r>
            <a:r>
              <a:rPr lang="en-US" dirty="0" err="1" smtClean="0"/>
              <a:t>Bifidobacteria</a:t>
            </a:r>
            <a:r>
              <a:rPr lang="en-US" dirty="0" smtClean="0"/>
              <a:t>, </a:t>
            </a:r>
            <a:r>
              <a:rPr lang="en-US" dirty="0" err="1" smtClean="0"/>
              <a:t>Enterococci</a:t>
            </a:r>
            <a:r>
              <a:rPr lang="en-US" dirty="0" smtClean="0"/>
              <a:t>  streptococci</a:t>
            </a:r>
          </a:p>
          <a:p>
            <a:endParaRPr lang="en-US" dirty="0" smtClean="0"/>
          </a:p>
          <a:p>
            <a:r>
              <a:rPr lang="en-US" dirty="0" smtClean="0"/>
              <a:t>Yeast</a:t>
            </a:r>
          </a:p>
          <a:p>
            <a:pPr>
              <a:buNone/>
            </a:pPr>
            <a:r>
              <a:rPr lang="en-US" dirty="0" smtClean="0"/>
              <a:t>	</a:t>
            </a:r>
            <a:r>
              <a:rPr lang="en-US" dirty="0" err="1" smtClean="0"/>
              <a:t>Sacharomyces</a:t>
            </a:r>
            <a:r>
              <a:rPr lang="en-US" dirty="0" smtClean="0"/>
              <a:t> </a:t>
            </a:r>
            <a:r>
              <a:rPr lang="en-US" dirty="0" err="1" smtClean="0"/>
              <a:t>cerevisiae</a:t>
            </a:r>
            <a:endParaRPr lang="en-US" dirty="0" smtClean="0"/>
          </a:p>
          <a:p>
            <a:pPr>
              <a:buNone/>
            </a:pPr>
            <a:r>
              <a:rPr lang="en-US" dirty="0" smtClean="0"/>
              <a:t>	</a:t>
            </a:r>
            <a:r>
              <a:rPr lang="en-US" dirty="0" err="1" smtClean="0"/>
              <a:t>Aspergillus</a:t>
            </a:r>
            <a:r>
              <a:rPr lang="en-US" dirty="0" smtClean="0"/>
              <a:t> </a:t>
            </a:r>
            <a:r>
              <a:rPr lang="en-US" dirty="0" err="1" smtClean="0"/>
              <a:t>oryzae</a:t>
            </a:r>
            <a:endParaRPr lang="en-US" dirty="0" smtClean="0"/>
          </a:p>
          <a:p>
            <a:pPr marL="0" indent="0">
              <a:buNone/>
            </a:pPr>
            <a:endParaRPr lang="en-US" dirty="0" smtClean="0"/>
          </a:p>
          <a:p>
            <a:pPr marL="0" indent="0">
              <a:buNone/>
            </a:pPr>
            <a:r>
              <a:rPr lang="en-US" dirty="0" smtClean="0"/>
              <a:t>During recent years have been used to improve the nutritive value and utilization efficiency of low-quality roughages.</a:t>
            </a:r>
          </a:p>
          <a:p>
            <a:pPr>
              <a:buNone/>
            </a:pP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ctrTitle"/>
          </p:nvPr>
        </p:nvSpPr>
        <p:spPr>
          <a:xfrm>
            <a:off x="533400" y="228600"/>
            <a:ext cx="8001000" cy="1524000"/>
          </a:xfrm>
        </p:spPr>
        <p:txBody>
          <a:bodyPr>
            <a:normAutofit fontScale="90000"/>
          </a:bodyPr>
          <a:lstStyle/>
          <a:p>
            <a:pPr algn="l"/>
            <a:r>
              <a:rPr lang="cs-CZ" sz="5200" b="1" dirty="0">
                <a:solidFill>
                  <a:srgbClr val="FFFF00"/>
                </a:solidFill>
              </a:rPr>
              <a:t>Saccharomyces cerevisiae</a:t>
            </a:r>
            <a:endParaRPr lang="cs-CZ" sz="4800" dirty="0">
              <a:solidFill>
                <a:srgbClr val="FFFF00"/>
              </a:solidFill>
            </a:endParaRPr>
          </a:p>
        </p:txBody>
      </p:sp>
      <p:sp>
        <p:nvSpPr>
          <p:cNvPr id="87043" name="Rectangle 3"/>
          <p:cNvSpPr>
            <a:spLocks noGrp="1" noChangeArrowheads="1"/>
          </p:cNvSpPr>
          <p:nvPr>
            <p:ph type="subTitle" idx="1"/>
          </p:nvPr>
        </p:nvSpPr>
        <p:spPr>
          <a:xfrm>
            <a:off x="838200" y="2362200"/>
            <a:ext cx="7162800" cy="3733800"/>
          </a:xfrm>
        </p:spPr>
        <p:txBody>
          <a:bodyPr>
            <a:normAutofit/>
          </a:bodyPr>
          <a:lstStyle/>
          <a:p>
            <a:pPr algn="l">
              <a:lnSpc>
                <a:spcPct val="80000"/>
              </a:lnSpc>
            </a:pPr>
            <a:r>
              <a:rPr lang="cs-CZ" sz="3600" b="1" dirty="0"/>
              <a:t>Effects</a:t>
            </a:r>
            <a:r>
              <a:rPr lang="cs-CZ" b="1" dirty="0" smtClean="0"/>
              <a:t>:</a:t>
            </a:r>
            <a:endParaRPr lang="cs-CZ" b="1" dirty="0"/>
          </a:p>
          <a:p>
            <a:pPr algn="l">
              <a:lnSpc>
                <a:spcPct val="80000"/>
              </a:lnSpc>
              <a:spcAft>
                <a:spcPct val="20000"/>
              </a:spcAft>
              <a:buClr>
                <a:srgbClr val="FF00FF"/>
              </a:buClr>
              <a:buSzPct val="145000"/>
            </a:pPr>
            <a:r>
              <a:rPr lang="en-US" sz="1800" dirty="0" smtClean="0"/>
              <a:t>          </a:t>
            </a:r>
            <a:r>
              <a:rPr lang="cs-CZ" sz="2600" dirty="0" smtClean="0"/>
              <a:t>stability </a:t>
            </a:r>
            <a:r>
              <a:rPr lang="cs-CZ" sz="2600" dirty="0"/>
              <a:t>of the rumen </a:t>
            </a:r>
            <a:br>
              <a:rPr lang="cs-CZ" sz="2600" dirty="0"/>
            </a:br>
            <a:r>
              <a:rPr lang="cs-CZ" sz="2600" dirty="0"/>
              <a:t> </a:t>
            </a:r>
            <a:r>
              <a:rPr lang="en-US" sz="2600" dirty="0" smtClean="0"/>
              <a:t>  </a:t>
            </a:r>
            <a:r>
              <a:rPr lang="cs-CZ" sz="2600" dirty="0" smtClean="0"/>
              <a:t>    </a:t>
            </a:r>
            <a:r>
              <a:rPr lang="cs-CZ" sz="2600" dirty="0"/>
              <a:t>environment</a:t>
            </a:r>
          </a:p>
          <a:p>
            <a:pPr algn="l">
              <a:lnSpc>
                <a:spcPct val="80000"/>
              </a:lnSpc>
              <a:spcAft>
                <a:spcPct val="20000"/>
              </a:spcAft>
              <a:buClr>
                <a:srgbClr val="FF00FF"/>
              </a:buClr>
              <a:buSzPct val="145000"/>
            </a:pPr>
            <a:r>
              <a:rPr lang="cs-CZ" sz="2600" dirty="0"/>
              <a:t>       </a:t>
            </a:r>
            <a:r>
              <a:rPr lang="cs-CZ" sz="2600" dirty="0" smtClean="0"/>
              <a:t>fermentation</a:t>
            </a:r>
            <a:endParaRPr lang="cs-CZ" sz="2600" dirty="0"/>
          </a:p>
          <a:p>
            <a:pPr algn="l">
              <a:lnSpc>
                <a:spcPct val="80000"/>
              </a:lnSpc>
              <a:spcAft>
                <a:spcPct val="20000"/>
              </a:spcAft>
              <a:buClr>
                <a:srgbClr val="FF00FF"/>
              </a:buClr>
              <a:buSzPct val="145000"/>
            </a:pPr>
            <a:r>
              <a:rPr lang="cs-CZ" sz="2600" dirty="0"/>
              <a:t>       VFA production</a:t>
            </a:r>
          </a:p>
          <a:p>
            <a:pPr algn="l">
              <a:lnSpc>
                <a:spcPct val="80000"/>
              </a:lnSpc>
              <a:spcAft>
                <a:spcPct val="20000"/>
              </a:spcAft>
              <a:buClr>
                <a:srgbClr val="FF00FF"/>
              </a:buClr>
              <a:buSzPct val="145000"/>
            </a:pPr>
            <a:r>
              <a:rPr lang="cs-CZ" sz="2600" dirty="0"/>
              <a:t>       lactate production</a:t>
            </a:r>
          </a:p>
          <a:p>
            <a:pPr algn="l">
              <a:lnSpc>
                <a:spcPct val="80000"/>
              </a:lnSpc>
              <a:spcAft>
                <a:spcPct val="20000"/>
              </a:spcAft>
              <a:buClr>
                <a:srgbClr val="FF00FF"/>
              </a:buClr>
              <a:buSzPct val="145000"/>
            </a:pPr>
            <a:r>
              <a:rPr lang="cs-CZ" sz="2600" dirty="0"/>
              <a:t>       utilization of ammonia</a:t>
            </a:r>
          </a:p>
          <a:p>
            <a:pPr algn="l">
              <a:lnSpc>
                <a:spcPct val="80000"/>
              </a:lnSpc>
              <a:spcAft>
                <a:spcPct val="20000"/>
              </a:spcAft>
              <a:buClr>
                <a:srgbClr val="FF00FF"/>
              </a:buClr>
              <a:buSzPct val="145000"/>
            </a:pPr>
            <a:r>
              <a:rPr lang="cs-CZ" sz="2600" dirty="0"/>
              <a:t>       microbial protein synthesis </a:t>
            </a:r>
          </a:p>
          <a:p>
            <a:pPr algn="l">
              <a:lnSpc>
                <a:spcPct val="80000"/>
              </a:lnSpc>
              <a:buClr>
                <a:srgbClr val="FF00FF"/>
              </a:buClr>
              <a:buSzPct val="145000"/>
            </a:pPr>
            <a:endParaRPr lang="cs-CZ" sz="2600" dirty="0"/>
          </a:p>
          <a:p>
            <a:pPr>
              <a:lnSpc>
                <a:spcPct val="80000"/>
              </a:lnSpc>
            </a:pPr>
            <a:endParaRPr lang="cs-CZ" sz="2800" dirty="0"/>
          </a:p>
        </p:txBody>
      </p:sp>
      <p:pic>
        <p:nvPicPr>
          <p:cNvPr id="87044" name="Picture 4"/>
          <p:cNvPicPr>
            <a:picLocks noChangeAspect="1" noChangeArrowheads="1"/>
          </p:cNvPicPr>
          <p:nvPr/>
        </p:nvPicPr>
        <p:blipFill>
          <a:blip r:embed="rId2" cstate="print"/>
          <a:srcRect/>
          <a:stretch>
            <a:fillRect/>
          </a:stretch>
        </p:blipFill>
        <p:spPr bwMode="auto">
          <a:xfrm>
            <a:off x="5943600" y="2133600"/>
            <a:ext cx="2819400" cy="2879725"/>
          </a:xfrm>
          <a:prstGeom prst="rect">
            <a:avLst/>
          </a:prstGeom>
          <a:noFill/>
          <a:ln w="9525">
            <a:noFill/>
            <a:miter lim="800000"/>
            <a:headEnd/>
            <a:tailEnd/>
          </a:ln>
          <a:effectLst/>
        </p:spPr>
      </p:pic>
      <p:sp>
        <p:nvSpPr>
          <p:cNvPr id="87045" name="AutoShape 5"/>
          <p:cNvSpPr>
            <a:spLocks noChangeArrowheads="1"/>
          </p:cNvSpPr>
          <p:nvPr/>
        </p:nvSpPr>
        <p:spPr bwMode="auto">
          <a:xfrm>
            <a:off x="1187450" y="2781300"/>
            <a:ext cx="144463" cy="255588"/>
          </a:xfrm>
          <a:prstGeom prst="upArrow">
            <a:avLst>
              <a:gd name="adj1" fmla="val 50000"/>
              <a:gd name="adj2" fmla="val 44231"/>
            </a:avLst>
          </a:prstGeom>
          <a:solidFill>
            <a:srgbClr val="FF0000"/>
          </a:solidFill>
          <a:ln w="9525">
            <a:solidFill>
              <a:schemeClr val="tx1"/>
            </a:solidFill>
            <a:miter lim="800000"/>
            <a:headEnd/>
            <a:tailEnd/>
          </a:ln>
          <a:effectLst/>
        </p:spPr>
        <p:txBody>
          <a:bodyPr wrap="none" anchor="ctr"/>
          <a:lstStyle/>
          <a:p>
            <a:endParaRPr lang="en-US"/>
          </a:p>
        </p:txBody>
      </p:sp>
      <p:sp>
        <p:nvSpPr>
          <p:cNvPr id="87048" name="AutoShape 8"/>
          <p:cNvSpPr>
            <a:spLocks noChangeArrowheads="1"/>
          </p:cNvSpPr>
          <p:nvPr/>
        </p:nvSpPr>
        <p:spPr bwMode="auto">
          <a:xfrm>
            <a:off x="1219200" y="3429000"/>
            <a:ext cx="144463" cy="255587"/>
          </a:xfrm>
          <a:prstGeom prst="upArrow">
            <a:avLst>
              <a:gd name="adj1" fmla="val 50000"/>
              <a:gd name="adj2" fmla="val 44231"/>
            </a:avLst>
          </a:prstGeom>
          <a:solidFill>
            <a:srgbClr val="FF0000"/>
          </a:solidFill>
          <a:ln w="9525">
            <a:solidFill>
              <a:schemeClr val="tx1"/>
            </a:solidFill>
            <a:miter lim="800000"/>
            <a:headEnd/>
            <a:tailEnd/>
          </a:ln>
          <a:effectLst/>
        </p:spPr>
        <p:txBody>
          <a:bodyPr wrap="none" anchor="ctr"/>
          <a:lstStyle/>
          <a:p>
            <a:endParaRPr lang="en-US"/>
          </a:p>
        </p:txBody>
      </p:sp>
      <p:sp>
        <p:nvSpPr>
          <p:cNvPr id="87049" name="AutoShape 9"/>
          <p:cNvSpPr>
            <a:spLocks noChangeArrowheads="1"/>
          </p:cNvSpPr>
          <p:nvPr/>
        </p:nvSpPr>
        <p:spPr bwMode="auto">
          <a:xfrm>
            <a:off x="1219200" y="3810000"/>
            <a:ext cx="144463" cy="255587"/>
          </a:xfrm>
          <a:prstGeom prst="upArrow">
            <a:avLst>
              <a:gd name="adj1" fmla="val 50000"/>
              <a:gd name="adj2" fmla="val 44231"/>
            </a:avLst>
          </a:prstGeom>
          <a:solidFill>
            <a:srgbClr val="FF0000"/>
          </a:solidFill>
          <a:ln w="9525">
            <a:solidFill>
              <a:schemeClr val="tx1"/>
            </a:solidFill>
            <a:miter lim="800000"/>
            <a:headEnd/>
            <a:tailEnd/>
          </a:ln>
          <a:effectLst/>
        </p:spPr>
        <p:txBody>
          <a:bodyPr wrap="none" anchor="ctr"/>
          <a:lstStyle/>
          <a:p>
            <a:endParaRPr lang="en-US"/>
          </a:p>
        </p:txBody>
      </p:sp>
      <p:sp>
        <p:nvSpPr>
          <p:cNvPr id="87051" name="AutoShape 11"/>
          <p:cNvSpPr>
            <a:spLocks noChangeArrowheads="1"/>
          </p:cNvSpPr>
          <p:nvPr/>
        </p:nvSpPr>
        <p:spPr bwMode="auto">
          <a:xfrm>
            <a:off x="1219200" y="4724400"/>
            <a:ext cx="144463" cy="255587"/>
          </a:xfrm>
          <a:prstGeom prst="upArrow">
            <a:avLst>
              <a:gd name="adj1" fmla="val 50000"/>
              <a:gd name="adj2" fmla="val 44231"/>
            </a:avLst>
          </a:prstGeom>
          <a:solidFill>
            <a:srgbClr val="FF0000"/>
          </a:solidFill>
          <a:ln w="9525">
            <a:solidFill>
              <a:schemeClr val="tx1"/>
            </a:solidFill>
            <a:miter lim="800000"/>
            <a:headEnd/>
            <a:tailEnd/>
          </a:ln>
          <a:effectLst/>
        </p:spPr>
        <p:txBody>
          <a:bodyPr wrap="none" anchor="ctr"/>
          <a:lstStyle/>
          <a:p>
            <a:endParaRPr lang="en-US"/>
          </a:p>
        </p:txBody>
      </p:sp>
      <p:sp>
        <p:nvSpPr>
          <p:cNvPr id="87052" name="AutoShape 12"/>
          <p:cNvSpPr>
            <a:spLocks noChangeArrowheads="1"/>
          </p:cNvSpPr>
          <p:nvPr/>
        </p:nvSpPr>
        <p:spPr bwMode="auto">
          <a:xfrm>
            <a:off x="1219200" y="5181600"/>
            <a:ext cx="144463" cy="255588"/>
          </a:xfrm>
          <a:prstGeom prst="upArrow">
            <a:avLst>
              <a:gd name="adj1" fmla="val 50000"/>
              <a:gd name="adj2" fmla="val 44231"/>
            </a:avLst>
          </a:prstGeom>
          <a:solidFill>
            <a:srgbClr val="FF0000"/>
          </a:solidFill>
          <a:ln w="9525">
            <a:solidFill>
              <a:schemeClr val="tx1"/>
            </a:solidFill>
            <a:miter lim="800000"/>
            <a:headEnd/>
            <a:tailEnd/>
          </a:ln>
          <a:effectLst/>
        </p:spPr>
        <p:txBody>
          <a:bodyPr wrap="none" anchor="ctr"/>
          <a:lstStyle/>
          <a:p>
            <a:endParaRPr lang="en-US"/>
          </a:p>
        </p:txBody>
      </p:sp>
      <p:sp>
        <p:nvSpPr>
          <p:cNvPr id="87053" name="AutoShape 13"/>
          <p:cNvSpPr>
            <a:spLocks noChangeArrowheads="1"/>
          </p:cNvSpPr>
          <p:nvPr/>
        </p:nvSpPr>
        <p:spPr bwMode="auto">
          <a:xfrm>
            <a:off x="1219200" y="4191000"/>
            <a:ext cx="144463" cy="328613"/>
          </a:xfrm>
          <a:prstGeom prst="downArrow">
            <a:avLst>
              <a:gd name="adj1" fmla="val 50000"/>
              <a:gd name="adj2" fmla="val 56868"/>
            </a:avLst>
          </a:prstGeom>
          <a:solidFill>
            <a:srgbClr val="FF0000"/>
          </a:solidFill>
          <a:ln w="9525">
            <a:solidFill>
              <a:schemeClr val="tx1"/>
            </a:solidFill>
            <a:miter lim="800000"/>
            <a:headEnd/>
            <a:tailEnd/>
          </a:ln>
          <a:effectLst/>
        </p:spPr>
        <p:txBody>
          <a:bodyPr wrap="none" anchor="ctr"/>
          <a:lstStyle/>
          <a:p>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p:cNvSpPr>
            <a:spLocks noGrp="1" noChangeArrowheads="1"/>
          </p:cNvSpPr>
          <p:nvPr>
            <p:ph idx="1"/>
          </p:nvPr>
        </p:nvSpPr>
        <p:spPr>
          <a:xfrm>
            <a:off x="685800" y="1676400"/>
            <a:ext cx="8077200" cy="4876800"/>
          </a:xfrm>
        </p:spPr>
        <p:txBody>
          <a:bodyPr>
            <a:normAutofit/>
          </a:bodyPr>
          <a:lstStyle/>
          <a:p>
            <a:pPr>
              <a:lnSpc>
                <a:spcPct val="80000"/>
              </a:lnSpc>
            </a:pPr>
            <a:r>
              <a:rPr lang="id-ID" b="1" dirty="0" smtClean="0"/>
              <a:t>Protozoa would predation and digestion of bacteria when fed low-quality.</a:t>
            </a:r>
            <a:endParaRPr lang="en-US" b="1" dirty="0" smtClean="0"/>
          </a:p>
          <a:p>
            <a:pPr>
              <a:lnSpc>
                <a:spcPct val="80000"/>
              </a:lnSpc>
            </a:pPr>
            <a:endParaRPr lang="en-US" b="1" dirty="0" smtClean="0"/>
          </a:p>
          <a:p>
            <a:pPr>
              <a:lnSpc>
                <a:spcPct val="80000"/>
              </a:lnSpc>
            </a:pPr>
            <a:r>
              <a:rPr lang="id-ID" b="1" i="1" dirty="0" smtClean="0"/>
              <a:t>Sapindus rarak </a:t>
            </a:r>
            <a:r>
              <a:rPr lang="id-ID" b="1" dirty="0" smtClean="0"/>
              <a:t>fruit pericarp extract used to reduce the number of rumen protozoa because its contain high saponin that  have a potency to suppress growth of the protozoa and increasing the rumen bacteria and change fermentation patterns in the rumen system </a:t>
            </a:r>
            <a:r>
              <a:rPr lang="en-US" b="1" dirty="0" smtClean="0"/>
              <a:t/>
            </a:r>
            <a:br>
              <a:rPr lang="en-US" b="1" dirty="0" smtClean="0"/>
            </a:br>
            <a:endParaRPr lang="en-US" b="1" dirty="0" smtClean="0">
              <a:solidFill>
                <a:schemeClr val="tx2"/>
              </a:solidFill>
            </a:endParaRPr>
          </a:p>
          <a:p>
            <a:pPr eaLnBrk="1" hangingPunct="1">
              <a:lnSpc>
                <a:spcPct val="80000"/>
              </a:lnSpc>
            </a:pPr>
            <a:endParaRPr lang="en-US" sz="2400" dirty="0" smtClean="0">
              <a:solidFill>
                <a:schemeClr val="tx2"/>
              </a:solidFill>
            </a:endParaRPr>
          </a:p>
          <a:p>
            <a:pPr eaLnBrk="1" hangingPunct="1">
              <a:lnSpc>
                <a:spcPct val="80000"/>
              </a:lnSpc>
            </a:pPr>
            <a:endParaRPr lang="en-US" sz="1600" dirty="0" smtClean="0">
              <a:solidFill>
                <a:schemeClr val="tx2"/>
              </a:solidFill>
            </a:endParaRPr>
          </a:p>
          <a:p>
            <a:pPr eaLnBrk="1" hangingPunct="1">
              <a:lnSpc>
                <a:spcPct val="80000"/>
              </a:lnSpc>
            </a:pPr>
            <a:endParaRPr lang="en-US" sz="1600" dirty="0" smtClean="0">
              <a:solidFill>
                <a:schemeClr val="tx2"/>
              </a:solidFill>
            </a:endParaRPr>
          </a:p>
        </p:txBody>
      </p:sp>
      <p:sp>
        <p:nvSpPr>
          <p:cNvPr id="16386" name="Rectangle 2"/>
          <p:cNvSpPr>
            <a:spLocks noGrp="1" noChangeArrowheads="1"/>
          </p:cNvSpPr>
          <p:nvPr>
            <p:ph type="title"/>
          </p:nvPr>
        </p:nvSpPr>
        <p:spPr>
          <a:xfrm>
            <a:off x="685800" y="0"/>
            <a:ext cx="7772400" cy="1066800"/>
          </a:xfrm>
        </p:spPr>
        <p:txBody>
          <a:bodyPr>
            <a:normAutofit fontScale="90000"/>
          </a:bodyPr>
          <a:lstStyle/>
          <a:p>
            <a:pPr algn="ctr" eaLnBrk="1" fontAlgn="auto" hangingPunct="1">
              <a:spcAft>
                <a:spcPts val="0"/>
              </a:spcAft>
              <a:defRPr/>
            </a:pPr>
            <a:r>
              <a:rPr lang="en-US" sz="3600" dirty="0" smtClean="0">
                <a:solidFill>
                  <a:schemeClr val="tx1"/>
                </a:solidFill>
              </a:rPr>
              <a:t/>
            </a:r>
            <a:br>
              <a:rPr lang="en-US" sz="3600" dirty="0" smtClean="0">
                <a:solidFill>
                  <a:schemeClr val="tx1"/>
                </a:solidFill>
              </a:rPr>
            </a:br>
            <a:r>
              <a:rPr lang="en-US" dirty="0" smtClean="0">
                <a:solidFill>
                  <a:schemeClr val="tx1"/>
                </a:solidFill>
              </a:rPr>
              <a:t>DEAFUNATING AGENT</a:t>
            </a:r>
            <a:endParaRPr lang="en-US" sz="3600" dirty="0" smtClean="0">
              <a:solidFill>
                <a:schemeClr val="tx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143000"/>
            <a:ext cx="7772400" cy="4953000"/>
          </a:xfrm>
        </p:spPr>
        <p:txBody>
          <a:bodyPr/>
          <a:lstStyle/>
          <a:p>
            <a:r>
              <a:rPr lang="en-US" dirty="0" smtClean="0"/>
              <a:t>This study  was designed to investigate the effect of direct addition of  </a:t>
            </a:r>
            <a:r>
              <a:rPr lang="en-US" i="1" dirty="0" err="1" smtClean="0"/>
              <a:t>Sacharomyces</a:t>
            </a:r>
            <a:r>
              <a:rPr lang="en-US" i="1" dirty="0" smtClean="0"/>
              <a:t> </a:t>
            </a:r>
            <a:r>
              <a:rPr lang="en-US" i="1" dirty="0" err="1" smtClean="0"/>
              <a:t>cerevisiae</a:t>
            </a:r>
            <a:r>
              <a:rPr lang="en-US" dirty="0" smtClean="0"/>
              <a:t>  and  </a:t>
            </a:r>
            <a:r>
              <a:rPr lang="en-US" dirty="0" err="1" smtClean="0"/>
              <a:t>Sapindus</a:t>
            </a:r>
            <a:r>
              <a:rPr lang="en-US" dirty="0" smtClean="0"/>
              <a:t> </a:t>
            </a:r>
            <a:r>
              <a:rPr lang="en-US" dirty="0" err="1" smtClean="0"/>
              <a:t>rarak</a:t>
            </a:r>
            <a:r>
              <a:rPr lang="en-US" dirty="0" smtClean="0"/>
              <a:t>  of feed based on OPF  in Goat diet on nutrient digestibility and live  weight gain.</a:t>
            </a:r>
          </a:p>
          <a:p>
            <a:r>
              <a:rPr lang="en-US" dirty="0" smtClean="0"/>
              <a:t> </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p:cNvSpPr>
            <a:spLocks noGrp="1" noChangeArrowheads="1"/>
          </p:cNvSpPr>
          <p:nvPr>
            <p:ph idx="1"/>
          </p:nvPr>
        </p:nvSpPr>
        <p:spPr>
          <a:xfrm>
            <a:off x="685800" y="1371600"/>
            <a:ext cx="8077200" cy="5181600"/>
          </a:xfrm>
        </p:spPr>
        <p:txBody>
          <a:bodyPr>
            <a:normAutofit/>
          </a:bodyPr>
          <a:lstStyle/>
          <a:p>
            <a:r>
              <a:rPr lang="en-US" sz="2400" dirty="0" smtClean="0"/>
              <a:t>Six teen  male </a:t>
            </a:r>
            <a:r>
              <a:rPr lang="en-US" sz="2400" dirty="0" err="1" smtClean="0"/>
              <a:t>Ettawa</a:t>
            </a:r>
            <a:r>
              <a:rPr lang="en-US" sz="2400" dirty="0" smtClean="0"/>
              <a:t> Goat (45 </a:t>
            </a:r>
            <a:r>
              <a:rPr lang="en-US" sz="2400" u="sng" dirty="0" smtClean="0"/>
              <a:t>+</a:t>
            </a:r>
            <a:r>
              <a:rPr lang="en-US" sz="2400" dirty="0" smtClean="0"/>
              <a:t> 13.5 kg (SEM) </a:t>
            </a:r>
            <a:r>
              <a:rPr lang="en-US" sz="2400" dirty="0" err="1" smtClean="0"/>
              <a:t>liveweight</a:t>
            </a:r>
            <a:r>
              <a:rPr lang="en-US" sz="2400" dirty="0" smtClean="0"/>
              <a:t>) were allocated to four treatments in a </a:t>
            </a:r>
            <a:r>
              <a:rPr lang="en-US" sz="2400" dirty="0" err="1" smtClean="0"/>
              <a:t>randomised</a:t>
            </a:r>
            <a:r>
              <a:rPr lang="en-US" sz="2400" dirty="0" smtClean="0"/>
              <a:t> block design, with four replicates per treatment.</a:t>
            </a:r>
          </a:p>
          <a:p>
            <a:r>
              <a:rPr lang="en-US" sz="2400" dirty="0" smtClean="0"/>
              <a:t> The four treatments were</a:t>
            </a:r>
          </a:p>
          <a:p>
            <a:pPr>
              <a:buNone/>
            </a:pPr>
            <a:r>
              <a:rPr lang="en-US" sz="2400" dirty="0" smtClean="0"/>
              <a:t>	(A).  native grass + concentrate </a:t>
            </a:r>
            <a:r>
              <a:rPr lang="en-US" sz="2400" i="1" dirty="0" smtClean="0"/>
              <a:t> </a:t>
            </a:r>
          </a:p>
          <a:p>
            <a:pPr>
              <a:buNone/>
            </a:pPr>
            <a:r>
              <a:rPr lang="en-US" sz="2400" dirty="0" smtClean="0"/>
              <a:t>	(B). OPF(previously treated with 3% urea) + </a:t>
            </a:r>
          </a:p>
          <a:p>
            <a:pPr>
              <a:buNone/>
            </a:pPr>
            <a:r>
              <a:rPr lang="en-US" sz="2400" dirty="0" smtClean="0"/>
              <a:t>         concentrate,</a:t>
            </a:r>
          </a:p>
          <a:p>
            <a:pPr>
              <a:buNone/>
            </a:pPr>
            <a:r>
              <a:rPr lang="en-US" sz="2400" dirty="0" smtClean="0"/>
              <a:t>   (C). Diet B + 1%  </a:t>
            </a:r>
            <a:r>
              <a:rPr lang="en-US" sz="2400" i="1" dirty="0" err="1" smtClean="0"/>
              <a:t>S.cerevisae</a:t>
            </a:r>
            <a:r>
              <a:rPr lang="en-US" sz="2400" dirty="0" smtClean="0"/>
              <a:t> and</a:t>
            </a:r>
          </a:p>
          <a:p>
            <a:pPr>
              <a:buNone/>
            </a:pPr>
            <a:r>
              <a:rPr lang="en-US" sz="2400" dirty="0" smtClean="0"/>
              <a:t>   (D). Diet C + 0.4% </a:t>
            </a:r>
            <a:r>
              <a:rPr lang="en-US" sz="2400" i="1" dirty="0" err="1" smtClean="0"/>
              <a:t>sapindus</a:t>
            </a:r>
            <a:r>
              <a:rPr lang="en-US" sz="2400" i="1" dirty="0" smtClean="0"/>
              <a:t> </a:t>
            </a:r>
            <a:r>
              <a:rPr lang="en-US" sz="2400" i="1" dirty="0" err="1" smtClean="0"/>
              <a:t>rarak</a:t>
            </a:r>
            <a:r>
              <a:rPr lang="en-US" sz="2400" dirty="0" smtClean="0"/>
              <a:t>.</a:t>
            </a:r>
          </a:p>
          <a:p>
            <a:pPr eaLnBrk="1" hangingPunct="1">
              <a:lnSpc>
                <a:spcPct val="80000"/>
              </a:lnSpc>
            </a:pPr>
            <a:endParaRPr lang="en-US" sz="1600" dirty="0" smtClean="0">
              <a:solidFill>
                <a:schemeClr val="tx2"/>
              </a:solidFill>
            </a:endParaRPr>
          </a:p>
          <a:p>
            <a:pPr eaLnBrk="1" hangingPunct="1">
              <a:lnSpc>
                <a:spcPct val="80000"/>
              </a:lnSpc>
            </a:pPr>
            <a:endParaRPr lang="en-US" sz="1600" dirty="0" smtClean="0">
              <a:solidFill>
                <a:schemeClr val="tx2"/>
              </a:solidFill>
            </a:endParaRPr>
          </a:p>
        </p:txBody>
      </p:sp>
      <p:sp>
        <p:nvSpPr>
          <p:cNvPr id="16386" name="Rectangle 2"/>
          <p:cNvSpPr>
            <a:spLocks noGrp="1" noChangeArrowheads="1"/>
          </p:cNvSpPr>
          <p:nvPr>
            <p:ph type="title"/>
          </p:nvPr>
        </p:nvSpPr>
        <p:spPr>
          <a:xfrm>
            <a:off x="685800" y="0"/>
            <a:ext cx="7772400" cy="1066800"/>
          </a:xfrm>
        </p:spPr>
        <p:txBody>
          <a:bodyPr>
            <a:normAutofit fontScale="90000"/>
          </a:bodyPr>
          <a:lstStyle/>
          <a:p>
            <a:pPr algn="ctr" eaLnBrk="1" fontAlgn="auto" hangingPunct="1">
              <a:spcAft>
                <a:spcPts val="0"/>
              </a:spcAft>
              <a:defRPr/>
            </a:pPr>
            <a:r>
              <a:rPr lang="en-US" sz="3600" smtClean="0">
                <a:solidFill>
                  <a:schemeClr val="tx1"/>
                </a:solidFill>
              </a:rPr>
              <a:t/>
            </a:r>
            <a:br>
              <a:rPr lang="en-US" sz="3600" smtClean="0">
                <a:solidFill>
                  <a:schemeClr val="tx1"/>
                </a:solidFill>
              </a:rPr>
            </a:br>
            <a:r>
              <a:rPr lang="en-US" sz="3600" smtClean="0">
                <a:solidFill>
                  <a:schemeClr val="tx1"/>
                </a:solidFill>
              </a:rPr>
              <a:t>MATERIAL AND METHOD</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2920" y="530352"/>
            <a:ext cx="8183880" cy="5260848"/>
          </a:xfrm>
        </p:spPr>
        <p:txBody>
          <a:bodyPr>
            <a:normAutofit fontScale="92500"/>
          </a:bodyPr>
          <a:lstStyle/>
          <a:p>
            <a:pPr>
              <a:buFont typeface="Wingdings" pitchFamily="2" charset="2"/>
              <a:buChar char="§"/>
            </a:pPr>
            <a:r>
              <a:rPr lang="en-US" dirty="0" smtClean="0"/>
              <a:t>The animals were adjusted to their treatments over a 2 week preliminary period which was followed by an 8 weeks experimental period. </a:t>
            </a:r>
          </a:p>
          <a:p>
            <a:pPr>
              <a:buFont typeface="Wingdings" pitchFamily="2" charset="2"/>
              <a:buChar char="§"/>
            </a:pPr>
            <a:r>
              <a:rPr lang="en-US" dirty="0" smtClean="0"/>
              <a:t>Feed intake was determined daily  and</a:t>
            </a:r>
          </a:p>
          <a:p>
            <a:pPr>
              <a:buNone/>
            </a:pPr>
            <a:r>
              <a:rPr lang="en-US" dirty="0" smtClean="0"/>
              <a:t>   </a:t>
            </a:r>
            <a:r>
              <a:rPr lang="en-US" dirty="0" err="1" smtClean="0"/>
              <a:t>liveweight</a:t>
            </a:r>
            <a:r>
              <a:rPr lang="en-US" dirty="0" smtClean="0"/>
              <a:t> was measured once each week. </a:t>
            </a:r>
          </a:p>
          <a:p>
            <a:pPr>
              <a:buFont typeface="Wingdings" pitchFamily="2" charset="2"/>
              <a:buChar char="§"/>
            </a:pPr>
            <a:r>
              <a:rPr lang="en-US" dirty="0" smtClean="0"/>
              <a:t>Digestibility was measured by total </a:t>
            </a:r>
            <a:r>
              <a:rPr lang="en-US" dirty="0" err="1" smtClean="0"/>
              <a:t>faecal</a:t>
            </a:r>
            <a:r>
              <a:rPr lang="en-US" dirty="0" smtClean="0"/>
              <a:t> collection over 5 consecutive days on during last week of the experimental period. </a:t>
            </a:r>
          </a:p>
          <a:p>
            <a:pPr>
              <a:buFont typeface="Wingdings" pitchFamily="2" charset="2"/>
              <a:buChar char="§"/>
            </a:pPr>
            <a:r>
              <a:rPr lang="en-US" dirty="0" smtClean="0"/>
              <a:t>Data were </a:t>
            </a:r>
            <a:r>
              <a:rPr lang="en-US" dirty="0" err="1" smtClean="0"/>
              <a:t>analysed</a:t>
            </a:r>
            <a:r>
              <a:rPr lang="en-US" dirty="0" smtClean="0"/>
              <a:t> using the General Linear Model procedure in Statistical Analysis Software (SAS, version). </a:t>
            </a:r>
            <a:endParaRPr lang="en-US" dirty="0" smtClean="0">
              <a:solidFill>
                <a:schemeClr val="tx2"/>
              </a:solidFill>
            </a:endParaRP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838200"/>
            <a:ext cx="7772400" cy="5257800"/>
          </a:xfrm>
        </p:spPr>
        <p:txBody>
          <a:bodyPr/>
          <a:lstStyle/>
          <a:p>
            <a:r>
              <a:rPr lang="en-US" sz="2400" dirty="0" smtClean="0">
                <a:solidFill>
                  <a:schemeClr val="tx2"/>
                </a:solidFill>
                <a:latin typeface="+mn-lt"/>
                <a:ea typeface="+mn-ea"/>
                <a:cs typeface="+mn-cs"/>
              </a:rPr>
              <a:t>Live </a:t>
            </a:r>
            <a:r>
              <a:rPr lang="en-US" sz="2400" i="1" dirty="0" err="1" smtClean="0">
                <a:solidFill>
                  <a:schemeClr val="tx2"/>
                </a:solidFill>
                <a:latin typeface="+mn-lt"/>
                <a:ea typeface="+mn-ea"/>
                <a:cs typeface="+mn-cs"/>
              </a:rPr>
              <a:t>Sacharomyces</a:t>
            </a:r>
            <a:r>
              <a:rPr lang="en-US" sz="2400" i="1" dirty="0" smtClean="0">
                <a:solidFill>
                  <a:schemeClr val="tx2"/>
                </a:solidFill>
                <a:latin typeface="+mn-lt"/>
                <a:ea typeface="+mn-ea"/>
                <a:cs typeface="+mn-cs"/>
              </a:rPr>
              <a:t> </a:t>
            </a:r>
            <a:r>
              <a:rPr lang="en-US" sz="2400" i="1" dirty="0" err="1" smtClean="0">
                <a:solidFill>
                  <a:schemeClr val="tx2"/>
                </a:solidFill>
                <a:latin typeface="+mn-lt"/>
                <a:ea typeface="+mn-ea"/>
                <a:cs typeface="+mn-cs"/>
              </a:rPr>
              <a:t>cerevisiae</a:t>
            </a:r>
            <a:r>
              <a:rPr lang="en-US" sz="2400" i="1" dirty="0" smtClean="0">
                <a:solidFill>
                  <a:schemeClr val="tx2"/>
                </a:solidFill>
                <a:latin typeface="+mn-lt"/>
                <a:ea typeface="+mn-ea"/>
                <a:cs typeface="+mn-cs"/>
              </a:rPr>
              <a:t> </a:t>
            </a:r>
            <a:r>
              <a:rPr lang="en-US" sz="2400" dirty="0" smtClean="0">
                <a:solidFill>
                  <a:schemeClr val="tx2"/>
                </a:solidFill>
                <a:latin typeface="+mn-lt"/>
                <a:ea typeface="+mn-ea"/>
                <a:cs typeface="+mn-cs"/>
              </a:rPr>
              <a:t>cells  </a:t>
            </a:r>
            <a:r>
              <a:rPr lang="en-US" sz="2400" dirty="0" err="1" smtClean="0">
                <a:solidFill>
                  <a:schemeClr val="tx2"/>
                </a:solidFill>
                <a:latin typeface="+mn-lt"/>
                <a:ea typeface="+mn-ea"/>
                <a:cs typeface="+mn-cs"/>
              </a:rPr>
              <a:t>srtain</a:t>
            </a:r>
            <a:r>
              <a:rPr lang="en-US" sz="2400" dirty="0" smtClean="0">
                <a:solidFill>
                  <a:schemeClr val="tx2"/>
                </a:solidFill>
                <a:latin typeface="+mn-lt"/>
                <a:ea typeface="+mn-ea"/>
                <a:cs typeface="+mn-cs"/>
              </a:rPr>
              <a:t> </a:t>
            </a:r>
            <a:r>
              <a:rPr lang="en-US" sz="2400" dirty="0" err="1" smtClean="0">
                <a:solidFill>
                  <a:schemeClr val="tx2"/>
                </a:solidFill>
                <a:latin typeface="+mn-lt"/>
                <a:ea typeface="+mn-ea"/>
                <a:cs typeface="+mn-cs"/>
              </a:rPr>
              <a:t>Meyen</a:t>
            </a:r>
            <a:r>
              <a:rPr lang="en-US" sz="2400" dirty="0" smtClean="0">
                <a:solidFill>
                  <a:schemeClr val="tx2"/>
                </a:solidFill>
                <a:latin typeface="+mn-lt"/>
                <a:ea typeface="+mn-ea"/>
                <a:cs typeface="+mn-cs"/>
              </a:rPr>
              <a:t> ex Hansen  (Collection of Biotechnology Laboratory of  Gajah </a:t>
            </a:r>
            <a:r>
              <a:rPr lang="en-US" sz="2400" dirty="0" err="1" smtClean="0">
                <a:solidFill>
                  <a:schemeClr val="tx2"/>
                </a:solidFill>
                <a:latin typeface="+mn-lt"/>
                <a:ea typeface="+mn-ea"/>
                <a:cs typeface="+mn-cs"/>
              </a:rPr>
              <a:t>Mada</a:t>
            </a:r>
            <a:r>
              <a:rPr lang="en-US" sz="2400" dirty="0" smtClean="0">
                <a:solidFill>
                  <a:schemeClr val="tx2"/>
                </a:solidFill>
                <a:latin typeface="+mn-lt"/>
                <a:ea typeface="+mn-ea"/>
                <a:cs typeface="+mn-cs"/>
              </a:rPr>
              <a:t> University, </a:t>
            </a:r>
            <a:r>
              <a:rPr lang="en-US" sz="2400" dirty="0" err="1" smtClean="0">
                <a:solidFill>
                  <a:schemeClr val="tx2"/>
                </a:solidFill>
                <a:latin typeface="+mn-lt"/>
                <a:ea typeface="+mn-ea"/>
                <a:cs typeface="+mn-cs"/>
              </a:rPr>
              <a:t>Jokyakarta</a:t>
            </a:r>
            <a:r>
              <a:rPr lang="en-US" sz="2400" dirty="0" smtClean="0">
                <a:solidFill>
                  <a:schemeClr val="tx2"/>
                </a:solidFill>
                <a:latin typeface="+mn-lt"/>
                <a:ea typeface="+mn-ea"/>
                <a:cs typeface="+mn-cs"/>
              </a:rPr>
              <a:t> Indonesia) were used as a </a:t>
            </a:r>
            <a:r>
              <a:rPr lang="en-US" sz="2400" dirty="0" smtClean="0">
                <a:solidFill>
                  <a:schemeClr val="tx2"/>
                </a:solidFill>
              </a:rPr>
              <a:t>DFM</a:t>
            </a:r>
            <a:r>
              <a:rPr lang="en-US" sz="2400" dirty="0" smtClean="0">
                <a:solidFill>
                  <a:schemeClr val="tx2"/>
                </a:solidFill>
                <a:latin typeface="+mn-lt"/>
                <a:ea typeface="+mn-ea"/>
                <a:cs typeface="+mn-cs"/>
              </a:rPr>
              <a:t>, and contained  4 x 10</a:t>
            </a:r>
            <a:r>
              <a:rPr lang="en-US" sz="2400" baseline="30000" dirty="0" smtClean="0">
                <a:solidFill>
                  <a:schemeClr val="tx2"/>
                </a:solidFill>
              </a:rPr>
              <a:t>9</a:t>
            </a:r>
            <a:r>
              <a:rPr lang="en-US" sz="2400" dirty="0" smtClean="0">
                <a:solidFill>
                  <a:schemeClr val="tx2"/>
                </a:solidFill>
                <a:latin typeface="+mn-lt"/>
                <a:ea typeface="+mn-ea"/>
                <a:cs typeface="+mn-cs"/>
              </a:rPr>
              <a:t> live organisms/g, plus the carrier (medium) on which it was grown.</a:t>
            </a:r>
          </a:p>
          <a:p>
            <a:pPr>
              <a:buNone/>
            </a:pPr>
            <a:r>
              <a:rPr lang="en-US" sz="2400" dirty="0" smtClean="0">
                <a:solidFill>
                  <a:schemeClr val="tx2"/>
                </a:solidFill>
                <a:latin typeface="+mn-lt"/>
                <a:ea typeface="+mn-ea"/>
                <a:cs typeface="+mn-cs"/>
              </a:rPr>
              <a:t> </a:t>
            </a:r>
          </a:p>
          <a:p>
            <a:r>
              <a:rPr lang="id-ID" sz="2400" dirty="0" smtClean="0"/>
              <a:t>The </a:t>
            </a:r>
            <a:r>
              <a:rPr lang="id-ID" sz="2400" i="1" dirty="0" smtClean="0"/>
              <a:t>Sapindus rarak </a:t>
            </a:r>
            <a:r>
              <a:rPr lang="id-ID" sz="2400" dirty="0" smtClean="0"/>
              <a:t>fruits were dried in an oven at 60°C until they consisted of 90% dry matter. After drying, the whole fruits (including seed) were ground immediately. </a:t>
            </a:r>
            <a:endParaRPr lang="en-US" sz="2400" dirty="0" smtClean="0">
              <a:solidFill>
                <a:schemeClr val="tx2"/>
              </a:solidFill>
            </a:endParaRPr>
          </a:p>
          <a:p>
            <a:endParaRPr lang="en-US" sz="2400" dirty="0" smtClean="0">
              <a:solidFill>
                <a:schemeClr val="tx2"/>
              </a:solidFill>
              <a:latin typeface="+mn-lt"/>
              <a:ea typeface="+mn-ea"/>
              <a:cs typeface="+mn-cs"/>
            </a:endParaRPr>
          </a:p>
          <a:p>
            <a:endParaRPr lang="en-US" sz="2400" dirty="0" smtClean="0">
              <a:solidFill>
                <a:schemeClr val="tx2"/>
              </a:solidFill>
              <a:latin typeface="+mn-lt"/>
              <a:ea typeface="+mn-ea"/>
              <a:cs typeface="+mn-cs"/>
            </a:endParaRPr>
          </a:p>
          <a:p>
            <a:endParaRPr lang="en-US" sz="2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 name="Rectangle 1"/>
          <p:cNvSpPr>
            <a:spLocks noChangeArrowheads="1"/>
          </p:cNvSpPr>
          <p:nvPr/>
        </p:nvSpPr>
        <p:spPr bwMode="auto">
          <a:xfrm>
            <a:off x="0" y="108348"/>
            <a:ext cx="8877300" cy="1231106"/>
          </a:xfrm>
          <a:prstGeom prst="rect">
            <a:avLst/>
          </a:prstGeom>
          <a:noFill/>
          <a:ln w="9525">
            <a:noFill/>
            <a:miter lim="800000"/>
            <a:headEnd/>
            <a:tailEnd/>
          </a:ln>
        </p:spPr>
        <p:txBody>
          <a:bodyPr wrap="square" anchor="ctr">
            <a:spAutoFit/>
          </a:bodyPr>
          <a:lstStyle/>
          <a:p>
            <a:pPr algn="ctr" eaLnBrk="0" hangingPunct="0"/>
            <a:r>
              <a:rPr lang="en-US" sz="2800" b="1" dirty="0">
                <a:solidFill>
                  <a:schemeClr val="tx2"/>
                </a:solidFill>
                <a:latin typeface="Arial" pitchFamily="34" charset="0"/>
                <a:ea typeface="Calibri" pitchFamily="34" charset="0"/>
                <a:cs typeface="Arial" pitchFamily="34" charset="0"/>
              </a:rPr>
              <a:t>Ingredient composition and nutrition of experimental diet</a:t>
            </a:r>
            <a:endParaRPr lang="en-US" sz="2800" dirty="0">
              <a:solidFill>
                <a:schemeClr val="tx2"/>
              </a:solidFill>
              <a:latin typeface="Arial" pitchFamily="34" charset="0"/>
              <a:ea typeface="Calibri" pitchFamily="34" charset="0"/>
              <a:cs typeface="Arial" pitchFamily="34" charset="0"/>
            </a:endParaRPr>
          </a:p>
          <a:p>
            <a:pPr eaLnBrk="0" hangingPunct="0"/>
            <a:endParaRPr lang="en-US" dirty="0">
              <a:ea typeface="Calibri" pitchFamily="34" charset="0"/>
              <a:cs typeface="Times New Roman" pitchFamily="18" charset="0"/>
            </a:endParaRPr>
          </a:p>
        </p:txBody>
      </p:sp>
      <p:graphicFrame>
        <p:nvGraphicFramePr>
          <p:cNvPr id="5" name="Table 4"/>
          <p:cNvGraphicFramePr>
            <a:graphicFrameLocks noGrp="1"/>
          </p:cNvGraphicFramePr>
          <p:nvPr/>
        </p:nvGraphicFramePr>
        <p:xfrm>
          <a:off x="304800" y="1066800"/>
          <a:ext cx="8382001" cy="5791200"/>
        </p:xfrm>
        <a:graphic>
          <a:graphicData uri="http://schemas.openxmlformats.org/drawingml/2006/table">
            <a:tbl>
              <a:tblPr/>
              <a:tblGrid>
                <a:gridCol w="2812519"/>
                <a:gridCol w="1406755"/>
                <a:gridCol w="1406755"/>
                <a:gridCol w="1405764"/>
                <a:gridCol w="1350208"/>
              </a:tblGrid>
              <a:tr h="289560">
                <a:tc rowSpan="2">
                  <a:txBody>
                    <a:bodyPr/>
                    <a:lstStyle/>
                    <a:p>
                      <a:pPr marL="179705">
                        <a:spcAft>
                          <a:spcPts val="600"/>
                        </a:spcAft>
                      </a:pPr>
                      <a:r>
                        <a:rPr lang="de-DE" sz="1800" b="1" dirty="0">
                          <a:latin typeface="Times New Roman"/>
                          <a:ea typeface="Malgun Gothic"/>
                          <a:cs typeface="Times New Roman"/>
                        </a:rPr>
                        <a:t>Item</a:t>
                      </a:r>
                      <a:endParaRPr lang="en-US" sz="1800" b="1" dirty="0">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marL="179705" algn="ctr">
                        <a:spcAft>
                          <a:spcPts val="0"/>
                        </a:spcAft>
                      </a:pPr>
                      <a:r>
                        <a:rPr lang="de-DE" sz="1800" b="1">
                          <a:latin typeface="Times New Roman"/>
                          <a:ea typeface="Malgun Gothic"/>
                          <a:cs typeface="Times New Roman"/>
                        </a:rPr>
                        <a:t>Diet</a:t>
                      </a:r>
                      <a:endParaRPr lang="en-US" sz="1800" b="1">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r>
              <a:tr h="289560">
                <a:tc vMerge="1">
                  <a:txBody>
                    <a:bodyPr/>
                    <a:lstStyle/>
                    <a:p>
                      <a:endParaRPr lang="en-US"/>
                    </a:p>
                  </a:txBody>
                  <a:tcPr/>
                </a:tc>
                <a:tc>
                  <a:txBody>
                    <a:bodyPr/>
                    <a:lstStyle/>
                    <a:p>
                      <a:pPr marL="179705" algn="ctr">
                        <a:spcAft>
                          <a:spcPts val="600"/>
                        </a:spcAft>
                      </a:pPr>
                      <a:r>
                        <a:rPr lang="de-DE" sz="1800" b="1">
                          <a:latin typeface="Times New Roman"/>
                          <a:ea typeface="Malgun Gothic"/>
                          <a:cs typeface="Times New Roman"/>
                        </a:rPr>
                        <a:t>A</a:t>
                      </a:r>
                      <a:endParaRPr lang="en-US" sz="1800" b="1">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0"/>
                        </a:spcAft>
                      </a:pPr>
                      <a:r>
                        <a:rPr lang="de-DE" sz="1800" b="1">
                          <a:latin typeface="Times New Roman"/>
                          <a:ea typeface="Malgun Gothic"/>
                          <a:cs typeface="Times New Roman"/>
                        </a:rPr>
                        <a:t>B</a:t>
                      </a:r>
                      <a:endParaRPr lang="en-US" sz="1800" b="1">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de-DE" sz="1800" b="1">
                          <a:latin typeface="Times New Roman"/>
                          <a:ea typeface="Malgun Gothic"/>
                          <a:cs typeface="Times New Roman"/>
                        </a:rPr>
                        <a:t>C</a:t>
                      </a:r>
                      <a:endParaRPr lang="en-US" sz="1800" b="1">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de-DE" sz="1800" b="1">
                          <a:latin typeface="Times New Roman"/>
                          <a:ea typeface="Malgun Gothic"/>
                          <a:cs typeface="Times New Roman"/>
                        </a:rPr>
                        <a:t>D</a:t>
                      </a:r>
                      <a:endParaRPr lang="en-US" sz="1800" b="1">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9560">
                <a:tc>
                  <a:txBody>
                    <a:bodyPr/>
                    <a:lstStyle/>
                    <a:p>
                      <a:pPr marL="179705">
                        <a:spcAft>
                          <a:spcPts val="600"/>
                        </a:spcAft>
                      </a:pPr>
                      <a:r>
                        <a:rPr lang="de-DE" sz="1800" b="1" dirty="0" smtClean="0">
                          <a:latin typeface="Times New Roman"/>
                          <a:ea typeface="Malgun Gothic"/>
                          <a:cs typeface="Times New Roman"/>
                        </a:rPr>
                        <a:t>OPF</a:t>
                      </a:r>
                      <a:endParaRPr lang="en-US" sz="1800" b="1" dirty="0">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de-DE" sz="1800" b="1">
                          <a:latin typeface="Times New Roman"/>
                          <a:ea typeface="Malgun Gothic"/>
                          <a:cs typeface="Times New Roman"/>
                        </a:rPr>
                        <a:t>-</a:t>
                      </a:r>
                      <a:endParaRPr lang="en-US" sz="1800" b="1">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en-US" sz="1800" b="1">
                          <a:latin typeface="Times New Roman"/>
                          <a:ea typeface="Malgun Gothic"/>
                          <a:cs typeface="Times New Roman"/>
                        </a:rPr>
                        <a:t>50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en-US" sz="1800" b="1">
                          <a:latin typeface="Times New Roman"/>
                          <a:ea typeface="Malgun Gothic"/>
                          <a:cs typeface="Times New Roman"/>
                        </a:rPr>
                        <a:t>5</a:t>
                      </a:r>
                      <a:r>
                        <a:rPr lang="de-DE" sz="1800" b="1">
                          <a:latin typeface="Times New Roman"/>
                          <a:ea typeface="Malgun Gothic"/>
                          <a:cs typeface="Times New Roman"/>
                        </a:rPr>
                        <a:t>0</a:t>
                      </a:r>
                      <a:endParaRPr lang="en-US" sz="1800" b="1">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de-DE" sz="1800" b="1">
                          <a:latin typeface="Times New Roman"/>
                          <a:ea typeface="Malgun Gothic"/>
                          <a:cs typeface="Times New Roman"/>
                        </a:rPr>
                        <a:t>50</a:t>
                      </a:r>
                      <a:endParaRPr lang="en-US" sz="1800" b="1">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9560">
                <a:tc>
                  <a:txBody>
                    <a:bodyPr/>
                    <a:lstStyle/>
                    <a:p>
                      <a:pPr marL="179705">
                        <a:spcAft>
                          <a:spcPts val="600"/>
                        </a:spcAft>
                      </a:pPr>
                      <a:r>
                        <a:rPr lang="de-DE" sz="1800" b="1" dirty="0">
                          <a:latin typeface="Times New Roman"/>
                          <a:ea typeface="Malgun Gothic"/>
                          <a:cs typeface="Times New Roman"/>
                        </a:rPr>
                        <a:t>Grass</a:t>
                      </a:r>
                      <a:endParaRPr lang="en-US" sz="1800" b="1" dirty="0">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de-DE" sz="1800" b="1">
                          <a:latin typeface="Times New Roman"/>
                          <a:ea typeface="Malgun Gothic"/>
                          <a:cs typeface="Times New Roman"/>
                        </a:rPr>
                        <a:t>50</a:t>
                      </a:r>
                      <a:endParaRPr lang="en-US" sz="1800" b="1">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de-DE" sz="1800" b="1">
                          <a:latin typeface="Times New Roman"/>
                          <a:ea typeface="Malgun Gothic"/>
                          <a:cs typeface="Times New Roman"/>
                        </a:rPr>
                        <a:t>-</a:t>
                      </a:r>
                      <a:endParaRPr lang="en-US" sz="1800" b="1">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de-DE" sz="1800" b="1">
                          <a:latin typeface="Times New Roman"/>
                          <a:ea typeface="Malgun Gothic"/>
                          <a:cs typeface="Times New Roman"/>
                        </a:rPr>
                        <a:t>-</a:t>
                      </a:r>
                      <a:endParaRPr lang="en-US" sz="1800" b="1">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de-DE" sz="1800" b="1">
                          <a:latin typeface="Times New Roman"/>
                          <a:ea typeface="Malgun Gothic"/>
                          <a:cs typeface="Times New Roman"/>
                        </a:rPr>
                        <a:t>-</a:t>
                      </a:r>
                      <a:endParaRPr lang="en-US" sz="1800" b="1">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9560">
                <a:tc>
                  <a:txBody>
                    <a:bodyPr/>
                    <a:lstStyle/>
                    <a:p>
                      <a:pPr marL="179705">
                        <a:spcAft>
                          <a:spcPts val="600"/>
                        </a:spcAft>
                      </a:pPr>
                      <a:r>
                        <a:rPr lang="de-DE" sz="1800" b="1" dirty="0">
                          <a:latin typeface="Times New Roman"/>
                          <a:ea typeface="Malgun Gothic"/>
                          <a:cs typeface="Times New Roman"/>
                        </a:rPr>
                        <a:t>Rice brand</a:t>
                      </a:r>
                      <a:endParaRPr lang="en-US" sz="1800" b="1" dirty="0">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de-DE" sz="1800" b="1">
                          <a:latin typeface="Times New Roman"/>
                          <a:ea typeface="Malgun Gothic"/>
                          <a:cs typeface="Times New Roman"/>
                        </a:rPr>
                        <a:t>28</a:t>
                      </a:r>
                      <a:endParaRPr lang="en-US" sz="1800" b="1">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de-DE" sz="1800" b="1">
                          <a:latin typeface="Times New Roman"/>
                          <a:ea typeface="Malgun Gothic"/>
                          <a:cs typeface="Times New Roman"/>
                        </a:rPr>
                        <a:t>28</a:t>
                      </a:r>
                      <a:endParaRPr lang="en-US" sz="1800" b="1">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de-DE" sz="1800" b="1">
                          <a:latin typeface="Times New Roman"/>
                          <a:ea typeface="Malgun Gothic"/>
                          <a:cs typeface="Times New Roman"/>
                        </a:rPr>
                        <a:t>28</a:t>
                      </a:r>
                      <a:endParaRPr lang="en-US" sz="1800" b="1">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de-DE" sz="1800" b="1">
                          <a:latin typeface="Times New Roman"/>
                          <a:ea typeface="Malgun Gothic"/>
                          <a:cs typeface="Times New Roman"/>
                        </a:rPr>
                        <a:t>28</a:t>
                      </a:r>
                      <a:endParaRPr lang="en-US" sz="1800" b="1">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9560">
                <a:tc>
                  <a:txBody>
                    <a:bodyPr/>
                    <a:lstStyle/>
                    <a:p>
                      <a:pPr marL="179705">
                        <a:spcAft>
                          <a:spcPts val="600"/>
                        </a:spcAft>
                      </a:pPr>
                      <a:r>
                        <a:rPr lang="de-DE" sz="1800" b="1" dirty="0">
                          <a:latin typeface="Times New Roman"/>
                          <a:ea typeface="Malgun Gothic"/>
                          <a:cs typeface="Times New Roman"/>
                        </a:rPr>
                        <a:t>corn</a:t>
                      </a:r>
                      <a:endParaRPr lang="en-US" sz="1800" b="1" dirty="0">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de-DE" sz="1800" b="1" dirty="0">
                          <a:latin typeface="Times New Roman"/>
                          <a:ea typeface="Malgun Gothic"/>
                          <a:cs typeface="Times New Roman"/>
                        </a:rPr>
                        <a:t>10</a:t>
                      </a:r>
                      <a:endParaRPr lang="en-US" sz="1800" b="1" dirty="0">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de-DE" sz="1800" b="1">
                          <a:latin typeface="Times New Roman"/>
                          <a:ea typeface="Malgun Gothic"/>
                          <a:cs typeface="Times New Roman"/>
                        </a:rPr>
                        <a:t>10</a:t>
                      </a:r>
                      <a:endParaRPr lang="en-US" sz="1800" b="1">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de-DE" sz="1800" b="1">
                          <a:latin typeface="Times New Roman"/>
                          <a:ea typeface="Malgun Gothic"/>
                          <a:cs typeface="Times New Roman"/>
                        </a:rPr>
                        <a:t>10</a:t>
                      </a:r>
                      <a:endParaRPr lang="en-US" sz="1800" b="1">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de-DE" sz="1800" b="1">
                          <a:latin typeface="Times New Roman"/>
                          <a:ea typeface="Malgun Gothic"/>
                          <a:cs typeface="Times New Roman"/>
                        </a:rPr>
                        <a:t>10</a:t>
                      </a:r>
                      <a:endParaRPr lang="en-US" sz="1800" b="1">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9560">
                <a:tc>
                  <a:txBody>
                    <a:bodyPr/>
                    <a:lstStyle/>
                    <a:p>
                      <a:pPr marL="179705">
                        <a:spcAft>
                          <a:spcPts val="600"/>
                        </a:spcAft>
                      </a:pPr>
                      <a:r>
                        <a:rPr lang="de-DE" sz="1800" b="1" dirty="0">
                          <a:latin typeface="Times New Roman"/>
                          <a:ea typeface="Malgun Gothic"/>
                          <a:cs typeface="Times New Roman"/>
                        </a:rPr>
                        <a:t>Coconute cake</a:t>
                      </a:r>
                      <a:endParaRPr lang="en-US" sz="1800" b="1" dirty="0">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de-DE" sz="1800" b="1">
                          <a:latin typeface="Times New Roman"/>
                          <a:ea typeface="Malgun Gothic"/>
                          <a:cs typeface="Times New Roman"/>
                        </a:rPr>
                        <a:t>11</a:t>
                      </a:r>
                      <a:endParaRPr lang="en-US" sz="1800" b="1">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de-DE" sz="1800" b="1">
                          <a:latin typeface="Times New Roman"/>
                          <a:ea typeface="Malgun Gothic"/>
                          <a:cs typeface="Times New Roman"/>
                        </a:rPr>
                        <a:t>11</a:t>
                      </a:r>
                      <a:endParaRPr lang="en-US" sz="1800" b="1">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de-DE" sz="1800" b="1">
                          <a:latin typeface="Times New Roman"/>
                          <a:ea typeface="Malgun Gothic"/>
                          <a:cs typeface="Times New Roman"/>
                        </a:rPr>
                        <a:t>11</a:t>
                      </a:r>
                      <a:endParaRPr lang="en-US" sz="1800" b="1">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de-DE" sz="1800" b="1">
                          <a:latin typeface="Times New Roman"/>
                          <a:ea typeface="Malgun Gothic"/>
                          <a:cs typeface="Times New Roman"/>
                        </a:rPr>
                        <a:t>11</a:t>
                      </a:r>
                      <a:endParaRPr lang="en-US" sz="1800" b="1">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9560">
                <a:tc>
                  <a:txBody>
                    <a:bodyPr/>
                    <a:lstStyle/>
                    <a:p>
                      <a:pPr marL="179705">
                        <a:spcAft>
                          <a:spcPts val="600"/>
                        </a:spcAft>
                      </a:pPr>
                      <a:r>
                        <a:rPr lang="de-DE" sz="1800" b="1" dirty="0">
                          <a:latin typeface="Times New Roman"/>
                          <a:ea typeface="Malgun Gothic"/>
                          <a:cs typeface="Times New Roman"/>
                        </a:rPr>
                        <a:t>Salt</a:t>
                      </a:r>
                      <a:endParaRPr lang="en-US" sz="1800" b="1" dirty="0">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de-DE" sz="1800" b="1">
                          <a:latin typeface="Times New Roman"/>
                          <a:ea typeface="Malgun Gothic"/>
                          <a:cs typeface="Times New Roman"/>
                        </a:rPr>
                        <a:t>0.5</a:t>
                      </a:r>
                      <a:endParaRPr lang="en-US" sz="1800" b="1">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de-DE" sz="1800" b="1">
                          <a:latin typeface="Times New Roman"/>
                          <a:ea typeface="Malgun Gothic"/>
                          <a:cs typeface="Times New Roman"/>
                        </a:rPr>
                        <a:t>0.5</a:t>
                      </a:r>
                      <a:endParaRPr lang="en-US" sz="1800" b="1">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de-DE" sz="1800" b="1">
                          <a:latin typeface="Times New Roman"/>
                          <a:ea typeface="Malgun Gothic"/>
                          <a:cs typeface="Times New Roman"/>
                        </a:rPr>
                        <a:t>0.5</a:t>
                      </a:r>
                      <a:endParaRPr lang="en-US" sz="1800" b="1">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de-DE" sz="1800" b="1">
                          <a:latin typeface="Times New Roman"/>
                          <a:ea typeface="Malgun Gothic"/>
                          <a:cs typeface="Times New Roman"/>
                        </a:rPr>
                        <a:t>0.5</a:t>
                      </a:r>
                      <a:endParaRPr lang="en-US" sz="1800" b="1">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9560">
                <a:tc>
                  <a:txBody>
                    <a:bodyPr/>
                    <a:lstStyle/>
                    <a:p>
                      <a:pPr marL="179705">
                        <a:spcAft>
                          <a:spcPts val="600"/>
                        </a:spcAft>
                      </a:pPr>
                      <a:r>
                        <a:rPr lang="de-DE" sz="1800" b="1" dirty="0">
                          <a:latin typeface="Times New Roman"/>
                          <a:ea typeface="Malgun Gothic"/>
                          <a:cs typeface="Times New Roman"/>
                        </a:rPr>
                        <a:t>Mineral</a:t>
                      </a:r>
                      <a:endParaRPr lang="en-US" sz="1800" b="1" dirty="0">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de-DE" sz="1800" b="1">
                          <a:latin typeface="Times New Roman"/>
                          <a:ea typeface="Malgun Gothic"/>
                          <a:cs typeface="Times New Roman"/>
                        </a:rPr>
                        <a:t>0.5</a:t>
                      </a:r>
                      <a:endParaRPr lang="en-US" sz="1800" b="1">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de-DE" sz="1800" b="1">
                          <a:latin typeface="Times New Roman"/>
                          <a:ea typeface="Malgun Gothic"/>
                          <a:cs typeface="Times New Roman"/>
                        </a:rPr>
                        <a:t>0.5</a:t>
                      </a:r>
                      <a:endParaRPr lang="en-US" sz="1800" b="1">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de-DE" sz="1800" b="1">
                          <a:latin typeface="Times New Roman"/>
                          <a:ea typeface="Malgun Gothic"/>
                          <a:cs typeface="Times New Roman"/>
                        </a:rPr>
                        <a:t>0.5</a:t>
                      </a:r>
                      <a:endParaRPr lang="en-US" sz="1800" b="1">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de-DE" sz="1800" b="1">
                          <a:latin typeface="Times New Roman"/>
                          <a:ea typeface="Malgun Gothic"/>
                          <a:cs typeface="Times New Roman"/>
                        </a:rPr>
                        <a:t>0.5</a:t>
                      </a:r>
                      <a:endParaRPr lang="en-US" sz="1800" b="1">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9560">
                <a:tc>
                  <a:txBody>
                    <a:bodyPr/>
                    <a:lstStyle/>
                    <a:p>
                      <a:pPr marL="179705">
                        <a:spcAft>
                          <a:spcPts val="600"/>
                        </a:spcAft>
                      </a:pPr>
                      <a:r>
                        <a:rPr lang="de-DE" sz="1800" b="1" dirty="0">
                          <a:latin typeface="Times New Roman"/>
                          <a:ea typeface="Malgun Gothic"/>
                          <a:cs typeface="Times New Roman"/>
                        </a:rPr>
                        <a:t>Total</a:t>
                      </a:r>
                      <a:endParaRPr lang="en-US" sz="1800" b="1" dirty="0">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de-DE" sz="1800" b="1">
                          <a:latin typeface="Times New Roman"/>
                          <a:ea typeface="Malgun Gothic"/>
                          <a:cs typeface="Times New Roman"/>
                        </a:rPr>
                        <a:t>100</a:t>
                      </a:r>
                      <a:endParaRPr lang="en-US" sz="1800" b="1">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de-DE" sz="1800" b="1">
                          <a:latin typeface="Times New Roman"/>
                          <a:ea typeface="Malgun Gothic"/>
                          <a:cs typeface="Times New Roman"/>
                        </a:rPr>
                        <a:t>100</a:t>
                      </a:r>
                      <a:endParaRPr lang="en-US" sz="1800" b="1">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de-DE" sz="1800" b="1">
                          <a:latin typeface="Times New Roman"/>
                          <a:ea typeface="Malgun Gothic"/>
                          <a:cs typeface="Times New Roman"/>
                        </a:rPr>
                        <a:t>100</a:t>
                      </a:r>
                      <a:endParaRPr lang="en-US" sz="1800" b="1">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de-DE" sz="1800" b="1">
                          <a:latin typeface="Times New Roman"/>
                          <a:ea typeface="Malgun Gothic"/>
                          <a:cs typeface="Times New Roman"/>
                        </a:rPr>
                        <a:t>100</a:t>
                      </a:r>
                      <a:endParaRPr lang="en-US" sz="1800" b="1">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9560">
                <a:tc>
                  <a:txBody>
                    <a:bodyPr/>
                    <a:lstStyle/>
                    <a:p>
                      <a:pPr marL="179705">
                        <a:spcAft>
                          <a:spcPts val="600"/>
                        </a:spcAft>
                      </a:pPr>
                      <a:r>
                        <a:rPr lang="de-DE" sz="1800" b="1" dirty="0">
                          <a:latin typeface="Times New Roman"/>
                          <a:ea typeface="Malgun Gothic"/>
                          <a:cs typeface="Times New Roman"/>
                        </a:rPr>
                        <a:t>Suplementation</a:t>
                      </a:r>
                      <a:endParaRPr lang="en-US" sz="1800" b="1" dirty="0">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endParaRPr lang="de-DE" sz="1800" b="1">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endParaRPr lang="de-DE" sz="1800" b="1">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endParaRPr lang="de-DE" sz="1800" b="1">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endParaRPr lang="de-DE" sz="1800" b="1">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9560">
                <a:tc>
                  <a:txBody>
                    <a:bodyPr/>
                    <a:lstStyle/>
                    <a:p>
                      <a:pPr marL="179705">
                        <a:spcAft>
                          <a:spcPts val="600"/>
                        </a:spcAft>
                      </a:pPr>
                      <a:r>
                        <a:rPr lang="de-DE" sz="1800" b="1" dirty="0">
                          <a:latin typeface="Times New Roman"/>
                          <a:ea typeface="Malgun Gothic"/>
                          <a:cs typeface="Times New Roman"/>
                        </a:rPr>
                        <a:t>S. cerevisiae</a:t>
                      </a:r>
                      <a:endParaRPr lang="en-US" sz="1800" b="1" dirty="0">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de-DE" sz="1800" b="1">
                          <a:latin typeface="Times New Roman"/>
                          <a:ea typeface="Malgun Gothic"/>
                          <a:cs typeface="Times New Roman"/>
                        </a:rPr>
                        <a:t>-</a:t>
                      </a:r>
                      <a:endParaRPr lang="en-US" sz="1800" b="1">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de-DE" sz="1800" b="1">
                          <a:latin typeface="Times New Roman"/>
                          <a:ea typeface="Malgun Gothic"/>
                          <a:cs typeface="Times New Roman"/>
                        </a:rPr>
                        <a:t>-</a:t>
                      </a:r>
                      <a:endParaRPr lang="en-US" sz="1800" b="1">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de-DE" sz="1800" b="1" dirty="0" smtClean="0">
                          <a:latin typeface="Times New Roman"/>
                          <a:ea typeface="Malgun Gothic"/>
                          <a:cs typeface="Times New Roman"/>
                        </a:rPr>
                        <a:t>1</a:t>
                      </a:r>
                      <a:endParaRPr lang="en-US" sz="1800" b="1" dirty="0">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de-DE" sz="1800" b="1" dirty="0" smtClean="0">
                          <a:latin typeface="Times New Roman"/>
                          <a:ea typeface="Malgun Gothic"/>
                          <a:cs typeface="Times New Roman"/>
                        </a:rPr>
                        <a:t>1</a:t>
                      </a:r>
                      <a:endParaRPr lang="en-US" sz="1800" b="1" dirty="0">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9560">
                <a:tc>
                  <a:txBody>
                    <a:bodyPr/>
                    <a:lstStyle/>
                    <a:p>
                      <a:pPr marL="179705">
                        <a:spcAft>
                          <a:spcPts val="600"/>
                        </a:spcAft>
                      </a:pPr>
                      <a:r>
                        <a:rPr lang="de-DE" sz="1800" b="1" dirty="0" smtClean="0">
                          <a:latin typeface="Times New Roman"/>
                          <a:ea typeface="Malgun Gothic"/>
                          <a:cs typeface="Times New Roman"/>
                        </a:rPr>
                        <a:t>Sapindus</a:t>
                      </a:r>
                      <a:r>
                        <a:rPr lang="de-DE" sz="1800" b="1" baseline="0" dirty="0" smtClean="0">
                          <a:latin typeface="Times New Roman"/>
                          <a:ea typeface="Malgun Gothic"/>
                          <a:cs typeface="Times New Roman"/>
                        </a:rPr>
                        <a:t> rarak</a:t>
                      </a:r>
                      <a:endParaRPr lang="en-US" sz="1800" b="1" dirty="0">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de-DE" sz="1800" b="1">
                          <a:latin typeface="Times New Roman"/>
                          <a:ea typeface="Malgun Gothic"/>
                          <a:cs typeface="Times New Roman"/>
                        </a:rPr>
                        <a:t>-</a:t>
                      </a:r>
                      <a:endParaRPr lang="en-US" sz="1800" b="1">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de-DE" sz="1800" b="1">
                          <a:latin typeface="Times New Roman"/>
                          <a:ea typeface="Malgun Gothic"/>
                          <a:cs typeface="Times New Roman"/>
                        </a:rPr>
                        <a:t>-</a:t>
                      </a:r>
                      <a:endParaRPr lang="en-US" sz="1800" b="1">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endParaRPr lang="de-DE" sz="1800" b="1">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de-DE" sz="1800" b="1" dirty="0" smtClean="0">
                          <a:latin typeface="Times New Roman"/>
                          <a:ea typeface="Malgun Gothic"/>
                          <a:cs typeface="Times New Roman"/>
                        </a:rPr>
                        <a:t>0.4</a:t>
                      </a:r>
                      <a:endParaRPr lang="en-US" sz="1800" b="1" dirty="0">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9560">
                <a:tc>
                  <a:txBody>
                    <a:bodyPr/>
                    <a:lstStyle/>
                    <a:p>
                      <a:pPr marL="179705">
                        <a:spcAft>
                          <a:spcPts val="600"/>
                        </a:spcAft>
                      </a:pPr>
                      <a:r>
                        <a:rPr lang="de-DE" sz="1800" b="1" dirty="0">
                          <a:latin typeface="Times New Roman"/>
                          <a:ea typeface="Malgun Gothic"/>
                          <a:cs typeface="Times New Roman"/>
                        </a:rPr>
                        <a:t>Nutrition (%)</a:t>
                      </a:r>
                      <a:endParaRPr lang="en-US" sz="1800" b="1" dirty="0">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endParaRPr lang="de-DE" sz="1800" b="1">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endParaRPr lang="de-DE" sz="1800" b="1">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endParaRPr lang="de-DE" sz="1800" b="1">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endParaRPr lang="de-DE" sz="1800" b="1">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9560">
                <a:tc>
                  <a:txBody>
                    <a:bodyPr/>
                    <a:lstStyle/>
                    <a:p>
                      <a:pPr marL="179705">
                        <a:spcAft>
                          <a:spcPts val="600"/>
                        </a:spcAft>
                      </a:pPr>
                      <a:r>
                        <a:rPr lang="de-DE" sz="1800" b="1" dirty="0">
                          <a:latin typeface="Times New Roman"/>
                          <a:ea typeface="Malgun Gothic"/>
                          <a:cs typeface="Times New Roman"/>
                        </a:rPr>
                        <a:t>Protein</a:t>
                      </a:r>
                      <a:endParaRPr lang="en-US" sz="1800" b="1" dirty="0">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de-DE" sz="1800" b="1" dirty="0" smtClean="0">
                          <a:latin typeface="Times New Roman"/>
                          <a:ea typeface="Malgun Gothic"/>
                          <a:cs typeface="Times New Roman"/>
                        </a:rPr>
                        <a:t>12.66</a:t>
                      </a:r>
                      <a:endParaRPr lang="en-US" sz="1800" b="1" dirty="0">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de-DE" sz="1800" b="1" dirty="0" smtClean="0">
                          <a:latin typeface="Times New Roman"/>
                          <a:ea typeface="Malgun Gothic"/>
                          <a:cs typeface="Times New Roman"/>
                        </a:rPr>
                        <a:t>12.01</a:t>
                      </a:r>
                      <a:endParaRPr lang="en-US" sz="1800" b="1" dirty="0">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de-DE" sz="1800" b="1" dirty="0" smtClean="0">
                          <a:latin typeface="Times New Roman"/>
                          <a:ea typeface="Malgun Gothic"/>
                          <a:cs typeface="Times New Roman"/>
                        </a:rPr>
                        <a:t>12.01</a:t>
                      </a:r>
                      <a:endParaRPr lang="en-US" sz="1800" b="1" dirty="0">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de-DE" sz="1800" b="1" dirty="0" smtClean="0">
                          <a:latin typeface="Times New Roman"/>
                          <a:ea typeface="Malgun Gothic"/>
                          <a:cs typeface="Times New Roman"/>
                        </a:rPr>
                        <a:t>12.01</a:t>
                      </a:r>
                      <a:endParaRPr lang="en-US" sz="1800" b="1" dirty="0">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9560">
                <a:tc>
                  <a:txBody>
                    <a:bodyPr/>
                    <a:lstStyle/>
                    <a:p>
                      <a:pPr marL="179705">
                        <a:spcAft>
                          <a:spcPts val="600"/>
                        </a:spcAft>
                      </a:pPr>
                      <a:r>
                        <a:rPr lang="de-DE" sz="1800" b="1" dirty="0">
                          <a:latin typeface="Times New Roman"/>
                          <a:ea typeface="Malgun Gothic"/>
                          <a:cs typeface="Times New Roman"/>
                        </a:rPr>
                        <a:t>TDN</a:t>
                      </a:r>
                      <a:endParaRPr lang="en-US" sz="1800" b="1" dirty="0">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de-DE" sz="1800" b="1" dirty="0" smtClean="0">
                          <a:latin typeface="Times New Roman"/>
                          <a:ea typeface="Malgun Gothic"/>
                          <a:cs typeface="Times New Roman"/>
                        </a:rPr>
                        <a:t>6273</a:t>
                      </a:r>
                      <a:endParaRPr lang="en-US" sz="1800" b="1" dirty="0">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de-DE" sz="1800" b="1" dirty="0" smtClean="0">
                          <a:latin typeface="Times New Roman"/>
                          <a:ea typeface="Malgun Gothic"/>
                          <a:cs typeface="Times New Roman"/>
                        </a:rPr>
                        <a:t>6</a:t>
                      </a:r>
                      <a:r>
                        <a:rPr lang="en-US" sz="1800" b="1" dirty="0" smtClean="0">
                          <a:latin typeface="Times New Roman"/>
                          <a:ea typeface="Malgun Gothic"/>
                          <a:cs typeface="Times New Roman"/>
                        </a:rPr>
                        <a:t>0.83</a:t>
                      </a:r>
                      <a:endParaRPr lang="en-US" sz="1800" b="1" dirty="0">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en-US" sz="1800" b="1" dirty="0" smtClean="0">
                          <a:latin typeface="Times New Roman"/>
                          <a:ea typeface="Malgun Gothic"/>
                          <a:cs typeface="Times New Roman"/>
                        </a:rPr>
                        <a:t>60.83</a:t>
                      </a:r>
                      <a:endParaRPr lang="en-US" sz="1800" b="1" dirty="0">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de-DE" sz="1800" b="1" dirty="0" smtClean="0">
                          <a:latin typeface="Times New Roman"/>
                          <a:ea typeface="Malgun Gothic"/>
                          <a:cs typeface="Times New Roman"/>
                        </a:rPr>
                        <a:t>60.83</a:t>
                      </a:r>
                      <a:endParaRPr lang="en-US" sz="1800" b="1" dirty="0">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9560">
                <a:tc>
                  <a:txBody>
                    <a:bodyPr/>
                    <a:lstStyle/>
                    <a:p>
                      <a:pPr marL="179705">
                        <a:spcAft>
                          <a:spcPts val="600"/>
                        </a:spcAft>
                      </a:pPr>
                      <a:r>
                        <a:rPr lang="de-DE" sz="1800" b="1" dirty="0">
                          <a:latin typeface="Times New Roman"/>
                          <a:ea typeface="Malgun Gothic"/>
                          <a:cs typeface="Times New Roman"/>
                        </a:rPr>
                        <a:t>Lemak</a:t>
                      </a:r>
                      <a:endParaRPr lang="en-US" sz="1800" b="1" dirty="0">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de-DE" sz="1800" b="1">
                          <a:latin typeface="Times New Roman"/>
                          <a:ea typeface="Malgun Gothic"/>
                          <a:cs typeface="Times New Roman"/>
                        </a:rPr>
                        <a:t>3.60</a:t>
                      </a:r>
                      <a:endParaRPr lang="en-US" sz="1800" b="1">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de-DE" sz="1800" b="1">
                          <a:latin typeface="Times New Roman"/>
                          <a:ea typeface="Malgun Gothic"/>
                          <a:cs typeface="Times New Roman"/>
                        </a:rPr>
                        <a:t>3.95</a:t>
                      </a:r>
                      <a:endParaRPr lang="en-US" sz="1800" b="1">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de-DE" sz="1800" b="1" dirty="0" smtClean="0">
                          <a:latin typeface="Times New Roman"/>
                          <a:ea typeface="Malgun Gothic"/>
                          <a:cs typeface="Times New Roman"/>
                        </a:rPr>
                        <a:t>3.95</a:t>
                      </a:r>
                      <a:endParaRPr lang="en-US" sz="1800" b="1" dirty="0">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de-DE" sz="1800" b="1" dirty="0" smtClean="0">
                          <a:latin typeface="Times New Roman"/>
                          <a:ea typeface="Malgun Gothic"/>
                          <a:cs typeface="Times New Roman"/>
                        </a:rPr>
                        <a:t>3.95</a:t>
                      </a:r>
                      <a:endParaRPr lang="en-US" sz="1800" b="1" dirty="0">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9560">
                <a:tc>
                  <a:txBody>
                    <a:bodyPr/>
                    <a:lstStyle/>
                    <a:p>
                      <a:pPr marL="179705">
                        <a:spcAft>
                          <a:spcPts val="600"/>
                        </a:spcAft>
                      </a:pPr>
                      <a:r>
                        <a:rPr lang="de-DE" sz="1800" b="1" dirty="0">
                          <a:latin typeface="Times New Roman"/>
                          <a:ea typeface="Malgun Gothic"/>
                          <a:cs typeface="Times New Roman"/>
                        </a:rPr>
                        <a:t>BETN</a:t>
                      </a:r>
                      <a:endParaRPr lang="en-US" sz="1800" b="1" dirty="0">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de-DE" sz="1800" b="1">
                          <a:latin typeface="Times New Roman"/>
                          <a:ea typeface="Malgun Gothic"/>
                          <a:cs typeface="Times New Roman"/>
                        </a:rPr>
                        <a:t>49.91</a:t>
                      </a:r>
                      <a:endParaRPr lang="en-US" sz="1800" b="1">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de-DE" sz="1800" b="1">
                          <a:latin typeface="Times New Roman"/>
                          <a:ea typeface="Malgun Gothic"/>
                          <a:cs typeface="Times New Roman"/>
                        </a:rPr>
                        <a:t>48.66</a:t>
                      </a:r>
                      <a:endParaRPr lang="en-US" sz="1800" b="1">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de-DE" sz="1800" b="1" dirty="0" smtClean="0">
                          <a:latin typeface="Times New Roman"/>
                          <a:ea typeface="Malgun Gothic"/>
                          <a:cs typeface="Times New Roman"/>
                        </a:rPr>
                        <a:t>48.66</a:t>
                      </a:r>
                      <a:endParaRPr lang="en-US" sz="1800" b="1" dirty="0">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de-DE" sz="1800" b="1" dirty="0" smtClean="0">
                          <a:latin typeface="Times New Roman"/>
                          <a:ea typeface="Malgun Gothic"/>
                          <a:cs typeface="Times New Roman"/>
                        </a:rPr>
                        <a:t>48.66</a:t>
                      </a:r>
                      <a:endParaRPr lang="en-US" sz="1800" b="1" dirty="0">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9560">
                <a:tc>
                  <a:txBody>
                    <a:bodyPr/>
                    <a:lstStyle/>
                    <a:p>
                      <a:pPr marL="179705">
                        <a:spcAft>
                          <a:spcPts val="600"/>
                        </a:spcAft>
                      </a:pPr>
                      <a:r>
                        <a:rPr lang="de-DE" sz="1800" b="1" dirty="0">
                          <a:latin typeface="Times New Roman"/>
                          <a:ea typeface="Malgun Gothic"/>
                          <a:cs typeface="Times New Roman"/>
                        </a:rPr>
                        <a:t>NDF</a:t>
                      </a:r>
                      <a:endParaRPr lang="en-US" sz="1800" b="1" dirty="0">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de-DE" sz="1800" b="1">
                          <a:latin typeface="Times New Roman"/>
                          <a:ea typeface="Malgun Gothic"/>
                          <a:cs typeface="Times New Roman"/>
                        </a:rPr>
                        <a:t>43,14</a:t>
                      </a:r>
                      <a:endParaRPr lang="en-US" sz="1800" b="1">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de-DE" sz="1800" b="1">
                          <a:latin typeface="Times New Roman"/>
                          <a:ea typeface="Malgun Gothic"/>
                          <a:cs typeface="Times New Roman"/>
                        </a:rPr>
                        <a:t>46,75</a:t>
                      </a:r>
                      <a:endParaRPr lang="en-US" sz="1800" b="1">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de-DE" sz="1800" b="1" dirty="0" smtClean="0">
                          <a:latin typeface="Times New Roman"/>
                          <a:ea typeface="Malgun Gothic"/>
                          <a:cs typeface="Times New Roman"/>
                        </a:rPr>
                        <a:t>46,75</a:t>
                      </a:r>
                      <a:endParaRPr lang="en-US" sz="1800" b="1" dirty="0">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de-DE" sz="1800" b="1" dirty="0" smtClean="0">
                          <a:latin typeface="Times New Roman"/>
                          <a:ea typeface="Malgun Gothic"/>
                          <a:cs typeface="Times New Roman"/>
                        </a:rPr>
                        <a:t>46,75</a:t>
                      </a:r>
                      <a:endParaRPr lang="en-US" sz="1800" b="1" dirty="0">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9560">
                <a:tc>
                  <a:txBody>
                    <a:bodyPr/>
                    <a:lstStyle/>
                    <a:p>
                      <a:pPr marL="179705">
                        <a:spcAft>
                          <a:spcPts val="600"/>
                        </a:spcAft>
                      </a:pPr>
                      <a:r>
                        <a:rPr lang="de-DE" sz="1800" b="1" dirty="0">
                          <a:latin typeface="Times New Roman"/>
                          <a:ea typeface="Malgun Gothic"/>
                          <a:cs typeface="Times New Roman"/>
                        </a:rPr>
                        <a:t>ADF</a:t>
                      </a:r>
                      <a:endParaRPr lang="en-US" sz="1800" b="1" dirty="0">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de-DE" sz="1800" b="1" dirty="0">
                          <a:latin typeface="Times New Roman"/>
                          <a:ea typeface="Malgun Gothic"/>
                          <a:cs typeface="Times New Roman"/>
                        </a:rPr>
                        <a:t>35,24</a:t>
                      </a:r>
                      <a:endParaRPr lang="en-US" sz="1800" b="1" dirty="0">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de-DE" sz="1800" b="1" dirty="0">
                          <a:latin typeface="Times New Roman"/>
                          <a:ea typeface="Malgun Gothic"/>
                          <a:cs typeface="Times New Roman"/>
                        </a:rPr>
                        <a:t>37,55</a:t>
                      </a:r>
                      <a:endParaRPr lang="en-US" sz="1800" b="1" dirty="0">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de-DE" sz="1800" b="1" dirty="0" smtClean="0">
                          <a:latin typeface="Times New Roman"/>
                          <a:ea typeface="Malgun Gothic"/>
                          <a:cs typeface="Times New Roman"/>
                        </a:rPr>
                        <a:t>37,55</a:t>
                      </a:r>
                      <a:endParaRPr lang="en-US" sz="1800" b="1" dirty="0">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705" algn="ctr">
                        <a:spcAft>
                          <a:spcPts val="600"/>
                        </a:spcAft>
                      </a:pPr>
                      <a:r>
                        <a:rPr lang="de-DE" sz="1800" b="1" dirty="0" smtClean="0">
                          <a:latin typeface="Times New Roman"/>
                          <a:ea typeface="Malgun Gothic"/>
                          <a:cs typeface="Times New Roman"/>
                        </a:rPr>
                        <a:t>37,55</a:t>
                      </a:r>
                      <a:endParaRPr lang="en-US" sz="1800" b="1" dirty="0">
                        <a:latin typeface="Times New Roman"/>
                        <a:ea typeface="Malgun Gothic"/>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Content Placeholder 2"/>
          <p:cNvSpPr>
            <a:spLocks noGrp="1"/>
          </p:cNvSpPr>
          <p:nvPr>
            <p:ph idx="1"/>
          </p:nvPr>
        </p:nvSpPr>
        <p:spPr>
          <a:xfrm>
            <a:off x="457200" y="457200"/>
            <a:ext cx="8229600" cy="5943600"/>
          </a:xfrm>
        </p:spPr>
        <p:txBody>
          <a:bodyPr>
            <a:normAutofit/>
          </a:bodyPr>
          <a:lstStyle/>
          <a:p>
            <a:r>
              <a:rPr lang="en-US" dirty="0" smtClean="0"/>
              <a:t>Feed and fecal were ground to pass through a 1-mm screen and composited. Dry matter, organic matter and nitrogen were analyzed by standard methods (AOAC, 1990). Neutral detergent fiber (NDF), acids detergent fiber (ADF), cellulose were determined by procedures outlined by </a:t>
            </a:r>
            <a:r>
              <a:rPr lang="en-US" dirty="0" err="1" smtClean="0"/>
              <a:t>Gorieng</a:t>
            </a:r>
            <a:r>
              <a:rPr lang="en-US" dirty="0" smtClean="0"/>
              <a:t> and Van </a:t>
            </a:r>
            <a:r>
              <a:rPr lang="en-US" dirty="0" err="1" smtClean="0"/>
              <a:t>Soest</a:t>
            </a:r>
            <a:r>
              <a:rPr lang="en-US" dirty="0" smtClean="0"/>
              <a:t> (1970).  </a:t>
            </a:r>
          </a:p>
          <a:p>
            <a:pPr eaLnBrk="1" hangingPunct="1">
              <a:buNone/>
            </a:pPr>
            <a:endParaRPr lang="en-US"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85800" y="1600200"/>
            <a:ext cx="7772400" cy="1828800"/>
          </a:xfrm>
        </p:spPr>
        <p:txBody>
          <a:bodyPr/>
          <a:lstStyle/>
          <a:p>
            <a:pPr algn="ctr" eaLnBrk="1" fontAlgn="auto" hangingPunct="1">
              <a:spcAft>
                <a:spcPts val="0"/>
              </a:spcAft>
              <a:defRPr/>
            </a:pPr>
            <a:r>
              <a:rPr lang="en-US" sz="3200" dirty="0" smtClean="0"/>
              <a:t>RESULT AND DISCUSSION</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ChangeArrowheads="1"/>
          </p:cNvSpPr>
          <p:nvPr/>
        </p:nvSpPr>
        <p:spPr bwMode="auto">
          <a:xfrm>
            <a:off x="457200" y="238125"/>
            <a:ext cx="8077200" cy="523875"/>
          </a:xfrm>
          <a:prstGeom prst="rect">
            <a:avLst/>
          </a:prstGeom>
          <a:noFill/>
          <a:ln w="9525">
            <a:noFill/>
            <a:miter lim="800000"/>
            <a:headEnd/>
            <a:tailEnd/>
          </a:ln>
        </p:spPr>
        <p:txBody>
          <a:bodyPr anchor="ctr">
            <a:spAutoFit/>
          </a:bodyPr>
          <a:lstStyle/>
          <a:p>
            <a:pPr algn="just" eaLnBrk="0" hangingPunct="0"/>
            <a:r>
              <a:rPr lang="en-US" sz="2800" b="1">
                <a:solidFill>
                  <a:schemeClr val="tx2"/>
                </a:solidFill>
                <a:latin typeface="Arial" pitchFamily="34" charset="0"/>
                <a:ea typeface="Calibri" pitchFamily="34" charset="0"/>
                <a:cs typeface="Arial" pitchFamily="34" charset="0"/>
              </a:rPr>
              <a:t>Nutrient Digestibility of experimental diets</a:t>
            </a:r>
          </a:p>
        </p:txBody>
      </p:sp>
      <p:sp>
        <p:nvSpPr>
          <p:cNvPr id="27651" name="Rectangle 3"/>
          <p:cNvSpPr>
            <a:spLocks noChangeArrowheads="1"/>
          </p:cNvSpPr>
          <p:nvPr/>
        </p:nvSpPr>
        <p:spPr bwMode="auto">
          <a:xfrm>
            <a:off x="533400" y="5181600"/>
            <a:ext cx="8883650" cy="1077218"/>
          </a:xfrm>
          <a:prstGeom prst="rect">
            <a:avLst/>
          </a:prstGeom>
          <a:noFill/>
          <a:ln w="9525">
            <a:noFill/>
            <a:miter lim="800000"/>
            <a:headEnd/>
            <a:tailEnd/>
          </a:ln>
        </p:spPr>
        <p:txBody>
          <a:bodyPr wrap="square" anchor="ctr">
            <a:spAutoFit/>
          </a:bodyPr>
          <a:lstStyle/>
          <a:p>
            <a:r>
              <a:rPr lang="en-US" sz="1600" dirty="0">
                <a:latin typeface="Arial" pitchFamily="34" charset="0"/>
                <a:cs typeface="Times New Roman" pitchFamily="18" charset="0"/>
              </a:rPr>
              <a:t>Value with columns without common letters (</a:t>
            </a:r>
            <a:r>
              <a:rPr lang="en-US" sz="1600" dirty="0" err="1">
                <a:latin typeface="Arial" pitchFamily="34" charset="0"/>
                <a:cs typeface="Times New Roman" pitchFamily="18" charset="0"/>
              </a:rPr>
              <a:t>a,b,c</a:t>
            </a:r>
            <a:r>
              <a:rPr lang="en-US" sz="1600" dirty="0">
                <a:latin typeface="Arial" pitchFamily="34" charset="0"/>
                <a:cs typeface="Times New Roman" pitchFamily="18" charset="0"/>
              </a:rPr>
              <a:t>) differ (P&lt; 0.01) </a:t>
            </a:r>
            <a:endParaRPr lang="en-US" sz="1600" dirty="0">
              <a:latin typeface="Arial" pitchFamily="34" charset="0"/>
            </a:endParaRPr>
          </a:p>
          <a:p>
            <a:pPr eaLnBrk="0" hangingPunct="0"/>
            <a:r>
              <a:rPr lang="en-US" sz="1600" dirty="0">
                <a:latin typeface="Arial" pitchFamily="34" charset="0"/>
                <a:cs typeface="Arial" pitchFamily="34" charset="0"/>
              </a:rPr>
              <a:t>A = </a:t>
            </a:r>
            <a:r>
              <a:rPr lang="en-US" sz="1600" dirty="0" smtClean="0">
                <a:latin typeface="Arial" pitchFamily="34" charset="0"/>
                <a:cs typeface="Arial" pitchFamily="34" charset="0"/>
              </a:rPr>
              <a:t> grass </a:t>
            </a:r>
            <a:r>
              <a:rPr lang="en-US" sz="1600" dirty="0">
                <a:latin typeface="Arial" pitchFamily="34" charset="0"/>
                <a:cs typeface="Arial" pitchFamily="34" charset="0"/>
              </a:rPr>
              <a:t>and concentrate </a:t>
            </a:r>
          </a:p>
          <a:p>
            <a:pPr eaLnBrk="0" hangingPunct="0"/>
            <a:r>
              <a:rPr lang="en-US" sz="1600" dirty="0">
                <a:latin typeface="Arial" pitchFamily="34" charset="0"/>
                <a:cs typeface="Arial" pitchFamily="34" charset="0"/>
              </a:rPr>
              <a:t>B = </a:t>
            </a:r>
            <a:r>
              <a:rPr lang="en-US" sz="1600" dirty="0" smtClean="0">
                <a:latin typeface="Arial" pitchFamily="34" charset="0"/>
                <a:cs typeface="Arial" pitchFamily="34" charset="0"/>
              </a:rPr>
              <a:t> OPF ammoniated  + concentrate  C </a:t>
            </a:r>
            <a:r>
              <a:rPr lang="en-US" sz="1600" dirty="0">
                <a:latin typeface="Arial" pitchFamily="34" charset="0"/>
                <a:cs typeface="Arial" pitchFamily="34" charset="0"/>
              </a:rPr>
              <a:t>= B  supplemented with </a:t>
            </a:r>
            <a:r>
              <a:rPr lang="en-US" sz="1600" dirty="0" smtClean="0">
                <a:latin typeface="Arial" pitchFamily="34" charset="0"/>
                <a:cs typeface="Arial" pitchFamily="34" charset="0"/>
              </a:rPr>
              <a:t>1% </a:t>
            </a:r>
            <a:r>
              <a:rPr lang="en-US" sz="1600" dirty="0" err="1" smtClean="0">
                <a:latin typeface="Arial" pitchFamily="34" charset="0"/>
                <a:cs typeface="Arial" pitchFamily="34" charset="0"/>
              </a:rPr>
              <a:t>S.ceresiviae</a:t>
            </a:r>
            <a:endParaRPr lang="en-US" sz="1600" dirty="0">
              <a:latin typeface="Arial" pitchFamily="34" charset="0"/>
              <a:cs typeface="Arial" pitchFamily="34" charset="0"/>
            </a:endParaRPr>
          </a:p>
          <a:p>
            <a:pPr eaLnBrk="0" hangingPunct="0"/>
            <a:r>
              <a:rPr lang="en-US" sz="1600" dirty="0">
                <a:latin typeface="Arial" pitchFamily="34" charset="0"/>
                <a:cs typeface="Arial" pitchFamily="34" charset="0"/>
              </a:rPr>
              <a:t>D = C supplemented with </a:t>
            </a:r>
            <a:r>
              <a:rPr lang="en-US" sz="1600" dirty="0" smtClean="0">
                <a:latin typeface="Arial" pitchFamily="34" charset="0"/>
                <a:cs typeface="Arial" pitchFamily="34" charset="0"/>
              </a:rPr>
              <a:t>0.4% </a:t>
            </a:r>
            <a:r>
              <a:rPr lang="en-US" sz="1600" dirty="0" err="1" smtClean="0">
                <a:latin typeface="Arial" pitchFamily="34" charset="0"/>
                <a:cs typeface="Arial" pitchFamily="34" charset="0"/>
              </a:rPr>
              <a:t>Sapindus</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rarak</a:t>
            </a:r>
            <a:endParaRPr lang="en-US" sz="1600" dirty="0">
              <a:latin typeface="Arial" pitchFamily="34" charset="0"/>
              <a:cs typeface="Arial" pitchFamily="34" charset="0"/>
            </a:endParaRPr>
          </a:p>
        </p:txBody>
      </p:sp>
      <p:graphicFrame>
        <p:nvGraphicFramePr>
          <p:cNvPr id="31748" name="Group 4"/>
          <p:cNvGraphicFramePr>
            <a:graphicFrameLocks noGrp="1"/>
          </p:cNvGraphicFramePr>
          <p:nvPr>
            <p:ph sz="half" idx="1"/>
          </p:nvPr>
        </p:nvGraphicFramePr>
        <p:xfrm>
          <a:off x="381000" y="990600"/>
          <a:ext cx="8196349" cy="3944917"/>
        </p:xfrm>
        <a:graphic>
          <a:graphicData uri="http://schemas.openxmlformats.org/drawingml/2006/table">
            <a:tbl>
              <a:tblPr/>
              <a:tblGrid>
                <a:gridCol w="3003916"/>
                <a:gridCol w="1398117"/>
                <a:gridCol w="1324532"/>
                <a:gridCol w="1241561"/>
                <a:gridCol w="1228223"/>
              </a:tblGrid>
              <a:tr h="616436">
                <a:tc rowSpan="2">
                  <a:txBody>
                    <a:bodyPr/>
                    <a:lstStyle/>
                    <a:p>
                      <a:pPr marL="288000" marR="0" lvl="0" indent="-342900" algn="ctr" defTabSz="914400" rtl="0" eaLnBrk="1" fontAlgn="base" latinLnBrk="0" hangingPunct="1">
                        <a:lnSpc>
                          <a:spcPct val="100000"/>
                        </a:lnSpc>
                        <a:spcBef>
                          <a:spcPct val="0"/>
                        </a:spcBef>
                        <a:spcAft>
                          <a:spcPct val="0"/>
                        </a:spcAft>
                        <a:buClrTx/>
                        <a:buSzTx/>
                        <a:buFontTx/>
                        <a:buNone/>
                        <a:tabLst/>
                      </a:pPr>
                      <a:r>
                        <a:rPr kumimoji="0" lang="en-US" sz="3200" b="1" i="0" u="none" strike="noStrike" cap="none" normalizeH="0" baseline="0" dirty="0" smtClean="0">
                          <a:ln>
                            <a:noFill/>
                          </a:ln>
                          <a:solidFill>
                            <a:schemeClr val="tx1"/>
                          </a:solidFill>
                          <a:effectLst/>
                          <a:latin typeface="Times New Roman" pitchFamily="18" charset="0"/>
                          <a:cs typeface="Times New Roman" pitchFamily="18" charset="0"/>
                        </a:rPr>
                        <a:t>Item</a:t>
                      </a:r>
                      <a:endParaRPr kumimoji="0" lang="en-US" sz="32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4">
                  <a:txBody>
                    <a:bodyPr/>
                    <a:lstStyle/>
                    <a:p>
                      <a:pPr marL="288000" marR="0" lvl="0" indent="-342900" algn="ctr" defTabSz="914400" rtl="0" eaLnBrk="1" fontAlgn="base" latinLnBrk="0" hangingPunct="1">
                        <a:lnSpc>
                          <a:spcPct val="100000"/>
                        </a:lnSpc>
                        <a:spcBef>
                          <a:spcPct val="0"/>
                        </a:spcBef>
                        <a:spcAft>
                          <a:spcPct val="0"/>
                        </a:spcAft>
                        <a:buClrTx/>
                        <a:buSzTx/>
                        <a:buFontTx/>
                        <a:buNone/>
                        <a:tabLst/>
                      </a:pPr>
                      <a:r>
                        <a:rPr kumimoji="0" lang="en-US" sz="3200" b="1" i="0" u="none" strike="noStrike" cap="none" normalizeH="0" baseline="0" dirty="0" smtClean="0">
                          <a:ln>
                            <a:noFill/>
                          </a:ln>
                          <a:solidFill>
                            <a:schemeClr val="tx1"/>
                          </a:solidFill>
                          <a:effectLst/>
                          <a:latin typeface="Times New Roman" pitchFamily="18" charset="0"/>
                          <a:cs typeface="Times New Roman" pitchFamily="18" charset="0"/>
                        </a:rPr>
                        <a:t>Treatment</a:t>
                      </a:r>
                      <a:endParaRPr kumimoji="0" lang="en-US" sz="32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r>
              <a:tr h="621367">
                <a:tc vMerge="1">
                  <a:txBody>
                    <a:bodyPr/>
                    <a:lstStyle/>
                    <a:p>
                      <a:endParaRPr lang="en-US"/>
                    </a:p>
                  </a:txBody>
                  <a:tcPr/>
                </a:tc>
                <a:tc>
                  <a:txBody>
                    <a:bodyPr/>
                    <a:lstStyle/>
                    <a:p>
                      <a:pPr marL="288000" marR="0" lvl="0" indent="-342900" algn="ctr" defTabSz="914400" rtl="0" eaLnBrk="1" fontAlgn="base" latinLnBrk="0" hangingPunct="1">
                        <a:lnSpc>
                          <a:spcPct val="100000"/>
                        </a:lnSpc>
                        <a:spcBef>
                          <a:spcPct val="0"/>
                        </a:spcBef>
                        <a:spcAft>
                          <a:spcPct val="0"/>
                        </a:spcAft>
                        <a:buClrTx/>
                        <a:buSzTx/>
                        <a:buFontTx/>
                        <a:buNone/>
                        <a:tabLst/>
                      </a:pPr>
                      <a:r>
                        <a:rPr kumimoji="0" lang="en-US" sz="3200" b="1" i="0" u="none" strike="noStrike" cap="none" normalizeH="0" baseline="0" dirty="0" smtClean="0">
                          <a:ln>
                            <a:noFill/>
                          </a:ln>
                          <a:solidFill>
                            <a:schemeClr val="tx1"/>
                          </a:solidFill>
                          <a:effectLst/>
                          <a:latin typeface="Times New Roman" pitchFamily="18" charset="0"/>
                          <a:cs typeface="Times New Roman" pitchFamily="18" charset="0"/>
                        </a:rPr>
                        <a:t>A</a:t>
                      </a:r>
                      <a:endParaRPr kumimoji="0" lang="en-US" sz="32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88000" marR="0" lvl="0" indent="-342900" algn="ctr" defTabSz="914400" rtl="0" eaLnBrk="1" fontAlgn="base" latinLnBrk="0" hangingPunct="1">
                        <a:lnSpc>
                          <a:spcPct val="100000"/>
                        </a:lnSpc>
                        <a:spcBef>
                          <a:spcPct val="0"/>
                        </a:spcBef>
                        <a:spcAft>
                          <a:spcPct val="0"/>
                        </a:spcAft>
                        <a:buClrTx/>
                        <a:buSzTx/>
                        <a:buFontTx/>
                        <a:buNone/>
                        <a:tabLst/>
                      </a:pPr>
                      <a:r>
                        <a:rPr kumimoji="0" lang="en-US" sz="3200" b="1" i="0" u="none" strike="noStrike" cap="none" normalizeH="0" baseline="0" dirty="0" smtClean="0">
                          <a:ln>
                            <a:noFill/>
                          </a:ln>
                          <a:solidFill>
                            <a:schemeClr val="tx1"/>
                          </a:solidFill>
                          <a:effectLst/>
                          <a:latin typeface="Times New Roman" pitchFamily="18" charset="0"/>
                          <a:cs typeface="Times New Roman" pitchFamily="18" charset="0"/>
                        </a:rPr>
                        <a:t>B</a:t>
                      </a:r>
                      <a:endParaRPr kumimoji="0" lang="en-US" sz="32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88000" marR="0" lvl="0" indent="-342900" algn="ctr" defTabSz="914400" rtl="0" eaLnBrk="1" fontAlgn="base" latinLnBrk="0" hangingPunct="1">
                        <a:lnSpc>
                          <a:spcPct val="100000"/>
                        </a:lnSpc>
                        <a:spcBef>
                          <a:spcPct val="0"/>
                        </a:spcBef>
                        <a:spcAft>
                          <a:spcPct val="0"/>
                        </a:spcAft>
                        <a:buClrTx/>
                        <a:buSzTx/>
                        <a:buFontTx/>
                        <a:buNone/>
                        <a:tabLst/>
                      </a:pPr>
                      <a:r>
                        <a:rPr kumimoji="0" lang="en-US" sz="3200" b="1" i="0" u="none" strike="noStrike" cap="none" normalizeH="0" baseline="0" dirty="0" smtClean="0">
                          <a:ln>
                            <a:noFill/>
                          </a:ln>
                          <a:solidFill>
                            <a:schemeClr val="tx1"/>
                          </a:solidFill>
                          <a:effectLst/>
                          <a:latin typeface="Times New Roman" pitchFamily="18" charset="0"/>
                          <a:cs typeface="Times New Roman" pitchFamily="18" charset="0"/>
                        </a:rPr>
                        <a:t>C</a:t>
                      </a:r>
                      <a:endParaRPr kumimoji="0" lang="en-US" sz="32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88000" marR="0" lvl="0" indent="-342900" algn="ctr" defTabSz="914400" rtl="0" eaLnBrk="1" fontAlgn="base" latinLnBrk="0" hangingPunct="1">
                        <a:lnSpc>
                          <a:spcPct val="100000"/>
                        </a:lnSpc>
                        <a:spcBef>
                          <a:spcPct val="0"/>
                        </a:spcBef>
                        <a:spcAft>
                          <a:spcPct val="0"/>
                        </a:spcAft>
                        <a:buClrTx/>
                        <a:buSzTx/>
                        <a:buFontTx/>
                        <a:buNone/>
                        <a:tabLst/>
                      </a:pPr>
                      <a:r>
                        <a:rPr kumimoji="0" lang="en-US" sz="3200" b="1" i="0" u="none" strike="noStrike" cap="none" normalizeH="0" baseline="0" dirty="0" smtClean="0">
                          <a:ln>
                            <a:noFill/>
                          </a:ln>
                          <a:solidFill>
                            <a:schemeClr val="tx1"/>
                          </a:solidFill>
                          <a:effectLst/>
                          <a:latin typeface="Times New Roman" pitchFamily="18" charset="0"/>
                          <a:cs typeface="Times New Roman" pitchFamily="18" charset="0"/>
                        </a:rPr>
                        <a:t>D</a:t>
                      </a:r>
                      <a:endParaRPr kumimoji="0" lang="en-US" sz="32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21367">
                <a:tc>
                  <a:txBody>
                    <a:bodyPr/>
                    <a:lstStyle/>
                    <a:p>
                      <a:pPr algn="just">
                        <a:lnSpc>
                          <a:spcPct val="115000"/>
                        </a:lnSpc>
                        <a:spcAft>
                          <a:spcPts val="600"/>
                        </a:spcAft>
                      </a:pPr>
                      <a:r>
                        <a:rPr lang="en-US" sz="2000" b="1" dirty="0">
                          <a:latin typeface="Arial" pitchFamily="34" charset="0"/>
                          <a:ea typeface="Calibri"/>
                          <a:cs typeface="Arial" pitchFamily="34" charset="0"/>
                        </a:rPr>
                        <a:t>Dry matter digestibility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algn="ctr">
                        <a:lnSpc>
                          <a:spcPct val="150000"/>
                        </a:lnSpc>
                        <a:spcBef>
                          <a:spcPts val="0"/>
                        </a:spcBef>
                        <a:spcAft>
                          <a:spcPts val="0"/>
                        </a:spcAft>
                      </a:pPr>
                      <a:r>
                        <a:rPr lang="en-US" sz="2800" b="1">
                          <a:latin typeface="Calibri"/>
                          <a:ea typeface="Calibri"/>
                          <a:cs typeface="Times New Roman"/>
                        </a:rPr>
                        <a:t>67.37</a:t>
                      </a:r>
                      <a:r>
                        <a:rPr lang="en-US" sz="2800" b="1" baseline="30000">
                          <a:latin typeface="Calibri"/>
                          <a:ea typeface="Calibri"/>
                          <a:cs typeface="Times New Roman"/>
                        </a:rPr>
                        <a:t>a</a:t>
                      </a:r>
                      <a:endParaRPr lang="en-US" sz="2800" b="1">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algn="ctr">
                        <a:lnSpc>
                          <a:spcPct val="150000"/>
                        </a:lnSpc>
                        <a:spcBef>
                          <a:spcPts val="0"/>
                        </a:spcBef>
                        <a:spcAft>
                          <a:spcPts val="0"/>
                        </a:spcAft>
                      </a:pPr>
                      <a:r>
                        <a:rPr lang="en-US" sz="2800" b="1" dirty="0" smtClean="0">
                          <a:latin typeface="Calibri"/>
                          <a:ea typeface="Calibri"/>
                          <a:cs typeface="Times New Roman"/>
                        </a:rPr>
                        <a:t>50.74</a:t>
                      </a:r>
                      <a:r>
                        <a:rPr lang="en-US" sz="2800" b="1" baseline="30000" dirty="0">
                          <a:latin typeface="Calibri"/>
                          <a:ea typeface="Calibri"/>
                          <a:cs typeface="Times New Roman"/>
                        </a:rPr>
                        <a:t>c</a:t>
                      </a:r>
                      <a:endParaRPr lang="en-US" sz="2800" b="1"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algn="ctr">
                        <a:lnSpc>
                          <a:spcPct val="150000"/>
                        </a:lnSpc>
                        <a:spcBef>
                          <a:spcPts val="0"/>
                        </a:spcBef>
                        <a:spcAft>
                          <a:spcPts val="0"/>
                        </a:spcAft>
                      </a:pPr>
                      <a:r>
                        <a:rPr lang="en-US" sz="2800" b="1" dirty="0" smtClean="0">
                          <a:latin typeface="Calibri"/>
                          <a:ea typeface="Calibri"/>
                          <a:cs typeface="Times New Roman"/>
                        </a:rPr>
                        <a:t>62.38</a:t>
                      </a:r>
                      <a:r>
                        <a:rPr lang="en-US" sz="2800" b="1" baseline="30000" dirty="0">
                          <a:latin typeface="Calibri"/>
                          <a:ea typeface="Calibri"/>
                          <a:cs typeface="Times New Roman"/>
                        </a:rPr>
                        <a:t>b</a:t>
                      </a:r>
                      <a:endParaRPr lang="en-US" sz="2800" b="1"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algn="ctr">
                        <a:lnSpc>
                          <a:spcPct val="150000"/>
                        </a:lnSpc>
                        <a:spcBef>
                          <a:spcPts val="0"/>
                        </a:spcBef>
                        <a:spcAft>
                          <a:spcPts val="0"/>
                        </a:spcAft>
                      </a:pPr>
                      <a:r>
                        <a:rPr lang="en-US" sz="2800" b="1" dirty="0" smtClean="0">
                          <a:latin typeface="Calibri"/>
                          <a:ea typeface="Calibri"/>
                          <a:cs typeface="Times New Roman"/>
                        </a:rPr>
                        <a:t>66.71</a:t>
                      </a:r>
                      <a:r>
                        <a:rPr lang="en-US" sz="2800" b="1" baseline="30000" dirty="0" smtClean="0">
                          <a:latin typeface="Calibri"/>
                          <a:ea typeface="Calibri"/>
                          <a:cs typeface="Times New Roman"/>
                        </a:rPr>
                        <a:t>a</a:t>
                      </a:r>
                      <a:endParaRPr lang="en-US" sz="2800" b="1"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5914">
                <a:tc>
                  <a:txBody>
                    <a:bodyPr/>
                    <a:lstStyle/>
                    <a:p>
                      <a:pPr algn="just">
                        <a:lnSpc>
                          <a:spcPct val="115000"/>
                        </a:lnSpc>
                        <a:spcAft>
                          <a:spcPts val="600"/>
                        </a:spcAft>
                      </a:pPr>
                      <a:r>
                        <a:rPr lang="en-US" sz="2000" b="1" dirty="0" smtClean="0">
                          <a:latin typeface="Arial" pitchFamily="34" charset="0"/>
                          <a:ea typeface="Calibri"/>
                          <a:cs typeface="Arial" pitchFamily="34" charset="0"/>
                        </a:rPr>
                        <a:t>Organic</a:t>
                      </a:r>
                      <a:r>
                        <a:rPr lang="en-US" sz="2000" b="1" baseline="0" dirty="0" smtClean="0">
                          <a:latin typeface="Arial" pitchFamily="34" charset="0"/>
                          <a:ea typeface="Calibri"/>
                          <a:cs typeface="Arial" pitchFamily="34" charset="0"/>
                        </a:rPr>
                        <a:t> </a:t>
                      </a:r>
                      <a:r>
                        <a:rPr lang="en-US" sz="2000" b="1" dirty="0" smtClean="0">
                          <a:latin typeface="Arial" pitchFamily="34" charset="0"/>
                          <a:ea typeface="Calibri"/>
                          <a:cs typeface="Arial" pitchFamily="34" charset="0"/>
                        </a:rPr>
                        <a:t>matter </a:t>
                      </a:r>
                      <a:r>
                        <a:rPr lang="en-US" sz="2000" b="1" dirty="0">
                          <a:latin typeface="Arial" pitchFamily="34" charset="0"/>
                          <a:ea typeface="Calibri"/>
                          <a:cs typeface="Arial" pitchFamily="34" charset="0"/>
                        </a:rPr>
                        <a:t>digestibility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algn="ctr">
                        <a:lnSpc>
                          <a:spcPct val="150000"/>
                        </a:lnSpc>
                        <a:spcBef>
                          <a:spcPts val="0"/>
                        </a:spcBef>
                        <a:spcAft>
                          <a:spcPts val="0"/>
                        </a:spcAft>
                      </a:pPr>
                      <a:r>
                        <a:rPr lang="en-US" sz="2800" b="1">
                          <a:latin typeface="Calibri"/>
                          <a:ea typeface="Calibri"/>
                          <a:cs typeface="Times New Roman"/>
                        </a:rPr>
                        <a:t>70.20</a:t>
                      </a:r>
                      <a:r>
                        <a:rPr lang="en-US" sz="2800" b="1" baseline="30000">
                          <a:latin typeface="Calibri"/>
                          <a:ea typeface="Calibri"/>
                          <a:cs typeface="Times New Roman"/>
                        </a:rPr>
                        <a:t>a</a:t>
                      </a:r>
                      <a:endParaRPr lang="en-US" sz="2800" b="1">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algn="ctr">
                        <a:lnSpc>
                          <a:spcPct val="150000"/>
                        </a:lnSpc>
                        <a:spcBef>
                          <a:spcPts val="0"/>
                        </a:spcBef>
                        <a:spcAft>
                          <a:spcPts val="0"/>
                        </a:spcAft>
                      </a:pPr>
                      <a:r>
                        <a:rPr lang="en-US" sz="2800" b="1">
                          <a:latin typeface="Calibri"/>
                          <a:ea typeface="Calibri"/>
                          <a:cs typeface="Times New Roman"/>
                        </a:rPr>
                        <a:t>55.90</a:t>
                      </a:r>
                      <a:r>
                        <a:rPr lang="en-US" sz="2800" b="1" baseline="30000">
                          <a:latin typeface="Calibri"/>
                          <a:ea typeface="Calibri"/>
                          <a:cs typeface="Times New Roman"/>
                        </a:rPr>
                        <a:t>c</a:t>
                      </a:r>
                      <a:endParaRPr lang="en-US" sz="2800" b="1">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algn="ctr">
                        <a:lnSpc>
                          <a:spcPct val="150000"/>
                        </a:lnSpc>
                        <a:spcBef>
                          <a:spcPts val="0"/>
                        </a:spcBef>
                        <a:spcAft>
                          <a:spcPts val="0"/>
                        </a:spcAft>
                      </a:pPr>
                      <a:r>
                        <a:rPr lang="en-US" sz="2800" b="1">
                          <a:latin typeface="Calibri"/>
                          <a:ea typeface="Calibri"/>
                          <a:cs typeface="Times New Roman"/>
                        </a:rPr>
                        <a:t>66.33</a:t>
                      </a:r>
                      <a:r>
                        <a:rPr lang="en-US" sz="2800" b="1" baseline="30000">
                          <a:latin typeface="Calibri"/>
                          <a:ea typeface="Calibri"/>
                          <a:cs typeface="Times New Roman"/>
                        </a:rPr>
                        <a:t>b</a:t>
                      </a:r>
                      <a:endParaRPr lang="en-US" sz="2800" b="1">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algn="ctr">
                        <a:lnSpc>
                          <a:spcPct val="150000"/>
                        </a:lnSpc>
                        <a:spcBef>
                          <a:spcPts val="0"/>
                        </a:spcBef>
                        <a:spcAft>
                          <a:spcPts val="0"/>
                        </a:spcAft>
                      </a:pPr>
                      <a:r>
                        <a:rPr lang="en-US" sz="2800" b="1" dirty="0">
                          <a:latin typeface="Calibri"/>
                          <a:ea typeface="Calibri"/>
                          <a:cs typeface="Times New Roman"/>
                        </a:rPr>
                        <a:t>67.64</a:t>
                      </a:r>
                      <a:r>
                        <a:rPr lang="en-US" sz="2800" b="1" baseline="30000" dirty="0">
                          <a:latin typeface="Calibri"/>
                          <a:ea typeface="Calibri"/>
                          <a:cs typeface="Times New Roman"/>
                        </a:rPr>
                        <a:t>b</a:t>
                      </a:r>
                      <a:endParaRPr lang="en-US" sz="2800" b="1"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21367">
                <a:tc>
                  <a:txBody>
                    <a:bodyPr/>
                    <a:lstStyle/>
                    <a:p>
                      <a:pPr algn="just">
                        <a:lnSpc>
                          <a:spcPct val="115000"/>
                        </a:lnSpc>
                        <a:spcAft>
                          <a:spcPts val="600"/>
                        </a:spcAft>
                      </a:pPr>
                      <a:r>
                        <a:rPr lang="en-US" sz="2000" b="1" dirty="0" smtClean="0">
                          <a:latin typeface="Arial" pitchFamily="34" charset="0"/>
                          <a:ea typeface="Calibri"/>
                          <a:cs typeface="Arial" pitchFamily="34" charset="0"/>
                        </a:rPr>
                        <a:t>NDF </a:t>
                      </a:r>
                      <a:r>
                        <a:rPr lang="en-US" sz="2000" b="1" dirty="0">
                          <a:latin typeface="Arial" pitchFamily="34" charset="0"/>
                          <a:ea typeface="Calibri"/>
                          <a:cs typeface="Arial" pitchFamily="34" charset="0"/>
                        </a:rPr>
                        <a:t>digestibility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algn="ctr">
                        <a:lnSpc>
                          <a:spcPct val="150000"/>
                        </a:lnSpc>
                        <a:spcBef>
                          <a:spcPts val="0"/>
                        </a:spcBef>
                        <a:spcAft>
                          <a:spcPts val="0"/>
                        </a:spcAft>
                      </a:pPr>
                      <a:r>
                        <a:rPr lang="en-US" sz="2800" b="1">
                          <a:latin typeface="Calibri"/>
                          <a:ea typeface="Calibri"/>
                          <a:cs typeface="Times New Roman"/>
                        </a:rPr>
                        <a:t>60.22</a:t>
                      </a:r>
                      <a:r>
                        <a:rPr lang="en-US" sz="2800" b="1" baseline="30000">
                          <a:latin typeface="Calibri"/>
                          <a:ea typeface="Calibri"/>
                          <a:cs typeface="Times New Roman"/>
                        </a:rPr>
                        <a:t>a</a:t>
                      </a:r>
                      <a:endParaRPr lang="en-US" sz="2800" b="1">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algn="ctr">
                        <a:lnSpc>
                          <a:spcPct val="150000"/>
                        </a:lnSpc>
                        <a:spcBef>
                          <a:spcPts val="0"/>
                        </a:spcBef>
                        <a:spcAft>
                          <a:spcPts val="0"/>
                        </a:spcAft>
                      </a:pPr>
                      <a:r>
                        <a:rPr lang="en-US" sz="2800" b="1" dirty="0" smtClean="0">
                          <a:latin typeface="Calibri"/>
                          <a:ea typeface="Calibri"/>
                          <a:cs typeface="Times New Roman"/>
                        </a:rPr>
                        <a:t>47.90</a:t>
                      </a:r>
                      <a:r>
                        <a:rPr lang="en-US" sz="2800" b="1" baseline="30000" dirty="0">
                          <a:latin typeface="Calibri"/>
                          <a:ea typeface="Calibri"/>
                          <a:cs typeface="Times New Roman"/>
                        </a:rPr>
                        <a:t>c</a:t>
                      </a:r>
                      <a:endParaRPr lang="en-US" sz="2800" b="1"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algn="ctr">
                        <a:lnSpc>
                          <a:spcPct val="150000"/>
                        </a:lnSpc>
                        <a:spcBef>
                          <a:spcPts val="0"/>
                        </a:spcBef>
                        <a:spcAft>
                          <a:spcPts val="0"/>
                        </a:spcAft>
                      </a:pPr>
                      <a:r>
                        <a:rPr lang="en-US" sz="2800" b="1" dirty="0" smtClean="0">
                          <a:latin typeface="Calibri"/>
                          <a:ea typeface="Calibri"/>
                          <a:cs typeface="Times New Roman"/>
                        </a:rPr>
                        <a:t>54.34</a:t>
                      </a:r>
                      <a:r>
                        <a:rPr lang="en-US" sz="2800" b="1" baseline="30000" dirty="0">
                          <a:latin typeface="Calibri"/>
                          <a:ea typeface="Calibri"/>
                          <a:cs typeface="Times New Roman"/>
                        </a:rPr>
                        <a:t>b</a:t>
                      </a:r>
                      <a:endParaRPr lang="en-US" sz="2800" b="1"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algn="ctr">
                        <a:lnSpc>
                          <a:spcPct val="150000"/>
                        </a:lnSpc>
                        <a:spcBef>
                          <a:spcPts val="0"/>
                        </a:spcBef>
                        <a:spcAft>
                          <a:spcPts val="0"/>
                        </a:spcAft>
                      </a:pPr>
                      <a:r>
                        <a:rPr lang="en-US" sz="2800" b="1">
                          <a:latin typeface="Calibri"/>
                          <a:ea typeface="Calibri"/>
                          <a:cs typeface="Times New Roman"/>
                        </a:rPr>
                        <a:t>60.21</a:t>
                      </a:r>
                      <a:r>
                        <a:rPr lang="en-US" sz="2800" b="1" baseline="30000">
                          <a:latin typeface="Calibri"/>
                          <a:ea typeface="Calibri"/>
                          <a:cs typeface="Times New Roman"/>
                        </a:rPr>
                        <a:t>a</a:t>
                      </a:r>
                      <a:endParaRPr lang="en-US" sz="2800" b="1">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19724">
                <a:tc>
                  <a:txBody>
                    <a:bodyPr/>
                    <a:lstStyle/>
                    <a:p>
                      <a:pPr algn="just">
                        <a:lnSpc>
                          <a:spcPct val="115000"/>
                        </a:lnSpc>
                        <a:spcAft>
                          <a:spcPts val="600"/>
                        </a:spcAft>
                      </a:pPr>
                      <a:r>
                        <a:rPr lang="en-US" sz="2000" b="1" smtClean="0">
                          <a:latin typeface="Arial" pitchFamily="34" charset="0"/>
                          <a:ea typeface="Calibri"/>
                          <a:cs typeface="Arial" pitchFamily="34" charset="0"/>
                        </a:rPr>
                        <a:t>ADF digestibility </a:t>
                      </a:r>
                      <a:r>
                        <a:rPr lang="en-US" sz="2000" b="1" dirty="0">
                          <a:latin typeface="Arial" pitchFamily="34" charset="0"/>
                          <a:ea typeface="Calibri"/>
                          <a:cs typeface="Arial" pitchFamily="34" charset="0"/>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algn="ctr">
                        <a:lnSpc>
                          <a:spcPct val="150000"/>
                        </a:lnSpc>
                        <a:spcBef>
                          <a:spcPts val="0"/>
                        </a:spcBef>
                        <a:spcAft>
                          <a:spcPts val="0"/>
                        </a:spcAft>
                      </a:pPr>
                      <a:r>
                        <a:rPr lang="en-US" sz="2800" b="1">
                          <a:latin typeface="Calibri"/>
                          <a:ea typeface="Calibri"/>
                          <a:cs typeface="Times New Roman"/>
                        </a:rPr>
                        <a:t>53.12</a:t>
                      </a:r>
                      <a:r>
                        <a:rPr lang="en-US" sz="2800" b="1" baseline="30000">
                          <a:latin typeface="Calibri"/>
                          <a:ea typeface="Calibri"/>
                          <a:cs typeface="Times New Roman"/>
                        </a:rPr>
                        <a:t>a</a:t>
                      </a:r>
                      <a:endParaRPr lang="en-US" sz="2800" b="1">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algn="ctr">
                        <a:lnSpc>
                          <a:spcPct val="150000"/>
                        </a:lnSpc>
                        <a:spcBef>
                          <a:spcPts val="0"/>
                        </a:spcBef>
                        <a:spcAft>
                          <a:spcPts val="0"/>
                        </a:spcAft>
                      </a:pPr>
                      <a:r>
                        <a:rPr lang="en-US" sz="2800" b="1" dirty="0" smtClean="0">
                          <a:latin typeface="Calibri"/>
                          <a:ea typeface="Calibri"/>
                          <a:cs typeface="Times New Roman"/>
                        </a:rPr>
                        <a:t>35.89</a:t>
                      </a:r>
                      <a:r>
                        <a:rPr lang="en-US" sz="2800" b="1" baseline="30000" dirty="0">
                          <a:latin typeface="Calibri"/>
                          <a:ea typeface="Calibri"/>
                          <a:cs typeface="Times New Roman"/>
                        </a:rPr>
                        <a:t>c</a:t>
                      </a:r>
                      <a:endParaRPr lang="en-US" sz="2800" b="1"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algn="ctr">
                        <a:lnSpc>
                          <a:spcPct val="150000"/>
                        </a:lnSpc>
                        <a:spcBef>
                          <a:spcPts val="0"/>
                        </a:spcBef>
                        <a:spcAft>
                          <a:spcPts val="0"/>
                        </a:spcAft>
                      </a:pPr>
                      <a:r>
                        <a:rPr lang="en-US" sz="2800" b="1" dirty="0" smtClean="0">
                          <a:latin typeface="Calibri"/>
                          <a:ea typeface="Calibri"/>
                          <a:cs typeface="Times New Roman"/>
                        </a:rPr>
                        <a:t>42.74</a:t>
                      </a:r>
                      <a:r>
                        <a:rPr lang="en-US" sz="2800" b="1" baseline="30000" dirty="0">
                          <a:latin typeface="Calibri"/>
                          <a:ea typeface="Calibri"/>
                          <a:cs typeface="Times New Roman"/>
                        </a:rPr>
                        <a:t>b</a:t>
                      </a:r>
                      <a:endParaRPr lang="en-US" sz="2800" b="1"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algn="ctr">
                        <a:lnSpc>
                          <a:spcPct val="150000"/>
                        </a:lnSpc>
                        <a:spcBef>
                          <a:spcPts val="0"/>
                        </a:spcBef>
                        <a:spcAft>
                          <a:spcPts val="0"/>
                        </a:spcAft>
                      </a:pPr>
                      <a:r>
                        <a:rPr lang="en-US" sz="2800" b="1" dirty="0" smtClean="0">
                          <a:latin typeface="Calibri"/>
                          <a:ea typeface="Calibri"/>
                          <a:cs typeface="Times New Roman"/>
                        </a:rPr>
                        <a:t>51.52</a:t>
                      </a:r>
                      <a:r>
                        <a:rPr lang="en-US" sz="2800" b="1" baseline="30000" dirty="0" smtClean="0">
                          <a:latin typeface="Calibri"/>
                          <a:ea typeface="Calibri"/>
                          <a:cs typeface="Times New Roman"/>
                        </a:rPr>
                        <a:t>a</a:t>
                      </a:r>
                      <a:endParaRPr lang="en-US" sz="2800" b="1"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sz="half" idx="1"/>
          </p:nvPr>
        </p:nvGraphicFramePr>
        <p:xfrm>
          <a:off x="514350" y="530225"/>
          <a:ext cx="3932238" cy="350837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ontent Placeholder 5"/>
          <p:cNvGraphicFramePr>
            <a:graphicFrameLocks noGrp="1"/>
          </p:cNvGraphicFramePr>
          <p:nvPr>
            <p:ph sz="half" idx="2"/>
          </p:nvPr>
        </p:nvGraphicFramePr>
        <p:xfrm>
          <a:off x="4756150" y="530225"/>
          <a:ext cx="3930650" cy="3432175"/>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ChangeArrowheads="1"/>
          </p:cNvSpPr>
          <p:nvPr/>
        </p:nvSpPr>
        <p:spPr bwMode="auto">
          <a:xfrm>
            <a:off x="457200" y="0"/>
            <a:ext cx="8077200" cy="1200150"/>
          </a:xfrm>
          <a:prstGeom prst="rect">
            <a:avLst/>
          </a:prstGeom>
          <a:noFill/>
          <a:ln w="9525">
            <a:noFill/>
            <a:miter lim="800000"/>
            <a:headEnd/>
            <a:tailEnd/>
          </a:ln>
        </p:spPr>
        <p:txBody>
          <a:bodyPr anchor="ctr">
            <a:spAutoFit/>
          </a:bodyPr>
          <a:lstStyle/>
          <a:p>
            <a:pPr algn="just" eaLnBrk="0" hangingPunct="0"/>
            <a:r>
              <a:rPr lang="en-US" sz="3600" b="1">
                <a:solidFill>
                  <a:schemeClr val="tx2"/>
                </a:solidFill>
                <a:latin typeface="Arial" pitchFamily="34" charset="0"/>
                <a:ea typeface="Calibri" pitchFamily="34" charset="0"/>
                <a:cs typeface="Arial" pitchFamily="34" charset="0"/>
              </a:rPr>
              <a:t>Feed intake and live weight gain of cattle with experimental  diet</a:t>
            </a:r>
          </a:p>
        </p:txBody>
      </p:sp>
      <p:graphicFrame>
        <p:nvGraphicFramePr>
          <p:cNvPr id="31748" name="Group 4"/>
          <p:cNvGraphicFramePr>
            <a:graphicFrameLocks noGrp="1"/>
          </p:cNvGraphicFramePr>
          <p:nvPr>
            <p:ph sz="half" idx="1"/>
          </p:nvPr>
        </p:nvGraphicFramePr>
        <p:xfrm>
          <a:off x="304800" y="1371600"/>
          <a:ext cx="8458200" cy="3359211"/>
        </p:xfrm>
        <a:graphic>
          <a:graphicData uri="http://schemas.openxmlformats.org/drawingml/2006/table">
            <a:tbl>
              <a:tblPr/>
              <a:tblGrid>
                <a:gridCol w="3756679"/>
                <a:gridCol w="1164180"/>
                <a:gridCol w="1039647"/>
                <a:gridCol w="1170473"/>
                <a:gridCol w="1327221"/>
              </a:tblGrid>
              <a:tr h="616436">
                <a:tc rowSpan="2">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3200" b="1" i="0" u="none" strike="noStrike" cap="none" normalizeH="0" baseline="0" dirty="0" smtClean="0">
                          <a:ln>
                            <a:noFill/>
                          </a:ln>
                          <a:solidFill>
                            <a:schemeClr val="tx1"/>
                          </a:solidFill>
                          <a:effectLst/>
                          <a:latin typeface="Times New Roman" pitchFamily="18" charset="0"/>
                          <a:cs typeface="Times New Roman" pitchFamily="18" charset="0"/>
                        </a:rPr>
                        <a:t>Item</a:t>
                      </a:r>
                      <a:endParaRPr kumimoji="0" lang="en-US" sz="32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4">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3200" b="1" i="0" u="none" strike="noStrike" cap="none" normalizeH="0" baseline="0" dirty="0" smtClean="0">
                          <a:ln>
                            <a:noFill/>
                          </a:ln>
                          <a:solidFill>
                            <a:schemeClr val="tx1"/>
                          </a:solidFill>
                          <a:effectLst/>
                          <a:latin typeface="Times New Roman" pitchFamily="18" charset="0"/>
                          <a:cs typeface="Times New Roman" pitchFamily="18" charset="0"/>
                        </a:rPr>
                        <a:t>Treatment</a:t>
                      </a:r>
                      <a:endParaRPr kumimoji="0" lang="en-US" sz="32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r>
              <a:tr h="621367">
                <a:tc vMerge="1">
                  <a:txBody>
                    <a:bodyPr/>
                    <a:lstStyle/>
                    <a:p>
                      <a:endParaRPr lang="en-US"/>
                    </a:p>
                  </a:txBody>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3200" b="1" i="0" u="none" strike="noStrike" cap="none" normalizeH="0" baseline="0" smtClean="0">
                          <a:ln>
                            <a:noFill/>
                          </a:ln>
                          <a:solidFill>
                            <a:schemeClr val="tx1"/>
                          </a:solidFill>
                          <a:effectLst/>
                          <a:latin typeface="Times New Roman" pitchFamily="18" charset="0"/>
                          <a:cs typeface="Times New Roman" pitchFamily="18" charset="0"/>
                        </a:rPr>
                        <a:t>A</a:t>
                      </a:r>
                      <a:endParaRPr kumimoji="0" lang="en-US" sz="32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3200" b="1" i="0" u="none" strike="noStrike" cap="none" normalizeH="0" baseline="0" smtClean="0">
                          <a:ln>
                            <a:noFill/>
                          </a:ln>
                          <a:solidFill>
                            <a:schemeClr val="tx1"/>
                          </a:solidFill>
                          <a:effectLst/>
                          <a:latin typeface="Times New Roman" pitchFamily="18" charset="0"/>
                          <a:cs typeface="Times New Roman" pitchFamily="18" charset="0"/>
                        </a:rPr>
                        <a:t>B</a:t>
                      </a:r>
                      <a:endParaRPr kumimoji="0" lang="en-US" sz="32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3200" b="1" i="0" u="none" strike="noStrike" cap="none" normalizeH="0" baseline="0" dirty="0" smtClean="0">
                          <a:ln>
                            <a:noFill/>
                          </a:ln>
                          <a:solidFill>
                            <a:schemeClr val="tx1"/>
                          </a:solidFill>
                          <a:effectLst/>
                          <a:latin typeface="Times New Roman" pitchFamily="18" charset="0"/>
                          <a:cs typeface="Times New Roman" pitchFamily="18" charset="0"/>
                        </a:rPr>
                        <a:t>C</a:t>
                      </a:r>
                      <a:endParaRPr kumimoji="0" lang="en-US" sz="32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3200" b="1" i="0" u="none" strike="noStrike" cap="none" normalizeH="0" baseline="0" dirty="0" smtClean="0">
                          <a:ln>
                            <a:noFill/>
                          </a:ln>
                          <a:solidFill>
                            <a:schemeClr val="tx1"/>
                          </a:solidFill>
                          <a:effectLst/>
                          <a:latin typeface="Times New Roman" pitchFamily="18" charset="0"/>
                          <a:cs typeface="Times New Roman" pitchFamily="18" charset="0"/>
                        </a:rPr>
                        <a:t>D</a:t>
                      </a:r>
                      <a:endParaRPr kumimoji="0" lang="en-US" sz="32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21367">
                <a:tc>
                  <a:txBody>
                    <a:bodyPr/>
                    <a:lstStyle/>
                    <a:p>
                      <a:pPr algn="just">
                        <a:lnSpc>
                          <a:spcPct val="115000"/>
                        </a:lnSpc>
                        <a:spcAft>
                          <a:spcPts val="600"/>
                        </a:spcAft>
                      </a:pPr>
                      <a:r>
                        <a:rPr lang="en-US" sz="2400" b="1" dirty="0">
                          <a:solidFill>
                            <a:schemeClr val="tx2"/>
                          </a:solidFill>
                          <a:latin typeface="Arial" pitchFamily="34" charset="0"/>
                          <a:ea typeface="Calibri"/>
                          <a:cs typeface="Arial" pitchFamily="34" charset="0"/>
                        </a:rPr>
                        <a:t>Dry matter intake </a:t>
                      </a:r>
                      <a:r>
                        <a:rPr lang="en-US" sz="2400" b="1" dirty="0" smtClean="0">
                          <a:solidFill>
                            <a:schemeClr val="tx2"/>
                          </a:solidFill>
                          <a:latin typeface="Arial" pitchFamily="34" charset="0"/>
                          <a:ea typeface="Calibri"/>
                          <a:cs typeface="Arial" pitchFamily="34" charset="0"/>
                        </a:rPr>
                        <a:t>(g/d</a:t>
                      </a:r>
                      <a:r>
                        <a:rPr lang="en-US" sz="2400" b="1" dirty="0">
                          <a:solidFill>
                            <a:schemeClr val="tx2"/>
                          </a:solidFill>
                          <a:latin typeface="Arial" pitchFamily="34" charset="0"/>
                          <a:ea typeface="Calibri"/>
                          <a:cs typeface="Arial" pitchFamily="34" charset="0"/>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algn="ctr">
                        <a:lnSpc>
                          <a:spcPct val="150000"/>
                        </a:lnSpc>
                        <a:spcBef>
                          <a:spcPts val="0"/>
                        </a:spcBef>
                        <a:spcAft>
                          <a:spcPts val="0"/>
                        </a:spcAft>
                      </a:pPr>
                      <a:r>
                        <a:rPr lang="en-US" sz="2800" b="1">
                          <a:latin typeface="Calibri"/>
                          <a:ea typeface="Calibri"/>
                          <a:cs typeface="Times New Roman"/>
                        </a:rPr>
                        <a:t>993</a:t>
                      </a:r>
                      <a:r>
                        <a:rPr lang="en-US" sz="2800" b="1" baseline="30000">
                          <a:latin typeface="Calibri"/>
                          <a:ea typeface="Calibri"/>
                          <a:cs typeface="Times New Roman"/>
                        </a:rPr>
                        <a:t>a</a:t>
                      </a:r>
                      <a:endParaRPr lang="en-US" sz="2800" b="1">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algn="ctr">
                        <a:lnSpc>
                          <a:spcPct val="150000"/>
                        </a:lnSpc>
                        <a:spcBef>
                          <a:spcPts val="0"/>
                        </a:spcBef>
                        <a:spcAft>
                          <a:spcPts val="0"/>
                        </a:spcAft>
                      </a:pPr>
                      <a:r>
                        <a:rPr lang="en-US" sz="2800" b="1">
                          <a:latin typeface="Calibri"/>
                          <a:ea typeface="Calibri"/>
                          <a:cs typeface="Times New Roman"/>
                        </a:rPr>
                        <a:t>734</a:t>
                      </a:r>
                      <a:r>
                        <a:rPr lang="en-US" sz="2800" b="1" baseline="30000">
                          <a:latin typeface="Calibri"/>
                          <a:ea typeface="Calibri"/>
                          <a:cs typeface="Times New Roman"/>
                        </a:rPr>
                        <a:t>b</a:t>
                      </a:r>
                      <a:endParaRPr lang="en-US" sz="2800" b="1">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algn="ctr">
                        <a:lnSpc>
                          <a:spcPct val="150000"/>
                        </a:lnSpc>
                        <a:spcBef>
                          <a:spcPts val="0"/>
                        </a:spcBef>
                        <a:spcAft>
                          <a:spcPts val="0"/>
                        </a:spcAft>
                      </a:pPr>
                      <a:r>
                        <a:rPr lang="en-US" sz="2800" b="1">
                          <a:latin typeface="Calibri"/>
                          <a:ea typeface="Calibri"/>
                          <a:cs typeface="Times New Roman"/>
                        </a:rPr>
                        <a:t>828</a:t>
                      </a:r>
                      <a:r>
                        <a:rPr lang="en-US" sz="2800" b="1" baseline="30000">
                          <a:latin typeface="Calibri"/>
                          <a:ea typeface="Calibri"/>
                          <a:cs typeface="Times New Roman"/>
                        </a:rPr>
                        <a:t>ab</a:t>
                      </a:r>
                      <a:endParaRPr lang="en-US" sz="2800" b="1">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algn="ctr">
                        <a:lnSpc>
                          <a:spcPct val="150000"/>
                        </a:lnSpc>
                        <a:spcBef>
                          <a:spcPts val="0"/>
                        </a:spcBef>
                        <a:spcAft>
                          <a:spcPts val="0"/>
                        </a:spcAft>
                      </a:pPr>
                      <a:r>
                        <a:rPr lang="en-US" sz="2800" b="1">
                          <a:latin typeface="Calibri"/>
                          <a:ea typeface="Calibri"/>
                          <a:cs typeface="Times New Roman"/>
                        </a:rPr>
                        <a:t>906</a:t>
                      </a:r>
                      <a:r>
                        <a:rPr lang="en-US" sz="2800" b="1" baseline="30000">
                          <a:latin typeface="Calibri"/>
                          <a:ea typeface="Calibri"/>
                          <a:cs typeface="Times New Roman"/>
                        </a:rPr>
                        <a:t>a</a:t>
                      </a:r>
                      <a:endParaRPr lang="en-US" sz="2800" b="1">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5914">
                <a:tc>
                  <a:txBody>
                    <a:bodyPr/>
                    <a:lstStyle/>
                    <a:p>
                      <a:pPr algn="just">
                        <a:lnSpc>
                          <a:spcPct val="115000"/>
                        </a:lnSpc>
                        <a:spcAft>
                          <a:spcPts val="600"/>
                        </a:spcAft>
                      </a:pPr>
                      <a:r>
                        <a:rPr lang="en-US" sz="2400" b="1" dirty="0">
                          <a:solidFill>
                            <a:schemeClr val="tx2"/>
                          </a:solidFill>
                          <a:latin typeface="Arial" pitchFamily="34" charset="0"/>
                          <a:ea typeface="Calibri"/>
                          <a:cs typeface="Arial" pitchFamily="34" charset="0"/>
                        </a:rPr>
                        <a:t>Organic matter intake </a:t>
                      </a:r>
                      <a:r>
                        <a:rPr lang="en-US" sz="2400" b="1" dirty="0" smtClean="0">
                          <a:solidFill>
                            <a:schemeClr val="tx2"/>
                          </a:solidFill>
                          <a:latin typeface="Arial" pitchFamily="34" charset="0"/>
                          <a:ea typeface="Calibri"/>
                          <a:cs typeface="Arial" pitchFamily="34" charset="0"/>
                        </a:rPr>
                        <a:t>(g/d</a:t>
                      </a:r>
                      <a:r>
                        <a:rPr lang="en-US" sz="2400" b="1" dirty="0">
                          <a:solidFill>
                            <a:schemeClr val="tx2"/>
                          </a:solidFill>
                          <a:latin typeface="Arial" pitchFamily="34" charset="0"/>
                          <a:ea typeface="Calibri"/>
                          <a:cs typeface="Arial" pitchFamily="34" charset="0"/>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algn="ctr">
                        <a:lnSpc>
                          <a:spcPct val="150000"/>
                        </a:lnSpc>
                        <a:spcBef>
                          <a:spcPts val="0"/>
                        </a:spcBef>
                        <a:spcAft>
                          <a:spcPts val="0"/>
                        </a:spcAft>
                      </a:pPr>
                      <a:r>
                        <a:rPr lang="en-US" sz="2800" b="1">
                          <a:latin typeface="Calibri"/>
                          <a:ea typeface="Calibri"/>
                          <a:cs typeface="Times New Roman"/>
                        </a:rPr>
                        <a:t>735</a:t>
                      </a:r>
                      <a:r>
                        <a:rPr lang="en-US" sz="2800" b="1" baseline="30000">
                          <a:latin typeface="Calibri"/>
                          <a:ea typeface="Calibri"/>
                          <a:cs typeface="Times New Roman"/>
                        </a:rPr>
                        <a:t>a</a:t>
                      </a:r>
                      <a:endParaRPr lang="en-US" sz="2800" b="1">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algn="ctr">
                        <a:lnSpc>
                          <a:spcPct val="150000"/>
                        </a:lnSpc>
                        <a:spcBef>
                          <a:spcPts val="0"/>
                        </a:spcBef>
                        <a:spcAft>
                          <a:spcPts val="0"/>
                        </a:spcAft>
                      </a:pPr>
                      <a:r>
                        <a:rPr lang="en-US" sz="2800" b="1">
                          <a:latin typeface="Calibri"/>
                          <a:ea typeface="Calibri"/>
                          <a:cs typeface="Times New Roman"/>
                        </a:rPr>
                        <a:t>556</a:t>
                      </a:r>
                      <a:r>
                        <a:rPr lang="en-US" sz="2800" b="1" baseline="30000">
                          <a:latin typeface="Calibri"/>
                          <a:ea typeface="Calibri"/>
                          <a:cs typeface="Times New Roman"/>
                        </a:rPr>
                        <a:t>b</a:t>
                      </a:r>
                      <a:endParaRPr lang="en-US" sz="2800" b="1">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algn="ctr">
                        <a:lnSpc>
                          <a:spcPct val="150000"/>
                        </a:lnSpc>
                        <a:spcBef>
                          <a:spcPts val="0"/>
                        </a:spcBef>
                        <a:spcAft>
                          <a:spcPts val="0"/>
                        </a:spcAft>
                      </a:pPr>
                      <a:r>
                        <a:rPr lang="en-US" sz="2800" b="1">
                          <a:latin typeface="Calibri"/>
                          <a:ea typeface="Calibri"/>
                          <a:cs typeface="Times New Roman"/>
                        </a:rPr>
                        <a:t>679</a:t>
                      </a:r>
                      <a:r>
                        <a:rPr lang="en-US" sz="2800" b="1" baseline="30000">
                          <a:latin typeface="Calibri"/>
                          <a:ea typeface="Calibri"/>
                          <a:cs typeface="Times New Roman"/>
                        </a:rPr>
                        <a:t>ab</a:t>
                      </a:r>
                      <a:endParaRPr lang="en-US" sz="2800" b="1">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algn="ctr">
                        <a:lnSpc>
                          <a:spcPct val="150000"/>
                        </a:lnSpc>
                        <a:spcBef>
                          <a:spcPts val="0"/>
                        </a:spcBef>
                        <a:spcAft>
                          <a:spcPts val="0"/>
                        </a:spcAft>
                      </a:pPr>
                      <a:r>
                        <a:rPr lang="en-US" sz="2800" b="1" dirty="0">
                          <a:latin typeface="Calibri"/>
                          <a:ea typeface="Calibri"/>
                          <a:cs typeface="Times New Roman"/>
                        </a:rPr>
                        <a:t>720</a:t>
                      </a:r>
                      <a:r>
                        <a:rPr lang="en-US" sz="2800" b="1" baseline="30000" dirty="0">
                          <a:latin typeface="Calibri"/>
                          <a:ea typeface="Calibri"/>
                          <a:cs typeface="Times New Roman"/>
                        </a:rPr>
                        <a:t>a</a:t>
                      </a:r>
                      <a:endParaRPr lang="en-US" sz="2800" b="1"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19724">
                <a:tc>
                  <a:txBody>
                    <a:bodyPr/>
                    <a:lstStyle/>
                    <a:p>
                      <a:pPr algn="just">
                        <a:lnSpc>
                          <a:spcPct val="115000"/>
                        </a:lnSpc>
                        <a:spcAft>
                          <a:spcPts val="600"/>
                        </a:spcAft>
                      </a:pPr>
                      <a:r>
                        <a:rPr lang="en-US" sz="2400" b="1" dirty="0">
                          <a:solidFill>
                            <a:schemeClr val="tx2"/>
                          </a:solidFill>
                          <a:latin typeface="Arial" pitchFamily="34" charset="0"/>
                          <a:ea typeface="Calibri"/>
                          <a:cs typeface="Arial" pitchFamily="34" charset="0"/>
                        </a:rPr>
                        <a:t>Live weight gain </a:t>
                      </a:r>
                      <a:r>
                        <a:rPr lang="en-US" sz="2400" b="1" dirty="0" smtClean="0">
                          <a:solidFill>
                            <a:schemeClr val="tx2"/>
                          </a:solidFill>
                          <a:latin typeface="Arial" pitchFamily="34" charset="0"/>
                          <a:ea typeface="Calibri"/>
                          <a:cs typeface="Arial" pitchFamily="34" charset="0"/>
                        </a:rPr>
                        <a:t>(g/d</a:t>
                      </a:r>
                      <a:r>
                        <a:rPr lang="en-US" sz="2400" b="1" dirty="0">
                          <a:solidFill>
                            <a:schemeClr val="tx2"/>
                          </a:solidFill>
                          <a:latin typeface="Arial" pitchFamily="34" charset="0"/>
                          <a:ea typeface="Calibri"/>
                          <a:cs typeface="Arial" pitchFamily="34" charset="0"/>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algn="ctr">
                        <a:lnSpc>
                          <a:spcPct val="150000"/>
                        </a:lnSpc>
                        <a:spcBef>
                          <a:spcPts val="0"/>
                        </a:spcBef>
                        <a:spcAft>
                          <a:spcPts val="0"/>
                        </a:spcAft>
                      </a:pPr>
                      <a:r>
                        <a:rPr lang="en-US" sz="2800" b="1">
                          <a:latin typeface="Calibri"/>
                          <a:ea typeface="Calibri"/>
                          <a:cs typeface="Times New Roman"/>
                        </a:rPr>
                        <a:t>132</a:t>
                      </a:r>
                      <a:r>
                        <a:rPr lang="en-US" sz="2800" b="1" baseline="30000">
                          <a:latin typeface="Calibri"/>
                          <a:ea typeface="Calibri"/>
                          <a:cs typeface="Times New Roman"/>
                        </a:rPr>
                        <a:t>a</a:t>
                      </a:r>
                      <a:endParaRPr lang="en-US" sz="2800" b="1">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algn="ctr">
                        <a:lnSpc>
                          <a:spcPct val="150000"/>
                        </a:lnSpc>
                        <a:spcBef>
                          <a:spcPts val="0"/>
                        </a:spcBef>
                        <a:spcAft>
                          <a:spcPts val="0"/>
                        </a:spcAft>
                      </a:pPr>
                      <a:r>
                        <a:rPr lang="en-US" sz="2800" b="1">
                          <a:latin typeface="Calibri"/>
                          <a:ea typeface="Calibri"/>
                          <a:cs typeface="Times New Roman"/>
                        </a:rPr>
                        <a:t>80</a:t>
                      </a:r>
                      <a:r>
                        <a:rPr lang="en-US" sz="2800" b="1" baseline="30000">
                          <a:latin typeface="Calibri"/>
                          <a:ea typeface="Calibri"/>
                          <a:cs typeface="Times New Roman"/>
                        </a:rPr>
                        <a:t>b</a:t>
                      </a:r>
                      <a:endParaRPr lang="en-US" sz="2800" b="1">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algn="ctr">
                        <a:lnSpc>
                          <a:spcPct val="150000"/>
                        </a:lnSpc>
                        <a:spcBef>
                          <a:spcPts val="0"/>
                        </a:spcBef>
                        <a:spcAft>
                          <a:spcPts val="0"/>
                        </a:spcAft>
                      </a:pPr>
                      <a:r>
                        <a:rPr lang="en-US" sz="2800" b="1">
                          <a:latin typeface="Calibri"/>
                          <a:ea typeface="Calibri"/>
                          <a:cs typeface="Times New Roman"/>
                        </a:rPr>
                        <a:t>108</a:t>
                      </a:r>
                      <a:r>
                        <a:rPr lang="en-US" sz="2800" b="1" baseline="30000">
                          <a:latin typeface="Calibri"/>
                          <a:ea typeface="Calibri"/>
                          <a:cs typeface="Times New Roman"/>
                        </a:rPr>
                        <a:t>c</a:t>
                      </a:r>
                      <a:endParaRPr lang="en-US" sz="2800" b="1">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algn="ctr">
                        <a:lnSpc>
                          <a:spcPct val="150000"/>
                        </a:lnSpc>
                        <a:spcBef>
                          <a:spcPts val="0"/>
                        </a:spcBef>
                        <a:spcAft>
                          <a:spcPts val="0"/>
                        </a:spcAft>
                      </a:pPr>
                      <a:r>
                        <a:rPr lang="en-US" sz="2800" b="1" dirty="0">
                          <a:latin typeface="Calibri"/>
                          <a:ea typeface="Calibri"/>
                          <a:cs typeface="Times New Roman"/>
                        </a:rPr>
                        <a:t>123</a:t>
                      </a:r>
                      <a:r>
                        <a:rPr lang="en-US" sz="2800" b="1" baseline="30000" dirty="0">
                          <a:latin typeface="Calibri"/>
                          <a:ea typeface="Calibri"/>
                          <a:cs typeface="Times New Roman"/>
                        </a:rPr>
                        <a:t>a</a:t>
                      </a:r>
                      <a:endParaRPr lang="en-US" sz="2800" b="1"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 name="Rectangle 4"/>
          <p:cNvSpPr/>
          <p:nvPr/>
        </p:nvSpPr>
        <p:spPr>
          <a:xfrm>
            <a:off x="381000" y="4953000"/>
            <a:ext cx="7162800" cy="1754326"/>
          </a:xfrm>
          <a:prstGeom prst="rect">
            <a:avLst/>
          </a:prstGeom>
        </p:spPr>
        <p:txBody>
          <a:bodyPr wrap="square">
            <a:spAutoFit/>
          </a:bodyPr>
          <a:lstStyle/>
          <a:p>
            <a:r>
              <a:rPr lang="en-US" dirty="0" smtClean="0">
                <a:latin typeface="Arial" pitchFamily="34" charset="0"/>
                <a:cs typeface="Times New Roman" pitchFamily="18" charset="0"/>
              </a:rPr>
              <a:t>Value with columns without common letters (</a:t>
            </a:r>
            <a:r>
              <a:rPr lang="en-US" dirty="0" err="1" smtClean="0">
                <a:latin typeface="Arial" pitchFamily="34" charset="0"/>
                <a:cs typeface="Times New Roman" pitchFamily="18" charset="0"/>
              </a:rPr>
              <a:t>a,b,c</a:t>
            </a:r>
            <a:r>
              <a:rPr lang="en-US" dirty="0" smtClean="0">
                <a:latin typeface="Arial" pitchFamily="34" charset="0"/>
                <a:cs typeface="Times New Roman" pitchFamily="18" charset="0"/>
              </a:rPr>
              <a:t>) differ (P&lt; 0.01) </a:t>
            </a:r>
            <a:endParaRPr lang="en-US" dirty="0" smtClean="0">
              <a:latin typeface="Arial" pitchFamily="34" charset="0"/>
            </a:endParaRPr>
          </a:p>
          <a:p>
            <a:r>
              <a:rPr lang="en-US" dirty="0" smtClean="0">
                <a:latin typeface="Arial" pitchFamily="34" charset="0"/>
                <a:cs typeface="Arial" pitchFamily="34" charset="0"/>
              </a:rPr>
              <a:t>A =  grass and concentrate </a:t>
            </a:r>
          </a:p>
          <a:p>
            <a:r>
              <a:rPr lang="en-US" dirty="0" smtClean="0">
                <a:latin typeface="Arial" pitchFamily="34" charset="0"/>
                <a:cs typeface="Arial" pitchFamily="34" charset="0"/>
              </a:rPr>
              <a:t>B =  OPF ammoniated  + concentrate  C = B  supplemented with 1%</a:t>
            </a:r>
          </a:p>
          <a:p>
            <a:r>
              <a:rPr lang="en-US" dirty="0" smtClean="0">
                <a:latin typeface="Arial" pitchFamily="34" charset="0"/>
                <a:cs typeface="Arial" pitchFamily="34" charset="0"/>
              </a:rPr>
              <a:t>       </a:t>
            </a:r>
            <a:r>
              <a:rPr lang="en-US" dirty="0" err="1" smtClean="0">
                <a:latin typeface="Arial" pitchFamily="34" charset="0"/>
                <a:cs typeface="Arial" pitchFamily="34" charset="0"/>
              </a:rPr>
              <a:t>S.ceresiviae</a:t>
            </a:r>
            <a:endParaRPr lang="en-US" dirty="0" smtClean="0">
              <a:latin typeface="Arial" pitchFamily="34" charset="0"/>
              <a:cs typeface="Arial" pitchFamily="34" charset="0"/>
            </a:endParaRPr>
          </a:p>
          <a:p>
            <a:r>
              <a:rPr lang="en-US" dirty="0" smtClean="0">
                <a:latin typeface="Arial" pitchFamily="34" charset="0"/>
                <a:cs typeface="Arial" pitchFamily="34" charset="0"/>
              </a:rPr>
              <a:t>D = C supplemented with 0.4% </a:t>
            </a:r>
            <a:r>
              <a:rPr lang="en-US" dirty="0" err="1" smtClean="0">
                <a:latin typeface="Arial" pitchFamily="34" charset="0"/>
                <a:cs typeface="Arial" pitchFamily="34" charset="0"/>
              </a:rPr>
              <a:t>Sapindus</a:t>
            </a:r>
            <a:r>
              <a:rPr lang="en-US" dirty="0" smtClean="0">
                <a:latin typeface="Arial" pitchFamily="34" charset="0"/>
                <a:cs typeface="Arial" pitchFamily="34" charset="0"/>
              </a:rPr>
              <a:t> </a:t>
            </a:r>
            <a:r>
              <a:rPr lang="en-US" dirty="0" err="1" smtClean="0">
                <a:latin typeface="Arial" pitchFamily="34" charset="0"/>
                <a:cs typeface="Arial" pitchFamily="34" charset="0"/>
              </a:rPr>
              <a:t>rarak</a:t>
            </a:r>
            <a:endParaRPr lang="en-US" dirty="0" smtClean="0">
              <a:latin typeface="Arial" pitchFamily="34" charset="0"/>
              <a:cs typeface="Arial" pitchFamily="34" charset="0"/>
            </a:endParaRPr>
          </a:p>
          <a:p>
            <a:endParaRPr lang="en-US"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sz="half" idx="1"/>
          </p:nvPr>
        </p:nvGraphicFramePr>
        <p:xfrm>
          <a:off x="514350" y="530225"/>
          <a:ext cx="4210050" cy="358457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ontent Placeholder 5"/>
          <p:cNvGraphicFramePr>
            <a:graphicFrameLocks noGrp="1"/>
          </p:cNvGraphicFramePr>
          <p:nvPr>
            <p:ph sz="half" idx="2"/>
          </p:nvPr>
        </p:nvGraphicFramePr>
        <p:xfrm>
          <a:off x="5105400" y="530225"/>
          <a:ext cx="3581400" cy="3355975"/>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3"/>
          <p:cNvSpPr>
            <a:spLocks noGrp="1" noChangeArrowheads="1"/>
          </p:cNvSpPr>
          <p:nvPr>
            <p:ph idx="1"/>
          </p:nvPr>
        </p:nvSpPr>
        <p:spPr>
          <a:xfrm>
            <a:off x="502920" y="1752600"/>
            <a:ext cx="8183880" cy="2965704"/>
          </a:xfrm>
        </p:spPr>
        <p:txBody>
          <a:bodyPr>
            <a:normAutofit lnSpcReduction="10000"/>
          </a:bodyPr>
          <a:lstStyle/>
          <a:p>
            <a:pPr algn="just">
              <a:buNone/>
            </a:pPr>
            <a:r>
              <a:rPr lang="en-US" dirty="0" smtClean="0"/>
              <a:t>According to the results of this experiment, Oil palm fronds can be used to replace the field grass in formulation of complete feed for Goat if supplemented with 1% </a:t>
            </a:r>
            <a:r>
              <a:rPr lang="en-US" dirty="0" err="1" smtClean="0"/>
              <a:t>Sacharomyces</a:t>
            </a:r>
            <a:r>
              <a:rPr lang="en-US" dirty="0" smtClean="0"/>
              <a:t> </a:t>
            </a:r>
            <a:r>
              <a:rPr lang="en-US" dirty="0" err="1" smtClean="0"/>
              <a:t>cerevisiae</a:t>
            </a:r>
            <a:r>
              <a:rPr lang="en-US" dirty="0" smtClean="0"/>
              <a:t> and 0.4% </a:t>
            </a:r>
            <a:r>
              <a:rPr lang="en-US" dirty="0" err="1" smtClean="0"/>
              <a:t>Sapindus</a:t>
            </a:r>
            <a:r>
              <a:rPr lang="en-US" dirty="0" smtClean="0"/>
              <a:t> </a:t>
            </a:r>
            <a:r>
              <a:rPr lang="en-US" dirty="0" err="1" smtClean="0"/>
              <a:t>rarak</a:t>
            </a:r>
            <a:r>
              <a:rPr lang="en-US" dirty="0" smtClean="0"/>
              <a:t>.</a:t>
            </a:r>
          </a:p>
          <a:p>
            <a:pPr eaLnBrk="1" hangingPunct="1">
              <a:buFontTx/>
              <a:buNone/>
            </a:pPr>
            <a:r>
              <a:rPr lang="en-US" sz="2400" dirty="0" smtClean="0"/>
              <a:t>  </a:t>
            </a:r>
          </a:p>
        </p:txBody>
      </p:sp>
      <p:sp>
        <p:nvSpPr>
          <p:cNvPr id="24578" name="Rectangle 2"/>
          <p:cNvSpPr>
            <a:spLocks noGrp="1" noChangeArrowheads="1"/>
          </p:cNvSpPr>
          <p:nvPr>
            <p:ph type="title"/>
          </p:nvPr>
        </p:nvSpPr>
        <p:spPr>
          <a:xfrm>
            <a:off x="502920" y="381000"/>
            <a:ext cx="8183880" cy="685800"/>
          </a:xfrm>
        </p:spPr>
        <p:txBody>
          <a:bodyPr/>
          <a:lstStyle/>
          <a:p>
            <a:pPr algn="ctr" eaLnBrk="1" fontAlgn="auto" hangingPunct="1">
              <a:spcAft>
                <a:spcPts val="0"/>
              </a:spcAft>
              <a:defRPr/>
            </a:pPr>
            <a:r>
              <a:rPr lang="en-US" dirty="0" smtClean="0"/>
              <a:t>CONCLUSION</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838200"/>
            <a:ext cx="8183880" cy="5257800"/>
          </a:xfrm>
        </p:spPr>
        <p:txBody>
          <a:bodyPr>
            <a:normAutofit/>
          </a:bodyPr>
          <a:lstStyle/>
          <a:p>
            <a:r>
              <a:rPr lang="id-ID" sz="2200" dirty="0" smtClean="0">
                <a:solidFill>
                  <a:schemeClr val="tx1"/>
                </a:solidFill>
              </a:rPr>
              <a:t>This work was supported by National Strategic Research Grant by Directorat General Higher Education, Department of National Education Republic of Indonesia contract no</a:t>
            </a:r>
            <a:r>
              <a:rPr lang="en-US" sz="2200" dirty="0" smtClean="0">
                <a:solidFill>
                  <a:schemeClr val="tx1"/>
                </a:solidFill>
              </a:rPr>
              <a:t>.</a:t>
            </a:r>
            <a:r>
              <a:rPr lang="id-ID" sz="2200" dirty="0" smtClean="0">
                <a:solidFill>
                  <a:schemeClr val="tx1"/>
                </a:solidFill>
              </a:rPr>
              <a:t> </a:t>
            </a:r>
            <a:r>
              <a:rPr lang="en-US" sz="2400" dirty="0" smtClean="0"/>
              <a:t>06/UN.16/PL-SN/2013. </a:t>
            </a:r>
            <a:r>
              <a:rPr lang="en-US" sz="2200" dirty="0" smtClean="0">
                <a:solidFill>
                  <a:schemeClr val="tx1"/>
                </a:solidFill>
              </a:rPr>
              <a:t/>
            </a:r>
            <a:br>
              <a:rPr lang="en-US" sz="2200" dirty="0" smtClean="0">
                <a:solidFill>
                  <a:schemeClr val="tx1"/>
                </a:solidFill>
              </a:rPr>
            </a:br>
            <a:r>
              <a:rPr lang="en-US" sz="2200" dirty="0" smtClean="0"/>
              <a:t> </a:t>
            </a:r>
            <a:r>
              <a:rPr lang="en-US" dirty="0" smtClean="0">
                <a:solidFill>
                  <a:schemeClr val="tx1"/>
                </a:solidFill>
              </a:rPr>
              <a:t/>
            </a:r>
            <a:br>
              <a:rPr lang="en-US" dirty="0" smtClean="0">
                <a:solidFill>
                  <a:schemeClr val="tx1"/>
                </a:solidFill>
              </a:rPr>
            </a:br>
            <a:r>
              <a:rPr lang="id-ID" sz="2200" dirty="0" smtClean="0">
                <a:solidFill>
                  <a:schemeClr val="tx1"/>
                </a:solidFill>
              </a:rPr>
              <a:t>The study would not have been possible without the cooperation of technical assistance of  Laboratory Ruminant Nutrition  of Animal Science  Faculty of Andalas University</a:t>
            </a:r>
            <a:r>
              <a:rPr lang="en-US" sz="2200" dirty="0" smtClean="0">
                <a:solidFill>
                  <a:schemeClr val="tx1"/>
                </a:solidFill>
              </a:rPr>
              <a:t/>
            </a:r>
            <a:br>
              <a:rPr lang="en-US" sz="2200" dirty="0" smtClean="0">
                <a:solidFill>
                  <a:schemeClr val="tx1"/>
                </a:solidFill>
              </a:rPr>
            </a:br>
            <a:endParaRPr lang="en-US" sz="2200" dirty="0"/>
          </a:p>
        </p:txBody>
      </p:sp>
      <p:sp>
        <p:nvSpPr>
          <p:cNvPr id="3" name="Content Placeholder 2"/>
          <p:cNvSpPr>
            <a:spLocks noGrp="1"/>
          </p:cNvSpPr>
          <p:nvPr>
            <p:ph idx="1"/>
          </p:nvPr>
        </p:nvSpPr>
        <p:spPr>
          <a:xfrm>
            <a:off x="502920" y="530352"/>
            <a:ext cx="8183880" cy="765048"/>
          </a:xfrm>
        </p:spPr>
        <p:txBody>
          <a:bodyPr/>
          <a:lstStyle/>
          <a:p>
            <a:pPr algn="ctr">
              <a:buNone/>
            </a:pPr>
            <a:r>
              <a:rPr lang="en-US" b="1" dirty="0" smtClean="0"/>
              <a:t>AKNOWLEGNMENTS</a:t>
            </a:r>
            <a:endParaRPr lang="en-US" b="1"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ctrTitle"/>
          </p:nvPr>
        </p:nvSpPr>
        <p:spPr>
          <a:xfrm>
            <a:off x="539750" y="404813"/>
            <a:ext cx="8353425" cy="1905000"/>
          </a:xfrm>
        </p:spPr>
        <p:txBody>
          <a:bodyPr/>
          <a:lstStyle/>
          <a:p>
            <a:r>
              <a:rPr lang="cs-CZ" sz="4800">
                <a:solidFill>
                  <a:srgbClr val="FFFF00"/>
                </a:solidFill>
              </a:rPr>
              <a:t>  </a:t>
            </a:r>
            <a:endParaRPr lang="cs-CZ" sz="6000" b="1">
              <a:solidFill>
                <a:srgbClr val="FFFF00"/>
              </a:solidFill>
            </a:endParaRPr>
          </a:p>
        </p:txBody>
      </p:sp>
      <p:sp>
        <p:nvSpPr>
          <p:cNvPr id="104451" name="Rectangle 3"/>
          <p:cNvSpPr>
            <a:spLocks noGrp="1" noChangeArrowheads="1"/>
          </p:cNvSpPr>
          <p:nvPr>
            <p:ph type="subTitle" idx="1"/>
          </p:nvPr>
        </p:nvSpPr>
        <p:spPr>
          <a:xfrm>
            <a:off x="838200" y="1752600"/>
            <a:ext cx="7162800" cy="4191000"/>
          </a:xfrm>
        </p:spPr>
        <p:txBody>
          <a:bodyPr/>
          <a:lstStyle/>
          <a:p>
            <a:pPr algn="l">
              <a:buClr>
                <a:srgbClr val="FF00FF"/>
              </a:buClr>
              <a:buSzPct val="145000"/>
              <a:buFontTx/>
              <a:buChar char="•"/>
            </a:pPr>
            <a:endParaRPr lang="cs-CZ" dirty="0"/>
          </a:p>
          <a:p>
            <a:pPr algn="l">
              <a:buClr>
                <a:srgbClr val="FF00FF"/>
              </a:buClr>
              <a:buSzPct val="145000"/>
              <a:buFontTx/>
              <a:buChar char="•"/>
            </a:pPr>
            <a:endParaRPr lang="cs-CZ" dirty="0"/>
          </a:p>
          <a:p>
            <a:endParaRPr lang="cs-CZ" dirty="0"/>
          </a:p>
          <a:p>
            <a:endParaRPr lang="cs-CZ" dirty="0"/>
          </a:p>
        </p:txBody>
      </p:sp>
      <p:pic>
        <p:nvPicPr>
          <p:cNvPr id="104453" name="Picture 5" descr="ag00445_"/>
          <p:cNvPicPr>
            <a:picLocks noChangeAspect="1" noChangeArrowheads="1" noCrop="1"/>
          </p:cNvPicPr>
          <p:nvPr/>
        </p:nvPicPr>
        <p:blipFill>
          <a:blip r:embed="rId2" cstate="print"/>
          <a:srcRect/>
          <a:stretch>
            <a:fillRect/>
          </a:stretch>
        </p:blipFill>
        <p:spPr bwMode="auto">
          <a:xfrm>
            <a:off x="5076825" y="2924175"/>
            <a:ext cx="3744913" cy="3611563"/>
          </a:xfrm>
          <a:prstGeom prst="rect">
            <a:avLst/>
          </a:prstGeom>
          <a:noFill/>
          <a:ln w="9525">
            <a:noFill/>
            <a:miter lim="800000"/>
            <a:headEnd/>
            <a:tailEnd/>
          </a:ln>
        </p:spPr>
      </p:pic>
      <p:sp>
        <p:nvSpPr>
          <p:cNvPr id="104456" name="WordArt 8"/>
          <p:cNvSpPr>
            <a:spLocks noChangeArrowheads="1" noChangeShapeType="1" noTextEdit="1"/>
          </p:cNvSpPr>
          <p:nvPr/>
        </p:nvSpPr>
        <p:spPr bwMode="auto">
          <a:xfrm>
            <a:off x="0" y="908050"/>
            <a:ext cx="7956550" cy="3024188"/>
          </a:xfrm>
          <a:prstGeom prst="rect">
            <a:avLst/>
          </a:prstGeom>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sp3d>
          </a:bodyPr>
          <a:lstStyle/>
          <a:p>
            <a:pPr algn="ctr"/>
            <a:r>
              <a:rPr lang="en-US" sz="3600" kern="10" dirty="0">
                <a:ln w="9525">
                  <a:round/>
                  <a:headEnd/>
                  <a:tailEnd/>
                </a:ln>
                <a:gradFill rotWithShape="0">
                  <a:gsLst>
                    <a:gs pos="0">
                      <a:srgbClr val="FFE701"/>
                    </a:gs>
                    <a:gs pos="100000">
                      <a:srgbClr val="FE3E02"/>
                    </a:gs>
                  </a:gsLst>
                  <a:lin ang="5400000" scaled="1"/>
                </a:gradFill>
                <a:latin typeface="Impact"/>
              </a:rPr>
              <a:t>Thank you for your attention</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pect">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3195</TotalTime>
  <Words>922</Words>
  <Application>Microsoft Office PowerPoint</Application>
  <PresentationFormat>On-screen Show (4:3)</PresentationFormat>
  <Paragraphs>242</Paragraphs>
  <Slides>21</Slides>
  <Notes>9</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Aspect</vt:lpstr>
      <vt:lpstr>Slide 1</vt:lpstr>
      <vt:lpstr>Introduction </vt:lpstr>
      <vt:lpstr>Priorities in Ruminant  Nutrition in this researh</vt:lpstr>
      <vt:lpstr>DIRECT FEED MICROBIAL</vt:lpstr>
      <vt:lpstr>DFM  for ruminant</vt:lpstr>
      <vt:lpstr>Saccharomyces cerevisiae</vt:lpstr>
      <vt:lpstr> DEAFUNATING AGENT</vt:lpstr>
      <vt:lpstr>Slide 8</vt:lpstr>
      <vt:lpstr> MATERIAL AND METHOD</vt:lpstr>
      <vt:lpstr>Slide 10</vt:lpstr>
      <vt:lpstr>Slide 11</vt:lpstr>
      <vt:lpstr>Slide 12</vt:lpstr>
      <vt:lpstr>Slide 13</vt:lpstr>
      <vt:lpstr>RESULT AND DISCUSSION</vt:lpstr>
      <vt:lpstr>Slide 15</vt:lpstr>
      <vt:lpstr>Slide 16</vt:lpstr>
      <vt:lpstr>Slide 17</vt:lpstr>
      <vt:lpstr>Slide 18</vt:lpstr>
      <vt:lpstr>CONCLUSION</vt:lpstr>
      <vt:lpstr>This work was supported by National Strategic Research Grant by Directorat General Higher Education, Department of National Education Republic of Indonesia contract no. 06/UN.16/PL-SN/2013.    The study would not have been possible without the cooperation of technical assistance of  Laboratory Ruminant Nutrition  of Animal Science  Faculty of Andalas University </vt:lpstr>
      <vt:lpstr>  </vt:lpstr>
    </vt:vector>
  </TitlesOfParts>
  <Company>Faterna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EFFECT OF SULPHUR SUPPLEMENTATION  ON IN VITRO DIGESTIBILITY AND  SYNTESIS MICROBIAL PROTEIN  OF AMMONIATED RICE STRAW</dc:title>
  <dc:creator>Irwanto</dc:creator>
  <cp:lastModifiedBy>tanisha-a</cp:lastModifiedBy>
  <cp:revision>81</cp:revision>
  <dcterms:created xsi:type="dcterms:W3CDTF">2008-07-23T18:56:33Z</dcterms:created>
  <dcterms:modified xsi:type="dcterms:W3CDTF">2015-08-26T10:54:56Z</dcterms:modified>
</cp:coreProperties>
</file>