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26"/>
  </p:handoutMasterIdLst>
  <p:sldIdLst>
    <p:sldId id="256" r:id="rId2"/>
    <p:sldId id="272" r:id="rId3"/>
    <p:sldId id="273" r:id="rId4"/>
    <p:sldId id="257" r:id="rId5"/>
    <p:sldId id="279" r:id="rId6"/>
    <p:sldId id="258" r:id="rId7"/>
    <p:sldId id="277" r:id="rId8"/>
    <p:sldId id="276" r:id="rId9"/>
    <p:sldId id="259" r:id="rId10"/>
    <p:sldId id="260" r:id="rId11"/>
    <p:sldId id="262" r:id="rId12"/>
    <p:sldId id="263" r:id="rId13"/>
    <p:sldId id="261" r:id="rId14"/>
    <p:sldId id="274" r:id="rId15"/>
    <p:sldId id="264" r:id="rId16"/>
    <p:sldId id="275" r:id="rId17"/>
    <p:sldId id="265" r:id="rId18"/>
    <p:sldId id="278" r:id="rId19"/>
    <p:sldId id="267" r:id="rId20"/>
    <p:sldId id="268" r:id="rId21"/>
    <p:sldId id="269" r:id="rId22"/>
    <p:sldId id="270" r:id="rId23"/>
    <p:sldId id="266" r:id="rId24"/>
    <p:sldId id="271" r:id="rId25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428" autoAdjust="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0C8C314-C336-4DF8-B044-FE66ADBF332D}" type="doc">
      <dgm:prSet loTypeId="urn:microsoft.com/office/officeart/2005/8/layout/process4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PH"/>
        </a:p>
      </dgm:t>
    </dgm:pt>
    <dgm:pt modelId="{E6F042D4-9286-4618-A4B3-47E0C4FFF8B6}">
      <dgm:prSet custT="1"/>
      <dgm:spPr/>
      <dgm:t>
        <a:bodyPr/>
        <a:lstStyle/>
        <a:p>
          <a:pPr rtl="0"/>
          <a:r>
            <a:rPr lang="en-PH" sz="2400" dirty="0" smtClean="0"/>
            <a:t>Community Acquired Pneumonia, at least 60 years old, admitted in CSMC</a:t>
          </a:r>
          <a:endParaRPr lang="en-PH" sz="2400" dirty="0"/>
        </a:p>
      </dgm:t>
    </dgm:pt>
    <dgm:pt modelId="{6CD3DE61-B7DC-4F3F-9855-3B2FE3E320DD}" type="parTrans" cxnId="{B0EF036A-0656-4650-8929-2B78A53BA171}">
      <dgm:prSet/>
      <dgm:spPr/>
      <dgm:t>
        <a:bodyPr/>
        <a:lstStyle/>
        <a:p>
          <a:endParaRPr lang="en-PH"/>
        </a:p>
      </dgm:t>
    </dgm:pt>
    <dgm:pt modelId="{F8989C7E-9172-45D1-926F-A035C976182B}" type="sibTrans" cxnId="{B0EF036A-0656-4650-8929-2B78A53BA171}">
      <dgm:prSet/>
      <dgm:spPr/>
      <dgm:t>
        <a:bodyPr/>
        <a:lstStyle/>
        <a:p>
          <a:endParaRPr lang="en-PH"/>
        </a:p>
      </dgm:t>
    </dgm:pt>
    <dgm:pt modelId="{88224395-15D1-478A-8B91-5F9681242358}">
      <dgm:prSet custT="1"/>
      <dgm:spPr/>
      <dgm:t>
        <a:bodyPr/>
        <a:lstStyle/>
        <a:p>
          <a:pPr rtl="0"/>
          <a:r>
            <a:rPr lang="en-PH" sz="2800" dirty="0" smtClean="0"/>
            <a:t>Pneumonia Severity Index</a:t>
          </a:r>
          <a:endParaRPr lang="en-PH" sz="2800" dirty="0"/>
        </a:p>
      </dgm:t>
    </dgm:pt>
    <dgm:pt modelId="{7025DBD1-989C-4E55-A64E-085A7730944B}" type="parTrans" cxnId="{5ADA7A00-AFA1-406E-9DF4-AFF6E36CBFC1}">
      <dgm:prSet/>
      <dgm:spPr/>
      <dgm:t>
        <a:bodyPr/>
        <a:lstStyle/>
        <a:p>
          <a:endParaRPr lang="en-PH"/>
        </a:p>
      </dgm:t>
    </dgm:pt>
    <dgm:pt modelId="{8D0D9A75-F6AD-4EA2-9AB4-EFE5E45B699A}" type="sibTrans" cxnId="{5ADA7A00-AFA1-406E-9DF4-AFF6E36CBFC1}">
      <dgm:prSet/>
      <dgm:spPr/>
      <dgm:t>
        <a:bodyPr/>
        <a:lstStyle/>
        <a:p>
          <a:endParaRPr lang="en-PH"/>
        </a:p>
      </dgm:t>
    </dgm:pt>
    <dgm:pt modelId="{8525B701-EA36-451B-BE4F-2A6530DE1B26}">
      <dgm:prSet custT="1"/>
      <dgm:spPr/>
      <dgm:t>
        <a:bodyPr/>
        <a:lstStyle/>
        <a:p>
          <a:pPr rtl="0"/>
          <a:r>
            <a:rPr lang="en-PH" sz="2800" dirty="0" smtClean="0"/>
            <a:t>Nutritional Assessment</a:t>
          </a:r>
          <a:endParaRPr lang="en-PH" sz="2800" dirty="0"/>
        </a:p>
      </dgm:t>
    </dgm:pt>
    <dgm:pt modelId="{05BCBCE0-08E9-4EB5-899A-28BFD917D5D5}" type="parTrans" cxnId="{9212FB3D-025D-419A-8FEB-17E805F49B88}">
      <dgm:prSet/>
      <dgm:spPr/>
      <dgm:t>
        <a:bodyPr/>
        <a:lstStyle/>
        <a:p>
          <a:endParaRPr lang="en-PH"/>
        </a:p>
      </dgm:t>
    </dgm:pt>
    <dgm:pt modelId="{B072709A-209E-4205-A92F-DCE43DA656EF}" type="sibTrans" cxnId="{9212FB3D-025D-419A-8FEB-17E805F49B88}">
      <dgm:prSet/>
      <dgm:spPr/>
      <dgm:t>
        <a:bodyPr/>
        <a:lstStyle/>
        <a:p>
          <a:endParaRPr lang="en-PH"/>
        </a:p>
      </dgm:t>
    </dgm:pt>
    <dgm:pt modelId="{A46FAF91-ED0F-4451-8F29-FDC3190BC6C1}">
      <dgm:prSet custT="1"/>
      <dgm:spPr/>
      <dgm:t>
        <a:bodyPr/>
        <a:lstStyle/>
        <a:p>
          <a:pPr rtl="0"/>
          <a:r>
            <a:rPr lang="en-PH" sz="2000" dirty="0" smtClean="0"/>
            <a:t>Subjective Global Assessment of Nutrition</a:t>
          </a:r>
          <a:endParaRPr lang="en-PH" sz="2000" dirty="0"/>
        </a:p>
      </dgm:t>
    </dgm:pt>
    <dgm:pt modelId="{7206BDB7-60DB-4DA3-AB81-3E13E42E009B}" type="parTrans" cxnId="{661F8776-8BF2-4FD9-960B-7EF14FE4BD07}">
      <dgm:prSet/>
      <dgm:spPr/>
      <dgm:t>
        <a:bodyPr/>
        <a:lstStyle/>
        <a:p>
          <a:endParaRPr lang="en-PH"/>
        </a:p>
      </dgm:t>
    </dgm:pt>
    <dgm:pt modelId="{95BEE0B6-DD12-4E58-A893-E0AE63CE66D5}" type="sibTrans" cxnId="{661F8776-8BF2-4FD9-960B-7EF14FE4BD07}">
      <dgm:prSet/>
      <dgm:spPr/>
      <dgm:t>
        <a:bodyPr/>
        <a:lstStyle/>
        <a:p>
          <a:endParaRPr lang="en-PH"/>
        </a:p>
      </dgm:t>
    </dgm:pt>
    <dgm:pt modelId="{C7EE0877-6083-4F11-AEF5-EDE455FF1A9B}">
      <dgm:prSet custT="1"/>
      <dgm:spPr/>
      <dgm:t>
        <a:bodyPr/>
        <a:lstStyle/>
        <a:p>
          <a:pPr rtl="0"/>
          <a:r>
            <a:rPr lang="en-PH" sz="2000" dirty="0" smtClean="0"/>
            <a:t>Mini Nutritional Screening</a:t>
          </a:r>
          <a:endParaRPr lang="en-PH" sz="2000" dirty="0"/>
        </a:p>
      </dgm:t>
    </dgm:pt>
    <dgm:pt modelId="{D7448FBD-8990-48AC-A518-5374CCCA738B}" type="parTrans" cxnId="{6A5AC30C-DAF5-4AC6-B768-79C369836620}">
      <dgm:prSet/>
      <dgm:spPr/>
      <dgm:t>
        <a:bodyPr/>
        <a:lstStyle/>
        <a:p>
          <a:endParaRPr lang="en-PH"/>
        </a:p>
      </dgm:t>
    </dgm:pt>
    <dgm:pt modelId="{80DA6764-1E9C-4AEB-BB86-BF4B25CC2A4A}" type="sibTrans" cxnId="{6A5AC30C-DAF5-4AC6-B768-79C369836620}">
      <dgm:prSet/>
      <dgm:spPr/>
      <dgm:t>
        <a:bodyPr/>
        <a:lstStyle/>
        <a:p>
          <a:endParaRPr lang="en-PH"/>
        </a:p>
      </dgm:t>
    </dgm:pt>
    <dgm:pt modelId="{CDCF7D37-E6A3-451D-9058-62A55C145F7B}">
      <dgm:prSet/>
      <dgm:spPr/>
      <dgm:t>
        <a:bodyPr/>
        <a:lstStyle/>
        <a:p>
          <a:pPr rtl="0"/>
          <a:r>
            <a:rPr lang="en-PH" dirty="0" smtClean="0"/>
            <a:t>Statistical Analysis</a:t>
          </a:r>
          <a:endParaRPr lang="en-PH" dirty="0"/>
        </a:p>
      </dgm:t>
    </dgm:pt>
    <dgm:pt modelId="{0CD47201-DE42-4AE1-A197-4B57C2C6AE27}" type="parTrans" cxnId="{52DB0EED-F1FC-4E81-A7BB-5EF1E108FA55}">
      <dgm:prSet/>
      <dgm:spPr/>
      <dgm:t>
        <a:bodyPr/>
        <a:lstStyle/>
        <a:p>
          <a:endParaRPr lang="en-PH"/>
        </a:p>
      </dgm:t>
    </dgm:pt>
    <dgm:pt modelId="{EBDC325E-4717-40E2-AC3F-EC32908514C0}" type="sibTrans" cxnId="{52DB0EED-F1FC-4E81-A7BB-5EF1E108FA55}">
      <dgm:prSet/>
      <dgm:spPr/>
      <dgm:t>
        <a:bodyPr/>
        <a:lstStyle/>
        <a:p>
          <a:endParaRPr lang="en-PH"/>
        </a:p>
      </dgm:t>
    </dgm:pt>
    <dgm:pt modelId="{51C16A45-B9B2-429B-9567-B23791C1E2C7}">
      <dgm:prSet/>
      <dgm:spPr/>
      <dgm:t>
        <a:bodyPr/>
        <a:lstStyle/>
        <a:p>
          <a:pPr rtl="0"/>
          <a:r>
            <a:rPr lang="en-PH" dirty="0" smtClean="0"/>
            <a:t>Excluded if in congestive heart failure, with other indication for admission (</a:t>
          </a:r>
          <a:r>
            <a:rPr lang="en-PH" dirty="0" err="1" smtClean="0"/>
            <a:t>eg</a:t>
          </a:r>
          <a:r>
            <a:rPr lang="en-PH" dirty="0" smtClean="0"/>
            <a:t>. GI bleed, loss of consciousness), undergoing </a:t>
          </a:r>
          <a:r>
            <a:rPr lang="en-PH" dirty="0" err="1" smtClean="0"/>
            <a:t>hemodialysis</a:t>
          </a:r>
          <a:r>
            <a:rPr lang="en-PH" dirty="0" smtClean="0"/>
            <a:t>, resident of hospice care, with recent previous hospitalization</a:t>
          </a:r>
          <a:endParaRPr lang="en-PH" dirty="0"/>
        </a:p>
      </dgm:t>
    </dgm:pt>
    <dgm:pt modelId="{65124ED5-B63C-4B9F-9978-7A0C916CBCD6}" type="parTrans" cxnId="{C007778C-B0EF-404F-AC5E-B625BD5460D3}">
      <dgm:prSet/>
      <dgm:spPr/>
      <dgm:t>
        <a:bodyPr/>
        <a:lstStyle/>
        <a:p>
          <a:endParaRPr lang="en-PH"/>
        </a:p>
      </dgm:t>
    </dgm:pt>
    <dgm:pt modelId="{813627AE-62F5-4CBE-A252-0E6168510431}" type="sibTrans" cxnId="{C007778C-B0EF-404F-AC5E-B625BD5460D3}">
      <dgm:prSet/>
      <dgm:spPr/>
      <dgm:t>
        <a:bodyPr/>
        <a:lstStyle/>
        <a:p>
          <a:endParaRPr lang="en-PH"/>
        </a:p>
      </dgm:t>
    </dgm:pt>
    <dgm:pt modelId="{8A07B882-4A67-4ACE-B93F-46D5DE08A2C7}" type="pres">
      <dgm:prSet presAssocID="{00C8C314-C336-4DF8-B044-FE66ADBF332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PH"/>
        </a:p>
      </dgm:t>
    </dgm:pt>
    <dgm:pt modelId="{2A99D79C-6D27-47FB-A8F0-76F61347FC5D}" type="pres">
      <dgm:prSet presAssocID="{CDCF7D37-E6A3-451D-9058-62A55C145F7B}" presName="boxAndChildren" presStyleCnt="0"/>
      <dgm:spPr/>
      <dgm:t>
        <a:bodyPr/>
        <a:lstStyle/>
        <a:p>
          <a:endParaRPr lang="en-PH"/>
        </a:p>
      </dgm:t>
    </dgm:pt>
    <dgm:pt modelId="{45697C4C-020C-42BE-B463-436802983876}" type="pres">
      <dgm:prSet presAssocID="{CDCF7D37-E6A3-451D-9058-62A55C145F7B}" presName="parentTextBox" presStyleLbl="node1" presStyleIdx="0" presStyleCnt="4" custScaleY="50112"/>
      <dgm:spPr/>
      <dgm:t>
        <a:bodyPr/>
        <a:lstStyle/>
        <a:p>
          <a:endParaRPr lang="en-PH"/>
        </a:p>
      </dgm:t>
    </dgm:pt>
    <dgm:pt modelId="{D1EA9F2A-5ADC-4F7F-90DD-C3E8E9DCB339}" type="pres">
      <dgm:prSet presAssocID="{B072709A-209E-4205-A92F-DCE43DA656EF}" presName="sp" presStyleCnt="0"/>
      <dgm:spPr/>
      <dgm:t>
        <a:bodyPr/>
        <a:lstStyle/>
        <a:p>
          <a:endParaRPr lang="en-PH"/>
        </a:p>
      </dgm:t>
    </dgm:pt>
    <dgm:pt modelId="{E1EB68C1-7F0D-4D59-A703-E4596D823978}" type="pres">
      <dgm:prSet presAssocID="{8525B701-EA36-451B-BE4F-2A6530DE1B26}" presName="arrowAndChildren" presStyleCnt="0"/>
      <dgm:spPr/>
      <dgm:t>
        <a:bodyPr/>
        <a:lstStyle/>
        <a:p>
          <a:endParaRPr lang="en-PH"/>
        </a:p>
      </dgm:t>
    </dgm:pt>
    <dgm:pt modelId="{2FAFE1A6-6E8B-4280-8758-BC582FE76E21}" type="pres">
      <dgm:prSet presAssocID="{8525B701-EA36-451B-BE4F-2A6530DE1B26}" presName="parentTextArrow" presStyleLbl="node1" presStyleIdx="0" presStyleCnt="4"/>
      <dgm:spPr/>
      <dgm:t>
        <a:bodyPr/>
        <a:lstStyle/>
        <a:p>
          <a:endParaRPr lang="en-PH"/>
        </a:p>
      </dgm:t>
    </dgm:pt>
    <dgm:pt modelId="{9AB28611-3F12-4201-94FB-064DC88C87E4}" type="pres">
      <dgm:prSet presAssocID="{8525B701-EA36-451B-BE4F-2A6530DE1B26}" presName="arrow" presStyleLbl="node1" presStyleIdx="1" presStyleCnt="4" custScaleY="73902"/>
      <dgm:spPr/>
      <dgm:t>
        <a:bodyPr/>
        <a:lstStyle/>
        <a:p>
          <a:endParaRPr lang="en-PH"/>
        </a:p>
      </dgm:t>
    </dgm:pt>
    <dgm:pt modelId="{C4D234DB-949B-4EEE-AA17-AD16856D985B}" type="pres">
      <dgm:prSet presAssocID="{8525B701-EA36-451B-BE4F-2A6530DE1B26}" presName="descendantArrow" presStyleCnt="0"/>
      <dgm:spPr/>
      <dgm:t>
        <a:bodyPr/>
        <a:lstStyle/>
        <a:p>
          <a:endParaRPr lang="en-PH"/>
        </a:p>
      </dgm:t>
    </dgm:pt>
    <dgm:pt modelId="{C9E079ED-CD9B-4C0A-B001-DB638EDC4E64}" type="pres">
      <dgm:prSet presAssocID="{A46FAF91-ED0F-4451-8F29-FDC3190BC6C1}" presName="childTextArrow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PH"/>
        </a:p>
      </dgm:t>
    </dgm:pt>
    <dgm:pt modelId="{3DE34F57-D030-4793-A7F0-EAC84B578EA8}" type="pres">
      <dgm:prSet presAssocID="{C7EE0877-6083-4F11-AEF5-EDE455FF1A9B}" presName="childTextArrow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PH"/>
        </a:p>
      </dgm:t>
    </dgm:pt>
    <dgm:pt modelId="{E679EEB6-159A-4816-9170-EB43D07FAC84}" type="pres">
      <dgm:prSet presAssocID="{8D0D9A75-F6AD-4EA2-9AB4-EFE5E45B699A}" presName="sp" presStyleCnt="0"/>
      <dgm:spPr/>
      <dgm:t>
        <a:bodyPr/>
        <a:lstStyle/>
        <a:p>
          <a:endParaRPr lang="en-PH"/>
        </a:p>
      </dgm:t>
    </dgm:pt>
    <dgm:pt modelId="{947A4536-A102-4CEC-A56A-B3A2B8497FB8}" type="pres">
      <dgm:prSet presAssocID="{88224395-15D1-478A-8B91-5F9681242358}" presName="arrowAndChildren" presStyleCnt="0"/>
      <dgm:spPr/>
      <dgm:t>
        <a:bodyPr/>
        <a:lstStyle/>
        <a:p>
          <a:endParaRPr lang="en-PH"/>
        </a:p>
      </dgm:t>
    </dgm:pt>
    <dgm:pt modelId="{A5A0A7FE-BBFE-4E4F-8104-219A8BE1A078}" type="pres">
      <dgm:prSet presAssocID="{88224395-15D1-478A-8B91-5F9681242358}" presName="parentTextArrow" presStyleLbl="node1" presStyleIdx="2" presStyleCnt="4" custScaleY="50036"/>
      <dgm:spPr/>
      <dgm:t>
        <a:bodyPr/>
        <a:lstStyle/>
        <a:p>
          <a:endParaRPr lang="en-PH"/>
        </a:p>
      </dgm:t>
    </dgm:pt>
    <dgm:pt modelId="{5B0DCF88-0440-4716-A460-449312B5A784}" type="pres">
      <dgm:prSet presAssocID="{F8989C7E-9172-45D1-926F-A035C976182B}" presName="sp" presStyleCnt="0"/>
      <dgm:spPr/>
      <dgm:t>
        <a:bodyPr/>
        <a:lstStyle/>
        <a:p>
          <a:endParaRPr lang="en-PH"/>
        </a:p>
      </dgm:t>
    </dgm:pt>
    <dgm:pt modelId="{E2F024CF-72A2-471B-8E9E-1C390F7E279A}" type="pres">
      <dgm:prSet presAssocID="{E6F042D4-9286-4618-A4B3-47E0C4FFF8B6}" presName="arrowAndChildren" presStyleCnt="0"/>
      <dgm:spPr/>
      <dgm:t>
        <a:bodyPr/>
        <a:lstStyle/>
        <a:p>
          <a:endParaRPr lang="en-PH"/>
        </a:p>
      </dgm:t>
    </dgm:pt>
    <dgm:pt modelId="{78F93F73-464E-415C-BC1E-91C5768A8D5F}" type="pres">
      <dgm:prSet presAssocID="{E6F042D4-9286-4618-A4B3-47E0C4FFF8B6}" presName="parentTextArrow" presStyleLbl="node1" presStyleIdx="2" presStyleCnt="4"/>
      <dgm:spPr/>
      <dgm:t>
        <a:bodyPr/>
        <a:lstStyle/>
        <a:p>
          <a:endParaRPr lang="en-PH"/>
        </a:p>
      </dgm:t>
    </dgm:pt>
    <dgm:pt modelId="{E00CCDBE-F5B5-4168-AA26-0E91E6C4BB7D}" type="pres">
      <dgm:prSet presAssocID="{E6F042D4-9286-4618-A4B3-47E0C4FFF8B6}" presName="arrow" presStyleLbl="node1" presStyleIdx="3" presStyleCnt="4"/>
      <dgm:spPr/>
      <dgm:t>
        <a:bodyPr/>
        <a:lstStyle/>
        <a:p>
          <a:endParaRPr lang="en-PH"/>
        </a:p>
      </dgm:t>
    </dgm:pt>
    <dgm:pt modelId="{0C62605F-C5AB-4146-8F21-90936C538083}" type="pres">
      <dgm:prSet presAssocID="{E6F042D4-9286-4618-A4B3-47E0C4FFF8B6}" presName="descendantArrow" presStyleCnt="0"/>
      <dgm:spPr/>
      <dgm:t>
        <a:bodyPr/>
        <a:lstStyle/>
        <a:p>
          <a:endParaRPr lang="en-PH"/>
        </a:p>
      </dgm:t>
    </dgm:pt>
    <dgm:pt modelId="{82FE24E3-4C49-4668-837A-D595B67B1988}" type="pres">
      <dgm:prSet presAssocID="{51C16A45-B9B2-429B-9567-B23791C1E2C7}" presName="childTextArrow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PH"/>
        </a:p>
      </dgm:t>
    </dgm:pt>
  </dgm:ptLst>
  <dgm:cxnLst>
    <dgm:cxn modelId="{A9A2EAF2-570E-4322-9705-1C5C9BEC5304}" type="presOf" srcId="{8525B701-EA36-451B-BE4F-2A6530DE1B26}" destId="{2FAFE1A6-6E8B-4280-8758-BC582FE76E21}" srcOrd="0" destOrd="0" presId="urn:microsoft.com/office/officeart/2005/8/layout/process4"/>
    <dgm:cxn modelId="{52DB0EED-F1FC-4E81-A7BB-5EF1E108FA55}" srcId="{00C8C314-C336-4DF8-B044-FE66ADBF332D}" destId="{CDCF7D37-E6A3-451D-9058-62A55C145F7B}" srcOrd="3" destOrd="0" parTransId="{0CD47201-DE42-4AE1-A197-4B57C2C6AE27}" sibTransId="{EBDC325E-4717-40E2-AC3F-EC32908514C0}"/>
    <dgm:cxn modelId="{661F8776-8BF2-4FD9-960B-7EF14FE4BD07}" srcId="{8525B701-EA36-451B-BE4F-2A6530DE1B26}" destId="{A46FAF91-ED0F-4451-8F29-FDC3190BC6C1}" srcOrd="0" destOrd="0" parTransId="{7206BDB7-60DB-4DA3-AB81-3E13E42E009B}" sibTransId="{95BEE0B6-DD12-4E58-A893-E0AE63CE66D5}"/>
    <dgm:cxn modelId="{EBD1A945-431A-4969-852C-63FB4A7C3982}" type="presOf" srcId="{E6F042D4-9286-4618-A4B3-47E0C4FFF8B6}" destId="{78F93F73-464E-415C-BC1E-91C5768A8D5F}" srcOrd="0" destOrd="0" presId="urn:microsoft.com/office/officeart/2005/8/layout/process4"/>
    <dgm:cxn modelId="{C007778C-B0EF-404F-AC5E-B625BD5460D3}" srcId="{E6F042D4-9286-4618-A4B3-47E0C4FFF8B6}" destId="{51C16A45-B9B2-429B-9567-B23791C1E2C7}" srcOrd="0" destOrd="0" parTransId="{65124ED5-B63C-4B9F-9978-7A0C916CBCD6}" sibTransId="{813627AE-62F5-4CBE-A252-0E6168510431}"/>
    <dgm:cxn modelId="{B0EF036A-0656-4650-8929-2B78A53BA171}" srcId="{00C8C314-C336-4DF8-B044-FE66ADBF332D}" destId="{E6F042D4-9286-4618-A4B3-47E0C4FFF8B6}" srcOrd="0" destOrd="0" parTransId="{6CD3DE61-B7DC-4F3F-9855-3B2FE3E320DD}" sibTransId="{F8989C7E-9172-45D1-926F-A035C976182B}"/>
    <dgm:cxn modelId="{1DB0C154-D390-476E-921A-348FBC65508F}" type="presOf" srcId="{8525B701-EA36-451B-BE4F-2A6530DE1B26}" destId="{9AB28611-3F12-4201-94FB-064DC88C87E4}" srcOrd="1" destOrd="0" presId="urn:microsoft.com/office/officeart/2005/8/layout/process4"/>
    <dgm:cxn modelId="{9151981D-46AE-4054-8F3F-4E599927EE2A}" type="presOf" srcId="{A46FAF91-ED0F-4451-8F29-FDC3190BC6C1}" destId="{C9E079ED-CD9B-4C0A-B001-DB638EDC4E64}" srcOrd="0" destOrd="0" presId="urn:microsoft.com/office/officeart/2005/8/layout/process4"/>
    <dgm:cxn modelId="{826DDB41-92B8-4DD5-82CB-444F0D998A83}" type="presOf" srcId="{88224395-15D1-478A-8B91-5F9681242358}" destId="{A5A0A7FE-BBFE-4E4F-8104-219A8BE1A078}" srcOrd="0" destOrd="0" presId="urn:microsoft.com/office/officeart/2005/8/layout/process4"/>
    <dgm:cxn modelId="{2C537EFF-7AFF-4F66-B050-FA34268B61AD}" type="presOf" srcId="{00C8C314-C336-4DF8-B044-FE66ADBF332D}" destId="{8A07B882-4A67-4ACE-B93F-46D5DE08A2C7}" srcOrd="0" destOrd="0" presId="urn:microsoft.com/office/officeart/2005/8/layout/process4"/>
    <dgm:cxn modelId="{7924163B-3335-4818-AFDB-B29B88770DE7}" type="presOf" srcId="{C7EE0877-6083-4F11-AEF5-EDE455FF1A9B}" destId="{3DE34F57-D030-4793-A7F0-EAC84B578EA8}" srcOrd="0" destOrd="0" presId="urn:microsoft.com/office/officeart/2005/8/layout/process4"/>
    <dgm:cxn modelId="{A90A33E4-90A8-4592-8D45-D92BF432D7A2}" type="presOf" srcId="{CDCF7D37-E6A3-451D-9058-62A55C145F7B}" destId="{45697C4C-020C-42BE-B463-436802983876}" srcOrd="0" destOrd="0" presId="urn:microsoft.com/office/officeart/2005/8/layout/process4"/>
    <dgm:cxn modelId="{5ADA7A00-AFA1-406E-9DF4-AFF6E36CBFC1}" srcId="{00C8C314-C336-4DF8-B044-FE66ADBF332D}" destId="{88224395-15D1-478A-8B91-5F9681242358}" srcOrd="1" destOrd="0" parTransId="{7025DBD1-989C-4E55-A64E-085A7730944B}" sibTransId="{8D0D9A75-F6AD-4EA2-9AB4-EFE5E45B699A}"/>
    <dgm:cxn modelId="{6A5AC30C-DAF5-4AC6-B768-79C369836620}" srcId="{8525B701-EA36-451B-BE4F-2A6530DE1B26}" destId="{C7EE0877-6083-4F11-AEF5-EDE455FF1A9B}" srcOrd="1" destOrd="0" parTransId="{D7448FBD-8990-48AC-A518-5374CCCA738B}" sibTransId="{80DA6764-1E9C-4AEB-BB86-BF4B25CC2A4A}"/>
    <dgm:cxn modelId="{298E92C5-BB7F-44CC-9EBF-56EB49AA1EC1}" type="presOf" srcId="{E6F042D4-9286-4618-A4B3-47E0C4FFF8B6}" destId="{E00CCDBE-F5B5-4168-AA26-0E91E6C4BB7D}" srcOrd="1" destOrd="0" presId="urn:microsoft.com/office/officeart/2005/8/layout/process4"/>
    <dgm:cxn modelId="{9212FB3D-025D-419A-8FEB-17E805F49B88}" srcId="{00C8C314-C336-4DF8-B044-FE66ADBF332D}" destId="{8525B701-EA36-451B-BE4F-2A6530DE1B26}" srcOrd="2" destOrd="0" parTransId="{05BCBCE0-08E9-4EB5-899A-28BFD917D5D5}" sibTransId="{B072709A-209E-4205-A92F-DCE43DA656EF}"/>
    <dgm:cxn modelId="{3D04D15E-1394-411C-82B6-EEA0E399E4B8}" type="presOf" srcId="{51C16A45-B9B2-429B-9567-B23791C1E2C7}" destId="{82FE24E3-4C49-4668-837A-D595B67B1988}" srcOrd="0" destOrd="0" presId="urn:microsoft.com/office/officeart/2005/8/layout/process4"/>
    <dgm:cxn modelId="{0E7107B5-2036-4428-A517-DFBC560FABB4}" type="presParOf" srcId="{8A07B882-4A67-4ACE-B93F-46D5DE08A2C7}" destId="{2A99D79C-6D27-47FB-A8F0-76F61347FC5D}" srcOrd="0" destOrd="0" presId="urn:microsoft.com/office/officeart/2005/8/layout/process4"/>
    <dgm:cxn modelId="{2A8BA969-4E48-465B-A47E-BBDE156EEF1C}" type="presParOf" srcId="{2A99D79C-6D27-47FB-A8F0-76F61347FC5D}" destId="{45697C4C-020C-42BE-B463-436802983876}" srcOrd="0" destOrd="0" presId="urn:microsoft.com/office/officeart/2005/8/layout/process4"/>
    <dgm:cxn modelId="{78F779EB-6ECE-4A33-AC59-2206E2D2C2DC}" type="presParOf" srcId="{8A07B882-4A67-4ACE-B93F-46D5DE08A2C7}" destId="{D1EA9F2A-5ADC-4F7F-90DD-C3E8E9DCB339}" srcOrd="1" destOrd="0" presId="urn:microsoft.com/office/officeart/2005/8/layout/process4"/>
    <dgm:cxn modelId="{8991F67D-81A3-47B9-AACC-C001A9FA2FC7}" type="presParOf" srcId="{8A07B882-4A67-4ACE-B93F-46D5DE08A2C7}" destId="{E1EB68C1-7F0D-4D59-A703-E4596D823978}" srcOrd="2" destOrd="0" presId="urn:microsoft.com/office/officeart/2005/8/layout/process4"/>
    <dgm:cxn modelId="{3CFC1131-FEA9-46BA-B144-2E8B45EEAAF5}" type="presParOf" srcId="{E1EB68C1-7F0D-4D59-A703-E4596D823978}" destId="{2FAFE1A6-6E8B-4280-8758-BC582FE76E21}" srcOrd="0" destOrd="0" presId="urn:microsoft.com/office/officeart/2005/8/layout/process4"/>
    <dgm:cxn modelId="{BEBD02C2-7598-4245-A7F0-EB8508614911}" type="presParOf" srcId="{E1EB68C1-7F0D-4D59-A703-E4596D823978}" destId="{9AB28611-3F12-4201-94FB-064DC88C87E4}" srcOrd="1" destOrd="0" presId="urn:microsoft.com/office/officeart/2005/8/layout/process4"/>
    <dgm:cxn modelId="{DAED7FFB-89EA-45CD-AC18-EFCE2D96D01D}" type="presParOf" srcId="{E1EB68C1-7F0D-4D59-A703-E4596D823978}" destId="{C4D234DB-949B-4EEE-AA17-AD16856D985B}" srcOrd="2" destOrd="0" presId="urn:microsoft.com/office/officeart/2005/8/layout/process4"/>
    <dgm:cxn modelId="{02652088-CA36-4459-8D8C-06CEC5969101}" type="presParOf" srcId="{C4D234DB-949B-4EEE-AA17-AD16856D985B}" destId="{C9E079ED-CD9B-4C0A-B001-DB638EDC4E64}" srcOrd="0" destOrd="0" presId="urn:microsoft.com/office/officeart/2005/8/layout/process4"/>
    <dgm:cxn modelId="{86076EA7-7162-4D68-94E9-DD139AA336A9}" type="presParOf" srcId="{C4D234DB-949B-4EEE-AA17-AD16856D985B}" destId="{3DE34F57-D030-4793-A7F0-EAC84B578EA8}" srcOrd="1" destOrd="0" presId="urn:microsoft.com/office/officeart/2005/8/layout/process4"/>
    <dgm:cxn modelId="{2EEFBCEC-EEDC-4091-A799-77DBC5892465}" type="presParOf" srcId="{8A07B882-4A67-4ACE-B93F-46D5DE08A2C7}" destId="{E679EEB6-159A-4816-9170-EB43D07FAC84}" srcOrd="3" destOrd="0" presId="urn:microsoft.com/office/officeart/2005/8/layout/process4"/>
    <dgm:cxn modelId="{D564A8A3-5DF0-4217-BEC9-DF7BF093F296}" type="presParOf" srcId="{8A07B882-4A67-4ACE-B93F-46D5DE08A2C7}" destId="{947A4536-A102-4CEC-A56A-B3A2B8497FB8}" srcOrd="4" destOrd="0" presId="urn:microsoft.com/office/officeart/2005/8/layout/process4"/>
    <dgm:cxn modelId="{1D01E3C9-8B1B-4DA8-A5C5-E5E18922575B}" type="presParOf" srcId="{947A4536-A102-4CEC-A56A-B3A2B8497FB8}" destId="{A5A0A7FE-BBFE-4E4F-8104-219A8BE1A078}" srcOrd="0" destOrd="0" presId="urn:microsoft.com/office/officeart/2005/8/layout/process4"/>
    <dgm:cxn modelId="{3430E72E-26A9-41FF-9718-8EBA6154C298}" type="presParOf" srcId="{8A07B882-4A67-4ACE-B93F-46D5DE08A2C7}" destId="{5B0DCF88-0440-4716-A460-449312B5A784}" srcOrd="5" destOrd="0" presId="urn:microsoft.com/office/officeart/2005/8/layout/process4"/>
    <dgm:cxn modelId="{53F56FAC-9C41-4FD2-95C0-3FF326A436A9}" type="presParOf" srcId="{8A07B882-4A67-4ACE-B93F-46D5DE08A2C7}" destId="{E2F024CF-72A2-471B-8E9E-1C390F7E279A}" srcOrd="6" destOrd="0" presId="urn:microsoft.com/office/officeart/2005/8/layout/process4"/>
    <dgm:cxn modelId="{435D8F61-79C9-4C0A-BE9C-3BECFF2801E5}" type="presParOf" srcId="{E2F024CF-72A2-471B-8E9E-1C390F7E279A}" destId="{78F93F73-464E-415C-BC1E-91C5768A8D5F}" srcOrd="0" destOrd="0" presId="urn:microsoft.com/office/officeart/2005/8/layout/process4"/>
    <dgm:cxn modelId="{71A8C58D-A79F-4CBC-8422-90FDF5ECADED}" type="presParOf" srcId="{E2F024CF-72A2-471B-8E9E-1C390F7E279A}" destId="{E00CCDBE-F5B5-4168-AA26-0E91E6C4BB7D}" srcOrd="1" destOrd="0" presId="urn:microsoft.com/office/officeart/2005/8/layout/process4"/>
    <dgm:cxn modelId="{765D80BE-4BEF-4522-983F-94510362ADBD}" type="presParOf" srcId="{E2F024CF-72A2-471B-8E9E-1C390F7E279A}" destId="{0C62605F-C5AB-4146-8F21-90936C538083}" srcOrd="2" destOrd="0" presId="urn:microsoft.com/office/officeart/2005/8/layout/process4"/>
    <dgm:cxn modelId="{1CF45E38-487D-4636-8ED3-8DDF0EBBE088}" type="presParOf" srcId="{0C62605F-C5AB-4146-8F21-90936C538083}" destId="{82FE24E3-4C49-4668-837A-D595B67B1988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697C4C-020C-42BE-B463-436802983876}">
      <dsp:nvSpPr>
        <dsp:cNvPr id="0" name=""/>
        <dsp:cNvSpPr/>
      </dsp:nvSpPr>
      <dsp:spPr>
        <a:xfrm>
          <a:off x="0" y="5312381"/>
          <a:ext cx="8763000" cy="783097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PH" sz="2800" kern="1200" dirty="0" smtClean="0"/>
            <a:t>Statistical Analysis</a:t>
          </a:r>
          <a:endParaRPr lang="en-PH" sz="2800" kern="1200" dirty="0"/>
        </a:p>
      </dsp:txBody>
      <dsp:txXfrm>
        <a:off x="0" y="5312381"/>
        <a:ext cx="8763000" cy="783097"/>
      </dsp:txXfrm>
    </dsp:sp>
    <dsp:sp modelId="{9AB28611-3F12-4201-94FB-064DC88C87E4}">
      <dsp:nvSpPr>
        <dsp:cNvPr id="0" name=""/>
        <dsp:cNvSpPr/>
      </dsp:nvSpPr>
      <dsp:spPr>
        <a:xfrm rot="10800000">
          <a:off x="0" y="3559642"/>
          <a:ext cx="8763000" cy="1776179"/>
        </a:xfrm>
        <a:prstGeom prst="upArrowCallou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PH" sz="2800" kern="1200" dirty="0" smtClean="0"/>
            <a:t>Nutritional Assessment</a:t>
          </a:r>
          <a:endParaRPr lang="en-PH" sz="2800" kern="1200" dirty="0"/>
        </a:p>
      </dsp:txBody>
      <dsp:txXfrm rot="-10800000">
        <a:off x="0" y="3559642"/>
        <a:ext cx="8763000" cy="623438"/>
      </dsp:txXfrm>
    </dsp:sp>
    <dsp:sp modelId="{C9E079ED-CD9B-4C0A-B001-DB638EDC4E64}">
      <dsp:nvSpPr>
        <dsp:cNvPr id="0" name=""/>
        <dsp:cNvSpPr/>
      </dsp:nvSpPr>
      <dsp:spPr>
        <a:xfrm>
          <a:off x="0" y="4089622"/>
          <a:ext cx="4381500" cy="718624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142240" bIns="254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PH" sz="2000" kern="1200" dirty="0" smtClean="0"/>
            <a:t>Subjective Global Assessment of Nutrition</a:t>
          </a:r>
          <a:endParaRPr lang="en-PH" sz="2000" kern="1200" dirty="0"/>
        </a:p>
      </dsp:txBody>
      <dsp:txXfrm>
        <a:off x="0" y="4089622"/>
        <a:ext cx="4381500" cy="718624"/>
      </dsp:txXfrm>
    </dsp:sp>
    <dsp:sp modelId="{3DE34F57-D030-4793-A7F0-EAC84B578EA8}">
      <dsp:nvSpPr>
        <dsp:cNvPr id="0" name=""/>
        <dsp:cNvSpPr/>
      </dsp:nvSpPr>
      <dsp:spPr>
        <a:xfrm>
          <a:off x="4381500" y="4089622"/>
          <a:ext cx="4381500" cy="718624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142240" bIns="254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PH" sz="2000" kern="1200" dirty="0" smtClean="0"/>
            <a:t>Mini Nutritional Screening</a:t>
          </a:r>
          <a:endParaRPr lang="en-PH" sz="2000" kern="1200" dirty="0"/>
        </a:p>
      </dsp:txBody>
      <dsp:txXfrm>
        <a:off x="4381500" y="4089622"/>
        <a:ext cx="4381500" cy="718624"/>
      </dsp:txXfrm>
    </dsp:sp>
    <dsp:sp modelId="{A5A0A7FE-BBFE-4E4F-8104-219A8BE1A078}">
      <dsp:nvSpPr>
        <dsp:cNvPr id="0" name=""/>
        <dsp:cNvSpPr/>
      </dsp:nvSpPr>
      <dsp:spPr>
        <a:xfrm rot="10800000">
          <a:off x="0" y="2380505"/>
          <a:ext cx="8763000" cy="1202577"/>
        </a:xfrm>
        <a:prstGeom prst="upArrowCallou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PH" sz="2800" kern="1200" dirty="0" smtClean="0"/>
            <a:t>Pneumonia Severity Index</a:t>
          </a:r>
          <a:endParaRPr lang="en-PH" sz="2800" kern="1200" dirty="0"/>
        </a:p>
      </dsp:txBody>
      <dsp:txXfrm rot="10800000">
        <a:off x="0" y="2380505"/>
        <a:ext cx="8763000" cy="781398"/>
      </dsp:txXfrm>
    </dsp:sp>
    <dsp:sp modelId="{E00CCDBE-F5B5-4168-AA26-0E91E6C4BB7D}">
      <dsp:nvSpPr>
        <dsp:cNvPr id="0" name=""/>
        <dsp:cNvSpPr/>
      </dsp:nvSpPr>
      <dsp:spPr>
        <a:xfrm rot="10800000">
          <a:off x="0" y="520"/>
          <a:ext cx="8763000" cy="2403425"/>
        </a:xfrm>
        <a:prstGeom prst="upArrowCallou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PH" sz="2400" kern="1200" dirty="0" smtClean="0"/>
            <a:t>Community Acquired Pneumonia, at least 60 years old, admitted in CSMC</a:t>
          </a:r>
          <a:endParaRPr lang="en-PH" sz="2400" kern="1200" dirty="0"/>
        </a:p>
      </dsp:txBody>
      <dsp:txXfrm rot="-10800000">
        <a:off x="0" y="520"/>
        <a:ext cx="8763000" cy="843602"/>
      </dsp:txXfrm>
    </dsp:sp>
    <dsp:sp modelId="{82FE24E3-4C49-4668-837A-D595B67B1988}">
      <dsp:nvSpPr>
        <dsp:cNvPr id="0" name=""/>
        <dsp:cNvSpPr/>
      </dsp:nvSpPr>
      <dsp:spPr>
        <a:xfrm>
          <a:off x="0" y="844122"/>
          <a:ext cx="8763000" cy="718624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21590" rIns="120904" bIns="2159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PH" sz="1700" kern="1200" dirty="0" smtClean="0"/>
            <a:t>Excluded if in congestive heart failure, with other indication for admission (</a:t>
          </a:r>
          <a:r>
            <a:rPr lang="en-PH" sz="1700" kern="1200" dirty="0" err="1" smtClean="0"/>
            <a:t>eg</a:t>
          </a:r>
          <a:r>
            <a:rPr lang="en-PH" sz="1700" kern="1200" dirty="0" smtClean="0"/>
            <a:t>. GI bleed, loss of consciousness), undergoing </a:t>
          </a:r>
          <a:r>
            <a:rPr lang="en-PH" sz="1700" kern="1200" dirty="0" err="1" smtClean="0"/>
            <a:t>hemodialysis</a:t>
          </a:r>
          <a:r>
            <a:rPr lang="en-PH" sz="1700" kern="1200" dirty="0" smtClean="0"/>
            <a:t>, resident of hospice care, with recent previous hospitalization</a:t>
          </a:r>
          <a:endParaRPr lang="en-PH" sz="1700" kern="1200" dirty="0"/>
        </a:p>
      </dsp:txBody>
      <dsp:txXfrm>
        <a:off x="0" y="844122"/>
        <a:ext cx="8763000" cy="7186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PH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37E591-04F3-40E4-AD23-0DCBDA40C8C7}" type="datetimeFigureOut">
              <a:rPr lang="en-PH" smtClean="0"/>
              <a:t>12/6/2016</a:t>
            </a:fld>
            <a:endParaRPr lang="en-P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P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35588B-1491-43A5-8C7A-3EE8E2ED31A0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9493156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AB36-8DC0-43B5-997C-786BD2584C74}" type="datetimeFigureOut">
              <a:rPr lang="en-PH" smtClean="0"/>
              <a:t>12/6/2016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895F1-8DB3-4EE7-8B87-647F9585D127}" type="slidenum">
              <a:rPr lang="en-PH" smtClean="0"/>
              <a:t>‹#›</a:t>
            </a:fld>
            <a:endParaRPr lang="en-P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AB36-8DC0-43B5-997C-786BD2584C74}" type="datetimeFigureOut">
              <a:rPr lang="en-PH" smtClean="0"/>
              <a:t>12/6/2016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895F1-8DB3-4EE7-8B87-647F9585D127}" type="slidenum">
              <a:rPr lang="en-PH" smtClean="0"/>
              <a:t>‹#›</a:t>
            </a:fld>
            <a:endParaRPr lang="en-PH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AB36-8DC0-43B5-997C-786BD2584C74}" type="datetimeFigureOut">
              <a:rPr lang="en-PH" smtClean="0"/>
              <a:t>12/6/2016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895F1-8DB3-4EE7-8B87-647F9585D127}" type="slidenum">
              <a:rPr lang="en-PH" smtClean="0"/>
              <a:t>‹#›</a:t>
            </a:fld>
            <a:endParaRPr lang="en-P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AB36-8DC0-43B5-997C-786BD2584C74}" type="datetimeFigureOut">
              <a:rPr lang="en-PH" smtClean="0"/>
              <a:t>12/6/2016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895F1-8DB3-4EE7-8B87-647F9585D127}" type="slidenum">
              <a:rPr lang="en-PH" smtClean="0"/>
              <a:t>‹#›</a:t>
            </a:fld>
            <a:endParaRPr lang="en-P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AB36-8DC0-43B5-997C-786BD2584C74}" type="datetimeFigureOut">
              <a:rPr lang="en-PH" smtClean="0"/>
              <a:t>12/6/2016</a:t>
            </a:fld>
            <a:endParaRPr lang="en-P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895F1-8DB3-4EE7-8B87-647F9585D127}" type="slidenum">
              <a:rPr lang="en-PH" smtClean="0"/>
              <a:t>‹#›</a:t>
            </a:fld>
            <a:endParaRPr lang="en-P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AB36-8DC0-43B5-997C-786BD2584C74}" type="datetimeFigureOut">
              <a:rPr lang="en-PH" smtClean="0"/>
              <a:t>12/6/2016</a:t>
            </a:fld>
            <a:endParaRPr lang="en-P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895F1-8DB3-4EE7-8B87-647F9585D127}" type="slidenum">
              <a:rPr lang="en-PH" smtClean="0"/>
              <a:t>‹#›</a:t>
            </a:fld>
            <a:endParaRPr lang="en-P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AB36-8DC0-43B5-997C-786BD2584C74}" type="datetimeFigureOut">
              <a:rPr lang="en-PH" smtClean="0"/>
              <a:t>12/6/2016</a:t>
            </a:fld>
            <a:endParaRPr lang="en-P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895F1-8DB3-4EE7-8B87-647F9585D127}" type="slidenum">
              <a:rPr lang="en-PH" smtClean="0"/>
              <a:t>‹#›</a:t>
            </a:fld>
            <a:endParaRPr lang="en-P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AB36-8DC0-43B5-997C-786BD2584C74}" type="datetimeFigureOut">
              <a:rPr lang="en-PH" smtClean="0"/>
              <a:t>12/6/2016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895F1-8DB3-4EE7-8B87-647F9585D127}" type="slidenum">
              <a:rPr lang="en-PH" smtClean="0"/>
              <a:t>‹#›</a:t>
            </a:fld>
            <a:endParaRPr lang="en-P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AB36-8DC0-43B5-997C-786BD2584C74}" type="datetimeFigureOut">
              <a:rPr lang="en-PH" smtClean="0"/>
              <a:t>12/6/2016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895F1-8DB3-4EE7-8B87-647F9585D127}" type="slidenum">
              <a:rPr lang="en-PH" smtClean="0"/>
              <a:t>‹#›</a:t>
            </a:fld>
            <a:endParaRPr lang="en-P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AB36-8DC0-43B5-997C-786BD2584C74}" type="datetimeFigureOut">
              <a:rPr lang="en-PH" smtClean="0"/>
              <a:t>12/6/2016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895F1-8DB3-4EE7-8B87-647F9585D127}" type="slidenum">
              <a:rPr lang="en-PH" smtClean="0"/>
              <a:t>‹#›</a:t>
            </a:fld>
            <a:endParaRPr lang="en-P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AB36-8DC0-43B5-997C-786BD2584C74}" type="datetimeFigureOut">
              <a:rPr lang="en-PH" smtClean="0"/>
              <a:t>12/6/2016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895F1-8DB3-4EE7-8B87-647F9585D127}" type="slidenum">
              <a:rPr lang="en-PH" smtClean="0"/>
              <a:t>‹#›</a:t>
            </a:fld>
            <a:endParaRPr lang="en-P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79CDAB36-8DC0-43B5-997C-786BD2584C74}" type="datetimeFigureOut">
              <a:rPr lang="en-PH" smtClean="0"/>
              <a:t>12/6/2016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7CC895F1-8DB3-4EE7-8B87-647F9585D127}" type="slidenum">
              <a:rPr lang="en-PH" smtClean="0"/>
              <a:t>‹#›</a:t>
            </a:fld>
            <a:endParaRPr lang="en-PH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5486400"/>
            <a:ext cx="6400800" cy="1219200"/>
          </a:xfrm>
        </p:spPr>
        <p:txBody>
          <a:bodyPr>
            <a:normAutofit/>
          </a:bodyPr>
          <a:lstStyle/>
          <a:p>
            <a:r>
              <a:rPr lang="en-PH" sz="2400" dirty="0" smtClean="0">
                <a:solidFill>
                  <a:schemeClr val="tx1"/>
                </a:solidFill>
                <a:latin typeface="David" pitchFamily="34" charset="-79"/>
                <a:cs typeface="David" pitchFamily="34" charset="-79"/>
              </a:rPr>
              <a:t>Marco Angelo D. </a:t>
            </a:r>
            <a:r>
              <a:rPr lang="en-PH" sz="2400" dirty="0" err="1" smtClean="0">
                <a:solidFill>
                  <a:schemeClr val="tx1"/>
                </a:solidFill>
                <a:latin typeface="David" pitchFamily="34" charset="-79"/>
                <a:cs typeface="David" pitchFamily="34" charset="-79"/>
              </a:rPr>
              <a:t>Tongo</a:t>
            </a:r>
            <a:r>
              <a:rPr lang="en-PH" sz="2400" dirty="0" smtClean="0">
                <a:solidFill>
                  <a:schemeClr val="tx1"/>
                </a:solidFill>
                <a:latin typeface="David" pitchFamily="34" charset="-79"/>
                <a:cs typeface="David" pitchFamily="34" charset="-79"/>
              </a:rPr>
              <a:t>, MD</a:t>
            </a:r>
          </a:p>
          <a:p>
            <a:r>
              <a:rPr lang="en-PH" sz="2400" dirty="0" smtClean="0">
                <a:solidFill>
                  <a:schemeClr val="tx1"/>
                </a:solidFill>
                <a:latin typeface="David" pitchFamily="34" charset="-79"/>
                <a:cs typeface="David" pitchFamily="34" charset="-79"/>
              </a:rPr>
              <a:t>Rosa </a:t>
            </a:r>
            <a:r>
              <a:rPr lang="en-PH" sz="2400" dirty="0" err="1" smtClean="0">
                <a:solidFill>
                  <a:schemeClr val="tx1"/>
                </a:solidFill>
                <a:latin typeface="David" pitchFamily="34" charset="-79"/>
                <a:cs typeface="David" pitchFamily="34" charset="-79"/>
              </a:rPr>
              <a:t>Allyn</a:t>
            </a:r>
            <a:r>
              <a:rPr lang="en-PH" sz="2400" dirty="0" smtClean="0">
                <a:solidFill>
                  <a:schemeClr val="tx1"/>
                </a:solidFill>
                <a:latin typeface="David" pitchFamily="34" charset="-79"/>
                <a:cs typeface="David" pitchFamily="34" charset="-79"/>
              </a:rPr>
              <a:t> </a:t>
            </a:r>
            <a:r>
              <a:rPr lang="en-PH" sz="2400" dirty="0" err="1" smtClean="0">
                <a:solidFill>
                  <a:schemeClr val="tx1"/>
                </a:solidFill>
                <a:latin typeface="David" pitchFamily="34" charset="-79"/>
                <a:cs typeface="David" pitchFamily="34" charset="-79"/>
              </a:rPr>
              <a:t>Sy</a:t>
            </a:r>
            <a:r>
              <a:rPr lang="en-PH" sz="2400" dirty="0" smtClean="0">
                <a:solidFill>
                  <a:schemeClr val="tx1"/>
                </a:solidFill>
                <a:latin typeface="David" pitchFamily="34" charset="-79"/>
                <a:cs typeface="David" pitchFamily="34" charset="-79"/>
              </a:rPr>
              <a:t>, MD</a:t>
            </a:r>
            <a:endParaRPr lang="en-PH" sz="2400" dirty="0">
              <a:solidFill>
                <a:schemeClr val="tx1"/>
              </a:solidFill>
              <a:latin typeface="David" pitchFamily="34" charset="-79"/>
              <a:cs typeface="David" pitchFamily="34" charset="-79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39624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PH" sz="3100" b="1" dirty="0" smtClean="0">
                <a:latin typeface="Andalus" pitchFamily="18" charset="-78"/>
                <a:cs typeface="Andalus" pitchFamily="18" charset="-78"/>
              </a:rPr>
              <a:t>The </a:t>
            </a:r>
            <a:r>
              <a:rPr lang="en-PH" sz="3100" b="1" dirty="0">
                <a:latin typeface="Andalus" pitchFamily="18" charset="-78"/>
                <a:cs typeface="Andalus" pitchFamily="18" charset="-78"/>
              </a:rPr>
              <a:t>Relation of Mini Nutritional Screening </a:t>
            </a:r>
            <a:r>
              <a:rPr lang="en-PH" sz="3100" b="1" dirty="0" smtClean="0">
                <a:latin typeface="Andalus" pitchFamily="18" charset="-78"/>
                <a:cs typeface="Andalus" pitchFamily="18" charset="-78"/>
              </a:rPr>
              <a:t>Score, </a:t>
            </a:r>
            <a:r>
              <a:rPr lang="en-PH" sz="3100" b="1" dirty="0">
                <a:latin typeface="Andalus" pitchFamily="18" charset="-78"/>
                <a:cs typeface="Andalus" pitchFamily="18" charset="-78"/>
              </a:rPr>
              <a:t>Subjective Global Assessment of Nutrition, and Pneumonia Severity Index in elderly patients diagnosed with Community Acquired </a:t>
            </a:r>
            <a:r>
              <a:rPr lang="en-PH" sz="3100" dirty="0">
                <a:latin typeface="Andalus" pitchFamily="18" charset="-78"/>
                <a:cs typeface="Andalus" pitchFamily="18" charset="-78"/>
              </a:rPr>
              <a:t/>
            </a:r>
            <a:br>
              <a:rPr lang="en-PH" sz="3100" dirty="0">
                <a:latin typeface="Andalus" pitchFamily="18" charset="-78"/>
                <a:cs typeface="Andalus" pitchFamily="18" charset="-78"/>
              </a:rPr>
            </a:br>
            <a:r>
              <a:rPr lang="en-PH" sz="3100" b="1" dirty="0">
                <a:latin typeface="Andalus" pitchFamily="18" charset="-78"/>
                <a:cs typeface="Andalus" pitchFamily="18" charset="-78"/>
              </a:rPr>
              <a:t>Pneumonia admitted at </a:t>
            </a:r>
            <a:r>
              <a:rPr lang="en-PH" sz="3100" b="1" dirty="0" smtClean="0">
                <a:latin typeface="Andalus" pitchFamily="18" charset="-78"/>
                <a:cs typeface="Andalus" pitchFamily="18" charset="-78"/>
              </a:rPr>
              <a:t/>
            </a:r>
            <a:br>
              <a:rPr lang="en-PH" sz="3100" b="1" dirty="0" smtClean="0">
                <a:latin typeface="Andalus" pitchFamily="18" charset="-78"/>
                <a:cs typeface="Andalus" pitchFamily="18" charset="-78"/>
              </a:rPr>
            </a:br>
            <a:r>
              <a:rPr lang="en-PH" sz="3100" b="1" dirty="0" smtClean="0">
                <a:latin typeface="Andalus" pitchFamily="18" charset="-78"/>
                <a:cs typeface="Andalus" pitchFamily="18" charset="-78"/>
              </a:rPr>
              <a:t>Cardinal </a:t>
            </a:r>
            <a:r>
              <a:rPr lang="en-PH" sz="3100" b="1" dirty="0">
                <a:latin typeface="Andalus" pitchFamily="18" charset="-78"/>
                <a:cs typeface="Andalus" pitchFamily="18" charset="-78"/>
              </a:rPr>
              <a:t>Santos Medical </a:t>
            </a:r>
            <a:r>
              <a:rPr lang="en-PH" sz="3100" b="1" dirty="0" err="1">
                <a:latin typeface="Andalus" pitchFamily="18" charset="-78"/>
                <a:cs typeface="Andalus" pitchFamily="18" charset="-78"/>
              </a:rPr>
              <a:t>Center</a:t>
            </a:r>
            <a:r>
              <a:rPr lang="en-PH" sz="3100" b="1" dirty="0" smtClean="0">
                <a:latin typeface="Andalus" pitchFamily="18" charset="-78"/>
                <a:cs typeface="Andalus" pitchFamily="18" charset="-78"/>
              </a:rPr>
              <a:t>:</a:t>
            </a:r>
            <a:br>
              <a:rPr lang="en-PH" sz="3100" b="1" dirty="0" smtClean="0">
                <a:latin typeface="Andalus" pitchFamily="18" charset="-78"/>
                <a:cs typeface="Andalus" pitchFamily="18" charset="-78"/>
              </a:rPr>
            </a:br>
            <a:r>
              <a:rPr lang="en-PH" sz="3100" b="1" dirty="0" smtClean="0">
                <a:latin typeface="Andalus" pitchFamily="18" charset="-78"/>
                <a:cs typeface="Andalus" pitchFamily="18" charset="-78"/>
              </a:rPr>
              <a:t>  </a:t>
            </a:r>
            <a:br>
              <a:rPr lang="en-PH" sz="3100" b="1" dirty="0" smtClean="0">
                <a:latin typeface="Andalus" pitchFamily="18" charset="-78"/>
                <a:cs typeface="Andalus" pitchFamily="18" charset="-78"/>
              </a:rPr>
            </a:br>
            <a:r>
              <a:rPr lang="en-PH" sz="3100" b="1" dirty="0" smtClean="0">
                <a:latin typeface="Andalus" pitchFamily="18" charset="-78"/>
                <a:cs typeface="Andalus" pitchFamily="18" charset="-78"/>
              </a:rPr>
              <a:t>An </a:t>
            </a:r>
            <a:r>
              <a:rPr lang="en-PH" sz="3100" b="1" dirty="0" err="1">
                <a:latin typeface="Andalus" pitchFamily="18" charset="-78"/>
                <a:cs typeface="Andalus" pitchFamily="18" charset="-78"/>
              </a:rPr>
              <a:t>Obervational</a:t>
            </a:r>
            <a:r>
              <a:rPr lang="en-PH" sz="3100" b="1" dirty="0">
                <a:latin typeface="Andalus" pitchFamily="18" charset="-78"/>
                <a:cs typeface="Andalus" pitchFamily="18" charset="-78"/>
              </a:rPr>
              <a:t>, Analytical, Cross Sectional Study</a:t>
            </a:r>
            <a:r>
              <a:rPr lang="en-PH" dirty="0">
                <a:latin typeface="Andalus" pitchFamily="18" charset="-78"/>
                <a:cs typeface="Andalus" pitchFamily="18" charset="-78"/>
              </a:rPr>
              <a:t/>
            </a:r>
            <a:br>
              <a:rPr lang="en-PH" dirty="0">
                <a:latin typeface="Andalus" pitchFamily="18" charset="-78"/>
                <a:cs typeface="Andalus" pitchFamily="18" charset="-78"/>
              </a:rPr>
            </a:br>
            <a:endParaRPr lang="en-PH" dirty="0">
              <a:latin typeface="Andalus" pitchFamily="18" charset="-78"/>
              <a:cs typeface="Andalus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92274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 smtClean="0"/>
              <a:t>introduction</a:t>
            </a:r>
            <a:endParaRPr lang="en-PH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PH" sz="2400" dirty="0" smtClean="0"/>
              <a:t>Community Acquired Pneumonia remains among the leading causes of mortality worldwide.  </a:t>
            </a:r>
          </a:p>
          <a:p>
            <a:endParaRPr lang="en-PH" sz="2400" dirty="0" smtClean="0"/>
          </a:p>
          <a:p>
            <a:r>
              <a:rPr lang="en-PH" sz="2400" dirty="0" smtClean="0"/>
              <a:t>According to </a:t>
            </a:r>
            <a:r>
              <a:rPr lang="en-PH" sz="2400" dirty="0" err="1" smtClean="0"/>
              <a:t>Mandell</a:t>
            </a:r>
            <a:r>
              <a:rPr lang="en-PH" sz="2400" dirty="0" smtClean="0"/>
              <a:t> et al in 2007, one estimate shows that 915,900 episodes of Community Acquired Pneumonia in the United States occurred in adults &gt;65 years.</a:t>
            </a:r>
            <a:endParaRPr lang="en-PH" sz="2400" dirty="0"/>
          </a:p>
        </p:txBody>
      </p:sp>
    </p:spTree>
    <p:extLst>
      <p:ext uri="{BB962C8B-B14F-4D97-AF65-F5344CB8AC3E}">
        <p14:creationId xmlns:p14="http://schemas.microsoft.com/office/powerpoint/2010/main" val="1062820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PH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52400"/>
            <a:ext cx="8229600" cy="594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81000" y="6172200"/>
            <a:ext cx="838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dirty="0"/>
              <a:t>Source:  http://</a:t>
            </a:r>
            <a:r>
              <a:rPr lang="en-PH" dirty="0" smtClean="0"/>
              <a:t>www.who.int/mediacentre/factsheets/fs310/en.  Accessed 06 December 2016.</a:t>
            </a:r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3480229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7924800" cy="1143000"/>
          </a:xfrm>
        </p:spPr>
        <p:txBody>
          <a:bodyPr/>
          <a:lstStyle/>
          <a:p>
            <a:r>
              <a:rPr lang="en-PH" dirty="0" smtClean="0"/>
              <a:t>Introduction</a:t>
            </a:r>
            <a:endParaRPr lang="en-PH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57200" y="1371600"/>
            <a:ext cx="8229600" cy="5105400"/>
          </a:xfrm>
        </p:spPr>
        <p:txBody>
          <a:bodyPr>
            <a:noAutofit/>
          </a:bodyPr>
          <a:lstStyle/>
          <a:p>
            <a:r>
              <a:rPr lang="en-PH" sz="2800" dirty="0"/>
              <a:t>Community Acquired Pneumonia is among the leading causes of morbidity and mortality among the Filipino community. </a:t>
            </a:r>
            <a:endParaRPr lang="en-PH" sz="2800" dirty="0" smtClean="0"/>
          </a:p>
          <a:p>
            <a:r>
              <a:rPr lang="en-PH" sz="2800" dirty="0" smtClean="0"/>
              <a:t>Among </a:t>
            </a:r>
            <a:r>
              <a:rPr lang="en-PH" sz="2800" dirty="0"/>
              <a:t>the elderly population, pneumonia remains to be the leading infectious cause of mortality. Identified risk factors for pneumonia include advanced age and poor nutrition status</a:t>
            </a:r>
            <a:r>
              <a:rPr lang="en-PH" sz="2800" dirty="0" smtClean="0"/>
              <a:t>.</a:t>
            </a:r>
          </a:p>
          <a:p>
            <a:r>
              <a:rPr lang="en-PH" sz="2800" dirty="0" smtClean="0"/>
              <a:t>In </a:t>
            </a:r>
            <a:r>
              <a:rPr lang="en-PH" sz="2800" dirty="0"/>
              <a:t>the evaluation of patients with the disease, the Pneumonia Severity Index is a scoring system developed to calculate the probability of mortality and morbidity of a patient with pneumonia. </a:t>
            </a:r>
          </a:p>
        </p:txBody>
      </p:sp>
    </p:spTree>
    <p:extLst>
      <p:ext uri="{BB962C8B-B14F-4D97-AF65-F5344CB8AC3E}">
        <p14:creationId xmlns:p14="http://schemas.microsoft.com/office/powerpoint/2010/main" val="2489282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PH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60" t="12218" r="17067" b="45697"/>
          <a:stretch/>
        </p:blipFill>
        <p:spPr bwMode="auto">
          <a:xfrm>
            <a:off x="609600" y="304800"/>
            <a:ext cx="7848600" cy="558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81000" y="6096000"/>
            <a:ext cx="784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dirty="0"/>
              <a:t>Source: http://</a:t>
            </a:r>
            <a:r>
              <a:rPr lang="en-PH" dirty="0" smtClean="0"/>
              <a:t>www.doh.gov.ph.  Accessed 06 December 2016.</a:t>
            </a:r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4847437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7924800" cy="1143000"/>
          </a:xfrm>
        </p:spPr>
        <p:txBody>
          <a:bodyPr/>
          <a:lstStyle/>
          <a:p>
            <a:r>
              <a:rPr lang="en-PH" dirty="0" smtClean="0"/>
              <a:t>Introduction</a:t>
            </a:r>
            <a:endParaRPr lang="en-PH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PH" sz="2800" dirty="0" smtClean="0"/>
              <a:t>Nutrition </a:t>
            </a:r>
            <a:r>
              <a:rPr lang="en-PH" sz="2800" dirty="0"/>
              <a:t>is a significant determinant of the health status of an elderly individual. </a:t>
            </a:r>
            <a:endParaRPr lang="en-PH" sz="2800" dirty="0" smtClean="0"/>
          </a:p>
          <a:p>
            <a:r>
              <a:rPr lang="en-PH" sz="2800" dirty="0" smtClean="0"/>
              <a:t>Nutrition </a:t>
            </a:r>
            <a:r>
              <a:rPr lang="en-PH" sz="2800" dirty="0"/>
              <a:t>assessment has been understated in most clinical settings</a:t>
            </a:r>
            <a:r>
              <a:rPr lang="en-PH" sz="2800" dirty="0" smtClean="0"/>
              <a:t>.</a:t>
            </a:r>
          </a:p>
          <a:p>
            <a:r>
              <a:rPr lang="en-PH" sz="2800" dirty="0"/>
              <a:t>M</a:t>
            </a:r>
            <a:r>
              <a:rPr lang="en-PH" sz="2800" dirty="0" smtClean="0"/>
              <a:t>alnutrition has </a:t>
            </a:r>
            <a:r>
              <a:rPr lang="en-PH" sz="2800" dirty="0"/>
              <a:t>been recognized to decrease quality of life, increase fatality rate, and decrease survival rate among elderly patients with pulmonary pathology. </a:t>
            </a:r>
          </a:p>
        </p:txBody>
      </p:sp>
    </p:spTree>
    <p:extLst>
      <p:ext uri="{BB962C8B-B14F-4D97-AF65-F5344CB8AC3E}">
        <p14:creationId xmlns:p14="http://schemas.microsoft.com/office/powerpoint/2010/main" val="2284858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PH"/>
          </a:p>
        </p:txBody>
      </p:sp>
      <p:pic>
        <p:nvPicPr>
          <p:cNvPr id="6146" name="Picture 2" descr="http://www.aplaceformom.com/media/3ql9n5l/0/senior-malnutrition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158"/>
          <a:stretch/>
        </p:blipFill>
        <p:spPr bwMode="auto">
          <a:xfrm>
            <a:off x="609600" y="838200"/>
            <a:ext cx="7938324" cy="388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3400" y="6019800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dirty="0" smtClean="0"/>
              <a:t>Source</a:t>
            </a:r>
            <a:r>
              <a:rPr lang="en-PH" dirty="0"/>
              <a:t>:  http://</a:t>
            </a:r>
            <a:r>
              <a:rPr lang="en-PH" dirty="0" smtClean="0"/>
              <a:t>www.aplaceformom.com/media/3ql9n5l/0/senior-malnutrition.jpg. </a:t>
            </a:r>
          </a:p>
          <a:p>
            <a:r>
              <a:rPr lang="en-PH" dirty="0" smtClean="0"/>
              <a:t>Accessed 06 December 2016.</a:t>
            </a:r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602046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PH"/>
          </a:p>
        </p:txBody>
      </p:sp>
      <p:pic>
        <p:nvPicPr>
          <p:cNvPr id="4098" name="Picture 2" descr="http://www.mna-elderly.com/images/table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909" y="228600"/>
            <a:ext cx="8229600" cy="464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84909" y="6019800"/>
            <a:ext cx="822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dirty="0" smtClean="0"/>
              <a:t>Source</a:t>
            </a:r>
            <a:r>
              <a:rPr lang="en-PH" dirty="0"/>
              <a:t>: http://</a:t>
            </a:r>
            <a:r>
              <a:rPr lang="en-PH" dirty="0" smtClean="0"/>
              <a:t>www.mna-elderly.com/images/table2.jpg.  Accessed 06 December 2016.</a:t>
            </a:r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1571249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868362"/>
          </a:xfrm>
        </p:spPr>
        <p:txBody>
          <a:bodyPr/>
          <a:lstStyle/>
          <a:p>
            <a:r>
              <a:rPr lang="en-PH" dirty="0" smtClean="0"/>
              <a:t>Objectives</a:t>
            </a:r>
            <a:endParaRPr lang="en-PH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28600" y="1371600"/>
            <a:ext cx="8686800" cy="47244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PH" sz="2800" i="1" dirty="0" smtClean="0"/>
              <a:t>Primary </a:t>
            </a:r>
            <a:r>
              <a:rPr lang="en-PH" sz="2800" i="1" dirty="0"/>
              <a:t>Objectives</a:t>
            </a:r>
            <a:endParaRPr lang="en-PH" sz="2800" dirty="0"/>
          </a:p>
          <a:p>
            <a:pPr lvl="0" algn="just"/>
            <a:r>
              <a:rPr lang="en-PH" sz="2800" dirty="0"/>
              <a:t>To determine the relation of the mini nutritional screening score and the pneumonia severity index among elderly individuals with community acquired pneumonia admitted in Cardinal Santos Medical </a:t>
            </a:r>
            <a:r>
              <a:rPr lang="en-PH" sz="2800" dirty="0" err="1"/>
              <a:t>Center</a:t>
            </a:r>
            <a:endParaRPr lang="en-PH" sz="2800" dirty="0"/>
          </a:p>
          <a:p>
            <a:pPr lvl="0" algn="just"/>
            <a:r>
              <a:rPr lang="en-PH" sz="2800" dirty="0"/>
              <a:t>To determine the relation of the subjective global assessment of nutrition status and the pneumonia severity index among individuals with community acquired pneumonia admitted in Cardinal Santos Medical </a:t>
            </a:r>
            <a:r>
              <a:rPr lang="en-PH" sz="2800" dirty="0" err="1" smtClean="0"/>
              <a:t>Center</a:t>
            </a:r>
            <a:endParaRPr lang="en-PH" sz="2800" dirty="0"/>
          </a:p>
        </p:txBody>
      </p:sp>
    </p:spTree>
    <p:extLst>
      <p:ext uri="{BB962C8B-B14F-4D97-AF65-F5344CB8AC3E}">
        <p14:creationId xmlns:p14="http://schemas.microsoft.com/office/powerpoint/2010/main" val="2869959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 smtClean="0"/>
              <a:t>Objectives</a:t>
            </a:r>
            <a:endParaRPr lang="en-PH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marL="0" indent="0" algn="just">
              <a:buNone/>
            </a:pPr>
            <a:r>
              <a:rPr lang="en-PH" sz="2800" i="1" dirty="0" smtClean="0"/>
              <a:t>Secondary Objectives</a:t>
            </a:r>
            <a:endParaRPr lang="en-PH" sz="2800" dirty="0" smtClean="0"/>
          </a:p>
          <a:p>
            <a:pPr lvl="0" algn="just"/>
            <a:r>
              <a:rPr lang="en-PH" sz="2800" dirty="0" smtClean="0"/>
              <a:t>To determine the relation of the body mass index and the pneumonia severity index among elderly individuals with community acquired pneumonia admitted in Cardinal Santos Medical </a:t>
            </a:r>
            <a:r>
              <a:rPr lang="en-PH" sz="2800" dirty="0" err="1" smtClean="0"/>
              <a:t>Center</a:t>
            </a:r>
            <a:endParaRPr lang="en-PH" sz="2800" dirty="0" smtClean="0"/>
          </a:p>
          <a:p>
            <a:pPr lvl="0" algn="just"/>
            <a:r>
              <a:rPr lang="en-PH" sz="2800" dirty="0" smtClean="0"/>
              <a:t>To determine the relation of calf circumference and the pneumonia severity index among elderly individuals with community acquired pneumonia admitted in Cardinal Santos Medical </a:t>
            </a:r>
            <a:r>
              <a:rPr lang="en-PH" sz="2800" dirty="0" err="1" smtClean="0"/>
              <a:t>Center</a:t>
            </a:r>
            <a:endParaRPr lang="en-PH" sz="2800" dirty="0"/>
          </a:p>
        </p:txBody>
      </p:sp>
    </p:spTree>
    <p:extLst>
      <p:ext uri="{BB962C8B-B14F-4D97-AF65-F5344CB8AC3E}">
        <p14:creationId xmlns:p14="http://schemas.microsoft.com/office/powerpoint/2010/main" val="3149475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229600" cy="533400"/>
          </a:xfrm>
        </p:spPr>
        <p:txBody>
          <a:bodyPr/>
          <a:lstStyle/>
          <a:p>
            <a:r>
              <a:rPr lang="en-PH" dirty="0" smtClean="0"/>
              <a:t>Methods</a:t>
            </a:r>
            <a:endParaRPr lang="en-PH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797577968"/>
              </p:ext>
            </p:extLst>
          </p:nvPr>
        </p:nvGraphicFramePr>
        <p:xfrm>
          <a:off x="228600" y="533400"/>
          <a:ext cx="8763000" cy="6096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35606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81000" y="581891"/>
            <a:ext cx="8458200" cy="62484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PH" sz="2800" b="1" dirty="0"/>
              <a:t>Inclusion Criteria</a:t>
            </a:r>
            <a:endParaRPr lang="en-PH" sz="2800" dirty="0"/>
          </a:p>
          <a:p>
            <a:pPr lvl="0"/>
            <a:r>
              <a:rPr lang="en-PH" sz="2800" dirty="0"/>
              <a:t>At least 60 years old</a:t>
            </a:r>
          </a:p>
          <a:p>
            <a:pPr lvl="0"/>
            <a:r>
              <a:rPr lang="en-PH" sz="2800" dirty="0"/>
              <a:t>Diagnosed with Community Acquired Pneumonia on admission</a:t>
            </a:r>
          </a:p>
          <a:p>
            <a:pPr lvl="0"/>
            <a:r>
              <a:rPr lang="en-PH" sz="2800" dirty="0"/>
              <a:t>Admitted in Cardinal Santos Medical </a:t>
            </a:r>
            <a:r>
              <a:rPr lang="en-PH" sz="2800" dirty="0" err="1"/>
              <a:t>Center</a:t>
            </a:r>
            <a:endParaRPr lang="en-PH" sz="2800" dirty="0"/>
          </a:p>
          <a:p>
            <a:pPr marL="0" indent="0">
              <a:buNone/>
            </a:pPr>
            <a:endParaRPr lang="en-PH" sz="2800" b="1" dirty="0" smtClean="0"/>
          </a:p>
          <a:p>
            <a:pPr marL="0" indent="0">
              <a:buNone/>
            </a:pPr>
            <a:r>
              <a:rPr lang="en-PH" sz="2800" b="1" dirty="0" smtClean="0"/>
              <a:t>Exclusion </a:t>
            </a:r>
            <a:r>
              <a:rPr lang="en-PH" sz="2800" b="1" dirty="0"/>
              <a:t>Criteria</a:t>
            </a:r>
            <a:endParaRPr lang="en-PH" sz="2800" dirty="0"/>
          </a:p>
          <a:p>
            <a:pPr lvl="0"/>
            <a:r>
              <a:rPr lang="en-PH" sz="2800" dirty="0"/>
              <a:t>Must not be in congestive heart failure</a:t>
            </a:r>
          </a:p>
          <a:p>
            <a:pPr lvl="0"/>
            <a:r>
              <a:rPr lang="en-PH" sz="2800" dirty="0"/>
              <a:t>Must not have other indications for admission not related to community acquired pneumonia such as bleeding, loss of consciousness, abdominal pain</a:t>
            </a:r>
          </a:p>
          <a:p>
            <a:pPr lvl="0"/>
            <a:r>
              <a:rPr lang="en-PH" sz="2800" dirty="0"/>
              <a:t>Must not be undergoing </a:t>
            </a:r>
            <a:r>
              <a:rPr lang="en-PH" sz="2800" dirty="0" err="1"/>
              <a:t>hemodialysis</a:t>
            </a:r>
            <a:endParaRPr lang="en-PH" sz="2800" dirty="0"/>
          </a:p>
          <a:p>
            <a:pPr lvl="0"/>
            <a:r>
              <a:rPr lang="en-PH" sz="2800" dirty="0"/>
              <a:t>Must not be a resident of a nursing home or hospice care</a:t>
            </a:r>
          </a:p>
          <a:p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109144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838200"/>
          </a:xfrm>
        </p:spPr>
        <p:txBody>
          <a:bodyPr/>
          <a:lstStyle/>
          <a:p>
            <a:r>
              <a:rPr lang="en-PH" b="1" dirty="0" smtClean="0"/>
              <a:t>Pneumonia Severity Index</a:t>
            </a:r>
            <a:endParaRPr lang="en-PH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5867400" y="990600"/>
            <a:ext cx="2971800" cy="5334000"/>
          </a:xfrm>
        </p:spPr>
        <p:txBody>
          <a:bodyPr>
            <a:normAutofit/>
          </a:bodyPr>
          <a:lstStyle/>
          <a:p>
            <a:r>
              <a:rPr lang="en-PH" sz="2800" dirty="0" smtClean="0"/>
              <a:t>Demographics</a:t>
            </a:r>
          </a:p>
          <a:p>
            <a:r>
              <a:rPr lang="en-PH" sz="2800" dirty="0" smtClean="0"/>
              <a:t>Comorbidities</a:t>
            </a:r>
          </a:p>
          <a:p>
            <a:r>
              <a:rPr lang="en-PH" sz="2800" dirty="0" smtClean="0"/>
              <a:t>Physical Examination Findings</a:t>
            </a:r>
          </a:p>
          <a:p>
            <a:r>
              <a:rPr lang="en-PH" sz="2800" dirty="0" smtClean="0"/>
              <a:t>Laboratory and Radiographic Findings</a:t>
            </a:r>
            <a:endParaRPr lang="en-PH" sz="28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1" t="6630" r="21953" b="4938"/>
          <a:stretch/>
        </p:blipFill>
        <p:spPr bwMode="auto">
          <a:xfrm>
            <a:off x="152400" y="942108"/>
            <a:ext cx="5562600" cy="55348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14535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 smtClean="0"/>
              <a:t>PNEUMONIA SEVERITY INDEX</a:t>
            </a:r>
            <a:endParaRPr lang="en-PH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PH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7" t="55225" r="3970" b="26027"/>
          <a:stretch/>
        </p:blipFill>
        <p:spPr bwMode="auto">
          <a:xfrm>
            <a:off x="498762" y="1676400"/>
            <a:ext cx="8243455" cy="22929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88084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10600" cy="1143000"/>
          </a:xfrm>
        </p:spPr>
        <p:txBody>
          <a:bodyPr>
            <a:normAutofit fontScale="90000"/>
          </a:bodyPr>
          <a:lstStyle/>
          <a:p>
            <a:r>
              <a:rPr lang="en-PH" sz="3600" b="1" dirty="0" smtClean="0"/>
              <a:t>Subjective Global Assessment of Nutrition</a:t>
            </a:r>
            <a:endParaRPr lang="en-PH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495800" y="1295400"/>
            <a:ext cx="4191000" cy="5029200"/>
          </a:xfrm>
        </p:spPr>
        <p:txBody>
          <a:bodyPr>
            <a:noAutofit/>
          </a:bodyPr>
          <a:lstStyle/>
          <a:p>
            <a:pPr>
              <a:spcAft>
                <a:spcPts val="0"/>
              </a:spcAft>
            </a:pPr>
            <a:r>
              <a:rPr lang="en-PH" sz="2800" dirty="0" smtClean="0"/>
              <a:t>Weight loss in past 6 </a:t>
            </a:r>
            <a:r>
              <a:rPr lang="en-PH" sz="2800" dirty="0" err="1" smtClean="0"/>
              <a:t>mos</a:t>
            </a:r>
            <a:endParaRPr lang="en-PH" sz="2800" dirty="0" smtClean="0"/>
          </a:p>
          <a:p>
            <a:pPr>
              <a:spcAft>
                <a:spcPts val="0"/>
              </a:spcAft>
            </a:pPr>
            <a:r>
              <a:rPr lang="en-PH" sz="2800" dirty="0" smtClean="0"/>
              <a:t>Oral Nutrition Intake</a:t>
            </a:r>
          </a:p>
          <a:p>
            <a:pPr>
              <a:spcAft>
                <a:spcPts val="0"/>
              </a:spcAft>
            </a:pPr>
            <a:r>
              <a:rPr lang="en-PH" sz="2800" dirty="0" smtClean="0"/>
              <a:t>Gastrointestinal Symptoms &gt;2wks</a:t>
            </a:r>
          </a:p>
          <a:p>
            <a:pPr>
              <a:spcAft>
                <a:spcPts val="0"/>
              </a:spcAft>
            </a:pPr>
            <a:r>
              <a:rPr lang="en-PH" sz="2800" dirty="0" smtClean="0"/>
              <a:t>Functional Capacity</a:t>
            </a:r>
          </a:p>
          <a:p>
            <a:pPr>
              <a:spcAft>
                <a:spcPts val="0"/>
              </a:spcAft>
            </a:pPr>
            <a:r>
              <a:rPr lang="en-PH" sz="2800" dirty="0" smtClean="0"/>
              <a:t>Stress in relation to nutritional requirement</a:t>
            </a:r>
          </a:p>
          <a:p>
            <a:pPr>
              <a:spcAft>
                <a:spcPts val="0"/>
              </a:spcAft>
            </a:pPr>
            <a:r>
              <a:rPr lang="en-PH" sz="2800" dirty="0" smtClean="0"/>
              <a:t>Physical exam (subcutaneous fat/muscle wasting)</a:t>
            </a:r>
          </a:p>
          <a:p>
            <a:pPr>
              <a:spcAft>
                <a:spcPts val="0"/>
              </a:spcAft>
            </a:pPr>
            <a:r>
              <a:rPr lang="en-PH" sz="2800" dirty="0" err="1" smtClean="0"/>
              <a:t>Edema</a:t>
            </a:r>
            <a:r>
              <a:rPr lang="en-PH" sz="2800" dirty="0" smtClean="0"/>
              <a:t>/ascites</a:t>
            </a:r>
            <a:endParaRPr lang="en-PH" sz="2800" dirty="0"/>
          </a:p>
        </p:txBody>
      </p:sp>
      <p:pic>
        <p:nvPicPr>
          <p:cNvPr id="4" name="Picture 3"/>
          <p:cNvPicPr/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00000"/>
                    </a14:imgEffect>
                    <a14:imgEffect>
                      <a14:saturation sat="0"/>
                    </a14:imgEffect>
                    <a14:imgEffect>
                      <a14:brightnessContrast bright="32000" contrast="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1227" b="19097"/>
          <a:stretch/>
        </p:blipFill>
        <p:spPr bwMode="auto">
          <a:xfrm>
            <a:off x="228600" y="1447800"/>
            <a:ext cx="4038600" cy="51816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502699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PH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3" t="2963" r="18362" b="47485"/>
          <a:stretch/>
        </p:blipFill>
        <p:spPr bwMode="auto">
          <a:xfrm>
            <a:off x="990600" y="152400"/>
            <a:ext cx="7848600" cy="6548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31471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792162"/>
          </a:xfrm>
        </p:spPr>
        <p:txBody>
          <a:bodyPr/>
          <a:lstStyle/>
          <a:p>
            <a:r>
              <a:rPr lang="en-PH" b="1" dirty="0" smtClean="0"/>
              <a:t>Mini Nutritional </a:t>
            </a:r>
            <a:r>
              <a:rPr lang="en-PH" b="1" dirty="0" smtClean="0"/>
              <a:t>ASSESSMENT – </a:t>
            </a:r>
            <a:br>
              <a:rPr lang="en-PH" b="1" dirty="0" smtClean="0"/>
            </a:br>
            <a:r>
              <a:rPr lang="en-PH" b="1" dirty="0" smtClean="0"/>
              <a:t>SHORT FORM (</a:t>
            </a:r>
            <a:r>
              <a:rPr lang="en-PH" b="1" dirty="0" err="1" smtClean="0"/>
              <a:t>mna-sf</a:t>
            </a:r>
            <a:r>
              <a:rPr lang="en-PH" b="1" dirty="0" smtClean="0"/>
              <a:t>)</a:t>
            </a:r>
            <a:endParaRPr lang="en-PH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419600" y="1330036"/>
            <a:ext cx="4343400" cy="4689764"/>
          </a:xfrm>
        </p:spPr>
        <p:txBody>
          <a:bodyPr>
            <a:noAutofit/>
          </a:bodyPr>
          <a:lstStyle/>
          <a:p>
            <a:pPr>
              <a:spcAft>
                <a:spcPts val="0"/>
              </a:spcAft>
            </a:pPr>
            <a:r>
              <a:rPr lang="en-PH" sz="2800" dirty="0" smtClean="0"/>
              <a:t>Food intake for past 3 months</a:t>
            </a:r>
          </a:p>
          <a:p>
            <a:pPr>
              <a:spcAft>
                <a:spcPts val="0"/>
              </a:spcAft>
            </a:pPr>
            <a:r>
              <a:rPr lang="en-PH" sz="2800" dirty="0" smtClean="0"/>
              <a:t>Weight loss during last 3 months</a:t>
            </a:r>
          </a:p>
          <a:p>
            <a:pPr>
              <a:spcAft>
                <a:spcPts val="0"/>
              </a:spcAft>
            </a:pPr>
            <a:r>
              <a:rPr lang="en-PH" sz="2800" dirty="0" smtClean="0"/>
              <a:t>Mobility</a:t>
            </a:r>
          </a:p>
          <a:p>
            <a:pPr>
              <a:spcAft>
                <a:spcPts val="0"/>
              </a:spcAft>
            </a:pPr>
            <a:r>
              <a:rPr lang="en-PH" sz="2800" dirty="0" smtClean="0"/>
              <a:t>Psychological stress/Acute disease</a:t>
            </a:r>
          </a:p>
          <a:p>
            <a:pPr>
              <a:spcAft>
                <a:spcPts val="0"/>
              </a:spcAft>
            </a:pPr>
            <a:r>
              <a:rPr lang="en-PH" sz="2800" dirty="0" smtClean="0"/>
              <a:t>Neuropsychological problems</a:t>
            </a:r>
          </a:p>
          <a:p>
            <a:pPr>
              <a:spcAft>
                <a:spcPts val="0"/>
              </a:spcAft>
            </a:pPr>
            <a:r>
              <a:rPr lang="en-PH" sz="2800" dirty="0" smtClean="0"/>
              <a:t>Body mass index</a:t>
            </a:r>
          </a:p>
          <a:p>
            <a:pPr>
              <a:spcAft>
                <a:spcPts val="0"/>
              </a:spcAft>
            </a:pPr>
            <a:r>
              <a:rPr lang="en-PH" sz="2800" dirty="0" smtClean="0"/>
              <a:t>Calf circumference</a:t>
            </a:r>
            <a:endParaRPr lang="en-PH" sz="2800" dirty="0"/>
          </a:p>
        </p:txBody>
      </p:sp>
      <p:pic>
        <p:nvPicPr>
          <p:cNvPr id="2050" name="Picture 2" descr="http://www.mna-elderly.com/images/mna-form-englis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295400"/>
            <a:ext cx="4038600" cy="5210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667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PH" dirty="0"/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374"/>
          <a:stretch/>
        </p:blipFill>
        <p:spPr bwMode="auto">
          <a:xfrm>
            <a:off x="228600" y="228600"/>
            <a:ext cx="8610600" cy="1039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46" t="13637" r="12037" b="41077"/>
          <a:stretch/>
        </p:blipFill>
        <p:spPr bwMode="auto">
          <a:xfrm>
            <a:off x="228600" y="1302326"/>
            <a:ext cx="5092087" cy="54032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58" t="58671" r="13101" b="21801"/>
          <a:stretch/>
        </p:blipFill>
        <p:spPr bwMode="auto">
          <a:xfrm>
            <a:off x="5320687" y="1323108"/>
            <a:ext cx="3670913" cy="3706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29155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PH" sz="2400" b="1" dirty="0"/>
              <a:t>Table 1. Demographic Characteristics of Study Participants stratified according to Pneumonia 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745620444"/>
              </p:ext>
            </p:extLst>
          </p:nvPr>
        </p:nvGraphicFramePr>
        <p:xfrm>
          <a:off x="381000" y="1600200"/>
          <a:ext cx="8229600" cy="3297383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9171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2400" dirty="0">
                          <a:effectLst/>
                        </a:rPr>
                        <a:t> </a:t>
                      </a:r>
                      <a:endParaRPr lang="en-PH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2400" dirty="0" smtClean="0">
                          <a:effectLst/>
                        </a:rPr>
                        <a:t>PSI </a:t>
                      </a:r>
                      <a:r>
                        <a:rPr lang="en-PH" sz="2400" dirty="0">
                          <a:effectLst/>
                        </a:rPr>
                        <a:t>I-II </a:t>
                      </a:r>
                      <a:endParaRPr lang="en-PH" sz="24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2400" dirty="0" smtClean="0">
                          <a:effectLst/>
                        </a:rPr>
                        <a:t>(</a:t>
                      </a:r>
                      <a:r>
                        <a:rPr lang="en-PH" sz="2400" dirty="0">
                          <a:effectLst/>
                        </a:rPr>
                        <a:t>n=17)</a:t>
                      </a:r>
                      <a:endParaRPr lang="en-PH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2400" dirty="0" smtClean="0">
                          <a:effectLst/>
                        </a:rPr>
                        <a:t>PSI </a:t>
                      </a:r>
                      <a:r>
                        <a:rPr lang="en-PH" sz="2400" dirty="0">
                          <a:effectLst/>
                        </a:rPr>
                        <a:t>III </a:t>
                      </a:r>
                      <a:endParaRPr lang="en-PH" sz="24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2400" dirty="0" smtClean="0">
                          <a:effectLst/>
                        </a:rPr>
                        <a:t>(</a:t>
                      </a:r>
                      <a:r>
                        <a:rPr lang="en-PH" sz="2400" dirty="0">
                          <a:effectLst/>
                        </a:rPr>
                        <a:t>n=43)</a:t>
                      </a:r>
                      <a:endParaRPr lang="en-PH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2400" dirty="0" smtClean="0">
                          <a:effectLst/>
                        </a:rPr>
                        <a:t>PSI </a:t>
                      </a:r>
                      <a:r>
                        <a:rPr lang="en-PH" sz="2400" dirty="0">
                          <a:effectLst/>
                        </a:rPr>
                        <a:t>IV-V </a:t>
                      </a:r>
                      <a:endParaRPr lang="en-PH" sz="24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2400" dirty="0" smtClean="0">
                          <a:effectLst/>
                        </a:rPr>
                        <a:t>(</a:t>
                      </a:r>
                      <a:r>
                        <a:rPr lang="en-PH" sz="2400" dirty="0">
                          <a:effectLst/>
                        </a:rPr>
                        <a:t>n=46)</a:t>
                      </a:r>
                      <a:endParaRPr lang="en-PH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 anchor="ctr"/>
                </a:tc>
              </a:tr>
              <a:tr h="72112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2400" dirty="0">
                          <a:effectLst/>
                        </a:rPr>
                        <a:t>Age, mean (</a:t>
                      </a:r>
                      <a:r>
                        <a:rPr lang="en-PH" sz="2400" dirty="0" err="1">
                          <a:effectLst/>
                        </a:rPr>
                        <a:t>yrs</a:t>
                      </a:r>
                      <a:r>
                        <a:rPr lang="en-PH" sz="2400" dirty="0">
                          <a:effectLst/>
                        </a:rPr>
                        <a:t>)</a:t>
                      </a:r>
                      <a:endParaRPr lang="en-PH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2400">
                          <a:effectLst/>
                        </a:rPr>
                        <a:t>65.76 </a:t>
                      </a:r>
                      <a:r>
                        <a:rPr lang="en-PH" sz="2400" u="sng">
                          <a:effectLst/>
                        </a:rPr>
                        <a:t>+ </a:t>
                      </a:r>
                      <a:r>
                        <a:rPr lang="en-PH" sz="2400">
                          <a:effectLst/>
                        </a:rPr>
                        <a:t>5.0932</a:t>
                      </a:r>
                      <a:endParaRPr lang="en-PH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2400">
                          <a:effectLst/>
                        </a:rPr>
                        <a:t>75.95 </a:t>
                      </a:r>
                      <a:r>
                        <a:rPr lang="en-PH" sz="2400" u="sng">
                          <a:effectLst/>
                        </a:rPr>
                        <a:t>+ </a:t>
                      </a:r>
                      <a:r>
                        <a:rPr lang="en-PH" sz="2400">
                          <a:effectLst/>
                        </a:rPr>
                        <a:t>7.5654</a:t>
                      </a:r>
                      <a:endParaRPr lang="en-PH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2400">
                          <a:effectLst/>
                        </a:rPr>
                        <a:t>84.65 </a:t>
                      </a:r>
                      <a:r>
                        <a:rPr lang="en-PH" sz="2400" u="sng">
                          <a:effectLst/>
                        </a:rPr>
                        <a:t>+ </a:t>
                      </a:r>
                      <a:r>
                        <a:rPr lang="en-PH" sz="2400">
                          <a:effectLst/>
                        </a:rPr>
                        <a:t>7.2149</a:t>
                      </a:r>
                      <a:endParaRPr lang="en-PH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 anchor="ctr"/>
                </a:tc>
              </a:tr>
              <a:tr h="91724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2400">
                          <a:effectLst/>
                        </a:rPr>
                        <a:t>Sex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2400">
                          <a:effectLst/>
                        </a:rPr>
                        <a:t>Males</a:t>
                      </a:r>
                      <a:endParaRPr lang="en-PH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2400" dirty="0">
                          <a:effectLst/>
                        </a:rPr>
                        <a:t>47</a:t>
                      </a:r>
                      <a:r>
                        <a:rPr lang="en-PH" sz="2400" dirty="0" smtClean="0">
                          <a:effectLst/>
                        </a:rPr>
                        <a:t>% </a:t>
                      </a:r>
                      <a:r>
                        <a:rPr lang="en-PH" sz="2400" dirty="0">
                          <a:effectLst/>
                        </a:rPr>
                        <a:t>(n=8)</a:t>
                      </a:r>
                      <a:endParaRPr lang="en-PH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2400">
                          <a:effectLst/>
                        </a:rPr>
                        <a:t>46.5% (n=20)</a:t>
                      </a:r>
                      <a:endParaRPr lang="en-PH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2400">
                          <a:effectLst/>
                        </a:rPr>
                        <a:t>34.8% (n=16)</a:t>
                      </a:r>
                      <a:endParaRPr lang="en-PH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 anchor="ctr"/>
                </a:tc>
              </a:tr>
              <a:tr h="72112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2400">
                          <a:effectLst/>
                        </a:rPr>
                        <a:t>Females</a:t>
                      </a:r>
                      <a:endParaRPr lang="en-PH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2400" dirty="0">
                          <a:effectLst/>
                        </a:rPr>
                        <a:t>53% (n=9)</a:t>
                      </a:r>
                      <a:endParaRPr lang="en-PH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2400">
                          <a:effectLst/>
                        </a:rPr>
                        <a:t>53.5% (n=23)</a:t>
                      </a:r>
                      <a:endParaRPr lang="en-PH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2400" dirty="0">
                          <a:effectLst/>
                        </a:rPr>
                        <a:t>65.2% (n=30)</a:t>
                      </a:r>
                      <a:endParaRPr lang="en-PH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1880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-76200"/>
            <a:ext cx="8686800" cy="1143000"/>
          </a:xfrm>
        </p:spPr>
        <p:txBody>
          <a:bodyPr>
            <a:noAutofit/>
          </a:bodyPr>
          <a:lstStyle/>
          <a:p>
            <a:pPr algn="l"/>
            <a:r>
              <a:rPr lang="en-PH" sz="1800" b="1" dirty="0" smtClean="0"/>
              <a:t>Table 2. Odds ratio in developing intermediate risk (PSI III) pneumonia of patients who underwent Subjective Global Assessment, Mini Nutrition Screening, determination of Body Mass Index, and Calf Circumference</a:t>
            </a:r>
            <a:endParaRPr lang="en-PH" sz="1800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310554307"/>
              </p:ext>
            </p:extLst>
          </p:nvPr>
        </p:nvGraphicFramePr>
        <p:xfrm>
          <a:off x="76201" y="1124614"/>
          <a:ext cx="8991601" cy="5580986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1498601"/>
                <a:gridCol w="1748368"/>
                <a:gridCol w="1436158"/>
                <a:gridCol w="1436158"/>
                <a:gridCol w="1436158"/>
                <a:gridCol w="1436158"/>
              </a:tblGrid>
              <a:tr h="702910">
                <a:tc gridSpan="2">
                  <a:txBody>
                    <a:bodyPr/>
                    <a:lstStyle/>
                    <a:p>
                      <a:pPr algn="ctr"/>
                      <a:r>
                        <a:rPr lang="en-PH" sz="1800" dirty="0" smtClean="0"/>
                        <a:t>Nutrition Evaluation</a:t>
                      </a:r>
                      <a:endParaRPr lang="en-PH" sz="1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800" dirty="0" smtClean="0"/>
                        <a:t>PSI I-II</a:t>
                      </a:r>
                    </a:p>
                    <a:p>
                      <a:pPr algn="ctr"/>
                      <a:r>
                        <a:rPr lang="en-PH" sz="1800" dirty="0" smtClean="0"/>
                        <a:t>(n=17)</a:t>
                      </a:r>
                      <a:endParaRPr lang="en-PH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800" dirty="0" smtClean="0"/>
                        <a:t>PSI III</a:t>
                      </a:r>
                    </a:p>
                    <a:p>
                      <a:pPr algn="ctr"/>
                      <a:r>
                        <a:rPr lang="en-PH" sz="1800" dirty="0" smtClean="0"/>
                        <a:t>(n=43)</a:t>
                      </a:r>
                      <a:endParaRPr lang="en-PH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800" dirty="0" smtClean="0"/>
                        <a:t>Odds Ratio (95% CI)</a:t>
                      </a:r>
                      <a:endParaRPr lang="en-PH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800" dirty="0" smtClean="0"/>
                        <a:t>P value</a:t>
                      </a:r>
                      <a:endParaRPr lang="en-PH" sz="1800" dirty="0"/>
                    </a:p>
                  </a:txBody>
                  <a:tcPr anchor="ctr"/>
                </a:tc>
              </a:tr>
              <a:tr h="646676">
                <a:tc rowSpan="2">
                  <a:txBody>
                    <a:bodyPr/>
                    <a:lstStyle/>
                    <a:p>
                      <a:r>
                        <a:rPr lang="en-PH" sz="1800" b="1" dirty="0" smtClean="0"/>
                        <a:t>Subjective Global Assessment of Nutrition</a:t>
                      </a:r>
                      <a:endParaRPr lang="en-PH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PH" sz="1600" kern="1200" dirty="0" smtClean="0">
                          <a:effectLst/>
                        </a:rPr>
                        <a:t>Well nourished</a:t>
                      </a:r>
                      <a:endParaRPr lang="en-PH" sz="16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600" dirty="0">
                          <a:effectLst/>
                        </a:rPr>
                        <a:t>9.43</a:t>
                      </a:r>
                      <a:r>
                        <a:rPr lang="en-PH" sz="1600" dirty="0" smtClean="0">
                          <a:effectLst/>
                        </a:rPr>
                        <a:t>%</a:t>
                      </a:r>
                      <a:endParaRPr lang="en-PH" sz="1600" dirty="0">
                        <a:effectLst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600" dirty="0">
                          <a:effectLst/>
                        </a:rPr>
                        <a:t>2.83</a:t>
                      </a:r>
                      <a:r>
                        <a:rPr lang="en-PH" sz="1600" dirty="0" smtClean="0">
                          <a:effectLst/>
                        </a:rPr>
                        <a:t>%</a:t>
                      </a:r>
                      <a:endParaRPr lang="en-PH" sz="1600" dirty="0">
                        <a:effectLst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600" dirty="0">
                          <a:effectLst/>
                        </a:rPr>
                        <a:t>19.0476 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600" dirty="0">
                          <a:effectLst/>
                        </a:rPr>
                        <a:t>(4.1671,87.0652)</a:t>
                      </a:r>
                      <a:endParaRPr lang="en-PH" sz="16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600" dirty="0" smtClean="0">
                          <a:effectLst/>
                        </a:rPr>
                        <a:t>0.000052316</a:t>
                      </a:r>
                      <a:endParaRPr lang="en-PH" sz="16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948928">
                <a:tc vMerge="1"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PH" sz="1600" kern="1200" dirty="0" smtClean="0">
                          <a:effectLst/>
                        </a:rPr>
                        <a:t>Moderately to Severely malnourished</a:t>
                      </a:r>
                      <a:endParaRPr lang="en-PH" sz="16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600" dirty="0">
                          <a:effectLst/>
                        </a:rPr>
                        <a:t>6.6</a:t>
                      </a:r>
                      <a:r>
                        <a:rPr lang="en-PH" sz="1600" dirty="0" smtClean="0">
                          <a:effectLst/>
                        </a:rPr>
                        <a:t>%</a:t>
                      </a:r>
                      <a:endParaRPr lang="en-PH" sz="1600" dirty="0">
                        <a:effectLst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600" dirty="0">
                          <a:effectLst/>
                        </a:rPr>
                        <a:t>37.74</a:t>
                      </a:r>
                      <a:r>
                        <a:rPr lang="en-PH" sz="1600" dirty="0" smtClean="0">
                          <a:effectLst/>
                        </a:rPr>
                        <a:t>%</a:t>
                      </a:r>
                      <a:endParaRPr lang="en-PH" sz="1600" dirty="0">
                        <a:effectLst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</a:tr>
              <a:tr h="582398">
                <a:tc rowSpan="2">
                  <a:txBody>
                    <a:bodyPr/>
                    <a:lstStyle/>
                    <a:p>
                      <a:r>
                        <a:rPr lang="en-PH" sz="1800" b="1" dirty="0" smtClean="0"/>
                        <a:t>Mini</a:t>
                      </a:r>
                      <a:r>
                        <a:rPr lang="en-PH" sz="1800" b="1" baseline="0" dirty="0" smtClean="0"/>
                        <a:t> Nutritional Screening Score</a:t>
                      </a:r>
                      <a:endParaRPr lang="en-PH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600" dirty="0">
                          <a:effectLst/>
                        </a:rPr>
                        <a:t>Normal Nutrition status</a:t>
                      </a:r>
                      <a:endParaRPr lang="en-PH" sz="16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600" dirty="0">
                          <a:effectLst/>
                        </a:rPr>
                        <a:t>11.32</a:t>
                      </a:r>
                      <a:r>
                        <a:rPr lang="en-PH" sz="1600" dirty="0" smtClean="0">
                          <a:effectLst/>
                        </a:rPr>
                        <a:t>%</a:t>
                      </a:r>
                      <a:endParaRPr lang="en-PH" sz="1600" dirty="0">
                        <a:effectLst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600" dirty="0">
                          <a:effectLst/>
                        </a:rPr>
                        <a:t>7.5</a:t>
                      </a:r>
                      <a:r>
                        <a:rPr lang="en-PH" sz="1600" dirty="0" smtClean="0">
                          <a:effectLst/>
                        </a:rPr>
                        <a:t>%</a:t>
                      </a:r>
                      <a:endParaRPr lang="en-PH" sz="1600" dirty="0">
                        <a:effectLst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PH" sz="1600" kern="1200" dirty="0" smtClean="0">
                          <a:effectLst/>
                        </a:rPr>
                        <a:t>10.500 </a:t>
                      </a:r>
                    </a:p>
                    <a:p>
                      <a:pPr algn="ctr"/>
                      <a:r>
                        <a:rPr lang="en-PH" sz="1600" kern="1200" dirty="0" smtClean="0">
                          <a:effectLst/>
                        </a:rPr>
                        <a:t>(2.8744, 38.356)</a:t>
                      </a:r>
                      <a:endParaRPr lang="en-PH" sz="1600" b="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PH" sz="1600" kern="1200" dirty="0" smtClean="0">
                          <a:effectLst/>
                        </a:rPr>
                        <a:t>0.00039232</a:t>
                      </a:r>
                      <a:endParaRPr lang="en-PH" sz="1600" b="0" dirty="0"/>
                    </a:p>
                  </a:txBody>
                  <a:tcPr anchor="ctr"/>
                </a:tc>
              </a:tr>
              <a:tr h="943070">
                <a:tc vMerge="1"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600" dirty="0">
                          <a:effectLst/>
                        </a:rPr>
                        <a:t>At risk for malnutrition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600" dirty="0">
                          <a:effectLst/>
                        </a:rPr>
                        <a:t>&amp; Malnourished</a:t>
                      </a:r>
                      <a:endParaRPr lang="en-PH" sz="16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600" dirty="0">
                          <a:effectLst/>
                        </a:rPr>
                        <a:t>4.72</a:t>
                      </a:r>
                      <a:r>
                        <a:rPr lang="en-PH" sz="1600" dirty="0" smtClean="0">
                          <a:effectLst/>
                        </a:rPr>
                        <a:t>%</a:t>
                      </a:r>
                      <a:endParaRPr lang="en-PH" sz="1600" dirty="0">
                        <a:effectLst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600" dirty="0">
                          <a:effectLst/>
                        </a:rPr>
                        <a:t>33.02</a:t>
                      </a:r>
                      <a:r>
                        <a:rPr lang="en-PH" sz="1600" dirty="0" smtClean="0">
                          <a:effectLst/>
                        </a:rPr>
                        <a:t>%</a:t>
                      </a:r>
                      <a:endParaRPr lang="en-PH" sz="1600" dirty="0">
                        <a:effectLst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</a:tr>
              <a:tr h="427603">
                <a:tc rowSpan="2">
                  <a:txBody>
                    <a:bodyPr/>
                    <a:lstStyle/>
                    <a:p>
                      <a:r>
                        <a:rPr lang="en-PH" sz="1800" b="1" dirty="0" smtClean="0"/>
                        <a:t>Body Mass Index (kg/m2)</a:t>
                      </a:r>
                      <a:endParaRPr lang="en-PH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600">
                          <a:effectLst/>
                        </a:rPr>
                        <a:t>&lt;18.5</a:t>
                      </a:r>
                      <a:endParaRPr lang="en-PH" sz="16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600" dirty="0">
                          <a:effectLst/>
                        </a:rPr>
                        <a:t>0.94</a:t>
                      </a:r>
                      <a:r>
                        <a:rPr lang="en-PH" sz="1600" dirty="0" smtClean="0">
                          <a:effectLst/>
                        </a:rPr>
                        <a:t>%</a:t>
                      </a:r>
                      <a:endParaRPr lang="en-PH" sz="1600" dirty="0">
                        <a:effectLst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600" dirty="0">
                          <a:effectLst/>
                        </a:rPr>
                        <a:t>0.94</a:t>
                      </a:r>
                      <a:r>
                        <a:rPr lang="en-PH" sz="1600" dirty="0" smtClean="0">
                          <a:effectLst/>
                        </a:rPr>
                        <a:t>%</a:t>
                      </a:r>
                      <a:endParaRPr lang="en-PH" sz="1600" dirty="0">
                        <a:effectLst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600" dirty="0">
                          <a:effectLst/>
                        </a:rPr>
                        <a:t>0.5455 (</a:t>
                      </a:r>
                      <a:r>
                        <a:rPr lang="en-PH" sz="1600" dirty="0" smtClean="0">
                          <a:effectLst/>
                        </a:rPr>
                        <a:t>0.0312,9.521)</a:t>
                      </a:r>
                      <a:endParaRPr lang="en-PH" sz="16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600" dirty="0">
                          <a:effectLst/>
                        </a:rPr>
                        <a:t>0.736397</a:t>
                      </a:r>
                      <a:endParaRPr lang="en-PH" sz="16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56739">
                <a:tc vMerge="1"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600">
                          <a:effectLst/>
                        </a:rPr>
                        <a:t>18.5-24.9</a:t>
                      </a:r>
                      <a:endParaRPr lang="en-PH" sz="16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600" dirty="0">
                          <a:effectLst/>
                        </a:rPr>
                        <a:t>11.32</a:t>
                      </a:r>
                      <a:r>
                        <a:rPr lang="en-PH" sz="1600" dirty="0" smtClean="0">
                          <a:effectLst/>
                        </a:rPr>
                        <a:t>%</a:t>
                      </a:r>
                      <a:endParaRPr lang="en-PH" sz="1600" dirty="0">
                        <a:effectLst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600" dirty="0">
                          <a:effectLst/>
                        </a:rPr>
                        <a:t>20.75</a:t>
                      </a:r>
                      <a:r>
                        <a:rPr lang="en-PH" sz="1600" dirty="0" smtClean="0">
                          <a:effectLst/>
                        </a:rPr>
                        <a:t>%</a:t>
                      </a:r>
                      <a:endParaRPr lang="en-PH" sz="1600" dirty="0">
                        <a:effectLst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</a:tr>
              <a:tr h="531490">
                <a:tc rowSpan="2">
                  <a:txBody>
                    <a:bodyPr/>
                    <a:lstStyle/>
                    <a:p>
                      <a:r>
                        <a:rPr lang="en-PH" sz="1800" b="1" dirty="0" smtClean="0"/>
                        <a:t>Calf </a:t>
                      </a:r>
                      <a:r>
                        <a:rPr lang="en-PH" sz="1800" b="1" dirty="0" err="1" smtClean="0"/>
                        <a:t>Circ</a:t>
                      </a:r>
                      <a:r>
                        <a:rPr lang="en-PH" sz="1800" b="1" dirty="0" smtClean="0"/>
                        <a:t> (cm)</a:t>
                      </a:r>
                      <a:endParaRPr lang="en-PH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600" dirty="0">
                          <a:effectLst/>
                        </a:rPr>
                        <a:t>&lt;31</a:t>
                      </a:r>
                      <a:endParaRPr lang="en-PH" sz="16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600" dirty="0">
                          <a:effectLst/>
                        </a:rPr>
                        <a:t>2.8</a:t>
                      </a:r>
                      <a:r>
                        <a:rPr lang="en-PH" sz="1600" dirty="0" smtClean="0">
                          <a:effectLst/>
                        </a:rPr>
                        <a:t>%</a:t>
                      </a:r>
                      <a:endParaRPr lang="en-PH" sz="1600" dirty="0">
                        <a:effectLst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600" dirty="0">
                          <a:effectLst/>
                        </a:rPr>
                        <a:t>17.92</a:t>
                      </a:r>
                      <a:r>
                        <a:rPr lang="en-PH" sz="1600" dirty="0" smtClean="0">
                          <a:effectLst/>
                        </a:rPr>
                        <a:t>%</a:t>
                      </a:r>
                      <a:endParaRPr lang="en-PH" sz="1600" dirty="0">
                        <a:effectLst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600" dirty="0">
                          <a:effectLst/>
                        </a:rPr>
                        <a:t>3.6944 (</a:t>
                      </a:r>
                      <a:r>
                        <a:rPr lang="en-PH" sz="1600" dirty="0" smtClean="0">
                          <a:effectLst/>
                        </a:rPr>
                        <a:t>0.9252,14.75)</a:t>
                      </a:r>
                      <a:endParaRPr lang="en-PH" sz="16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600" dirty="0">
                          <a:effectLst/>
                        </a:rPr>
                        <a:t>0.104159</a:t>
                      </a:r>
                      <a:endParaRPr lang="en-PH" sz="16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41172">
                <a:tc vMerge="1"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600">
                          <a:effectLst/>
                        </a:rPr>
                        <a:t>&gt; 31</a:t>
                      </a:r>
                      <a:endParaRPr lang="en-PH" sz="16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600" dirty="0">
                          <a:effectLst/>
                        </a:rPr>
                        <a:t>13.2</a:t>
                      </a:r>
                      <a:r>
                        <a:rPr lang="en-PH" sz="1600" dirty="0" smtClean="0">
                          <a:effectLst/>
                        </a:rPr>
                        <a:t>%</a:t>
                      </a:r>
                      <a:endParaRPr lang="en-PH" sz="1600" dirty="0">
                        <a:effectLst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600" dirty="0">
                          <a:effectLst/>
                        </a:rPr>
                        <a:t>22.6</a:t>
                      </a:r>
                      <a:r>
                        <a:rPr lang="en-PH" sz="1600" dirty="0" smtClean="0">
                          <a:effectLst/>
                        </a:rPr>
                        <a:t>%</a:t>
                      </a:r>
                      <a:endParaRPr lang="en-PH" sz="1600" dirty="0">
                        <a:effectLst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9846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382000" cy="1143000"/>
          </a:xfrm>
        </p:spPr>
        <p:txBody>
          <a:bodyPr>
            <a:noAutofit/>
          </a:bodyPr>
          <a:lstStyle/>
          <a:p>
            <a:pPr algn="l"/>
            <a:r>
              <a:rPr lang="en-PH" sz="2000" b="1" dirty="0" smtClean="0"/>
              <a:t>Table 3. Odds ratio in developing high risk pneumonia  (PSI IV-V) of patients who underwent Subjective Global Assessment, Mini Nutrition Screening, determination of Body Mass Index, and Calf Circumference</a:t>
            </a:r>
            <a:endParaRPr lang="en-PH" sz="2000" b="1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638970085"/>
              </p:ext>
            </p:extLst>
          </p:nvPr>
        </p:nvGraphicFramePr>
        <p:xfrm>
          <a:off x="152400" y="1295400"/>
          <a:ext cx="8839200" cy="5502530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1473200"/>
                <a:gridCol w="1473200"/>
                <a:gridCol w="1473200"/>
                <a:gridCol w="1473200"/>
                <a:gridCol w="1473200"/>
                <a:gridCol w="1473200"/>
              </a:tblGrid>
              <a:tr h="657530">
                <a:tc gridSpan="2">
                  <a:txBody>
                    <a:bodyPr/>
                    <a:lstStyle/>
                    <a:p>
                      <a:pPr algn="ctr"/>
                      <a:r>
                        <a:rPr lang="en-PH" sz="1800" dirty="0" smtClean="0"/>
                        <a:t>Nutrition Evaluation</a:t>
                      </a:r>
                      <a:endParaRPr lang="en-PH" sz="1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800" dirty="0" smtClean="0"/>
                        <a:t>PSI I-II</a:t>
                      </a:r>
                    </a:p>
                    <a:p>
                      <a:pPr algn="ctr"/>
                      <a:r>
                        <a:rPr lang="en-PH" sz="1800" dirty="0" smtClean="0"/>
                        <a:t>(n=17)</a:t>
                      </a:r>
                      <a:endParaRPr lang="en-PH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800" dirty="0" smtClean="0"/>
                        <a:t>PSI IV-V</a:t>
                      </a:r>
                    </a:p>
                    <a:p>
                      <a:pPr algn="ctr"/>
                      <a:r>
                        <a:rPr lang="en-PH" sz="1800" dirty="0" smtClean="0"/>
                        <a:t>(n=46)</a:t>
                      </a:r>
                      <a:endParaRPr lang="en-PH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800" dirty="0" smtClean="0"/>
                        <a:t>Odds Ratio (95% CI)</a:t>
                      </a:r>
                      <a:endParaRPr lang="en-PH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sz="1800" dirty="0" smtClean="0"/>
                        <a:t>P value</a:t>
                      </a:r>
                      <a:endParaRPr lang="en-PH" sz="1800" dirty="0"/>
                    </a:p>
                  </a:txBody>
                  <a:tcPr anchor="ctr"/>
                </a:tc>
              </a:tr>
              <a:tr h="421050"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PH" sz="1800" b="1" dirty="0" smtClean="0"/>
                        <a:t>Subjective Global Assessment of Nutrition</a:t>
                      </a:r>
                    </a:p>
                    <a:p>
                      <a:endParaRPr lang="en-PH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PH" sz="1600" kern="1200" dirty="0" smtClean="0">
                          <a:effectLst/>
                        </a:rPr>
                        <a:t>Well nourished</a:t>
                      </a:r>
                      <a:endParaRPr lang="en-PH" sz="16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600" dirty="0">
                          <a:effectLst/>
                        </a:rPr>
                        <a:t>9.43</a:t>
                      </a:r>
                      <a:r>
                        <a:rPr lang="en-PH" sz="1600" dirty="0" smtClean="0">
                          <a:effectLst/>
                        </a:rPr>
                        <a:t>%</a:t>
                      </a:r>
                      <a:endParaRPr lang="en-PH" sz="1600" dirty="0">
                        <a:effectLst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600" dirty="0">
                          <a:effectLst/>
                        </a:rPr>
                        <a:t>0.94</a:t>
                      </a:r>
                      <a:r>
                        <a:rPr lang="en-PH" sz="1600" dirty="0" smtClean="0">
                          <a:effectLst/>
                        </a:rPr>
                        <a:t>%</a:t>
                      </a:r>
                      <a:endParaRPr lang="en-PH" sz="1600" dirty="0">
                        <a:effectLst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600" dirty="0">
                          <a:effectLst/>
                        </a:rPr>
                        <a:t>64.2857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600" dirty="0">
                          <a:effectLst/>
                        </a:rPr>
                        <a:t>(7.0909, 582.81)</a:t>
                      </a:r>
                      <a:endParaRPr lang="en-PH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600" dirty="0">
                          <a:effectLst/>
                        </a:rPr>
                        <a:t>0.0000010417</a:t>
                      </a:r>
                      <a:endParaRPr lang="en-PH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067044">
                <a:tc vMerge="1"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PH" sz="1600" kern="1200" dirty="0" smtClean="0">
                          <a:effectLst/>
                        </a:rPr>
                        <a:t>Moderately to Severely malnourished</a:t>
                      </a:r>
                      <a:endParaRPr lang="en-PH" sz="16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600" dirty="0">
                          <a:effectLst/>
                        </a:rPr>
                        <a:t>6.6</a:t>
                      </a:r>
                      <a:r>
                        <a:rPr lang="en-PH" sz="1600" dirty="0" smtClean="0">
                          <a:effectLst/>
                        </a:rPr>
                        <a:t>%</a:t>
                      </a:r>
                      <a:endParaRPr lang="en-PH" sz="1600" dirty="0">
                        <a:effectLst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600" dirty="0">
                          <a:effectLst/>
                        </a:rPr>
                        <a:t>42.45</a:t>
                      </a:r>
                      <a:r>
                        <a:rPr lang="en-PH" sz="1600" dirty="0" smtClean="0">
                          <a:effectLst/>
                        </a:rPr>
                        <a:t>%</a:t>
                      </a:r>
                      <a:endParaRPr lang="en-PH" sz="1600" dirty="0">
                        <a:effectLst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</a:tr>
              <a:tr h="544322"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PH" sz="1800" b="1" dirty="0" smtClean="0"/>
                        <a:t>Mini</a:t>
                      </a:r>
                      <a:r>
                        <a:rPr lang="en-PH" sz="1800" b="1" baseline="0" dirty="0" smtClean="0"/>
                        <a:t> Nutritional Screening Score</a:t>
                      </a:r>
                      <a:endParaRPr lang="en-PH" sz="1800" b="1" dirty="0" smtClean="0"/>
                    </a:p>
                    <a:p>
                      <a:endParaRPr lang="en-PH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600">
                          <a:effectLst/>
                        </a:rPr>
                        <a:t>Normal Nutrition status</a:t>
                      </a:r>
                      <a:endParaRPr lang="en-PH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600" dirty="0">
                          <a:effectLst/>
                        </a:rPr>
                        <a:t>11.32</a:t>
                      </a:r>
                      <a:r>
                        <a:rPr lang="en-PH" sz="1600" dirty="0" smtClean="0">
                          <a:effectLst/>
                        </a:rPr>
                        <a:t>%</a:t>
                      </a:r>
                      <a:endParaRPr lang="en-PH" sz="1600" dirty="0">
                        <a:effectLst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600" dirty="0">
                          <a:effectLst/>
                        </a:rPr>
                        <a:t>0.94</a:t>
                      </a:r>
                      <a:r>
                        <a:rPr lang="en-PH" sz="1600" dirty="0" smtClean="0">
                          <a:effectLst/>
                        </a:rPr>
                        <a:t>%</a:t>
                      </a:r>
                      <a:endParaRPr lang="en-PH" sz="1600" dirty="0">
                        <a:effectLst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600" dirty="0">
                          <a:effectLst/>
                        </a:rPr>
                        <a:t>108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600" dirty="0">
                          <a:effectLst/>
                        </a:rPr>
                        <a:t>(11.503, 1013.98)</a:t>
                      </a:r>
                      <a:endParaRPr lang="en-PH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600" dirty="0">
                          <a:effectLst/>
                        </a:rPr>
                        <a:t>0.000000027</a:t>
                      </a:r>
                      <a:endParaRPr lang="en-PH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947289">
                <a:tc vMerge="1"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600">
                          <a:effectLst/>
                        </a:rPr>
                        <a:t>At risk for malnutrition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600">
                          <a:effectLst/>
                        </a:rPr>
                        <a:t>&amp; Malnourished</a:t>
                      </a:r>
                      <a:endParaRPr lang="en-PH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600" dirty="0">
                          <a:effectLst/>
                        </a:rPr>
                        <a:t>4.72</a:t>
                      </a:r>
                      <a:r>
                        <a:rPr lang="en-PH" sz="1600" dirty="0" smtClean="0">
                          <a:effectLst/>
                        </a:rPr>
                        <a:t>%</a:t>
                      </a:r>
                      <a:endParaRPr lang="en-PH" sz="1600" dirty="0">
                        <a:effectLst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600" dirty="0">
                          <a:effectLst/>
                        </a:rPr>
                        <a:t>42.45</a:t>
                      </a:r>
                      <a:r>
                        <a:rPr lang="en-PH" sz="1600" dirty="0" smtClean="0">
                          <a:effectLst/>
                        </a:rPr>
                        <a:t>%</a:t>
                      </a:r>
                      <a:endParaRPr lang="en-PH" sz="1600" dirty="0">
                        <a:effectLst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</a:tr>
              <a:tr h="421050">
                <a:tc rowSpan="2">
                  <a:txBody>
                    <a:bodyPr/>
                    <a:lstStyle/>
                    <a:p>
                      <a:r>
                        <a:rPr lang="en-PH" sz="1800" b="1" dirty="0" smtClean="0"/>
                        <a:t>Body Mass Index (kg/m2)</a:t>
                      </a:r>
                      <a:endParaRPr lang="en-PH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600" dirty="0">
                          <a:effectLst/>
                        </a:rPr>
                        <a:t>&lt;18.5</a:t>
                      </a:r>
                      <a:endParaRPr lang="en-PH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600" dirty="0">
                          <a:effectLst/>
                        </a:rPr>
                        <a:t>0.94</a:t>
                      </a:r>
                      <a:r>
                        <a:rPr lang="en-PH" sz="1600" dirty="0" smtClean="0">
                          <a:effectLst/>
                        </a:rPr>
                        <a:t>%</a:t>
                      </a:r>
                      <a:endParaRPr lang="en-PH" sz="1600" dirty="0">
                        <a:effectLst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600" dirty="0">
                          <a:effectLst/>
                        </a:rPr>
                        <a:t>9.43</a:t>
                      </a:r>
                      <a:r>
                        <a:rPr lang="en-PH" sz="1600" dirty="0" smtClean="0">
                          <a:effectLst/>
                        </a:rPr>
                        <a:t>%</a:t>
                      </a:r>
                      <a:endParaRPr lang="en-PH" sz="1600" dirty="0">
                        <a:effectLst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600" dirty="0">
                          <a:effectLst/>
                        </a:rPr>
                        <a:t>4.2857 (</a:t>
                      </a:r>
                      <a:r>
                        <a:rPr lang="en-PH" sz="1600" dirty="0" smtClean="0">
                          <a:effectLst/>
                        </a:rPr>
                        <a:t>0.4923,37.312)</a:t>
                      </a:r>
                      <a:endParaRPr lang="en-PH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600" dirty="0">
                          <a:effectLst/>
                        </a:rPr>
                        <a:t>0.30837</a:t>
                      </a:r>
                      <a:endParaRPr lang="en-PH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93350">
                <a:tc vMerge="1"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600">
                          <a:effectLst/>
                        </a:rPr>
                        <a:t>18.5-24.9</a:t>
                      </a:r>
                      <a:endParaRPr lang="en-PH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600" dirty="0">
                          <a:effectLst/>
                        </a:rPr>
                        <a:t>11.32</a:t>
                      </a:r>
                      <a:r>
                        <a:rPr lang="en-PH" sz="1600" dirty="0" smtClean="0">
                          <a:effectLst/>
                        </a:rPr>
                        <a:t>%</a:t>
                      </a:r>
                      <a:endParaRPr lang="en-PH" sz="1600" dirty="0">
                        <a:effectLst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600" dirty="0">
                          <a:effectLst/>
                        </a:rPr>
                        <a:t>26.42</a:t>
                      </a:r>
                      <a:r>
                        <a:rPr lang="en-PH" sz="1600" dirty="0" smtClean="0">
                          <a:effectLst/>
                        </a:rPr>
                        <a:t>%</a:t>
                      </a:r>
                      <a:endParaRPr lang="en-PH" sz="1600" dirty="0">
                        <a:effectLst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</a:tr>
              <a:tr h="421050">
                <a:tc rowSpan="2">
                  <a:txBody>
                    <a:bodyPr/>
                    <a:lstStyle/>
                    <a:p>
                      <a:r>
                        <a:rPr lang="en-PH" sz="1800" b="1" dirty="0" smtClean="0"/>
                        <a:t>Calf </a:t>
                      </a:r>
                      <a:r>
                        <a:rPr lang="en-PH" sz="1800" b="1" dirty="0" err="1" smtClean="0"/>
                        <a:t>Circ</a:t>
                      </a:r>
                      <a:r>
                        <a:rPr lang="en-PH" sz="1800" b="1" dirty="0" smtClean="0"/>
                        <a:t> (cm)</a:t>
                      </a:r>
                      <a:endParaRPr lang="en-PH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600" dirty="0">
                          <a:effectLst/>
                        </a:rPr>
                        <a:t>&lt;31</a:t>
                      </a:r>
                      <a:endParaRPr lang="en-PH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600" dirty="0">
                          <a:effectLst/>
                        </a:rPr>
                        <a:t>2.8</a:t>
                      </a:r>
                      <a:r>
                        <a:rPr lang="en-PH" sz="1600" dirty="0" smtClean="0">
                          <a:effectLst/>
                        </a:rPr>
                        <a:t>%</a:t>
                      </a:r>
                      <a:endParaRPr lang="en-PH" sz="1600" dirty="0">
                        <a:effectLst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600" dirty="0">
                          <a:effectLst/>
                        </a:rPr>
                        <a:t>29.25</a:t>
                      </a:r>
                      <a:r>
                        <a:rPr lang="en-PH" sz="1600" dirty="0" smtClean="0">
                          <a:effectLst/>
                        </a:rPr>
                        <a:t>%</a:t>
                      </a:r>
                      <a:endParaRPr lang="en-PH" sz="1600" dirty="0">
                        <a:effectLst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600" dirty="0">
                          <a:effectLst/>
                        </a:rPr>
                        <a:t>9.644 (</a:t>
                      </a:r>
                      <a:r>
                        <a:rPr lang="en-PH" sz="1600" dirty="0" smtClean="0">
                          <a:effectLst/>
                        </a:rPr>
                        <a:t>2.3997,38.760)</a:t>
                      </a:r>
                      <a:endParaRPr lang="en-PH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600" dirty="0">
                          <a:effectLst/>
                        </a:rPr>
                        <a:t>0.0012314</a:t>
                      </a:r>
                      <a:endParaRPr lang="en-PH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13335">
                <a:tc vMerge="1"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600">
                          <a:effectLst/>
                        </a:rPr>
                        <a:t>&gt; 31</a:t>
                      </a:r>
                      <a:endParaRPr lang="en-PH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600" dirty="0">
                          <a:effectLst/>
                        </a:rPr>
                        <a:t>13.2</a:t>
                      </a:r>
                      <a:r>
                        <a:rPr lang="en-PH" sz="1600" dirty="0" smtClean="0">
                          <a:effectLst/>
                        </a:rPr>
                        <a:t>%</a:t>
                      </a:r>
                      <a:endParaRPr lang="en-PH" sz="1600" dirty="0">
                        <a:effectLst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PH" sz="1600" dirty="0">
                          <a:effectLst/>
                        </a:rPr>
                        <a:t>14.15</a:t>
                      </a:r>
                      <a:r>
                        <a:rPr lang="en-PH" sz="1600" dirty="0" smtClean="0">
                          <a:effectLst/>
                        </a:rPr>
                        <a:t>%</a:t>
                      </a:r>
                      <a:endParaRPr lang="en-PH" sz="1600" dirty="0">
                        <a:effectLst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9086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715962"/>
          </a:xfrm>
        </p:spPr>
        <p:txBody>
          <a:bodyPr/>
          <a:lstStyle/>
          <a:p>
            <a:pPr algn="l"/>
            <a:r>
              <a:rPr lang="en-PH" b="1" dirty="0" smtClean="0"/>
              <a:t>Conclusion</a:t>
            </a:r>
            <a:endParaRPr lang="en-PH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57200" y="1371600"/>
            <a:ext cx="8229600" cy="5105400"/>
          </a:xfrm>
        </p:spPr>
        <p:txBody>
          <a:bodyPr>
            <a:normAutofit fontScale="92500" lnSpcReduction="20000"/>
          </a:bodyPr>
          <a:lstStyle/>
          <a:p>
            <a:r>
              <a:rPr lang="en-PH" sz="3000" dirty="0"/>
              <a:t>Elderly patients, of at least 60 years of age, diagnosed with Community Acquired Pneumonia, have a higher risk for malnutrition as the disease becomes more </a:t>
            </a:r>
            <a:r>
              <a:rPr lang="en-PH" sz="3000" dirty="0" smtClean="0"/>
              <a:t>severe.</a:t>
            </a:r>
          </a:p>
          <a:p>
            <a:r>
              <a:rPr lang="en-PH" sz="3000" dirty="0" smtClean="0"/>
              <a:t>Nutrition </a:t>
            </a:r>
            <a:r>
              <a:rPr lang="en-PH" sz="3000" dirty="0"/>
              <a:t>assessment tools, including the Subjective Global Assessment of Nutrition and the Mini Nutrition Screening Scores can be used in determining clinical outcome of elderly patients.  </a:t>
            </a:r>
            <a:endParaRPr lang="en-PH" sz="3000" dirty="0" smtClean="0"/>
          </a:p>
          <a:p>
            <a:r>
              <a:rPr lang="en-PH" sz="3000" dirty="0" smtClean="0"/>
              <a:t>The </a:t>
            </a:r>
            <a:r>
              <a:rPr lang="en-PH" sz="3000" dirty="0"/>
              <a:t>use of body mass index, may aid in predicting morbidity and mortality if correlated with other components of nutrition assessment tools.  </a:t>
            </a:r>
            <a:endParaRPr lang="en-PH" sz="3000" dirty="0" smtClean="0"/>
          </a:p>
          <a:p>
            <a:r>
              <a:rPr lang="en-PH" sz="3000" dirty="0" smtClean="0"/>
              <a:t>Calf </a:t>
            </a:r>
            <a:r>
              <a:rPr lang="en-PH" sz="3000" dirty="0"/>
              <a:t>circumference, on the other hand, was able to yield statistically significant odds in determining high risk pneumonia.</a:t>
            </a:r>
          </a:p>
          <a:p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1829733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855"/>
            <a:ext cx="8229600" cy="639762"/>
          </a:xfrm>
        </p:spPr>
        <p:txBody>
          <a:bodyPr/>
          <a:lstStyle/>
          <a:p>
            <a:r>
              <a:rPr lang="en-PH" b="1" dirty="0" smtClean="0"/>
              <a:t>References</a:t>
            </a:r>
            <a:endParaRPr lang="en-PH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28600" y="609600"/>
            <a:ext cx="8610600" cy="5486400"/>
          </a:xfrm>
        </p:spPr>
        <p:txBody>
          <a:bodyPr>
            <a:noAutofit/>
          </a:bodyPr>
          <a:lstStyle/>
          <a:p>
            <a:r>
              <a:rPr lang="en-PH" sz="1300" dirty="0" err="1"/>
              <a:t>Detsky</a:t>
            </a:r>
            <a:r>
              <a:rPr lang="en-PH" sz="1300" dirty="0"/>
              <a:t>, et al. (1987). What is Subjective Global Assessment of Nutrition Status</a:t>
            </a:r>
            <a:r>
              <a:rPr lang="en-PH" sz="1300" b="1" dirty="0"/>
              <a:t>.  Journal of </a:t>
            </a:r>
            <a:r>
              <a:rPr lang="en-PH" sz="1300" b="1" dirty="0" err="1"/>
              <a:t>Enternal</a:t>
            </a:r>
            <a:r>
              <a:rPr lang="en-PH" sz="1300" b="1" dirty="0"/>
              <a:t> and Parenteral Nutrition.</a:t>
            </a:r>
            <a:r>
              <a:rPr lang="en-PH" sz="1300" dirty="0"/>
              <a:t> Vol.11 No. 1</a:t>
            </a:r>
            <a:r>
              <a:rPr lang="en-PH" sz="1300" dirty="0" smtClean="0"/>
              <a:t>.</a:t>
            </a:r>
          </a:p>
          <a:p>
            <a:r>
              <a:rPr lang="en-PH" sz="1300" dirty="0" err="1" smtClean="0"/>
              <a:t>Ebell</a:t>
            </a:r>
            <a:r>
              <a:rPr lang="en-PH" sz="1300" dirty="0"/>
              <a:t>, MH.2006. Outpatient </a:t>
            </a:r>
            <a:r>
              <a:rPr lang="en-PH" sz="1300" dirty="0" err="1"/>
              <a:t>vs</a:t>
            </a:r>
            <a:r>
              <a:rPr lang="en-PH" sz="1300" dirty="0"/>
              <a:t> Inpatient Treatment of Community Acquired Pneumonia. </a:t>
            </a:r>
            <a:r>
              <a:rPr lang="en-PH" sz="1300" b="1" dirty="0"/>
              <a:t>Family Practice Management</a:t>
            </a:r>
            <a:r>
              <a:rPr lang="en-PH" sz="1300" dirty="0"/>
              <a:t>. April 2006: 41-44</a:t>
            </a:r>
            <a:r>
              <a:rPr lang="en-PH" sz="1300" dirty="0" smtClean="0"/>
              <a:t>.</a:t>
            </a:r>
          </a:p>
          <a:p>
            <a:r>
              <a:rPr lang="en-PH" sz="1300" dirty="0" smtClean="0"/>
              <a:t>Flanders</a:t>
            </a:r>
            <a:r>
              <a:rPr lang="en-PH" sz="1300" dirty="0"/>
              <a:t>, W.D., Tucker, G., </a:t>
            </a:r>
            <a:r>
              <a:rPr lang="en-PH" sz="1300" dirty="0" err="1"/>
              <a:t>Krishnadasan</a:t>
            </a:r>
            <a:r>
              <a:rPr lang="en-PH" sz="1300" dirty="0"/>
              <a:t>, A., Martin, D., </a:t>
            </a:r>
            <a:r>
              <a:rPr lang="en-PH" sz="1300" dirty="0" err="1"/>
              <a:t>Honig</a:t>
            </a:r>
            <a:r>
              <a:rPr lang="en-PH" sz="1300" dirty="0"/>
              <a:t>, E., McClellan, W. (1999). Validation of the Pneumonia Severity Index. </a:t>
            </a:r>
            <a:r>
              <a:rPr lang="en-PH" sz="1300" b="1" dirty="0"/>
              <a:t>Journal of General Internal Medicine. </a:t>
            </a:r>
            <a:r>
              <a:rPr lang="en-PH" sz="1300" dirty="0"/>
              <a:t>Vol. 14: 333-340</a:t>
            </a:r>
            <a:r>
              <a:rPr lang="en-PH" sz="1300" dirty="0" smtClean="0"/>
              <a:t>.</a:t>
            </a:r>
          </a:p>
          <a:p>
            <a:r>
              <a:rPr lang="en-PH" sz="1300" dirty="0" err="1" smtClean="0"/>
              <a:t>Mandell</a:t>
            </a:r>
            <a:r>
              <a:rPr lang="en-PH" sz="1300" dirty="0" smtClean="0"/>
              <a:t>, L.A. et al. (2007). Infectious Diseases Society of America/American Thoracic Society </a:t>
            </a:r>
            <a:r>
              <a:rPr lang="en-PH" sz="1300" dirty="0" err="1" smtClean="0"/>
              <a:t>Concensus</a:t>
            </a:r>
            <a:r>
              <a:rPr lang="en-PH" sz="1300" dirty="0" smtClean="0"/>
              <a:t> Guidelines on the Management of Community Acquired Pneumonia in Adults. </a:t>
            </a:r>
            <a:r>
              <a:rPr lang="en-PH" sz="1300" b="1" dirty="0" smtClean="0"/>
              <a:t>Clinical Infectious Diseases. Vol. 44. S27-72.</a:t>
            </a:r>
            <a:endParaRPr lang="en-PH" sz="1300" dirty="0" smtClean="0"/>
          </a:p>
          <a:p>
            <a:r>
              <a:rPr lang="en-PH" sz="1300" dirty="0" smtClean="0"/>
              <a:t>Neo</a:t>
            </a:r>
            <a:r>
              <a:rPr lang="en-PH" sz="1300" dirty="0"/>
              <a:t>, H.Y., Chan, M. Tan, T.L. (2013). Comorbidity measures and mortality in institutionalised elderly. </a:t>
            </a:r>
            <a:r>
              <a:rPr lang="en-PH" sz="1300" b="1" dirty="0"/>
              <a:t>Journal of Aging Research and Clinical Practice. </a:t>
            </a:r>
            <a:r>
              <a:rPr lang="en-PH" sz="1300" dirty="0"/>
              <a:t> Vol.2 No.1. </a:t>
            </a:r>
            <a:endParaRPr lang="en-PH" sz="1300" dirty="0" smtClean="0"/>
          </a:p>
          <a:p>
            <a:r>
              <a:rPr lang="en-PH" sz="1300" dirty="0" smtClean="0"/>
              <a:t>Nestle </a:t>
            </a:r>
            <a:r>
              <a:rPr lang="en-PH" sz="1300" dirty="0"/>
              <a:t>Nutrition Institute. (2009).  </a:t>
            </a:r>
            <a:r>
              <a:rPr lang="en-PH" sz="1300" b="1" dirty="0"/>
              <a:t>Mini Nutritional Assessment</a:t>
            </a:r>
            <a:r>
              <a:rPr lang="en-PH" sz="1300" dirty="0"/>
              <a:t>. www.mna-elderly.com  accessed 30 May 2015</a:t>
            </a:r>
            <a:r>
              <a:rPr lang="en-PH" sz="1300" dirty="0" smtClean="0"/>
              <a:t>.</a:t>
            </a:r>
          </a:p>
          <a:p>
            <a:r>
              <a:rPr lang="en-PH" sz="1300" dirty="0" smtClean="0"/>
              <a:t>Oliveira</a:t>
            </a:r>
            <a:r>
              <a:rPr lang="en-PH" sz="1300" dirty="0"/>
              <a:t>, M., </a:t>
            </a:r>
            <a:r>
              <a:rPr lang="en-PH" sz="1300" dirty="0" err="1"/>
              <a:t>Fogaca</a:t>
            </a:r>
            <a:r>
              <a:rPr lang="en-PH" sz="1300" dirty="0"/>
              <a:t>, K., Leandro-</a:t>
            </a:r>
            <a:r>
              <a:rPr lang="en-PH" sz="1300" dirty="0" err="1"/>
              <a:t>Merhi</a:t>
            </a:r>
            <a:r>
              <a:rPr lang="en-PH" sz="1300" dirty="0"/>
              <a:t>. (2009). Nutritional status and functional capacity of hospitalized elderly.  </a:t>
            </a:r>
            <a:r>
              <a:rPr lang="en-PH" sz="1300" b="1" dirty="0"/>
              <a:t>Nutrition Journal. </a:t>
            </a:r>
            <a:r>
              <a:rPr lang="en-PH" sz="1300" dirty="0"/>
              <a:t>Vol.8 No. 54</a:t>
            </a:r>
            <a:r>
              <a:rPr lang="en-PH" sz="1300" dirty="0" smtClean="0"/>
              <a:t>.</a:t>
            </a:r>
          </a:p>
          <a:p>
            <a:r>
              <a:rPr lang="en-PH" sz="1300" dirty="0" smtClean="0"/>
              <a:t>Shah</a:t>
            </a:r>
            <a:r>
              <a:rPr lang="en-PH" sz="1300" dirty="0"/>
              <a:t>, BA., Ahmed, W., dhobi, GN, Shah, NN, </a:t>
            </a:r>
            <a:r>
              <a:rPr lang="en-PH" sz="1300" dirty="0" err="1"/>
              <a:t>Khursheed</a:t>
            </a:r>
            <a:r>
              <a:rPr lang="en-PH" sz="1300" dirty="0"/>
              <a:t>, SQ., </a:t>
            </a:r>
            <a:r>
              <a:rPr lang="en-PH" sz="1300" dirty="0" err="1"/>
              <a:t>Haq</a:t>
            </a:r>
            <a:r>
              <a:rPr lang="en-PH" sz="1300" dirty="0"/>
              <a:t>, I. (2010). Validity of pneumonia severity index and CURB-65 severity scoring systems in community acquired pneumonia in an Indian setting. </a:t>
            </a:r>
            <a:r>
              <a:rPr lang="en-PH" sz="1300" b="1" dirty="0"/>
              <a:t>Indian Journal of Chest </a:t>
            </a:r>
            <a:r>
              <a:rPr lang="en-PH" sz="1300" b="1" dirty="0" err="1"/>
              <a:t>Diabilities</a:t>
            </a:r>
            <a:r>
              <a:rPr lang="en-PH" sz="1300" b="1" dirty="0"/>
              <a:t> and Allied Sciences. </a:t>
            </a:r>
            <a:r>
              <a:rPr lang="en-PH" sz="1300" dirty="0"/>
              <a:t>Vol. 52:9-17</a:t>
            </a:r>
            <a:r>
              <a:rPr lang="en-PH" sz="1300" dirty="0" smtClean="0"/>
              <a:t>.</a:t>
            </a:r>
          </a:p>
          <a:p>
            <a:r>
              <a:rPr lang="en-PH" sz="1300" dirty="0" err="1" smtClean="0"/>
              <a:t>Stupka</a:t>
            </a:r>
            <a:r>
              <a:rPr lang="en-PH" sz="1300" dirty="0"/>
              <a:t>, J., Mortensen, EM., </a:t>
            </a:r>
            <a:r>
              <a:rPr lang="en-PH" sz="1300" dirty="0" err="1"/>
              <a:t>Anzueto</a:t>
            </a:r>
            <a:r>
              <a:rPr lang="en-PH" sz="1300" dirty="0"/>
              <a:t>, A., </a:t>
            </a:r>
            <a:r>
              <a:rPr lang="en-PH" sz="1300" dirty="0" err="1"/>
              <a:t>Restrepo</a:t>
            </a:r>
            <a:r>
              <a:rPr lang="en-PH" sz="1300" dirty="0"/>
              <a:t>, M. (2009). </a:t>
            </a:r>
            <a:r>
              <a:rPr lang="en-PH" sz="1300" b="1" dirty="0"/>
              <a:t>Aging Health. </a:t>
            </a:r>
            <a:r>
              <a:rPr lang="en-PH" sz="1300" dirty="0"/>
              <a:t>Vol. 9 No. 6</a:t>
            </a:r>
            <a:r>
              <a:rPr lang="en-PH" sz="1300" dirty="0" smtClean="0"/>
              <a:t>.</a:t>
            </a:r>
          </a:p>
          <a:p>
            <a:r>
              <a:rPr lang="en-PH" sz="1300" dirty="0" err="1" smtClean="0"/>
              <a:t>Vellas</a:t>
            </a:r>
            <a:r>
              <a:rPr lang="en-PH" sz="1300" dirty="0"/>
              <a:t>, B., </a:t>
            </a:r>
            <a:r>
              <a:rPr lang="en-PH" sz="1300" dirty="0" err="1"/>
              <a:t>Guigoz</a:t>
            </a:r>
            <a:r>
              <a:rPr lang="en-PH" sz="1300" dirty="0"/>
              <a:t>, Y., </a:t>
            </a:r>
            <a:r>
              <a:rPr lang="en-PH" sz="1300" dirty="0" err="1"/>
              <a:t>Nourhashemi</a:t>
            </a:r>
            <a:r>
              <a:rPr lang="en-PH" sz="1300" dirty="0"/>
              <a:t>, F., </a:t>
            </a:r>
            <a:r>
              <a:rPr lang="en-PH" sz="1300" dirty="0" err="1"/>
              <a:t>Bennahum</a:t>
            </a:r>
            <a:r>
              <a:rPr lang="en-PH" sz="1300" dirty="0"/>
              <a:t>, D., </a:t>
            </a:r>
            <a:r>
              <a:rPr lang="en-PH" sz="1300" dirty="0" err="1"/>
              <a:t>Laugue</a:t>
            </a:r>
            <a:r>
              <a:rPr lang="en-PH" sz="1300" dirty="0"/>
              <a:t>, S., </a:t>
            </a:r>
            <a:r>
              <a:rPr lang="en-PH" sz="1300" dirty="0" err="1"/>
              <a:t>Albarede</a:t>
            </a:r>
            <a:r>
              <a:rPr lang="en-PH" sz="1300" dirty="0"/>
              <a:t>, JL. (1999). The mini nutritional assessment and its use in grading the nutritional state of elderly patients. </a:t>
            </a:r>
            <a:r>
              <a:rPr lang="en-PH" sz="1300" b="1" dirty="0"/>
              <a:t>Nutrition. </a:t>
            </a:r>
            <a:r>
              <a:rPr lang="en-PH" sz="1300" dirty="0"/>
              <a:t>Vol. 15 No. 2</a:t>
            </a:r>
            <a:r>
              <a:rPr lang="en-PH" sz="1300" dirty="0" smtClean="0"/>
              <a:t>.</a:t>
            </a:r>
          </a:p>
          <a:p>
            <a:r>
              <a:rPr lang="en-PH" sz="1300" dirty="0" smtClean="0"/>
              <a:t>Wells</a:t>
            </a:r>
            <a:r>
              <a:rPr lang="en-PH" sz="1300" dirty="0"/>
              <a:t>, J., </a:t>
            </a:r>
            <a:r>
              <a:rPr lang="en-PH" sz="1300" dirty="0" err="1"/>
              <a:t>Dumbrell</a:t>
            </a:r>
            <a:r>
              <a:rPr lang="en-PH" sz="1300" dirty="0"/>
              <a:t>, A. (2006). Nutrition and aging: assessment and treatment of compromised nutritional status in frail elderly patients. </a:t>
            </a:r>
            <a:r>
              <a:rPr lang="en-PH" sz="1300" b="1" dirty="0"/>
              <a:t>Clinical Interventions in Aging. </a:t>
            </a:r>
            <a:r>
              <a:rPr lang="en-PH" sz="1300" dirty="0"/>
              <a:t> </a:t>
            </a:r>
            <a:r>
              <a:rPr lang="en-PH" sz="1300" dirty="0" err="1"/>
              <a:t>Dovepress</a:t>
            </a:r>
            <a:r>
              <a:rPr lang="en-PH" sz="1300" dirty="0"/>
              <a:t>:</a:t>
            </a:r>
            <a:r>
              <a:rPr lang="en-PH" sz="1300" b="1" dirty="0"/>
              <a:t> </a:t>
            </a:r>
            <a:r>
              <a:rPr lang="en-PH" sz="1300" dirty="0"/>
              <a:t>Vol. I 67-79</a:t>
            </a:r>
            <a:r>
              <a:rPr lang="en-PH" sz="1300" dirty="0" smtClean="0"/>
              <a:t>.</a:t>
            </a:r>
          </a:p>
          <a:p>
            <a:r>
              <a:rPr lang="en-PH" sz="1300" dirty="0" smtClean="0"/>
              <a:t>Zhang</a:t>
            </a:r>
            <a:r>
              <a:rPr lang="en-PH" sz="1300" dirty="0"/>
              <a:t>, L., Su, Y., Wang, C., </a:t>
            </a:r>
            <a:r>
              <a:rPr lang="en-PH" sz="1300" dirty="0" err="1"/>
              <a:t>Sha</a:t>
            </a:r>
            <a:r>
              <a:rPr lang="en-PH" sz="1300" dirty="0"/>
              <a:t>, Y., Zhu, H. </a:t>
            </a:r>
            <a:r>
              <a:rPr lang="en-PH" sz="1300" dirty="0" err="1"/>
              <a:t>Xie</a:t>
            </a:r>
            <a:r>
              <a:rPr lang="en-PH" sz="1300" dirty="0"/>
              <a:t>, S. </a:t>
            </a:r>
            <a:r>
              <a:rPr lang="en-PH" sz="1300" dirty="0" err="1"/>
              <a:t>Kwaus</a:t>
            </a:r>
            <a:r>
              <a:rPr lang="en-PH" sz="1300" dirty="0"/>
              <a:t>, S., Zhang, J., Lin, Y., Wang, C. (2013). Assessing the nutritional status of elderly Chinese lung cancer patients using the Mini Nutritional Assessment tool. </a:t>
            </a:r>
            <a:r>
              <a:rPr lang="en-PH" sz="1300" b="1" dirty="0"/>
              <a:t>Clinical Interventions in Aging. </a:t>
            </a:r>
            <a:r>
              <a:rPr lang="en-PH" sz="1300" dirty="0" err="1"/>
              <a:t>Dovepress</a:t>
            </a:r>
            <a:r>
              <a:rPr lang="en-PH" sz="1300" dirty="0"/>
              <a:t>: March 2013</a:t>
            </a:r>
            <a:r>
              <a:rPr lang="en-PH" sz="1300" dirty="0" smtClean="0"/>
              <a:t>.</a:t>
            </a:r>
            <a:endParaRPr lang="en-PH" sz="1300" dirty="0"/>
          </a:p>
        </p:txBody>
      </p:sp>
    </p:spTree>
    <p:extLst>
      <p:ext uri="{BB962C8B-B14F-4D97-AF65-F5344CB8AC3E}">
        <p14:creationId xmlns:p14="http://schemas.microsoft.com/office/powerpoint/2010/main" val="3877308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PH" dirty="0" smtClean="0"/>
              <a:t>Thank you</a:t>
            </a:r>
            <a:endParaRPr lang="en-PH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/>
          </a:p>
        </p:txBody>
      </p:sp>
      <p:pic>
        <p:nvPicPr>
          <p:cNvPr id="3080" name="Picture 8" descr="https://wantoncreation.files.wordpress.com/2012/05/the-end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3276600"/>
            <a:ext cx="22860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8170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orizon">
  <a:themeElements>
    <a:clrScheme name="Horizon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Horizon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312</TotalTime>
  <Words>1529</Words>
  <Application>Microsoft Office PowerPoint</Application>
  <PresentationFormat>On-screen Show (4:3)</PresentationFormat>
  <Paragraphs>202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Horizon</vt:lpstr>
      <vt:lpstr>The Relation of Mini Nutritional Screening Score, Subjective Global Assessment of Nutrition, and Pneumonia Severity Index in elderly patients diagnosed with Community Acquired  Pneumonia admitted at  Cardinal Santos Medical Center:    An Obervational, Analytical, Cross Sectional Study </vt:lpstr>
      <vt:lpstr>introduction</vt:lpstr>
      <vt:lpstr>PowerPoint Presentation</vt:lpstr>
      <vt:lpstr>Introduction</vt:lpstr>
      <vt:lpstr>PowerPoint Presentation</vt:lpstr>
      <vt:lpstr>Introduction</vt:lpstr>
      <vt:lpstr>PowerPoint Presentation</vt:lpstr>
      <vt:lpstr>PowerPoint Presentation</vt:lpstr>
      <vt:lpstr>Objectives</vt:lpstr>
      <vt:lpstr>Objectives</vt:lpstr>
      <vt:lpstr>Methods</vt:lpstr>
      <vt:lpstr>PowerPoint Presentation</vt:lpstr>
      <vt:lpstr>Pneumonia Severity Index</vt:lpstr>
      <vt:lpstr>PNEUMONIA SEVERITY INDEX</vt:lpstr>
      <vt:lpstr>Subjective Global Assessment of Nutrition</vt:lpstr>
      <vt:lpstr>PowerPoint Presentation</vt:lpstr>
      <vt:lpstr>Mini Nutritional ASSESSMENT –  SHORT FORM (mna-sf)</vt:lpstr>
      <vt:lpstr>PowerPoint Presentation</vt:lpstr>
      <vt:lpstr>Table 1. Demographic Characteristics of Study Participants stratified according to Pneumonia </vt:lpstr>
      <vt:lpstr>Table 2. Odds ratio in developing intermediate risk (PSI III) pneumonia of patients who underwent Subjective Global Assessment, Mini Nutrition Screening, determination of Body Mass Index, and Calf Circumference</vt:lpstr>
      <vt:lpstr>Table 3. Odds ratio in developing high risk pneumonia  (PSI IV-V) of patients who underwent Subjective Global Assessment, Mini Nutrition Screening, determination of Body Mass Index, and Calf Circumference</vt:lpstr>
      <vt:lpstr>Conclusion</vt:lpstr>
      <vt:lpstr>References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FAMILY</dc:creator>
  <cp:lastModifiedBy>FAMILY</cp:lastModifiedBy>
  <cp:revision>22</cp:revision>
  <cp:lastPrinted>2015-11-26T11:39:30Z</cp:lastPrinted>
  <dcterms:created xsi:type="dcterms:W3CDTF">2015-11-16T12:45:05Z</dcterms:created>
  <dcterms:modified xsi:type="dcterms:W3CDTF">2016-12-06T15:22:19Z</dcterms:modified>
</cp:coreProperties>
</file>