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7" r:id="rId2"/>
    <p:sldId id="269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91" r:id="rId17"/>
    <p:sldId id="295" r:id="rId18"/>
    <p:sldId id="289" r:id="rId19"/>
    <p:sldId id="292" r:id="rId20"/>
    <p:sldId id="288" r:id="rId21"/>
    <p:sldId id="294" r:id="rId22"/>
    <p:sldId id="293" r:id="rId23"/>
    <p:sldId id="290" r:id="rId24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orient="horz" pos="1152">
          <p15:clr>
            <a:srgbClr val="A4A3A4"/>
          </p15:clr>
        </p15:guide>
        <p15:guide id="5" orient="horz" pos="3360">
          <p15:clr>
            <a:srgbClr val="A4A3A4"/>
          </p15:clr>
        </p15:guide>
        <p15:guide id="6" orient="horz" pos="3072">
          <p15:clr>
            <a:srgbClr val="A4A3A4"/>
          </p15:clr>
        </p15:guide>
        <p15:guide id="7" orient="horz" pos="864">
          <p15:clr>
            <a:srgbClr val="A4A3A4"/>
          </p15:clr>
        </p15:guide>
        <p15:guide id="8" orient="horz" pos="528">
          <p15:clr>
            <a:srgbClr val="A4A3A4"/>
          </p15:clr>
        </p15:guide>
        <p15:guide id="9" orient="horz" pos="2784">
          <p15:clr>
            <a:srgbClr val="A4A3A4"/>
          </p15:clr>
        </p15:guide>
        <p15:guide id="10" pos="3839">
          <p15:clr>
            <a:srgbClr val="A4A3A4"/>
          </p15:clr>
        </p15:guide>
        <p15:guide id="11" pos="959">
          <p15:clr>
            <a:srgbClr val="A4A3A4"/>
          </p15:clr>
        </p15:guide>
        <p15:guide id="12" pos="7007">
          <p15:clr>
            <a:srgbClr val="A4A3A4"/>
          </p15:clr>
        </p15:guide>
        <p15:guide id="13" pos="6719">
          <p15:clr>
            <a:srgbClr val="A4A3A4"/>
          </p15:clr>
        </p15:guide>
        <p15:guide id="14" pos="6143">
          <p15:clr>
            <a:srgbClr val="A4A3A4"/>
          </p15:clr>
        </p15:guide>
        <p15:guide id="15" pos="3983">
          <p15:clr>
            <a:srgbClr val="A4A3A4"/>
          </p15:clr>
        </p15:guide>
        <p15:guide id="16" pos="527">
          <p15:clr>
            <a:srgbClr val="A4A3A4"/>
          </p15:clr>
        </p15:guide>
        <p15:guide id="17" pos="71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>
      <p:cViewPr varScale="1">
        <p:scale>
          <a:sx n="65" d="100"/>
          <a:sy n="65" d="100"/>
        </p:scale>
        <p:origin x="58" y="427"/>
      </p:cViewPr>
      <p:guideLst>
        <p:guide orient="horz" pos="2160"/>
        <p:guide orient="horz" pos="1008"/>
        <p:guide orient="horz" pos="3792"/>
        <p:guide orient="horz" pos="1152"/>
        <p:guide orient="horz" pos="3360"/>
        <p:guide orient="horz" pos="3072"/>
        <p:guide orient="horz" pos="864"/>
        <p:guide orient="horz" pos="528"/>
        <p:guide orient="horz" pos="2784"/>
        <p:guide pos="3839"/>
        <p:guide pos="959"/>
        <p:guide pos="7007"/>
        <p:guide pos="6719"/>
        <p:guide pos="6143"/>
        <p:guide pos="3983"/>
        <p:guide pos="527"/>
        <p:guide pos="715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1002" y="6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A8D02-4E65-4CCD-8312-4AB164C6C77D}" type="datetimeFigureOut">
              <a:rPr lang="en-US"/>
              <a:t>9/12/2018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19DBA-4540-49B3-8FA9-6259387ECF9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7619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755D9-D361-47B8-9652-3B4EA9776CE5}" type="datetimeFigureOut">
              <a:rPr lang="en-US"/>
              <a:t>9/12/2018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36274-F2B9-4C45-BBB4-0EDF4CD651A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7688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023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36274-F2B9-4C45-BBB4-0EDF4CD651A7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56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371600"/>
            <a:ext cx="9144000" cy="3505200"/>
          </a:xfrm>
        </p:spPr>
        <p:txBody>
          <a:bodyPr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4953000"/>
            <a:ext cx="8229600" cy="10668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9/12/2018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5686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9/12/2018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9945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514601"/>
            <a:ext cx="9144000" cy="2819400"/>
          </a:xfrm>
        </p:spPr>
        <p:txBody>
          <a:bodyPr anchor="b">
            <a:noAutofit/>
          </a:bodyPr>
          <a:lstStyle>
            <a:lvl1pPr algn="l">
              <a:defRPr sz="6600" b="0" i="0" cap="none" baseline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990600"/>
            <a:ext cx="8229600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9/12/2018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0699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4" y="1828800"/>
            <a:ext cx="4645152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5412" y="1828800"/>
            <a:ext cx="4648201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9/12/2018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697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828800"/>
            <a:ext cx="46451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4" y="2667000"/>
            <a:ext cx="4645152" cy="3352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 baseline="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8462" y="1828800"/>
            <a:ext cx="46451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8462" y="2667000"/>
            <a:ext cx="4645152" cy="3352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9/12/2018</a:t>
            </a:fld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123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9/12/2018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5570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9/12/2018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201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2590800"/>
            <a:ext cx="3276599" cy="192405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half" idx="2"/>
          </p:nvPr>
        </p:nvSpPr>
        <p:spPr>
          <a:xfrm>
            <a:off x="836613" y="4648200"/>
            <a:ext cx="3276599" cy="13716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idx="1"/>
          </p:nvPr>
        </p:nvSpPr>
        <p:spPr>
          <a:xfrm>
            <a:off x="5180012" y="838200"/>
            <a:ext cx="6172201" cy="5181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8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pPr/>
              <a:t>9/12/2018</a:t>
            </a:fld>
            <a:endParaRPr dirty="0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1828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3" y="2590800"/>
            <a:ext cx="3276599" cy="192405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2"/>
          <p:cNvSpPr>
            <a:spLocks noGrp="1"/>
          </p:cNvSpPr>
          <p:nvPr>
            <p:ph type="body" sz="half" idx="2"/>
          </p:nvPr>
        </p:nvSpPr>
        <p:spPr>
          <a:xfrm>
            <a:off x="836613" y="4648200"/>
            <a:ext cx="3276599" cy="13716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3"/>
          <p:cNvSpPr>
            <a:spLocks noGrp="1"/>
          </p:cNvSpPr>
          <p:nvPr>
            <p:ph type="pic" idx="1"/>
          </p:nvPr>
        </p:nvSpPr>
        <p:spPr>
          <a:xfrm>
            <a:off x="5484812" y="836610"/>
            <a:ext cx="5867401" cy="5183190"/>
          </a:xfr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pic>
        <p:nvPicPr>
          <p:cNvPr id="9" name="Picture 4" descr="An empty placeholder to add an image. Click on the placeholder and select the image that you wish to ad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812" y="458787"/>
            <a:ext cx="6626225" cy="5938837"/>
          </a:xfrm>
          <a:prstGeom prst="rect">
            <a:avLst/>
          </a:prstGeom>
          <a:noFill/>
          <a:ln>
            <a:noFill/>
          </a:ln>
          <a:effectLst>
            <a:outerShdw blurRad="292100" algn="ctr" rotWithShape="0">
              <a:prstClr val="black">
                <a:alpha val="3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469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9/12/2018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22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2" y="533400"/>
            <a:ext cx="1371600" cy="5592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1" y="533400"/>
            <a:ext cx="8077201" cy="5592764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t>9/12/2018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01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5334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828800"/>
            <a:ext cx="96012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517950" y="6172200"/>
            <a:ext cx="6862462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2"/>
          </p:nvPr>
        </p:nvSpPr>
        <p:spPr>
          <a:xfrm>
            <a:off x="8609012" y="6172200"/>
            <a:ext cx="1320059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83829175-527E-46A3-863C-1BB1F163B849}" type="datetimeFigureOut">
              <a:rPr lang="en-US" smtClean="0"/>
              <a:pPr/>
              <a:t>9/12/2018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33012" y="6172200"/>
            <a:ext cx="99060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5137D0E-4A4F-4307-8994-C1891D747D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050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3838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41363" indent="-17145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67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80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44752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82496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57984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Glycans and miRNAs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Recent Advances in Nutritional Sciences</a:t>
            </a:r>
          </a:p>
          <a:p>
            <a:endParaRPr lang="en-US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Dr. Marcello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</a:rPr>
              <a:t>Menapace</a:t>
            </a:r>
            <a:endParaRPr lang="en-US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56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Glycans and miRNAs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What they are</a:t>
            </a:r>
          </a:p>
          <a:p>
            <a:r>
              <a:rPr lang="en-US" sz="2800" dirty="0"/>
              <a:t>Where are they found</a:t>
            </a:r>
          </a:p>
          <a:p>
            <a:r>
              <a:rPr lang="en-US" sz="2800" dirty="0"/>
              <a:t>Why are they important</a:t>
            </a:r>
          </a:p>
          <a:p>
            <a:r>
              <a:rPr lang="en-US" sz="2800" dirty="0"/>
              <a:t>How do they interact with the human body</a:t>
            </a:r>
          </a:p>
          <a:p>
            <a:r>
              <a:rPr lang="en-US" sz="2800" dirty="0"/>
              <a:t>The triad relationship</a:t>
            </a:r>
          </a:p>
          <a:p>
            <a:r>
              <a:rPr lang="en-US" sz="2800" dirty="0"/>
              <a:t>Future research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28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FD075-1329-4753-BC57-3A058F0EC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Disclaimer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2319D-7952-4316-B71F-210E90F20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GB" sz="3200" dirty="0"/>
              <a:t>A review</a:t>
            </a:r>
          </a:p>
          <a:p>
            <a:pPr>
              <a:spcAft>
                <a:spcPts val="1200"/>
              </a:spcAft>
            </a:pPr>
            <a:endParaRPr lang="en-GB" sz="3200" dirty="0"/>
          </a:p>
          <a:p>
            <a:pPr>
              <a:spcAft>
                <a:spcPts val="1200"/>
              </a:spcAft>
            </a:pPr>
            <a:r>
              <a:rPr lang="en-GB" sz="3200" dirty="0"/>
              <a:t>New information from recent literature</a:t>
            </a:r>
          </a:p>
          <a:p>
            <a:pPr>
              <a:spcAft>
                <a:spcPts val="1200"/>
              </a:spcAft>
            </a:pPr>
            <a:endParaRPr lang="en-GB" sz="3200" dirty="0"/>
          </a:p>
          <a:p>
            <a:pPr>
              <a:spcAft>
                <a:spcPts val="1200"/>
              </a:spcAft>
            </a:pPr>
            <a:r>
              <a:rPr lang="en-GB" sz="3200" dirty="0"/>
              <a:t>An extra layer of complexity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404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DD67A-8BCF-466C-BA0C-980161967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What are Glycans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9A5EE-935C-4D07-A842-CF9F4B018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Special types of carbohydrates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CA021B-858C-4446-A93C-81E89C480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500" y="542924"/>
            <a:ext cx="4608190" cy="24590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DC7F73-940B-465A-93F7-462F796EAA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687" y="3038474"/>
            <a:ext cx="4298353" cy="894581"/>
          </a:xfrm>
          <a:prstGeom prst="rect">
            <a:avLst/>
          </a:prstGeom>
        </p:spPr>
      </p:pic>
      <p:pic>
        <p:nvPicPr>
          <p:cNvPr id="9" name="Picture 8" descr="A drawing of a person&#10;&#10;Description generated with high confidence">
            <a:extLst>
              <a:ext uri="{FF2B5EF4-FFF2-40B4-BE49-F238E27FC236}">
                <a16:creationId xmlns:a16="http://schemas.microsoft.com/office/drawing/2014/main" id="{415C437F-24E2-4378-A991-A6709EEE1C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497" y="4139636"/>
            <a:ext cx="4608190" cy="217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70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0575E-4F18-412A-BF91-E5BDE6221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What are Glycans (II)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B7E555-B91D-4006-B1B2-4EB6E34A7ACD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 l="38699" t="29878" r="38699" b="49772"/>
          <a:stretch>
            <a:fillRect/>
          </a:stretch>
        </p:blipFill>
        <p:spPr>
          <a:xfrm>
            <a:off x="6814588" y="3810959"/>
            <a:ext cx="474480" cy="4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FFC123-99B4-4181-93A9-CE5395BE382D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38699" t="29878" r="38699" b="49772"/>
          <a:stretch>
            <a:fillRect/>
          </a:stretch>
        </p:blipFill>
        <p:spPr>
          <a:xfrm>
            <a:off x="6814588" y="3090960"/>
            <a:ext cx="450000" cy="4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DA177F-6777-4663-AA2B-AFC932618FF5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 l="38699" t="29878" r="37994" b="49772"/>
          <a:stretch>
            <a:fillRect/>
          </a:stretch>
        </p:blipFill>
        <p:spPr>
          <a:xfrm>
            <a:off x="6814588" y="2442960"/>
            <a:ext cx="463680" cy="4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F06B2E-ADDD-4C5C-AC05-6D5D1912EC9B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 l="40468" t="29878" r="39219" b="49772"/>
          <a:stretch>
            <a:fillRect/>
          </a:stretch>
        </p:blipFill>
        <p:spPr>
          <a:xfrm>
            <a:off x="892501" y="4450322"/>
            <a:ext cx="460800" cy="4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DAA121-F819-4B24-895C-4F633AB6A8E4}"/>
              </a:ext>
            </a:extLst>
          </p:cNvPr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 l="25253" t="25253" r="58246" b="57987"/>
          <a:stretch>
            <a:fillRect/>
          </a:stretch>
        </p:blipFill>
        <p:spPr>
          <a:xfrm>
            <a:off x="892501" y="3745442"/>
            <a:ext cx="460800" cy="463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36F7E5-A86F-4C70-8FB3-AB7446E23D06}"/>
              </a:ext>
            </a:extLst>
          </p:cNvPr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 l="25253" t="25253" r="58130" b="56822"/>
          <a:stretch>
            <a:fillRect/>
          </a:stretch>
        </p:blipFill>
        <p:spPr>
          <a:xfrm>
            <a:off x="892501" y="3121922"/>
            <a:ext cx="460800" cy="496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BCBCCA-3AD9-4E14-A639-569D02162E84}"/>
              </a:ext>
            </a:extLst>
          </p:cNvPr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 l="38699" t="29878" r="38699" b="49772"/>
          <a:stretch>
            <a:fillRect/>
          </a:stretch>
        </p:blipFill>
        <p:spPr>
          <a:xfrm>
            <a:off x="6814588" y="4386960"/>
            <a:ext cx="442080" cy="462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25590B-3EC3-4B43-8529-FE38F6FCB639}"/>
              </a:ext>
            </a:extLst>
          </p:cNvPr>
          <p:cNvPicPr>
            <a:picLocks noChangeAspect="1"/>
          </p:cNvPicPr>
          <p:nvPr/>
        </p:nvPicPr>
        <p:blipFill>
          <a:blip r:embed="rId9">
            <a:lum/>
            <a:alphaModFix/>
          </a:blip>
          <a:srcRect l="34769" t="56450" r="54636" b="29731"/>
          <a:stretch>
            <a:fillRect/>
          </a:stretch>
        </p:blipFill>
        <p:spPr>
          <a:xfrm>
            <a:off x="892501" y="2395082"/>
            <a:ext cx="493200" cy="51083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3515914-58D9-4424-8521-82F24DB53492}"/>
              </a:ext>
            </a:extLst>
          </p:cNvPr>
          <p:cNvSpPr/>
          <p:nvPr/>
        </p:nvSpPr>
        <p:spPr>
          <a:xfrm>
            <a:off x="1756501" y="2442960"/>
            <a:ext cx="3960000" cy="462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8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FreeSans" pitchFamily="2"/>
              </a:rPr>
              <a:t>Xylose (Xyl)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357D8DE-E209-4235-ADAE-E868EC929863}"/>
              </a:ext>
            </a:extLst>
          </p:cNvPr>
          <p:cNvSpPr/>
          <p:nvPr/>
        </p:nvSpPr>
        <p:spPr>
          <a:xfrm>
            <a:off x="1756501" y="3126961"/>
            <a:ext cx="3960000" cy="462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800" b="0" i="0" u="none" strike="noStrike" kern="1200" cap="none" dirty="0">
                <a:ln>
                  <a:noFill/>
                </a:ln>
                <a:latin typeface="Liberation Sans" pitchFamily="18"/>
                <a:ea typeface="Droid Sans Fallback" pitchFamily="2"/>
                <a:cs typeface="FreeSans" pitchFamily="2"/>
              </a:rPr>
              <a:t>N-</a:t>
            </a:r>
            <a:r>
              <a:rPr lang="en-GB" sz="1800" b="0" i="0" u="none" strike="noStrike" kern="1200" cap="none" dirty="0" err="1">
                <a:ln>
                  <a:noFill/>
                </a:ln>
                <a:latin typeface="Liberation Sans" pitchFamily="18"/>
                <a:ea typeface="Droid Sans Fallback" pitchFamily="2"/>
                <a:cs typeface="FreeSans" pitchFamily="2"/>
              </a:rPr>
              <a:t>Acetilneuramic</a:t>
            </a:r>
            <a:r>
              <a:rPr lang="en-GB" sz="1800" b="0" i="0" u="none" strike="noStrike" kern="1200" cap="none" dirty="0">
                <a:ln>
                  <a:noFill/>
                </a:ln>
                <a:latin typeface="Liberation Sans" pitchFamily="18"/>
                <a:ea typeface="Droid Sans Fallback" pitchFamily="2"/>
                <a:cs typeface="FreeSans" pitchFamily="2"/>
              </a:rPr>
              <a:t> acid (NAc5Neu)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A7FC96A-0671-48D5-B8D8-CD059B738801}"/>
              </a:ext>
            </a:extLst>
          </p:cNvPr>
          <p:cNvSpPr/>
          <p:nvPr/>
        </p:nvSpPr>
        <p:spPr>
          <a:xfrm>
            <a:off x="1756501" y="3738961"/>
            <a:ext cx="3960000" cy="462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8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FreeSans" pitchFamily="2"/>
              </a:rPr>
              <a:t>N-Acetil Galactosamine (GalNAc)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E7FC309-B954-4A6C-A391-3516143DCC22}"/>
              </a:ext>
            </a:extLst>
          </p:cNvPr>
          <p:cNvSpPr/>
          <p:nvPr/>
        </p:nvSpPr>
        <p:spPr>
          <a:xfrm>
            <a:off x="1756501" y="4422962"/>
            <a:ext cx="3960000" cy="462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8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FreeSans" pitchFamily="2"/>
              </a:rPr>
              <a:t>N-Acetil Glucosamine (GlcNAc)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4FFAF7B-78BB-4421-8F88-2885FF8A55F0}"/>
              </a:ext>
            </a:extLst>
          </p:cNvPr>
          <p:cNvSpPr/>
          <p:nvPr/>
        </p:nvSpPr>
        <p:spPr>
          <a:xfrm>
            <a:off x="7678588" y="2448000"/>
            <a:ext cx="3960000" cy="462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8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FreeSans" pitchFamily="2"/>
              </a:rPr>
              <a:t>Fucose (Fuc)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955F59A-C13A-4DBE-AE7E-56355BE52BDF}"/>
              </a:ext>
            </a:extLst>
          </p:cNvPr>
          <p:cNvSpPr/>
          <p:nvPr/>
        </p:nvSpPr>
        <p:spPr>
          <a:xfrm>
            <a:off x="7678588" y="3023999"/>
            <a:ext cx="3960000" cy="462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8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FreeSans" pitchFamily="2"/>
              </a:rPr>
              <a:t>Mannose (Man)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1B76D7A-463B-46A7-A290-8E456455736D}"/>
              </a:ext>
            </a:extLst>
          </p:cNvPr>
          <p:cNvSpPr/>
          <p:nvPr/>
        </p:nvSpPr>
        <p:spPr>
          <a:xfrm>
            <a:off x="7678588" y="3780000"/>
            <a:ext cx="3960000" cy="462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8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FreeSans" pitchFamily="2"/>
              </a:rPr>
              <a:t>Galactose (Gal)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8A59648-71D5-4439-BDAA-E0A096A5B8DD}"/>
              </a:ext>
            </a:extLst>
          </p:cNvPr>
          <p:cNvSpPr/>
          <p:nvPr/>
        </p:nvSpPr>
        <p:spPr>
          <a:xfrm>
            <a:off x="7678588" y="4356000"/>
            <a:ext cx="3960000" cy="462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marL="0" marR="0" lvl="0" indent="0" algn="ct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r>
              <a:rPr lang="en-GB" sz="1800" b="0" i="0" u="none" strike="noStrike" kern="1200" cap="none">
                <a:ln>
                  <a:noFill/>
                </a:ln>
                <a:latin typeface="Liberation Sans" pitchFamily="18"/>
                <a:ea typeface="Droid Sans Fallback" pitchFamily="2"/>
                <a:cs typeface="FreeSans" pitchFamily="2"/>
              </a:rPr>
              <a:t>Glucose (Glc)</a:t>
            </a:r>
          </a:p>
        </p:txBody>
      </p:sp>
    </p:spTree>
    <p:extLst>
      <p:ext uri="{BB962C8B-B14F-4D97-AF65-F5344CB8AC3E}">
        <p14:creationId xmlns:p14="http://schemas.microsoft.com/office/powerpoint/2010/main" val="3539936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0CB03-EC68-4DAA-98AC-C160FF955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What are Glycans (III)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99C1B7-D905-481C-90F2-508ABFDE8277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5000793" y="1676400"/>
            <a:ext cx="4848944" cy="484894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traight Connector 4">
            <a:extLst>
              <a:ext uri="{FF2B5EF4-FFF2-40B4-BE49-F238E27FC236}">
                <a16:creationId xmlns:a16="http://schemas.microsoft.com/office/drawing/2014/main" id="{748184B6-313B-4C01-A7FE-2B1783DBECA2}"/>
              </a:ext>
            </a:extLst>
          </p:cNvPr>
          <p:cNvSpPr/>
          <p:nvPr/>
        </p:nvSpPr>
        <p:spPr>
          <a:xfrm flipH="1">
            <a:off x="8579076" y="3139490"/>
            <a:ext cx="844769" cy="334889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GB">
              <a:solidFill>
                <a:prstClr val="black"/>
              </a:solidFill>
              <a:latin typeface="Liberation Sans" pitchFamily="18"/>
              <a:ea typeface="Droid Sans Fallback" pitchFamily="2"/>
              <a:cs typeface="FreeSans" pitchFamily="2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537CF31-4A83-4AF0-B008-A70753217F7C}"/>
              </a:ext>
            </a:extLst>
          </p:cNvPr>
          <p:cNvSpPr/>
          <p:nvPr/>
        </p:nvSpPr>
        <p:spPr>
          <a:xfrm>
            <a:off x="9423846" y="2847595"/>
            <a:ext cx="2521820" cy="49915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hangingPunct="0">
              <a:defRPr sz="1500">
                <a:latin typeface="Times New Romans" pitchFamily="18"/>
              </a:defRPr>
            </a:pPr>
            <a:r>
              <a:rPr lang="en-GB" sz="1500">
                <a:solidFill>
                  <a:srgbClr val="000000"/>
                </a:solidFill>
                <a:latin typeface="Times New Romans" pitchFamily="18"/>
                <a:ea typeface="Droid Sans Fallback" pitchFamily="2"/>
                <a:cs typeface="FreeSans" pitchFamily="2"/>
              </a:rPr>
              <a:t>Link to other sugar: α/β 1</a:t>
            </a:r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E39F14E1-0D4C-4E00-A9EB-6CFFB1F11857}"/>
              </a:ext>
            </a:extLst>
          </p:cNvPr>
          <p:cNvSpPr/>
          <p:nvPr/>
        </p:nvSpPr>
        <p:spPr>
          <a:xfrm flipH="1" flipV="1">
            <a:off x="8470675" y="4804996"/>
            <a:ext cx="693239" cy="256844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GB">
              <a:solidFill>
                <a:prstClr val="black"/>
              </a:solidFill>
              <a:latin typeface="Liberation Sans" pitchFamily="18"/>
              <a:ea typeface="Droid Sans Fallback" pitchFamily="2"/>
              <a:cs typeface="FreeSans" pitchFamily="2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CC0A5C9-EA0A-4DD7-AE0A-C6CE8E91913C}"/>
              </a:ext>
            </a:extLst>
          </p:cNvPr>
          <p:cNvSpPr/>
          <p:nvPr/>
        </p:nvSpPr>
        <p:spPr>
          <a:xfrm>
            <a:off x="9163916" y="4809840"/>
            <a:ext cx="2521820" cy="49915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hangingPunct="0">
              <a:defRPr sz="1500">
                <a:latin typeface="Times New Romans" pitchFamily="18"/>
              </a:defRPr>
            </a:pPr>
            <a:r>
              <a:rPr lang="en-GB" sz="1500">
                <a:solidFill>
                  <a:srgbClr val="000000"/>
                </a:solidFill>
                <a:latin typeface="Times New Romans" pitchFamily="18"/>
                <a:ea typeface="Droid Sans Fallback" pitchFamily="2"/>
                <a:cs typeface="FreeSans" pitchFamily="2"/>
              </a:rPr>
              <a:t>Link to other sugar: α/β 2</a:t>
            </a:r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AB6E5E93-4C34-47D5-B5AF-9F9309F5F233}"/>
              </a:ext>
            </a:extLst>
          </p:cNvPr>
          <p:cNvSpPr/>
          <p:nvPr/>
        </p:nvSpPr>
        <p:spPr>
          <a:xfrm flipV="1">
            <a:off x="6473534" y="5381893"/>
            <a:ext cx="792001" cy="539101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GB">
              <a:solidFill>
                <a:prstClr val="black"/>
              </a:solidFill>
              <a:latin typeface="Liberation Sans" pitchFamily="18"/>
              <a:ea typeface="Droid Sans Fallback" pitchFamily="2"/>
              <a:cs typeface="FreeSans" pitchFamily="2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27D81AF-12CE-430D-88E9-F8D09B296443}"/>
              </a:ext>
            </a:extLst>
          </p:cNvPr>
          <p:cNvSpPr/>
          <p:nvPr/>
        </p:nvSpPr>
        <p:spPr>
          <a:xfrm>
            <a:off x="5120995" y="5921893"/>
            <a:ext cx="2521820" cy="49915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hangingPunct="0">
              <a:defRPr sz="1500">
                <a:latin typeface="Times New Romans" pitchFamily="18"/>
              </a:defRPr>
            </a:pPr>
            <a:r>
              <a:rPr lang="en-GB" sz="1500" dirty="0">
                <a:solidFill>
                  <a:srgbClr val="000000"/>
                </a:solidFill>
                <a:latin typeface="Times New Romans" pitchFamily="18"/>
                <a:ea typeface="Droid Sans Fallback" pitchFamily="2"/>
                <a:cs typeface="FreeSans" pitchFamily="2"/>
              </a:rPr>
              <a:t>Link to other sugar: α/β 3</a:t>
            </a:r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89123D7C-EFCA-4F70-ACF6-EFE7CF8E9E4A}"/>
              </a:ext>
            </a:extLst>
          </p:cNvPr>
          <p:cNvSpPr/>
          <p:nvPr/>
        </p:nvSpPr>
        <p:spPr>
          <a:xfrm flipV="1">
            <a:off x="5529737" y="4845839"/>
            <a:ext cx="791999" cy="463156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GB">
              <a:solidFill>
                <a:prstClr val="black"/>
              </a:solidFill>
              <a:latin typeface="Liberation Sans" pitchFamily="18"/>
              <a:ea typeface="Droid Sans Fallback" pitchFamily="2"/>
              <a:cs typeface="FreeSans" pitchFamily="2"/>
            </a:endParaRP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75118AC9-E223-420D-8E73-A70DDC46C90E}"/>
              </a:ext>
            </a:extLst>
          </p:cNvPr>
          <p:cNvSpPr/>
          <p:nvPr/>
        </p:nvSpPr>
        <p:spPr>
          <a:xfrm flipV="1">
            <a:off x="5737163" y="3156980"/>
            <a:ext cx="584573" cy="172013"/>
          </a:xfrm>
          <a:prstGeom prst="line">
            <a:avLst/>
          </a:prstGeom>
          <a:noFill/>
          <a:ln w="0">
            <a:solidFill>
              <a:srgbClr val="000000"/>
            </a:solidFill>
            <a:prstDash val="solid"/>
            <a:tailEnd type="arrow"/>
          </a:ln>
        </p:spPr>
        <p:txBody>
          <a:bodyPr vert="horz" wrap="none" lIns="90000" tIns="45000" rIns="90000" bIns="45000" anchor="ctr" anchorCtr="0" compatLnSpc="0"/>
          <a:lstStyle/>
          <a:p>
            <a:pPr hangingPunct="0"/>
            <a:endParaRPr lang="en-GB">
              <a:solidFill>
                <a:prstClr val="black"/>
              </a:solidFill>
              <a:latin typeface="Liberation Sans" pitchFamily="18"/>
              <a:ea typeface="Droid Sans Fallback" pitchFamily="2"/>
              <a:cs typeface="FreeSans" pitchFamily="2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80A13A5-4F57-4348-958C-D699A16E7563}"/>
              </a:ext>
            </a:extLst>
          </p:cNvPr>
          <p:cNvSpPr/>
          <p:nvPr/>
        </p:nvSpPr>
        <p:spPr>
          <a:xfrm>
            <a:off x="3007917" y="5061840"/>
            <a:ext cx="2521820" cy="49915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hangingPunct="0">
              <a:defRPr sz="1500">
                <a:latin typeface="Times New Romans" pitchFamily="18"/>
              </a:defRPr>
            </a:pPr>
            <a:r>
              <a:rPr lang="en-GB" sz="1500">
                <a:solidFill>
                  <a:srgbClr val="000000"/>
                </a:solidFill>
                <a:latin typeface="Times New Romans" pitchFamily="18"/>
                <a:ea typeface="Droid Sans Fallback" pitchFamily="2"/>
                <a:cs typeface="FreeSans" pitchFamily="2"/>
              </a:rPr>
              <a:t>Link to other sugar: α/β 4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376ECB1-A4F4-44F6-81E8-493B6B56C6DD}"/>
              </a:ext>
            </a:extLst>
          </p:cNvPr>
          <p:cNvSpPr/>
          <p:nvPr/>
        </p:nvSpPr>
        <p:spPr>
          <a:xfrm>
            <a:off x="3215344" y="3089107"/>
            <a:ext cx="2521820" cy="49915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0">
            <a:solidFill>
              <a:srgbClr val="3465A4"/>
            </a:solidFill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hangingPunct="0">
              <a:defRPr sz="1500">
                <a:latin typeface="Times New Romans" pitchFamily="18"/>
              </a:defRPr>
            </a:pPr>
            <a:r>
              <a:rPr lang="en-GB" sz="1500">
                <a:solidFill>
                  <a:prstClr val="black"/>
                </a:solidFill>
                <a:latin typeface="Times New Romans" pitchFamily="18"/>
                <a:ea typeface="Droid Sans Fallback" pitchFamily="2"/>
                <a:cs typeface="FreeSans" pitchFamily="2"/>
              </a:rPr>
              <a:t>Link to other sugar: α/β 6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FE60DFE-B2FA-46FC-A0CA-009BEEF611A2}"/>
              </a:ext>
            </a:extLst>
          </p:cNvPr>
          <p:cNvSpPr/>
          <p:nvPr/>
        </p:nvSpPr>
        <p:spPr>
          <a:xfrm>
            <a:off x="7625535" y="3801840"/>
            <a:ext cx="280202" cy="28523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algn="ctr" hangingPunct="0">
              <a:defRPr sz="1200"/>
            </a:pPr>
            <a:r>
              <a:rPr lang="en-GB" sz="1200">
                <a:solidFill>
                  <a:prstClr val="black"/>
                </a:solidFill>
                <a:latin typeface="Liberation Sans" pitchFamily="18"/>
                <a:ea typeface="Droid Sans Fallback" pitchFamily="2"/>
                <a:cs typeface="FreeSans" pitchFamily="2"/>
              </a:rPr>
              <a:t>1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77BE3FC-1325-44EE-902A-1A4296C49DE6}"/>
              </a:ext>
            </a:extLst>
          </p:cNvPr>
          <p:cNvSpPr/>
          <p:nvPr/>
        </p:nvSpPr>
        <p:spPr>
          <a:xfrm>
            <a:off x="7642815" y="4156080"/>
            <a:ext cx="280202" cy="28523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algn="ctr" hangingPunct="0">
              <a:defRPr sz="1200"/>
            </a:pPr>
            <a:r>
              <a:rPr lang="en-GB" sz="1200">
                <a:solidFill>
                  <a:prstClr val="black"/>
                </a:solidFill>
                <a:latin typeface="Liberation Sans" pitchFamily="18"/>
                <a:ea typeface="Droid Sans Fallback" pitchFamily="2"/>
                <a:cs typeface="FreeSans" pitchFamily="2"/>
              </a:rPr>
              <a:t>2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9D12338-0DEC-4597-9D16-CAF9C83AD4BB}"/>
              </a:ext>
            </a:extLst>
          </p:cNvPr>
          <p:cNvSpPr/>
          <p:nvPr/>
        </p:nvSpPr>
        <p:spPr>
          <a:xfrm>
            <a:off x="7265535" y="4341840"/>
            <a:ext cx="280202" cy="28523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algn="ctr" hangingPunct="0">
              <a:defRPr sz="1200"/>
            </a:pPr>
            <a:r>
              <a:rPr lang="en-GB" sz="1200">
                <a:solidFill>
                  <a:prstClr val="black"/>
                </a:solidFill>
                <a:latin typeface="Liberation Sans" pitchFamily="18"/>
                <a:ea typeface="Droid Sans Fallback" pitchFamily="2"/>
                <a:cs typeface="FreeSans" pitchFamily="2"/>
              </a:rPr>
              <a:t>3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C379C2D-75CE-4268-8347-1DF89304B3F1}"/>
              </a:ext>
            </a:extLst>
          </p:cNvPr>
          <p:cNvSpPr/>
          <p:nvPr/>
        </p:nvSpPr>
        <p:spPr>
          <a:xfrm>
            <a:off x="6905535" y="4197840"/>
            <a:ext cx="280202" cy="28523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algn="ctr" hangingPunct="0">
              <a:defRPr sz="1200"/>
            </a:pPr>
            <a:r>
              <a:rPr lang="en-GB" sz="1200">
                <a:solidFill>
                  <a:prstClr val="black"/>
                </a:solidFill>
                <a:latin typeface="Liberation Sans" pitchFamily="18"/>
                <a:ea typeface="Droid Sans Fallback" pitchFamily="2"/>
                <a:cs typeface="FreeSans" pitchFamily="2"/>
              </a:rPr>
              <a:t>4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E48D028-F588-42E3-A409-82242C2365F7}"/>
              </a:ext>
            </a:extLst>
          </p:cNvPr>
          <p:cNvSpPr/>
          <p:nvPr/>
        </p:nvSpPr>
        <p:spPr>
          <a:xfrm>
            <a:off x="6941535" y="3801840"/>
            <a:ext cx="280202" cy="28523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algn="ctr" hangingPunct="0">
              <a:defRPr sz="1200"/>
            </a:pPr>
            <a:r>
              <a:rPr lang="en-GB" sz="1200">
                <a:solidFill>
                  <a:prstClr val="black"/>
                </a:solidFill>
                <a:latin typeface="Liberation Sans" pitchFamily="18"/>
                <a:ea typeface="Droid Sans Fallback" pitchFamily="2"/>
                <a:cs typeface="FreeSans" pitchFamily="2"/>
              </a:rPr>
              <a:t>5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29C64D-996C-4C76-985E-2A2EDD09C619}"/>
              </a:ext>
            </a:extLst>
          </p:cNvPr>
          <p:cNvSpPr/>
          <p:nvPr/>
        </p:nvSpPr>
        <p:spPr>
          <a:xfrm>
            <a:off x="6473535" y="3333839"/>
            <a:ext cx="280202" cy="28523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5000" rIns="90000" bIns="45000" anchor="ctr" anchorCtr="0" compatLnSpc="0">
            <a:noAutofit/>
          </a:bodyPr>
          <a:lstStyle/>
          <a:p>
            <a:pPr algn="ctr" hangingPunct="0">
              <a:defRPr sz="1200"/>
            </a:pPr>
            <a:r>
              <a:rPr lang="en-GB" sz="1200">
                <a:solidFill>
                  <a:prstClr val="black"/>
                </a:solidFill>
                <a:latin typeface="Liberation Sans" pitchFamily="18"/>
                <a:ea typeface="Droid Sans Fallback" pitchFamily="2"/>
                <a:cs typeface="FreeSans" pitchFamily="2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32490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ACC6E-5021-48A9-876E-A5EDF678A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What are miRNAs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A3756-E38A-4AB9-A2E6-5DE9611AA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Small single stranded RNA molecules</a:t>
            </a:r>
          </a:p>
          <a:p>
            <a:r>
              <a:rPr lang="en-GB" dirty="0"/>
              <a:t>ncRNAs of 18-22 bp nucleotides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49C4B951-AB00-4060-B3D1-65634B906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953" y="4365105"/>
            <a:ext cx="6751215" cy="121432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C6CB486-F758-462E-9FAC-21F78528D0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168" t="3889" r="19866" b="5393"/>
          <a:stretch/>
        </p:blipFill>
        <p:spPr>
          <a:xfrm>
            <a:off x="8830716" y="1052736"/>
            <a:ext cx="2808312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753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231EE-8AF2-4B08-A3E8-CE8CDD7E2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Where are glycans found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2ED22-FF62-4D79-9D59-0E4355F52D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Free forms</a:t>
            </a:r>
          </a:p>
          <a:p>
            <a:pPr lvl="1"/>
            <a:r>
              <a:rPr lang="en-GB" sz="3000" dirty="0"/>
              <a:t>Milk</a:t>
            </a:r>
          </a:p>
          <a:p>
            <a:endParaRPr lang="en-GB" sz="3200" dirty="0"/>
          </a:p>
          <a:p>
            <a:r>
              <a:rPr lang="en-GB" sz="3200" dirty="0"/>
              <a:t>Bound</a:t>
            </a:r>
          </a:p>
          <a:p>
            <a:pPr lvl="1"/>
            <a:r>
              <a:rPr lang="en-GB" sz="3000" dirty="0"/>
              <a:t>Proteins (glycoproteins or proteoglycans)</a:t>
            </a:r>
          </a:p>
          <a:p>
            <a:pPr lvl="1"/>
            <a:r>
              <a:rPr lang="en-GB" sz="3000" dirty="0"/>
              <a:t>Lipids (glycolipids or lipopolysaccharides [LPS])</a:t>
            </a:r>
          </a:p>
        </p:txBody>
      </p:sp>
    </p:spTree>
    <p:extLst>
      <p:ext uri="{BB962C8B-B14F-4D97-AF65-F5344CB8AC3E}">
        <p14:creationId xmlns:p14="http://schemas.microsoft.com/office/powerpoint/2010/main" val="399934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9F949-54C2-4F41-8BA5-5541E0878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Where are glycans found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753AE6-6A61-4911-81A0-4196A20E2D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8"/>
          <a:stretch/>
        </p:blipFill>
        <p:spPr>
          <a:xfrm>
            <a:off x="1522414" y="3861048"/>
            <a:ext cx="7380310" cy="17497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72516A-86D0-43C3-A97C-711AD72DC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924" y="2276872"/>
            <a:ext cx="1880681" cy="9066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24C8C8-2469-4306-A27D-7FA599D728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4212" y="2276872"/>
            <a:ext cx="1787175" cy="90664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F1C89A0-24D0-4353-A547-101194B6A7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06221" y="1339545"/>
            <a:ext cx="278130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17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64878-9AD0-41A8-9DB2-F5CBD59C0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Where are MIRs found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4128C-9CDC-4922-9FB7-9F9EC7032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4" y="1828800"/>
            <a:ext cx="9601200" cy="4191000"/>
          </a:xfrm>
        </p:spPr>
        <p:txBody>
          <a:bodyPr>
            <a:normAutofit fontScale="92500" lnSpcReduction="10000"/>
          </a:bodyPr>
          <a:lstStyle/>
          <a:p>
            <a:r>
              <a:rPr lang="en-GB" sz="3200" dirty="0"/>
              <a:t>Inside and Outside Cells</a:t>
            </a:r>
          </a:p>
          <a:p>
            <a:endParaRPr lang="en-GB" sz="3200" dirty="0"/>
          </a:p>
          <a:p>
            <a:r>
              <a:rPr lang="en-GB" sz="3200" dirty="0"/>
              <a:t>Plant and Animal foods</a:t>
            </a:r>
          </a:p>
          <a:p>
            <a:endParaRPr lang="en-GB" sz="3200" dirty="0"/>
          </a:p>
          <a:p>
            <a:r>
              <a:rPr lang="en-GB" sz="3200" dirty="0"/>
              <a:t>Found in blood after a meal</a:t>
            </a:r>
          </a:p>
          <a:p>
            <a:endParaRPr lang="en-GB" sz="3200" dirty="0"/>
          </a:p>
          <a:p>
            <a:r>
              <a:rPr lang="en-GB" sz="3200" dirty="0"/>
              <a:t>Expressed differentially in the intestines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E14489-B280-4E13-A689-CE2BDE2B14DB}"/>
              </a:ext>
            </a:extLst>
          </p:cNvPr>
          <p:cNvSpPr/>
          <p:nvPr/>
        </p:nvSpPr>
        <p:spPr>
          <a:xfrm>
            <a:off x="7390556" y="1268760"/>
            <a:ext cx="3960440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xla-mir-181a MI0038269</a:t>
            </a:r>
          </a:p>
          <a:p>
            <a:pPr algn="ctr"/>
            <a:r>
              <a:rPr lang="en-GB" dirty="0">
                <a:solidFill>
                  <a:srgbClr val="FF0000"/>
                </a:solidFill>
              </a:rPr>
              <a:t> 44 -  </a:t>
            </a:r>
            <a:r>
              <a:rPr lang="en-GB" dirty="0" err="1">
                <a:solidFill>
                  <a:srgbClr val="FF0000"/>
                </a:solidFill>
              </a:rPr>
              <a:t>aucgaucguugacuguaca</a:t>
            </a:r>
            <a:r>
              <a:rPr lang="en-GB" dirty="0">
                <a:solidFill>
                  <a:srgbClr val="FF0000"/>
                </a:solidFill>
              </a:rPr>
              <a:t>  - 62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Xenopus </a:t>
            </a:r>
            <a:r>
              <a:rPr lang="en-GB" dirty="0" err="1">
                <a:solidFill>
                  <a:schemeClr val="tx1"/>
                </a:solidFill>
              </a:rPr>
              <a:t>Laevis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610C18-90B9-4207-AC1E-E8EC4FAFCC39}"/>
              </a:ext>
            </a:extLst>
          </p:cNvPr>
          <p:cNvSpPr/>
          <p:nvPr/>
        </p:nvSpPr>
        <p:spPr>
          <a:xfrm>
            <a:off x="7390556" y="2924944"/>
            <a:ext cx="3960440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aly-mir-166a MI0014532</a:t>
            </a:r>
          </a:p>
          <a:p>
            <a:pPr algn="ctr"/>
            <a:r>
              <a:rPr lang="en-GB" dirty="0">
                <a:solidFill>
                  <a:srgbClr val="FF0000"/>
                </a:solidFill>
              </a:rPr>
              <a:t>20 -  </a:t>
            </a:r>
            <a:r>
              <a:rPr lang="en-GB" dirty="0" err="1">
                <a:solidFill>
                  <a:srgbClr val="FF0000"/>
                </a:solidFill>
              </a:rPr>
              <a:t>ggaauguugucuggcucgagg</a:t>
            </a:r>
            <a:r>
              <a:rPr lang="en-GB" dirty="0">
                <a:solidFill>
                  <a:srgbClr val="FF0000"/>
                </a:solidFill>
              </a:rPr>
              <a:t>  - 40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Arabidopsis </a:t>
            </a:r>
            <a:r>
              <a:rPr lang="en-GB" dirty="0" err="1">
                <a:solidFill>
                  <a:schemeClr val="tx1"/>
                </a:solidFill>
              </a:rPr>
              <a:t>lyrata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64745F60-77D9-4505-AABD-4215AAAB7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88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20 -  </a:t>
            </a:r>
            <a:endParaRPr kumimoji="0" lang="en-US" altLang="en-US" sz="900" b="0" i="0" u="none" strike="noStrike" cap="none" normalizeH="0" baseline="0">
              <a:ln>
                <a:noFill/>
              </a:ln>
              <a:solidFill>
                <a:srgbClr val="FF00FF"/>
              </a:solidFill>
              <a:effectLst/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rgbClr val="FF00FF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ggaauguugucuggcucgagg</a:t>
            </a:r>
            <a:endParaRPr kumimoji="0" lang="en-US" altLang="en-US" sz="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cs typeface="Tahoma" panose="020B0604030504040204" pitchFamily="34" charset="0"/>
              </a:rPr>
              <a:t> - 40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50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F1876-86B7-46AA-8A28-BC82C3365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Why are glycans important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BEC66-2F31-430D-8F3F-2AADA21AC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Ubiquity</a:t>
            </a:r>
          </a:p>
          <a:p>
            <a:pPr lvl="1"/>
            <a:r>
              <a:rPr lang="en-GB" sz="3000" dirty="0"/>
              <a:t> Complementarity with Lectins</a:t>
            </a:r>
          </a:p>
          <a:p>
            <a:endParaRPr lang="en-GB" sz="3200" dirty="0"/>
          </a:p>
          <a:p>
            <a:r>
              <a:rPr lang="en-GB" sz="3200" b="1" dirty="0"/>
              <a:t>Reactivity</a:t>
            </a:r>
          </a:p>
          <a:p>
            <a:pPr lvl="1"/>
            <a:r>
              <a:rPr lang="en-GB" sz="3000" dirty="0"/>
              <a:t> Lectins</a:t>
            </a:r>
          </a:p>
          <a:p>
            <a:pPr lvl="1"/>
            <a:r>
              <a:rPr lang="en-GB" sz="3000" dirty="0"/>
              <a:t> Almost limitless interactivity</a:t>
            </a:r>
          </a:p>
          <a:p>
            <a:pPr lvl="1"/>
            <a:r>
              <a:rPr lang="en-GB" sz="3000" dirty="0"/>
              <a:t>Not just PCI</a:t>
            </a:r>
          </a:p>
        </p:txBody>
      </p:sp>
    </p:spTree>
    <p:extLst>
      <p:ext uri="{BB962C8B-B14F-4D97-AF65-F5344CB8AC3E}">
        <p14:creationId xmlns:p14="http://schemas.microsoft.com/office/powerpoint/2010/main" val="249156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F1876-86B7-46AA-8A28-BC82C3365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Why are glycans important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BEC66-2F31-430D-8F3F-2AADA21AC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Lectins</a:t>
            </a:r>
          </a:p>
          <a:p>
            <a:pPr lvl="1"/>
            <a:r>
              <a:rPr lang="en-GB" sz="2800" dirty="0"/>
              <a:t> Plant lectins (beans, </a:t>
            </a:r>
            <a:r>
              <a:rPr lang="en-GB" sz="2800" dirty="0" err="1"/>
              <a:t>haemoglutinins</a:t>
            </a:r>
            <a:r>
              <a:rPr lang="en-GB" sz="2800" dirty="0"/>
              <a:t>)</a:t>
            </a:r>
          </a:p>
          <a:p>
            <a:pPr lvl="1"/>
            <a:endParaRPr lang="en-GB" sz="2800" dirty="0"/>
          </a:p>
          <a:p>
            <a:pPr lvl="1"/>
            <a:r>
              <a:rPr lang="en-GB" sz="2800" dirty="0"/>
              <a:t> Animal lectins (Pattern recognition receptors: PRR)</a:t>
            </a:r>
          </a:p>
          <a:p>
            <a:pPr lvl="2"/>
            <a:r>
              <a:rPr lang="en-GB" sz="2600" dirty="0"/>
              <a:t>CTL (C-type Lectins)</a:t>
            </a:r>
          </a:p>
          <a:p>
            <a:pPr lvl="2"/>
            <a:r>
              <a:rPr lang="en-GB" sz="2600" dirty="0"/>
              <a:t>TLR (some Toll-like receptors)</a:t>
            </a:r>
          </a:p>
          <a:p>
            <a:pPr lvl="2"/>
            <a:r>
              <a:rPr lang="en-GB" sz="2600" dirty="0"/>
              <a:t>ITL (I-type lectins, belonging to the Ig superfamily)</a:t>
            </a:r>
          </a:p>
          <a:p>
            <a:pPr lvl="2"/>
            <a:r>
              <a:rPr lang="en-GB" sz="2600" dirty="0"/>
              <a:t>Galectins</a:t>
            </a:r>
          </a:p>
          <a:p>
            <a:pPr lvl="2"/>
            <a:r>
              <a:rPr lang="en-GB" sz="2600" dirty="0"/>
              <a:t>Selectins and </a:t>
            </a:r>
            <a:r>
              <a:rPr lang="en-GB" sz="2600" dirty="0" err="1"/>
              <a:t>Siglecs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38459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080C9-B830-4D82-A2AB-374205604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are glycans important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47A84-FA10-4856-9E04-ACF7C94E31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Third alphabet of life</a:t>
            </a:r>
          </a:p>
          <a:p>
            <a:r>
              <a:rPr lang="en-GB" dirty="0"/>
              <a:t>Glycans are involved in all biological processes</a:t>
            </a:r>
          </a:p>
          <a:p>
            <a:pPr lvl="1"/>
            <a:r>
              <a:rPr lang="en-GB" dirty="0"/>
              <a:t>Immune modulatory</a:t>
            </a:r>
          </a:p>
          <a:p>
            <a:pPr lvl="1"/>
            <a:r>
              <a:rPr lang="en-GB" dirty="0"/>
              <a:t>Self/non-self recognition</a:t>
            </a:r>
          </a:p>
          <a:p>
            <a:pPr lvl="1"/>
            <a:r>
              <a:rPr lang="en-GB" dirty="0"/>
              <a:t>Regulation of signalling</a:t>
            </a:r>
          </a:p>
          <a:p>
            <a:pPr lvl="1"/>
            <a:r>
              <a:rPr lang="en-GB" dirty="0"/>
              <a:t>Cell to cell communication</a:t>
            </a:r>
          </a:p>
          <a:p>
            <a:pPr lvl="1"/>
            <a:r>
              <a:rPr lang="en-GB" dirty="0"/>
              <a:t>Protein folding</a:t>
            </a:r>
          </a:p>
          <a:p>
            <a:pPr lvl="1"/>
            <a:r>
              <a:rPr lang="en-GB" dirty="0"/>
              <a:t>Homeostasis</a:t>
            </a:r>
          </a:p>
          <a:p>
            <a:pPr lvl="1"/>
            <a:r>
              <a:rPr lang="en-GB" dirty="0"/>
              <a:t>Cross-communication with ECM</a:t>
            </a:r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898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71E12-AF9C-4775-897C-211FC5B3D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are miRNA important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514C0-FA24-4ACD-BF5C-FFC6177F2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This is a very young field of study</a:t>
            </a:r>
          </a:p>
          <a:p>
            <a:r>
              <a:rPr lang="en-GB" dirty="0"/>
              <a:t>Size factor</a:t>
            </a:r>
          </a:p>
          <a:p>
            <a:r>
              <a:rPr lang="en-GB" dirty="0"/>
              <a:t>Exosomes</a:t>
            </a:r>
          </a:p>
          <a:p>
            <a:r>
              <a:rPr lang="en-GB" dirty="0"/>
              <a:t>Studies on siRNA</a:t>
            </a:r>
          </a:p>
          <a:p>
            <a:r>
              <a:rPr lang="en-GB" dirty="0"/>
              <a:t>Studies on Epigenetics</a:t>
            </a:r>
          </a:p>
          <a:p>
            <a:pPr lvl="1"/>
            <a:r>
              <a:rPr lang="en-GB" dirty="0"/>
              <a:t>Immune function</a:t>
            </a:r>
          </a:p>
          <a:p>
            <a:pPr lvl="1"/>
            <a:r>
              <a:rPr lang="en-GB" dirty="0"/>
              <a:t>Intestinal barrier regulation</a:t>
            </a:r>
          </a:p>
        </p:txBody>
      </p:sp>
    </p:spTree>
    <p:extLst>
      <p:ext uri="{BB962C8B-B14F-4D97-AF65-F5344CB8AC3E}">
        <p14:creationId xmlns:p14="http://schemas.microsoft.com/office/powerpoint/2010/main" val="272229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06F7E-8382-4CD4-82CF-AFCAB4A05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Microbiota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B1375-60FC-4D26-ACE0-1E3EC6F6CC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Trillions of microbes</a:t>
            </a:r>
          </a:p>
          <a:p>
            <a:r>
              <a:rPr lang="en-GB" dirty="0" err="1"/>
              <a:t>Holobionts</a:t>
            </a:r>
            <a:r>
              <a:rPr lang="en-GB" dirty="0"/>
              <a:t> (commensal bacteria + pathogens)</a:t>
            </a:r>
          </a:p>
          <a:p>
            <a:r>
              <a:rPr lang="en-GB" dirty="0"/>
              <a:t>Several functions</a:t>
            </a:r>
          </a:p>
          <a:p>
            <a:pPr lvl="1"/>
            <a:r>
              <a:rPr lang="en-GB" dirty="0" err="1"/>
              <a:t>CAZy</a:t>
            </a:r>
            <a:endParaRPr lang="en-GB" dirty="0"/>
          </a:p>
          <a:p>
            <a:pPr lvl="1"/>
            <a:r>
              <a:rPr lang="en-GB" dirty="0"/>
              <a:t>SCFA</a:t>
            </a:r>
          </a:p>
          <a:p>
            <a:pPr lvl="1"/>
            <a:r>
              <a:rPr lang="en-GB" dirty="0"/>
              <a:t>Pathogen control</a:t>
            </a:r>
          </a:p>
          <a:p>
            <a:pPr lvl="1"/>
            <a:r>
              <a:rPr lang="en-GB" dirty="0"/>
              <a:t>miRNA regulation</a:t>
            </a:r>
          </a:p>
          <a:p>
            <a:r>
              <a:rPr lang="en-GB" dirty="0" err="1"/>
              <a:t>Normobiosis</a:t>
            </a:r>
            <a:r>
              <a:rPr lang="en-GB" dirty="0"/>
              <a:t>/Dysbiosis</a:t>
            </a:r>
          </a:p>
          <a:p>
            <a:r>
              <a:rPr lang="en-GB" dirty="0"/>
              <a:t>Molecular mimicry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58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06F7E-8382-4CD4-82CF-AFCAB4A05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Microbiota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B1375-60FC-4D26-ACE0-1E3EC6F6CC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4" y="5805264"/>
            <a:ext cx="9601200" cy="519336"/>
          </a:xfrm>
        </p:spPr>
        <p:txBody>
          <a:bodyPr/>
          <a:lstStyle/>
          <a:p>
            <a:r>
              <a:rPr lang="en-GB" dirty="0"/>
              <a:t>                Gram-positive                                                   Gram-negative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90192B-3D2A-4A8C-A68D-2DDA8AB7C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379" y="2023116"/>
            <a:ext cx="7962066" cy="3926164"/>
          </a:xfrm>
          <a:prstGeom prst="rect">
            <a:avLst/>
          </a:prstGeom>
        </p:spPr>
      </p:pic>
      <p:pic>
        <p:nvPicPr>
          <p:cNvPr id="2110" name="Picture 2109">
            <a:extLst>
              <a:ext uri="{FF2B5EF4-FFF2-40B4-BE49-F238E27FC236}">
                <a16:creationId xmlns:a16="http://schemas.microsoft.com/office/drawing/2014/main" id="{A62DEB50-2432-4442-A31F-CC7D5D533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6732" y="3008339"/>
            <a:ext cx="1475360" cy="841321"/>
          </a:xfrm>
          <a:prstGeom prst="rect">
            <a:avLst/>
          </a:prstGeom>
        </p:spPr>
      </p:pic>
      <p:pic>
        <p:nvPicPr>
          <p:cNvPr id="2111" name="Picture 2110">
            <a:extLst>
              <a:ext uri="{FF2B5EF4-FFF2-40B4-BE49-F238E27FC236}">
                <a16:creationId xmlns:a16="http://schemas.microsoft.com/office/drawing/2014/main" id="{2E15EF67-FFF8-4731-82E4-A70B2B22E7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8468" y="1779836"/>
            <a:ext cx="1896020" cy="542591"/>
          </a:xfrm>
          <a:prstGeom prst="rect">
            <a:avLst/>
          </a:prstGeom>
        </p:spPr>
      </p:pic>
      <p:pic>
        <p:nvPicPr>
          <p:cNvPr id="2112" name="Picture 2111">
            <a:extLst>
              <a:ext uri="{FF2B5EF4-FFF2-40B4-BE49-F238E27FC236}">
                <a16:creationId xmlns:a16="http://schemas.microsoft.com/office/drawing/2014/main" id="{1453CFFA-F8CC-4078-8098-7F8BF4C85D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5296" y="1589535"/>
            <a:ext cx="1694835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22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06F7E-8382-4CD4-82CF-AFCAB4A05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Microbiota (III)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DE8DAA-2CF5-4CC0-999D-9E46B150AD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33" t="11607" r="12501" b="11534"/>
          <a:stretch/>
        </p:blipFill>
        <p:spPr>
          <a:xfrm>
            <a:off x="5795022" y="1104900"/>
            <a:ext cx="5328592" cy="507881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4F47600-9D45-44D0-8F17-76F1C5B5843A}"/>
              </a:ext>
            </a:extLst>
          </p:cNvPr>
          <p:cNvSpPr txBox="1">
            <a:spLocks/>
          </p:cNvSpPr>
          <p:nvPr/>
        </p:nvSpPr>
        <p:spPr>
          <a:xfrm>
            <a:off x="1551143" y="1676400"/>
            <a:ext cx="4243879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600" dirty="0" err="1"/>
              <a:t>CAZy</a:t>
            </a:r>
            <a:r>
              <a:rPr lang="en-GB" sz="1600" dirty="0"/>
              <a:t>: Cellulase CleDZ1a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2D8669D-2046-4E75-AD9C-147486331576}"/>
              </a:ext>
            </a:extLst>
          </p:cNvPr>
          <p:cNvSpPr txBox="1">
            <a:spLocks/>
          </p:cNvSpPr>
          <p:nvPr/>
        </p:nvSpPr>
        <p:spPr>
          <a:xfrm>
            <a:off x="1551143" y="5025724"/>
            <a:ext cx="4243879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600" dirty="0" err="1"/>
              <a:t>UniProtKB</a:t>
            </a:r>
            <a:r>
              <a:rPr lang="en-GB" sz="1600" dirty="0"/>
              <a:t> - A0A0U4EBH5</a:t>
            </a:r>
          </a:p>
        </p:txBody>
      </p:sp>
    </p:spTree>
    <p:extLst>
      <p:ext uri="{BB962C8B-B14F-4D97-AF65-F5344CB8AC3E}">
        <p14:creationId xmlns:p14="http://schemas.microsoft.com/office/powerpoint/2010/main" val="195917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D9330-5866-4456-9A1B-88895558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GUT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DE807-5F61-4D12-A0DC-4B3A206A15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IEC (intestinal epithelial cells)</a:t>
            </a:r>
          </a:p>
          <a:p>
            <a:r>
              <a:rPr lang="en-GB" dirty="0"/>
              <a:t>Goblet cells (mucus)</a:t>
            </a:r>
          </a:p>
          <a:p>
            <a:r>
              <a:rPr lang="en-GB" dirty="0"/>
              <a:t>GALT (Gut-associated lymphoid tissue)</a:t>
            </a:r>
          </a:p>
          <a:p>
            <a:r>
              <a:rPr lang="en-GB" dirty="0"/>
              <a:t>Other cells</a:t>
            </a:r>
          </a:p>
          <a:p>
            <a:r>
              <a:rPr lang="en-GB" dirty="0"/>
              <a:t>PRRs</a:t>
            </a:r>
          </a:p>
          <a:p>
            <a:pPr lvl="1"/>
            <a:r>
              <a:rPr lang="en-GB" dirty="0"/>
              <a:t>Complex biochemical cascades</a:t>
            </a:r>
          </a:p>
          <a:p>
            <a:pPr lvl="1"/>
            <a:r>
              <a:rPr lang="en-GB" dirty="0"/>
              <a:t>Interaction with cytokines</a:t>
            </a:r>
          </a:p>
          <a:p>
            <a:pPr lvl="1"/>
            <a:r>
              <a:rPr lang="en-GB" dirty="0"/>
              <a:t>Inflammation and autoimmune diseases</a:t>
            </a:r>
          </a:p>
        </p:txBody>
      </p:sp>
    </p:spTree>
    <p:extLst>
      <p:ext uri="{BB962C8B-B14F-4D97-AF65-F5344CB8AC3E}">
        <p14:creationId xmlns:p14="http://schemas.microsoft.com/office/powerpoint/2010/main" val="340045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D9330-5866-4456-9A1B-88895558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GUT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DE807-5F61-4D12-A0DC-4B3A206A15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IEC express special glycans</a:t>
            </a:r>
          </a:p>
          <a:p>
            <a:r>
              <a:rPr lang="en-GB" dirty="0"/>
              <a:t>Galectins</a:t>
            </a:r>
          </a:p>
          <a:p>
            <a:pPr lvl="1"/>
            <a:r>
              <a:rPr lang="en-US" dirty="0"/>
              <a:t>lectin-glycan binding test </a:t>
            </a:r>
            <a:br>
              <a:rPr lang="en-US" dirty="0"/>
            </a:br>
            <a:r>
              <a:rPr lang="en-US" dirty="0"/>
              <a:t>using a glycan array (PA_v5)</a:t>
            </a:r>
            <a:br>
              <a:rPr lang="en-US"/>
            </a:br>
            <a:r>
              <a:rPr lang="en-US"/>
              <a:t>from CFG.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7AB3EB-4C65-4450-9BDE-3EDDB456B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963" y="1484784"/>
            <a:ext cx="6610106" cy="486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72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ECDE-7C59-40BF-806B-46C4E542B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triple relationship</a:t>
            </a:r>
          </a:p>
        </p:txBody>
      </p:sp>
      <p:sp>
        <p:nvSpPr>
          <p:cNvPr id="5" name="Oval 1">
            <a:extLst>
              <a:ext uri="{FF2B5EF4-FFF2-40B4-BE49-F238E27FC236}">
                <a16:creationId xmlns:a16="http://schemas.microsoft.com/office/drawing/2014/main" id="{170D0BAA-F6C6-48F4-AAEA-9FAD1DA92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9916" y="1794520"/>
            <a:ext cx="1646237" cy="914400"/>
          </a:xfrm>
          <a:prstGeom prst="ellipse">
            <a:avLst/>
          </a:prstGeom>
          <a:solidFill>
            <a:srgbClr val="C5000B"/>
          </a:solidFill>
          <a:ln w="9360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58680" rIns="90000" bIns="45000" anchor="ctr"/>
          <a:lstStyle>
            <a:lvl1pPr>
              <a:lnSpc>
                <a:spcPct val="94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1pPr>
            <a:lvl2pPr>
              <a:lnSpc>
                <a:spcPct val="94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2pPr>
            <a:lvl3pPr>
              <a:lnSpc>
                <a:spcPct val="94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3pPr>
            <a:lvl4pPr>
              <a:lnSpc>
                <a:spcPct val="94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4pPr>
            <a:lvl5pPr>
              <a:lnSpc>
                <a:spcPct val="94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5pPr>
            <a:lvl6pPr marL="25146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6pPr>
            <a:lvl7pPr marL="29718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7pPr>
            <a:lvl8pPr marL="34290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8pPr>
            <a:lvl9pPr marL="38862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Food</a:t>
            </a:r>
          </a:p>
        </p:txBody>
      </p:sp>
      <p:sp>
        <p:nvSpPr>
          <p:cNvPr id="6" name="Oval 2">
            <a:extLst>
              <a:ext uri="{FF2B5EF4-FFF2-40B4-BE49-F238E27FC236}">
                <a16:creationId xmlns:a16="http://schemas.microsoft.com/office/drawing/2014/main" id="{8F9377C7-0A4B-4774-89BD-68182A23A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16726" y="1783407"/>
            <a:ext cx="1646238" cy="914400"/>
          </a:xfrm>
          <a:prstGeom prst="ellipse">
            <a:avLst/>
          </a:prstGeom>
          <a:solidFill>
            <a:srgbClr val="729FCF"/>
          </a:solidFill>
          <a:ln w="9360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58680" rIns="90000" bIns="45000" anchor="ctr"/>
          <a:lstStyle>
            <a:lvl1pPr>
              <a:lnSpc>
                <a:spcPct val="94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1pPr>
            <a:lvl2pPr>
              <a:lnSpc>
                <a:spcPct val="94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2pPr>
            <a:lvl3pPr>
              <a:lnSpc>
                <a:spcPct val="94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3pPr>
            <a:lvl4pPr>
              <a:lnSpc>
                <a:spcPct val="94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4pPr>
            <a:lvl5pPr>
              <a:lnSpc>
                <a:spcPct val="94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5pPr>
            <a:lvl6pPr marL="25146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6pPr>
            <a:lvl7pPr marL="29718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7pPr>
            <a:lvl8pPr marL="34290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8pPr>
            <a:lvl9pPr marL="38862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Microbiome</a:t>
            </a:r>
          </a:p>
        </p:txBody>
      </p:sp>
      <p:sp>
        <p:nvSpPr>
          <p:cNvPr id="7" name="Oval 3">
            <a:extLst>
              <a:ext uri="{FF2B5EF4-FFF2-40B4-BE49-F238E27FC236}">
                <a16:creationId xmlns:a16="http://schemas.microsoft.com/office/drawing/2014/main" id="{41DE2DDA-9347-412B-AAE1-162F0E443B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2980" y="3717032"/>
            <a:ext cx="1646238" cy="914400"/>
          </a:xfrm>
          <a:prstGeom prst="ellipse">
            <a:avLst/>
          </a:prstGeom>
          <a:solidFill>
            <a:srgbClr val="00B050"/>
          </a:solidFill>
          <a:ln w="9360">
            <a:solidFill>
              <a:schemeClr val="tx1"/>
            </a:solidFill>
            <a:round/>
            <a:headEnd/>
            <a:tailEnd/>
          </a:ln>
        </p:spPr>
        <p:txBody>
          <a:bodyPr wrap="none" lIns="90000" tIns="58680" rIns="90000" bIns="45000" anchor="ctr"/>
          <a:lstStyle>
            <a:lvl1pPr>
              <a:lnSpc>
                <a:spcPct val="94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1pPr>
            <a:lvl2pPr>
              <a:lnSpc>
                <a:spcPct val="94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2pPr>
            <a:lvl3pPr>
              <a:lnSpc>
                <a:spcPct val="94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3pPr>
            <a:lvl4pPr>
              <a:lnSpc>
                <a:spcPct val="94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4pPr>
            <a:lvl5pPr>
              <a:lnSpc>
                <a:spcPct val="94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5pPr>
            <a:lvl6pPr marL="25146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6pPr>
            <a:lvl7pPr marL="29718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7pPr>
            <a:lvl8pPr marL="34290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8pPr>
            <a:lvl9pPr marL="38862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GUT</a:t>
            </a:r>
          </a:p>
        </p:txBody>
      </p:sp>
      <p:sp>
        <p:nvSpPr>
          <p:cNvPr id="8" name="Line 6">
            <a:extLst>
              <a:ext uri="{FF2B5EF4-FFF2-40B4-BE49-F238E27FC236}">
                <a16:creationId xmlns:a16="http://schemas.microsoft.com/office/drawing/2014/main" id="{388E2D8A-4AE9-4093-971E-3293C5B12F1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58108" y="2162721"/>
            <a:ext cx="5976664" cy="18204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" name="Line 7">
            <a:extLst>
              <a:ext uri="{FF2B5EF4-FFF2-40B4-BE49-F238E27FC236}">
                <a16:creationId xmlns:a16="http://schemas.microsoft.com/office/drawing/2014/main" id="{3AF13C1B-92EB-4E42-A63B-983F91BFF016}"/>
              </a:ext>
            </a:extLst>
          </p:cNvPr>
          <p:cNvSpPr>
            <a:spLocks noChangeShapeType="1"/>
          </p:cNvSpPr>
          <p:nvPr/>
        </p:nvSpPr>
        <p:spPr bwMode="auto">
          <a:xfrm rot="20115662">
            <a:off x="4004773" y="2478038"/>
            <a:ext cx="1325563" cy="1660525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" name="Line 8">
            <a:extLst>
              <a:ext uri="{FF2B5EF4-FFF2-40B4-BE49-F238E27FC236}">
                <a16:creationId xmlns:a16="http://schemas.microsoft.com/office/drawing/2014/main" id="{70144567-049B-4163-84F9-2774ABFAD76A}"/>
              </a:ext>
            </a:extLst>
          </p:cNvPr>
          <p:cNvSpPr>
            <a:spLocks noChangeShapeType="1"/>
          </p:cNvSpPr>
          <p:nvPr/>
        </p:nvSpPr>
        <p:spPr bwMode="auto">
          <a:xfrm rot="1330072" flipH="1">
            <a:off x="8121538" y="2532626"/>
            <a:ext cx="1155700" cy="16764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93DA3E62-5B1B-4B8E-B941-FFB96CB51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8268" y="4982865"/>
            <a:ext cx="1516062" cy="274637"/>
          </a:xfrm>
          <a:prstGeom prst="rect">
            <a:avLst/>
          </a:prstGeom>
          <a:solidFill>
            <a:srgbClr val="FFFFFF"/>
          </a:solidFill>
          <a:ln w="9360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lnSpc>
                <a:spcPct val="94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1pPr>
            <a:lvl2pPr>
              <a:lnSpc>
                <a:spcPct val="94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2pPr>
            <a:lvl3pPr>
              <a:lnSpc>
                <a:spcPct val="94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3pPr>
            <a:lvl4pPr>
              <a:lnSpc>
                <a:spcPct val="94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4pPr>
            <a:lvl5pPr>
              <a:lnSpc>
                <a:spcPct val="94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5pPr>
            <a:lvl6pPr marL="25146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6pPr>
            <a:lvl7pPr marL="29718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7pPr>
            <a:lvl8pPr marL="34290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8pPr>
            <a:lvl9pPr marL="38862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1800"/>
              <a:t>Glycans</a:t>
            </a:r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84A95198-B19C-44BB-9BFB-9616D07831EC}"/>
              </a:ext>
            </a:extLst>
          </p:cNvPr>
          <p:cNvSpPr>
            <a:spLocks noChangeArrowheads="1"/>
          </p:cNvSpPr>
          <p:nvPr/>
        </p:nvSpPr>
        <p:spPr bwMode="auto">
          <a:xfrm rot="19630072">
            <a:off x="7670511" y="3081748"/>
            <a:ext cx="1455738" cy="273050"/>
          </a:xfrm>
          <a:prstGeom prst="rect">
            <a:avLst/>
          </a:prstGeom>
          <a:solidFill>
            <a:srgbClr val="FFFFFF"/>
          </a:solidFill>
          <a:ln w="9360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lnSpc>
                <a:spcPct val="94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1pPr>
            <a:lvl2pPr>
              <a:lnSpc>
                <a:spcPct val="94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2pPr>
            <a:lvl3pPr>
              <a:lnSpc>
                <a:spcPct val="94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3pPr>
            <a:lvl4pPr>
              <a:lnSpc>
                <a:spcPct val="94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4pPr>
            <a:lvl5pPr>
              <a:lnSpc>
                <a:spcPct val="94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5pPr>
            <a:lvl6pPr marL="25146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6pPr>
            <a:lvl7pPr marL="29718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7pPr>
            <a:lvl8pPr marL="34290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8pPr>
            <a:lvl9pPr marL="38862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1800"/>
              <a:t>Glycans</a:t>
            </a: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B4C0FA3B-ECBD-410C-AC51-73BAE62995C5}"/>
              </a:ext>
            </a:extLst>
          </p:cNvPr>
          <p:cNvSpPr>
            <a:spLocks noChangeArrowheads="1"/>
          </p:cNvSpPr>
          <p:nvPr/>
        </p:nvSpPr>
        <p:spPr bwMode="auto">
          <a:xfrm rot="19630072">
            <a:off x="7995949" y="3500848"/>
            <a:ext cx="1450975" cy="279400"/>
          </a:xfrm>
          <a:prstGeom prst="rect">
            <a:avLst/>
          </a:prstGeom>
          <a:solidFill>
            <a:srgbClr val="FFFFFF"/>
          </a:solidFill>
          <a:ln w="9360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lnSpc>
                <a:spcPct val="94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1pPr>
            <a:lvl2pPr>
              <a:lnSpc>
                <a:spcPct val="94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2pPr>
            <a:lvl3pPr>
              <a:lnSpc>
                <a:spcPct val="94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3pPr>
            <a:lvl4pPr>
              <a:lnSpc>
                <a:spcPct val="94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4pPr>
            <a:lvl5pPr>
              <a:lnSpc>
                <a:spcPct val="94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5pPr>
            <a:lvl6pPr marL="25146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6pPr>
            <a:lvl7pPr marL="29718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7pPr>
            <a:lvl8pPr marL="34290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8pPr>
            <a:lvl9pPr marL="38862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1800"/>
              <a:t>miRNA</a:t>
            </a:r>
          </a:p>
        </p:txBody>
      </p:sp>
      <p:sp>
        <p:nvSpPr>
          <p:cNvPr id="14" name="Oval 18">
            <a:extLst>
              <a:ext uri="{FF2B5EF4-FFF2-40B4-BE49-F238E27FC236}">
                <a16:creationId xmlns:a16="http://schemas.microsoft.com/office/drawing/2014/main" id="{F2C5A17B-107D-4D8E-86DF-51A13506C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1868" y="5445224"/>
            <a:ext cx="1646237" cy="914400"/>
          </a:xfrm>
          <a:prstGeom prst="ellipse">
            <a:avLst/>
          </a:prstGeom>
          <a:solidFill>
            <a:srgbClr val="FF8080"/>
          </a:solidFill>
          <a:ln w="9360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58680" rIns="90000" bIns="45000" anchor="ctr"/>
          <a:lstStyle>
            <a:lvl1pPr>
              <a:lnSpc>
                <a:spcPct val="94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1pPr>
            <a:lvl2pPr>
              <a:lnSpc>
                <a:spcPct val="94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2pPr>
            <a:lvl3pPr>
              <a:lnSpc>
                <a:spcPct val="94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3pPr>
            <a:lvl4pPr>
              <a:lnSpc>
                <a:spcPct val="94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4pPr>
            <a:lvl5pPr>
              <a:lnSpc>
                <a:spcPct val="94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5pPr>
            <a:lvl6pPr marL="25146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6pPr>
            <a:lvl7pPr marL="29718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7pPr>
            <a:lvl8pPr marL="34290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8pPr>
            <a:lvl9pPr marL="38862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Immune</a:t>
            </a:r>
          </a:p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Response</a:t>
            </a:r>
          </a:p>
        </p:txBody>
      </p:sp>
      <p:sp>
        <p:nvSpPr>
          <p:cNvPr id="15" name="Line 19">
            <a:extLst>
              <a:ext uri="{FF2B5EF4-FFF2-40B4-BE49-F238E27FC236}">
                <a16:creationId xmlns:a16="http://schemas.microsoft.com/office/drawing/2014/main" id="{CC2B4729-37E4-428E-BDAD-BBA28C27324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469905" y="4651077"/>
            <a:ext cx="0" cy="794147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" name="Rectangle 21">
            <a:extLst>
              <a:ext uri="{FF2B5EF4-FFF2-40B4-BE49-F238E27FC236}">
                <a16:creationId xmlns:a16="http://schemas.microsoft.com/office/drawing/2014/main" id="{A1B4D030-2BC0-459C-89F7-1722CEC77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7068" y="4987627"/>
            <a:ext cx="1655762" cy="274638"/>
          </a:xfrm>
          <a:prstGeom prst="rect">
            <a:avLst/>
          </a:prstGeom>
          <a:solidFill>
            <a:srgbClr val="FFFFFF"/>
          </a:solidFill>
          <a:ln w="9360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lnSpc>
                <a:spcPct val="94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1pPr>
            <a:lvl2pPr>
              <a:lnSpc>
                <a:spcPct val="94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2pPr>
            <a:lvl3pPr>
              <a:lnSpc>
                <a:spcPct val="94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3pPr>
            <a:lvl4pPr>
              <a:lnSpc>
                <a:spcPct val="94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4pPr>
            <a:lvl5pPr>
              <a:lnSpc>
                <a:spcPct val="94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5pPr>
            <a:lvl6pPr marL="25146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6pPr>
            <a:lvl7pPr marL="29718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7pPr>
            <a:lvl8pPr marL="34290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8pPr>
            <a:lvl9pPr marL="38862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1800"/>
              <a:t>miRNA</a:t>
            </a:r>
          </a:p>
        </p:txBody>
      </p:sp>
      <p:sp>
        <p:nvSpPr>
          <p:cNvPr id="17" name="Rectangle 22">
            <a:extLst>
              <a:ext uri="{FF2B5EF4-FFF2-40B4-BE49-F238E27FC236}">
                <a16:creationId xmlns:a16="http://schemas.microsoft.com/office/drawing/2014/main" id="{0A7A8246-8C17-4C28-BDA8-43C685BEF2EF}"/>
              </a:ext>
            </a:extLst>
          </p:cNvPr>
          <p:cNvSpPr>
            <a:spLocks noChangeArrowheads="1"/>
          </p:cNvSpPr>
          <p:nvPr/>
        </p:nvSpPr>
        <p:spPr bwMode="auto">
          <a:xfrm rot="1575662">
            <a:off x="4300048" y="3055888"/>
            <a:ext cx="1270000" cy="280988"/>
          </a:xfrm>
          <a:prstGeom prst="rect">
            <a:avLst/>
          </a:prstGeom>
          <a:solidFill>
            <a:srgbClr val="FFFFFF"/>
          </a:solidFill>
          <a:ln w="9360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lnSpc>
                <a:spcPct val="94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1pPr>
            <a:lvl2pPr>
              <a:lnSpc>
                <a:spcPct val="94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2pPr>
            <a:lvl3pPr>
              <a:lnSpc>
                <a:spcPct val="94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3pPr>
            <a:lvl4pPr>
              <a:lnSpc>
                <a:spcPct val="94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4pPr>
            <a:lvl5pPr>
              <a:lnSpc>
                <a:spcPct val="94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5pPr>
            <a:lvl6pPr marL="25146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6pPr>
            <a:lvl7pPr marL="29718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7pPr>
            <a:lvl8pPr marL="34290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8pPr>
            <a:lvl9pPr marL="38862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1800"/>
              <a:t>miRNA</a:t>
            </a:r>
          </a:p>
        </p:txBody>
      </p:sp>
      <p:sp>
        <p:nvSpPr>
          <p:cNvPr id="18" name="Rectangle 28">
            <a:extLst>
              <a:ext uri="{FF2B5EF4-FFF2-40B4-BE49-F238E27FC236}">
                <a16:creationId xmlns:a16="http://schemas.microsoft.com/office/drawing/2014/main" id="{55A77F3F-5B0B-42F7-BD00-6CED5DB80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8388" y="2253307"/>
            <a:ext cx="1189037" cy="274638"/>
          </a:xfrm>
          <a:prstGeom prst="rect">
            <a:avLst/>
          </a:prstGeom>
          <a:solidFill>
            <a:srgbClr val="FFFFFF"/>
          </a:solidFill>
          <a:ln w="9360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lnSpc>
                <a:spcPct val="94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1pPr>
            <a:lvl2pPr>
              <a:lnSpc>
                <a:spcPct val="94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2pPr>
            <a:lvl3pPr>
              <a:lnSpc>
                <a:spcPct val="94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3pPr>
            <a:lvl4pPr>
              <a:lnSpc>
                <a:spcPct val="94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4pPr>
            <a:lvl5pPr>
              <a:lnSpc>
                <a:spcPct val="94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5pPr>
            <a:lvl6pPr marL="25146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6pPr>
            <a:lvl7pPr marL="29718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7pPr>
            <a:lvl8pPr marL="34290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8pPr>
            <a:lvl9pPr marL="38862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1800"/>
              <a:t>Glycans</a:t>
            </a:r>
          </a:p>
        </p:txBody>
      </p:sp>
      <p:sp>
        <p:nvSpPr>
          <p:cNvPr id="19" name="Rectangle 31">
            <a:extLst>
              <a:ext uri="{FF2B5EF4-FFF2-40B4-BE49-F238E27FC236}">
                <a16:creationId xmlns:a16="http://schemas.microsoft.com/office/drawing/2014/main" id="{12D75408-0C22-4AB2-85BC-28847A75C6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8388" y="2253307"/>
            <a:ext cx="1189037" cy="274638"/>
          </a:xfrm>
          <a:prstGeom prst="rect">
            <a:avLst/>
          </a:prstGeom>
          <a:solidFill>
            <a:srgbClr val="FFFFFF"/>
          </a:solidFill>
          <a:ln w="9360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lnSpc>
                <a:spcPct val="94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1pPr>
            <a:lvl2pPr>
              <a:lnSpc>
                <a:spcPct val="94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2pPr>
            <a:lvl3pPr>
              <a:lnSpc>
                <a:spcPct val="94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3pPr>
            <a:lvl4pPr>
              <a:lnSpc>
                <a:spcPct val="94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4pPr>
            <a:lvl5pPr>
              <a:lnSpc>
                <a:spcPct val="94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5pPr>
            <a:lvl6pPr marL="25146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6pPr>
            <a:lvl7pPr marL="29718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7pPr>
            <a:lvl8pPr marL="34290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8pPr>
            <a:lvl9pPr marL="38862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1800"/>
              <a:t>Glycans</a:t>
            </a:r>
          </a:p>
        </p:txBody>
      </p:sp>
      <p:sp>
        <p:nvSpPr>
          <p:cNvPr id="20" name="Rectangle 32">
            <a:extLst>
              <a:ext uri="{FF2B5EF4-FFF2-40B4-BE49-F238E27FC236}">
                <a16:creationId xmlns:a16="http://schemas.microsoft.com/office/drawing/2014/main" id="{4481A5AE-F82A-4BA2-8BA6-63ADA0413A61}"/>
              </a:ext>
            </a:extLst>
          </p:cNvPr>
          <p:cNvSpPr>
            <a:spLocks noChangeArrowheads="1"/>
          </p:cNvSpPr>
          <p:nvPr/>
        </p:nvSpPr>
        <p:spPr bwMode="auto">
          <a:xfrm rot="1575662">
            <a:off x="3961911" y="3441651"/>
            <a:ext cx="1279525" cy="273050"/>
          </a:xfrm>
          <a:prstGeom prst="rect">
            <a:avLst/>
          </a:prstGeom>
          <a:solidFill>
            <a:srgbClr val="FFFFFF"/>
          </a:solidFill>
          <a:ln w="9360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lnSpc>
                <a:spcPct val="94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1pPr>
            <a:lvl2pPr>
              <a:lnSpc>
                <a:spcPct val="94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2pPr>
            <a:lvl3pPr>
              <a:lnSpc>
                <a:spcPct val="94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3pPr>
            <a:lvl4pPr>
              <a:lnSpc>
                <a:spcPct val="94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4pPr>
            <a:lvl5pPr>
              <a:lnSpc>
                <a:spcPct val="94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5pPr>
            <a:lvl6pPr marL="25146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6pPr>
            <a:lvl7pPr marL="29718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7pPr>
            <a:lvl8pPr marL="34290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8pPr>
            <a:lvl9pPr marL="38862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1800"/>
              <a:t>Glycans</a:t>
            </a:r>
          </a:p>
        </p:txBody>
      </p:sp>
      <p:sp>
        <p:nvSpPr>
          <p:cNvPr id="21" name="Rectangle 31">
            <a:extLst>
              <a:ext uri="{FF2B5EF4-FFF2-40B4-BE49-F238E27FC236}">
                <a16:creationId xmlns:a16="http://schemas.microsoft.com/office/drawing/2014/main" id="{9FED98F2-2A37-455E-B87F-BCC9D0CD3C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8388" y="1791345"/>
            <a:ext cx="1189037" cy="274637"/>
          </a:xfrm>
          <a:prstGeom prst="rect">
            <a:avLst/>
          </a:prstGeom>
          <a:solidFill>
            <a:srgbClr val="FFFFFF"/>
          </a:solidFill>
          <a:ln w="9360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 anchor="ctr"/>
          <a:lstStyle>
            <a:lvl1pPr>
              <a:lnSpc>
                <a:spcPct val="94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1pPr>
            <a:lvl2pPr>
              <a:lnSpc>
                <a:spcPct val="94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2pPr>
            <a:lvl3pPr>
              <a:lnSpc>
                <a:spcPct val="94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3pPr>
            <a:lvl4pPr>
              <a:lnSpc>
                <a:spcPct val="94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4pPr>
            <a:lvl5pPr>
              <a:lnSpc>
                <a:spcPct val="94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5pPr>
            <a:lvl6pPr marL="25146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6pPr>
            <a:lvl7pPr marL="29718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7pPr>
            <a:lvl8pPr marL="34290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8pPr>
            <a:lvl9pPr marL="38862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roid Sans Fallback" charset="0"/>
              </a:defRPr>
            </a:lvl9pPr>
          </a:lstStyle>
          <a:p>
            <a:pPr algn="ctr" eaLnBrk="1">
              <a:spcAft>
                <a:spcPct val="0"/>
              </a:spcAft>
              <a:buClrTx/>
              <a:buFontTx/>
              <a:buNone/>
            </a:pPr>
            <a:r>
              <a:rPr lang="en-US" altLang="en-US" sz="1800"/>
              <a:t>miRNA</a:t>
            </a:r>
          </a:p>
        </p:txBody>
      </p:sp>
    </p:spTree>
    <p:extLst>
      <p:ext uri="{BB962C8B-B14F-4D97-AF65-F5344CB8AC3E}">
        <p14:creationId xmlns:p14="http://schemas.microsoft.com/office/powerpoint/2010/main" val="240920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EAFE6-9D1B-4196-93CC-92067A232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Curiosity: HBGA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62D4FF-549E-4F0E-9008-A33A9E396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80" y="1676400"/>
            <a:ext cx="3872559" cy="38633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6BCCEF-85B2-4B55-95F3-58626E8FB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340" y="3717032"/>
            <a:ext cx="6120914" cy="1396105"/>
          </a:xfrm>
          <a:prstGeom prst="rect">
            <a:avLst/>
          </a:prstGeom>
        </p:spPr>
      </p:pic>
      <p:pic>
        <p:nvPicPr>
          <p:cNvPr id="7" name="Image6">
            <a:extLst>
              <a:ext uri="{FF2B5EF4-FFF2-40B4-BE49-F238E27FC236}">
                <a16:creationId xmlns:a16="http://schemas.microsoft.com/office/drawing/2014/main" id="{19457E4C-ED2C-44D0-A553-01D838C0CBBD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 bwMode="auto">
          <a:xfrm>
            <a:off x="5447124" y="2149475"/>
            <a:ext cx="6120130" cy="127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94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CB3A9-2AA8-4ABC-808E-7C5BBF6F1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 and Future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7E146-487E-43C7-9738-1C6CB0F03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Microbiota is highly individual</a:t>
            </a:r>
          </a:p>
          <a:p>
            <a:r>
              <a:rPr lang="en-GB" dirty="0"/>
              <a:t>Nutritional epigenomics</a:t>
            </a:r>
          </a:p>
          <a:p>
            <a:r>
              <a:rPr lang="en-GB" dirty="0"/>
              <a:t>Glycan and MIR profiling</a:t>
            </a:r>
          </a:p>
          <a:p>
            <a:r>
              <a:rPr lang="en-GB" dirty="0" err="1"/>
              <a:t>Glyco</a:t>
            </a:r>
            <a:r>
              <a:rPr lang="en-GB" dirty="0"/>
              <a:t>-kinetics</a:t>
            </a:r>
          </a:p>
          <a:p>
            <a:pPr lvl="1"/>
            <a:r>
              <a:rPr lang="en-GB" dirty="0"/>
              <a:t>Absorption</a:t>
            </a:r>
          </a:p>
          <a:p>
            <a:pPr lvl="1"/>
            <a:r>
              <a:rPr lang="en-GB" dirty="0"/>
              <a:t>Distribution</a:t>
            </a:r>
          </a:p>
          <a:p>
            <a:pPr lvl="1"/>
            <a:r>
              <a:rPr lang="en-GB" dirty="0"/>
              <a:t>Metabolism</a:t>
            </a:r>
          </a:p>
          <a:p>
            <a:pPr lvl="1"/>
            <a:r>
              <a:rPr lang="en-GB" dirty="0"/>
              <a:t>Elimination</a:t>
            </a:r>
          </a:p>
          <a:p>
            <a:r>
              <a:rPr lang="en-GB" dirty="0"/>
              <a:t>Pharmacological applications of glycans and miRNAs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308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38357E87-B7B0-4B91-ABA9-943397DB596D}"/>
              </a:ext>
            </a:extLst>
          </p:cNvPr>
          <p:cNvSpPr/>
          <p:nvPr/>
        </p:nvSpPr>
        <p:spPr>
          <a:xfrm>
            <a:off x="1701924" y="1124744"/>
            <a:ext cx="8424936" cy="3924436"/>
          </a:xfrm>
          <a:prstGeom prst="cloud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b="1" dirty="0">
                <a:solidFill>
                  <a:srgbClr val="FF66CC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33392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atercolor_16x9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0001016.potx" id="{8AD53B0B-FC02-4342-9C97-FCB4E3E31C20}" vid="{17FAF719-7E74-4133-9EF7-340AA294087B}"/>
    </a:ext>
  </a:extLst>
</a:theme>
</file>

<file path=ppt/theme/theme2.xml><?xml version="1.0" encoding="utf-8"?>
<a:theme xmlns:a="http://schemas.openxmlformats.org/drawingml/2006/main" name="Office Them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Watercolor presentation (widescreen)</Template>
  <TotalTime>2812</TotalTime>
  <Words>510</Words>
  <Application>Microsoft Office PowerPoint</Application>
  <PresentationFormat>Custom</PresentationFormat>
  <Paragraphs>161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Droid Sans Fallback</vt:lpstr>
      <vt:lpstr>FreeSans</vt:lpstr>
      <vt:lpstr>Liberation Sans</vt:lpstr>
      <vt:lpstr>Palatino Linotype</vt:lpstr>
      <vt:lpstr>Tahoma</vt:lpstr>
      <vt:lpstr>Times New Romans</vt:lpstr>
      <vt:lpstr>Watercolor_16x9</vt:lpstr>
      <vt:lpstr>Glycans and miRNAs</vt:lpstr>
      <vt:lpstr>Glycans and miRNAs</vt:lpstr>
      <vt:lpstr>Disclaimer</vt:lpstr>
      <vt:lpstr>What are Glycans</vt:lpstr>
      <vt:lpstr>What are Glycans (II)</vt:lpstr>
      <vt:lpstr>What are Glycans (III)</vt:lpstr>
      <vt:lpstr>What are miRNAs</vt:lpstr>
      <vt:lpstr>Where are glycans found</vt:lpstr>
      <vt:lpstr>Where are glycans found</vt:lpstr>
      <vt:lpstr>Where are MIRs found</vt:lpstr>
      <vt:lpstr>Why are glycans important</vt:lpstr>
      <vt:lpstr>Why are glycans important (II)</vt:lpstr>
      <vt:lpstr>Why are glycans important (III)</vt:lpstr>
      <vt:lpstr>Why are miRNA important</vt:lpstr>
      <vt:lpstr>Microbiota</vt:lpstr>
      <vt:lpstr>Microbiota (II)</vt:lpstr>
      <vt:lpstr>Microbiota (III)</vt:lpstr>
      <vt:lpstr>The GUT</vt:lpstr>
      <vt:lpstr>The GUT (II)</vt:lpstr>
      <vt:lpstr>The triple relationship</vt:lpstr>
      <vt:lpstr>A Curiosity: HBGA</vt:lpstr>
      <vt:lpstr>Conclusions and Future Research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Glycans and miRNAs</dc:title>
  <dc:creator>Maria Ferrara</dc:creator>
  <cp:lastModifiedBy>Maria Ferrara</cp:lastModifiedBy>
  <cp:revision>46</cp:revision>
  <dcterms:created xsi:type="dcterms:W3CDTF">2018-09-08T04:00:05Z</dcterms:created>
  <dcterms:modified xsi:type="dcterms:W3CDTF">2018-09-13T03:53:30Z</dcterms:modified>
</cp:coreProperties>
</file>