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20"/>
  </p:notesMasterIdLst>
  <p:handoutMasterIdLst>
    <p:handoutMasterId r:id="rId21"/>
  </p:handoutMasterIdLst>
  <p:sldIdLst>
    <p:sldId id="274" r:id="rId2"/>
    <p:sldId id="314" r:id="rId3"/>
    <p:sldId id="367" r:id="rId4"/>
    <p:sldId id="368" r:id="rId5"/>
    <p:sldId id="369" r:id="rId6"/>
    <p:sldId id="370" r:id="rId7"/>
    <p:sldId id="372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66" r:id="rId19"/>
  </p:sldIdLst>
  <p:sldSz cx="9144000" cy="6858000" type="screen4x3"/>
  <p:notesSz cx="6797675" cy="9928225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Forgo" initials="N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225B"/>
    <a:srgbClr val="F04B1E"/>
    <a:srgbClr val="F8B3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75" autoAdjust="0"/>
    <p:restoredTop sz="95341" autoAdjust="0"/>
  </p:normalViewPr>
  <p:slideViewPr>
    <p:cSldViewPr>
      <p:cViewPr varScale="1">
        <p:scale>
          <a:sx n="70" d="100"/>
          <a:sy n="70" d="100"/>
        </p:scale>
        <p:origin x="-17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78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3656F44-8CF1-4F14-9DC9-723789A749D3}" type="datetimeFigureOut">
              <a:rPr lang="de-DE"/>
              <a:pPr>
                <a:defRPr/>
              </a:pPr>
              <a:t>08.08.2016</a:t>
            </a:fld>
            <a:endParaRPr lang="de-DE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8EAADBE-F079-434A-8562-42E9F5C95E6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67C626F-590C-404D-8898-8E73197C0824}" type="datetimeFigureOut">
              <a:rPr lang="de-DE"/>
              <a:pPr>
                <a:defRPr/>
              </a:pPr>
              <a:t>08.08.2016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3DAEC6D2-1C20-4263-88E1-D99EE5F4BB9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de-D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de-DE" smtClean="0"/>
          </a:p>
        </p:txBody>
      </p:sp>
      <p:sp>
        <p:nvSpPr>
          <p:cNvPr id="399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8C3CC6E-9FE6-42E9-AC9F-7EF35CFB88EE}" type="slidenum">
              <a:rPr lang="de-DE" altLang="de-DE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xmlns="" val="32986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44450"/>
            <a:ext cx="5259388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Grafik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44450"/>
            <a:ext cx="5259388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0F40205-D165-4EF9-852E-9F9BCCB5916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82550"/>
            <a:ext cx="16208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Gerade Verbindung 7"/>
          <p:cNvCxnSpPr/>
          <p:nvPr/>
        </p:nvCxnSpPr>
        <p:spPr>
          <a:xfrm>
            <a:off x="-4763" y="1125538"/>
            <a:ext cx="9148763" cy="0"/>
          </a:xfrm>
          <a:prstGeom prst="line">
            <a:avLst/>
          </a:prstGeom>
          <a:ln w="25400" cap="flat">
            <a:solidFill>
              <a:srgbClr val="13225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1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82550"/>
            <a:ext cx="16208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7"/>
          <p:cNvCxnSpPr/>
          <p:nvPr userDrawn="1"/>
        </p:nvCxnSpPr>
        <p:spPr>
          <a:xfrm>
            <a:off x="-4763" y="1125538"/>
            <a:ext cx="9148763" cy="0"/>
          </a:xfrm>
          <a:prstGeom prst="line">
            <a:avLst/>
          </a:prstGeom>
          <a:ln w="25400" cap="flat">
            <a:solidFill>
              <a:srgbClr val="13225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1680" y="43853"/>
            <a:ext cx="7344816" cy="1036695"/>
          </a:xfrm>
        </p:spPr>
        <p:txBody>
          <a:bodyPr>
            <a:noAutofit/>
          </a:bodyPr>
          <a:lstStyle>
            <a:lvl1pPr algn="r"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6F0C85-910D-49AF-8881-58890482D18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82550"/>
            <a:ext cx="16208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Gerade Verbindung 13"/>
          <p:cNvCxnSpPr/>
          <p:nvPr/>
        </p:nvCxnSpPr>
        <p:spPr>
          <a:xfrm>
            <a:off x="-4763" y="1125538"/>
            <a:ext cx="91487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1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82550"/>
            <a:ext cx="1620838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Gerade Verbindung 13"/>
          <p:cNvCxnSpPr/>
          <p:nvPr userDrawn="1"/>
        </p:nvCxnSpPr>
        <p:spPr>
          <a:xfrm>
            <a:off x="-4763" y="1125538"/>
            <a:ext cx="9148763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34E0C2B-A1ED-4C1E-A6A8-A435D472AB3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9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Gerade Verbindung 9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691680" y="5753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2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8A60E8-0B99-42DA-B085-C1A177AC626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12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8" name="Grafik 13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Gerade Verbindung 14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pieren 12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11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Gerade Verbindung 11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1691680" y="-13297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3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4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5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2278253-F915-48DF-97C1-FEF6D9CDAB5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15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4" name="Grafik 16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Gerade Verbindung 17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pieren 15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7" name="Grafik 16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Gerade Verbindung 17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691680" y="5753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2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DFE1BC-D9F8-46D7-8148-C5B7F11C74B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7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3" name="Grafik 8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Gerade Verbindung 9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11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6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0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86FDFE9-4B30-411F-A6F7-151051D4270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9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Gerade Verbindung 9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11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2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5D4DCC-3941-4950-A1B1-1DF724E3B94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11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9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Gerade Verbindung 9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268759"/>
            <a:ext cx="5486400" cy="345881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11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2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3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6B292D-47DD-4CCC-A5FA-315A71801B6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10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5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8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Gerade Verbindung 8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691680" y="10369"/>
            <a:ext cx="7452320" cy="996947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6C624B-476D-4A7B-B0D4-77953C26CEE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9"/>
          <p:cNvGrpSpPr>
            <a:grpSpLocks/>
          </p:cNvGrpSpPr>
          <p:nvPr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5" name="Grafik 10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Gerade Verbindung 11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ieren 11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8" name="Grafik 14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Gerade Verbindung 8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268760"/>
            <a:ext cx="2057400" cy="485740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68760"/>
            <a:ext cx="6019800" cy="4857403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037B99-37BE-4B70-B36C-32236DB62AC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" y="44450"/>
            <a:ext cx="5259388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F524FA-F733-4680-B515-E1DC600AB23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691680" y="5753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0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19D3C7-EBBC-41C8-8820-45902EEDD5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12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8" name="Grafik 13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Gerade Verbindung 14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1691680" y="-13297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0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11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2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76D9BF-38F8-4E78-8F50-E2E1F1BB3D5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15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4" name="Grafik 16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Gerade Verbindung 17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691680" y="5753"/>
            <a:ext cx="7452320" cy="1036695"/>
          </a:xfrm>
        </p:spPr>
        <p:txBody>
          <a:bodyPr>
            <a:noAutofit/>
          </a:bodyPr>
          <a:lstStyle>
            <a:lvl1pPr>
              <a:defRPr sz="3200">
                <a:solidFill>
                  <a:srgbClr val="13225B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6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384FEE-BC94-4531-885F-F9FE6031EBD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6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268760"/>
            <a:ext cx="5111750" cy="48574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10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4A007B-25B9-4145-9615-47100F4AABE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10"/>
          <p:cNvGrpSpPr>
            <a:grpSpLocks/>
          </p:cNvGrpSpPr>
          <p:nvPr userDrawn="1"/>
        </p:nvGrpSpPr>
        <p:grpSpPr bwMode="auto">
          <a:xfrm>
            <a:off x="-4763" y="0"/>
            <a:ext cx="9148763" cy="1042988"/>
            <a:chOff x="-4531" y="48"/>
            <a:chExt cx="9148531" cy="1042400"/>
          </a:xfrm>
        </p:grpSpPr>
        <p:pic>
          <p:nvPicPr>
            <p:cNvPr id="5" name="Grafik 11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4531" y="48"/>
              <a:ext cx="1621296" cy="100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Gerade Verbindung 12"/>
            <p:cNvCxnSpPr/>
            <p:nvPr userDrawn="1"/>
          </p:nvCxnSpPr>
          <p:spPr>
            <a:xfrm>
              <a:off x="0" y="-164451"/>
              <a:ext cx="9144000" cy="0"/>
            </a:xfrm>
            <a:prstGeom prst="line">
              <a:avLst/>
            </a:prstGeom>
            <a:ln w="38100" cmpd="thinThick"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691680" y="10369"/>
            <a:ext cx="7452320" cy="996947"/>
          </a:xfrm>
        </p:spPr>
        <p:txBody>
          <a:bodyPr/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C9091B-D401-4E87-ABDD-6EF37EA0307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0" y="6308725"/>
            <a:ext cx="9144000" cy="549275"/>
          </a:xfrm>
          <a:prstGeom prst="rect">
            <a:avLst/>
          </a:prstGeom>
          <a:solidFill>
            <a:srgbClr val="F8B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13225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 smtClean="0"/>
              <a:t>21-23  March 2016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13225B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 smtClean="0"/>
              <a:t> 6. Progress Meeting  Bern  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13225B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3693C5F-E901-4F98-863E-395B85A6858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3" name="Gerade Verbindung 12"/>
          <p:cNvCxnSpPr/>
          <p:nvPr/>
        </p:nvCxnSpPr>
        <p:spPr>
          <a:xfrm>
            <a:off x="-9080" y="5357813"/>
            <a:ext cx="9144000" cy="0"/>
          </a:xfrm>
          <a:prstGeom prst="line">
            <a:avLst/>
          </a:prstGeom>
          <a:ln w="190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  <p:sldLayoutId id="2147484072" r:id="rId12"/>
    <p:sldLayoutId id="2147484073" r:id="rId13"/>
    <p:sldLayoutId id="2147484074" r:id="rId14"/>
    <p:sldLayoutId id="2147484075" r:id="rId15"/>
    <p:sldLayoutId id="2147484076" r:id="rId16"/>
    <p:sldLayoutId id="2147484077" r:id="rId17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Datumsplatzhalter 1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2016</a:t>
            </a:r>
            <a:endParaRPr lang="de-DE" sz="1400" dirty="0"/>
          </a:p>
        </p:txBody>
      </p:sp>
      <p:sp>
        <p:nvSpPr>
          <p:cNvPr id="14338" name="Fußzeilenplatzhalter 2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3608388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de-DE" sz="1400" dirty="0"/>
          </a:p>
        </p:txBody>
      </p:sp>
      <p:sp>
        <p:nvSpPr>
          <p:cNvPr id="19460" name="Foliennummernplatzhalt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38B34-F36F-4F27-9729-0217935D8EBD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19461" name="Titel 1"/>
          <p:cNvSpPr txBox="1">
            <a:spLocks/>
          </p:cNvSpPr>
          <p:nvPr/>
        </p:nvSpPr>
        <p:spPr bwMode="auto">
          <a:xfrm>
            <a:off x="703263" y="3356992"/>
            <a:ext cx="8045450" cy="1080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3600" dirty="0" smtClean="0"/>
              <a:t>The Law and In </a:t>
            </a:r>
            <a:r>
              <a:rPr lang="en-US" sz="3600" dirty="0" err="1" smtClean="0"/>
              <a:t>Silico</a:t>
            </a:r>
            <a:r>
              <a:rPr lang="en-US" sz="3600" dirty="0" smtClean="0"/>
              <a:t> Health Technology: Help or Hindrance?</a:t>
            </a:r>
            <a:r>
              <a:rPr lang="en-US" altLang="de-DE" sz="3600" dirty="0">
                <a:solidFill>
                  <a:srgbClr val="13225B"/>
                </a:solidFill>
                <a:latin typeface="Calibri" pitchFamily="34" charset="0"/>
              </a:rPr>
              <a:t>	</a:t>
            </a:r>
          </a:p>
        </p:txBody>
      </p:sp>
      <p:sp>
        <p:nvSpPr>
          <p:cNvPr id="19462" name="Titel 1"/>
          <p:cNvSpPr txBox="1">
            <a:spLocks/>
          </p:cNvSpPr>
          <p:nvPr/>
        </p:nvSpPr>
        <p:spPr bwMode="auto">
          <a:xfrm>
            <a:off x="684213" y="4437112"/>
            <a:ext cx="777240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GB" altLang="en-US" sz="3200" dirty="0" smtClean="0">
                <a:solidFill>
                  <a:srgbClr val="0070C0"/>
                </a:solidFill>
                <a:latin typeface="Calibri" pitchFamily="34" charset="0"/>
              </a:rPr>
              <a:t>Dr Marc </a:t>
            </a:r>
            <a:r>
              <a:rPr lang="en-GB" altLang="en-US" sz="3200" dirty="0" err="1" smtClean="0">
                <a:solidFill>
                  <a:srgbClr val="0070C0"/>
                </a:solidFill>
                <a:latin typeface="Calibri" pitchFamily="34" charset="0"/>
              </a:rPr>
              <a:t>Stauch</a:t>
            </a:r>
            <a:r>
              <a:rPr lang="en-GB" altLang="en-US" sz="3200" dirty="0" smtClean="0">
                <a:solidFill>
                  <a:srgbClr val="0070C0"/>
                </a:solidFill>
                <a:latin typeface="Calibri" pitchFamily="34" charset="0"/>
              </a:rPr>
              <a:t>, MA (Oxon), </a:t>
            </a:r>
          </a:p>
          <a:p>
            <a:pPr algn="ctr" eaLnBrk="1" hangingPunct="1"/>
            <a:r>
              <a:rPr lang="en-GB" altLang="en-US" sz="3200" dirty="0" smtClean="0">
                <a:solidFill>
                  <a:srgbClr val="0070C0"/>
                </a:solidFill>
                <a:latin typeface="Calibri" pitchFamily="34" charset="0"/>
              </a:rPr>
              <a:t>Leibniz University Hannover, Germany</a:t>
            </a:r>
            <a:endParaRPr lang="en-GB" altLang="en-US" sz="3200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I.   </a:t>
            </a:r>
            <a:r>
              <a:rPr lang="de-DE" altLang="en-US" dirty="0" err="1" smtClean="0"/>
              <a:t>Introduction</a:t>
            </a:r>
            <a:r>
              <a:rPr lang="de-DE" altLang="en-US" dirty="0" smtClean="0"/>
              <a:t>: </a:t>
            </a:r>
            <a:r>
              <a:rPr lang="de-DE" altLang="en-US" dirty="0" err="1" smtClean="0"/>
              <a:t>law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and</a:t>
            </a:r>
            <a:r>
              <a:rPr lang="de-DE" altLang="en-US" dirty="0" smtClean="0"/>
              <a:t> innovative </a:t>
            </a:r>
            <a:r>
              <a:rPr lang="de-DE" altLang="en-US" dirty="0" err="1" smtClean="0"/>
              <a:t>health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technologies</a:t>
            </a:r>
            <a:r>
              <a:rPr lang="de-DE" altLang="en-US" dirty="0" smtClean="0"/>
              <a:t> 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268760"/>
            <a:ext cx="8363272" cy="396044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	‘The law should aim to support new technologies with potential for benefiting mankind, but also needs to protect relevant individual interests – especially where these are embodied in longstanding ethical principles. In the context of health law, the regulatory focus has been on avoiding harm to individual patients and research subjects; the paradox is that, if research and/or care is made harder or delayed by legal or professional ethical restrictions, patients also stand to be harmed, by being denied better treatment.’ </a:t>
            </a:r>
          </a:p>
          <a:p>
            <a:pPr lvl="1"/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r>
              <a:rPr lang="de-DE" sz="1400" dirty="0" smtClean="0"/>
              <a:t> 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2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</a:t>
            </a:r>
            <a:r>
              <a:rPr lang="de-DE" altLang="en-US" sz="4000" dirty="0" smtClean="0"/>
              <a:t> </a:t>
            </a:r>
            <a:r>
              <a:rPr lang="de-DE" altLang="en-US" sz="3600" dirty="0" smtClean="0"/>
              <a:t>I.   </a:t>
            </a:r>
            <a:r>
              <a:rPr lang="de-DE" altLang="en-US" sz="3600" dirty="0" err="1" smtClean="0"/>
              <a:t>Introduction</a:t>
            </a:r>
            <a:r>
              <a:rPr lang="de-DE" altLang="en-US" sz="3600" dirty="0" smtClean="0"/>
              <a:t> (</a:t>
            </a:r>
            <a:r>
              <a:rPr lang="de-DE" altLang="en-US" sz="3600" dirty="0" err="1" smtClean="0"/>
              <a:t>contd</a:t>
            </a:r>
            <a:r>
              <a:rPr lang="de-DE" altLang="en-US" sz="3600" dirty="0" smtClean="0"/>
              <a:t>.)</a:t>
            </a:r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124744"/>
            <a:ext cx="8363272" cy="4104456"/>
          </a:xfrm>
        </p:spPr>
        <p:txBody>
          <a:bodyPr/>
          <a:lstStyle/>
          <a:p>
            <a:r>
              <a:rPr lang="en-US" sz="2400" dirty="0" smtClean="0"/>
              <a:t>Clinical researchers, as well as clinicians who want to use innovative methods in care often get frustrated with the law – seen as holding back valuable research that could make life-saving differences to patients - concern seems pretty much universal – in Europe, in America and elsewhere;</a:t>
            </a:r>
            <a:endParaRPr lang="de-DE" sz="2400" dirty="0" smtClean="0"/>
          </a:p>
          <a:p>
            <a:r>
              <a:rPr lang="en-US" sz="2400" dirty="0" smtClean="0"/>
              <a:t>Before talking more specifically about issues in the regulation of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oncology, worth asking why in general law struggles with innovative medical research – especially where new technology in play;</a:t>
            </a:r>
          </a:p>
          <a:p>
            <a:r>
              <a:rPr lang="en-US" sz="2400" dirty="0" smtClean="0"/>
              <a:t>Two main reasons: one to do with nature of law, the other to do with medical research…</a:t>
            </a:r>
            <a:endParaRPr lang="de-DE" sz="2400" dirty="0" smtClean="0"/>
          </a:p>
          <a:p>
            <a:pPr>
              <a:buNone/>
            </a:pPr>
            <a:endParaRPr lang="de-DE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r>
              <a:rPr lang="de-DE" sz="1400" dirty="0" smtClean="0"/>
              <a:t> 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3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I.   </a:t>
            </a:r>
            <a:r>
              <a:rPr lang="de-DE" altLang="en-US" dirty="0" err="1" smtClean="0"/>
              <a:t>Introduction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484784"/>
            <a:ext cx="8363272" cy="3744416"/>
          </a:xfrm>
        </p:spPr>
        <p:txBody>
          <a:bodyPr/>
          <a:lstStyle/>
          <a:p>
            <a:r>
              <a:rPr lang="en-US" sz="2400" dirty="0" smtClean="0"/>
              <a:t>(1) Law – tries to govern activities in line with efficient and socially accepted norms – to adopt rules that encourage what is beneficial and discourage what is harmful – implies that, for regulators to come up with well-fitting rules, they need a lot of local knowledge – i.e. to understand, for the specific activity, what are the benefits vs. the risks and the best way (in terms of its effect) of dealing with it – by prohibition, by permitting performance only by qualified persons, by automatic redress after event if things go wrong, etc;</a:t>
            </a:r>
            <a:endParaRPr lang="de-DE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pPr>
              <a:buNone/>
            </a:pPr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r>
              <a:rPr lang="de-DE" sz="1400" dirty="0" smtClean="0"/>
              <a:t>  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4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I.   </a:t>
            </a:r>
            <a:r>
              <a:rPr lang="de-DE" altLang="en-US" dirty="0" err="1" smtClean="0"/>
              <a:t>Introduction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196752"/>
            <a:ext cx="8363272" cy="4320480"/>
          </a:xfrm>
        </p:spPr>
        <p:txBody>
          <a:bodyPr/>
          <a:lstStyle/>
          <a:p>
            <a:r>
              <a:rPr lang="en-US" sz="2400" dirty="0" smtClean="0"/>
              <a:t>(2) Medical research – complex activity; uncertain trade-off between risks to present persons and potential benefits to future persons; (interventional) medical research may involve serious risks of physical harm. ICT-driven research adds new factors – in some ways should make things </a:t>
            </a:r>
            <a:r>
              <a:rPr lang="en-US" sz="2400" dirty="0" smtClean="0"/>
              <a:t>easier: </a:t>
            </a:r>
            <a:r>
              <a:rPr lang="en-US" sz="2400" dirty="0" smtClean="0"/>
              <a:t>less risk of physical harm; but risks relating to privacy (worries about ICT security of sensitive health data); and concerns about quality and implications of results generated – risk of false positives, negatives; but also accurate information may distress and overload patient – complex, hard to understand field where little precedent to guide rule </a:t>
            </a:r>
            <a:r>
              <a:rPr lang="en-US" sz="2400" dirty="0" smtClean="0"/>
              <a:t>maker.</a:t>
            </a:r>
            <a:endParaRPr lang="de-DE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r>
              <a:rPr lang="de-DE" sz="1400" dirty="0" smtClean="0"/>
              <a:t>  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5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II. The r</a:t>
            </a:r>
            <a:r>
              <a:rPr lang="en-US" dirty="0" err="1" smtClean="0"/>
              <a:t>egulation</a:t>
            </a:r>
            <a:r>
              <a:rPr lang="en-US" dirty="0" smtClean="0"/>
              <a:t> of in </a:t>
            </a:r>
            <a:r>
              <a:rPr lang="en-US" dirty="0" err="1" smtClean="0"/>
              <a:t>silico</a:t>
            </a:r>
            <a:r>
              <a:rPr lang="en-US" dirty="0" smtClean="0"/>
              <a:t> modeling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412776"/>
            <a:ext cx="8363272" cy="4104456"/>
          </a:xfrm>
        </p:spPr>
        <p:txBody>
          <a:bodyPr/>
          <a:lstStyle/>
          <a:p>
            <a:r>
              <a:rPr lang="en-US" sz="2400" dirty="0" smtClean="0"/>
              <a:t>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modeling a particular kind of ICT-driven medical research innovation;</a:t>
            </a:r>
          </a:p>
          <a:p>
            <a:r>
              <a:rPr lang="en-US" sz="2400" dirty="0" smtClean="0"/>
              <a:t>Useful to divide the activity into two main stages:</a:t>
            </a:r>
          </a:p>
          <a:p>
            <a:pPr lvl="1"/>
            <a:r>
              <a:rPr lang="en-US" sz="2000" dirty="0" smtClean="0"/>
              <a:t>(1) Building and validating the models; </a:t>
            </a:r>
          </a:p>
          <a:p>
            <a:pPr lvl="1"/>
            <a:r>
              <a:rPr lang="en-US" sz="2000" dirty="0" smtClean="0"/>
              <a:t>(2) </a:t>
            </a:r>
            <a:r>
              <a:rPr lang="en-US" sz="2000" dirty="0" smtClean="0"/>
              <a:t>P</a:t>
            </a:r>
            <a:r>
              <a:rPr lang="en-US" sz="2000" dirty="0" smtClean="0"/>
              <a:t>ut</a:t>
            </a:r>
            <a:r>
              <a:rPr lang="en-US" sz="2000" dirty="0" smtClean="0"/>
              <a:t>ting </a:t>
            </a:r>
            <a:r>
              <a:rPr lang="en-US" sz="2000" dirty="0" smtClean="0"/>
              <a:t>them into clinical practice.</a:t>
            </a:r>
          </a:p>
          <a:p>
            <a:r>
              <a:rPr lang="en-US" sz="2400" dirty="0" smtClean="0"/>
              <a:t>At stage 1, key legal concerns relate to health data privacy and security; at stage 2, an added concern relates to patient safety.</a:t>
            </a:r>
            <a:endParaRPr lang="de-DE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6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(1) </a:t>
            </a:r>
            <a:r>
              <a:rPr lang="de-DE" altLang="en-US" dirty="0" err="1" smtClean="0"/>
              <a:t>Building</a:t>
            </a:r>
            <a:r>
              <a:rPr lang="de-DE" altLang="en-US" dirty="0" smtClean="0"/>
              <a:t>/</a:t>
            </a:r>
            <a:r>
              <a:rPr lang="de-DE" altLang="en-US" dirty="0" err="1" smtClean="0"/>
              <a:t>validating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Need lots of data – some of it – at mathematical modeling stage - non-personal: molecular, biochemical or biomechanical data re physical properties of tissues and how these interact in </a:t>
            </a:r>
            <a:r>
              <a:rPr lang="en-US" sz="2400" dirty="0" err="1" smtClean="0"/>
              <a:t>tumour</a:t>
            </a:r>
            <a:r>
              <a:rPr lang="en-US" sz="2400" dirty="0" smtClean="0"/>
              <a:t> development; </a:t>
            </a:r>
          </a:p>
          <a:p>
            <a:r>
              <a:rPr lang="en-US" sz="2400" dirty="0" smtClean="0"/>
              <a:t>But ultimately need to ensure models ‘fit’ what happens with real </a:t>
            </a:r>
            <a:r>
              <a:rPr lang="en-US" sz="2400" dirty="0" smtClean="0"/>
              <a:t>patients </a:t>
            </a:r>
            <a:r>
              <a:rPr lang="en-US" sz="2400" dirty="0" smtClean="0"/>
              <a:t>– require retrospective </a:t>
            </a:r>
            <a:r>
              <a:rPr lang="en-US" sz="2400" dirty="0" smtClean="0"/>
              <a:t>data </a:t>
            </a:r>
            <a:r>
              <a:rPr lang="en-US" sz="2400" dirty="0" smtClean="0"/>
              <a:t>giving info about patients at diagnosis, and how the </a:t>
            </a:r>
            <a:r>
              <a:rPr lang="en-US" sz="2400" dirty="0" smtClean="0"/>
              <a:t>tumor </a:t>
            </a:r>
            <a:r>
              <a:rPr lang="en-US" sz="2400" dirty="0" smtClean="0"/>
              <a:t>develops in diverse cases – with one set of genetic factors rather than another, with one treatment rather than another, etc – the larger the data sets the better, to allow fuller analysis…</a:t>
            </a:r>
            <a:endParaRPr lang="de-DE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7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(1) </a:t>
            </a:r>
            <a:r>
              <a:rPr lang="de-DE" altLang="en-US" dirty="0" err="1" smtClean="0"/>
              <a:t>Building</a:t>
            </a:r>
            <a:r>
              <a:rPr lang="de-DE" altLang="en-US" dirty="0" smtClean="0"/>
              <a:t>/</a:t>
            </a:r>
            <a:r>
              <a:rPr lang="de-DE" altLang="en-US" dirty="0" err="1" smtClean="0"/>
              <a:t>validating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Here privacy rules can be </a:t>
            </a:r>
            <a:r>
              <a:rPr lang="en-US" sz="2400" dirty="0" smtClean="0"/>
              <a:t>challenging </a:t>
            </a:r>
            <a:r>
              <a:rPr lang="en-US" sz="2400" dirty="0" smtClean="0"/>
              <a:t>– EU Data Protection Directive, PIPEDA, HIPAA all stress sensitive nature of health data and need to protect patient/research subject autonomy and privacy; three-fold requirement of:</a:t>
            </a:r>
          </a:p>
          <a:p>
            <a:pPr lvl="1"/>
            <a:r>
              <a:rPr lang="en-US" sz="2000" dirty="0" smtClean="0"/>
              <a:t> (</a:t>
            </a:r>
            <a:r>
              <a:rPr lang="en-US" sz="2000" dirty="0" err="1" smtClean="0"/>
              <a:t>i</a:t>
            </a:r>
            <a:r>
              <a:rPr lang="en-US" sz="2000" dirty="0" smtClean="0"/>
              <a:t>) Subject consent to research data use (so far as practical);</a:t>
            </a:r>
          </a:p>
          <a:p>
            <a:pPr lvl="1"/>
            <a:r>
              <a:rPr lang="en-US" sz="2000" dirty="0" smtClean="0"/>
              <a:t>(ii) De-identification of data/information prior to research use (so far as practical), plus other appropriate security measures;</a:t>
            </a:r>
          </a:p>
          <a:p>
            <a:pPr lvl="1"/>
            <a:r>
              <a:rPr lang="en-US" sz="2000" dirty="0" smtClean="0"/>
              <a:t>(iii) Safeguard of independent approval and oversight, such as from IRBs or DPAs or </a:t>
            </a:r>
            <a:r>
              <a:rPr lang="en-US" sz="2000" dirty="0" err="1" smtClean="0"/>
              <a:t>RECs.</a:t>
            </a:r>
            <a:endParaRPr lang="en-US" sz="20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8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(1) </a:t>
            </a:r>
            <a:r>
              <a:rPr lang="de-DE" altLang="en-US" dirty="0" err="1" smtClean="0"/>
              <a:t>Building</a:t>
            </a:r>
            <a:r>
              <a:rPr lang="de-DE" altLang="en-US" dirty="0" smtClean="0"/>
              <a:t>/</a:t>
            </a:r>
            <a:r>
              <a:rPr lang="de-DE" altLang="en-US" dirty="0" err="1" smtClean="0"/>
              <a:t>validating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412776"/>
            <a:ext cx="8363272" cy="4104456"/>
          </a:xfrm>
        </p:spPr>
        <p:txBody>
          <a:bodyPr/>
          <a:lstStyle/>
          <a:p>
            <a:r>
              <a:rPr lang="en-US" sz="2400" dirty="0" smtClean="0"/>
              <a:t>Helpful: Rules fairly flexible in practice; reflect ethics and patient views re use of data – promotes trust; cooperation of researchers with oversight/review bodies may also help promote well-planned research;</a:t>
            </a:r>
            <a:endParaRPr lang="de-DE" sz="2400" dirty="0" smtClean="0"/>
          </a:p>
          <a:p>
            <a:r>
              <a:rPr lang="en-US" sz="2400" dirty="0" smtClean="0"/>
              <a:t>Hindrance: Cost and delay of seeking re-consent and/or ethics approval (including possible inconsistent review body decisions); data may be rendered less useful due to significant amount of de-identification;</a:t>
            </a:r>
            <a:endParaRPr lang="de-DE" sz="2400" dirty="0" smtClean="0"/>
          </a:p>
          <a:p>
            <a:r>
              <a:rPr lang="en-US" sz="2400" dirty="0" smtClean="0"/>
              <a:t>[In EU GDPR reforms will encourage closer prior involvement of DPAs and ‘one-stop shop’  approval for multi-centre research.]</a:t>
            </a:r>
            <a:endParaRPr lang="de-DE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9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(1) </a:t>
            </a:r>
            <a:r>
              <a:rPr lang="de-DE" altLang="en-US" dirty="0" err="1" smtClean="0"/>
              <a:t>Building</a:t>
            </a:r>
            <a:r>
              <a:rPr lang="de-DE" altLang="en-US" dirty="0" smtClean="0"/>
              <a:t>/</a:t>
            </a:r>
            <a:r>
              <a:rPr lang="de-DE" altLang="en-US" dirty="0" err="1" smtClean="0"/>
              <a:t>validating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412776"/>
            <a:ext cx="8363272" cy="4104456"/>
          </a:xfrm>
        </p:spPr>
        <p:txBody>
          <a:bodyPr/>
          <a:lstStyle/>
          <a:p>
            <a:r>
              <a:rPr lang="en-US" sz="2400" dirty="0" smtClean="0"/>
              <a:t>But is data privacy actually something of a ‘red herring’, as </a:t>
            </a:r>
            <a:r>
              <a:rPr lang="en-US" sz="2400" dirty="0" smtClean="0"/>
              <a:t>a</a:t>
            </a:r>
            <a:r>
              <a:rPr lang="en-US" sz="2400" dirty="0" smtClean="0"/>
              <a:t> </a:t>
            </a:r>
            <a:r>
              <a:rPr lang="en-US" sz="2400" dirty="0" smtClean="0"/>
              <a:t>reason for hold-ups in health data research use? </a:t>
            </a:r>
          </a:p>
          <a:p>
            <a:r>
              <a:rPr lang="en-US" sz="2400" dirty="0" smtClean="0"/>
              <a:t>Arguably real problem as much about properly exploiting data when available, namely by making the data (recorded in different health care systems) inter-operable… here far more investment needed in data </a:t>
            </a:r>
            <a:r>
              <a:rPr lang="en-US" sz="2400" dirty="0" err="1" smtClean="0"/>
              <a:t>curation</a:t>
            </a:r>
            <a:r>
              <a:rPr lang="en-US" sz="2400" dirty="0" smtClean="0"/>
              <a:t>; </a:t>
            </a:r>
          </a:p>
          <a:p>
            <a:r>
              <a:rPr lang="en-US" sz="2400" dirty="0" smtClean="0"/>
              <a:t>Here legal hindrance by omission– IP law reform required to </a:t>
            </a:r>
            <a:r>
              <a:rPr lang="en-US" sz="2400" dirty="0" smtClean="0"/>
              <a:t>properly reward </a:t>
            </a:r>
            <a:r>
              <a:rPr lang="en-US" sz="2400" dirty="0" err="1" smtClean="0"/>
              <a:t>curation</a:t>
            </a:r>
            <a:r>
              <a:rPr lang="en-US" sz="2400" dirty="0" smtClean="0"/>
              <a:t>: presently ‘confidentiality’ often </a:t>
            </a:r>
            <a:r>
              <a:rPr lang="en-US" sz="2400" dirty="0" smtClean="0"/>
              <a:t>to </a:t>
            </a:r>
            <a:r>
              <a:rPr lang="en-US" sz="2400" dirty="0" smtClean="0"/>
              <a:t>do with safeguarding investment of researchers (and sponsors, e.g. </a:t>
            </a:r>
            <a:r>
              <a:rPr lang="en-US" sz="2400" dirty="0" err="1" smtClean="0"/>
              <a:t>Pharma</a:t>
            </a:r>
            <a:r>
              <a:rPr lang="en-US" sz="2400" dirty="0" smtClean="0"/>
              <a:t>), in default of external IP protection.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10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</a:t>
            </a:r>
            <a:r>
              <a:rPr lang="de-DE" altLang="en-US" dirty="0" err="1" smtClean="0"/>
              <a:t>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clinical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Before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models are authorized for use as clinical support tools they will need to satisfy requirements under medical device regulation;</a:t>
            </a:r>
          </a:p>
          <a:p>
            <a:r>
              <a:rPr lang="en-US" sz="2400" dirty="0" smtClean="0"/>
              <a:t>Rules again similar on both sides of the Atlantic (EU medical device regime; Canada medical device regulation; US FDA rules) Basic idea is to ensure appropriate patient safety, and beyond that demonstrate clinical effectiveness.	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11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Again patient data needed to show use of model is safe and confers clinical benefit (greater than where clinicians simply base decisions on own judgment) – utmost importance that decisions well-grounded (especially if they concern treatment decisions where you only get ‘one shot’); </a:t>
            </a:r>
            <a:endParaRPr lang="de-DE" sz="2400" dirty="0" smtClean="0"/>
          </a:p>
          <a:p>
            <a:r>
              <a:rPr lang="en-US" sz="2400" dirty="0" smtClean="0"/>
              <a:t>Rules </a:t>
            </a:r>
            <a:r>
              <a:rPr lang="en-US" sz="2400" dirty="0" smtClean="0"/>
              <a:t>clear: clinician deploying model needs informed consent of patient </a:t>
            </a:r>
            <a:r>
              <a:rPr lang="en-US" sz="2400" dirty="0" smtClean="0"/>
              <a:t>(including to use </a:t>
            </a:r>
            <a:r>
              <a:rPr lang="en-US" sz="2400" dirty="0" smtClean="0"/>
              <a:t>of patient data </a:t>
            </a:r>
            <a:r>
              <a:rPr lang="en-US" sz="2400" dirty="0" smtClean="0"/>
              <a:t>to help test and refine the model) </a:t>
            </a:r>
            <a:r>
              <a:rPr lang="en-US" sz="2400" dirty="0" smtClean="0"/>
              <a:t>and – so long as use qualifies as medical research/innovative therapy - also </a:t>
            </a:r>
            <a:r>
              <a:rPr lang="en-US" sz="2400" dirty="0" smtClean="0"/>
              <a:t>ethics committee approval. </a:t>
            </a:r>
            <a:endParaRPr lang="de-DE" sz="2400" dirty="0" smtClean="0"/>
          </a:p>
          <a:p>
            <a:endParaRPr lang="de-DE" altLang="de-DE" sz="20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12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Further question for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models about how market </a:t>
            </a:r>
            <a:r>
              <a:rPr lang="en-US" sz="2400" dirty="0" smtClean="0"/>
              <a:t>certification </a:t>
            </a:r>
            <a:r>
              <a:rPr lang="en-US" sz="2400" dirty="0" smtClean="0"/>
              <a:t>testing should be best carried out; one </a:t>
            </a:r>
            <a:r>
              <a:rPr lang="en-US" sz="2400" dirty="0" smtClean="0"/>
              <a:t>approach </a:t>
            </a:r>
            <a:r>
              <a:rPr lang="en-US" sz="2400" dirty="0" smtClean="0"/>
              <a:t>(used re testing of pharmaceutical products) is the multi-phase, double-blind RCT prior to licensing; onerous and lengthy process</a:t>
            </a:r>
            <a:r>
              <a:rPr lang="en-US" sz="2400" dirty="0" smtClean="0">
                <a:solidFill>
                  <a:srgbClr val="13225B"/>
                </a:solidFill>
              </a:rPr>
              <a:t>; potential hindrance;</a:t>
            </a:r>
          </a:p>
          <a:p>
            <a:r>
              <a:rPr lang="en-US" sz="2400" dirty="0" smtClean="0"/>
              <a:t>Assuming  goal is to get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models adopted as quickly as possible (compatible with reasonable patient safety), need for modelers and interested clinicians to have open dialogue with </a:t>
            </a:r>
            <a:r>
              <a:rPr lang="en-US" sz="2400" dirty="0" smtClean="0"/>
              <a:t>medical device regulatory </a:t>
            </a:r>
            <a:r>
              <a:rPr lang="en-US" sz="2400" dirty="0" smtClean="0"/>
              <a:t>authorities...</a:t>
            </a:r>
            <a:endParaRPr lang="de-DE" altLang="de-DE" sz="2400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13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Need to present clear arguments – based on differential risks/benefits – that full testing requirements should not apply to predictive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models for use in clinical support;</a:t>
            </a:r>
            <a:endParaRPr lang="de-DE" sz="2400" dirty="0" smtClean="0"/>
          </a:p>
          <a:p>
            <a:r>
              <a:rPr lang="en-US" sz="2400" dirty="0" smtClean="0"/>
              <a:t>Key benefit is allowing clinicians to make more discriminating decisions appropriate to the particular patient; re risks, models </a:t>
            </a:r>
            <a:r>
              <a:rPr lang="en-US" sz="2400" dirty="0" smtClean="0"/>
              <a:t>not themselves a form of </a:t>
            </a:r>
            <a:r>
              <a:rPr lang="en-US" sz="2400" dirty="0" smtClean="0"/>
              <a:t>treatment (with direct potential for physical harm), but still risk of false information leading clinician to adopt inappropriate treatment (also some risks that arise from provision of highly accurate information). 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14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In fact argument that onerous advance testing (for approval) may not be needed: models can be sufficiently tested ‘on the job’, at least insofar as predictive knowledge they provide to clinicians (in support of their treatment recommendation) is: </a:t>
            </a:r>
          </a:p>
          <a:p>
            <a:pPr lvl="1"/>
            <a:r>
              <a:rPr lang="en-US" sz="2000" dirty="0" smtClean="0"/>
              <a:t>(</a:t>
            </a:r>
            <a:r>
              <a:rPr lang="en-US" sz="2000" dirty="0" err="1" smtClean="0"/>
              <a:t>i</a:t>
            </a:r>
            <a:r>
              <a:rPr lang="en-US" sz="2000" dirty="0" smtClean="0"/>
              <a:t>) presented in an objectively quantified way;</a:t>
            </a:r>
          </a:p>
          <a:p>
            <a:pPr lvl="1"/>
            <a:r>
              <a:rPr lang="en-US" sz="2000" dirty="0" smtClean="0"/>
              <a:t>(ii) </a:t>
            </a:r>
            <a:r>
              <a:rPr lang="en-US" sz="2000" dirty="0" smtClean="0"/>
              <a:t>specific </a:t>
            </a:r>
            <a:r>
              <a:rPr lang="en-US" sz="2000" dirty="0" smtClean="0"/>
              <a:t>to a particular patient; and</a:t>
            </a:r>
          </a:p>
          <a:p>
            <a:pPr lvl="1"/>
            <a:r>
              <a:rPr lang="en-US" sz="2000" dirty="0" smtClean="0"/>
              <a:t>(iii) temporally contiguous  (presenting a flowing picture of what is predicted to occur in the case of that patient).</a:t>
            </a:r>
            <a:endParaRPr lang="de-DE" sz="2000" dirty="0" smtClean="0"/>
          </a:p>
          <a:p>
            <a:pPr>
              <a:buNone/>
            </a:pP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15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 (2) </a:t>
            </a:r>
            <a:r>
              <a:rPr lang="de-DE" altLang="en-US" dirty="0" err="1" smtClean="0"/>
              <a:t>Putting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models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into</a:t>
            </a:r>
            <a:r>
              <a:rPr lang="de-DE" altLang="en-US" dirty="0" smtClean="0"/>
              <a:t> </a:t>
            </a:r>
            <a:r>
              <a:rPr lang="de-DE" altLang="en-US" dirty="0" err="1" smtClean="0"/>
              <a:t>practice</a:t>
            </a:r>
            <a:r>
              <a:rPr lang="de-DE" altLang="en-US" dirty="0" smtClean="0"/>
              <a:t> (</a:t>
            </a:r>
            <a:r>
              <a:rPr lang="de-DE" altLang="en-US" dirty="0" err="1" smtClean="0"/>
              <a:t>contd</a:t>
            </a:r>
            <a:r>
              <a:rPr lang="de-DE" altLang="en-US" dirty="0" smtClean="0"/>
              <a:t>.)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556792"/>
            <a:ext cx="8363272" cy="3960440"/>
          </a:xfrm>
        </p:spPr>
        <p:txBody>
          <a:bodyPr/>
          <a:lstStyle/>
          <a:p>
            <a:r>
              <a:rPr lang="en-US" sz="2400" dirty="0" smtClean="0"/>
              <a:t>If all of the above is true, clinicians should be able to recognize rapidly if the prediction deviates from reality, indicating that the model is not reliable;</a:t>
            </a:r>
          </a:p>
          <a:p>
            <a:r>
              <a:rPr lang="en-US" sz="2400" dirty="0" smtClean="0"/>
              <a:t>In such case they would suspend reliance on the model, and revert to standard treatment (they would give absent the model) – patient not put appreciably at risk; equally the prediction discrepancy would be fed back to modelers to assist with ongoing model refinement process.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16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pPr algn="ctr"/>
            <a:r>
              <a:rPr lang="de-DE" altLang="en-US" sz="3600" dirty="0" smtClean="0"/>
              <a:t>     	  </a:t>
            </a:r>
            <a:r>
              <a:rPr lang="de-DE" altLang="en-US" dirty="0" smtClean="0"/>
              <a:t>III. </a:t>
            </a:r>
            <a:r>
              <a:rPr lang="de-DE" altLang="en-US" dirty="0" err="1" smtClean="0"/>
              <a:t>Conclusions</a:t>
            </a:r>
            <a:endParaRPr lang="de-DE" altLang="en-US" sz="3600" dirty="0" smtClean="0"/>
          </a:p>
        </p:txBody>
      </p:sp>
      <p:sp>
        <p:nvSpPr>
          <p:cNvPr id="21545" name="Rectangle 47"/>
          <p:cNvSpPr>
            <a:spLocks noGrp="1"/>
          </p:cNvSpPr>
          <p:nvPr>
            <p:ph type="body" sz="half" idx="4294967295"/>
          </p:nvPr>
        </p:nvSpPr>
        <p:spPr>
          <a:xfrm>
            <a:off x="323528" y="1340768"/>
            <a:ext cx="8363272" cy="4176464"/>
          </a:xfrm>
        </p:spPr>
        <p:txBody>
          <a:bodyPr/>
          <a:lstStyle/>
          <a:p>
            <a:r>
              <a:rPr lang="en-US" sz="2400" dirty="0" smtClean="0"/>
              <a:t>In medium term in </a:t>
            </a:r>
            <a:r>
              <a:rPr lang="en-US" sz="2400" dirty="0" err="1" smtClean="0"/>
              <a:t>silico</a:t>
            </a:r>
            <a:r>
              <a:rPr lang="en-US" sz="2400" dirty="0" smtClean="0"/>
              <a:t> modeling offers a promising approach to supporting clinical decisions, which if sensibly managed, should not encounter regulatory resistance due to privacy or safety concerns; however:</a:t>
            </a:r>
            <a:endParaRPr lang="de-DE" sz="2400" dirty="0" smtClean="0"/>
          </a:p>
          <a:p>
            <a:r>
              <a:rPr lang="en-US" sz="2400" dirty="0" smtClean="0"/>
              <a:t>To get there will require large-scale use of interoperable retrospective data – the law should here encourage the data </a:t>
            </a:r>
            <a:r>
              <a:rPr lang="en-US" sz="2400" dirty="0" err="1" smtClean="0"/>
              <a:t>curation</a:t>
            </a:r>
            <a:r>
              <a:rPr lang="en-US" sz="2400" dirty="0" smtClean="0"/>
              <a:t> needed with proper IP incentives;  </a:t>
            </a:r>
            <a:endParaRPr lang="de-DE" sz="2400" dirty="0" smtClean="0"/>
          </a:p>
          <a:p>
            <a:r>
              <a:rPr lang="en-US" sz="2400" dirty="0" smtClean="0"/>
              <a:t>And once there, clinicians and modelers with well-developed and prima facie plausible models need to interact with medical device </a:t>
            </a:r>
            <a:r>
              <a:rPr lang="en-US" sz="2400" dirty="0" smtClean="0"/>
              <a:t>authorities </a:t>
            </a:r>
            <a:r>
              <a:rPr lang="en-US" sz="2400" dirty="0" smtClean="0"/>
              <a:t>to promote their swift adoption.</a:t>
            </a: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 12 August 2016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 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21548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5136AD6-D7B7-4744-AFE6-200A3D4799ED}" type="slidenum">
              <a:rPr lang="de-DE" altLang="en-US"/>
              <a:pPr/>
              <a:t>17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Inhaltsplatzhalter 9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752528"/>
          </a:xfrm>
        </p:spPr>
        <p:txBody>
          <a:bodyPr/>
          <a:lstStyle/>
          <a:p>
            <a:pPr lvl="1">
              <a:buFont typeface="Calibri" pitchFamily="34" charset="0"/>
              <a:buChar char="→"/>
            </a:pPr>
            <a:endParaRPr lang="de-DE" altLang="de-DE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de-DE" altLang="de-DE" sz="3600" b="1" dirty="0" smtClean="0">
              <a:solidFill>
                <a:srgbClr val="13225B"/>
              </a:solidFill>
              <a:cs typeface="Arial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de-DE" altLang="de-DE" sz="3600" b="1" dirty="0" smtClean="0">
                <a:solidFill>
                  <a:srgbClr val="13225B"/>
                </a:solidFill>
                <a:cs typeface="Arial" charset="0"/>
              </a:rPr>
              <a:t>THANK YOU FOR YOUR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de-DE" altLang="de-DE" sz="3600" b="1" dirty="0" smtClean="0">
                <a:solidFill>
                  <a:srgbClr val="13225B"/>
                </a:solidFill>
                <a:cs typeface="Arial" charset="0"/>
              </a:rPr>
              <a:t>ATTENTION!</a:t>
            </a:r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de-DE" altLang="de-DE" sz="3600" b="1" dirty="0" smtClean="0">
              <a:solidFill>
                <a:srgbClr val="13225B"/>
              </a:solidFill>
              <a:cs typeface="Arial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de-DE" altLang="de-DE" sz="3600" b="1" dirty="0" smtClean="0">
              <a:solidFill>
                <a:srgbClr val="13225B"/>
              </a:solidFill>
              <a:cs typeface="Arial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de-DE" altLang="de-DE" sz="3600" b="1" dirty="0" smtClean="0">
              <a:solidFill>
                <a:srgbClr val="13225B"/>
              </a:solidFill>
              <a:cs typeface="Arial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sz="2000" dirty="0" smtClean="0"/>
              <a:t>(The research leading to these results has received funding from the EU Seventh Framework Program FP7/2007-2013 under Grant Agreement No 600841.)</a:t>
            </a:r>
            <a:endParaRPr lang="de-DE" sz="2000" dirty="0" smtClean="0"/>
          </a:p>
          <a:p>
            <a:pPr algn="ctr">
              <a:spcBef>
                <a:spcPct val="0"/>
              </a:spcBef>
              <a:buFont typeface="Arial" charset="0"/>
              <a:buNone/>
            </a:pPr>
            <a:endParaRPr lang="de-DE" altLang="de-DE" sz="2000" b="1" dirty="0" smtClean="0">
              <a:solidFill>
                <a:srgbClr val="13225B"/>
              </a:solidFill>
              <a:cs typeface="Arial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Toronto, 12 August </a:t>
            </a:r>
            <a:r>
              <a:rPr lang="de-DE" sz="1400" dirty="0"/>
              <a:t>2016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1400" dirty="0" smtClean="0"/>
              <a:t>Conference </a:t>
            </a:r>
            <a:r>
              <a:rPr lang="de-DE" sz="1400" dirty="0" err="1" smtClean="0"/>
              <a:t>of</a:t>
            </a:r>
            <a:r>
              <a:rPr lang="de-DE" sz="1400" dirty="0" smtClean="0"/>
              <a:t> </a:t>
            </a:r>
            <a:r>
              <a:rPr lang="de-DE" sz="1400" dirty="0" err="1" smtClean="0"/>
              <a:t>Pediatric</a:t>
            </a:r>
            <a:r>
              <a:rPr lang="de-DE" sz="1400" dirty="0" smtClean="0"/>
              <a:t> </a:t>
            </a:r>
            <a:r>
              <a:rPr lang="de-DE" sz="1400" dirty="0" err="1" smtClean="0"/>
              <a:t>Oncology</a:t>
            </a:r>
            <a:endParaRPr lang="en-GB" sz="1400" dirty="0"/>
          </a:p>
        </p:txBody>
      </p:sp>
      <p:sp>
        <p:nvSpPr>
          <p:cNvPr id="38917" name="Foliennummernplatzhalt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B4B05E-DBA0-4AE5-B97F-2E429D33C10D}" type="slidenum">
              <a:rPr lang="de-DE" altLang="de-DE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xmlns="" val="259110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IC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1605</Words>
  <Application>Microsoft Office PowerPoint</Application>
  <PresentationFormat>Bildschirmpräsentation (4:3)</PresentationFormat>
  <Paragraphs>136</Paragraphs>
  <Slides>18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CHIC</vt:lpstr>
      <vt:lpstr>Folie 1</vt:lpstr>
      <vt:lpstr>        I.   Introduction: law and innovative health technologies  </vt:lpstr>
      <vt:lpstr>       I.   Introduction (contd.)</vt:lpstr>
      <vt:lpstr>        I.   Introduction (contd.)</vt:lpstr>
      <vt:lpstr>        I.   Introduction (contd.)</vt:lpstr>
      <vt:lpstr>        II. The regulation of in silico modeling</vt:lpstr>
      <vt:lpstr>        II (1) Building/validating models (contd.)</vt:lpstr>
      <vt:lpstr>        II (1) Building/validating models (contd.)</vt:lpstr>
      <vt:lpstr>        II (1) Building/validating models (contd.)</vt:lpstr>
      <vt:lpstr>        II (1) Building/validating models (contd.)</vt:lpstr>
      <vt:lpstr>        II (2) Putting models into clinical practice</vt:lpstr>
      <vt:lpstr>        II (2) Putting models into practice (contd.)</vt:lpstr>
      <vt:lpstr>        II (2) Putting models into practice (contd.)</vt:lpstr>
      <vt:lpstr>        II (2) Putting models into practice (contd.)</vt:lpstr>
      <vt:lpstr>        II (2) Putting models into practice (contd.)</vt:lpstr>
      <vt:lpstr>        II (2) Putting models into practice (contd.)</vt:lpstr>
      <vt:lpstr>        III. Conclusions</vt:lpstr>
      <vt:lpstr>Folie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Nina Weiler</dc:creator>
  <cp:lastModifiedBy>stauch.marc</cp:lastModifiedBy>
  <cp:revision>2712</cp:revision>
  <cp:lastPrinted>2013-04-17T07:05:54Z</cp:lastPrinted>
  <dcterms:created xsi:type="dcterms:W3CDTF">2013-04-16T11:32:12Z</dcterms:created>
  <dcterms:modified xsi:type="dcterms:W3CDTF">2016-08-08T13:17:35Z</dcterms:modified>
</cp:coreProperties>
</file>