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0" r:id="rId3"/>
    <p:sldId id="262" r:id="rId4"/>
    <p:sldId id="263" r:id="rId5"/>
    <p:sldId id="264" r:id="rId6"/>
    <p:sldId id="265" r:id="rId7"/>
    <p:sldId id="266" r:id="rId8"/>
    <p:sldId id="268" r:id="rId9"/>
    <p:sldId id="269" r:id="rId10"/>
    <p:sldId id="271" r:id="rId11"/>
    <p:sldId id="270" r:id="rId12"/>
    <p:sldId id="267" r:id="rId13"/>
    <p:sldId id="272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C4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88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480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6470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107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5712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8818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093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2706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193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8455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1554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445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39690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369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95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3197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221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045739C-EBFE-4B4E-ACCA-D378571CBB78}" type="datetimeFigureOut">
              <a:rPr lang="es-MX" smtClean="0"/>
              <a:t>18/02/2016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876B131-535F-4996-9A1F-A3B4E18A6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08621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91"/>
          <a:stretch/>
        </p:blipFill>
        <p:spPr>
          <a:xfrm>
            <a:off x="0" y="4571998"/>
            <a:ext cx="12192000" cy="2254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uadroTexto 2"/>
          <p:cNvSpPr txBox="1"/>
          <p:nvPr/>
        </p:nvSpPr>
        <p:spPr>
          <a:xfrm>
            <a:off x="883228" y="1776841"/>
            <a:ext cx="10589437" cy="1200329"/>
          </a:xfrm>
          <a:prstGeom prst="rect">
            <a:avLst/>
          </a:prstGeom>
          <a:ln>
            <a:solidFill>
              <a:srgbClr val="5CC4E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sz="36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Luminescent</a:t>
            </a:r>
            <a:r>
              <a:rPr lang="es-MX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36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  <a:r>
              <a:rPr lang="es-MX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ZnO and </a:t>
            </a:r>
            <a:r>
              <a:rPr lang="es-MX" sz="36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ZnO:Ce</a:t>
            </a:r>
            <a:r>
              <a:rPr lang="es-MX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36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</a:t>
            </a:r>
            <a:r>
              <a:rPr lang="es-MX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-Films</a:t>
            </a:r>
          </a:p>
          <a:p>
            <a:pPr algn="ctr"/>
            <a:r>
              <a:rPr lang="es-MX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Manuel García-Méndez</a:t>
            </a:r>
          </a:p>
          <a:p>
            <a:pPr algn="ctr"/>
            <a:r>
              <a:rPr lang="es-MX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mgarcia@fcfm.uanl.mx</a:t>
            </a:r>
          </a:p>
        </p:txBody>
      </p:sp>
    </p:spTree>
    <p:extLst>
      <p:ext uri="{BB962C8B-B14F-4D97-AF65-F5344CB8AC3E}">
        <p14:creationId xmlns:p14="http://schemas.microsoft.com/office/powerpoint/2010/main" val="28056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126745" y="103905"/>
            <a:ext cx="6131555" cy="6554022"/>
            <a:chOff x="3147527" y="31169"/>
            <a:chExt cx="6131555" cy="6554022"/>
          </a:xfrm>
        </p:grpSpPr>
        <p:sp>
          <p:nvSpPr>
            <p:cNvPr id="3" name="CuadroTexto 2"/>
            <p:cNvSpPr txBox="1"/>
            <p:nvPr/>
          </p:nvSpPr>
          <p:spPr>
            <a:xfrm>
              <a:off x="3147527" y="31169"/>
              <a:ext cx="6131555" cy="64633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MX" dirty="0" smtClean="0"/>
                <a:t>UNIVERSIDAD AUTÓNOMA DE NUEVO LEÓN, MÉXICO</a:t>
              </a:r>
            </a:p>
            <a:p>
              <a:pPr algn="ctr"/>
              <a:r>
                <a:rPr lang="es-MX" dirty="0" smtClean="0"/>
                <a:t>www.uanl.mx</a:t>
              </a:r>
              <a:endParaRPr lang="es-MX" dirty="0"/>
            </a:p>
          </p:txBody>
        </p:sp>
        <p:pic>
          <p:nvPicPr>
            <p:cNvPr id="6" name="Imagen 5"/>
            <p:cNvPicPr>
              <a:picLocks noChangeAspect="1"/>
            </p:cNvPicPr>
            <p:nvPr/>
          </p:nvPicPr>
          <p:blipFill rotWithShape="1">
            <a:blip r:embed="rId2"/>
            <a:srcRect l="17395" t="10524" r="18433" b="19711"/>
            <a:stretch/>
          </p:blipFill>
          <p:spPr>
            <a:xfrm>
              <a:off x="3410471" y="677500"/>
              <a:ext cx="5605666" cy="3315198"/>
            </a:xfrm>
            <a:prstGeom prst="rect">
              <a:avLst/>
            </a:prstGeom>
          </p:spPr>
        </p:pic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3"/>
            <a:srcRect l="17722" t="36418" r="18231" b="9131"/>
            <a:stretch/>
          </p:blipFill>
          <p:spPr>
            <a:xfrm>
              <a:off x="3410471" y="3992698"/>
              <a:ext cx="5605666" cy="2592493"/>
            </a:xfrm>
            <a:prstGeom prst="rect">
              <a:avLst/>
            </a:prstGeom>
          </p:spPr>
        </p:pic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23" y="427070"/>
            <a:ext cx="5688488" cy="418017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689" y="1745521"/>
            <a:ext cx="7426036" cy="388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09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233812" y="713139"/>
            <a:ext cx="43556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57250" indent="-857250" algn="ctr">
              <a:buAutoNum type="romanUcPeriod"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NTRODUCTION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210248" y="1336593"/>
            <a:ext cx="28392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I.1. Objective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968802" y="2271768"/>
            <a:ext cx="34676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Experimental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308356" y="2823652"/>
            <a:ext cx="46608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II.1 Growth procedure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652887" y="3882360"/>
            <a:ext cx="23903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Results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220975" y="4879882"/>
            <a:ext cx="32542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Conclusions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9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762778" y="-3840"/>
            <a:ext cx="39004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I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NTRODUCTION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50713" y="588638"/>
            <a:ext cx="110984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Zinc oxide (ZnO) is a binary transparent conducting oxide (TCO). Synthesized as thin film, this material has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been garnered a great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 due to its importance in basic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and potential technological applications </a:t>
            </a:r>
            <a:endParaRPr lang="es-MX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69503" y="2423260"/>
            <a:ext cx="111004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of its numerous advantages include the tuning of its </a:t>
            </a: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properties, the </a:t>
            </a:r>
            <a:r>
              <a:rPr 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cost, abundance in earth, </a:t>
            </a: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non-toxicity, compatibility </a:t>
            </a:r>
            <a:r>
              <a:rPr 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large-scale </a:t>
            </a:r>
            <a:r>
              <a:rPr 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processes and its relative easy </a:t>
            </a: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fabrication</a:t>
            </a:r>
            <a:endParaRPr lang="en-US" sz="28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90900" y="3991860"/>
            <a:ext cx="11048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doping ZnO films with selective elements can induce changes in its structural, electrical, optical and electronic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49781" y="5131402"/>
            <a:ext cx="11048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elements available for doping, </a:t>
            </a:r>
            <a:r>
              <a:rPr lang="en-US" sz="28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been a subject of interest over the last years, due to the potential of </a:t>
            </a:r>
            <a:r>
              <a:rPr lang="en-US" sz="28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-doped ZnO films in optoelectronic applications, </a:t>
            </a: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 </a:t>
            </a:r>
            <a:r>
              <a:rPr 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electroluminescent </a:t>
            </a: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displays</a:t>
            </a:r>
          </a:p>
        </p:txBody>
      </p:sp>
    </p:spTree>
    <p:extLst>
      <p:ext uri="{BB962C8B-B14F-4D97-AF65-F5344CB8AC3E}">
        <p14:creationId xmlns:p14="http://schemas.microsoft.com/office/powerpoint/2010/main" val="46723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34943" y="110461"/>
            <a:ext cx="28392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I.1. Objective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41845" y="993481"/>
            <a:ext cx="11048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work,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undoped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(ZnO) and cerium-doped zinc oxide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ZnO:Ce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films were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fabricated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RF magnetron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sputtering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followed by a post thermal annealing at 300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C, in an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oxygen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atmosphere</a:t>
            </a:r>
            <a:endParaRPr lang="en-US" sz="2800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41846" y="2857500"/>
            <a:ext cx="11048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the usage of X-ray </a:t>
            </a:r>
            <a:r>
              <a:rPr 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diffraction, UV-Vis spectroscopy, PL </a:t>
            </a: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spectroscopy and XPS techniques, we investigated the </a:t>
            </a:r>
            <a:r>
              <a:rPr lang="en-US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effects </a:t>
            </a: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temperature on the film´s luminescent properties</a:t>
            </a:r>
            <a:endParaRPr lang="es-MX" sz="28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36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020757" y="224756"/>
            <a:ext cx="34676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Experimental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44152" y="954211"/>
            <a:ext cx="3647049" cy="5390923"/>
            <a:chOff x="144152" y="954211"/>
            <a:chExt cx="3647049" cy="5390923"/>
          </a:xfrm>
        </p:grpSpPr>
        <p:grpSp>
          <p:nvGrpSpPr>
            <p:cNvPr id="4" name="4 Grupo"/>
            <p:cNvGrpSpPr/>
            <p:nvPr/>
          </p:nvGrpSpPr>
          <p:grpSpPr>
            <a:xfrm>
              <a:off x="144152" y="954211"/>
              <a:ext cx="3647049" cy="4916649"/>
              <a:chOff x="6038025" y="2065955"/>
              <a:chExt cx="3005670" cy="4445234"/>
            </a:xfrm>
          </p:grpSpPr>
          <p:pic>
            <p:nvPicPr>
              <p:cNvPr id="6" name="Picture 6" descr="C:\Users\usuario\Pictures\Sputtering_equipment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8025" y="2065955"/>
                <a:ext cx="3005670" cy="4445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04126" y="2065955"/>
                <a:ext cx="1531096" cy="11470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5" name="CuadroTexto 4"/>
            <p:cNvSpPr txBox="1"/>
            <p:nvPr/>
          </p:nvSpPr>
          <p:spPr>
            <a:xfrm>
              <a:off x="383145" y="5883469"/>
              <a:ext cx="32536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400" b="1" dirty="0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RF </a:t>
              </a:r>
              <a:r>
                <a:rPr lang="es-MX" sz="2400" b="1" dirty="0" err="1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Sputtering</a:t>
              </a:r>
              <a:r>
                <a:rPr lang="es-MX" sz="2400" b="1" dirty="0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set-up</a:t>
              </a:r>
              <a:endParaRPr lang="es-MX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4668032" y="954211"/>
            <a:ext cx="3253673" cy="4103212"/>
            <a:chOff x="4231610" y="954211"/>
            <a:chExt cx="3253673" cy="4103212"/>
          </a:xfrm>
        </p:grpSpPr>
        <p:pic>
          <p:nvPicPr>
            <p:cNvPr id="9" name="Imagen 8" descr="recamara_espanol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22417" y="954211"/>
              <a:ext cx="2664296" cy="3641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CuadroTexto 9"/>
            <p:cNvSpPr txBox="1"/>
            <p:nvPr/>
          </p:nvSpPr>
          <p:spPr>
            <a:xfrm>
              <a:off x="4231610" y="4595758"/>
              <a:ext cx="32536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400" b="1" dirty="0" err="1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Deposition</a:t>
              </a:r>
              <a:r>
                <a:rPr lang="es-MX" sz="2400" b="1" dirty="0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MX" sz="2400" b="1" dirty="0" err="1" smtClean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chamber</a:t>
              </a:r>
              <a:endParaRPr lang="es-MX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8176692" y="386028"/>
            <a:ext cx="3824808" cy="2945424"/>
            <a:chOff x="7802616" y="972759"/>
            <a:chExt cx="3824808" cy="2945424"/>
          </a:xfrm>
        </p:grpSpPr>
        <p:pic>
          <p:nvPicPr>
            <p:cNvPr id="12" name="Picture 9" descr="C:\Users\usuario\Pictures\target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7424" y="972759"/>
              <a:ext cx="2998061" cy="2250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CuadroTexto 12"/>
            <p:cNvSpPr txBox="1"/>
            <p:nvPr/>
          </p:nvSpPr>
          <p:spPr>
            <a:xfrm>
              <a:off x="7802616" y="3210297"/>
              <a:ext cx="38248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es-MX" sz="2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Zn target, 1” </a:t>
              </a:r>
              <a:r>
                <a:rPr lang="es-MX" sz="2000" b="1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diam</a:t>
              </a:r>
              <a:r>
                <a:rPr lang="es-MX" sz="2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1/8” </a:t>
              </a:r>
              <a:r>
                <a:rPr lang="es-MX" sz="2000" b="1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thick</a:t>
              </a:r>
              <a:endParaRPr lang="es-MX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es-MX" sz="2000" b="1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Zn:Ce</a:t>
              </a:r>
              <a:r>
                <a:rPr lang="es-MX" sz="2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target (95:5 at%) </a:t>
              </a:r>
              <a:endParaRPr lang="es-MX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8777755" y="3481939"/>
            <a:ext cx="2998061" cy="2182166"/>
            <a:chOff x="8299769" y="3856253"/>
            <a:chExt cx="2998061" cy="2182166"/>
          </a:xfrm>
        </p:grpSpPr>
        <p:pic>
          <p:nvPicPr>
            <p:cNvPr id="15" name="Picture 7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9769" y="3856253"/>
              <a:ext cx="2998061" cy="1786010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699" dir="2700000" algn="ctr" rotWithShape="0">
                <a:srgbClr val="333333">
                  <a:alpha val="6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CuadroTexto 15"/>
            <p:cNvSpPr txBox="1"/>
            <p:nvPr/>
          </p:nvSpPr>
          <p:spPr>
            <a:xfrm>
              <a:off x="8734331" y="5638309"/>
              <a:ext cx="22800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b="1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Glass</a:t>
              </a:r>
              <a:r>
                <a:rPr lang="es-MX" sz="2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MX" sz="2000" b="1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substrates</a:t>
              </a:r>
              <a:endParaRPr lang="es-MX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Rectángulo 16"/>
          <p:cNvSpPr/>
          <p:nvPr/>
        </p:nvSpPr>
        <p:spPr>
          <a:xfrm>
            <a:off x="4066318" y="5655162"/>
            <a:ext cx="46516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thickness and deposition rate </a:t>
            </a:r>
            <a:r>
              <a:rPr lang="en-US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monitored by a quartz crystal </a:t>
            </a:r>
            <a:r>
              <a:rPr lang="en-US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oscillator</a:t>
            </a:r>
            <a:endParaRPr lang="en-US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137486" y="5727325"/>
            <a:ext cx="1167022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 and </a:t>
            </a:r>
            <a:r>
              <a:rPr lang="es-MX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ZnO:Ce</a:t>
            </a:r>
            <a:r>
              <a:rPr lang="es-MX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</a:t>
            </a:r>
            <a:r>
              <a:rPr lang="es-MX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MX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Heated</a:t>
            </a:r>
            <a:r>
              <a:rPr lang="es-MX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C, 200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and 300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under an Ar:O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(90%:10%)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22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mTorr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s-MX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s-MX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for</a:t>
            </a:r>
            <a:r>
              <a:rPr lang="es-MX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 </a:t>
            </a:r>
            <a:r>
              <a:rPr lang="es-MX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hr</a:t>
            </a:r>
            <a:r>
              <a:rPr lang="es-MX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25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476240" y="27327"/>
            <a:ext cx="23903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Results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06805" y="616110"/>
            <a:ext cx="4614532" cy="4231853"/>
            <a:chOff x="-161333" y="927506"/>
            <a:chExt cx="4370365" cy="3931468"/>
          </a:xfrm>
        </p:grpSpPr>
        <p:sp>
          <p:nvSpPr>
            <p:cNvPr id="4" name="Rectángulo 3"/>
            <p:cNvSpPr/>
            <p:nvPr/>
          </p:nvSpPr>
          <p:spPr>
            <a:xfrm>
              <a:off x="226270" y="927506"/>
              <a:ext cx="3906565" cy="393146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graphicFrame>
          <p:nvGraphicFramePr>
            <p:cNvPr id="5" name="Objeto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75679291"/>
                </p:ext>
              </p:extLst>
            </p:nvPr>
          </p:nvGraphicFramePr>
          <p:xfrm>
            <a:off x="-161333" y="927506"/>
            <a:ext cx="4370365" cy="38741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9" name="Graph" r:id="rId3" imgW="3902400" imgH="2986920" progId="Origin50.Graph">
                    <p:embed/>
                  </p:oleObj>
                </mc:Choice>
                <mc:Fallback>
                  <p:oleObj name="Graph" r:id="rId3" imgW="3902400" imgH="298692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61333" y="927506"/>
                          <a:ext cx="4370365" cy="3874133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upo 9"/>
          <p:cNvGrpSpPr/>
          <p:nvPr/>
        </p:nvGrpSpPr>
        <p:grpSpPr>
          <a:xfrm>
            <a:off x="6281446" y="623696"/>
            <a:ext cx="4202258" cy="4193723"/>
            <a:chOff x="218209" y="592282"/>
            <a:chExt cx="4914900" cy="3952134"/>
          </a:xfrm>
        </p:grpSpPr>
        <p:sp>
          <p:nvSpPr>
            <p:cNvPr id="11" name="Rectángulo 10"/>
            <p:cNvSpPr/>
            <p:nvPr/>
          </p:nvSpPr>
          <p:spPr>
            <a:xfrm>
              <a:off x="218209" y="592282"/>
              <a:ext cx="4914900" cy="395213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aphicFrame>
          <p:nvGraphicFramePr>
            <p:cNvPr id="12" name="Objeto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6080249"/>
                </p:ext>
              </p:extLst>
            </p:nvPr>
          </p:nvGraphicFramePr>
          <p:xfrm>
            <a:off x="437408" y="779117"/>
            <a:ext cx="4499992" cy="3765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0" name="Graph" r:id="rId5" imgW="30480000" imgH="23336070" progId="Origin50.Graph">
                    <p:embed/>
                  </p:oleObj>
                </mc:Choice>
                <mc:Fallback>
                  <p:oleObj name="Graph" r:id="rId5" imgW="30480000" imgH="2333607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0037" t="10843" r="13557" b="5917"/>
                        <a:stretch>
                          <a:fillRect/>
                        </a:stretch>
                      </p:blipFill>
                      <p:spPr bwMode="auto">
                        <a:xfrm>
                          <a:off x="437408" y="779117"/>
                          <a:ext cx="4499992" cy="3765299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CuadroTexto 13"/>
          <p:cNvSpPr txBox="1"/>
          <p:nvPr/>
        </p:nvSpPr>
        <p:spPr>
          <a:xfrm>
            <a:off x="2005443" y="4862938"/>
            <a:ext cx="105189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XRD</a:t>
            </a:r>
            <a:endParaRPr lang="es-MX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7841675" y="4838690"/>
            <a:ext cx="142237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UV-Vis</a:t>
            </a:r>
            <a:endParaRPr lang="es-MX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2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1715973" y="471372"/>
            <a:ext cx="8319850" cy="4066760"/>
            <a:chOff x="948328" y="1103551"/>
            <a:chExt cx="6332106" cy="2599203"/>
          </a:xfrm>
        </p:grpSpPr>
        <p:sp>
          <p:nvSpPr>
            <p:cNvPr id="9" name="Rectángulo 8"/>
            <p:cNvSpPr/>
            <p:nvPr/>
          </p:nvSpPr>
          <p:spPr>
            <a:xfrm>
              <a:off x="948328" y="1103551"/>
              <a:ext cx="6332106" cy="259920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graphicFrame>
          <p:nvGraphicFramePr>
            <p:cNvPr id="8" name="Objeto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77025024"/>
                </p:ext>
              </p:extLst>
            </p:nvPr>
          </p:nvGraphicFramePr>
          <p:xfrm>
            <a:off x="4193882" y="1202460"/>
            <a:ext cx="2909961" cy="24655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6" name="Graph" r:id="rId3" imgW="30480000" imgH="23336070" progId="Origin50.Graph">
                    <p:embed/>
                  </p:oleObj>
                </mc:Choice>
                <mc:Fallback>
                  <p:oleObj name="Graph" r:id="rId3" imgW="30480000" imgH="23336070" progId="Origin50.Graph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1203" t="10815" r="13475" b="5647"/>
                        <a:stretch>
                          <a:fillRect/>
                        </a:stretch>
                      </p:blipFill>
                      <p:spPr bwMode="auto">
                        <a:xfrm>
                          <a:off x="4193882" y="1202460"/>
                          <a:ext cx="2909961" cy="2465531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to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24436725"/>
                </p:ext>
              </p:extLst>
            </p:nvPr>
          </p:nvGraphicFramePr>
          <p:xfrm>
            <a:off x="1014267" y="1192069"/>
            <a:ext cx="2928047" cy="24759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27" name="Graph" r:id="rId5" imgW="30480000" imgH="23336070" progId="Origin50.Graph">
                    <p:embed/>
                  </p:oleObj>
                </mc:Choice>
                <mc:Fallback>
                  <p:oleObj name="Graph" r:id="rId5" imgW="30480000" imgH="23336070" progId="Origin50.Graph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2570" t="10651" r="12894" b="6509"/>
                        <a:stretch>
                          <a:fillRect/>
                        </a:stretch>
                      </p:blipFill>
                      <p:spPr bwMode="auto">
                        <a:xfrm>
                          <a:off x="1014267" y="1192069"/>
                          <a:ext cx="2928047" cy="247592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" name="CuadroTexto 10"/>
          <p:cNvSpPr txBox="1"/>
          <p:nvPr/>
        </p:nvSpPr>
        <p:spPr>
          <a:xfrm>
            <a:off x="5414563" y="4566600"/>
            <a:ext cx="936475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XPS</a:t>
            </a:r>
            <a:endParaRPr lang="es-MX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252086" y="1375575"/>
            <a:ext cx="618693" cy="2544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12"/>
          <p:cNvSpPr/>
          <p:nvPr/>
        </p:nvSpPr>
        <p:spPr>
          <a:xfrm>
            <a:off x="4724404" y="1368949"/>
            <a:ext cx="618693" cy="25444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Rectángulo 13"/>
          <p:cNvSpPr/>
          <p:nvPr/>
        </p:nvSpPr>
        <p:spPr>
          <a:xfrm>
            <a:off x="4621033" y="788502"/>
            <a:ext cx="618693" cy="2544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/>
          <p:cNvSpPr/>
          <p:nvPr/>
        </p:nvSpPr>
        <p:spPr>
          <a:xfrm>
            <a:off x="3723862" y="1672422"/>
            <a:ext cx="618693" cy="25444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CuadroTexto 16"/>
          <p:cNvSpPr txBox="1"/>
          <p:nvPr/>
        </p:nvSpPr>
        <p:spPr>
          <a:xfrm>
            <a:off x="2226367" y="1566407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srgbClr val="FF0000"/>
                </a:solidFill>
              </a:rPr>
              <a:t>Ce</a:t>
            </a:r>
            <a:r>
              <a:rPr lang="es-MX" baseline="30000" dirty="0" smtClean="0">
                <a:solidFill>
                  <a:srgbClr val="FF0000"/>
                </a:solidFill>
              </a:rPr>
              <a:t>3+</a:t>
            </a:r>
            <a:endParaRPr lang="es-MX" baseline="30000" dirty="0">
              <a:solidFill>
                <a:srgbClr val="FF0000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2227692" y="1901688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solidFill>
                  <a:srgbClr val="92D050"/>
                </a:solidFill>
              </a:rPr>
              <a:t>Ce</a:t>
            </a:r>
            <a:r>
              <a:rPr lang="es-MX" baseline="30000" dirty="0" smtClean="0">
                <a:solidFill>
                  <a:srgbClr val="92D050"/>
                </a:solidFill>
              </a:rPr>
              <a:t>4+</a:t>
            </a:r>
            <a:endParaRPr lang="es-MX" baseline="30000" dirty="0">
              <a:solidFill>
                <a:srgbClr val="92D050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2035948" y="3655281"/>
            <a:ext cx="350769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Ce3d</a:t>
            </a:r>
            <a:r>
              <a:rPr lang="es-MX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5/2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s-MX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71.8% Ce</a:t>
            </a:r>
            <a:r>
              <a:rPr lang="es-MX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3+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</a:t>
            </a:r>
            <a:r>
              <a:rPr lang="es-MX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28.1% Ce</a:t>
            </a:r>
            <a:r>
              <a:rPr lang="es-MX" baseline="300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4+</a:t>
            </a:r>
            <a:endParaRPr lang="es-MX" baseline="300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18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7" grpId="0"/>
      <p:bldP spid="18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743655" y="384462"/>
            <a:ext cx="4849365" cy="4157710"/>
            <a:chOff x="379975" y="852054"/>
            <a:chExt cx="4350385" cy="3663675"/>
          </a:xfrm>
        </p:grpSpPr>
        <p:sp>
          <p:nvSpPr>
            <p:cNvPr id="3" name="Rectángulo 2"/>
            <p:cNvSpPr/>
            <p:nvPr/>
          </p:nvSpPr>
          <p:spPr>
            <a:xfrm>
              <a:off x="602673" y="858707"/>
              <a:ext cx="4127687" cy="365702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4" name="Imagen 3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52" b="4531"/>
            <a:stretch/>
          </p:blipFill>
          <p:spPr bwMode="auto">
            <a:xfrm>
              <a:off x="379975" y="852054"/>
              <a:ext cx="4350385" cy="366367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5" name="Grupo 4"/>
          <p:cNvGrpSpPr/>
          <p:nvPr/>
        </p:nvGrpSpPr>
        <p:grpSpPr>
          <a:xfrm>
            <a:off x="5544384" y="391114"/>
            <a:ext cx="4877695" cy="4180885"/>
            <a:chOff x="4422169" y="3065044"/>
            <a:chExt cx="4375800" cy="3684096"/>
          </a:xfrm>
        </p:grpSpPr>
        <p:sp>
          <p:nvSpPr>
            <p:cNvPr id="6" name="Rectángulo 5"/>
            <p:cNvSpPr/>
            <p:nvPr/>
          </p:nvSpPr>
          <p:spPr>
            <a:xfrm>
              <a:off x="4722708" y="3065044"/>
              <a:ext cx="4075261" cy="36639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pic>
          <p:nvPicPr>
            <p:cNvPr id="7" name="Imagen 6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03" b="4134"/>
            <a:stretch/>
          </p:blipFill>
          <p:spPr bwMode="auto">
            <a:xfrm>
              <a:off x="4422169" y="3069315"/>
              <a:ext cx="4330700" cy="367982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8" name="CuadroTexto 7"/>
          <p:cNvSpPr txBox="1"/>
          <p:nvPr/>
        </p:nvSpPr>
        <p:spPr>
          <a:xfrm>
            <a:off x="5383390" y="4576991"/>
            <a:ext cx="66236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</a:t>
            </a:r>
            <a:endParaRPr lang="es-MX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40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375" y="700500"/>
            <a:ext cx="4262400" cy="422392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672737" y="5086351"/>
            <a:ext cx="40459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Q.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Luo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(2012) 108: 239-245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13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044328" y="27327"/>
            <a:ext cx="32542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Conclusions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96816" y="657509"/>
            <a:ext cx="11048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films crystalized 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wurzite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structure with lattice parameters very similar in value to the stress-free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</a:t>
            </a:r>
            <a:endParaRPr lang="es-MX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/>
              <p:cNvSpPr txBox="1"/>
              <p:nvPr/>
            </p:nvSpPr>
            <p:spPr>
              <a:xfrm>
                <a:off x="493351" y="1578832"/>
                <a:ext cx="11048760" cy="831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Ø"/>
                </a:pPr>
                <a:r>
                  <a:rPr lang="en-US" sz="2400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ZnO </a:t>
                </a:r>
                <a:r>
                  <a:rPr lang="en-US" sz="2400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grew preferentially oriented at the [0002] direction, while </a:t>
                </a:r>
                <a:r>
                  <a:rPr lang="en-US" sz="2400" dirty="0" err="1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ZnO:Ce</a:t>
                </a:r>
                <a:r>
                  <a:rPr lang="en-US" sz="2400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grew preferentially oriented at the [10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MX" sz="24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0] </a:t>
                </a:r>
                <a:r>
                  <a:rPr lang="en-US" sz="2400" dirty="0" smtClean="0">
                    <a:solidFill>
                      <a:srgbClr val="FFC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direction</a:t>
                </a:r>
                <a:endParaRPr lang="es-MX" sz="2400" dirty="0">
                  <a:solidFill>
                    <a:srgbClr val="FFC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uadro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351" y="1578832"/>
                <a:ext cx="11048760" cy="831766"/>
              </a:xfrm>
              <a:prstGeom prst="rect">
                <a:avLst/>
              </a:prstGeom>
              <a:blipFill rotWithShape="0">
                <a:blip r:embed="rId2"/>
                <a:stretch>
                  <a:fillRect l="-773" t="-5882" r="-828" b="-16912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uadroTexto 4"/>
          <p:cNvSpPr txBox="1"/>
          <p:nvPr/>
        </p:nvSpPr>
        <p:spPr>
          <a:xfrm>
            <a:off x="493351" y="2482836"/>
            <a:ext cx="11048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Transmittance of both films was high, of about 90% 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400-750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nm, where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=3.23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=3.27 eV 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ZnO:Ce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respectively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absorption edge of the doped film was shifted to the blue because the Burstein-Moss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</a:t>
            </a:r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14133" y="3688183"/>
            <a:ext cx="11048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XPS spectra showed the coexistence of Ce</a:t>
            </a:r>
            <a:r>
              <a:rPr lang="en-US" sz="2400" baseline="30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Ce</a:t>
            </a:r>
            <a:r>
              <a:rPr lang="en-US" sz="2400" baseline="30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4+</a:t>
            </a: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 in a proportion of about 70%:30% into the host </a:t>
            </a:r>
            <a:r>
              <a:rPr lang="en-US" sz="2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lattice. Both type of ions induce extra electron states that allows multi-emission peaks at the blue-green region and a shift of the red to the UV emission</a:t>
            </a:r>
            <a:endParaRPr lang="es-MX" sz="24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89886" y="5347267"/>
            <a:ext cx="11048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calculations of elemental concentration, the stoichiometric proportion of ZnO sample was found to be Zn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0.49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whereas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ZnO:Ce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0.45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0.46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:Ce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0.078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i.e.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growth of both films were non-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stoichometric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slightly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away from ideal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endParaRPr lang="es-MX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11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CuadroTexto"/>
          <p:cNvSpPr txBox="1"/>
          <p:nvPr/>
        </p:nvSpPr>
        <p:spPr>
          <a:xfrm>
            <a:off x="1046970" y="5280325"/>
            <a:ext cx="95738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knowledgements</a:t>
            </a:r>
            <a:endParaRPr lang="es-E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work was financed by </a:t>
            </a: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CONACyT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168234) and </a:t>
            </a:r>
            <a:r>
              <a:rPr lang="en-US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PAICyT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-UANL (project 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CE671-11</a:t>
            </a:r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s-MX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129" r="6309"/>
          <a:stretch/>
        </p:blipFill>
        <p:spPr>
          <a:xfrm>
            <a:off x="762886" y="1752101"/>
            <a:ext cx="4848206" cy="312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9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181522"/>
            <a:ext cx="9770628" cy="4926891"/>
          </a:xfrm>
          <a:prstGeom prst="rect">
            <a:avLst/>
          </a:prstGeom>
        </p:spPr>
      </p:pic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4176084" y="1181522"/>
            <a:ext cx="34980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s-MX" sz="3200" b="1" dirty="0" err="1" smtClean="0">
                <a:latin typeface="Constantia" pitchFamily="18" charset="0"/>
              </a:rPr>
              <a:t>Thank</a:t>
            </a:r>
            <a:r>
              <a:rPr lang="es-MX" sz="3200" b="1" dirty="0" smtClean="0">
                <a:latin typeface="Constantia" pitchFamily="18" charset="0"/>
              </a:rPr>
              <a:t> </a:t>
            </a:r>
            <a:r>
              <a:rPr lang="es-MX" sz="3200" b="1" dirty="0" err="1" smtClean="0">
                <a:latin typeface="Constantia" pitchFamily="18" charset="0"/>
              </a:rPr>
              <a:t>you</a:t>
            </a:r>
            <a:r>
              <a:rPr lang="es-MX" sz="3200" b="1" dirty="0" smtClean="0">
                <a:latin typeface="Constantia" pitchFamily="18" charset="0"/>
              </a:rPr>
              <a:t>………...</a:t>
            </a:r>
            <a:endParaRPr lang="es-ES" sz="3200" b="1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73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374</TotalTime>
  <Words>538</Words>
  <Application>Microsoft Office PowerPoint</Application>
  <PresentationFormat>Panorámica</PresentationFormat>
  <Paragraphs>45</Paragraphs>
  <Slides>13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4" baseType="lpstr">
      <vt:lpstr>Arial</vt:lpstr>
      <vt:lpstr>Calibri</vt:lpstr>
      <vt:lpstr>Cambria Math</vt:lpstr>
      <vt:lpstr>Century Gothic</vt:lpstr>
      <vt:lpstr>Constantia</vt:lpstr>
      <vt:lpstr>Symbol</vt:lpstr>
      <vt:lpstr>Times New Roman</vt:lpstr>
      <vt:lpstr>Wingdings</vt:lpstr>
      <vt:lpstr>Wingdings 3</vt:lpstr>
      <vt:lpstr>Sector</vt:lpstr>
      <vt:lpstr>Graph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FCFM</dc:creator>
  <cp:lastModifiedBy>FCFM</cp:lastModifiedBy>
  <cp:revision>73</cp:revision>
  <dcterms:created xsi:type="dcterms:W3CDTF">2016-02-18T20:00:08Z</dcterms:created>
  <dcterms:modified xsi:type="dcterms:W3CDTF">2016-02-19T02:16:41Z</dcterms:modified>
</cp:coreProperties>
</file>