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61" r:id="rId2"/>
    <p:sldId id="287" r:id="rId3"/>
    <p:sldId id="288" r:id="rId4"/>
    <p:sldId id="290" r:id="rId5"/>
    <p:sldId id="374" r:id="rId6"/>
    <p:sldId id="258" r:id="rId7"/>
    <p:sldId id="277" r:id="rId8"/>
    <p:sldId id="259" r:id="rId9"/>
    <p:sldId id="265" r:id="rId10"/>
    <p:sldId id="270" r:id="rId11"/>
    <p:sldId id="271" r:id="rId12"/>
    <p:sldId id="269" r:id="rId13"/>
    <p:sldId id="266" r:id="rId14"/>
    <p:sldId id="267" r:id="rId15"/>
    <p:sldId id="272" r:id="rId16"/>
    <p:sldId id="268" r:id="rId17"/>
    <p:sldId id="264" r:id="rId18"/>
    <p:sldId id="276" r:id="rId19"/>
    <p:sldId id="274" r:id="rId20"/>
    <p:sldId id="279" r:id="rId21"/>
    <p:sldId id="281" r:id="rId22"/>
    <p:sldId id="372" r:id="rId23"/>
    <p:sldId id="375" r:id="rId24"/>
    <p:sldId id="373" r:id="rId25"/>
    <p:sldId id="376" r:id="rId26"/>
    <p:sldId id="282" r:id="rId27"/>
    <p:sldId id="377" r:id="rId28"/>
    <p:sldId id="378" r:id="rId29"/>
    <p:sldId id="379" r:id="rId30"/>
    <p:sldId id="380" r:id="rId31"/>
    <p:sldId id="381" r:id="rId32"/>
    <p:sldId id="382" r:id="rId33"/>
    <p:sldId id="383" r:id="rId34"/>
    <p:sldId id="384" r:id="rId35"/>
    <p:sldId id="385" r:id="rId36"/>
    <p:sldId id="386" r:id="rId37"/>
    <p:sldId id="387" r:id="rId38"/>
    <p:sldId id="286" r:id="rId39"/>
    <p:sldId id="368" r:id="rId40"/>
    <p:sldId id="369" r:id="rId41"/>
  </p:sldIdLst>
  <p:sldSz cx="9144000" cy="6858000" type="screen4x3"/>
  <p:notesSz cx="6815138" cy="9945688"/>
  <p:defaultTextStyle>
    <a:defPPr>
      <a:defRPr lang="ru-R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87" autoAdjust="0"/>
    <p:restoredTop sz="94660" autoAdjust="0"/>
  </p:normalViewPr>
  <p:slideViewPr>
    <p:cSldViewPr>
      <p:cViewPr varScale="1">
        <p:scale>
          <a:sx n="80" d="100"/>
          <a:sy n="80" d="100"/>
        </p:scale>
        <p:origin x="-1306" y="-72"/>
      </p:cViewPr>
      <p:guideLst>
        <p:guide orient="horz" pos="2160"/>
        <p:guide pos="2880"/>
      </p:guideLst>
    </p:cSldViewPr>
  </p:slideViewPr>
  <p:outlineViewPr>
    <p:cViewPr>
      <p:scale>
        <a:sx n="33" d="100"/>
        <a:sy n="33" d="100"/>
      </p:scale>
      <p:origin x="0" y="6456"/>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esktop\&#1041;&#1040;&#1061;&#1067;&#1058;\&#1053;&#1045;&#1060;&#1058;&#1068;%201013\&#1044;&#1040;&#1053;&#1053;&#1067;&#1045;%20&#1048;&#1057;&#1057;&#1051;&#1045;&#1044;\220213%20&#1101;&#1082;&#1089;&#1087;&#1077;&#1088;&#1080;&#1084;&#1077;&#1085;&#1090;%20&#1074;%20&#1048;&#1055;&#1043;%20&#1053;&#1091;&#1088;%20&#1090;&#1072;&#1077;&#1074;&#107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style val="9"/>
  <c:chart>
    <c:title>
      <c:tx>
        <c:rich>
          <a:bodyPr/>
          <a:lstStyle/>
          <a:p>
            <a:pPr>
              <a:defRPr sz="2000"/>
            </a:pPr>
            <a:r>
              <a:rPr lang="en-US" sz="1800" dirty="0"/>
              <a:t>Time of burning </a:t>
            </a:r>
            <a:r>
              <a:rPr lang="en-US" sz="1800" dirty="0" err="1"/>
              <a:t>Tengiz</a:t>
            </a:r>
            <a:r>
              <a:rPr lang="en-US" sz="1800" dirty="0"/>
              <a:t> oil depending on the salinity of water at an initial temperature of 7° C</a:t>
            </a:r>
            <a:endParaRPr lang="ru-RU" sz="1800" dirty="0"/>
          </a:p>
        </c:rich>
      </c:tx>
      <c:layout>
        <c:manualLayout>
          <c:xMode val="edge"/>
          <c:yMode val="edge"/>
          <c:x val="0.12793052544989092"/>
          <c:y val="1.6490032853492469E-2"/>
        </c:manualLayout>
      </c:layout>
    </c:title>
    <c:plotArea>
      <c:layout/>
      <c:scatterChart>
        <c:scatterStyle val="lineMarker"/>
        <c:ser>
          <c:idx val="0"/>
          <c:order val="0"/>
          <c:tx>
            <c:v>7°С</c:v>
          </c:tx>
          <c:xVal>
            <c:numRef>
              <c:f>'сжигание Тенгиз, бленд'!$M$2:$M$5</c:f>
              <c:numCache>
                <c:formatCode>General</c:formatCode>
                <c:ptCount val="4"/>
                <c:pt idx="0">
                  <c:v>0</c:v>
                </c:pt>
                <c:pt idx="1">
                  <c:v>6</c:v>
                </c:pt>
                <c:pt idx="2">
                  <c:v>12</c:v>
                </c:pt>
                <c:pt idx="3">
                  <c:v>18</c:v>
                </c:pt>
              </c:numCache>
            </c:numRef>
          </c:xVal>
          <c:yVal>
            <c:numRef>
              <c:f>'[220213 эксперимент в ИПГ Нур таева.xlsx]сжигание Тенгиз, бленд'!$D$3,'[220213 эксперимент в ИПГ Нур таева.xlsx]сжигание Тенгиз, бленд'!$D$7,'[220213 эксперимент в ИПГ Нур таева.xlsx]сжигание Тенгиз, бленд'!$D$11,'[220213 эксперимент в ИПГ Нур таева.xlsx]сжигание Тенгиз, бленд'!$D$15</c:f>
              <c:numCache>
                <c:formatCode>General</c:formatCode>
                <c:ptCount val="4"/>
                <c:pt idx="0">
                  <c:v>385</c:v>
                </c:pt>
                <c:pt idx="1">
                  <c:v>421</c:v>
                </c:pt>
                <c:pt idx="2">
                  <c:v>439</c:v>
                </c:pt>
                <c:pt idx="3">
                  <c:v>441</c:v>
                </c:pt>
              </c:numCache>
            </c:numRef>
          </c:yVal>
        </c:ser>
        <c:axId val="60418688"/>
        <c:axId val="62768256"/>
      </c:scatterChart>
      <c:valAx>
        <c:axId val="60418688"/>
        <c:scaling>
          <c:orientation val="minMax"/>
        </c:scaling>
        <c:axPos val="b"/>
        <c:title>
          <c:tx>
            <c:rich>
              <a:bodyPr/>
              <a:lstStyle/>
              <a:p>
                <a:pPr>
                  <a:defRPr sz="1600"/>
                </a:pPr>
                <a:r>
                  <a:rPr lang="en-US" sz="1600"/>
                  <a:t>The salinity of the water</a:t>
                </a:r>
                <a:r>
                  <a:rPr lang="ru-RU" sz="1600"/>
                  <a:t>, ‰ </a:t>
                </a:r>
              </a:p>
            </c:rich>
          </c:tx>
        </c:title>
        <c:numFmt formatCode="General" sourceLinked="1"/>
        <c:tickLblPos val="nextTo"/>
        <c:crossAx val="62768256"/>
        <c:crosses val="autoZero"/>
        <c:crossBetween val="midCat"/>
      </c:valAx>
      <c:valAx>
        <c:axId val="62768256"/>
        <c:scaling>
          <c:orientation val="minMax"/>
        </c:scaling>
        <c:axPos val="l"/>
        <c:majorGridlines/>
        <c:title>
          <c:tx>
            <c:rich>
              <a:bodyPr rot="-5400000" vert="horz"/>
              <a:lstStyle/>
              <a:p>
                <a:pPr>
                  <a:defRPr sz="1600"/>
                </a:pPr>
                <a:r>
                  <a:rPr lang="en-US" sz="1600"/>
                  <a:t>Time of  burning</a:t>
                </a:r>
                <a:r>
                  <a:rPr lang="ru-RU" sz="1600"/>
                  <a:t>, </a:t>
                </a:r>
                <a:r>
                  <a:rPr lang="en-US" sz="1600"/>
                  <a:t>s</a:t>
                </a:r>
                <a:endParaRPr lang="ru-RU" sz="1600"/>
              </a:p>
            </c:rich>
          </c:tx>
        </c:title>
        <c:numFmt formatCode="General" sourceLinked="1"/>
        <c:tickLblPos val="nextTo"/>
        <c:crossAx val="60418688"/>
        <c:crosses val="autoZero"/>
        <c:crossBetween val="midCat"/>
      </c:valAx>
    </c:plotArea>
    <c:legend>
      <c:legendPos val="r"/>
      <c:txPr>
        <a:bodyPr/>
        <a:lstStyle/>
        <a:p>
          <a:pPr>
            <a:defRPr sz="1400"/>
          </a:pPr>
          <a:endParaRPr lang="ru-RU"/>
        </a:p>
      </c:txPr>
    </c:legend>
    <c:plotVisOnly val="1"/>
  </c:chart>
  <c:txPr>
    <a:bodyPr/>
    <a:lstStyle/>
    <a:p>
      <a:pPr>
        <a:defRPr sz="1800"/>
      </a:pPr>
      <a:endParaRPr lang="ru-RU"/>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3226" cy="497284"/>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60335" y="0"/>
            <a:ext cx="2953226" cy="497284"/>
          </a:xfrm>
          <a:prstGeom prst="rect">
            <a:avLst/>
          </a:prstGeom>
        </p:spPr>
        <p:txBody>
          <a:bodyPr vert="horz" lIns="91440" tIns="45720" rIns="91440" bIns="45720" rtlCol="0"/>
          <a:lstStyle>
            <a:lvl1pPr algn="r">
              <a:defRPr sz="1200"/>
            </a:lvl1pPr>
          </a:lstStyle>
          <a:p>
            <a:pPr>
              <a:defRPr/>
            </a:pPr>
            <a:fld id="{37ED29CB-21E5-4124-8183-06EDF2C76525}" type="datetimeFigureOut">
              <a:rPr lang="ru-RU"/>
              <a:pPr>
                <a:defRPr/>
              </a:pPr>
              <a:t>25.11.2016</a:t>
            </a:fld>
            <a:endParaRPr lang="ru-RU"/>
          </a:p>
        </p:txBody>
      </p:sp>
      <p:sp>
        <p:nvSpPr>
          <p:cNvPr id="4" name="Образ слайда 3"/>
          <p:cNvSpPr>
            <a:spLocks noGrp="1" noRot="1" noChangeAspect="1"/>
          </p:cNvSpPr>
          <p:nvPr>
            <p:ph type="sldImg" idx="2"/>
          </p:nvPr>
        </p:nvSpPr>
        <p:spPr>
          <a:xfrm>
            <a:off x="922338" y="746125"/>
            <a:ext cx="4972050" cy="3729038"/>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1514" y="4724202"/>
            <a:ext cx="5452110" cy="447556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9446678"/>
            <a:ext cx="2953226" cy="497284"/>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60335" y="9446678"/>
            <a:ext cx="2953226" cy="497284"/>
          </a:xfrm>
          <a:prstGeom prst="rect">
            <a:avLst/>
          </a:prstGeom>
        </p:spPr>
        <p:txBody>
          <a:bodyPr vert="horz" lIns="91440" tIns="45720" rIns="91440" bIns="45720" rtlCol="0" anchor="b"/>
          <a:lstStyle>
            <a:lvl1pPr algn="r">
              <a:defRPr sz="1200"/>
            </a:lvl1pPr>
          </a:lstStyle>
          <a:p>
            <a:pPr>
              <a:defRPr/>
            </a:pPr>
            <a:fld id="{962A7FDE-2EAF-46A1-A7B4-15033847638F}"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endParaRPr lang="ru-RU" smtClean="0">
              <a:latin typeface="Arial" charset="0"/>
            </a:endParaRPr>
          </a:p>
          <a:p>
            <a:endParaRPr lang="ru-RU" smtClean="0">
              <a:latin typeface="Arial" charset="0"/>
            </a:endParaRPr>
          </a:p>
          <a:p>
            <a:endParaRPr lang="ru-RU" smtClean="0">
              <a:latin typeface="Arial" charset="0"/>
            </a:endParaRPr>
          </a:p>
          <a:p>
            <a:endParaRPr lang="ru-RU" smtClean="0">
              <a:latin typeface="Arial" charset="0"/>
            </a:endParaRPr>
          </a:p>
          <a:p>
            <a:endParaRPr lang="ru-RU" smtClean="0">
              <a:latin typeface="Arial" charset="0"/>
            </a:endParaRPr>
          </a:p>
          <a:p>
            <a:endParaRPr lang="ru-RU" smtClean="0">
              <a:latin typeface="Arial" charset="0"/>
            </a:endParaRPr>
          </a:p>
          <a:p>
            <a:endParaRPr lang="ru-RU" smtClean="0">
              <a:latin typeface="Arial" charset="0"/>
            </a:endParaRPr>
          </a:p>
          <a:p>
            <a:endParaRPr lang="ru-RU" smtClean="0">
              <a:latin typeface="Arial" charset="0"/>
            </a:endParaRPr>
          </a:p>
          <a:p>
            <a:endParaRPr lang="ru-RU" smtClean="0">
              <a:latin typeface="Arial" charset="0"/>
            </a:endParaRPr>
          </a:p>
          <a:p>
            <a:endParaRPr lang="ru-RU" smtClean="0">
              <a:latin typeface="Arial" charset="0"/>
            </a:endParaRPr>
          </a:p>
          <a:p>
            <a:endParaRPr lang="ru-RU" smtClean="0">
              <a:latin typeface="Arial" charset="0"/>
            </a:endParaRPr>
          </a:p>
          <a:p>
            <a:endParaRPr lang="ru-RU" smtClean="0">
              <a:latin typeface="Arial" charset="0"/>
            </a:endParaRPr>
          </a:p>
          <a:p>
            <a:endParaRPr lang="ru-RU"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962A7FDE-2EAF-46A1-A7B4-15033847638F}" type="slidenum">
              <a:rPr lang="ru-RU" smtClean="0"/>
              <a:pPr>
                <a:defRPr/>
              </a:pPr>
              <a:t>40</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29"/>
          <p:cNvSpPr>
            <a:spLocks noGrp="1"/>
          </p:cNvSpPr>
          <p:nvPr>
            <p:ph type="dt" sz="half" idx="10"/>
          </p:nvPr>
        </p:nvSpPr>
        <p:spPr/>
        <p:txBody>
          <a:bodyPr/>
          <a:lstStyle>
            <a:lvl1pPr>
              <a:defRPr/>
            </a:lvl1pPr>
          </a:lstStyle>
          <a:p>
            <a:pPr>
              <a:defRPr/>
            </a:pPr>
            <a:fld id="{F63F6083-B145-4C7B-97C3-B6920AD439CF}" type="datetimeFigureOut">
              <a:rPr lang="ru-RU"/>
              <a:pPr>
                <a:defRPr/>
              </a:pPr>
              <a:t>25.11.2016</a:t>
            </a:fld>
            <a:endParaRPr lang="ru-RU"/>
          </a:p>
        </p:txBody>
      </p:sp>
      <p:sp>
        <p:nvSpPr>
          <p:cNvPr id="5" name="Нижний колонтитул 18"/>
          <p:cNvSpPr>
            <a:spLocks noGrp="1"/>
          </p:cNvSpPr>
          <p:nvPr>
            <p:ph type="ftr" sz="quarter" idx="11"/>
          </p:nvPr>
        </p:nvSpPr>
        <p:spPr/>
        <p:txBody>
          <a:bodyPr/>
          <a:lstStyle>
            <a:lvl1pPr>
              <a:defRPr/>
            </a:lvl1pPr>
          </a:lstStyle>
          <a:p>
            <a:pPr>
              <a:defRPr/>
            </a:pPr>
            <a:endParaRPr lang="ru-RU"/>
          </a:p>
        </p:txBody>
      </p:sp>
      <p:sp>
        <p:nvSpPr>
          <p:cNvPr id="6" name="Номер слайда 26"/>
          <p:cNvSpPr>
            <a:spLocks noGrp="1"/>
          </p:cNvSpPr>
          <p:nvPr>
            <p:ph type="sldNum" sz="quarter" idx="12"/>
          </p:nvPr>
        </p:nvSpPr>
        <p:spPr/>
        <p:txBody>
          <a:bodyPr/>
          <a:lstStyle>
            <a:lvl1pPr>
              <a:defRPr/>
            </a:lvl1pPr>
          </a:lstStyle>
          <a:p>
            <a:pPr>
              <a:defRPr/>
            </a:pPr>
            <a:fld id="{972B0DFE-0BE9-4B6E-B819-D28F8EDD384C}"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9C6FFDE3-C5DD-4E8C-82B9-F6158D70E123}" type="datetimeFigureOut">
              <a:rPr lang="ru-RU"/>
              <a:pPr>
                <a:defRPr/>
              </a:pPr>
              <a:t>25.11.2016</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7DC3B81D-9086-4AAF-9357-B2123DA20E56}"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A7290FD8-2226-4F44-8673-B61058E0D5A3}" type="datetimeFigureOut">
              <a:rPr lang="ru-RU"/>
              <a:pPr>
                <a:defRPr/>
              </a:pPr>
              <a:t>25.11.2016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E51B090-2A9A-413D-8922-0ADDEE916320}"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338B5690-07A0-4977-A7CB-FE12C4A7894F}" type="datetimeFigureOut">
              <a:rPr lang="ru-RU"/>
              <a:pPr>
                <a:defRPr/>
              </a:pPr>
              <a:t>25.11.2016</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3C333A29-4B55-4AF6-8079-43FD36B74F32}"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08FA7798-355C-48DB-95E7-4D0CD7124CB4}" type="datetimeFigureOut">
              <a:rPr lang="ru-RU"/>
              <a:pPr>
                <a:defRPr/>
              </a:pPr>
              <a:t>25.11.2016</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BE5CBD1D-E22F-4757-A87D-39D5828DD465}"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C70C1EDB-72D7-4346-83D0-B5A8E3B573CA}" type="datetimeFigureOut">
              <a:rPr lang="ru-RU"/>
              <a:pPr>
                <a:defRPr/>
              </a:pPr>
              <a:t>25.11.2016</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8DED6552-183E-467B-8627-D6E73CC48D5A}"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4DC95156-2A25-40E6-8C29-3A999266E167}" type="datetimeFigureOut">
              <a:rPr lang="ru-RU"/>
              <a:pPr>
                <a:defRPr/>
              </a:pPr>
              <a:t>25.11.2016</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9F29E527-FFDB-4331-B802-EC5332E2C8E2}"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6717D7DB-81F0-4CA9-AD4B-7C7064DD2E5D}" type="datetimeFigureOut">
              <a:rPr lang="ru-RU"/>
              <a:pPr>
                <a:defRPr/>
              </a:pPr>
              <a:t>25.11.2016</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191DE712-CDDE-40DC-B0F2-05809D9E674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Прямоугольный треугольник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олилиния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Полилиния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smtClean="0"/>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smtClean="0"/>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2D5E0024-C4B6-43A9-BF5F-EE9FE674A2C5}" type="datetimeFigureOut">
              <a:rPr lang="ru-RU"/>
              <a:pPr>
                <a:defRPr/>
              </a:pPr>
              <a:t>25.11.2016</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pPr>
              <a:defRPr/>
            </a:pPr>
            <a:fld id="{CB4C6FE3-947C-42FA-9FEF-941756672EDF}"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E5907623-35FC-4467-B28A-8797B7030020}" type="datetimeFigureOut">
              <a:rPr lang="ru-RU"/>
              <a:pPr>
                <a:defRPr/>
              </a:pPr>
              <a:t>25.11.2016</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E7CCF9F4-0FC5-48FA-9485-C8F509EA11CC}"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D3DE3D6B-9344-471A-886D-156B1117F8F1}" type="datetimeFigureOut">
              <a:rPr lang="ru-RU"/>
              <a:pPr>
                <a:defRPr/>
              </a:pPr>
              <a:t>25.11.2016</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9B8DCB87-B094-4A68-BEA2-D50A84F4F64F}"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smtClean="0"/>
              <a:t>Образец заголовка</a:t>
            </a:r>
            <a:endParaRPr lang="en-US" smtClean="0"/>
          </a:p>
        </p:txBody>
      </p:sp>
      <p:sp>
        <p:nvSpPr>
          <p:cNvPr id="1029"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976232C4-8145-45DA-A0C4-C13F438F1800}" type="datetimeFigureOut">
              <a:rPr lang="ru-RU"/>
              <a:pPr>
                <a:defRPr/>
              </a:pPr>
              <a:t>25.11.2016</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E2775723-F5A7-4534-9725-B0CFA383B0FE}" type="slidenum">
              <a:rPr lang="ru-RU"/>
              <a:pPr>
                <a:defRPr/>
              </a:pPr>
              <a:t>‹#›</a:t>
            </a:fld>
            <a:endParaRPr lang="ru-RU"/>
          </a:p>
        </p:txBody>
      </p:sp>
      <p:grpSp>
        <p:nvGrpSpPr>
          <p:cNvPr id="1033"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823" r:id="rId1"/>
    <p:sldLayoutId id="2147483815" r:id="rId2"/>
    <p:sldLayoutId id="2147483824" r:id="rId3"/>
    <p:sldLayoutId id="2147483816" r:id="rId4"/>
    <p:sldLayoutId id="2147483817" r:id="rId5"/>
    <p:sldLayoutId id="2147483818" r:id="rId6"/>
    <p:sldLayoutId id="2147483819" r:id="rId7"/>
    <p:sldLayoutId id="2147483820" r:id="rId8"/>
    <p:sldLayoutId id="2147483825" r:id="rId9"/>
    <p:sldLayoutId id="2147483821" r:id="rId10"/>
    <p:sldLayoutId id="2147483822"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E66C7D"/>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E66C7D"/>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6BB76D"/>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zmansurov@kaznu.kz" TargetMode="Externa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36.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7.gif"/><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Прямоугольник 2"/>
          <p:cNvSpPr>
            <a:spLocks noChangeArrowheads="1"/>
          </p:cNvSpPr>
          <p:nvPr/>
        </p:nvSpPr>
        <p:spPr bwMode="auto">
          <a:xfrm>
            <a:off x="539750" y="3549663"/>
            <a:ext cx="7920038" cy="1354217"/>
          </a:xfrm>
          <a:prstGeom prst="rect">
            <a:avLst/>
          </a:prstGeom>
          <a:noFill/>
          <a:ln w="9525">
            <a:noFill/>
            <a:miter lim="800000"/>
            <a:headEnd/>
            <a:tailEnd/>
          </a:ln>
        </p:spPr>
        <p:txBody>
          <a:bodyPr>
            <a:spAutoFit/>
          </a:bodyPr>
          <a:lstStyle/>
          <a:p>
            <a:pPr algn="ctr"/>
            <a:r>
              <a:rPr lang="en-US" sz="2400" b="1" dirty="0">
                <a:latin typeface="Times New Roman" pitchFamily="18" charset="0"/>
                <a:cs typeface="Times New Roman" pitchFamily="18" charset="0"/>
              </a:rPr>
              <a:t>Mansurov Z.A</a:t>
            </a:r>
            <a:r>
              <a:rPr lang="en-US" sz="2400" b="1" dirty="0" smtClean="0">
                <a:latin typeface="Times New Roman" pitchFamily="18" charset="0"/>
                <a:cs typeface="Times New Roman" pitchFamily="18" charset="0"/>
              </a:rPr>
              <a:t>.</a:t>
            </a:r>
            <a:endParaRPr lang="en-US" sz="2400" b="1" dirty="0">
              <a:latin typeface="Times New Roman" pitchFamily="18" charset="0"/>
              <a:cs typeface="Times New Roman" pitchFamily="18" charset="0"/>
            </a:endParaRPr>
          </a:p>
          <a:p>
            <a:pPr algn="ctr"/>
            <a:endParaRPr lang="en-US" sz="2000" b="1" dirty="0">
              <a:latin typeface="Times New Roman" pitchFamily="18" charset="0"/>
              <a:cs typeface="Times New Roman" pitchFamily="18" charset="0"/>
            </a:endParaRPr>
          </a:p>
          <a:p>
            <a:pPr algn="ctr"/>
            <a:r>
              <a:rPr lang="en-US" sz="2000" b="1" dirty="0">
                <a:latin typeface="Times New Roman" pitchFamily="18" charset="0"/>
                <a:cs typeface="Times New Roman" pitchFamily="18" charset="0"/>
              </a:rPr>
              <a:t>Director </a:t>
            </a:r>
          </a:p>
          <a:p>
            <a:pPr algn="ctr"/>
            <a:r>
              <a:rPr lang="en-US" dirty="0">
                <a:solidFill>
                  <a:srgbClr val="FFFF00"/>
                </a:solidFill>
                <a:latin typeface="Times New Roman" pitchFamily="18" charset="0"/>
                <a:cs typeface="Times New Roman" pitchFamily="18" charset="0"/>
              </a:rPr>
              <a:t> </a:t>
            </a:r>
            <a:endParaRPr lang="ru-RU" dirty="0">
              <a:solidFill>
                <a:srgbClr val="FF0000"/>
              </a:solidFill>
              <a:latin typeface="Times New Roman" pitchFamily="18" charset="0"/>
              <a:cs typeface="Times New Roman" pitchFamily="18" charset="0"/>
            </a:endParaRPr>
          </a:p>
        </p:txBody>
      </p:sp>
      <p:sp>
        <p:nvSpPr>
          <p:cNvPr id="5124" name="Rectangle 2"/>
          <p:cNvSpPr>
            <a:spLocks noChangeArrowheads="1"/>
          </p:cNvSpPr>
          <p:nvPr/>
        </p:nvSpPr>
        <p:spPr bwMode="auto">
          <a:xfrm>
            <a:off x="2071670" y="4929198"/>
            <a:ext cx="5337808" cy="646331"/>
          </a:xfrm>
          <a:prstGeom prst="rect">
            <a:avLst/>
          </a:prstGeom>
          <a:noFill/>
          <a:ln w="9525">
            <a:noFill/>
            <a:miter lim="800000"/>
            <a:headEnd/>
            <a:tailEnd/>
          </a:ln>
        </p:spPr>
        <p:txBody>
          <a:bodyPr wrap="none" anchor="ctr">
            <a:spAutoFit/>
          </a:bodyPr>
          <a:lstStyle/>
          <a:p>
            <a:pPr algn="ctr"/>
            <a:r>
              <a:rPr lang="en-US" dirty="0">
                <a:latin typeface="Times New Roman" pitchFamily="18" charset="0"/>
              </a:rPr>
              <a:t> Institute of Combustion Problems, </a:t>
            </a:r>
            <a:r>
              <a:rPr lang="en-US" dirty="0" err="1">
                <a:latin typeface="Times New Roman" pitchFamily="18" charset="0"/>
              </a:rPr>
              <a:t>Almaty</a:t>
            </a:r>
            <a:r>
              <a:rPr lang="en-US" dirty="0">
                <a:latin typeface="Times New Roman" pitchFamily="18" charset="0"/>
              </a:rPr>
              <a:t>, Kazakhstan</a:t>
            </a:r>
            <a:endParaRPr lang="ru-RU" dirty="0">
              <a:latin typeface="Times New Roman" pitchFamily="18" charset="0"/>
            </a:endParaRPr>
          </a:p>
          <a:p>
            <a:pPr algn="ctr"/>
            <a:r>
              <a:rPr lang="en-US" dirty="0">
                <a:latin typeface="Times New Roman" pitchFamily="18" charset="0"/>
              </a:rPr>
              <a:t>  </a:t>
            </a:r>
            <a:r>
              <a:rPr lang="it-IT" dirty="0">
                <a:latin typeface="Times New Roman" pitchFamily="18" charset="0"/>
              </a:rPr>
              <a:t>E</a:t>
            </a:r>
            <a:r>
              <a:rPr lang="en-US" dirty="0">
                <a:latin typeface="Times New Roman" pitchFamily="18" charset="0"/>
              </a:rPr>
              <a:t>-</a:t>
            </a:r>
            <a:r>
              <a:rPr lang="it-IT" dirty="0">
                <a:latin typeface="Times New Roman" pitchFamily="18" charset="0"/>
              </a:rPr>
              <a:t>mail</a:t>
            </a:r>
            <a:r>
              <a:rPr lang="en-US" dirty="0">
                <a:latin typeface="Times New Roman" pitchFamily="18" charset="0"/>
              </a:rPr>
              <a:t>: </a:t>
            </a:r>
            <a:r>
              <a:rPr lang="en-US" dirty="0" err="1">
                <a:latin typeface="Times New Roman" pitchFamily="18" charset="0"/>
                <a:hlinkClick r:id="rId2"/>
              </a:rPr>
              <a:t>zmansurov</a:t>
            </a:r>
            <a:r>
              <a:rPr lang="en-US" dirty="0">
                <a:latin typeface="Times New Roman" pitchFamily="18" charset="0"/>
                <a:hlinkClick r:id="rId2"/>
              </a:rPr>
              <a:t>@</a:t>
            </a:r>
            <a:r>
              <a:rPr lang="it-IT" dirty="0">
                <a:latin typeface="Times New Roman" pitchFamily="18" charset="0"/>
                <a:hlinkClick r:id="rId2"/>
              </a:rPr>
              <a:t>kaznu</a:t>
            </a:r>
            <a:r>
              <a:rPr lang="en-US" dirty="0">
                <a:latin typeface="Times New Roman" pitchFamily="18" charset="0"/>
                <a:hlinkClick r:id="rId2"/>
              </a:rPr>
              <a:t>.</a:t>
            </a:r>
            <a:r>
              <a:rPr lang="it-IT" dirty="0">
                <a:latin typeface="Times New Roman" pitchFamily="18" charset="0"/>
                <a:hlinkClick r:id="rId2"/>
              </a:rPr>
              <a:t>kz</a:t>
            </a:r>
            <a:endParaRPr lang="ru-RU" dirty="0">
              <a:latin typeface="Times New Roman" pitchFamily="18" charset="0"/>
            </a:endParaRPr>
          </a:p>
        </p:txBody>
      </p:sp>
      <p:sp>
        <p:nvSpPr>
          <p:cNvPr id="5125" name="Rectangle 7"/>
          <p:cNvSpPr>
            <a:spLocks noChangeArrowheads="1"/>
          </p:cNvSpPr>
          <p:nvPr/>
        </p:nvSpPr>
        <p:spPr bwMode="auto">
          <a:xfrm>
            <a:off x="3500430" y="5929330"/>
            <a:ext cx="2247411" cy="369332"/>
          </a:xfrm>
          <a:prstGeom prst="rect">
            <a:avLst/>
          </a:prstGeom>
          <a:noFill/>
          <a:ln w="9525">
            <a:noFill/>
            <a:miter lim="800000"/>
            <a:headEnd/>
            <a:tailEnd/>
          </a:ln>
        </p:spPr>
        <p:txBody>
          <a:bodyPr wrap="none">
            <a:spAutoFit/>
          </a:bodyPr>
          <a:lstStyle/>
          <a:p>
            <a:pPr algn="ctr"/>
            <a:r>
              <a:rPr lang="en-US" b="1" dirty="0" smtClean="0">
                <a:solidFill>
                  <a:srgbClr val="FF0000"/>
                </a:solidFill>
                <a:latin typeface="Times New Roman" pitchFamily="18" charset="0"/>
              </a:rPr>
              <a:t>5 December, Phoenix</a:t>
            </a:r>
            <a:endParaRPr lang="ru-RU" b="1" dirty="0">
              <a:solidFill>
                <a:srgbClr val="FF0000"/>
              </a:solidFill>
              <a:latin typeface="Times New Roman" pitchFamily="18" charset="0"/>
            </a:endParaRPr>
          </a:p>
        </p:txBody>
      </p:sp>
      <p:sp>
        <p:nvSpPr>
          <p:cNvPr id="82945" name="Rectangle 1"/>
          <p:cNvSpPr>
            <a:spLocks noChangeArrowheads="1"/>
          </p:cNvSpPr>
          <p:nvPr/>
        </p:nvSpPr>
        <p:spPr bwMode="auto">
          <a:xfrm>
            <a:off x="0" y="1928802"/>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Burning oil layer on the surface water </a:t>
            </a:r>
            <a:endParaRPr kumimoji="0" lang="ru-RU" sz="40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man Old Style" pitchFamily="18" charset="0"/>
            </a:endParaRPr>
          </a:p>
        </p:txBody>
      </p:sp>
      <p:pic>
        <p:nvPicPr>
          <p:cNvPr id="82951" name="Picture 7" descr="C:\Users\Mansurov\Desktop\Рисунок1.png"/>
          <p:cNvPicPr>
            <a:picLocks noChangeAspect="1" noChangeArrowheads="1"/>
          </p:cNvPicPr>
          <p:nvPr/>
        </p:nvPicPr>
        <p:blipFill>
          <a:blip r:embed="rId3"/>
          <a:srcRect/>
          <a:stretch>
            <a:fillRect/>
          </a:stretch>
        </p:blipFill>
        <p:spPr bwMode="auto">
          <a:xfrm>
            <a:off x="7908338" y="142852"/>
            <a:ext cx="1092818" cy="1296000"/>
          </a:xfrm>
          <a:prstGeom prst="flowChartAlternateProcess">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3" name="Picture 3"/>
          <p:cNvPicPr>
            <a:picLocks noChangeAspect="1" noChangeArrowheads="1"/>
          </p:cNvPicPr>
          <p:nvPr/>
        </p:nvPicPr>
        <p:blipFill>
          <a:blip r:embed="rId4" cstate="print"/>
          <a:srcRect/>
          <a:stretch>
            <a:fillRect/>
          </a:stretch>
        </p:blipFill>
        <p:spPr bwMode="auto">
          <a:xfrm>
            <a:off x="71406" y="142852"/>
            <a:ext cx="1285884" cy="1296274"/>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4209" name="Picture 1"/>
          <p:cNvPicPr>
            <a:picLocks noChangeAspect="1" noChangeArrowheads="1"/>
          </p:cNvPicPr>
          <p:nvPr/>
        </p:nvPicPr>
        <p:blipFill>
          <a:blip r:embed="rId5"/>
          <a:srcRect/>
          <a:stretch>
            <a:fillRect/>
          </a:stretch>
        </p:blipFill>
        <p:spPr bwMode="auto">
          <a:xfrm>
            <a:off x="1500166" y="369999"/>
            <a:ext cx="6286544" cy="9158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0" y="0"/>
            <a:ext cx="9144000" cy="6021388"/>
          </a:xfrm>
          <a:prstGeom prst="rect">
            <a:avLst/>
          </a:prstGeom>
          <a:solidFill>
            <a:srgbClr val="99CCFF"/>
          </a:solidFill>
          <a:ln w="9525">
            <a:noFill/>
            <a:miter lim="800000"/>
            <a:headEnd/>
            <a:tailEnd/>
          </a:ln>
        </p:spPr>
        <p:txBody>
          <a:bodyPr wrap="none" anchor="ctr"/>
          <a:lstStyle/>
          <a:p>
            <a:endParaRPr lang="en-US"/>
          </a:p>
        </p:txBody>
      </p:sp>
      <p:sp>
        <p:nvSpPr>
          <p:cNvPr id="399367" name="Text Box 7"/>
          <p:cNvSpPr txBox="1">
            <a:spLocks noChangeArrowheads="1"/>
          </p:cNvSpPr>
          <p:nvPr/>
        </p:nvSpPr>
        <p:spPr bwMode="auto">
          <a:xfrm>
            <a:off x="2420938" y="6067425"/>
            <a:ext cx="4298950" cy="400050"/>
          </a:xfrm>
          <a:prstGeom prst="rect">
            <a:avLst/>
          </a:prstGeom>
          <a:noFill/>
          <a:ln w="9525">
            <a:noFill/>
            <a:miter lim="800000"/>
            <a:headEnd/>
            <a:tailEnd/>
          </a:ln>
        </p:spPr>
        <p:txBody>
          <a:bodyPr wrap="none">
            <a:spAutoFit/>
          </a:bodyPr>
          <a:lstStyle/>
          <a:p>
            <a:pPr algn="ctr"/>
            <a:r>
              <a:rPr lang="en-US" sz="2000" b="1" i="1">
                <a:solidFill>
                  <a:schemeClr val="accent2"/>
                </a:solidFill>
              </a:rPr>
              <a:t>Institute of Combustion</a:t>
            </a:r>
            <a:r>
              <a:rPr lang="en-US" sz="2000" b="1">
                <a:solidFill>
                  <a:schemeClr val="accent2"/>
                </a:solidFill>
              </a:rPr>
              <a:t> </a:t>
            </a:r>
            <a:r>
              <a:rPr lang="en-US" sz="2000" b="1" i="1">
                <a:solidFill>
                  <a:schemeClr val="accent2"/>
                </a:solidFill>
              </a:rPr>
              <a:t>Problems</a:t>
            </a:r>
          </a:p>
        </p:txBody>
      </p:sp>
      <p:pic>
        <p:nvPicPr>
          <p:cNvPr id="6148" name="Picture 8" descr="01_Titul copy"/>
          <p:cNvPicPr>
            <a:picLocks noChangeAspect="1" noChangeArrowheads="1"/>
          </p:cNvPicPr>
          <p:nvPr/>
        </p:nvPicPr>
        <p:blipFill>
          <a:blip r:embed="rId2" cstate="print"/>
          <a:srcRect/>
          <a:stretch>
            <a:fillRect/>
          </a:stretch>
        </p:blipFill>
        <p:spPr bwMode="auto">
          <a:xfrm>
            <a:off x="250825" y="333375"/>
            <a:ext cx="8642350" cy="5380038"/>
          </a:xfrm>
          <a:prstGeom prst="rect">
            <a:avLst/>
          </a:prstGeom>
          <a:noFill/>
          <a:ln w="9525">
            <a:noFill/>
            <a:miter lim="800000"/>
            <a:headEnd/>
            <a:tailEnd/>
          </a:ln>
        </p:spPr>
      </p:pic>
      <p:sp>
        <p:nvSpPr>
          <p:cNvPr id="6149" name="Rectangle 9"/>
          <p:cNvSpPr>
            <a:spLocks noChangeArrowheads="1"/>
          </p:cNvSpPr>
          <p:nvPr/>
        </p:nvSpPr>
        <p:spPr bwMode="auto">
          <a:xfrm>
            <a:off x="250825" y="333375"/>
            <a:ext cx="8642350" cy="5400675"/>
          </a:xfrm>
          <a:prstGeom prst="rect">
            <a:avLst/>
          </a:prstGeom>
          <a:noFill/>
          <a:ln w="44450">
            <a:solidFill>
              <a:srgbClr val="FF6600"/>
            </a:solidFill>
            <a:miter lim="800000"/>
            <a:headEnd/>
            <a:tailEnd/>
          </a:ln>
        </p:spPr>
        <p:txBody>
          <a:bodyPr wrap="none" anchor="ctr"/>
          <a:lstStyle/>
          <a:p>
            <a:endParaRPr lang="en-US"/>
          </a:p>
        </p:txBody>
      </p:sp>
      <p:sp>
        <p:nvSpPr>
          <p:cNvPr id="6150" name="Freeform 10"/>
          <p:cNvSpPr>
            <a:spLocks/>
          </p:cNvSpPr>
          <p:nvPr/>
        </p:nvSpPr>
        <p:spPr bwMode="auto">
          <a:xfrm>
            <a:off x="107950" y="174625"/>
            <a:ext cx="8888413" cy="5668963"/>
          </a:xfrm>
          <a:custGeom>
            <a:avLst/>
            <a:gdLst>
              <a:gd name="T0" fmla="*/ 2147483647 w 5599"/>
              <a:gd name="T1" fmla="*/ 2147483647 h 3571"/>
              <a:gd name="T2" fmla="*/ 0 w 5599"/>
              <a:gd name="T3" fmla="*/ 2147483647 h 3571"/>
              <a:gd name="T4" fmla="*/ 2147483647 w 5599"/>
              <a:gd name="T5" fmla="*/ 2147483647 h 3571"/>
              <a:gd name="T6" fmla="*/ 2147483647 w 5599"/>
              <a:gd name="T7" fmla="*/ 2147483647 h 3571"/>
              <a:gd name="T8" fmla="*/ 2147483647 w 5599"/>
              <a:gd name="T9" fmla="*/ 0 h 3571"/>
              <a:gd name="T10" fmla="*/ 2147483647 w 5599"/>
              <a:gd name="T11" fmla="*/ 2147483647 h 3571"/>
              <a:gd name="T12" fmla="*/ 2147483647 w 5599"/>
              <a:gd name="T13" fmla="*/ 2147483647 h 3571"/>
              <a:gd name="T14" fmla="*/ 2147483647 w 5599"/>
              <a:gd name="T15" fmla="*/ 2147483647 h 3571"/>
              <a:gd name="T16" fmla="*/ 2147483647 w 5599"/>
              <a:gd name="T17" fmla="*/ 2147483647 h 3571"/>
              <a:gd name="T18" fmla="*/ 2147483647 w 5599"/>
              <a:gd name="T19" fmla="*/ 2147483647 h 3571"/>
              <a:gd name="T20" fmla="*/ 2147483647 w 5599"/>
              <a:gd name="T21" fmla="*/ 2147483647 h 3571"/>
              <a:gd name="T22" fmla="*/ 2147483647 w 5599"/>
              <a:gd name="T23" fmla="*/ 2147483647 h 3571"/>
              <a:gd name="T24" fmla="*/ 2147483647 w 5599"/>
              <a:gd name="T25" fmla="*/ 2147483647 h 35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599"/>
              <a:gd name="T40" fmla="*/ 0 h 3571"/>
              <a:gd name="T41" fmla="*/ 5599 w 5599"/>
              <a:gd name="T42" fmla="*/ 3571 h 35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599" h="3571">
                <a:moveTo>
                  <a:pt x="196" y="3400"/>
                </a:moveTo>
                <a:lnTo>
                  <a:pt x="0" y="3394"/>
                </a:lnTo>
                <a:lnTo>
                  <a:pt x="1" y="223"/>
                </a:lnTo>
                <a:lnTo>
                  <a:pt x="235" y="223"/>
                </a:lnTo>
                <a:lnTo>
                  <a:pt x="233" y="0"/>
                </a:lnTo>
                <a:lnTo>
                  <a:pt x="5407" y="30"/>
                </a:lnTo>
                <a:lnTo>
                  <a:pt x="5407" y="220"/>
                </a:lnTo>
                <a:lnTo>
                  <a:pt x="5596" y="220"/>
                </a:lnTo>
                <a:lnTo>
                  <a:pt x="5599" y="3394"/>
                </a:lnTo>
                <a:lnTo>
                  <a:pt x="5421" y="3394"/>
                </a:lnTo>
                <a:lnTo>
                  <a:pt x="5421" y="3563"/>
                </a:lnTo>
                <a:lnTo>
                  <a:pt x="196" y="3571"/>
                </a:lnTo>
                <a:lnTo>
                  <a:pt x="196" y="3400"/>
                </a:lnTo>
                <a:close/>
              </a:path>
            </a:pathLst>
          </a:custGeom>
          <a:noFill/>
          <a:ln w="38100">
            <a:solidFill>
              <a:srgbClr val="333399"/>
            </a:solidFill>
            <a:round/>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99367"/>
                                        </p:tgtEl>
                                        <p:attrNameLst>
                                          <p:attrName>style.visibility</p:attrName>
                                        </p:attrNameLst>
                                      </p:cBhvr>
                                      <p:to>
                                        <p:strVal val="visible"/>
                                      </p:to>
                                    </p:set>
                                    <p:animEffect transition="in" filter="wipe(left)">
                                      <p:cBhvr>
                                        <p:cTn id="7" dur="2000"/>
                                        <p:tgtEl>
                                          <p:spTgt spid="399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7" name="Text Box 7"/>
          <p:cNvSpPr txBox="1">
            <a:spLocks noChangeArrowheads="1"/>
          </p:cNvSpPr>
          <p:nvPr/>
        </p:nvSpPr>
        <p:spPr bwMode="auto">
          <a:xfrm>
            <a:off x="2420938" y="6067425"/>
            <a:ext cx="4298950" cy="400050"/>
          </a:xfrm>
          <a:prstGeom prst="rect">
            <a:avLst/>
          </a:prstGeom>
          <a:noFill/>
          <a:ln w="9525">
            <a:noFill/>
            <a:miter lim="800000"/>
            <a:headEnd/>
            <a:tailEnd/>
          </a:ln>
        </p:spPr>
        <p:txBody>
          <a:bodyPr wrap="none">
            <a:spAutoFit/>
          </a:bodyPr>
          <a:lstStyle/>
          <a:p>
            <a:pPr algn="ctr"/>
            <a:r>
              <a:rPr lang="en-US" sz="2000" b="1" i="1">
                <a:solidFill>
                  <a:schemeClr val="accent2"/>
                </a:solidFill>
              </a:rPr>
              <a:t>Institute of Combustion</a:t>
            </a:r>
            <a:r>
              <a:rPr lang="en-US" sz="2000" b="1">
                <a:solidFill>
                  <a:schemeClr val="accent2"/>
                </a:solidFill>
              </a:rPr>
              <a:t> </a:t>
            </a:r>
            <a:r>
              <a:rPr lang="en-US" sz="2000" b="1" i="1">
                <a:solidFill>
                  <a:schemeClr val="accent2"/>
                </a:solidFill>
              </a:rPr>
              <a:t>Problems</a:t>
            </a:r>
          </a:p>
        </p:txBody>
      </p:sp>
      <p:sp>
        <p:nvSpPr>
          <p:cNvPr id="7171" name="Rectangle 9"/>
          <p:cNvSpPr>
            <a:spLocks noChangeArrowheads="1"/>
          </p:cNvSpPr>
          <p:nvPr/>
        </p:nvSpPr>
        <p:spPr bwMode="auto">
          <a:xfrm>
            <a:off x="250825" y="333375"/>
            <a:ext cx="8642350" cy="5400675"/>
          </a:xfrm>
          <a:prstGeom prst="rect">
            <a:avLst/>
          </a:prstGeom>
          <a:noFill/>
          <a:ln w="44450">
            <a:solidFill>
              <a:srgbClr val="FF6600"/>
            </a:solidFill>
            <a:miter lim="800000"/>
            <a:headEnd/>
            <a:tailEnd/>
          </a:ln>
        </p:spPr>
        <p:txBody>
          <a:bodyPr wrap="none" anchor="ctr"/>
          <a:lstStyle/>
          <a:p>
            <a:endParaRPr lang="en-US"/>
          </a:p>
        </p:txBody>
      </p:sp>
      <p:sp>
        <p:nvSpPr>
          <p:cNvPr id="7172" name="Freeform 10"/>
          <p:cNvSpPr>
            <a:spLocks/>
          </p:cNvSpPr>
          <p:nvPr/>
        </p:nvSpPr>
        <p:spPr bwMode="auto">
          <a:xfrm>
            <a:off x="107950" y="174625"/>
            <a:ext cx="8888413" cy="5668963"/>
          </a:xfrm>
          <a:custGeom>
            <a:avLst/>
            <a:gdLst>
              <a:gd name="T0" fmla="*/ 2147483647 w 5599"/>
              <a:gd name="T1" fmla="*/ 2147483647 h 3571"/>
              <a:gd name="T2" fmla="*/ 0 w 5599"/>
              <a:gd name="T3" fmla="*/ 2147483647 h 3571"/>
              <a:gd name="T4" fmla="*/ 2147483647 w 5599"/>
              <a:gd name="T5" fmla="*/ 2147483647 h 3571"/>
              <a:gd name="T6" fmla="*/ 2147483647 w 5599"/>
              <a:gd name="T7" fmla="*/ 2147483647 h 3571"/>
              <a:gd name="T8" fmla="*/ 2147483647 w 5599"/>
              <a:gd name="T9" fmla="*/ 0 h 3571"/>
              <a:gd name="T10" fmla="*/ 2147483647 w 5599"/>
              <a:gd name="T11" fmla="*/ 2147483647 h 3571"/>
              <a:gd name="T12" fmla="*/ 2147483647 w 5599"/>
              <a:gd name="T13" fmla="*/ 2147483647 h 3571"/>
              <a:gd name="T14" fmla="*/ 2147483647 w 5599"/>
              <a:gd name="T15" fmla="*/ 2147483647 h 3571"/>
              <a:gd name="T16" fmla="*/ 2147483647 w 5599"/>
              <a:gd name="T17" fmla="*/ 2147483647 h 3571"/>
              <a:gd name="T18" fmla="*/ 2147483647 w 5599"/>
              <a:gd name="T19" fmla="*/ 2147483647 h 3571"/>
              <a:gd name="T20" fmla="*/ 2147483647 w 5599"/>
              <a:gd name="T21" fmla="*/ 2147483647 h 3571"/>
              <a:gd name="T22" fmla="*/ 2147483647 w 5599"/>
              <a:gd name="T23" fmla="*/ 2147483647 h 3571"/>
              <a:gd name="T24" fmla="*/ 2147483647 w 5599"/>
              <a:gd name="T25" fmla="*/ 2147483647 h 35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599"/>
              <a:gd name="T40" fmla="*/ 0 h 3571"/>
              <a:gd name="T41" fmla="*/ 5599 w 5599"/>
              <a:gd name="T42" fmla="*/ 3571 h 35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599" h="3571">
                <a:moveTo>
                  <a:pt x="196" y="3400"/>
                </a:moveTo>
                <a:lnTo>
                  <a:pt x="0" y="3394"/>
                </a:lnTo>
                <a:lnTo>
                  <a:pt x="1" y="223"/>
                </a:lnTo>
                <a:lnTo>
                  <a:pt x="235" y="223"/>
                </a:lnTo>
                <a:lnTo>
                  <a:pt x="233" y="0"/>
                </a:lnTo>
                <a:lnTo>
                  <a:pt x="5407" y="30"/>
                </a:lnTo>
                <a:lnTo>
                  <a:pt x="5407" y="220"/>
                </a:lnTo>
                <a:lnTo>
                  <a:pt x="5596" y="220"/>
                </a:lnTo>
                <a:lnTo>
                  <a:pt x="5599" y="3394"/>
                </a:lnTo>
                <a:lnTo>
                  <a:pt x="5421" y="3394"/>
                </a:lnTo>
                <a:lnTo>
                  <a:pt x="5421" y="3563"/>
                </a:lnTo>
                <a:lnTo>
                  <a:pt x="196" y="3571"/>
                </a:lnTo>
                <a:lnTo>
                  <a:pt x="196" y="3400"/>
                </a:lnTo>
                <a:close/>
              </a:path>
            </a:pathLst>
          </a:custGeom>
          <a:noFill/>
          <a:ln w="38100">
            <a:solidFill>
              <a:srgbClr val="333399"/>
            </a:solidFill>
            <a:round/>
            <a:headEnd/>
            <a:tailEnd/>
          </a:ln>
        </p:spPr>
        <p:txBody>
          <a:bodyPr wrap="none" anchor="ctr"/>
          <a:lstStyle/>
          <a:p>
            <a:endParaRPr lang="en-US"/>
          </a:p>
        </p:txBody>
      </p:sp>
      <p:sp>
        <p:nvSpPr>
          <p:cNvPr id="7173" name="Rectangle 1"/>
          <p:cNvSpPr>
            <a:spLocks noChangeArrowheads="1"/>
          </p:cNvSpPr>
          <p:nvPr/>
        </p:nvSpPr>
        <p:spPr bwMode="auto">
          <a:xfrm>
            <a:off x="560388" y="750888"/>
            <a:ext cx="7996237" cy="4492625"/>
          </a:xfrm>
          <a:prstGeom prst="rect">
            <a:avLst/>
          </a:prstGeom>
          <a:noFill/>
          <a:ln w="9525">
            <a:noFill/>
            <a:miter lim="800000"/>
            <a:headEnd/>
            <a:tailEnd/>
          </a:ln>
        </p:spPr>
        <p:txBody>
          <a:bodyPr anchor="ctr">
            <a:spAutoFit/>
          </a:bodyPr>
          <a:lstStyle/>
          <a:p>
            <a:pPr algn="just" eaLnBrk="0" hangingPunct="0"/>
            <a:r>
              <a:rPr lang="en-US" sz="1600">
                <a:cs typeface="Times New Roman" pitchFamily="18" charset="0"/>
              </a:rPr>
              <a:t>The Institute of Combustion Problems was founded in 1987 on the basis of Kazakh Interdisciplinary Science and Technology Center of self-propagating high-temperature synthesis (SHS). In 1991 the Institute gained its modern name “Institute of Combustion Problems” by the decision of the Government of the Republic of Kazakhstan.</a:t>
            </a:r>
            <a:r>
              <a:rPr lang="en-US" sz="1600">
                <a:solidFill>
                  <a:srgbClr val="000000"/>
                </a:solidFill>
                <a:cs typeface="Times New Roman" pitchFamily="18" charset="0"/>
              </a:rPr>
              <a:t> </a:t>
            </a:r>
          </a:p>
          <a:p>
            <a:pPr algn="just" eaLnBrk="0" hangingPunct="0"/>
            <a:endParaRPr lang="en-US" sz="1600"/>
          </a:p>
          <a:p>
            <a:pPr algn="just" eaLnBrk="0" hangingPunct="0"/>
            <a:r>
              <a:rPr lang="en-US" sz="1600">
                <a:cs typeface="Times New Roman" pitchFamily="18" charset="0"/>
              </a:rPr>
              <a:t>The first Director of the Scientific Institution became Academician of the Russian Academy of Technical Sciences, Professor Georgiy Ksandopulo. At the time, the scientific results gained by our staff members, </a:t>
            </a:r>
            <a:r>
              <a:rPr lang="ru-RU" sz="1600">
                <a:cs typeface="Times New Roman" pitchFamily="18" charset="0"/>
              </a:rPr>
              <a:t>attracted the attention of Nobel Prize Laureate, Academician Nikolay Semenov as well as Academicians Yakov Zel’dovich, Viktor Kondratyev, Nikolay Emanuel and other world-famous scientists. </a:t>
            </a:r>
            <a:endParaRPr lang="en-US" sz="1600">
              <a:cs typeface="Times New Roman" pitchFamily="18" charset="0"/>
            </a:endParaRPr>
          </a:p>
          <a:p>
            <a:pPr algn="just" eaLnBrk="0" hangingPunct="0"/>
            <a:endParaRPr lang="en-US" sz="1600">
              <a:cs typeface="Times New Roman" pitchFamily="18" charset="0"/>
            </a:endParaRPr>
          </a:p>
          <a:p>
            <a:pPr algn="just" eaLnBrk="0" hangingPunct="0"/>
            <a:r>
              <a:rPr lang="ru-RU" sz="1600">
                <a:cs typeface="Times New Roman" pitchFamily="18" charset="0"/>
              </a:rPr>
              <a:t>The results, which were the outcome of fundamental and applied researches of the Institute of Combustion Problems along with the Department of Chemical Physics and Chemistry of High-Molecular Compounds of the Al-Farabi Kazakh National University, contributed significantly to the development of a number of scientific fields. On this occasion, Academician Nikolay Semenov said: "We can assume that proceedings of scientists working at the Department and Institute of Combustion Problems established the basis of new original Kazakhstani School in the field of Chemical Physics."</a:t>
            </a:r>
            <a:endParaRPr lang="ru-RU" sz="16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99367"/>
                                        </p:tgtEl>
                                        <p:attrNameLst>
                                          <p:attrName>style.visibility</p:attrName>
                                        </p:attrNameLst>
                                      </p:cBhvr>
                                      <p:to>
                                        <p:strVal val="visible"/>
                                      </p:to>
                                    </p:set>
                                    <p:animEffect transition="in" filter="wipe(left)">
                                      <p:cBhvr>
                                        <p:cTn id="7" dur="2000"/>
                                        <p:tgtEl>
                                          <p:spTgt spid="399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endParaRPr lang="en-US" smtClean="0"/>
          </a:p>
        </p:txBody>
      </p:sp>
      <p:sp>
        <p:nvSpPr>
          <p:cNvPr id="9219" name="Rectangle 3"/>
          <p:cNvSpPr>
            <a:spLocks noGrp="1" noChangeArrowheads="1"/>
          </p:cNvSpPr>
          <p:nvPr>
            <p:ph type="body" idx="1"/>
          </p:nvPr>
        </p:nvSpPr>
        <p:spPr/>
        <p:txBody>
          <a:bodyPr/>
          <a:lstStyle/>
          <a:p>
            <a:pPr eaLnBrk="1" hangingPunct="1"/>
            <a:endParaRPr lang="en-US" smtClean="0"/>
          </a:p>
        </p:txBody>
      </p:sp>
      <p:pic>
        <p:nvPicPr>
          <p:cNvPr id="9220" name="Picture 4" descr="12"/>
          <p:cNvPicPr>
            <a:picLocks noChangeAspect="1" noChangeArrowheads="1"/>
          </p:cNvPicPr>
          <p:nvPr/>
        </p:nvPicPr>
        <p:blipFill>
          <a:blip r:embed="rId2" cstate="print"/>
          <a:srcRect/>
          <a:stretch>
            <a:fillRect/>
          </a:stretch>
        </p:blipFill>
        <p:spPr bwMode="auto">
          <a:xfrm>
            <a:off x="0" y="-1588"/>
            <a:ext cx="9144000" cy="68595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429000"/>
            <a:ext cx="8229600" cy="1143000"/>
          </a:xfrm>
        </p:spPr>
        <p:txBody>
          <a:bodyPr/>
          <a:lstStyle/>
          <a:p>
            <a:pPr algn="ctr"/>
            <a:r>
              <a:rPr lang="en-US" sz="5400" b="1" dirty="0" smtClean="0">
                <a:latin typeface="Times New Roman" pitchFamily="18" charset="0"/>
                <a:cs typeface="Times New Roman" pitchFamily="18" charset="0"/>
              </a:rPr>
              <a:t>BURNING OIL LAYER ON THE SURFACE OF WATER </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468313" y="1630363"/>
            <a:ext cx="8099425" cy="4254500"/>
          </a:xfrm>
          <a:prstGeom prst="rect">
            <a:avLst/>
          </a:prstGeom>
          <a:noFill/>
          <a:ln w="9525">
            <a:noFill/>
            <a:miter lim="800000"/>
            <a:headEnd/>
            <a:tailEnd/>
          </a:ln>
        </p:spPr>
        <p:txBody>
          <a:bodyPr tIns="152352" bIns="38088" anchor="ctr">
            <a:spAutoFit/>
          </a:bodyPr>
          <a:lstStyle/>
          <a:p>
            <a:pPr indent="269875" algn="just" eaLnBrk="0" hangingPunct="0"/>
            <a:r>
              <a:rPr lang="en-US" sz="2400" dirty="0">
                <a:latin typeface="Times New Roman" pitchFamily="18" charset="0"/>
                <a:cs typeface="Times New Roman" pitchFamily="18" charset="0"/>
              </a:rPr>
              <a:t>Emergency oil spills during transportation of them by water way, from offshore oil drilling rigs and other sources can rapidly result in harm to the ecosystem and leads to negative and social impact. Apart from the category of oil spill, the first elimination measures should be directed to the rapid localization for the avoidance of further contamination of new sites. Oil, which falls on the water surface, prevents the penetration of sufficient sun lights and reduces the level of oxygen dissolved in water and it is make a great harm to the flora and fauna of water area. Therefore the development of effective methods on oil spill elimination is a task of singular importance. </a:t>
            </a:r>
          </a:p>
        </p:txBody>
      </p:sp>
      <p:sp>
        <p:nvSpPr>
          <p:cNvPr id="12291" name="Прямоугольник 2"/>
          <p:cNvSpPr>
            <a:spLocks noChangeArrowheads="1"/>
          </p:cNvSpPr>
          <p:nvPr/>
        </p:nvSpPr>
        <p:spPr bwMode="auto">
          <a:xfrm>
            <a:off x="2627313" y="765175"/>
            <a:ext cx="3371850" cy="708025"/>
          </a:xfrm>
          <a:prstGeom prst="rect">
            <a:avLst/>
          </a:prstGeom>
          <a:noFill/>
          <a:ln w="9525">
            <a:noFill/>
            <a:miter lim="800000"/>
            <a:headEnd/>
            <a:tailEnd/>
          </a:ln>
        </p:spPr>
        <p:txBody>
          <a:bodyPr wrap="none">
            <a:spAutoFit/>
          </a:bodyPr>
          <a:lstStyle/>
          <a:p>
            <a:pPr indent="269875" algn="just"/>
            <a:r>
              <a:rPr lang="ru-RU" sz="4000" b="1">
                <a:latin typeface="Times New Roman" pitchFamily="18" charset="0"/>
                <a:cs typeface="Times New Roman" pitchFamily="18" charset="0"/>
              </a:rPr>
              <a:t>Introduction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sers\Гаухар\Desktop\1.png"/>
          <p:cNvPicPr>
            <a:picLocks noChangeAspect="1" noChangeArrowheads="1"/>
          </p:cNvPicPr>
          <p:nvPr/>
        </p:nvPicPr>
        <p:blipFill>
          <a:blip r:embed="rId2" cstate="email"/>
          <a:srcRect/>
          <a:stretch>
            <a:fillRect/>
          </a:stretch>
        </p:blipFill>
        <p:spPr bwMode="auto">
          <a:xfrm>
            <a:off x="5687616" y="2571744"/>
            <a:ext cx="3456384" cy="3596980"/>
          </a:xfrm>
          <a:prstGeom prst="rect">
            <a:avLst/>
          </a:prstGeom>
          <a:noFill/>
          <a:ln w="9525">
            <a:noFill/>
            <a:miter lim="800000"/>
            <a:headEnd/>
            <a:tailEnd/>
          </a:ln>
        </p:spPr>
      </p:pic>
      <p:sp>
        <p:nvSpPr>
          <p:cNvPr id="10242" name="Text Box 2"/>
          <p:cNvSpPr txBox="1">
            <a:spLocks noChangeArrowheads="1"/>
          </p:cNvSpPr>
          <p:nvPr/>
        </p:nvSpPr>
        <p:spPr bwMode="auto">
          <a:xfrm>
            <a:off x="214282" y="1428736"/>
            <a:ext cx="5364088" cy="781752"/>
          </a:xfrm>
          <a:prstGeom prst="rect">
            <a:avLst/>
          </a:prstGeom>
          <a:noFill/>
          <a:ln w="9525">
            <a:noFill/>
            <a:miter lim="800000"/>
            <a:headEnd/>
            <a:tailEnd/>
          </a:ln>
        </p:spPr>
        <p:txBody>
          <a:bodyPr wrap="square">
            <a:spAutoFit/>
          </a:bodyPr>
          <a:lstStyle/>
          <a:p>
            <a:pPr algn="ctr">
              <a:lnSpc>
                <a:spcPct val="70000"/>
              </a:lnSpc>
            </a:pPr>
            <a:r>
              <a:rPr lang="en-US" sz="3200" b="1" dirty="0">
                <a:latin typeface="Times New Roman" pitchFamily="18" charset="0"/>
              </a:rPr>
              <a:t>Behavior of oil spill in clean water</a:t>
            </a:r>
          </a:p>
        </p:txBody>
      </p:sp>
      <p:pic>
        <p:nvPicPr>
          <p:cNvPr id="10243" name="Picture 4" descr="C:\Users\Гаухар\Desktop\Безымянный.png"/>
          <p:cNvPicPr>
            <a:picLocks noChangeAspect="1" noChangeArrowheads="1"/>
          </p:cNvPicPr>
          <p:nvPr/>
        </p:nvPicPr>
        <p:blipFill>
          <a:blip r:embed="rId3" cstate="email"/>
          <a:srcRect/>
          <a:stretch>
            <a:fillRect/>
          </a:stretch>
        </p:blipFill>
        <p:spPr bwMode="auto">
          <a:xfrm>
            <a:off x="214282" y="2571744"/>
            <a:ext cx="5286412" cy="3695018"/>
          </a:xfrm>
          <a:prstGeom prst="rect">
            <a:avLst/>
          </a:prstGeom>
          <a:noFill/>
          <a:ln w="9525">
            <a:noFill/>
            <a:miter lim="800000"/>
            <a:headEnd/>
            <a:tailEnd/>
          </a:ln>
        </p:spPr>
      </p:pic>
      <p:sp>
        <p:nvSpPr>
          <p:cNvPr id="5" name="Прямоугольник 4"/>
          <p:cNvSpPr/>
          <p:nvPr/>
        </p:nvSpPr>
        <p:spPr>
          <a:xfrm>
            <a:off x="5572132" y="1785926"/>
            <a:ext cx="3384376" cy="646331"/>
          </a:xfrm>
          <a:prstGeom prst="rect">
            <a:avLst/>
          </a:prstGeom>
        </p:spPr>
        <p:txBody>
          <a:bodyPr wrap="square">
            <a:spAutoFit/>
          </a:bodyPr>
          <a:lstStyle/>
          <a:p>
            <a:pPr algn="ctr"/>
            <a:r>
              <a:rPr lang="en-US" b="1" dirty="0" smtClean="0">
                <a:latin typeface="Times New Roman" pitchFamily="18" charset="0"/>
              </a:rPr>
              <a:t>Typical combustion system surfaced situ oil spill</a:t>
            </a:r>
            <a:endParaRPr lang="ru-RU" b="1" dirty="0">
              <a:latin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ChangeArrowheads="1"/>
          </p:cNvSpPr>
          <p:nvPr/>
        </p:nvSpPr>
        <p:spPr bwMode="auto">
          <a:xfrm>
            <a:off x="468313" y="1341438"/>
            <a:ext cx="8170862" cy="1014412"/>
          </a:xfrm>
          <a:prstGeom prst="rect">
            <a:avLst/>
          </a:prstGeom>
          <a:noFill/>
          <a:ln w="9525">
            <a:noFill/>
            <a:miter lim="800000"/>
            <a:headEnd/>
            <a:tailEnd/>
          </a:ln>
        </p:spPr>
        <p:txBody>
          <a:bodyPr anchor="ctr">
            <a:spAutoFit/>
          </a:bodyPr>
          <a:lstStyle/>
          <a:p>
            <a:pPr indent="269875" algn="just" eaLnBrk="0" hangingPunct="0"/>
            <a:r>
              <a:rPr lang="en-US" sz="2000">
                <a:latin typeface="Times New Roman" pitchFamily="18" charset="0"/>
                <a:cs typeface="Times New Roman" pitchFamily="18" charset="0"/>
              </a:rPr>
              <a:t>The research on combustion of Karazhanbas oil on water surface were carried out. Experiments with oil combustion on water surface were conducted with the help of apparatus pictured in Fig.1.</a:t>
            </a:r>
          </a:p>
        </p:txBody>
      </p:sp>
      <p:sp>
        <p:nvSpPr>
          <p:cNvPr id="13315" name="Прямоугольник 2"/>
          <p:cNvSpPr>
            <a:spLocks noChangeArrowheads="1"/>
          </p:cNvSpPr>
          <p:nvPr/>
        </p:nvSpPr>
        <p:spPr bwMode="auto">
          <a:xfrm>
            <a:off x="2555875" y="620713"/>
            <a:ext cx="3706813" cy="708025"/>
          </a:xfrm>
          <a:prstGeom prst="rect">
            <a:avLst/>
          </a:prstGeom>
          <a:noFill/>
          <a:ln w="9525">
            <a:noFill/>
            <a:miter lim="800000"/>
            <a:headEnd/>
            <a:tailEnd/>
          </a:ln>
        </p:spPr>
        <p:txBody>
          <a:bodyPr wrap="none">
            <a:spAutoFit/>
          </a:bodyPr>
          <a:lstStyle/>
          <a:p>
            <a:pPr indent="269875" algn="just"/>
            <a:r>
              <a:rPr lang="ru-RU" sz="4000" b="1">
                <a:latin typeface="Times New Roman" pitchFamily="18" charset="0"/>
                <a:cs typeface="Times New Roman" pitchFamily="18" charset="0"/>
              </a:rPr>
              <a:t>Experimental</a:t>
            </a:r>
            <a:r>
              <a:rPr lang="ru-RU" sz="4000">
                <a:latin typeface="Times New Roman" pitchFamily="18" charset="0"/>
                <a:cs typeface="Times New Roman" pitchFamily="18" charset="0"/>
              </a:rPr>
              <a:t> </a:t>
            </a:r>
            <a:r>
              <a:rPr lang="ru-RU" sz="4000" b="1">
                <a:latin typeface="Times New Roman" pitchFamily="18" charset="0"/>
                <a:cs typeface="Times New Roman" pitchFamily="18" charset="0"/>
              </a:rPr>
              <a:t> </a:t>
            </a:r>
            <a:endParaRPr lang="ru-RU" sz="4000">
              <a:latin typeface="Times New Roman" pitchFamily="18" charset="0"/>
              <a:cs typeface="Times New Roman" pitchFamily="18" charset="0"/>
            </a:endParaRPr>
          </a:p>
        </p:txBody>
      </p:sp>
      <p:pic>
        <p:nvPicPr>
          <p:cNvPr id="13316" name="Picture 2" descr="установка"/>
          <p:cNvPicPr>
            <a:picLocks noChangeAspect="1" noChangeArrowheads="1"/>
          </p:cNvPicPr>
          <p:nvPr/>
        </p:nvPicPr>
        <p:blipFill>
          <a:blip r:embed="rId2" cstate="email"/>
          <a:srcRect/>
          <a:stretch>
            <a:fillRect/>
          </a:stretch>
        </p:blipFill>
        <p:spPr bwMode="auto">
          <a:xfrm>
            <a:off x="5651500" y="2547938"/>
            <a:ext cx="2662238" cy="2536825"/>
          </a:xfrm>
          <a:prstGeom prst="rect">
            <a:avLst/>
          </a:prstGeom>
          <a:noFill/>
          <a:ln w="9525">
            <a:noFill/>
            <a:miter lim="800000"/>
            <a:headEnd/>
            <a:tailEnd/>
          </a:ln>
        </p:spPr>
      </p:pic>
      <p:pic>
        <p:nvPicPr>
          <p:cNvPr id="13317" name="Picture 3" descr="1"/>
          <p:cNvPicPr>
            <a:picLocks noChangeAspect="1" noChangeArrowheads="1"/>
          </p:cNvPicPr>
          <p:nvPr/>
        </p:nvPicPr>
        <p:blipFill>
          <a:blip r:embed="rId3" cstate="email"/>
          <a:srcRect/>
          <a:stretch>
            <a:fillRect/>
          </a:stretch>
        </p:blipFill>
        <p:spPr bwMode="auto">
          <a:xfrm>
            <a:off x="971550" y="2547938"/>
            <a:ext cx="4343400" cy="2274887"/>
          </a:xfrm>
          <a:prstGeom prst="rect">
            <a:avLst/>
          </a:prstGeom>
          <a:noFill/>
          <a:ln w="9525">
            <a:noFill/>
            <a:miter lim="800000"/>
            <a:headEnd/>
            <a:tailEnd/>
          </a:ln>
        </p:spPr>
      </p:pic>
      <p:sp>
        <p:nvSpPr>
          <p:cNvPr id="13318" name="Rectangle 4"/>
          <p:cNvSpPr>
            <a:spLocks noChangeArrowheads="1"/>
          </p:cNvSpPr>
          <p:nvPr/>
        </p:nvSpPr>
        <p:spPr bwMode="auto">
          <a:xfrm>
            <a:off x="395288" y="5448300"/>
            <a:ext cx="8461375" cy="915988"/>
          </a:xfrm>
          <a:prstGeom prst="rect">
            <a:avLst/>
          </a:prstGeom>
          <a:noFill/>
          <a:ln w="9525">
            <a:noFill/>
            <a:miter lim="800000"/>
            <a:headEnd/>
            <a:tailEnd/>
          </a:ln>
        </p:spPr>
        <p:txBody>
          <a:bodyPr anchor="ctr">
            <a:spAutoFit/>
          </a:bodyPr>
          <a:lstStyle/>
          <a:p>
            <a:pPr indent="269875" algn="just"/>
            <a:r>
              <a:rPr lang="en-US" dirty="0" smtClean="0">
                <a:latin typeface="Times New Roman" pitchFamily="18" charset="0"/>
                <a:cs typeface="Times New Roman" pitchFamily="18" charset="0"/>
              </a:rPr>
              <a:t>Fig. </a:t>
            </a:r>
            <a:r>
              <a:rPr lang="en-US" dirty="0">
                <a:latin typeface="Times New Roman" pitchFamily="18" charset="0"/>
                <a:cs typeface="Times New Roman" pitchFamily="18" charset="0"/>
              </a:rPr>
              <a:t>The scheme of experimental apparatus for oil combustion on water surface : а –  installation diagram: 1 – water vessel; 2 – the bounding box for oil; 3 – exhaust hood; 4 –pipe-line; 5 –soot collector; 6 –air exhauster; b – photo of apparatus </a:t>
            </a:r>
          </a:p>
        </p:txBody>
      </p:sp>
      <p:sp>
        <p:nvSpPr>
          <p:cNvPr id="13319" name="Прямоугольник 6"/>
          <p:cNvSpPr>
            <a:spLocks noChangeArrowheads="1"/>
          </p:cNvSpPr>
          <p:nvPr/>
        </p:nvSpPr>
        <p:spPr bwMode="auto">
          <a:xfrm>
            <a:off x="2700338" y="5157788"/>
            <a:ext cx="4608512" cy="368300"/>
          </a:xfrm>
          <a:prstGeom prst="rect">
            <a:avLst/>
          </a:prstGeom>
          <a:noFill/>
          <a:ln w="9525">
            <a:noFill/>
            <a:miter lim="800000"/>
            <a:headEnd/>
            <a:tailEnd/>
          </a:ln>
        </p:spPr>
        <p:txBody>
          <a:bodyPr>
            <a:spAutoFit/>
          </a:bodyPr>
          <a:lstStyle/>
          <a:p>
            <a:r>
              <a:rPr lang="en-US">
                <a:latin typeface="Times New Roman" pitchFamily="18" charset="0"/>
                <a:cs typeface="Times New Roman" pitchFamily="18" charset="0"/>
              </a:rPr>
              <a:t>a                                                                     b</a:t>
            </a:r>
            <a:endParaRPr lang="ru-RU">
              <a:latin typeface="Constant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ChangeArrowheads="1"/>
          </p:cNvSpPr>
          <p:nvPr/>
        </p:nvSpPr>
        <p:spPr bwMode="auto">
          <a:xfrm>
            <a:off x="468313" y="1412875"/>
            <a:ext cx="8243887" cy="3970338"/>
          </a:xfrm>
          <a:prstGeom prst="rect">
            <a:avLst/>
          </a:prstGeom>
          <a:noFill/>
          <a:ln w="9525">
            <a:noFill/>
            <a:miter lim="800000"/>
            <a:headEnd/>
            <a:tailEnd/>
          </a:ln>
        </p:spPr>
        <p:txBody>
          <a:bodyPr anchor="ctr">
            <a:spAutoFit/>
          </a:bodyPr>
          <a:lstStyle/>
          <a:p>
            <a:pPr indent="269875" algn="just"/>
            <a:r>
              <a:rPr lang="en-US" sz="2800">
                <a:latin typeface="Times New Roman" pitchFamily="18" charset="0"/>
                <a:cs typeface="Times New Roman" pitchFamily="18" charset="0"/>
              </a:rPr>
              <a:t>Experimental apparatus includes 1 vessel with the volume of 50 liters with fixed watch window at the middle of vessel. For localization of oil sample on water surface and production of a layer with required thickness we used a bounding box 2 with the size of 15х15 cm and with high of 6 cm, from band-iron. For prevention of soot emission to the atmosphere the apparatus is equipped with exhaust hood 3 adjacent pipe-line 4 through soot collector 5 and air exhauster 6.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11188" y="738188"/>
            <a:ext cx="8497887" cy="774700"/>
          </a:xfrm>
          <a:prstGeom prst="rect">
            <a:avLst/>
          </a:prstGeom>
          <a:noFill/>
          <a:ln w="9525">
            <a:noFill/>
            <a:miter lim="800000"/>
            <a:headEnd/>
            <a:tailEnd/>
          </a:ln>
        </p:spPr>
        <p:txBody>
          <a:bodyPr anchor="ctr">
            <a:spAutoFit/>
          </a:bodyPr>
          <a:lstStyle/>
          <a:p>
            <a:pPr algn="ctr">
              <a:lnSpc>
                <a:spcPct val="70000"/>
              </a:lnSpc>
            </a:pPr>
            <a:r>
              <a:rPr lang="ru-RU" sz="3200" b="1">
                <a:latin typeface="Times New Roman" pitchFamily="18" charset="0"/>
                <a:cs typeface="Times New Roman" pitchFamily="18" charset="0"/>
              </a:rPr>
              <a:t> </a:t>
            </a:r>
            <a:r>
              <a:rPr lang="ru-RU" sz="3200" b="1">
                <a:latin typeface="Times New Roman" pitchFamily="18" charset="0"/>
              </a:rPr>
              <a:t>Zonal temperature measurement system (ZTMS)</a:t>
            </a:r>
            <a:endParaRPr lang="en-US" sz="3200" b="1">
              <a:latin typeface="Times New Roman" pitchFamily="18" charset="0"/>
            </a:endParaRPr>
          </a:p>
        </p:txBody>
      </p:sp>
      <p:sp>
        <p:nvSpPr>
          <p:cNvPr id="15363" name="Rectangle 3"/>
          <p:cNvSpPr>
            <a:spLocks noChangeArrowheads="1"/>
          </p:cNvSpPr>
          <p:nvPr/>
        </p:nvSpPr>
        <p:spPr bwMode="auto">
          <a:xfrm>
            <a:off x="0" y="1952625"/>
            <a:ext cx="9144000" cy="0"/>
          </a:xfrm>
          <a:prstGeom prst="rect">
            <a:avLst/>
          </a:prstGeom>
          <a:noFill/>
          <a:ln w="9525">
            <a:noFill/>
            <a:miter lim="800000"/>
            <a:headEnd/>
            <a:tailEnd/>
          </a:ln>
        </p:spPr>
        <p:txBody>
          <a:bodyPr wrap="none" anchor="ctr">
            <a:spAutoFit/>
          </a:bodyPr>
          <a:lstStyle/>
          <a:p>
            <a:endParaRPr lang="en-US"/>
          </a:p>
        </p:txBody>
      </p:sp>
      <p:sp>
        <p:nvSpPr>
          <p:cNvPr id="15364" name="Rectangle 4"/>
          <p:cNvSpPr>
            <a:spLocks noChangeArrowheads="1"/>
          </p:cNvSpPr>
          <p:nvPr/>
        </p:nvSpPr>
        <p:spPr bwMode="auto">
          <a:xfrm>
            <a:off x="0" y="1947863"/>
            <a:ext cx="9144000" cy="0"/>
          </a:xfrm>
          <a:prstGeom prst="rect">
            <a:avLst/>
          </a:prstGeom>
          <a:noFill/>
          <a:ln w="9525">
            <a:noFill/>
            <a:miter lim="800000"/>
            <a:headEnd/>
            <a:tailEnd/>
          </a:ln>
        </p:spPr>
        <p:txBody>
          <a:bodyPr wrap="none" anchor="ctr">
            <a:spAutoFit/>
          </a:bodyPr>
          <a:lstStyle/>
          <a:p>
            <a:endParaRPr lang="en-US"/>
          </a:p>
        </p:txBody>
      </p:sp>
      <p:pic>
        <p:nvPicPr>
          <p:cNvPr id="15365" name="Picture 11" descr="21112011650"/>
          <p:cNvPicPr>
            <a:picLocks noChangeAspect="1" noChangeArrowheads="1"/>
          </p:cNvPicPr>
          <p:nvPr/>
        </p:nvPicPr>
        <p:blipFill>
          <a:blip r:embed="rId2" cstate="email"/>
          <a:srcRect/>
          <a:stretch>
            <a:fillRect/>
          </a:stretch>
        </p:blipFill>
        <p:spPr bwMode="auto">
          <a:xfrm>
            <a:off x="323528" y="1988840"/>
            <a:ext cx="3528392" cy="2880320"/>
          </a:xfrm>
          <a:prstGeom prst="rect">
            <a:avLst/>
          </a:prstGeom>
          <a:noFill/>
          <a:ln w="9525">
            <a:noFill/>
            <a:miter lim="800000"/>
            <a:headEnd/>
            <a:tailEnd/>
          </a:ln>
        </p:spPr>
      </p:pic>
      <p:sp>
        <p:nvSpPr>
          <p:cNvPr id="15366" name="Rectangle 13"/>
          <p:cNvSpPr>
            <a:spLocks noChangeArrowheads="1"/>
          </p:cNvSpPr>
          <p:nvPr/>
        </p:nvSpPr>
        <p:spPr bwMode="auto">
          <a:xfrm>
            <a:off x="1115616" y="5589240"/>
            <a:ext cx="7135813" cy="641350"/>
          </a:xfrm>
          <a:prstGeom prst="rect">
            <a:avLst/>
          </a:prstGeom>
          <a:noFill/>
          <a:ln w="9525">
            <a:noFill/>
            <a:miter lim="800000"/>
            <a:headEnd/>
            <a:tailEnd/>
          </a:ln>
        </p:spPr>
        <p:txBody>
          <a:bodyPr anchor="ctr">
            <a:spAutoFit/>
          </a:bodyPr>
          <a:lstStyle/>
          <a:p>
            <a:pPr algn="just"/>
            <a:r>
              <a:rPr lang="en-US" dirty="0">
                <a:latin typeface="Times New Roman" pitchFamily="18" charset="0"/>
              </a:rPr>
              <a:t>a</a:t>
            </a:r>
            <a:r>
              <a:rPr lang="ru-RU" dirty="0">
                <a:latin typeface="Times New Roman" pitchFamily="18" charset="0"/>
              </a:rPr>
              <a:t> – </a:t>
            </a:r>
            <a:r>
              <a:rPr lang="ru-RU" dirty="0" err="1">
                <a:latin typeface="Times New Roman" pitchFamily="18" charset="0"/>
              </a:rPr>
              <a:t>photo</a:t>
            </a:r>
            <a:r>
              <a:rPr lang="ru-RU" dirty="0">
                <a:latin typeface="Times New Roman" pitchFamily="18" charset="0"/>
              </a:rPr>
              <a:t> </a:t>
            </a:r>
            <a:r>
              <a:rPr lang="ru-RU" dirty="0" err="1">
                <a:latin typeface="Times New Roman" pitchFamily="18" charset="0"/>
              </a:rPr>
              <a:t>bounding</a:t>
            </a:r>
            <a:r>
              <a:rPr lang="ru-RU" dirty="0">
                <a:latin typeface="Times New Roman" pitchFamily="18" charset="0"/>
              </a:rPr>
              <a:t> </a:t>
            </a:r>
            <a:r>
              <a:rPr lang="ru-RU" dirty="0" err="1">
                <a:latin typeface="Times New Roman" pitchFamily="18" charset="0"/>
              </a:rPr>
              <a:t>box</a:t>
            </a:r>
            <a:r>
              <a:rPr lang="ru-RU" dirty="0">
                <a:latin typeface="Times New Roman" pitchFamily="18" charset="0"/>
              </a:rPr>
              <a:t> </a:t>
            </a:r>
            <a:r>
              <a:rPr lang="ru-RU" dirty="0" err="1">
                <a:latin typeface="Times New Roman" pitchFamily="18" charset="0"/>
              </a:rPr>
              <a:t>with</a:t>
            </a:r>
            <a:r>
              <a:rPr lang="ru-RU" dirty="0">
                <a:latin typeface="Times New Roman" pitchFamily="18" charset="0"/>
              </a:rPr>
              <a:t> </a:t>
            </a:r>
            <a:r>
              <a:rPr lang="ru-RU" dirty="0" err="1">
                <a:latin typeface="Times New Roman" pitchFamily="18" charset="0"/>
              </a:rPr>
              <a:t>built-in</a:t>
            </a:r>
            <a:r>
              <a:rPr lang="ru-RU" dirty="0">
                <a:latin typeface="Times New Roman" pitchFamily="18" charset="0"/>
              </a:rPr>
              <a:t> </a:t>
            </a:r>
            <a:r>
              <a:rPr lang="ru-RU" dirty="0" err="1">
                <a:latin typeface="Times New Roman" pitchFamily="18" charset="0"/>
              </a:rPr>
              <a:t>thermocouples</a:t>
            </a:r>
            <a:r>
              <a:rPr lang="ru-RU" dirty="0">
                <a:latin typeface="Times New Roman" pitchFamily="18" charset="0"/>
              </a:rPr>
              <a:t>;</a:t>
            </a:r>
          </a:p>
          <a:p>
            <a:pPr algn="just"/>
            <a:r>
              <a:rPr lang="en-US" dirty="0">
                <a:latin typeface="Times New Roman" pitchFamily="18" charset="0"/>
              </a:rPr>
              <a:t>b</a:t>
            </a:r>
            <a:r>
              <a:rPr lang="ru-RU" dirty="0">
                <a:latin typeface="Times New Roman" pitchFamily="18" charset="0"/>
              </a:rPr>
              <a:t> – </a:t>
            </a:r>
            <a:r>
              <a:rPr lang="ru-RU" dirty="0" err="1">
                <a:latin typeface="Times New Roman" pitchFamily="18" charset="0"/>
              </a:rPr>
              <a:t>block</a:t>
            </a:r>
            <a:r>
              <a:rPr lang="ru-RU" dirty="0">
                <a:latin typeface="Times New Roman" pitchFamily="18" charset="0"/>
              </a:rPr>
              <a:t> </a:t>
            </a:r>
            <a:r>
              <a:rPr lang="ru-RU" dirty="0" err="1">
                <a:latin typeface="Times New Roman" pitchFamily="18" charset="0"/>
              </a:rPr>
              <a:t>diagram</a:t>
            </a:r>
            <a:r>
              <a:rPr lang="ru-RU" dirty="0">
                <a:latin typeface="Times New Roman" pitchFamily="18" charset="0"/>
              </a:rPr>
              <a:t> </a:t>
            </a:r>
            <a:r>
              <a:rPr lang="ru-RU" dirty="0" err="1">
                <a:latin typeface="Times New Roman" pitchFamily="18" charset="0"/>
              </a:rPr>
              <a:t>of</a:t>
            </a:r>
            <a:r>
              <a:rPr lang="ru-RU" dirty="0">
                <a:latin typeface="Times New Roman" pitchFamily="18" charset="0"/>
              </a:rPr>
              <a:t> </a:t>
            </a:r>
            <a:r>
              <a:rPr lang="ru-RU" dirty="0" err="1">
                <a:latin typeface="Times New Roman" pitchFamily="18" charset="0"/>
              </a:rPr>
              <a:t>the</a:t>
            </a:r>
            <a:r>
              <a:rPr lang="ru-RU" dirty="0">
                <a:latin typeface="Times New Roman" pitchFamily="18" charset="0"/>
              </a:rPr>
              <a:t> </a:t>
            </a:r>
            <a:r>
              <a:rPr lang="ru-RU" dirty="0" err="1">
                <a:latin typeface="Times New Roman" pitchFamily="18" charset="0"/>
              </a:rPr>
              <a:t>measuring</a:t>
            </a:r>
            <a:r>
              <a:rPr lang="ru-RU" dirty="0">
                <a:latin typeface="Times New Roman" pitchFamily="18" charset="0"/>
              </a:rPr>
              <a:t> </a:t>
            </a:r>
            <a:r>
              <a:rPr lang="ru-RU" dirty="0" err="1">
                <a:latin typeface="Times New Roman" pitchFamily="18" charset="0"/>
              </a:rPr>
              <a:t>system</a:t>
            </a:r>
            <a:r>
              <a:rPr lang="en-US" dirty="0">
                <a:latin typeface="Times New Roman" pitchFamily="18" charset="0"/>
              </a:rPr>
              <a:t>.</a:t>
            </a:r>
            <a:endParaRPr lang="ru-RU" dirty="0">
              <a:latin typeface="Times New Roman" pitchFamily="18" charset="0"/>
            </a:endParaRPr>
          </a:p>
        </p:txBody>
      </p:sp>
      <p:sp>
        <p:nvSpPr>
          <p:cNvPr id="15367" name="Rectangle 14"/>
          <p:cNvSpPr>
            <a:spLocks noChangeArrowheads="1"/>
          </p:cNvSpPr>
          <p:nvPr/>
        </p:nvSpPr>
        <p:spPr bwMode="auto">
          <a:xfrm>
            <a:off x="1907704" y="5013176"/>
            <a:ext cx="320675" cy="461963"/>
          </a:xfrm>
          <a:prstGeom prst="rect">
            <a:avLst/>
          </a:prstGeom>
          <a:noFill/>
          <a:ln w="9525">
            <a:noFill/>
            <a:miter lim="800000"/>
            <a:headEnd/>
            <a:tailEnd/>
          </a:ln>
        </p:spPr>
        <p:txBody>
          <a:bodyPr wrap="none">
            <a:spAutoFit/>
          </a:bodyPr>
          <a:lstStyle/>
          <a:p>
            <a:r>
              <a:rPr lang="ru-RU" sz="2400" dirty="0">
                <a:latin typeface="Times New Roman" pitchFamily="18" charset="0"/>
                <a:cs typeface="Times New Roman" pitchFamily="18" charset="0"/>
              </a:rPr>
              <a:t>а</a:t>
            </a:r>
          </a:p>
        </p:txBody>
      </p:sp>
      <p:pic>
        <p:nvPicPr>
          <p:cNvPr id="15369" name="Picture 11" descr="C:\Users\Гаухар\Desktop\2.png"/>
          <p:cNvPicPr>
            <a:picLocks noChangeAspect="1" noChangeArrowheads="1"/>
          </p:cNvPicPr>
          <p:nvPr/>
        </p:nvPicPr>
        <p:blipFill>
          <a:blip r:embed="rId3" cstate="email"/>
          <a:srcRect/>
          <a:stretch>
            <a:fillRect/>
          </a:stretch>
        </p:blipFill>
        <p:spPr bwMode="auto">
          <a:xfrm>
            <a:off x="4139952" y="1844824"/>
            <a:ext cx="4606925" cy="3043238"/>
          </a:xfrm>
          <a:prstGeom prst="rect">
            <a:avLst/>
          </a:prstGeom>
          <a:noFill/>
          <a:ln w="9525">
            <a:noFill/>
            <a:miter lim="800000"/>
            <a:headEnd/>
            <a:tailEnd/>
          </a:ln>
        </p:spPr>
      </p:pic>
      <p:sp>
        <p:nvSpPr>
          <p:cNvPr id="10" name="Rectangle 14"/>
          <p:cNvSpPr>
            <a:spLocks noChangeArrowheads="1"/>
          </p:cNvSpPr>
          <p:nvPr/>
        </p:nvSpPr>
        <p:spPr bwMode="auto">
          <a:xfrm>
            <a:off x="6156176" y="4941168"/>
            <a:ext cx="338554" cy="461665"/>
          </a:xfrm>
          <a:prstGeom prst="rect">
            <a:avLst/>
          </a:prstGeom>
          <a:noFill/>
          <a:ln w="9525">
            <a:noFill/>
            <a:miter lim="800000"/>
            <a:headEnd/>
            <a:tailEnd/>
          </a:ln>
        </p:spPr>
        <p:txBody>
          <a:bodyPr wrap="none">
            <a:spAutoFit/>
          </a:bodyPr>
          <a:lstStyle/>
          <a:p>
            <a:r>
              <a:rPr lang="en-US" sz="2400" dirty="0" smtClean="0">
                <a:latin typeface="Times New Roman" pitchFamily="18" charset="0"/>
                <a:cs typeface="Times New Roman" pitchFamily="18" charset="0"/>
              </a:rPr>
              <a:t>b</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971550" y="739775"/>
            <a:ext cx="7353300" cy="457200"/>
          </a:xfrm>
          <a:prstGeom prst="rect">
            <a:avLst/>
          </a:prstGeom>
          <a:noFill/>
          <a:ln w="9525">
            <a:noFill/>
            <a:miter lim="800000"/>
            <a:headEnd/>
            <a:tailEnd/>
          </a:ln>
        </p:spPr>
        <p:txBody>
          <a:bodyPr wrap="none">
            <a:spAutoFit/>
          </a:bodyPr>
          <a:lstStyle/>
          <a:p>
            <a:r>
              <a:rPr lang="ru-RU" sz="2400" b="1" dirty="0" err="1">
                <a:latin typeface="Times New Roman" pitchFamily="18" charset="0"/>
              </a:rPr>
              <a:t>Characteristics</a:t>
            </a:r>
            <a:r>
              <a:rPr lang="ru-RU" sz="2400" b="1" dirty="0">
                <a:latin typeface="Times New Roman" pitchFamily="18" charset="0"/>
              </a:rPr>
              <a:t> </a:t>
            </a:r>
            <a:r>
              <a:rPr lang="ru-RU" sz="2400" b="1" dirty="0" err="1">
                <a:latin typeface="Times New Roman" pitchFamily="18" charset="0"/>
              </a:rPr>
              <a:t>and</a:t>
            </a:r>
            <a:r>
              <a:rPr lang="ru-RU" sz="2400" b="1" dirty="0">
                <a:latin typeface="Times New Roman" pitchFamily="18" charset="0"/>
              </a:rPr>
              <a:t>  </a:t>
            </a:r>
            <a:r>
              <a:rPr lang="ru-RU" sz="2400" b="1" dirty="0" err="1">
                <a:latin typeface="Times New Roman" pitchFamily="18" charset="0"/>
              </a:rPr>
              <a:t>parameters</a:t>
            </a:r>
            <a:r>
              <a:rPr lang="ru-RU" sz="2400" b="1" dirty="0">
                <a:latin typeface="Times New Roman" pitchFamily="18" charset="0"/>
              </a:rPr>
              <a:t> </a:t>
            </a:r>
            <a:r>
              <a:rPr lang="ru-RU" sz="2400" b="1" dirty="0" err="1">
                <a:latin typeface="Times New Roman" pitchFamily="18" charset="0"/>
              </a:rPr>
              <a:t>measurement</a:t>
            </a:r>
            <a:r>
              <a:rPr lang="en-US" sz="2400" b="1" dirty="0">
                <a:latin typeface="Times New Roman" pitchFamily="18" charset="0"/>
              </a:rPr>
              <a:t> </a:t>
            </a:r>
            <a:r>
              <a:rPr lang="ru-RU" sz="2400" b="1" dirty="0">
                <a:latin typeface="Times New Roman" pitchFamily="18" charset="0"/>
              </a:rPr>
              <a:t>(ZTMS)</a:t>
            </a:r>
          </a:p>
        </p:txBody>
      </p:sp>
      <p:graphicFrame>
        <p:nvGraphicFramePr>
          <p:cNvPr id="12342" name="Group 54"/>
          <p:cNvGraphicFramePr>
            <a:graphicFrameLocks noGrp="1"/>
          </p:cNvGraphicFramePr>
          <p:nvPr/>
        </p:nvGraphicFramePr>
        <p:xfrm>
          <a:off x="755650" y="1484313"/>
          <a:ext cx="7920038" cy="4987927"/>
        </p:xfrm>
        <a:graphic>
          <a:graphicData uri="http://schemas.openxmlformats.org/drawingml/2006/table">
            <a:tbl>
              <a:tblPr/>
              <a:tblGrid>
                <a:gridCol w="5597525"/>
                <a:gridCol w="2322513"/>
              </a:tblGrid>
              <a:tr h="500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Parameter name </a:t>
                      </a: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The  value parameter</a:t>
                      </a: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r>
              <a:tr h="709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Number of serviced areas (defined by the possible applications of information collection module USB-2527) </a:t>
                      </a: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r>
              <a:tr h="5222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Positioning accuracy of the temperature sensor in the measurement zone </a:t>
                      </a: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 0,5 </a:t>
                      </a: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mm</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r>
              <a:tr h="496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Type of thermocouple used </a:t>
                      </a: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K (</a:t>
                      </a:r>
                      <a:r>
                        <a:rPr kumimoji="0" lang="ru-RU" sz="1800" b="0" i="0" u="none" strike="noStrike" cap="none" normalizeH="0" baseline="0" smtClean="0">
                          <a:ln>
                            <a:noFill/>
                          </a:ln>
                          <a:solidFill>
                            <a:schemeClr val="tx1"/>
                          </a:solidFill>
                          <a:effectLst/>
                          <a:latin typeface="Times New Roman" pitchFamily="18" charset="0"/>
                        </a:rPr>
                        <a:t>chrome-aluminum</a:t>
                      </a: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a:t>
                      </a: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Temperature measurement range</a:t>
                      </a: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ea typeface="Times New Roman" pitchFamily="18" charset="0"/>
                          <a:cs typeface="Tahoma" pitchFamily="34" charset="0"/>
                        </a:rPr>
                        <a:t>−200 °C ... +1200 °C</a:t>
                      </a: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r>
              <a:tr h="496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The number of measurements per second per sensor </a:t>
                      </a: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1 ... 10000</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r>
              <a:tr h="7080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Time of continuous monitoring</a:t>
                      </a: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Restricted by the capacity of the recorder </a:t>
                      </a: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Language software </a:t>
                      </a: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LabView</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Output type </a:t>
                      </a: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Graphs, tables </a:t>
                      </a:r>
                    </a:p>
                  </a:txBody>
                  <a:tcPr horzOverflow="overflow">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022725" y="1717675"/>
            <a:ext cx="184150" cy="457200"/>
          </a:xfrm>
          <a:prstGeom prst="rect">
            <a:avLst/>
          </a:prstGeom>
          <a:noFill/>
          <a:ln w="9525">
            <a:noFill/>
            <a:miter lim="800000"/>
            <a:headEnd/>
            <a:tailEnd/>
          </a:ln>
        </p:spPr>
        <p:txBody>
          <a:bodyPr wrap="none">
            <a:spAutoFit/>
          </a:bodyPr>
          <a:lstStyle/>
          <a:p>
            <a:endParaRPr lang="en-US"/>
          </a:p>
        </p:txBody>
      </p:sp>
      <p:graphicFrame>
        <p:nvGraphicFramePr>
          <p:cNvPr id="13363" name="Group 51"/>
          <p:cNvGraphicFramePr>
            <a:graphicFrameLocks noGrp="1"/>
          </p:cNvGraphicFramePr>
          <p:nvPr/>
        </p:nvGraphicFramePr>
        <p:xfrm>
          <a:off x="1331913" y="1773238"/>
          <a:ext cx="6567487" cy="4267200"/>
        </p:xfrm>
        <a:graphic>
          <a:graphicData uri="http://schemas.openxmlformats.org/drawingml/2006/table">
            <a:tbl>
              <a:tblPr/>
              <a:tblGrid>
                <a:gridCol w="2189162"/>
                <a:gridCol w="2825750"/>
                <a:gridCol w="1552575"/>
              </a:tblGrid>
              <a:tr h="6572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Temperature,</a:t>
                      </a: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 </a:t>
                      </a:r>
                      <a:r>
                        <a:rPr kumimoji="0" lang="ru-RU" sz="2000" b="0" i="0" u="none" strike="noStrike" cap="none" normalizeH="0" baseline="30000" smtClean="0">
                          <a:ln>
                            <a:noFill/>
                          </a:ln>
                          <a:solidFill>
                            <a:srgbClr val="000000"/>
                          </a:solidFill>
                          <a:effectLst/>
                          <a:latin typeface="Times New Roman" pitchFamily="18" charset="0"/>
                          <a:ea typeface="Helios" charset="-128"/>
                          <a:cs typeface="Times New Roman" pitchFamily="18" charset="0"/>
                        </a:rPr>
                        <a:t>о</a:t>
                      </a: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С</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Coefficient of kinematic viscosity</a:t>
                      </a: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 </a:t>
                      </a:r>
                      <a:r>
                        <a:rPr kumimoji="0" lang="en-US"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mm</a:t>
                      </a:r>
                      <a:r>
                        <a:rPr kumimoji="0" lang="ru-RU" sz="2000" b="0" i="0" u="none" strike="noStrike" cap="none" normalizeH="0" baseline="30000" smtClean="0">
                          <a:ln>
                            <a:noFill/>
                          </a:ln>
                          <a:solidFill>
                            <a:srgbClr val="000000"/>
                          </a:solidFill>
                          <a:effectLst/>
                          <a:latin typeface="Times New Roman" pitchFamily="18" charset="0"/>
                          <a:ea typeface="Helios" charset="-128"/>
                          <a:cs typeface="Times New Roman" pitchFamily="18" charset="0"/>
                        </a:rPr>
                        <a:t>2</a:t>
                      </a: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a:t>
                      </a:r>
                      <a:r>
                        <a:rPr kumimoji="0" lang="en-US"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s</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Density</a:t>
                      </a: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 ρ, </a:t>
                      </a:r>
                      <a:r>
                        <a:rPr kumimoji="0" lang="en-US"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kg</a:t>
                      </a: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a:t>
                      </a:r>
                      <a:r>
                        <a:rPr kumimoji="0" lang="en-US"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cm</a:t>
                      </a:r>
                      <a:r>
                        <a:rPr kumimoji="0" lang="ru-RU" sz="2000" b="0" i="0" u="none" strike="noStrike" cap="none" normalizeH="0" baseline="30000" smtClean="0">
                          <a:ln>
                            <a:noFill/>
                          </a:ln>
                          <a:solidFill>
                            <a:srgbClr val="000000"/>
                          </a:solidFill>
                          <a:effectLst/>
                          <a:latin typeface="Times New Roman" pitchFamily="18" charset="0"/>
                          <a:ea typeface="Helios" charset="-128"/>
                          <a:cs typeface="Times New Roman" pitchFamily="18" charset="0"/>
                        </a:rPr>
                        <a:t>3</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94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0</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0,9488                    </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94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1</a:t>
                      </a: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0</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 -                    </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0,9413</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20</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 612,9</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0,9339</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94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3</a:t>
                      </a: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0</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 320,8    </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0,9279 </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94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40</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164,0        </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0,9228</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94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50</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104,5</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0,9165      </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60</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57,7 </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0,9069 </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94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70</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 -</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0,9039</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94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80</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26,3</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rgbClr val="000000"/>
                          </a:solidFill>
                          <a:effectLst/>
                          <a:latin typeface="Times New Roman" pitchFamily="18" charset="0"/>
                          <a:ea typeface="Helios" charset="-128"/>
                          <a:cs typeface="Times New Roman" pitchFamily="18" charset="0"/>
                        </a:rPr>
                        <a:t>0,8948   </a:t>
                      </a:r>
                      <a:endParaRPr kumimoji="0" lang="ru-RU" sz="2000" b="0" i="0" u="none" strike="noStrike" cap="none" normalizeH="0" baseline="0" smtClean="0">
                        <a:ln>
                          <a:noFill/>
                        </a:ln>
                        <a:solidFill>
                          <a:schemeClr val="tx1"/>
                        </a:solidFill>
                        <a:effectLst/>
                        <a:latin typeface="Times New Roman" pitchFamily="18" charset="0"/>
                        <a:ea typeface="Helios"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7457" name="Rectangle 195"/>
          <p:cNvSpPr>
            <a:spLocks noChangeArrowheads="1"/>
          </p:cNvSpPr>
          <p:nvPr/>
        </p:nvSpPr>
        <p:spPr bwMode="auto">
          <a:xfrm>
            <a:off x="827088" y="696913"/>
            <a:ext cx="7345362" cy="946150"/>
          </a:xfrm>
          <a:prstGeom prst="rect">
            <a:avLst/>
          </a:prstGeom>
          <a:noFill/>
          <a:ln w="9525">
            <a:noFill/>
            <a:miter lim="800000"/>
            <a:headEnd/>
            <a:tailEnd/>
          </a:ln>
        </p:spPr>
        <p:txBody>
          <a:bodyPr anchor="ctr">
            <a:spAutoFit/>
          </a:bodyPr>
          <a:lstStyle/>
          <a:p>
            <a:pPr algn="ctr"/>
            <a:r>
              <a:rPr lang="ru-RU" sz="2800" b="1">
                <a:latin typeface="Times New Roman" pitchFamily="18" charset="0"/>
              </a:rPr>
              <a:t>The temperature dependence of the viscosity and density of oil</a:t>
            </a:r>
            <a:r>
              <a:rPr lang="ru-RU" sz="2800">
                <a:latin typeface="Times New Roman" pitchFamily="18"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Прямоугольник 1"/>
          <p:cNvSpPr>
            <a:spLocks noChangeArrowheads="1"/>
          </p:cNvSpPr>
          <p:nvPr/>
        </p:nvSpPr>
        <p:spPr bwMode="auto">
          <a:xfrm>
            <a:off x="684213" y="428625"/>
            <a:ext cx="8064500" cy="830263"/>
          </a:xfrm>
          <a:prstGeom prst="rect">
            <a:avLst/>
          </a:prstGeom>
          <a:noFill/>
          <a:ln w="9525">
            <a:noFill/>
            <a:miter lim="800000"/>
            <a:headEnd/>
            <a:tailEnd/>
          </a:ln>
        </p:spPr>
        <p:txBody>
          <a:bodyPr>
            <a:spAutoFit/>
          </a:bodyPr>
          <a:lstStyle/>
          <a:p>
            <a:pPr algn="ctr"/>
            <a:r>
              <a:rPr lang="en-US" sz="2400">
                <a:latin typeface="Times New Roman" pitchFamily="18" charset="0"/>
                <a:cs typeface="Times New Roman" pitchFamily="18" charset="0"/>
              </a:rPr>
              <a:t>	The general appearance of synthetic sorbent and combustion process</a:t>
            </a:r>
            <a:endParaRPr lang="ru-RU" sz="2400">
              <a:latin typeface="Times New Roman" pitchFamily="18" charset="0"/>
              <a:cs typeface="Times New Roman" pitchFamily="18" charset="0"/>
            </a:endParaRPr>
          </a:p>
        </p:txBody>
      </p:sp>
      <p:pic>
        <p:nvPicPr>
          <p:cNvPr id="18435" name="Picture 1" descr="26102011537"/>
          <p:cNvPicPr preferRelativeResize="0">
            <a:picLocks noChangeArrowheads="1"/>
          </p:cNvPicPr>
          <p:nvPr/>
        </p:nvPicPr>
        <p:blipFill>
          <a:blip r:embed="rId2" cstate="email"/>
          <a:srcRect/>
          <a:stretch>
            <a:fillRect/>
          </a:stretch>
        </p:blipFill>
        <p:spPr bwMode="auto">
          <a:xfrm>
            <a:off x="827584" y="1773238"/>
            <a:ext cx="3545979" cy="3167930"/>
          </a:xfrm>
          <a:prstGeom prst="rect">
            <a:avLst/>
          </a:prstGeom>
          <a:noFill/>
          <a:ln w="9525">
            <a:noFill/>
            <a:miter lim="800000"/>
            <a:headEnd/>
            <a:tailEnd/>
          </a:ln>
        </p:spPr>
      </p:pic>
      <p:pic>
        <p:nvPicPr>
          <p:cNvPr id="18436" name="Picture 2" descr="vlcsnap-22558"/>
          <p:cNvPicPr preferRelativeResize="0">
            <a:picLocks noChangeArrowheads="1"/>
          </p:cNvPicPr>
          <p:nvPr/>
        </p:nvPicPr>
        <p:blipFill>
          <a:blip r:embed="rId3" cstate="email"/>
          <a:srcRect/>
          <a:stretch>
            <a:fillRect/>
          </a:stretch>
        </p:blipFill>
        <p:spPr bwMode="auto">
          <a:xfrm>
            <a:off x="4859338" y="1773238"/>
            <a:ext cx="3457078" cy="3167930"/>
          </a:xfrm>
          <a:prstGeom prst="rect">
            <a:avLst/>
          </a:prstGeom>
          <a:noFill/>
          <a:ln w="9525">
            <a:noFill/>
            <a:miter lim="800000"/>
            <a:headEnd/>
            <a:tailEnd/>
          </a:ln>
        </p:spPr>
      </p:pic>
      <p:sp>
        <p:nvSpPr>
          <p:cNvPr id="18437" name="Rectangle 3"/>
          <p:cNvSpPr>
            <a:spLocks noChangeArrowheads="1"/>
          </p:cNvSpPr>
          <p:nvPr/>
        </p:nvSpPr>
        <p:spPr bwMode="auto">
          <a:xfrm>
            <a:off x="1042988" y="5445125"/>
            <a:ext cx="7489825" cy="708025"/>
          </a:xfrm>
          <a:prstGeom prst="rect">
            <a:avLst/>
          </a:prstGeom>
          <a:noFill/>
          <a:ln w="9525">
            <a:noFill/>
            <a:miter lim="800000"/>
            <a:headEnd/>
            <a:tailEnd/>
          </a:ln>
        </p:spPr>
        <p:txBody>
          <a:bodyPr anchor="ctr">
            <a:spAutoFit/>
          </a:bodyPr>
          <a:lstStyle/>
          <a:p>
            <a:pPr indent="269875" algn="just"/>
            <a:r>
              <a:rPr lang="en-US" sz="2000">
                <a:latin typeface="Times New Roman" pitchFamily="18" charset="0"/>
                <a:cs typeface="Times New Roman" pitchFamily="18" charset="0"/>
              </a:rPr>
              <a:t>Fig.2. The general appearance of synthetic sorbent (а) and photo of the combustion process of oil with synthetic sorbent (b) </a:t>
            </a:r>
          </a:p>
        </p:txBody>
      </p:sp>
      <p:sp>
        <p:nvSpPr>
          <p:cNvPr id="18438" name="Прямоугольник 5"/>
          <p:cNvSpPr>
            <a:spLocks noChangeArrowheads="1"/>
          </p:cNvSpPr>
          <p:nvPr/>
        </p:nvSpPr>
        <p:spPr bwMode="auto">
          <a:xfrm>
            <a:off x="2555776" y="5085184"/>
            <a:ext cx="3749675" cy="368300"/>
          </a:xfrm>
          <a:prstGeom prst="rect">
            <a:avLst/>
          </a:prstGeom>
          <a:noFill/>
          <a:ln w="9525">
            <a:noFill/>
            <a:miter lim="800000"/>
            <a:headEnd/>
            <a:tailEnd/>
          </a:ln>
        </p:spPr>
        <p:txBody>
          <a:bodyPr wrap="none">
            <a:spAutoFit/>
          </a:bodyPr>
          <a:lstStyle/>
          <a:p>
            <a:r>
              <a:rPr lang="en-US" dirty="0">
                <a:latin typeface="Times New Roman" pitchFamily="18" charset="0"/>
                <a:cs typeface="Times New Roman" pitchFamily="18" charset="0"/>
              </a:rPr>
              <a:t>a                                                          b</a:t>
            </a:r>
            <a:endParaRPr lang="ru-RU" dirty="0">
              <a:latin typeface="Constant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971550" y="1989138"/>
          <a:ext cx="7188200" cy="3408364"/>
        </p:xfrm>
        <a:graphic>
          <a:graphicData uri="http://schemas.openxmlformats.org/drawingml/2006/table">
            <a:tbl>
              <a:tblPr/>
              <a:tblGrid>
                <a:gridCol w="1855788"/>
                <a:gridCol w="1443037"/>
                <a:gridCol w="1355725"/>
                <a:gridCol w="1470025"/>
                <a:gridCol w="1063625"/>
              </a:tblGrid>
              <a:tr h="18938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The form of a sorbent </a:t>
                      </a:r>
                      <a:endParaRPr kumimoji="0" lang="ru-RU"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The weight of pure sorbent, </a:t>
                      </a:r>
                      <a:endParaRPr kumimoji="0" lang="ru-RU"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Time of sorption, minute</a:t>
                      </a:r>
                      <a:endParaRPr kumimoji="0" lang="ru-RU"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The weight of a sorbent with oil, </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г</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Increase in weight</a:t>
                      </a: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572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Holistic peace </a:t>
                      </a:r>
                      <a:endParaRPr kumimoji="0" lang="ru-RU"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3,7</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25,4</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686</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572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Times New Roman" pitchFamily="18" charset="0"/>
                          <a:cs typeface="Times New Roman" pitchFamily="18" charset="0"/>
                        </a:rPr>
                        <a:t>In the form of chip </a:t>
                      </a:r>
                      <a:endParaRPr kumimoji="0" lang="ru-RU" sz="20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1,7</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33,8</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smtClean="0">
                          <a:ln>
                            <a:noFill/>
                          </a:ln>
                          <a:solidFill>
                            <a:schemeClr val="tx1"/>
                          </a:solidFill>
                          <a:effectLst/>
                          <a:latin typeface="Times New Roman" pitchFamily="18" charset="0"/>
                          <a:cs typeface="Times New Roman" pitchFamily="18" charset="0"/>
                        </a:rPr>
                        <a:t>1988</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9484" name="Rectangle 1"/>
          <p:cNvSpPr>
            <a:spLocks noChangeArrowheads="1"/>
          </p:cNvSpPr>
          <p:nvPr/>
        </p:nvSpPr>
        <p:spPr bwMode="auto">
          <a:xfrm>
            <a:off x="755650" y="862013"/>
            <a:ext cx="7956550" cy="461962"/>
          </a:xfrm>
          <a:prstGeom prst="rect">
            <a:avLst/>
          </a:prstGeom>
          <a:noFill/>
          <a:ln w="9525">
            <a:noFill/>
            <a:miter lim="800000"/>
            <a:headEnd/>
            <a:tailEnd/>
          </a:ln>
        </p:spPr>
        <p:txBody>
          <a:bodyPr anchor="ctr">
            <a:spAutoFit/>
          </a:bodyPr>
          <a:lstStyle/>
          <a:p>
            <a:pPr indent="269875" algn="ctr" eaLnBrk="0" hangingPunct="0"/>
            <a:r>
              <a:rPr lang="kk-KZ" sz="2400">
                <a:latin typeface="Times New Roman" pitchFamily="18" charset="0"/>
                <a:cs typeface="Times New Roman" pitchFamily="18" charset="0"/>
              </a:rPr>
              <a:t>The results on oil sorption by synthetic sorbent</a:t>
            </a:r>
            <a:endParaRPr lang="ru-RU" sz="24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Прямоугольник 2"/>
          <p:cNvSpPr>
            <a:spLocks noChangeArrowheads="1"/>
          </p:cNvSpPr>
          <p:nvPr/>
        </p:nvSpPr>
        <p:spPr bwMode="auto">
          <a:xfrm>
            <a:off x="684213" y="692150"/>
            <a:ext cx="7920037" cy="946150"/>
          </a:xfrm>
          <a:prstGeom prst="rect">
            <a:avLst/>
          </a:prstGeom>
          <a:noFill/>
          <a:ln w="9525">
            <a:noFill/>
            <a:miter lim="800000"/>
            <a:headEnd/>
            <a:tailEnd/>
          </a:ln>
        </p:spPr>
        <p:txBody>
          <a:bodyPr>
            <a:spAutoFit/>
          </a:bodyPr>
          <a:lstStyle/>
          <a:p>
            <a:pPr algn="ctr"/>
            <a:r>
              <a:rPr lang="ru-RU" sz="2800" b="1">
                <a:latin typeface="Times New Roman" pitchFamily="18" charset="0"/>
              </a:rPr>
              <a:t>Scheme of arrangement block thermocouples for temperature control of the combustion process </a:t>
            </a:r>
          </a:p>
        </p:txBody>
      </p:sp>
      <p:sp>
        <p:nvSpPr>
          <p:cNvPr id="20483" name="Прямоугольник 3"/>
          <p:cNvSpPr>
            <a:spLocks noChangeArrowheads="1"/>
          </p:cNvSpPr>
          <p:nvPr/>
        </p:nvSpPr>
        <p:spPr bwMode="auto">
          <a:xfrm>
            <a:off x="539750" y="5380038"/>
            <a:ext cx="8280400" cy="641350"/>
          </a:xfrm>
          <a:prstGeom prst="rect">
            <a:avLst/>
          </a:prstGeom>
          <a:noFill/>
          <a:ln w="9525">
            <a:noFill/>
            <a:miter lim="800000"/>
            <a:headEnd/>
            <a:tailEnd/>
          </a:ln>
        </p:spPr>
        <p:txBody>
          <a:bodyPr>
            <a:spAutoFit/>
          </a:bodyPr>
          <a:lstStyle/>
          <a:p>
            <a:pPr algn="just"/>
            <a:r>
              <a:rPr lang="en-US">
                <a:latin typeface="Times New Roman" pitchFamily="18" charset="0"/>
              </a:rPr>
              <a:t>	Temperature of the combustion process in the application of synthetic porous sorbent with initiating pyrotechnic composition with probing height.</a:t>
            </a:r>
            <a:endParaRPr lang="ru-RU">
              <a:latin typeface="Times New Roman" pitchFamily="18" charset="0"/>
            </a:endParaRPr>
          </a:p>
        </p:txBody>
      </p:sp>
      <p:pic>
        <p:nvPicPr>
          <p:cNvPr id="20484" name="Picture 5"/>
          <p:cNvPicPr>
            <a:picLocks noChangeAspect="1" noChangeArrowheads="1"/>
          </p:cNvPicPr>
          <p:nvPr/>
        </p:nvPicPr>
        <p:blipFill>
          <a:blip r:embed="rId2" cstate="print"/>
          <a:srcRect/>
          <a:stretch>
            <a:fillRect/>
          </a:stretch>
        </p:blipFill>
        <p:spPr bwMode="auto">
          <a:xfrm>
            <a:off x="2266950" y="1600200"/>
            <a:ext cx="4610100"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Прямоугольник 1"/>
          <p:cNvSpPr>
            <a:spLocks noChangeArrowheads="1"/>
          </p:cNvSpPr>
          <p:nvPr/>
        </p:nvSpPr>
        <p:spPr bwMode="auto">
          <a:xfrm>
            <a:off x="611188" y="836613"/>
            <a:ext cx="8064500" cy="831850"/>
          </a:xfrm>
          <a:prstGeom prst="rect">
            <a:avLst/>
          </a:prstGeom>
          <a:noFill/>
          <a:ln w="9525">
            <a:noFill/>
            <a:miter lim="800000"/>
            <a:headEnd/>
            <a:tailEnd/>
          </a:ln>
        </p:spPr>
        <p:txBody>
          <a:bodyPr>
            <a:spAutoFit/>
          </a:bodyPr>
          <a:lstStyle/>
          <a:p>
            <a:pPr indent="269875" algn="just" eaLnBrk="0" hangingPunct="0"/>
            <a:r>
              <a:rPr lang="en-US" sz="2400">
                <a:latin typeface="Times New Roman" pitchFamily="18" charset="0"/>
                <a:cs typeface="Times New Roman" pitchFamily="18" charset="0"/>
              </a:rPr>
              <a:t>Table 2. Temperature profile of the flame according the height with using of synthetic sorbent  </a:t>
            </a:r>
            <a:endParaRPr lang="ru-RU" sz="2400">
              <a:latin typeface="Times New Roman" pitchFamily="18" charset="0"/>
              <a:cs typeface="Times New Roman" pitchFamily="18" charset="0"/>
            </a:endParaRPr>
          </a:p>
        </p:txBody>
      </p:sp>
      <p:graphicFrame>
        <p:nvGraphicFramePr>
          <p:cNvPr id="3" name="Таблица 2"/>
          <p:cNvGraphicFramePr>
            <a:graphicFrameLocks noGrp="1"/>
          </p:cNvGraphicFramePr>
          <p:nvPr/>
        </p:nvGraphicFramePr>
        <p:xfrm>
          <a:off x="900113" y="2060575"/>
          <a:ext cx="7416800" cy="3637915"/>
        </p:xfrm>
        <a:graphic>
          <a:graphicData uri="http://schemas.openxmlformats.org/drawingml/2006/table">
            <a:tbl>
              <a:tblPr/>
              <a:tblGrid>
                <a:gridCol w="3438525"/>
                <a:gridCol w="908050"/>
                <a:gridCol w="908050"/>
                <a:gridCol w="1081087"/>
                <a:gridCol w="1081088"/>
              </a:tblGrid>
              <a:tr h="88265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 </a:t>
                      </a: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thermocouples</a:t>
                      </a:r>
                      <a:endParaRPr kumimoji="0" lang="ru-RU" sz="18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Temperature </a:t>
                      </a:r>
                      <a:r>
                        <a:rPr kumimoji="0" lang="ru-RU" sz="1800" b="0" i="0" u="none" strike="noStrike" cap="none" normalizeH="0" baseline="30000" smtClean="0">
                          <a:ln>
                            <a:noFill/>
                          </a:ln>
                          <a:solidFill>
                            <a:schemeClr val="tx1"/>
                          </a:solidFill>
                          <a:effectLst/>
                          <a:latin typeface="Times New Roman" pitchFamily="18" charset="0"/>
                          <a:cs typeface="Times New Roman" pitchFamily="18" charset="0"/>
                        </a:rPr>
                        <a:t>о</a:t>
                      </a: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С</a:t>
                      </a: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 during the time has elapsed since the beginning of combustion, min </a:t>
                      </a:r>
                      <a:endParaRPr kumimoji="0" lang="ru-RU" sz="18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hMerge="1">
                  <a:txBody>
                    <a:bodyPr/>
                    <a:lstStyle/>
                    <a:p>
                      <a:endParaRPr lang="ru-RU"/>
                    </a:p>
                  </a:txBody>
                  <a:tcPr/>
                </a:tc>
              </a:tr>
              <a:tr h="441325">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3</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6</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7</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ТП</a:t>
                      </a: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1 (in a layer of oil-water emulsion)</a:t>
                      </a:r>
                      <a:endParaRPr kumimoji="0" lang="ru-RU" sz="18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130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180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230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50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826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ТП</a:t>
                      </a: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2 (in a layer of oil  at the depth of 0, 5 cm)</a:t>
                      </a:r>
                      <a:endParaRPr kumimoji="0" lang="ru-RU" sz="18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180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320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465</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440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ТП</a:t>
                      </a: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3 (in flame at a height of10 cm)</a:t>
                      </a:r>
                      <a:endParaRPr kumimoji="0" lang="ru-RU" sz="18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730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920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850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680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ТП</a:t>
                      </a: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4 (in flame at a height of 15 </a:t>
                      </a: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см</a:t>
                      </a:r>
                      <a:r>
                        <a:rPr kumimoji="0" lang="en-US" sz="18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ru-RU" sz="1800" b="0"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790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1070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1020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820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611188" y="4946650"/>
            <a:ext cx="8208962" cy="1006475"/>
          </a:xfrm>
          <a:prstGeom prst="rect">
            <a:avLst/>
          </a:prstGeom>
          <a:noFill/>
          <a:ln w="9525">
            <a:noFill/>
            <a:miter lim="800000"/>
            <a:headEnd/>
            <a:tailEnd/>
          </a:ln>
        </p:spPr>
        <p:txBody>
          <a:bodyPr anchor="ctr">
            <a:spAutoFit/>
          </a:bodyPr>
          <a:lstStyle/>
          <a:p>
            <a:pPr indent="269875" algn="ctr"/>
            <a:r>
              <a:rPr lang="en-US" sz="2000" dirty="0" smtClean="0">
                <a:latin typeface="Times New Roman" pitchFamily="18" charset="0"/>
                <a:cs typeface="Times New Roman" pitchFamily="18" charset="0"/>
              </a:rPr>
              <a:t>Fig. </a:t>
            </a:r>
            <a:r>
              <a:rPr lang="en-US" sz="2000" dirty="0">
                <a:latin typeface="Times New Roman" pitchFamily="18" charset="0"/>
                <a:cs typeface="Times New Roman" pitchFamily="18" charset="0"/>
              </a:rPr>
              <a:t>The photo of intensive combustion process with emission of vapor to the flame (</a:t>
            </a:r>
            <a:r>
              <a:rPr lang="ru-RU" sz="2000" dirty="0">
                <a:latin typeface="Times New Roman" pitchFamily="18" charset="0"/>
                <a:cs typeface="Times New Roman" pitchFamily="18" charset="0"/>
              </a:rPr>
              <a:t>а</a:t>
            </a:r>
            <a:r>
              <a:rPr lang="en-US" sz="2000" dirty="0">
                <a:latin typeface="Times New Roman" pitchFamily="18" charset="0"/>
                <a:cs typeface="Times New Roman" pitchFamily="18" charset="0"/>
              </a:rPr>
              <a:t>) and swelling process of oil mass after burning completing due to continued boiling of water </a:t>
            </a:r>
            <a:r>
              <a:rPr lang="en-US" sz="2000" dirty="0" err="1">
                <a:latin typeface="Times New Roman" pitchFamily="18" charset="0"/>
                <a:cs typeface="Times New Roman" pitchFamily="18" charset="0"/>
              </a:rPr>
              <a:t>sublayer</a:t>
            </a:r>
            <a:r>
              <a:rPr lang="en-US" sz="2000" dirty="0">
                <a:latin typeface="Times New Roman" pitchFamily="18" charset="0"/>
                <a:cs typeface="Times New Roman" pitchFamily="18" charset="0"/>
              </a:rPr>
              <a:t> (b) </a:t>
            </a:r>
          </a:p>
        </p:txBody>
      </p:sp>
      <p:pic>
        <p:nvPicPr>
          <p:cNvPr id="22531" name="Picture 2" descr="vlcsnap-32786"/>
          <p:cNvPicPr preferRelativeResize="0">
            <a:picLocks noChangeArrowheads="1"/>
          </p:cNvPicPr>
          <p:nvPr/>
        </p:nvPicPr>
        <p:blipFill>
          <a:blip r:embed="rId2" cstate="email"/>
          <a:srcRect/>
          <a:stretch>
            <a:fillRect/>
          </a:stretch>
        </p:blipFill>
        <p:spPr bwMode="auto">
          <a:xfrm>
            <a:off x="755577" y="1052736"/>
            <a:ext cx="3600400" cy="3168353"/>
          </a:xfrm>
          <a:prstGeom prst="rect">
            <a:avLst/>
          </a:prstGeom>
          <a:noFill/>
          <a:ln w="9525">
            <a:noFill/>
            <a:miter lim="800000"/>
            <a:headEnd/>
            <a:tailEnd/>
          </a:ln>
        </p:spPr>
      </p:pic>
      <p:pic>
        <p:nvPicPr>
          <p:cNvPr id="22532" name="Picture 3" descr="21102011535"/>
          <p:cNvPicPr preferRelativeResize="0">
            <a:picLocks noChangeArrowheads="1"/>
          </p:cNvPicPr>
          <p:nvPr/>
        </p:nvPicPr>
        <p:blipFill>
          <a:blip r:embed="rId3" cstate="email"/>
          <a:srcRect/>
          <a:stretch>
            <a:fillRect/>
          </a:stretch>
        </p:blipFill>
        <p:spPr bwMode="auto">
          <a:xfrm>
            <a:off x="4716016" y="1052736"/>
            <a:ext cx="3672408" cy="3168129"/>
          </a:xfrm>
          <a:prstGeom prst="rect">
            <a:avLst/>
          </a:prstGeom>
          <a:noFill/>
          <a:ln w="9525">
            <a:noFill/>
            <a:miter lim="800000"/>
            <a:headEnd/>
            <a:tailEnd/>
          </a:ln>
        </p:spPr>
      </p:pic>
      <p:sp>
        <p:nvSpPr>
          <p:cNvPr id="6" name="Прямоугольник 5"/>
          <p:cNvSpPr>
            <a:spLocks noChangeArrowheads="1"/>
          </p:cNvSpPr>
          <p:nvPr/>
        </p:nvSpPr>
        <p:spPr bwMode="auto">
          <a:xfrm>
            <a:off x="2195736" y="4437112"/>
            <a:ext cx="4824536" cy="366713"/>
          </a:xfrm>
          <a:prstGeom prst="rect">
            <a:avLst/>
          </a:prstGeom>
          <a:noFill/>
          <a:ln w="9525">
            <a:noFill/>
            <a:miter lim="800000"/>
            <a:headEnd/>
            <a:tailEnd/>
          </a:ln>
        </p:spPr>
        <p:txBody>
          <a:bodyPr wrap="square">
            <a:spAutoFit/>
          </a:bodyPr>
          <a:lstStyle/>
          <a:p>
            <a:r>
              <a:rPr lang="en-US" dirty="0">
                <a:latin typeface="Times New Roman" pitchFamily="18" charset="0"/>
                <a:cs typeface="Times New Roman" pitchFamily="18" charset="0"/>
              </a:rPr>
              <a:t>a               </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b</a:t>
            </a:r>
            <a:endParaRPr lang="ru-RU" dirty="0">
              <a:latin typeface="Constantia"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4022725" y="1717675"/>
            <a:ext cx="184150" cy="457200"/>
          </a:xfrm>
          <a:prstGeom prst="rect">
            <a:avLst/>
          </a:prstGeom>
          <a:noFill/>
          <a:ln w="9525">
            <a:noFill/>
            <a:miter lim="800000"/>
            <a:headEnd/>
            <a:tailEnd/>
          </a:ln>
        </p:spPr>
        <p:txBody>
          <a:bodyPr wrap="none">
            <a:spAutoFit/>
          </a:bodyPr>
          <a:lstStyle/>
          <a:p>
            <a:endParaRPr lang="en-US"/>
          </a:p>
        </p:txBody>
      </p:sp>
      <p:sp>
        <p:nvSpPr>
          <p:cNvPr id="23555" name="Rectangle 49"/>
          <p:cNvSpPr>
            <a:spLocks noChangeArrowheads="1"/>
          </p:cNvSpPr>
          <p:nvPr/>
        </p:nvSpPr>
        <p:spPr bwMode="auto">
          <a:xfrm>
            <a:off x="755650" y="606425"/>
            <a:ext cx="7704138" cy="822325"/>
          </a:xfrm>
          <a:prstGeom prst="rect">
            <a:avLst/>
          </a:prstGeom>
          <a:noFill/>
          <a:ln w="9525">
            <a:noFill/>
            <a:miter lim="800000"/>
            <a:headEnd/>
            <a:tailEnd/>
          </a:ln>
        </p:spPr>
        <p:txBody>
          <a:bodyPr anchor="ctr">
            <a:spAutoFit/>
          </a:bodyPr>
          <a:lstStyle/>
          <a:p>
            <a:pPr algn="ctr"/>
            <a:r>
              <a:rPr lang="ru-RU" sz="2400" b="1">
                <a:latin typeface="Times New Roman" pitchFamily="18" charset="0"/>
                <a:cs typeface="Times New Roman" pitchFamily="18" charset="0"/>
              </a:rPr>
              <a:t> </a:t>
            </a:r>
            <a:r>
              <a:rPr lang="ru-RU" sz="2400" b="1">
                <a:latin typeface="Times New Roman" pitchFamily="18" charset="0"/>
              </a:rPr>
              <a:t>Residual products of the combustion of oil on the water surface </a:t>
            </a:r>
          </a:p>
        </p:txBody>
      </p:sp>
      <p:pic>
        <p:nvPicPr>
          <p:cNvPr id="23556" name="Picture 50" descr="11347обр1"/>
          <p:cNvPicPr>
            <a:picLocks noChangeAspect="1" noChangeArrowheads="1"/>
          </p:cNvPicPr>
          <p:nvPr/>
        </p:nvPicPr>
        <p:blipFill>
          <a:blip r:embed="rId2" cstate="print"/>
          <a:srcRect/>
          <a:stretch>
            <a:fillRect/>
          </a:stretch>
        </p:blipFill>
        <p:spPr bwMode="auto">
          <a:xfrm>
            <a:off x="755650" y="1628774"/>
            <a:ext cx="3671888" cy="3600425"/>
          </a:xfrm>
          <a:prstGeom prst="rect">
            <a:avLst/>
          </a:prstGeom>
          <a:noFill/>
          <a:ln w="9525">
            <a:noFill/>
            <a:miter lim="800000"/>
            <a:headEnd/>
            <a:tailEnd/>
          </a:ln>
        </p:spPr>
      </p:pic>
      <p:pic>
        <p:nvPicPr>
          <p:cNvPr id="23557" name="Picture 51" descr="vlcsnap-39063"/>
          <p:cNvPicPr>
            <a:picLocks noChangeAspect="1" noChangeArrowheads="1"/>
          </p:cNvPicPr>
          <p:nvPr/>
        </p:nvPicPr>
        <p:blipFill>
          <a:blip r:embed="rId3" cstate="print"/>
          <a:srcRect/>
          <a:stretch>
            <a:fillRect/>
          </a:stretch>
        </p:blipFill>
        <p:spPr bwMode="auto">
          <a:xfrm>
            <a:off x="4643438" y="1628775"/>
            <a:ext cx="3857625" cy="3600450"/>
          </a:xfrm>
          <a:prstGeom prst="rect">
            <a:avLst/>
          </a:prstGeom>
          <a:noFill/>
          <a:ln w="9525">
            <a:noFill/>
            <a:miter lim="800000"/>
            <a:headEnd/>
            <a:tailEnd/>
          </a:ln>
        </p:spPr>
      </p:pic>
      <p:sp>
        <p:nvSpPr>
          <p:cNvPr id="23558" name="Rectangle 52"/>
          <p:cNvSpPr>
            <a:spLocks noChangeArrowheads="1"/>
          </p:cNvSpPr>
          <p:nvPr/>
        </p:nvSpPr>
        <p:spPr bwMode="auto">
          <a:xfrm>
            <a:off x="4644008" y="5445224"/>
            <a:ext cx="4103687" cy="396875"/>
          </a:xfrm>
          <a:prstGeom prst="rect">
            <a:avLst/>
          </a:prstGeom>
          <a:noFill/>
          <a:ln w="9525">
            <a:noFill/>
            <a:miter lim="800000"/>
            <a:headEnd/>
            <a:tailEnd/>
          </a:ln>
        </p:spPr>
        <p:txBody>
          <a:bodyPr anchor="ctr">
            <a:spAutoFit/>
          </a:bodyPr>
          <a:lstStyle/>
          <a:p>
            <a:pPr algn="ctr"/>
            <a:r>
              <a:rPr lang="en-US" sz="2000" dirty="0">
                <a:latin typeface="Times New Roman" pitchFamily="18" charset="0"/>
                <a:cs typeface="Times New Roman" pitchFamily="18" charset="0"/>
              </a:rPr>
              <a:t>Bituminous mass after burning </a:t>
            </a:r>
            <a:endParaRPr lang="ru-RU" sz="2000" dirty="0">
              <a:latin typeface="Times New Roman" pitchFamily="18" charset="0"/>
              <a:cs typeface="Times New Roman" pitchFamily="18" charset="0"/>
            </a:endParaRPr>
          </a:p>
        </p:txBody>
      </p:sp>
      <p:sp>
        <p:nvSpPr>
          <p:cNvPr id="23559" name="Rectangle 53"/>
          <p:cNvSpPr>
            <a:spLocks noChangeArrowheads="1"/>
          </p:cNvSpPr>
          <p:nvPr/>
        </p:nvSpPr>
        <p:spPr bwMode="auto">
          <a:xfrm>
            <a:off x="611188" y="5445125"/>
            <a:ext cx="3960812" cy="708025"/>
          </a:xfrm>
          <a:prstGeom prst="rect">
            <a:avLst/>
          </a:prstGeom>
          <a:noFill/>
          <a:ln w="9525">
            <a:noFill/>
            <a:miter lim="800000"/>
            <a:headEnd/>
            <a:tailEnd/>
          </a:ln>
        </p:spPr>
        <p:txBody>
          <a:bodyPr>
            <a:spAutoFit/>
          </a:bodyPr>
          <a:lstStyle/>
          <a:p>
            <a:pPr algn="ctr"/>
            <a:r>
              <a:rPr lang="en-US" sz="2000" dirty="0">
                <a:latin typeface="Times New Roman" pitchFamily="18" charset="0"/>
                <a:cs typeface="Times New Roman" pitchFamily="18" charset="0"/>
              </a:rPr>
              <a:t>Electronic microscopy  photo sample soot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4022725" y="1717675"/>
            <a:ext cx="184150" cy="457200"/>
          </a:xfrm>
          <a:prstGeom prst="rect">
            <a:avLst/>
          </a:prstGeom>
          <a:noFill/>
          <a:ln w="9525">
            <a:noFill/>
            <a:miter lim="800000"/>
            <a:headEnd/>
            <a:tailEnd/>
          </a:ln>
        </p:spPr>
        <p:txBody>
          <a:bodyPr wrap="none">
            <a:spAutoFit/>
          </a:bodyPr>
          <a:lstStyle/>
          <a:p>
            <a:endParaRPr lang="en-US"/>
          </a:p>
        </p:txBody>
      </p:sp>
      <p:sp>
        <p:nvSpPr>
          <p:cNvPr id="24579" name="Rectangle 30"/>
          <p:cNvSpPr>
            <a:spLocks noChangeArrowheads="1"/>
          </p:cNvSpPr>
          <p:nvPr/>
        </p:nvSpPr>
        <p:spPr bwMode="auto">
          <a:xfrm>
            <a:off x="611188" y="746125"/>
            <a:ext cx="7670800" cy="822325"/>
          </a:xfrm>
          <a:prstGeom prst="rect">
            <a:avLst/>
          </a:prstGeom>
          <a:noFill/>
          <a:ln w="9525">
            <a:noFill/>
            <a:miter lim="800000"/>
            <a:headEnd/>
            <a:tailEnd/>
          </a:ln>
        </p:spPr>
        <p:txBody>
          <a:bodyPr anchor="ctr">
            <a:spAutoFit/>
          </a:bodyPr>
          <a:lstStyle/>
          <a:p>
            <a:pPr indent="180975" algn="ctr">
              <a:tabLst>
                <a:tab pos="4318000" algn="l"/>
              </a:tabLst>
            </a:pPr>
            <a:r>
              <a:rPr lang="ru-RU" sz="2400" b="1">
                <a:latin typeface="Times New Roman" pitchFamily="18" charset="0"/>
              </a:rPr>
              <a:t>Conditions and results of the evaluation waterproof incendiary for ignition of the main </a:t>
            </a:r>
          </a:p>
        </p:txBody>
      </p:sp>
      <p:graphicFrame>
        <p:nvGraphicFramePr>
          <p:cNvPr id="20552" name="Group 72"/>
          <p:cNvGraphicFramePr>
            <a:graphicFrameLocks noGrp="1"/>
          </p:cNvGraphicFramePr>
          <p:nvPr/>
        </p:nvGraphicFramePr>
        <p:xfrm>
          <a:off x="684213" y="1700213"/>
          <a:ext cx="7848600" cy="4321177"/>
        </p:xfrm>
        <a:graphic>
          <a:graphicData uri="http://schemas.openxmlformats.org/drawingml/2006/table">
            <a:tbl>
              <a:tblPr/>
              <a:tblGrid>
                <a:gridCol w="1511300"/>
                <a:gridCol w="1223962"/>
                <a:gridCol w="1439863"/>
                <a:gridCol w="1368425"/>
                <a:gridCol w="2305050"/>
              </a:tblGrid>
              <a:tr h="1728788">
                <a:tc>
                  <a:txBody>
                    <a:bodyPr/>
                    <a:lstStyle/>
                    <a:p>
                      <a:pPr marL="0" marR="0" lvl="0" indent="180975" algn="ctr" defTabSz="914400" rtl="0" eaLnBrk="1" fontAlgn="base" latinLnBrk="0" hangingPunct="1">
                        <a:lnSpc>
                          <a:spcPct val="100000"/>
                        </a:lnSpc>
                        <a:spcBef>
                          <a:spcPct val="0"/>
                        </a:spcBef>
                        <a:spcAft>
                          <a:spcPct val="0"/>
                        </a:spcAft>
                        <a:buClrTx/>
                        <a:buSzTx/>
                        <a:buFontTx/>
                        <a:buNone/>
                        <a:tabLst>
                          <a:tab pos="4318000" algn="l"/>
                        </a:tabLst>
                      </a:pPr>
                      <a:r>
                        <a:rPr kumimoji="0" lang="ru-RU" sz="1800" b="0" i="0" u="none" strike="noStrike" cap="none" normalizeH="0" baseline="0" dirty="0" err="1" smtClean="0">
                          <a:ln>
                            <a:noFill/>
                          </a:ln>
                          <a:solidFill>
                            <a:schemeClr val="tx1"/>
                          </a:solidFill>
                          <a:effectLst/>
                          <a:latin typeface="Times New Roman" pitchFamily="18" charset="0"/>
                        </a:rPr>
                        <a:t>Weight</a:t>
                      </a:r>
                      <a:r>
                        <a:rPr kumimoji="0" lang="ru-RU" sz="1800" b="0" i="0" u="none" strike="noStrike" cap="none" normalizeH="0" baseline="0" dirty="0" smtClean="0">
                          <a:ln>
                            <a:noFill/>
                          </a:ln>
                          <a:solidFill>
                            <a:schemeClr val="tx1"/>
                          </a:solidFill>
                          <a:effectLst/>
                          <a:latin typeface="Times New Roman" pitchFamily="18" charset="0"/>
                        </a:rPr>
                        <a:t> </a:t>
                      </a:r>
                      <a:r>
                        <a:rPr kumimoji="0" lang="ru-RU" sz="1800" b="0" i="0" u="none" strike="noStrike" cap="none" normalizeH="0" baseline="0" dirty="0" err="1" smtClean="0">
                          <a:ln>
                            <a:noFill/>
                          </a:ln>
                          <a:solidFill>
                            <a:schemeClr val="tx1"/>
                          </a:solidFill>
                          <a:effectLst/>
                          <a:latin typeface="Times New Roman" pitchFamily="18" charset="0"/>
                        </a:rPr>
                        <a:t>incendiary</a:t>
                      </a:r>
                      <a:r>
                        <a:rPr kumimoji="0" lang="ru-RU" sz="1800" b="0" i="0" u="none" strike="noStrike" cap="none" normalizeH="0" baseline="0" dirty="0" smtClean="0">
                          <a:ln>
                            <a:noFill/>
                          </a:ln>
                          <a:solidFill>
                            <a:schemeClr val="tx1"/>
                          </a:solidFill>
                          <a:effectLst/>
                          <a:latin typeface="Times New Roman" pitchFamily="18" charset="0"/>
                        </a:rPr>
                        <a:t>, </a:t>
                      </a:r>
                      <a:r>
                        <a:rPr kumimoji="0" lang="ru-RU" sz="1800" b="0" i="0" u="none" strike="noStrike" cap="none" normalizeH="0" baseline="0" dirty="0" err="1" smtClean="0">
                          <a:ln>
                            <a:noFill/>
                          </a:ln>
                          <a:solidFill>
                            <a:schemeClr val="tx1"/>
                          </a:solidFill>
                          <a:effectLst/>
                          <a:latin typeface="Times New Roman" pitchFamily="18" charset="0"/>
                        </a:rPr>
                        <a:t>g</a:t>
                      </a:r>
                      <a:r>
                        <a:rPr kumimoji="0" lang="ru-RU" sz="1800" b="0" i="0" u="none" strike="noStrike" cap="none" normalizeH="0" baseline="0" dirty="0" smtClean="0">
                          <a:ln>
                            <a:noFill/>
                          </a:ln>
                          <a:solidFill>
                            <a:schemeClr val="tx1"/>
                          </a:solidFill>
                          <a:effectLst/>
                          <a:latin typeface="Times New Roman" pitchFamily="18"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rPr>
                        <a:t>Weight of melted paraffin, g</a:t>
                      </a:r>
                      <a:endParaRPr kumimoji="0" lang="ru-RU" sz="18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Time Spent incendiary mixture in water, days.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Number of experiments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rPr>
                        <a:t>Ignition and </a:t>
                      </a:r>
                      <a:r>
                        <a:rPr kumimoji="0" lang="en-US" sz="1800" b="0" i="0" u="none" strike="noStrike" cap="none" normalizeH="0" baseline="0" smtClean="0">
                          <a:ln>
                            <a:noFill/>
                          </a:ln>
                          <a:solidFill>
                            <a:schemeClr val="tx1"/>
                          </a:solidFill>
                          <a:effectLst/>
                          <a:latin typeface="Times New Roman" pitchFamily="18" charset="0"/>
                        </a:rPr>
                        <a:t>c</a:t>
                      </a:r>
                      <a:r>
                        <a:rPr kumimoji="0" lang="ru-RU" sz="1800" b="0" i="0" u="none" strike="noStrike" cap="none" normalizeH="0" baseline="0" smtClean="0">
                          <a:ln>
                            <a:noFill/>
                          </a:ln>
                          <a:solidFill>
                            <a:schemeClr val="tx1"/>
                          </a:solidFill>
                          <a:effectLst/>
                          <a:latin typeface="Times New Roman" pitchFamily="18" charset="0"/>
                        </a:rPr>
                        <a:t>ombustion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1800">
                <a:tc>
                  <a:txBody>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100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err="1" smtClean="0">
                          <a:ln>
                            <a:noFill/>
                          </a:ln>
                          <a:solidFill>
                            <a:srgbClr val="FF0000"/>
                          </a:solidFill>
                          <a:effectLst/>
                          <a:latin typeface="Times New Roman" pitchFamily="18" charset="0"/>
                        </a:rPr>
                        <a:t>Complete</a:t>
                      </a:r>
                      <a:r>
                        <a:rPr kumimoji="0" lang="ru-RU" sz="1800" b="0" i="0" u="none" strike="noStrike" cap="none" normalizeH="0" baseline="0" dirty="0" smtClean="0">
                          <a:ln>
                            <a:noFill/>
                          </a:ln>
                          <a:solidFill>
                            <a:srgbClr val="FF0000"/>
                          </a:solidFill>
                          <a:effectLst/>
                          <a:latin typeface="Times New Roman" pitchFamily="18" charset="0"/>
                        </a:rPr>
                        <a:t> </a:t>
                      </a:r>
                      <a:r>
                        <a:rPr kumimoji="0" lang="ru-RU" sz="1800" b="0" i="0" u="none" strike="noStrike" cap="none" normalizeH="0" baseline="0" dirty="0" err="1" smtClean="0">
                          <a:ln>
                            <a:noFill/>
                          </a:ln>
                          <a:solidFill>
                            <a:srgbClr val="FF0000"/>
                          </a:solidFill>
                          <a:effectLst/>
                          <a:latin typeface="Times New Roman" pitchFamily="18" charset="0"/>
                        </a:rPr>
                        <a:t>combustion</a:t>
                      </a:r>
                      <a:endParaRPr kumimoji="0" lang="ru-RU" sz="18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1800">
                <a:tc>
                  <a:txBody>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100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err="1" smtClean="0">
                          <a:ln>
                            <a:noFill/>
                          </a:ln>
                          <a:solidFill>
                            <a:srgbClr val="FF0000"/>
                          </a:solidFill>
                          <a:effectLst/>
                          <a:latin typeface="Times New Roman" pitchFamily="18" charset="0"/>
                        </a:rPr>
                        <a:t>Complete</a:t>
                      </a:r>
                      <a:r>
                        <a:rPr kumimoji="0" lang="ru-RU" sz="1800" b="0" i="0" u="none" strike="noStrike" cap="none" normalizeH="0" baseline="0" dirty="0" smtClean="0">
                          <a:ln>
                            <a:noFill/>
                          </a:ln>
                          <a:solidFill>
                            <a:srgbClr val="FF0000"/>
                          </a:solidFill>
                          <a:effectLst/>
                          <a:latin typeface="Times New Roman" pitchFamily="18" charset="0"/>
                        </a:rPr>
                        <a:t> </a:t>
                      </a:r>
                      <a:r>
                        <a:rPr kumimoji="0" lang="ru-RU" sz="1800" b="0" i="0" u="none" strike="noStrike" cap="none" normalizeH="0" baseline="0" dirty="0" err="1" smtClean="0">
                          <a:ln>
                            <a:noFill/>
                          </a:ln>
                          <a:solidFill>
                            <a:srgbClr val="FF0000"/>
                          </a:solidFill>
                          <a:effectLst/>
                          <a:latin typeface="Times New Roman" pitchFamily="18" charset="0"/>
                        </a:rPr>
                        <a:t>combustion</a:t>
                      </a:r>
                      <a:endParaRPr kumimoji="0" lang="ru-RU" sz="18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100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err="1" smtClean="0">
                          <a:ln>
                            <a:noFill/>
                          </a:ln>
                          <a:solidFill>
                            <a:srgbClr val="FF0000"/>
                          </a:solidFill>
                          <a:effectLst/>
                          <a:latin typeface="Times New Roman" pitchFamily="18" charset="0"/>
                        </a:rPr>
                        <a:t>Complete</a:t>
                      </a:r>
                      <a:r>
                        <a:rPr kumimoji="0" lang="ru-RU" sz="1800" b="0" i="0" u="none" strike="noStrike" cap="none" normalizeH="0" baseline="0" dirty="0" smtClean="0">
                          <a:ln>
                            <a:noFill/>
                          </a:ln>
                          <a:solidFill>
                            <a:srgbClr val="FF0000"/>
                          </a:solidFill>
                          <a:effectLst/>
                          <a:latin typeface="Times New Roman" pitchFamily="18" charset="0"/>
                        </a:rPr>
                        <a:t> </a:t>
                      </a:r>
                      <a:r>
                        <a:rPr kumimoji="0" lang="ru-RU" sz="1800" b="0" i="0" u="none" strike="noStrike" cap="none" normalizeH="0" baseline="0" dirty="0" err="1" smtClean="0">
                          <a:ln>
                            <a:noFill/>
                          </a:ln>
                          <a:solidFill>
                            <a:srgbClr val="FF0000"/>
                          </a:solidFill>
                          <a:effectLst/>
                          <a:latin typeface="Times New Roman" pitchFamily="18" charset="0"/>
                        </a:rPr>
                        <a:t>combustion</a:t>
                      </a:r>
                      <a:endParaRPr kumimoji="0" lang="ru-RU" sz="18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0213">
                <a:tc>
                  <a:txBody>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100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err="1" smtClean="0">
                          <a:ln>
                            <a:noFill/>
                          </a:ln>
                          <a:solidFill>
                            <a:srgbClr val="FF0000"/>
                          </a:solidFill>
                          <a:effectLst/>
                          <a:latin typeface="Times New Roman" pitchFamily="18" charset="0"/>
                        </a:rPr>
                        <a:t>Complete</a:t>
                      </a:r>
                      <a:r>
                        <a:rPr kumimoji="0" lang="ru-RU" sz="1800" b="0" i="0" u="none" strike="noStrike" cap="none" normalizeH="0" baseline="0" dirty="0" smtClean="0">
                          <a:ln>
                            <a:noFill/>
                          </a:ln>
                          <a:solidFill>
                            <a:srgbClr val="FF0000"/>
                          </a:solidFill>
                          <a:effectLst/>
                          <a:latin typeface="Times New Roman" pitchFamily="18" charset="0"/>
                        </a:rPr>
                        <a:t> </a:t>
                      </a:r>
                      <a:r>
                        <a:rPr kumimoji="0" lang="ru-RU" sz="1800" b="0" i="0" u="none" strike="noStrike" cap="none" normalizeH="0" baseline="0" dirty="0" err="1" smtClean="0">
                          <a:ln>
                            <a:noFill/>
                          </a:ln>
                          <a:solidFill>
                            <a:srgbClr val="FF0000"/>
                          </a:solidFill>
                          <a:effectLst/>
                          <a:latin typeface="Times New Roman" pitchFamily="18" charset="0"/>
                        </a:rPr>
                        <a:t>combustion</a:t>
                      </a:r>
                      <a:endParaRPr kumimoji="0" lang="ru-RU" sz="18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388">
                <a:tc>
                  <a:txBody>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100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err="1" smtClean="0">
                          <a:ln>
                            <a:noFill/>
                          </a:ln>
                          <a:solidFill>
                            <a:srgbClr val="FF0000"/>
                          </a:solidFill>
                          <a:effectLst/>
                          <a:latin typeface="Times New Roman" pitchFamily="18" charset="0"/>
                        </a:rPr>
                        <a:t>Complete</a:t>
                      </a:r>
                      <a:r>
                        <a:rPr kumimoji="0" lang="ru-RU" sz="1800" b="0" i="0" u="none" strike="noStrike" cap="none" normalizeH="0" baseline="0" dirty="0" smtClean="0">
                          <a:ln>
                            <a:noFill/>
                          </a:ln>
                          <a:solidFill>
                            <a:srgbClr val="FF0000"/>
                          </a:solidFill>
                          <a:effectLst/>
                          <a:latin typeface="Times New Roman" pitchFamily="18" charset="0"/>
                        </a:rPr>
                        <a:t> </a:t>
                      </a:r>
                      <a:r>
                        <a:rPr kumimoji="0" lang="ru-RU" sz="1800" b="0" i="0" u="none" strike="noStrike" cap="none" normalizeH="0" baseline="0" dirty="0" err="1" smtClean="0">
                          <a:ln>
                            <a:noFill/>
                          </a:ln>
                          <a:solidFill>
                            <a:srgbClr val="FF0000"/>
                          </a:solidFill>
                          <a:effectLst/>
                          <a:latin typeface="Times New Roman" pitchFamily="18" charset="0"/>
                        </a:rPr>
                        <a:t>combustion</a:t>
                      </a:r>
                      <a:endParaRPr kumimoji="0" lang="ru-RU" sz="18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1800">
                <a:tc>
                  <a:txBody>
                    <a:bodyPr/>
                    <a:lstStyle/>
                    <a:p>
                      <a:pPr marL="0" marR="0" lvl="0" indent="180975"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100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800" b="0" i="0" u="none" strike="noStrike" cap="none" normalizeH="0" baseline="0" smtClean="0">
                        <a:ln>
                          <a:noFill/>
                        </a:ln>
                        <a:solidFill>
                          <a:schemeClr val="tx1"/>
                        </a:solidFill>
                        <a:effectLst/>
                        <a:latin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dirty="0" err="1" smtClean="0">
                          <a:ln>
                            <a:noFill/>
                          </a:ln>
                          <a:solidFill>
                            <a:srgbClr val="FF0000"/>
                          </a:solidFill>
                          <a:effectLst/>
                          <a:latin typeface="Times New Roman" pitchFamily="18" charset="0"/>
                        </a:rPr>
                        <a:t>Complete</a:t>
                      </a:r>
                      <a:r>
                        <a:rPr kumimoji="0" lang="ru-RU" sz="1800" b="0" i="0" u="none" strike="noStrike" cap="none" normalizeH="0" baseline="0" dirty="0" smtClean="0">
                          <a:ln>
                            <a:noFill/>
                          </a:ln>
                          <a:solidFill>
                            <a:srgbClr val="FF0000"/>
                          </a:solidFill>
                          <a:effectLst/>
                          <a:latin typeface="Times New Roman" pitchFamily="18" charset="0"/>
                        </a:rPr>
                        <a:t> </a:t>
                      </a:r>
                      <a:r>
                        <a:rPr kumimoji="0" lang="ru-RU" sz="1800" b="0" i="0" u="none" strike="noStrike" cap="none" normalizeH="0" baseline="0" dirty="0" err="1" smtClean="0">
                          <a:ln>
                            <a:noFill/>
                          </a:ln>
                          <a:solidFill>
                            <a:srgbClr val="FF0000"/>
                          </a:solidFill>
                          <a:effectLst/>
                          <a:latin typeface="Times New Roman" pitchFamily="18" charset="0"/>
                        </a:rPr>
                        <a:t>combustion</a:t>
                      </a:r>
                      <a:endParaRPr kumimoji="0" lang="ru-RU" sz="18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5"/>
          <p:cNvSpPr>
            <a:spLocks noChangeArrowheads="1"/>
          </p:cNvSpPr>
          <p:nvPr/>
        </p:nvSpPr>
        <p:spPr bwMode="auto">
          <a:xfrm>
            <a:off x="179512" y="188640"/>
            <a:ext cx="8715375" cy="3093154"/>
          </a:xfrm>
          <a:prstGeom prst="rect">
            <a:avLst/>
          </a:prstGeom>
          <a:noFill/>
          <a:ln w="9525">
            <a:noFill/>
            <a:miter lim="800000"/>
            <a:headEnd/>
            <a:tailEnd/>
          </a:ln>
        </p:spPr>
        <p:txBody>
          <a:bodyPr anchor="ctr">
            <a:spAutoFit/>
          </a:bodyPr>
          <a:lstStyle/>
          <a:p>
            <a:pPr algn="just"/>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When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carrying</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out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experiments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burning</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water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temperature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change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height</a:t>
            </a:r>
            <a:r>
              <a:rPr lang="ru-RU" sz="1300" b="1" dirty="0">
                <a:latin typeface="Times New Roman" pitchFamily="18" charset="0"/>
                <a:cs typeface="Times New Roman" pitchFamily="18" charset="0"/>
              </a:rPr>
              <a:t> (1,2,3,4,13 </a:t>
            </a:r>
            <a:r>
              <a:rPr lang="ru-RU" sz="1300" b="1" dirty="0" err="1">
                <a:latin typeface="Times New Roman" pitchFamily="18" charset="0"/>
                <a:cs typeface="Times New Roman" pitchFamily="18" charset="0"/>
              </a:rPr>
              <a:t>cm</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from</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border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oil-water</a:t>
            </a:r>
            <a:r>
              <a:rPr lang="ru-RU" sz="1300" b="1" dirty="0" smtClean="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general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water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temperature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measured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after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burning</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termination</a:t>
            </a:r>
            <a:r>
              <a:rPr lang="ru-RU" sz="1300" b="1" dirty="0">
                <a:latin typeface="Times New Roman" pitchFamily="18" charset="0"/>
                <a:cs typeface="Times New Roman" pitchFamily="18" charset="0"/>
              </a:rPr>
              <a:t>. </a:t>
            </a:r>
            <a:r>
              <a:rPr lang="en-US" sz="1300" b="1" dirty="0">
                <a:latin typeface="Times New Roman" pitchFamily="18" charset="0"/>
                <a:cs typeface="Times New Roman" pitchFamily="18" charset="0"/>
              </a:rPr>
              <a:t>These researches showed that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combustion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oil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increases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water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temperature</a:t>
            </a:r>
            <a:r>
              <a:rPr lang="ru-RU" sz="1300" b="1" dirty="0">
                <a:latin typeface="Times New Roman" pitchFamily="18" charset="0"/>
                <a:cs typeface="Times New Roman" pitchFamily="18" charset="0"/>
              </a:rPr>
              <a:t> </a:t>
            </a:r>
            <a:r>
              <a:rPr lang="en-US" sz="1300" b="1" dirty="0">
                <a:latin typeface="Times New Roman" pitchFamily="18" charset="0"/>
                <a:cs typeface="Times New Roman" pitchFamily="18" charset="0"/>
              </a:rPr>
              <a:t>on height (from border oil-water) </a:t>
            </a:r>
            <a:r>
              <a:rPr lang="ru-RU" sz="1300" b="1" dirty="0" err="1">
                <a:latin typeface="Times New Roman" pitchFamily="18" charset="0"/>
                <a:cs typeface="Times New Roman" pitchFamily="18" charset="0"/>
              </a:rPr>
              <a:t>is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not</a:t>
            </a:r>
            <a:r>
              <a:rPr lang="en-US" sz="1300" b="1" dirty="0">
                <a:latin typeface="Times New Roman" pitchFamily="18" charset="0"/>
                <a:cs typeface="Times New Roman" pitchFamily="18" charset="0"/>
              </a:rPr>
              <a:t> evenly. Thus the top </a:t>
            </a:r>
            <a:r>
              <a:rPr lang="ru-RU" sz="1300" b="1" dirty="0" err="1">
                <a:latin typeface="Times New Roman" pitchFamily="18" charset="0"/>
                <a:cs typeface="Times New Roman" pitchFamily="18" charset="0"/>
              </a:rPr>
              <a:t>layer</a:t>
            </a:r>
            <a:r>
              <a:rPr lang="en-US" sz="1300" b="1" dirty="0">
                <a:latin typeface="Times New Roman" pitchFamily="18" charset="0"/>
                <a:cs typeface="Times New Roman" pitchFamily="18" charset="0"/>
              </a:rPr>
              <a:t> of water adjacent to oil begins to boil. </a:t>
            </a:r>
            <a:r>
              <a:rPr lang="ru-RU" sz="1300" b="1" dirty="0" err="1">
                <a:latin typeface="Times New Roman" pitchFamily="18" charset="0"/>
                <a:cs typeface="Times New Roman" pitchFamily="18" charset="0"/>
              </a:rPr>
              <a:t>Changing</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temperature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water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depth</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from</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surface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during</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combustion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Tengiz</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oil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averaged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depth</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1 </a:t>
            </a:r>
            <a:r>
              <a:rPr lang="ru-RU" sz="1300" b="1" dirty="0" err="1" smtClean="0">
                <a:latin typeface="Times New Roman" pitchFamily="18" charset="0"/>
                <a:cs typeface="Times New Roman" pitchFamily="18" charset="0"/>
              </a:rPr>
              <a:t>cm-an</a:t>
            </a:r>
            <a:r>
              <a:rPr lang="ru-RU" sz="1300" b="1" dirty="0" smtClean="0">
                <a:latin typeface="Times New Roman" pitchFamily="18" charset="0"/>
                <a:cs typeface="Times New Roman" pitchFamily="18" charset="0"/>
              </a:rPr>
              <a:t> </a:t>
            </a:r>
            <a:r>
              <a:rPr lang="ru-RU" sz="1300" b="1" dirty="0" err="1">
                <a:latin typeface="Times New Roman" pitchFamily="18" charset="0"/>
                <a:cs typeface="Times New Roman" pitchFamily="18" charset="0"/>
              </a:rPr>
              <a:t>increase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smtClean="0">
                <a:latin typeface="Times New Roman" pitchFamily="18" charset="0"/>
                <a:cs typeface="Times New Roman" pitchFamily="18" charset="0"/>
              </a:rPr>
              <a:t>20-30ºC</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depth</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2 </a:t>
            </a:r>
            <a:r>
              <a:rPr lang="ru-RU" sz="1300" b="1" dirty="0" err="1" smtClean="0">
                <a:latin typeface="Times New Roman" pitchFamily="18" charset="0"/>
                <a:cs typeface="Times New Roman" pitchFamily="18" charset="0"/>
              </a:rPr>
              <a:t>cm</a:t>
            </a:r>
            <a:r>
              <a:rPr lang="en-US" sz="1300" b="1" dirty="0" smtClean="0">
                <a:latin typeface="Times New Roman" pitchFamily="18" charset="0"/>
                <a:cs typeface="Times New Roman" pitchFamily="18" charset="0"/>
              </a:rPr>
              <a:t> </a:t>
            </a:r>
            <a:r>
              <a:rPr lang="ru-RU" sz="1300" b="1" dirty="0" smtClean="0">
                <a:latin typeface="Times New Roman" pitchFamily="18" charset="0"/>
                <a:cs typeface="Times New Roman" pitchFamily="18" charset="0"/>
              </a:rPr>
              <a:t>-</a:t>
            </a:r>
            <a:r>
              <a:rPr lang="en-US" sz="1300" b="1" dirty="0" smtClean="0">
                <a:latin typeface="Times New Roman" pitchFamily="18" charset="0"/>
                <a:cs typeface="Times New Roman" pitchFamily="18" charset="0"/>
              </a:rPr>
              <a:t> </a:t>
            </a:r>
            <a:r>
              <a:rPr lang="ru-RU" sz="1300" b="1" dirty="0" smtClean="0">
                <a:latin typeface="Times New Roman" pitchFamily="18" charset="0"/>
                <a:cs typeface="Times New Roman" pitchFamily="18" charset="0"/>
              </a:rPr>
              <a:t>3-10ºC</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depth</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3 </a:t>
            </a:r>
            <a:r>
              <a:rPr lang="ru-RU" sz="1300" b="1" dirty="0" err="1">
                <a:latin typeface="Times New Roman" pitchFamily="18" charset="0"/>
                <a:cs typeface="Times New Roman" pitchFamily="18" charset="0"/>
              </a:rPr>
              <a:t>cm</a:t>
            </a:r>
            <a:r>
              <a:rPr lang="ru-RU" sz="1300" b="1" dirty="0">
                <a:latin typeface="Times New Roman" pitchFamily="18" charset="0"/>
                <a:cs typeface="Times New Roman" pitchFamily="18" charset="0"/>
              </a:rPr>
              <a:t> - </a:t>
            </a:r>
            <a:r>
              <a:rPr lang="ru-RU" sz="1300" b="1" dirty="0" smtClean="0">
                <a:latin typeface="Times New Roman" pitchFamily="18" charset="0"/>
                <a:cs typeface="Times New Roman" pitchFamily="18" charset="0"/>
              </a:rPr>
              <a:t>2-5ºC </a:t>
            </a:r>
            <a:r>
              <a:rPr lang="ru-RU" sz="1300" b="1" dirty="0" err="1">
                <a:latin typeface="Times New Roman" pitchFamily="18" charset="0"/>
                <a:cs typeface="Times New Roman" pitchFamily="18" charset="0"/>
              </a:rPr>
              <a:t>above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initial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temperature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Changing</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temperature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water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depth</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from</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surface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combustion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hood</a:t>
            </a:r>
            <a:r>
              <a:rPr lang="ru-RU" sz="1300" b="1" dirty="0">
                <a:latin typeface="Times New Roman" pitchFamily="18" charset="0"/>
                <a:cs typeface="Times New Roman" pitchFamily="18" charset="0"/>
              </a:rPr>
              <a:t> </a:t>
            </a:r>
            <a:r>
              <a:rPr lang="ru-RU" sz="1300" b="1" dirty="0" smtClean="0">
                <a:latin typeface="Times New Roman" pitchFamily="18" charset="0"/>
                <a:cs typeface="Times New Roman" pitchFamily="18" charset="0"/>
              </a:rPr>
              <a:t>(</a:t>
            </a:r>
            <a:r>
              <a:rPr lang="en-US" sz="1300" b="1" dirty="0" err="1" smtClean="0">
                <a:latin typeface="Times New Roman" pitchFamily="18" charset="0"/>
                <a:cs typeface="Times New Roman" pitchFamily="18" charset="0"/>
              </a:rPr>
              <a:t>Zh</a:t>
            </a:r>
            <a:r>
              <a:rPr lang="ru-RU" sz="1300" b="1" dirty="0" err="1" smtClean="0">
                <a:latin typeface="Times New Roman" pitchFamily="18" charset="0"/>
                <a:cs typeface="Times New Roman" pitchFamily="18" charset="0"/>
              </a:rPr>
              <a:t>ana</a:t>
            </a:r>
            <a:r>
              <a:rPr lang="en-US" sz="1300" b="1" dirty="0" err="1" smtClean="0">
                <a:latin typeface="Times New Roman" pitchFamily="18" charset="0"/>
                <a:cs typeface="Times New Roman" pitchFamily="18" charset="0"/>
              </a:rPr>
              <a:t>zh</a:t>
            </a:r>
            <a:r>
              <a:rPr lang="ru-RU" sz="1300" b="1" dirty="0" err="1" smtClean="0">
                <a:latin typeface="Times New Roman" pitchFamily="18" charset="0"/>
                <a:cs typeface="Times New Roman" pitchFamily="18" charset="0"/>
              </a:rPr>
              <a:t>ol</a:t>
            </a:r>
            <a:r>
              <a:rPr lang="ru-RU" sz="1300" b="1" dirty="0" smtClean="0">
                <a:latin typeface="Times New Roman" pitchFamily="18" charset="0"/>
                <a:cs typeface="Times New Roman" pitchFamily="18" charset="0"/>
              </a:rPr>
              <a:t> </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Buzachi</a:t>
            </a:r>
            <a:r>
              <a:rPr lang="ru-RU" sz="1300" b="1" dirty="0">
                <a:latin typeface="Times New Roman" pitchFamily="18" charset="0"/>
                <a:cs typeface="Times New Roman" pitchFamily="18" charset="0"/>
              </a:rPr>
              <a:t>, 70/30)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average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follows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depth</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1 </a:t>
            </a:r>
            <a:r>
              <a:rPr lang="ru-RU" sz="1300" b="1" dirty="0" err="1">
                <a:latin typeface="Times New Roman" pitchFamily="18" charset="0"/>
                <a:cs typeface="Times New Roman" pitchFamily="18" charset="0"/>
              </a:rPr>
              <a:t>cm</a:t>
            </a:r>
            <a:r>
              <a:rPr lang="ru-RU" sz="1300" b="1" dirty="0">
                <a:latin typeface="Times New Roman" pitchFamily="18" charset="0"/>
                <a:cs typeface="Times New Roman" pitchFamily="18" charset="0"/>
              </a:rPr>
              <a:t> - </a:t>
            </a:r>
            <a:r>
              <a:rPr lang="ru-RU" sz="1300" b="1" dirty="0" err="1">
                <a:latin typeface="Times New Roman" pitchFamily="18" charset="0"/>
                <a:cs typeface="Times New Roman" pitchFamily="18" charset="0"/>
              </a:rPr>
              <a:t>an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increase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smtClean="0">
                <a:latin typeface="Times New Roman" pitchFamily="18" charset="0"/>
                <a:cs typeface="Times New Roman" pitchFamily="18" charset="0"/>
              </a:rPr>
              <a:t>20-30ºC</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depth</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2 </a:t>
            </a:r>
            <a:r>
              <a:rPr lang="ru-RU" sz="1300" b="1" dirty="0" err="1">
                <a:latin typeface="Times New Roman" pitchFamily="18" charset="0"/>
                <a:cs typeface="Times New Roman" pitchFamily="18" charset="0"/>
              </a:rPr>
              <a:t>cm</a:t>
            </a:r>
            <a:r>
              <a:rPr lang="ru-RU" sz="1300" b="1" dirty="0">
                <a:latin typeface="Times New Roman" pitchFamily="18" charset="0"/>
                <a:cs typeface="Times New Roman" pitchFamily="18" charset="0"/>
              </a:rPr>
              <a:t> - </a:t>
            </a:r>
            <a:r>
              <a:rPr lang="ru-RU" sz="1300" b="1" dirty="0" smtClean="0">
                <a:latin typeface="Times New Roman" pitchFamily="18" charset="0"/>
                <a:cs typeface="Times New Roman" pitchFamily="18" charset="0"/>
              </a:rPr>
              <a:t>2-10ºC</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depth</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3 </a:t>
            </a:r>
            <a:r>
              <a:rPr lang="ru-RU" sz="1300" b="1" dirty="0" err="1">
                <a:latin typeface="Times New Roman" pitchFamily="18" charset="0"/>
                <a:cs typeface="Times New Roman" pitchFamily="18" charset="0"/>
              </a:rPr>
              <a:t>cm</a:t>
            </a:r>
            <a:r>
              <a:rPr lang="ru-RU" sz="1300" b="1" dirty="0">
                <a:latin typeface="Times New Roman" pitchFamily="18" charset="0"/>
                <a:cs typeface="Times New Roman" pitchFamily="18" charset="0"/>
              </a:rPr>
              <a:t> - </a:t>
            </a:r>
            <a:r>
              <a:rPr lang="ru-RU" sz="1300" b="1" dirty="0" smtClean="0">
                <a:latin typeface="Times New Roman" pitchFamily="18" charset="0"/>
                <a:cs typeface="Times New Roman" pitchFamily="18" charset="0"/>
              </a:rPr>
              <a:t>1-4ºC </a:t>
            </a:r>
            <a:r>
              <a:rPr lang="ru-RU" sz="1300" b="1" dirty="0" err="1">
                <a:latin typeface="Times New Roman" pitchFamily="18" charset="0"/>
                <a:cs typeface="Times New Roman" pitchFamily="18" charset="0"/>
              </a:rPr>
              <a:t>above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initial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temperature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Regardless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brand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investigated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oils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warm</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water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column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terminated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depth</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4 </a:t>
            </a:r>
            <a:r>
              <a:rPr lang="ru-RU" sz="1300" b="1" dirty="0" err="1">
                <a:latin typeface="Times New Roman" pitchFamily="18" charset="0"/>
                <a:cs typeface="Times New Roman" pitchFamily="18" charset="0"/>
              </a:rPr>
              <a:t>cm</a:t>
            </a:r>
            <a:r>
              <a:rPr lang="ru-RU" sz="1300" b="1" dirty="0">
                <a:latin typeface="Times New Roman" pitchFamily="18" charset="0"/>
                <a:cs typeface="Times New Roman" pitchFamily="18" charset="0"/>
              </a:rPr>
              <a:t> 4 </a:t>
            </a:r>
            <a:r>
              <a:rPr lang="ru-RU" sz="1300" b="1" dirty="0" err="1">
                <a:latin typeface="Times New Roman" pitchFamily="18" charset="0"/>
                <a:cs typeface="Times New Roman" pitchFamily="18" charset="0"/>
              </a:rPr>
              <a:t>cm</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below</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temperature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does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not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change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and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equal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to</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initial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water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temperature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overall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temperature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water</a:t>
            </a:r>
            <a:r>
              <a:rPr lang="ru-RU" sz="1300" b="1" dirty="0">
                <a:latin typeface="Times New Roman" pitchFamily="18" charset="0"/>
                <a:cs typeface="Times New Roman" pitchFamily="18" charset="0"/>
              </a:rPr>
              <a:t> (48 </a:t>
            </a:r>
            <a:r>
              <a:rPr lang="ru-RU" sz="1300" b="1" dirty="0" err="1">
                <a:latin typeface="Times New Roman" pitchFamily="18" charset="0"/>
                <a:cs typeface="Times New Roman" pitchFamily="18" charset="0"/>
              </a:rPr>
              <a:t>liters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volume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increased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by</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average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smtClean="0">
                <a:latin typeface="Times New Roman" pitchFamily="18" charset="0"/>
                <a:cs typeface="Times New Roman" pitchFamily="18" charset="0"/>
              </a:rPr>
              <a:t>2-6°C</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Given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weight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water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and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its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specific</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heat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and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by</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changes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water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temperature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burning</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oil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surface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calculated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approximate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value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energy</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released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by</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combustion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oil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about</a:t>
            </a:r>
            <a:r>
              <a:rPr lang="ru-RU" sz="1300" b="1" dirty="0">
                <a:latin typeface="Times New Roman" pitchFamily="18" charset="0"/>
                <a:cs typeface="Times New Roman" pitchFamily="18" charset="0"/>
              </a:rPr>
              <a:t> 4000 </a:t>
            </a:r>
            <a:r>
              <a:rPr lang="ru-RU" sz="1300" b="1" dirty="0" err="1">
                <a:latin typeface="Times New Roman" pitchFamily="18" charset="0"/>
                <a:cs typeface="Times New Roman" pitchFamily="18" charset="0"/>
              </a:rPr>
              <a:t>kJ</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Thus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estimated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that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when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burning</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crude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oil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amount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water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transferred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heat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for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about</a:t>
            </a:r>
            <a:r>
              <a:rPr lang="ru-RU" sz="1300" b="1" dirty="0">
                <a:latin typeface="Times New Roman" pitchFamily="18" charset="0"/>
                <a:cs typeface="Times New Roman" pitchFamily="18" charset="0"/>
              </a:rPr>
              <a:t> 2 </a:t>
            </a:r>
            <a:r>
              <a:rPr lang="ru-RU" sz="1300" b="1" dirty="0" err="1">
                <a:latin typeface="Times New Roman" pitchFamily="18" charset="0"/>
                <a:cs typeface="Times New Roman" pitchFamily="18" charset="0"/>
              </a:rPr>
              <a:t>kJ</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per</a:t>
            </a:r>
            <a:r>
              <a:rPr lang="ru-RU" sz="1300" b="1" dirty="0">
                <a:latin typeface="Times New Roman" pitchFamily="18" charset="0"/>
                <a:cs typeface="Times New Roman" pitchFamily="18" charset="0"/>
              </a:rPr>
              <a:t> 1 cm</a:t>
            </a:r>
            <a:r>
              <a:rPr lang="ru-RU" sz="1300" b="1" baseline="30000" dirty="0">
                <a:latin typeface="Times New Roman" pitchFamily="18" charset="0"/>
                <a:cs typeface="Times New Roman" pitchFamily="18" charset="0"/>
              </a:rPr>
              <a:t>2</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surface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certain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stage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burning</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oil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due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to</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small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thickness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layer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oil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and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large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cooling</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effect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water</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energy</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transferred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to</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the</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film</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of</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oil</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insufficient</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to</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maintain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its</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evaporation</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and</a:t>
            </a:r>
            <a:r>
              <a:rPr lang="ru-RU" sz="1300" b="1" dirty="0">
                <a:latin typeface="Times New Roman" pitchFamily="18" charset="0"/>
                <a:cs typeface="Times New Roman" pitchFamily="18" charset="0"/>
              </a:rPr>
              <a:t> </a:t>
            </a:r>
            <a:r>
              <a:rPr lang="ru-RU" sz="1300" b="1" dirty="0" err="1">
                <a:latin typeface="Times New Roman" pitchFamily="18" charset="0"/>
                <a:cs typeface="Times New Roman" pitchFamily="18" charset="0"/>
              </a:rPr>
              <a:t>combustion</a:t>
            </a:r>
            <a:r>
              <a:rPr lang="ru-RU" sz="1300" b="1" dirty="0">
                <a:latin typeface="Times New Roman" pitchFamily="18" charset="0"/>
                <a:cs typeface="Times New Roman" pitchFamily="18" charset="0"/>
              </a:rPr>
              <a:t>.</a:t>
            </a:r>
          </a:p>
        </p:txBody>
      </p:sp>
      <p:pic>
        <p:nvPicPr>
          <p:cNvPr id="25603" name="Picture 6"/>
          <p:cNvPicPr>
            <a:picLocks noChangeAspect="1" noChangeArrowheads="1"/>
          </p:cNvPicPr>
          <p:nvPr/>
        </p:nvPicPr>
        <p:blipFill>
          <a:blip r:embed="rId2" cstate="email"/>
          <a:srcRect/>
          <a:stretch>
            <a:fillRect/>
          </a:stretch>
        </p:blipFill>
        <p:spPr bwMode="auto">
          <a:xfrm>
            <a:off x="179512" y="3356992"/>
            <a:ext cx="4297362" cy="3365500"/>
          </a:xfrm>
          <a:prstGeom prst="rect">
            <a:avLst/>
          </a:prstGeom>
          <a:noFill/>
          <a:ln w="9525">
            <a:noFill/>
            <a:miter lim="800000"/>
            <a:headEnd/>
            <a:tailEnd/>
          </a:ln>
        </p:spPr>
      </p:pic>
      <p:pic>
        <p:nvPicPr>
          <p:cNvPr id="25604" name="Picture 5"/>
          <p:cNvPicPr>
            <a:picLocks noChangeAspect="1" noChangeArrowheads="1"/>
          </p:cNvPicPr>
          <p:nvPr/>
        </p:nvPicPr>
        <p:blipFill>
          <a:blip r:embed="rId3" cstate="email"/>
          <a:srcRect/>
          <a:stretch>
            <a:fillRect/>
          </a:stretch>
        </p:blipFill>
        <p:spPr bwMode="auto">
          <a:xfrm>
            <a:off x="4499992" y="3356992"/>
            <a:ext cx="4303713" cy="336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ChangeArrowheads="1"/>
          </p:cNvSpPr>
          <p:nvPr/>
        </p:nvSpPr>
        <p:spPr bwMode="auto">
          <a:xfrm>
            <a:off x="214313" y="431800"/>
            <a:ext cx="8786812" cy="2462213"/>
          </a:xfrm>
          <a:prstGeom prst="rect">
            <a:avLst/>
          </a:prstGeom>
          <a:noFill/>
          <a:ln w="9525">
            <a:noFill/>
            <a:miter lim="800000"/>
            <a:headEnd/>
            <a:tailEnd/>
          </a:ln>
        </p:spPr>
        <p:txBody>
          <a:bodyPr anchor="ctr">
            <a:spAutoFit/>
          </a:bodyPr>
          <a:lstStyle/>
          <a:p>
            <a:r>
              <a:rPr lang="ru-RU" sz="1400" b="1" dirty="0">
                <a:latin typeface="Times New Roman" pitchFamily="18" charset="0"/>
                <a:cs typeface="Times New Roman" pitchFamily="18" charset="0"/>
              </a:rPr>
              <a:t>	</a:t>
            </a:r>
            <a:r>
              <a:rPr lang="en-US" sz="1400" b="1" dirty="0">
                <a:latin typeface="Times New Roman" pitchFamily="18" charset="0"/>
                <a:cs typeface="Times New Roman" pitchFamily="18" charset="0"/>
              </a:rPr>
              <a:t>The graph shows the dependence of the burning blend </a:t>
            </a:r>
            <a:r>
              <a:rPr lang="en-US" sz="1400" b="1" dirty="0" smtClean="0">
                <a:latin typeface="Times New Roman" pitchFamily="18" charset="0"/>
                <a:cs typeface="Times New Roman" pitchFamily="18" charset="0"/>
              </a:rPr>
              <a:t>(</a:t>
            </a:r>
            <a:r>
              <a:rPr lang="en-US" sz="1400" b="1" dirty="0" err="1" smtClean="0">
                <a:latin typeface="Times New Roman" pitchFamily="18" charset="0"/>
                <a:cs typeface="Times New Roman" pitchFamily="18" charset="0"/>
              </a:rPr>
              <a:t>Zhanazhol-Buzachi</a:t>
            </a:r>
            <a:r>
              <a:rPr lang="en-US" sz="1400" b="1" dirty="0">
                <a:latin typeface="Times New Roman" pitchFamily="18" charset="0"/>
                <a:cs typeface="Times New Roman" pitchFamily="18" charset="0"/>
              </a:rPr>
              <a:t>, 70/30) of the temperature and salinity of the water. Duration of the combustion process depends on salinity, water temperature and on the brand of oil. The uneven length of the combustion due to the intensification of the combustion process in the last 30-40 seconds, which comes at a time when the oil layer becomes thinner and the energy released by burning oil leads to boil the surface layer of water. Evaporating surface of the water layer increases the oil evaporation and accelerates the combustion process, but there is intensive spraying water droplets and enhancing vaporization process and subject to intense heat outflow volume of water all together result in an unexpected and premature extinction of the flame, particularly the influence of a strong effect low oil density. When burning blend because of its denser composition </a:t>
            </a:r>
            <a:r>
              <a:rPr lang="en-US" sz="1400" b="1" dirty="0" smtClean="0">
                <a:latin typeface="Times New Roman" pitchFamily="18" charset="0"/>
                <a:cs typeface="Times New Roman" pitchFamily="18" charset="0"/>
              </a:rPr>
              <a:t>(</a:t>
            </a:r>
            <a:r>
              <a:rPr lang="en-US" sz="1400" b="1" dirty="0" err="1" smtClean="0">
                <a:latin typeface="Times New Roman" pitchFamily="18" charset="0"/>
                <a:cs typeface="Times New Roman" pitchFamily="18" charset="0"/>
              </a:rPr>
              <a:t>Zhanazhol</a:t>
            </a:r>
            <a:r>
              <a:rPr lang="en-US" sz="1400" b="1" dirty="0" smtClean="0">
                <a:latin typeface="Times New Roman" pitchFamily="18" charset="0"/>
                <a:cs typeface="Times New Roman" pitchFamily="18" charset="0"/>
              </a:rPr>
              <a:t> </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Buzachi</a:t>
            </a:r>
            <a:r>
              <a:rPr lang="en-US" sz="1400" b="1" dirty="0">
                <a:latin typeface="Times New Roman" pitchFamily="18" charset="0"/>
                <a:cs typeface="Times New Roman" pitchFamily="18" charset="0"/>
              </a:rPr>
              <a:t> 70/30) was observed overall pattern of change of the length of time the combustion temperature and salinity of the water, the higher the salinity of the less burning. </a:t>
            </a:r>
            <a:endParaRPr lang="ru-RU" sz="1400" b="1" dirty="0">
              <a:latin typeface="Times New Roman" pitchFamily="18" charset="0"/>
              <a:cs typeface="Times New Roman" pitchFamily="18" charset="0"/>
            </a:endParaRPr>
          </a:p>
        </p:txBody>
      </p:sp>
      <p:pic>
        <p:nvPicPr>
          <p:cNvPr id="26627" name="Picture 4"/>
          <p:cNvPicPr>
            <a:picLocks noChangeAspect="1" noChangeArrowheads="1"/>
          </p:cNvPicPr>
          <p:nvPr/>
        </p:nvPicPr>
        <p:blipFill>
          <a:blip r:embed="rId2" cstate="email"/>
          <a:srcRect/>
          <a:stretch>
            <a:fillRect/>
          </a:stretch>
        </p:blipFill>
        <p:spPr bwMode="auto">
          <a:xfrm>
            <a:off x="1763688" y="2924944"/>
            <a:ext cx="5494362" cy="33980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p:nvPr/>
        </p:nvGraphicFramePr>
        <p:xfrm>
          <a:off x="1214414" y="1000108"/>
          <a:ext cx="6741392" cy="5072098"/>
        </p:xfrm>
        <a:graphic>
          <a:graphicData uri="http://schemas.openxmlformats.org/drawingml/2006/chart">
            <c:chart xmlns:c="http://schemas.openxmlformats.org/drawingml/2006/chart" xmlns:r="http://schemas.openxmlformats.org/officeDocument/2006/relationships" r:id="rId2"/>
          </a:graphicData>
        </a:graphic>
      </p:graphicFrame>
      <p:sp>
        <p:nvSpPr>
          <p:cNvPr id="3" name="Прямоугольник 2"/>
          <p:cNvSpPr/>
          <p:nvPr/>
        </p:nvSpPr>
        <p:spPr>
          <a:xfrm>
            <a:off x="1357290" y="500042"/>
            <a:ext cx="7000924" cy="369332"/>
          </a:xfrm>
          <a:prstGeom prst="rect">
            <a:avLst/>
          </a:prstGeom>
        </p:spPr>
        <p:txBody>
          <a:bodyPr wrap="square">
            <a:spAutoFit/>
          </a:bodyPr>
          <a:lstStyle/>
          <a:p>
            <a:r>
              <a:rPr lang="en-US" dirty="0" smtClean="0"/>
              <a:t>The influence salinity of the water at the time of burning oil slick</a:t>
            </a:r>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2060848"/>
            <a:ext cx="7560840" cy="3046988"/>
          </a:xfrm>
          <a:prstGeom prst="rect">
            <a:avLst/>
          </a:prstGeom>
        </p:spPr>
        <p:txBody>
          <a:bodyPr wrap="square">
            <a:spAutoFit/>
          </a:bodyPr>
          <a:lstStyle/>
          <a:p>
            <a:pPr algn="ctr"/>
            <a:r>
              <a:rPr lang="en-US" sz="4800" b="1" dirty="0" smtClean="0">
                <a:solidFill>
                  <a:schemeClr val="tx2"/>
                </a:solidFill>
                <a:latin typeface="Times New Roman" pitchFamily="18" charset="0"/>
                <a:cs typeface="Times New Roman" pitchFamily="18" charset="0"/>
              </a:rPr>
              <a:t>BURNING OIL LAYER ON THE SURFACE </a:t>
            </a:r>
          </a:p>
          <a:p>
            <a:pPr algn="ctr"/>
            <a:r>
              <a:rPr lang="en-US" sz="4800" b="1" dirty="0" smtClean="0">
                <a:solidFill>
                  <a:schemeClr val="tx2"/>
                </a:solidFill>
                <a:latin typeface="Times New Roman" pitchFamily="18" charset="0"/>
                <a:cs typeface="Times New Roman" pitchFamily="18" charset="0"/>
              </a:rPr>
              <a:t>OF ICE</a:t>
            </a:r>
            <a:r>
              <a:rPr lang="en-US" sz="4800" dirty="0" smtClean="0">
                <a:solidFill>
                  <a:schemeClr val="tx2"/>
                </a:solidFill>
                <a:latin typeface="Times New Roman" pitchFamily="18" charset="0"/>
                <a:cs typeface="Times New Roman" pitchFamily="18" charset="0"/>
              </a:rPr>
              <a:t/>
            </a:r>
            <a:br>
              <a:rPr lang="en-US" sz="4800" dirty="0" smtClean="0">
                <a:solidFill>
                  <a:schemeClr val="tx2"/>
                </a:solidFill>
                <a:latin typeface="Times New Roman" pitchFamily="18" charset="0"/>
                <a:cs typeface="Times New Roman" pitchFamily="18" charset="0"/>
              </a:rPr>
            </a:br>
            <a:endParaRPr lang="ru-RU" sz="4800" dirty="0">
              <a:solidFill>
                <a:schemeClr val="tx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5720" y="6286520"/>
            <a:ext cx="5572164" cy="369332"/>
          </a:xfrm>
          <a:prstGeom prst="rect">
            <a:avLst/>
          </a:prstGeom>
        </p:spPr>
        <p:txBody>
          <a:bodyPr wrap="square">
            <a:spAutoFit/>
          </a:bodyPr>
          <a:lstStyle/>
          <a:p>
            <a:pPr algn="ctr"/>
            <a:r>
              <a:rPr lang="en-US" dirty="0" smtClean="0"/>
              <a:t>Schematic view of possible oil configurations in ice</a:t>
            </a:r>
            <a:endParaRPr lang="ru-RU" dirty="0"/>
          </a:p>
        </p:txBody>
      </p:sp>
      <p:pic>
        <p:nvPicPr>
          <p:cNvPr id="162817" name="Picture 1"/>
          <p:cNvPicPr>
            <a:picLocks noChangeAspect="1" noChangeArrowheads="1"/>
          </p:cNvPicPr>
          <p:nvPr/>
        </p:nvPicPr>
        <p:blipFill>
          <a:blip r:embed="rId2" cstate="email"/>
          <a:srcRect/>
          <a:stretch>
            <a:fillRect/>
          </a:stretch>
        </p:blipFill>
        <p:spPr bwMode="auto">
          <a:xfrm>
            <a:off x="357158" y="3143248"/>
            <a:ext cx="5643602" cy="3211231"/>
          </a:xfrm>
          <a:prstGeom prst="rect">
            <a:avLst/>
          </a:prstGeom>
          <a:noFill/>
          <a:ln w="9525">
            <a:noFill/>
            <a:miter lim="800000"/>
            <a:headEnd/>
            <a:tailEnd/>
          </a:ln>
        </p:spPr>
      </p:pic>
      <p:sp>
        <p:nvSpPr>
          <p:cNvPr id="157697" name="Rectangle 1"/>
          <p:cNvSpPr>
            <a:spLocks noChangeArrowheads="1"/>
          </p:cNvSpPr>
          <p:nvPr/>
        </p:nvSpPr>
        <p:spPr bwMode="auto">
          <a:xfrm>
            <a:off x="214282" y="642918"/>
            <a:ext cx="8715436" cy="2462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ru-RU" sz="1400"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Our work is devoted to the </a:t>
            </a:r>
            <a:r>
              <a:rPr lang="en-US" sz="1400" dirty="0" err="1" smtClean="0">
                <a:latin typeface="Times New Roman" pitchFamily="18" charset="0"/>
                <a:cs typeface="Times New Roman" pitchFamily="18" charset="0"/>
              </a:rPr>
              <a:t>studyresearch</a:t>
            </a:r>
            <a:r>
              <a:rPr lang="en-US" sz="1400" dirty="0" smtClean="0">
                <a:latin typeface="Times New Roman" pitchFamily="18" charset="0"/>
                <a:cs typeface="Times New Roman" pitchFamily="18" charset="0"/>
              </a:rPr>
              <a:t> and development will improve the ability of responders to deal with an accidental oil spill in a fresh or salt-water marine environment in the presence of ice. Such an event could include spills of oil on top of or underneath solid, stable ice extending out from shore, into an area of drifting ice floes (pack ice), or onto an ice-covered shoreline. Figure shows a schematic composite displaying a number of possible configurations of oil in ice.</a:t>
            </a:r>
            <a:endParaRPr lang="ru-RU" sz="1400" dirty="0" smtClean="0">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Spill response operations in ice and open water are fundamentally different. These variances must be recognized when determining the most appropriate strategy for dealing with oil in specific ice conditions and seasons, including freeze-up, winter, and break-up. Because of the vastly different ice environments and oil-in-ice situations, over-reliance on a single type of response will likely result in inefficient, ineffective cleanup after an actual spill.</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57698" name="Rectangle 2"/>
          <p:cNvSpPr>
            <a:spLocks noChangeArrowheads="1"/>
          </p:cNvSpPr>
          <p:nvPr/>
        </p:nvSpPr>
        <p:spPr bwMode="auto">
          <a:xfrm>
            <a:off x="6215074" y="3071810"/>
            <a:ext cx="2500330" cy="2893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In terms of ice type, the greatest need in most areas worldwide is to develop a credible, effective response to oil spilled in moving, broken, pack ice in oceans, lakes and rivers. Practical response strategies are available to deal with spills in a stable, fast-ice situation.</a:t>
            </a:r>
          </a:p>
          <a:p>
            <a:pPr lvl="0" algn="just"/>
            <a:r>
              <a:rPr lang="en-US" sz="1400" dirty="0" smtClean="0">
                <a:latin typeface="Times New Roman" pitchFamily="18" charset="0"/>
                <a:cs typeface="Times New Roman" pitchFamily="18" charset="0"/>
              </a:rPr>
              <a:t>Successful spill response hinges on more than the immediate availability of the best technology.</a:t>
            </a: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85918" y="857232"/>
            <a:ext cx="5976316" cy="461665"/>
          </a:xfrm>
          <a:prstGeom prst="rect">
            <a:avLst/>
          </a:prstGeom>
        </p:spPr>
        <p:txBody>
          <a:bodyPr wrap="none">
            <a:spAutoFit/>
          </a:bodyPr>
          <a:lstStyle/>
          <a:p>
            <a:r>
              <a:rPr lang="en-US" sz="2400" b="1" dirty="0" smtClean="0"/>
              <a:t>Restrictions response to oil spills in ice</a:t>
            </a:r>
            <a:endParaRPr lang="ru-RU" sz="2400" b="1" dirty="0"/>
          </a:p>
        </p:txBody>
      </p:sp>
      <p:graphicFrame>
        <p:nvGraphicFramePr>
          <p:cNvPr id="3" name="Таблица 2"/>
          <p:cNvGraphicFramePr>
            <a:graphicFrameLocks noGrp="1"/>
          </p:cNvGraphicFramePr>
          <p:nvPr/>
        </p:nvGraphicFramePr>
        <p:xfrm>
          <a:off x="357158" y="1500174"/>
          <a:ext cx="8572561" cy="5001382"/>
        </p:xfrm>
        <a:graphic>
          <a:graphicData uri="http://schemas.openxmlformats.org/drawingml/2006/table">
            <a:tbl>
              <a:tblPr firstRow="1" bandRow="1">
                <a:tableStyleId>{616DA210-FB5B-4158-B5E0-FEB733F419BA}</a:tableStyleId>
              </a:tblPr>
              <a:tblGrid>
                <a:gridCol w="1071570"/>
                <a:gridCol w="3071834"/>
                <a:gridCol w="2524144"/>
                <a:gridCol w="1905013"/>
              </a:tblGrid>
              <a:tr h="326368">
                <a:tc rowSpan="2">
                  <a:txBody>
                    <a:bodyPr/>
                    <a:lstStyle/>
                    <a:p>
                      <a:pPr algn="ctr"/>
                      <a:r>
                        <a:rPr lang="en-US" sz="1200" dirty="0" smtClean="0"/>
                        <a:t>Terms</a:t>
                      </a:r>
                      <a:endParaRPr lang="ru-RU" sz="1200" dirty="0"/>
                    </a:p>
                  </a:txBody>
                  <a:tcPr>
                    <a:solidFill>
                      <a:schemeClr val="bg2"/>
                    </a:solidFill>
                  </a:tcPr>
                </a:tc>
                <a:tc gridSpan="3">
                  <a:txBody>
                    <a:bodyPr/>
                    <a:lstStyle/>
                    <a:p>
                      <a:pPr algn="ctr"/>
                      <a:r>
                        <a:rPr lang="en-US" sz="1200" dirty="0" smtClean="0"/>
                        <a:t>Limiting the use of technology spill on the ice</a:t>
                      </a:r>
                      <a:endParaRPr lang="ru-RU" sz="1200" dirty="0"/>
                    </a:p>
                  </a:txBody>
                  <a:tcPr>
                    <a:solidFill>
                      <a:schemeClr val="bg2"/>
                    </a:solidFill>
                  </a:tcPr>
                </a:tc>
                <a:tc hMerge="1">
                  <a:txBody>
                    <a:bodyPr/>
                    <a:lstStyle/>
                    <a:p>
                      <a:endParaRPr lang="ru-RU" dirty="0"/>
                    </a:p>
                  </a:txBody>
                  <a:tcPr>
                    <a:solidFill>
                      <a:srgbClr val="FFC000"/>
                    </a:solidFill>
                  </a:tcPr>
                </a:tc>
                <a:tc hMerge="1">
                  <a:txBody>
                    <a:bodyPr/>
                    <a:lstStyle/>
                    <a:p>
                      <a:endParaRPr lang="ru-RU" dirty="0"/>
                    </a:p>
                  </a:txBody>
                  <a:tcPr>
                    <a:solidFill>
                      <a:srgbClr val="FFC000"/>
                    </a:solidFill>
                  </a:tcPr>
                </a:tc>
              </a:tr>
              <a:tr h="326368">
                <a:tc vMerge="1">
                  <a:txBody>
                    <a:bodyPr/>
                    <a:lstStyle/>
                    <a:p>
                      <a:endParaRPr lang="ru-RU"/>
                    </a:p>
                  </a:txBody>
                  <a:tcPr/>
                </a:tc>
                <a:tc>
                  <a:txBody>
                    <a:bodyPr/>
                    <a:lstStyle/>
                    <a:p>
                      <a:pPr algn="ctr"/>
                      <a:r>
                        <a:rPr lang="en-US" sz="1200" dirty="0" smtClean="0"/>
                        <a:t>General Restrictions</a:t>
                      </a:r>
                      <a:endParaRPr lang="ru-RU" sz="1200" dirty="0"/>
                    </a:p>
                  </a:txBody>
                  <a:tcPr>
                    <a:solidFill>
                      <a:schemeClr val="tx2">
                        <a:lumMod val="75000"/>
                        <a:alpha val="20000"/>
                      </a:schemeClr>
                    </a:solidFill>
                  </a:tcPr>
                </a:tc>
                <a:tc>
                  <a:txBody>
                    <a:bodyPr/>
                    <a:lstStyle/>
                    <a:p>
                      <a:pPr algn="ctr"/>
                      <a:r>
                        <a:rPr lang="en-US" sz="1200" dirty="0" smtClean="0"/>
                        <a:t>Localization / mechanical cleaning</a:t>
                      </a:r>
                      <a:endParaRPr lang="ru-RU" sz="1200" dirty="0"/>
                    </a:p>
                  </a:txBody>
                  <a:tcPr>
                    <a:solidFill>
                      <a:schemeClr val="tx2">
                        <a:lumMod val="75000"/>
                        <a:alpha val="20000"/>
                      </a:schemeClr>
                    </a:solidFill>
                  </a:tcPr>
                </a:tc>
                <a:tc>
                  <a:txBody>
                    <a:bodyPr/>
                    <a:lstStyle/>
                    <a:p>
                      <a:pPr algn="ctr"/>
                      <a:r>
                        <a:rPr lang="en-US" sz="1200" dirty="0" smtClean="0"/>
                        <a:t>In-situ burning</a:t>
                      </a:r>
                      <a:endParaRPr lang="ru-RU" sz="1200" dirty="0"/>
                    </a:p>
                  </a:txBody>
                  <a:tcPr>
                    <a:solidFill>
                      <a:schemeClr val="tx2">
                        <a:lumMod val="75000"/>
                        <a:alpha val="20000"/>
                      </a:schemeClr>
                    </a:solidFill>
                  </a:tcPr>
                </a:tc>
              </a:tr>
              <a:tr h="1633280">
                <a:tc>
                  <a:txBody>
                    <a:bodyPr/>
                    <a:lstStyle/>
                    <a:p>
                      <a:pPr algn="just"/>
                      <a:r>
                        <a:rPr lang="en-US" sz="1200" dirty="0" smtClean="0"/>
                        <a:t>Sea ​​ice</a:t>
                      </a:r>
                      <a:endParaRPr lang="ru-RU" sz="1200" dirty="0"/>
                    </a:p>
                  </a:txBody>
                  <a:tcPr/>
                </a:tc>
                <a:tc>
                  <a:txBody>
                    <a:bodyPr/>
                    <a:lstStyle/>
                    <a:p>
                      <a:pPr algn="just"/>
                      <a:r>
                        <a:rPr lang="en-US" sz="1200" dirty="0" smtClean="0"/>
                        <a:t>May prevent access to the area of ​​the spill, spill impede detection and monitoring. Ice may limit the maneuverability of vessels and the deployment of devices for the collection of oil and oil booms. In the face of severe ice conditions should not be operated vessels for which there is no special ice-resistant housing</a:t>
                      </a:r>
                      <a:endParaRPr lang="ru-RU" sz="1200" dirty="0"/>
                    </a:p>
                  </a:txBody>
                  <a:tcPr/>
                </a:tc>
                <a:tc>
                  <a:txBody>
                    <a:bodyPr/>
                    <a:lstStyle/>
                    <a:p>
                      <a:pPr algn="just"/>
                      <a:r>
                        <a:rPr lang="en-US" sz="1200" dirty="0" smtClean="0"/>
                        <a:t>Boom can be moved or broken ice. Ice chips may clog the pump unit and reduce the efficiency of the skimmer</a:t>
                      </a:r>
                      <a:endParaRPr lang="ru-RU" sz="1200" dirty="0"/>
                    </a:p>
                  </a:txBody>
                  <a:tcPr/>
                </a:tc>
                <a:tc>
                  <a:txBody>
                    <a:bodyPr/>
                    <a:lstStyle/>
                    <a:p>
                      <a:pPr algn="just"/>
                      <a:r>
                        <a:rPr lang="en-US" sz="1200" dirty="0" smtClean="0"/>
                        <a:t>Ice can reduce the effectiveness of burning oil or impair its</a:t>
                      </a:r>
                      <a:br>
                        <a:rPr lang="en-US" sz="1200" dirty="0" smtClean="0"/>
                      </a:br>
                      <a:r>
                        <a:rPr lang="en-US" sz="1200" dirty="0" smtClean="0"/>
                        <a:t>inflammation. Deploying a fire barrier can be difficult or impossible</a:t>
                      </a:r>
                      <a:endParaRPr lang="ru-RU" sz="1200" dirty="0"/>
                    </a:p>
                  </a:txBody>
                  <a:tcPr/>
                </a:tc>
              </a:tr>
              <a:tr h="1357683">
                <a:tc>
                  <a:txBody>
                    <a:bodyPr/>
                    <a:lstStyle/>
                    <a:p>
                      <a:pPr algn="just"/>
                      <a:r>
                        <a:rPr lang="en-US" sz="1200" dirty="0" smtClean="0"/>
                        <a:t>Wind/sea state</a:t>
                      </a:r>
                      <a:endParaRPr lang="ru-RU" sz="1200" dirty="0"/>
                    </a:p>
                  </a:txBody>
                  <a:tcPr/>
                </a:tc>
                <a:tc>
                  <a:txBody>
                    <a:bodyPr/>
                    <a:lstStyle/>
                    <a:p>
                      <a:pPr algn="just"/>
                      <a:r>
                        <a:rPr lang="en-US" sz="1200" dirty="0" smtClean="0"/>
                        <a:t>Strong winds and waves can impede the effective deployment of the crew, the ship, the equipment needed for the oil spill. The winds of high speeds can impede the operation from the air, or make them unsafe</a:t>
                      </a:r>
                      <a:endParaRPr lang="ru-RU" sz="1200" dirty="0"/>
                    </a:p>
                  </a:txBody>
                  <a:tcPr/>
                </a:tc>
                <a:tc>
                  <a:txBody>
                    <a:bodyPr/>
                    <a:lstStyle/>
                    <a:p>
                      <a:pPr algn="just"/>
                      <a:r>
                        <a:rPr lang="en-US" sz="1200" dirty="0" smtClean="0"/>
                        <a:t>Strong winds and waves can displace or disrupt the boom anchor. A common limitation for the boom is the wave height of 2-3 meters</a:t>
                      </a:r>
                      <a:endParaRPr lang="ru-RU" sz="1200" dirty="0"/>
                    </a:p>
                  </a:txBody>
                  <a:tcPr/>
                </a:tc>
                <a:tc>
                  <a:txBody>
                    <a:bodyPr/>
                    <a:lstStyle/>
                    <a:p>
                      <a:pPr algn="just"/>
                      <a:r>
                        <a:rPr lang="en-US" sz="1200" dirty="0" smtClean="0"/>
                        <a:t>Burning of spilled oil on the spot at high speed winds and rough seas is generally unsafe and unfeasible</a:t>
                      </a:r>
                      <a:endParaRPr lang="ru-RU" sz="1200" dirty="0"/>
                    </a:p>
                  </a:txBody>
                  <a:tcPr/>
                </a:tc>
              </a:tr>
              <a:tr h="1357683">
                <a:tc>
                  <a:txBody>
                    <a:bodyPr/>
                    <a:lstStyle/>
                    <a:p>
                      <a:pPr algn="just"/>
                      <a:r>
                        <a:rPr lang="en-US" sz="1200" dirty="0" smtClean="0"/>
                        <a:t>Temperature</a:t>
                      </a:r>
                      <a:endParaRPr lang="ru-RU" sz="1200" dirty="0"/>
                    </a:p>
                  </a:txBody>
                  <a:tcPr/>
                </a:tc>
                <a:tc>
                  <a:txBody>
                    <a:bodyPr/>
                    <a:lstStyle/>
                    <a:p>
                      <a:pPr algn="just"/>
                      <a:r>
                        <a:rPr lang="en-US" sz="1200" dirty="0" smtClean="0"/>
                        <a:t>Prolonged periods of extreme low temperatures affect the safety of personnel and require more frequent changing of watches</a:t>
                      </a:r>
                      <a:endParaRPr lang="ru-RU" sz="1200" dirty="0"/>
                    </a:p>
                  </a:txBody>
                  <a:tcPr/>
                </a:tc>
                <a:tc>
                  <a:txBody>
                    <a:bodyPr/>
                    <a:lstStyle/>
                    <a:p>
                      <a:pPr algn="just"/>
                      <a:r>
                        <a:rPr lang="en-US" sz="1200" dirty="0" smtClean="0"/>
                        <a:t>It may be the icing booms and equipment for oil spill response. The increased viscosity of the oil makes it difficult to extract and pumping</a:t>
                      </a:r>
                      <a:endParaRPr lang="ru-RU" sz="1200" dirty="0"/>
                    </a:p>
                  </a:txBody>
                  <a:tcPr/>
                </a:tc>
                <a:tc>
                  <a:txBody>
                    <a:bodyPr/>
                    <a:lstStyle/>
                    <a:p>
                      <a:pPr algn="just"/>
                      <a:r>
                        <a:rPr lang="en-US" sz="1200" dirty="0" smtClean="0"/>
                        <a:t>Extremely low temperatures can make it difficult to fire or make it ineffective and lead to slow decay or burning of oil</a:t>
                      </a:r>
                      <a:endParaRPr lang="ru-RU" sz="1200" dirty="0"/>
                    </a:p>
                  </a:txBody>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Заголовок 1"/>
          <p:cNvSpPr>
            <a:spLocks noGrp="1"/>
          </p:cNvSpPr>
          <p:nvPr>
            <p:ph type="title"/>
          </p:nvPr>
        </p:nvSpPr>
        <p:spPr>
          <a:xfrm>
            <a:off x="142844" y="4714884"/>
            <a:ext cx="4176464" cy="2020214"/>
          </a:xfrm>
        </p:spPr>
        <p:txBody>
          <a:bodyPr anchor="t"/>
          <a:lstStyle/>
          <a:p>
            <a:r>
              <a:rPr lang="ru-RU" sz="2000" b="1" dirty="0" smtClean="0">
                <a:solidFill>
                  <a:schemeClr val="tx1"/>
                </a:solidFill>
                <a:latin typeface="Times New Roman" pitchFamily="18" charset="0"/>
                <a:cs typeface="Times New Roman" pitchFamily="18" charset="0"/>
              </a:rPr>
              <a:t>а</a:t>
            </a:r>
            <a:r>
              <a:rPr lang="en-US" sz="1600" b="1" dirty="0" smtClean="0">
                <a:solidFill>
                  <a:schemeClr val="tx1"/>
                </a:solidFill>
                <a:latin typeface="Times New Roman" pitchFamily="18" charset="0"/>
                <a:cs typeface="Times New Roman" pitchFamily="18" charset="0"/>
              </a:rPr>
              <a:t>   </a:t>
            </a:r>
            <a:r>
              <a:rPr lang="ru-RU" sz="1600" b="1" dirty="0" smtClean="0">
                <a:latin typeface="Times New Roman" pitchFamily="18" charset="0"/>
                <a:cs typeface="Times New Roman" pitchFamily="18" charset="0"/>
              </a:rPr>
              <a:t>-</a:t>
            </a:r>
            <a:r>
              <a:rPr lang="en-US" sz="1600" b="1" dirty="0" smtClean="0">
                <a:latin typeface="Times New Roman" pitchFamily="18" charset="0"/>
                <a:cs typeface="Times New Roman" pitchFamily="18" charset="0"/>
              </a:rPr>
              <a:t> Initiation of oil burning pyrotechnic composition on the ice with a temperature of </a:t>
            </a: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en-US" sz="1600" b="1" dirty="0" smtClean="0">
                <a:latin typeface="Times New Roman" pitchFamily="18" charset="0"/>
                <a:cs typeface="Times New Roman" pitchFamily="18" charset="0"/>
              </a:rPr>
              <a:t>2000 </a:t>
            </a:r>
            <a:r>
              <a:rPr lang="en-US" sz="2400" b="1" baseline="30000" dirty="0" err="1" smtClean="0">
                <a:latin typeface="Times New Roman" pitchFamily="18" charset="0"/>
                <a:cs typeface="Times New Roman" pitchFamily="18" charset="0"/>
              </a:rPr>
              <a:t>o</a:t>
            </a:r>
            <a:r>
              <a:rPr lang="en-US" sz="1600" b="1" dirty="0" err="1" smtClean="0">
                <a:latin typeface="Times New Roman" pitchFamily="18" charset="0"/>
                <a:cs typeface="Times New Roman" pitchFamily="18" charset="0"/>
              </a:rPr>
              <a:t>C</a:t>
            </a:r>
            <a:r>
              <a:rPr lang="en-US" sz="1600" b="1" dirty="0" smtClean="0">
                <a:latin typeface="Times New Roman" pitchFamily="18" charset="0"/>
                <a:cs typeface="Times New Roman" pitchFamily="18" charset="0"/>
              </a:rPr>
              <a:t> burning</a:t>
            </a: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en-US" sz="2000" b="1" dirty="0" smtClean="0">
                <a:solidFill>
                  <a:schemeClr val="tx1"/>
                </a:solidFill>
                <a:latin typeface="Times New Roman" pitchFamily="18" charset="0"/>
                <a:cs typeface="Times New Roman" pitchFamily="18" charset="0"/>
              </a:rPr>
              <a:t>b </a:t>
            </a:r>
            <a:r>
              <a:rPr lang="en-US" sz="1600" b="1" dirty="0" smtClean="0">
                <a:solidFill>
                  <a:schemeClr val="tx1"/>
                </a:solidFill>
                <a:latin typeface="Times New Roman" pitchFamily="18" charset="0"/>
                <a:cs typeface="Times New Roman" pitchFamily="18" charset="0"/>
              </a:rPr>
              <a:t>  </a:t>
            </a:r>
            <a:r>
              <a:rPr lang="ru-RU" sz="1600" b="1" dirty="0" smtClean="0">
                <a:latin typeface="Times New Roman" pitchFamily="18" charset="0"/>
                <a:cs typeface="Times New Roman" pitchFamily="18" charset="0"/>
              </a:rPr>
              <a:t>-</a:t>
            </a:r>
            <a:r>
              <a:rPr lang="en-US" sz="1600" b="1" dirty="0" smtClean="0">
                <a:latin typeface="Times New Roman" pitchFamily="18" charset="0"/>
                <a:cs typeface="Times New Roman" pitchFamily="18" charset="0"/>
              </a:rPr>
              <a:t>The process of burning oil slick on the surface of ice.</a:t>
            </a: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en-US" sz="1600" b="1" dirty="0" smtClean="0">
                <a:latin typeface="Times New Roman" pitchFamily="18" charset="0"/>
                <a:cs typeface="Times New Roman" pitchFamily="18" charset="0"/>
              </a:rPr>
              <a:t> </a:t>
            </a:r>
            <a:r>
              <a:rPr lang="ru-RU" sz="2000" b="1" dirty="0" smtClean="0">
                <a:solidFill>
                  <a:schemeClr val="tx1"/>
                </a:solidFill>
                <a:latin typeface="Times New Roman" pitchFamily="18" charset="0"/>
                <a:cs typeface="Times New Roman" pitchFamily="18" charset="0"/>
              </a:rPr>
              <a:t>с</a:t>
            </a:r>
            <a:r>
              <a:rPr lang="en-US" sz="1600" b="1" dirty="0" smtClean="0">
                <a:solidFill>
                  <a:schemeClr val="tx1"/>
                </a:solidFill>
                <a:latin typeface="Times New Roman" pitchFamily="18" charset="0"/>
                <a:cs typeface="Times New Roman" pitchFamily="18" charset="0"/>
              </a:rPr>
              <a:t>   </a:t>
            </a:r>
            <a:r>
              <a:rPr lang="ru-RU" sz="1600" b="1" dirty="0" smtClean="0">
                <a:latin typeface="Times New Roman" pitchFamily="18" charset="0"/>
                <a:cs typeface="Times New Roman" pitchFamily="18" charset="0"/>
              </a:rPr>
              <a:t>-</a:t>
            </a:r>
            <a:r>
              <a:rPr lang="en-US" sz="1600" b="1" dirty="0" smtClean="0">
                <a:latin typeface="Times New Roman" pitchFamily="18" charset="0"/>
                <a:cs typeface="Times New Roman" pitchFamily="18" charset="0"/>
              </a:rPr>
              <a:t>By incineration was eliminated  90% of the spilled oil on the surface of ice.</a:t>
            </a:r>
            <a:r>
              <a:rPr lang="ru-RU" sz="1600" dirty="0" smtClean="0"/>
              <a:t/>
            </a:r>
            <a:br>
              <a:rPr lang="ru-RU" sz="1600" dirty="0" smtClean="0"/>
            </a:br>
            <a:r>
              <a:rPr lang="ru-RU" sz="1600" dirty="0" smtClean="0"/>
              <a:t/>
            </a:r>
            <a:br>
              <a:rPr lang="ru-RU" sz="1600" dirty="0" smtClean="0"/>
            </a:br>
            <a:endParaRPr lang="ru-RU" sz="1600" b="1" dirty="0" smtClean="0">
              <a:latin typeface="Times New Roman" pitchFamily="18" charset="0"/>
              <a:cs typeface="Times New Roman" pitchFamily="18" charset="0"/>
            </a:endParaRPr>
          </a:p>
        </p:txBody>
      </p:sp>
      <p:pic>
        <p:nvPicPr>
          <p:cNvPr id="27651" name="Содержимое 3" descr="DSC01192.JPG"/>
          <p:cNvPicPr>
            <a:picLocks noGrp="1" noChangeAspect="1"/>
          </p:cNvPicPr>
          <p:nvPr>
            <p:ph idx="1"/>
          </p:nvPr>
        </p:nvPicPr>
        <p:blipFill>
          <a:blip r:embed="rId2" cstate="email"/>
          <a:srcRect/>
          <a:stretch>
            <a:fillRect/>
          </a:stretch>
        </p:blipFill>
        <p:spPr>
          <a:xfrm>
            <a:off x="142844" y="1285860"/>
            <a:ext cx="4286280" cy="3286148"/>
          </a:xfrm>
        </p:spPr>
      </p:pic>
      <p:pic>
        <p:nvPicPr>
          <p:cNvPr id="4" name="Содержимое 3" descr="DSC01203.JPG"/>
          <p:cNvPicPr>
            <a:picLocks noChangeAspect="1"/>
          </p:cNvPicPr>
          <p:nvPr/>
        </p:nvPicPr>
        <p:blipFill>
          <a:blip r:embed="rId3" cstate="email"/>
          <a:srcRect/>
          <a:stretch>
            <a:fillRect/>
          </a:stretch>
        </p:blipFill>
        <p:spPr bwMode="auto">
          <a:xfrm>
            <a:off x="4429124" y="1285860"/>
            <a:ext cx="4464496" cy="2883740"/>
          </a:xfrm>
          <a:prstGeom prst="rect">
            <a:avLst/>
          </a:prstGeom>
          <a:noFill/>
          <a:ln w="9525">
            <a:noFill/>
            <a:miter lim="800000"/>
            <a:headEnd/>
            <a:tailEnd/>
          </a:ln>
        </p:spPr>
      </p:pic>
      <p:pic>
        <p:nvPicPr>
          <p:cNvPr id="6" name="Содержимое 3" descr="DSC01205.JPG"/>
          <p:cNvPicPr>
            <a:picLocks noChangeAspect="1"/>
          </p:cNvPicPr>
          <p:nvPr/>
        </p:nvPicPr>
        <p:blipFill>
          <a:blip r:embed="rId4" cstate="email"/>
          <a:srcRect/>
          <a:stretch>
            <a:fillRect/>
          </a:stretch>
        </p:blipFill>
        <p:spPr bwMode="auto">
          <a:xfrm>
            <a:off x="4427984" y="4143380"/>
            <a:ext cx="4464496" cy="2597988"/>
          </a:xfrm>
          <a:prstGeom prst="rect">
            <a:avLst/>
          </a:prstGeom>
          <a:noFill/>
          <a:ln w="9525">
            <a:noFill/>
            <a:miter lim="800000"/>
            <a:headEnd/>
            <a:tailEnd/>
          </a:ln>
        </p:spPr>
      </p:pic>
      <p:pic>
        <p:nvPicPr>
          <p:cNvPr id="10" name="Picture 1" descr="F:\Безымянный.png"/>
          <p:cNvPicPr>
            <a:picLocks noChangeAspect="1" noChangeArrowheads="1"/>
          </p:cNvPicPr>
          <p:nvPr/>
        </p:nvPicPr>
        <p:blipFill>
          <a:blip r:embed="rId5" cstate="print"/>
          <a:srcRect l="19503" t="13086" r="77545" b="81990"/>
          <a:stretch>
            <a:fillRect/>
          </a:stretch>
        </p:blipFill>
        <p:spPr bwMode="auto">
          <a:xfrm>
            <a:off x="4500562" y="1357298"/>
            <a:ext cx="288032" cy="384043"/>
          </a:xfrm>
          <a:prstGeom prst="rect">
            <a:avLst/>
          </a:prstGeom>
          <a:noFill/>
        </p:spPr>
      </p:pic>
      <p:pic>
        <p:nvPicPr>
          <p:cNvPr id="11" name="Picture 1" descr="F:\Безымянный.png"/>
          <p:cNvPicPr>
            <a:picLocks noChangeAspect="1" noChangeArrowheads="1"/>
          </p:cNvPicPr>
          <p:nvPr/>
        </p:nvPicPr>
        <p:blipFill>
          <a:blip r:embed="rId5" cstate="print"/>
          <a:srcRect l="24423" t="13086" r="71640" b="81990"/>
          <a:stretch>
            <a:fillRect/>
          </a:stretch>
        </p:blipFill>
        <p:spPr bwMode="auto">
          <a:xfrm>
            <a:off x="4500562" y="4214818"/>
            <a:ext cx="360040" cy="360040"/>
          </a:xfrm>
          <a:prstGeom prst="rect">
            <a:avLst/>
          </a:prstGeom>
          <a:noFill/>
        </p:spPr>
      </p:pic>
      <p:pic>
        <p:nvPicPr>
          <p:cNvPr id="161794" name="Picture 2" descr="F:\Безымянный.png"/>
          <p:cNvPicPr>
            <a:picLocks noChangeAspect="1" noChangeArrowheads="1"/>
          </p:cNvPicPr>
          <p:nvPr/>
        </p:nvPicPr>
        <p:blipFill>
          <a:blip r:embed="rId5" cstate="print"/>
          <a:srcRect l="14582" t="13086" r="81481" b="81990"/>
          <a:stretch>
            <a:fillRect/>
          </a:stretch>
        </p:blipFill>
        <p:spPr bwMode="auto">
          <a:xfrm>
            <a:off x="214282" y="1357298"/>
            <a:ext cx="360040" cy="360040"/>
          </a:xfrm>
          <a:prstGeom prst="rect">
            <a:avLst/>
          </a:prstGeom>
          <a:noFill/>
        </p:spPr>
      </p:pic>
      <p:sp>
        <p:nvSpPr>
          <p:cNvPr id="9" name="Прямоугольник 8"/>
          <p:cNvSpPr/>
          <p:nvPr/>
        </p:nvSpPr>
        <p:spPr>
          <a:xfrm>
            <a:off x="1500166" y="714356"/>
            <a:ext cx="6286544" cy="369332"/>
          </a:xfrm>
          <a:prstGeom prst="rect">
            <a:avLst/>
          </a:prstGeom>
        </p:spPr>
        <p:txBody>
          <a:bodyPr wrap="square">
            <a:spAutoFit/>
          </a:bodyPr>
          <a:lstStyle/>
          <a:p>
            <a:r>
              <a:rPr lang="en-US" b="1" dirty="0" smtClean="0"/>
              <a:t>Examples of recent tests in-situ burning oil layer on ice</a:t>
            </a:r>
            <a:endParaRPr lang="ru-RU"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2"/>
          <a:srcRect/>
          <a:stretch>
            <a:fillRect/>
          </a:stretch>
        </p:blipFill>
        <p:spPr bwMode="auto">
          <a:xfrm>
            <a:off x="214280" y="1071546"/>
            <a:ext cx="8748000" cy="1704038"/>
          </a:xfrm>
          <a:prstGeom prst="rect">
            <a:avLst/>
          </a:prstGeom>
          <a:noFill/>
          <a:ln w="9525">
            <a:noFill/>
            <a:miter lim="800000"/>
            <a:headEnd/>
            <a:tailEnd/>
          </a:ln>
          <a:effectLst/>
        </p:spPr>
      </p:pic>
      <p:pic>
        <p:nvPicPr>
          <p:cNvPr id="101379" name="Picture 3"/>
          <p:cNvPicPr>
            <a:picLocks noChangeAspect="1" noChangeArrowheads="1"/>
          </p:cNvPicPr>
          <p:nvPr/>
        </p:nvPicPr>
        <p:blipFill>
          <a:blip r:embed="rId3"/>
          <a:srcRect/>
          <a:stretch>
            <a:fillRect/>
          </a:stretch>
        </p:blipFill>
        <p:spPr bwMode="auto">
          <a:xfrm>
            <a:off x="214282" y="3143248"/>
            <a:ext cx="8748000" cy="1858950"/>
          </a:xfrm>
          <a:prstGeom prst="rect">
            <a:avLst/>
          </a:prstGeom>
          <a:noFill/>
          <a:ln w="9525">
            <a:noFill/>
            <a:miter lim="800000"/>
            <a:headEnd/>
            <a:tailEnd/>
          </a:ln>
          <a:effectLst/>
        </p:spPr>
      </p:pic>
      <p:sp>
        <p:nvSpPr>
          <p:cNvPr id="4" name="TextBox 3"/>
          <p:cNvSpPr txBox="1"/>
          <p:nvPr/>
        </p:nvSpPr>
        <p:spPr>
          <a:xfrm>
            <a:off x="571472" y="5214950"/>
            <a:ext cx="8072494" cy="830997"/>
          </a:xfrm>
          <a:prstGeom prst="rect">
            <a:avLst/>
          </a:prstGeom>
          <a:noFill/>
        </p:spPr>
        <p:txBody>
          <a:bodyPr wrap="square" rtlCol="0">
            <a:spAutoFit/>
          </a:bodyPr>
          <a:lstStyle/>
          <a:p>
            <a:pPr algn="ctr"/>
            <a:r>
              <a:rPr lang="en-US" sz="2400" dirty="0" smtClean="0"/>
              <a:t>Figure 1. Showcasing cavity expansion for a) 5 cm and b) 10 cm trials. </a:t>
            </a:r>
            <a:endParaRPr lang="ru-RU" sz="2400" dirty="0"/>
          </a:p>
        </p:txBody>
      </p:sp>
      <p:cxnSp>
        <p:nvCxnSpPr>
          <p:cNvPr id="9" name="Прямая соединительная линия 8"/>
          <p:cNvCxnSpPr/>
          <p:nvPr/>
        </p:nvCxnSpPr>
        <p:spPr>
          <a:xfrm>
            <a:off x="0" y="6357958"/>
            <a:ext cx="6929454"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 y="6357958"/>
            <a:ext cx="7786742" cy="461665"/>
          </a:xfrm>
          <a:prstGeom prst="rect">
            <a:avLst/>
          </a:prstGeom>
          <a:noFill/>
        </p:spPr>
        <p:txBody>
          <a:bodyPr wrap="square" rtlCol="0">
            <a:spAutoFit/>
          </a:bodyPr>
          <a:lstStyle/>
          <a:p>
            <a:r>
              <a:rPr lang="en-US" sz="1200" i="1" dirty="0" err="1" smtClean="0">
                <a:solidFill>
                  <a:schemeClr val="bg1">
                    <a:lumMod val="50000"/>
                  </a:schemeClr>
                </a:solidFill>
                <a:latin typeface="Bookman Old Style" pitchFamily="18" charset="0"/>
              </a:rPr>
              <a:t>Hamed</a:t>
            </a:r>
            <a:r>
              <a:rPr lang="en-US" sz="1200" i="1" dirty="0" smtClean="0">
                <a:solidFill>
                  <a:schemeClr val="bg1">
                    <a:lumMod val="50000"/>
                  </a:schemeClr>
                </a:solidFill>
                <a:latin typeface="Bookman Old Style" pitchFamily="18" charset="0"/>
              </a:rPr>
              <a:t> </a:t>
            </a:r>
            <a:r>
              <a:rPr lang="en-US" sz="1200" i="1" dirty="0" err="1" smtClean="0">
                <a:solidFill>
                  <a:schemeClr val="bg1">
                    <a:lumMod val="50000"/>
                  </a:schemeClr>
                </a:solidFill>
                <a:latin typeface="Bookman Old Style" pitchFamily="18" charset="0"/>
              </a:rPr>
              <a:t>Farmahini</a:t>
            </a:r>
            <a:r>
              <a:rPr lang="en-US" sz="1200" i="1" dirty="0" smtClean="0">
                <a:solidFill>
                  <a:schemeClr val="bg1">
                    <a:lumMod val="50000"/>
                  </a:schemeClr>
                </a:solidFill>
                <a:latin typeface="Bookman Old Style" pitchFamily="18" charset="0"/>
              </a:rPr>
              <a:t> </a:t>
            </a:r>
            <a:r>
              <a:rPr lang="en-US" sz="1200" i="1" dirty="0" err="1" smtClean="0">
                <a:solidFill>
                  <a:schemeClr val="bg1">
                    <a:lumMod val="50000"/>
                  </a:schemeClr>
                </a:solidFill>
                <a:latin typeface="Bookman Old Style" pitchFamily="18" charset="0"/>
              </a:rPr>
              <a:t>Farahani</a:t>
            </a:r>
            <a:r>
              <a:rPr lang="en-US" sz="1200" i="1" dirty="0" smtClean="0">
                <a:solidFill>
                  <a:schemeClr val="bg1">
                    <a:lumMod val="50000"/>
                  </a:schemeClr>
                </a:solidFill>
                <a:latin typeface="Bookman Old Style" pitchFamily="18" charset="0"/>
              </a:rPr>
              <a:t>. Thesis Degree of Master of Science in Fire Protection Engineering. </a:t>
            </a:r>
          </a:p>
          <a:p>
            <a:r>
              <a:rPr lang="en-US" sz="1200" i="1" dirty="0" smtClean="0">
                <a:solidFill>
                  <a:schemeClr val="bg1">
                    <a:lumMod val="50000"/>
                  </a:schemeClr>
                </a:solidFill>
                <a:latin typeface="Bookman Old Style" pitchFamily="18" charset="0"/>
              </a:rPr>
              <a:t>“A Study on Burning of Crude Oil in Ice Cavities”</a:t>
            </a:r>
            <a:endParaRPr lang="ru-RU" sz="1200" i="1" dirty="0">
              <a:solidFill>
                <a:schemeClr val="bg1">
                  <a:lumMod val="50000"/>
                </a:schemeClr>
              </a:solidFill>
              <a:latin typeface="Bookman Old Style"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srcRect/>
          <a:stretch>
            <a:fillRect/>
          </a:stretch>
        </p:blipFill>
        <p:spPr bwMode="auto">
          <a:xfrm>
            <a:off x="500034" y="1571612"/>
            <a:ext cx="3911354" cy="3087389"/>
          </a:xfrm>
          <a:prstGeom prst="rect">
            <a:avLst/>
          </a:prstGeom>
          <a:noFill/>
          <a:ln w="9525">
            <a:noFill/>
            <a:miter lim="800000"/>
            <a:headEnd/>
            <a:tailEnd/>
          </a:ln>
          <a:effectLst/>
        </p:spPr>
      </p:pic>
      <p:pic>
        <p:nvPicPr>
          <p:cNvPr id="3" name="Picture 5"/>
          <p:cNvPicPr>
            <a:picLocks noChangeAspect="1" noChangeArrowheads="1"/>
          </p:cNvPicPr>
          <p:nvPr/>
        </p:nvPicPr>
        <p:blipFill>
          <a:blip r:embed="rId3"/>
          <a:srcRect/>
          <a:stretch>
            <a:fillRect/>
          </a:stretch>
        </p:blipFill>
        <p:spPr bwMode="auto">
          <a:xfrm>
            <a:off x="4714876" y="1571612"/>
            <a:ext cx="3613536" cy="3087389"/>
          </a:xfrm>
          <a:prstGeom prst="rect">
            <a:avLst/>
          </a:prstGeom>
          <a:noFill/>
          <a:ln w="9525">
            <a:noFill/>
            <a:miter lim="800000"/>
            <a:headEnd/>
            <a:tailEnd/>
          </a:ln>
          <a:effectLst/>
        </p:spPr>
      </p:pic>
      <p:sp>
        <p:nvSpPr>
          <p:cNvPr id="4" name="TextBox 3"/>
          <p:cNvSpPr txBox="1"/>
          <p:nvPr/>
        </p:nvSpPr>
        <p:spPr>
          <a:xfrm>
            <a:off x="428596" y="4786322"/>
            <a:ext cx="8501122" cy="1077218"/>
          </a:xfrm>
          <a:prstGeom prst="rect">
            <a:avLst/>
          </a:prstGeom>
          <a:noFill/>
        </p:spPr>
        <p:txBody>
          <a:bodyPr wrap="square" rtlCol="0">
            <a:spAutoFit/>
          </a:bodyPr>
          <a:lstStyle/>
          <a:p>
            <a:r>
              <a:rPr lang="en-US" sz="1600" dirty="0" smtClean="0"/>
              <a:t>                                     a)                                                                    b)</a:t>
            </a:r>
          </a:p>
          <a:p>
            <a:pPr algn="ctr"/>
            <a:endParaRPr lang="en-US" sz="1600" dirty="0" smtClean="0"/>
          </a:p>
          <a:p>
            <a:pPr algn="ctr"/>
            <a:r>
              <a:rPr lang="en-US" sz="1600" dirty="0" smtClean="0"/>
              <a:t>Figure 2. a) 5 cm and b) 10 cm temperature distributions corresponding to the top and bottom of the fuel layer. </a:t>
            </a:r>
            <a:endParaRPr lang="ru-RU" sz="1600" dirty="0"/>
          </a:p>
        </p:txBody>
      </p:sp>
      <p:cxnSp>
        <p:nvCxnSpPr>
          <p:cNvPr id="5" name="Прямая соединительная линия 4"/>
          <p:cNvCxnSpPr/>
          <p:nvPr/>
        </p:nvCxnSpPr>
        <p:spPr>
          <a:xfrm>
            <a:off x="0" y="6357958"/>
            <a:ext cx="6929454"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 y="6357958"/>
            <a:ext cx="7786742" cy="461665"/>
          </a:xfrm>
          <a:prstGeom prst="rect">
            <a:avLst/>
          </a:prstGeom>
          <a:noFill/>
        </p:spPr>
        <p:txBody>
          <a:bodyPr wrap="square" rtlCol="0">
            <a:spAutoFit/>
          </a:bodyPr>
          <a:lstStyle/>
          <a:p>
            <a:r>
              <a:rPr lang="en-US" sz="1200" i="1" dirty="0" err="1" smtClean="0">
                <a:solidFill>
                  <a:schemeClr val="bg1">
                    <a:lumMod val="50000"/>
                  </a:schemeClr>
                </a:solidFill>
                <a:latin typeface="Bookman Old Style" pitchFamily="18" charset="0"/>
              </a:rPr>
              <a:t>Hamed</a:t>
            </a:r>
            <a:r>
              <a:rPr lang="en-US" sz="1200" i="1" dirty="0" smtClean="0">
                <a:solidFill>
                  <a:schemeClr val="bg1">
                    <a:lumMod val="50000"/>
                  </a:schemeClr>
                </a:solidFill>
                <a:latin typeface="Bookman Old Style" pitchFamily="18" charset="0"/>
              </a:rPr>
              <a:t> </a:t>
            </a:r>
            <a:r>
              <a:rPr lang="en-US" sz="1200" i="1" dirty="0" err="1" smtClean="0">
                <a:solidFill>
                  <a:schemeClr val="bg1">
                    <a:lumMod val="50000"/>
                  </a:schemeClr>
                </a:solidFill>
                <a:latin typeface="Bookman Old Style" pitchFamily="18" charset="0"/>
              </a:rPr>
              <a:t>Farmahini</a:t>
            </a:r>
            <a:r>
              <a:rPr lang="en-US" sz="1200" i="1" dirty="0" smtClean="0">
                <a:solidFill>
                  <a:schemeClr val="bg1">
                    <a:lumMod val="50000"/>
                  </a:schemeClr>
                </a:solidFill>
                <a:latin typeface="Bookman Old Style" pitchFamily="18" charset="0"/>
              </a:rPr>
              <a:t> </a:t>
            </a:r>
            <a:r>
              <a:rPr lang="en-US" sz="1200" i="1" dirty="0" err="1" smtClean="0">
                <a:solidFill>
                  <a:schemeClr val="bg1">
                    <a:lumMod val="50000"/>
                  </a:schemeClr>
                </a:solidFill>
                <a:latin typeface="Bookman Old Style" pitchFamily="18" charset="0"/>
              </a:rPr>
              <a:t>Farahani</a:t>
            </a:r>
            <a:r>
              <a:rPr lang="en-US" sz="1200" i="1" dirty="0" smtClean="0">
                <a:solidFill>
                  <a:schemeClr val="bg1">
                    <a:lumMod val="50000"/>
                  </a:schemeClr>
                </a:solidFill>
                <a:latin typeface="Bookman Old Style" pitchFamily="18" charset="0"/>
              </a:rPr>
              <a:t>. Thesis Degree of Master of Science in Fire Protection Engineering. </a:t>
            </a:r>
          </a:p>
          <a:p>
            <a:r>
              <a:rPr lang="en-US" sz="1200" i="1" dirty="0" smtClean="0">
                <a:solidFill>
                  <a:schemeClr val="bg1">
                    <a:lumMod val="50000"/>
                  </a:schemeClr>
                </a:solidFill>
                <a:latin typeface="Bookman Old Style" pitchFamily="18" charset="0"/>
              </a:rPr>
              <a:t>“A Study on Burning of Crude Oil in Ice Cavities”</a:t>
            </a:r>
            <a:endParaRPr lang="ru-RU" sz="1200" i="1" dirty="0">
              <a:solidFill>
                <a:schemeClr val="bg1">
                  <a:lumMod val="50000"/>
                </a:schemeClr>
              </a:solidFill>
              <a:latin typeface="Bookman Old Style"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5720" y="357166"/>
            <a:ext cx="8572560" cy="5678478"/>
          </a:xfrm>
          <a:prstGeom prst="rect">
            <a:avLst/>
          </a:prstGeom>
          <a:noFill/>
        </p:spPr>
        <p:txBody>
          <a:bodyPr wrap="square" rtlCol="0">
            <a:spAutoFit/>
          </a:bodyPr>
          <a:lstStyle/>
          <a:p>
            <a:pPr algn="ctr"/>
            <a:endParaRPr lang="en-US" sz="2000" dirty="0" smtClean="0">
              <a:latin typeface="Bookman Old Style" pitchFamily="18" charset="0"/>
            </a:endParaRPr>
          </a:p>
          <a:p>
            <a:pPr algn="just"/>
            <a:r>
              <a:rPr lang="en-US" sz="2000" dirty="0" smtClean="0">
                <a:latin typeface="Bookman Old Style" pitchFamily="18" charset="0"/>
              </a:rPr>
              <a:t>     </a:t>
            </a:r>
            <a:r>
              <a:rPr lang="en-US" sz="1900" dirty="0" smtClean="0">
                <a:latin typeface="Bookman Old Style" pitchFamily="18" charset="0"/>
              </a:rPr>
              <a:t>A series of experiments were conducted to develop an understanding of the burning of crude oil in circular ice cavities. The burning rate of a fuel layer within ice cavities of varying diameters was studied to understand how the cavity expansion affects it. The mass loss rate is primarily enhanced by the cavity diameter and is limited by the fuel layer thickness. Ice melting over the course of the trial created a highly dynamic burning environment. It decreased </a:t>
            </a:r>
            <a:r>
              <a:rPr lang="en-US" sz="1900" dirty="0" err="1" smtClean="0">
                <a:latin typeface="Bookman Old Style" pitchFamily="18" charset="0"/>
              </a:rPr>
              <a:t>ullage</a:t>
            </a:r>
            <a:r>
              <a:rPr lang="en-US" sz="1900" dirty="0" smtClean="0">
                <a:latin typeface="Bookman Old Style" pitchFamily="18" charset="0"/>
              </a:rPr>
              <a:t> and increased the fuel surface area, enhancing the thinning of the fuel layer. Due to strong heat losses any benefits created by the high burning rates were quickly overcome. However, the rapid decrease in fuel layer thickness is the more prominent factor in reducing mass loss rates. The temperature profiles along the centerline of the oil layer were used to estimate heat losses of the fuel layer to the water sub-layer and icy walls. An energy balance for the fuel layer was used to estimate the mass loss rate. The model was relatively successful but further developments are necessary. Modeling and understanding such complex burning conditions requires describing other phenomena, such as the </a:t>
            </a:r>
            <a:r>
              <a:rPr lang="en-US" sz="1900" dirty="0" err="1" smtClean="0">
                <a:latin typeface="Bookman Old Style" pitchFamily="18" charset="0"/>
              </a:rPr>
              <a:t>ullage</a:t>
            </a:r>
            <a:r>
              <a:rPr lang="en-US" sz="1900" dirty="0" smtClean="0">
                <a:latin typeface="Bookman Old Style" pitchFamily="18" charset="0"/>
              </a:rPr>
              <a:t> and lip creation.</a:t>
            </a:r>
            <a:endParaRPr lang="ru-RU" sz="1900" b="1" dirty="0">
              <a:latin typeface="Bookman Old Style" pitchFamily="18" charset="0"/>
            </a:endParaRPr>
          </a:p>
        </p:txBody>
      </p:sp>
      <p:sp>
        <p:nvSpPr>
          <p:cNvPr id="4" name="TextBox 3"/>
          <p:cNvSpPr txBox="1"/>
          <p:nvPr/>
        </p:nvSpPr>
        <p:spPr>
          <a:xfrm>
            <a:off x="-32" y="6357958"/>
            <a:ext cx="7786742" cy="461665"/>
          </a:xfrm>
          <a:prstGeom prst="rect">
            <a:avLst/>
          </a:prstGeom>
          <a:noFill/>
        </p:spPr>
        <p:txBody>
          <a:bodyPr wrap="square" rtlCol="0">
            <a:spAutoFit/>
          </a:bodyPr>
          <a:lstStyle/>
          <a:p>
            <a:r>
              <a:rPr lang="en-US" sz="1200" i="1" dirty="0" err="1" smtClean="0">
                <a:solidFill>
                  <a:schemeClr val="bg1">
                    <a:lumMod val="50000"/>
                  </a:schemeClr>
                </a:solidFill>
                <a:latin typeface="Bookman Old Style" pitchFamily="18" charset="0"/>
              </a:rPr>
              <a:t>Hamed</a:t>
            </a:r>
            <a:r>
              <a:rPr lang="en-US" sz="1200" i="1" dirty="0" smtClean="0">
                <a:solidFill>
                  <a:schemeClr val="bg1">
                    <a:lumMod val="50000"/>
                  </a:schemeClr>
                </a:solidFill>
                <a:latin typeface="Bookman Old Style" pitchFamily="18" charset="0"/>
              </a:rPr>
              <a:t> </a:t>
            </a:r>
            <a:r>
              <a:rPr lang="en-US" sz="1200" i="1" dirty="0" err="1" smtClean="0">
                <a:solidFill>
                  <a:schemeClr val="bg1">
                    <a:lumMod val="50000"/>
                  </a:schemeClr>
                </a:solidFill>
                <a:latin typeface="Bookman Old Style" pitchFamily="18" charset="0"/>
              </a:rPr>
              <a:t>Farmahini</a:t>
            </a:r>
            <a:r>
              <a:rPr lang="en-US" sz="1200" i="1" dirty="0" smtClean="0">
                <a:solidFill>
                  <a:schemeClr val="bg1">
                    <a:lumMod val="50000"/>
                  </a:schemeClr>
                </a:solidFill>
                <a:latin typeface="Bookman Old Style" pitchFamily="18" charset="0"/>
              </a:rPr>
              <a:t> </a:t>
            </a:r>
            <a:r>
              <a:rPr lang="en-US" sz="1200" i="1" dirty="0" err="1" smtClean="0">
                <a:solidFill>
                  <a:schemeClr val="bg1">
                    <a:lumMod val="50000"/>
                  </a:schemeClr>
                </a:solidFill>
                <a:latin typeface="Bookman Old Style" pitchFamily="18" charset="0"/>
              </a:rPr>
              <a:t>Farahani</a:t>
            </a:r>
            <a:r>
              <a:rPr lang="en-US" sz="1200" i="1" dirty="0" smtClean="0">
                <a:solidFill>
                  <a:schemeClr val="bg1">
                    <a:lumMod val="50000"/>
                  </a:schemeClr>
                </a:solidFill>
                <a:latin typeface="Bookman Old Style" pitchFamily="18" charset="0"/>
              </a:rPr>
              <a:t>. Thesis Degree of Master of Science in Fire Protection Engineering. </a:t>
            </a:r>
          </a:p>
          <a:p>
            <a:r>
              <a:rPr lang="en-US" sz="1200" i="1" dirty="0" smtClean="0">
                <a:solidFill>
                  <a:schemeClr val="bg1">
                    <a:lumMod val="50000"/>
                  </a:schemeClr>
                </a:solidFill>
                <a:latin typeface="Bookman Old Style" pitchFamily="18" charset="0"/>
              </a:rPr>
              <a:t>“A Study on Burning of Crude Oil in Ice Cavities”</a:t>
            </a:r>
            <a:endParaRPr lang="ru-RU" sz="1200" i="1" dirty="0">
              <a:solidFill>
                <a:schemeClr val="bg1">
                  <a:lumMod val="50000"/>
                </a:schemeClr>
              </a:solidFill>
              <a:latin typeface="Bookman Old Style"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1"/>
          <p:cNvSpPr>
            <a:spLocks noChangeArrowheads="1"/>
          </p:cNvSpPr>
          <p:nvPr/>
        </p:nvSpPr>
        <p:spPr bwMode="auto">
          <a:xfrm>
            <a:off x="1000100" y="2357430"/>
            <a:ext cx="757242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en-US" sz="3600" b="1" dirty="0" smtClean="0">
                <a:latin typeface="Times New Roman" pitchFamily="18" charset="0"/>
                <a:ea typeface="Calibri" pitchFamily="34" charset="0"/>
                <a:cs typeface="Times New Roman" pitchFamily="18" charset="0"/>
              </a:rPr>
              <a:t>Features of burning </a:t>
            </a:r>
            <a:r>
              <a:rPr lang="en-US" sz="3600" b="1" dirty="0" err="1" smtClean="0">
                <a:latin typeface="Times New Roman" pitchFamily="18" charset="0"/>
                <a:ea typeface="Calibri" pitchFamily="34" charset="0"/>
                <a:cs typeface="Times New Roman" pitchFamily="18" charset="0"/>
              </a:rPr>
              <a:t>sulphuretted</a:t>
            </a:r>
            <a:r>
              <a:rPr lang="en-US" sz="3600" b="1" dirty="0" smtClean="0">
                <a:latin typeface="Times New Roman" pitchFamily="18" charset="0"/>
                <a:ea typeface="Calibri" pitchFamily="34" charset="0"/>
                <a:cs typeface="Times New Roman" pitchFamily="18" charset="0"/>
              </a:rPr>
              <a:t> oil on the  surface of water</a:t>
            </a:r>
            <a:endParaRPr kumimoji="0" lang="ru-RU" sz="3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201297"/>
            <a:ext cx="8786874" cy="4893647"/>
          </a:xfrm>
          <a:prstGeom prst="rect">
            <a:avLst/>
          </a:prstGeom>
        </p:spPr>
        <p:txBody>
          <a:bodyPr wrap="square">
            <a:spAutoFit/>
          </a:bodyPr>
          <a:lstStyle/>
          <a:p>
            <a:pPr algn="just"/>
            <a:r>
              <a:rPr lang="en-US" sz="2400" dirty="0" smtClean="0">
                <a:latin typeface="Times New Roman" pitchFamily="18" charset="0"/>
                <a:cs typeface="Times New Roman" pitchFamily="18" charset="0"/>
              </a:rPr>
              <a:t>About toxicity of sulfide hydrogen  for human well known for centuries. Currently, the gas occupies the first place in the list of toxic substances in the extraction, pumping and refining oil and gas. We begin to feel the smell in the air at a concentration equal to 0.0047 </a:t>
            </a:r>
            <a:r>
              <a:rPr lang="en-US" sz="2400" dirty="0" err="1" smtClean="0">
                <a:latin typeface="Times New Roman" pitchFamily="18" charset="0"/>
                <a:cs typeface="Times New Roman" pitchFamily="18" charset="0"/>
              </a:rPr>
              <a:t>ppm</a:t>
            </a:r>
            <a:r>
              <a:rPr lang="en-US" sz="2400" dirty="0" smtClean="0">
                <a:latin typeface="Times New Roman" pitchFamily="18" charset="0"/>
                <a:cs typeface="Times New Roman" pitchFamily="18" charset="0"/>
              </a:rPr>
              <a:t>. At a concentration of 500 </a:t>
            </a:r>
            <a:r>
              <a:rPr lang="en-US" sz="2400" dirty="0" err="1" smtClean="0">
                <a:latin typeface="Times New Roman" pitchFamily="18" charset="0"/>
                <a:cs typeface="Times New Roman" pitchFamily="18" charset="0"/>
              </a:rPr>
              <a:t>ppm</a:t>
            </a:r>
            <a:r>
              <a:rPr lang="en-US" sz="2400" dirty="0" smtClean="0">
                <a:latin typeface="Times New Roman" pitchFamily="18" charset="0"/>
                <a:cs typeface="Times New Roman" pitchFamily="18" charset="0"/>
              </a:rPr>
              <a:t> hydrogen sulfide causes respiratory disorders, and the concentration of 800 </a:t>
            </a:r>
            <a:r>
              <a:rPr lang="en-US" sz="2400" dirty="0" err="1" smtClean="0">
                <a:latin typeface="Times New Roman" pitchFamily="18" charset="0"/>
                <a:cs typeface="Times New Roman" pitchFamily="18" charset="0"/>
              </a:rPr>
              <a:t>ppm</a:t>
            </a:r>
            <a:r>
              <a:rPr lang="en-US" sz="2400" dirty="0" smtClean="0">
                <a:latin typeface="Times New Roman" pitchFamily="18" charset="0"/>
                <a:cs typeface="Times New Roman" pitchFamily="18" charset="0"/>
              </a:rPr>
              <a:t> for five minutes, leading to death. The burning method of oil spills  does not require the direct involvement of people on the ground, and it refers to another advantage incineration as a method of oil spills containing hydrogen </a:t>
            </a:r>
            <a:r>
              <a:rPr lang="en-US" sz="2400" dirty="0" err="1" smtClean="0">
                <a:latin typeface="Times New Roman" pitchFamily="18" charset="0"/>
                <a:cs typeface="Times New Roman" pitchFamily="18" charset="0"/>
              </a:rPr>
              <a:t>sulphide</a:t>
            </a:r>
            <a:r>
              <a:rPr lang="en-US" sz="2400" dirty="0" smtClean="0">
                <a:latin typeface="Times New Roman" pitchFamily="18" charset="0"/>
                <a:cs typeface="Times New Roman" pitchFamily="18" charset="0"/>
              </a:rPr>
              <a:t>. Based on the foregoing, in the present paper we studied the processes of evaporation of sulfide hydrogen from </a:t>
            </a:r>
            <a:r>
              <a:rPr lang="en-US" sz="2400" dirty="0" err="1" smtClean="0">
                <a:latin typeface="Times New Roman" pitchFamily="18" charset="0"/>
                <a:cs typeface="Times New Roman" pitchFamily="18" charset="0"/>
              </a:rPr>
              <a:t>sulphuretted</a:t>
            </a:r>
            <a:r>
              <a:rPr lang="en-US" sz="2400" dirty="0" smtClean="0">
                <a:latin typeface="Times New Roman" pitchFamily="18" charset="0"/>
                <a:cs typeface="Times New Roman" pitchFamily="18" charset="0"/>
              </a:rPr>
              <a:t> oil. It was studied the processes of burning oil containing hydrogen </a:t>
            </a:r>
            <a:r>
              <a:rPr lang="en-US" sz="2400" dirty="0" err="1" smtClean="0">
                <a:latin typeface="Times New Roman" pitchFamily="18" charset="0"/>
                <a:cs typeface="Times New Roman" pitchFamily="18" charset="0"/>
              </a:rPr>
              <a:t>sulphide</a:t>
            </a:r>
            <a:r>
              <a:rPr lang="en-US" sz="2400" dirty="0" smtClean="0">
                <a:latin typeface="Times New Roman" pitchFamily="18" charset="0"/>
                <a:cs typeface="Times New Roman" pitchFamily="18" charset="0"/>
              </a:rPr>
              <a:t>, on the water surface at its various salinities.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1" name="Picture 1"/>
          <p:cNvPicPr>
            <a:picLocks noChangeAspect="1" noChangeArrowheads="1"/>
          </p:cNvPicPr>
          <p:nvPr/>
        </p:nvPicPr>
        <p:blipFill>
          <a:blip r:embed="rId2"/>
          <a:srcRect/>
          <a:stretch>
            <a:fillRect/>
          </a:stretch>
        </p:blipFill>
        <p:spPr bwMode="auto">
          <a:xfrm>
            <a:off x="1285852" y="2447926"/>
            <a:ext cx="6539494" cy="3552842"/>
          </a:xfrm>
          <a:prstGeom prst="rect">
            <a:avLst/>
          </a:prstGeom>
          <a:noFill/>
          <a:ln w="9525">
            <a:noFill/>
            <a:miter lim="800000"/>
            <a:headEnd/>
            <a:tailEnd/>
          </a:ln>
          <a:effectLst/>
        </p:spPr>
      </p:pic>
      <p:sp>
        <p:nvSpPr>
          <p:cNvPr id="102402" name="Rectangle 2"/>
          <p:cNvSpPr>
            <a:spLocks noChangeArrowheads="1"/>
          </p:cNvSpPr>
          <p:nvPr/>
        </p:nvSpPr>
        <p:spPr bwMode="auto">
          <a:xfrm>
            <a:off x="214282" y="68025"/>
            <a:ext cx="878687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r>
              <a:rPr lang="en-US" b="1" dirty="0" smtClean="0">
                <a:latin typeface="Times New Roman" pitchFamily="18" charset="0"/>
                <a:ea typeface="Calibri" pitchFamily="34" charset="0"/>
                <a:cs typeface="Times New Roman" pitchFamily="18" charset="0"/>
              </a:rPr>
              <a:t>The experimental setup for the study of combustion characteristics of </a:t>
            </a:r>
            <a:r>
              <a:rPr lang="en-US" b="1" dirty="0" err="1" smtClean="0">
                <a:latin typeface="Times New Roman" pitchFamily="18" charset="0"/>
                <a:ea typeface="Calibri" pitchFamily="34" charset="0"/>
                <a:cs typeface="Times New Roman" pitchFamily="18" charset="0"/>
              </a:rPr>
              <a:t>sulphuretted</a:t>
            </a:r>
            <a:r>
              <a:rPr lang="en-US" b="1" dirty="0" smtClean="0">
                <a:latin typeface="Times New Roman" pitchFamily="18" charset="0"/>
                <a:ea typeface="Calibri" pitchFamily="34" charset="0"/>
                <a:cs typeface="Times New Roman" pitchFamily="18" charset="0"/>
              </a:rPr>
              <a:t> oil on the surface of water</a:t>
            </a:r>
            <a:endParaRPr kumimoji="0" lang="ru-RU"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2403" name="Rectangle 3"/>
          <p:cNvSpPr>
            <a:spLocks noChangeArrowheads="1"/>
          </p:cNvSpPr>
          <p:nvPr/>
        </p:nvSpPr>
        <p:spPr bwMode="auto">
          <a:xfrm>
            <a:off x="142844" y="6191928"/>
            <a:ext cx="885831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a:r>
              <a:rPr lang="en-US" sz="1400" dirty="0" smtClean="0">
                <a:latin typeface="Times New Roman" pitchFamily="18" charset="0"/>
                <a:ea typeface="Calibri" pitchFamily="34" charset="0"/>
                <a:cs typeface="Times New Roman" pitchFamily="18" charset="0"/>
              </a:rPr>
              <a:t>1 - pipe, 2 - hermetic container, 3 - heater 4 - aerator, 5, 9, 12 - valves, 6 - a sealed vessel with oil, 7 - diffuser spray, 8 - the tube for supplying the oil 10 - temperature sensor 11 - scales.</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5" name="Прямоугольник 4"/>
          <p:cNvSpPr/>
          <p:nvPr/>
        </p:nvSpPr>
        <p:spPr>
          <a:xfrm>
            <a:off x="142844" y="683295"/>
            <a:ext cx="8858312" cy="1815882"/>
          </a:xfrm>
          <a:prstGeom prst="rect">
            <a:avLst/>
          </a:prstGeom>
        </p:spPr>
        <p:txBody>
          <a:bodyPr wrap="square">
            <a:spAutoFit/>
          </a:bodyPr>
          <a:lstStyle/>
          <a:p>
            <a:pPr algn="just"/>
            <a:r>
              <a:rPr lang="en-US" sz="1400" dirty="0" smtClean="0">
                <a:latin typeface="Times New Roman" pitchFamily="18" charset="0"/>
                <a:cs typeface="Times New Roman" pitchFamily="18" charset="0"/>
              </a:rPr>
              <a:t>Gaseous hydrogen sulfide was obtained by standard methods: 100 grams of wax mixed with crushed sulfur weighing 60 grams was heated to wax melting and mixing to produce a homogeneous mass. The resulting mass is poured into an iron pot and heated for producing a temperature in excess of 170 °C and while the intensive isolation of hydrogen sulfide. For saturation of oil with hydrogen sulfide  in a sealed container with oil (6) placed Aerator (4), which is the principle of operation lies in the fact that through the compressor outlet is run oil in an amount of 600 l / h, which is due to release a large oil flow rate from the nozzle grips sulfide volume of about 300 cm</a:t>
            </a:r>
            <a:r>
              <a:rPr lang="ru-RU" sz="1400" baseline="30000" dirty="0" smtClean="0">
                <a:latin typeface="Times New Roman" pitchFamily="18" charset="0"/>
                <a:cs typeface="Times New Roman" pitchFamily="18" charset="0"/>
              </a:rPr>
              <a:t>3</a:t>
            </a:r>
            <a:r>
              <a:rPr lang="en-US" sz="1400" dirty="0" smtClean="0">
                <a:latin typeface="Times New Roman" pitchFamily="18" charset="0"/>
                <a:cs typeface="Times New Roman" pitchFamily="18" charset="0"/>
              </a:rPr>
              <a:t> / min. The mixture of oil and hydrogen </a:t>
            </a:r>
            <a:r>
              <a:rPr lang="en-US" sz="1400" dirty="0" err="1" smtClean="0">
                <a:latin typeface="Times New Roman" pitchFamily="18" charset="0"/>
                <a:cs typeface="Times New Roman" pitchFamily="18" charset="0"/>
              </a:rPr>
              <a:t>sulphide</a:t>
            </a:r>
            <a:r>
              <a:rPr lang="en-US" sz="1400" dirty="0" smtClean="0">
                <a:latin typeface="Times New Roman" pitchFamily="18" charset="0"/>
                <a:cs typeface="Times New Roman" pitchFamily="18" charset="0"/>
              </a:rPr>
              <a:t> expelled through the spray cone and thus the oil is saturated with hydrogen </a:t>
            </a:r>
            <a:r>
              <a:rPr lang="en-US" sz="1400" dirty="0" err="1" smtClean="0">
                <a:latin typeface="Times New Roman" pitchFamily="18" charset="0"/>
                <a:cs typeface="Times New Roman" pitchFamily="18" charset="0"/>
              </a:rPr>
              <a:t>sulphide</a:t>
            </a:r>
            <a:r>
              <a:rPr lang="en-US" sz="1400" dirty="0" smtClean="0">
                <a:latin typeface="Times New Roman" pitchFamily="18" charset="0"/>
                <a:cs typeface="Times New Roman" pitchFamily="18" charset="0"/>
              </a:rPr>
              <a:t> in the form of small bubbles (7).</a:t>
            </a:r>
          </a:p>
          <a:p>
            <a:pPr algn="just"/>
            <a:endParaRPr lang="en-US" sz="1400" dirty="0" smtClean="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1"/>
          <p:cNvSpPr>
            <a:spLocks noChangeArrowheads="1"/>
          </p:cNvSpPr>
          <p:nvPr/>
        </p:nvSpPr>
        <p:spPr bwMode="auto">
          <a:xfrm>
            <a:off x="-32" y="-38992"/>
            <a:ext cx="9072594"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9263" algn="just"/>
            <a:r>
              <a:rPr lang="en-US" sz="1400" dirty="0" smtClean="0">
                <a:latin typeface="Times New Roman" pitchFamily="18" charset="0"/>
                <a:ea typeface="TimesNewRomanPSMT"/>
                <a:cs typeface="Times New Roman" pitchFamily="18" charset="0"/>
              </a:rPr>
              <a:t>Studies have been conducted to study the dynamics of process of evaporation hydrogen sulfide from oil, depending on the time spent on the water surface. The percentage of vaporized hydrogen sulfide in the amount of the installation was made using a standard linear colorimetric rapid method of analysis. Line-colorimetric method is based on pulling the investigated gas mixture through a glass display tubes and measuring the length of a column of colored powder from the concentration of hydrogen sulfide. When measuring the concentration of hydrogen sulfide were used  indicator tubes for hydrogen sulfide TU - </a:t>
            </a:r>
            <a:r>
              <a:rPr lang="en-US" sz="1400" dirty="0" err="1" smtClean="0">
                <a:latin typeface="Times New Roman" pitchFamily="18" charset="0"/>
                <a:ea typeface="TimesNewRomanPSMT"/>
                <a:cs typeface="Times New Roman" pitchFamily="18" charset="0"/>
              </a:rPr>
              <a:t>RyU</a:t>
            </a:r>
            <a:r>
              <a:rPr lang="en-US" sz="1400" dirty="0" smtClean="0">
                <a:latin typeface="Times New Roman" pitchFamily="18" charset="0"/>
                <a:ea typeface="TimesNewRomanPSMT"/>
                <a:cs typeface="Times New Roman" pitchFamily="18" charset="0"/>
              </a:rPr>
              <a:t> - 415522505. AF measurement is carried out in the following order:</a:t>
            </a:r>
          </a:p>
          <a:p>
            <a:pPr lvl="0" indent="449263" algn="just"/>
            <a:r>
              <a:rPr lang="en-US" sz="1400" dirty="0" smtClean="0">
                <a:latin typeface="Times New Roman" pitchFamily="18" charset="0"/>
                <a:ea typeface="TimesNewRomanPSMT"/>
                <a:cs typeface="Times New Roman" pitchFamily="18" charset="0"/>
              </a:rPr>
              <a:t>- Measurement was carried out at oil startup at the expiration of 15-30 seconds.</a:t>
            </a:r>
          </a:p>
          <a:p>
            <a:pPr lvl="0" indent="449263" algn="just"/>
            <a:r>
              <a:rPr lang="en-US" sz="1400" dirty="0" smtClean="0">
                <a:latin typeface="Times New Roman" pitchFamily="18" charset="0"/>
                <a:ea typeface="TimesNewRomanPSMT"/>
                <a:cs typeface="Times New Roman" pitchFamily="18" charset="0"/>
              </a:rPr>
              <a:t>- Measurement was carried out at the expiration of 15 minutes after the start of the oil</a:t>
            </a:r>
          </a:p>
          <a:p>
            <a:pPr lvl="0" indent="449263" algn="just"/>
            <a:r>
              <a:rPr lang="en-US" sz="1400" dirty="0" smtClean="0">
                <a:latin typeface="Times New Roman" pitchFamily="18" charset="0"/>
                <a:ea typeface="TimesNewRomanPSMT"/>
                <a:cs typeface="Times New Roman" pitchFamily="18" charset="0"/>
              </a:rPr>
              <a:t>- Pumped exhaust system accumulated hydrogen </a:t>
            </a:r>
            <a:r>
              <a:rPr lang="en-US" sz="1400" dirty="0" err="1" smtClean="0">
                <a:latin typeface="Times New Roman" pitchFamily="18" charset="0"/>
                <a:ea typeface="TimesNewRomanPSMT"/>
                <a:cs typeface="Times New Roman" pitchFamily="18" charset="0"/>
              </a:rPr>
              <a:t>sulphide</a:t>
            </a:r>
            <a:r>
              <a:rPr lang="en-US" sz="1400" dirty="0" smtClean="0">
                <a:latin typeface="Times New Roman" pitchFamily="18" charset="0"/>
                <a:ea typeface="TimesNewRomanPSMT"/>
                <a:cs typeface="Times New Roman" pitchFamily="18" charset="0"/>
              </a:rPr>
              <a:t> and the next measurement is made after 15 minutes of stretching. Measurements were made to reduce the hydrogen sulfide concentration to a minimum.</a:t>
            </a:r>
          </a:p>
          <a:p>
            <a:pPr lvl="0" indent="449263" algn="just"/>
            <a:r>
              <a:rPr lang="en-US" sz="1400" dirty="0" smtClean="0">
                <a:latin typeface="Times New Roman" pitchFamily="18" charset="0"/>
                <a:ea typeface="TimesNewRomanPSMT"/>
                <a:cs typeface="Times New Roman" pitchFamily="18" charset="0"/>
              </a:rPr>
              <a:t>The figure shows the images of test tubes used in the measurement. Water temperature was maintained in the range 18-20 °C. Average time of evaporation of hydrogen sulfide to the minimum value was 1 hour 30 minutes.</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1378" name="Rectangle 2"/>
          <p:cNvSpPr>
            <a:spLocks noChangeArrowheads="1"/>
          </p:cNvSpPr>
          <p:nvPr/>
        </p:nvSpPr>
        <p:spPr bwMode="auto">
          <a:xfrm>
            <a:off x="0" y="6000768"/>
            <a:ext cx="8929751"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a:r>
              <a:rPr lang="en-US" sz="1400" dirty="0" smtClean="0">
                <a:latin typeface="Times New Roman" pitchFamily="18" charset="0"/>
                <a:ea typeface="TimesNewRomanPSMT"/>
                <a:cs typeface="Times New Roman" pitchFamily="18" charset="0"/>
              </a:rPr>
              <a:t>Indications of test tubes used in the measurement of hydrogen sulfide concentration at different salinities of water: (a) - 0 ‰; (B) - 12 ‰, (c) - 35 ‰.</a:t>
            </a:r>
          </a:p>
        </p:txBody>
      </p:sp>
      <p:pic>
        <p:nvPicPr>
          <p:cNvPr id="10" name="Рисунок 9"/>
          <p:cNvPicPr/>
          <p:nvPr/>
        </p:nvPicPr>
        <p:blipFill>
          <a:blip r:embed="rId2"/>
          <a:srcRect l="24770" t="38462" r="38830" b="22080"/>
          <a:stretch>
            <a:fillRect/>
          </a:stretch>
        </p:blipFill>
        <p:spPr bwMode="auto">
          <a:xfrm>
            <a:off x="1928794" y="2857496"/>
            <a:ext cx="5286412" cy="2857496"/>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1"/>
          <p:cNvSpPr>
            <a:spLocks noChangeArrowheads="1"/>
          </p:cNvSpPr>
          <p:nvPr/>
        </p:nvSpPr>
        <p:spPr bwMode="auto">
          <a:xfrm>
            <a:off x="142844" y="0"/>
            <a:ext cx="8715436"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a:r>
              <a:rPr lang="en-US" sz="1400" dirty="0" smtClean="0">
                <a:latin typeface="Times New Roman" pitchFamily="18" charset="0"/>
                <a:ea typeface="TimesNewRomanPSMT"/>
                <a:cs typeface="Times New Roman" pitchFamily="18" charset="0"/>
              </a:rPr>
              <a:t>The second section of the research was to study the process of burning oil containing hydrogen </a:t>
            </a:r>
            <a:r>
              <a:rPr lang="en-US" sz="1400" dirty="0" err="1" smtClean="0">
                <a:latin typeface="Times New Roman" pitchFamily="18" charset="0"/>
                <a:ea typeface="TimesNewRomanPSMT"/>
                <a:cs typeface="Times New Roman" pitchFamily="18" charset="0"/>
              </a:rPr>
              <a:t>sulphide</a:t>
            </a:r>
            <a:r>
              <a:rPr lang="en-US" sz="1400" dirty="0" smtClean="0">
                <a:latin typeface="Times New Roman" pitchFamily="18" charset="0"/>
                <a:ea typeface="TimesNewRomanPSMT"/>
                <a:cs typeface="Times New Roman" pitchFamily="18" charset="0"/>
              </a:rPr>
              <a:t> in a sealed apparatus at a constant draw-products of combustion. The essence of the study was to investigate the temperature regimes of burning oil and the degree of burn-up, depending on the salinity of the water. flame temperature measurements were carried out permanently installed six </a:t>
            </a:r>
            <a:r>
              <a:rPr lang="en-US" sz="1400" dirty="0" err="1" smtClean="0">
                <a:latin typeface="Times New Roman" pitchFamily="18" charset="0"/>
                <a:ea typeface="TimesNewRomanPSMT"/>
                <a:cs typeface="Times New Roman" pitchFamily="18" charset="0"/>
              </a:rPr>
              <a:t>chromel-alumel</a:t>
            </a:r>
            <a:r>
              <a:rPr lang="en-US" sz="1400" dirty="0" smtClean="0">
                <a:latin typeface="Times New Roman" pitchFamily="18" charset="0"/>
                <a:ea typeface="TimesNewRomanPSMT"/>
                <a:cs typeface="Times New Roman" pitchFamily="18" charset="0"/>
              </a:rPr>
              <a:t> thermocouples located at the height of the flame every 4 cm, the first thermocouple is also located at the level of 4 cm from the surface of the oil slick. Measurement was carried out with special water temperature sensor, representing the resistive elements that are arranged 2 cm from the bottom of the oil film at or below 4 cm and 12 cm. results of measurements in real time every 600 </a:t>
            </a:r>
            <a:r>
              <a:rPr lang="en-US" sz="1400" dirty="0" err="1" smtClean="0">
                <a:latin typeface="Times New Roman" pitchFamily="18" charset="0"/>
                <a:ea typeface="TimesNewRomanPSMT"/>
                <a:cs typeface="Times New Roman" pitchFamily="18" charset="0"/>
              </a:rPr>
              <a:t>msec</a:t>
            </a:r>
            <a:r>
              <a:rPr lang="en-US" sz="1400" dirty="0" smtClean="0">
                <a:latin typeface="Times New Roman" pitchFamily="18" charset="0"/>
                <a:ea typeface="TimesNewRomanPSMT"/>
                <a:cs typeface="Times New Roman" pitchFamily="18" charset="0"/>
              </a:rPr>
              <a:t> were recorded on a computer automatic control system. The figure shows the installation diagram that conducted research process of burning oil containing hydrogen </a:t>
            </a:r>
            <a:r>
              <a:rPr lang="en-US" sz="1400" dirty="0" err="1" smtClean="0">
                <a:latin typeface="Times New Roman" pitchFamily="18" charset="0"/>
                <a:ea typeface="TimesNewRomanPSMT"/>
                <a:cs typeface="Times New Roman" pitchFamily="18" charset="0"/>
              </a:rPr>
              <a:t>sulphide</a:t>
            </a:r>
            <a:r>
              <a:rPr lang="en-US" sz="1400" dirty="0" smtClean="0">
                <a:latin typeface="Times New Roman" pitchFamily="18" charset="0"/>
                <a:ea typeface="TimesNewRomanPSMT"/>
                <a:cs typeface="Times New Roman" pitchFamily="18" charset="0"/>
              </a:rPr>
              <a:t>.</a:t>
            </a:r>
          </a:p>
        </p:txBody>
      </p:sp>
      <p:pic>
        <p:nvPicPr>
          <p:cNvPr id="3" name="Рисунок 2" descr="горелка 1 .jpg"/>
          <p:cNvPicPr/>
          <p:nvPr/>
        </p:nvPicPr>
        <p:blipFill>
          <a:blip r:embed="rId2" cstate="print"/>
          <a:stretch>
            <a:fillRect/>
          </a:stretch>
        </p:blipFill>
        <p:spPr>
          <a:xfrm>
            <a:off x="642910" y="2285992"/>
            <a:ext cx="3857652" cy="4357718"/>
          </a:xfrm>
          <a:prstGeom prst="rect">
            <a:avLst/>
          </a:prstGeom>
        </p:spPr>
      </p:pic>
      <p:sp>
        <p:nvSpPr>
          <p:cNvPr id="100354" name="Rectangle 2"/>
          <p:cNvSpPr>
            <a:spLocks noChangeArrowheads="1"/>
          </p:cNvSpPr>
          <p:nvPr/>
        </p:nvSpPr>
        <p:spPr bwMode="auto">
          <a:xfrm>
            <a:off x="5072066" y="3589099"/>
            <a:ext cx="3286148"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a:r>
              <a:rPr lang="en-US" sz="1600" dirty="0" smtClean="0">
                <a:latin typeface="Times New Roman" pitchFamily="18" charset="0"/>
                <a:ea typeface="TimesNewRomanPSMT" charset="0"/>
                <a:cs typeface="Times New Roman" pitchFamily="18" charset="0"/>
              </a:rPr>
              <a:t>1 - working chamber, 2 - sealed container for raw material, 3 - the pump for pumping oil, 4 - funnel for pouring water, 5 - burner for arson, 6 - valve, 7 - filter, 8 - temperature sensors, 9 - PC 10 - a video camera, 11- hood, 12 - sampling, 13 - air flow, 14 - container with oil.</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1"/>
          <p:cNvSpPr>
            <a:spLocks noChangeArrowheads="1"/>
          </p:cNvSpPr>
          <p:nvPr/>
        </p:nvSpPr>
        <p:spPr bwMode="auto">
          <a:xfrm>
            <a:off x="71438" y="114050"/>
            <a:ext cx="9001156"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a:r>
              <a:rPr lang="en-US" sz="1400" dirty="0" smtClean="0">
                <a:latin typeface="Times New Roman" pitchFamily="18" charset="0"/>
                <a:ea typeface="TimesNewRomanPSMT"/>
                <a:cs typeface="Times New Roman" pitchFamily="18" charset="0"/>
              </a:rPr>
              <a:t>The main goal of the research was to study the degree of burn-out oil film containing hydrogen sulfide with the maximum saturation and at least its evaporation, and a study of oil residues from burning on the sulfur content. The first was made of the initial burning of the control of the </a:t>
            </a:r>
            <a:r>
              <a:rPr lang="en-US" sz="1400" dirty="0" err="1" smtClean="0">
                <a:latin typeface="Times New Roman" pitchFamily="18" charset="0"/>
                <a:ea typeface="TimesNewRomanPSMT"/>
                <a:cs typeface="Times New Roman" pitchFamily="18" charset="0"/>
              </a:rPr>
              <a:t>Tengiz</a:t>
            </a:r>
            <a:r>
              <a:rPr lang="en-US" sz="1400" dirty="0" smtClean="0">
                <a:latin typeface="Times New Roman" pitchFamily="18" charset="0"/>
                <a:ea typeface="TimesNewRomanPSMT"/>
                <a:cs typeface="Times New Roman" pitchFamily="18" charset="0"/>
              </a:rPr>
              <a:t> oil that is not saturated with hydrogen sulfide at 0 ‰ salinity. The residue oil after burning was 70 ml, burning time 4 minutes 17 seconds, the temperature in the flame volume fluctuated in the interval of temperatures of 300-900 ° C.</a:t>
            </a:r>
          </a:p>
          <a:p>
            <a:pPr lvl="0" algn="just"/>
            <a:r>
              <a:rPr lang="en-US" sz="1400" dirty="0" smtClean="0">
                <a:latin typeface="Times New Roman" pitchFamily="18" charset="0"/>
                <a:ea typeface="TimesNewRomanPSMT"/>
                <a:cs typeface="Times New Roman" pitchFamily="18" charset="0"/>
              </a:rPr>
              <a:t>The following table presents the results of research on the combustion of </a:t>
            </a:r>
            <a:r>
              <a:rPr lang="en-US" sz="1400" dirty="0" err="1" smtClean="0">
                <a:latin typeface="Times New Roman" pitchFamily="18" charset="0"/>
                <a:ea typeface="TimesNewRomanPSMT"/>
                <a:cs typeface="Times New Roman" pitchFamily="18" charset="0"/>
              </a:rPr>
              <a:t>Tengiz</a:t>
            </a:r>
            <a:r>
              <a:rPr lang="en-US" sz="1400" dirty="0" smtClean="0">
                <a:latin typeface="Times New Roman" pitchFamily="18" charset="0"/>
                <a:ea typeface="TimesNewRomanPSMT"/>
                <a:cs typeface="Times New Roman" pitchFamily="18" charset="0"/>
              </a:rPr>
              <a:t> oil saturated with hydrogen sulfide. Ignition was made 1 hour 30 minutes after the pouring of oil.</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3" name="Таблица 2"/>
          <p:cNvGraphicFramePr>
            <a:graphicFrameLocks noGrp="1"/>
          </p:cNvGraphicFramePr>
          <p:nvPr/>
        </p:nvGraphicFramePr>
        <p:xfrm>
          <a:off x="285719" y="1858843"/>
          <a:ext cx="8715436" cy="2310961"/>
        </p:xfrm>
        <a:graphic>
          <a:graphicData uri="http://schemas.openxmlformats.org/drawingml/2006/table">
            <a:tbl>
              <a:tblPr/>
              <a:tblGrid>
                <a:gridCol w="1210478"/>
                <a:gridCol w="1861357"/>
                <a:gridCol w="1553405"/>
                <a:gridCol w="2589999"/>
                <a:gridCol w="1500197"/>
              </a:tblGrid>
              <a:tr h="774827">
                <a:tc>
                  <a:txBody>
                    <a:bodyPr/>
                    <a:lstStyle/>
                    <a:p>
                      <a:pPr indent="450215" algn="ctr">
                        <a:lnSpc>
                          <a:spcPct val="115000"/>
                        </a:lnSpc>
                        <a:spcAft>
                          <a:spcPts val="0"/>
                        </a:spcAft>
                      </a:pPr>
                      <a:r>
                        <a:rPr lang="en-US" sz="1100" dirty="0" smtClean="0">
                          <a:latin typeface="Times New Roman"/>
                          <a:ea typeface="TimesNewRomanPSMT"/>
                          <a:cs typeface="Times New Roman"/>
                        </a:rPr>
                        <a:t>Salinity</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indent="450215" algn="ctr">
                        <a:lnSpc>
                          <a:spcPct val="115000"/>
                        </a:lnSpc>
                        <a:spcAft>
                          <a:spcPts val="0"/>
                        </a:spcAft>
                      </a:pPr>
                      <a:r>
                        <a:rPr lang="en-US" sz="1100" dirty="0" smtClean="0">
                          <a:latin typeface="Times New Roman"/>
                          <a:ea typeface="TimesNewRomanPSMT"/>
                          <a:cs typeface="Times New Roman"/>
                        </a:rPr>
                        <a:t>The volume of oil spilled,  ml.</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indent="450215" algn="ctr">
                        <a:lnSpc>
                          <a:spcPct val="115000"/>
                        </a:lnSpc>
                        <a:spcAft>
                          <a:spcPts val="0"/>
                        </a:spcAft>
                      </a:pPr>
                      <a:r>
                        <a:rPr lang="en-US" sz="1100" dirty="0" smtClean="0">
                          <a:latin typeface="Times New Roman"/>
                          <a:ea typeface="TimesNewRomanPSMT"/>
                          <a:cs typeface="Times New Roman"/>
                        </a:rPr>
                        <a:t>The volume of oil residues,  ml.</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indent="450215" algn="ctr">
                        <a:lnSpc>
                          <a:spcPct val="115000"/>
                        </a:lnSpc>
                        <a:spcAft>
                          <a:spcPts val="0"/>
                        </a:spcAft>
                      </a:pPr>
                      <a:r>
                        <a:rPr lang="en-US" sz="1100" dirty="0" smtClean="0">
                          <a:latin typeface="Times New Roman"/>
                          <a:ea typeface="TimesNewRomanPSMT"/>
                          <a:cs typeface="Times New Roman"/>
                        </a:rPr>
                        <a:t>The temperature gradient in the volume of the flame height, ° C</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indent="450215" algn="ctr">
                        <a:lnSpc>
                          <a:spcPct val="115000"/>
                        </a:lnSpc>
                        <a:spcAft>
                          <a:spcPts val="0"/>
                        </a:spcAft>
                      </a:pPr>
                      <a:r>
                        <a:rPr lang="en-US" sz="1100" dirty="0" smtClean="0">
                          <a:latin typeface="Times New Roman"/>
                          <a:ea typeface="TimesNewRomanPSMT"/>
                          <a:cs typeface="Times New Roman"/>
                        </a:rPr>
                        <a:t>The burning time of oil</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296744">
                <a:tc>
                  <a:txBody>
                    <a:bodyPr/>
                    <a:lstStyle/>
                    <a:p>
                      <a:pPr indent="450215" algn="ctr">
                        <a:lnSpc>
                          <a:spcPct val="115000"/>
                        </a:lnSpc>
                        <a:spcAft>
                          <a:spcPts val="0"/>
                        </a:spcAft>
                      </a:pPr>
                      <a:r>
                        <a:rPr lang="ru-RU" sz="1100">
                          <a:latin typeface="Times New Roman"/>
                          <a:ea typeface="TimesNewRomanPSMT"/>
                          <a:cs typeface="Times New Roman"/>
                        </a:rPr>
                        <a:t>0 ‰</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dirty="0">
                          <a:latin typeface="Times New Roman"/>
                          <a:ea typeface="TimesNewRomanPSMT"/>
                          <a:cs typeface="Times New Roman"/>
                        </a:rPr>
                        <a:t>360</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TimesNewRomanPSMT"/>
                          <a:cs typeface="Times New Roman"/>
                        </a:rPr>
                        <a:t>70</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TimesNewRomanPSMT"/>
                          <a:cs typeface="Times New Roman"/>
                        </a:rPr>
                        <a:t>300-920</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dirty="0">
                          <a:latin typeface="Times New Roman"/>
                          <a:ea typeface="TimesNewRomanPSMT"/>
                          <a:cs typeface="Times New Roman"/>
                        </a:rPr>
                        <a:t>4 мин 15 </a:t>
                      </a:r>
                      <a:r>
                        <a:rPr lang="en-US" sz="1100" dirty="0" smtClean="0">
                          <a:latin typeface="Times New Roman"/>
                          <a:ea typeface="TimesNewRomanPSMT"/>
                          <a:cs typeface="Times New Roman"/>
                        </a:rPr>
                        <a:t>sec</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0554">
                <a:tc>
                  <a:txBody>
                    <a:bodyPr/>
                    <a:lstStyle/>
                    <a:p>
                      <a:pPr indent="450215" algn="ctr">
                        <a:lnSpc>
                          <a:spcPct val="115000"/>
                        </a:lnSpc>
                        <a:spcAft>
                          <a:spcPts val="0"/>
                        </a:spcAft>
                      </a:pPr>
                      <a:r>
                        <a:rPr lang="ru-RU" sz="1100">
                          <a:latin typeface="Times New Roman"/>
                          <a:ea typeface="TimesNewRomanPSMT"/>
                          <a:cs typeface="Times New Roman"/>
                        </a:rPr>
                        <a:t>6 ‰</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dirty="0">
                          <a:latin typeface="Times New Roman"/>
                          <a:ea typeface="TimesNewRomanPSMT"/>
                          <a:cs typeface="Times New Roman"/>
                        </a:rPr>
                        <a:t>360</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TimesNewRomanPSMT"/>
                          <a:cs typeface="Times New Roman"/>
                        </a:rPr>
                        <a:t>80</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TimesNewRomanPSMT"/>
                          <a:cs typeface="Times New Roman"/>
                        </a:rPr>
                        <a:t>300-920</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0215" algn="ctr" defTabSz="914400" rtl="0" eaLnBrk="1" fontAlgn="auto" latinLnBrk="0" hangingPunct="1">
                        <a:lnSpc>
                          <a:spcPct val="115000"/>
                        </a:lnSpc>
                        <a:spcBef>
                          <a:spcPts val="0"/>
                        </a:spcBef>
                        <a:spcAft>
                          <a:spcPts val="0"/>
                        </a:spcAft>
                        <a:buClrTx/>
                        <a:buSzTx/>
                        <a:buFontTx/>
                        <a:buNone/>
                        <a:tabLst/>
                        <a:defRPr/>
                      </a:pPr>
                      <a:r>
                        <a:rPr lang="ru-RU" sz="1100" dirty="0">
                          <a:latin typeface="Times New Roman"/>
                          <a:ea typeface="TimesNewRomanPSMT"/>
                          <a:cs typeface="Times New Roman"/>
                        </a:rPr>
                        <a:t>4 мин 27 </a:t>
                      </a:r>
                      <a:r>
                        <a:rPr lang="en-US" sz="1100" dirty="0" smtClean="0">
                          <a:latin typeface="Times New Roman"/>
                          <a:ea typeface="TimesNewRomanPSMT"/>
                          <a:cs typeface="Times New Roman"/>
                        </a:rPr>
                        <a:t>sec</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802">
                <a:tc>
                  <a:txBody>
                    <a:bodyPr/>
                    <a:lstStyle/>
                    <a:p>
                      <a:pPr indent="450215" algn="ctr">
                        <a:lnSpc>
                          <a:spcPct val="115000"/>
                        </a:lnSpc>
                        <a:spcAft>
                          <a:spcPts val="0"/>
                        </a:spcAft>
                      </a:pPr>
                      <a:r>
                        <a:rPr lang="ru-RU" sz="1100">
                          <a:latin typeface="Times New Roman"/>
                          <a:ea typeface="TimesNewRomanPSMT"/>
                          <a:cs typeface="Times New Roman"/>
                        </a:rPr>
                        <a:t>12 ‰</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TimesNewRomanPSMT"/>
                          <a:cs typeface="Times New Roman"/>
                        </a:rPr>
                        <a:t>360</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TimesNewRomanPSMT"/>
                          <a:cs typeface="Times New Roman"/>
                        </a:rPr>
                        <a:t>100</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TimesNewRomanPSMT"/>
                          <a:cs typeface="Times New Roman"/>
                        </a:rPr>
                        <a:t>300-920</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0215" algn="ctr" defTabSz="914400" rtl="0" eaLnBrk="1" fontAlgn="auto" latinLnBrk="0" hangingPunct="1">
                        <a:lnSpc>
                          <a:spcPct val="115000"/>
                        </a:lnSpc>
                        <a:spcBef>
                          <a:spcPts val="0"/>
                        </a:spcBef>
                        <a:spcAft>
                          <a:spcPts val="0"/>
                        </a:spcAft>
                        <a:buClrTx/>
                        <a:buSzTx/>
                        <a:buFontTx/>
                        <a:buNone/>
                        <a:tabLst/>
                        <a:defRPr/>
                      </a:pPr>
                      <a:r>
                        <a:rPr lang="ru-RU" sz="1100" dirty="0">
                          <a:latin typeface="Times New Roman"/>
                          <a:ea typeface="TimesNewRomanPSMT"/>
                          <a:cs typeface="Times New Roman"/>
                        </a:rPr>
                        <a:t>4 мин 32 </a:t>
                      </a:r>
                      <a:r>
                        <a:rPr lang="en-US" sz="1100" dirty="0" smtClean="0">
                          <a:latin typeface="Times New Roman"/>
                          <a:ea typeface="TimesNewRomanPSMT"/>
                          <a:cs typeface="Times New Roman"/>
                        </a:rPr>
                        <a:t>sec</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9612">
                <a:tc>
                  <a:txBody>
                    <a:bodyPr/>
                    <a:lstStyle/>
                    <a:p>
                      <a:pPr indent="450215" algn="ctr">
                        <a:lnSpc>
                          <a:spcPct val="115000"/>
                        </a:lnSpc>
                        <a:spcAft>
                          <a:spcPts val="0"/>
                        </a:spcAft>
                      </a:pPr>
                      <a:r>
                        <a:rPr lang="ru-RU" sz="1100">
                          <a:latin typeface="Times New Roman"/>
                          <a:ea typeface="TimesNewRomanPSMT"/>
                          <a:cs typeface="Times New Roman"/>
                        </a:rPr>
                        <a:t>18 ‰</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TimesNewRomanPSMT"/>
                          <a:cs typeface="Times New Roman"/>
                        </a:rPr>
                        <a:t>360</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TimesNewRomanPSMT"/>
                          <a:cs typeface="Times New Roman"/>
                        </a:rPr>
                        <a:t>110</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TimesNewRomanPSMT"/>
                          <a:cs typeface="Times New Roman"/>
                        </a:rPr>
                        <a:t>300-920</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0215" algn="ctr" defTabSz="914400" rtl="0" eaLnBrk="1" fontAlgn="auto" latinLnBrk="0" hangingPunct="1">
                        <a:lnSpc>
                          <a:spcPct val="115000"/>
                        </a:lnSpc>
                        <a:spcBef>
                          <a:spcPts val="0"/>
                        </a:spcBef>
                        <a:spcAft>
                          <a:spcPts val="0"/>
                        </a:spcAft>
                        <a:buClrTx/>
                        <a:buSzTx/>
                        <a:buFontTx/>
                        <a:buNone/>
                        <a:tabLst/>
                        <a:defRPr/>
                      </a:pPr>
                      <a:r>
                        <a:rPr lang="ru-RU" sz="1100" dirty="0">
                          <a:latin typeface="Times New Roman"/>
                          <a:ea typeface="TimesNewRomanPSMT"/>
                          <a:cs typeface="Times New Roman"/>
                        </a:rPr>
                        <a:t>4 мин 24 </a:t>
                      </a:r>
                      <a:r>
                        <a:rPr lang="en-US" sz="1100" dirty="0" smtClean="0">
                          <a:latin typeface="Times New Roman"/>
                          <a:ea typeface="TimesNewRomanPSMT"/>
                          <a:cs typeface="Times New Roman"/>
                        </a:rPr>
                        <a:t>sec</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3422">
                <a:tc>
                  <a:txBody>
                    <a:bodyPr/>
                    <a:lstStyle/>
                    <a:p>
                      <a:pPr indent="450215" algn="ctr">
                        <a:lnSpc>
                          <a:spcPct val="115000"/>
                        </a:lnSpc>
                        <a:spcAft>
                          <a:spcPts val="0"/>
                        </a:spcAft>
                      </a:pPr>
                      <a:r>
                        <a:rPr lang="ru-RU" sz="1100">
                          <a:latin typeface="Times New Roman"/>
                          <a:ea typeface="TimesNewRomanPSMT"/>
                          <a:cs typeface="Times New Roman"/>
                        </a:rPr>
                        <a:t>35 ‰</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TimesNewRomanPSMT"/>
                          <a:cs typeface="Times New Roman"/>
                        </a:rPr>
                        <a:t>360</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TimesNewRomanPSMT"/>
                          <a:cs typeface="Times New Roman"/>
                        </a:rPr>
                        <a:t>130</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TimesNewRomanPSMT"/>
                          <a:cs typeface="Times New Roman"/>
                        </a:rPr>
                        <a:t>300-920</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0215" algn="ctr" defTabSz="914400" rtl="0" eaLnBrk="1" fontAlgn="auto" latinLnBrk="0" hangingPunct="1">
                        <a:lnSpc>
                          <a:spcPct val="115000"/>
                        </a:lnSpc>
                        <a:spcBef>
                          <a:spcPts val="0"/>
                        </a:spcBef>
                        <a:spcAft>
                          <a:spcPts val="0"/>
                        </a:spcAft>
                        <a:buClrTx/>
                        <a:buSzTx/>
                        <a:buFontTx/>
                        <a:buNone/>
                        <a:tabLst/>
                        <a:defRPr/>
                      </a:pPr>
                      <a:r>
                        <a:rPr lang="ru-RU" sz="1100" dirty="0">
                          <a:latin typeface="Times New Roman"/>
                          <a:ea typeface="TimesNewRomanPSMT"/>
                          <a:cs typeface="Times New Roman"/>
                        </a:rPr>
                        <a:t>4 мин 40 </a:t>
                      </a:r>
                      <a:r>
                        <a:rPr lang="en-US" sz="1100" dirty="0" smtClean="0">
                          <a:latin typeface="Times New Roman"/>
                          <a:ea typeface="TimesNewRomanPSMT"/>
                          <a:cs typeface="Times New Roman"/>
                        </a:rPr>
                        <a:t>sec</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6499" name="Rectangle 3"/>
          <p:cNvSpPr>
            <a:spLocks noChangeArrowheads="1"/>
          </p:cNvSpPr>
          <p:nvPr/>
        </p:nvSpPr>
        <p:spPr bwMode="auto">
          <a:xfrm>
            <a:off x="71406" y="4684952"/>
            <a:ext cx="9001156"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a:r>
              <a:rPr lang="en-US" sz="1400" dirty="0" smtClean="0">
                <a:latin typeface="Times New Roman" pitchFamily="18" charset="0"/>
                <a:ea typeface="TimesNewRomanPSMT"/>
                <a:cs typeface="Times New Roman" pitchFamily="18" charset="0"/>
              </a:rPr>
              <a:t>In these experiments, there is the effect of salinity of water on the process of burning the oil slick. With an increase in water salinity is increasing the amount of unburned oil residues. This phenomenon explains the inhibitory effects of salt water in the composition to the combustion process. We can distinguish two mechanisms of the effect of salinity on the combustion process. First, the formation of a powdery salt by evaporation of water droplets that rise in the flame due to the boiling water. The powdered salt has an inhibitory effect mainly due to the heat removal from the combustion zone and the insulating effect on the fuel. Second, the salt acts as a flame retardant and the catalyst is a negative retarding the reaction at a constant temperature combustion.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1"/>
          <p:cNvSpPr>
            <a:spLocks noChangeArrowheads="1"/>
          </p:cNvSpPr>
          <p:nvPr/>
        </p:nvSpPr>
        <p:spPr bwMode="auto">
          <a:xfrm>
            <a:off x="71406" y="114192"/>
            <a:ext cx="9001188"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a:r>
              <a:rPr lang="en-US" sz="1400" dirty="0" smtClean="0">
                <a:latin typeface="Times New Roman" pitchFamily="18" charset="0"/>
                <a:ea typeface="TimesNewRomanPSMT"/>
                <a:cs typeface="Times New Roman" pitchFamily="18" charset="0"/>
              </a:rPr>
              <a:t>The third section of the study was to analyze the total percentage of sulfur in the oil residues after combustion. Studies were conducted on the analyzer sulfur content in petroleum and petroleum products "</a:t>
            </a:r>
            <a:r>
              <a:rPr lang="en-US" sz="1400" dirty="0" err="1" smtClean="0">
                <a:latin typeface="Times New Roman" pitchFamily="18" charset="0"/>
                <a:ea typeface="TimesNewRomanPSMT"/>
                <a:cs typeface="Times New Roman" pitchFamily="18" charset="0"/>
              </a:rPr>
              <a:t>Spectroscan</a:t>
            </a:r>
            <a:r>
              <a:rPr lang="en-US" sz="1400" dirty="0" smtClean="0">
                <a:latin typeface="Times New Roman" pitchFamily="18" charset="0"/>
                <a:ea typeface="TimesNewRomanPSMT"/>
                <a:cs typeface="Times New Roman" pitchFamily="18" charset="0"/>
              </a:rPr>
              <a:t> S». The following table shows the results of the research.</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3" name="Таблица 2"/>
          <p:cNvGraphicFramePr>
            <a:graphicFrameLocks noGrp="1"/>
          </p:cNvGraphicFramePr>
          <p:nvPr/>
        </p:nvGraphicFramePr>
        <p:xfrm>
          <a:off x="571472" y="1071546"/>
          <a:ext cx="7786743" cy="3429024"/>
        </p:xfrm>
        <a:graphic>
          <a:graphicData uri="http://schemas.openxmlformats.org/drawingml/2006/table">
            <a:tbl>
              <a:tblPr/>
              <a:tblGrid>
                <a:gridCol w="1387737"/>
                <a:gridCol w="4612745"/>
                <a:gridCol w="1786261"/>
              </a:tblGrid>
              <a:tr h="606352">
                <a:tc>
                  <a:txBody>
                    <a:bodyPr/>
                    <a:lstStyle/>
                    <a:p>
                      <a:pPr indent="450215" algn="ctr">
                        <a:lnSpc>
                          <a:spcPct val="115000"/>
                        </a:lnSpc>
                        <a:spcAft>
                          <a:spcPts val="0"/>
                        </a:spcAft>
                      </a:pPr>
                      <a:r>
                        <a:rPr lang="ru-RU" sz="1100" b="1" dirty="0">
                          <a:latin typeface="Times New Roman"/>
                          <a:ea typeface="Calibri"/>
                          <a:cs typeface="Times New Roman"/>
                        </a:rPr>
                        <a:t>№ </a:t>
                      </a:r>
                      <a:r>
                        <a:rPr lang="en-US" sz="1100" dirty="0" smtClean="0">
                          <a:latin typeface="Times New Roman"/>
                          <a:ea typeface="Calibri"/>
                          <a:cs typeface="Times New Roman"/>
                        </a:rPr>
                        <a:t>Sample</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indent="450215" algn="ctr">
                        <a:lnSpc>
                          <a:spcPct val="115000"/>
                        </a:lnSpc>
                        <a:spcAft>
                          <a:spcPts val="0"/>
                        </a:spcAft>
                      </a:pPr>
                      <a:r>
                        <a:rPr lang="en-US" sz="1100" dirty="0" smtClean="0">
                          <a:latin typeface="Times New Roman"/>
                          <a:ea typeface="Calibri"/>
                          <a:cs typeface="Times New Roman"/>
                        </a:rPr>
                        <a:t>Sample</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indent="450215" algn="ctr">
                        <a:lnSpc>
                          <a:spcPct val="115000"/>
                        </a:lnSpc>
                        <a:spcAft>
                          <a:spcPts val="0"/>
                        </a:spcAft>
                      </a:pPr>
                      <a:r>
                        <a:rPr lang="en-US" sz="1100" b="1" dirty="0" smtClean="0">
                          <a:latin typeface="Times New Roman"/>
                          <a:ea typeface="Calibri"/>
                          <a:cs typeface="Times New Roman"/>
                        </a:rPr>
                        <a:t>Sulfur content</a:t>
                      </a:r>
                      <a:endParaRPr lang="ru-RU" sz="11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313630">
                <a:tc>
                  <a:txBody>
                    <a:bodyPr/>
                    <a:lstStyle/>
                    <a:p>
                      <a:pPr indent="450215" algn="just">
                        <a:lnSpc>
                          <a:spcPct val="115000"/>
                        </a:lnSpc>
                        <a:spcAft>
                          <a:spcPts val="0"/>
                        </a:spcAft>
                      </a:pPr>
                      <a:r>
                        <a:rPr lang="en-US" sz="1100" dirty="0" smtClean="0">
                          <a:latin typeface="Times New Roman"/>
                          <a:ea typeface="Calibri"/>
                          <a:cs typeface="Times New Roman"/>
                        </a:rPr>
                        <a:t>Sample </a:t>
                      </a:r>
                      <a:r>
                        <a:rPr lang="ru-RU" sz="1100" dirty="0" smtClean="0">
                          <a:latin typeface="Times New Roman"/>
                          <a:ea typeface="Calibri"/>
                          <a:cs typeface="Times New Roman"/>
                        </a:rPr>
                        <a:t>№1</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l">
                        <a:lnSpc>
                          <a:spcPct val="115000"/>
                        </a:lnSpc>
                        <a:spcAft>
                          <a:spcPts val="0"/>
                        </a:spcAft>
                      </a:pPr>
                      <a:r>
                        <a:rPr lang="en-US" sz="1100" dirty="0" smtClean="0">
                          <a:latin typeface="Times New Roman"/>
                          <a:ea typeface="Calibri"/>
                          <a:cs typeface="Times New Roman"/>
                        </a:rPr>
                        <a:t>Initial </a:t>
                      </a:r>
                      <a:r>
                        <a:rPr lang="en-US" sz="1100" dirty="0" err="1" smtClean="0">
                          <a:latin typeface="Times New Roman"/>
                          <a:ea typeface="Calibri"/>
                          <a:cs typeface="Times New Roman"/>
                        </a:rPr>
                        <a:t>Tengiz</a:t>
                      </a:r>
                      <a:r>
                        <a:rPr lang="en-US" sz="1100" dirty="0" smtClean="0">
                          <a:latin typeface="Times New Roman"/>
                          <a:ea typeface="Calibri"/>
                          <a:cs typeface="Times New Roman"/>
                        </a:rPr>
                        <a:t> oil</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Calibri"/>
                          <a:cs typeface="Times New Roman"/>
                        </a:rPr>
                        <a:t>0,565 %</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539">
                <a:tc>
                  <a:txBody>
                    <a:bodyPr/>
                    <a:lstStyle/>
                    <a:p>
                      <a:pPr indent="450215" algn="just">
                        <a:lnSpc>
                          <a:spcPct val="115000"/>
                        </a:lnSpc>
                        <a:spcAft>
                          <a:spcPts val="0"/>
                        </a:spcAft>
                      </a:pPr>
                      <a:r>
                        <a:rPr lang="en-US" sz="1100" dirty="0" smtClean="0">
                          <a:latin typeface="Times New Roman"/>
                          <a:ea typeface="Calibri"/>
                          <a:cs typeface="Times New Roman"/>
                        </a:rPr>
                        <a:t>Sample </a:t>
                      </a:r>
                      <a:r>
                        <a:rPr lang="ru-RU" sz="1100" dirty="0" smtClean="0">
                          <a:latin typeface="Times New Roman"/>
                          <a:ea typeface="Calibri"/>
                          <a:cs typeface="Times New Roman"/>
                        </a:rPr>
                        <a:t>№</a:t>
                      </a:r>
                      <a:r>
                        <a:rPr lang="ru-RU" sz="1100" dirty="0">
                          <a:latin typeface="Times New Roman"/>
                          <a:ea typeface="Calibri"/>
                          <a:cs typeface="Times New Roman"/>
                        </a:rPr>
                        <a:t>2</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l">
                        <a:lnSpc>
                          <a:spcPct val="115000"/>
                        </a:lnSpc>
                        <a:spcAft>
                          <a:spcPts val="0"/>
                        </a:spcAft>
                      </a:pPr>
                      <a:r>
                        <a:rPr lang="en-US" sz="1100" dirty="0" smtClean="0">
                          <a:latin typeface="Times New Roman"/>
                          <a:ea typeface="Calibri"/>
                          <a:cs typeface="Times New Roman"/>
                        </a:rPr>
                        <a:t>Initial </a:t>
                      </a:r>
                      <a:r>
                        <a:rPr lang="en-US" sz="1100" dirty="0" err="1" smtClean="0">
                          <a:latin typeface="Times New Roman"/>
                          <a:ea typeface="Calibri"/>
                          <a:cs typeface="Times New Roman"/>
                        </a:rPr>
                        <a:t>Tengiz</a:t>
                      </a:r>
                      <a:r>
                        <a:rPr lang="en-US" sz="1100" dirty="0" smtClean="0">
                          <a:latin typeface="Times New Roman"/>
                          <a:ea typeface="Calibri"/>
                          <a:cs typeface="Times New Roman"/>
                        </a:rPr>
                        <a:t> oil after burning</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Calibri"/>
                          <a:cs typeface="Times New Roman"/>
                        </a:rPr>
                        <a:t>0,979 %</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539">
                <a:tc>
                  <a:txBody>
                    <a:bodyPr/>
                    <a:lstStyle/>
                    <a:p>
                      <a:pPr indent="450215" algn="just">
                        <a:lnSpc>
                          <a:spcPct val="115000"/>
                        </a:lnSpc>
                        <a:spcAft>
                          <a:spcPts val="0"/>
                        </a:spcAft>
                      </a:pPr>
                      <a:r>
                        <a:rPr lang="en-US" sz="1100" dirty="0" smtClean="0">
                          <a:latin typeface="Times New Roman"/>
                          <a:ea typeface="Calibri"/>
                          <a:cs typeface="Times New Roman"/>
                        </a:rPr>
                        <a:t>Sample</a:t>
                      </a:r>
                      <a:r>
                        <a:rPr lang="ru-RU" sz="1100" dirty="0" smtClean="0">
                          <a:latin typeface="Times New Roman"/>
                          <a:ea typeface="Calibri"/>
                          <a:cs typeface="Times New Roman"/>
                        </a:rPr>
                        <a:t> </a:t>
                      </a:r>
                      <a:r>
                        <a:rPr lang="ru-RU" sz="1100" dirty="0">
                          <a:latin typeface="Times New Roman"/>
                          <a:ea typeface="Calibri"/>
                          <a:cs typeface="Times New Roman"/>
                        </a:rPr>
                        <a:t>№3</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l">
                        <a:lnSpc>
                          <a:spcPct val="115000"/>
                        </a:lnSpc>
                        <a:spcAft>
                          <a:spcPts val="0"/>
                        </a:spcAft>
                      </a:pPr>
                      <a:r>
                        <a:rPr lang="en-US" sz="1100" dirty="0" smtClean="0">
                          <a:latin typeface="Times New Roman"/>
                          <a:ea typeface="Calibri"/>
                          <a:cs typeface="Times New Roman"/>
                        </a:rPr>
                        <a:t>Initial </a:t>
                      </a:r>
                      <a:r>
                        <a:rPr lang="en-US" sz="1100" dirty="0" err="1" smtClean="0">
                          <a:latin typeface="Times New Roman"/>
                          <a:ea typeface="Calibri"/>
                          <a:cs typeface="Times New Roman"/>
                        </a:rPr>
                        <a:t>Tengiz</a:t>
                      </a:r>
                      <a:r>
                        <a:rPr lang="en-US" sz="1100" dirty="0" smtClean="0">
                          <a:latin typeface="Times New Roman"/>
                          <a:ea typeface="Calibri"/>
                          <a:cs typeface="Times New Roman"/>
                        </a:rPr>
                        <a:t> oil saturated with hydrogen sulfide</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Calibri"/>
                          <a:cs typeface="Times New Roman"/>
                        </a:rPr>
                        <a:t>0,632 %</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7128">
                <a:tc>
                  <a:txBody>
                    <a:bodyPr/>
                    <a:lstStyle/>
                    <a:p>
                      <a:pPr indent="450215" algn="just">
                        <a:lnSpc>
                          <a:spcPct val="115000"/>
                        </a:lnSpc>
                        <a:spcAft>
                          <a:spcPts val="0"/>
                        </a:spcAft>
                      </a:pPr>
                      <a:r>
                        <a:rPr lang="en-US" sz="1100" dirty="0" smtClean="0">
                          <a:latin typeface="Times New Roman"/>
                          <a:ea typeface="Calibri"/>
                          <a:cs typeface="Times New Roman"/>
                        </a:rPr>
                        <a:t>Sample</a:t>
                      </a:r>
                      <a:r>
                        <a:rPr lang="ru-RU" sz="1100" dirty="0" smtClean="0">
                          <a:latin typeface="Times New Roman"/>
                          <a:ea typeface="Calibri"/>
                          <a:cs typeface="Times New Roman"/>
                        </a:rPr>
                        <a:t> </a:t>
                      </a:r>
                      <a:r>
                        <a:rPr lang="ru-RU" sz="1100" dirty="0">
                          <a:latin typeface="Times New Roman"/>
                          <a:ea typeface="Calibri"/>
                          <a:cs typeface="Times New Roman"/>
                        </a:rPr>
                        <a:t>№4</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l">
                        <a:lnSpc>
                          <a:spcPct val="115000"/>
                        </a:lnSpc>
                        <a:spcAft>
                          <a:spcPts val="0"/>
                        </a:spcAft>
                      </a:pPr>
                      <a:r>
                        <a:rPr lang="en-US" sz="1100" dirty="0" smtClean="0">
                          <a:latin typeface="Times New Roman"/>
                          <a:ea typeface="Calibri"/>
                          <a:cs typeface="Times New Roman"/>
                        </a:rPr>
                        <a:t>Oil saturated with hydrogen sulfide and burned immediately after casting</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Calibri"/>
                          <a:cs typeface="Times New Roman"/>
                        </a:rPr>
                        <a:t>1,176 %</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854">
                <a:tc>
                  <a:txBody>
                    <a:bodyPr/>
                    <a:lstStyle/>
                    <a:p>
                      <a:pPr indent="450215" algn="just">
                        <a:lnSpc>
                          <a:spcPct val="115000"/>
                        </a:lnSpc>
                        <a:spcAft>
                          <a:spcPts val="0"/>
                        </a:spcAft>
                      </a:pPr>
                      <a:r>
                        <a:rPr lang="en-US" sz="1100" dirty="0" smtClean="0">
                          <a:latin typeface="Times New Roman"/>
                          <a:ea typeface="Calibri"/>
                          <a:cs typeface="Times New Roman"/>
                        </a:rPr>
                        <a:t>Sample</a:t>
                      </a:r>
                      <a:r>
                        <a:rPr lang="ru-RU" sz="1100" dirty="0" smtClean="0">
                          <a:latin typeface="Times New Roman"/>
                          <a:ea typeface="Calibri"/>
                          <a:cs typeface="Times New Roman"/>
                        </a:rPr>
                        <a:t> </a:t>
                      </a:r>
                      <a:r>
                        <a:rPr lang="ru-RU" sz="1100" dirty="0">
                          <a:latin typeface="Times New Roman"/>
                          <a:ea typeface="Calibri"/>
                          <a:cs typeface="Times New Roman"/>
                        </a:rPr>
                        <a:t>№5</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l">
                        <a:lnSpc>
                          <a:spcPct val="115000"/>
                        </a:lnSpc>
                        <a:spcAft>
                          <a:spcPts val="0"/>
                        </a:spcAft>
                      </a:pPr>
                      <a:r>
                        <a:rPr lang="en-US" sz="1100" dirty="0" smtClean="0">
                          <a:latin typeface="Times New Roman"/>
                          <a:ea typeface="Calibri"/>
                          <a:cs typeface="Times New Roman"/>
                        </a:rPr>
                        <a:t>Oil saturated with hydrogen sulfide and burnt in 1 hour 30 minutes</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Calibri"/>
                          <a:cs typeface="Times New Roman"/>
                        </a:rPr>
                        <a:t>1,151 %</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7128">
                <a:tc>
                  <a:txBody>
                    <a:bodyPr/>
                    <a:lstStyle/>
                    <a:p>
                      <a:pPr indent="450215" algn="just">
                        <a:lnSpc>
                          <a:spcPct val="115000"/>
                        </a:lnSpc>
                        <a:spcAft>
                          <a:spcPts val="0"/>
                        </a:spcAft>
                      </a:pPr>
                      <a:r>
                        <a:rPr lang="en-US" sz="1100" dirty="0" smtClean="0">
                          <a:latin typeface="Times New Roman"/>
                          <a:ea typeface="Calibri"/>
                          <a:cs typeface="Times New Roman"/>
                        </a:rPr>
                        <a:t>Sample</a:t>
                      </a:r>
                      <a:r>
                        <a:rPr lang="ru-RU" sz="1100" dirty="0" smtClean="0">
                          <a:latin typeface="Times New Roman"/>
                          <a:ea typeface="Calibri"/>
                          <a:cs typeface="Times New Roman"/>
                        </a:rPr>
                        <a:t> </a:t>
                      </a:r>
                      <a:r>
                        <a:rPr lang="ru-RU" sz="1100" dirty="0">
                          <a:latin typeface="Times New Roman"/>
                          <a:ea typeface="Calibri"/>
                          <a:cs typeface="Times New Roman"/>
                        </a:rPr>
                        <a:t>№6</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l">
                        <a:lnSpc>
                          <a:spcPct val="115000"/>
                        </a:lnSpc>
                        <a:spcAft>
                          <a:spcPts val="0"/>
                        </a:spcAft>
                      </a:pPr>
                      <a:r>
                        <a:rPr lang="en-US" sz="1100" dirty="0" smtClean="0">
                          <a:latin typeface="Times New Roman"/>
                          <a:ea typeface="Calibri"/>
                          <a:cs typeface="Times New Roman"/>
                        </a:rPr>
                        <a:t>Oil saturated with hydrogen sulfide and burned immediately after filling with water salinity 6 ‰</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a:latin typeface="Times New Roman"/>
                          <a:ea typeface="Calibri"/>
                          <a:cs typeface="Times New Roman"/>
                        </a:rPr>
                        <a:t>1,183 %</a:t>
                      </a:r>
                      <a:endParaRPr lang="ru-R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854">
                <a:tc>
                  <a:txBody>
                    <a:bodyPr/>
                    <a:lstStyle/>
                    <a:p>
                      <a:pPr indent="450215" algn="just">
                        <a:lnSpc>
                          <a:spcPct val="115000"/>
                        </a:lnSpc>
                        <a:spcAft>
                          <a:spcPts val="0"/>
                        </a:spcAft>
                      </a:pPr>
                      <a:r>
                        <a:rPr lang="en-US" sz="1100" dirty="0" smtClean="0">
                          <a:latin typeface="Times New Roman"/>
                          <a:ea typeface="Calibri"/>
                          <a:cs typeface="Times New Roman"/>
                        </a:rPr>
                        <a:t>Sample</a:t>
                      </a:r>
                      <a:r>
                        <a:rPr lang="ru-RU" sz="1100" dirty="0" smtClean="0">
                          <a:latin typeface="Times New Roman"/>
                          <a:ea typeface="Calibri"/>
                          <a:cs typeface="Times New Roman"/>
                        </a:rPr>
                        <a:t> </a:t>
                      </a:r>
                      <a:r>
                        <a:rPr lang="ru-RU" sz="1100" dirty="0">
                          <a:latin typeface="Times New Roman"/>
                          <a:ea typeface="Calibri"/>
                          <a:cs typeface="Times New Roman"/>
                        </a:rPr>
                        <a:t>№7</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l">
                        <a:lnSpc>
                          <a:spcPct val="115000"/>
                        </a:lnSpc>
                        <a:spcAft>
                          <a:spcPts val="0"/>
                        </a:spcAft>
                      </a:pPr>
                      <a:r>
                        <a:rPr lang="en-US" sz="1100" dirty="0" smtClean="0">
                          <a:latin typeface="Times New Roman"/>
                          <a:ea typeface="Calibri"/>
                          <a:cs typeface="Times New Roman"/>
                        </a:rPr>
                        <a:t>Oil saturated with hydrogen sulfide and burned immediately after filling with water salinity 35 ‰</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lnSpc>
                          <a:spcPct val="115000"/>
                        </a:lnSpc>
                        <a:spcAft>
                          <a:spcPts val="0"/>
                        </a:spcAft>
                      </a:pPr>
                      <a:r>
                        <a:rPr lang="ru-RU" sz="1100" dirty="0">
                          <a:latin typeface="Times New Roman"/>
                          <a:ea typeface="Calibri"/>
                          <a:cs typeface="Times New Roman"/>
                        </a:rPr>
                        <a:t>1,086 %</a:t>
                      </a:r>
                      <a:endParaRPr lang="ru-R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8547" name="Rectangle 3"/>
          <p:cNvSpPr>
            <a:spLocks noChangeArrowheads="1"/>
          </p:cNvSpPr>
          <p:nvPr/>
        </p:nvSpPr>
        <p:spPr bwMode="auto">
          <a:xfrm>
            <a:off x="357158" y="4830087"/>
            <a:ext cx="8501122"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9263" algn="just"/>
            <a:r>
              <a:rPr lang="en-US" sz="1400" dirty="0" smtClean="0">
                <a:latin typeface="Times New Roman" pitchFamily="18" charset="0"/>
                <a:ea typeface="TimesNewRomanPSMT"/>
                <a:cs typeface="Times New Roman" pitchFamily="18" charset="0"/>
              </a:rPr>
              <a:t>The combustion process of oil containing hydrogen </a:t>
            </a:r>
            <a:r>
              <a:rPr lang="en-US" sz="1400" dirty="0" err="1" smtClean="0">
                <a:latin typeface="Times New Roman" pitchFamily="18" charset="0"/>
                <a:ea typeface="TimesNewRomanPSMT"/>
                <a:cs typeface="Times New Roman" pitchFamily="18" charset="0"/>
              </a:rPr>
              <a:t>sulphide</a:t>
            </a:r>
            <a:r>
              <a:rPr lang="en-US" sz="1400" dirty="0" smtClean="0">
                <a:latin typeface="Times New Roman" pitchFamily="18" charset="0"/>
                <a:ea typeface="TimesNewRomanPSMT"/>
                <a:cs typeface="Times New Roman" pitchFamily="18" charset="0"/>
              </a:rPr>
              <a:t> leads to an increase in the concentration of sulfur composition unburned oil residues. Additional improvement can be explained by the formation of sulfur-coupled stably sulfur compounds which are formed in the reaction of hydrogen sulfide and hydrocarbon oil compounds. These processes are possible because of the high combustion temperature. Relatively minimal sulfur content of the sample due to the large volume №7 (130 ml) of oil residues after combustion.</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1"/>
          <p:cNvSpPr>
            <a:spLocks noChangeArrowheads="1"/>
          </p:cNvSpPr>
          <p:nvPr/>
        </p:nvSpPr>
        <p:spPr bwMode="auto">
          <a:xfrm>
            <a:off x="285720" y="676233"/>
            <a:ext cx="8643998" cy="4401205"/>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a:r>
              <a:rPr lang="en-US" sz="2000" b="1" dirty="0" smtClean="0">
                <a:latin typeface="Times New Roman" pitchFamily="18" charset="0"/>
                <a:ea typeface="Calibri" pitchFamily="34" charset="0"/>
                <a:cs typeface="Times New Roman" pitchFamily="18" charset="0"/>
              </a:rPr>
              <a:t>Thus conducted studies to determine the operational capability of using in-situ burning as a method of oil spill with a high content of sulfur compounds, hydrogen sulfide was studied in the process of evaporation of </a:t>
            </a:r>
            <a:r>
              <a:rPr lang="en-US" sz="2000" b="1" dirty="0" err="1" smtClean="0">
                <a:latin typeface="Times New Roman" pitchFamily="18" charset="0"/>
                <a:ea typeface="Calibri" pitchFamily="34" charset="0"/>
                <a:cs typeface="Times New Roman" pitchFamily="18" charset="0"/>
              </a:rPr>
              <a:t>sulphuretted</a:t>
            </a:r>
            <a:r>
              <a:rPr lang="en-US" sz="2000" b="1" dirty="0" smtClean="0">
                <a:latin typeface="Times New Roman" pitchFamily="18" charset="0"/>
                <a:ea typeface="Calibri" pitchFamily="34" charset="0"/>
                <a:cs typeface="Times New Roman" pitchFamily="18" charset="0"/>
              </a:rPr>
              <a:t> oil from the </a:t>
            </a:r>
            <a:r>
              <a:rPr lang="en-US" sz="2000" b="1" dirty="0" err="1" smtClean="0">
                <a:latin typeface="Times New Roman" pitchFamily="18" charset="0"/>
                <a:ea typeface="Calibri" pitchFamily="34" charset="0"/>
                <a:cs typeface="Times New Roman" pitchFamily="18" charset="0"/>
              </a:rPr>
              <a:t>Tengiz</a:t>
            </a:r>
            <a:r>
              <a:rPr lang="en-US" sz="2000" b="1" dirty="0" smtClean="0">
                <a:latin typeface="Times New Roman" pitchFamily="18" charset="0"/>
                <a:ea typeface="Calibri" pitchFamily="34" charset="0"/>
                <a:cs typeface="Times New Roman" pitchFamily="18" charset="0"/>
              </a:rPr>
              <a:t> field and the characteristics of its combustion on the water surface. The analysis of changes in the percentage of sulfur in the oil residues after combustion. Studies have shown that the overall combustion process of a sulfur containing oil has no significant differences in stability of flame propagation, to change the combustion temperature of the combustion process of oil containing no hydrogen sulfide. The main difference is that the process of burning oil containing hydrogen </a:t>
            </a:r>
            <a:r>
              <a:rPr lang="en-US" sz="2000" b="1" dirty="0" err="1" smtClean="0">
                <a:latin typeface="Times New Roman" pitchFamily="18" charset="0"/>
                <a:ea typeface="Calibri" pitchFamily="34" charset="0"/>
                <a:cs typeface="Times New Roman" pitchFamily="18" charset="0"/>
              </a:rPr>
              <a:t>sulphide</a:t>
            </a:r>
            <a:r>
              <a:rPr lang="en-US" sz="2000" b="1" dirty="0" smtClean="0">
                <a:latin typeface="Times New Roman" pitchFamily="18" charset="0"/>
                <a:ea typeface="Calibri" pitchFamily="34" charset="0"/>
                <a:cs typeface="Times New Roman" pitchFamily="18" charset="0"/>
              </a:rPr>
              <a:t> leads to an increase in the concentration of sulfur in crude oil residue after combustion. Increasing the concentration of sulfur due to the formation stably-bound sulfur compounds formed in the reaction of hydrogen sulfide and hydrocarbon compounds of oil at high combustion temperatures.</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ChangeArrowheads="1"/>
          </p:cNvSpPr>
          <p:nvPr/>
        </p:nvSpPr>
        <p:spPr bwMode="auto">
          <a:xfrm>
            <a:off x="395288" y="1544638"/>
            <a:ext cx="8388350" cy="5156200"/>
          </a:xfrm>
          <a:prstGeom prst="rect">
            <a:avLst/>
          </a:prstGeom>
          <a:noFill/>
          <a:ln w="9525">
            <a:noFill/>
            <a:miter lim="800000"/>
            <a:headEnd/>
            <a:tailEnd/>
          </a:ln>
        </p:spPr>
        <p:txBody>
          <a:bodyPr bIns="0" anchor="ctr">
            <a:spAutoFit/>
          </a:bodyPr>
          <a:lstStyle/>
          <a:p>
            <a:pPr indent="269875" algn="just" eaLnBrk="0" hangingPunct="0">
              <a:buFontTx/>
              <a:buChar char="-"/>
              <a:defRPr/>
            </a:pPr>
            <a:r>
              <a:rPr lang="en-US" sz="1400" b="1" dirty="0">
                <a:latin typeface="Times New Roman" pitchFamily="18" charset="0"/>
                <a:cs typeface="Times New Roman" pitchFamily="18" charset="0"/>
              </a:rPr>
              <a:t>as an example of </a:t>
            </a:r>
            <a:r>
              <a:rPr lang="en-US" sz="1400" b="1" dirty="0" err="1">
                <a:latin typeface="Times New Roman" pitchFamily="18" charset="0"/>
                <a:cs typeface="Times New Roman" pitchFamily="18" charset="0"/>
              </a:rPr>
              <a:t>Karazhanbas</a:t>
            </a:r>
            <a:r>
              <a:rPr lang="en-US" sz="1400" b="1" dirty="0">
                <a:latin typeface="Times New Roman" pitchFamily="18" charset="0"/>
                <a:cs typeface="Times New Roman" pitchFamily="18" charset="0"/>
              </a:rPr>
              <a:t> oil it was established that minimum thickness of oil layer, allowing to initiate and maintain the combustion process, is in in the range of 3-5 mm. </a:t>
            </a:r>
          </a:p>
          <a:p>
            <a:pPr indent="269875" algn="just" eaLnBrk="0" hangingPunct="0">
              <a:buFontTx/>
              <a:buChar char="-"/>
              <a:defRPr/>
            </a:pPr>
            <a:r>
              <a:rPr lang="en-US" sz="1400" b="1" dirty="0">
                <a:latin typeface="Times New Roman" pitchFamily="18" charset="0"/>
                <a:cs typeface="Times New Roman" pitchFamily="18" charset="0"/>
              </a:rPr>
              <a:t>the proposed synthetic sorbent accelerates the combustion process of oil on the water surface tree-fold, compared with the combustion process of oil without sorbent, that is explained by significant sorption of light fractions an their involvement in combustion process.</a:t>
            </a:r>
          </a:p>
          <a:p>
            <a:pPr algn="just">
              <a:defRPr/>
            </a:pPr>
            <a:r>
              <a:rPr lang="en-US" sz="1400" b="1" dirty="0">
                <a:latin typeface="Times New Roman" pitchFamily="18" charset="0"/>
                <a:cs typeface="Times New Roman" pitchFamily="18" charset="0"/>
              </a:rPr>
              <a:t> - it is shown that remaining mass of oil on the water surface after combustion process ending, is a bitumen mass, which has good adherence and strong adhesion, that allows to take it by mechanical way from water surface. </a:t>
            </a:r>
          </a:p>
          <a:p>
            <a:pPr algn="just">
              <a:buFontTx/>
              <a:buChar char="-"/>
              <a:defRPr/>
            </a:pPr>
            <a:r>
              <a:rPr lang="en-US"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asphaltenes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and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resins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contained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oil</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from</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field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Janajol</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are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natural</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emulsifiers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and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dispersants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process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dispersion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and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emulsion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formation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Emulsification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oil</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film</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saturated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with</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water</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and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its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ability</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to</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fire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greatly</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reduced</a:t>
            </a:r>
            <a:r>
              <a:rPr lang="ru-RU" sz="1400" b="1" dirty="0">
                <a:latin typeface="Times New Roman" pitchFamily="18" charset="0"/>
                <a:cs typeface="Times New Roman" pitchFamily="18" charset="0"/>
              </a:rPr>
              <a:t>;</a:t>
            </a:r>
            <a:r>
              <a:rPr lang="en-US" sz="1400" b="1" dirty="0">
                <a:latin typeface="Times New Roman" pitchFamily="18" charset="0"/>
                <a:cs typeface="Times New Roman" pitchFamily="18" charset="0"/>
              </a:rPr>
              <a:t> </a:t>
            </a:r>
          </a:p>
          <a:p>
            <a:pPr algn="just">
              <a:buFontTx/>
              <a:buChar char="-"/>
              <a:defRPr/>
            </a:pPr>
            <a:r>
              <a:rPr lang="ru-RU" sz="1400" b="1" dirty="0">
                <a:latin typeface="Times New Roman" pitchFamily="18" charset="0"/>
                <a:cs typeface="Times New Roman" pitchFamily="18" charset="0"/>
              </a:rPr>
              <a:t> </a:t>
            </a:r>
            <a:r>
              <a:rPr lang="en-US" sz="1400" b="1" dirty="0">
                <a:latin typeface="Times New Roman" pitchFamily="18" charset="0"/>
                <a:cs typeface="Times New Roman" pitchFamily="18" charset="0"/>
              </a:rPr>
              <a:t>t</a:t>
            </a:r>
            <a:r>
              <a:rPr lang="ru-RU" sz="1400" b="1" dirty="0" err="1">
                <a:latin typeface="Times New Roman" pitchFamily="18" charset="0"/>
                <a:cs typeface="Times New Roman" pitchFamily="18" charset="0"/>
              </a:rPr>
              <a: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combustion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oil</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increases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water</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temperature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adjustment</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oil-water</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boundary</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not</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uniform</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upper</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oil</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layer</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adjacent</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to</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water</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boils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Changing</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temperature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water</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depth</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from</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surface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during</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combustion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averages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at</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depth</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1 </a:t>
            </a:r>
            <a:r>
              <a:rPr lang="ru-RU" sz="1400" b="1" dirty="0" err="1">
                <a:latin typeface="Times New Roman" pitchFamily="18" charset="0"/>
                <a:cs typeface="Times New Roman" pitchFamily="18" charset="0"/>
              </a:rPr>
              <a:t>cm</a:t>
            </a:r>
            <a:r>
              <a:rPr lang="ru-RU" sz="1400" b="1" dirty="0">
                <a:latin typeface="Times New Roman" pitchFamily="18" charset="0"/>
                <a:cs typeface="Times New Roman" pitchFamily="18" charset="0"/>
              </a:rPr>
              <a:t> - </a:t>
            </a:r>
            <a:r>
              <a:rPr lang="ru-RU" sz="1400" b="1" dirty="0" err="1">
                <a:latin typeface="Times New Roman" pitchFamily="18" charset="0"/>
                <a:cs typeface="Times New Roman" pitchFamily="18" charset="0"/>
              </a:rPr>
              <a:t>an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increase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20 - 30 </a:t>
            </a:r>
            <a:r>
              <a:rPr lang="ru-RU" sz="1400" b="1" dirty="0" err="1">
                <a:latin typeface="Times New Roman" pitchFamily="18" charset="0"/>
                <a:cs typeface="Times New Roman" pitchFamily="18" charset="0"/>
              </a:rPr>
              <a:t>º </a:t>
            </a:r>
            <a:r>
              <a:rPr lang="ru-RU" sz="1400" b="1" dirty="0">
                <a:latin typeface="Times New Roman" pitchFamily="18" charset="0"/>
                <a:cs typeface="Times New Roman" pitchFamily="18" charset="0"/>
              </a:rPr>
              <a:t>C, </a:t>
            </a:r>
            <a:r>
              <a:rPr lang="ru-RU" sz="1400" b="1" dirty="0" err="1">
                <a:latin typeface="Times New Roman" pitchFamily="18" charset="0"/>
                <a:cs typeface="Times New Roman" pitchFamily="18" charset="0"/>
              </a:rPr>
              <a:t>at</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depth</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2 </a:t>
            </a:r>
            <a:r>
              <a:rPr lang="ru-RU" sz="1400" b="1" dirty="0" err="1">
                <a:latin typeface="Times New Roman" pitchFamily="18" charset="0"/>
                <a:cs typeface="Times New Roman" pitchFamily="18" charset="0"/>
              </a:rPr>
              <a:t>cm</a:t>
            </a:r>
            <a:r>
              <a:rPr lang="ru-RU" sz="1400" b="1" dirty="0">
                <a:latin typeface="Times New Roman" pitchFamily="18" charset="0"/>
                <a:cs typeface="Times New Roman" pitchFamily="18" charset="0"/>
              </a:rPr>
              <a:t> - 2 - 10 </a:t>
            </a:r>
            <a:r>
              <a:rPr lang="ru-RU" sz="1400" b="1" dirty="0" err="1">
                <a:latin typeface="Times New Roman" pitchFamily="18" charset="0"/>
                <a:cs typeface="Times New Roman" pitchFamily="18" charset="0"/>
              </a:rPr>
              <a:t>º </a:t>
            </a:r>
            <a:r>
              <a:rPr lang="ru-RU" sz="1400" b="1" dirty="0">
                <a:latin typeface="Times New Roman" pitchFamily="18" charset="0"/>
                <a:cs typeface="Times New Roman" pitchFamily="18" charset="0"/>
              </a:rPr>
              <a:t>C, </a:t>
            </a:r>
            <a:r>
              <a:rPr lang="ru-RU" sz="1400" b="1" dirty="0" err="1">
                <a:latin typeface="Times New Roman" pitchFamily="18" charset="0"/>
                <a:cs typeface="Times New Roman" pitchFamily="18" charset="0"/>
              </a:rPr>
              <a:t>at</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depth</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3 </a:t>
            </a:r>
            <a:r>
              <a:rPr lang="ru-RU" sz="1400" b="1" dirty="0" err="1">
                <a:latin typeface="Times New Roman" pitchFamily="18" charset="0"/>
                <a:cs typeface="Times New Roman" pitchFamily="18" charset="0"/>
              </a:rPr>
              <a:t>cm</a:t>
            </a:r>
            <a:r>
              <a:rPr lang="ru-RU" sz="1400" b="1" dirty="0">
                <a:latin typeface="Times New Roman" pitchFamily="18" charset="0"/>
                <a:cs typeface="Times New Roman" pitchFamily="18" charset="0"/>
              </a:rPr>
              <a:t> - 1 - 5 </a:t>
            </a:r>
            <a:r>
              <a:rPr lang="ru-RU" sz="1400" b="1" dirty="0" err="1">
                <a:latin typeface="Times New Roman" pitchFamily="18" charset="0"/>
                <a:cs typeface="Times New Roman" pitchFamily="18" charset="0"/>
              </a:rPr>
              <a:t>º </a:t>
            </a:r>
            <a:r>
              <a:rPr lang="ru-RU" sz="1400" b="1" dirty="0">
                <a:latin typeface="Times New Roman" pitchFamily="18" charset="0"/>
                <a:cs typeface="Times New Roman" pitchFamily="18" charset="0"/>
              </a:rPr>
              <a:t>C </a:t>
            </a:r>
            <a:r>
              <a:rPr lang="ru-RU" sz="1400" b="1" dirty="0" err="1">
                <a:latin typeface="Times New Roman" pitchFamily="18" charset="0"/>
                <a:cs typeface="Times New Roman" pitchFamily="18" charset="0"/>
              </a:rPr>
              <a:t>above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initial</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temperature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Regardless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brand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investigated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oils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warm</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water</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column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terminated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at</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depth</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4 </a:t>
            </a:r>
            <a:r>
              <a:rPr lang="ru-RU" sz="1400" b="1" dirty="0" err="1">
                <a:latin typeface="Times New Roman" pitchFamily="18" charset="0"/>
                <a:cs typeface="Times New Roman" pitchFamily="18" charset="0"/>
              </a:rPr>
              <a:t>cm</a:t>
            </a:r>
            <a:r>
              <a:rPr lang="ru-RU" sz="1400" b="1" dirty="0">
                <a:latin typeface="Times New Roman" pitchFamily="18" charset="0"/>
                <a:cs typeface="Times New Roman" pitchFamily="18" charset="0"/>
              </a:rPr>
              <a:t> 4 </a:t>
            </a:r>
            <a:r>
              <a:rPr lang="ru-RU" sz="1400" b="1" dirty="0" err="1">
                <a:latin typeface="Times New Roman" pitchFamily="18" charset="0"/>
                <a:cs typeface="Times New Roman" pitchFamily="18" charset="0"/>
              </a:rPr>
              <a:t>cm</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below</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temperature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does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not</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change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and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equal</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to</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initial</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water</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temperature</a:t>
            </a:r>
            <a:r>
              <a:rPr lang="ru-RU" sz="1400" b="1" dirty="0">
                <a:latin typeface="Times New Roman" pitchFamily="18" charset="0"/>
                <a:cs typeface="Times New Roman" pitchFamily="18" charset="0"/>
              </a:rPr>
              <a:t>;</a:t>
            </a:r>
            <a:endParaRPr lang="en-US" sz="1400" b="1" dirty="0">
              <a:latin typeface="Times New Roman" pitchFamily="18" charset="0"/>
              <a:cs typeface="Times New Roman" pitchFamily="18" charset="0"/>
            </a:endParaRPr>
          </a:p>
          <a:p>
            <a:pPr algn="just">
              <a:buFontTx/>
              <a:buChar char="-"/>
              <a:defRPr/>
            </a:pPr>
            <a:r>
              <a:rPr lang="en-US"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burning</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blend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Janajol</a:t>
            </a:r>
            <a:r>
              <a:rPr lang="ru-RU" sz="1400" b="1" dirty="0">
                <a:latin typeface="Times New Roman" pitchFamily="18" charset="0"/>
                <a:cs typeface="Times New Roman" pitchFamily="18" charset="0"/>
              </a:rPr>
              <a:t> - </a:t>
            </a:r>
            <a:r>
              <a:rPr lang="ru-RU" sz="1400" b="1" dirty="0" err="1">
                <a:latin typeface="Times New Roman" pitchFamily="18" charset="0"/>
                <a:cs typeface="Times New Roman" pitchFamily="18" charset="0"/>
              </a:rPr>
              <a:t>Buzachi</a:t>
            </a:r>
            <a:r>
              <a:rPr lang="ru-RU" sz="1400" b="1" dirty="0">
                <a:latin typeface="Times New Roman" pitchFamily="18" charset="0"/>
                <a:cs typeface="Times New Roman" pitchFamily="18" charset="0"/>
              </a:rPr>
              <a:t>, 70/30) </a:t>
            </a:r>
            <a:r>
              <a:rPr lang="ru-RU" sz="1400" b="1" dirty="0" err="1">
                <a:latin typeface="Times New Roman" pitchFamily="18" charset="0"/>
                <a:cs typeface="Times New Roman" pitchFamily="18" charset="0"/>
              </a:rPr>
              <a:t>there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general</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pattern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influence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salinity</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process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burning</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oil</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layer</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This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pattern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most</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clearly</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expressed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relation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to</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burning</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time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oil</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layer</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Thus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with</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increasing</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salt</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concentration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and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temperature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water</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decreases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amount</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time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combustion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and</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burnt</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oil</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fresh</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water</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influence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of</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water</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temperature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the</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combustion</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process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is</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not</a:t>
            </a:r>
            <a:r>
              <a:rPr lang="ru-RU" sz="1400" b="1" dirty="0">
                <a:latin typeface="Times New Roman" pitchFamily="18" charset="0"/>
                <a:cs typeface="Times New Roman" pitchFamily="18" charset="0"/>
              </a:rPr>
              <a:t> </a:t>
            </a:r>
            <a:r>
              <a:rPr lang="ru-RU" sz="1400" b="1" dirty="0" err="1">
                <a:latin typeface="Times New Roman" pitchFamily="18" charset="0"/>
                <a:cs typeface="Times New Roman" pitchFamily="18" charset="0"/>
              </a:rPr>
              <a:t>observed</a:t>
            </a:r>
            <a:r>
              <a:rPr lang="ru-RU" sz="1400" b="1" dirty="0">
                <a:latin typeface="Times New Roman" pitchFamily="18" charset="0"/>
                <a:cs typeface="Times New Roman" pitchFamily="18" charset="0"/>
              </a:rPr>
              <a:t>. </a:t>
            </a:r>
          </a:p>
          <a:p>
            <a:pPr algn="just">
              <a:buFontTx/>
              <a:buChar char="-"/>
              <a:defRPr/>
            </a:pPr>
            <a:endParaRPr lang="ru-RU" sz="1400" b="1" dirty="0">
              <a:latin typeface="Times New Roman" pitchFamily="18" charset="0"/>
              <a:cs typeface="Times New Roman" pitchFamily="18" charset="0"/>
            </a:endParaRPr>
          </a:p>
          <a:p>
            <a:pPr indent="269875" algn="just" eaLnBrk="0" hangingPunct="0">
              <a:defRPr/>
            </a:pPr>
            <a:r>
              <a:rPr lang="en-US" sz="2400" dirty="0">
                <a:latin typeface="Times New Roman" pitchFamily="18" charset="0"/>
                <a:cs typeface="Times New Roman" pitchFamily="18" charset="0"/>
              </a:rPr>
              <a:t>                               </a:t>
            </a:r>
          </a:p>
        </p:txBody>
      </p:sp>
      <p:sp>
        <p:nvSpPr>
          <p:cNvPr id="30723" name="Прямоугольник 5"/>
          <p:cNvSpPr>
            <a:spLocks noChangeArrowheads="1"/>
          </p:cNvSpPr>
          <p:nvPr/>
        </p:nvSpPr>
        <p:spPr bwMode="auto">
          <a:xfrm>
            <a:off x="2962275" y="652463"/>
            <a:ext cx="3109913" cy="708025"/>
          </a:xfrm>
          <a:prstGeom prst="rect">
            <a:avLst/>
          </a:prstGeom>
          <a:noFill/>
          <a:ln w="9525">
            <a:noFill/>
            <a:miter lim="800000"/>
            <a:headEnd/>
            <a:tailEnd/>
          </a:ln>
        </p:spPr>
        <p:txBody>
          <a:bodyPr wrap="none">
            <a:spAutoFit/>
          </a:bodyPr>
          <a:lstStyle/>
          <a:p>
            <a:pPr indent="269875" algn="just"/>
            <a:r>
              <a:rPr lang="en-US" sz="4000" b="1">
                <a:latin typeface="Times New Roman" pitchFamily="18" charset="0"/>
                <a:cs typeface="Times New Roman" pitchFamily="18" charset="0"/>
              </a:rPr>
              <a:t>Conclusions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16"/>
          <p:cNvPicPr>
            <a:picLocks noChangeAspect="1" noChangeArrowheads="1"/>
          </p:cNvPicPr>
          <p:nvPr/>
        </p:nvPicPr>
        <p:blipFill>
          <a:blip r:embed="rId4" cstate="email"/>
          <a:srcRect/>
          <a:stretch>
            <a:fillRect/>
          </a:stretch>
        </p:blipFill>
        <p:spPr bwMode="auto">
          <a:xfrm>
            <a:off x="312738" y="525463"/>
            <a:ext cx="8540750" cy="5719762"/>
          </a:xfrm>
          <a:prstGeom prst="rect">
            <a:avLst/>
          </a:prstGeom>
          <a:noFill/>
          <a:ln w="9525">
            <a:noFill/>
            <a:miter lim="800000"/>
            <a:headEnd/>
            <a:tailEnd/>
          </a:ln>
        </p:spPr>
      </p:pic>
      <p:sp>
        <p:nvSpPr>
          <p:cNvPr id="52228" name="Rectangle 3"/>
          <p:cNvSpPr>
            <a:spLocks noGrp="1" noChangeArrowheads="1"/>
          </p:cNvSpPr>
          <p:nvPr>
            <p:ph type="body" sz="half" idx="1"/>
          </p:nvPr>
        </p:nvSpPr>
        <p:spPr>
          <a:xfrm>
            <a:off x="1598613" y="2162175"/>
            <a:ext cx="2057400" cy="531813"/>
          </a:xfrm>
        </p:spPr>
        <p:txBody>
          <a:bodyPr/>
          <a:lstStyle/>
          <a:p>
            <a:pPr algn="ctr">
              <a:lnSpc>
                <a:spcPct val="80000"/>
              </a:lnSpc>
              <a:buFontTx/>
              <a:buNone/>
            </a:pPr>
            <a:r>
              <a:rPr lang="ru-RU" sz="1800" smtClean="0"/>
              <a:t>           </a:t>
            </a:r>
          </a:p>
        </p:txBody>
      </p:sp>
      <p:grpSp>
        <p:nvGrpSpPr>
          <p:cNvPr id="2" name="Group 8"/>
          <p:cNvGrpSpPr>
            <a:grpSpLocks/>
          </p:cNvGrpSpPr>
          <p:nvPr/>
        </p:nvGrpSpPr>
        <p:grpSpPr bwMode="auto">
          <a:xfrm>
            <a:off x="107950" y="150813"/>
            <a:ext cx="8866188" cy="6478587"/>
            <a:chOff x="68" y="95"/>
            <a:chExt cx="5585" cy="4081"/>
          </a:xfrm>
        </p:grpSpPr>
        <p:sp>
          <p:nvSpPr>
            <p:cNvPr id="52230" name="Freeform 9"/>
            <p:cNvSpPr>
              <a:spLocks/>
            </p:cNvSpPr>
            <p:nvPr/>
          </p:nvSpPr>
          <p:spPr bwMode="auto">
            <a:xfrm>
              <a:off x="107" y="144"/>
              <a:ext cx="5546" cy="4032"/>
            </a:xfrm>
            <a:custGeom>
              <a:avLst/>
              <a:gdLst>
                <a:gd name="T0" fmla="*/ 237 w 5504"/>
                <a:gd name="T1" fmla="*/ 3840 h 4032"/>
                <a:gd name="T2" fmla="*/ 0 w 5504"/>
                <a:gd name="T3" fmla="*/ 3831 h 4032"/>
                <a:gd name="T4" fmla="*/ 0 w 5504"/>
                <a:gd name="T5" fmla="*/ 210 h 4032"/>
                <a:gd name="T6" fmla="*/ 401 w 5504"/>
                <a:gd name="T7" fmla="*/ 201 h 4032"/>
                <a:gd name="T8" fmla="*/ 410 w 5504"/>
                <a:gd name="T9" fmla="*/ 0 h 4032"/>
                <a:gd name="T10" fmla="*/ 6374 w 5504"/>
                <a:gd name="T11" fmla="*/ 0 h 4032"/>
                <a:gd name="T12" fmla="*/ 6374 w 5504"/>
                <a:gd name="T13" fmla="*/ 174 h 4032"/>
                <a:gd name="T14" fmla="*/ 6606 w 5504"/>
                <a:gd name="T15" fmla="*/ 192 h 4032"/>
                <a:gd name="T16" fmla="*/ 6603 w 5504"/>
                <a:gd name="T17" fmla="*/ 3831 h 4032"/>
                <a:gd name="T18" fmla="*/ 6394 w 5504"/>
                <a:gd name="T19" fmla="*/ 3831 h 4032"/>
                <a:gd name="T20" fmla="*/ 6394 w 5504"/>
                <a:gd name="T21" fmla="*/ 4023 h 4032"/>
                <a:gd name="T22" fmla="*/ 237 w 5504"/>
                <a:gd name="T23" fmla="*/ 4032 h 4032"/>
                <a:gd name="T24" fmla="*/ 237 w 5504"/>
                <a:gd name="T25" fmla="*/ 3840 h 40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504"/>
                <a:gd name="T40" fmla="*/ 0 h 4032"/>
                <a:gd name="T41" fmla="*/ 5504 w 5504"/>
                <a:gd name="T42" fmla="*/ 4032 h 40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504" h="4032">
                  <a:moveTo>
                    <a:pt x="193" y="3840"/>
                  </a:moveTo>
                  <a:lnTo>
                    <a:pt x="0" y="3831"/>
                  </a:lnTo>
                  <a:lnTo>
                    <a:pt x="0" y="210"/>
                  </a:lnTo>
                  <a:lnTo>
                    <a:pt x="329" y="201"/>
                  </a:lnTo>
                  <a:lnTo>
                    <a:pt x="338" y="0"/>
                  </a:lnTo>
                  <a:lnTo>
                    <a:pt x="5312" y="0"/>
                  </a:lnTo>
                  <a:lnTo>
                    <a:pt x="5312" y="174"/>
                  </a:lnTo>
                  <a:lnTo>
                    <a:pt x="5504" y="192"/>
                  </a:lnTo>
                  <a:lnTo>
                    <a:pt x="5501" y="3831"/>
                  </a:lnTo>
                  <a:lnTo>
                    <a:pt x="5326" y="3831"/>
                  </a:lnTo>
                  <a:lnTo>
                    <a:pt x="5326" y="4023"/>
                  </a:lnTo>
                  <a:lnTo>
                    <a:pt x="193" y="4032"/>
                  </a:lnTo>
                  <a:lnTo>
                    <a:pt x="193" y="3840"/>
                  </a:lnTo>
                  <a:close/>
                </a:path>
              </a:pathLst>
            </a:custGeom>
            <a:noFill/>
            <a:ln w="38100">
              <a:solidFill>
                <a:schemeClr val="accent2"/>
              </a:solidFill>
              <a:round/>
              <a:headEnd/>
              <a:tailEnd/>
            </a:ln>
          </p:spPr>
          <p:txBody>
            <a:bodyPr wrap="none" anchor="ctr"/>
            <a:lstStyle/>
            <a:p>
              <a:endParaRPr lang="en-US"/>
            </a:p>
          </p:txBody>
        </p:sp>
        <p:sp>
          <p:nvSpPr>
            <p:cNvPr id="52231" name="Rectangle 10"/>
            <p:cNvSpPr>
              <a:spLocks noChangeArrowheads="1"/>
            </p:cNvSpPr>
            <p:nvPr/>
          </p:nvSpPr>
          <p:spPr bwMode="auto">
            <a:xfrm>
              <a:off x="204" y="210"/>
              <a:ext cx="5352" cy="3877"/>
            </a:xfrm>
            <a:prstGeom prst="rect">
              <a:avLst/>
            </a:prstGeom>
            <a:noFill/>
            <a:ln w="44450">
              <a:solidFill>
                <a:srgbClr val="FF6600"/>
              </a:solidFill>
              <a:miter lim="800000"/>
              <a:headEnd/>
              <a:tailEnd/>
            </a:ln>
          </p:spPr>
          <p:txBody>
            <a:bodyPr wrap="none" anchor="ctr"/>
            <a:lstStyle/>
            <a:p>
              <a:endParaRPr lang="en-US"/>
            </a:p>
          </p:txBody>
        </p:sp>
        <p:grpSp>
          <p:nvGrpSpPr>
            <p:cNvPr id="3" name="Group 11"/>
            <p:cNvGrpSpPr>
              <a:grpSpLocks/>
            </p:cNvGrpSpPr>
            <p:nvPr/>
          </p:nvGrpSpPr>
          <p:grpSpPr bwMode="auto">
            <a:xfrm>
              <a:off x="68" y="95"/>
              <a:ext cx="453" cy="477"/>
              <a:chOff x="2160" y="1104"/>
              <a:chExt cx="720" cy="720"/>
            </a:xfrm>
          </p:grpSpPr>
          <p:sp>
            <p:nvSpPr>
              <p:cNvPr id="52233" name="Oval 12"/>
              <p:cNvSpPr>
                <a:spLocks noChangeArrowheads="1"/>
              </p:cNvSpPr>
              <p:nvPr/>
            </p:nvSpPr>
            <p:spPr bwMode="auto">
              <a:xfrm>
                <a:off x="2160" y="1104"/>
                <a:ext cx="720" cy="720"/>
              </a:xfrm>
              <a:prstGeom prst="ellipse">
                <a:avLst/>
              </a:prstGeom>
              <a:solidFill>
                <a:schemeClr val="bg1"/>
              </a:solidFill>
              <a:ln w="38100">
                <a:noFill/>
                <a:round/>
                <a:headEnd/>
                <a:tailEnd/>
              </a:ln>
            </p:spPr>
            <p:txBody>
              <a:bodyPr wrap="none" anchor="ctr"/>
              <a:lstStyle/>
              <a:p>
                <a:endParaRPr lang="en-US"/>
              </a:p>
            </p:txBody>
          </p:sp>
          <p:sp>
            <p:nvSpPr>
              <p:cNvPr id="52234" name="Oval 13"/>
              <p:cNvSpPr>
                <a:spLocks noChangeArrowheads="1"/>
              </p:cNvSpPr>
              <p:nvPr/>
            </p:nvSpPr>
            <p:spPr bwMode="auto">
              <a:xfrm>
                <a:off x="2160" y="1104"/>
                <a:ext cx="720" cy="720"/>
              </a:xfrm>
              <a:prstGeom prst="ellipse">
                <a:avLst/>
              </a:prstGeom>
              <a:noFill/>
              <a:ln w="38100">
                <a:solidFill>
                  <a:schemeClr val="accent2"/>
                </a:solidFill>
                <a:round/>
                <a:headEnd/>
                <a:tailEnd/>
              </a:ln>
            </p:spPr>
            <p:txBody>
              <a:bodyPr wrap="none" anchor="ctr"/>
              <a:lstStyle/>
              <a:p>
                <a:endParaRPr lang="en-US"/>
              </a:p>
            </p:txBody>
          </p:sp>
          <p:graphicFrame>
            <p:nvGraphicFramePr>
              <p:cNvPr id="52226" name="Object 2"/>
              <p:cNvGraphicFramePr>
                <a:graphicFrameLocks noChangeAspect="1"/>
              </p:cNvGraphicFramePr>
              <p:nvPr/>
            </p:nvGraphicFramePr>
            <p:xfrm>
              <a:off x="2304" y="1200"/>
              <a:ext cx="422" cy="523"/>
            </p:xfrm>
            <a:graphic>
              <a:graphicData uri="http://schemas.openxmlformats.org/presentationml/2006/ole">
                <p:oleObj spid="_x0000_s56322" name="Точечный рисунок" r:id="rId5" imgW="2476190" imgH="2638095" progId="PBrush">
                  <p:embed/>
                </p:oleObj>
              </a:graphicData>
            </a:graphic>
          </p:graphicFrame>
        </p:grpSp>
      </p:gr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Box 252929"/>
          <p:cNvSpPr txBox="1">
            <a:spLocks noChangeArrowheads="1"/>
          </p:cNvSpPr>
          <p:nvPr/>
        </p:nvSpPr>
        <p:spPr bwMode="auto">
          <a:xfrm>
            <a:off x="550863" y="2568575"/>
            <a:ext cx="3586162" cy="2287588"/>
          </a:xfrm>
          <a:prstGeom prst="rect">
            <a:avLst/>
          </a:prstGeom>
          <a:noFill/>
          <a:ln w="9525">
            <a:noFill/>
            <a:miter lim="800000"/>
            <a:headEnd/>
            <a:tailEnd/>
          </a:ln>
        </p:spPr>
        <p:txBody>
          <a:bodyPr>
            <a:spAutoFit/>
          </a:bodyPr>
          <a:lstStyle/>
          <a:p>
            <a:pPr algn="ctr">
              <a:spcBef>
                <a:spcPct val="50000"/>
              </a:spcBef>
            </a:pPr>
            <a:r>
              <a:rPr lang="en-US" sz="4800" b="1">
                <a:solidFill>
                  <a:srgbClr val="333399"/>
                </a:solidFill>
                <a:latin typeface="Century Gothic" pitchFamily="34" charset="0"/>
              </a:rPr>
              <a:t>Thank You for attention!</a:t>
            </a:r>
            <a:endParaRPr lang="ru-RU" sz="4800" b="1">
              <a:solidFill>
                <a:srgbClr val="333399"/>
              </a:solidFill>
              <a:latin typeface="Century Gothic" pitchFamily="34" charset="0"/>
            </a:endParaRPr>
          </a:p>
        </p:txBody>
      </p:sp>
      <p:sp>
        <p:nvSpPr>
          <p:cNvPr id="55300" name="Rectangle 252930"/>
          <p:cNvSpPr>
            <a:spLocks noChangeArrowheads="1"/>
          </p:cNvSpPr>
          <p:nvPr/>
        </p:nvSpPr>
        <p:spPr bwMode="auto">
          <a:xfrm>
            <a:off x="300038" y="341313"/>
            <a:ext cx="8532812" cy="6208712"/>
          </a:xfrm>
          <a:prstGeom prst="rect">
            <a:avLst/>
          </a:prstGeom>
          <a:noFill/>
          <a:ln w="44450" algn="ctr">
            <a:solidFill>
              <a:srgbClr val="FF6600"/>
            </a:solidFill>
            <a:miter lim="800000"/>
            <a:headEnd/>
            <a:tailEnd/>
          </a:ln>
        </p:spPr>
        <p:txBody>
          <a:bodyPr wrap="none" anchor="ctr"/>
          <a:lstStyle/>
          <a:p>
            <a:endParaRPr lang="en-US">
              <a:solidFill>
                <a:srgbClr val="000000"/>
              </a:solidFill>
            </a:endParaRPr>
          </a:p>
        </p:txBody>
      </p:sp>
      <p:sp>
        <p:nvSpPr>
          <p:cNvPr id="55301" name="Shape 252931"/>
          <p:cNvSpPr>
            <a:spLocks/>
          </p:cNvSpPr>
          <p:nvPr/>
        </p:nvSpPr>
        <p:spPr bwMode="auto">
          <a:xfrm>
            <a:off x="169863" y="184150"/>
            <a:ext cx="8799512" cy="6497638"/>
          </a:xfrm>
          <a:custGeom>
            <a:avLst/>
            <a:gdLst>
              <a:gd name="T0" fmla="*/ 2147483647 w 5543"/>
              <a:gd name="T1" fmla="*/ 2147483647 h 3313"/>
              <a:gd name="T2" fmla="*/ 0 w 5543"/>
              <a:gd name="T3" fmla="*/ 2147483647 h 3313"/>
              <a:gd name="T4" fmla="*/ 0 w 5543"/>
              <a:gd name="T5" fmla="*/ 2147483647 h 3313"/>
              <a:gd name="T6" fmla="*/ 2147483647 w 5543"/>
              <a:gd name="T7" fmla="*/ 2147483647 h 3313"/>
              <a:gd name="T8" fmla="*/ 2147483647 w 5543"/>
              <a:gd name="T9" fmla="*/ 0 h 3313"/>
              <a:gd name="T10" fmla="*/ 2147483647 w 5543"/>
              <a:gd name="T11" fmla="*/ 2147483647 h 3313"/>
              <a:gd name="T12" fmla="*/ 2147483647 w 5543"/>
              <a:gd name="T13" fmla="*/ 2147483647 h 3313"/>
              <a:gd name="T14" fmla="*/ 2147483647 w 5543"/>
              <a:gd name="T15" fmla="*/ 2147483647 h 3313"/>
              <a:gd name="T16" fmla="*/ 2147483647 w 5543"/>
              <a:gd name="T17" fmla="*/ 2147483647 h 3313"/>
              <a:gd name="T18" fmla="*/ 2147483647 w 5543"/>
              <a:gd name="T19" fmla="*/ 2147483647 h 3313"/>
              <a:gd name="T20" fmla="*/ 2147483647 w 5543"/>
              <a:gd name="T21" fmla="*/ 2147483647 h 3313"/>
              <a:gd name="T22" fmla="*/ 2147483647 w 5543"/>
              <a:gd name="T23" fmla="*/ 2147483647 h 3313"/>
              <a:gd name="T24" fmla="*/ 2147483647 w 5543"/>
              <a:gd name="T25" fmla="*/ 2147483647 h 33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543"/>
              <a:gd name="T40" fmla="*/ 0 h 3313"/>
              <a:gd name="T41" fmla="*/ 5543 w 5543"/>
              <a:gd name="T42" fmla="*/ 3313 h 33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543" h="3313">
                <a:moveTo>
                  <a:pt x="194" y="3155"/>
                </a:moveTo>
                <a:lnTo>
                  <a:pt x="0" y="3148"/>
                </a:lnTo>
                <a:lnTo>
                  <a:pt x="0" y="174"/>
                </a:lnTo>
                <a:lnTo>
                  <a:pt x="221" y="168"/>
                </a:lnTo>
                <a:lnTo>
                  <a:pt x="221" y="0"/>
                </a:lnTo>
                <a:lnTo>
                  <a:pt x="5353" y="2"/>
                </a:lnTo>
                <a:lnTo>
                  <a:pt x="5349" y="184"/>
                </a:lnTo>
                <a:lnTo>
                  <a:pt x="5517" y="176"/>
                </a:lnTo>
                <a:lnTo>
                  <a:pt x="5543" y="3148"/>
                </a:lnTo>
                <a:lnTo>
                  <a:pt x="5367" y="3148"/>
                </a:lnTo>
                <a:lnTo>
                  <a:pt x="5367" y="3306"/>
                </a:lnTo>
                <a:lnTo>
                  <a:pt x="194" y="3313"/>
                </a:lnTo>
                <a:lnTo>
                  <a:pt x="194" y="3155"/>
                </a:lnTo>
                <a:close/>
              </a:path>
            </a:pathLst>
          </a:custGeom>
          <a:noFill/>
          <a:ln w="38100" algn="ctr">
            <a:solidFill>
              <a:srgbClr val="333399"/>
            </a:solidFill>
            <a:round/>
            <a:headEnd/>
            <a:tailEnd/>
          </a:ln>
        </p:spPr>
        <p:txBody>
          <a:bodyPr wrap="none" anchor="ctr"/>
          <a:lstStyle/>
          <a:p>
            <a:endParaRPr lang="en-US">
              <a:solidFill>
                <a:srgbClr val="000000"/>
              </a:solidFill>
            </a:endParaRPr>
          </a:p>
        </p:txBody>
      </p:sp>
      <p:grpSp>
        <p:nvGrpSpPr>
          <p:cNvPr id="2" name="Group 5"/>
          <p:cNvGrpSpPr>
            <a:grpSpLocks/>
          </p:cNvGrpSpPr>
          <p:nvPr/>
        </p:nvGrpSpPr>
        <p:grpSpPr bwMode="auto">
          <a:xfrm>
            <a:off x="107950" y="188913"/>
            <a:ext cx="1143000" cy="1143000"/>
            <a:chOff x="2160" y="1104"/>
            <a:chExt cx="720" cy="720"/>
          </a:xfrm>
        </p:grpSpPr>
        <p:sp>
          <p:nvSpPr>
            <p:cNvPr id="55304" name="Oval 252933"/>
            <p:cNvSpPr>
              <a:spLocks noChangeArrowheads="1"/>
            </p:cNvSpPr>
            <p:nvPr/>
          </p:nvSpPr>
          <p:spPr bwMode="auto">
            <a:xfrm>
              <a:off x="2160" y="1104"/>
              <a:ext cx="720" cy="720"/>
            </a:xfrm>
            <a:prstGeom prst="ellipse">
              <a:avLst/>
            </a:prstGeom>
            <a:solidFill>
              <a:schemeClr val="tx2"/>
            </a:solidFill>
            <a:ln w="38100" algn="ctr">
              <a:solidFill>
                <a:srgbClr val="333399"/>
              </a:solidFill>
              <a:round/>
              <a:headEnd/>
              <a:tailEnd/>
            </a:ln>
          </p:spPr>
          <p:txBody>
            <a:bodyPr wrap="none" anchor="ctr"/>
            <a:lstStyle/>
            <a:p>
              <a:endParaRPr lang="en-US">
                <a:solidFill>
                  <a:srgbClr val="000000"/>
                </a:solidFill>
              </a:endParaRPr>
            </a:p>
          </p:txBody>
        </p:sp>
        <p:sp>
          <p:nvSpPr>
            <p:cNvPr id="55305" name="Oval 252934"/>
            <p:cNvSpPr>
              <a:spLocks noChangeArrowheads="1"/>
            </p:cNvSpPr>
            <p:nvPr/>
          </p:nvSpPr>
          <p:spPr bwMode="auto">
            <a:xfrm>
              <a:off x="2160" y="1104"/>
              <a:ext cx="720" cy="720"/>
            </a:xfrm>
            <a:prstGeom prst="ellipse">
              <a:avLst/>
            </a:prstGeom>
            <a:solidFill>
              <a:schemeClr val="bg1"/>
            </a:solidFill>
            <a:ln w="38100" algn="ctr">
              <a:solidFill>
                <a:srgbClr val="333399"/>
              </a:solidFill>
              <a:round/>
              <a:headEnd/>
              <a:tailEnd/>
            </a:ln>
          </p:spPr>
          <p:txBody>
            <a:bodyPr wrap="none" anchor="ctr"/>
            <a:lstStyle/>
            <a:p>
              <a:endParaRPr lang="en-US">
                <a:solidFill>
                  <a:srgbClr val="000000"/>
                </a:solidFill>
              </a:endParaRPr>
            </a:p>
          </p:txBody>
        </p:sp>
        <p:graphicFrame>
          <p:nvGraphicFramePr>
            <p:cNvPr id="55298" name="Object 8"/>
            <p:cNvGraphicFramePr>
              <a:graphicFrameLocks noChangeAspect="1"/>
            </p:cNvGraphicFramePr>
            <p:nvPr/>
          </p:nvGraphicFramePr>
          <p:xfrm>
            <a:off x="2304" y="1200"/>
            <a:ext cx="422" cy="523"/>
          </p:xfrm>
          <a:graphic>
            <a:graphicData uri="http://schemas.openxmlformats.org/presentationml/2006/ole">
              <p:oleObj spid="_x0000_s57346" name="Точечный рисунок" r:id="rId4" imgW="2476190" imgH="2638095" progId="PBrush">
                <p:embed/>
              </p:oleObj>
            </a:graphicData>
          </a:graphic>
        </p:graphicFrame>
      </p:grpSp>
      <p:pic>
        <p:nvPicPr>
          <p:cNvPr id="55303" name="Shape 252936"/>
          <p:cNvPicPr>
            <a:picLocks noGrp="1" noChangeAspect="1" noChangeArrowheads="1" noCrop="1"/>
          </p:cNvPicPr>
          <p:nvPr>
            <p:ph idx="4294967295"/>
          </p:nvPr>
        </p:nvPicPr>
        <p:blipFill>
          <a:blip r:embed="rId5" cstate="print"/>
          <a:srcRect/>
          <a:stretch>
            <a:fillRect/>
          </a:stretch>
        </p:blipFill>
        <p:spPr>
          <a:xfrm>
            <a:off x="4338638" y="1392238"/>
            <a:ext cx="3930650" cy="4525962"/>
          </a:xfr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Flow</Template>
  <TotalTime>1175</TotalTime>
  <Words>4050</Words>
  <Application>Microsoft Office PowerPoint</Application>
  <PresentationFormat>Экран (4:3)</PresentationFormat>
  <Paragraphs>312</Paragraphs>
  <Slides>40</Slides>
  <Notes>2</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40</vt:i4>
      </vt:variant>
    </vt:vector>
  </HeadingPairs>
  <TitlesOfParts>
    <vt:vector size="42" baseType="lpstr">
      <vt:lpstr>Поток</vt:lpstr>
      <vt:lpstr>Точечный рисунок</vt:lpstr>
      <vt:lpstr>Слайд 1</vt:lpstr>
      <vt:lpstr>Слайд 2</vt:lpstr>
      <vt:lpstr>Слайд 3</vt:lpstr>
      <vt:lpstr>Слайд 4</vt:lpstr>
      <vt:lpstr>BURNING OIL LAYER ON THE SURFACE OF WATER </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а   - Initiation of oil burning pyrotechnic composition on the ice with a temperature of  2000 oC burning b   -The process of burning oil slick on the surface of ice.  с   -By incineration was eliminated  90% of the spilled oil on the surface of ice.  </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Moldir</dc:creator>
  <cp:lastModifiedBy>Mansurov</cp:lastModifiedBy>
  <cp:revision>140</cp:revision>
  <dcterms:created xsi:type="dcterms:W3CDTF">2012-09-29T04:36:08Z</dcterms:created>
  <dcterms:modified xsi:type="dcterms:W3CDTF">2016-11-25T15:04:17Z</dcterms:modified>
</cp:coreProperties>
</file>