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366" r:id="rId3"/>
    <p:sldId id="257" r:id="rId4"/>
    <p:sldId id="259" r:id="rId5"/>
    <p:sldId id="361" r:id="rId6"/>
    <p:sldId id="363" r:id="rId7"/>
    <p:sldId id="295" r:id="rId8"/>
    <p:sldId id="296" r:id="rId9"/>
    <p:sldId id="365" r:id="rId10"/>
    <p:sldId id="297" r:id="rId11"/>
    <p:sldId id="298" r:id="rId12"/>
    <p:sldId id="334" r:id="rId13"/>
    <p:sldId id="301" r:id="rId14"/>
    <p:sldId id="357" r:id="rId15"/>
    <p:sldId id="364" r:id="rId16"/>
    <p:sldId id="359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7B7"/>
    <a:srgbClr val="160CE6"/>
    <a:srgbClr val="72FA9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2" autoAdjust="0"/>
    <p:restoredTop sz="94660" autoAdjust="0"/>
  </p:normalViewPr>
  <p:slideViewPr>
    <p:cSldViewPr>
      <p:cViewPr>
        <p:scale>
          <a:sx n="100" d="100"/>
          <a:sy n="100" d="100"/>
        </p:scale>
        <p:origin x="-198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0B4D4-0819-4AC5-91E7-9447119088E7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A108D-4BE0-4B97-8156-19B500F8E1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0047F39-BFC8-483C-85D1-E8FC2640F7B9}" type="datetimeFigureOut">
              <a:rPr lang="en-US" smtClean="0"/>
              <a:pPr/>
              <a:t>08/09/2015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55663F3-F877-4346-BBD7-DE3AA07D2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04800"/>
            <a:ext cx="7315200" cy="91440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/>
              <a:t>Low – temperature heat treatment (80 </a:t>
            </a:r>
            <a:r>
              <a:rPr lang="en-US" sz="2000" b="1" baseline="30000" dirty="0" smtClean="0"/>
              <a:t>o</a:t>
            </a:r>
            <a:r>
              <a:rPr lang="en-US" sz="2000" b="1" dirty="0" smtClean="0"/>
              <a:t>C) effect on the electrochemically synthesized CuInTe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thin films for energy harvesting applications</a:t>
            </a:r>
            <a:endParaRPr lang="en-US" sz="2000" dirty="0"/>
          </a:p>
        </p:txBody>
      </p:sp>
      <p:sp>
        <p:nvSpPr>
          <p:cNvPr id="2050" name="AutoShape 2" descr="http://www.indiacollegesearch.com/upload/institute/images/large/121003053855_u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1295400"/>
            <a:ext cx="8153400" cy="5562600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lnSpc>
                <a:spcPct val="80000"/>
              </a:lnSpc>
            </a:pP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ln>
                  <a:prstDash val="solid"/>
                </a:ln>
                <a:solidFill>
                  <a:srgbClr val="03129D"/>
                </a:solidFill>
                <a:latin typeface="Arial Black" pitchFamily="34" charset="0"/>
                <a:cs typeface="Aharoni" pitchFamily="2" charset="-79"/>
              </a:rPr>
              <a:t>        4</a:t>
            </a:r>
            <a:r>
              <a:rPr lang="en-US" b="1" baseline="30000" dirty="0" smtClean="0">
                <a:ln>
                  <a:prstDash val="solid"/>
                </a:ln>
                <a:solidFill>
                  <a:srgbClr val="03129D"/>
                </a:solidFill>
                <a:latin typeface="Arial Black" pitchFamily="34" charset="0"/>
                <a:cs typeface="Aharoni" pitchFamily="2" charset="-79"/>
              </a:rPr>
              <a:t>th</a:t>
            </a:r>
            <a:r>
              <a:rPr lang="en-US" b="1" dirty="0" smtClean="0">
                <a:ln>
                  <a:prstDash val="solid"/>
                </a:ln>
                <a:solidFill>
                  <a:srgbClr val="03129D"/>
                </a:solidFill>
                <a:latin typeface="Arial Black" pitchFamily="34" charset="0"/>
                <a:cs typeface="Aharoni" pitchFamily="2" charset="-79"/>
              </a:rPr>
              <a:t> International Conference on Materials Science &amp; Engineering </a:t>
            </a:r>
          </a:p>
          <a:p>
            <a:pPr algn="ctr"/>
            <a:r>
              <a:rPr lang="en-US" sz="2800" b="1" dirty="0" smtClean="0">
                <a:ln>
                  <a:prstDash val="solid"/>
                </a:ln>
                <a:latin typeface="Times New Roman" pitchFamily="18" charset="0"/>
                <a:cs typeface="Times New Roman" pitchFamily="18" charset="0"/>
              </a:rPr>
              <a:t>(Materials Science 2015)</a:t>
            </a:r>
          </a:p>
          <a:p>
            <a:pPr algn="ctr"/>
            <a:endParaRPr lang="en-US" sz="2000" b="1" dirty="0" smtClean="0">
              <a:ln>
                <a:prstDash val="solid"/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300" b="1" dirty="0" smtClean="0">
                <a:ln>
                  <a:prstDash val="solid"/>
                </a:ln>
                <a:latin typeface="Times New Roman" pitchFamily="18" charset="0"/>
                <a:cs typeface="Times New Roman" pitchFamily="18" charset="0"/>
              </a:rPr>
              <a:t>held at </a:t>
            </a:r>
          </a:p>
          <a:p>
            <a:pPr algn="ctr" eaLnBrk="1" hangingPunct="1">
              <a:lnSpc>
                <a:spcPct val="80000"/>
              </a:lnSpc>
            </a:pPr>
            <a:endParaRPr lang="en-US" sz="1800" b="1" dirty="0" smtClean="0">
              <a:solidFill>
                <a:srgbClr val="00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Florida, USA</a:t>
            </a:r>
          </a:p>
          <a:p>
            <a:pPr algn="ctr" eaLnBrk="1" hangingPunct="1">
              <a:lnSpc>
                <a:spcPct val="80000"/>
              </a:lnSpc>
            </a:pPr>
            <a:endParaRPr lang="en-US" dirty="0" smtClean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b="1" baseline="30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 – 16</a:t>
            </a:r>
            <a:r>
              <a:rPr lang="en-US" b="1" baseline="30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 Sept. 2015 </a:t>
            </a:r>
          </a:p>
          <a:p>
            <a:pPr algn="ctr" eaLnBrk="1" hangingPunct="1">
              <a:lnSpc>
                <a:spcPct val="80000"/>
              </a:lnSpc>
            </a:pPr>
            <a:endParaRPr lang="en-US" b="1" dirty="0" smtClean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 algn="ctr" eaLnBrk="1" hangingPunct="1">
              <a:lnSpc>
                <a:spcPct val="80000"/>
              </a:lnSpc>
            </a:pPr>
            <a:endParaRPr lang="en-US" sz="1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Manorama  Gahininath  Lakhe</a:t>
            </a:r>
          </a:p>
          <a:p>
            <a:pPr algn="ctr" eaLnBrk="1" hangingPunct="1">
              <a:lnSpc>
                <a:spcPct val="80000"/>
              </a:lnSpc>
            </a:pPr>
            <a:endParaRPr lang="en-US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 the Supervision of</a:t>
            </a:r>
          </a:p>
          <a:p>
            <a:pPr algn="ctr" eaLnBrk="1" hangingPunct="1">
              <a:lnSpc>
                <a:spcPct val="80000"/>
              </a:lnSpc>
            </a:pPr>
            <a:endParaRPr lang="en-US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Nandu  B. Chaure</a:t>
            </a:r>
          </a:p>
          <a:p>
            <a:pPr algn="ctr" eaLnBrk="1" hangingPunct="1">
              <a:lnSpc>
                <a:spcPct val="80000"/>
              </a:lnSpc>
            </a:pP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 PHYSICS, 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SAVITRIBAI  PHULE  PUNE UNIVERSITY , INDIA</a:t>
            </a:r>
          </a:p>
        </p:txBody>
      </p:sp>
      <p:pic>
        <p:nvPicPr>
          <p:cNvPr id="5" name="Picture 4" descr="C:\Users\HMP\Pictures\Pictur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5581" y="228600"/>
            <a:ext cx="849419" cy="775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066800" y="17124"/>
            <a:ext cx="7696200" cy="6536076"/>
            <a:chOff x="1064514" y="-143328"/>
            <a:chExt cx="7927086" cy="6925128"/>
          </a:xfrm>
        </p:grpSpPr>
        <p:pic>
          <p:nvPicPr>
            <p:cNvPr id="34406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3000" y="242207"/>
              <a:ext cx="7848600" cy="6539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1064514" y="-143328"/>
              <a:ext cx="1981200" cy="304800"/>
            </a:xfrm>
            <a:prstGeom prst="rect">
              <a:avLst/>
            </a:prstGeom>
            <a:gradFill>
              <a:gsLst>
                <a:gs pos="0">
                  <a:schemeClr val="accent4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i="1" dirty="0" smtClean="0">
                  <a:solidFill>
                    <a:schemeClr val="tx1"/>
                  </a:solidFill>
                </a:rPr>
                <a:t>Introduction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1447800" y="6488668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http://revolution-green.com/new-4g-solar-power/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1447800" y="685800"/>
            <a:ext cx="7315200" cy="5715000"/>
            <a:chOff x="1447800" y="685800"/>
            <a:chExt cx="7315200" cy="5715000"/>
          </a:xfrm>
        </p:grpSpPr>
        <p:sp>
          <p:nvSpPr>
            <p:cNvPr id="8" name="Oval 7"/>
            <p:cNvSpPr/>
            <p:nvPr/>
          </p:nvSpPr>
          <p:spPr>
            <a:xfrm>
              <a:off x="3733800" y="2819400"/>
              <a:ext cx="2590800" cy="16764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Thin Film 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Technologies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endCxn id="20" idx="5"/>
            </p:cNvCxnSpPr>
            <p:nvPr/>
          </p:nvCxnSpPr>
          <p:spPr>
            <a:xfrm rot="16200000" flipV="1">
              <a:off x="3878542" y="2202142"/>
              <a:ext cx="702703" cy="684214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>
              <a:off x="1676400" y="762000"/>
              <a:ext cx="2590800" cy="167640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Amorphous Silicon</a:t>
              </a:r>
            </a:p>
            <a:p>
              <a:pPr algn="ctr"/>
              <a:r>
                <a:rPr lang="en-US" sz="2000" b="1" dirty="0" err="1" smtClean="0">
                  <a:solidFill>
                    <a:schemeClr val="tx1"/>
                  </a:solidFill>
                </a:rPr>
                <a:t>Si:H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13.6 %</a:t>
              </a:r>
            </a:p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5867400" y="685800"/>
              <a:ext cx="2590800" cy="16764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CIGS</a:t>
              </a: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(Concentrator)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23.3 %</a:t>
              </a:r>
            </a:p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447800" y="4724400"/>
              <a:ext cx="2590800" cy="167640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CIGS</a:t>
              </a:r>
            </a:p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21.7 %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6172200" y="4724400"/>
              <a:ext cx="2590800" cy="16764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bg1"/>
                  </a:solidFill>
                </a:rPr>
                <a:t>CdTe</a:t>
              </a:r>
              <a:endParaRPr lang="en-US" sz="2400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21.5 %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5676900" y="2247900"/>
              <a:ext cx="762000" cy="68580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3763451" y="4466154"/>
              <a:ext cx="702701" cy="609596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16200000" flipH="1">
              <a:off x="5715000" y="4419600"/>
              <a:ext cx="762000" cy="60960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5257800" cy="4572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Importance of the CIT material</a:t>
            </a:r>
            <a:endParaRPr lang="en-US" sz="3200" b="1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0881" name="Rectangle 1"/>
          <p:cNvSpPr>
            <a:spLocks noChangeArrowheads="1"/>
          </p:cNvSpPr>
          <p:nvPr/>
        </p:nvSpPr>
        <p:spPr bwMode="auto">
          <a:xfrm>
            <a:off x="4800600" y="1143000"/>
            <a:ext cx="4191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Direct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bandgap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semiconductor material.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band gap varies from ~ 0.96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 1.1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depending upon the processing.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Absorption coefficient = 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[1]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Highest reported efficiency for 6.92 % [2] by MBE technique.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5791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smtClean="0"/>
              <a:t>References</a:t>
            </a:r>
            <a:endParaRPr lang="en-US" b="1" i="1" u="sng" dirty="0"/>
          </a:p>
        </p:txBody>
      </p:sp>
      <p:sp>
        <p:nvSpPr>
          <p:cNvPr id="7" name="Rectangle 6"/>
          <p:cNvSpPr/>
          <p:nvPr/>
        </p:nvSpPr>
        <p:spPr>
          <a:xfrm>
            <a:off x="990600" y="6103203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Tx/>
              <a:buAutoNum type="arabicPeriod"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M.R.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Ananthan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Kasiviswanathan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Solar Energy Materials &amp; Solar Cells 93 (2009) 188 – 192</a:t>
            </a:r>
          </a:p>
          <a:p>
            <a:pPr marL="228600" indent="-228600" algn="just">
              <a:buFontTx/>
              <a:buAutoNum type="arabicPeriod"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Takahiro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Mise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Tokio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Nakada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Photovolt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Res. Appl. 2013; 21:754–759</a:t>
            </a:r>
          </a:p>
          <a:p>
            <a:pPr marL="228600" indent="-228600" algn="just">
              <a:buFontTx/>
              <a:buAutoNum type="arabicPeriod"/>
            </a:pP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 Diaz, M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Cervera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F </a:t>
            </a:r>
            <a:r>
              <a:rPr lang="en-US" sz="1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Rueda</a:t>
            </a:r>
            <a:r>
              <a:rPr lang="en-US" sz="1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Journal of Physics D: Applied Physics 45 (2012) 235101 – 235110</a:t>
            </a:r>
          </a:p>
        </p:txBody>
      </p:sp>
      <p:pic>
        <p:nvPicPr>
          <p:cNvPr id="3235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1456" y="838200"/>
            <a:ext cx="3615344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219200" y="3759875"/>
            <a:ext cx="7696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has been showed that two single crystals with compositions close to CuIn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3.5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CuIn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CuIn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polycrystal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present a similar chalcopyrite structure with a different number of (2V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defect pairs [3]. </a:t>
            </a:r>
          </a:p>
          <a:p>
            <a:pPr algn="just">
              <a:buBlip>
                <a:blip r:embed="rId2"/>
              </a:buBlip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2"/>
              </a:buBlip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Because of these defect pairs, the different number of structural vacant sites in the Cu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sublattice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permits an ion motion which make these compound new mixed ionic and electronic conductors MIEC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6400800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M. Lakhe, N. B. Chaure: Solar Energy Materials &amp; Solar Cells 123 (2014) 122–129</a:t>
            </a:r>
          </a:p>
        </p:txBody>
      </p:sp>
      <p:grpSp>
        <p:nvGrpSpPr>
          <p:cNvPr id="2" name="Group 8"/>
          <p:cNvGrpSpPr/>
          <p:nvPr/>
        </p:nvGrpSpPr>
        <p:grpSpPr>
          <a:xfrm>
            <a:off x="1143000" y="114300"/>
            <a:ext cx="7848600" cy="6194405"/>
            <a:chOff x="1143000" y="114300"/>
            <a:chExt cx="7848600" cy="6194405"/>
          </a:xfrm>
        </p:grpSpPr>
        <p:sp>
          <p:nvSpPr>
            <p:cNvPr id="5" name="Rectangle 4"/>
            <p:cNvSpPr/>
            <p:nvPr/>
          </p:nvSpPr>
          <p:spPr>
            <a:xfrm>
              <a:off x="1143000" y="4800600"/>
              <a:ext cx="7848600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Blip>
                  <a:blip r:embed="rId2"/>
                </a:buBlip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Precursors used : CuSO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, In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(SO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,TeO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&amp;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Complexing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agent: Citric acid [4]</a:t>
              </a:r>
            </a:p>
            <a:p>
              <a:pPr algn="just">
                <a:buBlip>
                  <a:blip r:embed="rId2"/>
                </a:buBlip>
              </a:pPr>
              <a:endParaRPr lang="en-US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buBlip>
                  <a:blip r:embed="rId2"/>
                </a:buBlip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pH of CIT solution:  4.0 by H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SO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or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NaOH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algn="just">
                <a:buBlip>
                  <a:blip r:embed="rId2"/>
                </a:buBlip>
              </a:pPr>
              <a:endParaRPr lang="en-US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buBlip>
                  <a:blip r:embed="rId2"/>
                </a:buBlip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Stirring rate = 150 rpm &amp; Bath/deposition temperature = 75 </a:t>
              </a:r>
              <a:r>
                <a:rPr lang="en-US" baseline="30000" dirty="0" smtClean="0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Group 7"/>
            <p:cNvGrpSpPr/>
            <p:nvPr/>
          </p:nvGrpSpPr>
          <p:grpSpPr>
            <a:xfrm>
              <a:off x="1600200" y="114300"/>
              <a:ext cx="6248400" cy="4686300"/>
              <a:chOff x="1600200" y="114300"/>
              <a:chExt cx="6248400" cy="4686300"/>
            </a:xfrm>
          </p:grpSpPr>
          <p:pic>
            <p:nvPicPr>
              <p:cNvPr id="193537" name="Picture 1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3000" contrast="-2000"/>
              </a:blip>
              <a:srcRect/>
              <a:stretch>
                <a:fillRect/>
              </a:stretch>
            </p:blipFill>
            <p:spPr bwMode="auto">
              <a:xfrm>
                <a:off x="1600200" y="114300"/>
                <a:ext cx="6248400" cy="4686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828800" y="228600"/>
                <a:ext cx="3048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i="1" dirty="0" smtClean="0">
                    <a:solidFill>
                      <a:srgbClr val="160CE6"/>
                    </a:solidFill>
                    <a:latin typeface="Times New Roman" pitchFamily="18" charset="0"/>
                    <a:cs typeface="Times New Roman" pitchFamily="18" charset="0"/>
                  </a:rPr>
                  <a:t>Experimental setup</a:t>
                </a:r>
                <a:endParaRPr lang="en-US" sz="2400" b="1" i="1" dirty="0">
                  <a:solidFill>
                    <a:srgbClr val="160CE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66800" y="990600"/>
            <a:ext cx="3038475" cy="3943350"/>
            <a:chOff x="1110" y="5715"/>
            <a:chExt cx="4215" cy="5430"/>
          </a:xfrm>
        </p:grpSpPr>
        <p:graphicFrame>
          <p:nvGraphicFramePr>
            <p:cNvPr id="75780" name="Object 4"/>
            <p:cNvGraphicFramePr>
              <a:graphicFrameLocks noChangeAspect="1"/>
            </p:cNvGraphicFramePr>
            <p:nvPr/>
          </p:nvGraphicFramePr>
          <p:xfrm>
            <a:off x="1110" y="5715"/>
            <a:ext cx="4215" cy="4114"/>
          </p:xfrm>
          <a:graphic>
            <a:graphicData uri="http://schemas.openxmlformats.org/presentationml/2006/ole">
              <p:oleObj spid="_x0000_s321538" name="Graph" r:id="rId3" imgW="2820960" imgH="2564640" progId="Origin50.Graph">
                <p:embed/>
              </p:oleObj>
            </a:graphicData>
          </a:graphic>
        </p:graphicFrame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1440" y="9829"/>
              <a:ext cx="3735" cy="13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Cyclic </a:t>
              </a: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voltammogram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recorded at 75 </a:t>
              </a:r>
              <a:r>
                <a:rPr kumimoji="0" lang="en-US" sz="1600" b="1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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 in an aqueous bath at pH 4 containing precursor ratios Cu/In = 0.25 and Cu/Te = 0.35 on </a:t>
              </a:r>
              <a:r>
                <a:rPr kumimoji="0" lang="en-US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CdS</a:t>
              </a: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coated FTO substrate. Scan rate was 2 mV/sec.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066800" y="609600"/>
            <a:ext cx="2895600" cy="457200"/>
          </a:xfrm>
          <a:prstGeom prst="rect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Cyclic </a:t>
            </a:r>
            <a:r>
              <a:rPr lang="en-US" b="1" dirty="0" err="1" smtClean="0">
                <a:solidFill>
                  <a:schemeClr val="tx1"/>
                </a:solidFill>
              </a:rPr>
              <a:t>voltammetry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114800" y="609600"/>
            <a:ext cx="5029200" cy="5257800"/>
            <a:chOff x="1066800" y="152400"/>
            <a:chExt cx="8093869" cy="670560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6800" y="3983199"/>
              <a:ext cx="5613097" cy="2874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89434" y="1981201"/>
              <a:ext cx="4905374" cy="182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89434" y="152400"/>
              <a:ext cx="4414838" cy="17147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Left Arrow 18"/>
            <p:cNvSpPr/>
            <p:nvPr/>
          </p:nvSpPr>
          <p:spPr>
            <a:xfrm>
              <a:off x="5604272" y="696097"/>
              <a:ext cx="914400" cy="609600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Left Arrow 19"/>
            <p:cNvSpPr/>
            <p:nvPr/>
          </p:nvSpPr>
          <p:spPr>
            <a:xfrm>
              <a:off x="6094810" y="2590800"/>
              <a:ext cx="981075" cy="609600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Left Arrow 20"/>
            <p:cNvSpPr/>
            <p:nvPr/>
          </p:nvSpPr>
          <p:spPr>
            <a:xfrm>
              <a:off x="6705600" y="4572000"/>
              <a:ext cx="1351360" cy="685799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77001" y="333632"/>
              <a:ext cx="2438399" cy="1098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Samples deposited on the small area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103270" y="2599038"/>
              <a:ext cx="2057399" cy="768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Backside interface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81800" y="5334000"/>
              <a:ext cx="2133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Samples deposited on the large area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1066800" y="4724400"/>
            <a:ext cx="2667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XRD pattern of (a) and (c) as deposited and (b) and (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d) heat treated at 80 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 and deposited at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0.7 V  &amp;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0.8 V respectively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708667" y="533400"/>
            <a:ext cx="5587733" cy="3429000"/>
            <a:chOff x="3626671" y="1066800"/>
            <a:chExt cx="5587733" cy="3429000"/>
          </a:xfrm>
        </p:grpSpPr>
        <p:graphicFrame>
          <p:nvGraphicFramePr>
            <p:cNvPr id="79879" name="Object 7"/>
            <p:cNvGraphicFramePr>
              <a:graphicFrameLocks noChangeAspect="1"/>
            </p:cNvGraphicFramePr>
            <p:nvPr/>
          </p:nvGraphicFramePr>
          <p:xfrm>
            <a:off x="3626671" y="1086048"/>
            <a:ext cx="3002729" cy="3409752"/>
          </p:xfrm>
          <a:graphic>
            <a:graphicData uri="http://schemas.openxmlformats.org/presentationml/2006/ole">
              <p:oleObj spid="_x0000_s79879" name="Graph" r:id="rId3" imgW="2855520" imgH="3034080" progId="Origin50.Graph">
                <p:embed/>
              </p:oleObj>
            </a:graphicData>
          </a:graphic>
        </p:graphicFrame>
        <p:graphicFrame>
          <p:nvGraphicFramePr>
            <p:cNvPr id="79880" name="Object 8"/>
            <p:cNvGraphicFramePr>
              <a:graphicFrameLocks noChangeAspect="1"/>
            </p:cNvGraphicFramePr>
            <p:nvPr/>
          </p:nvGraphicFramePr>
          <p:xfrm>
            <a:off x="6248954" y="1066800"/>
            <a:ext cx="2965450" cy="3408363"/>
          </p:xfrm>
          <a:graphic>
            <a:graphicData uri="http://schemas.openxmlformats.org/presentationml/2006/ole">
              <p:oleObj spid="_x0000_s79880" name="Graph" r:id="rId4" imgW="2825280" imgH="3034080" progId="Origin50.Graph">
                <p:embed/>
              </p:oleObj>
            </a:graphicData>
          </a:graphic>
        </p:graphicFrame>
      </p:grpSp>
      <p:graphicFrame>
        <p:nvGraphicFramePr>
          <p:cNvPr id="79881" name="Object 9"/>
          <p:cNvGraphicFramePr>
            <a:graphicFrameLocks noChangeAspect="1"/>
          </p:cNvGraphicFramePr>
          <p:nvPr/>
        </p:nvGraphicFramePr>
        <p:xfrm>
          <a:off x="838200" y="685800"/>
          <a:ext cx="3124200" cy="4168371"/>
        </p:xfrm>
        <a:graphic>
          <a:graphicData uri="http://schemas.openxmlformats.org/presentationml/2006/ole">
            <p:oleObj spid="_x0000_s79881" name="Graph" r:id="rId5" imgW="2983680" imgH="3980160" progId="Origin50.Graph">
              <p:embed/>
            </p:oleObj>
          </a:graphicData>
        </a:graphic>
      </p:graphicFrame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4114800" y="3733800"/>
            <a:ext cx="5029200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</a:tabLst>
            </a:pP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Raman Spectra of as - deposited (black line) and heat treated FTO/</a:t>
            </a:r>
            <a:r>
              <a:rPr kumimoji="0" lang="en-US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CdS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/CIT films (red line) at 80 </a:t>
            </a:r>
            <a:r>
              <a:rPr kumimoji="0" lang="en-US" sz="105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 deposited at [A] - 0.7 V and [B] - 0.8 V respectively. Inset shows the </a:t>
            </a:r>
            <a:r>
              <a:rPr kumimoji="0" lang="en-US" sz="105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Lorentzian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fitting for as deposited films for both potentials.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90800" y="0"/>
            <a:ext cx="4495800" cy="381000"/>
          </a:xfrm>
          <a:prstGeom prst="rect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u="sng" dirty="0" smtClean="0">
                <a:solidFill>
                  <a:schemeClr val="tx1"/>
                </a:solidFill>
              </a:rPr>
              <a:t>Results of heat treated samples at 80 </a:t>
            </a:r>
            <a:r>
              <a:rPr lang="en-US" b="1" i="1" u="sng" baseline="30000" dirty="0" smtClean="0">
                <a:solidFill>
                  <a:schemeClr val="tx1"/>
                </a:solidFill>
              </a:rPr>
              <a:t>o</a:t>
            </a:r>
            <a:r>
              <a:rPr lang="en-US" b="1" i="1" u="sng" dirty="0" smtClean="0">
                <a:solidFill>
                  <a:schemeClr val="tx1"/>
                </a:solidFill>
              </a:rPr>
              <a:t>C</a:t>
            </a:r>
            <a:endParaRPr lang="en-US" b="1" i="1" u="sng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00200" y="381000"/>
            <a:ext cx="1770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X ray diffraction</a:t>
            </a:r>
            <a:endParaRPr lang="en-US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0" y="316468"/>
            <a:ext cx="217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Raman Spectroscopy</a:t>
            </a:r>
            <a:endParaRPr lang="en-US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810000" y="4548363"/>
          <a:ext cx="5257800" cy="2157237"/>
        </p:xfrm>
        <a:graphic>
          <a:graphicData uri="http://schemas.openxmlformats.org/drawingml/2006/table">
            <a:tbl>
              <a:tblPr/>
              <a:tblGrid>
                <a:gridCol w="910225"/>
                <a:gridCol w="1444012"/>
                <a:gridCol w="691369"/>
                <a:gridCol w="737398"/>
                <a:gridCol w="737398"/>
                <a:gridCol w="737398"/>
              </a:tblGrid>
              <a:tr h="2818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Mode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Std. Mode frequencies (cm</a:t>
                      </a:r>
                      <a:r>
                        <a:rPr lang="en-US" sz="900" b="1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-1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Observed mode frequencies (cm</a:t>
                      </a:r>
                      <a:r>
                        <a:rPr lang="en-US" sz="900" b="1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-1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 in present data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962"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Literature data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-0.7 V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-0.8 V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96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As deposited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Soft  annealed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As deposited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Soft  annealed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E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3570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and/ or B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silent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204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 and B</a:t>
                      </a:r>
                      <a:r>
                        <a:rPr lang="en-US" sz="9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silent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5638800" y="4295001"/>
            <a:ext cx="1905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i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Phonon mode frequencies</a:t>
            </a:r>
            <a:endParaRPr lang="en-US" sz="1200" i="1" u="sng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4952787" y="2818558"/>
            <a:ext cx="4343613" cy="3963242"/>
            <a:chOff x="4876800" y="2819400"/>
            <a:chExt cx="4343613" cy="3963242"/>
          </a:xfrm>
        </p:grpSpPr>
        <p:grpSp>
          <p:nvGrpSpPr>
            <p:cNvPr id="80928" name="Group 32"/>
            <p:cNvGrpSpPr>
              <a:grpSpLocks/>
            </p:cNvGrpSpPr>
            <p:nvPr/>
          </p:nvGrpSpPr>
          <p:grpSpPr bwMode="auto">
            <a:xfrm>
              <a:off x="6919074" y="2821502"/>
              <a:ext cx="2301339" cy="1990026"/>
              <a:chOff x="6466" y="6244"/>
              <a:chExt cx="5729" cy="4766"/>
            </a:xfrm>
          </p:grpSpPr>
          <p:pic>
            <p:nvPicPr>
              <p:cNvPr id="80929" name="Picture 33" descr="15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466" y="6244"/>
                <a:ext cx="4954" cy="4766"/>
              </a:xfrm>
              <a:prstGeom prst="rect">
                <a:avLst/>
              </a:prstGeom>
              <a:noFill/>
            </p:spPr>
          </p:pic>
          <p:sp>
            <p:nvSpPr>
              <p:cNvPr id="80930" name="AutoShape 34"/>
              <p:cNvSpPr>
                <a:spLocks noChangeArrowheads="1"/>
              </p:cNvSpPr>
              <p:nvPr/>
            </p:nvSpPr>
            <p:spPr bwMode="auto">
              <a:xfrm>
                <a:off x="6745" y="6375"/>
                <a:ext cx="1053" cy="784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)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31" name="AutoShape 35"/>
              <p:cNvSpPr>
                <a:spLocks noChangeArrowheads="1"/>
              </p:cNvSpPr>
              <p:nvPr/>
            </p:nvSpPr>
            <p:spPr bwMode="auto">
              <a:xfrm>
                <a:off x="8780" y="6969"/>
                <a:ext cx="3415" cy="376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(112), d = 3.61 </a:t>
                </a:r>
                <a:r>
                  <a:rPr kumimoji="0" lang="en-US" sz="1000" b="0" i="0" u="none" strike="noStrike" cap="none" normalizeH="0" baseline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</a:t>
                </a:r>
                <a:r>
                  <a:rPr kumimoji="0" lang="en-US" sz="1000" b="0" i="0" u="none" strike="noStrike" cap="none" normalizeH="0" baseline="3000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32" name="AutoShape 36"/>
              <p:cNvSpPr>
                <a:spLocks noChangeArrowheads="1"/>
              </p:cNvSpPr>
              <p:nvPr/>
            </p:nvSpPr>
            <p:spPr bwMode="auto">
              <a:xfrm>
                <a:off x="7452" y="6318"/>
                <a:ext cx="4173" cy="602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(204/220),  d = 2.185 A</a:t>
                </a:r>
                <a:r>
                  <a:rPr kumimoji="0" lang="en-US" sz="1000" b="0" i="0" u="none" strike="noStrike" cap="none" normalizeH="0" baseline="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80933" name="AutoShape 37"/>
              <p:cNvCxnSpPr>
                <a:cxnSpLocks noChangeShapeType="1"/>
              </p:cNvCxnSpPr>
              <p:nvPr/>
            </p:nvCxnSpPr>
            <p:spPr bwMode="auto">
              <a:xfrm flipH="1">
                <a:off x="8969" y="6920"/>
                <a:ext cx="92" cy="906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80934" name="AutoShape 38"/>
              <p:cNvCxnSpPr>
                <a:cxnSpLocks noChangeShapeType="1"/>
              </p:cNvCxnSpPr>
              <p:nvPr/>
            </p:nvCxnSpPr>
            <p:spPr bwMode="auto">
              <a:xfrm flipH="1">
                <a:off x="9180" y="7581"/>
                <a:ext cx="369" cy="624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80935" name="Group 39"/>
            <p:cNvGrpSpPr>
              <a:grpSpLocks/>
            </p:cNvGrpSpPr>
            <p:nvPr/>
          </p:nvGrpSpPr>
          <p:grpSpPr bwMode="auto">
            <a:xfrm>
              <a:off x="4876800" y="2819400"/>
              <a:ext cx="2294522" cy="1992127"/>
              <a:chOff x="1710" y="7862"/>
              <a:chExt cx="6391" cy="5797"/>
            </a:xfrm>
          </p:grpSpPr>
          <p:pic>
            <p:nvPicPr>
              <p:cNvPr id="80936" name="Picture 40" descr="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10" y="7862"/>
                <a:ext cx="5625" cy="5797"/>
              </a:xfrm>
              <a:prstGeom prst="rect">
                <a:avLst/>
              </a:prstGeom>
              <a:noFill/>
            </p:spPr>
          </p:pic>
          <p:sp>
            <p:nvSpPr>
              <p:cNvPr id="80937" name="AutoShape 41"/>
              <p:cNvSpPr>
                <a:spLocks noChangeArrowheads="1"/>
              </p:cNvSpPr>
              <p:nvPr/>
            </p:nvSpPr>
            <p:spPr bwMode="auto">
              <a:xfrm>
                <a:off x="2024" y="8130"/>
                <a:ext cx="1200" cy="960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a</a:t>
                </a: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)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38" name="AutoShape 42"/>
              <p:cNvSpPr>
                <a:spLocks noChangeArrowheads="1"/>
              </p:cNvSpPr>
              <p:nvPr/>
            </p:nvSpPr>
            <p:spPr bwMode="auto">
              <a:xfrm>
                <a:off x="4305" y="8568"/>
                <a:ext cx="3796" cy="569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(112), d = 3.57 A</a:t>
                </a:r>
                <a:r>
                  <a:rPr kumimoji="0" lang="en-US" sz="1000" b="0" i="0" u="none" strike="noStrike" cap="none" normalizeH="0" baseline="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939" name="AutoShape 43"/>
              <p:cNvSpPr>
                <a:spLocks noChangeArrowheads="1"/>
              </p:cNvSpPr>
              <p:nvPr/>
            </p:nvSpPr>
            <p:spPr bwMode="auto">
              <a:xfrm>
                <a:off x="3253" y="7967"/>
                <a:ext cx="4457" cy="738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(204/220),  d = 2.19 A</a:t>
                </a:r>
                <a:r>
                  <a:rPr kumimoji="0" lang="en-US" sz="1000" b="0" i="0" u="none" strike="noStrike" cap="none" normalizeH="0" baseline="3000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80940" name="AutoShape 44"/>
              <p:cNvCxnSpPr>
                <a:cxnSpLocks noChangeShapeType="1"/>
              </p:cNvCxnSpPr>
              <p:nvPr/>
            </p:nvCxnSpPr>
            <p:spPr bwMode="auto">
              <a:xfrm flipH="1">
                <a:off x="4500" y="8430"/>
                <a:ext cx="105" cy="1110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80941" name="AutoShape 45"/>
              <p:cNvCxnSpPr>
                <a:cxnSpLocks noChangeShapeType="1"/>
              </p:cNvCxnSpPr>
              <p:nvPr/>
            </p:nvCxnSpPr>
            <p:spPr bwMode="auto">
              <a:xfrm flipH="1">
                <a:off x="4786" y="9260"/>
                <a:ext cx="420" cy="765"/>
              </a:xfrm>
              <a:prstGeom prst="straightConnector1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80942" name="Group 46"/>
            <p:cNvGrpSpPr>
              <a:grpSpLocks/>
            </p:cNvGrpSpPr>
            <p:nvPr/>
          </p:nvGrpSpPr>
          <p:grpSpPr bwMode="auto">
            <a:xfrm>
              <a:off x="4876800" y="4846411"/>
              <a:ext cx="4114800" cy="1936231"/>
              <a:chOff x="1668" y="1230"/>
              <a:chExt cx="9657" cy="4607"/>
            </a:xfrm>
          </p:grpSpPr>
          <p:grpSp>
            <p:nvGrpSpPr>
              <p:cNvPr id="80943" name="Group 47"/>
              <p:cNvGrpSpPr>
                <a:grpSpLocks/>
              </p:cNvGrpSpPr>
              <p:nvPr/>
            </p:nvGrpSpPr>
            <p:grpSpPr bwMode="auto">
              <a:xfrm>
                <a:off x="6461" y="1231"/>
                <a:ext cx="4864" cy="4606"/>
                <a:chOff x="6461" y="1341"/>
                <a:chExt cx="4864" cy="4494"/>
              </a:xfrm>
            </p:grpSpPr>
            <p:pic>
              <p:nvPicPr>
                <p:cNvPr id="80944" name="Picture 1" descr="11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6461" y="1341"/>
                  <a:ext cx="4658" cy="4494"/>
                </a:xfrm>
                <a:prstGeom prst="rect">
                  <a:avLst/>
                </a:prstGeom>
                <a:noFill/>
              </p:spPr>
            </p:pic>
            <p:sp>
              <p:nvSpPr>
                <p:cNvPr id="80945" name="AutoShape 49"/>
                <p:cNvSpPr>
                  <a:spLocks noChangeArrowheads="1"/>
                </p:cNvSpPr>
                <p:nvPr/>
              </p:nvSpPr>
              <p:spPr bwMode="auto">
                <a:xfrm>
                  <a:off x="6663" y="1584"/>
                  <a:ext cx="998" cy="747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(d)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946" name="AutoShape 50"/>
                <p:cNvSpPr>
                  <a:spLocks noChangeArrowheads="1"/>
                </p:cNvSpPr>
                <p:nvPr/>
              </p:nvSpPr>
              <p:spPr bwMode="auto">
                <a:xfrm>
                  <a:off x="8285" y="2181"/>
                  <a:ext cx="2861" cy="469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</a:t>
                  </a: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112), d = 3.605 A</a:t>
                  </a:r>
                  <a:r>
                    <a:rPr kumimoji="0" lang="en-US" sz="1000" b="0" i="0" u="none" strike="noStrike" cap="none" normalizeH="0" baseline="3000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o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947" name="AutoShape 51"/>
                <p:cNvSpPr>
                  <a:spLocks noChangeArrowheads="1"/>
                </p:cNvSpPr>
                <p:nvPr/>
              </p:nvSpPr>
              <p:spPr bwMode="auto">
                <a:xfrm>
                  <a:off x="7569" y="1434"/>
                  <a:ext cx="3756" cy="575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(204/220),  d = 2.188 A</a:t>
                  </a:r>
                  <a:r>
                    <a:rPr kumimoji="0" lang="en-US" sz="1000" b="0" i="0" u="none" strike="noStrike" cap="none" normalizeH="0" baseline="3000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o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0948" name="AutoShape 52"/>
                <p:cNvCxnSpPr>
                  <a:cxnSpLocks noChangeShapeType="1"/>
                </p:cNvCxnSpPr>
                <p:nvPr/>
              </p:nvCxnSpPr>
              <p:spPr bwMode="auto">
                <a:xfrm flipH="1">
                  <a:off x="8898" y="1892"/>
                  <a:ext cx="87" cy="863"/>
                </a:xfrm>
                <a:prstGeom prst="straightConnector1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80949" name="AutoShape 53"/>
                <p:cNvCxnSpPr>
                  <a:cxnSpLocks noChangeShapeType="1"/>
                </p:cNvCxnSpPr>
                <p:nvPr/>
              </p:nvCxnSpPr>
              <p:spPr bwMode="auto">
                <a:xfrm flipH="1">
                  <a:off x="9097" y="2522"/>
                  <a:ext cx="350" cy="595"/>
                </a:xfrm>
                <a:prstGeom prst="straightConnector1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</p:cxnSp>
          </p:grpSp>
          <p:grpSp>
            <p:nvGrpSpPr>
              <p:cNvPr id="80950" name="Group 54"/>
              <p:cNvGrpSpPr>
                <a:grpSpLocks/>
              </p:cNvGrpSpPr>
              <p:nvPr/>
            </p:nvGrpSpPr>
            <p:grpSpPr bwMode="auto">
              <a:xfrm>
                <a:off x="1668" y="1230"/>
                <a:ext cx="5007" cy="4605"/>
                <a:chOff x="1668" y="1140"/>
                <a:chExt cx="4902" cy="4605"/>
              </a:xfrm>
            </p:grpSpPr>
            <p:pic>
              <p:nvPicPr>
                <p:cNvPr id="80951" name="Picture 55" descr="12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668" y="1140"/>
                  <a:ext cx="4627" cy="4605"/>
                </a:xfrm>
                <a:prstGeom prst="rect">
                  <a:avLst/>
                </a:prstGeom>
                <a:noFill/>
              </p:spPr>
            </p:pic>
            <p:sp>
              <p:nvSpPr>
                <p:cNvPr id="80952" name="AutoShape 56"/>
                <p:cNvSpPr>
                  <a:spLocks noChangeArrowheads="1"/>
                </p:cNvSpPr>
                <p:nvPr/>
              </p:nvSpPr>
              <p:spPr bwMode="auto">
                <a:xfrm>
                  <a:off x="1942" y="1362"/>
                  <a:ext cx="988" cy="761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</a:t>
                  </a: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c</a:t>
                  </a: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)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953" name="AutoShape 57"/>
                <p:cNvSpPr>
                  <a:spLocks noChangeArrowheads="1"/>
                </p:cNvSpPr>
                <p:nvPr/>
              </p:nvSpPr>
              <p:spPr bwMode="auto">
                <a:xfrm>
                  <a:off x="3472" y="1897"/>
                  <a:ext cx="3098" cy="571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(112), d = 3.605 A</a:t>
                  </a:r>
                  <a:r>
                    <a:rPr kumimoji="0" lang="en-US" sz="1000" b="0" i="0" u="none" strike="noStrike" cap="none" normalizeH="0" baseline="3000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o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0954" name="AutoShape 58"/>
                <p:cNvSpPr>
                  <a:spLocks noChangeArrowheads="1"/>
                </p:cNvSpPr>
                <p:nvPr/>
              </p:nvSpPr>
              <p:spPr bwMode="auto">
                <a:xfrm>
                  <a:off x="2577" y="1240"/>
                  <a:ext cx="3631" cy="464"/>
                </a:xfrm>
                <a:prstGeom prst="roundRect">
                  <a:avLst>
                    <a:gd name="adj" fmla="val 16667"/>
                  </a:avLst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(204/220),  d = 2.19 A</a:t>
                  </a:r>
                  <a:r>
                    <a:rPr kumimoji="0" lang="en-US" sz="1000" b="0" i="0" u="none" strike="noStrike" cap="none" normalizeH="0" baseline="3000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o</a:t>
                  </a:r>
                  <a:endParaRPr kumimoji="0" lang="en-US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80955" name="AutoShape 59"/>
                <p:cNvCxnSpPr>
                  <a:cxnSpLocks noChangeShapeType="1"/>
                </p:cNvCxnSpPr>
                <p:nvPr/>
              </p:nvCxnSpPr>
              <p:spPr bwMode="auto">
                <a:xfrm>
                  <a:off x="4206" y="1665"/>
                  <a:ext cx="1" cy="1014"/>
                </a:xfrm>
                <a:prstGeom prst="straightConnector1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80956" name="AutoShape 60"/>
                <p:cNvCxnSpPr>
                  <a:cxnSpLocks noChangeShapeType="1"/>
                </p:cNvCxnSpPr>
                <p:nvPr/>
              </p:nvCxnSpPr>
              <p:spPr bwMode="auto">
                <a:xfrm flipH="1">
                  <a:off x="4477" y="2403"/>
                  <a:ext cx="346" cy="607"/>
                </a:xfrm>
                <a:prstGeom prst="straightConnector1">
                  <a:avLst/>
                </a:prstGeom>
                <a:noFill/>
                <a:ln w="9525">
                  <a:solidFill>
                    <a:srgbClr val="FFFFFF"/>
                  </a:solidFill>
                  <a:round/>
                  <a:headEnd/>
                  <a:tailEnd type="triangle" w="med" len="med"/>
                </a:ln>
              </p:spPr>
            </p:cxnSp>
          </p:grpSp>
        </p:grpSp>
      </p:grpSp>
      <p:sp>
        <p:nvSpPr>
          <p:cNvPr id="80957" name="Rectangle 61"/>
          <p:cNvSpPr>
            <a:spLocks noChangeArrowheads="1"/>
          </p:cNvSpPr>
          <p:nvPr/>
        </p:nvSpPr>
        <p:spPr bwMode="auto">
          <a:xfrm>
            <a:off x="990600" y="4191000"/>
            <a:ext cx="3886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(A) HRTEM Images of the samples (a) as deposited and (b) heat treated sample, deposited at -0.7 V; (c) as deposited and (d) heat treated sample, deposited at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0.8 V. The region defined by square in both the films (b) and (d) shows fringing pattern in the heat treated films.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0958" name="Rectangle 62"/>
          <p:cNvSpPr>
            <a:spLocks noChangeArrowheads="1"/>
          </p:cNvSpPr>
          <p:nvPr/>
        </p:nvSpPr>
        <p:spPr bwMode="auto">
          <a:xfrm>
            <a:off x="5105400" y="1981200"/>
            <a:ext cx="388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957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(B) Diffraction pattern of CIT samples (a) as deposited, (b) heat treated; samples deposited at -0.7 V and (c) as deposited, (d) heat treated; samples deposited at -0.8 V 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219200" y="152400"/>
            <a:ext cx="784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HR TEM results of as deposited and heat treated CIT thin films deposited on FTO/</a:t>
            </a:r>
            <a:r>
              <a:rPr lang="en-US" sz="1600" b="1" i="1" u="sng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CdS</a:t>
            </a:r>
            <a:endParaRPr lang="en-US" sz="16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6944" name="Group 32"/>
          <p:cNvGrpSpPr>
            <a:grpSpLocks/>
          </p:cNvGrpSpPr>
          <p:nvPr/>
        </p:nvGrpSpPr>
        <p:grpSpPr bwMode="auto">
          <a:xfrm>
            <a:off x="1066800" y="617539"/>
            <a:ext cx="3886200" cy="3421061"/>
            <a:chOff x="1455" y="1843"/>
            <a:chExt cx="9274" cy="8462"/>
          </a:xfrm>
        </p:grpSpPr>
        <p:grpSp>
          <p:nvGrpSpPr>
            <p:cNvPr id="166945" name="Group 33"/>
            <p:cNvGrpSpPr>
              <a:grpSpLocks/>
            </p:cNvGrpSpPr>
            <p:nvPr/>
          </p:nvGrpSpPr>
          <p:grpSpPr bwMode="auto">
            <a:xfrm>
              <a:off x="4984" y="6096"/>
              <a:ext cx="5745" cy="4209"/>
              <a:chOff x="4656" y="6393"/>
              <a:chExt cx="6149" cy="4515"/>
            </a:xfrm>
          </p:grpSpPr>
          <p:grpSp>
            <p:nvGrpSpPr>
              <p:cNvPr id="166946" name="Group 34"/>
              <p:cNvGrpSpPr>
                <a:grpSpLocks/>
              </p:cNvGrpSpPr>
              <p:nvPr/>
            </p:nvGrpSpPr>
            <p:grpSpPr bwMode="auto">
              <a:xfrm>
                <a:off x="4656" y="6393"/>
                <a:ext cx="6149" cy="4515"/>
                <a:chOff x="4581" y="6498"/>
                <a:chExt cx="6149" cy="4515"/>
              </a:xfrm>
            </p:grpSpPr>
            <p:grpSp>
              <p:nvGrpSpPr>
                <p:cNvPr id="166947" name="Group 35"/>
                <p:cNvGrpSpPr>
                  <a:grpSpLocks/>
                </p:cNvGrpSpPr>
                <p:nvPr/>
              </p:nvGrpSpPr>
              <p:grpSpPr bwMode="auto">
                <a:xfrm>
                  <a:off x="4581" y="6498"/>
                  <a:ext cx="6149" cy="4515"/>
                  <a:chOff x="2818" y="9365"/>
                  <a:chExt cx="6149" cy="4515"/>
                </a:xfrm>
              </p:grpSpPr>
              <p:pic>
                <p:nvPicPr>
                  <p:cNvPr id="166948" name="Picture 36" descr="11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/>
                  <a:stretch>
                    <a:fillRect/>
                  </a:stretch>
                </p:blipFill>
                <p:spPr bwMode="auto">
                  <a:xfrm>
                    <a:off x="2818" y="9365"/>
                    <a:ext cx="4023" cy="4515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66949" name="AutoShape 37"/>
                  <p:cNvSpPr>
                    <a:spLocks noChangeArrowheads="1"/>
                  </p:cNvSpPr>
                  <p:nvPr/>
                </p:nvSpPr>
                <p:spPr bwMode="auto">
                  <a:xfrm>
                    <a:off x="5658" y="9480"/>
                    <a:ext cx="1168" cy="1165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pitchFamily="34" charset="0"/>
                        <a:cs typeface="Arial" pitchFamily="34" charset="0"/>
                      </a:rPr>
                      <a:t>(d)</a:t>
                    </a:r>
                    <a:endParaRPr kumimoji="0" lang="en-US" sz="1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pic>
                <p:nvPicPr>
                  <p:cNvPr id="166950" name="Picture 38" descr="Image 2"/>
                  <p:cNvPicPr>
                    <a:picLocks noChangeAspect="1" noChangeArrowheads="1"/>
                  </p:cNvPicPr>
                  <p:nvPr/>
                </p:nvPicPr>
                <p:blipFill>
                  <a:blip r:embed="rId7"/>
                  <a:srcRect/>
                  <a:stretch>
                    <a:fillRect/>
                  </a:stretch>
                </p:blipFill>
                <p:spPr bwMode="auto">
                  <a:xfrm>
                    <a:off x="6863" y="9365"/>
                    <a:ext cx="2104" cy="4515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6695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032" y="11360"/>
                    <a:ext cx="690" cy="801"/>
                  </a:xfrm>
                  <a:prstGeom prst="rect">
                    <a:avLst/>
                  </a:prstGeom>
                  <a:noFill/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166952" name="AutoShape 4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5722" y="11795"/>
                    <a:ext cx="1350" cy="1"/>
                  </a:xfrm>
                  <a:prstGeom prst="straightConnector1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</p:grpSp>
            <p:grpSp>
              <p:nvGrpSpPr>
                <p:cNvPr id="166953" name="Group 41"/>
                <p:cNvGrpSpPr>
                  <a:grpSpLocks/>
                </p:cNvGrpSpPr>
                <p:nvPr/>
              </p:nvGrpSpPr>
              <p:grpSpPr bwMode="auto">
                <a:xfrm>
                  <a:off x="9465" y="9045"/>
                  <a:ext cx="855" cy="1185"/>
                  <a:chOff x="9465" y="9045"/>
                  <a:chExt cx="855" cy="1185"/>
                </a:xfrm>
              </p:grpSpPr>
              <p:cxnSp>
                <p:nvCxnSpPr>
                  <p:cNvPr id="166954" name="AutoShape 4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9645" y="9435"/>
                    <a:ext cx="495" cy="36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6955" name="AutoShape 4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9720" y="9510"/>
                    <a:ext cx="495" cy="36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6956" name="AutoShape 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465" y="9045"/>
                    <a:ext cx="390" cy="55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  <p:cxnSp>
                <p:nvCxnSpPr>
                  <p:cNvPr id="166957" name="AutoShape 45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9960" y="9735"/>
                    <a:ext cx="360" cy="49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</p:grpSp>
          </p:grpSp>
          <p:sp>
            <p:nvSpPr>
              <p:cNvPr id="166958" name="Rectangle 46"/>
              <p:cNvSpPr>
                <a:spLocks noChangeArrowheads="1"/>
              </p:cNvSpPr>
              <p:nvPr/>
            </p:nvSpPr>
            <p:spPr bwMode="auto">
              <a:xfrm>
                <a:off x="8664" y="8077"/>
                <a:ext cx="2091" cy="8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ea typeface="Arial" pitchFamily="34" charset="0"/>
                    <a:cs typeface="Arial" pitchFamily="34" charset="0"/>
                  </a:rPr>
                  <a:t>d = 0.360 nm</a:t>
                </a:r>
                <a:endPara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6959" name="Group 47"/>
            <p:cNvGrpSpPr>
              <a:grpSpLocks/>
            </p:cNvGrpSpPr>
            <p:nvPr/>
          </p:nvGrpSpPr>
          <p:grpSpPr bwMode="auto">
            <a:xfrm>
              <a:off x="4984" y="1843"/>
              <a:ext cx="5745" cy="4217"/>
              <a:chOff x="4881" y="1843"/>
              <a:chExt cx="5844" cy="4217"/>
            </a:xfrm>
          </p:grpSpPr>
          <p:grpSp>
            <p:nvGrpSpPr>
              <p:cNvPr id="166960" name="Group 48"/>
              <p:cNvGrpSpPr>
                <a:grpSpLocks/>
              </p:cNvGrpSpPr>
              <p:nvPr/>
            </p:nvGrpSpPr>
            <p:grpSpPr bwMode="auto">
              <a:xfrm>
                <a:off x="4881" y="1843"/>
                <a:ext cx="5844" cy="4217"/>
                <a:chOff x="4656" y="1843"/>
                <a:chExt cx="6149" cy="4550"/>
              </a:xfrm>
            </p:grpSpPr>
            <p:grpSp>
              <p:nvGrpSpPr>
                <p:cNvPr id="166961" name="Group 49"/>
                <p:cNvGrpSpPr>
                  <a:grpSpLocks/>
                </p:cNvGrpSpPr>
                <p:nvPr/>
              </p:nvGrpSpPr>
              <p:grpSpPr bwMode="auto">
                <a:xfrm>
                  <a:off x="4656" y="1843"/>
                  <a:ext cx="6149" cy="4550"/>
                  <a:chOff x="3021" y="1903"/>
                  <a:chExt cx="6149" cy="4550"/>
                </a:xfrm>
              </p:grpSpPr>
              <p:pic>
                <p:nvPicPr>
                  <p:cNvPr id="166962" name="Picture 50" descr="15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/>
                  <a:srcRect/>
                  <a:stretch>
                    <a:fillRect/>
                  </a:stretch>
                </p:blipFill>
                <p:spPr bwMode="auto">
                  <a:xfrm>
                    <a:off x="7066" y="1903"/>
                    <a:ext cx="2104" cy="4550"/>
                  </a:xfrm>
                  <a:prstGeom prst="rect">
                    <a:avLst/>
                  </a:prstGeom>
                  <a:solidFill>
                    <a:srgbClr val="000000"/>
                  </a:solidFill>
                </p:spPr>
              </p:pic>
              <p:pic>
                <p:nvPicPr>
                  <p:cNvPr id="166963" name="Picture 1" descr="15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/>
                  <a:srcRect/>
                  <a:stretch>
                    <a:fillRect/>
                  </a:stretch>
                </p:blipFill>
                <p:spPr bwMode="auto">
                  <a:xfrm>
                    <a:off x="3021" y="1912"/>
                    <a:ext cx="4023" cy="4541"/>
                  </a:xfrm>
                  <a:prstGeom prst="rect">
                    <a:avLst/>
                  </a:prstGeom>
                  <a:noFill/>
                </p:spPr>
              </p:pic>
              <p:cxnSp>
                <p:nvCxnSpPr>
                  <p:cNvPr id="166964" name="AutoShape 5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5518" y="3511"/>
                    <a:ext cx="1757" cy="1"/>
                  </a:xfrm>
                  <a:prstGeom prst="straightConnector1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  <p:sp>
                <p:nvSpPr>
                  <p:cNvPr id="16696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5861" y="2107"/>
                    <a:ext cx="965" cy="792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000" b="1" i="0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itchFamily="18" charset="0"/>
                        <a:ea typeface="Arial" pitchFamily="34" charset="0"/>
                        <a:cs typeface="Arial" pitchFamily="34" charset="0"/>
                      </a:rPr>
                      <a:t>(b)</a:t>
                    </a:r>
                    <a:endParaRPr kumimoji="0" lang="en-US" sz="1000" b="0" i="0" u="none" strike="noStrike" cap="none" normalizeH="0" baseline="0" dirty="0" smtClean="0">
                      <a:ln>
                        <a:noFill/>
                      </a:ln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66966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4530" y="3078"/>
                    <a:ext cx="988" cy="989"/>
                  </a:xfrm>
                  <a:prstGeom prst="rect">
                    <a:avLst/>
                  </a:prstGeom>
                  <a:noFill/>
                  <a:ln w="158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66967" name="Group 55"/>
                <p:cNvGrpSpPr>
                  <a:grpSpLocks/>
                </p:cNvGrpSpPr>
                <p:nvPr/>
              </p:nvGrpSpPr>
              <p:grpSpPr bwMode="auto">
                <a:xfrm>
                  <a:off x="9675" y="3225"/>
                  <a:ext cx="855" cy="782"/>
                  <a:chOff x="9675" y="3225"/>
                  <a:chExt cx="855" cy="782"/>
                </a:xfrm>
              </p:grpSpPr>
              <p:cxnSp>
                <p:nvCxnSpPr>
                  <p:cNvPr id="166968" name="AutoShape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705" y="3407"/>
                    <a:ext cx="825" cy="37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6969" name="AutoShape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9675" y="3437"/>
                    <a:ext cx="825" cy="37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6970" name="AutoShape 5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110" y="3225"/>
                    <a:ext cx="150" cy="345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  <p:cxnSp>
                <p:nvCxnSpPr>
                  <p:cNvPr id="166971" name="AutoShape 5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9885" y="3615"/>
                    <a:ext cx="210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</p:spPr>
              </p:cxnSp>
            </p:grpSp>
          </p:grpSp>
          <p:sp>
            <p:nvSpPr>
              <p:cNvPr id="166972" name="Rectangle 60"/>
              <p:cNvSpPr>
                <a:spLocks noChangeArrowheads="1"/>
              </p:cNvSpPr>
              <p:nvPr/>
            </p:nvSpPr>
            <p:spPr bwMode="auto">
              <a:xfrm>
                <a:off x="8690" y="3849"/>
                <a:ext cx="2035" cy="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ea typeface="Arial" pitchFamily="34" charset="0"/>
                    <a:cs typeface="Arial" pitchFamily="34" charset="0"/>
                  </a:rPr>
                  <a:t>d = 0.186 nm</a:t>
                </a:r>
                <a:endParaRPr kumimoji="0" lang="en-US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6973" name="Group 61"/>
            <p:cNvGrpSpPr>
              <a:grpSpLocks/>
            </p:cNvGrpSpPr>
            <p:nvPr/>
          </p:nvGrpSpPr>
          <p:grpSpPr bwMode="auto">
            <a:xfrm>
              <a:off x="1455" y="1843"/>
              <a:ext cx="3499" cy="4217"/>
              <a:chOff x="1084" y="2480"/>
              <a:chExt cx="3664" cy="3970"/>
            </a:xfrm>
          </p:grpSpPr>
          <p:pic>
            <p:nvPicPr>
              <p:cNvPr id="166974" name="Picture 62" descr="16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084" y="2480"/>
                <a:ext cx="3664" cy="3970"/>
              </a:xfrm>
              <a:prstGeom prst="rect">
                <a:avLst/>
              </a:prstGeom>
              <a:noFill/>
            </p:spPr>
          </p:pic>
          <p:sp>
            <p:nvSpPr>
              <p:cNvPr id="166975" name="AutoShape 63"/>
              <p:cNvSpPr>
                <a:spLocks noChangeArrowheads="1"/>
              </p:cNvSpPr>
              <p:nvPr/>
            </p:nvSpPr>
            <p:spPr bwMode="auto">
              <a:xfrm>
                <a:off x="3559" y="2558"/>
                <a:ext cx="1061" cy="968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Arial" pitchFamily="34" charset="0"/>
                    <a:cs typeface="Arial" pitchFamily="34" charset="0"/>
                  </a:rPr>
                  <a:t>(a)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6976" name="Group 64"/>
            <p:cNvGrpSpPr>
              <a:grpSpLocks/>
            </p:cNvGrpSpPr>
            <p:nvPr/>
          </p:nvGrpSpPr>
          <p:grpSpPr bwMode="auto">
            <a:xfrm>
              <a:off x="1470" y="6089"/>
              <a:ext cx="3469" cy="4216"/>
              <a:chOff x="1095" y="6518"/>
              <a:chExt cx="3653" cy="3946"/>
            </a:xfrm>
          </p:grpSpPr>
          <p:pic>
            <p:nvPicPr>
              <p:cNvPr id="166977" name="Picture 65" descr="12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095" y="6518"/>
                <a:ext cx="3653" cy="3946"/>
              </a:xfrm>
              <a:prstGeom prst="rect">
                <a:avLst/>
              </a:prstGeom>
              <a:noFill/>
            </p:spPr>
          </p:pic>
          <p:sp>
            <p:nvSpPr>
              <p:cNvPr id="166978" name="AutoShape 66"/>
              <p:cNvSpPr>
                <a:spLocks noChangeArrowheads="1"/>
              </p:cNvSpPr>
              <p:nvPr/>
            </p:nvSpPr>
            <p:spPr bwMode="auto">
              <a:xfrm>
                <a:off x="3186" y="6703"/>
                <a:ext cx="1434" cy="1115"/>
              </a:xfrm>
              <a:prstGeom prst="roundRect">
                <a:avLst>
                  <a:gd name="adj" fmla="val 1666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Arial" pitchFamily="34" charset="0"/>
                    <a:cs typeface="Arial" pitchFamily="34" charset="0"/>
                  </a:rPr>
                  <a:t>    (c)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066801" y="4724401"/>
          <a:ext cx="7924800" cy="2057399"/>
        </p:xfrm>
        <a:graphic>
          <a:graphicData uri="http://schemas.openxmlformats.org/drawingml/2006/table">
            <a:tbl>
              <a:tblPr/>
              <a:tblGrid>
                <a:gridCol w="1600199"/>
                <a:gridCol w="1066800"/>
                <a:gridCol w="1371600"/>
                <a:gridCol w="1066800"/>
                <a:gridCol w="1050133"/>
                <a:gridCol w="1007267"/>
                <a:gridCol w="762001"/>
              </a:tblGrid>
              <a:tr h="58782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Deposition Potential (Volts)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Substrate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Sample Condition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Elemental Composition in At. %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Cu/In ratio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93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Cu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391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- 0.7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FTO/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CdS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 deposited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19.57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23.05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57.38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93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Heat treated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18.98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25.29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55.73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0.75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9391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- 0.8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 deposited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17.81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29.56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52.62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0.60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939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Heat treated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22.28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26.28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51.44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1066800" y="4267200"/>
            <a:ext cx="19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u="sng" dirty="0" smtClean="0">
                <a:latin typeface="Times New Roman" pitchFamily="18" charset="0"/>
                <a:cs typeface="Times New Roman" pitchFamily="18" charset="0"/>
              </a:rPr>
              <a:t>EDAX</a:t>
            </a:r>
            <a:endParaRPr lang="en-US" sz="2400" u="sng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971800" y="0"/>
            <a:ext cx="5029200" cy="4648200"/>
            <a:chOff x="4038600" y="381000"/>
            <a:chExt cx="5029200" cy="4648200"/>
          </a:xfrm>
        </p:grpSpPr>
        <p:grpSp>
          <p:nvGrpSpPr>
            <p:cNvPr id="20" name="Group 31"/>
            <p:cNvGrpSpPr/>
            <p:nvPr/>
          </p:nvGrpSpPr>
          <p:grpSpPr>
            <a:xfrm>
              <a:off x="4038600" y="381000"/>
              <a:ext cx="5029200" cy="4648200"/>
              <a:chOff x="4038600" y="0"/>
              <a:chExt cx="5029200" cy="4648200"/>
            </a:xfrm>
          </p:grpSpPr>
          <p:grpSp>
            <p:nvGrpSpPr>
              <p:cNvPr id="25" name="Group 30"/>
              <p:cNvGrpSpPr/>
              <p:nvPr/>
            </p:nvGrpSpPr>
            <p:grpSpPr>
              <a:xfrm>
                <a:off x="4038600" y="0"/>
                <a:ext cx="2413262" cy="4648200"/>
                <a:chOff x="4038600" y="0"/>
                <a:chExt cx="2413262" cy="4648200"/>
              </a:xfrm>
            </p:grpSpPr>
            <p:grpSp>
              <p:nvGrpSpPr>
                <p:cNvPr id="35" name="Group 26"/>
                <p:cNvGrpSpPr/>
                <p:nvPr/>
              </p:nvGrpSpPr>
              <p:grpSpPr>
                <a:xfrm>
                  <a:off x="4038600" y="457200"/>
                  <a:ext cx="2413262" cy="4191000"/>
                  <a:chOff x="4038600" y="381000"/>
                  <a:chExt cx="2413262" cy="4191000"/>
                </a:xfrm>
              </p:grpSpPr>
              <p:grpSp>
                <p:nvGrpSpPr>
                  <p:cNvPr id="37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4038600" y="381000"/>
                    <a:ext cx="2413262" cy="2072473"/>
                    <a:chOff x="1528" y="1565"/>
                    <a:chExt cx="4560" cy="3420"/>
                  </a:xfrm>
                </p:grpSpPr>
                <p:pic>
                  <p:nvPicPr>
                    <p:cNvPr id="41" name="Picture 7" descr="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>
                      <a:lum bright="10000" contrast="8000"/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528" y="1565"/>
                      <a:ext cx="4560" cy="3420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42" name="AutoShape 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58" y="1764"/>
                      <a:ext cx="942" cy="906"/>
                    </a:xfrm>
                    <a:prstGeom prst="roundRect">
                      <a:avLst>
                        <a:gd name="adj" fmla="val 16667"/>
                      </a:avLst>
                    </a:pr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(a)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38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4038600" y="2499527"/>
                    <a:ext cx="2413262" cy="2072473"/>
                    <a:chOff x="1528" y="5181"/>
                    <a:chExt cx="4560" cy="3420"/>
                  </a:xfrm>
                </p:grpSpPr>
                <p:pic>
                  <p:nvPicPr>
                    <p:cNvPr id="39" name="Picture 5" descr="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/>
                    <a:srcRect/>
                    <a:stretch>
                      <a:fillRect/>
                    </a:stretch>
                  </p:blipFill>
                  <p:spPr bwMode="auto">
                    <a:xfrm>
                      <a:off x="1528" y="5181"/>
                      <a:ext cx="4560" cy="3420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40" name="AutoShape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2" y="5439"/>
                      <a:ext cx="942" cy="906"/>
                    </a:xfrm>
                    <a:prstGeom prst="roundRect">
                      <a:avLst>
                        <a:gd name="adj" fmla="val 16667"/>
                      </a:avLst>
                    </a:pr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(c)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36" name="TextBox 35"/>
                <p:cNvSpPr txBox="1"/>
                <p:nvPr/>
              </p:nvSpPr>
              <p:spPr>
                <a:xfrm>
                  <a:off x="4038600" y="0"/>
                  <a:ext cx="1524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160CE6"/>
                      </a:solidFill>
                      <a:latin typeface="Times New Roman" pitchFamily="18" charset="0"/>
                      <a:cs typeface="Times New Roman" pitchFamily="18" charset="0"/>
                    </a:rPr>
                    <a:t>As deposited</a:t>
                  </a:r>
                  <a:endParaRPr lang="en-US" b="1" dirty="0">
                    <a:solidFill>
                      <a:srgbClr val="160CE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26" name="Group 29"/>
              <p:cNvGrpSpPr/>
              <p:nvPr/>
            </p:nvGrpSpPr>
            <p:grpSpPr>
              <a:xfrm>
                <a:off x="6651892" y="0"/>
                <a:ext cx="2415908" cy="4648200"/>
                <a:chOff x="6651892" y="0"/>
                <a:chExt cx="2415908" cy="4648200"/>
              </a:xfrm>
            </p:grpSpPr>
            <p:grpSp>
              <p:nvGrpSpPr>
                <p:cNvPr id="27" name="Group 25"/>
                <p:cNvGrpSpPr/>
                <p:nvPr/>
              </p:nvGrpSpPr>
              <p:grpSpPr>
                <a:xfrm>
                  <a:off x="6651892" y="457200"/>
                  <a:ext cx="2415908" cy="4191000"/>
                  <a:chOff x="6651892" y="381000"/>
                  <a:chExt cx="2415908" cy="4191000"/>
                </a:xfrm>
              </p:grpSpPr>
              <p:grpSp>
                <p:nvGrpSpPr>
                  <p:cNvPr id="29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6651892" y="2497104"/>
                    <a:ext cx="2415908" cy="2074896"/>
                    <a:chOff x="6253" y="5177"/>
                    <a:chExt cx="4565" cy="3424"/>
                  </a:xfrm>
                </p:grpSpPr>
                <p:pic>
                  <p:nvPicPr>
                    <p:cNvPr id="33" name="Picture 6" descr="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/>
                    <a:srcRect/>
                    <a:stretch>
                      <a:fillRect/>
                    </a:stretch>
                  </p:blipFill>
                  <p:spPr bwMode="auto">
                    <a:xfrm>
                      <a:off x="6253" y="5177"/>
                      <a:ext cx="4565" cy="3424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34" name="AutoShape 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78" y="5469"/>
                      <a:ext cx="917" cy="906"/>
                    </a:xfrm>
                    <a:prstGeom prst="roundRect">
                      <a:avLst>
                        <a:gd name="adj" fmla="val 16667"/>
                      </a:avLst>
                    </a:pr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(d)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30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6651892" y="381000"/>
                    <a:ext cx="2415908" cy="2074896"/>
                    <a:chOff x="6136" y="1565"/>
                    <a:chExt cx="4565" cy="3424"/>
                  </a:xfrm>
                </p:grpSpPr>
                <p:pic>
                  <p:nvPicPr>
                    <p:cNvPr id="31" name="Picture 8" descr="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/>
                    <a:srcRect/>
                    <a:stretch>
                      <a:fillRect/>
                    </a:stretch>
                  </p:blipFill>
                  <p:spPr bwMode="auto">
                    <a:xfrm>
                      <a:off x="6136" y="1565"/>
                      <a:ext cx="4565" cy="3424"/>
                    </a:xfrm>
                    <a:prstGeom prst="rect">
                      <a:avLst/>
                    </a:prstGeom>
                    <a:noFill/>
                  </p:spPr>
                </p:pic>
                <p:sp>
                  <p:nvSpPr>
                    <p:cNvPr id="32" name="AutoShap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03" y="1764"/>
                      <a:ext cx="1028" cy="906"/>
                    </a:xfrm>
                    <a:prstGeom prst="roundRect">
                      <a:avLst>
                        <a:gd name="adj" fmla="val 16667"/>
                      </a:avLst>
                    </a:pr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(b)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28" name="TextBox 27"/>
                <p:cNvSpPr txBox="1"/>
                <p:nvPr/>
              </p:nvSpPr>
              <p:spPr>
                <a:xfrm>
                  <a:off x="6934200" y="0"/>
                  <a:ext cx="1905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160CE6"/>
                      </a:solidFill>
                      <a:latin typeface="Times New Roman" pitchFamily="18" charset="0"/>
                      <a:cs typeface="Times New Roman" pitchFamily="18" charset="0"/>
                    </a:rPr>
                    <a:t>Heat treated</a:t>
                  </a:r>
                  <a:endParaRPr lang="en-US" b="1" dirty="0">
                    <a:solidFill>
                      <a:srgbClr val="160CE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21" name="TextBox 20"/>
            <p:cNvSpPr txBox="1"/>
            <p:nvPr/>
          </p:nvSpPr>
          <p:spPr>
            <a:xfrm>
              <a:off x="5257800" y="9144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- 0.7 V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077200" y="9144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- 0.7 V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410200" y="30480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- 0.8 V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29600" y="30480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- 0.8 V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1143000" y="1524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FESEM</a:t>
            </a:r>
            <a:endParaRPr lang="en-US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447800" y="4038600"/>
            <a:ext cx="70104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Plot of (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αhν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</a:t>
            </a:r>
            <a:r>
              <a:rPr kumimoji="0" lang="en-US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Vs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Eg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hν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 for FTO/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CdS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/CIT films (a) &amp; (b) shows the as deposited &amp; heat treated film deposited at -0.7 V respectively and (c) &amp; (d) shows as deposited and heat treated film deposited at -0.8 V respectively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14800" y="0"/>
            <a:ext cx="2127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Optical study</a:t>
            </a:r>
            <a:endParaRPr lang="en-US" sz="28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600200" y="5029200"/>
          <a:ext cx="6781800" cy="1600199"/>
        </p:xfrm>
        <a:graphic>
          <a:graphicData uri="http://schemas.openxmlformats.org/drawingml/2006/table">
            <a:tbl>
              <a:tblPr/>
              <a:tblGrid>
                <a:gridCol w="3044891"/>
                <a:gridCol w="2076061"/>
                <a:gridCol w="1660848"/>
              </a:tblGrid>
              <a:tr h="32199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Optical band gap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eV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42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Deposition Potential (V)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 deposited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Heat treated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21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- 0.7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0.91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3219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- 0.8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1.02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grpSp>
        <p:nvGrpSpPr>
          <p:cNvPr id="81924" name="Group 4"/>
          <p:cNvGrpSpPr>
            <a:grpSpLocks/>
          </p:cNvGrpSpPr>
          <p:nvPr/>
        </p:nvGrpSpPr>
        <p:grpSpPr bwMode="auto">
          <a:xfrm>
            <a:off x="1905000" y="381000"/>
            <a:ext cx="5800725" cy="3743325"/>
            <a:chOff x="2355" y="3862"/>
            <a:chExt cx="9135" cy="5895"/>
          </a:xfrm>
        </p:grpSpPr>
        <p:graphicFrame>
          <p:nvGraphicFramePr>
            <p:cNvPr id="2" name="Object 5"/>
            <p:cNvGraphicFramePr>
              <a:graphicFrameLocks noChangeAspect="1"/>
            </p:cNvGraphicFramePr>
            <p:nvPr/>
          </p:nvGraphicFramePr>
          <p:xfrm>
            <a:off x="6645" y="3862"/>
            <a:ext cx="4845" cy="5880"/>
          </p:xfrm>
          <a:graphic>
            <a:graphicData uri="http://schemas.openxmlformats.org/presentationml/2006/ole">
              <p:oleObj spid="_x0000_s81925" name="Graph" r:id="rId3" imgW="3080160" imgH="3736800" progId="Origin50.Graph">
                <p:embed/>
              </p:oleObj>
            </a:graphicData>
          </a:graphic>
        </p:graphicFrame>
        <p:graphicFrame>
          <p:nvGraphicFramePr>
            <p:cNvPr id="81926" name="Object 6"/>
            <p:cNvGraphicFramePr>
              <a:graphicFrameLocks noChangeAspect="1"/>
            </p:cNvGraphicFramePr>
            <p:nvPr/>
          </p:nvGraphicFramePr>
          <p:xfrm>
            <a:off x="2355" y="4012"/>
            <a:ext cx="4860" cy="5745"/>
          </p:xfrm>
          <a:graphic>
            <a:graphicData uri="http://schemas.openxmlformats.org/presentationml/2006/ole">
              <p:oleObj spid="_x0000_s81926" name="Graph" r:id="rId4" imgW="3084480" imgH="3644640" progId="Origin50.Graph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72200" y="533400"/>
            <a:ext cx="259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I-V characteristics of a FTO/</a:t>
            </a:r>
            <a:r>
              <a:rPr lang="en-US" sz="1600" b="1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CdS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/CIT/Au of (a) – as deposited (black line) and (b) heat treated at 80 </a:t>
            </a:r>
            <a:r>
              <a:rPr lang="en-US" sz="1600" b="1" baseline="30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 for 60 hour (red line) CIT films deposited at [A] - 0.7 and [B] - 0.8 V. (Inset shows both as deposited and soft annealed I-V plots on different scale</a:t>
            </a:r>
            <a:endParaRPr lang="en-US" sz="16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6477000" y="4038600"/>
            <a:ext cx="2362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Typical 1/Cs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Vs Voltage (V) plots for as-deposited (black line with square symbols) and heat treated (red line with circles) films deposited at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0.7 V and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0.8 V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0"/>
            <a:ext cx="777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I-V characteristic of as deposited and heat treated CIT thin films deposited on FTO/</a:t>
            </a:r>
            <a:r>
              <a:rPr lang="en-US" sz="1600" b="1" i="1" u="sng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CdS</a:t>
            </a:r>
            <a:endParaRPr lang="en-US" sz="16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3429000"/>
            <a:ext cx="7696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Capacitance – Voltage plot of as deposited and heat treated CIT thin films deposited on FTO/</a:t>
            </a:r>
            <a:r>
              <a:rPr lang="en-US" sz="1400" b="1" i="1" u="sng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CdS</a:t>
            </a:r>
            <a:endParaRPr lang="en-US" sz="14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90600" y="304800"/>
            <a:ext cx="5181600" cy="3276600"/>
            <a:chOff x="1185" y="1835"/>
            <a:chExt cx="9361" cy="5925"/>
          </a:xfrm>
        </p:grpSpPr>
        <p:graphicFrame>
          <p:nvGraphicFramePr>
            <p:cNvPr id="83977" name="Object 9"/>
            <p:cNvGraphicFramePr>
              <a:graphicFrameLocks noChangeAspect="1"/>
            </p:cNvGraphicFramePr>
            <p:nvPr/>
          </p:nvGraphicFramePr>
          <p:xfrm>
            <a:off x="5761" y="1835"/>
            <a:ext cx="4785" cy="5925"/>
          </p:xfrm>
          <a:graphic>
            <a:graphicData uri="http://schemas.openxmlformats.org/presentationml/2006/ole">
              <p:oleObj spid="_x0000_s83977" name="Graph" r:id="rId3" imgW="3036960" imgH="3761280" progId="Origin50.Graph">
                <p:embed/>
              </p:oleObj>
            </a:graphicData>
          </a:graphic>
        </p:graphicFrame>
        <p:graphicFrame>
          <p:nvGraphicFramePr>
            <p:cNvPr id="83978" name="Object 10"/>
            <p:cNvGraphicFramePr>
              <a:graphicFrameLocks noChangeAspect="1"/>
            </p:cNvGraphicFramePr>
            <p:nvPr/>
          </p:nvGraphicFramePr>
          <p:xfrm>
            <a:off x="1185" y="1889"/>
            <a:ext cx="4965" cy="5790"/>
          </p:xfrm>
          <a:graphic>
            <a:graphicData uri="http://schemas.openxmlformats.org/presentationml/2006/ole">
              <p:oleObj spid="_x0000_s83978" name="Graph" r:id="rId4" imgW="3152160" imgH="3677760" progId="Origin50.Graph">
                <p:embed/>
              </p:oleObj>
            </a:graphicData>
          </a:graphic>
        </p:graphicFrame>
      </p:grpSp>
      <p:grpSp>
        <p:nvGrpSpPr>
          <p:cNvPr id="83979" name="Group 11"/>
          <p:cNvGrpSpPr>
            <a:grpSpLocks/>
          </p:cNvGrpSpPr>
          <p:nvPr/>
        </p:nvGrpSpPr>
        <p:grpSpPr bwMode="auto">
          <a:xfrm>
            <a:off x="914400" y="3716337"/>
            <a:ext cx="5715000" cy="3141663"/>
            <a:chOff x="1065" y="2075"/>
            <a:chExt cx="10275" cy="5895"/>
          </a:xfrm>
        </p:grpSpPr>
        <p:graphicFrame>
          <p:nvGraphicFramePr>
            <p:cNvPr id="83980" name="Object 12"/>
            <p:cNvGraphicFramePr>
              <a:graphicFrameLocks noChangeAspect="1"/>
            </p:cNvGraphicFramePr>
            <p:nvPr/>
          </p:nvGraphicFramePr>
          <p:xfrm>
            <a:off x="6000" y="2090"/>
            <a:ext cx="5340" cy="5865"/>
          </p:xfrm>
          <a:graphic>
            <a:graphicData uri="http://schemas.openxmlformats.org/presentationml/2006/ole">
              <p:oleObj spid="_x0000_s83980" name="Graph" r:id="rId5" imgW="3391200" imgH="3728160" progId="Origin50.Graph">
                <p:embed/>
              </p:oleObj>
            </a:graphicData>
          </a:graphic>
        </p:graphicFrame>
        <p:graphicFrame>
          <p:nvGraphicFramePr>
            <p:cNvPr id="83981" name="Object 13"/>
            <p:cNvGraphicFramePr>
              <a:graphicFrameLocks noChangeAspect="1"/>
            </p:cNvGraphicFramePr>
            <p:nvPr/>
          </p:nvGraphicFramePr>
          <p:xfrm>
            <a:off x="1065" y="2075"/>
            <a:ext cx="5370" cy="5895"/>
          </p:xfrm>
          <a:graphic>
            <a:graphicData uri="http://schemas.openxmlformats.org/presentationml/2006/ole">
              <p:oleObj spid="_x0000_s83981" name="Graph" r:id="rId6" imgW="3408480" imgH="3746880" progId="Origin50.Graph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17" name="Group 5"/>
          <p:cNvGrpSpPr>
            <a:grpSpLocks/>
          </p:cNvGrpSpPr>
          <p:nvPr/>
        </p:nvGrpSpPr>
        <p:grpSpPr bwMode="auto">
          <a:xfrm>
            <a:off x="990591" y="276225"/>
            <a:ext cx="5526962" cy="3381375"/>
            <a:chOff x="1464" y="2068"/>
            <a:chExt cx="9290" cy="5925"/>
          </a:xfrm>
        </p:grpSpPr>
        <p:graphicFrame>
          <p:nvGraphicFramePr>
            <p:cNvPr id="192518" name="Object 6"/>
            <p:cNvGraphicFramePr>
              <a:graphicFrameLocks noChangeAspect="1"/>
            </p:cNvGraphicFramePr>
            <p:nvPr/>
          </p:nvGraphicFramePr>
          <p:xfrm>
            <a:off x="1464" y="2068"/>
            <a:ext cx="4995" cy="5925"/>
          </p:xfrm>
          <a:graphic>
            <a:graphicData uri="http://schemas.openxmlformats.org/presentationml/2006/ole">
              <p:oleObj spid="_x0000_s192518" name="Graph" r:id="rId3" imgW="3170880" imgH="3767040" progId="Origin50.Graph">
                <p:embed/>
              </p:oleObj>
            </a:graphicData>
          </a:graphic>
        </p:graphicFrame>
        <p:graphicFrame>
          <p:nvGraphicFramePr>
            <p:cNvPr id="192519" name="Object 7"/>
            <p:cNvGraphicFramePr>
              <a:graphicFrameLocks noChangeAspect="1"/>
            </p:cNvGraphicFramePr>
            <p:nvPr/>
          </p:nvGraphicFramePr>
          <p:xfrm>
            <a:off x="5819" y="2068"/>
            <a:ext cx="4935" cy="5910"/>
          </p:xfrm>
          <a:graphic>
            <a:graphicData uri="http://schemas.openxmlformats.org/presentationml/2006/ole">
              <p:oleObj spid="_x0000_s192519" name="Graph" r:id="rId4" imgW="3129120" imgH="3756960" progId="Origin50.Graph">
                <p:embed/>
              </p:oleObj>
            </a:graphicData>
          </a:graphic>
        </p:graphicFrame>
      </p:grpSp>
      <p:grpSp>
        <p:nvGrpSpPr>
          <p:cNvPr id="192520" name="Group 8"/>
          <p:cNvGrpSpPr>
            <a:grpSpLocks/>
          </p:cNvGrpSpPr>
          <p:nvPr/>
        </p:nvGrpSpPr>
        <p:grpSpPr bwMode="auto">
          <a:xfrm>
            <a:off x="990525" y="3581400"/>
            <a:ext cx="5715075" cy="3352800"/>
            <a:chOff x="787" y="2308"/>
            <a:chExt cx="9323" cy="5955"/>
          </a:xfrm>
        </p:grpSpPr>
        <p:graphicFrame>
          <p:nvGraphicFramePr>
            <p:cNvPr id="192521" name="Object 9"/>
            <p:cNvGraphicFramePr>
              <a:graphicFrameLocks noChangeAspect="1"/>
            </p:cNvGraphicFramePr>
            <p:nvPr/>
          </p:nvGraphicFramePr>
          <p:xfrm>
            <a:off x="5158" y="2443"/>
            <a:ext cx="4952" cy="5713"/>
          </p:xfrm>
          <a:graphic>
            <a:graphicData uri="http://schemas.openxmlformats.org/presentationml/2006/ole">
              <p:oleObj spid="_x0000_s192521" name="Graph" r:id="rId5" imgW="3147840" imgH="3631680" progId="Origin50.Graph">
                <p:embed/>
              </p:oleObj>
            </a:graphicData>
          </a:graphic>
        </p:graphicFrame>
        <p:graphicFrame>
          <p:nvGraphicFramePr>
            <p:cNvPr id="192522" name="Object 10"/>
            <p:cNvGraphicFramePr>
              <a:graphicFrameLocks noChangeAspect="1"/>
            </p:cNvGraphicFramePr>
            <p:nvPr/>
          </p:nvGraphicFramePr>
          <p:xfrm>
            <a:off x="787" y="2308"/>
            <a:ext cx="4860" cy="5955"/>
          </p:xfrm>
          <a:graphic>
            <a:graphicData uri="http://schemas.openxmlformats.org/presentationml/2006/ole">
              <p:oleObj spid="_x0000_s192522" name="Graph" r:id="rId6" imgW="3087360" imgH="3784320" progId="Origin50.Graph">
                <p:embed/>
              </p:oleObj>
            </a:graphicData>
          </a:graphic>
        </p:graphicFrame>
      </p:grpSp>
      <p:sp>
        <p:nvSpPr>
          <p:cNvPr id="13" name="Rectangle 12"/>
          <p:cNvSpPr/>
          <p:nvPr/>
        </p:nvSpPr>
        <p:spPr>
          <a:xfrm>
            <a:off x="6400800" y="914400"/>
            <a:ext cx="24473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Carrier concentration  Vs Voltage</a:t>
            </a:r>
            <a:endParaRPr lang="en-US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77000" y="4648200"/>
            <a:ext cx="251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Depletion width (W) as a function of voltage (V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2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19200" y="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Carrier concentration – voltage (V) of as deposited and heat treated CIT thin films</a:t>
            </a:r>
            <a:endParaRPr lang="en-US" sz="16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8200" y="3429000"/>
            <a:ext cx="83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Change in depletion width as a function of applied potential (V) of as deposited and heat treated CIT thin films</a:t>
            </a:r>
            <a:endParaRPr lang="en-US" sz="1400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2514600"/>
          <a:ext cx="8839200" cy="2895602"/>
        </p:xfrm>
        <a:graphic>
          <a:graphicData uri="http://schemas.openxmlformats.org/drawingml/2006/table">
            <a:tbl>
              <a:tblPr/>
              <a:tblGrid>
                <a:gridCol w="959988"/>
                <a:gridCol w="1221739"/>
                <a:gridCol w="1221739"/>
                <a:gridCol w="1013530"/>
                <a:gridCol w="1221804"/>
                <a:gridCol w="990600"/>
                <a:gridCol w="1219200"/>
                <a:gridCol w="990600"/>
              </a:tblGrid>
              <a:tr h="10417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Deposition Potential (V)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Sample condition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Bulk Concentration (cm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Mobility (Cm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/Vs)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Conductivity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(1/Ω cm)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Resistivity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 Ω cm)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Sheet Concentration (cm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Average Hall Coefficient cm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/C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75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75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75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6347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-0.7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 - deposited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7.55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23.06 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2.78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3.58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3.53 x 10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8.27 x 10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634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Heat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treated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6.48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29.44 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3.05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3.27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3.04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9.64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6347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-0.8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As - deposited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8.36 x 10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18.40 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2.46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4.05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3.93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7.46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634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Heat treated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7.32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24.13 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2.83 x 10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3.53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3.44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8.52 x 10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72" marR="61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438400" y="685800"/>
            <a:ext cx="38507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Hall probe measurement</a:t>
            </a:r>
            <a:endParaRPr lang="en-US" sz="2800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1524000"/>
            <a:ext cx="739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model ECOPIA HMS-3000 having area 0.5 cm x 1.0 cm under the constant magnetic field 0.54 T and probe current 10 </a:t>
            </a:r>
            <a:r>
              <a:rPr lang="en-US" sz="2000" dirty="0" err="1" smtClean="0"/>
              <a:t>mA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971800" y="228600"/>
            <a:ext cx="3429000" cy="457200"/>
          </a:xfrm>
          <a:prstGeom prst="rect">
            <a:avLst/>
          </a:prstGeom>
          <a:gradFill>
            <a:gsLst>
              <a:gs pos="0">
                <a:schemeClr val="accent4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Development of CuInTe</a:t>
            </a:r>
            <a:r>
              <a:rPr lang="en-US" sz="1600" b="1" i="1" u="sng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b="1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solar cells</a:t>
            </a:r>
            <a:endParaRPr lang="en-US" sz="1600" b="1" i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600200"/>
            <a:ext cx="3352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8465" name="Object 1"/>
          <p:cNvGraphicFramePr>
            <a:graphicFrameLocks noChangeAspect="1"/>
          </p:cNvGraphicFramePr>
          <p:nvPr/>
        </p:nvGraphicFramePr>
        <p:xfrm>
          <a:off x="4572000" y="381000"/>
          <a:ext cx="4776145" cy="5157278"/>
        </p:xfrm>
        <a:graphic>
          <a:graphicData uri="http://schemas.openxmlformats.org/presentationml/2006/ole">
            <p:oleObj spid="_x0000_s318465" name="Graph" r:id="rId4" imgW="3090240" imgH="3710880" progId="Origin50.Graph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2057400" y="5410200"/>
            <a:ext cx="548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Short circuit current density (</a:t>
            </a:r>
            <a:r>
              <a:rPr lang="en-US" sz="2000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Jsc</a:t>
            </a:r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) = 40.75 </a:t>
            </a:r>
            <a:r>
              <a:rPr lang="en-US" sz="2000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/cm</a:t>
            </a:r>
            <a:r>
              <a:rPr lang="en-US" sz="2000" baseline="30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Open circuit voltage (V</a:t>
            </a:r>
            <a:r>
              <a:rPr lang="en-US" sz="2000" baseline="-25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oc</a:t>
            </a:r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) = 255 mV</a:t>
            </a:r>
          </a:p>
          <a:p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Fill factor (FF) = 43 % and </a:t>
            </a:r>
          </a:p>
          <a:p>
            <a:r>
              <a:rPr lang="en-US" sz="2000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Efficiency = 4. 01 %</a:t>
            </a:r>
            <a:endParaRPr lang="en-US" sz="2400" dirty="0" smtClean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562" name="Group 2"/>
          <p:cNvGrpSpPr>
            <a:grpSpLocks/>
          </p:cNvGrpSpPr>
          <p:nvPr/>
        </p:nvGrpSpPr>
        <p:grpSpPr bwMode="auto">
          <a:xfrm>
            <a:off x="1600200" y="914400"/>
            <a:ext cx="5972175" cy="3705225"/>
            <a:chOff x="1440" y="5437"/>
            <a:chExt cx="9405" cy="5835"/>
          </a:xfrm>
        </p:grpSpPr>
        <p:graphicFrame>
          <p:nvGraphicFramePr>
            <p:cNvPr id="322563" name="Object 3"/>
            <p:cNvGraphicFramePr>
              <a:graphicFrameLocks noChangeAspect="1"/>
            </p:cNvGraphicFramePr>
            <p:nvPr/>
          </p:nvGraphicFramePr>
          <p:xfrm>
            <a:off x="1440" y="5437"/>
            <a:ext cx="4920" cy="5805"/>
          </p:xfrm>
          <a:graphic>
            <a:graphicData uri="http://schemas.openxmlformats.org/presentationml/2006/ole">
              <p:oleObj spid="_x0000_s322563" name="Graph" r:id="rId3" imgW="3126240" imgH="3682080" progId="Origin50.Graph">
                <p:embed/>
              </p:oleObj>
            </a:graphicData>
          </a:graphic>
        </p:graphicFrame>
        <p:graphicFrame>
          <p:nvGraphicFramePr>
            <p:cNvPr id="322564" name="Object 4"/>
            <p:cNvGraphicFramePr>
              <a:graphicFrameLocks noChangeAspect="1"/>
            </p:cNvGraphicFramePr>
            <p:nvPr/>
          </p:nvGraphicFramePr>
          <p:xfrm>
            <a:off x="6015" y="5572"/>
            <a:ext cx="4830" cy="5700"/>
          </p:xfrm>
          <a:graphic>
            <a:graphicData uri="http://schemas.openxmlformats.org/presentationml/2006/ole">
              <p:oleObj spid="_x0000_s322564" name="Graph" r:id="rId4" imgW="3064320" imgH="3621600" progId="Origin50.Graph">
                <p:embed/>
              </p:oleObj>
            </a:graphicData>
          </a:graphic>
        </p:graphicFrame>
      </p:grpSp>
      <p:sp>
        <p:nvSpPr>
          <p:cNvPr id="6" name="Rectangle 5"/>
          <p:cNvSpPr/>
          <p:nvPr/>
        </p:nvSpPr>
        <p:spPr>
          <a:xfrm>
            <a:off x="1066800" y="3810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Capacitance – Voltage plot of  FTO/</a:t>
            </a:r>
            <a:r>
              <a:rPr lang="en-US" b="1" i="1" u="sng" dirty="0" err="1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CdS</a:t>
            </a:r>
            <a:r>
              <a:rPr lang="en-US" b="1" i="1" u="sng" dirty="0" smtClean="0">
                <a:solidFill>
                  <a:srgbClr val="160CE6"/>
                </a:solidFill>
                <a:latin typeface="Times New Roman" pitchFamily="18" charset="0"/>
                <a:cs typeface="Times New Roman" pitchFamily="18" charset="0"/>
              </a:rPr>
              <a:t>/CIT/Au  structure after etching treatment</a:t>
            </a:r>
            <a:endParaRPr lang="en-US" b="1" i="1" u="sng" dirty="0">
              <a:solidFill>
                <a:srgbClr val="160CE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304800"/>
            <a:ext cx="2679192" cy="48736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Conclusion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7696200" cy="5486400"/>
          </a:xfrm>
        </p:spPr>
        <p:txBody>
          <a:bodyPr>
            <a:normAutofit/>
          </a:bodyPr>
          <a:lstStyle/>
          <a:p>
            <a:pPr algn="just">
              <a:buClr>
                <a:schemeClr val="accent4">
                  <a:lumMod val="75000"/>
                </a:schemeClr>
              </a:buClr>
              <a:buFont typeface="Wingdings 2" pitchFamily="18" charset="2"/>
              <a:buChar char="ï"/>
            </a:pP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75000"/>
                </a:schemeClr>
              </a:buClr>
              <a:buFont typeface="Wingdings 2" pitchFamily="18" charset="2"/>
              <a:buChar char="ï"/>
            </a:pP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75000"/>
                </a:schemeClr>
              </a:buClr>
              <a:buFont typeface="Wingdings 2" pitchFamily="18" charset="2"/>
              <a:buChar char="ï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75000"/>
                </a:schemeClr>
              </a:buCl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</a:schemeClr>
              </a:buClr>
              <a:buFont typeface="Wingdings 2" pitchFamily="18" charset="2"/>
              <a:buChar char="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371600" y="1066800"/>
            <a:ext cx="7239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conclusion thick films can be deposited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electrodeposition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technique 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deposited FTO substrate for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superstrate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configuration of the solar cell.</a:t>
            </a: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Even low temperature heat treatment gives good structural, optical, morphological and transport properties.</a:t>
            </a: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superstrate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solar cell structure FTO/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/CIT/Au  obtained for higher pH 4; capacitance-voltage profile reveals increase in diffusion capacitance after successive annealing whereas the carrier concentration was found to be ~ 1 x 10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superstrate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solar cell structure (FTO/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CdS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/CIT/Au) obtained for lower pH 4 exhibits the short circuit current density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Jsc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 40.75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open circuit voltage (Voc), 255 mV; fill factor (FF), 43 % and power conversion efficiency (η), 4.01 % with power intensity 100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/cm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chemeClr val="accent4">
                  <a:lumMod val="50000"/>
                </a:schemeClr>
              </a:buClr>
              <a:buFont typeface="Wingdings 2" pitchFamily="18" charset="2"/>
              <a:buChar char="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lower temperature annealing i.e. 80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could be very much useful for flexible solar cells devices.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drewsfoundation.org/wp-content/uploads/2012/01/iStock_thank_you_flower_resiz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6553" y="1219200"/>
            <a:ext cx="6903717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4800</TotalTime>
  <Words>1485</Words>
  <Application>Microsoft Office PowerPoint</Application>
  <PresentationFormat>On-screen Show (4:3)</PresentationFormat>
  <Paragraphs>271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Solstice</vt:lpstr>
      <vt:lpstr>Graph</vt:lpstr>
      <vt:lpstr>Low – temperature heat treatment (80 oC) effect on the electrochemically synthesized CuInTe2 thin films for energy harvesting applications</vt:lpstr>
      <vt:lpstr>Slide 2</vt:lpstr>
      <vt:lpstr>Slide 3</vt:lpstr>
      <vt:lpstr>Importance of the CIT material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Conclusion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 of electrodeposited CulnTe2 thin films for solar cell applications</dc:title>
  <dc:creator>NBC</dc:creator>
  <cp:lastModifiedBy>NBC</cp:lastModifiedBy>
  <cp:revision>1144</cp:revision>
  <dcterms:created xsi:type="dcterms:W3CDTF">2014-02-13T09:07:11Z</dcterms:created>
  <dcterms:modified xsi:type="dcterms:W3CDTF">2015-09-08T12:18:17Z</dcterms:modified>
</cp:coreProperties>
</file>