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471" r:id="rId2"/>
    <p:sldId id="429" r:id="rId3"/>
    <p:sldId id="413" r:id="rId4"/>
    <p:sldId id="343" r:id="rId5"/>
    <p:sldId id="417" r:id="rId6"/>
    <p:sldId id="409" r:id="rId7"/>
    <p:sldId id="418" r:id="rId8"/>
    <p:sldId id="474" r:id="rId9"/>
    <p:sldId id="419" r:id="rId10"/>
    <p:sldId id="475" r:id="rId11"/>
    <p:sldId id="476" r:id="rId12"/>
    <p:sldId id="460" r:id="rId13"/>
    <p:sldId id="477" r:id="rId14"/>
    <p:sldId id="461" r:id="rId15"/>
    <p:sldId id="463" r:id="rId16"/>
    <p:sldId id="464" r:id="rId17"/>
    <p:sldId id="465" r:id="rId18"/>
    <p:sldId id="466" r:id="rId19"/>
    <p:sldId id="467" r:id="rId20"/>
    <p:sldId id="468" r:id="rId21"/>
    <p:sldId id="469" r:id="rId22"/>
    <p:sldId id="470" r:id="rId23"/>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snapVertSplitter="1" vertBarState="minimized" horzBarState="maximized">
    <p:restoredLeft sz="15620"/>
    <p:restoredTop sz="94660"/>
  </p:normalViewPr>
  <p:slideViewPr>
    <p:cSldViewPr>
      <p:cViewPr varScale="1">
        <p:scale>
          <a:sx n="68" d="100"/>
          <a:sy n="68" d="100"/>
        </p:scale>
        <p:origin x="1594" y="41"/>
      </p:cViewPr>
      <p:guideLst>
        <p:guide orient="horz" pos="2160"/>
        <p:guide pos="2880"/>
      </p:guideLst>
    </p:cSldViewPr>
  </p:slideViewPr>
  <p:notesTextViewPr>
    <p:cViewPr>
      <p:scale>
        <a:sx n="100" d="100"/>
        <a:sy n="100" d="100"/>
      </p:scale>
      <p:origin x="0" y="0"/>
    </p:cViewPr>
  </p:notesTextViewPr>
  <p:sorterViewPr>
    <p:cViewPr>
      <p:scale>
        <a:sx n="154" d="100"/>
        <a:sy n="154" d="100"/>
      </p:scale>
      <p:origin x="0" y="-40663"/>
    </p:cViewPr>
  </p:sorterViewPr>
  <p:notesViewPr>
    <p:cSldViewPr>
      <p:cViewPr varScale="1">
        <p:scale>
          <a:sx n="45" d="100"/>
          <a:sy n="45" d="100"/>
        </p:scale>
        <p:origin x="19" y="19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1D1EED1E-BF2B-45C7-BEF0-B234334C814B}" type="datetimeFigureOut">
              <a:rPr lang="en-US" smtClean="0"/>
              <a:t>10/30/2016</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EBBED8D3-1D0D-4C26-9032-765B71BBC0CA}" type="slidenum">
              <a:rPr lang="en-US" smtClean="0"/>
              <a:t>‹#›</a:t>
            </a:fld>
            <a:endParaRPr lang="en-US"/>
          </a:p>
        </p:txBody>
      </p:sp>
    </p:spTree>
    <p:extLst>
      <p:ext uri="{BB962C8B-B14F-4D97-AF65-F5344CB8AC3E}">
        <p14:creationId xmlns:p14="http://schemas.microsoft.com/office/powerpoint/2010/main" val="29224892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fontAlgn="auto">
              <a:spcBef>
                <a:spcPts val="0"/>
              </a:spcBef>
              <a:spcAft>
                <a:spcPts val="0"/>
              </a:spcAft>
              <a:defRPr sz="1200">
                <a:latin typeface="+mn-lt"/>
                <a:cs typeface="+mn-cs"/>
              </a:defRPr>
            </a:lvl1pPr>
          </a:lstStyle>
          <a:p>
            <a:pPr>
              <a:defRPr/>
            </a:pPr>
            <a:fld id="{C7DC25F6-647A-48A3-86D9-98ECD1CAB8B4}" type="datetimeFigureOut">
              <a:rPr lang="en-US"/>
              <a:pPr>
                <a:defRPr/>
              </a:pPr>
              <a:t>10/30/2016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fontAlgn="auto">
              <a:spcBef>
                <a:spcPts val="0"/>
              </a:spcBef>
              <a:spcAft>
                <a:spcPts val="0"/>
              </a:spcAft>
              <a:defRPr sz="1200">
                <a:latin typeface="+mn-lt"/>
                <a:cs typeface="+mn-cs"/>
              </a:defRPr>
            </a:lvl1pPr>
          </a:lstStyle>
          <a:p>
            <a:pPr>
              <a:defRPr/>
            </a:pPr>
            <a:fld id="{5CF3FC87-6D9F-426F-B7CA-32A3CF902B4E}" type="slidenum">
              <a:rPr lang="en-US"/>
              <a:pPr>
                <a:defRPr/>
              </a:pPr>
              <a:t>‹#›</a:t>
            </a:fld>
            <a:endParaRPr lang="en-US" dirty="0"/>
          </a:p>
        </p:txBody>
      </p:sp>
    </p:spTree>
    <p:extLst>
      <p:ext uri="{BB962C8B-B14F-4D97-AF65-F5344CB8AC3E}">
        <p14:creationId xmlns:p14="http://schemas.microsoft.com/office/powerpoint/2010/main" val="24963424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5"/>
          <p:cNvSpPr>
            <a:spLocks noGrp="1" noChangeArrowheads="1"/>
          </p:cNvSpPr>
          <p:nvPr>
            <p:ph type="sldNum" sz="quarter" idx="5"/>
          </p:nvPr>
        </p:nvSpPr>
        <p:spPr>
          <a:noFill/>
        </p:spPr>
        <p:txBody>
          <a:bodyPr/>
          <a:lstStyle/>
          <a:p>
            <a:pPr defTabSz="967221"/>
            <a:fld id="{9E6F508C-9635-4A8C-8ADB-645C747CDA40}" type="slidenum">
              <a:rPr lang="en-US" smtClean="0"/>
              <a:pPr defTabSz="967221"/>
              <a:t>5</a:t>
            </a:fld>
            <a:endParaRPr lang="en-US" dirty="0" smtClean="0"/>
          </a:p>
        </p:txBody>
      </p:sp>
      <p:sp>
        <p:nvSpPr>
          <p:cNvPr id="36867" name="Rectangle 2"/>
          <p:cNvSpPr>
            <a:spLocks noGrp="1" noChangeArrowheads="1"/>
          </p:cNvSpPr>
          <p:nvPr>
            <p:ph type="body" idx="1"/>
          </p:nvPr>
        </p:nvSpPr>
        <p:spPr bwMode="auto">
          <a:xfrm>
            <a:off x="932567" y="4418739"/>
            <a:ext cx="5145270" cy="4176644"/>
          </a:xfrm>
          <a:prstGeom prst="rect">
            <a:avLst/>
          </a:prstGeom>
          <a:noFill/>
          <a:ln>
            <a:miter lim="800000"/>
            <a:headEnd/>
            <a:tailEnd/>
          </a:ln>
        </p:spPr>
        <p:txBody>
          <a:bodyPr lIns="98993" tIns="51145" rIns="98993" bIns="51145"/>
          <a:lstStyle/>
          <a:p>
            <a:endParaRPr lang="de-DE" dirty="0" smtClean="0"/>
          </a:p>
        </p:txBody>
      </p:sp>
      <p:sp>
        <p:nvSpPr>
          <p:cNvPr id="36868" name="Rectangle 3"/>
          <p:cNvSpPr>
            <a:spLocks noGrp="1" noRot="1" noChangeAspect="1" noChangeArrowheads="1" noTextEdit="1"/>
          </p:cNvSpPr>
          <p:nvPr>
            <p:ph type="sldImg"/>
          </p:nvPr>
        </p:nvSpPr>
        <p:spPr>
          <a:xfrm>
            <a:off x="1207955" y="703993"/>
            <a:ext cx="4594490" cy="3481539"/>
          </a:xfrm>
          <a:ln cap="flat"/>
        </p:spPr>
      </p:sp>
    </p:spTree>
    <p:extLst>
      <p:ext uri="{BB962C8B-B14F-4D97-AF65-F5344CB8AC3E}">
        <p14:creationId xmlns:p14="http://schemas.microsoft.com/office/powerpoint/2010/main" val="4822990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5"/>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defTabSz="957263" fontAlgn="base">
              <a:spcBef>
                <a:spcPct val="0"/>
              </a:spcBef>
              <a:spcAft>
                <a:spcPct val="0"/>
              </a:spcAft>
              <a:defRPr/>
            </a:pPr>
            <a:fld id="{9B325DFD-B0E8-4B9F-BC13-1F42C4F70FE9}" type="slidenum">
              <a:rPr lang="en-US" smtClean="0"/>
              <a:pPr defTabSz="957263" fontAlgn="base">
                <a:spcBef>
                  <a:spcPct val="0"/>
                </a:spcBef>
                <a:spcAft>
                  <a:spcPct val="0"/>
                </a:spcAft>
                <a:defRPr/>
              </a:pPr>
              <a:t>8</a:t>
            </a:fld>
            <a:endParaRPr lang="en-US" smtClean="0"/>
          </a:p>
        </p:txBody>
      </p:sp>
      <p:sp>
        <p:nvSpPr>
          <p:cNvPr id="39939" name="Rectangle 2"/>
          <p:cNvSpPr>
            <a:spLocks noGrp="1" noRot="1" noChangeAspect="1" noChangeArrowheads="1" noTextEdit="1"/>
          </p:cNvSpPr>
          <p:nvPr>
            <p:ph type="sldImg"/>
          </p:nvPr>
        </p:nvSpPr>
        <p:spPr bwMode="auto">
          <a:xfrm>
            <a:off x="1182688" y="698500"/>
            <a:ext cx="4645025" cy="3484563"/>
          </a:xfrm>
          <a:noFill/>
          <a:ln>
            <a:solidFill>
              <a:srgbClr val="000000"/>
            </a:solidFill>
            <a:miter lim="800000"/>
            <a:headEnd/>
            <a:tailEnd/>
          </a:ln>
        </p:spPr>
      </p:sp>
      <p:sp>
        <p:nvSpPr>
          <p:cNvPr id="39940" name="Rectangle 3"/>
          <p:cNvSpPr>
            <a:spLocks noGrp="1" noChangeArrowheads="1"/>
          </p:cNvSpPr>
          <p:nvPr>
            <p:ph type="body" idx="1"/>
          </p:nvPr>
        </p:nvSpPr>
        <p:spPr bwMode="auto">
          <a:xfrm>
            <a:off x="933450" y="4416425"/>
            <a:ext cx="5143500" cy="4181475"/>
          </a:xfrm>
          <a:solidFill>
            <a:srgbClr val="FFFFFF"/>
          </a:solidFill>
          <a:ln>
            <a:solidFill>
              <a:srgbClr val="000000"/>
            </a:solidFill>
            <a:miter lim="800000"/>
            <a:headEnd/>
            <a:tailEnd/>
          </a:ln>
        </p:spPr>
        <p:txBody>
          <a:bodyPr wrap="square" lIns="93072" tIns="46536" rIns="93072" bIns="46536" numCol="1" anchor="t" anchorCtr="0" compatLnSpc="1">
            <a:prstTxWarp prst="textNoShape">
              <a:avLst/>
            </a:prstTxWarp>
          </a:bodyPr>
          <a:lstStyle/>
          <a:p>
            <a:pPr eaLnBrk="1" hangingPunct="1">
              <a:spcBef>
                <a:spcPct val="0"/>
              </a:spcBef>
              <a:buFontTx/>
              <a:buChar char="•"/>
            </a:pPr>
            <a:r>
              <a:rPr lang="en-US" sz="1700" b="1" smtClean="0"/>
              <a:t>Mention both HA and NA then go into details.</a:t>
            </a:r>
          </a:p>
          <a:p>
            <a:pPr eaLnBrk="1" hangingPunct="1">
              <a:spcBef>
                <a:spcPct val="0"/>
              </a:spcBef>
              <a:buFontTx/>
              <a:buChar char="•"/>
            </a:pPr>
            <a:endParaRPr lang="en-US" sz="1700" b="1" smtClean="0"/>
          </a:p>
          <a:p>
            <a:pPr eaLnBrk="1" hangingPunct="1">
              <a:spcBef>
                <a:spcPct val="0"/>
              </a:spcBef>
              <a:buFontTx/>
              <a:buChar char="•"/>
            </a:pPr>
            <a:r>
              <a:rPr lang="en-US" sz="1700" b="1" smtClean="0"/>
              <a:t>The flu shot is the best way to prevent the flu!</a:t>
            </a:r>
          </a:p>
          <a:p>
            <a:pPr eaLnBrk="1" hangingPunct="1">
              <a:spcBef>
                <a:spcPct val="0"/>
              </a:spcBef>
              <a:buFontTx/>
              <a:buChar char="•"/>
            </a:pPr>
            <a:endParaRPr lang="en-US" sz="1700" b="1" smtClean="0"/>
          </a:p>
          <a:p>
            <a:pPr eaLnBrk="1" hangingPunct="1">
              <a:spcBef>
                <a:spcPct val="0"/>
              </a:spcBef>
              <a:buFontTx/>
              <a:buChar char="•"/>
            </a:pPr>
            <a:r>
              <a:rPr lang="en-US" sz="1700" b="1" smtClean="0"/>
              <a:t>Anti-viral drugs are other tools that can help prevent and treat influenza.</a:t>
            </a:r>
          </a:p>
          <a:p>
            <a:pPr eaLnBrk="1" hangingPunct="1">
              <a:spcBef>
                <a:spcPct val="0"/>
              </a:spcBef>
              <a:buFontTx/>
              <a:buChar char="•"/>
            </a:pPr>
            <a:r>
              <a:rPr lang="en-US" sz="1700" b="1" smtClean="0"/>
              <a:t>The four antiviral drugs all target NA.</a:t>
            </a:r>
          </a:p>
          <a:p>
            <a:pPr eaLnBrk="1" hangingPunct="1">
              <a:spcBef>
                <a:spcPct val="0"/>
              </a:spcBef>
              <a:buFontTx/>
              <a:buChar char="•"/>
            </a:pPr>
            <a:r>
              <a:rPr lang="en-US" sz="1700" b="1" smtClean="0"/>
              <a:t>All require prescription and must be taken during first 2 days of illness.</a:t>
            </a:r>
          </a:p>
          <a:p>
            <a:pPr eaLnBrk="1" hangingPunct="1">
              <a:spcBef>
                <a:spcPct val="0"/>
              </a:spcBef>
              <a:buFontTx/>
              <a:buChar char="•"/>
            </a:pPr>
            <a:r>
              <a:rPr lang="en-US" sz="1700" b="1" smtClean="0"/>
              <a:t>Most only good for type A influenza</a:t>
            </a:r>
          </a:p>
          <a:p>
            <a:pPr eaLnBrk="1" hangingPunct="1">
              <a:spcBef>
                <a:spcPct val="0"/>
              </a:spcBef>
              <a:buFontTx/>
              <a:buChar char="•"/>
            </a:pPr>
            <a:r>
              <a:rPr lang="en-US" sz="1700" b="1" smtClean="0"/>
              <a:t>Anti-viral drugs cause many side effects such as nausea and other gastrointestinal problems.</a:t>
            </a:r>
            <a:endParaRPr lang="en-US" sz="1900" smtClean="0"/>
          </a:p>
          <a:p>
            <a:pPr eaLnBrk="1" hangingPunct="1">
              <a:spcBef>
                <a:spcPct val="0"/>
              </a:spcBef>
            </a:pPr>
            <a:endParaRPr lang="en-US" sz="1900" smtClean="0"/>
          </a:p>
        </p:txBody>
      </p:sp>
    </p:spTree>
    <p:extLst>
      <p:ext uri="{BB962C8B-B14F-4D97-AF65-F5344CB8AC3E}">
        <p14:creationId xmlns:p14="http://schemas.microsoft.com/office/powerpoint/2010/main" val="3217892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5"/>
          <p:cNvSpPr>
            <a:spLocks noGrp="1" noChangeArrowheads="1"/>
          </p:cNvSpPr>
          <p:nvPr>
            <p:ph type="sldNum" sz="quarter" idx="5"/>
          </p:nvPr>
        </p:nvSpPr>
        <p:spPr bwMode="auto">
          <a:noFill/>
          <a:ln>
            <a:miter lim="800000"/>
            <a:headEnd/>
            <a:tailEnd/>
          </a:ln>
        </p:spPr>
        <p:txBody>
          <a:bodyPr/>
          <a:lstStyle/>
          <a:p>
            <a:pPr defTabSz="947738"/>
            <a:fld id="{4E3931E4-35CB-472D-9F23-A4F91FC16FE2}" type="slidenum">
              <a:rPr lang="en-US" smtClean="0"/>
              <a:pPr defTabSz="947738"/>
              <a:t>9</a:t>
            </a:fld>
            <a:endParaRPr lang="en-US" smtClean="0"/>
          </a:p>
        </p:txBody>
      </p:sp>
      <p:sp>
        <p:nvSpPr>
          <p:cNvPr id="368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6868" name="Rectangle 3"/>
          <p:cNvSpPr>
            <a:spLocks noGrp="1" noChangeArrowheads="1"/>
          </p:cNvSpPr>
          <p:nvPr>
            <p:ph type="body" idx="1"/>
          </p:nvPr>
        </p:nvSpPr>
        <p:spPr bwMode="auto">
          <a:xfrm>
            <a:off x="701675" y="4418013"/>
            <a:ext cx="5607050" cy="4179887"/>
          </a:xfrm>
          <a:noFill/>
        </p:spPr>
        <p:txBody>
          <a:bodyPr wrap="square" lIns="88134" tIns="44068" rIns="88134" bIns="44068" numCol="1" anchor="t" anchorCtr="0" compatLnSpc="1">
            <a:prstTxWarp prst="textNoShape">
              <a:avLst/>
            </a:prstTxWarp>
          </a:bodyPr>
          <a:lstStyle/>
          <a:p>
            <a:endParaRPr lang="en-US" dirty="0" smtClean="0">
              <a:ea typeface="ＭＳ Ｐゴシック" pitchFamily="34" charset="-128"/>
            </a:endParaRPr>
          </a:p>
        </p:txBody>
      </p:sp>
    </p:spTree>
    <p:extLst>
      <p:ext uri="{BB962C8B-B14F-4D97-AF65-F5344CB8AC3E}">
        <p14:creationId xmlns:p14="http://schemas.microsoft.com/office/powerpoint/2010/main" val="14633763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922451E-911A-4ACD-B6B7-3D876E111076}" type="slidenum">
              <a:rPr lang="en-US" smtClean="0"/>
              <a:pPr/>
              <a:t>10</a:t>
            </a:fld>
            <a:endParaRPr lang="en-US" dirty="0"/>
          </a:p>
        </p:txBody>
      </p:sp>
    </p:spTree>
    <p:extLst>
      <p:ext uri="{BB962C8B-B14F-4D97-AF65-F5344CB8AC3E}">
        <p14:creationId xmlns:p14="http://schemas.microsoft.com/office/powerpoint/2010/main" val="3155697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VE ref: http://www.cdc.gov/flu/professionals/vaccination/effectiveness-studies.htm</a:t>
            </a:r>
            <a:endParaRPr lang="en-US" dirty="0"/>
          </a:p>
        </p:txBody>
      </p:sp>
      <p:sp>
        <p:nvSpPr>
          <p:cNvPr id="4" name="Slide Number Placeholder 3"/>
          <p:cNvSpPr>
            <a:spLocks noGrp="1"/>
          </p:cNvSpPr>
          <p:nvPr>
            <p:ph type="sldNum" sz="quarter" idx="10"/>
          </p:nvPr>
        </p:nvSpPr>
        <p:spPr/>
        <p:txBody>
          <a:bodyPr/>
          <a:lstStyle/>
          <a:p>
            <a:fld id="{8922451E-911A-4ACD-B6B7-3D876E111076}" type="slidenum">
              <a:rPr lang="en-US" smtClean="0"/>
              <a:pPr/>
              <a:t>12</a:t>
            </a:fld>
            <a:endParaRPr lang="en-US" dirty="0"/>
          </a:p>
        </p:txBody>
      </p:sp>
    </p:spTree>
    <p:extLst>
      <p:ext uri="{BB962C8B-B14F-4D97-AF65-F5344CB8AC3E}">
        <p14:creationId xmlns:p14="http://schemas.microsoft.com/office/powerpoint/2010/main" val="21437644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5"/>
          <p:cNvSpPr>
            <a:spLocks noGrp="1" noChangeArrowheads="1"/>
          </p:cNvSpPr>
          <p:nvPr>
            <p:ph type="sldNum" sz="quarter" idx="5"/>
          </p:nvPr>
        </p:nvSpPr>
        <p:spPr>
          <a:noFill/>
        </p:spPr>
        <p:txBody>
          <a:bodyPr/>
          <a:lstStyle/>
          <a:p>
            <a:pPr defTabSz="949186"/>
            <a:fld id="{9ACDE6B6-3DF9-4C74-A205-EA2243D468F5}" type="slidenum">
              <a:rPr lang="en-US" smtClean="0"/>
              <a:pPr defTabSz="949186"/>
              <a:t>13</a:t>
            </a:fld>
            <a:endParaRPr lang="en-US" dirty="0"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bwMode="auto">
          <a:xfrm>
            <a:off x="701519" y="4416634"/>
            <a:ext cx="5607362" cy="4180854"/>
          </a:xfrm>
          <a:prstGeom prst="rect">
            <a:avLst/>
          </a:prstGeom>
          <a:noFill/>
          <a:ln>
            <a:miter lim="800000"/>
            <a:headEnd/>
            <a:tailEnd/>
          </a:ln>
        </p:spPr>
        <p:txBody>
          <a:bodyPr lIns="88126" tIns="44064" rIns="88126" bIns="44064"/>
          <a:lstStyle/>
          <a:p>
            <a:endParaRPr lang="en-US" dirty="0" smtClean="0"/>
          </a:p>
        </p:txBody>
      </p:sp>
    </p:spTree>
    <p:extLst>
      <p:ext uri="{BB962C8B-B14F-4D97-AF65-F5344CB8AC3E}">
        <p14:creationId xmlns:p14="http://schemas.microsoft.com/office/powerpoint/2010/main" val="17558942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5"/>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defTabSz="939800" fontAlgn="base">
              <a:spcBef>
                <a:spcPct val="0"/>
              </a:spcBef>
              <a:spcAft>
                <a:spcPct val="0"/>
              </a:spcAft>
              <a:defRPr/>
            </a:pPr>
            <a:fld id="{5FA3ADD4-8604-4E6F-A844-15B1B6F06F06}" type="slidenum">
              <a:rPr lang="en-US" smtClean="0"/>
              <a:pPr defTabSz="939800" fontAlgn="base">
                <a:spcBef>
                  <a:spcPct val="0"/>
                </a:spcBef>
                <a:spcAft>
                  <a:spcPct val="0"/>
                </a:spcAft>
                <a:defRPr/>
              </a:pPr>
              <a:t>22</a:t>
            </a:fld>
            <a:endParaRPr lang="en-US" smtClean="0"/>
          </a:p>
        </p:txBody>
      </p:sp>
      <p:sp>
        <p:nvSpPr>
          <p:cNvPr id="4301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3012" name="Rectangle 3"/>
          <p:cNvSpPr>
            <a:spLocks noGrp="1" noChangeArrowheads="1"/>
          </p:cNvSpPr>
          <p:nvPr>
            <p:ph type="body" idx="1"/>
          </p:nvPr>
        </p:nvSpPr>
        <p:spPr bwMode="auto">
          <a:xfrm>
            <a:off x="701675" y="4416425"/>
            <a:ext cx="5607050" cy="4181475"/>
          </a:xfrm>
          <a:noFill/>
        </p:spPr>
        <p:txBody>
          <a:bodyPr wrap="square" lIns="84144" tIns="42072" rIns="84144" bIns="42072" numCol="1" anchor="t" anchorCtr="0" compatLnSpc="1">
            <a:prstTxWarp prst="textNoShape">
              <a:avLst/>
            </a:prstTxWarp>
          </a:bodyPr>
          <a:lstStyle/>
          <a:p>
            <a:pPr eaLnBrk="1" hangingPunct="1">
              <a:spcBef>
                <a:spcPct val="0"/>
              </a:spcBef>
            </a:pPr>
            <a:endParaRPr lang="en-US" smtClean="0"/>
          </a:p>
        </p:txBody>
      </p:sp>
    </p:spTree>
    <p:extLst>
      <p:ext uri="{BB962C8B-B14F-4D97-AF65-F5344CB8AC3E}">
        <p14:creationId xmlns:p14="http://schemas.microsoft.com/office/powerpoint/2010/main" val="2496484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SC_Dec2011">
    <p:spTree>
      <p:nvGrpSpPr>
        <p:cNvPr id="1" name=""/>
        <p:cNvGrpSpPr/>
        <p:nvPr/>
      </p:nvGrpSpPr>
      <p:grpSpPr>
        <a:xfrm>
          <a:off x="0" y="0"/>
          <a:ext cx="0" cy="0"/>
          <a:chOff x="0" y="0"/>
          <a:chExt cx="0" cy="0"/>
        </a:xfrm>
      </p:grpSpPr>
      <p:sp>
        <p:nvSpPr>
          <p:cNvPr id="2" name="TextBox 1"/>
          <p:cNvSpPr txBox="1"/>
          <p:nvPr userDrawn="1"/>
        </p:nvSpPr>
        <p:spPr>
          <a:xfrm>
            <a:off x="0" y="1066800"/>
            <a:ext cx="9144000" cy="5410200"/>
          </a:xfrm>
          <a:prstGeom prst="rect">
            <a:avLst/>
          </a:prstGeom>
          <a:solidFill>
            <a:srgbClr val="A6C2F0">
              <a:alpha val="25098"/>
            </a:srgbClr>
          </a:solidFill>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p:txBody>
      </p:sp>
      <p:sp>
        <p:nvSpPr>
          <p:cNvPr id="3" name="TextBox 2"/>
          <p:cNvSpPr txBox="1"/>
          <p:nvPr userDrawn="1"/>
        </p:nvSpPr>
        <p:spPr>
          <a:xfrm>
            <a:off x="0" y="0"/>
            <a:ext cx="9144000" cy="1077218"/>
          </a:xfrm>
          <a:prstGeom prst="rect">
            <a:avLst/>
          </a:prstGeom>
          <a:gradFill flip="none" rotWithShape="1">
            <a:gsLst>
              <a:gs pos="0">
                <a:srgbClr val="3289A4">
                  <a:shade val="30000"/>
                  <a:satMod val="115000"/>
                </a:srgbClr>
              </a:gs>
              <a:gs pos="50000">
                <a:srgbClr val="3289A4">
                  <a:shade val="67500"/>
                  <a:satMod val="115000"/>
                </a:srgbClr>
              </a:gs>
              <a:gs pos="100000">
                <a:srgbClr val="3289A4">
                  <a:shade val="100000"/>
                  <a:satMod val="115000"/>
                </a:srgbClr>
              </a:gs>
            </a:gsLst>
            <a:path path="circle">
              <a:fillToRect l="100000" b="100000"/>
            </a:path>
            <a:tileRect t="-100000" r="-100000"/>
          </a:gradFill>
        </p:spPr>
        <p:txBody>
          <a:bodyPr>
            <a:spAutoFit/>
          </a:bodyPr>
          <a:lstStyle/>
          <a:p>
            <a:pPr fontAlgn="auto">
              <a:spcBef>
                <a:spcPts val="0"/>
              </a:spcBef>
              <a:spcAft>
                <a:spcPts val="0"/>
              </a:spcAft>
              <a:defRPr/>
            </a:pPr>
            <a:endParaRPr lang="en-US" sz="3200" dirty="0"/>
          </a:p>
          <a:p>
            <a:pPr fontAlgn="auto">
              <a:spcBef>
                <a:spcPts val="0"/>
              </a:spcBef>
              <a:spcAft>
                <a:spcPts val="0"/>
              </a:spcAft>
              <a:defRPr/>
            </a:pPr>
            <a:endParaRPr lang="en-US" sz="3200" dirty="0"/>
          </a:p>
        </p:txBody>
      </p:sp>
      <p:pic>
        <p:nvPicPr>
          <p:cNvPr id="4" name="Picture 2"/>
          <p:cNvPicPr>
            <a:picLocks noChangeAspect="1" noChangeArrowheads="1"/>
          </p:cNvPicPr>
          <p:nvPr userDrawn="1"/>
        </p:nvPicPr>
        <p:blipFill>
          <a:blip r:embed="rId2" cstate="print"/>
          <a:srcRect l="50777" b="50000"/>
          <a:stretch>
            <a:fillRect/>
          </a:stretch>
        </p:blipFill>
        <p:spPr bwMode="auto">
          <a:xfrm>
            <a:off x="0" y="0"/>
            <a:ext cx="973138" cy="1076325"/>
          </a:xfrm>
          <a:prstGeom prst="rect">
            <a:avLst/>
          </a:prstGeom>
          <a:noFill/>
          <a:ln w="9525">
            <a:noFill/>
            <a:miter lim="800000"/>
            <a:headEnd/>
            <a:tailEnd/>
          </a:ln>
        </p:spPr>
      </p:pic>
      <p:pic>
        <p:nvPicPr>
          <p:cNvPr id="5" name="Picture 15" descr="WebsiteLogo.jpg"/>
          <p:cNvPicPr>
            <a:picLocks noChangeAspect="1"/>
          </p:cNvPicPr>
          <p:nvPr userDrawn="1"/>
        </p:nvPicPr>
        <p:blipFill>
          <a:blip r:embed="rId3" cstate="print"/>
          <a:srcRect/>
          <a:stretch>
            <a:fillRect/>
          </a:stretch>
        </p:blipFill>
        <p:spPr bwMode="auto">
          <a:xfrm>
            <a:off x="0" y="6477000"/>
            <a:ext cx="2857500" cy="381000"/>
          </a:xfrm>
          <a:prstGeom prst="rect">
            <a:avLst/>
          </a:prstGeom>
          <a:noFill/>
          <a:ln w="9525">
            <a:noFill/>
            <a:miter lim="800000"/>
            <a:headEnd/>
            <a:tailEnd/>
          </a:ln>
        </p:spPr>
      </p:pic>
      <p:cxnSp>
        <p:nvCxnSpPr>
          <p:cNvPr id="6" name="Straight Connector 5"/>
          <p:cNvCxnSpPr/>
          <p:nvPr userDrawn="1"/>
        </p:nvCxnSpPr>
        <p:spPr>
          <a:xfrm>
            <a:off x="0" y="1066800"/>
            <a:ext cx="9144000" cy="0"/>
          </a:xfrm>
          <a:prstGeom prst="line">
            <a:avLst/>
          </a:prstGeom>
          <a:ln w="38100">
            <a:solidFill>
              <a:srgbClr val="A6C2F0"/>
            </a:solidFill>
          </a:ln>
        </p:spPr>
        <p:style>
          <a:lnRef idx="1">
            <a:schemeClr val="accent1"/>
          </a:lnRef>
          <a:fillRef idx="0">
            <a:schemeClr val="accent1"/>
          </a:fillRef>
          <a:effectRef idx="0">
            <a:schemeClr val="accent1"/>
          </a:effectRef>
          <a:fontRef idx="minor">
            <a:schemeClr val="tx1"/>
          </a:fontRef>
        </p:style>
      </p:cxnSp>
      <p:sp>
        <p:nvSpPr>
          <p:cNvPr id="7" name="Slide Number Placeholder 18"/>
          <p:cNvSpPr>
            <a:spLocks noGrp="1"/>
          </p:cNvSpPr>
          <p:nvPr>
            <p:ph type="sldNum" sz="quarter" idx="10"/>
          </p:nvPr>
        </p:nvSpPr>
        <p:spPr>
          <a:xfrm>
            <a:off x="6934200" y="6477000"/>
            <a:ext cx="2133600" cy="365125"/>
          </a:xfrm>
        </p:spPr>
        <p:txBody>
          <a:bodyPr/>
          <a:lstStyle>
            <a:lvl1pPr>
              <a:defRPr sz="1000">
                <a:latin typeface="Arial" pitchFamily="34" charset="0"/>
                <a:cs typeface="Arial" pitchFamily="34" charset="0"/>
              </a:defRPr>
            </a:lvl1pPr>
          </a:lstStyle>
          <a:p>
            <a:pPr>
              <a:defRPr/>
            </a:pPr>
            <a:fld id="{BEE8BE74-A129-4DC6-88D4-B89EC102C40D}"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0127CA99-263C-4515-8FF8-0C140C356A36}" type="datetime1">
              <a:rPr lang="en-US"/>
              <a:pPr>
                <a:defRPr/>
              </a:pPr>
              <a:t>10/30/2016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32C6A0E-0495-4027-B0E8-ED489990E2F1}"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21682D4-EE3A-4E72-BA43-2AB2B48B8A69}" type="datetime1">
              <a:rPr lang="en-US"/>
              <a:pPr>
                <a:defRPr/>
              </a:pPr>
              <a:t>10/30/2016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3DCC1D3-F7D5-48BC-8CD1-22B9C1C8793B}"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9FCBCFA-D1F1-4923-A1B4-2C8BC44AB127}" type="datetime1">
              <a:rPr lang="en-US"/>
              <a:pPr>
                <a:defRPr/>
              </a:pPr>
              <a:t>10/30/2016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A123BF4B-91B2-45C7-89F3-A121DCFEF0F2}"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CF46C4C-5C25-49C7-AA92-58BCF44DB119}" type="datetime1">
              <a:rPr lang="en-US"/>
              <a:pPr>
                <a:defRPr/>
              </a:pPr>
              <a:t>10/30/2016</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65E82154-ED83-4F47-A0EB-5166D412BE76}"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493BBC6-2BA5-4676-859E-63382CCD1B9A}" type="datetime1">
              <a:rPr lang="en-US"/>
              <a:pPr>
                <a:defRPr/>
              </a:pPr>
              <a:t>10/30/2016</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0318698D-6D5C-406A-A7D9-E843DDF931CD}"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0F23477E-6365-4D0C-BB9A-ACF5C47863CF}" type="datetime1">
              <a:rPr lang="en-US"/>
              <a:pPr>
                <a:defRPr/>
              </a:pPr>
              <a:t>10/30/2016</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07AC8A1B-53E6-4D41-9B8C-6D445DB24580}"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DBAF68-9948-484C-9334-EDF79028031E}" type="datetime1">
              <a:rPr lang="en-US"/>
              <a:pPr>
                <a:defRPr/>
              </a:pPr>
              <a:t>10/30/2016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6BAC3F0B-BD3A-47F7-8FA8-A6D719FC2227}"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D5A1C6C-C694-4BA5-BC16-FFBBD2EA96D7}" type="datetime1">
              <a:rPr lang="en-US"/>
              <a:pPr>
                <a:defRPr/>
              </a:pPr>
              <a:t>10/30/2016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4EC00092-A90E-464A-9403-1AE3EAD39393}"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0DF91B0-0678-4EC0-B891-A42B51D06F31}" type="datetime1">
              <a:rPr lang="en-US"/>
              <a:pPr>
                <a:defRPr/>
              </a:pPr>
              <a:t>10/30/2016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4FE9374-AF02-49C5-8148-29AF7FF06EF5}"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31F2A6E5-58D9-457B-A2E9-F9583AAA513D}" type="datetime1">
              <a:rPr lang="en-US"/>
              <a:pPr>
                <a:defRPr/>
              </a:pPr>
              <a:t>10/30/2016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B27C381-A175-4E9B-B1B6-29179EFBE70A}"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3" name="Picture 12" descr="Virus.jpg"/>
          <p:cNvPicPr>
            <a:picLocks noChangeAspect="1"/>
          </p:cNvPicPr>
          <p:nvPr userDrawn="1"/>
        </p:nvPicPr>
        <p:blipFill>
          <a:blip r:embed="rId2" cstate="print"/>
          <a:srcRect t="9583" b="13750"/>
          <a:stretch>
            <a:fillRect/>
          </a:stretch>
        </p:blipFill>
        <p:spPr bwMode="auto">
          <a:xfrm>
            <a:off x="0" y="0"/>
            <a:ext cx="9144000" cy="1219200"/>
          </a:xfrm>
          <a:prstGeom prst="rect">
            <a:avLst/>
          </a:prstGeom>
          <a:noFill/>
          <a:ln w="9525">
            <a:noFill/>
            <a:miter lim="800000"/>
            <a:headEnd/>
            <a:tailEnd/>
          </a:ln>
        </p:spPr>
      </p:pic>
      <p:sp>
        <p:nvSpPr>
          <p:cNvPr id="2" name="Title 1"/>
          <p:cNvSpPr>
            <a:spLocks noGrp="1"/>
          </p:cNvSpPr>
          <p:nvPr>
            <p:ph type="title"/>
          </p:nvPr>
        </p:nvSpPr>
        <p:spPr/>
        <p:txBody>
          <a:bodyPr/>
          <a:lstStyle>
            <a:lvl1pPr>
              <a:defRPr>
                <a:solidFill>
                  <a:srgbClr val="002060"/>
                </a:solidFill>
                <a:effectLst>
                  <a:outerShdw blurRad="38100" dist="38100" dir="2700000" algn="tl">
                    <a:srgbClr val="000000">
                      <a:alpha val="43137"/>
                    </a:srgbClr>
                  </a:outerShdw>
                </a:effectLst>
              </a:defRPr>
            </a:lvl1pPr>
          </a:lstStyle>
          <a:p>
            <a:r>
              <a:rPr lang="en-US" dirty="0" smtClean="0"/>
              <a:t>Click to edit Master title style</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371600"/>
            <a:ext cx="4114800" cy="4953000"/>
          </a:xfrm>
        </p:spPr>
        <p:txBody>
          <a:bodyPr/>
          <a:lstStyle>
            <a:lvl1pPr>
              <a:buNone/>
              <a:defRPr sz="2400"/>
            </a:lvl1pPr>
            <a:lvl2pPr>
              <a:defRPr sz="2000" b="0"/>
            </a:lvl2pPr>
            <a:lvl3pPr>
              <a:defRPr b="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Content Placeholder 2"/>
          <p:cNvSpPr>
            <a:spLocks noGrp="1"/>
          </p:cNvSpPr>
          <p:nvPr>
            <p:ph idx="10"/>
          </p:nvPr>
        </p:nvSpPr>
        <p:spPr>
          <a:xfrm>
            <a:off x="4800600" y="1371600"/>
            <a:ext cx="4114800" cy="4953000"/>
          </a:xfrm>
        </p:spPr>
        <p:txBody>
          <a:bodyPr/>
          <a:lstStyle>
            <a:lvl1pPr>
              <a:buNone/>
              <a:defRPr sz="2400"/>
            </a:lvl1pPr>
            <a:lvl2pPr>
              <a:defRPr sz="2000" b="0"/>
            </a:lvl2pPr>
            <a:lvl3pPr>
              <a:defRPr b="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61495733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6"/>
          <p:cNvSpPr txBox="1"/>
          <p:nvPr/>
        </p:nvSpPr>
        <p:spPr>
          <a:xfrm>
            <a:off x="0" y="1066800"/>
            <a:ext cx="9144000" cy="5410200"/>
          </a:xfrm>
          <a:prstGeom prst="rect">
            <a:avLst/>
          </a:prstGeom>
          <a:solidFill>
            <a:srgbClr val="A6C2F0">
              <a:alpha val="25098"/>
            </a:srgbClr>
          </a:solidFill>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p:txBody>
      </p:sp>
      <p:sp>
        <p:nvSpPr>
          <p:cNvPr id="9" name="TextBox 8"/>
          <p:cNvSpPr txBox="1"/>
          <p:nvPr/>
        </p:nvSpPr>
        <p:spPr>
          <a:xfrm>
            <a:off x="0" y="0"/>
            <a:ext cx="9144000" cy="1077218"/>
          </a:xfrm>
          <a:prstGeom prst="rect">
            <a:avLst/>
          </a:prstGeom>
          <a:gradFill flip="none" rotWithShape="1">
            <a:gsLst>
              <a:gs pos="0">
                <a:srgbClr val="3289A4">
                  <a:shade val="30000"/>
                  <a:satMod val="115000"/>
                </a:srgbClr>
              </a:gs>
              <a:gs pos="50000">
                <a:srgbClr val="3289A4">
                  <a:shade val="67500"/>
                  <a:satMod val="115000"/>
                </a:srgbClr>
              </a:gs>
              <a:gs pos="100000">
                <a:srgbClr val="3289A4">
                  <a:shade val="100000"/>
                  <a:satMod val="115000"/>
                </a:srgbClr>
              </a:gs>
            </a:gsLst>
            <a:path path="circle">
              <a:fillToRect l="100000" b="100000"/>
            </a:path>
            <a:tileRect t="-100000" r="-100000"/>
          </a:gradFill>
        </p:spPr>
        <p:txBody>
          <a:bodyPr>
            <a:spAutoFit/>
          </a:bodyPr>
          <a:lstStyle/>
          <a:p>
            <a:pPr fontAlgn="auto">
              <a:spcBef>
                <a:spcPts val="0"/>
              </a:spcBef>
              <a:spcAft>
                <a:spcPts val="0"/>
              </a:spcAft>
              <a:defRPr/>
            </a:pPr>
            <a:endParaRPr lang="en-US" sz="3200" dirty="0"/>
          </a:p>
          <a:p>
            <a:pPr fontAlgn="auto">
              <a:spcBef>
                <a:spcPts val="0"/>
              </a:spcBef>
              <a:spcAft>
                <a:spcPts val="0"/>
              </a:spcAft>
              <a:defRPr/>
            </a:pPr>
            <a:endParaRPr lang="en-US" sz="3200" dirty="0"/>
          </a:p>
        </p:txBody>
      </p:sp>
      <p:sp>
        <p:nvSpPr>
          <p:cNvPr id="4102" name="Title Placeholder 1"/>
          <p:cNvSpPr>
            <a:spLocks noGrp="1"/>
          </p:cNvSpPr>
          <p:nvPr>
            <p:ph type="title"/>
          </p:nvPr>
        </p:nvSpPr>
        <p:spPr bwMode="auto">
          <a:xfrm>
            <a:off x="457200" y="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103"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E670F9A2-E7B1-4645-9C0E-FB7CCAF86E98}" type="slidenum">
              <a:rPr lang="en-US"/>
              <a:pPr>
                <a:defRPr/>
              </a:pPr>
              <a:t>‹#›</a:t>
            </a:fld>
            <a:endParaRPr lang="en-US" dirty="0"/>
          </a:p>
        </p:txBody>
      </p:sp>
      <p:cxnSp>
        <p:nvCxnSpPr>
          <p:cNvPr id="10" name="Straight Connector 9"/>
          <p:cNvCxnSpPr/>
          <p:nvPr/>
        </p:nvCxnSpPr>
        <p:spPr>
          <a:xfrm>
            <a:off x="0" y="1066800"/>
            <a:ext cx="9144000" cy="0"/>
          </a:xfrm>
          <a:prstGeom prst="line">
            <a:avLst/>
          </a:prstGeom>
          <a:ln w="38100">
            <a:solidFill>
              <a:srgbClr val="A6C2F0"/>
            </a:solidFill>
          </a:ln>
        </p:spPr>
        <p:style>
          <a:lnRef idx="1">
            <a:schemeClr val="accent1"/>
          </a:lnRef>
          <a:fillRef idx="0">
            <a:schemeClr val="accent1"/>
          </a:fillRef>
          <a:effectRef idx="0">
            <a:schemeClr val="accent1"/>
          </a:effectRef>
          <a:fontRef idx="minor">
            <a:schemeClr val="tx1"/>
          </a:fontRef>
        </p:style>
      </p:cxnSp>
      <p:pic>
        <p:nvPicPr>
          <p:cNvPr id="4106" name="Picture 2"/>
          <p:cNvPicPr>
            <a:picLocks noChangeAspect="1" noChangeArrowheads="1"/>
          </p:cNvPicPr>
          <p:nvPr/>
        </p:nvPicPr>
        <p:blipFill>
          <a:blip r:embed="rId15" cstate="print"/>
          <a:srcRect l="50777" b="50000"/>
          <a:stretch>
            <a:fillRect/>
          </a:stretch>
        </p:blipFill>
        <p:spPr bwMode="auto">
          <a:xfrm>
            <a:off x="0" y="0"/>
            <a:ext cx="973138" cy="1076325"/>
          </a:xfrm>
          <a:prstGeom prst="rect">
            <a:avLst/>
          </a:prstGeom>
          <a:noFill/>
          <a:ln w="9525">
            <a:noFill/>
            <a:miter lim="800000"/>
            <a:headEnd/>
            <a:tailEnd/>
          </a:ln>
        </p:spPr>
      </p:pic>
      <p:pic>
        <p:nvPicPr>
          <p:cNvPr id="4107" name="Picture 11" descr="WebsiteLogo.jpg"/>
          <p:cNvPicPr>
            <a:picLocks noChangeAspect="1"/>
          </p:cNvPicPr>
          <p:nvPr/>
        </p:nvPicPr>
        <p:blipFill>
          <a:blip r:embed="rId16" cstate="print"/>
          <a:srcRect/>
          <a:stretch>
            <a:fillRect/>
          </a:stretch>
        </p:blipFill>
        <p:spPr bwMode="auto">
          <a:xfrm>
            <a:off x="0" y="6477000"/>
            <a:ext cx="2857500" cy="381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Lst>
  <p:hf hdr="0" ftr="0" dt="0"/>
  <p:txStyles>
    <p:titleStyle>
      <a:lvl1pPr algn="ctr" rtl="0" eaLnBrk="0" fontAlgn="base" hangingPunct="0">
        <a:spcBef>
          <a:spcPct val="0"/>
        </a:spcBef>
        <a:spcAft>
          <a:spcPct val="0"/>
        </a:spcAft>
        <a:defRPr sz="3600" kern="1200">
          <a:solidFill>
            <a:srgbClr val="FFFF00"/>
          </a:solidFill>
          <a:latin typeface="+mj-lt"/>
          <a:ea typeface="+mj-ea"/>
          <a:cs typeface="+mj-cs"/>
        </a:defRPr>
      </a:lvl1pPr>
      <a:lvl2pPr algn="ctr" rtl="0" eaLnBrk="0" fontAlgn="base" hangingPunct="0">
        <a:spcBef>
          <a:spcPct val="0"/>
        </a:spcBef>
        <a:spcAft>
          <a:spcPct val="0"/>
        </a:spcAft>
        <a:defRPr sz="3600">
          <a:solidFill>
            <a:srgbClr val="FFFF00"/>
          </a:solidFill>
          <a:latin typeface="Calibri" pitchFamily="34" charset="0"/>
        </a:defRPr>
      </a:lvl2pPr>
      <a:lvl3pPr algn="ctr" rtl="0" eaLnBrk="0" fontAlgn="base" hangingPunct="0">
        <a:spcBef>
          <a:spcPct val="0"/>
        </a:spcBef>
        <a:spcAft>
          <a:spcPct val="0"/>
        </a:spcAft>
        <a:defRPr sz="3600">
          <a:solidFill>
            <a:srgbClr val="FFFF00"/>
          </a:solidFill>
          <a:latin typeface="Calibri" pitchFamily="34" charset="0"/>
        </a:defRPr>
      </a:lvl3pPr>
      <a:lvl4pPr algn="ctr" rtl="0" eaLnBrk="0" fontAlgn="base" hangingPunct="0">
        <a:spcBef>
          <a:spcPct val="0"/>
        </a:spcBef>
        <a:spcAft>
          <a:spcPct val="0"/>
        </a:spcAft>
        <a:defRPr sz="3600">
          <a:solidFill>
            <a:srgbClr val="FFFF00"/>
          </a:solidFill>
          <a:latin typeface="Calibri" pitchFamily="34" charset="0"/>
        </a:defRPr>
      </a:lvl4pPr>
      <a:lvl5pPr algn="ctr" rtl="0" eaLnBrk="0" fontAlgn="base" hangingPunct="0">
        <a:spcBef>
          <a:spcPct val="0"/>
        </a:spcBef>
        <a:spcAft>
          <a:spcPct val="0"/>
        </a:spcAft>
        <a:defRPr sz="3600">
          <a:solidFill>
            <a:srgbClr val="FFFF00"/>
          </a:solidFill>
          <a:latin typeface="Calibri" pitchFamily="34" charset="0"/>
        </a:defRPr>
      </a:lvl5pPr>
      <a:lvl6pPr marL="457200" algn="ctr" rtl="0" fontAlgn="base">
        <a:spcBef>
          <a:spcPct val="0"/>
        </a:spcBef>
        <a:spcAft>
          <a:spcPct val="0"/>
        </a:spcAft>
        <a:defRPr sz="3600">
          <a:solidFill>
            <a:srgbClr val="FFFF00"/>
          </a:solidFill>
          <a:latin typeface="Calibri" pitchFamily="34" charset="0"/>
        </a:defRPr>
      </a:lvl6pPr>
      <a:lvl7pPr marL="914400" algn="ctr" rtl="0" fontAlgn="base">
        <a:spcBef>
          <a:spcPct val="0"/>
        </a:spcBef>
        <a:spcAft>
          <a:spcPct val="0"/>
        </a:spcAft>
        <a:defRPr sz="3600">
          <a:solidFill>
            <a:srgbClr val="FFFF00"/>
          </a:solidFill>
          <a:latin typeface="Calibri" pitchFamily="34" charset="0"/>
        </a:defRPr>
      </a:lvl7pPr>
      <a:lvl8pPr marL="1371600" algn="ctr" rtl="0" fontAlgn="base">
        <a:spcBef>
          <a:spcPct val="0"/>
        </a:spcBef>
        <a:spcAft>
          <a:spcPct val="0"/>
        </a:spcAft>
        <a:defRPr sz="3600">
          <a:solidFill>
            <a:srgbClr val="FFFF00"/>
          </a:solidFill>
          <a:latin typeface="Calibri" pitchFamily="34" charset="0"/>
        </a:defRPr>
      </a:lvl8pPr>
      <a:lvl9pPr marL="1828800" algn="ctr" rtl="0" fontAlgn="base">
        <a:spcBef>
          <a:spcPct val="0"/>
        </a:spcBef>
        <a:spcAft>
          <a:spcPct val="0"/>
        </a:spcAft>
        <a:defRPr sz="3600">
          <a:solidFill>
            <a:srgbClr val="FFFF00"/>
          </a:solidFill>
          <a:latin typeface="Calibri" pitchFamily="34" charset="0"/>
        </a:defRPr>
      </a:lvl9pPr>
    </p:titleStyle>
    <p:bodyStyle>
      <a:lvl1pPr marL="342900" indent="-342900" algn="l" rtl="0" eaLnBrk="0" fontAlgn="base" hangingPunct="0">
        <a:spcBef>
          <a:spcPct val="20000"/>
        </a:spcBef>
        <a:spcAft>
          <a:spcPct val="0"/>
        </a:spcAft>
        <a:buFont typeface="Wingdings" pitchFamily="2" charset="2"/>
        <a:buChar char="§"/>
        <a:defRPr sz="3200" kern="1200">
          <a:solidFill>
            <a:srgbClr val="002060"/>
          </a:solidFill>
          <a:latin typeface="+mn-lt"/>
          <a:ea typeface="+mn-ea"/>
          <a:cs typeface="+mn-cs"/>
        </a:defRPr>
      </a:lvl1pPr>
      <a:lvl2pPr marL="742950" indent="-285750" algn="l" rtl="0" eaLnBrk="0" fontAlgn="base" hangingPunct="0">
        <a:spcBef>
          <a:spcPct val="20000"/>
        </a:spcBef>
        <a:spcAft>
          <a:spcPct val="0"/>
        </a:spcAft>
        <a:buFont typeface="Wingdings" pitchFamily="2" charset="2"/>
        <a:buChar char="§"/>
        <a:defRPr sz="2800" kern="1200">
          <a:solidFill>
            <a:srgbClr val="002060"/>
          </a:solidFill>
          <a:latin typeface="+mn-lt"/>
          <a:ea typeface="+mn-ea"/>
          <a:cs typeface="+mn-cs"/>
        </a:defRPr>
      </a:lvl2pPr>
      <a:lvl3pPr marL="1143000" indent="-228600" algn="l" rtl="0" eaLnBrk="0" fontAlgn="base" hangingPunct="0">
        <a:spcBef>
          <a:spcPct val="20000"/>
        </a:spcBef>
        <a:spcAft>
          <a:spcPct val="0"/>
        </a:spcAft>
        <a:buFont typeface="Wingdings" pitchFamily="2" charset="2"/>
        <a:buChar char="§"/>
        <a:defRPr sz="2400" kern="1200">
          <a:solidFill>
            <a:srgbClr val="002060"/>
          </a:solidFill>
          <a:latin typeface="+mn-lt"/>
          <a:ea typeface="+mn-ea"/>
          <a:cs typeface="+mn-cs"/>
        </a:defRPr>
      </a:lvl3pPr>
      <a:lvl4pPr marL="1600200" indent="-228600" algn="l" rtl="0" eaLnBrk="0" fontAlgn="base" hangingPunct="0">
        <a:spcBef>
          <a:spcPct val="20000"/>
        </a:spcBef>
        <a:spcAft>
          <a:spcPct val="0"/>
        </a:spcAft>
        <a:buFont typeface="Wingdings" pitchFamily="2" charset="2"/>
        <a:buChar char="§"/>
        <a:defRPr sz="2000" kern="1200">
          <a:solidFill>
            <a:srgbClr val="002060"/>
          </a:solidFill>
          <a:latin typeface="+mn-lt"/>
          <a:ea typeface="+mn-ea"/>
          <a:cs typeface="+mn-cs"/>
        </a:defRPr>
      </a:lvl4pPr>
      <a:lvl5pPr marL="2057400" indent="-228600" algn="l" rtl="0" eaLnBrk="0" fontAlgn="base" hangingPunct="0">
        <a:spcBef>
          <a:spcPct val="20000"/>
        </a:spcBef>
        <a:spcAft>
          <a:spcPct val="0"/>
        </a:spcAft>
        <a:buFont typeface="Wingdings" pitchFamily="2" charset="2"/>
        <a:buChar char="§"/>
        <a:defRPr sz="20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18.jpeg"/><Relationship Id="rId5" Type="http://schemas.openxmlformats.org/officeDocument/2006/relationships/image" Target="../media/image14.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0"/>
            <a:ext cx="9144000" cy="39160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p:cNvGrpSpPr/>
          <p:nvPr/>
        </p:nvGrpSpPr>
        <p:grpSpPr>
          <a:xfrm>
            <a:off x="533400" y="990600"/>
            <a:ext cx="2347415" cy="2223869"/>
            <a:chOff x="328607" y="304800"/>
            <a:chExt cx="1447800" cy="1371600"/>
          </a:xfrm>
        </p:grpSpPr>
        <p:pic>
          <p:nvPicPr>
            <p:cNvPr id="6" name="Picture 5" descr="Bubble_iStock_000018914141Medium.jpg"/>
            <p:cNvPicPr>
              <a:picLocks noChangeAspect="1"/>
            </p:cNvPicPr>
            <p:nvPr/>
          </p:nvPicPr>
          <p:blipFill>
            <a:blip r:embed="rId2" cstate="print"/>
            <a:stretch>
              <a:fillRect/>
            </a:stretch>
          </p:blipFill>
          <p:spPr>
            <a:xfrm>
              <a:off x="381000" y="304800"/>
              <a:ext cx="1372590" cy="1371600"/>
            </a:xfrm>
            <a:prstGeom prst="rect">
              <a:avLst/>
            </a:prstGeom>
          </p:spPr>
        </p:pic>
        <p:pic>
          <p:nvPicPr>
            <p:cNvPr id="7" name="Picture 6" descr="1 FB LOGO bold italic 26 pt (bottom).jpg"/>
            <p:cNvPicPr>
              <a:picLocks noChangeAspect="1"/>
            </p:cNvPicPr>
            <p:nvPr/>
          </p:nvPicPr>
          <p:blipFill>
            <a:blip r:embed="rId3" cstate="print"/>
            <a:srcRect l="3064" r="4651"/>
            <a:stretch>
              <a:fillRect/>
            </a:stretch>
          </p:blipFill>
          <p:spPr>
            <a:xfrm>
              <a:off x="328607" y="737530"/>
              <a:ext cx="1447800" cy="533400"/>
            </a:xfrm>
            <a:prstGeom prst="rect">
              <a:avLst/>
            </a:prstGeom>
            <a:ln>
              <a:solidFill>
                <a:schemeClr val="tx1">
                  <a:lumMod val="65000"/>
                  <a:lumOff val="35000"/>
                </a:schemeClr>
              </a:solidFill>
            </a:ln>
            <a:effectLst>
              <a:outerShdw blurRad="50800" dist="38100" dir="5400000" algn="t" rotWithShape="0">
                <a:prstClr val="black">
                  <a:alpha val="40000"/>
                </a:prstClr>
              </a:outerShdw>
            </a:effectLst>
          </p:spPr>
        </p:pic>
      </p:grpSp>
      <p:pic>
        <p:nvPicPr>
          <p:cNvPr id="8" name="Picture 7" descr="shutterstock_Purchased_48203923_hireswater.jpg"/>
          <p:cNvPicPr>
            <a:picLocks noChangeAspect="1"/>
          </p:cNvPicPr>
          <p:nvPr/>
        </p:nvPicPr>
        <p:blipFill>
          <a:blip r:embed="rId4" cstate="print"/>
          <a:srcRect t="23333" b="34445"/>
          <a:stretch>
            <a:fillRect/>
          </a:stretch>
        </p:blipFill>
        <p:spPr>
          <a:xfrm>
            <a:off x="0" y="3703916"/>
            <a:ext cx="9144000" cy="3154084"/>
          </a:xfrm>
          <a:prstGeom prst="rect">
            <a:avLst/>
          </a:prstGeom>
        </p:spPr>
      </p:pic>
      <p:pic>
        <p:nvPicPr>
          <p:cNvPr id="9" name="Picture 8" descr="PSC LOGO Transparent BLUE HORIZ.png"/>
          <p:cNvPicPr>
            <a:picLocks noChangeAspect="1"/>
          </p:cNvPicPr>
          <p:nvPr/>
        </p:nvPicPr>
        <p:blipFill>
          <a:blip r:embed="rId5" cstate="print"/>
          <a:stretch>
            <a:fillRect/>
          </a:stretch>
        </p:blipFill>
        <p:spPr>
          <a:xfrm>
            <a:off x="304800" y="5867400"/>
            <a:ext cx="2968758" cy="661417"/>
          </a:xfrm>
          <a:prstGeom prst="rect">
            <a:avLst/>
          </a:prstGeom>
        </p:spPr>
      </p:pic>
      <p:sp>
        <p:nvSpPr>
          <p:cNvPr id="11" name="Rectangle 10"/>
          <p:cNvSpPr/>
          <p:nvPr/>
        </p:nvSpPr>
        <p:spPr>
          <a:xfrm>
            <a:off x="3124200" y="847361"/>
            <a:ext cx="6142667" cy="2062103"/>
          </a:xfrm>
          <a:prstGeom prst="rect">
            <a:avLst/>
          </a:prstGeom>
        </p:spPr>
        <p:txBody>
          <a:bodyPr wrap="square">
            <a:spAutoFit/>
          </a:bodyPr>
          <a:lstStyle/>
          <a:p>
            <a:pPr algn="ctr">
              <a:spcBef>
                <a:spcPct val="0"/>
              </a:spcBef>
            </a:pPr>
            <a:r>
              <a:rPr lang="en-US" altLang="en-US" sz="3200" b="1" dirty="0" smtClean="0"/>
              <a:t>FDA Approved Recombinant </a:t>
            </a:r>
            <a:r>
              <a:rPr lang="en-US" altLang="en-US" sz="3200" b="1" dirty="0"/>
              <a:t>Hemagglutinin Influenza Vaccine </a:t>
            </a:r>
            <a:r>
              <a:rPr lang="en-US" altLang="en-US" sz="3200" b="1" dirty="0" smtClean="0"/>
              <a:t>Protects Against Drift Influenza Viruses</a:t>
            </a:r>
            <a:endParaRPr lang="en-US" altLang="en-US" sz="3200" b="1" dirty="0"/>
          </a:p>
        </p:txBody>
      </p:sp>
      <p:sp>
        <p:nvSpPr>
          <p:cNvPr id="3" name="Rectangle 1"/>
          <p:cNvSpPr>
            <a:spLocks noChangeArrowheads="1"/>
          </p:cNvSpPr>
          <p:nvPr/>
        </p:nvSpPr>
        <p:spPr bwMode="auto">
          <a:xfrm>
            <a:off x="5257800" y="6005881"/>
            <a:ext cx="3733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rgbClr val="002060"/>
                </a:solidFill>
                <a:effectLst/>
              </a:rPr>
              <a:t>2</a:t>
            </a:r>
            <a:r>
              <a:rPr kumimoji="0" lang="en-US" altLang="en-US" b="0" i="0" u="none" strike="noStrike" cap="none" normalizeH="0" baseline="30000" dirty="0" smtClean="0">
                <a:ln>
                  <a:noFill/>
                </a:ln>
                <a:solidFill>
                  <a:srgbClr val="002060"/>
                </a:solidFill>
                <a:effectLst/>
              </a:rPr>
              <a:t>nd</a:t>
            </a:r>
            <a:r>
              <a:rPr kumimoji="0" lang="en-US" altLang="en-US" b="0" i="0" u="none" strike="noStrike" cap="none" normalizeH="0" baseline="0" dirty="0" smtClean="0">
                <a:ln>
                  <a:noFill/>
                </a:ln>
                <a:solidFill>
                  <a:srgbClr val="002060"/>
                </a:solidFill>
                <a:effectLst/>
              </a:rPr>
              <a:t> International conference on </a:t>
            </a:r>
            <a:r>
              <a:rPr kumimoji="0" lang="en-US" altLang="en-US" b="1" i="0" u="sng" strike="noStrike" cap="none" normalizeH="0" baseline="0" dirty="0" smtClean="0">
                <a:ln>
                  <a:noFill/>
                </a:ln>
                <a:solidFill>
                  <a:srgbClr val="002060"/>
                </a:solidFill>
                <a:effectLst>
                  <a:outerShdw blurRad="38100" dist="38100" dir="2700000" algn="tl">
                    <a:srgbClr val="000000">
                      <a:alpha val="43137"/>
                    </a:srgbClr>
                  </a:outerShdw>
                </a:effectLst>
                <a:latin typeface="Courgette"/>
              </a:rPr>
              <a:t>Flu</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smtClean="0">
                <a:ln>
                  <a:noFill/>
                </a:ln>
                <a:solidFill>
                  <a:srgbClr val="002060"/>
                </a:solidFill>
                <a:effectLst/>
              </a:rPr>
              <a:t>October 31- November 02, 2016</a:t>
            </a:r>
            <a:br>
              <a:rPr kumimoji="0" lang="en-US" altLang="en-US" b="0" i="0" u="none" strike="noStrike" cap="none" normalizeH="0" baseline="0" dirty="0" smtClean="0">
                <a:ln>
                  <a:noFill/>
                </a:ln>
                <a:solidFill>
                  <a:srgbClr val="002060"/>
                </a:solidFill>
                <a:effectLst/>
              </a:rPr>
            </a:br>
            <a:r>
              <a:rPr kumimoji="0" lang="en-US" altLang="en-US" b="0" i="0" u="none" strike="noStrike" cap="none" normalizeH="0" baseline="0" dirty="0" smtClean="0">
                <a:ln>
                  <a:noFill/>
                </a:ln>
                <a:solidFill>
                  <a:srgbClr val="002060"/>
                </a:solidFill>
                <a:effectLst/>
              </a:rPr>
              <a:t>San Francisco, California, USA</a:t>
            </a:r>
          </a:p>
        </p:txBody>
      </p:sp>
    </p:spTree>
    <p:extLst>
      <p:ext uri="{BB962C8B-B14F-4D97-AF65-F5344CB8AC3E}">
        <p14:creationId xmlns:p14="http://schemas.microsoft.com/office/powerpoint/2010/main" val="866734330"/>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43000" y="0"/>
            <a:ext cx="8001000" cy="1066800"/>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62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6477000"/>
            <a:ext cx="9144000" cy="381000"/>
          </a:xfrm>
          <a:prstGeom prst="rect">
            <a:avLst/>
          </a:prstGeom>
          <a:gradFill flip="none" rotWithShape="1">
            <a:gsLst>
              <a:gs pos="0">
                <a:schemeClr val="tx2">
                  <a:lumMod val="20000"/>
                  <a:lumOff val="80000"/>
                </a:schemeClr>
              </a:gs>
              <a:gs pos="50000">
                <a:schemeClr val="accent1">
                  <a:tint val="44500"/>
                  <a:satMod val="160000"/>
                </a:schemeClr>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Content Placeholder 11" descr="PSC LOGO Transparent BLUE HORIZ.jpg"/>
          <p:cNvPicPr>
            <a:picLocks noGrp="1" noChangeAspect="1"/>
          </p:cNvPicPr>
          <p:nvPr>
            <p:ph sz="half" idx="1"/>
          </p:nvPr>
        </p:nvPicPr>
        <p:blipFill>
          <a:blip r:embed="rId2" cstate="print">
            <a:clrChange>
              <a:clrFrom>
                <a:srgbClr val="FFFFFE"/>
              </a:clrFrom>
              <a:clrTo>
                <a:srgbClr val="FFFFFE">
                  <a:alpha val="0"/>
                </a:srgbClr>
              </a:clrTo>
            </a:clrChange>
          </a:blip>
          <a:stretch>
            <a:fillRect/>
          </a:stretch>
        </p:blipFill>
        <p:spPr>
          <a:xfrm>
            <a:off x="122830" y="6519672"/>
            <a:ext cx="1324970" cy="295910"/>
          </a:xfrm>
        </p:spPr>
      </p:pic>
      <p:pic>
        <p:nvPicPr>
          <p:cNvPr id="14" name="Content Placeholder 13" descr="profile pic.jpg"/>
          <p:cNvPicPr>
            <a:picLocks noGrp="1" noChangeAspect="1"/>
          </p:cNvPicPr>
          <p:nvPr>
            <p:ph sz="half" idx="2"/>
          </p:nvPr>
        </p:nvPicPr>
        <p:blipFill>
          <a:blip r:embed="rId3" cstate="print"/>
          <a:stretch>
            <a:fillRect/>
          </a:stretch>
        </p:blipFill>
        <p:spPr>
          <a:xfrm>
            <a:off x="0" y="0"/>
            <a:ext cx="1143000" cy="1066800"/>
          </a:xfrm>
          <a:effectLst>
            <a:outerShdw blurRad="50800" dist="38100" dir="2700000" algn="tl" rotWithShape="0">
              <a:prstClr val="black">
                <a:alpha val="40000"/>
              </a:prstClr>
            </a:outerShdw>
          </a:effectLst>
        </p:spPr>
      </p:pic>
      <p:sp>
        <p:nvSpPr>
          <p:cNvPr id="15" name="Title 1"/>
          <p:cNvSpPr>
            <a:spLocks noGrp="1"/>
          </p:cNvSpPr>
          <p:nvPr>
            <p:ph type="title"/>
          </p:nvPr>
        </p:nvSpPr>
        <p:spPr>
          <a:xfrm>
            <a:off x="1219200" y="76200"/>
            <a:ext cx="7848600" cy="914400"/>
          </a:xfrm>
        </p:spPr>
        <p:txBody>
          <a:bodyPr>
            <a:normAutofit fontScale="90000"/>
          </a:bodyPr>
          <a:lstStyle/>
          <a:p>
            <a:r>
              <a:rPr lang="en-US" dirty="0">
                <a:solidFill>
                  <a:schemeClr val="bg1"/>
                </a:solidFill>
                <a:latin typeface="Arial" panose="020B0604020202020204" pitchFamily="34" charset="0"/>
                <a:cs typeface="Arial" panose="020B0604020202020204" pitchFamily="34" charset="0"/>
              </a:rPr>
              <a:t>Protein Sciences</a:t>
            </a:r>
            <a:br>
              <a:rPr lang="en-US" dirty="0">
                <a:solidFill>
                  <a:schemeClr val="bg1"/>
                </a:solidFill>
                <a:latin typeface="Arial" panose="020B0604020202020204" pitchFamily="34" charset="0"/>
                <a:cs typeface="Arial" panose="020B0604020202020204" pitchFamily="34" charset="0"/>
              </a:rPr>
            </a:br>
            <a:r>
              <a:rPr lang="en-US" dirty="0">
                <a:solidFill>
                  <a:schemeClr val="bg1"/>
                </a:solidFill>
                <a:latin typeface="Arial" panose="020B0604020202020204" pitchFamily="34" charset="0"/>
                <a:cs typeface="Arial" panose="020B0604020202020204" pitchFamily="34" charset="0"/>
              </a:rPr>
              <a:t>Manufacturing Vaccines </a:t>
            </a:r>
          </a:p>
        </p:txBody>
      </p:sp>
      <p:sp>
        <p:nvSpPr>
          <p:cNvPr id="3" name="Rectangle 2"/>
          <p:cNvSpPr/>
          <p:nvPr/>
        </p:nvSpPr>
        <p:spPr>
          <a:xfrm>
            <a:off x="571500" y="2430762"/>
            <a:ext cx="2730500" cy="523220"/>
          </a:xfrm>
          <a:prstGeom prst="rect">
            <a:avLst/>
          </a:prstGeom>
        </p:spPr>
        <p:txBody>
          <a:bodyPr wrap="square">
            <a:spAutoFit/>
          </a:bodyPr>
          <a:lstStyle/>
          <a:p>
            <a:pPr algn="ctr"/>
            <a:r>
              <a:rPr lang="en-US" sz="2800" dirty="0">
                <a:solidFill>
                  <a:srgbClr val="002060"/>
                </a:solidFill>
                <a:latin typeface="Arial" panose="020B0604020202020204" pitchFamily="34" charset="0"/>
                <a:cs typeface="Arial" panose="020B0604020202020204" pitchFamily="34" charset="0"/>
              </a:rPr>
              <a:t>Meriden, CT </a:t>
            </a:r>
          </a:p>
        </p:txBody>
      </p:sp>
      <p:sp>
        <p:nvSpPr>
          <p:cNvPr id="4" name="Rectangle 3"/>
          <p:cNvSpPr/>
          <p:nvPr/>
        </p:nvSpPr>
        <p:spPr>
          <a:xfrm>
            <a:off x="5143500" y="2427526"/>
            <a:ext cx="2857500" cy="800219"/>
          </a:xfrm>
          <a:prstGeom prst="rect">
            <a:avLst/>
          </a:prstGeom>
        </p:spPr>
        <p:txBody>
          <a:bodyPr wrap="square">
            <a:spAutoFit/>
          </a:bodyPr>
          <a:lstStyle/>
          <a:p>
            <a:pPr algn="ctr"/>
            <a:r>
              <a:rPr lang="en-US" sz="2800" dirty="0">
                <a:solidFill>
                  <a:srgbClr val="002060"/>
                </a:solidFill>
                <a:latin typeface="Arial" panose="020B0604020202020204" pitchFamily="34" charset="0"/>
                <a:cs typeface="Arial" panose="020B0604020202020204" pitchFamily="34" charset="0"/>
              </a:rPr>
              <a:t>Pearl River, NY </a:t>
            </a:r>
          </a:p>
          <a:p>
            <a:pPr algn="ctr"/>
            <a:endParaRPr lang="en-US" dirty="0">
              <a:solidFill>
                <a:srgbClr val="002060"/>
              </a:solidFill>
              <a:cs typeface="Arial" pitchFamily="34" charset="0"/>
            </a:endParaRPr>
          </a:p>
        </p:txBody>
      </p:sp>
      <p:pic>
        <p:nvPicPr>
          <p:cNvPr id="13" name="Picture 12" descr="PSC2c.jpg"/>
          <p:cNvPicPr>
            <a:picLocks noChangeAspect="1"/>
          </p:cNvPicPr>
          <p:nvPr/>
        </p:nvPicPr>
        <p:blipFill>
          <a:blip r:embed="rId4" cstate="print"/>
          <a:stretch>
            <a:fillRect/>
          </a:stretch>
        </p:blipFill>
        <p:spPr>
          <a:xfrm>
            <a:off x="356340" y="2908287"/>
            <a:ext cx="3402119" cy="1836576"/>
          </a:xfrm>
          <a:prstGeom prst="rect">
            <a:avLst/>
          </a:prstGeom>
          <a:ln>
            <a:solidFill>
              <a:srgbClr val="002060"/>
            </a:solidFill>
          </a:ln>
        </p:spPr>
      </p:pic>
      <p:pic>
        <p:nvPicPr>
          <p:cNvPr id="16" name="Picture 15" descr="PearlRiver.jpg"/>
          <p:cNvPicPr>
            <a:picLocks noChangeAspect="1"/>
          </p:cNvPicPr>
          <p:nvPr/>
        </p:nvPicPr>
        <p:blipFill>
          <a:blip r:embed="rId5" cstate="print"/>
          <a:srcRect t="4444" b="22222"/>
          <a:stretch>
            <a:fillRect/>
          </a:stretch>
        </p:blipFill>
        <p:spPr>
          <a:xfrm>
            <a:off x="4826172" y="2926654"/>
            <a:ext cx="3492156" cy="1922648"/>
          </a:xfrm>
          <a:prstGeom prst="rect">
            <a:avLst/>
          </a:prstGeom>
          <a:ln>
            <a:solidFill>
              <a:srgbClr val="002060"/>
            </a:solidFill>
          </a:ln>
        </p:spPr>
      </p:pic>
      <p:pic>
        <p:nvPicPr>
          <p:cNvPr id="17" name="Picture 16"/>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90580" y="4971494"/>
            <a:ext cx="2646784" cy="1685048"/>
          </a:xfrm>
          <a:prstGeom prst="rect">
            <a:avLst/>
          </a:prstGeom>
          <a:noFill/>
          <a:ln>
            <a:noFill/>
          </a:ln>
        </p:spPr>
      </p:pic>
      <p:sp>
        <p:nvSpPr>
          <p:cNvPr id="5" name="Rectangle 4"/>
          <p:cNvSpPr/>
          <p:nvPr/>
        </p:nvSpPr>
        <p:spPr>
          <a:xfrm>
            <a:off x="4572000" y="5490852"/>
            <a:ext cx="4572000" cy="646331"/>
          </a:xfrm>
          <a:prstGeom prst="rect">
            <a:avLst/>
          </a:prstGeom>
        </p:spPr>
        <p:txBody>
          <a:bodyPr>
            <a:spAutoFit/>
          </a:bodyPr>
          <a:lstStyle/>
          <a:p>
            <a:pPr algn="ctr"/>
            <a:r>
              <a:rPr lang="en-US" dirty="0">
                <a:solidFill>
                  <a:srgbClr val="002060"/>
                </a:solidFill>
              </a:rPr>
              <a:t>Gifu, Japan (UNIGEN)</a:t>
            </a:r>
          </a:p>
          <a:p>
            <a:pPr algn="ctr"/>
            <a:r>
              <a:rPr lang="en-US" dirty="0">
                <a:solidFill>
                  <a:srgbClr val="002060"/>
                </a:solidFill>
              </a:rPr>
              <a:t>cGMP facility: 2x21,000L; adding 2 more</a:t>
            </a:r>
            <a:endParaRPr lang="en-US" dirty="0"/>
          </a:p>
        </p:txBody>
      </p:sp>
      <p:sp>
        <p:nvSpPr>
          <p:cNvPr id="6" name="TextBox 5"/>
          <p:cNvSpPr txBox="1"/>
          <p:nvPr/>
        </p:nvSpPr>
        <p:spPr>
          <a:xfrm>
            <a:off x="2286000" y="1402768"/>
            <a:ext cx="8077200" cy="584775"/>
          </a:xfrm>
          <a:prstGeom prst="rect">
            <a:avLst/>
          </a:prstGeom>
          <a:noFill/>
        </p:spPr>
        <p:txBody>
          <a:bodyPr wrap="square" rtlCol="0">
            <a:spAutoFit/>
          </a:bodyPr>
          <a:lstStyle/>
          <a:p>
            <a:r>
              <a:rPr lang="en-US" sz="3200" i="1" dirty="0" smtClean="0">
                <a:solidFill>
                  <a:srgbClr val="002060"/>
                </a:solidFill>
              </a:rPr>
              <a:t>More, Faster, and Better ….</a:t>
            </a:r>
            <a:endParaRPr lang="en-US" sz="3200" i="1" dirty="0">
              <a:solidFill>
                <a:srgbClr val="002060"/>
              </a:solidFill>
            </a:endParaRPr>
          </a:p>
        </p:txBody>
      </p:sp>
    </p:spTree>
    <p:extLst>
      <p:ext uri="{BB962C8B-B14F-4D97-AF65-F5344CB8AC3E}">
        <p14:creationId xmlns:p14="http://schemas.microsoft.com/office/powerpoint/2010/main" val="1928923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15"/>
          <p:cNvSpPr>
            <a:spLocks noGrp="1"/>
          </p:cNvSpPr>
          <p:nvPr>
            <p:ph type="sldNum" sz="quarter" idx="4294967295"/>
          </p:nvPr>
        </p:nvSpPr>
        <p:spPr>
          <a:xfrm>
            <a:off x="6934200" y="6477000"/>
            <a:ext cx="2133600" cy="365125"/>
          </a:xfrm>
          <a:prstGeom prst="rect">
            <a:avLst/>
          </a:prstGeom>
        </p:spPr>
        <p:txBody>
          <a:bodyPr/>
          <a:lstStyle/>
          <a:p>
            <a:fld id="{CA301CE4-90E5-4610-90B3-30F7D4877946}" type="slidenum">
              <a:rPr lang="en-US" smtClean="0"/>
              <a:pPr/>
              <a:t>3</a:t>
            </a:fld>
            <a:endParaRPr lang="en-US" dirty="0"/>
          </a:p>
        </p:txBody>
      </p:sp>
      <p:sp>
        <p:nvSpPr>
          <p:cNvPr id="17" name="TextBox 16"/>
          <p:cNvSpPr txBox="1"/>
          <p:nvPr/>
        </p:nvSpPr>
        <p:spPr>
          <a:xfrm>
            <a:off x="914400" y="228600"/>
            <a:ext cx="8229600" cy="523220"/>
          </a:xfrm>
          <a:prstGeom prst="rect">
            <a:avLst/>
          </a:prstGeom>
          <a:noFill/>
        </p:spPr>
        <p:txBody>
          <a:bodyPr wrap="square" rtlCol="0">
            <a:spAutoFit/>
          </a:bodyPr>
          <a:lstStyle/>
          <a:p>
            <a:pPr algn="ctr"/>
            <a:r>
              <a:rPr lang="en-US" sz="2800" b="1" dirty="0" smtClean="0">
                <a:solidFill>
                  <a:schemeClr val="bg1"/>
                </a:solidFill>
                <a:latin typeface="Arial" pitchFamily="34" charset="0"/>
                <a:cs typeface="Arial" pitchFamily="34" charset="0"/>
              </a:rPr>
              <a:t>A New Approach to Vaccine Manufacture</a:t>
            </a:r>
            <a:endParaRPr lang="en-US" sz="2800" b="1" dirty="0">
              <a:solidFill>
                <a:schemeClr val="bg1"/>
              </a:solidFill>
              <a:latin typeface="Arial" pitchFamily="34" charset="0"/>
              <a:cs typeface="Arial" pitchFamily="34" charset="0"/>
            </a:endParaRPr>
          </a:p>
        </p:txBody>
      </p:sp>
      <p:sp>
        <p:nvSpPr>
          <p:cNvPr id="5" name="Rectangle 4"/>
          <p:cNvSpPr/>
          <p:nvPr/>
        </p:nvSpPr>
        <p:spPr>
          <a:xfrm>
            <a:off x="0" y="1143000"/>
            <a:ext cx="3810000" cy="461665"/>
          </a:xfrm>
          <a:prstGeom prst="rect">
            <a:avLst/>
          </a:prstGeom>
          <a:noFill/>
          <a:effectLst>
            <a:softEdge rad="63500"/>
          </a:effectLst>
        </p:spPr>
        <p:txBody>
          <a:bodyPr wrap="square">
            <a:spAutoFit/>
          </a:bodyPr>
          <a:lstStyle/>
          <a:p>
            <a:pPr lvl="0" algn="ctr" eaLnBrk="0" fontAlgn="base" hangingPunct="0">
              <a:spcBef>
                <a:spcPct val="0"/>
              </a:spcBef>
              <a:spcAft>
                <a:spcPct val="0"/>
              </a:spcAft>
              <a:defRPr/>
            </a:pPr>
            <a:r>
              <a:rPr lang="en-US" sz="2400" b="1" u="sng" kern="0" dirty="0" smtClean="0">
                <a:solidFill>
                  <a:srgbClr val="000066"/>
                </a:solidFill>
                <a:latin typeface="Arial" pitchFamily="34" charset="0"/>
                <a:cs typeface="Arial" pitchFamily="34" charset="0"/>
              </a:rPr>
              <a:t>Traditional </a:t>
            </a:r>
            <a:endParaRPr lang="en-US" sz="2400" b="1" u="sng" kern="0" dirty="0">
              <a:solidFill>
                <a:srgbClr val="000066"/>
              </a:solidFill>
              <a:latin typeface="Arial" pitchFamily="34" charset="0"/>
              <a:cs typeface="Arial" pitchFamily="34" charset="0"/>
            </a:endParaRPr>
          </a:p>
        </p:txBody>
      </p:sp>
      <p:sp>
        <p:nvSpPr>
          <p:cNvPr id="7" name="Rectangle 6"/>
          <p:cNvSpPr/>
          <p:nvPr/>
        </p:nvSpPr>
        <p:spPr>
          <a:xfrm>
            <a:off x="4572000" y="1143000"/>
            <a:ext cx="3810000" cy="461665"/>
          </a:xfrm>
          <a:prstGeom prst="rect">
            <a:avLst/>
          </a:prstGeom>
          <a:noFill/>
          <a:effectLst>
            <a:softEdge rad="63500"/>
          </a:effectLst>
        </p:spPr>
        <p:txBody>
          <a:bodyPr wrap="square">
            <a:spAutoFit/>
          </a:bodyPr>
          <a:lstStyle/>
          <a:p>
            <a:pPr lvl="0" algn="ctr" eaLnBrk="0" fontAlgn="base" hangingPunct="0">
              <a:spcBef>
                <a:spcPct val="0"/>
              </a:spcBef>
              <a:spcAft>
                <a:spcPct val="0"/>
              </a:spcAft>
              <a:defRPr/>
            </a:pPr>
            <a:r>
              <a:rPr lang="en-US" sz="2400" b="1" u="sng" kern="0" dirty="0" smtClean="0">
                <a:solidFill>
                  <a:srgbClr val="000066"/>
                </a:solidFill>
                <a:latin typeface="Arial" pitchFamily="34" charset="0"/>
                <a:cs typeface="Arial" pitchFamily="34" charset="0"/>
              </a:rPr>
              <a:t>BEVS</a:t>
            </a:r>
            <a:endParaRPr lang="en-US" sz="2400" b="1" u="sng" kern="0" dirty="0">
              <a:solidFill>
                <a:srgbClr val="000066"/>
              </a:solidFill>
              <a:latin typeface="Arial" pitchFamily="34" charset="0"/>
              <a:cs typeface="Arial" pitchFamily="34" charset="0"/>
            </a:endParaRPr>
          </a:p>
        </p:txBody>
      </p:sp>
      <p:sp>
        <p:nvSpPr>
          <p:cNvPr id="9" name="Rectangle 8"/>
          <p:cNvSpPr/>
          <p:nvPr/>
        </p:nvSpPr>
        <p:spPr>
          <a:xfrm>
            <a:off x="381000" y="1524000"/>
            <a:ext cx="3962400" cy="2246769"/>
          </a:xfrm>
          <a:prstGeom prst="rect">
            <a:avLst/>
          </a:prstGeom>
        </p:spPr>
        <p:txBody>
          <a:bodyPr wrap="square">
            <a:spAutoFit/>
          </a:bodyPr>
          <a:lstStyle/>
          <a:p>
            <a:pPr marL="342900" lvl="0" indent="-342900" eaLnBrk="0" fontAlgn="base" hangingPunct="0">
              <a:spcAft>
                <a:spcPts val="600"/>
              </a:spcAft>
              <a:buClr>
                <a:srgbClr val="002060"/>
              </a:buClr>
              <a:buSzPct val="80000"/>
              <a:buFont typeface="Wingdings" pitchFamily="2" charset="2"/>
              <a:buChar char="§"/>
              <a:defRPr/>
            </a:pPr>
            <a:r>
              <a:rPr lang="en-US" sz="2000" kern="0" dirty="0" smtClean="0">
                <a:solidFill>
                  <a:srgbClr val="000066"/>
                </a:solidFill>
                <a:latin typeface="Arial" pitchFamily="34" charset="0"/>
                <a:cs typeface="Arial" pitchFamily="34" charset="0"/>
              </a:rPr>
              <a:t>Grow pathogen (in eggs)</a:t>
            </a:r>
          </a:p>
          <a:p>
            <a:pPr marL="342900" lvl="0" indent="-342900" eaLnBrk="0" fontAlgn="base" hangingPunct="0">
              <a:spcAft>
                <a:spcPts val="600"/>
              </a:spcAft>
              <a:buClr>
                <a:srgbClr val="002060"/>
              </a:buClr>
              <a:buSzPct val="80000"/>
              <a:buFont typeface="Wingdings" pitchFamily="2" charset="2"/>
              <a:buChar char="§"/>
              <a:defRPr/>
            </a:pPr>
            <a:r>
              <a:rPr lang="en-US" sz="2000" kern="0" dirty="0" smtClean="0">
                <a:solidFill>
                  <a:srgbClr val="000066"/>
                </a:solidFill>
                <a:latin typeface="Arial" pitchFamily="34" charset="0"/>
                <a:cs typeface="Arial" pitchFamily="34" charset="0"/>
              </a:rPr>
              <a:t>Inactivate pathogen</a:t>
            </a:r>
          </a:p>
          <a:p>
            <a:pPr marL="342900" lvl="0" indent="-342900" eaLnBrk="0" fontAlgn="base" hangingPunct="0">
              <a:spcAft>
                <a:spcPts val="600"/>
              </a:spcAft>
              <a:buClr>
                <a:srgbClr val="002060"/>
              </a:buClr>
              <a:buSzPct val="80000"/>
              <a:buFont typeface="Wingdings" pitchFamily="2" charset="2"/>
              <a:buChar char="§"/>
              <a:defRPr/>
            </a:pPr>
            <a:r>
              <a:rPr lang="en-US" sz="2000" kern="0" dirty="0" smtClean="0">
                <a:solidFill>
                  <a:srgbClr val="000066"/>
                </a:solidFill>
                <a:latin typeface="Arial" pitchFamily="34" charset="0"/>
                <a:cs typeface="Arial" pitchFamily="34" charset="0"/>
              </a:rPr>
              <a:t>Purify antigen (i.e., the active ingredient)</a:t>
            </a:r>
          </a:p>
          <a:p>
            <a:pPr marL="342900" lvl="0" indent="-342900" eaLnBrk="0" fontAlgn="base" hangingPunct="0">
              <a:spcAft>
                <a:spcPts val="600"/>
              </a:spcAft>
              <a:buClr>
                <a:srgbClr val="002060"/>
              </a:buClr>
              <a:buSzPct val="80000"/>
              <a:buFont typeface="Wingdings" pitchFamily="2" charset="2"/>
              <a:buChar char="§"/>
              <a:defRPr/>
            </a:pPr>
            <a:r>
              <a:rPr lang="en-US" sz="2000" kern="0" dirty="0" smtClean="0">
                <a:solidFill>
                  <a:srgbClr val="000066"/>
                </a:solidFill>
                <a:latin typeface="Arial" pitchFamily="34" charset="0"/>
                <a:cs typeface="Arial" pitchFamily="34" charset="0"/>
              </a:rPr>
              <a:t>Formulate vaccine</a:t>
            </a:r>
          </a:p>
          <a:p>
            <a:pPr marL="342900" lvl="0" indent="-342900" eaLnBrk="0" fontAlgn="base" hangingPunct="0">
              <a:spcAft>
                <a:spcPts val="600"/>
              </a:spcAft>
              <a:buClr>
                <a:srgbClr val="002060"/>
              </a:buClr>
              <a:buSzPct val="80000"/>
              <a:buFont typeface="Wingdings" pitchFamily="2" charset="2"/>
              <a:buChar char="§"/>
              <a:defRPr/>
            </a:pPr>
            <a:endParaRPr lang="en-US" sz="2000" kern="0" dirty="0" smtClean="0">
              <a:solidFill>
                <a:srgbClr val="000066"/>
              </a:solidFill>
              <a:latin typeface="Arial" pitchFamily="34" charset="0"/>
              <a:cs typeface="Arial" pitchFamily="34" charset="0"/>
            </a:endParaRPr>
          </a:p>
        </p:txBody>
      </p:sp>
      <p:sp>
        <p:nvSpPr>
          <p:cNvPr id="10" name="Rectangle 9"/>
          <p:cNvSpPr/>
          <p:nvPr/>
        </p:nvSpPr>
        <p:spPr>
          <a:xfrm>
            <a:off x="4876800" y="1600200"/>
            <a:ext cx="4267200" cy="1554272"/>
          </a:xfrm>
          <a:prstGeom prst="rect">
            <a:avLst/>
          </a:prstGeom>
        </p:spPr>
        <p:txBody>
          <a:bodyPr wrap="square">
            <a:spAutoFit/>
          </a:bodyPr>
          <a:lstStyle/>
          <a:p>
            <a:pPr marL="342900" lvl="0" indent="-342900" eaLnBrk="0" fontAlgn="base" hangingPunct="0">
              <a:spcAft>
                <a:spcPts val="600"/>
              </a:spcAft>
              <a:buClr>
                <a:srgbClr val="000066"/>
              </a:buClr>
              <a:buSzPct val="80000"/>
              <a:buFont typeface="Wingdings" pitchFamily="2" charset="2"/>
              <a:buChar char="§"/>
              <a:defRPr/>
            </a:pPr>
            <a:r>
              <a:rPr lang="en-US" sz="2000" kern="0" dirty="0" smtClean="0">
                <a:solidFill>
                  <a:srgbClr val="000066"/>
                </a:solidFill>
                <a:latin typeface="Arial" pitchFamily="34" charset="0"/>
                <a:cs typeface="Arial" pitchFamily="34" charset="0"/>
              </a:rPr>
              <a:t>Produce antigen (in cell culture)</a:t>
            </a:r>
          </a:p>
          <a:p>
            <a:pPr marL="342900" lvl="0" indent="-342900" eaLnBrk="0" fontAlgn="base" hangingPunct="0">
              <a:spcAft>
                <a:spcPts val="600"/>
              </a:spcAft>
              <a:buClr>
                <a:srgbClr val="000066"/>
              </a:buClr>
              <a:buSzPct val="80000"/>
              <a:buFont typeface="Wingdings" pitchFamily="2" charset="2"/>
              <a:buChar char="§"/>
              <a:defRPr/>
            </a:pPr>
            <a:r>
              <a:rPr lang="en-US" sz="2000" kern="0" dirty="0" smtClean="0">
                <a:solidFill>
                  <a:srgbClr val="000066"/>
                </a:solidFill>
                <a:latin typeface="Arial" pitchFamily="34" charset="0"/>
                <a:cs typeface="Arial" pitchFamily="34" charset="0"/>
              </a:rPr>
              <a:t>Purify antigen</a:t>
            </a:r>
          </a:p>
          <a:p>
            <a:pPr marL="342900" lvl="0" indent="-342900" eaLnBrk="0" fontAlgn="base" hangingPunct="0">
              <a:spcAft>
                <a:spcPts val="600"/>
              </a:spcAft>
              <a:buClr>
                <a:srgbClr val="000066"/>
              </a:buClr>
              <a:buSzPct val="80000"/>
              <a:buFont typeface="Wingdings" pitchFamily="2" charset="2"/>
              <a:buChar char="§"/>
              <a:defRPr/>
            </a:pPr>
            <a:r>
              <a:rPr lang="en-US" sz="2000" kern="0" dirty="0" smtClean="0">
                <a:solidFill>
                  <a:srgbClr val="000066"/>
                </a:solidFill>
                <a:latin typeface="Arial" pitchFamily="34" charset="0"/>
                <a:cs typeface="Arial" pitchFamily="34" charset="0"/>
              </a:rPr>
              <a:t>Formulate vaccine</a:t>
            </a:r>
          </a:p>
          <a:p>
            <a:pPr marL="342900" lvl="0" indent="-342900" eaLnBrk="0" fontAlgn="base" hangingPunct="0">
              <a:spcAft>
                <a:spcPts val="600"/>
              </a:spcAft>
              <a:buClr>
                <a:srgbClr val="000066"/>
              </a:buClr>
              <a:buSzPct val="80000"/>
              <a:buFont typeface="Wingdings" pitchFamily="2" charset="2"/>
              <a:buChar char="§"/>
              <a:defRPr/>
            </a:pPr>
            <a:endParaRPr lang="en-US" sz="2000" kern="0" dirty="0" smtClean="0">
              <a:solidFill>
                <a:srgbClr val="000066"/>
              </a:solidFill>
              <a:latin typeface="Arial" pitchFamily="34" charset="0"/>
              <a:cs typeface="Arial" pitchFamily="34" charset="0"/>
            </a:endParaRPr>
          </a:p>
        </p:txBody>
      </p:sp>
      <p:sp>
        <p:nvSpPr>
          <p:cNvPr id="11" name="Rectangle 10"/>
          <p:cNvSpPr/>
          <p:nvPr/>
        </p:nvSpPr>
        <p:spPr>
          <a:xfrm>
            <a:off x="5105400" y="2743200"/>
            <a:ext cx="3733800" cy="400110"/>
          </a:xfrm>
          <a:prstGeom prst="rect">
            <a:avLst/>
          </a:prstGeom>
          <a:noFill/>
          <a:effectLst>
            <a:softEdge rad="63500"/>
          </a:effectLst>
        </p:spPr>
        <p:txBody>
          <a:bodyPr wrap="square">
            <a:spAutoFit/>
          </a:bodyPr>
          <a:lstStyle/>
          <a:p>
            <a:pPr lvl="0" algn="ctr" eaLnBrk="0" fontAlgn="base" hangingPunct="0">
              <a:spcBef>
                <a:spcPct val="0"/>
              </a:spcBef>
              <a:spcAft>
                <a:spcPct val="0"/>
              </a:spcAft>
              <a:defRPr/>
            </a:pPr>
            <a:r>
              <a:rPr lang="en-US" sz="2000" b="1" i="1" kern="0" dirty="0" smtClean="0">
                <a:solidFill>
                  <a:srgbClr val="000066"/>
                </a:solidFill>
                <a:latin typeface="Arial" pitchFamily="34" charset="0"/>
                <a:cs typeface="Arial" pitchFamily="34" charset="0"/>
              </a:rPr>
              <a:t>Fast        Pure        Egg-free</a:t>
            </a:r>
            <a:endParaRPr lang="en-US" sz="2000" b="1" i="1" kern="0" dirty="0">
              <a:solidFill>
                <a:srgbClr val="000066"/>
              </a:solidFill>
              <a:latin typeface="Arial" pitchFamily="34" charset="0"/>
              <a:cs typeface="Arial" pitchFamily="34" charset="0"/>
            </a:endParaRPr>
          </a:p>
        </p:txBody>
      </p:sp>
      <p:sp>
        <p:nvSpPr>
          <p:cNvPr id="12" name="Oval 11"/>
          <p:cNvSpPr/>
          <p:nvPr/>
        </p:nvSpPr>
        <p:spPr>
          <a:xfrm>
            <a:off x="533400" y="3505200"/>
            <a:ext cx="3124200" cy="2895600"/>
          </a:xfrm>
          <a:prstGeom prst="ellipse">
            <a:avLst/>
          </a:prstGeom>
          <a:solidFill>
            <a:schemeClr val="accent6">
              <a:lumMod val="40000"/>
              <a:lumOff val="60000"/>
            </a:schemeClr>
          </a:solidFill>
          <a:ln>
            <a:noFill/>
          </a:ln>
          <a:effectLst>
            <a:glow rad="101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4" name="Oval 13"/>
          <p:cNvSpPr/>
          <p:nvPr/>
        </p:nvSpPr>
        <p:spPr>
          <a:xfrm>
            <a:off x="4876800" y="3292475"/>
            <a:ext cx="3733800" cy="3276600"/>
          </a:xfrm>
          <a:prstGeom prst="ellipse">
            <a:avLst/>
          </a:prstGeom>
          <a:solidFill>
            <a:schemeClr val="tx2">
              <a:lumMod val="20000"/>
              <a:lumOff val="80000"/>
            </a:schemeClr>
          </a:solidFill>
          <a:ln>
            <a:no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4818" name="Object 2"/>
          <p:cNvGraphicFramePr>
            <a:graphicFrameLocks noChangeAspect="1"/>
          </p:cNvGraphicFramePr>
          <p:nvPr/>
        </p:nvGraphicFramePr>
        <p:xfrm>
          <a:off x="1524000" y="4325292"/>
          <a:ext cx="1143000" cy="1846907"/>
        </p:xfrm>
        <a:graphic>
          <a:graphicData uri="http://schemas.openxmlformats.org/presentationml/2006/ole">
            <mc:AlternateContent xmlns:mc="http://schemas.openxmlformats.org/markup-compatibility/2006">
              <mc:Choice xmlns:v="urn:schemas-microsoft-com:vml" Requires="v">
                <p:oleObj spid="_x0000_s37908" name="Image" r:id="rId3" imgW="7784127" imgH="14400000" progId="">
                  <p:embed/>
                </p:oleObj>
              </mc:Choice>
              <mc:Fallback>
                <p:oleObj name="Image" r:id="rId3" imgW="7784127" imgH="14400000"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4325292"/>
                        <a:ext cx="1143000" cy="184690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9" name="Rectangle 18"/>
          <p:cNvSpPr/>
          <p:nvPr/>
        </p:nvSpPr>
        <p:spPr>
          <a:xfrm>
            <a:off x="1066800" y="3682425"/>
            <a:ext cx="1981200" cy="584775"/>
          </a:xfrm>
          <a:prstGeom prst="rect">
            <a:avLst/>
          </a:prstGeom>
          <a:noFill/>
          <a:effectLst>
            <a:softEdge rad="63500"/>
          </a:effectLst>
        </p:spPr>
        <p:txBody>
          <a:bodyPr wrap="square">
            <a:spAutoFit/>
          </a:bodyPr>
          <a:lstStyle/>
          <a:p>
            <a:pPr lvl="0" algn="ctr" eaLnBrk="0" fontAlgn="base" hangingPunct="0">
              <a:spcBef>
                <a:spcPct val="0"/>
              </a:spcBef>
              <a:spcAft>
                <a:spcPct val="0"/>
              </a:spcAft>
              <a:defRPr/>
            </a:pPr>
            <a:r>
              <a:rPr lang="en-US" sz="1600" b="1" kern="0" dirty="0" smtClean="0">
                <a:latin typeface="Arial" pitchFamily="34" charset="0"/>
                <a:cs typeface="Arial" pitchFamily="34" charset="0"/>
              </a:rPr>
              <a:t>TRADITIONAL</a:t>
            </a:r>
          </a:p>
          <a:p>
            <a:pPr lvl="0" algn="ctr" eaLnBrk="0" fontAlgn="base" hangingPunct="0">
              <a:spcBef>
                <a:spcPct val="0"/>
              </a:spcBef>
              <a:spcAft>
                <a:spcPct val="0"/>
              </a:spcAft>
              <a:defRPr/>
            </a:pPr>
            <a:r>
              <a:rPr lang="en-US" sz="1600" b="1" kern="0" dirty="0" smtClean="0">
                <a:latin typeface="Arial" pitchFamily="34" charset="0"/>
                <a:cs typeface="Arial" pitchFamily="34" charset="0"/>
              </a:rPr>
              <a:t>METHOD</a:t>
            </a:r>
            <a:endParaRPr lang="en-US" sz="1600" b="1" kern="0" dirty="0">
              <a:latin typeface="Arial" pitchFamily="34" charset="0"/>
              <a:cs typeface="Arial" pitchFamily="34" charset="0"/>
            </a:endParaRPr>
          </a:p>
        </p:txBody>
      </p:sp>
      <p:pic>
        <p:nvPicPr>
          <p:cNvPr id="20" name="Picture 9" descr="sf900in"/>
          <p:cNvPicPr>
            <a:picLocks noChangeAspect="1" noChangeArrowheads="1"/>
          </p:cNvPicPr>
          <p:nvPr/>
        </p:nvPicPr>
        <p:blipFill>
          <a:blip r:embed="rId5" cstate="print"/>
          <a:srcRect r="-93"/>
          <a:stretch>
            <a:fillRect/>
          </a:stretch>
        </p:blipFill>
        <p:spPr>
          <a:xfrm>
            <a:off x="5257800" y="4054475"/>
            <a:ext cx="1447800" cy="1156411"/>
          </a:xfrm>
          <a:prstGeom prst="rect">
            <a:avLst/>
          </a:prstGeom>
          <a:noFill/>
          <a:ln w="9525">
            <a:solidFill>
              <a:schemeClr val="tx1"/>
            </a:solidFill>
          </a:ln>
        </p:spPr>
      </p:pic>
      <p:pic>
        <p:nvPicPr>
          <p:cNvPr id="21" name="Picture 20" descr="BioRI.jpg"/>
          <p:cNvPicPr>
            <a:picLocks noChangeAspect="1"/>
          </p:cNvPicPr>
          <p:nvPr/>
        </p:nvPicPr>
        <p:blipFill>
          <a:blip r:embed="rId6" cstate="print"/>
          <a:srcRect b="8333"/>
          <a:stretch>
            <a:fillRect/>
          </a:stretch>
        </p:blipFill>
        <p:spPr>
          <a:xfrm>
            <a:off x="6858000" y="3673475"/>
            <a:ext cx="914400" cy="2093020"/>
          </a:xfrm>
          <a:prstGeom prst="rect">
            <a:avLst/>
          </a:prstGeom>
        </p:spPr>
      </p:pic>
      <p:sp>
        <p:nvSpPr>
          <p:cNvPr id="22" name="Rectangle 21"/>
          <p:cNvSpPr/>
          <p:nvPr/>
        </p:nvSpPr>
        <p:spPr>
          <a:xfrm>
            <a:off x="5486400" y="5867400"/>
            <a:ext cx="2514600" cy="338554"/>
          </a:xfrm>
          <a:prstGeom prst="rect">
            <a:avLst/>
          </a:prstGeom>
          <a:noFill/>
          <a:effectLst>
            <a:softEdge rad="63500"/>
          </a:effectLst>
        </p:spPr>
        <p:txBody>
          <a:bodyPr wrap="square">
            <a:spAutoFit/>
          </a:bodyPr>
          <a:lstStyle/>
          <a:p>
            <a:pPr lvl="0" algn="ctr" eaLnBrk="0" fontAlgn="base" hangingPunct="0">
              <a:spcBef>
                <a:spcPct val="0"/>
              </a:spcBef>
              <a:spcAft>
                <a:spcPct val="0"/>
              </a:spcAft>
              <a:defRPr/>
            </a:pPr>
            <a:r>
              <a:rPr lang="en-US" sz="1600" b="1" kern="0" dirty="0" smtClean="0">
                <a:latin typeface="Arial" pitchFamily="34" charset="0"/>
                <a:cs typeface="Arial" pitchFamily="34" charset="0"/>
              </a:rPr>
              <a:t>MODERN VACCINE</a:t>
            </a:r>
            <a:endParaRPr lang="en-US" sz="1600" b="1" kern="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200400"/>
            <a:ext cx="8229600" cy="990600"/>
          </a:xfrm>
        </p:spPr>
        <p:txBody>
          <a:bodyPr rtlCol="0">
            <a:noAutofit/>
          </a:bodyPr>
          <a:lstStyle/>
          <a:p>
            <a:pPr eaLnBrk="1" fontAlgn="auto" hangingPunct="1">
              <a:spcAft>
                <a:spcPts val="0"/>
              </a:spcAft>
              <a:defRPr/>
            </a:pPr>
            <a:r>
              <a:rPr lang="en-US" b="1" dirty="0" err="1" smtClean="0">
                <a:latin typeface="Arial" pitchFamily="34" charset="0"/>
                <a:cs typeface="Arial" pitchFamily="34" charset="0"/>
              </a:rPr>
              <a:t>Baculovirus</a:t>
            </a:r>
            <a:r>
              <a:rPr lang="en-US" b="1" dirty="0" smtClean="0">
                <a:latin typeface="Arial" pitchFamily="34" charset="0"/>
                <a:cs typeface="Arial" pitchFamily="34" charset="0"/>
              </a:rPr>
              <a:t> Technology Platform (BEVS)</a:t>
            </a:r>
          </a:p>
        </p:txBody>
      </p:sp>
      <p:sp>
        <p:nvSpPr>
          <p:cNvPr id="3" name="Slide Number Placeholder 3"/>
          <p:cNvSpPr txBox="1">
            <a:spLocks/>
          </p:cNvSpPr>
          <p:nvPr/>
        </p:nvSpPr>
        <p:spPr>
          <a:xfrm>
            <a:off x="7010400" y="6492875"/>
            <a:ext cx="2133600" cy="365125"/>
          </a:xfrm>
          <a:prstGeom prst="rect">
            <a:avLst/>
          </a:prstGeom>
        </p:spPr>
        <p:txBody>
          <a:bodyPr anchor="ctr"/>
          <a:lstStyle/>
          <a:p>
            <a:pPr algn="r" fontAlgn="auto">
              <a:spcBef>
                <a:spcPts val="0"/>
              </a:spcBef>
              <a:spcAft>
                <a:spcPts val="0"/>
              </a:spcAft>
              <a:defRPr/>
            </a:pPr>
            <a:fld id="{2F888432-15C8-497A-BACC-808BAA7E06AA}" type="slidenum">
              <a:rPr lang="en-US" sz="1200">
                <a:solidFill>
                  <a:schemeClr val="tx1">
                    <a:tint val="75000"/>
                  </a:schemeClr>
                </a:solidFill>
                <a:latin typeface="+mn-lt"/>
                <a:cs typeface="+mn-cs"/>
              </a:rPr>
              <a:pPr algn="r" fontAlgn="auto">
                <a:spcBef>
                  <a:spcPts val="0"/>
                </a:spcBef>
                <a:spcAft>
                  <a:spcPts val="0"/>
                </a:spcAft>
                <a:defRPr/>
              </a:pPr>
              <a:t>4</a:t>
            </a:fld>
            <a:endParaRPr lang="en-US" sz="1200" dirty="0">
              <a:solidFill>
                <a:schemeClr val="tx1">
                  <a:tint val="75000"/>
                </a:schemeClr>
              </a:solidFill>
              <a:latin typeface="+mn-lt"/>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a:xfrm>
            <a:off x="838200" y="0"/>
            <a:ext cx="8077200" cy="1143000"/>
          </a:xfrm>
        </p:spPr>
        <p:txBody>
          <a:bodyPr>
            <a:normAutofit/>
          </a:bodyPr>
          <a:lstStyle/>
          <a:p>
            <a:pPr>
              <a:defRPr/>
            </a:pPr>
            <a:r>
              <a:rPr lang="en-US" b="1" dirty="0" smtClean="0">
                <a:solidFill>
                  <a:srgbClr val="FFFFFF"/>
                </a:solidFill>
                <a:latin typeface="Arial" pitchFamily="34" charset="0"/>
                <a:cs typeface="Arial" pitchFamily="34" charset="0"/>
              </a:rPr>
              <a:t> </a:t>
            </a:r>
            <a:r>
              <a:rPr lang="en-US" sz="3200" b="1" dirty="0" smtClean="0">
                <a:solidFill>
                  <a:srgbClr val="FFFFFF"/>
                </a:solidFill>
                <a:latin typeface="Arial" pitchFamily="34" charset="0"/>
                <a:cs typeface="Arial" pitchFamily="34" charset="0"/>
              </a:rPr>
              <a:t>BEVS Technology</a:t>
            </a:r>
            <a:r>
              <a:rPr lang="en-US" sz="4400" b="1" dirty="0" smtClean="0">
                <a:solidFill>
                  <a:srgbClr val="FFFFFF"/>
                </a:solidFill>
                <a:latin typeface="Arial" pitchFamily="34" charset="0"/>
                <a:cs typeface="Arial" pitchFamily="34" charset="0"/>
              </a:rPr>
              <a:t/>
            </a:r>
            <a:br>
              <a:rPr lang="en-US" sz="4400" b="1" dirty="0" smtClean="0">
                <a:solidFill>
                  <a:srgbClr val="FFFFFF"/>
                </a:solidFill>
                <a:latin typeface="Arial" pitchFamily="34" charset="0"/>
                <a:cs typeface="Arial" pitchFamily="34" charset="0"/>
              </a:rPr>
            </a:br>
            <a:r>
              <a:rPr lang="en-US" sz="2200" b="1" dirty="0" smtClean="0">
                <a:solidFill>
                  <a:srgbClr val="FFFFFF"/>
                </a:solidFill>
                <a:latin typeface="Arial" pitchFamily="34" charset="0"/>
                <a:cs typeface="Arial" pitchFamily="34" charset="0"/>
              </a:rPr>
              <a:t>“Enabling products where speed, cost and safety matter”</a:t>
            </a:r>
            <a:endParaRPr lang="en-US" sz="2700" b="1" dirty="0" smtClean="0">
              <a:solidFill>
                <a:srgbClr val="FFFFFF"/>
              </a:solidFill>
              <a:latin typeface="Arial" pitchFamily="34" charset="0"/>
              <a:cs typeface="Arial" pitchFamily="34" charset="0"/>
            </a:endParaRPr>
          </a:p>
        </p:txBody>
      </p:sp>
      <p:sp>
        <p:nvSpPr>
          <p:cNvPr id="11268" name="Text Box 3"/>
          <p:cNvSpPr txBox="1">
            <a:spLocks noChangeArrowheads="1"/>
          </p:cNvSpPr>
          <p:nvPr/>
        </p:nvSpPr>
        <p:spPr bwMode="auto">
          <a:xfrm>
            <a:off x="2955925" y="5943600"/>
            <a:ext cx="3588572" cy="375104"/>
          </a:xfrm>
          <a:prstGeom prst="rect">
            <a:avLst/>
          </a:prstGeom>
          <a:noFill/>
          <a:ln w="9525">
            <a:noFill/>
            <a:miter lim="800000"/>
            <a:headEnd/>
            <a:tailEnd/>
          </a:ln>
        </p:spPr>
        <p:txBody>
          <a:bodyPr wrap="none" lIns="92075" tIns="46038" rIns="92075" bIns="46038">
            <a:spAutoFit/>
          </a:bodyPr>
          <a:lstStyle/>
          <a:p>
            <a:pPr eaLnBrk="0" hangingPunct="0">
              <a:lnSpc>
                <a:spcPct val="90000"/>
              </a:lnSpc>
              <a:spcBef>
                <a:spcPct val="20000"/>
              </a:spcBef>
              <a:buClr>
                <a:schemeClr val="tx2"/>
              </a:buClr>
              <a:buSzPct val="75000"/>
              <a:buFont typeface="Times New Roman" pitchFamily="18" charset="0"/>
              <a:buNone/>
            </a:pPr>
            <a:r>
              <a:rPr lang="en-US" sz="2000" dirty="0" smtClean="0">
                <a:solidFill>
                  <a:srgbClr val="192D5A"/>
                </a:solidFill>
              </a:rPr>
              <a:t>Flublok </a:t>
            </a:r>
            <a:r>
              <a:rPr lang="en-US" sz="2000" dirty="0">
                <a:solidFill>
                  <a:srgbClr val="192D5A"/>
                </a:solidFill>
              </a:rPr>
              <a:t>Approval → Validation</a:t>
            </a:r>
          </a:p>
        </p:txBody>
      </p:sp>
      <p:sp>
        <p:nvSpPr>
          <p:cNvPr id="11269" name="Rectangle 4"/>
          <p:cNvSpPr>
            <a:spLocks noChangeArrowheads="1"/>
          </p:cNvSpPr>
          <p:nvPr/>
        </p:nvSpPr>
        <p:spPr bwMode="auto">
          <a:xfrm>
            <a:off x="609600" y="3857625"/>
            <a:ext cx="2895600" cy="1990725"/>
          </a:xfrm>
          <a:prstGeom prst="rect">
            <a:avLst/>
          </a:prstGeom>
          <a:noFill/>
          <a:ln w="9525">
            <a:noFill/>
            <a:miter lim="800000"/>
            <a:headEnd/>
            <a:tailEnd/>
          </a:ln>
        </p:spPr>
        <p:txBody>
          <a:bodyPr lIns="101882" tIns="50941" rIns="101882" bIns="50941"/>
          <a:lstStyle/>
          <a:p>
            <a:pPr marL="342900" indent="-342900" eaLnBrk="0" hangingPunct="0">
              <a:spcBef>
                <a:spcPct val="50000"/>
              </a:spcBef>
              <a:buClr>
                <a:srgbClr val="192D5A"/>
              </a:buClr>
              <a:buSzPct val="50000"/>
              <a:buFont typeface="Monotype Sorts"/>
              <a:buChar char="n"/>
            </a:pPr>
            <a:r>
              <a:rPr lang="en-US" sz="1400" dirty="0">
                <a:solidFill>
                  <a:srgbClr val="000066"/>
                </a:solidFill>
                <a:latin typeface="Arial" pitchFamily="34" charset="0"/>
                <a:cs typeface="Arial" pitchFamily="34" charset="0"/>
              </a:rPr>
              <a:t>Engineer baculovirus with the gene of interest (e.g. Hemagglutinin)</a:t>
            </a:r>
          </a:p>
          <a:p>
            <a:pPr marL="342900" indent="-342900" eaLnBrk="0" hangingPunct="0">
              <a:spcBef>
                <a:spcPct val="50000"/>
              </a:spcBef>
              <a:buClr>
                <a:srgbClr val="192D5A"/>
              </a:buClr>
              <a:buSzPct val="50000"/>
              <a:buFont typeface="Monotype Sorts"/>
              <a:buChar char="n"/>
            </a:pPr>
            <a:r>
              <a:rPr lang="en-US" sz="1400" dirty="0">
                <a:solidFill>
                  <a:srgbClr val="000066"/>
                </a:solidFill>
                <a:latin typeface="Arial" pitchFamily="34" charset="0"/>
                <a:cs typeface="Arial" pitchFamily="34" charset="0"/>
              </a:rPr>
              <a:t>Baculoviruses highly specific to insect cells</a:t>
            </a:r>
          </a:p>
          <a:p>
            <a:pPr marL="342900" indent="-342900" eaLnBrk="0" hangingPunct="0">
              <a:spcBef>
                <a:spcPct val="50000"/>
              </a:spcBef>
              <a:buClr>
                <a:srgbClr val="192D5A"/>
              </a:buClr>
              <a:buSzPct val="50000"/>
              <a:buFont typeface="Monotype Sorts"/>
              <a:buChar char="n"/>
            </a:pPr>
            <a:r>
              <a:rPr lang="en-US" sz="1400" dirty="0">
                <a:solidFill>
                  <a:srgbClr val="000066"/>
                </a:solidFill>
                <a:latin typeface="Arial" pitchFamily="34" charset="0"/>
                <a:cs typeface="Arial" pitchFamily="34" charset="0"/>
              </a:rPr>
              <a:t>Powerful promoter generates high yield of protein of interest</a:t>
            </a:r>
          </a:p>
        </p:txBody>
      </p:sp>
      <p:sp>
        <p:nvSpPr>
          <p:cNvPr id="11270" name="Rectangle 5"/>
          <p:cNvSpPr>
            <a:spLocks noChangeArrowheads="1"/>
          </p:cNvSpPr>
          <p:nvPr/>
        </p:nvSpPr>
        <p:spPr bwMode="auto">
          <a:xfrm>
            <a:off x="3505200" y="3871913"/>
            <a:ext cx="2590800" cy="1990725"/>
          </a:xfrm>
          <a:prstGeom prst="rect">
            <a:avLst/>
          </a:prstGeom>
          <a:noFill/>
          <a:ln w="9525">
            <a:noFill/>
            <a:miter lim="800000"/>
            <a:headEnd/>
            <a:tailEnd/>
          </a:ln>
        </p:spPr>
        <p:txBody>
          <a:bodyPr lIns="101882" tIns="50941" rIns="101882" bIns="50941"/>
          <a:lstStyle/>
          <a:p>
            <a:pPr marL="342900" indent="-342900" eaLnBrk="0" hangingPunct="0">
              <a:spcBef>
                <a:spcPct val="50000"/>
              </a:spcBef>
              <a:buClr>
                <a:srgbClr val="192D5A"/>
              </a:buClr>
              <a:buSzPct val="50000"/>
              <a:buFont typeface="Monotype Sorts"/>
              <a:buChar char="n"/>
            </a:pPr>
            <a:r>
              <a:rPr lang="en-US" sz="1400" dirty="0">
                <a:solidFill>
                  <a:srgbClr val="002060"/>
                </a:solidFill>
                <a:latin typeface="Arial" pitchFamily="34" charset="0"/>
                <a:cs typeface="Arial" pitchFamily="34" charset="0"/>
              </a:rPr>
              <a:t>Culture expression of insect cells in a </a:t>
            </a:r>
            <a:br>
              <a:rPr lang="en-US" sz="1400" dirty="0">
                <a:solidFill>
                  <a:srgbClr val="002060"/>
                </a:solidFill>
                <a:latin typeface="Arial" pitchFamily="34" charset="0"/>
                <a:cs typeface="Arial" pitchFamily="34" charset="0"/>
              </a:rPr>
            </a:br>
            <a:r>
              <a:rPr lang="en-US" sz="1400" dirty="0">
                <a:solidFill>
                  <a:srgbClr val="002060"/>
                </a:solidFill>
                <a:latin typeface="Arial" pitchFamily="34" charset="0"/>
                <a:cs typeface="Arial" pitchFamily="34" charset="0"/>
              </a:rPr>
              <a:t>fermenter</a:t>
            </a:r>
          </a:p>
          <a:p>
            <a:pPr marL="342900" indent="-342900" eaLnBrk="0" hangingPunct="0">
              <a:spcBef>
                <a:spcPct val="50000"/>
              </a:spcBef>
              <a:buClr>
                <a:srgbClr val="192D5A"/>
              </a:buClr>
              <a:buSzPct val="50000"/>
              <a:buFont typeface="Monotype Sorts"/>
              <a:buChar char="n"/>
            </a:pPr>
            <a:r>
              <a:rPr lang="en-US" sz="1400" dirty="0">
                <a:solidFill>
                  <a:srgbClr val="002060"/>
                </a:solidFill>
                <a:latin typeface="Arial" pitchFamily="34" charset="0"/>
                <a:cs typeface="Arial" pitchFamily="34" charset="0"/>
              </a:rPr>
              <a:t>Infect cells with engineered virus</a:t>
            </a:r>
          </a:p>
          <a:p>
            <a:pPr marL="342900" indent="-342900" eaLnBrk="0" hangingPunct="0">
              <a:spcBef>
                <a:spcPct val="50000"/>
              </a:spcBef>
              <a:buClr>
                <a:srgbClr val="192D5A"/>
              </a:buClr>
              <a:buSzPct val="50000"/>
              <a:buFont typeface="Monotype Sorts"/>
              <a:buChar char="n"/>
            </a:pPr>
            <a:r>
              <a:rPr lang="en-US" sz="1400" dirty="0">
                <a:solidFill>
                  <a:srgbClr val="002060"/>
                </a:solidFill>
                <a:latin typeface="Arial" pitchFamily="34" charset="0"/>
                <a:cs typeface="Arial" pitchFamily="34" charset="0"/>
              </a:rPr>
              <a:t>Incubate infection for ~48 - 72 hours</a:t>
            </a:r>
          </a:p>
        </p:txBody>
      </p:sp>
      <p:sp>
        <p:nvSpPr>
          <p:cNvPr id="11271" name="Rectangle 6"/>
          <p:cNvSpPr>
            <a:spLocks noChangeArrowheads="1"/>
          </p:cNvSpPr>
          <p:nvPr/>
        </p:nvSpPr>
        <p:spPr bwMode="auto">
          <a:xfrm>
            <a:off x="6096000" y="3876675"/>
            <a:ext cx="2590800" cy="1990725"/>
          </a:xfrm>
          <a:prstGeom prst="rect">
            <a:avLst/>
          </a:prstGeom>
          <a:noFill/>
          <a:ln w="9525">
            <a:noFill/>
            <a:miter lim="800000"/>
            <a:headEnd/>
            <a:tailEnd/>
          </a:ln>
        </p:spPr>
        <p:txBody>
          <a:bodyPr lIns="101882" tIns="50941" rIns="101882" bIns="50941"/>
          <a:lstStyle/>
          <a:p>
            <a:pPr marL="342900" indent="-342900" eaLnBrk="0" hangingPunct="0">
              <a:spcBef>
                <a:spcPct val="50000"/>
              </a:spcBef>
              <a:buClr>
                <a:srgbClr val="192D5A"/>
              </a:buClr>
              <a:buSzPct val="50000"/>
              <a:buFont typeface="Monotype Sorts"/>
              <a:buChar char="n"/>
            </a:pPr>
            <a:r>
              <a:rPr lang="en-US" sz="1400" dirty="0">
                <a:solidFill>
                  <a:srgbClr val="002060"/>
                </a:solidFill>
                <a:latin typeface="Arial" pitchFamily="34" charset="0"/>
                <a:cs typeface="Arial" pitchFamily="34" charset="0"/>
              </a:rPr>
              <a:t>Protein forms rosettes</a:t>
            </a:r>
          </a:p>
          <a:p>
            <a:pPr marL="342900" indent="-342900" eaLnBrk="0" hangingPunct="0">
              <a:spcBef>
                <a:spcPct val="50000"/>
              </a:spcBef>
              <a:buClr>
                <a:srgbClr val="192D5A"/>
              </a:buClr>
              <a:buSzPct val="50000"/>
              <a:buFont typeface="Monotype Sorts"/>
              <a:buChar char="n"/>
            </a:pPr>
            <a:r>
              <a:rPr lang="en-US" sz="1400" dirty="0">
                <a:solidFill>
                  <a:srgbClr val="002060"/>
                </a:solidFill>
                <a:latin typeface="Arial" pitchFamily="34" charset="0"/>
                <a:cs typeface="Arial" pitchFamily="34" charset="0"/>
              </a:rPr>
              <a:t>Purify protein to &gt; 90% into final product</a:t>
            </a:r>
          </a:p>
          <a:p>
            <a:pPr marL="342900" indent="-342900" eaLnBrk="0" hangingPunct="0">
              <a:spcBef>
                <a:spcPct val="50000"/>
              </a:spcBef>
              <a:buClr>
                <a:srgbClr val="192D5A"/>
              </a:buClr>
              <a:buSzPct val="50000"/>
              <a:buFont typeface="Monotype Sorts"/>
              <a:buChar char="n"/>
            </a:pPr>
            <a:r>
              <a:rPr lang="en-US" sz="1400" dirty="0">
                <a:solidFill>
                  <a:srgbClr val="002060"/>
                </a:solidFill>
                <a:latin typeface="Arial" pitchFamily="34" charset="0"/>
                <a:cs typeface="Arial" pitchFamily="34" charset="0"/>
              </a:rPr>
              <a:t>Formulate with PBS into vaccine</a:t>
            </a:r>
          </a:p>
        </p:txBody>
      </p:sp>
      <p:pic>
        <p:nvPicPr>
          <p:cNvPr id="11272" name="Picture 7"/>
          <p:cNvPicPr>
            <a:picLocks noGrp="1" noChangeAspect="1" noChangeArrowheads="1"/>
          </p:cNvPicPr>
          <p:nvPr>
            <p:ph sz="quarter" idx="4294967295"/>
          </p:nvPr>
        </p:nvPicPr>
        <p:blipFill>
          <a:blip r:embed="rId3" cstate="print"/>
          <a:srcRect b="-73"/>
          <a:stretch>
            <a:fillRect/>
          </a:stretch>
        </p:blipFill>
        <p:spPr>
          <a:xfrm>
            <a:off x="4800600" y="2290763"/>
            <a:ext cx="1516063" cy="1371600"/>
          </a:xfrm>
          <a:ln w="28575" cap="sq">
            <a:solidFill>
              <a:schemeClr val="tx1"/>
            </a:solidFill>
          </a:ln>
        </p:spPr>
      </p:pic>
      <p:pic>
        <p:nvPicPr>
          <p:cNvPr id="11273" name="Picture 8" descr="ACMNPV_OCCLUSION"/>
          <p:cNvPicPr>
            <a:picLocks noChangeAspect="1" noChangeArrowheads="1"/>
          </p:cNvPicPr>
          <p:nvPr/>
        </p:nvPicPr>
        <p:blipFill>
          <a:blip r:embed="rId4" cstate="print"/>
          <a:srcRect/>
          <a:stretch>
            <a:fillRect/>
          </a:stretch>
        </p:blipFill>
        <p:spPr bwMode="auto">
          <a:xfrm>
            <a:off x="685800" y="2290763"/>
            <a:ext cx="1335088" cy="1363662"/>
          </a:xfrm>
          <a:prstGeom prst="rect">
            <a:avLst/>
          </a:prstGeom>
          <a:noFill/>
          <a:ln w="9525">
            <a:solidFill>
              <a:schemeClr val="tx1"/>
            </a:solidFill>
            <a:miter lim="800000"/>
            <a:headEnd/>
            <a:tailEnd/>
          </a:ln>
        </p:spPr>
      </p:pic>
      <p:pic>
        <p:nvPicPr>
          <p:cNvPr id="11274" name="Picture 9" descr="sf900in"/>
          <p:cNvPicPr>
            <a:picLocks noGrp="1" noChangeAspect="1" noChangeArrowheads="1"/>
          </p:cNvPicPr>
          <p:nvPr>
            <p:ph sz="quarter" idx="4294967295"/>
          </p:nvPr>
        </p:nvPicPr>
        <p:blipFill>
          <a:blip r:embed="rId5" cstate="print"/>
          <a:srcRect r="-93"/>
          <a:stretch>
            <a:fillRect/>
          </a:stretch>
        </p:blipFill>
        <p:spPr>
          <a:xfrm>
            <a:off x="2508250" y="2257425"/>
            <a:ext cx="1758950" cy="1404938"/>
          </a:xfrm>
          <a:ln w="28575">
            <a:solidFill>
              <a:schemeClr val="tx1"/>
            </a:solidFill>
          </a:ln>
        </p:spPr>
      </p:pic>
      <p:pic>
        <p:nvPicPr>
          <p:cNvPr id="11275" name="Picture 10" descr="rHAEM"/>
          <p:cNvPicPr>
            <a:picLocks noChangeAspect="1" noChangeArrowheads="1"/>
          </p:cNvPicPr>
          <p:nvPr/>
        </p:nvPicPr>
        <p:blipFill>
          <a:blip r:embed="rId6" cstate="print">
            <a:lum contrast="24000"/>
          </a:blip>
          <a:srcRect r="31" b="110"/>
          <a:stretch>
            <a:fillRect/>
          </a:stretch>
        </p:blipFill>
        <p:spPr bwMode="auto">
          <a:xfrm>
            <a:off x="6918325" y="2274888"/>
            <a:ext cx="1692275" cy="1404937"/>
          </a:xfrm>
          <a:prstGeom prst="rect">
            <a:avLst/>
          </a:prstGeom>
          <a:noFill/>
          <a:ln w="28575">
            <a:solidFill>
              <a:schemeClr val="tx1"/>
            </a:solidFill>
            <a:miter lim="800000"/>
            <a:headEnd/>
            <a:tailEnd/>
          </a:ln>
        </p:spPr>
      </p:pic>
      <p:sp>
        <p:nvSpPr>
          <p:cNvPr id="2134027" name="AutoShape 11"/>
          <p:cNvSpPr>
            <a:spLocks noChangeArrowheads="1"/>
          </p:cNvSpPr>
          <p:nvPr/>
        </p:nvSpPr>
        <p:spPr bwMode="auto">
          <a:xfrm>
            <a:off x="2133600" y="2747963"/>
            <a:ext cx="304800" cy="533400"/>
          </a:xfrm>
          <a:prstGeom prst="rightArrow">
            <a:avLst>
              <a:gd name="adj1" fmla="val 50000"/>
              <a:gd name="adj2" fmla="val 25000"/>
            </a:avLst>
          </a:prstGeom>
          <a:solidFill>
            <a:srgbClr val="CCE3F4"/>
          </a:solidFill>
          <a:ln w="9525">
            <a:solidFill>
              <a:schemeClr val="bg1">
                <a:lumMod val="50000"/>
              </a:schemeClr>
            </a:solidFill>
            <a:miter lim="800000"/>
            <a:headEnd/>
            <a:tailEnd/>
          </a:ln>
          <a:effectLst/>
        </p:spPr>
        <p:txBody>
          <a:bodyPr wrap="none" lIns="92075" tIns="46038" rIns="92075" bIns="46038" anchor="ctr"/>
          <a:lstStyle/>
          <a:p>
            <a:pPr eaLnBrk="0" hangingPunct="0">
              <a:lnSpc>
                <a:spcPct val="90000"/>
              </a:lnSpc>
              <a:spcBef>
                <a:spcPct val="20000"/>
              </a:spcBef>
              <a:buClr>
                <a:schemeClr val="tx2"/>
              </a:buClr>
              <a:buSzPct val="75000"/>
              <a:buFont typeface="Times New Roman" pitchFamily="18" charset="0"/>
              <a:buNone/>
              <a:defRPr/>
            </a:pPr>
            <a:endParaRPr lang="en-US" dirty="0">
              <a:effectLst>
                <a:outerShdw blurRad="38100" dist="38100" dir="2700000" algn="tl">
                  <a:srgbClr val="000000">
                    <a:alpha val="43137"/>
                  </a:srgbClr>
                </a:outerShdw>
              </a:effectLst>
              <a:latin typeface="Arial" charset="0"/>
              <a:cs typeface="+mn-cs"/>
            </a:endParaRPr>
          </a:p>
        </p:txBody>
      </p:sp>
      <p:sp>
        <p:nvSpPr>
          <p:cNvPr id="2134028" name="AutoShape 12"/>
          <p:cNvSpPr>
            <a:spLocks noChangeArrowheads="1"/>
          </p:cNvSpPr>
          <p:nvPr/>
        </p:nvSpPr>
        <p:spPr bwMode="auto">
          <a:xfrm>
            <a:off x="4419600" y="2747963"/>
            <a:ext cx="304800" cy="533400"/>
          </a:xfrm>
          <a:prstGeom prst="rightArrow">
            <a:avLst>
              <a:gd name="adj1" fmla="val 50000"/>
              <a:gd name="adj2" fmla="val 25000"/>
            </a:avLst>
          </a:prstGeom>
          <a:solidFill>
            <a:srgbClr val="CCE3F4"/>
          </a:solidFill>
          <a:ln w="9525">
            <a:solidFill>
              <a:schemeClr val="bg1">
                <a:lumMod val="50000"/>
              </a:schemeClr>
            </a:solidFill>
            <a:miter lim="800000"/>
            <a:headEnd/>
            <a:tailEnd/>
          </a:ln>
          <a:effectLst/>
        </p:spPr>
        <p:txBody>
          <a:bodyPr wrap="none" lIns="92075" tIns="46038" rIns="92075" bIns="46038" anchor="ctr"/>
          <a:lstStyle/>
          <a:p>
            <a:pPr eaLnBrk="0" hangingPunct="0">
              <a:lnSpc>
                <a:spcPct val="90000"/>
              </a:lnSpc>
              <a:spcBef>
                <a:spcPct val="20000"/>
              </a:spcBef>
              <a:buClr>
                <a:schemeClr val="tx2"/>
              </a:buClr>
              <a:buSzPct val="75000"/>
              <a:buFont typeface="Times New Roman" pitchFamily="18" charset="0"/>
              <a:buNone/>
              <a:defRPr/>
            </a:pPr>
            <a:endParaRPr lang="en-US" dirty="0">
              <a:effectLst>
                <a:outerShdw blurRad="38100" dist="38100" dir="2700000" algn="tl">
                  <a:srgbClr val="000000">
                    <a:alpha val="43137"/>
                  </a:srgbClr>
                </a:outerShdw>
              </a:effectLst>
              <a:latin typeface="Arial" charset="0"/>
              <a:cs typeface="+mn-cs"/>
            </a:endParaRPr>
          </a:p>
        </p:txBody>
      </p:sp>
      <p:sp>
        <p:nvSpPr>
          <p:cNvPr id="2134029" name="AutoShape 13"/>
          <p:cNvSpPr>
            <a:spLocks noChangeArrowheads="1"/>
          </p:cNvSpPr>
          <p:nvPr/>
        </p:nvSpPr>
        <p:spPr bwMode="auto">
          <a:xfrm>
            <a:off x="6477000" y="2747963"/>
            <a:ext cx="304800" cy="533400"/>
          </a:xfrm>
          <a:prstGeom prst="rightArrow">
            <a:avLst>
              <a:gd name="adj1" fmla="val 50000"/>
              <a:gd name="adj2" fmla="val 25000"/>
            </a:avLst>
          </a:prstGeom>
          <a:solidFill>
            <a:srgbClr val="CCE3F4"/>
          </a:solidFill>
          <a:ln w="9525">
            <a:solidFill>
              <a:schemeClr val="bg1">
                <a:lumMod val="50000"/>
              </a:schemeClr>
            </a:solidFill>
            <a:miter lim="800000"/>
            <a:headEnd/>
            <a:tailEnd/>
          </a:ln>
          <a:effectLst/>
        </p:spPr>
        <p:txBody>
          <a:bodyPr wrap="none" lIns="92075" tIns="46038" rIns="92075" bIns="46038" anchor="ctr"/>
          <a:lstStyle/>
          <a:p>
            <a:pPr eaLnBrk="0" hangingPunct="0">
              <a:lnSpc>
                <a:spcPct val="90000"/>
              </a:lnSpc>
              <a:spcBef>
                <a:spcPct val="20000"/>
              </a:spcBef>
              <a:buClr>
                <a:schemeClr val="tx2"/>
              </a:buClr>
              <a:buSzPct val="75000"/>
              <a:buFont typeface="Times New Roman" pitchFamily="18" charset="0"/>
              <a:buNone/>
              <a:defRPr/>
            </a:pPr>
            <a:endParaRPr lang="en-US" dirty="0">
              <a:effectLst>
                <a:outerShdw blurRad="38100" dist="38100" dir="2700000" algn="tl">
                  <a:srgbClr val="000000">
                    <a:alpha val="43137"/>
                  </a:srgbClr>
                </a:outerShdw>
              </a:effectLst>
              <a:latin typeface="Arial" charset="0"/>
              <a:cs typeface="+mn-cs"/>
            </a:endParaRPr>
          </a:p>
        </p:txBody>
      </p:sp>
      <p:sp>
        <p:nvSpPr>
          <p:cNvPr id="11279" name="Text Box 14"/>
          <p:cNvSpPr txBox="1">
            <a:spLocks noChangeArrowheads="1"/>
          </p:cNvSpPr>
          <p:nvPr/>
        </p:nvSpPr>
        <p:spPr bwMode="auto">
          <a:xfrm>
            <a:off x="1828800" y="1571625"/>
            <a:ext cx="6781800" cy="542925"/>
          </a:xfrm>
          <a:prstGeom prst="rect">
            <a:avLst/>
          </a:prstGeom>
          <a:solidFill>
            <a:srgbClr val="A3E1C2"/>
          </a:solidFill>
          <a:ln w="9525">
            <a:solidFill>
              <a:schemeClr val="tx1"/>
            </a:solidFill>
            <a:miter lim="800000"/>
            <a:headEnd/>
            <a:tailEnd/>
          </a:ln>
        </p:spPr>
        <p:txBody>
          <a:bodyPr lIns="92075" tIns="46038" rIns="92075" bIns="46038" anchor="ctr"/>
          <a:lstStyle/>
          <a:p>
            <a:pPr algn="ctr" eaLnBrk="0" hangingPunct="0">
              <a:lnSpc>
                <a:spcPct val="90000"/>
              </a:lnSpc>
              <a:spcBef>
                <a:spcPct val="20000"/>
              </a:spcBef>
              <a:buClr>
                <a:schemeClr val="tx2"/>
              </a:buClr>
              <a:buSzPct val="75000"/>
              <a:buFont typeface="Times New Roman" pitchFamily="18" charset="0"/>
              <a:buNone/>
            </a:pPr>
            <a:r>
              <a:rPr lang="en-US" sz="1800" b="1" dirty="0">
                <a:solidFill>
                  <a:srgbClr val="000066"/>
                </a:solidFill>
              </a:rPr>
              <a:t>Baculovirus Expression Vector System (BEVS)</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06520" y="25400"/>
            <a:ext cx="8001000" cy="990600"/>
          </a:xfrm>
        </p:spPr>
        <p:txBody>
          <a:bodyPr/>
          <a:lstStyle/>
          <a:p>
            <a:r>
              <a:rPr lang="en-US" b="1" dirty="0" smtClean="0">
                <a:solidFill>
                  <a:schemeClr val="bg1"/>
                </a:solidFill>
                <a:latin typeface="Arial" pitchFamily="34" charset="0"/>
                <a:cs typeface="Arial" pitchFamily="34" charset="0"/>
              </a:rPr>
              <a:t>Universal Plug and Play Process</a:t>
            </a:r>
            <a:br>
              <a:rPr lang="en-US" b="1" dirty="0" smtClean="0">
                <a:solidFill>
                  <a:schemeClr val="bg1"/>
                </a:solidFill>
                <a:latin typeface="Arial" pitchFamily="34" charset="0"/>
                <a:cs typeface="Arial" pitchFamily="34" charset="0"/>
              </a:rPr>
            </a:br>
            <a:r>
              <a:rPr lang="en-US" sz="2800" b="1" i="1" dirty="0" smtClean="0">
                <a:solidFill>
                  <a:schemeClr val="bg1"/>
                </a:solidFill>
                <a:latin typeface="Arial" pitchFamily="34" charset="0"/>
                <a:cs typeface="Arial" pitchFamily="34" charset="0"/>
              </a:rPr>
              <a:t>From Gene to Production in 22 Days</a:t>
            </a:r>
            <a:endParaRPr lang="en-US" b="1" i="1" dirty="0">
              <a:solidFill>
                <a:schemeClr val="bg1"/>
              </a:solidFill>
              <a:latin typeface="Arial" pitchFamily="34" charset="0"/>
              <a:cs typeface="Arial" pitchFamily="34" charset="0"/>
            </a:endParaRPr>
          </a:p>
        </p:txBody>
      </p:sp>
      <p:pic>
        <p:nvPicPr>
          <p:cNvPr id="2050" name="Picture 2"/>
          <p:cNvPicPr>
            <a:picLocks noGrp="1" noChangeAspect="1" noChangeArrowheads="1"/>
          </p:cNvPicPr>
          <p:nvPr>
            <p:ph idx="1"/>
          </p:nvPr>
        </p:nvPicPr>
        <p:blipFill>
          <a:blip r:embed="rId2" cstate="print"/>
          <a:srcRect/>
          <a:stretch>
            <a:fillRect/>
          </a:stretch>
        </p:blipFill>
        <p:spPr bwMode="auto">
          <a:xfrm>
            <a:off x="138820" y="1473246"/>
            <a:ext cx="4310350" cy="4095041"/>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4449170" y="1470830"/>
            <a:ext cx="4503762" cy="4042866"/>
          </a:xfrm>
          <a:prstGeom prst="rect">
            <a:avLst/>
          </a:prstGeom>
          <a:noFill/>
          <a:ln w="9525">
            <a:noFill/>
            <a:miter lim="800000"/>
            <a:headEnd/>
            <a:tailEnd/>
          </a:ln>
        </p:spPr>
      </p:pic>
      <p:pic>
        <p:nvPicPr>
          <p:cNvPr id="2052" name="Picture 4"/>
          <p:cNvPicPr>
            <a:picLocks noChangeAspect="1" noChangeArrowheads="1"/>
          </p:cNvPicPr>
          <p:nvPr/>
        </p:nvPicPr>
        <p:blipFill>
          <a:blip r:embed="rId4" cstate="print"/>
          <a:srcRect/>
          <a:stretch>
            <a:fillRect/>
          </a:stretch>
        </p:blipFill>
        <p:spPr bwMode="auto">
          <a:xfrm>
            <a:off x="3049921" y="5772576"/>
            <a:ext cx="2962275" cy="171450"/>
          </a:xfrm>
          <a:prstGeom prst="rect">
            <a:avLst/>
          </a:prstGeom>
          <a:noFill/>
          <a:ln w="9525">
            <a:noFill/>
            <a:miter lim="800000"/>
            <a:headEnd/>
            <a:tailEnd/>
          </a:ln>
        </p:spPr>
      </p:pic>
      <p:sp>
        <p:nvSpPr>
          <p:cNvPr id="9" name="TextBox 8"/>
          <p:cNvSpPr txBox="1"/>
          <p:nvPr/>
        </p:nvSpPr>
        <p:spPr>
          <a:xfrm>
            <a:off x="1651379" y="6018662"/>
            <a:ext cx="6141492" cy="400110"/>
          </a:xfrm>
          <a:prstGeom prst="rect">
            <a:avLst/>
          </a:prstGeom>
          <a:noFill/>
        </p:spPr>
        <p:txBody>
          <a:bodyPr wrap="square" rtlCol="0">
            <a:spAutoFit/>
          </a:bodyPr>
          <a:lstStyle/>
          <a:p>
            <a:pPr algn="ctr"/>
            <a:r>
              <a:rPr lang="en-US" sz="2000" b="1" dirty="0" smtClean="0">
                <a:solidFill>
                  <a:srgbClr val="002060"/>
                </a:solidFill>
              </a:rPr>
              <a:t>From gene to production in 22 days</a:t>
            </a:r>
            <a:endParaRPr lang="en-US" sz="2000" b="1" dirty="0">
              <a:solidFill>
                <a:srgbClr val="002060"/>
              </a:solidFill>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5934277" y="4267200"/>
            <a:ext cx="3209723" cy="2375450"/>
          </a:xfrm>
          <a:prstGeom prst="rect">
            <a:avLst/>
          </a:prstGeom>
          <a:noFill/>
          <a:ln w="9525">
            <a:noFill/>
            <a:miter lim="800000"/>
            <a:headEnd/>
            <a:tailEnd/>
          </a:ln>
        </p:spPr>
      </p:pic>
      <p:sp>
        <p:nvSpPr>
          <p:cNvPr id="22530" name="Title 3"/>
          <p:cNvSpPr>
            <a:spLocks noGrp="1"/>
          </p:cNvSpPr>
          <p:nvPr>
            <p:ph type="title"/>
          </p:nvPr>
        </p:nvSpPr>
        <p:spPr>
          <a:xfrm>
            <a:off x="1066800" y="228600"/>
            <a:ext cx="7264400" cy="635000"/>
          </a:xfrm>
        </p:spPr>
        <p:txBody>
          <a:bodyPr>
            <a:noAutofit/>
          </a:bodyPr>
          <a:lstStyle/>
          <a:p>
            <a:r>
              <a:rPr lang="en-US" sz="3200" b="1" dirty="0" err="1">
                <a:solidFill>
                  <a:srgbClr val="FFFFFF"/>
                </a:solidFill>
                <a:latin typeface="Arial" pitchFamily="34" charset="0"/>
                <a:cs typeface="Arial" pitchFamily="34" charset="0"/>
              </a:rPr>
              <a:t>Flublok</a:t>
            </a:r>
            <a:r>
              <a:rPr lang="en-US" sz="3200" b="1" dirty="0">
                <a:solidFill>
                  <a:srgbClr val="FFFFFF"/>
                </a:solidFill>
                <a:latin typeface="Arial" pitchFamily="34" charset="0"/>
                <a:cs typeface="Arial" pitchFamily="34" charset="0"/>
              </a:rPr>
              <a:t>®</a:t>
            </a:r>
            <a:endParaRPr lang="en-US" sz="3200" b="1" dirty="0" smtClean="0">
              <a:solidFill>
                <a:srgbClr val="FFFFFF"/>
              </a:solidFill>
              <a:latin typeface="Arial" pitchFamily="34" charset="0"/>
              <a:cs typeface="Arial" pitchFamily="34" charset="0"/>
            </a:endParaRPr>
          </a:p>
        </p:txBody>
      </p:sp>
      <p:sp>
        <p:nvSpPr>
          <p:cNvPr id="22531" name="Content Placeholder 4"/>
          <p:cNvSpPr>
            <a:spLocks noGrp="1"/>
          </p:cNvSpPr>
          <p:nvPr>
            <p:ph idx="1"/>
          </p:nvPr>
        </p:nvSpPr>
        <p:spPr>
          <a:xfrm>
            <a:off x="0" y="1143000"/>
            <a:ext cx="8487770" cy="4953000"/>
          </a:xfrm>
        </p:spPr>
        <p:txBody>
          <a:bodyPr>
            <a:normAutofit/>
          </a:bodyPr>
          <a:lstStyle/>
          <a:p>
            <a:pPr lvl="1"/>
            <a:r>
              <a:rPr lang="en-US" sz="3200" dirty="0" smtClean="0">
                <a:latin typeface="Arial" pitchFamily="34" charset="0"/>
                <a:cs typeface="Arial" pitchFamily="34" charset="0"/>
              </a:rPr>
              <a:t>First recombinant influenza vaccine</a:t>
            </a:r>
          </a:p>
          <a:p>
            <a:pPr lvl="1"/>
            <a:r>
              <a:rPr lang="en-US" sz="3200" dirty="0" smtClean="0">
                <a:latin typeface="Arial" pitchFamily="34" charset="0"/>
                <a:cs typeface="Arial" pitchFamily="34" charset="0"/>
              </a:rPr>
              <a:t>FDA licensed for 18 years and above</a:t>
            </a:r>
          </a:p>
          <a:p>
            <a:pPr lvl="1"/>
            <a:r>
              <a:rPr lang="en-US" sz="3200" dirty="0" smtClean="0">
                <a:latin typeface="Arial" pitchFamily="34" charset="0"/>
                <a:cs typeface="Arial" pitchFamily="34" charset="0"/>
              </a:rPr>
              <a:t>Pediatric age expansion underway</a:t>
            </a:r>
          </a:p>
          <a:p>
            <a:pPr lvl="1"/>
            <a:r>
              <a:rPr lang="en-US" sz="3200" dirty="0" smtClean="0">
                <a:latin typeface="Arial" pitchFamily="34" charset="0"/>
                <a:cs typeface="Arial" pitchFamily="34" charset="0"/>
              </a:rPr>
              <a:t>Panblok: The pandemic solution</a:t>
            </a:r>
          </a:p>
          <a:p>
            <a:pPr lvl="2">
              <a:buNone/>
            </a:pPr>
            <a:r>
              <a:rPr lang="en-US" dirty="0" smtClean="0">
                <a:latin typeface="Arial" pitchFamily="34" charset="0"/>
                <a:cs typeface="Arial" pitchFamily="34" charset="0"/>
              </a:rPr>
              <a:t>Only pandemic vaccine that can be </a:t>
            </a:r>
          </a:p>
          <a:p>
            <a:pPr lvl="2">
              <a:buNone/>
            </a:pPr>
            <a:r>
              <a:rPr lang="en-US" dirty="0" smtClean="0">
                <a:latin typeface="Arial" pitchFamily="34" charset="0"/>
                <a:cs typeface="Arial" pitchFamily="34" charset="0"/>
              </a:rPr>
              <a:t>quickly manufactured and/or transferred </a:t>
            </a:r>
          </a:p>
          <a:p>
            <a:pPr lvl="2">
              <a:buNone/>
            </a:pPr>
            <a:r>
              <a:rPr lang="en-US" dirty="0" smtClean="0">
                <a:latin typeface="Arial" pitchFamily="34" charset="0"/>
                <a:cs typeface="Arial" pitchFamily="34" charset="0"/>
              </a:rPr>
              <a:t>to and manufactured in other countries</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219200" y="0"/>
            <a:ext cx="7086600" cy="1143000"/>
          </a:xfrm>
        </p:spPr>
        <p:txBody>
          <a:bodyPr/>
          <a:lstStyle/>
          <a:p>
            <a:pPr eaLnBrk="1" hangingPunct="1"/>
            <a:r>
              <a:rPr lang="en-US" sz="3200" b="1" dirty="0" smtClean="0">
                <a:solidFill>
                  <a:srgbClr val="FFFFFF"/>
                </a:solidFill>
                <a:latin typeface="Arial" pitchFamily="34" charset="0"/>
                <a:cs typeface="Arial" pitchFamily="34" charset="0"/>
              </a:rPr>
              <a:t>Influenza Vaccine:</a:t>
            </a:r>
            <a:br>
              <a:rPr lang="en-US" sz="3200" b="1" dirty="0" smtClean="0">
                <a:solidFill>
                  <a:srgbClr val="FFFFFF"/>
                </a:solidFill>
                <a:latin typeface="Arial" pitchFamily="34" charset="0"/>
                <a:cs typeface="Arial" pitchFamily="34" charset="0"/>
              </a:rPr>
            </a:br>
            <a:r>
              <a:rPr lang="en-US" sz="3200" b="1" dirty="0" smtClean="0">
                <a:solidFill>
                  <a:srgbClr val="FFFFFF"/>
                </a:solidFill>
                <a:latin typeface="Arial" pitchFamily="34" charset="0"/>
                <a:cs typeface="Arial" pitchFamily="34" charset="0"/>
              </a:rPr>
              <a:t>HA = Major Surface Protein</a:t>
            </a:r>
            <a:endParaRPr lang="en-US" sz="3200" dirty="0" smtClean="0">
              <a:solidFill>
                <a:srgbClr val="FFFFFF"/>
              </a:solidFill>
              <a:latin typeface="Arial" pitchFamily="34" charset="0"/>
              <a:cs typeface="Arial" pitchFamily="34" charset="0"/>
            </a:endParaRPr>
          </a:p>
        </p:txBody>
      </p:sp>
      <p:sp>
        <p:nvSpPr>
          <p:cNvPr id="29699" name="Rectangle 3"/>
          <p:cNvSpPr>
            <a:spLocks noGrp="1" noChangeArrowheads="1"/>
          </p:cNvSpPr>
          <p:nvPr>
            <p:ph type="body" idx="1"/>
          </p:nvPr>
        </p:nvSpPr>
        <p:spPr>
          <a:xfrm>
            <a:off x="1752600" y="1371600"/>
            <a:ext cx="7391400" cy="4114800"/>
          </a:xfrm>
        </p:spPr>
        <p:txBody>
          <a:bodyPr/>
          <a:lstStyle/>
          <a:p>
            <a:pPr eaLnBrk="1" hangingPunct="1">
              <a:buNone/>
            </a:pPr>
            <a:r>
              <a:rPr lang="en-US" sz="2400" b="1" dirty="0" smtClean="0">
                <a:latin typeface="Arial" pitchFamily="34" charset="0"/>
                <a:cs typeface="Arial" pitchFamily="34" charset="0"/>
              </a:rPr>
              <a:t>HA </a:t>
            </a:r>
            <a:r>
              <a:rPr lang="en-US" sz="2400" b="1" i="1" dirty="0" smtClean="0">
                <a:latin typeface="Arial" pitchFamily="34" charset="0"/>
                <a:cs typeface="Arial" pitchFamily="34" charset="0"/>
              </a:rPr>
              <a:t>(</a:t>
            </a:r>
            <a:r>
              <a:rPr lang="en-US" sz="2400" b="1" i="1" dirty="0" err="1" smtClean="0">
                <a:latin typeface="Arial" pitchFamily="34" charset="0"/>
                <a:cs typeface="Arial" pitchFamily="34" charset="0"/>
              </a:rPr>
              <a:t>Hemagglutinin</a:t>
            </a:r>
            <a:r>
              <a:rPr lang="en-US" sz="2400" b="1" i="1" dirty="0" smtClean="0">
                <a:latin typeface="Arial" pitchFamily="34" charset="0"/>
                <a:cs typeface="Arial" pitchFamily="34" charset="0"/>
              </a:rPr>
              <a:t>)</a:t>
            </a:r>
            <a:r>
              <a:rPr lang="en-US" sz="2400" b="1" dirty="0" smtClean="0">
                <a:latin typeface="Arial" pitchFamily="34" charset="0"/>
                <a:cs typeface="Arial" pitchFamily="34" charset="0"/>
              </a:rPr>
              <a:t>:</a:t>
            </a:r>
          </a:p>
          <a:p>
            <a:pPr lvl="1" eaLnBrk="1" hangingPunct="1">
              <a:buFont typeface="Wingdings" pitchFamily="2" charset="2"/>
              <a:buNone/>
            </a:pPr>
            <a:r>
              <a:rPr lang="en-US" sz="2400" dirty="0" smtClean="0">
                <a:latin typeface="Arial" pitchFamily="34" charset="0"/>
                <a:cs typeface="Arial" pitchFamily="34" charset="0"/>
              </a:rPr>
              <a:t>Coat of the influenza virus</a:t>
            </a:r>
          </a:p>
          <a:p>
            <a:pPr lvl="1" eaLnBrk="1" hangingPunct="1">
              <a:buFont typeface="Wingdings" pitchFamily="2" charset="2"/>
              <a:buNone/>
            </a:pPr>
            <a:r>
              <a:rPr lang="en-US" sz="2400" dirty="0" smtClean="0">
                <a:latin typeface="Arial" pitchFamily="34" charset="0"/>
                <a:cs typeface="Arial" pitchFamily="34" charset="0"/>
              </a:rPr>
              <a:t>Antibodies against HA protect against influenza</a:t>
            </a:r>
          </a:p>
          <a:p>
            <a:pPr lvl="1" eaLnBrk="1" hangingPunct="1">
              <a:buFont typeface="Wingdings" pitchFamily="2" charset="2"/>
              <a:buNone/>
            </a:pPr>
            <a:r>
              <a:rPr lang="en-US" sz="2400" dirty="0" smtClean="0">
                <a:latin typeface="Arial" pitchFamily="34" charset="0"/>
                <a:cs typeface="Arial" pitchFamily="34" charset="0"/>
              </a:rPr>
              <a:t>Changes in HA require annual update of vaccine</a:t>
            </a:r>
          </a:p>
        </p:txBody>
      </p:sp>
      <p:pic>
        <p:nvPicPr>
          <p:cNvPr id="29700" name="Picture 4"/>
          <p:cNvPicPr>
            <a:picLocks noChangeArrowheads="1"/>
          </p:cNvPicPr>
          <p:nvPr/>
        </p:nvPicPr>
        <p:blipFill>
          <a:blip r:embed="rId3" cstate="print"/>
          <a:srcRect/>
          <a:stretch>
            <a:fillRect/>
          </a:stretch>
        </p:blipFill>
        <p:spPr bwMode="auto">
          <a:xfrm>
            <a:off x="2057400" y="3352800"/>
            <a:ext cx="2514600" cy="2133600"/>
          </a:xfrm>
          <a:prstGeom prst="rect">
            <a:avLst/>
          </a:prstGeom>
          <a:noFill/>
          <a:ln w="9525">
            <a:noFill/>
            <a:miter lim="800000"/>
            <a:headEnd/>
            <a:tailEnd/>
          </a:ln>
        </p:spPr>
      </p:pic>
      <p:pic>
        <p:nvPicPr>
          <p:cNvPr id="29701" name="Picture 6" descr="Flu_und_legende_color_c"/>
          <p:cNvPicPr>
            <a:picLocks noChangeAspect="1" noChangeArrowheads="1"/>
          </p:cNvPicPr>
          <p:nvPr/>
        </p:nvPicPr>
        <p:blipFill>
          <a:blip r:embed="rId4" cstate="print"/>
          <a:srcRect/>
          <a:stretch>
            <a:fillRect/>
          </a:stretch>
        </p:blipFill>
        <p:spPr bwMode="auto">
          <a:xfrm>
            <a:off x="5307013" y="4191000"/>
            <a:ext cx="3646487" cy="2181225"/>
          </a:xfrm>
          <a:prstGeom prst="rect">
            <a:avLst/>
          </a:prstGeom>
          <a:noFill/>
          <a:ln w="9525">
            <a:noFill/>
            <a:miter lim="800000"/>
            <a:headEnd/>
            <a:tailEnd/>
          </a:ln>
        </p:spPr>
      </p:pic>
      <p:sp>
        <p:nvSpPr>
          <p:cNvPr id="6" name="Slide Number Placeholder 3"/>
          <p:cNvSpPr>
            <a:spLocks noGrp="1"/>
          </p:cNvSpPr>
          <p:nvPr>
            <p:ph type="sldNum" sz="quarter" idx="12"/>
          </p:nvPr>
        </p:nvSpPr>
        <p:spPr>
          <a:xfrm>
            <a:off x="7010400" y="6492875"/>
            <a:ext cx="2133600" cy="365125"/>
          </a:xfrm>
        </p:spPr>
        <p:txBody>
          <a:bodyPr/>
          <a:lstStyle/>
          <a:p>
            <a:pPr>
              <a:defRPr/>
            </a:pPr>
            <a:fld id="{FBEAC6A3-29FE-4991-9EC6-007CC3B6CC30}" type="slidenum">
              <a:rPr lang="en-US"/>
              <a:pPr>
                <a:defRPr/>
              </a:pPr>
              <a:t>8</a:t>
            </a:fld>
            <a:endParaRPr lang="en-US" dirty="0"/>
          </a:p>
        </p:txBody>
      </p:sp>
    </p:spTree>
    <p:extLst>
      <p:ext uri="{BB962C8B-B14F-4D97-AF65-F5344CB8AC3E}">
        <p14:creationId xmlns:p14="http://schemas.microsoft.com/office/powerpoint/2010/main" val="3191433826"/>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76200"/>
            <a:ext cx="9144000" cy="990600"/>
          </a:xfrm>
        </p:spPr>
        <p:txBody>
          <a:bodyPr/>
          <a:lstStyle/>
          <a:p>
            <a:pPr algn="ctr"/>
            <a:r>
              <a:rPr lang="en-US" b="1" dirty="0" err="1" smtClean="0">
                <a:solidFill>
                  <a:srgbClr val="FFFFFF"/>
                </a:solidFill>
                <a:latin typeface="Arial" pitchFamily="34" charset="0"/>
                <a:ea typeface="ＭＳ Ｐゴシック" pitchFamily="34" charset="-128"/>
                <a:cs typeface="Arial" pitchFamily="34" charset="0"/>
              </a:rPr>
              <a:t>Flublok</a:t>
            </a:r>
            <a:r>
              <a:rPr lang="en-US" b="1" dirty="0" smtClean="0">
                <a:solidFill>
                  <a:srgbClr val="FFFFFF"/>
                </a:solidFill>
                <a:latin typeface="Arial" pitchFamily="34" charset="0"/>
                <a:ea typeface="ＭＳ Ｐゴシック" pitchFamily="34" charset="-128"/>
                <a:cs typeface="Arial" pitchFamily="34" charset="0"/>
              </a:rPr>
              <a:t> Features</a:t>
            </a:r>
          </a:p>
        </p:txBody>
      </p:sp>
      <p:sp>
        <p:nvSpPr>
          <p:cNvPr id="14339" name="Slide Number Placeholder 3"/>
          <p:cNvSpPr>
            <a:spLocks noGrp="1"/>
          </p:cNvSpPr>
          <p:nvPr>
            <p:ph type="sldNum" sz="quarter" idx="12"/>
          </p:nvPr>
        </p:nvSpPr>
        <p:spPr bwMode="auto">
          <a:xfrm>
            <a:off x="6934200" y="6477000"/>
            <a:ext cx="2133600" cy="365125"/>
          </a:xfrm>
          <a:noFill/>
          <a:ln>
            <a:miter lim="800000"/>
            <a:headEnd/>
            <a:tailEnd/>
          </a:ln>
        </p:spPr>
        <p:txBody>
          <a:bodyPr/>
          <a:lstStyle/>
          <a:p>
            <a:fld id="{68ADC9D6-61E5-4B84-925F-163130C8F12B}" type="slidenum">
              <a:rPr lang="en-US" sz="1000" smtClean="0"/>
              <a:pPr/>
              <a:t>9</a:t>
            </a:fld>
            <a:endParaRPr lang="en-US" sz="1000" smtClean="0"/>
          </a:p>
        </p:txBody>
      </p:sp>
      <p:pic>
        <p:nvPicPr>
          <p:cNvPr id="14340" name="Picture 2"/>
          <p:cNvPicPr>
            <a:picLocks noChangeAspect="1" noChangeArrowheads="1"/>
          </p:cNvPicPr>
          <p:nvPr/>
        </p:nvPicPr>
        <p:blipFill>
          <a:blip r:embed="rId3" cstate="print"/>
          <a:srcRect/>
          <a:stretch>
            <a:fillRect/>
          </a:stretch>
        </p:blipFill>
        <p:spPr bwMode="auto">
          <a:xfrm>
            <a:off x="5562600" y="1098550"/>
            <a:ext cx="3581400" cy="5638800"/>
          </a:xfrm>
          <a:prstGeom prst="rect">
            <a:avLst/>
          </a:prstGeom>
          <a:noFill/>
          <a:ln w="9525">
            <a:noFill/>
            <a:miter lim="800000"/>
            <a:headEnd/>
            <a:tailEnd/>
          </a:ln>
        </p:spPr>
      </p:pic>
      <p:sp>
        <p:nvSpPr>
          <p:cNvPr id="14341" name="Content Placeholder 2"/>
          <p:cNvSpPr>
            <a:spLocks noGrp="1"/>
          </p:cNvSpPr>
          <p:nvPr>
            <p:ph idx="1"/>
          </p:nvPr>
        </p:nvSpPr>
        <p:spPr>
          <a:xfrm>
            <a:off x="0" y="1524000"/>
            <a:ext cx="5257800" cy="4953000"/>
          </a:xfrm>
        </p:spPr>
        <p:txBody>
          <a:bodyPr>
            <a:normAutofit fontScale="77500" lnSpcReduction="20000"/>
          </a:bodyPr>
          <a:lstStyle/>
          <a:p>
            <a:pPr>
              <a:buFont typeface="Wingdings" pitchFamily="2" charset="2"/>
              <a:buChar char="§"/>
            </a:pPr>
            <a:r>
              <a:rPr lang="en-US" dirty="0" smtClean="0">
                <a:latin typeface="Arial" pitchFamily="34" charset="0"/>
                <a:ea typeface="ＭＳ Ｐゴシック" pitchFamily="34" charset="-128"/>
                <a:cs typeface="Arial" pitchFamily="34" charset="0"/>
              </a:rPr>
              <a:t>Pure protein vaccine – unique</a:t>
            </a:r>
          </a:p>
          <a:p>
            <a:pPr>
              <a:buFont typeface="Wingdings" pitchFamily="2" charset="2"/>
              <a:buChar char="§"/>
            </a:pPr>
            <a:r>
              <a:rPr lang="en-US" dirty="0" smtClean="0">
                <a:latin typeface="Arial" pitchFamily="34" charset="0"/>
                <a:ea typeface="ＭＳ Ｐゴシック" pitchFamily="34" charset="-128"/>
                <a:cs typeface="Arial" pitchFamily="34" charset="0"/>
              </a:rPr>
              <a:t>Matches circulating flu virus</a:t>
            </a:r>
          </a:p>
          <a:p>
            <a:pPr>
              <a:buFont typeface="Wingdings" pitchFamily="2" charset="2"/>
              <a:buChar char="§"/>
            </a:pPr>
            <a:r>
              <a:rPr lang="en-US" dirty="0" smtClean="0">
                <a:latin typeface="Arial" pitchFamily="34" charset="0"/>
                <a:ea typeface="ＭＳ Ｐゴシック" pitchFamily="34" charset="-128"/>
                <a:cs typeface="Arial" pitchFamily="34" charset="0"/>
              </a:rPr>
              <a:t>3X more protein than conventional flu vaccines</a:t>
            </a:r>
          </a:p>
          <a:p>
            <a:pPr>
              <a:buFont typeface="Wingdings" pitchFamily="2" charset="2"/>
              <a:buChar char="§"/>
            </a:pPr>
            <a:r>
              <a:rPr lang="en-US" dirty="0" smtClean="0">
                <a:latin typeface="Arial" pitchFamily="34" charset="0"/>
                <a:ea typeface="ＭＳ Ｐゴシック" pitchFamily="34" charset="-128"/>
                <a:cs typeface="Arial" pitchFamily="34" charset="0"/>
              </a:rPr>
              <a:t>No </a:t>
            </a:r>
          </a:p>
          <a:p>
            <a:pPr lvl="1"/>
            <a:r>
              <a:rPr lang="en-US" dirty="0" smtClean="0">
                <a:latin typeface="Arial" pitchFamily="34" charset="0"/>
                <a:ea typeface="ＭＳ Ｐゴシック" pitchFamily="34" charset="-128"/>
                <a:cs typeface="Arial" pitchFamily="34" charset="0"/>
              </a:rPr>
              <a:t>egg protein </a:t>
            </a:r>
          </a:p>
          <a:p>
            <a:pPr lvl="1"/>
            <a:r>
              <a:rPr lang="en-US" dirty="0" smtClean="0">
                <a:latin typeface="Arial" pitchFamily="34" charset="0"/>
                <a:ea typeface="ＭＳ Ｐゴシック" pitchFamily="34" charset="-128"/>
                <a:cs typeface="Arial" pitchFamily="34" charset="0"/>
              </a:rPr>
              <a:t>influenza virus</a:t>
            </a:r>
          </a:p>
          <a:p>
            <a:pPr lvl="1"/>
            <a:r>
              <a:rPr lang="en-US" dirty="0" err="1" smtClean="0">
                <a:latin typeface="Arial" pitchFamily="34" charset="0"/>
                <a:ea typeface="ＭＳ Ｐゴシック" pitchFamily="34" charset="-128"/>
                <a:cs typeface="Arial" pitchFamily="34" charset="0"/>
              </a:rPr>
              <a:t>thimerosal</a:t>
            </a:r>
            <a:r>
              <a:rPr lang="en-US" dirty="0" smtClean="0">
                <a:latin typeface="Arial" pitchFamily="34" charset="0"/>
                <a:ea typeface="ＭＳ Ｐゴシック" pitchFamily="34" charset="-128"/>
                <a:cs typeface="Arial" pitchFamily="34" charset="0"/>
              </a:rPr>
              <a:t> (mercury)</a:t>
            </a:r>
          </a:p>
          <a:p>
            <a:pPr lvl="1"/>
            <a:r>
              <a:rPr lang="en-US" dirty="0" smtClean="0">
                <a:latin typeface="Arial" pitchFamily="34" charset="0"/>
                <a:ea typeface="ＭＳ Ｐゴシック" pitchFamily="34" charset="-128"/>
                <a:cs typeface="Arial" pitchFamily="34" charset="0"/>
              </a:rPr>
              <a:t>antibiotics</a:t>
            </a:r>
          </a:p>
          <a:p>
            <a:pPr lvl="1"/>
            <a:r>
              <a:rPr lang="en-US" dirty="0" smtClean="0">
                <a:latin typeface="Arial" pitchFamily="34" charset="0"/>
                <a:ea typeface="ＭＳ Ｐゴシック" pitchFamily="34" charset="-128"/>
                <a:cs typeface="Arial" pitchFamily="34" charset="0"/>
              </a:rPr>
              <a:t>formaldehyde</a:t>
            </a:r>
          </a:p>
          <a:p>
            <a:pPr lvl="1"/>
            <a:r>
              <a:rPr lang="en-US" dirty="0" smtClean="0">
                <a:latin typeface="Arial" pitchFamily="34" charset="0"/>
                <a:ea typeface="ＭＳ Ｐゴシック" pitchFamily="34" charset="-128"/>
                <a:cs typeface="Arial" pitchFamily="34" charset="0"/>
              </a:rPr>
              <a:t>latex</a:t>
            </a:r>
          </a:p>
          <a:p>
            <a:pPr lvl="1"/>
            <a:r>
              <a:rPr lang="en-US" dirty="0" smtClean="0">
                <a:latin typeface="Arial" pitchFamily="34" charset="0"/>
                <a:ea typeface="ＭＳ Ｐゴシック" pitchFamily="34" charset="-128"/>
                <a:cs typeface="Arial" pitchFamily="34" charset="0"/>
              </a:rPr>
              <a:t>gelatin</a:t>
            </a:r>
          </a:p>
          <a:p>
            <a:pPr lvl="1"/>
            <a:r>
              <a:rPr lang="en-US" dirty="0" smtClean="0">
                <a:latin typeface="Arial" pitchFamily="34" charset="0"/>
                <a:ea typeface="ＭＳ Ｐゴシック" pitchFamily="34" charset="-128"/>
                <a:cs typeface="Arial" pitchFamily="34" charset="0"/>
              </a:rPr>
              <a:t>gluten</a:t>
            </a:r>
          </a:p>
          <a:p>
            <a:pPr lvl="1"/>
            <a:r>
              <a:rPr lang="en-US" dirty="0" smtClean="0">
                <a:latin typeface="Arial" pitchFamily="34" charset="0"/>
                <a:ea typeface="ＭＳ Ｐゴシック" pitchFamily="34" charset="-128"/>
                <a:cs typeface="Arial" pitchFamily="34" charset="0"/>
              </a:rPr>
              <a:t>endotoxins</a:t>
            </a:r>
          </a:p>
          <a:p>
            <a:pPr>
              <a:buFont typeface="Wingdings" pitchFamily="2" charset="2"/>
              <a:buChar char="§"/>
            </a:pPr>
            <a:endParaRPr lang="en-US" dirty="0" smtClean="0">
              <a:ea typeface="ＭＳ Ｐゴシック" pitchFamily="34" charset="-128"/>
              <a:cs typeface="Arial" pitchFamily="34" charset="0"/>
            </a:endParaRPr>
          </a:p>
        </p:txBody>
      </p:sp>
    </p:spTree>
    <p:extLst>
      <p:ext uri="{BB962C8B-B14F-4D97-AF65-F5344CB8AC3E}">
        <p14:creationId xmlns:p14="http://schemas.microsoft.com/office/powerpoint/2010/main" val="3798298384"/>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09934" y="24684"/>
            <a:ext cx="8134066" cy="990600"/>
          </a:xfrm>
        </p:spPr>
        <p:txBody>
          <a:bodyPr>
            <a:normAutofit/>
          </a:bodyPr>
          <a:lstStyle/>
          <a:p>
            <a:pPr algn="ctr"/>
            <a:r>
              <a:rPr lang="en-US" sz="3200" b="1" dirty="0" smtClean="0">
                <a:solidFill>
                  <a:schemeClr val="bg1"/>
                </a:solidFill>
                <a:latin typeface="Arial" panose="020B0604020202020204" pitchFamily="34" charset="0"/>
                <a:cs typeface="Arial" panose="020B0604020202020204" pitchFamily="34" charset="0"/>
              </a:rPr>
              <a:t>Vaccine Characteristics - Purity</a:t>
            </a:r>
            <a:endParaRPr lang="en-US" sz="3200" b="1" dirty="0">
              <a:solidFill>
                <a:schemeClr val="bg1"/>
              </a:solidFill>
              <a:latin typeface="Arial" panose="020B0604020202020204" pitchFamily="34" charset="0"/>
              <a:cs typeface="Arial" panose="020B0604020202020204" pitchFamily="34" charset="0"/>
            </a:endParaRPr>
          </a:p>
        </p:txBody>
      </p:sp>
      <p:graphicFrame>
        <p:nvGraphicFramePr>
          <p:cNvPr id="4" name="Content Placeholder 3"/>
          <p:cNvGraphicFramePr>
            <a:graphicFrameLocks noGrp="1"/>
          </p:cNvGraphicFramePr>
          <p:nvPr>
            <p:ph idx="1"/>
            <p:extLst/>
          </p:nvPr>
        </p:nvGraphicFramePr>
        <p:xfrm>
          <a:off x="152400" y="1447800"/>
          <a:ext cx="8915400" cy="4200016"/>
        </p:xfrm>
        <a:graphic>
          <a:graphicData uri="http://schemas.openxmlformats.org/drawingml/2006/table">
            <a:tbl>
              <a:tblPr firstRow="1" bandRow="1">
                <a:tableStyleId>{5C22544A-7EE6-4342-B048-85BDC9FD1C3A}</a:tableStyleId>
              </a:tblPr>
              <a:tblGrid>
                <a:gridCol w="1219201"/>
                <a:gridCol w="761999"/>
                <a:gridCol w="609600"/>
                <a:gridCol w="897837"/>
                <a:gridCol w="1240403"/>
                <a:gridCol w="697727"/>
                <a:gridCol w="1240403"/>
                <a:gridCol w="1550504"/>
                <a:gridCol w="697726"/>
              </a:tblGrid>
              <a:tr h="603913">
                <a:tc>
                  <a:txBody>
                    <a:bodyPr/>
                    <a:lstStyle/>
                    <a:p>
                      <a:endParaRPr lang="en-US" sz="1400" dirty="0">
                        <a:latin typeface="Arial" panose="020B0604020202020204" pitchFamily="34" charset="0"/>
                        <a:cs typeface="Arial" panose="020B0604020202020204" pitchFamily="34" charset="0"/>
                      </a:endParaRPr>
                    </a:p>
                  </a:txBody>
                  <a:tcPr/>
                </a:tc>
                <a:tc>
                  <a:txBody>
                    <a:bodyPr/>
                    <a:lstStyle/>
                    <a:p>
                      <a:r>
                        <a:rPr lang="en-US" sz="1200" b="1" dirty="0" smtClean="0">
                          <a:latin typeface="Arial" panose="020B0604020202020204" pitchFamily="34" charset="0"/>
                          <a:cs typeface="Arial" panose="020B0604020202020204" pitchFamily="34" charset="0"/>
                        </a:rPr>
                        <a:t>EXACT</a:t>
                      </a:r>
                    </a:p>
                    <a:p>
                      <a:r>
                        <a:rPr lang="en-US" sz="1200" b="1" dirty="0" smtClean="0">
                          <a:latin typeface="Arial" panose="020B0604020202020204" pitchFamily="34" charset="0"/>
                          <a:cs typeface="Arial" panose="020B0604020202020204" pitchFamily="34" charset="0"/>
                        </a:rPr>
                        <a:t>MATCH</a:t>
                      </a:r>
                      <a:endParaRPr lang="en-US" sz="1200" b="1" dirty="0">
                        <a:latin typeface="Arial" panose="020B0604020202020204" pitchFamily="34" charset="0"/>
                        <a:cs typeface="Arial" panose="020B0604020202020204" pitchFamily="34" charset="0"/>
                      </a:endParaRPr>
                    </a:p>
                  </a:txBody>
                  <a:tcPr/>
                </a:tc>
                <a:tc>
                  <a:txBody>
                    <a:bodyPr/>
                    <a:lstStyle/>
                    <a:p>
                      <a:r>
                        <a:rPr lang="en-US" sz="1200" b="1" dirty="0" smtClean="0">
                          <a:latin typeface="Arial" panose="020B0604020202020204" pitchFamily="34" charset="0"/>
                          <a:cs typeface="Arial" panose="020B0604020202020204" pitchFamily="34" charset="0"/>
                        </a:rPr>
                        <a:t>EGG</a:t>
                      </a:r>
                      <a:endParaRPr lang="en-US" sz="1200" b="1" dirty="0">
                        <a:latin typeface="Arial" panose="020B0604020202020204" pitchFamily="34" charset="0"/>
                        <a:cs typeface="Arial" panose="020B0604020202020204" pitchFamily="34" charset="0"/>
                      </a:endParaRPr>
                    </a:p>
                  </a:txBody>
                  <a:tcPr/>
                </a:tc>
                <a:tc>
                  <a:txBody>
                    <a:bodyPr/>
                    <a:lstStyle/>
                    <a:p>
                      <a:r>
                        <a:rPr lang="en-US" sz="1200" dirty="0" smtClean="0">
                          <a:latin typeface="Arial" panose="020B0604020202020204" pitchFamily="34" charset="0"/>
                          <a:cs typeface="Arial" panose="020B0604020202020204" pitchFamily="34" charset="0"/>
                        </a:rPr>
                        <a:t>GELATIN</a:t>
                      </a:r>
                      <a:endParaRPr lang="en-US" sz="1200" dirty="0">
                        <a:latin typeface="Arial" panose="020B0604020202020204" pitchFamily="34" charset="0"/>
                        <a:cs typeface="Arial" panose="020B0604020202020204" pitchFamily="34" charset="0"/>
                      </a:endParaRPr>
                    </a:p>
                  </a:txBody>
                  <a:tcPr/>
                </a:tc>
                <a:tc>
                  <a:txBody>
                    <a:bodyPr/>
                    <a:lstStyle/>
                    <a:p>
                      <a:r>
                        <a:rPr lang="en-US" sz="1200" dirty="0" smtClean="0">
                          <a:latin typeface="Arial" panose="020B0604020202020204" pitchFamily="34" charset="0"/>
                          <a:cs typeface="Arial" panose="020B0604020202020204" pitchFamily="34" charset="0"/>
                        </a:rPr>
                        <a:t>ANTIBIOTICS</a:t>
                      </a:r>
                      <a:endParaRPr lang="en-US" sz="1200" dirty="0">
                        <a:latin typeface="Arial" panose="020B0604020202020204" pitchFamily="34" charset="0"/>
                        <a:cs typeface="Arial" panose="020B0604020202020204" pitchFamily="34" charset="0"/>
                      </a:endParaRPr>
                    </a:p>
                  </a:txBody>
                  <a:tcPr/>
                </a:tc>
                <a:tc>
                  <a:txBody>
                    <a:bodyPr/>
                    <a:lstStyle/>
                    <a:p>
                      <a:r>
                        <a:rPr lang="en-US" sz="1200" dirty="0" smtClean="0">
                          <a:latin typeface="Arial" panose="020B0604020202020204" pitchFamily="34" charset="0"/>
                          <a:cs typeface="Arial" panose="020B0604020202020204" pitchFamily="34" charset="0"/>
                        </a:rPr>
                        <a:t>LATEX</a:t>
                      </a:r>
                      <a:endParaRPr lang="en-US" sz="1200" dirty="0">
                        <a:latin typeface="Arial" panose="020B0604020202020204" pitchFamily="34" charset="0"/>
                        <a:cs typeface="Arial" panose="020B0604020202020204" pitchFamily="34" charset="0"/>
                      </a:endParaRPr>
                    </a:p>
                  </a:txBody>
                  <a:tcPr/>
                </a:tc>
                <a:tc>
                  <a:txBody>
                    <a:bodyPr/>
                    <a:lstStyle/>
                    <a:p>
                      <a:r>
                        <a:rPr lang="en-US" sz="1200" dirty="0" smtClean="0">
                          <a:latin typeface="Arial" panose="020B0604020202020204" pitchFamily="34" charset="0"/>
                          <a:cs typeface="Arial" panose="020B0604020202020204" pitchFamily="34" charset="0"/>
                        </a:rPr>
                        <a:t>THIMEROSAL</a:t>
                      </a:r>
                      <a:endParaRPr lang="en-US" sz="1200" dirty="0">
                        <a:latin typeface="Arial" panose="020B0604020202020204" pitchFamily="34" charset="0"/>
                        <a:cs typeface="Arial" panose="020B0604020202020204" pitchFamily="34" charset="0"/>
                      </a:endParaRPr>
                    </a:p>
                  </a:txBody>
                  <a:tcPr/>
                </a:tc>
                <a:tc>
                  <a:txBody>
                    <a:bodyPr/>
                    <a:lstStyle/>
                    <a:p>
                      <a:r>
                        <a:rPr lang="en-US" sz="1200" dirty="0" smtClean="0">
                          <a:latin typeface="Arial" panose="020B0604020202020204" pitchFamily="34" charset="0"/>
                          <a:cs typeface="Arial" panose="020B0604020202020204" pitchFamily="34" charset="0"/>
                        </a:rPr>
                        <a:t>FORMALDEHYDE</a:t>
                      </a:r>
                      <a:endParaRPr lang="en-US" sz="1200" dirty="0">
                        <a:latin typeface="Arial" panose="020B0604020202020204" pitchFamily="34" charset="0"/>
                        <a:cs typeface="Arial" panose="020B0604020202020204" pitchFamily="34" charset="0"/>
                      </a:endParaRPr>
                    </a:p>
                  </a:txBody>
                  <a:tcPr/>
                </a:tc>
                <a:tc>
                  <a:txBody>
                    <a:bodyPr/>
                    <a:lstStyle/>
                    <a:p>
                      <a:r>
                        <a:rPr lang="en-US" sz="1200" dirty="0" smtClean="0">
                          <a:latin typeface="Arial" panose="020B0604020202020204" pitchFamily="34" charset="0"/>
                          <a:cs typeface="Arial" panose="020B0604020202020204" pitchFamily="34" charset="0"/>
                        </a:rPr>
                        <a:t>LIVE</a:t>
                      </a:r>
                    </a:p>
                    <a:p>
                      <a:r>
                        <a:rPr lang="en-US" sz="1200" dirty="0" smtClean="0">
                          <a:latin typeface="Arial" panose="020B0604020202020204" pitchFamily="34" charset="0"/>
                          <a:cs typeface="Arial" panose="020B0604020202020204" pitchFamily="34" charset="0"/>
                        </a:rPr>
                        <a:t>VIRUS</a:t>
                      </a:r>
                      <a:endParaRPr lang="en-US" sz="1200" dirty="0">
                        <a:latin typeface="Arial" panose="020B0604020202020204" pitchFamily="34" charset="0"/>
                        <a:cs typeface="Arial" panose="020B0604020202020204" pitchFamily="34" charset="0"/>
                      </a:endParaRPr>
                    </a:p>
                  </a:txBody>
                  <a:tcPr/>
                </a:tc>
              </a:tr>
              <a:tr h="399567">
                <a:tc>
                  <a:txBody>
                    <a:bodyPr/>
                    <a:lstStyle/>
                    <a:p>
                      <a:r>
                        <a:rPr lang="en-US" sz="1400" b="1" dirty="0" smtClean="0">
                          <a:latin typeface="Arial" panose="020B0604020202020204" pitchFamily="34" charset="0"/>
                          <a:cs typeface="Arial" panose="020B0604020202020204" pitchFamily="34" charset="0"/>
                        </a:rPr>
                        <a:t>FLUBLOK</a:t>
                      </a:r>
                      <a:endParaRPr lang="en-US" sz="1400" b="1" dirty="0">
                        <a:latin typeface="Arial" panose="020B0604020202020204" pitchFamily="34" charset="0"/>
                        <a:cs typeface="Arial" panose="020B0604020202020204" pitchFamily="34" charset="0"/>
                      </a:endParaRPr>
                    </a:p>
                  </a:txBody>
                  <a:tcPr/>
                </a:tc>
                <a:tc>
                  <a:txBody>
                    <a:bodyPr/>
                    <a:lstStyle/>
                    <a:p>
                      <a:pPr algn="ctr"/>
                      <a:r>
                        <a:rPr lang="en-US" sz="1400" b="1" dirty="0" smtClean="0">
                          <a:latin typeface="Arial" panose="020B0604020202020204" pitchFamily="34" charset="0"/>
                          <a:cs typeface="Arial" panose="020B0604020202020204" pitchFamily="34" charset="0"/>
                        </a:rPr>
                        <a:t>X</a:t>
                      </a:r>
                      <a:endParaRPr lang="en-US" sz="1400" b="1" dirty="0">
                        <a:latin typeface="Arial" panose="020B0604020202020204" pitchFamily="34" charset="0"/>
                        <a:cs typeface="Arial" panose="020B0604020202020204" pitchFamily="34" charset="0"/>
                      </a:endParaRPr>
                    </a:p>
                  </a:txBody>
                  <a:tcPr>
                    <a:solidFill>
                      <a:srgbClr val="00B050"/>
                    </a:solidFill>
                  </a:tcPr>
                </a:tc>
                <a:tc>
                  <a:txBody>
                    <a:bodyPr/>
                    <a:lstStyle/>
                    <a:p>
                      <a:endParaRPr lang="en-US" sz="1400" b="1" dirty="0">
                        <a:latin typeface="Arial" panose="020B0604020202020204" pitchFamily="34" charset="0"/>
                        <a:cs typeface="Arial" panose="020B0604020202020204" pitchFamily="34" charset="0"/>
                      </a:endParaRPr>
                    </a:p>
                  </a:txBody>
                  <a:tcPr>
                    <a:solidFill>
                      <a:srgbClr val="00B050"/>
                    </a:solidFill>
                  </a:tcPr>
                </a:tc>
                <a:tc>
                  <a:txBody>
                    <a:bodyPr/>
                    <a:lstStyle/>
                    <a:p>
                      <a:endParaRPr lang="en-US" sz="1400" dirty="0">
                        <a:latin typeface="Arial" panose="020B0604020202020204" pitchFamily="34" charset="0"/>
                        <a:cs typeface="Arial" panose="020B0604020202020204" pitchFamily="34" charset="0"/>
                      </a:endParaRPr>
                    </a:p>
                  </a:txBody>
                  <a:tcPr>
                    <a:solidFill>
                      <a:srgbClr val="00B050"/>
                    </a:solidFill>
                  </a:tcPr>
                </a:tc>
                <a:tc>
                  <a:txBody>
                    <a:bodyPr/>
                    <a:lstStyle/>
                    <a:p>
                      <a:endParaRPr lang="en-US" sz="1400" dirty="0">
                        <a:latin typeface="Arial" panose="020B0604020202020204" pitchFamily="34" charset="0"/>
                        <a:cs typeface="Arial" panose="020B0604020202020204" pitchFamily="34" charset="0"/>
                      </a:endParaRPr>
                    </a:p>
                  </a:txBody>
                  <a:tcPr>
                    <a:solidFill>
                      <a:srgbClr val="00B050"/>
                    </a:solidFill>
                  </a:tcPr>
                </a:tc>
                <a:tc>
                  <a:txBody>
                    <a:bodyPr/>
                    <a:lstStyle/>
                    <a:p>
                      <a:endParaRPr lang="en-US" sz="1400" dirty="0">
                        <a:latin typeface="Arial" panose="020B0604020202020204" pitchFamily="34" charset="0"/>
                        <a:cs typeface="Arial" panose="020B0604020202020204" pitchFamily="34" charset="0"/>
                      </a:endParaRPr>
                    </a:p>
                  </a:txBody>
                  <a:tcPr>
                    <a:solidFill>
                      <a:srgbClr val="00B050"/>
                    </a:solidFill>
                  </a:tcPr>
                </a:tc>
                <a:tc>
                  <a:txBody>
                    <a:bodyPr/>
                    <a:lstStyle/>
                    <a:p>
                      <a:endParaRPr lang="en-US" sz="1400" dirty="0">
                        <a:latin typeface="Arial" panose="020B0604020202020204" pitchFamily="34" charset="0"/>
                        <a:cs typeface="Arial" panose="020B0604020202020204" pitchFamily="34" charset="0"/>
                      </a:endParaRPr>
                    </a:p>
                  </a:txBody>
                  <a:tcPr>
                    <a:solidFill>
                      <a:srgbClr val="00B050"/>
                    </a:solidFill>
                  </a:tcPr>
                </a:tc>
                <a:tc>
                  <a:txBody>
                    <a:bodyPr/>
                    <a:lstStyle/>
                    <a:p>
                      <a:endParaRPr lang="en-US" sz="1400" dirty="0">
                        <a:latin typeface="Arial" panose="020B0604020202020204" pitchFamily="34" charset="0"/>
                        <a:cs typeface="Arial" panose="020B0604020202020204" pitchFamily="34" charset="0"/>
                      </a:endParaRPr>
                    </a:p>
                  </a:txBody>
                  <a:tcPr>
                    <a:solidFill>
                      <a:srgbClr val="00B050"/>
                    </a:solidFill>
                  </a:tcPr>
                </a:tc>
                <a:tc>
                  <a:txBody>
                    <a:bodyPr/>
                    <a:lstStyle/>
                    <a:p>
                      <a:endParaRPr lang="en-US" sz="1400" dirty="0">
                        <a:latin typeface="Arial" panose="020B0604020202020204" pitchFamily="34" charset="0"/>
                        <a:cs typeface="Arial" panose="020B0604020202020204" pitchFamily="34" charset="0"/>
                      </a:endParaRPr>
                    </a:p>
                  </a:txBody>
                  <a:tcPr>
                    <a:solidFill>
                      <a:srgbClr val="00B050"/>
                    </a:solidFill>
                  </a:tcPr>
                </a:tc>
              </a:tr>
              <a:tr h="399567">
                <a:tc>
                  <a:txBody>
                    <a:bodyPr/>
                    <a:lstStyle/>
                    <a:p>
                      <a:r>
                        <a:rPr lang="en-US" sz="1400" dirty="0" smtClean="0">
                          <a:latin typeface="Arial" panose="020B0604020202020204" pitchFamily="34" charset="0"/>
                          <a:cs typeface="Arial" panose="020B0604020202020204" pitchFamily="34" charset="0"/>
                        </a:rPr>
                        <a:t>AFLURIA</a:t>
                      </a: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X</a:t>
                      </a: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X</a:t>
                      </a: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X</a:t>
                      </a: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dirty="0">
                        <a:latin typeface="Arial" panose="020B0604020202020204" pitchFamily="34" charset="0"/>
                        <a:cs typeface="Arial" panose="020B0604020202020204" pitchFamily="34" charset="0"/>
                      </a:endParaRPr>
                    </a:p>
                  </a:txBody>
                  <a:tcPr/>
                </a:tc>
              </a:tr>
              <a:tr h="399567">
                <a:tc>
                  <a:txBody>
                    <a:bodyPr/>
                    <a:lstStyle/>
                    <a:p>
                      <a:r>
                        <a:rPr lang="en-US" sz="1400" dirty="0" smtClean="0">
                          <a:latin typeface="Arial" panose="020B0604020202020204" pitchFamily="34" charset="0"/>
                          <a:cs typeface="Arial" panose="020B0604020202020204" pitchFamily="34" charset="0"/>
                        </a:rPr>
                        <a:t>FLUARIX</a:t>
                      </a:r>
                    </a:p>
                  </a:txBody>
                  <a:tcPr/>
                </a:tc>
                <a:tc>
                  <a:txBody>
                    <a:bodyPr/>
                    <a:lstStyle/>
                    <a:p>
                      <a:pPr algn="ct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X</a:t>
                      </a: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X</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X</a:t>
                      </a: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X</a:t>
                      </a: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dirty="0">
                        <a:latin typeface="Arial" panose="020B0604020202020204" pitchFamily="34" charset="0"/>
                        <a:cs typeface="Arial" panose="020B0604020202020204" pitchFamily="34" charset="0"/>
                      </a:endParaRPr>
                    </a:p>
                  </a:txBody>
                  <a:tcPr/>
                </a:tc>
              </a:tr>
              <a:tr h="399567">
                <a:tc>
                  <a:txBody>
                    <a:bodyPr/>
                    <a:lstStyle/>
                    <a:p>
                      <a:r>
                        <a:rPr lang="en-US" sz="1400" dirty="0" smtClean="0">
                          <a:latin typeface="Arial" panose="020B0604020202020204" pitchFamily="34" charset="0"/>
                          <a:cs typeface="Arial" panose="020B0604020202020204" pitchFamily="34" charset="0"/>
                        </a:rPr>
                        <a:t>FLUMIST</a:t>
                      </a: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X</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X</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X</a:t>
                      </a: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X</a:t>
                      </a:r>
                      <a:endParaRPr lang="en-US" sz="1400" dirty="0">
                        <a:latin typeface="Arial" panose="020B0604020202020204" pitchFamily="34" charset="0"/>
                        <a:cs typeface="Arial" panose="020B0604020202020204" pitchFamily="34" charset="0"/>
                      </a:endParaRPr>
                    </a:p>
                  </a:txBody>
                  <a:tcPr/>
                </a:tc>
              </a:tr>
              <a:tr h="399567">
                <a:tc>
                  <a:txBody>
                    <a:bodyPr/>
                    <a:lstStyle/>
                    <a:p>
                      <a:r>
                        <a:rPr lang="en-US" sz="1400" dirty="0" smtClean="0">
                          <a:latin typeface="Arial" panose="020B0604020202020204" pitchFamily="34" charset="0"/>
                          <a:cs typeface="Arial" panose="020B0604020202020204" pitchFamily="34" charset="0"/>
                        </a:rPr>
                        <a:t>FLUVIRIN</a:t>
                      </a: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X</a:t>
                      </a: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X</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X</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X</a:t>
                      </a: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dirty="0">
                        <a:latin typeface="Arial" panose="020B0604020202020204" pitchFamily="34" charset="0"/>
                        <a:cs typeface="Arial" panose="020B0604020202020204" pitchFamily="34" charset="0"/>
                      </a:endParaRPr>
                    </a:p>
                  </a:txBody>
                  <a:tcPr/>
                </a:tc>
              </a:tr>
              <a:tr h="399567">
                <a:tc>
                  <a:txBody>
                    <a:bodyPr/>
                    <a:lstStyle/>
                    <a:p>
                      <a:r>
                        <a:rPr lang="en-US" sz="1400" dirty="0" smtClean="0">
                          <a:latin typeface="Arial" panose="020B0604020202020204" pitchFamily="34" charset="0"/>
                          <a:cs typeface="Arial" panose="020B0604020202020204" pitchFamily="34" charset="0"/>
                        </a:rPr>
                        <a:t>FLUZONE</a:t>
                      </a: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X</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X</a:t>
                      </a: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X</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X </a:t>
                      </a:r>
                      <a:r>
                        <a:rPr lang="en-US" sz="1000" dirty="0" smtClean="0">
                          <a:latin typeface="Arial" panose="020B0604020202020204" pitchFamily="34" charset="0"/>
                          <a:cs typeface="Arial" panose="020B0604020202020204" pitchFamily="34" charset="0"/>
                        </a:rPr>
                        <a:t>(INTRADERMAL)</a:t>
                      </a:r>
                      <a:endParaRPr lang="en-US" sz="1000" dirty="0">
                        <a:latin typeface="Arial" panose="020B0604020202020204" pitchFamily="34" charset="0"/>
                        <a:cs typeface="Arial" panose="020B0604020202020204" pitchFamily="34" charset="0"/>
                      </a:endParaRPr>
                    </a:p>
                  </a:txBody>
                  <a:tcPr/>
                </a:tc>
                <a:tc>
                  <a:txBody>
                    <a:bodyPr/>
                    <a:lstStyle/>
                    <a:p>
                      <a:pPr algn="ctr"/>
                      <a:endParaRPr lang="en-US" sz="1000" dirty="0">
                        <a:latin typeface="Arial" panose="020B0604020202020204" pitchFamily="34" charset="0"/>
                        <a:cs typeface="Arial" panose="020B0604020202020204" pitchFamily="34" charset="0"/>
                      </a:endParaRPr>
                    </a:p>
                  </a:txBody>
                  <a:tcPr/>
                </a:tc>
              </a:tr>
              <a:tr h="399567">
                <a:tc>
                  <a:txBody>
                    <a:bodyPr/>
                    <a:lstStyle/>
                    <a:p>
                      <a:r>
                        <a:rPr lang="en-US" sz="1400" dirty="0" smtClean="0">
                          <a:latin typeface="Arial" panose="020B0604020202020204" pitchFamily="34" charset="0"/>
                          <a:cs typeface="Arial" panose="020B0604020202020204" pitchFamily="34" charset="0"/>
                        </a:rPr>
                        <a:t>FLUCELVAX</a:t>
                      </a: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X</a:t>
                      </a: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X</a:t>
                      </a: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dirty="0">
                        <a:latin typeface="Arial" panose="020B0604020202020204" pitchFamily="34" charset="0"/>
                        <a:cs typeface="Arial" panose="020B0604020202020204" pitchFamily="34" charset="0"/>
                      </a:endParaRPr>
                    </a:p>
                  </a:txBody>
                  <a:tcPr/>
                </a:tc>
              </a:tr>
              <a:tr h="399567">
                <a:tc>
                  <a:txBody>
                    <a:bodyPr/>
                    <a:lstStyle/>
                    <a:p>
                      <a:r>
                        <a:rPr lang="en-US" sz="1400" dirty="0" smtClean="0">
                          <a:latin typeface="Arial" panose="020B0604020202020204" pitchFamily="34" charset="0"/>
                          <a:cs typeface="Arial" panose="020B0604020202020204" pitchFamily="34" charset="0"/>
                        </a:rPr>
                        <a:t>FLULAVAL</a:t>
                      </a: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X</a:t>
                      </a: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X</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X</a:t>
                      </a: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dirty="0">
                        <a:latin typeface="Arial" panose="020B0604020202020204" pitchFamily="34" charset="0"/>
                        <a:cs typeface="Arial" panose="020B0604020202020204" pitchFamily="34" charset="0"/>
                      </a:endParaRPr>
                    </a:p>
                  </a:txBody>
                  <a:tcPr/>
                </a:tc>
              </a:tr>
              <a:tr h="399567">
                <a:tc>
                  <a:txBody>
                    <a:bodyPr/>
                    <a:lstStyle/>
                    <a:p>
                      <a:r>
                        <a:rPr lang="en-US" sz="1400" dirty="0" smtClean="0">
                          <a:latin typeface="Arial" panose="020B0604020202020204" pitchFamily="34" charset="0"/>
                          <a:cs typeface="Arial" panose="020B0604020202020204" pitchFamily="34" charset="0"/>
                        </a:rPr>
                        <a:t>AGRIFLU</a:t>
                      </a: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X</a:t>
                      </a: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X</a:t>
                      </a:r>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smtClean="0">
                          <a:latin typeface="Arial" panose="020B0604020202020204" pitchFamily="34" charset="0"/>
                          <a:cs typeface="Arial" panose="020B0604020202020204" pitchFamily="34" charset="0"/>
                        </a:rPr>
                        <a:t>X</a:t>
                      </a: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dirty="0">
                        <a:latin typeface="Arial" panose="020B0604020202020204" pitchFamily="34" charset="0"/>
                        <a:cs typeface="Arial" panose="020B0604020202020204" pitchFamily="34" charset="0"/>
                      </a:endParaRPr>
                    </a:p>
                  </a:txBody>
                  <a:tcPr/>
                </a:tc>
                <a:tc>
                  <a:txBody>
                    <a:bodyPr/>
                    <a:lstStyle/>
                    <a:p>
                      <a:pPr algn="ctr"/>
                      <a:endParaRPr lang="en-US" sz="1400" dirty="0">
                        <a:latin typeface="Arial" panose="020B0604020202020204" pitchFamily="34" charset="0"/>
                        <a:cs typeface="Arial" panose="020B0604020202020204" pitchFamily="34" charset="0"/>
                      </a:endParaRPr>
                    </a:p>
                  </a:txBody>
                  <a:tcPr/>
                </a:tc>
              </a:tr>
            </a:tbl>
          </a:graphicData>
        </a:graphic>
      </p:graphicFrame>
      <p:sp>
        <p:nvSpPr>
          <p:cNvPr id="2" name="TextBox 1"/>
          <p:cNvSpPr txBox="1"/>
          <p:nvPr/>
        </p:nvSpPr>
        <p:spPr>
          <a:xfrm>
            <a:off x="3657600" y="5943600"/>
            <a:ext cx="6324600" cy="381000"/>
          </a:xfrm>
          <a:prstGeom prst="rect">
            <a:avLst/>
          </a:prstGeom>
          <a:noFill/>
        </p:spPr>
        <p:txBody>
          <a:bodyPr wrap="square" rtlCol="0">
            <a:spAutoFit/>
          </a:bodyPr>
          <a:lstStyle/>
          <a:p>
            <a:r>
              <a:rPr lang="en-US" dirty="0" err="1" smtClean="0">
                <a:latin typeface="Arial" panose="020B0604020202020204" pitchFamily="34" charset="0"/>
                <a:cs typeface="Arial" panose="020B0604020202020204" pitchFamily="34" charset="0"/>
              </a:rPr>
              <a:t>Flublok</a:t>
            </a:r>
            <a:r>
              <a:rPr lang="en-US" dirty="0" smtClean="0">
                <a:latin typeface="Arial" panose="020B0604020202020204" pitchFamily="34" charset="0"/>
                <a:cs typeface="Arial" panose="020B0604020202020204" pitchFamily="34" charset="0"/>
              </a:rPr>
              <a:t> can “de-risk” </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25641814"/>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6"/>
          <p:cNvSpPr txBox="1">
            <a:spLocks noChangeArrowheads="1"/>
          </p:cNvSpPr>
          <p:nvPr/>
        </p:nvSpPr>
        <p:spPr bwMode="auto">
          <a:xfrm>
            <a:off x="914400" y="78472"/>
            <a:ext cx="8229600" cy="954107"/>
          </a:xfrm>
          <a:prstGeom prst="rect">
            <a:avLst/>
          </a:prstGeom>
          <a:noFill/>
          <a:ln w="9525">
            <a:noFill/>
            <a:miter lim="800000"/>
            <a:headEnd/>
            <a:tailEnd/>
          </a:ln>
        </p:spPr>
        <p:txBody>
          <a:bodyPr>
            <a:spAutoFit/>
          </a:bodyPr>
          <a:lstStyle/>
          <a:p>
            <a:pPr algn="ctr"/>
            <a:r>
              <a:rPr lang="en-US" sz="2800" b="1" dirty="0" smtClean="0">
                <a:solidFill>
                  <a:schemeClr val="bg1"/>
                </a:solidFill>
                <a:latin typeface="Arial" panose="020B0604020202020204" pitchFamily="34" charset="0"/>
                <a:cs typeface="Arial" panose="020B0604020202020204" pitchFamily="34" charset="0"/>
              </a:rPr>
              <a:t>Flublok Protects Against Matched and Drifted Influenza Strains</a:t>
            </a:r>
            <a:endParaRPr lang="en-US" sz="2800" b="1" baseline="30000" dirty="0">
              <a:solidFill>
                <a:schemeClr val="bg1"/>
              </a:solidFill>
              <a:latin typeface="Arial" panose="020B0604020202020204" pitchFamily="34" charset="0"/>
              <a:cs typeface="Arial" panose="020B0604020202020204" pitchFamily="34" charset="0"/>
            </a:endParaRPr>
          </a:p>
        </p:txBody>
      </p:sp>
      <p:pic>
        <p:nvPicPr>
          <p:cNvPr id="50178" name="Picture 2"/>
          <p:cNvPicPr>
            <a:picLocks noChangeAspect="1" noChangeArrowheads="1"/>
          </p:cNvPicPr>
          <p:nvPr/>
        </p:nvPicPr>
        <p:blipFill>
          <a:blip r:embed="rId2" cstate="print"/>
          <a:srcRect/>
          <a:stretch>
            <a:fillRect/>
          </a:stretch>
        </p:blipFill>
        <p:spPr bwMode="auto">
          <a:xfrm>
            <a:off x="483214" y="1208674"/>
            <a:ext cx="4363106" cy="4271971"/>
          </a:xfrm>
          <a:prstGeom prst="rect">
            <a:avLst/>
          </a:prstGeom>
          <a:noFill/>
          <a:ln w="9525">
            <a:noFill/>
            <a:miter lim="800000"/>
            <a:headEnd/>
            <a:tailEnd/>
          </a:ln>
        </p:spPr>
      </p:pic>
      <p:sp>
        <p:nvSpPr>
          <p:cNvPr id="4" name="Rectangle 3"/>
          <p:cNvSpPr/>
          <p:nvPr/>
        </p:nvSpPr>
        <p:spPr>
          <a:xfrm>
            <a:off x="5799907" y="2542902"/>
            <a:ext cx="3108961" cy="707886"/>
          </a:xfrm>
          <a:prstGeom prst="rect">
            <a:avLst/>
          </a:prstGeom>
        </p:spPr>
        <p:txBody>
          <a:bodyPr wrap="square">
            <a:spAutoFit/>
          </a:bodyPr>
          <a:lstStyle/>
          <a:p>
            <a:pPr indent="-342900" algn="ctr" eaLnBrk="0" hangingPunct="0">
              <a:spcAft>
                <a:spcPts val="600"/>
              </a:spcAft>
              <a:buClr>
                <a:srgbClr val="002060"/>
              </a:buClr>
              <a:buSzPct val="80000"/>
              <a:defRPr/>
            </a:pPr>
            <a:r>
              <a:rPr lang="en-US" sz="2000" b="1" kern="0" dirty="0" smtClean="0">
                <a:solidFill>
                  <a:srgbClr val="FF0000"/>
                </a:solidFill>
                <a:latin typeface="Arial" panose="020B0604020202020204" pitchFamily="34" charset="0"/>
                <a:cs typeface="Arial" panose="020B0604020202020204" pitchFamily="34" charset="0"/>
              </a:rPr>
              <a:t>75% protection against matched strains</a:t>
            </a:r>
            <a:endParaRPr lang="en-US" sz="2000" b="1" kern="0" dirty="0">
              <a:solidFill>
                <a:srgbClr val="FF0000"/>
              </a:solidFill>
              <a:latin typeface="Arial" panose="020B0604020202020204" pitchFamily="34" charset="0"/>
              <a:cs typeface="Arial" panose="020B0604020202020204" pitchFamily="34" charset="0"/>
            </a:endParaRPr>
          </a:p>
        </p:txBody>
      </p:sp>
      <p:sp>
        <p:nvSpPr>
          <p:cNvPr id="6" name="Rectangle 5"/>
          <p:cNvSpPr/>
          <p:nvPr/>
        </p:nvSpPr>
        <p:spPr>
          <a:xfrm>
            <a:off x="5839096" y="3531325"/>
            <a:ext cx="3108961" cy="1015663"/>
          </a:xfrm>
          <a:prstGeom prst="rect">
            <a:avLst/>
          </a:prstGeom>
        </p:spPr>
        <p:txBody>
          <a:bodyPr wrap="square">
            <a:spAutoFit/>
          </a:bodyPr>
          <a:lstStyle/>
          <a:p>
            <a:pPr indent="-342900" algn="ctr" eaLnBrk="0" hangingPunct="0">
              <a:spcAft>
                <a:spcPts val="600"/>
              </a:spcAft>
              <a:buClr>
                <a:srgbClr val="002060"/>
              </a:buClr>
              <a:buSzPct val="80000"/>
              <a:defRPr/>
            </a:pPr>
            <a:r>
              <a:rPr lang="en-US" sz="2000" b="1" kern="0" dirty="0" smtClean="0">
                <a:solidFill>
                  <a:srgbClr val="FF0000"/>
                </a:solidFill>
                <a:latin typeface="Arial" panose="020B0604020202020204" pitchFamily="34" charset="0"/>
                <a:cs typeface="Arial" panose="020B0604020202020204" pitchFamily="34" charset="0"/>
              </a:rPr>
              <a:t>45% protection against </a:t>
            </a:r>
            <a:r>
              <a:rPr lang="en-US" sz="2000" b="1" i="1" u="sng" kern="0" dirty="0" smtClean="0">
                <a:solidFill>
                  <a:srgbClr val="FF0000"/>
                </a:solidFill>
                <a:latin typeface="Arial" panose="020B0604020202020204" pitchFamily="34" charset="0"/>
                <a:cs typeface="Arial" panose="020B0604020202020204" pitchFamily="34" charset="0"/>
              </a:rPr>
              <a:t>all</a:t>
            </a:r>
            <a:r>
              <a:rPr lang="en-US" sz="2000" b="1" kern="0" dirty="0" smtClean="0">
                <a:solidFill>
                  <a:srgbClr val="FF0000"/>
                </a:solidFill>
                <a:latin typeface="Arial" panose="020B0604020202020204" pitchFamily="34" charset="0"/>
                <a:cs typeface="Arial" panose="020B0604020202020204" pitchFamily="34" charset="0"/>
              </a:rPr>
              <a:t> strains (including drifted)</a:t>
            </a:r>
            <a:endParaRPr lang="en-US" sz="2000" b="1" kern="0" dirty="0">
              <a:solidFill>
                <a:srgbClr val="FF0000"/>
              </a:solidFill>
              <a:latin typeface="Arial" panose="020B0604020202020204" pitchFamily="34" charset="0"/>
              <a:cs typeface="Arial" panose="020B0604020202020204" pitchFamily="34" charset="0"/>
            </a:endParaRPr>
          </a:p>
        </p:txBody>
      </p:sp>
      <p:sp>
        <p:nvSpPr>
          <p:cNvPr id="9" name="Left Arrow 8"/>
          <p:cNvSpPr/>
          <p:nvPr/>
        </p:nvSpPr>
        <p:spPr>
          <a:xfrm>
            <a:off x="4127864" y="2508068"/>
            <a:ext cx="1606731" cy="535577"/>
          </a:xfrm>
          <a:prstGeom prst="lef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Left Arrow 11"/>
          <p:cNvSpPr/>
          <p:nvPr/>
        </p:nvSpPr>
        <p:spPr>
          <a:xfrm>
            <a:off x="4175761" y="3483428"/>
            <a:ext cx="1606731" cy="535577"/>
          </a:xfrm>
          <a:prstGeom prst="lef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6"/>
          <p:cNvSpPr txBox="1">
            <a:spLocks noChangeArrowheads="1"/>
          </p:cNvSpPr>
          <p:nvPr/>
        </p:nvSpPr>
        <p:spPr bwMode="auto">
          <a:xfrm>
            <a:off x="0" y="5560517"/>
            <a:ext cx="9144000" cy="1200329"/>
          </a:xfrm>
          <a:prstGeom prst="rect">
            <a:avLst/>
          </a:prstGeom>
          <a:noFill/>
          <a:ln w="9525">
            <a:noFill/>
            <a:miter lim="800000"/>
            <a:headEnd/>
            <a:tailEnd/>
          </a:ln>
        </p:spPr>
        <p:txBody>
          <a:bodyPr wrap="square">
            <a:spAutoFit/>
          </a:bodyPr>
          <a:lstStyle/>
          <a:p>
            <a:pPr algn="ctr"/>
            <a:r>
              <a:rPr lang="en-US" sz="2400" b="1" dirty="0" smtClean="0">
                <a:solidFill>
                  <a:srgbClr val="002060"/>
                </a:solidFill>
                <a:latin typeface="Arial" panose="020B0604020202020204" pitchFamily="34" charset="0"/>
                <a:cs typeface="Arial" panose="020B0604020202020204" pitchFamily="34" charset="0"/>
              </a:rPr>
              <a:t>And shows improved immunogenicity against the A strains and comparable responses to the B strains in adults ≥50 yr old</a:t>
            </a:r>
            <a:endParaRPr lang="en-US" sz="2400" b="1" baseline="300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581124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28048" y="24684"/>
            <a:ext cx="8215952" cy="990600"/>
          </a:xfrm>
        </p:spPr>
        <p:txBody>
          <a:bodyPr>
            <a:noAutofit/>
          </a:bodyPr>
          <a:lstStyle/>
          <a:p>
            <a:pPr algn="ctr"/>
            <a:r>
              <a:rPr lang="en-US" sz="3200" b="1" dirty="0" smtClean="0">
                <a:solidFill>
                  <a:schemeClr val="bg1"/>
                </a:solidFill>
                <a:latin typeface="Arial" panose="020B0604020202020204" pitchFamily="34" charset="0"/>
                <a:cs typeface="Arial" panose="020B0604020202020204" pitchFamily="34" charset="0"/>
              </a:rPr>
              <a:t>Influenza 2014-2015: </a:t>
            </a:r>
            <a:br>
              <a:rPr lang="en-US" sz="3200" b="1" dirty="0" smtClean="0">
                <a:solidFill>
                  <a:schemeClr val="bg1"/>
                </a:solidFill>
                <a:latin typeface="Arial" panose="020B0604020202020204" pitchFamily="34" charset="0"/>
                <a:cs typeface="Arial" panose="020B0604020202020204" pitchFamily="34" charset="0"/>
              </a:rPr>
            </a:br>
            <a:r>
              <a:rPr lang="en-US" sz="3200" b="1" dirty="0" smtClean="0">
                <a:solidFill>
                  <a:schemeClr val="bg1"/>
                </a:solidFill>
                <a:latin typeface="Arial" panose="020B0604020202020204" pitchFamily="34" charset="0"/>
                <a:cs typeface="Arial" panose="020B0604020202020204" pitchFamily="34" charset="0"/>
              </a:rPr>
              <a:t>The Longest Flu Season on Record</a:t>
            </a:r>
            <a:endParaRPr lang="en-US" sz="3200" b="1" dirty="0">
              <a:solidFill>
                <a:schemeClr val="bg1"/>
              </a:solidFill>
              <a:latin typeface="Arial" panose="020B0604020202020204" pitchFamily="34" charset="0"/>
              <a:cs typeface="Arial" panose="020B0604020202020204" pitchFamily="34" charset="0"/>
            </a:endParaRPr>
          </a:p>
        </p:txBody>
      </p:sp>
      <p:sp>
        <p:nvSpPr>
          <p:cNvPr id="4" name="Content Placeholder 3"/>
          <p:cNvSpPr>
            <a:spLocks noGrp="1"/>
          </p:cNvSpPr>
          <p:nvPr>
            <p:ph idx="1"/>
          </p:nvPr>
        </p:nvSpPr>
        <p:spPr>
          <a:xfrm>
            <a:off x="235520" y="1371602"/>
            <a:ext cx="8908480" cy="4975030"/>
          </a:xfrm>
        </p:spPr>
        <p:txBody>
          <a:bodyPr>
            <a:normAutofit fontScale="92500" lnSpcReduction="10000"/>
          </a:bodyPr>
          <a:lstStyle/>
          <a:p>
            <a:pPr lvl="1"/>
            <a:r>
              <a:rPr lang="en-US" sz="2400" dirty="0" smtClean="0">
                <a:latin typeface="Arial" panose="020B0604020202020204" pitchFamily="34" charset="0"/>
                <a:cs typeface="Arial" panose="020B0604020202020204" pitchFamily="34" charset="0"/>
              </a:rPr>
              <a:t>Predominant circulating virus was H3N2</a:t>
            </a:r>
          </a:p>
          <a:p>
            <a:pPr lvl="2"/>
            <a:r>
              <a:rPr lang="en-US" sz="2200" dirty="0" smtClean="0">
                <a:latin typeface="Arial" panose="020B0604020202020204" pitchFamily="34" charset="0"/>
                <a:cs typeface="Arial" panose="020B0604020202020204" pitchFamily="34" charset="0"/>
              </a:rPr>
              <a:t>Causes worse disease and more complications than other influenza subtypes and can have mortality rates as high as 50,000</a:t>
            </a:r>
          </a:p>
          <a:p>
            <a:pPr lvl="2"/>
            <a:r>
              <a:rPr lang="en-US" sz="2200" dirty="0">
                <a:latin typeface="Arial" panose="020B0604020202020204" pitchFamily="34" charset="0"/>
                <a:cs typeface="Arial" panose="020B0604020202020204" pitchFamily="34" charset="0"/>
              </a:rPr>
              <a:t>H</a:t>
            </a:r>
            <a:r>
              <a:rPr lang="en-US" sz="2200" dirty="0" smtClean="0">
                <a:latin typeface="Arial" panose="020B0604020202020204" pitchFamily="34" charset="0"/>
                <a:cs typeface="Arial" panose="020B0604020202020204" pitchFamily="34" charset="0"/>
              </a:rPr>
              <a:t>ighest hospitalization rate ever for people </a:t>
            </a:r>
            <a:r>
              <a:rPr lang="en-US" sz="2200" u="sng" dirty="0" smtClean="0">
                <a:latin typeface="Arial" panose="020B0604020202020204" pitchFamily="34" charset="0"/>
                <a:cs typeface="Arial" panose="020B0604020202020204" pitchFamily="34" charset="0"/>
              </a:rPr>
              <a:t>&gt;</a:t>
            </a:r>
            <a:r>
              <a:rPr lang="en-US" sz="2200" dirty="0" smtClean="0">
                <a:latin typeface="Arial" panose="020B0604020202020204" pitchFamily="34" charset="0"/>
                <a:cs typeface="Arial" panose="020B0604020202020204" pitchFamily="34" charset="0"/>
              </a:rPr>
              <a:t>65 (322/100,000) and 65.5/100,000 in all age groups</a:t>
            </a:r>
          </a:p>
          <a:p>
            <a:pPr lvl="2"/>
            <a:endParaRPr lang="en-US" sz="2200" dirty="0" smtClean="0">
              <a:latin typeface="Arial" panose="020B0604020202020204" pitchFamily="34" charset="0"/>
              <a:cs typeface="Arial" panose="020B0604020202020204" pitchFamily="34" charset="0"/>
            </a:endParaRPr>
          </a:p>
          <a:p>
            <a:pPr lvl="1"/>
            <a:r>
              <a:rPr lang="en-US" sz="2400" dirty="0" smtClean="0">
                <a:latin typeface="Arial" panose="020B0604020202020204" pitchFamily="34" charset="0"/>
                <a:cs typeface="Arial" panose="020B0604020202020204" pitchFamily="34" charset="0"/>
              </a:rPr>
              <a:t>Poor vaccine performance – </a:t>
            </a:r>
          </a:p>
          <a:p>
            <a:pPr lvl="2"/>
            <a:r>
              <a:rPr lang="en-US" sz="2200" dirty="0" smtClean="0">
                <a:latin typeface="Arial" panose="020B0604020202020204" pitchFamily="34" charset="0"/>
                <a:cs typeface="Arial" panose="020B0604020202020204" pitchFamily="34" charset="0"/>
              </a:rPr>
              <a:t>Approx. 35% effective in people over 65 years old (ACIP, June’15)</a:t>
            </a:r>
          </a:p>
          <a:p>
            <a:pPr lvl="2"/>
            <a:r>
              <a:rPr lang="en-US" sz="2200" dirty="0" smtClean="0">
                <a:latin typeface="Arial" panose="020B0604020202020204" pitchFamily="34" charset="0"/>
                <a:cs typeface="Arial" panose="020B0604020202020204" pitchFamily="34" charset="0"/>
              </a:rPr>
              <a:t>Some vaccines were associated with increased disease rates</a:t>
            </a:r>
          </a:p>
          <a:p>
            <a:pPr lvl="1"/>
            <a:endParaRPr lang="en-US" sz="2400" dirty="0" smtClean="0">
              <a:latin typeface="Arial" panose="020B0604020202020204" pitchFamily="34" charset="0"/>
              <a:cs typeface="Arial" panose="020B0604020202020204" pitchFamily="34" charset="0"/>
            </a:endParaRPr>
          </a:p>
          <a:p>
            <a:pPr lvl="1"/>
            <a:r>
              <a:rPr lang="en-US" sz="2400" dirty="0" smtClean="0">
                <a:latin typeface="Arial" panose="020B0604020202020204" pitchFamily="34" charset="0"/>
                <a:cs typeface="Arial" panose="020B0604020202020204" pitchFamily="34" charset="0"/>
              </a:rPr>
              <a:t>Why?</a:t>
            </a:r>
          </a:p>
          <a:p>
            <a:pPr marL="457200" lvl="1" indent="0">
              <a:buNone/>
            </a:pPr>
            <a:r>
              <a:rPr lang="en-US" sz="2200" dirty="0" smtClean="0">
                <a:latin typeface="Arial" panose="020B0604020202020204" pitchFamily="34" charset="0"/>
                <a:cs typeface="Arial" panose="020B0604020202020204" pitchFamily="34" charset="0"/>
              </a:rPr>
              <a:t>2 reasons for poor performance:</a:t>
            </a:r>
          </a:p>
          <a:p>
            <a:pPr marL="1179576" lvl="2" indent="-457200"/>
            <a:r>
              <a:rPr lang="en-US" sz="2200" dirty="0" smtClean="0">
                <a:latin typeface="Arial" panose="020B0604020202020204" pitchFamily="34" charset="0"/>
                <a:cs typeface="Arial" panose="020B0604020202020204" pitchFamily="34" charset="0"/>
              </a:rPr>
              <a:t>Egg drift</a:t>
            </a:r>
          </a:p>
          <a:p>
            <a:pPr marL="1179576" lvl="2" indent="-457200"/>
            <a:r>
              <a:rPr lang="en-US" sz="2200" dirty="0" smtClean="0">
                <a:latin typeface="Arial" panose="020B0604020202020204" pitchFamily="34" charset="0"/>
                <a:cs typeface="Arial" panose="020B0604020202020204" pitchFamily="34" charset="0"/>
              </a:rPr>
              <a:t>Seasonal drift</a:t>
            </a:r>
          </a:p>
          <a:p>
            <a:pPr lvl="1">
              <a:buFont typeface="Arial" pitchFamily="34" charset="0"/>
              <a:buChar char="•"/>
            </a:pPr>
            <a:endParaRPr lang="en-US" sz="2400" dirty="0" smtClean="0"/>
          </a:p>
          <a:p>
            <a:pPr lvl="1">
              <a:buFont typeface="Arial" pitchFamily="34" charset="0"/>
              <a:buChar char="•"/>
            </a:pPr>
            <a:endParaRPr lang="en-US" sz="2400" dirty="0" smtClean="0"/>
          </a:p>
          <a:p>
            <a:endParaRPr lang="en-US" sz="2800" dirty="0"/>
          </a:p>
        </p:txBody>
      </p:sp>
      <p:pic>
        <p:nvPicPr>
          <p:cNvPr id="6" name="Picture 5" descr="Bar chart; rate per 100,000 population, influenza season; Rate per 100,000 was 16.1 in the September 2005 through March 2006 influenza season Rate per 100,000 was 9.7 in the September 2006 through March 2007 influenza season Rate per 100,000 was 25.9 in the September 2007 through March 2008 influenza season Rate per 100,000 was 8.8 in the September 2008 through March 2009 influenza season Rate per 100,000 was 36.8 in the September 2009 through March 2010 influenza season"/>
          <p:cNvPicPr/>
          <p:nvPr/>
        </p:nvPicPr>
        <p:blipFill>
          <a:blip r:embed="rId3">
            <a:extLst>
              <a:ext uri="{28A0092B-C50C-407E-A947-70E740481C1C}">
                <a14:useLocalDpi xmlns:a14="http://schemas.microsoft.com/office/drawing/2010/main" val="0"/>
              </a:ext>
            </a:extLst>
          </a:blip>
          <a:srcRect/>
          <a:stretch>
            <a:fillRect/>
          </a:stretch>
        </p:blipFill>
        <p:spPr bwMode="auto">
          <a:xfrm>
            <a:off x="5486400" y="4495800"/>
            <a:ext cx="3581400" cy="2268220"/>
          </a:xfrm>
          <a:prstGeom prst="rect">
            <a:avLst/>
          </a:prstGeom>
          <a:noFill/>
          <a:ln>
            <a:noFill/>
          </a:ln>
        </p:spPr>
      </p:pic>
    </p:spTree>
    <p:extLst>
      <p:ext uri="{BB962C8B-B14F-4D97-AF65-F5344CB8AC3E}">
        <p14:creationId xmlns:p14="http://schemas.microsoft.com/office/powerpoint/2010/main" val="856700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a:xfrm>
            <a:off x="990600" y="0"/>
            <a:ext cx="8153400" cy="1168400"/>
          </a:xfrm>
        </p:spPr>
        <p:txBody>
          <a:bodyPr>
            <a:noAutofit/>
          </a:bodyPr>
          <a:lstStyle/>
          <a:p>
            <a:pPr algn="ctr"/>
            <a:r>
              <a:rPr lang="en-US" b="1" dirty="0" smtClean="0">
                <a:solidFill>
                  <a:srgbClr val="FFFFFF"/>
                </a:solidFill>
                <a:latin typeface="Arial" pitchFamily="34" charset="0"/>
                <a:cs typeface="Arial" pitchFamily="34" charset="0"/>
              </a:rPr>
              <a:t>Immunogenicity Data</a:t>
            </a:r>
            <a:br>
              <a:rPr lang="en-US" b="1" dirty="0" smtClean="0">
                <a:solidFill>
                  <a:srgbClr val="FFFFFF"/>
                </a:solidFill>
                <a:latin typeface="Arial" pitchFamily="34" charset="0"/>
                <a:cs typeface="Arial" pitchFamily="34" charset="0"/>
              </a:rPr>
            </a:br>
            <a:r>
              <a:rPr lang="en-US" sz="3200" b="1" dirty="0" smtClean="0">
                <a:solidFill>
                  <a:srgbClr val="FFFFFF"/>
                </a:solidFill>
                <a:latin typeface="Arial" pitchFamily="34" charset="0"/>
                <a:cs typeface="Arial" pitchFamily="34" charset="0"/>
              </a:rPr>
              <a:t> - Clinical - </a:t>
            </a:r>
            <a:endParaRPr lang="en-US" b="1" dirty="0" smtClean="0">
              <a:solidFill>
                <a:srgbClr val="FFFFFF"/>
              </a:solidFill>
              <a:latin typeface="Arial" pitchFamily="34" charset="0"/>
              <a:cs typeface="Arial" pitchFamily="34" charset="0"/>
            </a:endParaRPr>
          </a:p>
        </p:txBody>
      </p:sp>
      <p:sp>
        <p:nvSpPr>
          <p:cNvPr id="33796" name="Rectangle 3"/>
          <p:cNvSpPr>
            <a:spLocks noGrp="1" noChangeArrowheads="1"/>
          </p:cNvSpPr>
          <p:nvPr>
            <p:ph type="body" idx="1"/>
          </p:nvPr>
        </p:nvSpPr>
        <p:spPr>
          <a:xfrm>
            <a:off x="685800" y="1600200"/>
            <a:ext cx="8686800" cy="1066800"/>
          </a:xfrm>
        </p:spPr>
        <p:txBody>
          <a:bodyPr>
            <a:normAutofit/>
          </a:bodyPr>
          <a:lstStyle/>
          <a:p>
            <a:pPr algn="ctr">
              <a:buFont typeface="Monotype Sorts" pitchFamily="2" charset="2"/>
              <a:buNone/>
            </a:pPr>
            <a:r>
              <a:rPr lang="en-US" sz="2800" dirty="0" smtClean="0">
                <a:latin typeface="Arial" pitchFamily="34" charset="0"/>
                <a:cs typeface="Arial" pitchFamily="34" charset="0"/>
              </a:rPr>
              <a:t>Effectiveness: Non Inferiority Comparison </a:t>
            </a:r>
          </a:p>
          <a:p>
            <a:pPr algn="ctr">
              <a:buFont typeface="Monotype Sorts" pitchFamily="2" charset="2"/>
              <a:buNone/>
            </a:pPr>
            <a:r>
              <a:rPr lang="en-US" sz="2800" dirty="0" smtClean="0">
                <a:latin typeface="Arial" pitchFamily="34" charset="0"/>
                <a:cs typeface="Arial" pitchFamily="34" charset="0"/>
              </a:rPr>
              <a:t>Flublok vs. Fluzone</a:t>
            </a:r>
            <a:r>
              <a:rPr lang="en-US" sz="2800" baseline="30000" dirty="0" smtClean="0">
                <a:latin typeface="Arial" pitchFamily="34" charset="0"/>
                <a:cs typeface="Arial" pitchFamily="34" charset="0"/>
              </a:rPr>
              <a:t>®</a:t>
            </a:r>
          </a:p>
        </p:txBody>
      </p:sp>
      <p:graphicFrame>
        <p:nvGraphicFramePr>
          <p:cNvPr id="5" name="Group 327"/>
          <p:cNvGraphicFramePr>
            <a:graphicFrameLocks noGrp="1"/>
          </p:cNvGraphicFramePr>
          <p:nvPr/>
        </p:nvGraphicFramePr>
        <p:xfrm>
          <a:off x="1905000" y="2743200"/>
          <a:ext cx="5877712" cy="2705590"/>
        </p:xfrm>
        <a:graphic>
          <a:graphicData uri="http://schemas.openxmlformats.org/drawingml/2006/table">
            <a:tbl>
              <a:tblPr/>
              <a:tblGrid>
                <a:gridCol w="1190424"/>
                <a:gridCol w="855615"/>
                <a:gridCol w="1357826"/>
                <a:gridCol w="1339226"/>
                <a:gridCol w="1134621"/>
              </a:tblGrid>
              <a:tr h="63158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rgbClr val="333333"/>
                        </a:solidFill>
                        <a:effectLst/>
                        <a:latin typeface="Arial" pitchFamily="34" charset="0"/>
                        <a:cs typeface="Arial" pitchFamily="34" charset="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rgbClr val="333333"/>
                        </a:solidFill>
                        <a:effectLst/>
                        <a:latin typeface="Arial" pitchFamily="34" charset="0"/>
                        <a:cs typeface="Arial" pitchFamily="34"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rgbClr val="333333"/>
                          </a:solidFill>
                          <a:effectLst/>
                          <a:latin typeface="Arial" pitchFamily="34" charset="0"/>
                          <a:cs typeface="Arial" pitchFamily="34" charset="0"/>
                        </a:rPr>
                        <a:t>H1</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rgbClr val="333333"/>
                          </a:solidFill>
                          <a:effectLst/>
                          <a:latin typeface="Arial" pitchFamily="34" charset="0"/>
                          <a:cs typeface="Arial" pitchFamily="34" charset="0"/>
                        </a:rPr>
                        <a:t>H3</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rgbClr val="333333"/>
                          </a:solidFill>
                          <a:effectLst/>
                          <a:latin typeface="Arial" pitchFamily="34" charset="0"/>
                          <a:cs typeface="Arial" pitchFamily="34" charset="0"/>
                        </a:rPr>
                        <a:t>B</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203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rgbClr val="333333"/>
                          </a:solidFill>
                          <a:effectLst/>
                          <a:latin typeface="Arial" pitchFamily="34" charset="0"/>
                          <a:cs typeface="Arial" pitchFamily="34" charset="0"/>
                        </a:rPr>
                        <a:t>GMT</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rgbClr val="333333"/>
                          </a:solidFill>
                          <a:effectLst/>
                          <a:latin typeface="Arial" pitchFamily="34" charset="0"/>
                          <a:cs typeface="Arial" pitchFamily="34" charset="0"/>
                        </a:rPr>
                        <a:t>06</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rgbClr val="333333"/>
                          </a:solidFill>
                          <a:effectLst/>
                          <a:latin typeface="Arial" pitchFamily="34" charset="0"/>
                          <a:cs typeface="Arial" pitchFamily="34" charset="0"/>
                        </a:rPr>
                        <a:t>FB&gt;Fz</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33"/>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rgbClr val="333333"/>
                          </a:solidFill>
                          <a:effectLst/>
                          <a:latin typeface="Arial" pitchFamily="34" charset="0"/>
                          <a:cs typeface="Arial" pitchFamily="34" charset="0"/>
                        </a:rPr>
                        <a:t>FB&gt;Fz</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33"/>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rgbClr val="333333"/>
                        </a:solidFill>
                        <a:effectLst/>
                        <a:latin typeface="Arial" pitchFamily="34" charset="0"/>
                        <a:cs typeface="Arial" pitchFamily="34" charset="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33"/>
                    </a:solidFill>
                  </a:tcPr>
                </a:tc>
              </a:tr>
              <a:tr h="3955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rgbClr val="333333"/>
                        </a:solidFill>
                        <a:effectLst/>
                        <a:latin typeface="Arial" pitchFamily="34" charset="0"/>
                        <a:cs typeface="Arial" pitchFamily="34" charset="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rgbClr val="333333"/>
                          </a:solidFill>
                          <a:effectLst/>
                          <a:latin typeface="Arial" pitchFamily="34" charset="0"/>
                          <a:cs typeface="Arial" pitchFamily="34" charset="0"/>
                        </a:rPr>
                        <a:t>03</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rgbClr val="333333"/>
                          </a:solidFill>
                          <a:effectLst/>
                          <a:latin typeface="Arial" pitchFamily="34" charset="0"/>
                          <a:cs typeface="Arial" pitchFamily="34" charset="0"/>
                        </a:rPr>
                        <a:t>FB&gt;Fz</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33"/>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rgbClr val="333333"/>
                          </a:solidFill>
                          <a:effectLst/>
                          <a:latin typeface="Arial" pitchFamily="34" charset="0"/>
                          <a:cs typeface="Arial" pitchFamily="34" charset="0"/>
                        </a:rPr>
                        <a:t>FB&gt;Fz</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33"/>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rgbClr val="333333"/>
                        </a:solidFill>
                        <a:effectLst/>
                        <a:latin typeface="Arial" pitchFamily="34" charset="0"/>
                        <a:cs typeface="Arial" pitchFamily="34" charset="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33"/>
                    </a:solidFill>
                  </a:tcPr>
                </a:tc>
              </a:tr>
              <a:tr h="37972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rgbClr val="333333"/>
                        </a:solidFill>
                        <a:effectLst/>
                        <a:latin typeface="Arial" pitchFamily="34" charset="0"/>
                        <a:cs typeface="Arial" pitchFamily="34" charset="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rgbClr val="333333"/>
                        </a:solidFill>
                        <a:effectLst/>
                        <a:latin typeface="Arial" pitchFamily="34" charset="0"/>
                        <a:cs typeface="Arial" pitchFamily="34"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rgbClr val="333333"/>
                        </a:solidFill>
                        <a:effectLst/>
                        <a:latin typeface="Arial" pitchFamily="34" charset="0"/>
                        <a:cs typeface="Arial" pitchFamily="34"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rgbClr val="333333"/>
                        </a:solidFill>
                        <a:effectLst/>
                        <a:latin typeface="Arial" pitchFamily="34" charset="0"/>
                        <a:cs typeface="Arial" pitchFamily="34"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rgbClr val="333333"/>
                        </a:solidFill>
                        <a:effectLst/>
                        <a:latin typeface="Arial" pitchFamily="34" charset="0"/>
                        <a:cs typeface="Arial" pitchFamily="34" charset="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203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rgbClr val="333333"/>
                          </a:solidFill>
                          <a:effectLst/>
                          <a:latin typeface="Arial" pitchFamily="34" charset="0"/>
                          <a:cs typeface="Arial" pitchFamily="34" charset="0"/>
                        </a:rPr>
                        <a:t>% SCR</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rgbClr val="333333"/>
                          </a:solidFill>
                          <a:effectLst/>
                          <a:latin typeface="Arial" pitchFamily="34" charset="0"/>
                          <a:cs typeface="Arial" pitchFamily="34" charset="0"/>
                        </a:rPr>
                        <a:t>06</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rgbClr val="333333"/>
                        </a:solidFill>
                        <a:effectLst/>
                        <a:latin typeface="Arial" pitchFamily="34" charset="0"/>
                        <a:cs typeface="Arial" pitchFamily="34"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33"/>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rgbClr val="333333"/>
                          </a:solidFill>
                          <a:effectLst/>
                          <a:latin typeface="Arial" pitchFamily="34" charset="0"/>
                          <a:cs typeface="Arial" pitchFamily="34" charset="0"/>
                        </a:rPr>
                        <a:t>FB&gt;Fz</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33"/>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rgbClr val="333333"/>
                        </a:solidFill>
                        <a:effectLst/>
                        <a:latin typeface="Arial" pitchFamily="34" charset="0"/>
                        <a:cs typeface="Arial" pitchFamily="34" charset="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9FF33"/>
                    </a:solidFill>
                  </a:tcPr>
                </a:tc>
              </a:tr>
              <a:tr h="47466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rgbClr val="333333"/>
                        </a:solidFill>
                        <a:effectLst/>
                        <a:latin typeface="Arial" pitchFamily="34" charset="0"/>
                        <a:cs typeface="Arial" pitchFamily="34" charset="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rgbClr val="333333"/>
                          </a:solidFill>
                          <a:effectLst/>
                          <a:latin typeface="Arial" pitchFamily="34" charset="0"/>
                          <a:cs typeface="Arial" pitchFamily="34" charset="0"/>
                        </a:rPr>
                        <a:t>03</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rgbClr val="333333"/>
                          </a:solidFill>
                          <a:effectLst/>
                          <a:latin typeface="Arial" pitchFamily="34" charset="0"/>
                          <a:cs typeface="Arial" pitchFamily="34" charset="0"/>
                        </a:rPr>
                        <a:t>FB&gt;Fz</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9FF33"/>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rgbClr val="333333"/>
                          </a:solidFill>
                          <a:effectLst/>
                          <a:latin typeface="Arial" pitchFamily="34" charset="0"/>
                          <a:cs typeface="Arial" pitchFamily="34" charset="0"/>
                        </a:rPr>
                        <a:t>FB&gt;Fz</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9FF33"/>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rgbClr val="333333"/>
                          </a:solidFill>
                          <a:effectLst/>
                          <a:latin typeface="Arial" pitchFamily="34" charset="0"/>
                          <a:cs typeface="Arial" pitchFamily="34" charset="0"/>
                        </a:rPr>
                        <a:t>Fz&gt;FB</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3300"/>
                    </a:solidFill>
                  </a:tcPr>
                </a:tc>
              </a:tr>
            </a:tbl>
          </a:graphicData>
        </a:graphic>
      </p:graphicFrame>
      <p:graphicFrame>
        <p:nvGraphicFramePr>
          <p:cNvPr id="6" name="Group 375"/>
          <p:cNvGraphicFramePr>
            <a:graphicFrameLocks noGrp="1"/>
          </p:cNvGraphicFramePr>
          <p:nvPr/>
        </p:nvGraphicFramePr>
        <p:xfrm>
          <a:off x="1905000" y="5791200"/>
          <a:ext cx="2583770" cy="472272"/>
        </p:xfrm>
        <a:graphic>
          <a:graphicData uri="http://schemas.openxmlformats.org/drawingml/2006/table">
            <a:tbl>
              <a:tblPr/>
              <a:tblGrid>
                <a:gridCol w="861257"/>
                <a:gridCol w="699720"/>
                <a:gridCol w="1022793"/>
              </a:tblGrid>
              <a:tr h="47227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rgbClr val="000066"/>
                          </a:solidFill>
                          <a:effectLst/>
                          <a:latin typeface="Arial" pitchFamily="34" charset="0"/>
                          <a:cs typeface="Arial" pitchFamily="34" charset="0"/>
                        </a:rPr>
                        <a:t>NI</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99FF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rgbClr val="000066"/>
                        </a:solidFill>
                        <a:effectLst/>
                        <a:latin typeface="Arial" pitchFamily="34" charset="0"/>
                        <a:cs typeface="Arial" pitchFamily="34"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rgbClr val="000066"/>
                          </a:solidFill>
                          <a:effectLst/>
                          <a:latin typeface="Arial" pitchFamily="34" charset="0"/>
                          <a:cs typeface="Arial" pitchFamily="34" charset="0"/>
                        </a:rPr>
                        <a:t>Not  NI</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3300"/>
                    </a:solidFill>
                  </a:tcPr>
                </a:tc>
              </a:tr>
            </a:tbl>
          </a:graphicData>
        </a:graphic>
      </p:graphicFrame>
    </p:spTree>
    <p:extLst>
      <p:ext uri="{BB962C8B-B14F-4D97-AF65-F5344CB8AC3E}">
        <p14:creationId xmlns:p14="http://schemas.microsoft.com/office/powerpoint/2010/main" val="2411278639"/>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996287" y="0"/>
            <a:ext cx="8147713" cy="1143000"/>
          </a:xfrm>
        </p:spPr>
        <p:txBody>
          <a:bodyPr>
            <a:normAutofit/>
          </a:bodyPr>
          <a:lstStyle/>
          <a:p>
            <a:r>
              <a:rPr lang="en-US" sz="2800" b="1" dirty="0" smtClean="0">
                <a:solidFill>
                  <a:srgbClr val="FFFFFF"/>
                </a:solidFill>
                <a:latin typeface="Arial" panose="020B0604020202020204" pitchFamily="34" charset="0"/>
                <a:ea typeface="ＭＳ Ｐゴシック" pitchFamily="34" charset="-128"/>
                <a:cs typeface="Arial" panose="020B0604020202020204" pitchFamily="34" charset="0"/>
              </a:rPr>
              <a:t>Topline Results</a:t>
            </a:r>
            <a:br>
              <a:rPr lang="en-US" sz="2800" b="1" dirty="0" smtClean="0">
                <a:solidFill>
                  <a:srgbClr val="FFFFFF"/>
                </a:solidFill>
                <a:latin typeface="Arial" panose="020B0604020202020204" pitchFamily="34" charset="0"/>
                <a:ea typeface="ＭＳ Ｐゴシック" pitchFamily="34" charset="-128"/>
                <a:cs typeface="Arial" panose="020B0604020202020204" pitchFamily="34" charset="0"/>
              </a:rPr>
            </a:br>
            <a:r>
              <a:rPr lang="en-US" sz="2800" b="1" dirty="0" err="1" smtClean="0">
                <a:solidFill>
                  <a:srgbClr val="FFFFFF"/>
                </a:solidFill>
                <a:latin typeface="Arial" panose="020B0604020202020204" pitchFamily="34" charset="0"/>
                <a:ea typeface="ＭＳ Ｐゴシック" pitchFamily="34" charset="-128"/>
                <a:cs typeface="Arial" panose="020B0604020202020204" pitchFamily="34" charset="0"/>
              </a:rPr>
              <a:t>Quadrivalent</a:t>
            </a:r>
            <a:r>
              <a:rPr lang="en-US" sz="2800" b="1" dirty="0" smtClean="0">
                <a:solidFill>
                  <a:srgbClr val="FFFFFF"/>
                </a:solidFill>
                <a:latin typeface="Arial" panose="020B0604020202020204" pitchFamily="34" charset="0"/>
                <a:ea typeface="ＭＳ Ｐゴシック" pitchFamily="34" charset="-128"/>
                <a:cs typeface="Arial" panose="020B0604020202020204" pitchFamily="34" charset="0"/>
              </a:rPr>
              <a:t> Flublok [RIV4] vs. IIV</a:t>
            </a:r>
          </a:p>
        </p:txBody>
      </p:sp>
      <p:sp>
        <p:nvSpPr>
          <p:cNvPr id="18435" name="Content Placeholder 2"/>
          <p:cNvSpPr>
            <a:spLocks noGrp="1"/>
          </p:cNvSpPr>
          <p:nvPr>
            <p:ph idx="1"/>
          </p:nvPr>
        </p:nvSpPr>
        <p:spPr>
          <a:xfrm>
            <a:off x="348018" y="1542197"/>
            <a:ext cx="8550322" cy="4611261"/>
          </a:xfrm>
        </p:spPr>
        <p:txBody>
          <a:bodyPr>
            <a:normAutofit/>
          </a:bodyPr>
          <a:lstStyle/>
          <a:p>
            <a:pPr>
              <a:spcBef>
                <a:spcPts val="2400"/>
              </a:spcBef>
            </a:pPr>
            <a:endParaRPr lang="en-US" sz="400" dirty="0" smtClean="0">
              <a:latin typeface="Arial" panose="020B0604020202020204" pitchFamily="34" charset="0"/>
              <a:ea typeface="ＭＳ Ｐゴシック" pitchFamily="34" charset="-128"/>
              <a:cs typeface="Arial" panose="020B0604020202020204" pitchFamily="34" charset="0"/>
            </a:endParaRPr>
          </a:p>
          <a:p>
            <a:pPr lvl="1">
              <a:spcBef>
                <a:spcPts val="2400"/>
              </a:spcBef>
            </a:pPr>
            <a:endParaRPr lang="en-US" dirty="0" smtClean="0">
              <a:ea typeface="ＭＳ Ｐゴシック" pitchFamily="34" charset="-128"/>
              <a:cs typeface="Arial" pitchFamily="34" charset="0"/>
            </a:endParaRPr>
          </a:p>
        </p:txBody>
      </p:sp>
      <p:graphicFrame>
        <p:nvGraphicFramePr>
          <p:cNvPr id="3" name="Table 2"/>
          <p:cNvGraphicFramePr>
            <a:graphicFrameLocks noGrp="1"/>
          </p:cNvGraphicFramePr>
          <p:nvPr>
            <p:extLst/>
          </p:nvPr>
        </p:nvGraphicFramePr>
        <p:xfrm>
          <a:off x="533400" y="1981200"/>
          <a:ext cx="8229600" cy="2082800"/>
        </p:xfrm>
        <a:graphic>
          <a:graphicData uri="http://schemas.openxmlformats.org/drawingml/2006/table">
            <a:tbl>
              <a:tblPr firstRow="1" bandRow="1">
                <a:tableStyleId>{5C22544A-7EE6-4342-B048-85BDC9FD1C3A}</a:tableStyleId>
              </a:tblPr>
              <a:tblGrid>
                <a:gridCol w="5715000"/>
                <a:gridCol w="1295400"/>
                <a:gridCol w="1219200"/>
              </a:tblGrid>
              <a:tr h="545683">
                <a:tc gridSpan="3">
                  <a:txBody>
                    <a:bodyPr/>
                    <a:lstStyle/>
                    <a:p>
                      <a:pPr algn="ctr"/>
                      <a:r>
                        <a:rPr lang="en-US" sz="2000" dirty="0" smtClean="0">
                          <a:latin typeface="Arial" panose="020B0604020202020204" pitchFamily="34" charset="0"/>
                          <a:cs typeface="Arial" panose="020B0604020202020204" pitchFamily="34" charset="0"/>
                        </a:rPr>
                        <a:t>Efficacy of </a:t>
                      </a:r>
                      <a:r>
                        <a:rPr lang="en-US" sz="2000" dirty="0" err="1" smtClean="0">
                          <a:latin typeface="Arial" panose="020B0604020202020204" pitchFamily="34" charset="0"/>
                          <a:cs typeface="Arial" panose="020B0604020202020204" pitchFamily="34" charset="0"/>
                        </a:rPr>
                        <a:t>Flublok</a:t>
                      </a:r>
                      <a:r>
                        <a:rPr lang="en-US" sz="2000" dirty="0" smtClean="0">
                          <a:latin typeface="Arial" panose="020B0604020202020204" pitchFamily="34" charset="0"/>
                          <a:cs typeface="Arial" panose="020B0604020202020204" pitchFamily="34" charset="0"/>
                        </a:rPr>
                        <a:t> vs. PCR-confirmed Influenza in</a:t>
                      </a:r>
                      <a:r>
                        <a:rPr lang="en-US" sz="2000" baseline="0" dirty="0" smtClean="0">
                          <a:latin typeface="Arial" panose="020B0604020202020204" pitchFamily="34" charset="0"/>
                          <a:cs typeface="Arial" panose="020B0604020202020204" pitchFamily="34" charset="0"/>
                        </a:rPr>
                        <a:t> Adults 50 years and older in comparison to IIV</a:t>
                      </a:r>
                      <a:endParaRPr lang="en-US" sz="2000" dirty="0">
                        <a:latin typeface="Arial" panose="020B0604020202020204" pitchFamily="34" charset="0"/>
                        <a:cs typeface="Arial" panose="020B0604020202020204" pitchFamily="34" charset="0"/>
                      </a:endParaRPr>
                    </a:p>
                  </a:txBody>
                  <a:tcPr/>
                </a:tc>
                <a:tc hMerge="1">
                  <a:txBody>
                    <a:bodyPr/>
                    <a:lstStyle/>
                    <a:p>
                      <a:endParaRPr lang="en-US" dirty="0"/>
                    </a:p>
                  </a:txBody>
                  <a:tcPr/>
                </a:tc>
                <a:tc hMerge="1">
                  <a:txBody>
                    <a:bodyPr/>
                    <a:lstStyle/>
                    <a:p>
                      <a:endParaRPr lang="en-US" dirty="0"/>
                    </a:p>
                  </a:txBody>
                  <a:tcPr/>
                </a:tc>
              </a:tr>
              <a:tr h="370840">
                <a:tc>
                  <a:txBody>
                    <a:bodyPr/>
                    <a:lstStyle/>
                    <a:p>
                      <a:endParaRPr lang="en-US" dirty="0">
                        <a:latin typeface="Arial" panose="020B0604020202020204" pitchFamily="34" charset="0"/>
                        <a:cs typeface="Arial" panose="020B0604020202020204" pitchFamily="34" charset="0"/>
                      </a:endParaRPr>
                    </a:p>
                  </a:txBody>
                  <a:tcPr/>
                </a:tc>
                <a:tc>
                  <a:txBody>
                    <a:bodyPr/>
                    <a:lstStyle/>
                    <a:p>
                      <a:pPr algn="ctr"/>
                      <a:r>
                        <a:rPr lang="en-US" dirty="0" err="1" smtClean="0">
                          <a:latin typeface="Arial" panose="020B0604020202020204" pitchFamily="34" charset="0"/>
                          <a:cs typeface="Arial" panose="020B0604020202020204" pitchFamily="34" charset="0"/>
                        </a:rPr>
                        <a:t>Flublok</a:t>
                      </a:r>
                      <a:endParaRPr lang="en-US" dirty="0" smtClean="0">
                        <a:latin typeface="Arial" panose="020B0604020202020204" pitchFamily="34" charset="0"/>
                        <a:cs typeface="Arial" panose="020B0604020202020204" pitchFamily="34" charset="0"/>
                      </a:endParaRPr>
                    </a:p>
                    <a:p>
                      <a:pPr algn="ctr"/>
                      <a:r>
                        <a:rPr lang="en-US" dirty="0" smtClean="0">
                          <a:latin typeface="Arial" panose="020B0604020202020204" pitchFamily="34" charset="0"/>
                          <a:cs typeface="Arial" panose="020B0604020202020204" pitchFamily="34" charset="0"/>
                        </a:rPr>
                        <a:t>(n=</a:t>
                      </a:r>
                      <a:r>
                        <a:rPr lang="en-US" baseline="0" dirty="0" smtClean="0">
                          <a:latin typeface="Arial" panose="020B0604020202020204" pitchFamily="34" charset="0"/>
                          <a:cs typeface="Arial" panose="020B0604020202020204" pitchFamily="34" charset="0"/>
                        </a:rPr>
                        <a:t> 4303)</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IIV</a:t>
                      </a:r>
                    </a:p>
                    <a:p>
                      <a:pPr algn="ctr"/>
                      <a:r>
                        <a:rPr lang="en-US" dirty="0" smtClean="0">
                          <a:latin typeface="Arial" panose="020B0604020202020204" pitchFamily="34" charset="0"/>
                          <a:cs typeface="Arial" panose="020B0604020202020204" pitchFamily="34" charset="0"/>
                        </a:rPr>
                        <a:t>(n=4302)</a:t>
                      </a:r>
                      <a:endParaRPr lang="en-US" dirty="0">
                        <a:latin typeface="Arial" panose="020B0604020202020204" pitchFamily="34" charset="0"/>
                        <a:cs typeface="Arial" panose="020B0604020202020204" pitchFamily="34" charset="0"/>
                      </a:endParaRPr>
                    </a:p>
                  </a:txBody>
                  <a:tcPr/>
                </a:tc>
              </a:tr>
              <a:tr h="370840">
                <a:tc>
                  <a:txBody>
                    <a:bodyPr/>
                    <a:lstStyle/>
                    <a:p>
                      <a:r>
                        <a:rPr lang="en-US" dirty="0" smtClean="0">
                          <a:latin typeface="Arial" panose="020B0604020202020204" pitchFamily="34" charset="0"/>
                          <a:cs typeface="Arial" panose="020B0604020202020204" pitchFamily="34" charset="0"/>
                        </a:rPr>
                        <a:t>Overall RT-PCR Confirmed influenza</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96</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138</a:t>
                      </a:r>
                      <a:endParaRPr lang="en-US" dirty="0">
                        <a:latin typeface="Arial" panose="020B0604020202020204" pitchFamily="34" charset="0"/>
                        <a:cs typeface="Arial" panose="020B0604020202020204" pitchFamily="34" charset="0"/>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cs typeface="Arial" panose="020B0604020202020204" pitchFamily="34" charset="0"/>
                        </a:rPr>
                        <a:t>Attack rate</a:t>
                      </a:r>
                    </a:p>
                  </a:txBody>
                  <a:tcPr/>
                </a:tc>
                <a:tc>
                  <a:txBody>
                    <a:bodyPr/>
                    <a:lstStyle/>
                    <a:p>
                      <a:pPr algn="ctr"/>
                      <a:r>
                        <a:rPr lang="en-US" dirty="0" smtClean="0">
                          <a:latin typeface="Arial" panose="020B0604020202020204" pitchFamily="34" charset="0"/>
                          <a:cs typeface="Arial" panose="020B0604020202020204" pitchFamily="34" charset="0"/>
                        </a:rPr>
                        <a:t>0.022</a:t>
                      </a:r>
                      <a:endParaRPr lang="en-US" dirty="0">
                        <a:latin typeface="Arial" panose="020B0604020202020204" pitchFamily="34" charset="0"/>
                        <a:cs typeface="Arial" panose="020B0604020202020204" pitchFamily="34" charset="0"/>
                      </a:endParaRPr>
                    </a:p>
                  </a:txBody>
                  <a:tcPr/>
                </a:tc>
                <a:tc>
                  <a:txBody>
                    <a:bodyPr/>
                    <a:lstStyle/>
                    <a:p>
                      <a:pPr algn="ctr"/>
                      <a:r>
                        <a:rPr lang="en-US" dirty="0" smtClean="0">
                          <a:latin typeface="Arial" panose="020B0604020202020204" pitchFamily="34" charset="0"/>
                          <a:cs typeface="Arial" panose="020B0604020202020204" pitchFamily="34" charset="0"/>
                        </a:rPr>
                        <a:t>0.032</a:t>
                      </a:r>
                      <a:endParaRPr lang="en-US" dirty="0">
                        <a:latin typeface="Arial" panose="020B0604020202020204" pitchFamily="34" charset="0"/>
                        <a:cs typeface="Arial" panose="020B0604020202020204" pitchFamily="34" charset="0"/>
                      </a:endParaRPr>
                    </a:p>
                  </a:txBody>
                  <a:tcPr/>
                </a:tc>
              </a:tr>
            </a:tbl>
          </a:graphicData>
        </a:graphic>
      </p:graphicFrame>
      <p:sp>
        <p:nvSpPr>
          <p:cNvPr id="5" name="TextBox 4"/>
          <p:cNvSpPr txBox="1"/>
          <p:nvPr/>
        </p:nvSpPr>
        <p:spPr>
          <a:xfrm>
            <a:off x="1194178" y="4191000"/>
            <a:ext cx="6959221" cy="1200329"/>
          </a:xfrm>
          <a:prstGeom prst="rect">
            <a:avLst/>
          </a:prstGeom>
          <a:noFill/>
        </p:spPr>
        <p:txBody>
          <a:bodyPr wrap="square" rtlCol="0">
            <a:spAutoFit/>
          </a:bodyPr>
          <a:lstStyle/>
          <a:p>
            <a:r>
              <a:rPr lang="en-US" u="sng" dirty="0" smtClean="0">
                <a:latin typeface="Arial" panose="020B0604020202020204" pitchFamily="34" charset="0"/>
                <a:cs typeface="Arial" panose="020B0604020202020204" pitchFamily="34" charset="0"/>
              </a:rPr>
              <a:t>Conclusion</a:t>
            </a:r>
            <a:r>
              <a:rPr lang="en-US" dirty="0" smtClean="0">
                <a:latin typeface="Arial" panose="020B0604020202020204" pitchFamily="34" charset="0"/>
                <a:cs typeface="Arial" panose="020B0604020202020204" pitchFamily="34" charset="0"/>
              </a:rPr>
              <a:t>: Relative Vaccine Efficacy = 0.31 (0.10, 0.47)</a:t>
            </a:r>
          </a:p>
          <a:p>
            <a:endParaRPr lang="en-US" dirty="0">
              <a:latin typeface="Arial" panose="020B0604020202020204" pitchFamily="34" charset="0"/>
              <a:cs typeface="Arial" panose="020B0604020202020204" pitchFamily="34" charset="0"/>
            </a:endParaRPr>
          </a:p>
          <a:p>
            <a:r>
              <a:rPr lang="en-US" dirty="0" err="1" smtClean="0">
                <a:latin typeface="Arial" panose="020B0604020202020204" pitchFamily="34" charset="0"/>
                <a:cs typeface="Arial" panose="020B0604020202020204" pitchFamily="34" charset="0"/>
              </a:rPr>
              <a:t>Flublok</a:t>
            </a:r>
            <a:r>
              <a:rPr lang="en-US" dirty="0" smtClean="0">
                <a:latin typeface="Arial" panose="020B0604020202020204" pitchFamily="34" charset="0"/>
                <a:cs typeface="Arial" panose="020B0604020202020204" pitchFamily="34" charset="0"/>
              </a:rPr>
              <a:t> meets the exploratory superiority endpoint </a:t>
            </a: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668068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FFFFFF"/>
                </a:solidFill>
                <a:latin typeface="Arial" panose="020B0604020202020204" pitchFamily="34" charset="0"/>
                <a:cs typeface="Arial" panose="020B0604020202020204" pitchFamily="34" charset="0"/>
              </a:rPr>
              <a:t>Influenza Isolates by RT-PCR</a:t>
            </a:r>
            <a:endParaRPr lang="en-US" sz="3200" b="1" dirty="0">
              <a:solidFill>
                <a:srgbClr val="FFFFFF"/>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a:xfrm>
            <a:off x="7010400" y="6492875"/>
            <a:ext cx="2133600" cy="365125"/>
          </a:xfrm>
        </p:spPr>
        <p:txBody>
          <a:bodyPr/>
          <a:lstStyle/>
          <a:p>
            <a:fld id="{CA301CE4-90E5-4610-90B3-30F7D4877946}" type="slidenum">
              <a:rPr lang="en-US" smtClean="0"/>
              <a:pPr/>
              <a:t>15</a:t>
            </a:fld>
            <a:endParaRPr lang="en-US" dirty="0"/>
          </a:p>
        </p:txBody>
      </p:sp>
      <p:sp>
        <p:nvSpPr>
          <p:cNvPr id="8" name="TextBox 7"/>
          <p:cNvSpPr txBox="1"/>
          <p:nvPr/>
        </p:nvSpPr>
        <p:spPr>
          <a:xfrm>
            <a:off x="8321233" y="3733800"/>
            <a:ext cx="838200" cy="369332"/>
          </a:xfrm>
          <a:prstGeom prst="rect">
            <a:avLst/>
          </a:prstGeom>
          <a:noFill/>
        </p:spPr>
        <p:txBody>
          <a:bodyPr wrap="square" rtlCol="0">
            <a:spAutoFit/>
          </a:bodyPr>
          <a:lstStyle/>
          <a:p>
            <a:r>
              <a:rPr lang="en-US" dirty="0" smtClean="0"/>
              <a:t>Flu B</a:t>
            </a:r>
            <a:endParaRPr lang="en-US" dirty="0"/>
          </a:p>
        </p:txBody>
      </p:sp>
      <p:sp>
        <p:nvSpPr>
          <p:cNvPr id="11" name="TextBox 10"/>
          <p:cNvSpPr txBox="1"/>
          <p:nvPr/>
        </p:nvSpPr>
        <p:spPr>
          <a:xfrm>
            <a:off x="8308874" y="2253734"/>
            <a:ext cx="710516" cy="369332"/>
          </a:xfrm>
          <a:prstGeom prst="rect">
            <a:avLst/>
          </a:prstGeom>
          <a:noFill/>
        </p:spPr>
        <p:txBody>
          <a:bodyPr wrap="none" rtlCol="0">
            <a:spAutoFit/>
          </a:bodyPr>
          <a:lstStyle/>
          <a:p>
            <a:r>
              <a:rPr lang="en-US" dirty="0" smtClean="0"/>
              <a:t>Flu A</a:t>
            </a:r>
            <a:endParaRPr lang="en-US" dirty="0"/>
          </a:p>
        </p:txBody>
      </p:sp>
      <p:pic>
        <p:nvPicPr>
          <p:cNvPr id="16" name="Content Placeholder 15"/>
          <p:cNvPicPr>
            <a:picLocks noGrp="1"/>
          </p:cNvPicPr>
          <p:nvPr>
            <p:ph sz="half" idx="1"/>
          </p:nvPr>
        </p:nvPicPr>
        <p:blipFill>
          <a:blip r:embed="rId2" cstate="print"/>
          <a:srcRect/>
          <a:stretch>
            <a:fillRect/>
          </a:stretch>
        </p:blipFill>
        <p:spPr bwMode="auto">
          <a:xfrm>
            <a:off x="275595" y="1324212"/>
            <a:ext cx="8080274" cy="4417062"/>
          </a:xfrm>
          <a:prstGeom prst="rect">
            <a:avLst/>
          </a:prstGeom>
          <a:noFill/>
          <a:ln w="9525">
            <a:noFill/>
            <a:miter lim="800000"/>
            <a:headEnd/>
            <a:tailEnd/>
          </a:ln>
        </p:spPr>
      </p:pic>
    </p:spTree>
    <p:extLst>
      <p:ext uri="{BB962C8B-B14F-4D97-AF65-F5344CB8AC3E}">
        <p14:creationId xmlns:p14="http://schemas.microsoft.com/office/powerpoint/2010/main" val="7499965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smtClean="0">
                <a:solidFill>
                  <a:schemeClr val="bg1"/>
                </a:solidFill>
                <a:latin typeface="Arial" panose="020B0604020202020204" pitchFamily="34" charset="0"/>
                <a:cs typeface="Arial" panose="020B0604020202020204" pitchFamily="34" charset="0"/>
              </a:rPr>
              <a:t>Flublok</a:t>
            </a:r>
            <a:r>
              <a:rPr lang="en-US" sz="3200" b="1" dirty="0" smtClean="0">
                <a:solidFill>
                  <a:schemeClr val="bg1"/>
                </a:solidFill>
                <a:latin typeface="Arial" panose="020B0604020202020204" pitchFamily="34" charset="0"/>
                <a:cs typeface="Arial" panose="020B0604020202020204" pitchFamily="34" charset="0"/>
              </a:rPr>
              <a:t> Clinical Efficacy in Adults 50+</a:t>
            </a:r>
            <a:br>
              <a:rPr lang="en-US" sz="3200" b="1" dirty="0" smtClean="0">
                <a:solidFill>
                  <a:schemeClr val="bg1"/>
                </a:solidFill>
                <a:latin typeface="Arial" panose="020B0604020202020204" pitchFamily="34" charset="0"/>
                <a:cs typeface="Arial" panose="020B0604020202020204" pitchFamily="34" charset="0"/>
              </a:rPr>
            </a:br>
            <a:r>
              <a:rPr lang="en-US" sz="3200" dirty="0" smtClean="0">
                <a:solidFill>
                  <a:schemeClr val="bg1"/>
                </a:solidFill>
                <a:latin typeface="Arial" panose="020B0604020202020204" pitchFamily="34" charset="0"/>
                <a:cs typeface="Arial" panose="020B0604020202020204" pitchFamily="34" charset="0"/>
              </a:rPr>
              <a:t>(protocol defined ILI)</a:t>
            </a:r>
            <a:endParaRPr lang="en-US" sz="3200" dirty="0">
              <a:solidFill>
                <a:schemeClr val="bg1"/>
              </a:solidFill>
              <a:latin typeface="Arial" panose="020B0604020202020204" pitchFamily="34" charset="0"/>
              <a:cs typeface="Arial" panose="020B0604020202020204" pitchFamily="34" charset="0"/>
            </a:endParaRPr>
          </a:p>
        </p:txBody>
      </p:sp>
      <p:pic>
        <p:nvPicPr>
          <p:cNvPr id="5" name="Content Placeholder 4" descr="C:\Users\ldunkle\AppData\Local\Microsoft\Windows\Temporary Internet Files\Content.Outlook\94NXRI6L\PSC12 Forest NEJM01.png"/>
          <p:cNvPicPr>
            <a:picLocks noGrp="1"/>
          </p:cNvPicPr>
          <p:nvPr>
            <p:ph idx="1"/>
          </p:nvPr>
        </p:nvPicPr>
        <p:blipFill>
          <a:blip r:embed="rId2" cstate="print"/>
          <a:srcRect/>
          <a:stretch>
            <a:fillRect/>
          </a:stretch>
        </p:blipFill>
        <p:spPr bwMode="auto">
          <a:xfrm>
            <a:off x="381000" y="1219200"/>
            <a:ext cx="8305800" cy="5241390"/>
          </a:xfrm>
          <a:prstGeom prst="rect">
            <a:avLst/>
          </a:prstGeom>
          <a:noFill/>
          <a:ln w="9525">
            <a:noFill/>
            <a:miter lim="800000"/>
            <a:headEnd/>
            <a:tailEnd/>
          </a:ln>
        </p:spPr>
      </p:pic>
      <p:sp>
        <p:nvSpPr>
          <p:cNvPr id="6" name="Slide Number Placeholder 3"/>
          <p:cNvSpPr>
            <a:spLocks noGrp="1"/>
          </p:cNvSpPr>
          <p:nvPr>
            <p:ph type="sldNum" sz="quarter" idx="12"/>
          </p:nvPr>
        </p:nvSpPr>
        <p:spPr>
          <a:xfrm>
            <a:off x="6995160" y="6460590"/>
            <a:ext cx="2133600" cy="365125"/>
          </a:xfrm>
        </p:spPr>
        <p:txBody>
          <a:bodyPr/>
          <a:lstStyle/>
          <a:p>
            <a:r>
              <a:rPr lang="en-US" dirty="0" smtClean="0"/>
              <a:t>13</a:t>
            </a:r>
            <a:endParaRPr lang="en-US" dirty="0"/>
          </a:p>
        </p:txBody>
      </p:sp>
    </p:spTree>
    <p:extLst>
      <p:ext uri="{BB962C8B-B14F-4D97-AF65-F5344CB8AC3E}">
        <p14:creationId xmlns:p14="http://schemas.microsoft.com/office/powerpoint/2010/main" val="34010892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solidFill>
                  <a:srgbClr val="FFFFFF"/>
                </a:solidFill>
                <a:latin typeface="Arial" panose="020B0604020202020204" pitchFamily="34" charset="0"/>
                <a:cs typeface="Arial" panose="020B0604020202020204" pitchFamily="34" charset="0"/>
              </a:rPr>
              <a:t>ILI Related MAEs/ SAEs</a:t>
            </a:r>
            <a:r>
              <a:rPr lang="en-US" sz="3600" b="1" dirty="0" smtClean="0">
                <a:solidFill>
                  <a:srgbClr val="FFFFFF"/>
                </a:solidFill>
                <a:latin typeface="Arial" panose="020B0604020202020204" pitchFamily="34" charset="0"/>
                <a:cs typeface="Arial" panose="020B0604020202020204" pitchFamily="34" charset="0"/>
              </a:rPr>
              <a:t/>
            </a:r>
            <a:br>
              <a:rPr lang="en-US" sz="3600" b="1" dirty="0" smtClean="0">
                <a:solidFill>
                  <a:srgbClr val="FFFFFF"/>
                </a:solidFill>
                <a:latin typeface="Arial" panose="020B0604020202020204" pitchFamily="34" charset="0"/>
                <a:cs typeface="Arial" panose="020B0604020202020204" pitchFamily="34" charset="0"/>
              </a:rPr>
            </a:br>
            <a:r>
              <a:rPr lang="en-US" sz="3100" b="1" dirty="0" smtClean="0">
                <a:solidFill>
                  <a:srgbClr val="FFFFFF"/>
                </a:solidFill>
                <a:latin typeface="Arial" panose="020B0604020202020204" pitchFamily="34" charset="0"/>
                <a:cs typeface="Arial" panose="020B0604020202020204" pitchFamily="34" charset="0"/>
              </a:rPr>
              <a:t>During 6 months after vaccination</a:t>
            </a:r>
            <a:endParaRPr lang="en-US" sz="3100" b="1" dirty="0">
              <a:solidFill>
                <a:srgbClr val="FFFFFF"/>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229600" cy="4724400"/>
          </a:xfrm>
        </p:spPr>
        <p:txBody>
          <a:bodyPr>
            <a:normAutofit/>
          </a:bodyPr>
          <a:lstStyle/>
          <a:p>
            <a:r>
              <a:rPr lang="en-US" dirty="0" smtClean="0">
                <a:latin typeface="Arial" panose="020B0604020202020204" pitchFamily="34" charset="0"/>
                <a:cs typeface="Arial" panose="020B0604020202020204" pitchFamily="34" charset="0"/>
              </a:rPr>
              <a:t>Medical attended ILI</a:t>
            </a:r>
          </a:p>
          <a:p>
            <a:pPr lvl="1"/>
            <a:r>
              <a:rPr lang="en-US" dirty="0" smtClean="0">
                <a:latin typeface="Arial" panose="020B0604020202020204" pitchFamily="34" charset="0"/>
                <a:cs typeface="Arial" panose="020B0604020202020204" pitchFamily="34" charset="0"/>
              </a:rPr>
              <a:t>RIV4 = 6; </a:t>
            </a:r>
            <a:r>
              <a:rPr lang="en-US" dirty="0">
                <a:latin typeface="Arial" panose="020B0604020202020204" pitchFamily="34" charset="0"/>
                <a:cs typeface="Arial" panose="020B0604020202020204" pitchFamily="34" charset="0"/>
              </a:rPr>
              <a:t>IIV4 = </a:t>
            </a:r>
            <a:r>
              <a:rPr lang="en-US" dirty="0" smtClean="0">
                <a:latin typeface="Arial" panose="020B0604020202020204" pitchFamily="34" charset="0"/>
                <a:cs typeface="Arial" panose="020B0604020202020204" pitchFamily="34" charset="0"/>
              </a:rPr>
              <a:t>13 </a:t>
            </a:r>
            <a:endParaRPr lang="en-US" dirty="0">
              <a:latin typeface="Arial" panose="020B0604020202020204" pitchFamily="34" charset="0"/>
              <a:cs typeface="Arial" panose="020B0604020202020204" pitchFamily="34" charset="0"/>
            </a:endParaRPr>
          </a:p>
          <a:p>
            <a:pPr lvl="1"/>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Hospitalization </a:t>
            </a:r>
            <a:r>
              <a:rPr lang="en-US" dirty="0">
                <a:latin typeface="Arial" panose="020B0604020202020204" pitchFamily="34" charset="0"/>
                <a:cs typeface="Arial" panose="020B0604020202020204" pitchFamily="34" charset="0"/>
              </a:rPr>
              <a:t>for </a:t>
            </a:r>
            <a:r>
              <a:rPr lang="en-US" dirty="0" smtClean="0">
                <a:latin typeface="Arial" panose="020B0604020202020204" pitchFamily="34" charset="0"/>
                <a:cs typeface="Arial" panose="020B0604020202020204" pitchFamily="34" charset="0"/>
              </a:rPr>
              <a:t>influenza</a:t>
            </a:r>
          </a:p>
          <a:p>
            <a:pPr lvl="1"/>
            <a:r>
              <a:rPr lang="en-US" dirty="0" smtClean="0">
                <a:latin typeface="Arial" panose="020B0604020202020204" pitchFamily="34" charset="0"/>
                <a:cs typeface="Arial" panose="020B0604020202020204" pitchFamily="34" charset="0"/>
              </a:rPr>
              <a:t>RIV4 = 1; </a:t>
            </a:r>
            <a:r>
              <a:rPr lang="en-US" dirty="0">
                <a:latin typeface="Arial" panose="020B0604020202020204" pitchFamily="34" charset="0"/>
                <a:cs typeface="Arial" panose="020B0604020202020204" pitchFamily="34" charset="0"/>
              </a:rPr>
              <a:t>IIV4 = </a:t>
            </a:r>
            <a:r>
              <a:rPr lang="en-US" dirty="0" smtClean="0">
                <a:latin typeface="Arial" panose="020B0604020202020204" pitchFamily="34" charset="0"/>
                <a:cs typeface="Arial" panose="020B0604020202020204" pitchFamily="34" charset="0"/>
              </a:rPr>
              <a:t>3 </a:t>
            </a:r>
          </a:p>
          <a:p>
            <a:pPr lvl="1"/>
            <a:endParaRPr lang="en-US"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a:xfrm>
            <a:off x="6995160" y="6460590"/>
            <a:ext cx="2133600" cy="365125"/>
          </a:xfrm>
        </p:spPr>
        <p:txBody>
          <a:bodyPr/>
          <a:lstStyle/>
          <a:p>
            <a:r>
              <a:rPr lang="en-US" dirty="0" smtClean="0"/>
              <a:t>14</a:t>
            </a:r>
            <a:endParaRPr lang="en-US" dirty="0"/>
          </a:p>
        </p:txBody>
      </p:sp>
    </p:spTree>
    <p:extLst>
      <p:ext uri="{BB962C8B-B14F-4D97-AF65-F5344CB8AC3E}">
        <p14:creationId xmlns:p14="http://schemas.microsoft.com/office/powerpoint/2010/main" val="34602682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bg1"/>
                </a:solidFill>
                <a:latin typeface="Arial" pitchFamily="34" charset="0"/>
                <a:cs typeface="Arial" pitchFamily="34" charset="0"/>
              </a:rPr>
              <a:t>Most Common AEs (≥2%)</a:t>
            </a:r>
            <a:endParaRPr lang="en-US" sz="3200" b="1" dirty="0">
              <a:solidFill>
                <a:schemeClr val="bg1"/>
              </a:solidFill>
              <a:latin typeface="Arial" pitchFamily="34" charset="0"/>
              <a:cs typeface="Arial" pitchFamily="34" charset="0"/>
            </a:endParaRPr>
          </a:p>
        </p:txBody>
      </p:sp>
      <p:graphicFrame>
        <p:nvGraphicFramePr>
          <p:cNvPr id="4" name="Content Placeholder 3"/>
          <p:cNvGraphicFramePr>
            <a:graphicFrameLocks noGrp="1"/>
          </p:cNvGraphicFramePr>
          <p:nvPr>
            <p:ph idx="1"/>
            <p:extLst/>
          </p:nvPr>
        </p:nvGraphicFramePr>
        <p:xfrm>
          <a:off x="457200" y="1219200"/>
          <a:ext cx="8382000" cy="5303520"/>
        </p:xfrm>
        <a:graphic>
          <a:graphicData uri="http://schemas.openxmlformats.org/drawingml/2006/table">
            <a:tbl>
              <a:tblPr firstRow="1" bandRow="1">
                <a:tableStyleId>{5C22544A-7EE6-4342-B048-85BDC9FD1C3A}</a:tableStyleId>
              </a:tblPr>
              <a:tblGrid>
                <a:gridCol w="2895600"/>
                <a:gridCol w="2743200"/>
                <a:gridCol w="2743200"/>
              </a:tblGrid>
              <a:tr h="487680">
                <a:tc>
                  <a:txBody>
                    <a:bodyPr/>
                    <a:lstStyle/>
                    <a:p>
                      <a:pPr marL="0" marR="0">
                        <a:lnSpc>
                          <a:spcPct val="115000"/>
                        </a:lnSpc>
                        <a:spcBef>
                          <a:spcPts val="50"/>
                        </a:spcBef>
                        <a:spcAft>
                          <a:spcPts val="50"/>
                        </a:spcAft>
                      </a:pPr>
                      <a:r>
                        <a:rPr lang="en-US" sz="2000" b="1" dirty="0">
                          <a:solidFill>
                            <a:schemeClr val="bg1"/>
                          </a:solidFill>
                          <a:latin typeface="Arial" pitchFamily="34" charset="0"/>
                          <a:ea typeface="Times New Roman"/>
                          <a:cs typeface="Arial" pitchFamily="34" charset="0"/>
                        </a:rPr>
                        <a:t>Preferred Term </a:t>
                      </a:r>
                    </a:p>
                  </a:txBody>
                  <a:tcPr marL="6350" marR="6350" marT="0" marB="0" anchor="b"/>
                </a:tc>
                <a:tc>
                  <a:txBody>
                    <a:bodyPr/>
                    <a:lstStyle/>
                    <a:p>
                      <a:pPr marL="0" marR="0" algn="ctr">
                        <a:lnSpc>
                          <a:spcPct val="115000"/>
                        </a:lnSpc>
                        <a:spcBef>
                          <a:spcPts val="50"/>
                        </a:spcBef>
                        <a:spcAft>
                          <a:spcPts val="50"/>
                        </a:spcAft>
                      </a:pPr>
                      <a:r>
                        <a:rPr lang="en-US" sz="2000" dirty="0" err="1">
                          <a:solidFill>
                            <a:schemeClr val="bg1"/>
                          </a:solidFill>
                          <a:latin typeface="Arial" pitchFamily="34" charset="0"/>
                          <a:ea typeface="Times New Roman"/>
                          <a:cs typeface="Arial" pitchFamily="34" charset="0"/>
                        </a:rPr>
                        <a:t>Flublok</a:t>
                      </a:r>
                      <a:r>
                        <a:rPr lang="en-US" sz="2000" dirty="0">
                          <a:solidFill>
                            <a:schemeClr val="bg1"/>
                          </a:solidFill>
                          <a:latin typeface="Arial" pitchFamily="34" charset="0"/>
                          <a:ea typeface="Times New Roman"/>
                          <a:cs typeface="Arial" pitchFamily="34" charset="0"/>
                        </a:rPr>
                        <a:t> </a:t>
                      </a:r>
                      <a:r>
                        <a:rPr lang="en-US" sz="2000" dirty="0" smtClean="0">
                          <a:solidFill>
                            <a:schemeClr val="bg1"/>
                          </a:solidFill>
                          <a:latin typeface="Arial" pitchFamily="34" charset="0"/>
                          <a:ea typeface="Times New Roman"/>
                          <a:cs typeface="Arial" pitchFamily="34" charset="0"/>
                        </a:rPr>
                        <a:t>[RIV4]</a:t>
                      </a:r>
                      <a:r>
                        <a:rPr lang="en-US" sz="2000" dirty="0">
                          <a:solidFill>
                            <a:schemeClr val="bg1"/>
                          </a:solidFill>
                          <a:latin typeface="Arial" pitchFamily="34" charset="0"/>
                          <a:ea typeface="Times New Roman"/>
                          <a:cs typeface="Arial" pitchFamily="34" charset="0"/>
                        </a:rPr>
                        <a:t/>
                      </a:r>
                      <a:br>
                        <a:rPr lang="en-US" sz="2000" dirty="0">
                          <a:solidFill>
                            <a:schemeClr val="bg1"/>
                          </a:solidFill>
                          <a:latin typeface="Arial" pitchFamily="34" charset="0"/>
                          <a:ea typeface="Times New Roman"/>
                          <a:cs typeface="Arial" pitchFamily="34" charset="0"/>
                        </a:rPr>
                      </a:br>
                      <a:r>
                        <a:rPr lang="en-US" sz="2000" dirty="0">
                          <a:solidFill>
                            <a:schemeClr val="bg1"/>
                          </a:solidFill>
                          <a:latin typeface="Arial" pitchFamily="34" charset="0"/>
                          <a:ea typeface="Times New Roman"/>
                          <a:cs typeface="Arial" pitchFamily="34" charset="0"/>
                        </a:rPr>
                        <a:t>N=4328</a:t>
                      </a:r>
                    </a:p>
                  </a:txBody>
                  <a:tcPr marL="6350" marR="6350" marT="0" marB="0" anchor="b"/>
                </a:tc>
                <a:tc>
                  <a:txBody>
                    <a:bodyPr/>
                    <a:lstStyle/>
                    <a:p>
                      <a:pPr marL="0" marR="0" algn="ctr">
                        <a:lnSpc>
                          <a:spcPct val="115000"/>
                        </a:lnSpc>
                        <a:spcBef>
                          <a:spcPts val="50"/>
                        </a:spcBef>
                        <a:spcAft>
                          <a:spcPts val="50"/>
                        </a:spcAft>
                      </a:pPr>
                      <a:r>
                        <a:rPr lang="en-US" sz="2000" dirty="0">
                          <a:solidFill>
                            <a:schemeClr val="bg1"/>
                          </a:solidFill>
                          <a:latin typeface="Arial" pitchFamily="34" charset="0"/>
                          <a:ea typeface="Times New Roman"/>
                          <a:cs typeface="Arial" pitchFamily="34" charset="0"/>
                        </a:rPr>
                        <a:t>IIV4</a:t>
                      </a:r>
                      <a:br>
                        <a:rPr lang="en-US" sz="2000" dirty="0">
                          <a:solidFill>
                            <a:schemeClr val="bg1"/>
                          </a:solidFill>
                          <a:latin typeface="Arial" pitchFamily="34" charset="0"/>
                          <a:ea typeface="Times New Roman"/>
                          <a:cs typeface="Arial" pitchFamily="34" charset="0"/>
                        </a:rPr>
                      </a:br>
                      <a:r>
                        <a:rPr lang="en-US" sz="2000" dirty="0">
                          <a:solidFill>
                            <a:schemeClr val="bg1"/>
                          </a:solidFill>
                          <a:latin typeface="Arial" pitchFamily="34" charset="0"/>
                          <a:ea typeface="Times New Roman"/>
                          <a:cs typeface="Arial" pitchFamily="34" charset="0"/>
                        </a:rPr>
                        <a:t>N=4344</a:t>
                      </a:r>
                    </a:p>
                  </a:txBody>
                  <a:tcPr marL="6350" marR="6350" marT="0" marB="0" anchor="b"/>
                </a:tc>
              </a:tr>
              <a:tr h="487680">
                <a:tc>
                  <a:txBody>
                    <a:bodyPr/>
                    <a:lstStyle/>
                    <a:p>
                      <a:pPr marL="0" marR="0">
                        <a:lnSpc>
                          <a:spcPct val="115000"/>
                        </a:lnSpc>
                        <a:spcBef>
                          <a:spcPts val="50"/>
                        </a:spcBef>
                        <a:spcAft>
                          <a:spcPts val="50"/>
                        </a:spcAft>
                      </a:pPr>
                      <a:endParaRPr lang="en-US" sz="2000" dirty="0">
                        <a:latin typeface="Arial" pitchFamily="34" charset="0"/>
                        <a:ea typeface="Times New Roman"/>
                        <a:cs typeface="Arial" pitchFamily="34" charset="0"/>
                      </a:endParaRPr>
                    </a:p>
                  </a:txBody>
                  <a:tcPr marL="6350" marR="6350" marT="0" marB="0"/>
                </a:tc>
                <a:tc>
                  <a:txBody>
                    <a:bodyPr/>
                    <a:lstStyle/>
                    <a:p>
                      <a:pPr marL="0" marR="0" algn="ctr">
                        <a:lnSpc>
                          <a:spcPct val="115000"/>
                        </a:lnSpc>
                        <a:spcBef>
                          <a:spcPts val="50"/>
                        </a:spcBef>
                        <a:spcAft>
                          <a:spcPts val="50"/>
                        </a:spcAft>
                      </a:pPr>
                      <a:r>
                        <a:rPr lang="en-US" sz="2000" dirty="0" smtClean="0">
                          <a:latin typeface="Arial" pitchFamily="34" charset="0"/>
                          <a:ea typeface="Times New Roman"/>
                          <a:cs typeface="Arial" pitchFamily="34" charset="0"/>
                        </a:rPr>
                        <a:t>N (%)</a:t>
                      </a:r>
                      <a:endParaRPr lang="en-US" sz="2000" dirty="0">
                        <a:latin typeface="Arial" pitchFamily="34" charset="0"/>
                        <a:ea typeface="Times New Roman"/>
                        <a:cs typeface="Arial" pitchFamily="34" charset="0"/>
                      </a:endParaRPr>
                    </a:p>
                  </a:txBody>
                  <a:tcPr marL="6350" marR="6350" marT="0" marB="0" anchor="b"/>
                </a:tc>
                <a:tc>
                  <a:txBody>
                    <a:bodyPr/>
                    <a:lstStyle/>
                    <a:p>
                      <a:pPr marL="0" marR="0" algn="ctr">
                        <a:lnSpc>
                          <a:spcPct val="115000"/>
                        </a:lnSpc>
                        <a:spcBef>
                          <a:spcPts val="50"/>
                        </a:spcBef>
                        <a:spcAft>
                          <a:spcPts val="50"/>
                        </a:spcAft>
                      </a:pPr>
                      <a:r>
                        <a:rPr lang="en-US" sz="2000" dirty="0" smtClean="0">
                          <a:latin typeface="Arial" pitchFamily="34" charset="0"/>
                          <a:ea typeface="Times New Roman"/>
                          <a:cs typeface="Arial" pitchFamily="34" charset="0"/>
                        </a:rPr>
                        <a:t>N (%)</a:t>
                      </a:r>
                      <a:endParaRPr lang="en-US" sz="2000" dirty="0">
                        <a:latin typeface="Arial" pitchFamily="34" charset="0"/>
                        <a:ea typeface="Times New Roman"/>
                        <a:cs typeface="Arial" pitchFamily="34" charset="0"/>
                      </a:endParaRPr>
                    </a:p>
                  </a:txBody>
                  <a:tcPr marL="6350" marR="6350" marT="0" marB="0" anchor="b"/>
                </a:tc>
              </a:tr>
              <a:tr h="487680">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Cough</a:t>
                      </a:r>
                      <a:endParaRPr lang="en-US" sz="2000" dirty="0">
                        <a:latin typeface="Arial" pitchFamily="34" charset="0"/>
                        <a:ea typeface="Times New Roman"/>
                        <a:cs typeface="Arial" pitchFamily="34" charset="0"/>
                      </a:endParaRPr>
                    </a:p>
                  </a:txBody>
                  <a:tcPr marL="6350" marR="6350" marT="0" marB="0"/>
                </a:tc>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          226  (5.2)</a:t>
                      </a:r>
                      <a:endParaRPr lang="en-US" sz="2000" dirty="0">
                        <a:latin typeface="Arial" pitchFamily="34" charset="0"/>
                        <a:ea typeface="Times New Roman"/>
                        <a:cs typeface="Arial" pitchFamily="34" charset="0"/>
                      </a:endParaRPr>
                    </a:p>
                  </a:txBody>
                  <a:tcPr marL="6350" marR="6350" marT="0" marB="0"/>
                </a:tc>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          253  (5.8)</a:t>
                      </a:r>
                      <a:endParaRPr lang="en-US" sz="2000" dirty="0">
                        <a:latin typeface="Arial" pitchFamily="34" charset="0"/>
                        <a:ea typeface="Times New Roman"/>
                        <a:cs typeface="Arial" pitchFamily="34" charset="0"/>
                      </a:endParaRPr>
                    </a:p>
                  </a:txBody>
                  <a:tcPr marL="6350" marR="6350" marT="0" marB="0"/>
                </a:tc>
              </a:tr>
              <a:tr h="487680">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Influenza like illness</a:t>
                      </a:r>
                      <a:endParaRPr lang="en-US" sz="2000" dirty="0">
                        <a:latin typeface="Arial" pitchFamily="34" charset="0"/>
                        <a:ea typeface="Times New Roman"/>
                        <a:cs typeface="Arial" pitchFamily="34" charset="0"/>
                      </a:endParaRPr>
                    </a:p>
                  </a:txBody>
                  <a:tcPr marL="6350" marR="6350" marT="0" marB="0"/>
                </a:tc>
                <a:tc>
                  <a:txBody>
                    <a:bodyPr/>
                    <a:lstStyle/>
                    <a:p>
                      <a:pPr marL="0" marR="0">
                        <a:lnSpc>
                          <a:spcPct val="115000"/>
                        </a:lnSpc>
                        <a:spcBef>
                          <a:spcPts val="50"/>
                        </a:spcBef>
                        <a:spcAft>
                          <a:spcPts val="50"/>
                        </a:spcAft>
                      </a:pPr>
                      <a:r>
                        <a:rPr lang="en-US" sz="2000">
                          <a:solidFill>
                            <a:srgbClr val="000000"/>
                          </a:solidFill>
                          <a:latin typeface="Arial" pitchFamily="34" charset="0"/>
                          <a:ea typeface="Times New Roman"/>
                          <a:cs typeface="Arial" pitchFamily="34" charset="0"/>
                        </a:rPr>
                        <a:t>          186  (4.3)</a:t>
                      </a:r>
                      <a:endParaRPr lang="en-US" sz="2000">
                        <a:latin typeface="Arial" pitchFamily="34" charset="0"/>
                        <a:ea typeface="Times New Roman"/>
                        <a:cs typeface="Arial" pitchFamily="34" charset="0"/>
                      </a:endParaRPr>
                    </a:p>
                  </a:txBody>
                  <a:tcPr marL="6350" marR="6350" marT="0" marB="0"/>
                </a:tc>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          199  (4.6)</a:t>
                      </a:r>
                      <a:endParaRPr lang="en-US" sz="2000" dirty="0">
                        <a:latin typeface="Arial" pitchFamily="34" charset="0"/>
                        <a:ea typeface="Times New Roman"/>
                        <a:cs typeface="Arial" pitchFamily="34" charset="0"/>
                      </a:endParaRPr>
                    </a:p>
                  </a:txBody>
                  <a:tcPr marL="6350" marR="6350" marT="0" marB="0"/>
                </a:tc>
              </a:tr>
              <a:tr h="487680">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Oropharyngeal pain</a:t>
                      </a:r>
                      <a:endParaRPr lang="en-US" sz="2000" dirty="0">
                        <a:latin typeface="Arial" pitchFamily="34" charset="0"/>
                        <a:ea typeface="Times New Roman"/>
                        <a:cs typeface="Arial" pitchFamily="34" charset="0"/>
                      </a:endParaRPr>
                    </a:p>
                  </a:txBody>
                  <a:tcPr marL="6350" marR="6350" marT="0" marB="0"/>
                </a:tc>
                <a:tc>
                  <a:txBody>
                    <a:bodyPr/>
                    <a:lstStyle/>
                    <a:p>
                      <a:pPr marL="0" marR="0">
                        <a:lnSpc>
                          <a:spcPct val="115000"/>
                        </a:lnSpc>
                        <a:spcBef>
                          <a:spcPts val="50"/>
                        </a:spcBef>
                        <a:spcAft>
                          <a:spcPts val="50"/>
                        </a:spcAft>
                      </a:pPr>
                      <a:r>
                        <a:rPr lang="en-US" sz="2000">
                          <a:solidFill>
                            <a:srgbClr val="000000"/>
                          </a:solidFill>
                          <a:latin typeface="Arial" pitchFamily="34" charset="0"/>
                          <a:ea typeface="Times New Roman"/>
                          <a:cs typeface="Arial" pitchFamily="34" charset="0"/>
                        </a:rPr>
                        <a:t>          178  (4.1)</a:t>
                      </a:r>
                      <a:endParaRPr lang="en-US" sz="2000">
                        <a:latin typeface="Arial" pitchFamily="34" charset="0"/>
                        <a:ea typeface="Times New Roman"/>
                        <a:cs typeface="Arial" pitchFamily="34" charset="0"/>
                      </a:endParaRPr>
                    </a:p>
                  </a:txBody>
                  <a:tcPr marL="6350" marR="6350" marT="0" marB="0"/>
                </a:tc>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          177  (4.1)</a:t>
                      </a:r>
                      <a:endParaRPr lang="en-US" sz="2000" dirty="0">
                        <a:latin typeface="Arial" pitchFamily="34" charset="0"/>
                        <a:ea typeface="Times New Roman"/>
                        <a:cs typeface="Arial" pitchFamily="34" charset="0"/>
                      </a:endParaRPr>
                    </a:p>
                  </a:txBody>
                  <a:tcPr marL="6350" marR="6350" marT="0" marB="0"/>
                </a:tc>
              </a:tr>
              <a:tr h="487680">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Headache</a:t>
                      </a:r>
                      <a:endParaRPr lang="en-US" sz="2000" dirty="0">
                        <a:latin typeface="Arial" pitchFamily="34" charset="0"/>
                        <a:ea typeface="Times New Roman"/>
                        <a:cs typeface="Arial" pitchFamily="34" charset="0"/>
                      </a:endParaRPr>
                    </a:p>
                  </a:txBody>
                  <a:tcPr marL="6350" marR="6350" marT="0" marB="0"/>
                </a:tc>
                <a:tc>
                  <a:txBody>
                    <a:bodyPr/>
                    <a:lstStyle/>
                    <a:p>
                      <a:pPr marL="0" marR="0">
                        <a:lnSpc>
                          <a:spcPct val="115000"/>
                        </a:lnSpc>
                        <a:spcBef>
                          <a:spcPts val="50"/>
                        </a:spcBef>
                        <a:spcAft>
                          <a:spcPts val="50"/>
                        </a:spcAft>
                      </a:pPr>
                      <a:r>
                        <a:rPr lang="en-US" sz="2000">
                          <a:solidFill>
                            <a:srgbClr val="000000"/>
                          </a:solidFill>
                          <a:latin typeface="Arial" pitchFamily="34" charset="0"/>
                          <a:ea typeface="Times New Roman"/>
                          <a:cs typeface="Arial" pitchFamily="34" charset="0"/>
                        </a:rPr>
                        <a:t>          143  (3.3)</a:t>
                      </a:r>
                      <a:endParaRPr lang="en-US" sz="2000">
                        <a:latin typeface="Arial" pitchFamily="34" charset="0"/>
                        <a:ea typeface="Times New Roman"/>
                        <a:cs typeface="Arial" pitchFamily="34" charset="0"/>
                      </a:endParaRPr>
                    </a:p>
                  </a:txBody>
                  <a:tcPr marL="6350" marR="6350" marT="0" marB="0"/>
                </a:tc>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          145  (3.3)</a:t>
                      </a:r>
                      <a:endParaRPr lang="en-US" sz="2000" dirty="0">
                        <a:latin typeface="Arial" pitchFamily="34" charset="0"/>
                        <a:ea typeface="Times New Roman"/>
                        <a:cs typeface="Arial" pitchFamily="34" charset="0"/>
                      </a:endParaRPr>
                    </a:p>
                  </a:txBody>
                  <a:tcPr marL="6350" marR="6350" marT="0" marB="0"/>
                </a:tc>
              </a:tr>
              <a:tr h="487680">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Upper respiratory tract infection</a:t>
                      </a:r>
                      <a:endParaRPr lang="en-US" sz="2000" dirty="0">
                        <a:latin typeface="Arial" pitchFamily="34" charset="0"/>
                        <a:ea typeface="Times New Roman"/>
                        <a:cs typeface="Arial" pitchFamily="34" charset="0"/>
                      </a:endParaRPr>
                    </a:p>
                  </a:txBody>
                  <a:tcPr marL="6350" marR="6350" marT="0" marB="0"/>
                </a:tc>
                <a:tc>
                  <a:txBody>
                    <a:bodyPr/>
                    <a:lstStyle/>
                    <a:p>
                      <a:pPr marL="0" marR="0">
                        <a:lnSpc>
                          <a:spcPct val="115000"/>
                        </a:lnSpc>
                        <a:spcBef>
                          <a:spcPts val="50"/>
                        </a:spcBef>
                        <a:spcAft>
                          <a:spcPts val="50"/>
                        </a:spcAft>
                      </a:pPr>
                      <a:r>
                        <a:rPr lang="en-US" sz="2000">
                          <a:solidFill>
                            <a:srgbClr val="000000"/>
                          </a:solidFill>
                          <a:latin typeface="Arial" pitchFamily="34" charset="0"/>
                          <a:ea typeface="Times New Roman"/>
                          <a:cs typeface="Arial" pitchFamily="34" charset="0"/>
                        </a:rPr>
                        <a:t>          129  (3.0)</a:t>
                      </a:r>
                      <a:endParaRPr lang="en-US" sz="2000">
                        <a:latin typeface="Arial" pitchFamily="34" charset="0"/>
                        <a:ea typeface="Times New Roman"/>
                        <a:cs typeface="Arial" pitchFamily="34" charset="0"/>
                      </a:endParaRPr>
                    </a:p>
                  </a:txBody>
                  <a:tcPr marL="6350" marR="6350" marT="0" marB="0"/>
                </a:tc>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          156  (3.6)</a:t>
                      </a:r>
                      <a:endParaRPr lang="en-US" sz="2000" dirty="0">
                        <a:latin typeface="Arial" pitchFamily="34" charset="0"/>
                        <a:ea typeface="Times New Roman"/>
                        <a:cs typeface="Arial" pitchFamily="34" charset="0"/>
                      </a:endParaRPr>
                    </a:p>
                  </a:txBody>
                  <a:tcPr marL="6350" marR="6350" marT="0" marB="0"/>
                </a:tc>
              </a:tr>
              <a:tr h="487680">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Fatigue</a:t>
                      </a:r>
                      <a:endParaRPr lang="en-US" sz="2000" dirty="0">
                        <a:latin typeface="Arial" pitchFamily="34" charset="0"/>
                        <a:ea typeface="Times New Roman"/>
                        <a:cs typeface="Arial" pitchFamily="34" charset="0"/>
                      </a:endParaRPr>
                    </a:p>
                  </a:txBody>
                  <a:tcPr marL="6350" marR="6350" marT="0" marB="0"/>
                </a:tc>
                <a:tc>
                  <a:txBody>
                    <a:bodyPr/>
                    <a:lstStyle/>
                    <a:p>
                      <a:pPr marL="0" marR="0">
                        <a:lnSpc>
                          <a:spcPct val="115000"/>
                        </a:lnSpc>
                        <a:spcBef>
                          <a:spcPts val="50"/>
                        </a:spcBef>
                        <a:spcAft>
                          <a:spcPts val="50"/>
                        </a:spcAft>
                      </a:pPr>
                      <a:r>
                        <a:rPr lang="en-US" sz="2000">
                          <a:solidFill>
                            <a:srgbClr val="000000"/>
                          </a:solidFill>
                          <a:latin typeface="Arial" pitchFamily="34" charset="0"/>
                          <a:ea typeface="Times New Roman"/>
                          <a:cs typeface="Arial" pitchFamily="34" charset="0"/>
                        </a:rPr>
                        <a:t>          106  (2.4)</a:t>
                      </a:r>
                      <a:endParaRPr lang="en-US" sz="2000">
                        <a:latin typeface="Arial" pitchFamily="34" charset="0"/>
                        <a:ea typeface="Times New Roman"/>
                        <a:cs typeface="Arial" pitchFamily="34" charset="0"/>
                      </a:endParaRPr>
                    </a:p>
                  </a:txBody>
                  <a:tcPr marL="6350" marR="6350" marT="0" marB="0"/>
                </a:tc>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          100  (2.3)</a:t>
                      </a:r>
                      <a:endParaRPr lang="en-US" sz="2000" dirty="0">
                        <a:latin typeface="Arial" pitchFamily="34" charset="0"/>
                        <a:ea typeface="Times New Roman"/>
                        <a:cs typeface="Arial" pitchFamily="34" charset="0"/>
                      </a:endParaRPr>
                    </a:p>
                  </a:txBody>
                  <a:tcPr marL="6350" marR="6350" marT="0" marB="0"/>
                </a:tc>
              </a:tr>
              <a:tr h="487680">
                <a:tc>
                  <a:txBody>
                    <a:bodyPr/>
                    <a:lstStyle/>
                    <a:p>
                      <a:pPr marL="0" marR="0">
                        <a:lnSpc>
                          <a:spcPct val="115000"/>
                        </a:lnSpc>
                        <a:spcBef>
                          <a:spcPts val="50"/>
                        </a:spcBef>
                        <a:spcAft>
                          <a:spcPts val="50"/>
                        </a:spcAft>
                      </a:pPr>
                      <a:r>
                        <a:rPr lang="en-US" sz="2000" dirty="0" err="1">
                          <a:solidFill>
                            <a:srgbClr val="000000"/>
                          </a:solidFill>
                          <a:latin typeface="Arial" pitchFamily="34" charset="0"/>
                          <a:ea typeface="Times New Roman"/>
                          <a:cs typeface="Arial" pitchFamily="34" charset="0"/>
                        </a:rPr>
                        <a:t>Myalgia</a:t>
                      </a:r>
                      <a:endParaRPr lang="en-US" sz="2000" dirty="0">
                        <a:latin typeface="Arial" pitchFamily="34" charset="0"/>
                        <a:ea typeface="Times New Roman"/>
                        <a:cs typeface="Arial" pitchFamily="34" charset="0"/>
                      </a:endParaRPr>
                    </a:p>
                  </a:txBody>
                  <a:tcPr marL="6350" marR="6350" marT="0" marB="0"/>
                </a:tc>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           95  (2.2)</a:t>
                      </a:r>
                      <a:endParaRPr lang="en-US" sz="2000" dirty="0">
                        <a:latin typeface="Arial" pitchFamily="34" charset="0"/>
                        <a:ea typeface="Times New Roman"/>
                        <a:cs typeface="Arial" pitchFamily="34" charset="0"/>
                      </a:endParaRPr>
                    </a:p>
                  </a:txBody>
                  <a:tcPr marL="6350" marR="6350" marT="0" marB="0"/>
                </a:tc>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           79  (1.8)</a:t>
                      </a:r>
                      <a:endParaRPr lang="en-US" sz="2000" dirty="0">
                        <a:latin typeface="Arial" pitchFamily="34" charset="0"/>
                        <a:ea typeface="Times New Roman"/>
                        <a:cs typeface="Arial" pitchFamily="34" charset="0"/>
                      </a:endParaRPr>
                    </a:p>
                  </a:txBody>
                  <a:tcPr marL="6350" marR="6350" marT="0" marB="0"/>
                </a:tc>
              </a:tr>
              <a:tr h="487680">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Productive cough</a:t>
                      </a:r>
                      <a:endParaRPr lang="en-US" sz="2000" dirty="0">
                        <a:latin typeface="Arial" pitchFamily="34" charset="0"/>
                        <a:ea typeface="Times New Roman"/>
                        <a:cs typeface="Arial" pitchFamily="34" charset="0"/>
                      </a:endParaRPr>
                    </a:p>
                  </a:txBody>
                  <a:tcPr marL="6350" marR="6350" marT="0" marB="0"/>
                </a:tc>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           59  (1.4)</a:t>
                      </a:r>
                      <a:endParaRPr lang="en-US" sz="2000" dirty="0">
                        <a:latin typeface="Arial" pitchFamily="34" charset="0"/>
                        <a:ea typeface="Times New Roman"/>
                        <a:cs typeface="Arial" pitchFamily="34" charset="0"/>
                      </a:endParaRPr>
                    </a:p>
                  </a:txBody>
                  <a:tcPr marL="6350" marR="6350" marT="0" marB="0"/>
                </a:tc>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           97  (2.2)</a:t>
                      </a:r>
                      <a:endParaRPr lang="en-US" sz="2000" dirty="0">
                        <a:latin typeface="Arial" pitchFamily="34" charset="0"/>
                        <a:ea typeface="Times New Roman"/>
                        <a:cs typeface="Arial" pitchFamily="34" charset="0"/>
                      </a:endParaRPr>
                    </a:p>
                  </a:txBody>
                  <a:tcPr marL="6350" marR="6350" marT="0" marB="0"/>
                </a:tc>
              </a:tr>
            </a:tbl>
          </a:graphicData>
        </a:graphic>
      </p:graphicFrame>
      <p:sp>
        <p:nvSpPr>
          <p:cNvPr id="5" name="Slide Number Placeholder 3"/>
          <p:cNvSpPr>
            <a:spLocks noGrp="1"/>
          </p:cNvSpPr>
          <p:nvPr>
            <p:ph type="sldNum" sz="quarter" idx="12"/>
          </p:nvPr>
        </p:nvSpPr>
        <p:spPr>
          <a:xfrm>
            <a:off x="6995160" y="6460590"/>
            <a:ext cx="2133600" cy="365125"/>
          </a:xfrm>
        </p:spPr>
        <p:txBody>
          <a:bodyPr/>
          <a:lstStyle/>
          <a:p>
            <a:r>
              <a:rPr lang="en-US" dirty="0" smtClean="0"/>
              <a:t>16</a:t>
            </a:r>
            <a:endParaRPr lang="en-US" dirty="0"/>
          </a:p>
        </p:txBody>
      </p:sp>
    </p:spTree>
    <p:extLst>
      <p:ext uri="{BB962C8B-B14F-4D97-AF65-F5344CB8AC3E}">
        <p14:creationId xmlns:p14="http://schemas.microsoft.com/office/powerpoint/2010/main" val="25945336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bg1"/>
                </a:solidFill>
                <a:latin typeface="Arial" pitchFamily="34" charset="0"/>
                <a:cs typeface="Arial" pitchFamily="34" charset="0"/>
              </a:rPr>
              <a:t>Most Common AEs (≥2%)</a:t>
            </a:r>
            <a:endParaRPr lang="en-US" sz="3200" b="1" dirty="0">
              <a:solidFill>
                <a:schemeClr val="bg1"/>
              </a:solidFill>
              <a:latin typeface="Arial" pitchFamily="34" charset="0"/>
              <a:cs typeface="Arial" pitchFamily="34" charset="0"/>
            </a:endParaRPr>
          </a:p>
        </p:txBody>
      </p:sp>
      <p:graphicFrame>
        <p:nvGraphicFramePr>
          <p:cNvPr id="4" name="Content Placeholder 3"/>
          <p:cNvGraphicFramePr>
            <a:graphicFrameLocks noGrp="1"/>
          </p:cNvGraphicFramePr>
          <p:nvPr>
            <p:ph idx="1"/>
            <p:extLst/>
          </p:nvPr>
        </p:nvGraphicFramePr>
        <p:xfrm>
          <a:off x="457200" y="1219200"/>
          <a:ext cx="8382000" cy="5303520"/>
        </p:xfrm>
        <a:graphic>
          <a:graphicData uri="http://schemas.openxmlformats.org/drawingml/2006/table">
            <a:tbl>
              <a:tblPr firstRow="1" bandRow="1">
                <a:tableStyleId>{5C22544A-7EE6-4342-B048-85BDC9FD1C3A}</a:tableStyleId>
              </a:tblPr>
              <a:tblGrid>
                <a:gridCol w="2895600"/>
                <a:gridCol w="2743200"/>
                <a:gridCol w="2743200"/>
              </a:tblGrid>
              <a:tr h="487680">
                <a:tc>
                  <a:txBody>
                    <a:bodyPr/>
                    <a:lstStyle/>
                    <a:p>
                      <a:pPr marL="0" marR="0">
                        <a:lnSpc>
                          <a:spcPct val="115000"/>
                        </a:lnSpc>
                        <a:spcBef>
                          <a:spcPts val="50"/>
                        </a:spcBef>
                        <a:spcAft>
                          <a:spcPts val="50"/>
                        </a:spcAft>
                      </a:pPr>
                      <a:r>
                        <a:rPr lang="en-US" sz="2000" b="1" dirty="0">
                          <a:solidFill>
                            <a:schemeClr val="bg1"/>
                          </a:solidFill>
                          <a:latin typeface="Arial" pitchFamily="34" charset="0"/>
                          <a:ea typeface="Times New Roman"/>
                          <a:cs typeface="Arial" pitchFamily="34" charset="0"/>
                        </a:rPr>
                        <a:t>Preferred Term </a:t>
                      </a:r>
                    </a:p>
                  </a:txBody>
                  <a:tcPr marL="6350" marR="6350" marT="0" marB="0" anchor="b"/>
                </a:tc>
                <a:tc>
                  <a:txBody>
                    <a:bodyPr/>
                    <a:lstStyle/>
                    <a:p>
                      <a:pPr marL="0" marR="0" algn="ctr">
                        <a:lnSpc>
                          <a:spcPct val="115000"/>
                        </a:lnSpc>
                        <a:spcBef>
                          <a:spcPts val="50"/>
                        </a:spcBef>
                        <a:spcAft>
                          <a:spcPts val="50"/>
                        </a:spcAft>
                      </a:pPr>
                      <a:r>
                        <a:rPr lang="en-US" sz="2000" dirty="0" err="1">
                          <a:solidFill>
                            <a:schemeClr val="bg1"/>
                          </a:solidFill>
                          <a:latin typeface="Arial" pitchFamily="34" charset="0"/>
                          <a:ea typeface="Times New Roman"/>
                          <a:cs typeface="Arial" pitchFamily="34" charset="0"/>
                        </a:rPr>
                        <a:t>Flublok</a:t>
                      </a:r>
                      <a:r>
                        <a:rPr lang="en-US" sz="2000" dirty="0">
                          <a:solidFill>
                            <a:schemeClr val="bg1"/>
                          </a:solidFill>
                          <a:latin typeface="Arial" pitchFamily="34" charset="0"/>
                          <a:ea typeface="Times New Roman"/>
                          <a:cs typeface="Arial" pitchFamily="34" charset="0"/>
                        </a:rPr>
                        <a:t> </a:t>
                      </a:r>
                      <a:r>
                        <a:rPr lang="en-US" sz="2000" dirty="0" smtClean="0">
                          <a:solidFill>
                            <a:schemeClr val="bg1"/>
                          </a:solidFill>
                          <a:latin typeface="Arial" pitchFamily="34" charset="0"/>
                          <a:ea typeface="Times New Roman"/>
                          <a:cs typeface="Arial" pitchFamily="34" charset="0"/>
                        </a:rPr>
                        <a:t>[RIV4]</a:t>
                      </a:r>
                      <a:r>
                        <a:rPr lang="en-US" sz="2000" dirty="0">
                          <a:solidFill>
                            <a:schemeClr val="bg1"/>
                          </a:solidFill>
                          <a:latin typeface="Arial" pitchFamily="34" charset="0"/>
                          <a:ea typeface="Times New Roman"/>
                          <a:cs typeface="Arial" pitchFamily="34" charset="0"/>
                        </a:rPr>
                        <a:t/>
                      </a:r>
                      <a:br>
                        <a:rPr lang="en-US" sz="2000" dirty="0">
                          <a:solidFill>
                            <a:schemeClr val="bg1"/>
                          </a:solidFill>
                          <a:latin typeface="Arial" pitchFamily="34" charset="0"/>
                          <a:ea typeface="Times New Roman"/>
                          <a:cs typeface="Arial" pitchFamily="34" charset="0"/>
                        </a:rPr>
                      </a:br>
                      <a:r>
                        <a:rPr lang="en-US" sz="2000" dirty="0">
                          <a:solidFill>
                            <a:schemeClr val="bg1"/>
                          </a:solidFill>
                          <a:latin typeface="Arial" pitchFamily="34" charset="0"/>
                          <a:ea typeface="Times New Roman"/>
                          <a:cs typeface="Arial" pitchFamily="34" charset="0"/>
                        </a:rPr>
                        <a:t>N=4328</a:t>
                      </a:r>
                    </a:p>
                  </a:txBody>
                  <a:tcPr marL="6350" marR="6350" marT="0" marB="0" anchor="b"/>
                </a:tc>
                <a:tc>
                  <a:txBody>
                    <a:bodyPr/>
                    <a:lstStyle/>
                    <a:p>
                      <a:pPr marL="0" marR="0" algn="ctr">
                        <a:lnSpc>
                          <a:spcPct val="115000"/>
                        </a:lnSpc>
                        <a:spcBef>
                          <a:spcPts val="50"/>
                        </a:spcBef>
                        <a:spcAft>
                          <a:spcPts val="50"/>
                        </a:spcAft>
                      </a:pPr>
                      <a:r>
                        <a:rPr lang="en-US" sz="2000" dirty="0">
                          <a:solidFill>
                            <a:schemeClr val="bg1"/>
                          </a:solidFill>
                          <a:latin typeface="Arial" pitchFamily="34" charset="0"/>
                          <a:ea typeface="Times New Roman"/>
                          <a:cs typeface="Arial" pitchFamily="34" charset="0"/>
                        </a:rPr>
                        <a:t>IIV4</a:t>
                      </a:r>
                      <a:br>
                        <a:rPr lang="en-US" sz="2000" dirty="0">
                          <a:solidFill>
                            <a:schemeClr val="bg1"/>
                          </a:solidFill>
                          <a:latin typeface="Arial" pitchFamily="34" charset="0"/>
                          <a:ea typeface="Times New Roman"/>
                          <a:cs typeface="Arial" pitchFamily="34" charset="0"/>
                        </a:rPr>
                      </a:br>
                      <a:r>
                        <a:rPr lang="en-US" sz="2000" dirty="0">
                          <a:solidFill>
                            <a:schemeClr val="bg1"/>
                          </a:solidFill>
                          <a:latin typeface="Arial" pitchFamily="34" charset="0"/>
                          <a:ea typeface="Times New Roman"/>
                          <a:cs typeface="Arial" pitchFamily="34" charset="0"/>
                        </a:rPr>
                        <a:t>N=4344</a:t>
                      </a:r>
                    </a:p>
                  </a:txBody>
                  <a:tcPr marL="6350" marR="6350" marT="0" marB="0" anchor="b"/>
                </a:tc>
              </a:tr>
              <a:tr h="487680">
                <a:tc>
                  <a:txBody>
                    <a:bodyPr/>
                    <a:lstStyle/>
                    <a:p>
                      <a:pPr marL="0" marR="0">
                        <a:lnSpc>
                          <a:spcPct val="115000"/>
                        </a:lnSpc>
                        <a:spcBef>
                          <a:spcPts val="50"/>
                        </a:spcBef>
                        <a:spcAft>
                          <a:spcPts val="50"/>
                        </a:spcAft>
                      </a:pPr>
                      <a:endParaRPr lang="en-US" sz="2000" dirty="0">
                        <a:latin typeface="Arial" pitchFamily="34" charset="0"/>
                        <a:ea typeface="Times New Roman"/>
                        <a:cs typeface="Arial" pitchFamily="34" charset="0"/>
                      </a:endParaRPr>
                    </a:p>
                  </a:txBody>
                  <a:tcPr marL="6350" marR="6350" marT="0" marB="0"/>
                </a:tc>
                <a:tc>
                  <a:txBody>
                    <a:bodyPr/>
                    <a:lstStyle/>
                    <a:p>
                      <a:pPr marL="0" marR="0" algn="ctr">
                        <a:lnSpc>
                          <a:spcPct val="115000"/>
                        </a:lnSpc>
                        <a:spcBef>
                          <a:spcPts val="50"/>
                        </a:spcBef>
                        <a:spcAft>
                          <a:spcPts val="50"/>
                        </a:spcAft>
                      </a:pPr>
                      <a:r>
                        <a:rPr lang="en-US" sz="2000" dirty="0" smtClean="0">
                          <a:latin typeface="Arial" pitchFamily="34" charset="0"/>
                          <a:ea typeface="Times New Roman"/>
                          <a:cs typeface="Arial" pitchFamily="34" charset="0"/>
                        </a:rPr>
                        <a:t>N (%)</a:t>
                      </a:r>
                      <a:endParaRPr lang="en-US" sz="2000" dirty="0">
                        <a:latin typeface="Arial" pitchFamily="34" charset="0"/>
                        <a:ea typeface="Times New Roman"/>
                        <a:cs typeface="Arial" pitchFamily="34" charset="0"/>
                      </a:endParaRPr>
                    </a:p>
                  </a:txBody>
                  <a:tcPr marL="6350" marR="6350" marT="0" marB="0" anchor="b"/>
                </a:tc>
                <a:tc>
                  <a:txBody>
                    <a:bodyPr/>
                    <a:lstStyle/>
                    <a:p>
                      <a:pPr marL="0" marR="0" algn="ctr">
                        <a:lnSpc>
                          <a:spcPct val="115000"/>
                        </a:lnSpc>
                        <a:spcBef>
                          <a:spcPts val="50"/>
                        </a:spcBef>
                        <a:spcAft>
                          <a:spcPts val="50"/>
                        </a:spcAft>
                      </a:pPr>
                      <a:r>
                        <a:rPr lang="en-US" sz="2000" dirty="0" smtClean="0">
                          <a:latin typeface="Arial" pitchFamily="34" charset="0"/>
                          <a:ea typeface="Times New Roman"/>
                          <a:cs typeface="Arial" pitchFamily="34" charset="0"/>
                        </a:rPr>
                        <a:t>N (%)</a:t>
                      </a:r>
                      <a:endParaRPr lang="en-US" sz="2000" dirty="0">
                        <a:latin typeface="Arial" pitchFamily="34" charset="0"/>
                        <a:ea typeface="Times New Roman"/>
                        <a:cs typeface="Arial" pitchFamily="34" charset="0"/>
                      </a:endParaRPr>
                    </a:p>
                  </a:txBody>
                  <a:tcPr marL="6350" marR="6350" marT="0" marB="0" anchor="b"/>
                </a:tc>
              </a:tr>
              <a:tr h="487680">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Cough</a:t>
                      </a:r>
                      <a:endParaRPr lang="en-US" sz="2000" dirty="0">
                        <a:latin typeface="Arial" pitchFamily="34" charset="0"/>
                        <a:ea typeface="Times New Roman"/>
                        <a:cs typeface="Arial" pitchFamily="34" charset="0"/>
                      </a:endParaRPr>
                    </a:p>
                  </a:txBody>
                  <a:tcPr marL="6350" marR="6350" marT="0" marB="0"/>
                </a:tc>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          226  (5.2)</a:t>
                      </a:r>
                      <a:endParaRPr lang="en-US" sz="2000" dirty="0">
                        <a:latin typeface="Arial" pitchFamily="34" charset="0"/>
                        <a:ea typeface="Times New Roman"/>
                        <a:cs typeface="Arial" pitchFamily="34" charset="0"/>
                      </a:endParaRPr>
                    </a:p>
                  </a:txBody>
                  <a:tcPr marL="6350" marR="6350" marT="0" marB="0"/>
                </a:tc>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          253  (5.8)</a:t>
                      </a:r>
                      <a:endParaRPr lang="en-US" sz="2000" dirty="0">
                        <a:latin typeface="Arial" pitchFamily="34" charset="0"/>
                        <a:ea typeface="Times New Roman"/>
                        <a:cs typeface="Arial" pitchFamily="34" charset="0"/>
                      </a:endParaRPr>
                    </a:p>
                  </a:txBody>
                  <a:tcPr marL="6350" marR="6350" marT="0" marB="0"/>
                </a:tc>
              </a:tr>
              <a:tr h="487680">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Influenza like illness</a:t>
                      </a:r>
                      <a:endParaRPr lang="en-US" sz="2000" dirty="0">
                        <a:latin typeface="Arial" pitchFamily="34" charset="0"/>
                        <a:ea typeface="Times New Roman"/>
                        <a:cs typeface="Arial" pitchFamily="34" charset="0"/>
                      </a:endParaRPr>
                    </a:p>
                  </a:txBody>
                  <a:tcPr marL="6350" marR="6350" marT="0" marB="0"/>
                </a:tc>
                <a:tc>
                  <a:txBody>
                    <a:bodyPr/>
                    <a:lstStyle/>
                    <a:p>
                      <a:pPr marL="0" marR="0">
                        <a:lnSpc>
                          <a:spcPct val="115000"/>
                        </a:lnSpc>
                        <a:spcBef>
                          <a:spcPts val="50"/>
                        </a:spcBef>
                        <a:spcAft>
                          <a:spcPts val="50"/>
                        </a:spcAft>
                      </a:pPr>
                      <a:r>
                        <a:rPr lang="en-US" sz="2000">
                          <a:solidFill>
                            <a:srgbClr val="000000"/>
                          </a:solidFill>
                          <a:latin typeface="Arial" pitchFamily="34" charset="0"/>
                          <a:ea typeface="Times New Roman"/>
                          <a:cs typeface="Arial" pitchFamily="34" charset="0"/>
                        </a:rPr>
                        <a:t>          186  (4.3)</a:t>
                      </a:r>
                      <a:endParaRPr lang="en-US" sz="2000">
                        <a:latin typeface="Arial" pitchFamily="34" charset="0"/>
                        <a:ea typeface="Times New Roman"/>
                        <a:cs typeface="Arial" pitchFamily="34" charset="0"/>
                      </a:endParaRPr>
                    </a:p>
                  </a:txBody>
                  <a:tcPr marL="6350" marR="6350" marT="0" marB="0"/>
                </a:tc>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          199  (4.6)</a:t>
                      </a:r>
                      <a:endParaRPr lang="en-US" sz="2000" dirty="0">
                        <a:latin typeface="Arial" pitchFamily="34" charset="0"/>
                        <a:ea typeface="Times New Roman"/>
                        <a:cs typeface="Arial" pitchFamily="34" charset="0"/>
                      </a:endParaRPr>
                    </a:p>
                  </a:txBody>
                  <a:tcPr marL="6350" marR="6350" marT="0" marB="0"/>
                </a:tc>
              </a:tr>
              <a:tr h="487680">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Oropharyngeal pain</a:t>
                      </a:r>
                      <a:endParaRPr lang="en-US" sz="2000" dirty="0">
                        <a:latin typeface="Arial" pitchFamily="34" charset="0"/>
                        <a:ea typeface="Times New Roman"/>
                        <a:cs typeface="Arial" pitchFamily="34" charset="0"/>
                      </a:endParaRPr>
                    </a:p>
                  </a:txBody>
                  <a:tcPr marL="6350" marR="6350" marT="0" marB="0"/>
                </a:tc>
                <a:tc>
                  <a:txBody>
                    <a:bodyPr/>
                    <a:lstStyle/>
                    <a:p>
                      <a:pPr marL="0" marR="0">
                        <a:lnSpc>
                          <a:spcPct val="115000"/>
                        </a:lnSpc>
                        <a:spcBef>
                          <a:spcPts val="50"/>
                        </a:spcBef>
                        <a:spcAft>
                          <a:spcPts val="50"/>
                        </a:spcAft>
                      </a:pPr>
                      <a:r>
                        <a:rPr lang="en-US" sz="2000">
                          <a:solidFill>
                            <a:srgbClr val="000000"/>
                          </a:solidFill>
                          <a:latin typeface="Arial" pitchFamily="34" charset="0"/>
                          <a:ea typeface="Times New Roman"/>
                          <a:cs typeface="Arial" pitchFamily="34" charset="0"/>
                        </a:rPr>
                        <a:t>          178  (4.1)</a:t>
                      </a:r>
                      <a:endParaRPr lang="en-US" sz="2000">
                        <a:latin typeface="Arial" pitchFamily="34" charset="0"/>
                        <a:ea typeface="Times New Roman"/>
                        <a:cs typeface="Arial" pitchFamily="34" charset="0"/>
                      </a:endParaRPr>
                    </a:p>
                  </a:txBody>
                  <a:tcPr marL="6350" marR="6350" marT="0" marB="0"/>
                </a:tc>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          177  (4.1)</a:t>
                      </a:r>
                      <a:endParaRPr lang="en-US" sz="2000" dirty="0">
                        <a:latin typeface="Arial" pitchFamily="34" charset="0"/>
                        <a:ea typeface="Times New Roman"/>
                        <a:cs typeface="Arial" pitchFamily="34" charset="0"/>
                      </a:endParaRPr>
                    </a:p>
                  </a:txBody>
                  <a:tcPr marL="6350" marR="6350" marT="0" marB="0"/>
                </a:tc>
              </a:tr>
              <a:tr h="487680">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Headache</a:t>
                      </a:r>
                      <a:endParaRPr lang="en-US" sz="2000" dirty="0">
                        <a:latin typeface="Arial" pitchFamily="34" charset="0"/>
                        <a:ea typeface="Times New Roman"/>
                        <a:cs typeface="Arial" pitchFamily="34" charset="0"/>
                      </a:endParaRPr>
                    </a:p>
                  </a:txBody>
                  <a:tcPr marL="6350" marR="6350" marT="0" marB="0"/>
                </a:tc>
                <a:tc>
                  <a:txBody>
                    <a:bodyPr/>
                    <a:lstStyle/>
                    <a:p>
                      <a:pPr marL="0" marR="0">
                        <a:lnSpc>
                          <a:spcPct val="115000"/>
                        </a:lnSpc>
                        <a:spcBef>
                          <a:spcPts val="50"/>
                        </a:spcBef>
                        <a:spcAft>
                          <a:spcPts val="50"/>
                        </a:spcAft>
                      </a:pPr>
                      <a:r>
                        <a:rPr lang="en-US" sz="2000">
                          <a:solidFill>
                            <a:srgbClr val="000000"/>
                          </a:solidFill>
                          <a:latin typeface="Arial" pitchFamily="34" charset="0"/>
                          <a:ea typeface="Times New Roman"/>
                          <a:cs typeface="Arial" pitchFamily="34" charset="0"/>
                        </a:rPr>
                        <a:t>          143  (3.3)</a:t>
                      </a:r>
                      <a:endParaRPr lang="en-US" sz="2000">
                        <a:latin typeface="Arial" pitchFamily="34" charset="0"/>
                        <a:ea typeface="Times New Roman"/>
                        <a:cs typeface="Arial" pitchFamily="34" charset="0"/>
                      </a:endParaRPr>
                    </a:p>
                  </a:txBody>
                  <a:tcPr marL="6350" marR="6350" marT="0" marB="0"/>
                </a:tc>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          145  (3.3)</a:t>
                      </a:r>
                      <a:endParaRPr lang="en-US" sz="2000" dirty="0">
                        <a:latin typeface="Arial" pitchFamily="34" charset="0"/>
                        <a:ea typeface="Times New Roman"/>
                        <a:cs typeface="Arial" pitchFamily="34" charset="0"/>
                      </a:endParaRPr>
                    </a:p>
                  </a:txBody>
                  <a:tcPr marL="6350" marR="6350" marT="0" marB="0"/>
                </a:tc>
              </a:tr>
              <a:tr h="487680">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Upper respiratory tract infection</a:t>
                      </a:r>
                      <a:endParaRPr lang="en-US" sz="2000" dirty="0">
                        <a:latin typeface="Arial" pitchFamily="34" charset="0"/>
                        <a:ea typeface="Times New Roman"/>
                        <a:cs typeface="Arial" pitchFamily="34" charset="0"/>
                      </a:endParaRPr>
                    </a:p>
                  </a:txBody>
                  <a:tcPr marL="6350" marR="6350" marT="0" marB="0"/>
                </a:tc>
                <a:tc>
                  <a:txBody>
                    <a:bodyPr/>
                    <a:lstStyle/>
                    <a:p>
                      <a:pPr marL="0" marR="0">
                        <a:lnSpc>
                          <a:spcPct val="115000"/>
                        </a:lnSpc>
                        <a:spcBef>
                          <a:spcPts val="50"/>
                        </a:spcBef>
                        <a:spcAft>
                          <a:spcPts val="50"/>
                        </a:spcAft>
                      </a:pPr>
                      <a:r>
                        <a:rPr lang="en-US" sz="2000">
                          <a:solidFill>
                            <a:srgbClr val="000000"/>
                          </a:solidFill>
                          <a:latin typeface="Arial" pitchFamily="34" charset="0"/>
                          <a:ea typeface="Times New Roman"/>
                          <a:cs typeface="Arial" pitchFamily="34" charset="0"/>
                        </a:rPr>
                        <a:t>          129  (3.0)</a:t>
                      </a:r>
                      <a:endParaRPr lang="en-US" sz="2000">
                        <a:latin typeface="Arial" pitchFamily="34" charset="0"/>
                        <a:ea typeface="Times New Roman"/>
                        <a:cs typeface="Arial" pitchFamily="34" charset="0"/>
                      </a:endParaRPr>
                    </a:p>
                  </a:txBody>
                  <a:tcPr marL="6350" marR="6350" marT="0" marB="0"/>
                </a:tc>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          156  (3.6)</a:t>
                      </a:r>
                      <a:endParaRPr lang="en-US" sz="2000" dirty="0">
                        <a:latin typeface="Arial" pitchFamily="34" charset="0"/>
                        <a:ea typeface="Times New Roman"/>
                        <a:cs typeface="Arial" pitchFamily="34" charset="0"/>
                      </a:endParaRPr>
                    </a:p>
                  </a:txBody>
                  <a:tcPr marL="6350" marR="6350" marT="0" marB="0"/>
                </a:tc>
              </a:tr>
              <a:tr h="487680">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Fatigue</a:t>
                      </a:r>
                      <a:endParaRPr lang="en-US" sz="2000" dirty="0">
                        <a:latin typeface="Arial" pitchFamily="34" charset="0"/>
                        <a:ea typeface="Times New Roman"/>
                        <a:cs typeface="Arial" pitchFamily="34" charset="0"/>
                      </a:endParaRPr>
                    </a:p>
                  </a:txBody>
                  <a:tcPr marL="6350" marR="6350" marT="0" marB="0"/>
                </a:tc>
                <a:tc>
                  <a:txBody>
                    <a:bodyPr/>
                    <a:lstStyle/>
                    <a:p>
                      <a:pPr marL="0" marR="0">
                        <a:lnSpc>
                          <a:spcPct val="115000"/>
                        </a:lnSpc>
                        <a:spcBef>
                          <a:spcPts val="50"/>
                        </a:spcBef>
                        <a:spcAft>
                          <a:spcPts val="50"/>
                        </a:spcAft>
                      </a:pPr>
                      <a:r>
                        <a:rPr lang="en-US" sz="2000">
                          <a:solidFill>
                            <a:srgbClr val="000000"/>
                          </a:solidFill>
                          <a:latin typeface="Arial" pitchFamily="34" charset="0"/>
                          <a:ea typeface="Times New Roman"/>
                          <a:cs typeface="Arial" pitchFamily="34" charset="0"/>
                        </a:rPr>
                        <a:t>          106  (2.4)</a:t>
                      </a:r>
                      <a:endParaRPr lang="en-US" sz="2000">
                        <a:latin typeface="Arial" pitchFamily="34" charset="0"/>
                        <a:ea typeface="Times New Roman"/>
                        <a:cs typeface="Arial" pitchFamily="34" charset="0"/>
                      </a:endParaRPr>
                    </a:p>
                  </a:txBody>
                  <a:tcPr marL="6350" marR="6350" marT="0" marB="0"/>
                </a:tc>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          100  (2.3)</a:t>
                      </a:r>
                      <a:endParaRPr lang="en-US" sz="2000" dirty="0">
                        <a:latin typeface="Arial" pitchFamily="34" charset="0"/>
                        <a:ea typeface="Times New Roman"/>
                        <a:cs typeface="Arial" pitchFamily="34" charset="0"/>
                      </a:endParaRPr>
                    </a:p>
                  </a:txBody>
                  <a:tcPr marL="6350" marR="6350" marT="0" marB="0"/>
                </a:tc>
              </a:tr>
              <a:tr h="487680">
                <a:tc>
                  <a:txBody>
                    <a:bodyPr/>
                    <a:lstStyle/>
                    <a:p>
                      <a:pPr marL="0" marR="0">
                        <a:lnSpc>
                          <a:spcPct val="115000"/>
                        </a:lnSpc>
                        <a:spcBef>
                          <a:spcPts val="50"/>
                        </a:spcBef>
                        <a:spcAft>
                          <a:spcPts val="50"/>
                        </a:spcAft>
                      </a:pPr>
                      <a:r>
                        <a:rPr lang="en-US" sz="2000" dirty="0" err="1">
                          <a:solidFill>
                            <a:srgbClr val="000000"/>
                          </a:solidFill>
                          <a:latin typeface="Arial" pitchFamily="34" charset="0"/>
                          <a:ea typeface="Times New Roman"/>
                          <a:cs typeface="Arial" pitchFamily="34" charset="0"/>
                        </a:rPr>
                        <a:t>Myalgia</a:t>
                      </a:r>
                      <a:endParaRPr lang="en-US" sz="2000" dirty="0">
                        <a:latin typeface="Arial" pitchFamily="34" charset="0"/>
                        <a:ea typeface="Times New Roman"/>
                        <a:cs typeface="Arial" pitchFamily="34" charset="0"/>
                      </a:endParaRPr>
                    </a:p>
                  </a:txBody>
                  <a:tcPr marL="6350" marR="6350" marT="0" marB="0"/>
                </a:tc>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           95  (2.2)</a:t>
                      </a:r>
                      <a:endParaRPr lang="en-US" sz="2000" dirty="0">
                        <a:latin typeface="Arial" pitchFamily="34" charset="0"/>
                        <a:ea typeface="Times New Roman"/>
                        <a:cs typeface="Arial" pitchFamily="34" charset="0"/>
                      </a:endParaRPr>
                    </a:p>
                  </a:txBody>
                  <a:tcPr marL="6350" marR="6350" marT="0" marB="0"/>
                </a:tc>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           79  (1.8)</a:t>
                      </a:r>
                      <a:endParaRPr lang="en-US" sz="2000" dirty="0">
                        <a:latin typeface="Arial" pitchFamily="34" charset="0"/>
                        <a:ea typeface="Times New Roman"/>
                        <a:cs typeface="Arial" pitchFamily="34" charset="0"/>
                      </a:endParaRPr>
                    </a:p>
                  </a:txBody>
                  <a:tcPr marL="6350" marR="6350" marT="0" marB="0"/>
                </a:tc>
              </a:tr>
              <a:tr h="487680">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Productive cough</a:t>
                      </a:r>
                      <a:endParaRPr lang="en-US" sz="2000" dirty="0">
                        <a:latin typeface="Arial" pitchFamily="34" charset="0"/>
                        <a:ea typeface="Times New Roman"/>
                        <a:cs typeface="Arial" pitchFamily="34" charset="0"/>
                      </a:endParaRPr>
                    </a:p>
                  </a:txBody>
                  <a:tcPr marL="6350" marR="6350" marT="0" marB="0"/>
                </a:tc>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           59  (1.4)</a:t>
                      </a:r>
                      <a:endParaRPr lang="en-US" sz="2000" dirty="0">
                        <a:latin typeface="Arial" pitchFamily="34" charset="0"/>
                        <a:ea typeface="Times New Roman"/>
                        <a:cs typeface="Arial" pitchFamily="34" charset="0"/>
                      </a:endParaRPr>
                    </a:p>
                  </a:txBody>
                  <a:tcPr marL="6350" marR="6350" marT="0" marB="0"/>
                </a:tc>
                <a:tc>
                  <a:txBody>
                    <a:bodyPr/>
                    <a:lstStyle/>
                    <a:p>
                      <a:pPr marL="0" marR="0">
                        <a:lnSpc>
                          <a:spcPct val="115000"/>
                        </a:lnSpc>
                        <a:spcBef>
                          <a:spcPts val="50"/>
                        </a:spcBef>
                        <a:spcAft>
                          <a:spcPts val="50"/>
                        </a:spcAft>
                      </a:pPr>
                      <a:r>
                        <a:rPr lang="en-US" sz="2000" dirty="0">
                          <a:solidFill>
                            <a:srgbClr val="000000"/>
                          </a:solidFill>
                          <a:latin typeface="Arial" pitchFamily="34" charset="0"/>
                          <a:ea typeface="Times New Roman"/>
                          <a:cs typeface="Arial" pitchFamily="34" charset="0"/>
                        </a:rPr>
                        <a:t>           97  (2.2)</a:t>
                      </a:r>
                      <a:endParaRPr lang="en-US" sz="2000" dirty="0">
                        <a:latin typeface="Arial" pitchFamily="34" charset="0"/>
                        <a:ea typeface="Times New Roman"/>
                        <a:cs typeface="Arial" pitchFamily="34" charset="0"/>
                      </a:endParaRPr>
                    </a:p>
                  </a:txBody>
                  <a:tcPr marL="6350" marR="6350" marT="0" marB="0"/>
                </a:tc>
              </a:tr>
            </a:tbl>
          </a:graphicData>
        </a:graphic>
      </p:graphicFrame>
      <p:sp>
        <p:nvSpPr>
          <p:cNvPr id="5" name="Slide Number Placeholder 3"/>
          <p:cNvSpPr>
            <a:spLocks noGrp="1"/>
          </p:cNvSpPr>
          <p:nvPr>
            <p:ph type="sldNum" sz="quarter" idx="12"/>
          </p:nvPr>
        </p:nvSpPr>
        <p:spPr>
          <a:xfrm>
            <a:off x="6995160" y="6460590"/>
            <a:ext cx="2133600" cy="365125"/>
          </a:xfrm>
        </p:spPr>
        <p:txBody>
          <a:bodyPr/>
          <a:lstStyle/>
          <a:p>
            <a:r>
              <a:rPr lang="en-US" dirty="0" smtClean="0"/>
              <a:t>16</a:t>
            </a:r>
            <a:endParaRPr lang="en-US" dirty="0"/>
          </a:p>
        </p:txBody>
      </p:sp>
    </p:spTree>
    <p:extLst>
      <p:ext uri="{BB962C8B-B14F-4D97-AF65-F5344CB8AC3E}">
        <p14:creationId xmlns:p14="http://schemas.microsoft.com/office/powerpoint/2010/main" val="41849598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6300" y="228600"/>
            <a:ext cx="7886700" cy="646343"/>
          </a:xfrm>
        </p:spPr>
        <p:txBody>
          <a:bodyPr/>
          <a:lstStyle/>
          <a:p>
            <a:r>
              <a:rPr lang="en-US" b="1" dirty="0" smtClean="0">
                <a:solidFill>
                  <a:schemeClr val="bg1"/>
                </a:solidFill>
                <a:latin typeface="Arial" panose="020B0604020202020204" pitchFamily="34" charset="0"/>
                <a:cs typeface="Arial" panose="020B0604020202020204" pitchFamily="34" charset="0"/>
              </a:rPr>
              <a:t>Reactogenicity (%)</a:t>
            </a:r>
            <a:endParaRPr lang="en-US" b="1" dirty="0">
              <a:solidFill>
                <a:schemeClr val="bg1"/>
              </a:solidFill>
              <a:latin typeface="Arial" panose="020B0604020202020204" pitchFamily="34" charset="0"/>
              <a:cs typeface="Arial" panose="020B0604020202020204" pitchFamily="34" charset="0"/>
            </a:endParaRPr>
          </a:p>
        </p:txBody>
      </p:sp>
      <p:graphicFrame>
        <p:nvGraphicFramePr>
          <p:cNvPr id="4" name="Content Placeholder 3"/>
          <p:cNvGraphicFramePr>
            <a:graphicFrameLocks noGrp="1"/>
          </p:cNvGraphicFramePr>
          <p:nvPr>
            <p:ph idx="1"/>
            <p:extLst/>
          </p:nvPr>
        </p:nvGraphicFramePr>
        <p:xfrm>
          <a:off x="152400" y="1295400"/>
          <a:ext cx="8610600" cy="4800602"/>
        </p:xfrm>
        <a:graphic>
          <a:graphicData uri="http://schemas.openxmlformats.org/drawingml/2006/table">
            <a:tbl>
              <a:tblPr firstRow="1" bandRow="1">
                <a:tableStyleId>{5C22544A-7EE6-4342-B048-85BDC9FD1C3A}</a:tableStyleId>
              </a:tblPr>
              <a:tblGrid>
                <a:gridCol w="1447800"/>
                <a:gridCol w="704850"/>
                <a:gridCol w="1076325"/>
                <a:gridCol w="1076325"/>
                <a:gridCol w="1076325"/>
                <a:gridCol w="1076325"/>
                <a:gridCol w="1076325"/>
                <a:gridCol w="1076325"/>
              </a:tblGrid>
              <a:tr h="812668">
                <a:tc>
                  <a:txBody>
                    <a:bodyPr/>
                    <a:lstStyle/>
                    <a:p>
                      <a:pPr marL="0" marR="0">
                        <a:lnSpc>
                          <a:spcPct val="115000"/>
                        </a:lnSpc>
                        <a:spcBef>
                          <a:spcPts val="300"/>
                        </a:spcBef>
                        <a:spcAft>
                          <a:spcPts val="0"/>
                        </a:spcAft>
                        <a:tabLst>
                          <a:tab pos="457200" algn="l"/>
                        </a:tabLst>
                      </a:pPr>
                      <a:endParaRPr lang="en-US" sz="1500" dirty="0">
                        <a:solidFill>
                          <a:srgbClr val="000000"/>
                        </a:solidFill>
                        <a:latin typeface="+mn-lt"/>
                        <a:ea typeface="Times New Roman"/>
                      </a:endParaRPr>
                    </a:p>
                  </a:txBody>
                  <a:tcPr marL="51435" marR="51435" marT="0" marB="0"/>
                </a:tc>
                <a:tc gridSpan="3">
                  <a:txBody>
                    <a:bodyPr/>
                    <a:lstStyle/>
                    <a:p>
                      <a:pPr marL="0" marR="0" algn="ctr">
                        <a:lnSpc>
                          <a:spcPct val="115000"/>
                        </a:lnSpc>
                        <a:spcBef>
                          <a:spcPts val="300"/>
                        </a:spcBef>
                        <a:spcAft>
                          <a:spcPts val="0"/>
                        </a:spcAft>
                        <a:tabLst>
                          <a:tab pos="457200" algn="l"/>
                        </a:tabLst>
                      </a:pPr>
                      <a:r>
                        <a:rPr lang="en-US" sz="1600" dirty="0" smtClean="0">
                          <a:solidFill>
                            <a:schemeClr val="bg1"/>
                          </a:solidFill>
                          <a:latin typeface="Arial" panose="020B0604020202020204" pitchFamily="34" charset="0"/>
                          <a:ea typeface="Times New Roman"/>
                          <a:cs typeface="Arial" panose="020B0604020202020204" pitchFamily="34" charset="0"/>
                        </a:rPr>
                        <a:t>RIV4 (Flublok </a:t>
                      </a:r>
                      <a:r>
                        <a:rPr lang="en-US" sz="1600" dirty="0" err="1" smtClean="0">
                          <a:solidFill>
                            <a:schemeClr val="bg1"/>
                          </a:solidFill>
                          <a:latin typeface="Arial" panose="020B0604020202020204" pitchFamily="34" charset="0"/>
                          <a:ea typeface="Times New Roman"/>
                          <a:cs typeface="Arial" panose="020B0604020202020204" pitchFamily="34" charset="0"/>
                        </a:rPr>
                        <a:t>Quadrivalent</a:t>
                      </a:r>
                      <a:r>
                        <a:rPr lang="en-US" sz="1600" dirty="0" smtClean="0">
                          <a:solidFill>
                            <a:schemeClr val="bg1"/>
                          </a:solidFill>
                          <a:latin typeface="Arial" panose="020B0604020202020204" pitchFamily="34" charset="0"/>
                          <a:ea typeface="Times New Roman"/>
                          <a:cs typeface="Arial" panose="020B0604020202020204" pitchFamily="34" charset="0"/>
                        </a:rPr>
                        <a:t>)</a:t>
                      </a:r>
                      <a:r>
                        <a:rPr lang="en-US" sz="1600" dirty="0">
                          <a:solidFill>
                            <a:schemeClr val="bg1"/>
                          </a:solidFill>
                          <a:latin typeface="Arial" panose="020B0604020202020204" pitchFamily="34" charset="0"/>
                          <a:ea typeface="Times New Roman"/>
                          <a:cs typeface="Arial" panose="020B0604020202020204" pitchFamily="34" charset="0"/>
                        </a:rPr>
                        <a:t/>
                      </a:r>
                      <a:br>
                        <a:rPr lang="en-US" sz="1600" dirty="0">
                          <a:solidFill>
                            <a:schemeClr val="bg1"/>
                          </a:solidFill>
                          <a:latin typeface="Arial" panose="020B0604020202020204" pitchFamily="34" charset="0"/>
                          <a:ea typeface="Times New Roman"/>
                          <a:cs typeface="Arial" panose="020B0604020202020204" pitchFamily="34" charset="0"/>
                        </a:rPr>
                      </a:br>
                      <a:r>
                        <a:rPr lang="en-US" sz="1600" dirty="0" smtClean="0">
                          <a:solidFill>
                            <a:schemeClr val="bg1"/>
                          </a:solidFill>
                          <a:latin typeface="Arial" panose="020B0604020202020204" pitchFamily="34" charset="0"/>
                          <a:ea typeface="Times New Roman"/>
                          <a:cs typeface="Arial" panose="020B0604020202020204" pitchFamily="34" charset="0"/>
                        </a:rPr>
                        <a:t>N=4307</a:t>
                      </a:r>
                      <a:endParaRPr lang="en-US" sz="1600" dirty="0">
                        <a:solidFill>
                          <a:schemeClr val="bg1"/>
                        </a:solidFill>
                        <a:latin typeface="Arial" panose="020B0604020202020204" pitchFamily="34" charset="0"/>
                        <a:ea typeface="Times New Roman"/>
                        <a:cs typeface="Arial" panose="020B0604020202020204" pitchFamily="34" charset="0"/>
                      </a:endParaRPr>
                    </a:p>
                  </a:txBody>
                  <a:tcPr marL="51435" marR="51435" marT="0" marB="0" anchor="b"/>
                </a:tc>
                <a:tc hMerge="1">
                  <a:txBody>
                    <a:bodyPr/>
                    <a:lstStyle/>
                    <a:p>
                      <a:pPr marL="0" marR="0" algn="ctr">
                        <a:lnSpc>
                          <a:spcPct val="115000"/>
                        </a:lnSpc>
                        <a:spcBef>
                          <a:spcPts val="300"/>
                        </a:spcBef>
                        <a:spcAft>
                          <a:spcPts val="0"/>
                        </a:spcAft>
                        <a:tabLst>
                          <a:tab pos="457200" algn="l"/>
                        </a:tabLst>
                      </a:pPr>
                      <a:endParaRPr lang="en-US" sz="1100" dirty="0">
                        <a:solidFill>
                          <a:schemeClr val="tx1"/>
                        </a:solidFill>
                        <a:latin typeface="Times New Roman"/>
                        <a:ea typeface="Times New Roman"/>
                      </a:endParaRPr>
                    </a:p>
                  </a:txBody>
                  <a:tcPr marL="68580" marR="68580" marT="0" marB="0" anchor="b"/>
                </a:tc>
                <a:tc hMerge="1">
                  <a:txBody>
                    <a:bodyPr/>
                    <a:lstStyle/>
                    <a:p>
                      <a:pPr marL="0" marR="0" algn="ctr">
                        <a:lnSpc>
                          <a:spcPct val="115000"/>
                        </a:lnSpc>
                        <a:spcBef>
                          <a:spcPts val="300"/>
                        </a:spcBef>
                        <a:spcAft>
                          <a:spcPts val="0"/>
                        </a:spcAft>
                        <a:tabLst>
                          <a:tab pos="457200" algn="l"/>
                        </a:tabLst>
                      </a:pPr>
                      <a:endParaRPr lang="en-US" sz="1100" dirty="0">
                        <a:solidFill>
                          <a:schemeClr val="tx1"/>
                        </a:solidFill>
                        <a:latin typeface="Times New Roman"/>
                        <a:ea typeface="Times New Roman"/>
                      </a:endParaRPr>
                    </a:p>
                  </a:txBody>
                  <a:tcPr marL="68580" marR="68580" marT="0" marB="0" anchor="b"/>
                </a:tc>
                <a:tc gridSpan="3">
                  <a:txBody>
                    <a:bodyPr/>
                    <a:lstStyle/>
                    <a:p>
                      <a:pPr marL="0" marR="0" algn="ctr">
                        <a:lnSpc>
                          <a:spcPct val="115000"/>
                        </a:lnSpc>
                        <a:spcBef>
                          <a:spcPts val="300"/>
                        </a:spcBef>
                        <a:spcAft>
                          <a:spcPts val="0"/>
                        </a:spcAft>
                        <a:tabLst>
                          <a:tab pos="457200" algn="l"/>
                        </a:tabLst>
                      </a:pPr>
                      <a:r>
                        <a:rPr lang="en-US" sz="1600" dirty="0" smtClean="0">
                          <a:solidFill>
                            <a:schemeClr val="bg1"/>
                          </a:solidFill>
                          <a:latin typeface="Arial" panose="020B0604020202020204" pitchFamily="34" charset="0"/>
                          <a:ea typeface="Times New Roman"/>
                          <a:cs typeface="Arial" panose="020B0604020202020204" pitchFamily="34" charset="0"/>
                        </a:rPr>
                        <a:t>IIV4</a:t>
                      </a:r>
                    </a:p>
                    <a:p>
                      <a:pPr marL="0" marR="0" algn="ctr">
                        <a:lnSpc>
                          <a:spcPct val="115000"/>
                        </a:lnSpc>
                        <a:spcBef>
                          <a:spcPts val="300"/>
                        </a:spcBef>
                        <a:spcAft>
                          <a:spcPts val="0"/>
                        </a:spcAft>
                        <a:tabLst>
                          <a:tab pos="457200" algn="l"/>
                        </a:tabLst>
                      </a:pPr>
                      <a:r>
                        <a:rPr lang="en-US" sz="1600" dirty="0" smtClean="0">
                          <a:solidFill>
                            <a:schemeClr val="bg1"/>
                          </a:solidFill>
                          <a:latin typeface="Arial" panose="020B0604020202020204" pitchFamily="34" charset="0"/>
                          <a:ea typeface="Times New Roman"/>
                          <a:cs typeface="Arial" panose="020B0604020202020204" pitchFamily="34" charset="0"/>
                        </a:rPr>
                        <a:t>N=4319</a:t>
                      </a:r>
                    </a:p>
                  </a:txBody>
                  <a:tcPr marL="51435" marR="51435" marT="0" marB="0" anchor="b"/>
                </a:tc>
                <a:tc hMerge="1">
                  <a:txBody>
                    <a:bodyPr/>
                    <a:lstStyle/>
                    <a:p>
                      <a:pPr marL="0" marR="0" algn="ctr">
                        <a:lnSpc>
                          <a:spcPct val="115000"/>
                        </a:lnSpc>
                        <a:spcBef>
                          <a:spcPts val="300"/>
                        </a:spcBef>
                        <a:spcAft>
                          <a:spcPts val="0"/>
                        </a:spcAft>
                        <a:tabLst>
                          <a:tab pos="457200" algn="l"/>
                        </a:tabLst>
                      </a:pPr>
                      <a:endParaRPr lang="en-US" sz="1100" dirty="0">
                        <a:solidFill>
                          <a:schemeClr val="tx1"/>
                        </a:solidFill>
                        <a:latin typeface="Times New Roman"/>
                        <a:ea typeface="Times New Roman"/>
                      </a:endParaRPr>
                    </a:p>
                  </a:txBody>
                  <a:tcPr marL="68580" marR="68580" marT="0" marB="0" anchor="b"/>
                </a:tc>
                <a:tc hMerge="1">
                  <a:txBody>
                    <a:bodyPr/>
                    <a:lstStyle/>
                    <a:p>
                      <a:pPr marL="0" marR="0" algn="ctr">
                        <a:lnSpc>
                          <a:spcPct val="115000"/>
                        </a:lnSpc>
                        <a:spcBef>
                          <a:spcPts val="300"/>
                        </a:spcBef>
                        <a:spcAft>
                          <a:spcPts val="0"/>
                        </a:spcAft>
                        <a:tabLst>
                          <a:tab pos="457200" algn="l"/>
                        </a:tabLst>
                      </a:pPr>
                      <a:endParaRPr lang="en-US" sz="1100" dirty="0">
                        <a:latin typeface="Times New Roman"/>
                        <a:ea typeface="Times New Roman"/>
                      </a:endParaRPr>
                    </a:p>
                  </a:txBody>
                  <a:tcPr marL="68580" marR="68580" marT="0" marB="0" anchor="b"/>
                </a:tc>
                <a:tc>
                  <a:txBody>
                    <a:bodyPr/>
                    <a:lstStyle/>
                    <a:p>
                      <a:pPr marL="0" marR="0" algn="ctr">
                        <a:lnSpc>
                          <a:spcPct val="115000"/>
                        </a:lnSpc>
                        <a:spcBef>
                          <a:spcPts val="300"/>
                        </a:spcBef>
                        <a:spcAft>
                          <a:spcPts val="0"/>
                        </a:spcAft>
                        <a:tabLst>
                          <a:tab pos="457200" algn="l"/>
                        </a:tabLst>
                      </a:pPr>
                      <a:endParaRPr lang="en-US" sz="1600" dirty="0">
                        <a:latin typeface="Arial" panose="020B0604020202020204" pitchFamily="34" charset="0"/>
                        <a:ea typeface="Times New Roman"/>
                        <a:cs typeface="Arial" panose="020B0604020202020204" pitchFamily="34" charset="0"/>
                      </a:endParaRPr>
                    </a:p>
                  </a:txBody>
                  <a:tcPr marL="51435" marR="51435" marT="0" marB="0" anchor="b"/>
                </a:tc>
              </a:tr>
              <a:tr h="407730">
                <a:tc>
                  <a:txBody>
                    <a:bodyPr/>
                    <a:lstStyle/>
                    <a:p>
                      <a:pPr marL="0" marR="0">
                        <a:lnSpc>
                          <a:spcPct val="115000"/>
                        </a:lnSpc>
                        <a:spcBef>
                          <a:spcPts val="300"/>
                        </a:spcBef>
                        <a:spcAft>
                          <a:spcPts val="0"/>
                        </a:spcAft>
                        <a:tabLst>
                          <a:tab pos="457200" algn="l"/>
                        </a:tabLst>
                      </a:pPr>
                      <a:endParaRPr lang="en-US" sz="1500" dirty="0">
                        <a:solidFill>
                          <a:srgbClr val="000000"/>
                        </a:solidFill>
                        <a:latin typeface="+mn-lt"/>
                        <a:ea typeface="Times New Roman"/>
                      </a:endParaRPr>
                    </a:p>
                  </a:txBody>
                  <a:tcPr marL="51435" marR="51435" marT="0" marB="0"/>
                </a:tc>
                <a:tc>
                  <a:txBody>
                    <a:bodyPr/>
                    <a:lstStyle/>
                    <a:p>
                      <a:pPr marL="0" marR="0" algn="ctr">
                        <a:lnSpc>
                          <a:spcPct val="115000"/>
                        </a:lnSpc>
                        <a:spcBef>
                          <a:spcPts val="300"/>
                        </a:spcBef>
                        <a:spcAft>
                          <a:spcPts val="0"/>
                        </a:spcAft>
                        <a:tabLst>
                          <a:tab pos="457200" algn="l"/>
                        </a:tabLst>
                      </a:pPr>
                      <a:r>
                        <a:rPr lang="en-US" sz="1600" dirty="0">
                          <a:solidFill>
                            <a:srgbClr val="000000"/>
                          </a:solidFill>
                          <a:latin typeface="Arial" panose="020B0604020202020204" pitchFamily="34" charset="0"/>
                          <a:ea typeface="Times New Roman"/>
                          <a:cs typeface="Arial" panose="020B0604020202020204" pitchFamily="34" charset="0"/>
                        </a:rPr>
                        <a:t>Any</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a:solidFill>
                            <a:srgbClr val="000000"/>
                          </a:solidFill>
                          <a:latin typeface="Arial" panose="020B0604020202020204" pitchFamily="34" charset="0"/>
                          <a:ea typeface="Times New Roman"/>
                          <a:cs typeface="Arial" panose="020B0604020202020204" pitchFamily="34" charset="0"/>
                        </a:rPr>
                        <a:t>Grade 3</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a:solidFill>
                            <a:srgbClr val="000000"/>
                          </a:solidFill>
                          <a:latin typeface="Arial" panose="020B0604020202020204" pitchFamily="34" charset="0"/>
                          <a:ea typeface="Times New Roman"/>
                          <a:cs typeface="Arial" panose="020B0604020202020204" pitchFamily="34" charset="0"/>
                        </a:rPr>
                        <a:t>Grade 4</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a:solidFill>
                            <a:srgbClr val="000000"/>
                          </a:solidFill>
                          <a:latin typeface="Arial" panose="020B0604020202020204" pitchFamily="34" charset="0"/>
                          <a:ea typeface="Times New Roman"/>
                          <a:cs typeface="Arial" panose="020B0604020202020204" pitchFamily="34" charset="0"/>
                        </a:rPr>
                        <a:t>Any</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a:solidFill>
                            <a:srgbClr val="000000"/>
                          </a:solidFill>
                          <a:latin typeface="Arial" panose="020B0604020202020204" pitchFamily="34" charset="0"/>
                          <a:ea typeface="Times New Roman"/>
                          <a:cs typeface="Arial" panose="020B0604020202020204" pitchFamily="34" charset="0"/>
                        </a:rPr>
                        <a:t>Grade 3</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a:solidFill>
                            <a:srgbClr val="000000"/>
                          </a:solidFill>
                          <a:latin typeface="Arial" panose="020B0604020202020204" pitchFamily="34" charset="0"/>
                          <a:ea typeface="Times New Roman"/>
                          <a:cs typeface="Arial" panose="020B0604020202020204" pitchFamily="34" charset="0"/>
                        </a:rPr>
                        <a:t>Grade 4</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smtClean="0">
                          <a:latin typeface="Arial" panose="020B0604020202020204" pitchFamily="34" charset="0"/>
                          <a:ea typeface="Times New Roman"/>
                          <a:cs typeface="Arial" panose="020B0604020202020204" pitchFamily="34" charset="0"/>
                        </a:rPr>
                        <a:t>P-value</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r>
              <a:tr h="407730">
                <a:tc>
                  <a:txBody>
                    <a:bodyPr/>
                    <a:lstStyle/>
                    <a:p>
                      <a:pPr marL="0" marR="0">
                        <a:lnSpc>
                          <a:spcPct val="115000"/>
                        </a:lnSpc>
                        <a:spcBef>
                          <a:spcPts val="300"/>
                        </a:spcBef>
                        <a:spcAft>
                          <a:spcPts val="0"/>
                        </a:spcAft>
                        <a:tabLst>
                          <a:tab pos="457200" algn="l"/>
                        </a:tabLst>
                      </a:pPr>
                      <a:r>
                        <a:rPr lang="en-US" sz="1600" b="1" dirty="0" smtClean="0">
                          <a:solidFill>
                            <a:srgbClr val="000000"/>
                          </a:solidFill>
                          <a:latin typeface="Arial" panose="020B0604020202020204" pitchFamily="34" charset="0"/>
                          <a:ea typeface="Times New Roman"/>
                          <a:cs typeface="Arial" panose="020B0604020202020204" pitchFamily="34" charset="0"/>
                        </a:rPr>
                        <a:t>≥1</a:t>
                      </a:r>
                      <a:r>
                        <a:rPr lang="en-US" sz="1600" b="1" baseline="0" dirty="0" smtClean="0">
                          <a:solidFill>
                            <a:srgbClr val="000000"/>
                          </a:solidFill>
                          <a:latin typeface="Arial" panose="020B0604020202020204" pitchFamily="34" charset="0"/>
                          <a:ea typeface="Times New Roman"/>
                          <a:cs typeface="Arial" panose="020B0604020202020204" pitchFamily="34" charset="0"/>
                        </a:rPr>
                        <a:t> </a:t>
                      </a:r>
                      <a:r>
                        <a:rPr lang="en-US" sz="1600" b="1" dirty="0" smtClean="0">
                          <a:solidFill>
                            <a:srgbClr val="000000"/>
                          </a:solidFill>
                          <a:latin typeface="Arial" panose="020B0604020202020204" pitchFamily="34" charset="0"/>
                          <a:ea typeface="Times New Roman"/>
                          <a:cs typeface="Arial" panose="020B0604020202020204" pitchFamily="34" charset="0"/>
                        </a:rPr>
                        <a:t>event</a:t>
                      </a:r>
                      <a:endParaRPr lang="en-US" sz="1600" b="1" dirty="0">
                        <a:latin typeface="Arial" panose="020B0604020202020204" pitchFamily="34" charset="0"/>
                        <a:ea typeface="Times New Roman"/>
                        <a:cs typeface="Arial" panose="020B0604020202020204" pitchFamily="34" charset="0"/>
                      </a:endParaRPr>
                    </a:p>
                  </a:txBody>
                  <a:tcPr marL="51435" marR="51435" marT="0" marB="0"/>
                </a:tc>
                <a:tc>
                  <a:txBody>
                    <a:bodyPr/>
                    <a:lstStyle/>
                    <a:p>
                      <a:pPr marL="0" marR="0" algn="ctr">
                        <a:lnSpc>
                          <a:spcPct val="115000"/>
                        </a:lnSpc>
                        <a:spcBef>
                          <a:spcPts val="300"/>
                        </a:spcBef>
                        <a:spcAft>
                          <a:spcPts val="0"/>
                        </a:spcAft>
                        <a:tabLst>
                          <a:tab pos="457200" algn="l"/>
                        </a:tabLst>
                      </a:pPr>
                      <a:r>
                        <a:rPr lang="en-US" sz="1600" dirty="0" smtClean="0">
                          <a:solidFill>
                            <a:srgbClr val="000000"/>
                          </a:solidFill>
                          <a:latin typeface="Arial" panose="020B0604020202020204" pitchFamily="34" charset="0"/>
                          <a:ea typeface="Times New Roman"/>
                          <a:cs typeface="Arial" panose="020B0604020202020204" pitchFamily="34" charset="0"/>
                        </a:rPr>
                        <a:t>48</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smtClean="0">
                          <a:solidFill>
                            <a:srgbClr val="000000"/>
                          </a:solidFill>
                          <a:latin typeface="Arial" panose="020B0604020202020204" pitchFamily="34" charset="0"/>
                          <a:ea typeface="Times New Roman"/>
                          <a:cs typeface="Arial" panose="020B0604020202020204" pitchFamily="34" charset="0"/>
                        </a:rPr>
                        <a:t>1</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smtClean="0">
                          <a:solidFill>
                            <a:srgbClr val="000000"/>
                          </a:solidFill>
                          <a:latin typeface="Arial" panose="020B0604020202020204" pitchFamily="34" charset="0"/>
                          <a:ea typeface="Times New Roman"/>
                          <a:cs typeface="Arial" panose="020B0604020202020204" pitchFamily="34" charset="0"/>
                        </a:rPr>
                        <a:t>&lt;1</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smtClean="0">
                          <a:solidFill>
                            <a:srgbClr val="000000"/>
                          </a:solidFill>
                          <a:latin typeface="Arial" panose="020B0604020202020204" pitchFamily="34" charset="0"/>
                          <a:ea typeface="Times New Roman"/>
                          <a:cs typeface="Arial" panose="020B0604020202020204" pitchFamily="34" charset="0"/>
                        </a:rPr>
                        <a:t>51</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smtClean="0">
                          <a:solidFill>
                            <a:srgbClr val="000000"/>
                          </a:solidFill>
                          <a:latin typeface="Arial" panose="020B0604020202020204" pitchFamily="34" charset="0"/>
                          <a:ea typeface="Times New Roman"/>
                          <a:cs typeface="Arial" panose="020B0604020202020204" pitchFamily="34" charset="0"/>
                        </a:rPr>
                        <a:t>1</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smtClean="0">
                          <a:solidFill>
                            <a:srgbClr val="000000"/>
                          </a:solidFill>
                          <a:latin typeface="Arial" panose="020B0604020202020204" pitchFamily="34" charset="0"/>
                          <a:ea typeface="Times New Roman"/>
                          <a:cs typeface="Arial" panose="020B0604020202020204" pitchFamily="34" charset="0"/>
                        </a:rPr>
                        <a:t>&lt;1</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a:solidFill>
                            <a:srgbClr val="000000"/>
                          </a:solidFill>
                          <a:latin typeface="Arial" panose="020B0604020202020204" pitchFamily="34" charset="0"/>
                          <a:ea typeface="Times New Roman"/>
                          <a:cs typeface="Arial" panose="020B0604020202020204" pitchFamily="34" charset="0"/>
                        </a:rPr>
                        <a:t>0.006</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r>
              <a:tr h="770777">
                <a:tc>
                  <a:txBody>
                    <a:bodyPr/>
                    <a:lstStyle/>
                    <a:p>
                      <a:pPr marL="0" marR="0" indent="0" algn="l" defTabSz="914400" rtl="0" eaLnBrk="1" fontAlgn="auto" latinLnBrk="0" hangingPunct="1">
                        <a:lnSpc>
                          <a:spcPct val="115000"/>
                        </a:lnSpc>
                        <a:spcBef>
                          <a:spcPts val="300"/>
                        </a:spcBef>
                        <a:spcAft>
                          <a:spcPts val="0"/>
                        </a:spcAft>
                        <a:buClrTx/>
                        <a:buSzTx/>
                        <a:buFontTx/>
                        <a:buNone/>
                        <a:tabLst>
                          <a:tab pos="457200" algn="l"/>
                        </a:tabLst>
                        <a:defRPr/>
                      </a:pPr>
                      <a:r>
                        <a:rPr lang="en-US" sz="1600" b="1" dirty="0" smtClean="0">
                          <a:solidFill>
                            <a:srgbClr val="000000"/>
                          </a:solidFill>
                          <a:latin typeface="Arial" panose="020B0604020202020204" pitchFamily="34" charset="0"/>
                          <a:ea typeface="Times New Roman"/>
                          <a:cs typeface="Arial" panose="020B0604020202020204" pitchFamily="34" charset="0"/>
                        </a:rPr>
                        <a:t>≥</a:t>
                      </a:r>
                      <a:r>
                        <a:rPr lang="en-US" sz="1600" b="1" dirty="0">
                          <a:solidFill>
                            <a:srgbClr val="000000"/>
                          </a:solidFill>
                          <a:latin typeface="Arial" panose="020B0604020202020204" pitchFamily="34" charset="0"/>
                          <a:ea typeface="Times New Roman"/>
                          <a:cs typeface="Arial" panose="020B0604020202020204" pitchFamily="34" charset="0"/>
                        </a:rPr>
                        <a:t>1 local  </a:t>
                      </a:r>
                      <a:endParaRPr lang="en-US" sz="1600" b="1" dirty="0" smtClean="0">
                        <a:solidFill>
                          <a:srgbClr val="000000"/>
                        </a:solidFill>
                        <a:latin typeface="Arial" panose="020B0604020202020204" pitchFamily="34" charset="0"/>
                        <a:ea typeface="Times New Roman"/>
                        <a:cs typeface="Arial" panose="020B0604020202020204" pitchFamily="34" charset="0"/>
                      </a:endParaRPr>
                    </a:p>
                    <a:p>
                      <a:pPr marL="0" marR="0">
                        <a:lnSpc>
                          <a:spcPct val="115000"/>
                        </a:lnSpc>
                        <a:spcBef>
                          <a:spcPts val="300"/>
                        </a:spcBef>
                        <a:spcAft>
                          <a:spcPts val="0"/>
                        </a:spcAft>
                        <a:tabLst>
                          <a:tab pos="457200" algn="l"/>
                        </a:tabLst>
                      </a:pPr>
                      <a:r>
                        <a:rPr lang="en-US" sz="1600" b="1" dirty="0" smtClean="0">
                          <a:solidFill>
                            <a:srgbClr val="000000"/>
                          </a:solidFill>
                          <a:latin typeface="Arial" panose="020B0604020202020204" pitchFamily="34" charset="0"/>
                          <a:ea typeface="Times New Roman"/>
                          <a:cs typeface="Arial" panose="020B0604020202020204" pitchFamily="34" charset="0"/>
                        </a:rPr>
                        <a:t>reaction</a:t>
                      </a:r>
                      <a:endParaRPr lang="en-US" sz="1600" b="1" dirty="0">
                        <a:latin typeface="Arial" panose="020B0604020202020204" pitchFamily="34" charset="0"/>
                        <a:ea typeface="Times New Roman"/>
                        <a:cs typeface="Arial" panose="020B0604020202020204" pitchFamily="34" charset="0"/>
                      </a:endParaRPr>
                    </a:p>
                  </a:txBody>
                  <a:tcPr marL="51435" marR="51435" marT="0" marB="0"/>
                </a:tc>
                <a:tc>
                  <a:txBody>
                    <a:bodyPr/>
                    <a:lstStyle/>
                    <a:p>
                      <a:pPr marL="0" marR="0" algn="ctr">
                        <a:lnSpc>
                          <a:spcPct val="115000"/>
                        </a:lnSpc>
                        <a:spcBef>
                          <a:spcPts val="300"/>
                        </a:spcBef>
                        <a:spcAft>
                          <a:spcPts val="0"/>
                        </a:spcAft>
                        <a:tabLst>
                          <a:tab pos="457200" algn="l"/>
                        </a:tabLst>
                      </a:pPr>
                      <a:r>
                        <a:rPr lang="en-US" sz="1600" dirty="0" smtClean="0">
                          <a:solidFill>
                            <a:srgbClr val="000000"/>
                          </a:solidFill>
                          <a:latin typeface="Arial" panose="020B0604020202020204" pitchFamily="34" charset="0"/>
                          <a:ea typeface="Times New Roman"/>
                          <a:cs typeface="Arial" panose="020B0604020202020204" pitchFamily="34" charset="0"/>
                        </a:rPr>
                        <a:t>38</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smtClean="0">
                          <a:solidFill>
                            <a:srgbClr val="000000"/>
                          </a:solidFill>
                          <a:latin typeface="Arial" panose="020B0604020202020204" pitchFamily="34" charset="0"/>
                          <a:ea typeface="Times New Roman"/>
                          <a:cs typeface="Arial" panose="020B0604020202020204" pitchFamily="34" charset="0"/>
                        </a:rPr>
                        <a:t>&lt;1</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smtClean="0">
                          <a:solidFill>
                            <a:srgbClr val="000000"/>
                          </a:solidFill>
                          <a:latin typeface="Arial" panose="020B0604020202020204" pitchFamily="34" charset="0"/>
                          <a:ea typeface="Times New Roman"/>
                          <a:cs typeface="Arial" panose="020B0604020202020204" pitchFamily="34" charset="0"/>
                        </a:rPr>
                        <a:t>0</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smtClean="0">
                          <a:solidFill>
                            <a:srgbClr val="000000"/>
                          </a:solidFill>
                          <a:latin typeface="Arial" panose="020B0604020202020204" pitchFamily="34" charset="0"/>
                          <a:ea typeface="Times New Roman"/>
                          <a:cs typeface="Arial" panose="020B0604020202020204" pitchFamily="34" charset="0"/>
                        </a:rPr>
                        <a:t>40</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smtClean="0">
                          <a:solidFill>
                            <a:srgbClr val="000000"/>
                          </a:solidFill>
                          <a:latin typeface="Arial" panose="020B0604020202020204" pitchFamily="34" charset="0"/>
                          <a:ea typeface="Times New Roman"/>
                          <a:cs typeface="Arial" panose="020B0604020202020204" pitchFamily="34" charset="0"/>
                        </a:rPr>
                        <a:t>&lt;1</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smtClean="0">
                          <a:solidFill>
                            <a:srgbClr val="000000"/>
                          </a:solidFill>
                          <a:latin typeface="Arial" panose="020B0604020202020204" pitchFamily="34" charset="0"/>
                          <a:ea typeface="Times New Roman"/>
                          <a:cs typeface="Arial" panose="020B0604020202020204" pitchFamily="34" charset="0"/>
                        </a:rPr>
                        <a:t>0</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a:latin typeface="Arial" panose="020B0604020202020204" pitchFamily="34" charset="0"/>
                          <a:ea typeface="Times New Roman"/>
                          <a:cs typeface="Arial" panose="020B0604020202020204" pitchFamily="34" charset="0"/>
                        </a:rPr>
                        <a:t>0.009</a:t>
                      </a:r>
                    </a:p>
                  </a:txBody>
                  <a:tcPr marL="51435" marR="51435" marT="0" marB="0" anchor="b"/>
                </a:tc>
              </a:tr>
              <a:tr h="407730">
                <a:tc>
                  <a:txBody>
                    <a:bodyPr/>
                    <a:lstStyle/>
                    <a:p>
                      <a:pPr marL="0" marR="0">
                        <a:lnSpc>
                          <a:spcPct val="115000"/>
                        </a:lnSpc>
                        <a:spcBef>
                          <a:spcPts val="300"/>
                        </a:spcBef>
                        <a:spcAft>
                          <a:spcPts val="0"/>
                        </a:spcAft>
                        <a:tabLst>
                          <a:tab pos="457200" algn="l"/>
                        </a:tabLst>
                      </a:pPr>
                      <a:r>
                        <a:rPr lang="en-US" sz="1600" b="1" dirty="0">
                          <a:solidFill>
                            <a:srgbClr val="000000"/>
                          </a:solidFill>
                          <a:latin typeface="Arial" panose="020B0604020202020204" pitchFamily="34" charset="0"/>
                          <a:ea typeface="Times New Roman"/>
                          <a:cs typeface="Arial" panose="020B0604020202020204" pitchFamily="34" charset="0"/>
                        </a:rPr>
                        <a:t>Local Pain</a:t>
                      </a:r>
                      <a:endParaRPr lang="en-US" sz="1600" b="1" dirty="0">
                        <a:latin typeface="Arial" panose="020B0604020202020204" pitchFamily="34" charset="0"/>
                        <a:ea typeface="Times New Roman"/>
                        <a:cs typeface="Arial" panose="020B0604020202020204" pitchFamily="34" charset="0"/>
                      </a:endParaRPr>
                    </a:p>
                  </a:txBody>
                  <a:tcPr marL="51435" marR="51435" marT="0" marB="0"/>
                </a:tc>
                <a:tc>
                  <a:txBody>
                    <a:bodyPr/>
                    <a:lstStyle/>
                    <a:p>
                      <a:pPr marL="0" marR="0" algn="ctr">
                        <a:lnSpc>
                          <a:spcPct val="115000"/>
                        </a:lnSpc>
                        <a:spcBef>
                          <a:spcPts val="300"/>
                        </a:spcBef>
                        <a:spcAft>
                          <a:spcPts val="0"/>
                        </a:spcAft>
                        <a:tabLst>
                          <a:tab pos="457200" algn="l"/>
                        </a:tabLst>
                      </a:pPr>
                      <a:r>
                        <a:rPr lang="en-US" sz="1600" dirty="0" smtClean="0">
                          <a:solidFill>
                            <a:srgbClr val="000000"/>
                          </a:solidFill>
                          <a:latin typeface="Arial" panose="020B0604020202020204" pitchFamily="34" charset="0"/>
                          <a:ea typeface="Times New Roman"/>
                          <a:cs typeface="Arial" panose="020B0604020202020204" pitchFamily="34" charset="0"/>
                        </a:rPr>
                        <a:t>19</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smtClean="0">
                          <a:solidFill>
                            <a:srgbClr val="000000"/>
                          </a:solidFill>
                          <a:latin typeface="Arial" panose="020B0604020202020204" pitchFamily="34" charset="0"/>
                          <a:ea typeface="Times New Roman"/>
                          <a:cs typeface="Arial" panose="020B0604020202020204" pitchFamily="34" charset="0"/>
                        </a:rPr>
                        <a:t>&lt;1</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a:solidFill>
                            <a:srgbClr val="000000"/>
                          </a:solidFill>
                          <a:latin typeface="Arial" panose="020B0604020202020204" pitchFamily="34" charset="0"/>
                          <a:ea typeface="Times New Roman"/>
                          <a:cs typeface="Arial" panose="020B0604020202020204" pitchFamily="34" charset="0"/>
                        </a:rPr>
                        <a:t>0</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smtClean="0">
                          <a:solidFill>
                            <a:srgbClr val="000000"/>
                          </a:solidFill>
                          <a:latin typeface="Arial" panose="020B0604020202020204" pitchFamily="34" charset="0"/>
                          <a:ea typeface="Times New Roman"/>
                          <a:cs typeface="Arial" panose="020B0604020202020204" pitchFamily="34" charset="0"/>
                        </a:rPr>
                        <a:t>22</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smtClean="0">
                          <a:solidFill>
                            <a:srgbClr val="000000"/>
                          </a:solidFill>
                          <a:latin typeface="Arial" panose="020B0604020202020204" pitchFamily="34" charset="0"/>
                          <a:ea typeface="Times New Roman"/>
                          <a:cs typeface="Arial" panose="020B0604020202020204" pitchFamily="34" charset="0"/>
                        </a:rPr>
                        <a:t>&lt;1</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smtClean="0">
                          <a:solidFill>
                            <a:srgbClr val="000000"/>
                          </a:solidFill>
                          <a:latin typeface="Arial" panose="020B0604020202020204" pitchFamily="34" charset="0"/>
                          <a:ea typeface="Times New Roman"/>
                          <a:cs typeface="Arial" panose="020B0604020202020204" pitchFamily="34" charset="0"/>
                        </a:rPr>
                        <a:t>&lt;1  </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a:latin typeface="Arial" panose="020B0604020202020204" pitchFamily="34" charset="0"/>
                          <a:ea typeface="Times New Roman"/>
                          <a:cs typeface="Arial" panose="020B0604020202020204" pitchFamily="34" charset="0"/>
                        </a:rPr>
                        <a:t>&lt;0.001</a:t>
                      </a:r>
                    </a:p>
                  </a:txBody>
                  <a:tcPr marL="51435" marR="51435" marT="0" marB="0" anchor="b"/>
                </a:tc>
              </a:tr>
              <a:tr h="770777">
                <a:tc>
                  <a:txBody>
                    <a:bodyPr/>
                    <a:lstStyle/>
                    <a:p>
                      <a:pPr marL="0" marR="0">
                        <a:lnSpc>
                          <a:spcPct val="115000"/>
                        </a:lnSpc>
                        <a:spcBef>
                          <a:spcPts val="300"/>
                        </a:spcBef>
                        <a:spcAft>
                          <a:spcPts val="0"/>
                        </a:spcAft>
                        <a:tabLst>
                          <a:tab pos="457200" algn="l"/>
                        </a:tabLst>
                      </a:pPr>
                      <a:r>
                        <a:rPr lang="en-US" sz="1600" b="1" dirty="0" smtClean="0">
                          <a:solidFill>
                            <a:srgbClr val="000000"/>
                          </a:solidFill>
                          <a:latin typeface="Arial" panose="020B0604020202020204" pitchFamily="34" charset="0"/>
                          <a:ea typeface="Times New Roman"/>
                          <a:cs typeface="Arial" panose="020B0604020202020204" pitchFamily="34" charset="0"/>
                        </a:rPr>
                        <a:t>Local</a:t>
                      </a:r>
                      <a:r>
                        <a:rPr lang="en-US" sz="1600" b="1" baseline="0" dirty="0" smtClean="0">
                          <a:solidFill>
                            <a:srgbClr val="000000"/>
                          </a:solidFill>
                          <a:latin typeface="Arial" panose="020B0604020202020204" pitchFamily="34" charset="0"/>
                          <a:ea typeface="Times New Roman"/>
                          <a:cs typeface="Arial" panose="020B0604020202020204" pitchFamily="34" charset="0"/>
                        </a:rPr>
                        <a:t> </a:t>
                      </a:r>
                      <a:r>
                        <a:rPr lang="en-US" sz="1600" b="1" dirty="0" smtClean="0">
                          <a:solidFill>
                            <a:srgbClr val="000000"/>
                          </a:solidFill>
                          <a:latin typeface="Arial" panose="020B0604020202020204" pitchFamily="34" charset="0"/>
                          <a:ea typeface="Times New Roman"/>
                          <a:cs typeface="Arial" panose="020B0604020202020204" pitchFamily="34" charset="0"/>
                        </a:rPr>
                        <a:t>Tenderness</a:t>
                      </a:r>
                      <a:endParaRPr lang="en-US" sz="1600" b="1" dirty="0">
                        <a:latin typeface="Arial" panose="020B0604020202020204" pitchFamily="34" charset="0"/>
                        <a:ea typeface="Times New Roman"/>
                        <a:cs typeface="Arial" panose="020B0604020202020204" pitchFamily="34" charset="0"/>
                      </a:endParaRPr>
                    </a:p>
                  </a:txBody>
                  <a:tcPr marL="51435" marR="51435" marT="0" marB="0"/>
                </a:tc>
                <a:tc>
                  <a:txBody>
                    <a:bodyPr/>
                    <a:lstStyle/>
                    <a:p>
                      <a:pPr marL="0" marR="0" algn="ctr">
                        <a:lnSpc>
                          <a:spcPct val="115000"/>
                        </a:lnSpc>
                        <a:spcBef>
                          <a:spcPts val="300"/>
                        </a:spcBef>
                        <a:spcAft>
                          <a:spcPts val="0"/>
                        </a:spcAft>
                        <a:tabLst>
                          <a:tab pos="457200" algn="l"/>
                        </a:tabLst>
                      </a:pPr>
                      <a:r>
                        <a:rPr lang="en-US" sz="1600" dirty="0" smtClean="0">
                          <a:solidFill>
                            <a:srgbClr val="000000"/>
                          </a:solidFill>
                          <a:latin typeface="Arial" panose="020B0604020202020204" pitchFamily="34" charset="0"/>
                          <a:ea typeface="Times New Roman"/>
                          <a:cs typeface="Arial" panose="020B0604020202020204" pitchFamily="34" charset="0"/>
                        </a:rPr>
                        <a:t>34</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smtClean="0">
                          <a:solidFill>
                            <a:srgbClr val="000000"/>
                          </a:solidFill>
                          <a:latin typeface="Arial" panose="020B0604020202020204" pitchFamily="34" charset="0"/>
                          <a:ea typeface="Times New Roman"/>
                          <a:cs typeface="Arial" panose="020B0604020202020204" pitchFamily="34" charset="0"/>
                        </a:rPr>
                        <a:t>&lt;1</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smtClean="0">
                          <a:solidFill>
                            <a:srgbClr val="000000"/>
                          </a:solidFill>
                          <a:latin typeface="Arial" panose="020B0604020202020204" pitchFamily="34" charset="0"/>
                          <a:ea typeface="Times New Roman"/>
                          <a:cs typeface="Arial" panose="020B0604020202020204" pitchFamily="34" charset="0"/>
                        </a:rPr>
                        <a:t>&lt;1</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smtClean="0">
                          <a:solidFill>
                            <a:srgbClr val="000000"/>
                          </a:solidFill>
                          <a:latin typeface="Arial" panose="020B0604020202020204" pitchFamily="34" charset="0"/>
                          <a:ea typeface="Times New Roman"/>
                          <a:cs typeface="Arial" panose="020B0604020202020204" pitchFamily="34" charset="0"/>
                        </a:rPr>
                        <a:t>37</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smtClean="0">
                          <a:latin typeface="Arial" panose="020B0604020202020204" pitchFamily="34" charset="0"/>
                          <a:ea typeface="Times New Roman"/>
                          <a:cs typeface="Arial" panose="020B0604020202020204" pitchFamily="34" charset="0"/>
                        </a:rPr>
                        <a:t>&lt;1</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smtClean="0">
                          <a:solidFill>
                            <a:srgbClr val="000000"/>
                          </a:solidFill>
                          <a:latin typeface="Arial" panose="020B0604020202020204" pitchFamily="34" charset="0"/>
                          <a:ea typeface="Times New Roman"/>
                          <a:cs typeface="Arial" panose="020B0604020202020204" pitchFamily="34" charset="0"/>
                        </a:rPr>
                        <a:t>&lt;1</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a:latin typeface="Arial" panose="020B0604020202020204" pitchFamily="34" charset="0"/>
                          <a:ea typeface="Times New Roman"/>
                          <a:cs typeface="Arial" panose="020B0604020202020204" pitchFamily="34" charset="0"/>
                        </a:rPr>
                        <a:t>0.007</a:t>
                      </a:r>
                    </a:p>
                  </a:txBody>
                  <a:tcPr marL="51435" marR="51435" marT="0" marB="0" anchor="b"/>
                </a:tc>
              </a:tr>
              <a:tr h="407730">
                <a:tc>
                  <a:txBody>
                    <a:bodyPr/>
                    <a:lstStyle/>
                    <a:p>
                      <a:pPr marL="0" marR="0">
                        <a:lnSpc>
                          <a:spcPct val="115000"/>
                        </a:lnSpc>
                        <a:spcBef>
                          <a:spcPts val="300"/>
                        </a:spcBef>
                        <a:spcAft>
                          <a:spcPts val="0"/>
                        </a:spcAft>
                        <a:tabLst>
                          <a:tab pos="457200" algn="l"/>
                        </a:tabLst>
                      </a:pPr>
                      <a:r>
                        <a:rPr lang="en-US" sz="1600" b="1" dirty="0" smtClean="0">
                          <a:solidFill>
                            <a:srgbClr val="000000"/>
                          </a:solidFill>
                          <a:latin typeface="Arial" panose="020B0604020202020204" pitchFamily="34" charset="0"/>
                          <a:ea typeface="Times New Roman"/>
                          <a:cs typeface="Arial" panose="020B0604020202020204" pitchFamily="34" charset="0"/>
                        </a:rPr>
                        <a:t>Erythema</a:t>
                      </a:r>
                      <a:endParaRPr lang="en-US" sz="1600" b="1" dirty="0">
                        <a:latin typeface="Arial" panose="020B0604020202020204" pitchFamily="34" charset="0"/>
                        <a:ea typeface="Times New Roman"/>
                        <a:cs typeface="Arial" panose="020B0604020202020204" pitchFamily="34" charset="0"/>
                      </a:endParaRPr>
                    </a:p>
                  </a:txBody>
                  <a:tcPr marL="51435" marR="51435" marT="0" marB="0"/>
                </a:tc>
                <a:tc>
                  <a:txBody>
                    <a:bodyPr/>
                    <a:lstStyle/>
                    <a:p>
                      <a:pPr marL="0" marR="0" algn="ctr">
                        <a:lnSpc>
                          <a:spcPct val="115000"/>
                        </a:lnSpc>
                        <a:spcBef>
                          <a:spcPts val="300"/>
                        </a:spcBef>
                        <a:spcAft>
                          <a:spcPts val="0"/>
                        </a:spcAft>
                        <a:tabLst>
                          <a:tab pos="457200" algn="l"/>
                        </a:tabLst>
                      </a:pPr>
                      <a:r>
                        <a:rPr lang="en-US" sz="1600" dirty="0" smtClean="0">
                          <a:solidFill>
                            <a:srgbClr val="000000"/>
                          </a:solidFill>
                          <a:latin typeface="Arial" panose="020B0604020202020204" pitchFamily="34" charset="0"/>
                          <a:ea typeface="Times New Roman"/>
                          <a:cs typeface="Arial" panose="020B0604020202020204" pitchFamily="34" charset="0"/>
                        </a:rPr>
                        <a:t>3</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smtClean="0">
                          <a:solidFill>
                            <a:srgbClr val="000000"/>
                          </a:solidFill>
                          <a:latin typeface="Arial" panose="020B0604020202020204" pitchFamily="34" charset="0"/>
                          <a:ea typeface="Times New Roman"/>
                          <a:cs typeface="Arial" panose="020B0604020202020204" pitchFamily="34" charset="0"/>
                        </a:rPr>
                        <a:t>&lt;1</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a:solidFill>
                            <a:srgbClr val="000000"/>
                          </a:solidFill>
                          <a:latin typeface="Arial" panose="020B0604020202020204" pitchFamily="34" charset="0"/>
                          <a:ea typeface="Times New Roman"/>
                          <a:cs typeface="Arial" panose="020B0604020202020204" pitchFamily="34" charset="0"/>
                        </a:rPr>
                        <a:t>0</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smtClean="0">
                          <a:solidFill>
                            <a:srgbClr val="000000"/>
                          </a:solidFill>
                          <a:latin typeface="Arial" panose="020B0604020202020204" pitchFamily="34" charset="0"/>
                          <a:ea typeface="Times New Roman"/>
                          <a:cs typeface="Arial" panose="020B0604020202020204" pitchFamily="34" charset="0"/>
                        </a:rPr>
                        <a:t>2</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smtClean="0">
                          <a:solidFill>
                            <a:srgbClr val="000000"/>
                          </a:solidFill>
                          <a:latin typeface="Arial" panose="020B0604020202020204" pitchFamily="34" charset="0"/>
                          <a:ea typeface="Times New Roman"/>
                          <a:cs typeface="Arial" panose="020B0604020202020204" pitchFamily="34" charset="0"/>
                        </a:rPr>
                        <a:t>&lt;1</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a:solidFill>
                            <a:srgbClr val="000000"/>
                          </a:solidFill>
                          <a:latin typeface="Arial" panose="020B0604020202020204" pitchFamily="34" charset="0"/>
                          <a:ea typeface="Times New Roman"/>
                          <a:cs typeface="Arial" panose="020B0604020202020204" pitchFamily="34" charset="0"/>
                        </a:rPr>
                        <a:t>0</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smtClean="0">
                          <a:latin typeface="Arial" panose="020B0604020202020204" pitchFamily="34" charset="0"/>
                          <a:ea typeface="Times New Roman"/>
                          <a:cs typeface="Arial" panose="020B0604020202020204" pitchFamily="34" charset="0"/>
                        </a:rPr>
                        <a:t>0.014*</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r>
              <a:tr h="407730">
                <a:tc>
                  <a:txBody>
                    <a:bodyPr/>
                    <a:lstStyle/>
                    <a:p>
                      <a:pPr marL="0" marR="0">
                        <a:lnSpc>
                          <a:spcPct val="115000"/>
                        </a:lnSpc>
                        <a:spcBef>
                          <a:spcPts val="300"/>
                        </a:spcBef>
                        <a:spcAft>
                          <a:spcPts val="0"/>
                        </a:spcAft>
                        <a:tabLst>
                          <a:tab pos="457200" algn="l"/>
                        </a:tabLst>
                      </a:pPr>
                      <a:r>
                        <a:rPr lang="en-US" sz="1600" b="1" dirty="0" err="1" smtClean="0">
                          <a:latin typeface="Arial" panose="020B0604020202020204" pitchFamily="34" charset="0"/>
                          <a:ea typeface="Times New Roman"/>
                          <a:cs typeface="Arial" panose="020B0604020202020204" pitchFamily="34" charset="0"/>
                        </a:rPr>
                        <a:t>Induration</a:t>
                      </a:r>
                      <a:endParaRPr lang="en-US" sz="1600" b="1" dirty="0">
                        <a:latin typeface="Arial" panose="020B0604020202020204" pitchFamily="34" charset="0"/>
                        <a:ea typeface="Times New Roman"/>
                        <a:cs typeface="Arial" panose="020B0604020202020204" pitchFamily="34" charset="0"/>
                      </a:endParaRPr>
                    </a:p>
                  </a:txBody>
                  <a:tcPr marL="51435" marR="51435" marT="0" marB="0"/>
                </a:tc>
                <a:tc>
                  <a:txBody>
                    <a:bodyPr/>
                    <a:lstStyle/>
                    <a:p>
                      <a:pPr marL="0" marR="0" algn="ctr">
                        <a:lnSpc>
                          <a:spcPct val="115000"/>
                        </a:lnSpc>
                        <a:spcBef>
                          <a:spcPts val="300"/>
                        </a:spcBef>
                        <a:spcAft>
                          <a:spcPts val="0"/>
                        </a:spcAft>
                        <a:tabLst>
                          <a:tab pos="457200" algn="l"/>
                        </a:tabLst>
                      </a:pPr>
                      <a:r>
                        <a:rPr lang="en-US" sz="1600" dirty="0" smtClean="0">
                          <a:solidFill>
                            <a:srgbClr val="000000"/>
                          </a:solidFill>
                          <a:latin typeface="Arial" panose="020B0604020202020204" pitchFamily="34" charset="0"/>
                          <a:ea typeface="Times New Roman"/>
                          <a:cs typeface="Arial" panose="020B0604020202020204" pitchFamily="34" charset="0"/>
                        </a:rPr>
                        <a:t>3</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smtClean="0">
                          <a:solidFill>
                            <a:srgbClr val="000000"/>
                          </a:solidFill>
                          <a:latin typeface="Arial" panose="020B0604020202020204" pitchFamily="34" charset="0"/>
                          <a:ea typeface="Times New Roman"/>
                          <a:cs typeface="Arial" panose="020B0604020202020204" pitchFamily="34" charset="0"/>
                        </a:rPr>
                        <a:t>&lt;1 </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a:solidFill>
                            <a:srgbClr val="000000"/>
                          </a:solidFill>
                          <a:latin typeface="Arial" panose="020B0604020202020204" pitchFamily="34" charset="0"/>
                          <a:ea typeface="Times New Roman"/>
                          <a:cs typeface="Arial" panose="020B0604020202020204" pitchFamily="34" charset="0"/>
                        </a:rPr>
                        <a:t>0</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smtClean="0">
                          <a:solidFill>
                            <a:srgbClr val="000000"/>
                          </a:solidFill>
                          <a:latin typeface="Arial" panose="020B0604020202020204" pitchFamily="34" charset="0"/>
                          <a:ea typeface="Times New Roman"/>
                          <a:cs typeface="Arial" panose="020B0604020202020204" pitchFamily="34" charset="0"/>
                        </a:rPr>
                        <a:t>3</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smtClean="0">
                          <a:solidFill>
                            <a:srgbClr val="000000"/>
                          </a:solidFill>
                          <a:latin typeface="Arial" panose="020B0604020202020204" pitchFamily="34" charset="0"/>
                          <a:ea typeface="Times New Roman"/>
                          <a:cs typeface="Arial" panose="020B0604020202020204" pitchFamily="34" charset="0"/>
                        </a:rPr>
                        <a:t>&lt;1</a:t>
                      </a:r>
                      <a:endParaRPr lang="en-US" sz="1600" dirty="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a:solidFill>
                            <a:srgbClr val="000000"/>
                          </a:solidFill>
                          <a:latin typeface="Arial" panose="020B0604020202020204" pitchFamily="34" charset="0"/>
                          <a:ea typeface="Times New Roman"/>
                          <a:cs typeface="Arial" panose="020B0604020202020204" pitchFamily="34" charset="0"/>
                        </a:rPr>
                        <a:t>0</a:t>
                      </a:r>
                      <a:endParaRPr lang="en-US" sz="1600">
                        <a:latin typeface="Arial" panose="020B0604020202020204" pitchFamily="34" charset="0"/>
                        <a:ea typeface="Times New Roman"/>
                        <a:cs typeface="Arial" panose="020B0604020202020204" pitchFamily="34" charset="0"/>
                      </a:endParaRPr>
                    </a:p>
                  </a:txBody>
                  <a:tcPr marL="51435" marR="51435" marT="0" marB="0" anchor="b"/>
                </a:tc>
                <a:tc>
                  <a:txBody>
                    <a:bodyPr/>
                    <a:lstStyle/>
                    <a:p>
                      <a:pPr marL="0" marR="0" algn="ctr">
                        <a:lnSpc>
                          <a:spcPct val="115000"/>
                        </a:lnSpc>
                        <a:spcBef>
                          <a:spcPts val="300"/>
                        </a:spcBef>
                        <a:spcAft>
                          <a:spcPts val="0"/>
                        </a:spcAft>
                        <a:tabLst>
                          <a:tab pos="457200" algn="l"/>
                        </a:tabLst>
                      </a:pPr>
                      <a:r>
                        <a:rPr lang="en-US" sz="1600" dirty="0">
                          <a:latin typeface="Arial" panose="020B0604020202020204" pitchFamily="34" charset="0"/>
                          <a:ea typeface="Times New Roman"/>
                          <a:cs typeface="Arial" panose="020B0604020202020204" pitchFamily="34" charset="0"/>
                        </a:rPr>
                        <a:t>0.09</a:t>
                      </a:r>
                    </a:p>
                  </a:txBody>
                  <a:tcPr marL="51435" marR="51435" marT="0" marB="0" anchor="b"/>
                </a:tc>
              </a:tr>
              <a:tr h="407730">
                <a:tc gridSpan="8">
                  <a:txBody>
                    <a:bodyPr/>
                    <a:lstStyle/>
                    <a:p>
                      <a:pPr marL="0" marR="0">
                        <a:lnSpc>
                          <a:spcPct val="115000"/>
                        </a:lnSpc>
                        <a:spcBef>
                          <a:spcPts val="300"/>
                        </a:spcBef>
                        <a:spcAft>
                          <a:spcPts val="0"/>
                        </a:spcAft>
                        <a:tabLst>
                          <a:tab pos="457200" algn="l"/>
                        </a:tabLst>
                      </a:pPr>
                      <a:r>
                        <a:rPr lang="en-US" sz="1500" dirty="0" smtClean="0">
                          <a:latin typeface="+mn-lt"/>
                          <a:ea typeface="Times New Roman"/>
                        </a:rPr>
                        <a:t>* Not significant after adjustment for four comparisons</a:t>
                      </a:r>
                      <a:endParaRPr lang="en-US" sz="1500" dirty="0">
                        <a:latin typeface="+mn-lt"/>
                        <a:ea typeface="Times New Roman"/>
                      </a:endParaRPr>
                    </a:p>
                  </a:txBody>
                  <a:tcPr marL="51435" marR="51435" marT="0" marB="0"/>
                </a:tc>
                <a:tc hMerge="1">
                  <a:txBody>
                    <a:bodyPr/>
                    <a:lstStyle/>
                    <a:p>
                      <a:pPr marL="0" marR="0" algn="ctr">
                        <a:lnSpc>
                          <a:spcPct val="115000"/>
                        </a:lnSpc>
                        <a:spcBef>
                          <a:spcPts val="300"/>
                        </a:spcBef>
                        <a:spcAft>
                          <a:spcPts val="0"/>
                        </a:spcAft>
                        <a:tabLst>
                          <a:tab pos="457200" algn="l"/>
                        </a:tabLst>
                      </a:pPr>
                      <a:endParaRPr lang="en-US" sz="2000" dirty="0">
                        <a:latin typeface="+mn-lt"/>
                        <a:ea typeface="Times New Roman"/>
                      </a:endParaRPr>
                    </a:p>
                  </a:txBody>
                  <a:tcPr marL="68580" marR="68580" marT="0" marB="0" anchor="b"/>
                </a:tc>
                <a:tc hMerge="1">
                  <a:txBody>
                    <a:bodyPr/>
                    <a:lstStyle/>
                    <a:p>
                      <a:pPr marL="0" marR="0" algn="ctr">
                        <a:lnSpc>
                          <a:spcPct val="115000"/>
                        </a:lnSpc>
                        <a:spcBef>
                          <a:spcPts val="300"/>
                        </a:spcBef>
                        <a:spcAft>
                          <a:spcPts val="0"/>
                        </a:spcAft>
                        <a:tabLst>
                          <a:tab pos="457200" algn="l"/>
                        </a:tabLst>
                      </a:pPr>
                      <a:endParaRPr lang="en-US" sz="2000" dirty="0">
                        <a:latin typeface="+mn-lt"/>
                        <a:ea typeface="Times New Roman"/>
                      </a:endParaRPr>
                    </a:p>
                  </a:txBody>
                  <a:tcPr marL="68580" marR="68580" marT="0" marB="0" anchor="b"/>
                </a:tc>
                <a:tc hMerge="1">
                  <a:txBody>
                    <a:bodyPr/>
                    <a:lstStyle/>
                    <a:p>
                      <a:pPr marL="0" marR="0" algn="ctr">
                        <a:lnSpc>
                          <a:spcPct val="115000"/>
                        </a:lnSpc>
                        <a:spcBef>
                          <a:spcPts val="300"/>
                        </a:spcBef>
                        <a:spcAft>
                          <a:spcPts val="0"/>
                        </a:spcAft>
                        <a:tabLst>
                          <a:tab pos="457200" algn="l"/>
                        </a:tabLst>
                      </a:pPr>
                      <a:endParaRPr lang="en-US" sz="2000" dirty="0">
                        <a:latin typeface="+mn-lt"/>
                        <a:ea typeface="Times New Roman"/>
                      </a:endParaRPr>
                    </a:p>
                  </a:txBody>
                  <a:tcPr marL="68580" marR="68580" marT="0" marB="0" anchor="b"/>
                </a:tc>
                <a:tc hMerge="1">
                  <a:txBody>
                    <a:bodyPr/>
                    <a:lstStyle/>
                    <a:p>
                      <a:pPr marL="0" marR="0" algn="ctr">
                        <a:lnSpc>
                          <a:spcPct val="115000"/>
                        </a:lnSpc>
                        <a:spcBef>
                          <a:spcPts val="300"/>
                        </a:spcBef>
                        <a:spcAft>
                          <a:spcPts val="0"/>
                        </a:spcAft>
                        <a:tabLst>
                          <a:tab pos="457200" algn="l"/>
                        </a:tabLst>
                      </a:pPr>
                      <a:endParaRPr lang="en-US" sz="2000" dirty="0">
                        <a:latin typeface="+mn-lt"/>
                        <a:ea typeface="Times New Roman"/>
                      </a:endParaRPr>
                    </a:p>
                  </a:txBody>
                  <a:tcPr marL="68580" marR="68580" marT="0" marB="0" anchor="b"/>
                </a:tc>
                <a:tc hMerge="1">
                  <a:txBody>
                    <a:bodyPr/>
                    <a:lstStyle/>
                    <a:p>
                      <a:pPr marL="0" marR="0" algn="ctr">
                        <a:lnSpc>
                          <a:spcPct val="115000"/>
                        </a:lnSpc>
                        <a:spcBef>
                          <a:spcPts val="300"/>
                        </a:spcBef>
                        <a:spcAft>
                          <a:spcPts val="0"/>
                        </a:spcAft>
                        <a:tabLst>
                          <a:tab pos="457200" algn="l"/>
                        </a:tabLst>
                      </a:pPr>
                      <a:endParaRPr lang="en-US" sz="2000" dirty="0">
                        <a:latin typeface="+mn-lt"/>
                        <a:ea typeface="Times New Roman"/>
                      </a:endParaRPr>
                    </a:p>
                  </a:txBody>
                  <a:tcPr marL="68580" marR="68580" marT="0" marB="0" anchor="b"/>
                </a:tc>
                <a:tc hMerge="1">
                  <a:txBody>
                    <a:bodyPr/>
                    <a:lstStyle/>
                    <a:p>
                      <a:pPr marL="0" marR="0" algn="ctr">
                        <a:lnSpc>
                          <a:spcPct val="115000"/>
                        </a:lnSpc>
                        <a:spcBef>
                          <a:spcPts val="300"/>
                        </a:spcBef>
                        <a:spcAft>
                          <a:spcPts val="0"/>
                        </a:spcAft>
                        <a:tabLst>
                          <a:tab pos="457200" algn="l"/>
                        </a:tabLst>
                      </a:pPr>
                      <a:endParaRPr lang="en-US" sz="2000">
                        <a:latin typeface="+mn-lt"/>
                        <a:ea typeface="Times New Roman"/>
                      </a:endParaRPr>
                    </a:p>
                  </a:txBody>
                  <a:tcPr marL="68580" marR="68580" marT="0" marB="0" anchor="b"/>
                </a:tc>
                <a:tc hMerge="1">
                  <a:txBody>
                    <a:bodyPr/>
                    <a:lstStyle/>
                    <a:p>
                      <a:pPr marL="0" marR="0" algn="ctr">
                        <a:lnSpc>
                          <a:spcPct val="115000"/>
                        </a:lnSpc>
                        <a:spcBef>
                          <a:spcPts val="300"/>
                        </a:spcBef>
                        <a:spcAft>
                          <a:spcPts val="0"/>
                        </a:spcAft>
                        <a:tabLst>
                          <a:tab pos="457200" algn="l"/>
                        </a:tabLst>
                      </a:pPr>
                      <a:endParaRPr lang="en-US" sz="2000" dirty="0">
                        <a:latin typeface="+mn-lt"/>
                        <a:ea typeface="Times New Roman"/>
                      </a:endParaRPr>
                    </a:p>
                  </a:txBody>
                  <a:tcPr marL="68580" marR="68580" marT="0" marB="0" anchor="b"/>
                </a:tc>
              </a:tr>
            </a:tbl>
          </a:graphicData>
        </a:graphic>
      </p:graphicFrame>
    </p:spTree>
    <p:extLst>
      <p:ext uri="{BB962C8B-B14F-4D97-AF65-F5344CB8AC3E}">
        <p14:creationId xmlns:p14="http://schemas.microsoft.com/office/powerpoint/2010/main" val="28711289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FFFFFF"/>
                </a:solidFill>
                <a:latin typeface="Arial" panose="020B0604020202020204" pitchFamily="34" charset="0"/>
                <a:cs typeface="Arial" panose="020B0604020202020204" pitchFamily="34" charset="0"/>
              </a:rPr>
              <a:t>PSC12 - Conclusions</a:t>
            </a:r>
            <a:endParaRPr lang="en-US" sz="3200" b="1" dirty="0">
              <a:solidFill>
                <a:srgbClr val="FFFFFF"/>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0" y="1219200"/>
            <a:ext cx="8915400" cy="5334000"/>
          </a:xfrm>
        </p:spPr>
        <p:txBody>
          <a:bodyPr>
            <a:normAutofit fontScale="92500"/>
          </a:bodyPr>
          <a:lstStyle/>
          <a:p>
            <a:r>
              <a:rPr lang="en-US" sz="2800" dirty="0" err="1" smtClean="0">
                <a:latin typeface="Arial" panose="020B0604020202020204" pitchFamily="34" charset="0"/>
                <a:cs typeface="Arial" panose="020B0604020202020204" pitchFamily="34" charset="0"/>
              </a:rPr>
              <a:t>Flublok</a:t>
            </a:r>
            <a:r>
              <a:rPr lang="en-US" sz="2800" dirty="0" smtClean="0">
                <a:latin typeface="Arial" panose="020B0604020202020204" pitchFamily="34" charset="0"/>
                <a:cs typeface="Arial" panose="020B0604020202020204" pitchFamily="34" charset="0"/>
              </a:rPr>
              <a:t> RIV4 met non-inferior clinical efficacy compared with IIV4</a:t>
            </a:r>
          </a:p>
          <a:p>
            <a:r>
              <a:rPr lang="en-US" sz="2800" dirty="0" err="1" smtClean="0">
                <a:latin typeface="Arial" panose="020B0604020202020204" pitchFamily="34" charset="0"/>
                <a:cs typeface="Arial" panose="020B0604020202020204" pitchFamily="34" charset="0"/>
              </a:rPr>
              <a:t>Flublok</a:t>
            </a:r>
            <a:r>
              <a:rPr lang="en-US" sz="2800" dirty="0" smtClean="0">
                <a:latin typeface="Arial" panose="020B0604020202020204" pitchFamily="34" charset="0"/>
                <a:cs typeface="Arial" panose="020B0604020202020204" pitchFamily="34" charset="0"/>
              </a:rPr>
              <a:t> RIV4 met pre-specified criterion for superiority over IIV4 clinical efficacy</a:t>
            </a:r>
          </a:p>
          <a:p>
            <a:pPr lvl="1"/>
            <a:r>
              <a:rPr lang="en-US" sz="2600" dirty="0" smtClean="0">
                <a:latin typeface="Arial" panose="020B0604020202020204" pitchFamily="34" charset="0"/>
                <a:cs typeface="Arial" panose="020B0604020202020204" pitchFamily="34" charset="0"/>
              </a:rPr>
              <a:t>Primary endpoint (non-inferiority) met for subgroups aged 50-64 </a:t>
            </a:r>
            <a:r>
              <a:rPr lang="en-US" sz="2600" u="sng" dirty="0" smtClean="0">
                <a:latin typeface="Arial" panose="020B0604020202020204" pitchFamily="34" charset="0"/>
                <a:cs typeface="Arial" panose="020B0604020202020204" pitchFamily="34" charset="0"/>
              </a:rPr>
              <a:t>and</a:t>
            </a:r>
            <a:r>
              <a:rPr lang="en-US" sz="2600" dirty="0" smtClean="0">
                <a:latin typeface="Arial" panose="020B0604020202020204" pitchFamily="34" charset="0"/>
                <a:cs typeface="Arial" panose="020B0604020202020204" pitchFamily="34" charset="0"/>
              </a:rPr>
              <a:t> ≥65 years, despite smaller sample sizes </a:t>
            </a:r>
          </a:p>
          <a:p>
            <a:pPr lvl="1"/>
            <a:r>
              <a:rPr lang="en-US" sz="2600" dirty="0" smtClean="0">
                <a:latin typeface="Arial" panose="020B0604020202020204" pitchFamily="34" charset="0"/>
                <a:cs typeface="Arial" panose="020B0604020202020204" pitchFamily="34" charset="0"/>
              </a:rPr>
              <a:t>Efficacy most marked in subjects unvaccinated in 2013</a:t>
            </a:r>
          </a:p>
          <a:p>
            <a:r>
              <a:rPr lang="en-US" sz="2800" dirty="0" smtClean="0">
                <a:latin typeface="Arial" panose="020B0604020202020204" pitchFamily="34" charset="0"/>
                <a:cs typeface="Arial" panose="020B0604020202020204" pitchFamily="34" charset="0"/>
              </a:rPr>
              <a:t>HAI responses to B/Brisbane were suboptimal for both vaccines</a:t>
            </a:r>
          </a:p>
          <a:p>
            <a:r>
              <a:rPr lang="en-US" sz="2800" dirty="0" err="1" smtClean="0">
                <a:latin typeface="Arial" panose="020B0604020202020204" pitchFamily="34" charset="0"/>
                <a:cs typeface="Arial" panose="020B0604020202020204" pitchFamily="34" charset="0"/>
              </a:rPr>
              <a:t>Flublok</a:t>
            </a:r>
            <a:r>
              <a:rPr lang="en-US" sz="2800" dirty="0" smtClean="0">
                <a:latin typeface="Arial" panose="020B0604020202020204" pitchFamily="34" charset="0"/>
                <a:cs typeface="Arial" panose="020B0604020202020204" pitchFamily="34" charset="0"/>
              </a:rPr>
              <a:t> RIV4 caused significantly less injection site pain and tenderness than IIV4</a:t>
            </a:r>
          </a:p>
          <a:p>
            <a:r>
              <a:rPr lang="en-US" sz="2800" dirty="0" smtClean="0">
                <a:latin typeface="Arial" panose="020B0604020202020204" pitchFamily="34" charset="0"/>
                <a:cs typeface="Arial" panose="020B0604020202020204" pitchFamily="34" charset="0"/>
              </a:rPr>
              <a:t>No notable differences in SAEs or MAEs</a:t>
            </a:r>
          </a:p>
          <a:p>
            <a:endParaRPr lang="en-US" dirty="0"/>
          </a:p>
        </p:txBody>
      </p:sp>
    </p:spTree>
    <p:extLst>
      <p:ext uri="{BB962C8B-B14F-4D97-AF65-F5344CB8AC3E}">
        <p14:creationId xmlns:p14="http://schemas.microsoft.com/office/powerpoint/2010/main" val="9302212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05600" y="3052118"/>
            <a:ext cx="2535936" cy="3805882"/>
          </a:xfrm>
          <a:prstGeom prst="rect">
            <a:avLst/>
          </a:prstGeom>
        </p:spPr>
      </p:pic>
      <p:sp>
        <p:nvSpPr>
          <p:cNvPr id="35842" name="Rectangle 2"/>
          <p:cNvSpPr>
            <a:spLocks noGrp="1" noChangeArrowheads="1"/>
          </p:cNvSpPr>
          <p:nvPr>
            <p:ph type="title"/>
          </p:nvPr>
        </p:nvSpPr>
        <p:spPr>
          <a:xfrm>
            <a:off x="1143000" y="103188"/>
            <a:ext cx="7913688" cy="863600"/>
          </a:xfrm>
        </p:spPr>
        <p:txBody>
          <a:bodyPr/>
          <a:lstStyle/>
          <a:p>
            <a:pPr eaLnBrk="1" hangingPunct="1"/>
            <a:r>
              <a:rPr lang="en-US" sz="3200" b="1" dirty="0" smtClean="0">
                <a:solidFill>
                  <a:schemeClr val="bg1"/>
                </a:solidFill>
                <a:latin typeface="Arial" pitchFamily="34" charset="0"/>
                <a:cs typeface="Arial" pitchFamily="34" charset="0"/>
              </a:rPr>
              <a:t>Acknowledgement</a:t>
            </a:r>
          </a:p>
        </p:txBody>
      </p:sp>
      <p:sp>
        <p:nvSpPr>
          <p:cNvPr id="35845" name="TextBox 6"/>
          <p:cNvSpPr txBox="1">
            <a:spLocks noChangeArrowheads="1"/>
          </p:cNvSpPr>
          <p:nvPr/>
        </p:nvSpPr>
        <p:spPr bwMode="auto">
          <a:xfrm>
            <a:off x="2133600" y="2895600"/>
            <a:ext cx="5029200" cy="2862322"/>
          </a:xfrm>
          <a:prstGeom prst="rect">
            <a:avLst/>
          </a:prstGeom>
          <a:noFill/>
          <a:ln w="9525">
            <a:noFill/>
            <a:miter lim="800000"/>
            <a:headEnd/>
            <a:tailEnd/>
          </a:ln>
        </p:spPr>
        <p:txBody>
          <a:bodyPr wrap="square">
            <a:spAutoFit/>
          </a:bodyPr>
          <a:lstStyle/>
          <a:p>
            <a:r>
              <a:rPr lang="en-US" sz="2400" i="1" dirty="0" err="1" smtClean="0">
                <a:solidFill>
                  <a:srgbClr val="000066"/>
                </a:solidFill>
              </a:rPr>
              <a:t>Flublok</a:t>
            </a:r>
            <a:r>
              <a:rPr lang="en-US" sz="2400" i="1" dirty="0" smtClean="0">
                <a:solidFill>
                  <a:srgbClr val="000066"/>
                </a:solidFill>
              </a:rPr>
              <a:t> is </a:t>
            </a:r>
            <a:r>
              <a:rPr lang="en-US" sz="2400" i="1" dirty="0">
                <a:solidFill>
                  <a:srgbClr val="000066"/>
                </a:solidFill>
              </a:rPr>
              <a:t>a reality thanks to support of </a:t>
            </a:r>
            <a:r>
              <a:rPr lang="en-US" sz="2400" i="1" dirty="0" smtClean="0">
                <a:solidFill>
                  <a:srgbClr val="000066"/>
                </a:solidFill>
              </a:rPr>
              <a:t>BARDA contract </a:t>
            </a:r>
            <a:r>
              <a:rPr lang="en-US" sz="2400" i="1" dirty="0">
                <a:solidFill>
                  <a:srgbClr val="000066"/>
                </a:solidFill>
              </a:rPr>
              <a:t>HHSO100200900106C and </a:t>
            </a:r>
            <a:r>
              <a:rPr lang="en-US" sz="2400" i="1" dirty="0" smtClean="0">
                <a:solidFill>
                  <a:srgbClr val="000066"/>
                </a:solidFill>
              </a:rPr>
              <a:t>the perseverance </a:t>
            </a:r>
            <a:r>
              <a:rPr lang="en-US" sz="2400" i="1" dirty="0">
                <a:solidFill>
                  <a:srgbClr val="000066"/>
                </a:solidFill>
              </a:rPr>
              <a:t>of the Protein Sciences team!</a:t>
            </a:r>
          </a:p>
          <a:p>
            <a:endParaRPr lang="en-US" sz="2000" i="1" dirty="0">
              <a:solidFill>
                <a:srgbClr val="000066"/>
              </a:solidFill>
              <a:latin typeface="Calibri" pitchFamily="34" charset="0"/>
            </a:endParaRPr>
          </a:p>
          <a:p>
            <a:endParaRPr lang="en-US" sz="2000" i="1" dirty="0">
              <a:solidFill>
                <a:srgbClr val="000066"/>
              </a:solidFill>
              <a:latin typeface="Calibri" pitchFamily="34" charset="0"/>
            </a:endParaRPr>
          </a:p>
          <a:p>
            <a:endParaRPr lang="en-US" sz="2000" i="1" dirty="0">
              <a:solidFill>
                <a:srgbClr val="000066"/>
              </a:solidFill>
              <a:latin typeface="Calibri" pitchFamily="34" charset="0"/>
            </a:endParaRPr>
          </a:p>
        </p:txBody>
      </p:sp>
      <p:pic>
        <p:nvPicPr>
          <p:cNvPr id="35846" name="Picture 7" descr="HHS3.jpg"/>
          <p:cNvPicPr>
            <a:picLocks noChangeAspect="1"/>
          </p:cNvPicPr>
          <p:nvPr/>
        </p:nvPicPr>
        <p:blipFill>
          <a:blip r:embed="rId4" cstate="print"/>
          <a:srcRect/>
          <a:stretch>
            <a:fillRect/>
          </a:stretch>
        </p:blipFill>
        <p:spPr bwMode="auto">
          <a:xfrm>
            <a:off x="228600" y="1447800"/>
            <a:ext cx="1752600" cy="1752600"/>
          </a:xfrm>
          <a:prstGeom prst="rect">
            <a:avLst/>
          </a:prstGeom>
          <a:noFill/>
          <a:ln w="9525">
            <a:noFill/>
            <a:miter lim="800000"/>
            <a:headEnd/>
            <a:tailEnd/>
          </a:ln>
        </p:spPr>
      </p:pic>
      <p:sp>
        <p:nvSpPr>
          <p:cNvPr id="9" name="Slide Number Placeholder 3"/>
          <p:cNvSpPr>
            <a:spLocks noGrp="1"/>
          </p:cNvSpPr>
          <p:nvPr>
            <p:ph type="sldNum" sz="quarter" idx="12"/>
          </p:nvPr>
        </p:nvSpPr>
        <p:spPr>
          <a:xfrm>
            <a:off x="7010400" y="6492875"/>
            <a:ext cx="2133600" cy="365125"/>
          </a:xfrm>
        </p:spPr>
        <p:txBody>
          <a:bodyPr/>
          <a:lstStyle/>
          <a:p>
            <a:pPr>
              <a:defRPr/>
            </a:pPr>
            <a:fld id="{41A52183-4CCD-4D38-B7EC-A9701F877B23}" type="slidenum">
              <a:rPr lang="en-US"/>
              <a:pPr>
                <a:defRPr/>
              </a:pPr>
              <a:t>22</a:t>
            </a:fld>
            <a:endParaRPr lang="en-US" dirty="0"/>
          </a:p>
        </p:txBody>
      </p:sp>
    </p:spTree>
    <p:extLst>
      <p:ext uri="{BB962C8B-B14F-4D97-AF65-F5344CB8AC3E}">
        <p14:creationId xmlns:p14="http://schemas.microsoft.com/office/powerpoint/2010/main" val="1646204352"/>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1851</TotalTime>
  <Words>1121</Words>
  <Application>Microsoft Office PowerPoint</Application>
  <PresentationFormat>On-screen Show (4:3)</PresentationFormat>
  <Paragraphs>338</Paragraphs>
  <Slides>22</Slides>
  <Notes>7</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31" baseType="lpstr">
      <vt:lpstr>MS PGothic</vt:lpstr>
      <vt:lpstr>Arial</vt:lpstr>
      <vt:lpstr>Calibri</vt:lpstr>
      <vt:lpstr>Courgette</vt:lpstr>
      <vt:lpstr>Monotype Sorts</vt:lpstr>
      <vt:lpstr>Times New Roman</vt:lpstr>
      <vt:lpstr>Wingdings</vt:lpstr>
      <vt:lpstr>Office Theme</vt:lpstr>
      <vt:lpstr>Image</vt:lpstr>
      <vt:lpstr>PowerPoint Presentation</vt:lpstr>
      <vt:lpstr>Protein Sciences Manufacturing Vaccines </vt:lpstr>
      <vt:lpstr>PowerPoint Presentation</vt:lpstr>
      <vt:lpstr>Baculovirus Technology Platform (BEVS)</vt:lpstr>
      <vt:lpstr> BEVS Technology “Enabling products where speed, cost and safety matter”</vt:lpstr>
      <vt:lpstr>Universal Plug and Play Process From Gene to Production in 22 Days</vt:lpstr>
      <vt:lpstr>Flublok®</vt:lpstr>
      <vt:lpstr>Influenza Vaccine: HA = Major Surface Protein</vt:lpstr>
      <vt:lpstr>Flublok Features</vt:lpstr>
      <vt:lpstr>Vaccine Characteristics - Purity</vt:lpstr>
      <vt:lpstr>PowerPoint Presentation</vt:lpstr>
      <vt:lpstr>Influenza 2014-2015:  The Longest Flu Season on Record</vt:lpstr>
      <vt:lpstr>Immunogenicity Data  - Clinical - </vt:lpstr>
      <vt:lpstr>Topline Results Quadrivalent Flublok [RIV4] vs. IIV</vt:lpstr>
      <vt:lpstr>Influenza Isolates by RT-PCR</vt:lpstr>
      <vt:lpstr>Flublok Clinical Efficacy in Adults 50+ (protocol defined ILI)</vt:lpstr>
      <vt:lpstr>ILI Related MAEs/ SAEs During 6 months after vaccination</vt:lpstr>
      <vt:lpstr>Most Common AEs (≥2%)</vt:lpstr>
      <vt:lpstr>Most Common AEs (≥2%)</vt:lpstr>
      <vt:lpstr>Reactogenicity (%)</vt:lpstr>
      <vt:lpstr>PSC12 - Conclusions</vt:lpstr>
      <vt:lpstr>Acknowledgement</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rfelberbaum</dc:creator>
  <cp:lastModifiedBy>Manon Cox</cp:lastModifiedBy>
  <cp:revision>250</cp:revision>
  <dcterms:created xsi:type="dcterms:W3CDTF">2011-12-09T17:13:12Z</dcterms:created>
  <dcterms:modified xsi:type="dcterms:W3CDTF">2016-10-30T20:28:02Z</dcterms:modified>
</cp:coreProperties>
</file>