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81" r:id="rId4"/>
    <p:sldId id="260" r:id="rId5"/>
    <p:sldId id="261" r:id="rId6"/>
    <p:sldId id="262" r:id="rId7"/>
    <p:sldId id="263" r:id="rId8"/>
    <p:sldId id="264" r:id="rId9"/>
    <p:sldId id="275" r:id="rId10"/>
    <p:sldId id="265" r:id="rId11"/>
    <p:sldId id="266" r:id="rId12"/>
    <p:sldId id="267" r:id="rId13"/>
    <p:sldId id="278" r:id="rId14"/>
    <p:sldId id="279" r:id="rId15"/>
    <p:sldId id="274" r:id="rId16"/>
    <p:sldId id="269" r:id="rId17"/>
    <p:sldId id="27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9" autoAdjust="0"/>
    <p:restoredTop sz="94434" autoAdjust="0"/>
  </p:normalViewPr>
  <p:slideViewPr>
    <p:cSldViewPr snapToGrid="0">
      <p:cViewPr varScale="1">
        <p:scale>
          <a:sx n="107" d="100"/>
          <a:sy n="107" d="100"/>
        </p:scale>
        <p:origin x="12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643A6-62F2-4FE2-88EA-950E6722F2DE}" type="datetimeFigureOut">
              <a:rPr lang="en-US" smtClean="0"/>
              <a:t>10/20/2016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20A7E-8369-44EC-8DCD-2995C615F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006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643A6-62F2-4FE2-88EA-950E6722F2DE}" type="datetimeFigureOut">
              <a:rPr lang="en-US" smtClean="0"/>
              <a:t>10/20/2016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20A7E-8369-44EC-8DCD-2995C615F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565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643A6-62F2-4FE2-88EA-950E6722F2DE}" type="datetimeFigureOut">
              <a:rPr lang="en-US" smtClean="0"/>
              <a:t>10/20/2016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20A7E-8369-44EC-8DCD-2995C615F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49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643A6-62F2-4FE2-88EA-950E6722F2DE}" type="datetimeFigureOut">
              <a:rPr lang="en-US" smtClean="0"/>
              <a:t>10/20/2016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20A7E-8369-44EC-8DCD-2995C615F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992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643A6-62F2-4FE2-88EA-950E6722F2DE}" type="datetimeFigureOut">
              <a:rPr lang="en-US" smtClean="0"/>
              <a:t>10/20/2016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20A7E-8369-44EC-8DCD-2995C615F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865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643A6-62F2-4FE2-88EA-950E6722F2DE}" type="datetimeFigureOut">
              <a:rPr lang="en-US" smtClean="0"/>
              <a:t>10/20/2016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20A7E-8369-44EC-8DCD-2995C615F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239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643A6-62F2-4FE2-88EA-950E6722F2DE}" type="datetimeFigureOut">
              <a:rPr lang="en-US" smtClean="0"/>
              <a:t>10/20/2016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20A7E-8369-44EC-8DCD-2995C615F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0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643A6-62F2-4FE2-88EA-950E6722F2DE}" type="datetimeFigureOut">
              <a:rPr lang="en-US" smtClean="0"/>
              <a:t>10/20/2016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20A7E-8369-44EC-8DCD-2995C615F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518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643A6-62F2-4FE2-88EA-950E6722F2DE}" type="datetimeFigureOut">
              <a:rPr lang="en-US" smtClean="0"/>
              <a:t>10/20/2016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20A7E-8369-44EC-8DCD-2995C615F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083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643A6-62F2-4FE2-88EA-950E6722F2DE}" type="datetimeFigureOut">
              <a:rPr lang="en-US" smtClean="0"/>
              <a:t>10/20/2016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20A7E-8369-44EC-8DCD-2995C615F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009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643A6-62F2-4FE2-88EA-950E6722F2DE}" type="datetimeFigureOut">
              <a:rPr lang="en-US" smtClean="0"/>
              <a:t>10/20/2016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20A7E-8369-44EC-8DCD-2995C615F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679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8643A6-62F2-4FE2-88EA-950E6722F2DE}" type="datetimeFigureOut">
              <a:rPr lang="en-US" smtClean="0"/>
              <a:t>10/20/2016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B20A7E-8369-44EC-8DCD-2995C615F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369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7" Type="http://schemas.openxmlformats.org/officeDocument/2006/relationships/image" Target="../media/image22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7" Type="http://schemas.openxmlformats.org/officeDocument/2006/relationships/image" Target="../media/image28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emf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4" y="45156"/>
            <a:ext cx="4056736" cy="130302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915" y="90312"/>
            <a:ext cx="3606085" cy="13716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2232038"/>
            <a:ext cx="1219200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East Indian Sandalwood Oil (EISO) Alleviates Inflammatory and Proliferative Pathologies of Psoriasis</a:t>
            </a:r>
            <a:br>
              <a:rPr lang="en-CA" sz="4000" b="1" dirty="0"/>
            </a:br>
            <a:r>
              <a:rPr lang="en-CA" sz="4000" b="1" dirty="0"/>
              <a:t/>
            </a:r>
            <a:br>
              <a:rPr lang="en-CA" sz="4000" b="1" dirty="0"/>
            </a:br>
            <a:r>
              <a:rPr lang="en-US" sz="3600" dirty="0"/>
              <a:t>Manju Sharma </a:t>
            </a:r>
          </a:p>
        </p:txBody>
      </p:sp>
    </p:spTree>
    <p:extLst>
      <p:ext uri="{BB962C8B-B14F-4D97-AF65-F5344CB8AC3E}">
        <p14:creationId xmlns:p14="http://schemas.microsoft.com/office/powerpoint/2010/main" val="210580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44773" y="2551837"/>
            <a:ext cx="1164735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Cox and Sharma have received funds through a collaborative research agreement with </a:t>
            </a:r>
            <a:r>
              <a:rPr lang="en-US" sz="2800" dirty="0" err="1" smtClean="0"/>
              <a:t>Santalis</a:t>
            </a:r>
            <a:r>
              <a:rPr lang="en-US" sz="2800" dirty="0" smtClean="0"/>
              <a:t> Pharmaceuticals. Inc. that supported this project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Conflict of Interest Statement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0320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4694" y="463794"/>
            <a:ext cx="8133989" cy="621358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6488668"/>
            <a:ext cx="33789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Mahil</a:t>
            </a:r>
            <a:r>
              <a:rPr lang="en-US" dirty="0" smtClean="0"/>
              <a:t>, Sem</a:t>
            </a:r>
            <a:r>
              <a:rPr lang="en-US" dirty="0" smtClean="0"/>
              <a:t>. </a:t>
            </a:r>
            <a:r>
              <a:rPr lang="en-US" dirty="0" err="1" smtClean="0"/>
              <a:t>Immunopathol</a:t>
            </a:r>
            <a:r>
              <a:rPr lang="en-US" dirty="0" smtClean="0"/>
              <a:t>. </a:t>
            </a:r>
            <a:r>
              <a:rPr lang="en-US" dirty="0" smtClean="0"/>
              <a:t>2016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-79022" y="0"/>
            <a:ext cx="122710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/>
              <a:t>I</a:t>
            </a:r>
            <a:r>
              <a:rPr lang="en-US" sz="2400" b="1" dirty="0" err="1" smtClean="0"/>
              <a:t>mmunopathogenesis</a:t>
            </a:r>
            <a:r>
              <a:rPr lang="en-US" sz="2400" b="1" dirty="0" smtClean="0"/>
              <a:t> </a:t>
            </a:r>
            <a:r>
              <a:rPr lang="en-US" sz="2400" b="1" dirty="0"/>
              <a:t>of Psoriasis</a:t>
            </a:r>
          </a:p>
        </p:txBody>
      </p:sp>
    </p:spTree>
    <p:extLst>
      <p:ext uri="{BB962C8B-B14F-4D97-AF65-F5344CB8AC3E}">
        <p14:creationId xmlns:p14="http://schemas.microsoft.com/office/powerpoint/2010/main" val="812306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4757" y="593520"/>
            <a:ext cx="11862486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dirty="0"/>
              <a:t>Conventional treatments for psoriasis are </a:t>
            </a:r>
            <a:r>
              <a:rPr lang="en-US" sz="2400" dirty="0" smtClean="0"/>
              <a:t>usually associated  </a:t>
            </a:r>
            <a:r>
              <a:rPr lang="en-US" sz="2400" dirty="0"/>
              <a:t>with </a:t>
            </a:r>
            <a:r>
              <a:rPr lang="en-US" sz="2400" dirty="0" smtClean="0"/>
              <a:t>severe </a:t>
            </a:r>
            <a:r>
              <a:rPr lang="en-US" sz="2400" dirty="0"/>
              <a:t>side </a:t>
            </a:r>
            <a:r>
              <a:rPr lang="en-US" sz="2400" dirty="0" smtClean="0"/>
              <a:t>effects. Natural</a:t>
            </a:r>
            <a:r>
              <a:rPr lang="en-US" sz="2400" dirty="0" smtClean="0"/>
              <a:t> </a:t>
            </a:r>
            <a:r>
              <a:rPr lang="en-US" sz="2400" dirty="0"/>
              <a:t>products may provide effective </a:t>
            </a:r>
            <a:r>
              <a:rPr lang="en-US" sz="2400" dirty="0" smtClean="0"/>
              <a:t>alternatives </a:t>
            </a:r>
            <a:r>
              <a:rPr lang="en-US" sz="2400" dirty="0"/>
              <a:t>while offering less severe side effect profiles. </a:t>
            </a:r>
            <a:endParaRPr lang="en-US" sz="2400" dirty="0" smtClean="0"/>
          </a:p>
          <a:p>
            <a:r>
              <a:rPr lang="en-US" sz="2400" dirty="0" smtClean="0"/>
              <a:t> </a:t>
            </a:r>
            <a:endParaRPr lang="en-US" sz="2400" dirty="0"/>
          </a:p>
          <a:p>
            <a:endParaRPr lang="en-US" sz="240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dirty="0" err="1" smtClean="0">
                <a:solidFill>
                  <a:prstClr val="black"/>
                </a:solidFill>
              </a:rPr>
              <a:t>Santalum</a:t>
            </a:r>
            <a:r>
              <a:rPr lang="en-US" sz="2400" dirty="0" smtClean="0">
                <a:solidFill>
                  <a:prstClr val="black"/>
                </a:solidFill>
              </a:rPr>
              <a:t> </a:t>
            </a:r>
            <a:r>
              <a:rPr lang="en-US" sz="2400" dirty="0">
                <a:solidFill>
                  <a:prstClr val="black"/>
                </a:solidFill>
              </a:rPr>
              <a:t>album L. (</a:t>
            </a:r>
            <a:r>
              <a:rPr lang="en-US" sz="2400" dirty="0" err="1">
                <a:solidFill>
                  <a:prstClr val="black"/>
                </a:solidFill>
              </a:rPr>
              <a:t>Santalaceae</a:t>
            </a:r>
            <a:r>
              <a:rPr lang="en-US" sz="2400" dirty="0" smtClean="0">
                <a:solidFill>
                  <a:prstClr val="black"/>
                </a:solidFill>
              </a:rPr>
              <a:t>), </a:t>
            </a:r>
            <a:r>
              <a:rPr lang="en-US" sz="2400" dirty="0">
                <a:solidFill>
                  <a:prstClr val="black"/>
                </a:solidFill>
              </a:rPr>
              <a:t>known as </a:t>
            </a:r>
            <a:r>
              <a:rPr lang="en-US" sz="2400" dirty="0" smtClean="0">
                <a:solidFill>
                  <a:prstClr val="black"/>
                </a:solidFill>
              </a:rPr>
              <a:t>EISO, </a:t>
            </a:r>
            <a:r>
              <a:rPr lang="en-US" sz="2400" dirty="0">
                <a:solidFill>
                  <a:prstClr val="black"/>
                </a:solidFill>
              </a:rPr>
              <a:t>is </a:t>
            </a:r>
            <a:r>
              <a:rPr lang="en-US" sz="2400" dirty="0" smtClean="0">
                <a:solidFill>
                  <a:prstClr val="black"/>
                </a:solidFill>
              </a:rPr>
              <a:t> </a:t>
            </a:r>
            <a:r>
              <a:rPr lang="en-US" sz="2400" dirty="0">
                <a:solidFill>
                  <a:prstClr val="black"/>
                </a:solidFill>
              </a:rPr>
              <a:t>used in aromatherapy, as an antidepressant, anti-inflammatory, antifungal, astringent, sedative, insecticide, and antiseptic</a:t>
            </a:r>
            <a:r>
              <a:rPr lang="en-US" sz="2400" dirty="0" smtClean="0">
                <a:solidFill>
                  <a:prstClr val="black"/>
                </a:solidFill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400" dirty="0" smtClean="0">
              <a:solidFill>
                <a:prstClr val="black"/>
              </a:solidFill>
            </a:endParaRPr>
          </a:p>
          <a:p>
            <a:endParaRPr lang="en-US" sz="2400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dirty="0" smtClean="0">
                <a:solidFill>
                  <a:prstClr val="black"/>
                </a:solidFill>
              </a:rPr>
              <a:t>Antiseptic</a:t>
            </a:r>
            <a:r>
              <a:rPr lang="en-US" sz="2400" dirty="0">
                <a:solidFill>
                  <a:prstClr val="black"/>
                </a:solidFill>
              </a:rPr>
              <a:t>, anti-inflammatory and anti-proliferative properties of EISO make it an effective remedy for various skin ailments.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prstClr val="black"/>
              </a:solidFill>
            </a:endParaRPr>
          </a:p>
          <a:p>
            <a:endParaRPr lang="en-US" sz="2000" dirty="0" smtClean="0">
              <a:solidFill>
                <a:prstClr val="black"/>
              </a:solidFill>
            </a:endParaRPr>
          </a:p>
          <a:p>
            <a:endParaRPr lang="en-US" sz="2000" dirty="0" smtClean="0">
              <a:solidFill>
                <a:prstClr val="black"/>
              </a:solidFill>
            </a:endParaRPr>
          </a:p>
          <a:p>
            <a:pPr algn="ctr"/>
            <a:r>
              <a:rPr lang="en-US" sz="2000" i="1" dirty="0" smtClean="0">
                <a:solidFill>
                  <a:prstClr val="black"/>
                </a:solidFill>
              </a:rPr>
              <a:t>However</a:t>
            </a:r>
            <a:r>
              <a:rPr lang="en-US" sz="2000" i="1" dirty="0">
                <a:solidFill>
                  <a:prstClr val="black"/>
                </a:solidFill>
              </a:rPr>
              <a:t>, much debate still exists concerning the therapeutic efficacy of this plant as a consequence of inadequate standardization and characterization of most preparations used in clinical trials and so much of  the information available in this context  is anecdotal</a:t>
            </a:r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Medicinal </a:t>
            </a:r>
            <a:r>
              <a:rPr lang="en-US" sz="2800" b="1" dirty="0" smtClean="0"/>
              <a:t>Properties </a:t>
            </a:r>
            <a:r>
              <a:rPr lang="en-US" sz="2800" b="1" dirty="0"/>
              <a:t>of East Indian </a:t>
            </a:r>
            <a:r>
              <a:rPr lang="en-US" sz="2800" b="1" dirty="0" smtClean="0"/>
              <a:t>Sandalwood </a:t>
            </a:r>
            <a:r>
              <a:rPr lang="en-US" sz="2800" b="1" dirty="0"/>
              <a:t>O</a:t>
            </a:r>
            <a:r>
              <a:rPr lang="en-US" sz="2800" b="1" dirty="0" smtClean="0"/>
              <a:t>il </a:t>
            </a:r>
            <a:r>
              <a:rPr lang="en-US" sz="2800" b="1" dirty="0"/>
              <a:t>(EISO) </a:t>
            </a:r>
          </a:p>
        </p:txBody>
      </p:sp>
    </p:spTree>
    <p:extLst>
      <p:ext uri="{BB962C8B-B14F-4D97-AF65-F5344CB8AC3E}">
        <p14:creationId xmlns:p14="http://schemas.microsoft.com/office/powerpoint/2010/main" val="3377305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5340388"/>
              </p:ext>
            </p:extLst>
          </p:nvPr>
        </p:nvGraphicFramePr>
        <p:xfrm>
          <a:off x="3587931" y="1386225"/>
          <a:ext cx="4588555" cy="4177258"/>
        </p:xfrm>
        <a:graphic>
          <a:graphicData uri="http://schemas.openxmlformats.org/drawingml/2006/table">
            <a:tbl>
              <a:tblPr firstRow="1">
                <a:tableStyleId>{2A488322-F2BA-4B5B-9748-0D474271808F}</a:tableStyleId>
              </a:tblPr>
              <a:tblGrid>
                <a:gridCol w="2890652"/>
                <a:gridCol w="1697903"/>
              </a:tblGrid>
              <a:tr h="292606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Parameters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EISO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29260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 smtClean="0">
                          <a:effectLst/>
                        </a:rPr>
                        <a:t>(Z)-</a:t>
                      </a:r>
                      <a:r>
                        <a:rPr lang="el-GR" sz="1800" b="1" u="none" strike="noStrike" dirty="0" smtClean="0">
                          <a:effectLst/>
                        </a:rPr>
                        <a:t>α-</a:t>
                      </a:r>
                      <a:r>
                        <a:rPr lang="en-US" sz="1800" b="1" u="none" strike="noStrike" dirty="0" err="1" smtClean="0">
                          <a:effectLst/>
                        </a:rPr>
                        <a:t>Sanatalol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 smtClean="0">
                          <a:effectLst/>
                        </a:rPr>
                        <a:t>46.2-59.9%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29260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 smtClean="0">
                          <a:effectLst/>
                        </a:rPr>
                        <a:t>(Z)-</a:t>
                      </a:r>
                      <a:r>
                        <a:rPr lang="el-GR" sz="1800" b="1" u="none" strike="noStrike" dirty="0" smtClean="0">
                          <a:effectLst/>
                        </a:rPr>
                        <a:t>β-</a:t>
                      </a:r>
                      <a:r>
                        <a:rPr lang="en-US" sz="1800" b="1" u="none" strike="noStrike" dirty="0" err="1" smtClean="0">
                          <a:effectLst/>
                        </a:rPr>
                        <a:t>Santalol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 smtClean="0">
                          <a:effectLst/>
                        </a:rPr>
                        <a:t>20.5-29.0%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292606">
                <a:tc>
                  <a:txBody>
                    <a:bodyPr/>
                    <a:lstStyle/>
                    <a:p>
                      <a:pPr algn="l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29260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(Z)-</a:t>
                      </a:r>
                      <a:r>
                        <a:rPr lang="en-US" sz="1800" u="none" strike="noStrike" dirty="0" err="1" smtClean="0">
                          <a:effectLst/>
                        </a:rPr>
                        <a:t>Nuciferol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</a:rPr>
                        <a:t>1.1-5.5%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29260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i="1" u="none" strike="noStrike" dirty="0" smtClean="0">
                          <a:effectLst/>
                        </a:rPr>
                        <a:t>epi-</a:t>
                      </a:r>
                      <a:r>
                        <a:rPr lang="el-GR" sz="1800" u="none" strike="noStrike" dirty="0" smtClean="0">
                          <a:effectLst/>
                        </a:rPr>
                        <a:t>β</a:t>
                      </a:r>
                      <a:r>
                        <a:rPr lang="en-US" sz="1800" u="none" strike="noStrike" dirty="0" smtClean="0">
                          <a:effectLst/>
                        </a:rPr>
                        <a:t>-</a:t>
                      </a:r>
                      <a:r>
                        <a:rPr lang="en-US" sz="1800" u="none" strike="noStrike" dirty="0" err="1" smtClean="0">
                          <a:effectLst/>
                        </a:rPr>
                        <a:t>Sanatlol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</a:rPr>
                        <a:t>4.1-4.3%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29260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(Z)-</a:t>
                      </a:r>
                      <a:r>
                        <a:rPr lang="el-GR" sz="1800" i="1" u="none" strike="noStrike" dirty="0" smtClean="0">
                          <a:effectLst/>
                        </a:rPr>
                        <a:t>α-</a:t>
                      </a:r>
                      <a:r>
                        <a:rPr lang="en-US" sz="1800" i="1" u="none" strike="noStrike" dirty="0" smtClean="0">
                          <a:effectLst/>
                        </a:rPr>
                        <a:t>trans</a:t>
                      </a:r>
                      <a:r>
                        <a:rPr lang="en-US" sz="1800" u="none" strike="noStrike" dirty="0" smtClean="0">
                          <a:effectLst/>
                        </a:rPr>
                        <a:t>-</a:t>
                      </a:r>
                      <a:r>
                        <a:rPr lang="en-US" sz="1800" u="none" strike="noStrike" dirty="0" err="1" smtClean="0">
                          <a:effectLst/>
                        </a:rPr>
                        <a:t>Bergamotol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&lt;3.9%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292606">
                <a:tc>
                  <a:txBody>
                    <a:bodyPr/>
                    <a:lstStyle/>
                    <a:p>
                      <a:pPr algn="l" fontAlgn="b"/>
                      <a:r>
                        <a:rPr lang="el-GR" sz="1800" u="none" strike="noStrike" dirty="0" smtClean="0">
                          <a:effectLst/>
                        </a:rPr>
                        <a:t>α-</a:t>
                      </a:r>
                      <a:r>
                        <a:rPr lang="en-US" sz="1800" u="none" strike="noStrike" dirty="0" err="1" smtClean="0">
                          <a:effectLst/>
                        </a:rPr>
                        <a:t>Santalal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</a:rPr>
                        <a:t>0.5-2.9%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292606">
                <a:tc>
                  <a:txBody>
                    <a:bodyPr/>
                    <a:lstStyle/>
                    <a:p>
                      <a:pPr algn="l" fontAlgn="b"/>
                      <a:r>
                        <a:rPr lang="el-GR" sz="1800" u="none" strike="noStrike" dirty="0" smtClean="0">
                          <a:effectLst/>
                        </a:rPr>
                        <a:t>β-</a:t>
                      </a:r>
                      <a:r>
                        <a:rPr lang="en-US" sz="1800" u="none" strike="noStrike" dirty="0" err="1" smtClean="0">
                          <a:effectLst/>
                        </a:rPr>
                        <a:t>Santalal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</a:rPr>
                        <a:t>0.6-1.9%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29260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(Z)-</a:t>
                      </a:r>
                      <a:r>
                        <a:rPr lang="en-US" sz="1800" u="none" strike="noStrike" dirty="0" err="1" smtClean="0">
                          <a:effectLst/>
                        </a:rPr>
                        <a:t>lanceol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</a:rPr>
                        <a:t>1.5-1.7%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29260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(E)-</a:t>
                      </a:r>
                      <a:r>
                        <a:rPr lang="el-GR" sz="1800" u="none" strike="noStrike" dirty="0" smtClean="0">
                          <a:effectLst/>
                        </a:rPr>
                        <a:t>β</a:t>
                      </a:r>
                      <a:r>
                        <a:rPr lang="en-US" sz="1800" u="none" strike="noStrike" dirty="0" smtClean="0">
                          <a:effectLst/>
                        </a:rPr>
                        <a:t>-</a:t>
                      </a:r>
                      <a:r>
                        <a:rPr lang="en-US" sz="1800" u="none" strike="noStrike" dirty="0" err="1" smtClean="0">
                          <a:effectLst/>
                        </a:rPr>
                        <a:t>Santalol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</a:rPr>
                        <a:t>1.5-1.6%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292606">
                <a:tc>
                  <a:txBody>
                    <a:bodyPr/>
                    <a:lstStyle/>
                    <a:p>
                      <a:pPr algn="l" fontAlgn="b"/>
                      <a:r>
                        <a:rPr lang="el-GR" sz="1800" u="none" strike="noStrike" dirty="0" smtClean="0">
                          <a:effectLst/>
                        </a:rPr>
                        <a:t>β</a:t>
                      </a:r>
                      <a:r>
                        <a:rPr lang="en-US" sz="1800" u="none" strike="noStrike" dirty="0" smtClean="0">
                          <a:effectLst/>
                        </a:rPr>
                        <a:t>-</a:t>
                      </a:r>
                      <a:r>
                        <a:rPr lang="en-US" sz="1800" u="none" strike="noStrike" dirty="0" err="1" smtClean="0">
                          <a:effectLst/>
                        </a:rPr>
                        <a:t>Santalene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</a:rPr>
                        <a:t>0.6-1.4%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29260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 smtClean="0">
                          <a:effectLst/>
                        </a:rPr>
                        <a:t>Spirosantalol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</a:rPr>
                        <a:t>&lt;1.2%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292606">
                <a:tc>
                  <a:txBody>
                    <a:bodyPr/>
                    <a:lstStyle/>
                    <a:p>
                      <a:pPr algn="l" fontAlgn="b"/>
                      <a:r>
                        <a:rPr lang="el-GR" sz="1800" u="none" strike="noStrike" dirty="0" smtClean="0">
                          <a:effectLst/>
                        </a:rPr>
                        <a:t>α</a:t>
                      </a:r>
                      <a:r>
                        <a:rPr lang="en-US" sz="1800" u="none" strike="noStrike" dirty="0" smtClean="0">
                          <a:effectLst/>
                        </a:rPr>
                        <a:t>-</a:t>
                      </a:r>
                      <a:r>
                        <a:rPr lang="en-US" sz="1800" u="none" strike="noStrike" dirty="0" err="1" smtClean="0">
                          <a:effectLst/>
                        </a:rPr>
                        <a:t>Santalene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</a:rPr>
                        <a:t>0.8-1.1%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0" y="-2"/>
            <a:ext cx="1219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 smtClean="0"/>
              <a:t>Santalis</a:t>
            </a:r>
            <a:r>
              <a:rPr lang="en-US" sz="2400" b="1" dirty="0" smtClean="0"/>
              <a:t> East Indian Sandalwood </a:t>
            </a:r>
            <a:r>
              <a:rPr lang="en-US" sz="2400" b="1" dirty="0"/>
              <a:t>O</a:t>
            </a:r>
            <a:r>
              <a:rPr lang="en-US" sz="2400" b="1" dirty="0" smtClean="0"/>
              <a:t>il </a:t>
            </a:r>
            <a:r>
              <a:rPr lang="en-US" sz="2400" b="1" dirty="0"/>
              <a:t>Characterization</a:t>
            </a:r>
          </a:p>
        </p:txBody>
      </p:sp>
    </p:spTree>
    <p:extLst>
      <p:ext uri="{BB962C8B-B14F-4D97-AF65-F5344CB8AC3E}">
        <p14:creationId xmlns:p14="http://schemas.microsoft.com/office/powerpoint/2010/main" val="545020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Rectangle 267"/>
          <p:cNvSpPr/>
          <p:nvPr/>
        </p:nvSpPr>
        <p:spPr>
          <a:xfrm>
            <a:off x="32413" y="8294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/>
              <a:t>EISO </a:t>
            </a:r>
            <a:r>
              <a:rPr lang="en-US" sz="2800" b="1" dirty="0"/>
              <a:t>and </a:t>
            </a:r>
            <a:r>
              <a:rPr lang="en-US" sz="2800" b="1" dirty="0" smtClean="0"/>
              <a:t>α- </a:t>
            </a:r>
            <a:r>
              <a:rPr lang="en-US" sz="2800" b="1" dirty="0"/>
              <a:t>&amp;</a:t>
            </a:r>
            <a:r>
              <a:rPr lang="en-US" sz="2800" b="1" dirty="0" smtClean="0"/>
              <a:t> β-</a:t>
            </a:r>
            <a:r>
              <a:rPr lang="en-US" sz="2800" b="1" dirty="0" err="1"/>
              <a:t>S</a:t>
            </a:r>
            <a:r>
              <a:rPr lang="en-US" sz="2800" b="1" dirty="0" err="1" smtClean="0"/>
              <a:t>antalols</a:t>
            </a:r>
            <a:r>
              <a:rPr lang="en-US" sz="2800" b="1" dirty="0" smtClean="0"/>
              <a:t> Suppress </a:t>
            </a:r>
            <a:r>
              <a:rPr lang="en-US" sz="2800" b="1" dirty="0"/>
              <a:t>P</a:t>
            </a:r>
            <a:r>
              <a:rPr lang="en-US" sz="2800" b="1" dirty="0" smtClean="0"/>
              <a:t>roinflammatory </a:t>
            </a:r>
            <a:r>
              <a:rPr lang="en-US" sz="2800" b="1" dirty="0"/>
              <a:t>R</a:t>
            </a:r>
            <a:r>
              <a:rPr lang="en-US" sz="2800" b="1" dirty="0" smtClean="0"/>
              <a:t>esponse of Skin to LPS</a:t>
            </a:r>
            <a:endParaRPr lang="en-US" sz="2800" dirty="0"/>
          </a:p>
        </p:txBody>
      </p:sp>
      <p:grpSp>
        <p:nvGrpSpPr>
          <p:cNvPr id="2" name="Group 31"/>
          <p:cNvGrpSpPr/>
          <p:nvPr/>
        </p:nvGrpSpPr>
        <p:grpSpPr>
          <a:xfrm>
            <a:off x="214488" y="638684"/>
            <a:ext cx="2595284" cy="2802787"/>
            <a:chOff x="457202" y="1007213"/>
            <a:chExt cx="2595284" cy="2802787"/>
          </a:xfrm>
        </p:grpSpPr>
        <p:grpSp>
          <p:nvGrpSpPr>
            <p:cNvPr id="3" name="Group 6"/>
            <p:cNvGrpSpPr/>
            <p:nvPr/>
          </p:nvGrpSpPr>
          <p:grpSpPr>
            <a:xfrm>
              <a:off x="847151" y="1007213"/>
              <a:ext cx="2205335" cy="2802787"/>
              <a:chOff x="542351" y="1066800"/>
              <a:chExt cx="2205335" cy="2802787"/>
            </a:xfrm>
          </p:grpSpPr>
          <p:pic>
            <p:nvPicPr>
              <p:cNvPr id="5122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542351" y="1230968"/>
                <a:ext cx="2205335" cy="26386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0" name="TextBox 19"/>
              <p:cNvSpPr txBox="1"/>
              <p:nvPr/>
            </p:nvSpPr>
            <p:spPr>
              <a:xfrm>
                <a:off x="667791" y="1066800"/>
                <a:ext cx="64887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black"/>
                    </a:solidFill>
                  </a:rPr>
                  <a:t>POS1</a:t>
                </a: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316662" y="1066800"/>
                <a:ext cx="51700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black"/>
                    </a:solidFill>
                  </a:rPr>
                  <a:t>POS2</a:t>
                </a: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133600" y="1282244"/>
                <a:ext cx="43370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G-CSF</a:t>
                </a:r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582690" y="1469494"/>
                <a:ext cx="56291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GM-CSF</a:t>
                </a:r>
              </a:p>
            </p:txBody>
          </p:sp>
          <p:sp>
            <p:nvSpPr>
              <p:cNvPr id="91" name="TextBox 90"/>
              <p:cNvSpPr txBox="1"/>
              <p:nvPr/>
            </p:nvSpPr>
            <p:spPr>
              <a:xfrm>
                <a:off x="674536" y="1684938"/>
                <a:ext cx="47106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IFN </a:t>
                </a:r>
                <a:r>
                  <a:rPr lang="el-GR" sz="800" dirty="0">
                    <a:solidFill>
                      <a:prstClr val="white"/>
                    </a:solidFill>
                  </a:rPr>
                  <a:t>γ</a:t>
                </a:r>
                <a:endParaRPr lang="en-US" sz="8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1371215" y="1626241"/>
                <a:ext cx="53638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IL-1</a:t>
                </a:r>
                <a:r>
                  <a:rPr lang="el-GR" sz="800" dirty="0">
                    <a:solidFill>
                      <a:prstClr val="white"/>
                    </a:solidFill>
                  </a:rPr>
                  <a:t>α</a:t>
                </a:r>
                <a:endParaRPr lang="en-US" sz="8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93" name="TextBox 92"/>
              <p:cNvSpPr txBox="1"/>
              <p:nvPr/>
            </p:nvSpPr>
            <p:spPr>
              <a:xfrm>
                <a:off x="638132" y="1877668"/>
                <a:ext cx="50747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IL_1 r a</a:t>
                </a:r>
              </a:p>
            </p:txBody>
          </p:sp>
          <p:sp>
            <p:nvSpPr>
              <p:cNvPr id="94" name="TextBox 93"/>
              <p:cNvSpPr txBox="1"/>
              <p:nvPr/>
            </p:nvSpPr>
            <p:spPr>
              <a:xfrm>
                <a:off x="1371215" y="1877668"/>
                <a:ext cx="42474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IL-2</a:t>
                </a:r>
              </a:p>
            </p:txBody>
          </p:sp>
          <p:sp>
            <p:nvSpPr>
              <p:cNvPr id="95" name="TextBox 94"/>
              <p:cNvSpPr txBox="1"/>
              <p:nvPr/>
            </p:nvSpPr>
            <p:spPr>
              <a:xfrm>
                <a:off x="674536" y="2047001"/>
                <a:ext cx="38778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IL-5</a:t>
                </a:r>
              </a:p>
            </p:txBody>
          </p:sp>
          <p:sp>
            <p:nvSpPr>
              <p:cNvPr id="96" name="TextBox 95"/>
              <p:cNvSpPr txBox="1"/>
              <p:nvPr/>
            </p:nvSpPr>
            <p:spPr>
              <a:xfrm>
                <a:off x="1415162" y="2047001"/>
                <a:ext cx="35189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IL-6</a:t>
                </a:r>
              </a:p>
            </p:txBody>
          </p:sp>
          <p:sp>
            <p:nvSpPr>
              <p:cNvPr id="97" name="TextBox 96"/>
              <p:cNvSpPr txBox="1"/>
              <p:nvPr/>
            </p:nvSpPr>
            <p:spPr>
              <a:xfrm>
                <a:off x="2060004" y="2047001"/>
                <a:ext cx="50103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IL-6 sR</a:t>
                </a:r>
              </a:p>
            </p:txBody>
          </p:sp>
          <p:sp>
            <p:nvSpPr>
              <p:cNvPr id="98" name="TextBox 97"/>
              <p:cNvSpPr txBox="1"/>
              <p:nvPr/>
            </p:nvSpPr>
            <p:spPr>
              <a:xfrm>
                <a:off x="674536" y="2278266"/>
                <a:ext cx="38778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IL-7</a:t>
                </a:r>
              </a:p>
            </p:txBody>
          </p:sp>
          <p:sp>
            <p:nvSpPr>
              <p:cNvPr id="99" name="TextBox 98"/>
              <p:cNvSpPr txBox="1"/>
              <p:nvPr/>
            </p:nvSpPr>
            <p:spPr>
              <a:xfrm>
                <a:off x="1400240" y="2255318"/>
                <a:ext cx="40603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IL-8</a:t>
                </a:r>
              </a:p>
            </p:txBody>
          </p:sp>
          <p:sp>
            <p:nvSpPr>
              <p:cNvPr id="100" name="TextBox 99"/>
              <p:cNvSpPr txBox="1"/>
              <p:nvPr/>
            </p:nvSpPr>
            <p:spPr>
              <a:xfrm>
                <a:off x="652742" y="2452088"/>
                <a:ext cx="45010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IL-11</a:t>
                </a:r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640325" y="2633242"/>
                <a:ext cx="38778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IL-13</a:t>
                </a:r>
              </a:p>
            </p:txBody>
          </p:sp>
          <p:sp>
            <p:nvSpPr>
              <p:cNvPr id="102" name="TextBox 101"/>
              <p:cNvSpPr txBox="1"/>
              <p:nvPr/>
            </p:nvSpPr>
            <p:spPr>
              <a:xfrm>
                <a:off x="1352798" y="2633242"/>
                <a:ext cx="39826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IL-15</a:t>
                </a:r>
              </a:p>
            </p:txBody>
          </p:sp>
          <p:sp>
            <p:nvSpPr>
              <p:cNvPr id="103" name="TextBox 102"/>
              <p:cNvSpPr txBox="1"/>
              <p:nvPr/>
            </p:nvSpPr>
            <p:spPr>
              <a:xfrm>
                <a:off x="1332189" y="2842784"/>
                <a:ext cx="47846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MCP-1</a:t>
                </a:r>
              </a:p>
            </p:txBody>
          </p:sp>
          <p:sp>
            <p:nvSpPr>
              <p:cNvPr id="104" name="TextBox 103"/>
              <p:cNvSpPr txBox="1"/>
              <p:nvPr/>
            </p:nvSpPr>
            <p:spPr>
              <a:xfrm>
                <a:off x="2060003" y="2836882"/>
                <a:ext cx="43370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MCSF</a:t>
                </a:r>
              </a:p>
            </p:txBody>
          </p:sp>
          <p:sp>
            <p:nvSpPr>
              <p:cNvPr id="105" name="TextBox 104"/>
              <p:cNvSpPr txBox="1"/>
              <p:nvPr/>
            </p:nvSpPr>
            <p:spPr>
              <a:xfrm>
                <a:off x="640325" y="2995553"/>
                <a:ext cx="46252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MIG</a:t>
                </a:r>
              </a:p>
            </p:txBody>
          </p:sp>
          <p:sp>
            <p:nvSpPr>
              <p:cNvPr id="106" name="TextBox 105"/>
              <p:cNvSpPr txBox="1"/>
              <p:nvPr/>
            </p:nvSpPr>
            <p:spPr>
              <a:xfrm>
                <a:off x="1328928" y="2995553"/>
                <a:ext cx="61339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MIP-1 </a:t>
                </a:r>
                <a:r>
                  <a:rPr lang="el-GR" sz="800" dirty="0">
                    <a:solidFill>
                      <a:prstClr val="white"/>
                    </a:solidFill>
                  </a:rPr>
                  <a:t>α</a:t>
                </a:r>
                <a:endParaRPr lang="en-US" sz="8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07" name="TextBox 106"/>
              <p:cNvSpPr txBox="1"/>
              <p:nvPr/>
            </p:nvSpPr>
            <p:spPr>
              <a:xfrm>
                <a:off x="2060004" y="2996412"/>
                <a:ext cx="61408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MIP-1 </a:t>
                </a:r>
                <a:r>
                  <a:rPr lang="el-GR" sz="800" dirty="0">
                    <a:solidFill>
                      <a:prstClr val="white"/>
                    </a:solidFill>
                  </a:rPr>
                  <a:t>β</a:t>
                </a:r>
                <a:endParaRPr lang="en-US" sz="8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08" name="TextBox 107"/>
              <p:cNvSpPr txBox="1"/>
              <p:nvPr/>
            </p:nvSpPr>
            <p:spPr>
              <a:xfrm>
                <a:off x="1349169" y="3217545"/>
                <a:ext cx="55843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PDGF-BB</a:t>
                </a:r>
              </a:p>
            </p:txBody>
          </p:sp>
          <p:sp>
            <p:nvSpPr>
              <p:cNvPr id="109" name="TextBox 108"/>
              <p:cNvSpPr txBox="1"/>
              <p:nvPr/>
            </p:nvSpPr>
            <p:spPr>
              <a:xfrm>
                <a:off x="2140933" y="3206724"/>
                <a:ext cx="51167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RANTES</a:t>
                </a:r>
              </a:p>
            </p:txBody>
          </p:sp>
          <p:sp>
            <p:nvSpPr>
              <p:cNvPr id="110" name="TextBox 109"/>
              <p:cNvSpPr txBox="1"/>
              <p:nvPr/>
            </p:nvSpPr>
            <p:spPr>
              <a:xfrm>
                <a:off x="568176" y="3387547"/>
                <a:ext cx="50865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TIMP-1</a:t>
                </a:r>
              </a:p>
            </p:txBody>
          </p:sp>
          <p:sp>
            <p:nvSpPr>
              <p:cNvPr id="111" name="TextBox 110"/>
              <p:cNvSpPr txBox="1"/>
              <p:nvPr/>
            </p:nvSpPr>
            <p:spPr>
              <a:xfrm>
                <a:off x="1371214" y="3404385"/>
                <a:ext cx="53638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TIMP-2</a:t>
                </a:r>
              </a:p>
            </p:txBody>
          </p:sp>
          <p:sp>
            <p:nvSpPr>
              <p:cNvPr id="112" name="TextBox 111"/>
              <p:cNvSpPr txBox="1"/>
              <p:nvPr/>
            </p:nvSpPr>
            <p:spPr>
              <a:xfrm>
                <a:off x="2159349" y="3404132"/>
                <a:ext cx="51168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TNF </a:t>
                </a:r>
                <a:r>
                  <a:rPr lang="el-GR" sz="800" dirty="0">
                    <a:solidFill>
                      <a:prstClr val="white"/>
                    </a:solidFill>
                  </a:rPr>
                  <a:t>α</a:t>
                </a:r>
                <a:endParaRPr lang="en-US" sz="8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13" name="TextBox 112"/>
              <p:cNvSpPr txBox="1"/>
              <p:nvPr/>
            </p:nvSpPr>
            <p:spPr>
              <a:xfrm>
                <a:off x="591906" y="3602991"/>
                <a:ext cx="46058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TNF </a:t>
                </a:r>
                <a:r>
                  <a:rPr lang="el-GR" sz="800" dirty="0">
                    <a:solidFill>
                      <a:prstClr val="white"/>
                    </a:solidFill>
                  </a:rPr>
                  <a:t>β</a:t>
                </a:r>
                <a:endParaRPr lang="en-US" sz="8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14" name="TextBox 113"/>
              <p:cNvSpPr txBox="1"/>
              <p:nvPr/>
            </p:nvSpPr>
            <p:spPr>
              <a:xfrm>
                <a:off x="1392406" y="3599111"/>
                <a:ext cx="450764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TNF RI</a:t>
                </a:r>
              </a:p>
            </p:txBody>
          </p:sp>
          <p:sp>
            <p:nvSpPr>
              <p:cNvPr id="115" name="TextBox 114"/>
              <p:cNvSpPr txBox="1"/>
              <p:nvPr/>
            </p:nvSpPr>
            <p:spPr>
              <a:xfrm>
                <a:off x="2118885" y="3573473"/>
                <a:ext cx="59260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TNF RII</a:t>
                </a:r>
              </a:p>
            </p:txBody>
          </p:sp>
        </p:grpSp>
        <p:sp>
          <p:nvSpPr>
            <p:cNvPr id="5" name="Rectangle 4"/>
            <p:cNvSpPr/>
            <p:nvPr/>
          </p:nvSpPr>
          <p:spPr>
            <a:xfrm rot="16200000">
              <a:off x="196938" y="2278586"/>
              <a:ext cx="88985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prstClr val="black"/>
                  </a:solidFill>
                </a:rPr>
                <a:t>Control</a:t>
              </a:r>
              <a:endParaRPr lang="en-CA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7" name="Group 30"/>
          <p:cNvGrpSpPr/>
          <p:nvPr/>
        </p:nvGrpSpPr>
        <p:grpSpPr>
          <a:xfrm>
            <a:off x="214487" y="3495229"/>
            <a:ext cx="2601125" cy="2830376"/>
            <a:chOff x="457200" y="3863759"/>
            <a:chExt cx="2601125" cy="2830376"/>
          </a:xfrm>
        </p:grpSpPr>
        <p:grpSp>
          <p:nvGrpSpPr>
            <p:cNvPr id="8" name="Group 16"/>
            <p:cNvGrpSpPr/>
            <p:nvPr/>
          </p:nvGrpSpPr>
          <p:grpSpPr>
            <a:xfrm>
              <a:off x="847290" y="3863759"/>
              <a:ext cx="2211035" cy="2830376"/>
              <a:chOff x="542490" y="3946702"/>
              <a:chExt cx="2211035" cy="2830376"/>
            </a:xfrm>
          </p:grpSpPr>
          <p:pic>
            <p:nvPicPr>
              <p:cNvPr id="5124" name="Picture 4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542490" y="4138458"/>
                <a:ext cx="2209887" cy="26386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16" name="TextBox 115"/>
              <p:cNvSpPr txBox="1"/>
              <p:nvPr/>
            </p:nvSpPr>
            <p:spPr>
              <a:xfrm>
                <a:off x="624722" y="3946702"/>
                <a:ext cx="47962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black"/>
                    </a:solidFill>
                  </a:rPr>
                  <a:t>POS1</a:t>
                </a:r>
              </a:p>
            </p:txBody>
          </p:sp>
          <p:sp>
            <p:nvSpPr>
              <p:cNvPr id="117" name="TextBox 116"/>
              <p:cNvSpPr txBox="1"/>
              <p:nvPr/>
            </p:nvSpPr>
            <p:spPr>
              <a:xfrm>
                <a:off x="1187636" y="3946702"/>
                <a:ext cx="45122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black"/>
                    </a:solidFill>
                  </a:rPr>
                  <a:t>POS2</a:t>
                </a:r>
              </a:p>
            </p:txBody>
          </p:sp>
          <p:sp>
            <p:nvSpPr>
              <p:cNvPr id="118" name="TextBox 117"/>
              <p:cNvSpPr txBox="1"/>
              <p:nvPr/>
            </p:nvSpPr>
            <p:spPr>
              <a:xfrm>
                <a:off x="2102035" y="4162146"/>
                <a:ext cx="43370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G-CSF</a:t>
                </a:r>
              </a:p>
            </p:txBody>
          </p:sp>
          <p:sp>
            <p:nvSpPr>
              <p:cNvPr id="119" name="TextBox 118"/>
              <p:cNvSpPr txBox="1"/>
              <p:nvPr/>
            </p:nvSpPr>
            <p:spPr>
              <a:xfrm>
                <a:off x="624722" y="4377590"/>
                <a:ext cx="56291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GM-CSF</a:t>
                </a:r>
              </a:p>
            </p:txBody>
          </p:sp>
          <p:sp>
            <p:nvSpPr>
              <p:cNvPr id="120" name="TextBox 119"/>
              <p:cNvSpPr txBox="1"/>
              <p:nvPr/>
            </p:nvSpPr>
            <p:spPr>
              <a:xfrm>
                <a:off x="716568" y="4593034"/>
                <a:ext cx="47106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IFN </a:t>
                </a:r>
                <a:r>
                  <a:rPr lang="el-GR" sz="800" dirty="0">
                    <a:solidFill>
                      <a:prstClr val="white"/>
                    </a:solidFill>
                  </a:rPr>
                  <a:t>γ</a:t>
                </a:r>
                <a:endParaRPr lang="en-US" sz="8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21" name="TextBox 120"/>
              <p:cNvSpPr txBox="1"/>
              <p:nvPr/>
            </p:nvSpPr>
            <p:spPr>
              <a:xfrm>
                <a:off x="1387557" y="4594645"/>
                <a:ext cx="53638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IL-1</a:t>
                </a:r>
                <a:r>
                  <a:rPr lang="el-GR" sz="800" dirty="0">
                    <a:solidFill>
                      <a:prstClr val="white"/>
                    </a:solidFill>
                  </a:rPr>
                  <a:t>α</a:t>
                </a:r>
                <a:endParaRPr lang="en-US" sz="8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22" name="TextBox 121"/>
              <p:cNvSpPr txBox="1"/>
              <p:nvPr/>
            </p:nvSpPr>
            <p:spPr>
              <a:xfrm>
                <a:off x="680164" y="4785764"/>
                <a:ext cx="50747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IL_1 r a</a:t>
                </a:r>
              </a:p>
            </p:txBody>
          </p:sp>
          <p:sp>
            <p:nvSpPr>
              <p:cNvPr id="123" name="TextBox 122"/>
              <p:cNvSpPr txBox="1"/>
              <p:nvPr/>
            </p:nvSpPr>
            <p:spPr>
              <a:xfrm>
                <a:off x="1413247" y="4785764"/>
                <a:ext cx="42474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IL-2</a:t>
                </a:r>
              </a:p>
            </p:txBody>
          </p:sp>
          <p:sp>
            <p:nvSpPr>
              <p:cNvPr id="124" name="TextBox 123"/>
              <p:cNvSpPr txBox="1"/>
              <p:nvPr/>
            </p:nvSpPr>
            <p:spPr>
              <a:xfrm>
                <a:off x="716568" y="4955097"/>
                <a:ext cx="38778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IL-5</a:t>
                </a:r>
              </a:p>
            </p:txBody>
          </p:sp>
          <p:sp>
            <p:nvSpPr>
              <p:cNvPr id="125" name="TextBox 124"/>
              <p:cNvSpPr txBox="1"/>
              <p:nvPr/>
            </p:nvSpPr>
            <p:spPr>
              <a:xfrm>
                <a:off x="1457194" y="4955097"/>
                <a:ext cx="35189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IL-6</a:t>
                </a:r>
              </a:p>
            </p:txBody>
          </p:sp>
          <p:sp>
            <p:nvSpPr>
              <p:cNvPr id="126" name="TextBox 125"/>
              <p:cNvSpPr txBox="1"/>
              <p:nvPr/>
            </p:nvSpPr>
            <p:spPr>
              <a:xfrm>
                <a:off x="2102036" y="4955097"/>
                <a:ext cx="50103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IL-6 sR</a:t>
                </a:r>
              </a:p>
            </p:txBody>
          </p:sp>
          <p:sp>
            <p:nvSpPr>
              <p:cNvPr id="127" name="TextBox 126"/>
              <p:cNvSpPr txBox="1"/>
              <p:nvPr/>
            </p:nvSpPr>
            <p:spPr>
              <a:xfrm>
                <a:off x="716568" y="5186362"/>
                <a:ext cx="38778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IL-7</a:t>
                </a:r>
              </a:p>
            </p:txBody>
          </p:sp>
          <p:sp>
            <p:nvSpPr>
              <p:cNvPr id="128" name="TextBox 127"/>
              <p:cNvSpPr txBox="1"/>
              <p:nvPr/>
            </p:nvSpPr>
            <p:spPr>
              <a:xfrm>
                <a:off x="1442272" y="5163414"/>
                <a:ext cx="40603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IL-8</a:t>
                </a:r>
              </a:p>
            </p:txBody>
          </p:sp>
          <p:sp>
            <p:nvSpPr>
              <p:cNvPr id="129" name="TextBox 128"/>
              <p:cNvSpPr txBox="1"/>
              <p:nvPr/>
            </p:nvSpPr>
            <p:spPr>
              <a:xfrm>
                <a:off x="694774" y="5360184"/>
                <a:ext cx="45010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IL-11</a:t>
                </a:r>
              </a:p>
            </p:txBody>
          </p:sp>
          <p:sp>
            <p:nvSpPr>
              <p:cNvPr id="130" name="TextBox 129"/>
              <p:cNvSpPr txBox="1"/>
              <p:nvPr/>
            </p:nvSpPr>
            <p:spPr>
              <a:xfrm>
                <a:off x="682357" y="5541338"/>
                <a:ext cx="38778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IL-13</a:t>
                </a:r>
              </a:p>
            </p:txBody>
          </p:sp>
          <p:sp>
            <p:nvSpPr>
              <p:cNvPr id="131" name="TextBox 130"/>
              <p:cNvSpPr txBox="1"/>
              <p:nvPr/>
            </p:nvSpPr>
            <p:spPr>
              <a:xfrm>
                <a:off x="1394830" y="5541338"/>
                <a:ext cx="39826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IL-15</a:t>
                </a:r>
              </a:p>
            </p:txBody>
          </p:sp>
          <p:sp>
            <p:nvSpPr>
              <p:cNvPr id="132" name="TextBox 131"/>
              <p:cNvSpPr txBox="1"/>
              <p:nvPr/>
            </p:nvSpPr>
            <p:spPr>
              <a:xfrm>
                <a:off x="1374221" y="5750880"/>
                <a:ext cx="47846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MCP-1</a:t>
                </a:r>
              </a:p>
            </p:txBody>
          </p:sp>
          <p:sp>
            <p:nvSpPr>
              <p:cNvPr id="134" name="TextBox 133"/>
              <p:cNvSpPr txBox="1"/>
              <p:nvPr/>
            </p:nvSpPr>
            <p:spPr>
              <a:xfrm>
                <a:off x="682357" y="5903649"/>
                <a:ext cx="46252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MIG</a:t>
                </a:r>
              </a:p>
            </p:txBody>
          </p:sp>
          <p:sp>
            <p:nvSpPr>
              <p:cNvPr id="135" name="TextBox 134"/>
              <p:cNvSpPr txBox="1"/>
              <p:nvPr/>
            </p:nvSpPr>
            <p:spPr>
              <a:xfrm>
                <a:off x="1370960" y="5903649"/>
                <a:ext cx="61339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MIP-1 </a:t>
                </a:r>
                <a:r>
                  <a:rPr lang="el-GR" sz="800" dirty="0">
                    <a:solidFill>
                      <a:prstClr val="white"/>
                    </a:solidFill>
                  </a:rPr>
                  <a:t>α</a:t>
                </a:r>
                <a:endParaRPr lang="en-US" sz="8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37" name="TextBox 136"/>
              <p:cNvSpPr txBox="1"/>
              <p:nvPr/>
            </p:nvSpPr>
            <p:spPr>
              <a:xfrm>
                <a:off x="1391201" y="6125641"/>
                <a:ext cx="55843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PDGF-BB</a:t>
                </a:r>
              </a:p>
            </p:txBody>
          </p:sp>
          <p:sp>
            <p:nvSpPr>
              <p:cNvPr id="138" name="TextBox 137"/>
              <p:cNvSpPr txBox="1"/>
              <p:nvPr/>
            </p:nvSpPr>
            <p:spPr>
              <a:xfrm>
                <a:off x="2182965" y="6114820"/>
                <a:ext cx="51167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RANTES</a:t>
                </a:r>
              </a:p>
            </p:txBody>
          </p:sp>
          <p:sp>
            <p:nvSpPr>
              <p:cNvPr id="139" name="TextBox 138"/>
              <p:cNvSpPr txBox="1"/>
              <p:nvPr/>
            </p:nvSpPr>
            <p:spPr>
              <a:xfrm>
                <a:off x="610208" y="6295643"/>
                <a:ext cx="50865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TIMP-1</a:t>
                </a:r>
              </a:p>
            </p:txBody>
          </p:sp>
          <p:sp>
            <p:nvSpPr>
              <p:cNvPr id="140" name="TextBox 139"/>
              <p:cNvSpPr txBox="1"/>
              <p:nvPr/>
            </p:nvSpPr>
            <p:spPr>
              <a:xfrm>
                <a:off x="1413246" y="6312481"/>
                <a:ext cx="53638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TIMP-2</a:t>
                </a:r>
              </a:p>
            </p:txBody>
          </p:sp>
          <p:sp>
            <p:nvSpPr>
              <p:cNvPr id="141" name="TextBox 140"/>
              <p:cNvSpPr txBox="1"/>
              <p:nvPr/>
            </p:nvSpPr>
            <p:spPr>
              <a:xfrm>
                <a:off x="2201381" y="6312228"/>
                <a:ext cx="51168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TNF </a:t>
                </a:r>
                <a:r>
                  <a:rPr lang="el-GR" sz="800" dirty="0">
                    <a:solidFill>
                      <a:prstClr val="white"/>
                    </a:solidFill>
                  </a:rPr>
                  <a:t>α</a:t>
                </a:r>
                <a:endParaRPr lang="en-US" sz="8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42" name="TextBox 141"/>
              <p:cNvSpPr txBox="1"/>
              <p:nvPr/>
            </p:nvSpPr>
            <p:spPr>
              <a:xfrm>
                <a:off x="633938" y="6511087"/>
                <a:ext cx="46058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TNF </a:t>
                </a:r>
                <a:r>
                  <a:rPr lang="el-GR" sz="800" dirty="0">
                    <a:solidFill>
                      <a:prstClr val="white"/>
                    </a:solidFill>
                  </a:rPr>
                  <a:t>β</a:t>
                </a:r>
                <a:endParaRPr lang="en-US" sz="8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43" name="TextBox 142"/>
              <p:cNvSpPr txBox="1"/>
              <p:nvPr/>
            </p:nvSpPr>
            <p:spPr>
              <a:xfrm>
                <a:off x="1434438" y="6507207"/>
                <a:ext cx="450764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TNF RI</a:t>
                </a:r>
              </a:p>
            </p:txBody>
          </p:sp>
          <p:sp>
            <p:nvSpPr>
              <p:cNvPr id="144" name="TextBox 143"/>
              <p:cNvSpPr txBox="1"/>
              <p:nvPr/>
            </p:nvSpPr>
            <p:spPr>
              <a:xfrm>
                <a:off x="2160917" y="6481569"/>
                <a:ext cx="59260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TNF RII</a:t>
                </a:r>
              </a:p>
            </p:txBody>
          </p:sp>
          <p:sp>
            <p:nvSpPr>
              <p:cNvPr id="146" name="TextBox 145"/>
              <p:cNvSpPr txBox="1"/>
              <p:nvPr/>
            </p:nvSpPr>
            <p:spPr>
              <a:xfrm>
                <a:off x="2213193" y="5877509"/>
                <a:ext cx="54033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MIP-1</a:t>
                </a:r>
                <a:r>
                  <a:rPr lang="el-GR" sz="800" dirty="0">
                    <a:solidFill>
                      <a:prstClr val="white"/>
                    </a:solidFill>
                  </a:rPr>
                  <a:t>β</a:t>
                </a:r>
                <a:endParaRPr lang="en-US" sz="8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144" name="TextBox 5143"/>
              <p:cNvSpPr txBox="1"/>
              <p:nvPr/>
            </p:nvSpPr>
            <p:spPr>
              <a:xfrm>
                <a:off x="2125352" y="4406639"/>
                <a:ext cx="60343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ICAM-1</a:t>
                </a:r>
              </a:p>
            </p:txBody>
          </p:sp>
          <p:sp>
            <p:nvSpPr>
              <p:cNvPr id="5146" name="TextBox 5145"/>
              <p:cNvSpPr txBox="1"/>
              <p:nvPr/>
            </p:nvSpPr>
            <p:spPr>
              <a:xfrm>
                <a:off x="2261614" y="5670030"/>
                <a:ext cx="44300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MCSF</a:t>
                </a: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1391201" y="4389200"/>
                <a:ext cx="39571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I-309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2166273" y="4570320"/>
                <a:ext cx="40169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IL-1</a:t>
                </a:r>
                <a:r>
                  <a:rPr lang="el-GR" sz="800" dirty="0">
                    <a:solidFill>
                      <a:prstClr val="white"/>
                    </a:solidFill>
                  </a:rPr>
                  <a:t>β</a:t>
                </a:r>
                <a:endParaRPr lang="en-US" sz="800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7" name="Rectangle 26"/>
            <p:cNvSpPr/>
            <p:nvPr/>
          </p:nvSpPr>
          <p:spPr>
            <a:xfrm rot="16200000">
              <a:off x="-314646" y="5094281"/>
              <a:ext cx="19130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prstClr val="black"/>
                  </a:solidFill>
                </a:rPr>
                <a:t>LPS: 1µg/ml, 24  h</a:t>
              </a:r>
            </a:p>
          </p:txBody>
        </p:sp>
      </p:grpSp>
      <p:grpSp>
        <p:nvGrpSpPr>
          <p:cNvPr id="16" name="Group 32"/>
          <p:cNvGrpSpPr/>
          <p:nvPr/>
        </p:nvGrpSpPr>
        <p:grpSpPr>
          <a:xfrm>
            <a:off x="2781128" y="650288"/>
            <a:ext cx="2586846" cy="2877709"/>
            <a:chOff x="3276601" y="3840093"/>
            <a:chExt cx="2586846" cy="2877709"/>
          </a:xfrm>
        </p:grpSpPr>
        <p:grpSp>
          <p:nvGrpSpPr>
            <p:cNvPr id="17" name="Group 17"/>
            <p:cNvGrpSpPr/>
            <p:nvPr/>
          </p:nvGrpSpPr>
          <p:grpSpPr>
            <a:xfrm>
              <a:off x="3657600" y="3840093"/>
              <a:ext cx="2205847" cy="2877709"/>
              <a:chOff x="3412304" y="3916293"/>
              <a:chExt cx="2205847" cy="2877709"/>
            </a:xfrm>
          </p:grpSpPr>
          <p:pic>
            <p:nvPicPr>
              <p:cNvPr id="5128" name="Picture 8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412304" y="4102537"/>
                <a:ext cx="2205847" cy="26914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47" name="TextBox 146"/>
              <p:cNvSpPr txBox="1"/>
              <p:nvPr/>
            </p:nvSpPr>
            <p:spPr>
              <a:xfrm>
                <a:off x="4966661" y="4156177"/>
                <a:ext cx="43370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G-CSF</a:t>
                </a:r>
              </a:p>
            </p:txBody>
          </p:sp>
          <p:sp>
            <p:nvSpPr>
              <p:cNvPr id="148" name="TextBox 147"/>
              <p:cNvSpPr txBox="1"/>
              <p:nvPr/>
            </p:nvSpPr>
            <p:spPr>
              <a:xfrm>
                <a:off x="3489348" y="4371621"/>
                <a:ext cx="56291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GM-CSF</a:t>
                </a:r>
              </a:p>
            </p:txBody>
          </p:sp>
          <p:sp>
            <p:nvSpPr>
              <p:cNvPr id="149" name="TextBox 148"/>
              <p:cNvSpPr txBox="1"/>
              <p:nvPr/>
            </p:nvSpPr>
            <p:spPr>
              <a:xfrm>
                <a:off x="3581194" y="4587065"/>
                <a:ext cx="47106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IFN </a:t>
                </a:r>
                <a:r>
                  <a:rPr lang="el-GR" sz="800" dirty="0">
                    <a:solidFill>
                      <a:prstClr val="white"/>
                    </a:solidFill>
                  </a:rPr>
                  <a:t>γ</a:t>
                </a:r>
                <a:endParaRPr lang="en-US" sz="8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50" name="TextBox 149"/>
              <p:cNvSpPr txBox="1"/>
              <p:nvPr/>
            </p:nvSpPr>
            <p:spPr>
              <a:xfrm>
                <a:off x="4277873" y="4528368"/>
                <a:ext cx="53638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IL-1</a:t>
                </a:r>
                <a:r>
                  <a:rPr lang="el-GR" sz="800" dirty="0">
                    <a:solidFill>
                      <a:prstClr val="white"/>
                    </a:solidFill>
                  </a:rPr>
                  <a:t>α</a:t>
                </a:r>
                <a:endParaRPr lang="en-US" sz="8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51" name="TextBox 150"/>
              <p:cNvSpPr txBox="1"/>
              <p:nvPr/>
            </p:nvSpPr>
            <p:spPr>
              <a:xfrm>
                <a:off x="3544790" y="4779795"/>
                <a:ext cx="50747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IL_1 r a</a:t>
                </a:r>
              </a:p>
            </p:txBody>
          </p:sp>
          <p:sp>
            <p:nvSpPr>
              <p:cNvPr id="152" name="TextBox 151"/>
              <p:cNvSpPr txBox="1"/>
              <p:nvPr/>
            </p:nvSpPr>
            <p:spPr>
              <a:xfrm>
                <a:off x="4277873" y="4779795"/>
                <a:ext cx="42474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IL-2</a:t>
                </a:r>
              </a:p>
            </p:txBody>
          </p:sp>
          <p:sp>
            <p:nvSpPr>
              <p:cNvPr id="153" name="TextBox 152"/>
              <p:cNvSpPr txBox="1"/>
              <p:nvPr/>
            </p:nvSpPr>
            <p:spPr>
              <a:xfrm>
                <a:off x="3581194" y="4949128"/>
                <a:ext cx="38778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IL-5</a:t>
                </a:r>
              </a:p>
            </p:txBody>
          </p:sp>
          <p:sp>
            <p:nvSpPr>
              <p:cNvPr id="154" name="TextBox 153"/>
              <p:cNvSpPr txBox="1"/>
              <p:nvPr/>
            </p:nvSpPr>
            <p:spPr>
              <a:xfrm>
                <a:off x="4321820" y="4949128"/>
                <a:ext cx="35189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IL-6</a:t>
                </a:r>
              </a:p>
            </p:txBody>
          </p:sp>
          <p:sp>
            <p:nvSpPr>
              <p:cNvPr id="155" name="TextBox 154"/>
              <p:cNvSpPr txBox="1"/>
              <p:nvPr/>
            </p:nvSpPr>
            <p:spPr>
              <a:xfrm>
                <a:off x="4966662" y="4949128"/>
                <a:ext cx="50103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IL-6 sR</a:t>
                </a:r>
              </a:p>
            </p:txBody>
          </p:sp>
          <p:sp>
            <p:nvSpPr>
              <p:cNvPr id="156" name="TextBox 155"/>
              <p:cNvSpPr txBox="1"/>
              <p:nvPr/>
            </p:nvSpPr>
            <p:spPr>
              <a:xfrm>
                <a:off x="3581194" y="5180393"/>
                <a:ext cx="38778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IL-7</a:t>
                </a:r>
              </a:p>
            </p:txBody>
          </p:sp>
          <p:sp>
            <p:nvSpPr>
              <p:cNvPr id="157" name="TextBox 156"/>
              <p:cNvSpPr txBox="1"/>
              <p:nvPr/>
            </p:nvSpPr>
            <p:spPr>
              <a:xfrm>
                <a:off x="4306898" y="5157445"/>
                <a:ext cx="40603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IL-8</a:t>
                </a:r>
              </a:p>
            </p:txBody>
          </p:sp>
          <p:sp>
            <p:nvSpPr>
              <p:cNvPr id="158" name="TextBox 157"/>
              <p:cNvSpPr txBox="1"/>
              <p:nvPr/>
            </p:nvSpPr>
            <p:spPr>
              <a:xfrm>
                <a:off x="3559400" y="5354215"/>
                <a:ext cx="45010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IL-11</a:t>
                </a:r>
              </a:p>
            </p:txBody>
          </p:sp>
          <p:sp>
            <p:nvSpPr>
              <p:cNvPr id="159" name="TextBox 158"/>
              <p:cNvSpPr txBox="1"/>
              <p:nvPr/>
            </p:nvSpPr>
            <p:spPr>
              <a:xfrm>
                <a:off x="3546983" y="5535369"/>
                <a:ext cx="38778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IL-13</a:t>
                </a:r>
              </a:p>
            </p:txBody>
          </p:sp>
          <p:sp>
            <p:nvSpPr>
              <p:cNvPr id="160" name="TextBox 159"/>
              <p:cNvSpPr txBox="1"/>
              <p:nvPr/>
            </p:nvSpPr>
            <p:spPr>
              <a:xfrm>
                <a:off x="4259456" y="5535369"/>
                <a:ext cx="39826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IL-15</a:t>
                </a:r>
              </a:p>
            </p:txBody>
          </p:sp>
          <p:sp>
            <p:nvSpPr>
              <p:cNvPr id="161" name="TextBox 160"/>
              <p:cNvSpPr txBox="1"/>
              <p:nvPr/>
            </p:nvSpPr>
            <p:spPr>
              <a:xfrm>
                <a:off x="4238847" y="5744911"/>
                <a:ext cx="47846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MCP-1</a:t>
                </a:r>
              </a:p>
            </p:txBody>
          </p:sp>
          <p:sp>
            <p:nvSpPr>
              <p:cNvPr id="162" name="TextBox 161"/>
              <p:cNvSpPr txBox="1"/>
              <p:nvPr/>
            </p:nvSpPr>
            <p:spPr>
              <a:xfrm>
                <a:off x="4966661" y="5739009"/>
                <a:ext cx="43370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MCSF</a:t>
                </a:r>
              </a:p>
            </p:txBody>
          </p:sp>
          <p:sp>
            <p:nvSpPr>
              <p:cNvPr id="163" name="TextBox 162"/>
              <p:cNvSpPr txBox="1"/>
              <p:nvPr/>
            </p:nvSpPr>
            <p:spPr>
              <a:xfrm>
                <a:off x="3546983" y="5897680"/>
                <a:ext cx="46252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MIG</a:t>
                </a:r>
              </a:p>
            </p:txBody>
          </p:sp>
          <p:sp>
            <p:nvSpPr>
              <p:cNvPr id="164" name="TextBox 163"/>
              <p:cNvSpPr txBox="1"/>
              <p:nvPr/>
            </p:nvSpPr>
            <p:spPr>
              <a:xfrm>
                <a:off x="4235586" y="5897680"/>
                <a:ext cx="61339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MIP-1 </a:t>
                </a:r>
                <a:r>
                  <a:rPr lang="el-GR" sz="800" dirty="0">
                    <a:solidFill>
                      <a:prstClr val="white"/>
                    </a:solidFill>
                  </a:rPr>
                  <a:t>α</a:t>
                </a:r>
                <a:endParaRPr lang="en-US" sz="8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65" name="TextBox 164"/>
              <p:cNvSpPr txBox="1"/>
              <p:nvPr/>
            </p:nvSpPr>
            <p:spPr>
              <a:xfrm>
                <a:off x="4966662" y="5898539"/>
                <a:ext cx="61408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MIP-1 </a:t>
                </a:r>
                <a:r>
                  <a:rPr lang="el-GR" sz="800" dirty="0">
                    <a:solidFill>
                      <a:prstClr val="white"/>
                    </a:solidFill>
                  </a:rPr>
                  <a:t>β</a:t>
                </a:r>
                <a:endParaRPr lang="en-US" sz="8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66" name="TextBox 165"/>
              <p:cNvSpPr txBox="1"/>
              <p:nvPr/>
            </p:nvSpPr>
            <p:spPr>
              <a:xfrm>
                <a:off x="4255827" y="6119672"/>
                <a:ext cx="55843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PDGF-BB</a:t>
                </a:r>
              </a:p>
            </p:txBody>
          </p:sp>
          <p:sp>
            <p:nvSpPr>
              <p:cNvPr id="167" name="TextBox 166"/>
              <p:cNvSpPr txBox="1"/>
              <p:nvPr/>
            </p:nvSpPr>
            <p:spPr>
              <a:xfrm>
                <a:off x="5047591" y="6108851"/>
                <a:ext cx="51167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RANTES</a:t>
                </a:r>
              </a:p>
            </p:txBody>
          </p:sp>
          <p:sp>
            <p:nvSpPr>
              <p:cNvPr id="168" name="TextBox 167"/>
              <p:cNvSpPr txBox="1"/>
              <p:nvPr/>
            </p:nvSpPr>
            <p:spPr>
              <a:xfrm>
                <a:off x="3474834" y="6289674"/>
                <a:ext cx="50865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TIMP-1</a:t>
                </a:r>
              </a:p>
            </p:txBody>
          </p:sp>
          <p:sp>
            <p:nvSpPr>
              <p:cNvPr id="169" name="TextBox 168"/>
              <p:cNvSpPr txBox="1"/>
              <p:nvPr/>
            </p:nvSpPr>
            <p:spPr>
              <a:xfrm>
                <a:off x="4277872" y="6306512"/>
                <a:ext cx="53638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TIMP-2</a:t>
                </a:r>
              </a:p>
            </p:txBody>
          </p:sp>
          <p:sp>
            <p:nvSpPr>
              <p:cNvPr id="170" name="TextBox 169"/>
              <p:cNvSpPr txBox="1"/>
              <p:nvPr/>
            </p:nvSpPr>
            <p:spPr>
              <a:xfrm>
                <a:off x="5066007" y="6306259"/>
                <a:ext cx="51168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TNF </a:t>
                </a:r>
                <a:r>
                  <a:rPr lang="el-GR" sz="800" dirty="0">
                    <a:solidFill>
                      <a:prstClr val="white"/>
                    </a:solidFill>
                  </a:rPr>
                  <a:t>α</a:t>
                </a:r>
                <a:endParaRPr lang="en-US" sz="8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71" name="TextBox 170"/>
              <p:cNvSpPr txBox="1"/>
              <p:nvPr/>
            </p:nvSpPr>
            <p:spPr>
              <a:xfrm>
                <a:off x="3498564" y="6505118"/>
                <a:ext cx="46058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TNF </a:t>
                </a:r>
                <a:r>
                  <a:rPr lang="el-GR" sz="800" dirty="0">
                    <a:solidFill>
                      <a:prstClr val="white"/>
                    </a:solidFill>
                  </a:rPr>
                  <a:t>β</a:t>
                </a:r>
                <a:endParaRPr lang="en-US" sz="8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72" name="TextBox 171"/>
              <p:cNvSpPr txBox="1"/>
              <p:nvPr/>
            </p:nvSpPr>
            <p:spPr>
              <a:xfrm>
                <a:off x="4299064" y="6501238"/>
                <a:ext cx="450764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TNF RI</a:t>
                </a:r>
              </a:p>
            </p:txBody>
          </p:sp>
          <p:sp>
            <p:nvSpPr>
              <p:cNvPr id="173" name="TextBox 172"/>
              <p:cNvSpPr txBox="1"/>
              <p:nvPr/>
            </p:nvSpPr>
            <p:spPr>
              <a:xfrm>
                <a:off x="5025543" y="6475600"/>
                <a:ext cx="59260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TNF RII</a:t>
                </a:r>
              </a:p>
            </p:txBody>
          </p:sp>
          <p:sp>
            <p:nvSpPr>
              <p:cNvPr id="5145" name="TextBox 5144"/>
              <p:cNvSpPr txBox="1"/>
              <p:nvPr/>
            </p:nvSpPr>
            <p:spPr>
              <a:xfrm>
                <a:off x="4999801" y="4420646"/>
                <a:ext cx="52390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ICAM-1</a:t>
                </a:r>
              </a:p>
            </p:txBody>
          </p:sp>
          <p:sp>
            <p:nvSpPr>
              <p:cNvPr id="206" name="TextBox 205"/>
              <p:cNvSpPr txBox="1"/>
              <p:nvPr/>
            </p:nvSpPr>
            <p:spPr>
              <a:xfrm>
                <a:off x="3439412" y="3916293"/>
                <a:ext cx="47962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black"/>
                    </a:solidFill>
                  </a:rPr>
                  <a:t>POS1</a:t>
                </a:r>
              </a:p>
            </p:txBody>
          </p:sp>
          <p:sp>
            <p:nvSpPr>
              <p:cNvPr id="207" name="TextBox 206"/>
              <p:cNvSpPr txBox="1"/>
              <p:nvPr/>
            </p:nvSpPr>
            <p:spPr>
              <a:xfrm>
                <a:off x="4002326" y="3916293"/>
                <a:ext cx="45122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black"/>
                    </a:solidFill>
                  </a:rPr>
                  <a:t>POS2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4268507" y="4352158"/>
                <a:ext cx="43410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I-309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5025543" y="4604644"/>
                <a:ext cx="41765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IL-1</a:t>
                </a:r>
                <a:r>
                  <a:rPr lang="el-GR" sz="800" dirty="0">
                    <a:solidFill>
                      <a:prstClr val="white"/>
                    </a:solidFill>
                  </a:rPr>
                  <a:t>β</a:t>
                </a:r>
                <a:endParaRPr lang="en-US" sz="800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9" name="Rectangle 28"/>
            <p:cNvSpPr/>
            <p:nvPr/>
          </p:nvSpPr>
          <p:spPr>
            <a:xfrm rot="16200000">
              <a:off x="2559417" y="5094282"/>
              <a:ext cx="180369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prstClr val="black"/>
                  </a:solidFill>
                </a:rPr>
                <a:t>LPS+EISO: 90 µM</a:t>
              </a:r>
            </a:p>
          </p:txBody>
        </p:sp>
      </p:grpSp>
      <p:grpSp>
        <p:nvGrpSpPr>
          <p:cNvPr id="18" name="Group 34"/>
          <p:cNvGrpSpPr/>
          <p:nvPr/>
        </p:nvGrpSpPr>
        <p:grpSpPr>
          <a:xfrm>
            <a:off x="2786897" y="3563980"/>
            <a:ext cx="2699816" cy="2764840"/>
            <a:chOff x="6042773" y="3896527"/>
            <a:chExt cx="2699816" cy="2764840"/>
          </a:xfrm>
        </p:grpSpPr>
        <p:grpSp>
          <p:nvGrpSpPr>
            <p:cNvPr id="23" name="Group 23"/>
            <p:cNvGrpSpPr/>
            <p:nvPr/>
          </p:nvGrpSpPr>
          <p:grpSpPr>
            <a:xfrm>
              <a:off x="6356714" y="3896527"/>
              <a:ext cx="2385875" cy="2764840"/>
              <a:chOff x="6051914" y="4000909"/>
              <a:chExt cx="2385875" cy="2764840"/>
            </a:xfrm>
          </p:grpSpPr>
          <p:sp>
            <p:nvSpPr>
              <p:cNvPr id="208" name="TextBox 207"/>
              <p:cNvSpPr txBox="1"/>
              <p:nvPr/>
            </p:nvSpPr>
            <p:spPr>
              <a:xfrm>
                <a:off x="7786299" y="4142510"/>
                <a:ext cx="43370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G-CSF</a:t>
                </a:r>
              </a:p>
            </p:txBody>
          </p:sp>
          <p:sp>
            <p:nvSpPr>
              <p:cNvPr id="209" name="TextBox 208"/>
              <p:cNvSpPr txBox="1"/>
              <p:nvPr/>
            </p:nvSpPr>
            <p:spPr>
              <a:xfrm>
                <a:off x="6308986" y="4357954"/>
                <a:ext cx="56291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GM-CSF</a:t>
                </a:r>
              </a:p>
            </p:txBody>
          </p:sp>
          <p:sp>
            <p:nvSpPr>
              <p:cNvPr id="210" name="TextBox 209"/>
              <p:cNvSpPr txBox="1"/>
              <p:nvPr/>
            </p:nvSpPr>
            <p:spPr>
              <a:xfrm>
                <a:off x="6400832" y="4573398"/>
                <a:ext cx="47106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IFN </a:t>
                </a:r>
                <a:r>
                  <a:rPr lang="el-GR" sz="800" dirty="0">
                    <a:solidFill>
                      <a:prstClr val="white"/>
                    </a:solidFill>
                  </a:rPr>
                  <a:t>γ</a:t>
                </a:r>
                <a:endParaRPr lang="en-US" sz="8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11" name="TextBox 210"/>
              <p:cNvSpPr txBox="1"/>
              <p:nvPr/>
            </p:nvSpPr>
            <p:spPr>
              <a:xfrm>
                <a:off x="7088983" y="4550684"/>
                <a:ext cx="53638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IL-1</a:t>
                </a:r>
                <a:r>
                  <a:rPr lang="el-GR" sz="800" dirty="0">
                    <a:solidFill>
                      <a:prstClr val="white"/>
                    </a:solidFill>
                  </a:rPr>
                  <a:t>α</a:t>
                </a:r>
                <a:endParaRPr lang="en-US" sz="8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12" name="TextBox 211"/>
              <p:cNvSpPr txBox="1"/>
              <p:nvPr/>
            </p:nvSpPr>
            <p:spPr>
              <a:xfrm>
                <a:off x="6364428" y="4766128"/>
                <a:ext cx="50747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IL_1 r a</a:t>
                </a:r>
              </a:p>
            </p:txBody>
          </p:sp>
          <p:sp>
            <p:nvSpPr>
              <p:cNvPr id="213" name="TextBox 212"/>
              <p:cNvSpPr txBox="1"/>
              <p:nvPr/>
            </p:nvSpPr>
            <p:spPr>
              <a:xfrm>
                <a:off x="7097511" y="4766128"/>
                <a:ext cx="42474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IL-2</a:t>
                </a:r>
              </a:p>
            </p:txBody>
          </p:sp>
          <p:sp>
            <p:nvSpPr>
              <p:cNvPr id="214" name="TextBox 213"/>
              <p:cNvSpPr txBox="1"/>
              <p:nvPr/>
            </p:nvSpPr>
            <p:spPr>
              <a:xfrm>
                <a:off x="6400832" y="4935461"/>
                <a:ext cx="38778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IL-5</a:t>
                </a:r>
              </a:p>
            </p:txBody>
          </p:sp>
          <p:sp>
            <p:nvSpPr>
              <p:cNvPr id="215" name="TextBox 214"/>
              <p:cNvSpPr txBox="1"/>
              <p:nvPr/>
            </p:nvSpPr>
            <p:spPr>
              <a:xfrm>
                <a:off x="7141458" y="4935461"/>
                <a:ext cx="35189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IL-6</a:t>
                </a:r>
              </a:p>
            </p:txBody>
          </p:sp>
          <p:sp>
            <p:nvSpPr>
              <p:cNvPr id="216" name="TextBox 215"/>
              <p:cNvSpPr txBox="1"/>
              <p:nvPr/>
            </p:nvSpPr>
            <p:spPr>
              <a:xfrm>
                <a:off x="7786300" y="4935461"/>
                <a:ext cx="50103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IL-6 sR</a:t>
                </a:r>
              </a:p>
            </p:txBody>
          </p:sp>
          <p:sp>
            <p:nvSpPr>
              <p:cNvPr id="217" name="TextBox 216"/>
              <p:cNvSpPr txBox="1"/>
              <p:nvPr/>
            </p:nvSpPr>
            <p:spPr>
              <a:xfrm>
                <a:off x="6400832" y="5166726"/>
                <a:ext cx="38778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IL-7</a:t>
                </a:r>
              </a:p>
            </p:txBody>
          </p:sp>
          <p:sp>
            <p:nvSpPr>
              <p:cNvPr id="218" name="TextBox 217"/>
              <p:cNvSpPr txBox="1"/>
              <p:nvPr/>
            </p:nvSpPr>
            <p:spPr>
              <a:xfrm>
                <a:off x="7126536" y="5143778"/>
                <a:ext cx="40603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IL-8</a:t>
                </a:r>
              </a:p>
            </p:txBody>
          </p:sp>
          <p:sp>
            <p:nvSpPr>
              <p:cNvPr id="219" name="TextBox 218"/>
              <p:cNvSpPr txBox="1"/>
              <p:nvPr/>
            </p:nvSpPr>
            <p:spPr>
              <a:xfrm>
                <a:off x="6379038" y="5340548"/>
                <a:ext cx="45010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IL-11</a:t>
                </a:r>
              </a:p>
            </p:txBody>
          </p:sp>
          <p:sp>
            <p:nvSpPr>
              <p:cNvPr id="220" name="TextBox 219"/>
              <p:cNvSpPr txBox="1"/>
              <p:nvPr/>
            </p:nvSpPr>
            <p:spPr>
              <a:xfrm>
                <a:off x="6366621" y="5521702"/>
                <a:ext cx="38778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IL-13</a:t>
                </a:r>
              </a:p>
            </p:txBody>
          </p:sp>
          <p:sp>
            <p:nvSpPr>
              <p:cNvPr id="221" name="TextBox 220"/>
              <p:cNvSpPr txBox="1"/>
              <p:nvPr/>
            </p:nvSpPr>
            <p:spPr>
              <a:xfrm>
                <a:off x="7079094" y="5521702"/>
                <a:ext cx="39826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IL-15</a:t>
                </a:r>
              </a:p>
            </p:txBody>
          </p:sp>
          <p:sp>
            <p:nvSpPr>
              <p:cNvPr id="222" name="TextBox 221"/>
              <p:cNvSpPr txBox="1"/>
              <p:nvPr/>
            </p:nvSpPr>
            <p:spPr>
              <a:xfrm>
                <a:off x="7058485" y="5731244"/>
                <a:ext cx="47846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MCP-1</a:t>
                </a:r>
              </a:p>
            </p:txBody>
          </p:sp>
          <p:sp>
            <p:nvSpPr>
              <p:cNvPr id="223" name="TextBox 222"/>
              <p:cNvSpPr txBox="1"/>
              <p:nvPr/>
            </p:nvSpPr>
            <p:spPr>
              <a:xfrm>
                <a:off x="7786299" y="5725342"/>
                <a:ext cx="43370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MCSF</a:t>
                </a:r>
              </a:p>
            </p:txBody>
          </p:sp>
          <p:sp>
            <p:nvSpPr>
              <p:cNvPr id="224" name="TextBox 223"/>
              <p:cNvSpPr txBox="1"/>
              <p:nvPr/>
            </p:nvSpPr>
            <p:spPr>
              <a:xfrm>
                <a:off x="6366621" y="5884013"/>
                <a:ext cx="46252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MIG</a:t>
                </a:r>
              </a:p>
            </p:txBody>
          </p:sp>
          <p:sp>
            <p:nvSpPr>
              <p:cNvPr id="225" name="TextBox 224"/>
              <p:cNvSpPr txBox="1"/>
              <p:nvPr/>
            </p:nvSpPr>
            <p:spPr>
              <a:xfrm>
                <a:off x="7055224" y="5884013"/>
                <a:ext cx="61339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MIP-1 </a:t>
                </a:r>
                <a:r>
                  <a:rPr lang="el-GR" sz="800" dirty="0">
                    <a:solidFill>
                      <a:prstClr val="white"/>
                    </a:solidFill>
                  </a:rPr>
                  <a:t>α</a:t>
                </a:r>
                <a:endParaRPr lang="en-US" sz="8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26" name="TextBox 225"/>
              <p:cNvSpPr txBox="1"/>
              <p:nvPr/>
            </p:nvSpPr>
            <p:spPr>
              <a:xfrm>
                <a:off x="7786300" y="5884872"/>
                <a:ext cx="61408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MIP-1 </a:t>
                </a:r>
                <a:r>
                  <a:rPr lang="el-GR" sz="800" dirty="0">
                    <a:solidFill>
                      <a:prstClr val="white"/>
                    </a:solidFill>
                  </a:rPr>
                  <a:t>β</a:t>
                </a:r>
                <a:endParaRPr lang="en-US" sz="8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27" name="TextBox 226"/>
              <p:cNvSpPr txBox="1"/>
              <p:nvPr/>
            </p:nvSpPr>
            <p:spPr>
              <a:xfrm>
                <a:off x="7075465" y="6106005"/>
                <a:ext cx="55843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PDGF-BB</a:t>
                </a:r>
              </a:p>
            </p:txBody>
          </p:sp>
          <p:sp>
            <p:nvSpPr>
              <p:cNvPr id="228" name="TextBox 227"/>
              <p:cNvSpPr txBox="1"/>
              <p:nvPr/>
            </p:nvSpPr>
            <p:spPr>
              <a:xfrm>
                <a:off x="7867229" y="6095184"/>
                <a:ext cx="51167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RANTES</a:t>
                </a:r>
              </a:p>
            </p:txBody>
          </p:sp>
          <p:sp>
            <p:nvSpPr>
              <p:cNvPr id="229" name="TextBox 228"/>
              <p:cNvSpPr txBox="1"/>
              <p:nvPr/>
            </p:nvSpPr>
            <p:spPr>
              <a:xfrm>
                <a:off x="6294472" y="6276007"/>
                <a:ext cx="50865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TIMP-1</a:t>
                </a:r>
              </a:p>
            </p:txBody>
          </p:sp>
          <p:sp>
            <p:nvSpPr>
              <p:cNvPr id="230" name="TextBox 229"/>
              <p:cNvSpPr txBox="1"/>
              <p:nvPr/>
            </p:nvSpPr>
            <p:spPr>
              <a:xfrm>
                <a:off x="7097510" y="6292845"/>
                <a:ext cx="53638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TIMP-2</a:t>
                </a:r>
              </a:p>
            </p:txBody>
          </p:sp>
          <p:sp>
            <p:nvSpPr>
              <p:cNvPr id="231" name="TextBox 230"/>
              <p:cNvSpPr txBox="1"/>
              <p:nvPr/>
            </p:nvSpPr>
            <p:spPr>
              <a:xfrm>
                <a:off x="7885645" y="6292592"/>
                <a:ext cx="51168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TNF </a:t>
                </a:r>
                <a:r>
                  <a:rPr lang="el-GR" sz="800" dirty="0">
                    <a:solidFill>
                      <a:prstClr val="white"/>
                    </a:solidFill>
                  </a:rPr>
                  <a:t>α</a:t>
                </a:r>
                <a:endParaRPr lang="en-US" sz="8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32" name="TextBox 231"/>
              <p:cNvSpPr txBox="1"/>
              <p:nvPr/>
            </p:nvSpPr>
            <p:spPr>
              <a:xfrm>
                <a:off x="6318202" y="6491451"/>
                <a:ext cx="46058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TNF </a:t>
                </a:r>
                <a:r>
                  <a:rPr lang="el-GR" sz="800" dirty="0">
                    <a:solidFill>
                      <a:prstClr val="white"/>
                    </a:solidFill>
                  </a:rPr>
                  <a:t>β</a:t>
                </a:r>
                <a:endParaRPr lang="en-US" sz="8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33" name="TextBox 232"/>
              <p:cNvSpPr txBox="1"/>
              <p:nvPr/>
            </p:nvSpPr>
            <p:spPr>
              <a:xfrm>
                <a:off x="7118702" y="6487571"/>
                <a:ext cx="450764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TNF RI</a:t>
                </a:r>
              </a:p>
            </p:txBody>
          </p:sp>
          <p:sp>
            <p:nvSpPr>
              <p:cNvPr id="234" name="TextBox 233"/>
              <p:cNvSpPr txBox="1"/>
              <p:nvPr/>
            </p:nvSpPr>
            <p:spPr>
              <a:xfrm>
                <a:off x="7845181" y="6461933"/>
                <a:ext cx="59260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TNF RII</a:t>
                </a:r>
              </a:p>
            </p:txBody>
          </p:sp>
          <p:sp>
            <p:nvSpPr>
              <p:cNvPr id="235" name="TextBox 234"/>
              <p:cNvSpPr txBox="1"/>
              <p:nvPr/>
            </p:nvSpPr>
            <p:spPr>
              <a:xfrm>
                <a:off x="7819439" y="4406979"/>
                <a:ext cx="52390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ICAM-1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7103922" y="4352158"/>
                <a:ext cx="42040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I-309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7903825" y="4573398"/>
                <a:ext cx="50079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IL-1</a:t>
                </a:r>
                <a:r>
                  <a:rPr lang="el-GR" sz="800" dirty="0">
                    <a:solidFill>
                      <a:prstClr val="white"/>
                    </a:solidFill>
                  </a:rPr>
                  <a:t>β</a:t>
                </a:r>
                <a:endParaRPr lang="en-US" sz="800" dirty="0">
                  <a:solidFill>
                    <a:prstClr val="white"/>
                  </a:solidFill>
                </a:endParaRPr>
              </a:p>
            </p:txBody>
          </p:sp>
          <p:pic>
            <p:nvPicPr>
              <p:cNvPr id="204" name="Picture 3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6099063" y="4158124"/>
                <a:ext cx="2222906" cy="26076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36" name="TextBox 235"/>
              <p:cNvSpPr txBox="1"/>
              <p:nvPr/>
            </p:nvSpPr>
            <p:spPr>
              <a:xfrm>
                <a:off x="6066428" y="4000909"/>
                <a:ext cx="47962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black"/>
                    </a:solidFill>
                  </a:rPr>
                  <a:t>POS1</a:t>
                </a:r>
              </a:p>
            </p:txBody>
          </p:sp>
          <p:sp>
            <p:nvSpPr>
              <p:cNvPr id="237" name="TextBox 236"/>
              <p:cNvSpPr txBox="1"/>
              <p:nvPr/>
            </p:nvSpPr>
            <p:spPr>
              <a:xfrm>
                <a:off x="6629342" y="4000909"/>
                <a:ext cx="45122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black"/>
                    </a:solidFill>
                  </a:rPr>
                  <a:t>POS2</a:t>
                </a:r>
              </a:p>
            </p:txBody>
          </p:sp>
          <p:sp>
            <p:nvSpPr>
              <p:cNvPr id="238" name="TextBox 237"/>
              <p:cNvSpPr txBox="1"/>
              <p:nvPr/>
            </p:nvSpPr>
            <p:spPr>
              <a:xfrm>
                <a:off x="7543741" y="4216353"/>
                <a:ext cx="43370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G-CSF</a:t>
                </a:r>
              </a:p>
            </p:txBody>
          </p:sp>
          <p:sp>
            <p:nvSpPr>
              <p:cNvPr id="239" name="TextBox 238"/>
              <p:cNvSpPr txBox="1"/>
              <p:nvPr/>
            </p:nvSpPr>
            <p:spPr>
              <a:xfrm>
                <a:off x="6051914" y="4385854"/>
                <a:ext cx="56291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GM-CSF</a:t>
                </a:r>
              </a:p>
            </p:txBody>
          </p:sp>
          <p:sp>
            <p:nvSpPr>
              <p:cNvPr id="240" name="TextBox 239"/>
              <p:cNvSpPr txBox="1"/>
              <p:nvPr/>
            </p:nvSpPr>
            <p:spPr>
              <a:xfrm>
                <a:off x="6158274" y="4647241"/>
                <a:ext cx="47106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IFN </a:t>
                </a:r>
                <a:r>
                  <a:rPr lang="el-GR" sz="800" dirty="0">
                    <a:solidFill>
                      <a:prstClr val="white"/>
                    </a:solidFill>
                  </a:rPr>
                  <a:t>γ</a:t>
                </a:r>
                <a:endParaRPr lang="en-US" sz="8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41" name="TextBox 240"/>
              <p:cNvSpPr txBox="1"/>
              <p:nvPr/>
            </p:nvSpPr>
            <p:spPr>
              <a:xfrm>
                <a:off x="6830202" y="4652123"/>
                <a:ext cx="53638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IL-1</a:t>
                </a:r>
                <a:r>
                  <a:rPr lang="el-GR" sz="800" dirty="0">
                    <a:solidFill>
                      <a:prstClr val="white"/>
                    </a:solidFill>
                  </a:rPr>
                  <a:t>α</a:t>
                </a:r>
                <a:endParaRPr lang="en-US" sz="8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42" name="TextBox 241"/>
              <p:cNvSpPr txBox="1"/>
              <p:nvPr/>
            </p:nvSpPr>
            <p:spPr>
              <a:xfrm>
                <a:off x="6121870" y="4839971"/>
                <a:ext cx="50747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IL_1 r a</a:t>
                </a:r>
              </a:p>
            </p:txBody>
          </p:sp>
          <p:sp>
            <p:nvSpPr>
              <p:cNvPr id="243" name="TextBox 242"/>
              <p:cNvSpPr txBox="1"/>
              <p:nvPr/>
            </p:nvSpPr>
            <p:spPr>
              <a:xfrm>
                <a:off x="6854953" y="4839971"/>
                <a:ext cx="42474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IL-2</a:t>
                </a:r>
              </a:p>
            </p:txBody>
          </p:sp>
          <p:sp>
            <p:nvSpPr>
              <p:cNvPr id="244" name="TextBox 243"/>
              <p:cNvSpPr txBox="1"/>
              <p:nvPr/>
            </p:nvSpPr>
            <p:spPr>
              <a:xfrm>
                <a:off x="6158274" y="5009304"/>
                <a:ext cx="38778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IL-5</a:t>
                </a:r>
              </a:p>
            </p:txBody>
          </p:sp>
          <p:sp>
            <p:nvSpPr>
              <p:cNvPr id="245" name="TextBox 244"/>
              <p:cNvSpPr txBox="1"/>
              <p:nvPr/>
            </p:nvSpPr>
            <p:spPr>
              <a:xfrm>
                <a:off x="6854953" y="5002177"/>
                <a:ext cx="35189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IL-6</a:t>
                </a:r>
              </a:p>
            </p:txBody>
          </p:sp>
          <p:sp>
            <p:nvSpPr>
              <p:cNvPr id="246" name="TextBox 245"/>
              <p:cNvSpPr txBox="1"/>
              <p:nvPr/>
            </p:nvSpPr>
            <p:spPr>
              <a:xfrm>
                <a:off x="7543742" y="5009304"/>
                <a:ext cx="50103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IL-6 sR</a:t>
                </a:r>
              </a:p>
            </p:txBody>
          </p:sp>
          <p:sp>
            <p:nvSpPr>
              <p:cNvPr id="247" name="TextBox 246"/>
              <p:cNvSpPr txBox="1"/>
              <p:nvPr/>
            </p:nvSpPr>
            <p:spPr>
              <a:xfrm>
                <a:off x="6158274" y="5185503"/>
                <a:ext cx="38778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IL-7</a:t>
                </a:r>
              </a:p>
            </p:txBody>
          </p:sp>
          <p:sp>
            <p:nvSpPr>
              <p:cNvPr id="248" name="TextBox 247"/>
              <p:cNvSpPr txBox="1"/>
              <p:nvPr/>
            </p:nvSpPr>
            <p:spPr>
              <a:xfrm>
                <a:off x="6883978" y="5217621"/>
                <a:ext cx="40603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IL-8</a:t>
                </a:r>
              </a:p>
            </p:txBody>
          </p:sp>
          <p:sp>
            <p:nvSpPr>
              <p:cNvPr id="249" name="TextBox 248"/>
              <p:cNvSpPr txBox="1"/>
              <p:nvPr/>
            </p:nvSpPr>
            <p:spPr>
              <a:xfrm>
                <a:off x="6136480" y="5371859"/>
                <a:ext cx="45010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IL-11</a:t>
                </a:r>
              </a:p>
            </p:txBody>
          </p:sp>
          <p:sp>
            <p:nvSpPr>
              <p:cNvPr id="250" name="TextBox 249"/>
              <p:cNvSpPr txBox="1"/>
              <p:nvPr/>
            </p:nvSpPr>
            <p:spPr>
              <a:xfrm>
                <a:off x="6124063" y="5595545"/>
                <a:ext cx="38778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IL-13</a:t>
                </a:r>
              </a:p>
            </p:txBody>
          </p:sp>
          <p:sp>
            <p:nvSpPr>
              <p:cNvPr id="251" name="TextBox 250"/>
              <p:cNvSpPr txBox="1"/>
              <p:nvPr/>
            </p:nvSpPr>
            <p:spPr>
              <a:xfrm>
                <a:off x="6860727" y="5544965"/>
                <a:ext cx="48858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IL-15</a:t>
                </a:r>
              </a:p>
            </p:txBody>
          </p:sp>
          <p:sp>
            <p:nvSpPr>
              <p:cNvPr id="252" name="TextBox 251"/>
              <p:cNvSpPr txBox="1"/>
              <p:nvPr/>
            </p:nvSpPr>
            <p:spPr>
              <a:xfrm>
                <a:off x="6815927" y="5760409"/>
                <a:ext cx="47846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MCP-1</a:t>
                </a:r>
              </a:p>
            </p:txBody>
          </p:sp>
          <p:sp>
            <p:nvSpPr>
              <p:cNvPr id="253" name="TextBox 252"/>
              <p:cNvSpPr txBox="1"/>
              <p:nvPr/>
            </p:nvSpPr>
            <p:spPr>
              <a:xfrm>
                <a:off x="6134873" y="5890051"/>
                <a:ext cx="46252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MIG</a:t>
                </a:r>
              </a:p>
            </p:txBody>
          </p:sp>
          <p:sp>
            <p:nvSpPr>
              <p:cNvPr id="254" name="TextBox 253"/>
              <p:cNvSpPr txBox="1"/>
              <p:nvPr/>
            </p:nvSpPr>
            <p:spPr>
              <a:xfrm>
                <a:off x="6812666" y="5916081"/>
                <a:ext cx="61339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MIP-1 </a:t>
                </a:r>
                <a:r>
                  <a:rPr lang="el-GR" sz="800" dirty="0">
                    <a:solidFill>
                      <a:prstClr val="white"/>
                    </a:solidFill>
                  </a:rPr>
                  <a:t>α</a:t>
                </a:r>
                <a:endParaRPr lang="en-US" sz="8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55" name="TextBox 254"/>
              <p:cNvSpPr txBox="1"/>
              <p:nvPr/>
            </p:nvSpPr>
            <p:spPr>
              <a:xfrm>
                <a:off x="7580180" y="6106313"/>
                <a:ext cx="51167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RANTES</a:t>
                </a:r>
              </a:p>
            </p:txBody>
          </p:sp>
          <p:sp>
            <p:nvSpPr>
              <p:cNvPr id="256" name="TextBox 255"/>
              <p:cNvSpPr txBox="1"/>
              <p:nvPr/>
            </p:nvSpPr>
            <p:spPr>
              <a:xfrm>
                <a:off x="6051914" y="6242892"/>
                <a:ext cx="50865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TIMP-1</a:t>
                </a:r>
              </a:p>
            </p:txBody>
          </p:sp>
          <p:sp>
            <p:nvSpPr>
              <p:cNvPr id="257" name="TextBox 256"/>
              <p:cNvSpPr txBox="1"/>
              <p:nvPr/>
            </p:nvSpPr>
            <p:spPr>
              <a:xfrm>
                <a:off x="7643087" y="6315300"/>
                <a:ext cx="51168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TNF </a:t>
                </a:r>
                <a:r>
                  <a:rPr lang="el-GR" sz="800" dirty="0">
                    <a:solidFill>
                      <a:prstClr val="white"/>
                    </a:solidFill>
                  </a:rPr>
                  <a:t>α</a:t>
                </a:r>
                <a:endParaRPr lang="en-US" sz="8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58" name="TextBox 257"/>
              <p:cNvSpPr txBox="1"/>
              <p:nvPr/>
            </p:nvSpPr>
            <p:spPr>
              <a:xfrm>
                <a:off x="6085467" y="6495875"/>
                <a:ext cx="46058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TNF </a:t>
                </a:r>
                <a:r>
                  <a:rPr lang="el-GR" sz="800" dirty="0">
                    <a:solidFill>
                      <a:prstClr val="white"/>
                    </a:solidFill>
                  </a:rPr>
                  <a:t>β</a:t>
                </a:r>
                <a:endParaRPr lang="en-US" sz="8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59" name="TextBox 258"/>
              <p:cNvSpPr txBox="1"/>
              <p:nvPr/>
            </p:nvSpPr>
            <p:spPr>
              <a:xfrm>
                <a:off x="6876144" y="6491098"/>
                <a:ext cx="450764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TNF RI</a:t>
                </a:r>
              </a:p>
            </p:txBody>
          </p:sp>
          <p:sp>
            <p:nvSpPr>
              <p:cNvPr id="260" name="TextBox 259"/>
              <p:cNvSpPr txBox="1"/>
              <p:nvPr/>
            </p:nvSpPr>
            <p:spPr>
              <a:xfrm>
                <a:off x="7608195" y="6492909"/>
                <a:ext cx="59260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TNF RII</a:t>
                </a:r>
              </a:p>
            </p:txBody>
          </p:sp>
          <p:sp>
            <p:nvSpPr>
              <p:cNvPr id="261" name="TextBox 260"/>
              <p:cNvSpPr txBox="1"/>
              <p:nvPr/>
            </p:nvSpPr>
            <p:spPr>
              <a:xfrm>
                <a:off x="7580180" y="5908905"/>
                <a:ext cx="54033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MIP-1</a:t>
                </a:r>
                <a:r>
                  <a:rPr lang="el-GR" sz="800" dirty="0">
                    <a:solidFill>
                      <a:prstClr val="white"/>
                    </a:solidFill>
                  </a:rPr>
                  <a:t>β</a:t>
                </a:r>
                <a:endParaRPr lang="en-US" sz="8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62" name="TextBox 261"/>
              <p:cNvSpPr txBox="1"/>
              <p:nvPr/>
            </p:nvSpPr>
            <p:spPr>
              <a:xfrm>
                <a:off x="7502499" y="4416168"/>
                <a:ext cx="60343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ICAM-1</a:t>
                </a:r>
              </a:p>
            </p:txBody>
          </p:sp>
          <p:sp>
            <p:nvSpPr>
              <p:cNvPr id="263" name="TextBox 262"/>
              <p:cNvSpPr txBox="1"/>
              <p:nvPr/>
            </p:nvSpPr>
            <p:spPr>
              <a:xfrm>
                <a:off x="7566163" y="5724237"/>
                <a:ext cx="44300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MCSF</a:t>
                </a:r>
              </a:p>
            </p:txBody>
          </p:sp>
          <p:sp>
            <p:nvSpPr>
              <p:cNvPr id="264" name="TextBox 263"/>
              <p:cNvSpPr txBox="1"/>
              <p:nvPr/>
            </p:nvSpPr>
            <p:spPr>
              <a:xfrm>
                <a:off x="6848544" y="4387119"/>
                <a:ext cx="52715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I-309</a:t>
                </a:r>
              </a:p>
            </p:txBody>
          </p:sp>
          <p:sp>
            <p:nvSpPr>
              <p:cNvPr id="265" name="TextBox 264"/>
              <p:cNvSpPr txBox="1"/>
              <p:nvPr/>
            </p:nvSpPr>
            <p:spPr>
              <a:xfrm>
                <a:off x="6870909" y="6110487"/>
                <a:ext cx="69446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PDGF-BB</a:t>
                </a:r>
              </a:p>
            </p:txBody>
          </p:sp>
          <p:sp>
            <p:nvSpPr>
              <p:cNvPr id="266" name="TextBox 265"/>
              <p:cNvSpPr txBox="1"/>
              <p:nvPr/>
            </p:nvSpPr>
            <p:spPr>
              <a:xfrm>
                <a:off x="6929375" y="6242536"/>
                <a:ext cx="48442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solidFill>
                      <a:prstClr val="white"/>
                    </a:solidFill>
                  </a:rPr>
                  <a:t>TIMP-2</a:t>
                </a:r>
              </a:p>
            </p:txBody>
          </p:sp>
        </p:grpSp>
        <p:sp>
          <p:nvSpPr>
            <p:cNvPr id="30" name="Rectangle 29"/>
            <p:cNvSpPr/>
            <p:nvPr/>
          </p:nvSpPr>
          <p:spPr>
            <a:xfrm rot="16200000">
              <a:off x="5078951" y="5094282"/>
              <a:ext cx="229697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prstClr val="black"/>
                  </a:solidFill>
                </a:rPr>
                <a:t>LPS+ Ibuprofen 90 µM</a:t>
              </a: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66221" y="529514"/>
            <a:ext cx="3810940" cy="342289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488668"/>
            <a:ext cx="29380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Sharma, </a:t>
            </a:r>
            <a:r>
              <a:rPr lang="en-US" dirty="0" err="1" smtClean="0"/>
              <a:t>Phytother</a:t>
            </a:r>
            <a:r>
              <a:rPr lang="en-US" dirty="0"/>
              <a:t>. Res.2014</a:t>
            </a:r>
          </a:p>
        </p:txBody>
      </p:sp>
      <p:pic>
        <p:nvPicPr>
          <p:cNvPr id="177" name="Picture 2"/>
          <p:cNvPicPr>
            <a:picLocks noChangeAspect="1" noChangeArrowheads="1"/>
          </p:cNvPicPr>
          <p:nvPr/>
        </p:nvPicPr>
        <p:blipFill rotWithShape="1">
          <a:blip r:embed="rId7" cstate="print"/>
          <a:srcRect t="57377"/>
          <a:stretch/>
        </p:blipFill>
        <p:spPr bwMode="auto">
          <a:xfrm>
            <a:off x="8760568" y="4244623"/>
            <a:ext cx="3233325" cy="250450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78" name="Picture 2"/>
          <p:cNvPicPr>
            <a:picLocks noChangeAspect="1" noChangeArrowheads="1"/>
          </p:cNvPicPr>
          <p:nvPr/>
        </p:nvPicPr>
        <p:blipFill rotWithShape="1">
          <a:blip r:embed="rId7" cstate="print"/>
          <a:srcRect t="6107" b="50620"/>
          <a:stretch/>
        </p:blipFill>
        <p:spPr bwMode="auto">
          <a:xfrm>
            <a:off x="5508976" y="4217738"/>
            <a:ext cx="3233325" cy="254269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7299248" y="4000690"/>
            <a:ext cx="684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</a:rPr>
              <a:t>PGE2</a:t>
            </a:r>
            <a:endParaRPr lang="en-US" dirty="0"/>
          </a:p>
        </p:txBody>
      </p:sp>
      <p:sp>
        <p:nvSpPr>
          <p:cNvPr id="180" name="Rectangle 179"/>
          <p:cNvSpPr/>
          <p:nvPr/>
        </p:nvSpPr>
        <p:spPr>
          <a:xfrm>
            <a:off x="10443203" y="4000690"/>
            <a:ext cx="8490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</a:rPr>
              <a:t>TBX B2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133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EISO </a:t>
            </a:r>
            <a:r>
              <a:rPr lang="en-US" sz="2800" b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Improves </a:t>
            </a: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P</a:t>
            </a:r>
            <a:r>
              <a:rPr lang="en-US" sz="2800" b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soriasis </a:t>
            </a: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L</a:t>
            </a:r>
            <a:r>
              <a:rPr lang="en-US" sz="2800" b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esion </a:t>
            </a: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S</a:t>
            </a:r>
            <a:r>
              <a:rPr lang="en-US" sz="2800" b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everity</a:t>
            </a:r>
            <a:endParaRPr lang="en-US" sz="2800" b="1" dirty="0"/>
          </a:p>
        </p:txBody>
      </p:sp>
      <p:pic>
        <p:nvPicPr>
          <p:cNvPr id="7" name="Picture 6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3" t="8491" r="10948" b="7024"/>
          <a:stretch/>
        </p:blipFill>
        <p:spPr bwMode="auto">
          <a:xfrm>
            <a:off x="5283200" y="1343377"/>
            <a:ext cx="5937956" cy="488808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Group 15"/>
          <p:cNvGrpSpPr/>
          <p:nvPr/>
        </p:nvGrpSpPr>
        <p:grpSpPr>
          <a:xfrm>
            <a:off x="564446" y="452174"/>
            <a:ext cx="4255910" cy="3319532"/>
            <a:chOff x="564446" y="486041"/>
            <a:chExt cx="4255910" cy="3319532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3"/>
            <a:srcRect r="52403"/>
            <a:stretch/>
          </p:blipFill>
          <p:spPr>
            <a:xfrm>
              <a:off x="941284" y="486041"/>
              <a:ext cx="3879072" cy="2950656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 rot="16200000">
              <a:off x="218710" y="1776703"/>
              <a:ext cx="106080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00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Patient A</a:t>
              </a:r>
              <a:endParaRPr lang="en-US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447628" y="3424952"/>
              <a:ext cx="89781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00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Week 0</a:t>
              </a:r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383674" y="3436241"/>
              <a:ext cx="89781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00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Week </a:t>
              </a:r>
              <a:r>
                <a:rPr lang="en-US" b="1" dirty="0" smtClean="0">
                  <a:solidFill>
                    <a:srgbClr val="00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75739" y="3715773"/>
            <a:ext cx="4232280" cy="3053139"/>
            <a:chOff x="575739" y="3535149"/>
            <a:chExt cx="4232280" cy="3053139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3"/>
            <a:srcRect l="47597"/>
            <a:stretch/>
          </p:blipFill>
          <p:spPr>
            <a:xfrm>
              <a:off x="914400" y="3535149"/>
              <a:ext cx="3893619" cy="2690094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 rot="16200000">
              <a:off x="234812" y="4695530"/>
              <a:ext cx="105118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00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Patient B</a:t>
              </a:r>
              <a:endParaRPr lang="en-US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464562" y="6218956"/>
              <a:ext cx="89781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00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Week 0</a:t>
              </a:r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479628" y="6218956"/>
              <a:ext cx="89781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00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Week 3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449416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" y="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/>
              <a:t>Reconstituted </a:t>
            </a:r>
            <a:r>
              <a:rPr lang="en-US" sz="2800" b="1" dirty="0"/>
              <a:t>N</a:t>
            </a:r>
            <a:r>
              <a:rPr lang="en-US" sz="2800" b="1" dirty="0" smtClean="0"/>
              <a:t>ormal </a:t>
            </a:r>
            <a:r>
              <a:rPr lang="en-US" sz="2800" b="1" dirty="0"/>
              <a:t>E</a:t>
            </a:r>
            <a:r>
              <a:rPr lang="en-US" sz="2800" b="1" dirty="0" smtClean="0"/>
              <a:t>pidermal </a:t>
            </a:r>
            <a:r>
              <a:rPr lang="en-US" sz="2800" b="1" dirty="0"/>
              <a:t>T</a:t>
            </a:r>
            <a:r>
              <a:rPr lang="en-US" sz="2800" b="1" dirty="0" smtClean="0"/>
              <a:t>issue vs. Reconstituted </a:t>
            </a:r>
            <a:r>
              <a:rPr lang="en-US" sz="2800" b="1" dirty="0"/>
              <a:t>P</a:t>
            </a:r>
            <a:r>
              <a:rPr lang="en-US" sz="2800" b="1" dirty="0" smtClean="0"/>
              <a:t>soriatic </a:t>
            </a:r>
            <a:r>
              <a:rPr lang="en-US" sz="2800" b="1" dirty="0"/>
              <a:t>T</a:t>
            </a:r>
            <a:r>
              <a:rPr lang="en-US" sz="2800" b="1" dirty="0" smtClean="0"/>
              <a:t>issue</a:t>
            </a:r>
            <a:endParaRPr lang="en-US" sz="28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1866" y="714830"/>
            <a:ext cx="10032461" cy="573676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522137" y="3142734"/>
            <a:ext cx="9492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normal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2516492" y="6027045"/>
            <a:ext cx="10979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2000" b="1" dirty="0" smtClean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psoriatic</a:t>
            </a:r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2133600" y="2190044"/>
            <a:ext cx="338667" cy="395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071511" y="4938888"/>
            <a:ext cx="338667" cy="395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80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EISO </a:t>
            </a:r>
            <a:r>
              <a:rPr lang="en-US" sz="2800" b="1" dirty="0"/>
              <a:t>D</a:t>
            </a:r>
            <a:r>
              <a:rPr lang="en-US" sz="2800" b="1" dirty="0" smtClean="0"/>
              <a:t>oes Not Affect Normal Epidermal Tissue Morphology</a:t>
            </a:r>
            <a:endParaRPr lang="en-US" sz="28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4970" y="439833"/>
            <a:ext cx="6257029" cy="6385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4785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/>
              <a:t>  </a:t>
            </a:r>
            <a:r>
              <a:rPr lang="en-US" sz="2800" b="1" dirty="0"/>
              <a:t>EISO </a:t>
            </a:r>
            <a:r>
              <a:rPr lang="en-US" sz="2800" b="1" dirty="0" smtClean="0"/>
              <a:t>Restores Normal </a:t>
            </a:r>
            <a:r>
              <a:rPr lang="en-US" sz="2800" b="1" dirty="0"/>
              <a:t>A</a:t>
            </a:r>
            <a:r>
              <a:rPr lang="en-US" sz="2800" b="1" dirty="0" smtClean="0"/>
              <a:t>rchitecture </a:t>
            </a:r>
            <a:r>
              <a:rPr lang="en-US" sz="2800" b="1" dirty="0"/>
              <a:t>of </a:t>
            </a:r>
            <a:r>
              <a:rPr lang="en-US" sz="2800" b="1" dirty="0" smtClean="0"/>
              <a:t>Psoriatic Tissue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111025" y="370105"/>
            <a:ext cx="8380800" cy="6400828"/>
            <a:chOff x="2111025" y="324949"/>
            <a:chExt cx="8380800" cy="640082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11025" y="324949"/>
              <a:ext cx="8380800" cy="6400828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2201333" y="2844799"/>
              <a:ext cx="338667" cy="3951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252133" y="4701821"/>
              <a:ext cx="338667" cy="3951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252133" y="637822"/>
              <a:ext cx="338667" cy="3951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43492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7955" y="589969"/>
            <a:ext cx="9577294" cy="598580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/>
              <a:t>  </a:t>
            </a:r>
            <a:r>
              <a:rPr lang="en-US" sz="2800" b="1" dirty="0"/>
              <a:t>EISO </a:t>
            </a:r>
            <a:r>
              <a:rPr lang="en-US" sz="2800" b="1" dirty="0" smtClean="0"/>
              <a:t>Suppresses </a:t>
            </a:r>
            <a:r>
              <a:rPr lang="en-US" sz="2800" b="1" dirty="0" err="1" smtClean="0"/>
              <a:t>Hyperproliferation</a:t>
            </a:r>
            <a:r>
              <a:rPr lang="en-US" sz="2800" b="1" dirty="0" smtClean="0"/>
              <a:t> of Psoriatic Tissue</a:t>
            </a:r>
          </a:p>
        </p:txBody>
      </p:sp>
      <p:sp>
        <p:nvSpPr>
          <p:cNvPr id="7" name="Rectangle 6"/>
          <p:cNvSpPr/>
          <p:nvPr/>
        </p:nvSpPr>
        <p:spPr>
          <a:xfrm>
            <a:off x="1302937" y="3154022"/>
            <a:ext cx="18895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Normal, Control</a:t>
            </a:r>
            <a:endParaRPr lang="en-US" sz="2000" dirty="0"/>
          </a:p>
        </p:txBody>
      </p:sp>
      <p:sp>
        <p:nvSpPr>
          <p:cNvPr id="8" name="Rectangle 7"/>
          <p:cNvSpPr/>
          <p:nvPr/>
        </p:nvSpPr>
        <p:spPr>
          <a:xfrm>
            <a:off x="6106359" y="3154022"/>
            <a:ext cx="20166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Psoriasis, Control</a:t>
            </a:r>
            <a:endParaRPr lang="en-US" sz="2000" dirty="0"/>
          </a:p>
        </p:txBody>
      </p:sp>
      <p:sp>
        <p:nvSpPr>
          <p:cNvPr id="9" name="Rectangle 8"/>
          <p:cNvSpPr/>
          <p:nvPr/>
        </p:nvSpPr>
        <p:spPr>
          <a:xfrm>
            <a:off x="1302937" y="6168157"/>
            <a:ext cx="25527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Psoriasis, EISO 0.001%</a:t>
            </a:r>
            <a:endParaRPr lang="en-US" sz="2000" dirty="0"/>
          </a:p>
        </p:txBody>
      </p:sp>
      <p:sp>
        <p:nvSpPr>
          <p:cNvPr id="10" name="Rectangle 9"/>
          <p:cNvSpPr/>
          <p:nvPr/>
        </p:nvSpPr>
        <p:spPr>
          <a:xfrm>
            <a:off x="6106359" y="6168157"/>
            <a:ext cx="25527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Psoriasis, EISO 0.002%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5334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3318" y="426074"/>
            <a:ext cx="7439504" cy="643192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/>
              <a:t>  </a:t>
            </a:r>
            <a:r>
              <a:rPr lang="en-US" sz="2800" b="1" dirty="0"/>
              <a:t>EISO </a:t>
            </a:r>
            <a:r>
              <a:rPr lang="en-US" sz="2800" b="1" dirty="0" smtClean="0"/>
              <a:t>Suppresses </a:t>
            </a:r>
            <a:r>
              <a:rPr lang="en-US" sz="2800" b="1" dirty="0" err="1" smtClean="0"/>
              <a:t>Psoriasin</a:t>
            </a:r>
            <a:r>
              <a:rPr lang="en-US" sz="2800" b="1" dirty="0" smtClean="0"/>
              <a:t> Expression Psoriatic Tissue</a:t>
            </a:r>
          </a:p>
        </p:txBody>
      </p:sp>
      <p:sp>
        <p:nvSpPr>
          <p:cNvPr id="6" name="Rectangle 5"/>
          <p:cNvSpPr/>
          <p:nvPr/>
        </p:nvSpPr>
        <p:spPr>
          <a:xfrm>
            <a:off x="3408315" y="2138022"/>
            <a:ext cx="18895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Normal, Control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3408315" y="4305489"/>
            <a:ext cx="20166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Psoriasis, Control</a:t>
            </a:r>
            <a:endParaRPr lang="en-US" sz="2000" dirty="0"/>
          </a:p>
        </p:txBody>
      </p:sp>
      <p:sp>
        <p:nvSpPr>
          <p:cNvPr id="8" name="Rectangle 7"/>
          <p:cNvSpPr/>
          <p:nvPr/>
        </p:nvSpPr>
        <p:spPr>
          <a:xfrm>
            <a:off x="3408315" y="6457890"/>
            <a:ext cx="25527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Psoriasis, EISO 0.002%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3697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/>
              <a:t>Cytokine/Chemokine Expression is Elevated in Psoriatic Tissue</a:t>
            </a:r>
          </a:p>
        </p:txBody>
      </p:sp>
      <p:sp>
        <p:nvSpPr>
          <p:cNvPr id="9" name="Rectangle 8"/>
          <p:cNvSpPr/>
          <p:nvPr/>
        </p:nvSpPr>
        <p:spPr>
          <a:xfrm>
            <a:off x="1524001" y="1369999"/>
            <a:ext cx="327377" cy="27093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529646" y="1770755"/>
            <a:ext cx="327377" cy="270933"/>
          </a:xfrm>
          <a:prstGeom prst="rect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96533" y="1320799"/>
            <a:ext cx="686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1 day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96533" y="1721555"/>
            <a:ext cx="686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2 day</a:t>
            </a:r>
            <a:endParaRPr lang="en-US" dirty="0"/>
          </a:p>
        </p:txBody>
      </p:sp>
      <p:grpSp>
        <p:nvGrpSpPr>
          <p:cNvPr id="22" name="Group 21"/>
          <p:cNvGrpSpPr/>
          <p:nvPr/>
        </p:nvGrpSpPr>
        <p:grpSpPr>
          <a:xfrm>
            <a:off x="571752" y="880531"/>
            <a:ext cx="11064638" cy="5452537"/>
            <a:chOff x="571752" y="880531"/>
            <a:chExt cx="11064638" cy="5452537"/>
          </a:xfrm>
        </p:grpSpPr>
        <p:grpSp>
          <p:nvGrpSpPr>
            <p:cNvPr id="21" name="Group 20"/>
            <p:cNvGrpSpPr/>
            <p:nvPr/>
          </p:nvGrpSpPr>
          <p:grpSpPr>
            <a:xfrm>
              <a:off x="571752" y="880531"/>
              <a:ext cx="11064638" cy="2562580"/>
              <a:chOff x="571752" y="880531"/>
              <a:chExt cx="11064638" cy="2562580"/>
            </a:xfrm>
          </p:grpSpPr>
          <p:pic>
            <p:nvPicPr>
              <p:cNvPr id="3" name="Picture 2"/>
              <p:cNvPicPr preferRelativeResize="0">
                <a:picLocks/>
              </p:cNvPicPr>
              <p:nvPr/>
            </p:nvPicPr>
            <p:blipFill rotWithShape="1">
              <a:blip r:embed="rId2"/>
              <a:srcRect b="14552"/>
              <a:stretch/>
            </p:blipFill>
            <p:spPr>
              <a:xfrm>
                <a:off x="571752" y="1087797"/>
                <a:ext cx="3657600" cy="2344025"/>
              </a:xfrm>
              <a:prstGeom prst="rect">
                <a:avLst/>
              </a:prstGeom>
            </p:spPr>
          </p:pic>
          <p:pic>
            <p:nvPicPr>
              <p:cNvPr id="4" name="Picture 3"/>
              <p:cNvPicPr preferRelativeResize="0">
                <a:picLocks/>
              </p:cNvPicPr>
              <p:nvPr/>
            </p:nvPicPr>
            <p:blipFill rotWithShape="1">
              <a:blip r:embed="rId3"/>
              <a:srcRect b="14552"/>
              <a:stretch/>
            </p:blipFill>
            <p:spPr>
              <a:xfrm>
                <a:off x="4275271" y="1087797"/>
                <a:ext cx="3657600" cy="2344025"/>
              </a:xfrm>
              <a:prstGeom prst="rect">
                <a:avLst/>
              </a:prstGeom>
            </p:spPr>
          </p:pic>
          <p:pic>
            <p:nvPicPr>
              <p:cNvPr id="5" name="Picture 4"/>
              <p:cNvPicPr preferRelativeResize="0">
                <a:picLocks/>
              </p:cNvPicPr>
              <p:nvPr/>
            </p:nvPicPr>
            <p:blipFill rotWithShape="1">
              <a:blip r:embed="rId4"/>
              <a:srcRect b="14140"/>
              <a:stretch/>
            </p:blipFill>
            <p:spPr>
              <a:xfrm>
                <a:off x="7978790" y="1087797"/>
                <a:ext cx="3657600" cy="2355314"/>
              </a:xfrm>
              <a:prstGeom prst="rect">
                <a:avLst/>
              </a:prstGeom>
            </p:spPr>
          </p:pic>
          <p:sp>
            <p:nvSpPr>
              <p:cNvPr id="15" name="TextBox 14"/>
              <p:cNvSpPr txBox="1"/>
              <p:nvPr/>
            </p:nvSpPr>
            <p:spPr>
              <a:xfrm>
                <a:off x="2127957" y="880531"/>
                <a:ext cx="8931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b="1" dirty="0" smtClean="0"/>
                  <a:t>ENA-78</a:t>
                </a:r>
                <a:endParaRPr lang="en-US" b="1" dirty="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5915379" y="880531"/>
                <a:ext cx="53091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b="1" dirty="0" smtClean="0"/>
                  <a:t>IL-6</a:t>
                </a:r>
                <a:endParaRPr lang="en-US" b="1" dirty="0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9601202" y="880531"/>
                <a:ext cx="53091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b="1" dirty="0" smtClean="0"/>
                  <a:t>IL-8</a:t>
                </a:r>
                <a:endParaRPr lang="en-US" b="1" dirty="0"/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571752" y="3776131"/>
              <a:ext cx="11064638" cy="2556937"/>
              <a:chOff x="571752" y="3629374"/>
              <a:chExt cx="11064638" cy="2556937"/>
            </a:xfrm>
          </p:grpSpPr>
          <p:pic>
            <p:nvPicPr>
              <p:cNvPr id="6" name="Picture 5"/>
              <p:cNvPicPr preferRelativeResize="0">
                <a:picLocks/>
              </p:cNvPicPr>
              <p:nvPr/>
            </p:nvPicPr>
            <p:blipFill rotWithShape="1">
              <a:blip r:embed="rId5"/>
              <a:srcRect b="14963"/>
              <a:stretch/>
            </p:blipFill>
            <p:spPr>
              <a:xfrm>
                <a:off x="571752" y="3830997"/>
                <a:ext cx="3657600" cy="2332736"/>
              </a:xfrm>
              <a:prstGeom prst="rect">
                <a:avLst/>
              </a:prstGeom>
            </p:spPr>
          </p:pic>
          <p:pic>
            <p:nvPicPr>
              <p:cNvPr id="7" name="Picture 6"/>
              <p:cNvPicPr preferRelativeResize="0">
                <a:picLocks/>
              </p:cNvPicPr>
              <p:nvPr/>
            </p:nvPicPr>
            <p:blipFill rotWithShape="1">
              <a:blip r:embed="rId6"/>
              <a:srcRect b="14963"/>
              <a:stretch/>
            </p:blipFill>
            <p:spPr>
              <a:xfrm>
                <a:off x="4275271" y="3830997"/>
                <a:ext cx="3657600" cy="2332736"/>
              </a:xfrm>
              <a:prstGeom prst="rect">
                <a:avLst/>
              </a:prstGeom>
            </p:spPr>
          </p:pic>
          <p:pic>
            <p:nvPicPr>
              <p:cNvPr id="8" name="Picture 7"/>
              <p:cNvPicPr preferRelativeResize="0">
                <a:picLocks/>
              </p:cNvPicPr>
              <p:nvPr/>
            </p:nvPicPr>
            <p:blipFill rotWithShape="1">
              <a:blip r:embed="rId7"/>
              <a:srcRect b="14140"/>
              <a:stretch/>
            </p:blipFill>
            <p:spPr>
              <a:xfrm>
                <a:off x="7978790" y="3830997"/>
                <a:ext cx="3657600" cy="2355314"/>
              </a:xfrm>
              <a:prstGeom prst="rect">
                <a:avLst/>
              </a:prstGeom>
            </p:spPr>
          </p:pic>
          <p:sp>
            <p:nvSpPr>
              <p:cNvPr id="18" name="TextBox 17"/>
              <p:cNvSpPr txBox="1"/>
              <p:nvPr/>
            </p:nvSpPr>
            <p:spPr>
              <a:xfrm>
                <a:off x="2065865" y="3629374"/>
                <a:ext cx="8194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b="1" dirty="0" smtClean="0"/>
                  <a:t>MCP-1</a:t>
                </a:r>
                <a:endParaRPr lang="en-US" b="1" dirty="0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5706532" y="3629374"/>
                <a:ext cx="9412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b="1" dirty="0" smtClean="0"/>
                  <a:t>GM-CSF</a:t>
                </a:r>
                <a:endParaRPr lang="en-US" b="1" dirty="0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9550401" y="3629374"/>
                <a:ext cx="6575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b="1" dirty="0" smtClean="0"/>
                  <a:t>IL-1</a:t>
                </a:r>
                <a:r>
                  <a:rPr lang="en-CA" b="1" dirty="0" smtClean="0">
                    <a:sym typeface="Symbol" panose="05050102010706020507" pitchFamily="18" charset="2"/>
                  </a:rPr>
                  <a:t></a:t>
                </a:r>
                <a:endParaRPr lang="en-US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156468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80659" y="484589"/>
            <a:ext cx="3657600" cy="2743200"/>
          </a:xfrm>
          <a:prstGeom prst="rect">
            <a:avLst/>
          </a:prstGeom>
        </p:spPr>
      </p:pic>
      <p:pic>
        <p:nvPicPr>
          <p:cNvPr id="3" name="Picture 2"/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199561" y="484589"/>
            <a:ext cx="3657600" cy="2743200"/>
          </a:xfrm>
          <a:prstGeom prst="rect">
            <a:avLst/>
          </a:prstGeom>
        </p:spPr>
      </p:pic>
      <p:pic>
        <p:nvPicPr>
          <p:cNvPr id="4" name="Picture 3"/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7882143" y="484589"/>
            <a:ext cx="3657600" cy="2743200"/>
          </a:xfrm>
          <a:prstGeom prst="rect">
            <a:avLst/>
          </a:prstGeom>
        </p:spPr>
      </p:pic>
      <p:pic>
        <p:nvPicPr>
          <p:cNvPr id="5" name="Picture 4"/>
          <p:cNvPicPr preferRelativeResize="0"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380659" y="3294117"/>
            <a:ext cx="3657600" cy="2743200"/>
          </a:xfrm>
          <a:prstGeom prst="rect">
            <a:avLst/>
          </a:prstGeom>
        </p:spPr>
      </p:pic>
      <p:pic>
        <p:nvPicPr>
          <p:cNvPr id="6" name="Picture 5"/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4199561" y="3294117"/>
            <a:ext cx="3657600" cy="2743200"/>
          </a:xfrm>
          <a:prstGeom prst="rect">
            <a:avLst/>
          </a:prstGeom>
        </p:spPr>
      </p:pic>
      <p:pic>
        <p:nvPicPr>
          <p:cNvPr id="7" name="Picture 6"/>
          <p:cNvPicPr preferRelativeResize="0"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7882143" y="3294117"/>
            <a:ext cx="3657600" cy="2743200"/>
          </a:xfrm>
          <a:prstGeom prst="rect">
            <a:avLst/>
          </a:prstGeom>
        </p:spPr>
      </p:pic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3182410"/>
              </p:ext>
            </p:extLst>
          </p:nvPr>
        </p:nvGraphicFramePr>
        <p:xfrm>
          <a:off x="233528" y="5770964"/>
          <a:ext cx="3500753" cy="400050"/>
        </p:xfrm>
        <a:graphic>
          <a:graphicData uri="http://schemas.openxmlformats.org/drawingml/2006/table">
            <a:tbl>
              <a:tblPr/>
              <a:tblGrid>
                <a:gridCol w="942511"/>
                <a:gridCol w="538577"/>
                <a:gridCol w="523617"/>
                <a:gridCol w="718102"/>
                <a:gridCol w="777946"/>
              </a:tblGrid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EISO (%)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IB (µM)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4700896"/>
              </p:ext>
            </p:extLst>
          </p:nvPr>
        </p:nvGraphicFramePr>
        <p:xfrm>
          <a:off x="4038259" y="5770964"/>
          <a:ext cx="3500753" cy="400050"/>
        </p:xfrm>
        <a:graphic>
          <a:graphicData uri="http://schemas.openxmlformats.org/drawingml/2006/table">
            <a:tbl>
              <a:tblPr/>
              <a:tblGrid>
                <a:gridCol w="942511"/>
                <a:gridCol w="538577"/>
                <a:gridCol w="523617"/>
                <a:gridCol w="718102"/>
                <a:gridCol w="777946"/>
              </a:tblGrid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EISO (%)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IB (µM)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3289445"/>
              </p:ext>
            </p:extLst>
          </p:nvPr>
        </p:nvGraphicFramePr>
        <p:xfrm>
          <a:off x="7700314" y="5770964"/>
          <a:ext cx="3500753" cy="400050"/>
        </p:xfrm>
        <a:graphic>
          <a:graphicData uri="http://schemas.openxmlformats.org/drawingml/2006/table">
            <a:tbl>
              <a:tblPr/>
              <a:tblGrid>
                <a:gridCol w="942511"/>
                <a:gridCol w="538577"/>
                <a:gridCol w="523617"/>
                <a:gridCol w="718102"/>
                <a:gridCol w="777946"/>
              </a:tblGrid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EISO (%)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IB (µM)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/>
              <a:t>EISO Suppresses Cytokine/Chemokine Expression in Psoriatic Tissue</a:t>
            </a:r>
          </a:p>
        </p:txBody>
      </p:sp>
    </p:spTree>
    <p:extLst>
      <p:ext uri="{BB962C8B-B14F-4D97-AF65-F5344CB8AC3E}">
        <p14:creationId xmlns:p14="http://schemas.microsoft.com/office/powerpoint/2010/main" val="25919102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0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IL-17 Promotes, &amp; EISO Suppresses Proliferation and MIP-3</a:t>
            </a:r>
            <a:r>
              <a:rPr lang="el-GR" sz="2800" b="1" dirty="0" smtClean="0"/>
              <a:t>α</a:t>
            </a:r>
            <a:r>
              <a:rPr lang="en-CA" sz="2800" b="1" dirty="0" smtClean="0"/>
              <a:t> Expression in Normal Tissue</a:t>
            </a:r>
            <a:endParaRPr lang="en-US" sz="2800" b="1" dirty="0"/>
          </a:p>
        </p:txBody>
      </p:sp>
      <p:grpSp>
        <p:nvGrpSpPr>
          <p:cNvPr id="3" name="Group 2"/>
          <p:cNvGrpSpPr>
            <a:grpSpLocks noChangeAspect="1"/>
          </p:cNvGrpSpPr>
          <p:nvPr/>
        </p:nvGrpSpPr>
        <p:grpSpPr>
          <a:xfrm>
            <a:off x="1453119" y="965432"/>
            <a:ext cx="3924521" cy="5486400"/>
            <a:chOff x="3507698" y="446143"/>
            <a:chExt cx="4529991" cy="6332834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/>
            <a:srcRect r="26400"/>
            <a:stretch/>
          </p:blipFill>
          <p:spPr>
            <a:xfrm>
              <a:off x="3507698" y="446143"/>
              <a:ext cx="4529991" cy="633283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3526848" y="2081577"/>
              <a:ext cx="97103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="1" dirty="0" smtClean="0">
                  <a:solidFill>
                    <a:srgbClr val="00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Control</a:t>
              </a:r>
              <a:endParaRPr lang="en-US" sz="2000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521203" y="4232111"/>
              <a:ext cx="70083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="1" dirty="0" smtClean="0">
                  <a:solidFill>
                    <a:srgbClr val="00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IL-17</a:t>
              </a:r>
              <a:endParaRPr lang="en-US" sz="2000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526847" y="6371356"/>
              <a:ext cx="143340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="1" dirty="0" smtClean="0">
                  <a:solidFill>
                    <a:srgbClr val="00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IL-17 + EISO</a:t>
              </a:r>
              <a:endParaRPr lang="en-US" sz="20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541025" y="1471979"/>
            <a:ext cx="8947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MIP-3</a:t>
            </a:r>
            <a:r>
              <a:rPr lang="el-GR" b="1" dirty="0"/>
              <a:t>α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6043" y="2068920"/>
            <a:ext cx="3584759" cy="3078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8829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08496"/>
            <a:ext cx="1219200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2000" dirty="0" smtClean="0"/>
              <a:t>EISO </a:t>
            </a:r>
            <a:r>
              <a:rPr lang="en-US" sz="2000" dirty="0"/>
              <a:t>administered </a:t>
            </a:r>
            <a:r>
              <a:rPr lang="en-US" sz="2000" dirty="0" smtClean="0"/>
              <a:t>topically, </a:t>
            </a:r>
            <a:r>
              <a:rPr lang="en-US" sz="2000" dirty="0"/>
              <a:t>is </a:t>
            </a:r>
            <a:r>
              <a:rPr lang="en-US" sz="2000" dirty="0" smtClean="0"/>
              <a:t>well-tolerated and reduces psoriatic lesion severity</a:t>
            </a:r>
            <a:endParaRPr lang="en-US" sz="2000" dirty="0"/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2000" dirty="0" err="1" smtClean="0"/>
              <a:t>MatTek</a:t>
            </a:r>
            <a:r>
              <a:rPr lang="en-US" sz="2000" dirty="0" smtClean="0"/>
              <a:t> </a:t>
            </a:r>
            <a:r>
              <a:rPr lang="en-US" sz="2000" dirty="0"/>
              <a:t>reconstituted </a:t>
            </a:r>
            <a:r>
              <a:rPr lang="en-US" sz="2000" dirty="0" err="1"/>
              <a:t>organotypic</a:t>
            </a:r>
            <a:r>
              <a:rPr lang="en-US" sz="2000" dirty="0"/>
              <a:t> </a:t>
            </a:r>
            <a:r>
              <a:rPr lang="en-US" sz="2000" dirty="0" smtClean="0"/>
              <a:t>epidermal and psoriasis tissue models morphology parallel normal and psoriatic skin</a:t>
            </a:r>
            <a:endParaRPr lang="en-US" sz="2000" dirty="0"/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2000" dirty="0"/>
              <a:t>EISO treatment </a:t>
            </a:r>
            <a:r>
              <a:rPr lang="en-US" sz="2000" dirty="0" smtClean="0"/>
              <a:t>improves pathology of psoriatic model: </a:t>
            </a:r>
          </a:p>
          <a:p>
            <a:pPr>
              <a:spcAft>
                <a:spcPts val="1200"/>
              </a:spcAft>
            </a:pPr>
            <a:r>
              <a:rPr lang="en-US" sz="2000" dirty="0" smtClean="0"/>
              <a:t>       - epidermal stratification</a:t>
            </a:r>
          </a:p>
          <a:p>
            <a:pPr>
              <a:spcAft>
                <a:spcPts val="1200"/>
              </a:spcAft>
            </a:pPr>
            <a:r>
              <a:rPr lang="en-US" sz="2000" dirty="0"/>
              <a:t> </a:t>
            </a:r>
            <a:r>
              <a:rPr lang="en-US" sz="2000" dirty="0" smtClean="0"/>
              <a:t>      - number, </a:t>
            </a:r>
            <a:r>
              <a:rPr lang="en-US" sz="2000" dirty="0"/>
              <a:t>and size </a:t>
            </a:r>
            <a:r>
              <a:rPr lang="en-US" sz="2000" dirty="0" smtClean="0"/>
              <a:t>of, </a:t>
            </a:r>
            <a:r>
              <a:rPr lang="en-US" sz="2000" dirty="0"/>
              <a:t>Rete </a:t>
            </a:r>
            <a:r>
              <a:rPr lang="en-US" sz="2000" dirty="0" smtClean="0"/>
              <a:t>ridges</a:t>
            </a:r>
          </a:p>
          <a:p>
            <a:pPr>
              <a:spcAft>
                <a:spcPts val="1200"/>
              </a:spcAft>
            </a:pPr>
            <a:r>
              <a:rPr lang="en-US" sz="2000" dirty="0"/>
              <a:t> </a:t>
            </a:r>
            <a:r>
              <a:rPr lang="en-US" sz="2000" dirty="0" smtClean="0"/>
              <a:t>      - Ki67 and </a:t>
            </a:r>
            <a:r>
              <a:rPr lang="en-US" sz="2000" dirty="0" err="1" smtClean="0"/>
              <a:t>psoriasin</a:t>
            </a:r>
            <a:r>
              <a:rPr lang="en-US" sz="2000" dirty="0" smtClean="0"/>
              <a:t> expression</a:t>
            </a:r>
            <a:endParaRPr lang="en-US" sz="2000" b="1" dirty="0"/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2000" dirty="0" smtClean="0"/>
              <a:t>Proinflammatory cytokine/chemokine expression is elevated in psoriatic vs. </a:t>
            </a:r>
            <a:r>
              <a:rPr lang="en-US" sz="2000" dirty="0"/>
              <a:t>normal epidermal </a:t>
            </a:r>
            <a:r>
              <a:rPr lang="en-US" sz="2000" dirty="0" smtClean="0"/>
              <a:t>models</a:t>
            </a:r>
            <a:endParaRPr lang="en-US" sz="2000" dirty="0"/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2000" dirty="0" smtClean="0"/>
              <a:t>EISO suppresses cytokine/chemokine levels  </a:t>
            </a:r>
            <a:r>
              <a:rPr lang="en-US" sz="2000" dirty="0"/>
              <a:t>in  psoriatic </a:t>
            </a:r>
            <a:r>
              <a:rPr lang="en-US" sz="2000" dirty="0" smtClean="0"/>
              <a:t>model</a:t>
            </a:r>
            <a:endParaRPr lang="en-US" sz="2000" dirty="0"/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2000" dirty="0"/>
              <a:t> IL-17 </a:t>
            </a:r>
            <a:r>
              <a:rPr lang="en-US" sz="2000" dirty="0" smtClean="0"/>
              <a:t>promotes proliferation and MIP-3</a:t>
            </a:r>
            <a:r>
              <a:rPr lang="el-GR" sz="2000" dirty="0" smtClean="0"/>
              <a:t>α</a:t>
            </a:r>
            <a:r>
              <a:rPr lang="en-US" sz="2000" dirty="0" smtClean="0"/>
              <a:t> expression in normal epidermal tissue model</a:t>
            </a:r>
            <a:endParaRPr lang="en-US" sz="2000" dirty="0"/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2000" dirty="0" smtClean="0"/>
              <a:t>EISO suppresses proinflammatory response of normal epidermal tissue to IL-17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Conclusions</a:t>
            </a:r>
            <a:endParaRPr lang="en-US" sz="2800" b="1" dirty="0"/>
          </a:p>
        </p:txBody>
      </p:sp>
      <p:sp>
        <p:nvSpPr>
          <p:cNvPr id="2" name="Rectangle 1"/>
          <p:cNvSpPr/>
          <p:nvPr/>
        </p:nvSpPr>
        <p:spPr>
          <a:xfrm>
            <a:off x="0" y="5797816"/>
            <a:ext cx="1219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i="1" dirty="0"/>
              <a:t>These clinical </a:t>
            </a:r>
            <a:r>
              <a:rPr lang="en-US" sz="2400" i="1" dirty="0" smtClean="0"/>
              <a:t>and supporting </a:t>
            </a:r>
            <a:r>
              <a:rPr lang="en-US" sz="2400" i="1" u="sng" dirty="0"/>
              <a:t>in vitro</a:t>
            </a:r>
            <a:r>
              <a:rPr lang="en-US" sz="2400" i="1" dirty="0"/>
              <a:t> studies </a:t>
            </a:r>
            <a:r>
              <a:rPr lang="en-US" sz="2400" i="1" dirty="0" smtClean="0"/>
              <a:t>suggest </a:t>
            </a:r>
            <a:r>
              <a:rPr lang="en-US" sz="2400" i="1" dirty="0"/>
              <a:t>that </a:t>
            </a:r>
            <a:r>
              <a:rPr lang="en-US" sz="2400" i="1" dirty="0" smtClean="0"/>
              <a:t>psoriatic lesion severity is improved due to </a:t>
            </a:r>
            <a:r>
              <a:rPr lang="en-US" sz="2400" i="1" dirty="0"/>
              <a:t>anti-inflammatory properties of </a:t>
            </a:r>
            <a:r>
              <a:rPr lang="en-US" sz="2400" i="1" dirty="0" smtClean="0"/>
              <a:t>EISO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36158562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05922" y="5476886"/>
            <a:ext cx="3771900" cy="584775"/>
          </a:xfrm>
          <a:prstGeom prst="rect">
            <a:avLst/>
          </a:prstGeom>
          <a:solidFill>
            <a:srgbClr val="E1DEBD"/>
          </a:solidFill>
          <a:ln>
            <a:solidFill>
              <a:srgbClr val="E1DEBD">
                <a:alpha val="50000"/>
              </a:srgb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i="1" dirty="0">
                <a:solidFill>
                  <a:srgbClr val="000000"/>
                </a:solidFill>
              </a:rPr>
              <a:t>Thank You !</a:t>
            </a:r>
          </a:p>
        </p:txBody>
      </p:sp>
      <p:sp>
        <p:nvSpPr>
          <p:cNvPr id="3" name="Rectangle 2"/>
          <p:cNvSpPr/>
          <p:nvPr/>
        </p:nvSpPr>
        <p:spPr>
          <a:xfrm>
            <a:off x="119922" y="496570"/>
            <a:ext cx="120720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Acknowledgements</a:t>
            </a:r>
            <a:endParaRPr lang="en-US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50336" y="1253064"/>
            <a:ext cx="3806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u="sng" dirty="0" smtClean="0"/>
              <a:t>Vancouver Prostate Centre</a:t>
            </a:r>
            <a:endParaRPr lang="en-US" u="sng" dirty="0" smtClean="0"/>
          </a:p>
          <a:p>
            <a:r>
              <a:rPr lang="en-US" dirty="0" smtClean="0"/>
              <a:t>Michael E Cox: Basic Research Director</a:t>
            </a:r>
          </a:p>
        </p:txBody>
      </p:sp>
      <p:sp>
        <p:nvSpPr>
          <p:cNvPr id="9" name="Rectangle 8"/>
          <p:cNvSpPr/>
          <p:nvPr/>
        </p:nvSpPr>
        <p:spPr>
          <a:xfrm>
            <a:off x="350336" y="2643387"/>
            <a:ext cx="39620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u="sng" dirty="0" err="1" smtClean="0"/>
              <a:t>Santalis</a:t>
            </a:r>
            <a:r>
              <a:rPr lang="en-CA" u="sng" dirty="0" smtClean="0"/>
              <a:t> Pharmaceuticals</a:t>
            </a:r>
            <a:endParaRPr lang="en-US" u="sng" dirty="0" smtClean="0"/>
          </a:p>
          <a:p>
            <a:r>
              <a:rPr lang="en-US" dirty="0" smtClean="0"/>
              <a:t>Paul </a:t>
            </a:r>
            <a:r>
              <a:rPr lang="en-US" dirty="0"/>
              <a:t>Castella</a:t>
            </a:r>
            <a:r>
              <a:rPr lang="en-US" baseline="30000" dirty="0"/>
              <a:t> </a:t>
            </a:r>
            <a:r>
              <a:rPr lang="en-US" dirty="0"/>
              <a:t>       : </a:t>
            </a:r>
            <a:r>
              <a:rPr lang="en-US" dirty="0" smtClean="0"/>
              <a:t>CEO</a:t>
            </a:r>
          </a:p>
          <a:p>
            <a:r>
              <a:rPr lang="en-US" dirty="0" smtClean="0"/>
              <a:t>Corey </a:t>
            </a:r>
            <a:r>
              <a:rPr lang="en-US" dirty="0"/>
              <a:t>Levenson</a:t>
            </a:r>
            <a:r>
              <a:rPr lang="en-US" baseline="30000" dirty="0"/>
              <a:t> </a:t>
            </a:r>
            <a:r>
              <a:rPr lang="en-US" dirty="0"/>
              <a:t> : Chief scientific </a:t>
            </a:r>
            <a:r>
              <a:rPr lang="en-US" dirty="0" smtClean="0"/>
              <a:t>officer</a:t>
            </a:r>
          </a:p>
          <a:p>
            <a:r>
              <a:rPr lang="en-US" dirty="0" smtClean="0"/>
              <a:t>Ian </a:t>
            </a:r>
            <a:r>
              <a:rPr lang="en-US" dirty="0"/>
              <a:t>Clements</a:t>
            </a:r>
            <a:r>
              <a:rPr lang="en-US" baseline="30000" dirty="0"/>
              <a:t> </a:t>
            </a:r>
            <a:r>
              <a:rPr lang="en-US" dirty="0"/>
              <a:t>      : Chief operating </a:t>
            </a:r>
            <a:r>
              <a:rPr lang="en-US" dirty="0" smtClean="0"/>
              <a:t>officer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50336" y="4587709"/>
            <a:ext cx="34417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/>
              <a:t>Fremantle </a:t>
            </a:r>
            <a:r>
              <a:rPr lang="en-US" u="sng" dirty="0" smtClean="0"/>
              <a:t>Dermatology</a:t>
            </a:r>
          </a:p>
          <a:p>
            <a:r>
              <a:rPr lang="en-US" dirty="0" smtClean="0"/>
              <a:t>Kurt </a:t>
            </a:r>
            <a:r>
              <a:rPr lang="en-US" dirty="0" err="1" smtClean="0"/>
              <a:t>Gebauer</a:t>
            </a:r>
            <a:r>
              <a:rPr lang="en-US" dirty="0" smtClean="0"/>
              <a:t>: Clinical Collaborator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6236" y="1126067"/>
            <a:ext cx="7571273" cy="4213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68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</TotalTime>
  <Words>827</Words>
  <Application>Microsoft Office PowerPoint</Application>
  <PresentationFormat>Widescreen</PresentationFormat>
  <Paragraphs>294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East Indian Sandalwood Oil (EISO) Alleviates Inflammatory and Proliferative Pathologies of Psoriasis  Manju Sharmaa, Corey Levensonb, Ian Clementsb, Paul Castellab, Kurt Gebauerc and Michael E. Coxa  a The Vancouver Prostate Centre, Vancouver BC b Santalis Pharmaceuticals, Inc., San Antonio TX  c Fremantle Dermatology, 229 High Street Fremantle, Australia</dc:title>
  <dc:creator>Manju Sharma</dc:creator>
  <cp:lastModifiedBy>Manju Sharma</cp:lastModifiedBy>
  <cp:revision>83</cp:revision>
  <dcterms:created xsi:type="dcterms:W3CDTF">2016-10-19T19:50:12Z</dcterms:created>
  <dcterms:modified xsi:type="dcterms:W3CDTF">2016-10-21T01:33:23Z</dcterms:modified>
</cp:coreProperties>
</file>