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81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82" r:id="rId24"/>
    <p:sldId id="279" r:id="rId25"/>
    <p:sldId id="280" r:id="rId26"/>
    <p:sldId id="284" r:id="rId27"/>
    <p:sldId id="285" r:id="rId28"/>
    <p:sldId id="28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574" autoAdjust="0"/>
    <p:restoredTop sz="94868" autoAdjust="0"/>
  </p:normalViewPr>
  <p:slideViewPr>
    <p:cSldViewPr snapToGrid="0" showGuides="1">
      <p:cViewPr>
        <p:scale>
          <a:sx n="94" d="100"/>
          <a:sy n="94" d="100"/>
        </p:scale>
        <p:origin x="-114" y="-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Book4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Group F</c:v>
                </c:pt>
              </c:strCache>
            </c:strRef>
          </c:tx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12%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88%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Age(Yrs)</c:v>
                </c:pt>
                <c:pt idx="1">
                  <c:v>Weight(Kg)</c:v>
                </c:pt>
                <c:pt idx="2">
                  <c:v>Male(%)</c:v>
                </c:pt>
                <c:pt idx="3">
                  <c:v>Female(%)</c:v>
                </c:pt>
              </c:strCache>
            </c:strRef>
          </c:cat>
          <c:val>
            <c:numRef>
              <c:f>Sheet1!$B$2:$B$5</c:f>
              <c:numCache>
                <c:formatCode>0.0</c:formatCode>
                <c:ptCount val="4"/>
                <c:pt idx="0">
                  <c:v>33.479999999999997</c:v>
                </c:pt>
                <c:pt idx="1">
                  <c:v>47.66</c:v>
                </c:pt>
                <c:pt idx="2" formatCode="General">
                  <c:v>12</c:v>
                </c:pt>
                <c:pt idx="3" formatCode="General">
                  <c:v>88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Group B</c:v>
                </c:pt>
              </c:strCache>
            </c:strRef>
          </c:tx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24%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76%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Sheet1!$A$2:$A$5</c:f>
              <c:strCache>
                <c:ptCount val="4"/>
                <c:pt idx="0">
                  <c:v>Age(Yrs)</c:v>
                </c:pt>
                <c:pt idx="1">
                  <c:v>Weight(Kg)</c:v>
                </c:pt>
                <c:pt idx="2">
                  <c:v>Male(%)</c:v>
                </c:pt>
                <c:pt idx="3">
                  <c:v>Female(%)</c:v>
                </c:pt>
              </c:strCache>
            </c:strRef>
          </c:cat>
          <c:val>
            <c:numRef>
              <c:f>Sheet1!$C$2:$C$5</c:f>
              <c:numCache>
                <c:formatCode>0.0</c:formatCode>
                <c:ptCount val="4"/>
                <c:pt idx="0">
                  <c:v>31.84</c:v>
                </c:pt>
                <c:pt idx="1">
                  <c:v>50.42</c:v>
                </c:pt>
                <c:pt idx="2" formatCode="General">
                  <c:v>24</c:v>
                </c:pt>
                <c:pt idx="3" formatCode="General">
                  <c:v>76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831296"/>
        <c:axId val="35371776"/>
      </c:barChart>
      <c:catAx>
        <c:axId val="358312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371776"/>
        <c:crosses val="autoZero"/>
        <c:auto val="1"/>
        <c:lblAlgn val="ctr"/>
        <c:lblOffset val="100"/>
        <c:noMultiLvlLbl val="0"/>
      </c:catAx>
      <c:valAx>
        <c:axId val="35371776"/>
        <c:scaling>
          <c:orientation val="minMax"/>
        </c:scaling>
        <c:delete val="0"/>
        <c:axPos val="l"/>
        <c:numFmt formatCode="0.0" sourceLinked="1"/>
        <c:majorTickMark val="out"/>
        <c:minorTickMark val="none"/>
        <c:tickLblPos val="nextTo"/>
        <c:crossAx val="3583129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Group F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Group F</c:v>
                </c:pt>
                <c:pt idx="1">
                  <c:v>Group 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78.12</c:v>
                </c:pt>
                <c:pt idx="1">
                  <c:v>57.74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Group B</c:v>
                </c:pt>
              </c:strCache>
            </c:strRef>
          </c:tx>
          <c:invertIfNegative val="0"/>
          <c:cat>
            <c:strRef>
              <c:f>Sheet1!$A$2:$A$3</c:f>
              <c:strCache>
                <c:ptCount val="2"/>
                <c:pt idx="0">
                  <c:v>Group F</c:v>
                </c:pt>
                <c:pt idx="1">
                  <c:v>Group B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7361152"/>
        <c:axId val="35392320"/>
      </c:barChart>
      <c:catAx>
        <c:axId val="373611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35392320"/>
        <c:crosses val="autoZero"/>
        <c:auto val="1"/>
        <c:lblAlgn val="ctr"/>
        <c:lblOffset val="100"/>
        <c:noMultiLvlLbl val="0"/>
      </c:catAx>
      <c:valAx>
        <c:axId val="353923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736115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Group F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Group F</c:v>
                </c:pt>
                <c:pt idx="1">
                  <c:v>Group 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3.74</c:v>
                </c:pt>
                <c:pt idx="1">
                  <c:v>6.52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00"/>
        <c:axId val="37361664"/>
        <c:axId val="35396352"/>
      </c:barChart>
      <c:catAx>
        <c:axId val="37361664"/>
        <c:scaling>
          <c:orientation val="minMax"/>
        </c:scaling>
        <c:delete val="0"/>
        <c:axPos val="b"/>
        <c:title>
          <c:overlay val="0"/>
        </c:title>
        <c:numFmt formatCode="General" sourceLinked="0"/>
        <c:majorTickMark val="none"/>
        <c:minorTickMark val="none"/>
        <c:tickLblPos val="nextTo"/>
        <c:crossAx val="35396352"/>
        <c:crosses val="autoZero"/>
        <c:auto val="1"/>
        <c:lblAlgn val="ctr"/>
        <c:lblOffset val="100"/>
        <c:noMultiLvlLbl val="0"/>
      </c:catAx>
      <c:valAx>
        <c:axId val="35396352"/>
        <c:scaling>
          <c:orientation val="minMax"/>
        </c:scaling>
        <c:delete val="0"/>
        <c:axPos val="l"/>
        <c:title>
          <c:tx>
            <c:rich>
              <a:bodyPr/>
              <a:lstStyle/>
              <a:p>
                <a:pPr>
                  <a:defRPr/>
                </a:pPr>
                <a:r>
                  <a:rPr lang="en-IN" dirty="0"/>
                  <a:t>Recovery </a:t>
                </a:r>
                <a:r>
                  <a:rPr lang="en-IN" dirty="0" smtClean="0"/>
                  <a:t>time   (</a:t>
                </a:r>
                <a:r>
                  <a:rPr lang="en-IN" dirty="0"/>
                  <a:t>Min)</a:t>
                </a:r>
              </a:p>
            </c:rich>
          </c:tx>
          <c:layout>
            <c:manualLayout>
              <c:xMode val="edge"/>
              <c:yMode val="edge"/>
              <c:x val="1.5897145808006857E-2"/>
              <c:y val="0.2984715375117627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3736166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I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Sheet1!$D$37</c:f>
              <c:strCache>
                <c:ptCount val="1"/>
                <c:pt idx="0">
                  <c:v>Group F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Sheet1!$E$35:$S$36</c:f>
              <c:multiLvlStrCache>
                <c:ptCount val="15"/>
                <c:lvl>
                  <c:pt idx="0">
                    <c:v>Grade1</c:v>
                  </c:pt>
                  <c:pt idx="1">
                    <c:v>Grade2</c:v>
                  </c:pt>
                  <c:pt idx="2">
                    <c:v>Grade3</c:v>
                  </c:pt>
                  <c:pt idx="3">
                    <c:v>Grade4</c:v>
                  </c:pt>
                  <c:pt idx="4">
                    <c:v>Grade5</c:v>
                  </c:pt>
                  <c:pt idx="5">
                    <c:v>Grade1</c:v>
                  </c:pt>
                  <c:pt idx="6">
                    <c:v>Grade2</c:v>
                  </c:pt>
                  <c:pt idx="7">
                    <c:v>Grade3</c:v>
                  </c:pt>
                  <c:pt idx="8">
                    <c:v>Grade4</c:v>
                  </c:pt>
                  <c:pt idx="9">
                    <c:v>Grade5</c:v>
                  </c:pt>
                  <c:pt idx="10">
                    <c:v>Grade1</c:v>
                  </c:pt>
                  <c:pt idx="11">
                    <c:v>Grade2</c:v>
                  </c:pt>
                  <c:pt idx="12">
                    <c:v>Grade3</c:v>
                  </c:pt>
                  <c:pt idx="13">
                    <c:v>Grade4</c:v>
                  </c:pt>
                  <c:pt idx="14">
                    <c:v>Grade5</c:v>
                  </c:pt>
                </c:lvl>
                <c:lvl>
                  <c:pt idx="0">
                    <c:v>½ hour</c:v>
                  </c:pt>
                  <c:pt idx="5">
                    <c:v>1 hour</c:v>
                  </c:pt>
                  <c:pt idx="10">
                    <c:v>2 hour</c:v>
                  </c:pt>
                </c:lvl>
              </c:multiLvlStrCache>
            </c:multiLvlStrRef>
          </c:cat>
          <c:val>
            <c:numRef>
              <c:f>Sheet1!$E$37:$S$37</c:f>
              <c:numCache>
                <c:formatCode>General</c:formatCode>
                <c:ptCount val="15"/>
                <c:pt idx="0">
                  <c:v>2</c:v>
                </c:pt>
                <c:pt idx="1">
                  <c:v>92</c:v>
                </c:pt>
                <c:pt idx="2">
                  <c:v>6</c:v>
                </c:pt>
                <c:pt idx="5">
                  <c:v>2</c:v>
                </c:pt>
                <c:pt idx="6">
                  <c:v>98</c:v>
                </c:pt>
                <c:pt idx="11">
                  <c:v>100</c:v>
                </c:pt>
              </c:numCache>
            </c:numRef>
          </c:val>
        </c:ser>
        <c:ser>
          <c:idx val="1"/>
          <c:order val="1"/>
          <c:tx>
            <c:strRef>
              <c:f>Sheet1!$D$38</c:f>
              <c:strCache>
                <c:ptCount val="1"/>
                <c:pt idx="0">
                  <c:v>Group B</c:v>
                </c:pt>
              </c:strCache>
            </c:strRef>
          </c:tx>
          <c:invertIfNegative val="0"/>
          <c:dLbls>
            <c:dLbl>
              <c:idx val="6"/>
              <c:layout>
                <c:manualLayout>
                  <c:x val="1.866251944012442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>
                <c:manualLayout>
                  <c:x val="2.488335925349929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multiLvlStrRef>
              <c:f>Sheet1!$E$35:$S$36</c:f>
              <c:multiLvlStrCache>
                <c:ptCount val="15"/>
                <c:lvl>
                  <c:pt idx="0">
                    <c:v>Grade1</c:v>
                  </c:pt>
                  <c:pt idx="1">
                    <c:v>Grade2</c:v>
                  </c:pt>
                  <c:pt idx="2">
                    <c:v>Grade3</c:v>
                  </c:pt>
                  <c:pt idx="3">
                    <c:v>Grade4</c:v>
                  </c:pt>
                  <c:pt idx="4">
                    <c:v>Grade5</c:v>
                  </c:pt>
                  <c:pt idx="5">
                    <c:v>Grade1</c:v>
                  </c:pt>
                  <c:pt idx="6">
                    <c:v>Grade2</c:v>
                  </c:pt>
                  <c:pt idx="7">
                    <c:v>Grade3</c:v>
                  </c:pt>
                  <c:pt idx="8">
                    <c:v>Grade4</c:v>
                  </c:pt>
                  <c:pt idx="9">
                    <c:v>Grade5</c:v>
                  </c:pt>
                  <c:pt idx="10">
                    <c:v>Grade1</c:v>
                  </c:pt>
                  <c:pt idx="11">
                    <c:v>Grade2</c:v>
                  </c:pt>
                  <c:pt idx="12">
                    <c:v>Grade3</c:v>
                  </c:pt>
                  <c:pt idx="13">
                    <c:v>Grade4</c:v>
                  </c:pt>
                  <c:pt idx="14">
                    <c:v>Grade5</c:v>
                  </c:pt>
                </c:lvl>
                <c:lvl>
                  <c:pt idx="0">
                    <c:v>½ hour</c:v>
                  </c:pt>
                  <c:pt idx="5">
                    <c:v>1 hour</c:v>
                  </c:pt>
                  <c:pt idx="10">
                    <c:v>2 hour</c:v>
                  </c:pt>
                </c:lvl>
              </c:multiLvlStrCache>
            </c:multiLvlStrRef>
          </c:cat>
          <c:val>
            <c:numRef>
              <c:f>Sheet1!$E$38:$S$38</c:f>
              <c:numCache>
                <c:formatCode>General</c:formatCode>
                <c:ptCount val="15"/>
                <c:pt idx="2">
                  <c:v>92</c:v>
                </c:pt>
                <c:pt idx="3">
                  <c:v>8</c:v>
                </c:pt>
                <c:pt idx="6">
                  <c:v>92</c:v>
                </c:pt>
                <c:pt idx="7">
                  <c:v>6</c:v>
                </c:pt>
                <c:pt idx="8">
                  <c:v>2</c:v>
                </c:pt>
                <c:pt idx="11">
                  <c:v>98</c:v>
                </c:pt>
                <c:pt idx="12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9"/>
        <c:axId val="37362688"/>
        <c:axId val="108374848"/>
      </c:barChart>
      <c:catAx>
        <c:axId val="3736268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08374848"/>
        <c:crosses val="autoZero"/>
        <c:auto val="1"/>
        <c:lblAlgn val="ctr"/>
        <c:lblOffset val="100"/>
        <c:noMultiLvlLbl val="0"/>
      </c:catAx>
      <c:valAx>
        <c:axId val="108374848"/>
        <c:scaling>
          <c:orientation val="minMax"/>
          <c:max val="10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7362688"/>
        <c:crosses val="autoZero"/>
        <c:crossBetween val="between"/>
        <c:majorUnit val="20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200">
          <a:latin typeface="Times New Roman" pitchFamily="18" charset="0"/>
          <a:cs typeface="Times New Roman" pitchFamily="18" charset="0"/>
        </a:defRPr>
      </a:pPr>
      <a:endParaRPr lang="en-U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6295C6-506F-4A9A-826E-1E9065C28A0F}" type="datetimeFigureOut">
              <a:rPr lang="en-IN" smtClean="0"/>
              <a:t>30-06-2017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1A270A-509C-4C78-9FF2-53BDA535B5D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58716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1A270A-509C-4C78-9FF2-53BDA535B5D9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08574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baseline="0" dirty="0" smtClean="0"/>
              <a:t>                                        Sedation Scores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218904-7CE0-4A41-9588-C1FF7F5DECA6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24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4587-4991-445B-83BD-53C7904B3FCA}" type="datetimeFigureOut">
              <a:rPr lang="en-IN" smtClean="0"/>
              <a:t>30-06-2017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2FC2-E2BF-4555-B9F3-207F5DB8A1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82371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4587-4991-445B-83BD-53C7904B3FCA}" type="datetimeFigureOut">
              <a:rPr lang="en-IN" smtClean="0"/>
              <a:t>30-06-2017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2FC2-E2BF-4555-B9F3-207F5DB8A1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77778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4587-4991-445B-83BD-53C7904B3FCA}" type="datetimeFigureOut">
              <a:rPr lang="en-IN" smtClean="0"/>
              <a:t>30-06-2017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2FC2-E2BF-4555-B9F3-207F5DB8A1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63440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4587-4991-445B-83BD-53C7904B3FCA}" type="datetimeFigureOut">
              <a:rPr lang="en-IN" smtClean="0"/>
              <a:t>30-06-2017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2FC2-E2BF-4555-B9F3-207F5DB8A1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399519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4587-4991-445B-83BD-53C7904B3FCA}" type="datetimeFigureOut">
              <a:rPr lang="en-IN" smtClean="0"/>
              <a:t>30-06-2017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2FC2-E2BF-4555-B9F3-207F5DB8A1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10337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4587-4991-445B-83BD-53C7904B3FCA}" type="datetimeFigureOut">
              <a:rPr lang="en-IN" smtClean="0"/>
              <a:t>30-06-2017</a:t>
            </a:fld>
            <a:endParaRPr lang="en-IN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2FC2-E2BF-4555-B9F3-207F5DB8A1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88186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4587-4991-445B-83BD-53C7904B3FCA}" type="datetimeFigureOut">
              <a:rPr lang="en-IN" smtClean="0"/>
              <a:t>30-06-2017</a:t>
            </a:fld>
            <a:endParaRPr lang="en-IN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2FC2-E2BF-4555-B9F3-207F5DB8A1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7890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4587-4991-445B-83BD-53C7904B3FCA}" type="datetimeFigureOut">
              <a:rPr lang="en-IN" smtClean="0"/>
              <a:t>30-06-2017</a:t>
            </a:fld>
            <a:endParaRPr lang="en-IN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2FC2-E2BF-4555-B9F3-207F5DB8A1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94375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4587-4991-445B-83BD-53C7904B3FCA}" type="datetimeFigureOut">
              <a:rPr lang="en-IN" smtClean="0"/>
              <a:t>30-06-2017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2FC2-E2BF-4555-B9F3-207F5DB8A1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016271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4587-4991-445B-83BD-53C7904B3FCA}" type="datetimeFigureOut">
              <a:rPr lang="en-IN" smtClean="0"/>
              <a:t>30-06-2017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2FC2-E2BF-4555-B9F3-207F5DB8A1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31257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4587-4991-445B-83BD-53C7904B3FCA}" type="datetimeFigureOut">
              <a:rPr lang="en-IN" smtClean="0"/>
              <a:t>30-06-2017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2FC2-E2BF-4555-B9F3-207F5DB8A1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22736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4587-4991-445B-83BD-53C7904B3FCA}" type="datetimeFigureOut">
              <a:rPr lang="en-IN" smtClean="0"/>
              <a:t>30-06-2017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2FC2-E2BF-4555-B9F3-207F5DB8A14F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639372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4587-4991-445B-83BD-53C7904B3FCA}" type="datetimeFigureOut">
              <a:rPr lang="en-IN" smtClean="0"/>
              <a:t>30-06-2017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2FC2-E2BF-4555-B9F3-207F5DB8A1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33683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4587-4991-445B-83BD-53C7904B3FCA}" type="datetimeFigureOut">
              <a:rPr lang="en-IN" smtClean="0"/>
              <a:t>30-06-2017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2FC2-E2BF-4555-B9F3-207F5DB8A1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6225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4587-4991-445B-83BD-53C7904B3FCA}" type="datetimeFigureOut">
              <a:rPr lang="en-IN" smtClean="0"/>
              <a:t>30-06-2017</a:t>
            </a:fld>
            <a:endParaRPr lang="en-IN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2FC2-E2BF-4555-B9F3-207F5DB8A1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733220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4587-4991-445B-83BD-53C7904B3FCA}" type="datetimeFigureOut">
              <a:rPr lang="en-IN" smtClean="0"/>
              <a:t>30-06-2017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2FC2-E2BF-4555-B9F3-207F5DB8A1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14619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934587-4991-445B-83BD-53C7904B3FCA}" type="datetimeFigureOut">
              <a:rPr lang="en-IN" smtClean="0"/>
              <a:t>30-06-2017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162FC2-E2BF-4555-B9F3-207F5DB8A1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20684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17934587-4991-445B-83BD-53C7904B3FCA}" type="datetimeFigureOut">
              <a:rPr lang="en-IN" smtClean="0"/>
              <a:t>30-06-2017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162FC2-E2BF-4555-B9F3-207F5DB8A14F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90765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ceaccp.oxfordjournals.org/search?author1=Jonathan+Wills&amp;sortspec=date&amp;submit=Submit" TargetMode="External"/><Relationship Id="rId2" Type="http://schemas.openxmlformats.org/officeDocument/2006/relationships/hyperlink" Target="http://ceaccp.oxfordjournals.org/search?author1=R.+Sirian&amp;sortspec=date&amp;submit=Submit" TargetMode="Externa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901" y="355276"/>
            <a:ext cx="9554871" cy="2459181"/>
          </a:xfrm>
        </p:spPr>
        <p:txBody>
          <a:bodyPr>
            <a:normAutofit fontScale="90000"/>
          </a:bodyPr>
          <a:lstStyle/>
          <a:p>
            <a:pPr algn="just"/>
            <a:r>
              <a:rPr lang="en-US" sz="3200" b="1" dirty="0" smtClean="0"/>
              <a:t>COMPARATIVE EVALUATION OF BUTORPHANOL AND FENTANYL AS CO-INDUCTION AGENT TO ASSESS THEIR EFFECT ON APNOEA TIME, RECOVERY TIME AND SEDATION SCORE USING LARYNGEAL MASK AIRWAY</a:t>
            </a:r>
            <a:endParaRPr lang="en-US" sz="32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0800000" flipV="1">
            <a:off x="760020" y="3146961"/>
            <a:ext cx="9733001" cy="3384468"/>
          </a:xfrm>
        </p:spPr>
        <p:txBody>
          <a:bodyPr>
            <a:normAutofit/>
          </a:bodyPr>
          <a:lstStyle/>
          <a:p>
            <a:pPr algn="ctr"/>
            <a:endParaRPr lang="en-US" sz="24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ctr"/>
            <a:endParaRPr lang="en-US" sz="2400" b="1" dirty="0">
              <a:solidFill>
                <a:schemeClr val="tx1">
                  <a:lumMod val="95000"/>
                </a:schemeClr>
              </a:solidFill>
            </a:endParaRPr>
          </a:p>
          <a:p>
            <a:pPr algn="ctr"/>
            <a:r>
              <a:rPr lang="en-US" sz="2400" b="1" dirty="0" err="1" smtClean="0">
                <a:solidFill>
                  <a:schemeClr val="tx1">
                    <a:lumMod val="95000"/>
                  </a:schemeClr>
                </a:solidFill>
              </a:rPr>
              <a:t>Dr</a:t>
            </a:r>
            <a:r>
              <a:rPr lang="en-US" sz="2400" b="1" dirty="0" smtClean="0">
                <a:solidFill>
                  <a:schemeClr val="tx1">
                    <a:lumMod val="95000"/>
                  </a:schemeClr>
                </a:solidFill>
              </a:rPr>
              <a:t> Manisha </a:t>
            </a:r>
            <a:r>
              <a:rPr lang="en-US" sz="2400" b="1" dirty="0" err="1" smtClean="0">
                <a:solidFill>
                  <a:schemeClr val="tx1">
                    <a:lumMod val="95000"/>
                  </a:schemeClr>
                </a:solidFill>
              </a:rPr>
              <a:t>bhatt</a:t>
            </a:r>
            <a:r>
              <a:rPr lang="en-US" sz="2400" b="1" dirty="0" smtClean="0">
                <a:solidFill>
                  <a:schemeClr val="tx1">
                    <a:lumMod val="95000"/>
                  </a:schemeClr>
                </a:solidFill>
              </a:rPr>
              <a:t> </a:t>
            </a:r>
            <a:r>
              <a:rPr lang="en-US" sz="2400" b="1" dirty="0" err="1" smtClean="0">
                <a:solidFill>
                  <a:schemeClr val="tx1">
                    <a:lumMod val="95000"/>
                  </a:schemeClr>
                </a:solidFill>
              </a:rPr>
              <a:t>dwivedi</a:t>
            </a:r>
            <a:endParaRPr lang="en-US" sz="24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ctr"/>
            <a:endParaRPr lang="en-US" sz="24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ctr"/>
            <a:endParaRPr lang="en-US" sz="2400" b="1" dirty="0" smtClean="0">
              <a:solidFill>
                <a:schemeClr val="tx1">
                  <a:lumMod val="95000"/>
                </a:schemeClr>
              </a:solidFill>
            </a:endParaRPr>
          </a:p>
          <a:p>
            <a:pPr algn="ctr"/>
            <a:r>
              <a:rPr lang="en-US" sz="2400" b="1" i="1" dirty="0" err="1" smtClean="0">
                <a:solidFill>
                  <a:srgbClr val="FFC000"/>
                </a:solidFill>
              </a:rPr>
              <a:t>Mmimsr</a:t>
            </a:r>
            <a:r>
              <a:rPr lang="en-US" sz="2400" b="1" i="1" dirty="0" smtClean="0">
                <a:solidFill>
                  <a:srgbClr val="FFC000"/>
                </a:solidFill>
              </a:rPr>
              <a:t>,  Maharishi </a:t>
            </a:r>
            <a:r>
              <a:rPr lang="en-US" sz="2400" b="1" i="1" dirty="0" err="1" smtClean="0">
                <a:solidFill>
                  <a:srgbClr val="FFC000"/>
                </a:solidFill>
              </a:rPr>
              <a:t>markandeshwar</a:t>
            </a:r>
            <a:r>
              <a:rPr lang="en-US" sz="2400" b="1" i="1" dirty="0" smtClean="0">
                <a:solidFill>
                  <a:srgbClr val="FFC000"/>
                </a:solidFill>
              </a:rPr>
              <a:t> university, Mullana Ambala </a:t>
            </a:r>
            <a:r>
              <a:rPr lang="en-US" sz="2400" b="1" i="1" dirty="0" err="1" smtClean="0">
                <a:solidFill>
                  <a:srgbClr val="FFC000"/>
                </a:solidFill>
              </a:rPr>
              <a:t>india</a:t>
            </a:r>
            <a:endParaRPr lang="en-US" sz="2400" b="1" i="1" dirty="0">
              <a:solidFill>
                <a:srgbClr val="FFC000"/>
              </a:solidFill>
            </a:endParaRPr>
          </a:p>
        </p:txBody>
      </p:sp>
      <p:sp>
        <p:nvSpPr>
          <p:cNvPr id="5" name="AutoShape 4" descr="Image result for mmu mullana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6160" y="2543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980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60446"/>
          </a:xfrm>
        </p:spPr>
        <p:txBody>
          <a:bodyPr/>
          <a:lstStyle/>
          <a:p>
            <a:pPr algn="ctr"/>
            <a:r>
              <a:rPr lang="en-US" b="1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1615044"/>
            <a:ext cx="10124807" cy="509451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b="1" dirty="0" smtClean="0"/>
              <a:t>	</a:t>
            </a:r>
            <a:endParaRPr lang="en-US" dirty="0" smtClean="0"/>
          </a:p>
          <a:p>
            <a:r>
              <a:rPr lang="en-US" sz="2600" dirty="0"/>
              <a:t>Airway management </a:t>
            </a:r>
            <a:r>
              <a:rPr lang="en-US" sz="2600" dirty="0" smtClean="0"/>
              <a:t>          </a:t>
            </a:r>
            <a:r>
              <a:rPr lang="en-US" sz="2600" dirty="0"/>
              <a:t>- an indispensable </a:t>
            </a:r>
          </a:p>
          <a:p>
            <a:pPr>
              <a:buNone/>
            </a:pPr>
            <a:r>
              <a:rPr lang="en-US" sz="2600" dirty="0"/>
              <a:t>                                           </a:t>
            </a:r>
            <a:r>
              <a:rPr lang="en-US" sz="2600" dirty="0" smtClean="0"/>
              <a:t>          - </a:t>
            </a:r>
            <a:r>
              <a:rPr lang="en-US" sz="2600" dirty="0"/>
              <a:t>integral element </a:t>
            </a:r>
          </a:p>
          <a:p>
            <a:endParaRPr lang="en-US" sz="2600" dirty="0"/>
          </a:p>
          <a:p>
            <a:r>
              <a:rPr lang="en-US" sz="2600" dirty="0" smtClean="0"/>
              <a:t>Conventional method            -Face mask </a:t>
            </a:r>
            <a:endParaRPr lang="en-US" sz="2600" dirty="0"/>
          </a:p>
          <a:p>
            <a:pPr>
              <a:buNone/>
              <a:tabLst>
                <a:tab pos="2922588" algn="l"/>
              </a:tabLst>
            </a:pPr>
            <a:r>
              <a:rPr lang="en-US" sz="2600" dirty="0"/>
              <a:t>                                           </a:t>
            </a:r>
            <a:r>
              <a:rPr lang="en-US" sz="2600" dirty="0" smtClean="0"/>
              <a:t>           - Endotracheal tube </a:t>
            </a:r>
            <a:r>
              <a:rPr lang="en-US" sz="2600" dirty="0"/>
              <a:t>(ETT)</a:t>
            </a:r>
          </a:p>
          <a:p>
            <a:pPr>
              <a:buNone/>
              <a:tabLst>
                <a:tab pos="2922588" algn="l"/>
              </a:tabLst>
            </a:pPr>
            <a:endParaRPr lang="en-US" sz="2600" dirty="0"/>
          </a:p>
          <a:p>
            <a:pPr>
              <a:buNone/>
              <a:tabLst>
                <a:tab pos="2922588" algn="l"/>
              </a:tabLst>
            </a:pPr>
            <a:r>
              <a:rPr lang="en-US" sz="2600" dirty="0"/>
              <a:t>    Another invention      - laryngeal mask airway (LMA) </a:t>
            </a:r>
            <a:endParaRPr lang="en-US" sz="2600" dirty="0" smtClean="0"/>
          </a:p>
          <a:p>
            <a:pPr>
              <a:buNone/>
              <a:tabLst>
                <a:tab pos="2922588" algn="l"/>
              </a:tabLst>
            </a:pPr>
            <a:endParaRPr lang="en-US" sz="2600" dirty="0" smtClean="0"/>
          </a:p>
          <a:p>
            <a:pPr>
              <a:buNone/>
              <a:tabLst>
                <a:tab pos="2922588" algn="l"/>
              </a:tabLst>
            </a:pPr>
            <a:endParaRPr lang="en-US" sz="2600" dirty="0"/>
          </a:p>
          <a:p>
            <a:pPr>
              <a:buNone/>
              <a:tabLst>
                <a:tab pos="2922588" algn="l"/>
              </a:tabLst>
            </a:pPr>
            <a:endParaRPr lang="en-US" sz="2600" dirty="0"/>
          </a:p>
          <a:p>
            <a:pPr algn="just">
              <a:buNone/>
            </a:pPr>
            <a:r>
              <a:rPr lang="en-US" sz="1900" i="1" dirty="0">
                <a:solidFill>
                  <a:srgbClr val="FFC000"/>
                </a:solidFill>
              </a:rPr>
              <a:t>       </a:t>
            </a:r>
            <a:r>
              <a:rPr lang="en-US" sz="1900" i="1" dirty="0" smtClean="0">
                <a:solidFill>
                  <a:srgbClr val="FFC000"/>
                </a:solidFill>
              </a:rPr>
              <a:t>LMA - A drastic reform </a:t>
            </a:r>
            <a:r>
              <a:rPr lang="en-US" sz="1900" i="1" dirty="0">
                <a:solidFill>
                  <a:srgbClr val="FFC000"/>
                </a:solidFill>
              </a:rPr>
              <a:t>in </a:t>
            </a:r>
            <a:r>
              <a:rPr lang="en-US" sz="1900" i="1" dirty="0" smtClean="0">
                <a:solidFill>
                  <a:srgbClr val="FFC000"/>
                </a:solidFill>
              </a:rPr>
              <a:t>the fundamental </a:t>
            </a:r>
            <a:r>
              <a:rPr lang="en-US" sz="1900" i="1" dirty="0">
                <a:solidFill>
                  <a:srgbClr val="FFC000"/>
                </a:solidFill>
              </a:rPr>
              <a:t>aspects of general </a:t>
            </a:r>
            <a:r>
              <a:rPr lang="en-US" sz="1900" i="1" dirty="0" smtClean="0">
                <a:solidFill>
                  <a:srgbClr val="FFC000"/>
                </a:solidFill>
              </a:rPr>
              <a:t>anesthesia</a:t>
            </a:r>
            <a:r>
              <a:rPr lang="en-US" sz="2600" dirty="0" smtClean="0"/>
              <a:t> </a:t>
            </a:r>
            <a:endParaRPr lang="en-US" sz="2600" dirty="0"/>
          </a:p>
        </p:txBody>
      </p:sp>
      <p:sp>
        <p:nvSpPr>
          <p:cNvPr id="5" name="AutoShape 4" descr="Image result for mmu mullana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56158" y="2539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323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3756" y="323169"/>
            <a:ext cx="10545287" cy="1022149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 smtClean="0"/>
              <a:t>LMA INSERTION- TO ACHIEVE OPTIMAL CONDITION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7512" y="1603166"/>
            <a:ext cx="11293433" cy="5153890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 various </a:t>
            </a:r>
            <a:r>
              <a:rPr lang="en-US" sz="2400" dirty="0"/>
              <a:t>induction agents </a:t>
            </a:r>
            <a:r>
              <a:rPr lang="en-US" sz="2400" dirty="0" smtClean="0"/>
              <a:t> available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 </a:t>
            </a:r>
            <a:r>
              <a:rPr lang="en-US" sz="2400" dirty="0" err="1" smtClean="0"/>
              <a:t>Propofol</a:t>
            </a:r>
            <a:r>
              <a:rPr lang="en-US" sz="2400" dirty="0" smtClean="0"/>
              <a:t> provides  - </a:t>
            </a:r>
            <a:r>
              <a:rPr lang="en-US" sz="2400" dirty="0"/>
              <a:t>rapid induction  </a:t>
            </a:r>
          </a:p>
          <a:p>
            <a:pPr>
              <a:buNone/>
            </a:pPr>
            <a:r>
              <a:rPr lang="en-US" sz="2400" dirty="0"/>
              <a:t>                                      -easy </a:t>
            </a:r>
            <a:r>
              <a:rPr lang="en-US" sz="2400" dirty="0" smtClean="0"/>
              <a:t>insertion</a:t>
            </a:r>
          </a:p>
          <a:p>
            <a:pPr>
              <a:buNone/>
            </a:pPr>
            <a:endParaRPr lang="en-US" sz="2400" dirty="0" smtClean="0"/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None/>
            </a:pPr>
            <a:r>
              <a:rPr lang="en-US" sz="2400" dirty="0" smtClean="0"/>
              <a:t>►Undesirable effects  </a:t>
            </a:r>
            <a:r>
              <a:rPr lang="en-US" dirty="0" smtClean="0">
                <a:solidFill>
                  <a:prstClr val="white"/>
                </a:solidFill>
              </a:rPr>
              <a:t>- </a:t>
            </a:r>
            <a:r>
              <a:rPr lang="en-US" dirty="0">
                <a:solidFill>
                  <a:prstClr val="white"/>
                </a:solidFill>
              </a:rPr>
              <a:t>dose exceeds 2.5 mg kg</a:t>
            </a:r>
            <a:r>
              <a:rPr lang="en-US" baseline="30000" dirty="0">
                <a:solidFill>
                  <a:prstClr val="white"/>
                </a:solidFill>
              </a:rPr>
              <a:t>-1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None/>
            </a:pPr>
            <a:r>
              <a:rPr lang="en-US" baseline="30000" dirty="0">
                <a:solidFill>
                  <a:prstClr val="white"/>
                </a:solidFill>
              </a:rPr>
              <a:t>                                                        </a:t>
            </a:r>
            <a:r>
              <a:rPr lang="en-US" baseline="30000" dirty="0" smtClean="0">
                <a:solidFill>
                  <a:prstClr val="white"/>
                </a:solidFill>
              </a:rPr>
              <a:t>             </a:t>
            </a:r>
            <a:r>
              <a:rPr lang="en-US" dirty="0">
                <a:solidFill>
                  <a:prstClr val="white"/>
                </a:solidFill>
              </a:rPr>
              <a:t>-hypotension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None/>
            </a:pPr>
            <a:r>
              <a:rPr lang="en-US" dirty="0">
                <a:solidFill>
                  <a:prstClr val="white"/>
                </a:solidFill>
              </a:rPr>
              <a:t>                                      </a:t>
            </a:r>
            <a:r>
              <a:rPr lang="en-US" dirty="0" smtClean="0">
                <a:solidFill>
                  <a:prstClr val="white"/>
                </a:solidFill>
              </a:rPr>
              <a:t>        -</a:t>
            </a:r>
            <a:r>
              <a:rPr lang="en-US" dirty="0">
                <a:solidFill>
                  <a:prstClr val="white"/>
                </a:solidFill>
              </a:rPr>
              <a:t>bradycardia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  <a:buNone/>
            </a:pPr>
            <a:r>
              <a:rPr lang="en-US" dirty="0">
                <a:solidFill>
                  <a:prstClr val="white"/>
                </a:solidFill>
              </a:rPr>
              <a:t>                                      </a:t>
            </a:r>
            <a:r>
              <a:rPr lang="en-US" dirty="0" smtClean="0">
                <a:solidFill>
                  <a:prstClr val="white"/>
                </a:solidFill>
              </a:rPr>
              <a:t>        -</a:t>
            </a:r>
            <a:r>
              <a:rPr lang="en-US" dirty="0">
                <a:solidFill>
                  <a:prstClr val="white"/>
                </a:solidFill>
              </a:rPr>
              <a:t>respiratory depression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r>
              <a:rPr lang="en-US" sz="2400" dirty="0"/>
              <a:t>                                    </a:t>
            </a:r>
            <a:r>
              <a:rPr lang="en-US" sz="2400" dirty="0" smtClean="0"/>
              <a:t> </a:t>
            </a:r>
          </a:p>
          <a:p>
            <a:pPr>
              <a:buNone/>
            </a:pPr>
            <a:endParaRPr lang="en-US" sz="2400" dirty="0"/>
          </a:p>
          <a:p>
            <a:pPr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i="1" dirty="0" err="1" smtClean="0">
                <a:solidFill>
                  <a:srgbClr val="FFC000"/>
                </a:solidFill>
              </a:rPr>
              <a:t>Propofol</a:t>
            </a:r>
            <a:r>
              <a:rPr lang="en-US" sz="2400" i="1" dirty="0" smtClean="0">
                <a:solidFill>
                  <a:srgbClr val="FFC000"/>
                </a:solidFill>
              </a:rPr>
              <a:t> alone is </a:t>
            </a:r>
            <a:r>
              <a:rPr lang="en-US" sz="2400" i="1" dirty="0">
                <a:solidFill>
                  <a:srgbClr val="FFC000"/>
                </a:solidFill>
              </a:rPr>
              <a:t>unsatisfactory as a sole </a:t>
            </a:r>
            <a:r>
              <a:rPr lang="en-US" sz="2400" i="1" dirty="0" smtClean="0">
                <a:solidFill>
                  <a:srgbClr val="FFC000"/>
                </a:solidFill>
              </a:rPr>
              <a:t>anesthetic agent  </a:t>
            </a:r>
            <a:endParaRPr lang="en-US" sz="2400" i="1" dirty="0">
              <a:solidFill>
                <a:srgbClr val="FFC000"/>
              </a:solidFill>
            </a:endParaRP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029" y="-9332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025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4220" y="488344"/>
            <a:ext cx="9404723" cy="1035100"/>
          </a:xfrm>
        </p:spPr>
        <p:txBody>
          <a:bodyPr/>
          <a:lstStyle/>
          <a:p>
            <a:pPr algn="ctr"/>
            <a:r>
              <a:rPr lang="en-US" sz="3600" b="1" dirty="0" smtClean="0"/>
              <a:t>DECREASING PROPOFOL REQUIREMENT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349793"/>
            <a:ext cx="8946541" cy="4195481"/>
          </a:xfrm>
        </p:spPr>
        <p:txBody>
          <a:bodyPr/>
          <a:lstStyle/>
          <a:p>
            <a:r>
              <a:rPr lang="en-US" dirty="0" smtClean="0"/>
              <a:t>Benzodiazepines </a:t>
            </a:r>
          </a:p>
          <a:p>
            <a:r>
              <a:rPr lang="en-US" dirty="0" err="1" smtClean="0"/>
              <a:t>Ketamine</a:t>
            </a:r>
            <a:endParaRPr lang="en-US" dirty="0" smtClean="0"/>
          </a:p>
          <a:p>
            <a:r>
              <a:rPr lang="en-US" dirty="0" err="1" smtClean="0"/>
              <a:t>Etomidate</a:t>
            </a:r>
            <a:r>
              <a:rPr lang="en-US" dirty="0" smtClean="0"/>
              <a:t> </a:t>
            </a:r>
          </a:p>
          <a:p>
            <a:r>
              <a:rPr lang="en-US" dirty="0" smtClean="0"/>
              <a:t>Inhalation agents</a:t>
            </a:r>
          </a:p>
          <a:p>
            <a:r>
              <a:rPr lang="en-US" dirty="0" smtClean="0"/>
              <a:t>Muscle relaxants </a:t>
            </a:r>
          </a:p>
          <a:p>
            <a:r>
              <a:rPr lang="en-US" dirty="0" smtClean="0"/>
              <a:t>Opioids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033" y="2541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541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342900" lvl="0" indent="-342900">
              <a:spcBef>
                <a:spcPts val="1000"/>
              </a:spcBef>
            </a:pPr>
            <a:r>
              <a:rPr lang="en-US" sz="2400" dirty="0" smtClean="0">
                <a:solidFill>
                  <a:prstClr val="white"/>
                </a:solidFill>
              </a:rPr>
              <a:t>            </a:t>
            </a:r>
            <a:br>
              <a:rPr lang="en-US" sz="2400" dirty="0" smtClean="0">
                <a:solidFill>
                  <a:prstClr val="white"/>
                </a:solidFill>
              </a:rPr>
            </a:br>
            <a:r>
              <a:rPr lang="en-US" sz="2400" dirty="0">
                <a:solidFill>
                  <a:prstClr val="white"/>
                </a:solidFill>
              </a:rPr>
              <a:t> </a:t>
            </a:r>
            <a:r>
              <a:rPr lang="en-US" sz="2400" dirty="0" smtClean="0">
                <a:solidFill>
                  <a:prstClr val="white"/>
                </a:solidFill>
              </a:rPr>
              <a:t>            Spontaneous </a:t>
            </a:r>
            <a:r>
              <a:rPr lang="en-US" sz="2400" dirty="0">
                <a:solidFill>
                  <a:prstClr val="white"/>
                </a:solidFill>
              </a:rPr>
              <a:t>v/s positive pressure ventilation</a:t>
            </a:r>
            <a:br>
              <a:rPr lang="en-US" sz="2400" dirty="0">
                <a:solidFill>
                  <a:prstClr val="white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0022" y="2052918"/>
            <a:ext cx="9702140" cy="4195481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sz="2400" dirty="0" smtClean="0"/>
              <a:t>What if muscle relaxant is used to aid LMA insertion</a:t>
            </a:r>
          </a:p>
          <a:p>
            <a:endParaRPr lang="en-US" sz="2400" dirty="0"/>
          </a:p>
          <a:p>
            <a:pPr lvl="0"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dirty="0">
                <a:solidFill>
                  <a:prstClr val="white"/>
                </a:solidFill>
              </a:rPr>
              <a:t>What </a:t>
            </a:r>
            <a:r>
              <a:rPr lang="en-US" sz="2400" dirty="0" smtClean="0">
                <a:solidFill>
                  <a:prstClr val="white"/>
                </a:solidFill>
              </a:rPr>
              <a:t>if opioids are </a:t>
            </a:r>
            <a:r>
              <a:rPr lang="en-US" sz="2400" dirty="0">
                <a:solidFill>
                  <a:prstClr val="white"/>
                </a:solidFill>
              </a:rPr>
              <a:t>used to aid LMA </a:t>
            </a:r>
            <a:r>
              <a:rPr lang="en-US" sz="2400" dirty="0" smtClean="0">
                <a:solidFill>
                  <a:prstClr val="white"/>
                </a:solidFill>
              </a:rPr>
              <a:t>insertion</a:t>
            </a:r>
          </a:p>
          <a:p>
            <a:pPr lvl="0">
              <a:buClr>
                <a:srgbClr val="1E5155">
                  <a:lumMod val="40000"/>
                  <a:lumOff val="60000"/>
                </a:srgbClr>
              </a:buClr>
            </a:pPr>
            <a:endParaRPr lang="en-US" sz="2400" dirty="0">
              <a:solidFill>
                <a:prstClr val="white"/>
              </a:solidFill>
            </a:endParaRPr>
          </a:p>
          <a:p>
            <a:pPr lvl="0">
              <a:buClr>
                <a:srgbClr val="1E5155">
                  <a:lumMod val="40000"/>
                  <a:lumOff val="60000"/>
                </a:srgbClr>
              </a:buClr>
            </a:pPr>
            <a:r>
              <a:rPr lang="en-US" sz="2400" dirty="0" smtClean="0">
                <a:solidFill>
                  <a:prstClr val="white"/>
                </a:solidFill>
              </a:rPr>
              <a:t>Opioids –</a:t>
            </a:r>
            <a:r>
              <a:rPr lang="en-US" sz="2400" dirty="0" err="1" smtClean="0">
                <a:solidFill>
                  <a:prstClr val="white"/>
                </a:solidFill>
              </a:rPr>
              <a:t>butorphanol</a:t>
            </a:r>
            <a:r>
              <a:rPr lang="en-US" sz="2400" dirty="0" smtClean="0">
                <a:solidFill>
                  <a:prstClr val="white"/>
                </a:solidFill>
              </a:rPr>
              <a:t> and fentanyl</a:t>
            </a:r>
            <a:endParaRPr lang="en-US" sz="2400" dirty="0">
              <a:solidFill>
                <a:prstClr val="white"/>
              </a:solidFill>
            </a:endParaRPr>
          </a:p>
          <a:p>
            <a:pPr lvl="0">
              <a:buClr>
                <a:srgbClr val="1E5155">
                  <a:lumMod val="40000"/>
                  <a:lumOff val="60000"/>
                </a:srgbClr>
              </a:buClr>
            </a:pPr>
            <a:endParaRPr lang="en-US" sz="2400" dirty="0">
              <a:solidFill>
                <a:prstClr val="white"/>
              </a:solidFill>
            </a:endParaRPr>
          </a:p>
          <a:p>
            <a:pPr marL="0" indent="0"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037" y="2543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38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PRESENT STUDY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/>
              <a:t>    </a:t>
            </a:r>
          </a:p>
          <a:p>
            <a:pPr algn="ctr">
              <a:buNone/>
            </a:pPr>
            <a:endParaRPr lang="en-US" dirty="0"/>
          </a:p>
          <a:p>
            <a:pPr algn="ctr">
              <a:buNone/>
            </a:pPr>
            <a:r>
              <a:rPr lang="en-US" sz="2400" dirty="0" err="1" smtClean="0"/>
              <a:t>Propofol</a:t>
            </a:r>
            <a:r>
              <a:rPr lang="en-US" sz="2400" dirty="0" smtClean="0"/>
              <a:t>  and </a:t>
            </a:r>
            <a:r>
              <a:rPr lang="en-US" sz="2400" dirty="0" err="1" smtClean="0"/>
              <a:t>Butorphanol</a:t>
            </a:r>
            <a:r>
              <a:rPr lang="en-US" sz="2400" dirty="0" smtClean="0"/>
              <a:t> </a:t>
            </a:r>
          </a:p>
          <a:p>
            <a:pPr algn="ctr">
              <a:buNone/>
            </a:pPr>
            <a:r>
              <a:rPr lang="en-US" sz="2400" dirty="0" smtClean="0"/>
              <a:t>V/s   </a:t>
            </a:r>
          </a:p>
          <a:p>
            <a:pPr algn="ctr">
              <a:buNone/>
            </a:pPr>
            <a:r>
              <a:rPr lang="en-US" sz="2400" dirty="0" smtClean="0"/>
              <a:t>    </a:t>
            </a:r>
            <a:r>
              <a:rPr lang="en-US" sz="2400" dirty="0" err="1" smtClean="0"/>
              <a:t>Propofol</a:t>
            </a:r>
            <a:r>
              <a:rPr lang="en-US" sz="2400" dirty="0" smtClean="0"/>
              <a:t> and Fentanyl </a:t>
            </a:r>
          </a:p>
          <a:p>
            <a:pPr algn="ctr">
              <a:buNone/>
            </a:pPr>
            <a:r>
              <a:rPr lang="en-US" sz="2400" dirty="0" smtClean="0"/>
              <a:t> 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910" y="2541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90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637920" cy="924820"/>
          </a:xfrm>
        </p:spPr>
        <p:txBody>
          <a:bodyPr/>
          <a:lstStyle/>
          <a:p>
            <a:pPr algn="ctr"/>
            <a:r>
              <a:rPr lang="en-US" b="1" dirty="0" smtClean="0"/>
              <a:t>METHODOLOGY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769" y="1591759"/>
            <a:ext cx="10583148" cy="5117800"/>
          </a:xfrm>
        </p:spPr>
        <p:txBody>
          <a:bodyPr>
            <a:normAutofit fontScale="32500" lnSpcReduction="20000"/>
          </a:bodyPr>
          <a:lstStyle/>
          <a:p>
            <a:pPr algn="ctr">
              <a:buNone/>
            </a:pPr>
            <a:r>
              <a:rPr lang="en-US" dirty="0" smtClean="0"/>
              <a:t>    </a:t>
            </a:r>
          </a:p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sz="5900" dirty="0" smtClean="0"/>
              <a:t>Number of patients-hundred elective surgical procedures</a:t>
            </a:r>
          </a:p>
          <a:p>
            <a:pPr marL="0" indent="0">
              <a:buNone/>
            </a:pPr>
            <a:endParaRPr lang="en-US" sz="5900" dirty="0" smtClean="0"/>
          </a:p>
          <a:p>
            <a:r>
              <a:rPr lang="en-US" sz="5900" dirty="0" smtClean="0"/>
              <a:t>Randomly selected and divided into two groups of 50 each</a:t>
            </a:r>
          </a:p>
          <a:p>
            <a:endParaRPr lang="en-US" sz="5900" dirty="0" smtClean="0"/>
          </a:p>
          <a:p>
            <a:pPr marL="1771650" lvl="4" indent="0">
              <a:buNone/>
            </a:pPr>
            <a:r>
              <a:rPr lang="en-US" sz="5000" dirty="0" smtClean="0"/>
              <a:t>                - Group </a:t>
            </a:r>
            <a:r>
              <a:rPr lang="en-US" sz="5000" dirty="0"/>
              <a:t>F-</a:t>
            </a:r>
            <a:r>
              <a:rPr lang="en-US" sz="5000" dirty="0" err="1"/>
              <a:t>Propofol</a:t>
            </a:r>
            <a:r>
              <a:rPr lang="en-US" sz="5000" dirty="0"/>
              <a:t> and </a:t>
            </a:r>
            <a:r>
              <a:rPr lang="en-US" sz="5000" dirty="0" smtClean="0"/>
              <a:t>Fentanyl</a:t>
            </a:r>
          </a:p>
          <a:p>
            <a:pPr marL="1771650" lvl="4" indent="0">
              <a:buNone/>
            </a:pPr>
            <a:endParaRPr lang="en-US" sz="5000" dirty="0"/>
          </a:p>
          <a:p>
            <a:pPr marL="1771650" lvl="4" indent="0">
              <a:buNone/>
            </a:pPr>
            <a:r>
              <a:rPr lang="en-US" sz="5000" dirty="0" smtClean="0"/>
              <a:t>                 -Group </a:t>
            </a:r>
            <a:r>
              <a:rPr lang="en-US" sz="5000" dirty="0"/>
              <a:t>B-</a:t>
            </a:r>
            <a:r>
              <a:rPr lang="en-US" sz="5000" dirty="0" err="1"/>
              <a:t>Propofol</a:t>
            </a:r>
            <a:r>
              <a:rPr lang="en-US" sz="5000" dirty="0"/>
              <a:t> and </a:t>
            </a:r>
            <a:r>
              <a:rPr lang="en-US" sz="5000" dirty="0" err="1" smtClean="0"/>
              <a:t>Butorpha</a:t>
            </a:r>
            <a:r>
              <a:rPr lang="en-US" sz="5000" dirty="0" err="1"/>
              <a:t>nol</a:t>
            </a:r>
            <a:endParaRPr lang="en-US" sz="5000" dirty="0"/>
          </a:p>
          <a:p>
            <a:pPr lvl="1"/>
            <a:endParaRPr lang="en-US" sz="3800" dirty="0" smtClean="0"/>
          </a:p>
          <a:p>
            <a:r>
              <a:rPr lang="en-US" sz="5900" dirty="0" smtClean="0"/>
              <a:t>Inclusion </a:t>
            </a:r>
            <a:r>
              <a:rPr lang="en-US" sz="5900" dirty="0"/>
              <a:t>criteria </a:t>
            </a:r>
            <a:r>
              <a:rPr lang="en-US" sz="5900" dirty="0" smtClean="0"/>
              <a:t>  </a:t>
            </a:r>
          </a:p>
          <a:p>
            <a:pPr marL="400050" lvl="1" indent="0">
              <a:buNone/>
            </a:pPr>
            <a:r>
              <a:rPr lang="en-US" sz="5700" dirty="0"/>
              <a:t> </a:t>
            </a:r>
            <a:r>
              <a:rPr lang="en-US" sz="5700" dirty="0" smtClean="0"/>
              <a:t>                                  -</a:t>
            </a:r>
            <a:r>
              <a:rPr lang="en-US" sz="5700" dirty="0"/>
              <a:t>ASA I and ASA II </a:t>
            </a:r>
          </a:p>
          <a:p>
            <a:pPr lvl="1">
              <a:buNone/>
            </a:pPr>
            <a:r>
              <a:rPr lang="en-US" sz="5700" dirty="0"/>
              <a:t>                                   </a:t>
            </a:r>
            <a:r>
              <a:rPr lang="en-US" sz="5700" dirty="0" smtClean="0"/>
              <a:t>-</a:t>
            </a:r>
            <a:r>
              <a:rPr lang="en-US" sz="5700" dirty="0"/>
              <a:t>Age-18 to 60 </a:t>
            </a:r>
            <a:r>
              <a:rPr lang="en-US" sz="5700" dirty="0" err="1"/>
              <a:t>Yrs</a:t>
            </a:r>
            <a:r>
              <a:rPr lang="en-US" sz="5700" dirty="0"/>
              <a:t> </a:t>
            </a:r>
          </a:p>
          <a:p>
            <a:pPr lvl="1">
              <a:buNone/>
            </a:pPr>
            <a:r>
              <a:rPr lang="en-US" sz="5700" dirty="0"/>
              <a:t>                                   </a:t>
            </a:r>
            <a:r>
              <a:rPr lang="en-US" sz="5700" dirty="0" smtClean="0"/>
              <a:t>-</a:t>
            </a:r>
            <a:r>
              <a:rPr lang="en-US" sz="5700" dirty="0" err="1" smtClean="0"/>
              <a:t>Mallampati</a:t>
            </a:r>
            <a:r>
              <a:rPr lang="en-US" sz="5700" dirty="0" smtClean="0"/>
              <a:t> </a:t>
            </a:r>
            <a:r>
              <a:rPr lang="en-US" sz="5700" dirty="0"/>
              <a:t>- I and II</a:t>
            </a:r>
          </a:p>
          <a:p>
            <a:pPr marL="0" indent="0">
              <a:buNone/>
            </a:pPr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9910" y="2541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49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continued..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7689" y="1567543"/>
            <a:ext cx="8946541" cy="4952009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 smtClean="0"/>
              <a:t>Written informed consent 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Detailed clinical examination was performed</a:t>
            </a:r>
          </a:p>
          <a:p>
            <a:pPr>
              <a:buNone/>
            </a:pPr>
            <a:r>
              <a:rPr lang="en-US" sz="2400" dirty="0" smtClean="0"/>
              <a:t> </a:t>
            </a:r>
          </a:p>
          <a:p>
            <a:r>
              <a:rPr lang="en-US" sz="2400" dirty="0" smtClean="0"/>
              <a:t>Kept nil by mouth overnight </a:t>
            </a:r>
          </a:p>
          <a:p>
            <a:endParaRPr lang="en-US" sz="2400" dirty="0" smtClean="0"/>
          </a:p>
          <a:p>
            <a:r>
              <a:rPr lang="en-US" sz="2400" dirty="0" smtClean="0"/>
              <a:t>Standard monitoring 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 Group B - IV </a:t>
            </a:r>
            <a:r>
              <a:rPr lang="en-US" sz="2400" dirty="0" err="1" smtClean="0"/>
              <a:t>Butorphanol</a:t>
            </a:r>
            <a:r>
              <a:rPr lang="en-US" sz="2400" dirty="0" smtClean="0"/>
              <a:t>    30 µg/kg </a:t>
            </a:r>
          </a:p>
          <a:p>
            <a:pPr>
              <a:buNone/>
            </a:pPr>
            <a:endParaRPr lang="en-US" sz="2400" dirty="0" smtClean="0"/>
          </a:p>
          <a:p>
            <a:r>
              <a:rPr lang="en-US" sz="2400" dirty="0" smtClean="0"/>
              <a:t> Group F  -IV Fentanyl            1.5 µg/kg</a:t>
            </a:r>
          </a:p>
          <a:p>
            <a:endParaRPr lang="en-US" dirty="0"/>
          </a:p>
        </p:txBody>
      </p:sp>
      <p:sp>
        <p:nvSpPr>
          <p:cNvPr id="4" name="AutoShape 2" descr="Image result for mmu mullana log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914" y="2542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79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035100"/>
          </a:xfrm>
        </p:spPr>
        <p:txBody>
          <a:bodyPr/>
          <a:lstStyle/>
          <a:p>
            <a:pPr algn="ctr"/>
            <a:r>
              <a:rPr lang="en-US" b="1" dirty="0" smtClean="0"/>
              <a:t>INDUCTION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69564" y="2052918"/>
            <a:ext cx="8946541" cy="4549763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 smtClean="0"/>
              <a:t>With IV </a:t>
            </a:r>
            <a:r>
              <a:rPr lang="en-US" sz="2400" dirty="0" err="1" smtClean="0"/>
              <a:t>Propofol</a:t>
            </a:r>
            <a:endParaRPr lang="en-US" sz="2400" dirty="0"/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Dose -2.5 mg/kg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Duration-over a period of 60 </a:t>
            </a:r>
            <a:r>
              <a:rPr lang="en-US" sz="2400" dirty="0" smtClean="0"/>
              <a:t>minutes</a:t>
            </a:r>
            <a:endParaRPr lang="en-US" sz="2400" dirty="0"/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LMA specification-number 3 and 4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Maintenance of </a:t>
            </a:r>
            <a:r>
              <a:rPr lang="en-US" sz="2400" dirty="0" smtClean="0"/>
              <a:t>anesthesia</a:t>
            </a:r>
            <a:endParaRPr lang="en-US" sz="2400" dirty="0"/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Reversal 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908" y="2541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035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5130" y="417092"/>
            <a:ext cx="9404723" cy="948570"/>
          </a:xfrm>
        </p:spPr>
        <p:txBody>
          <a:bodyPr/>
          <a:lstStyle/>
          <a:p>
            <a:pPr algn="ctr"/>
            <a:r>
              <a:rPr lang="en-US" b="1" dirty="0"/>
              <a:t>CRITERIA </a:t>
            </a:r>
            <a:r>
              <a:rPr lang="en-US" b="1" dirty="0" smtClean="0"/>
              <a:t>NOTED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98312" y="2052918"/>
            <a:ext cx="8946541" cy="4195481"/>
          </a:xfrm>
        </p:spPr>
        <p:txBody>
          <a:bodyPr/>
          <a:lstStyle/>
          <a:p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r>
              <a:rPr lang="en-US" sz="2800" dirty="0" smtClean="0"/>
              <a:t>Apnea time</a:t>
            </a:r>
          </a:p>
          <a:p>
            <a:pPr marL="0" indent="0">
              <a:buNone/>
            </a:pPr>
            <a:r>
              <a:rPr lang="en-US" sz="2800" dirty="0" smtClean="0"/>
              <a:t>  </a:t>
            </a:r>
          </a:p>
          <a:p>
            <a:r>
              <a:rPr lang="en-US" sz="2800" dirty="0" smtClean="0"/>
              <a:t>Recovery time        analyzed statistically</a:t>
            </a:r>
          </a:p>
          <a:p>
            <a:pPr marL="0" indent="0">
              <a:buNone/>
            </a:pPr>
            <a:r>
              <a:rPr lang="en-US" sz="2800" dirty="0" smtClean="0"/>
              <a:t>         </a:t>
            </a:r>
          </a:p>
          <a:p>
            <a:r>
              <a:rPr lang="en-US" sz="2800" dirty="0" smtClean="0"/>
              <a:t>Sedation score    </a:t>
            </a:r>
            <a:endParaRPr lang="en-US" sz="2800" dirty="0"/>
          </a:p>
        </p:txBody>
      </p:sp>
      <p:sp>
        <p:nvSpPr>
          <p:cNvPr id="4" name="Right Brace 3"/>
          <p:cNvSpPr/>
          <p:nvPr/>
        </p:nvSpPr>
        <p:spPr>
          <a:xfrm>
            <a:off x="4358244" y="2897579"/>
            <a:ext cx="435538" cy="2755075"/>
          </a:xfrm>
          <a:prstGeom prst="rightBrace">
            <a:avLst>
              <a:gd name="adj1" fmla="val 0"/>
              <a:gd name="adj2" fmla="val 5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037" y="2543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760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972321"/>
          </a:xfrm>
        </p:spPr>
        <p:txBody>
          <a:bodyPr/>
          <a:lstStyle/>
          <a:p>
            <a:pPr algn="ctr"/>
            <a:r>
              <a:rPr lang="en-US" b="1" dirty="0" smtClean="0"/>
              <a:t>STATISTICAL   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674422"/>
            <a:ext cx="8946541" cy="4916384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 </a:t>
            </a:r>
          </a:p>
          <a:p>
            <a:r>
              <a:rPr lang="en-US" sz="2600" dirty="0" smtClean="0"/>
              <a:t>Student t test                                       - age</a:t>
            </a:r>
          </a:p>
          <a:p>
            <a:pPr>
              <a:buNone/>
            </a:pPr>
            <a:r>
              <a:rPr lang="en-US" sz="2600" dirty="0" smtClean="0"/>
              <a:t>                                                                  -weight</a:t>
            </a:r>
          </a:p>
          <a:p>
            <a:pPr>
              <a:buNone/>
            </a:pPr>
            <a:r>
              <a:rPr lang="en-US" sz="2600" dirty="0" smtClean="0"/>
              <a:t>                                                                  -apnea time</a:t>
            </a:r>
          </a:p>
          <a:p>
            <a:pPr>
              <a:buNone/>
            </a:pPr>
            <a:r>
              <a:rPr lang="en-US" sz="2600" dirty="0" smtClean="0"/>
              <a:t>                                                                  -recovery time </a:t>
            </a:r>
          </a:p>
          <a:p>
            <a:pPr>
              <a:buNone/>
            </a:pPr>
            <a:endParaRPr lang="en-US" sz="2600" dirty="0" smtClean="0"/>
          </a:p>
          <a:p>
            <a:r>
              <a:rPr lang="en-US" sz="2600" dirty="0" smtClean="0"/>
              <a:t>Mann-Whitney U test- Ordinal data -sedation score </a:t>
            </a:r>
          </a:p>
          <a:p>
            <a:pPr>
              <a:buNone/>
            </a:pPr>
            <a:endParaRPr lang="en-US" sz="2600" dirty="0" smtClean="0"/>
          </a:p>
          <a:p>
            <a:r>
              <a:rPr lang="en-US" sz="2600" dirty="0" smtClean="0"/>
              <a:t> Probability value of &lt; 0.05 was considered significant</a:t>
            </a:r>
          </a:p>
          <a:p>
            <a:pPr>
              <a:buNone/>
            </a:pPr>
            <a:endParaRPr lang="en-US" sz="2600" dirty="0" smtClean="0"/>
          </a:p>
          <a:p>
            <a:r>
              <a:rPr lang="en-US" sz="2600" dirty="0" smtClean="0"/>
              <a:t> Observation tables made and conclusions were drawn</a:t>
            </a:r>
          </a:p>
          <a:p>
            <a:endParaRPr lang="en-US" sz="2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031" y="2538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221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26775" y="2121735"/>
            <a:ext cx="8229600" cy="3200400"/>
          </a:xfrm>
        </p:spPr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/>
              <a:t/>
            </a:r>
            <a:br>
              <a:rPr lang="en-US" dirty="0"/>
            </a:br>
            <a:r>
              <a:rPr lang="en-US" sz="6000" b="1" dirty="0" smtClean="0"/>
              <a:t>OBSERVATION</a:t>
            </a:r>
            <a:endParaRPr lang="en-US" sz="6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81200" y="6019801"/>
            <a:ext cx="8229600" cy="106363"/>
          </a:xfrm>
        </p:spPr>
        <p:txBody>
          <a:bodyPr>
            <a:normAutofit fontScale="25000" lnSpcReduction="20000"/>
          </a:bodyPr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034" y="2539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966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9243" y="238968"/>
            <a:ext cx="9404723" cy="1400530"/>
          </a:xfrm>
        </p:spPr>
        <p:txBody>
          <a:bodyPr/>
          <a:lstStyle/>
          <a:p>
            <a:pPr algn="ctr"/>
            <a:r>
              <a:rPr lang="en-US" b="1" dirty="0" smtClean="0"/>
              <a:t>DEMOGRAPHY </a:t>
            </a:r>
            <a:endParaRPr lang="en-US" b="1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30402835"/>
              </p:ext>
            </p:extLst>
          </p:nvPr>
        </p:nvGraphicFramePr>
        <p:xfrm>
          <a:off x="1199407" y="1888176"/>
          <a:ext cx="9512135" cy="463137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902427"/>
                <a:gridCol w="1902427"/>
                <a:gridCol w="1902427"/>
                <a:gridCol w="1902427"/>
                <a:gridCol w="1902427"/>
              </a:tblGrid>
              <a:tr h="11578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Variables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Group F (n=50)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Group </a:t>
                      </a:r>
                      <a:r>
                        <a:rPr lang="en-US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B (n=50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Z-value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p-value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1578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Age </a:t>
                      </a:r>
                      <a:r>
                        <a:rPr lang="en-US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(years)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33.48±11.15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31.84±11.49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0.72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0.42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NS,p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&gt;0.05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1578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Weight </a:t>
                      </a:r>
                      <a:r>
                        <a:rPr lang="en-US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(kg)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47.66±7.51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latin typeface="Times New Roman"/>
                          <a:ea typeface="Times New Roman"/>
                          <a:cs typeface="Times New Roman"/>
                        </a:rPr>
                        <a:t>50.42±7.65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1.81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0.07 </a:t>
                      </a:r>
                      <a:r>
                        <a:rPr lang="en-US" sz="1800" dirty="0" err="1">
                          <a:latin typeface="Times New Roman"/>
                          <a:ea typeface="Times New Roman"/>
                          <a:cs typeface="Times New Roman"/>
                        </a:rPr>
                        <a:t>NS,p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&gt;0.05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11578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Gender (</a:t>
                      </a:r>
                      <a:r>
                        <a:rPr lang="en-US" sz="1800" b="1" dirty="0">
                          <a:latin typeface="Times New Roman"/>
                          <a:ea typeface="Times New Roman"/>
                          <a:cs typeface="Times New Roman"/>
                        </a:rPr>
                        <a:t>M/F)</a:t>
                      </a:r>
                      <a:endParaRPr lang="en-US" sz="16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6/44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12/38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Arial"/>
                          <a:ea typeface="Times New Roman"/>
                          <a:cs typeface="Times New Roman"/>
                        </a:rPr>
                        <a:t>ﭏ</a:t>
                      </a:r>
                      <a:r>
                        <a:rPr lang="en-US" sz="1800" baseline="30000" dirty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-value=2.43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Times New Roman"/>
                          <a:ea typeface="Times New Roman"/>
                          <a:cs typeface="Times New Roman"/>
                        </a:rPr>
                        <a:t>0.11 </a:t>
                      </a:r>
                      <a:r>
                        <a:rPr lang="en-US" sz="1800" dirty="0" err="1" smtClean="0">
                          <a:latin typeface="Times New Roman"/>
                          <a:ea typeface="Times New Roman"/>
                          <a:cs typeface="Times New Roman"/>
                        </a:rPr>
                        <a:t>NS,p</a:t>
                      </a:r>
                      <a:r>
                        <a:rPr lang="en-US" sz="1800" dirty="0" smtClean="0">
                          <a:latin typeface="Times New Roman"/>
                          <a:ea typeface="Times New Roman"/>
                          <a:cs typeface="Times New Roman"/>
                        </a:rPr>
                        <a:t>&gt;0.05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031" y="2543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4479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362" y="262716"/>
            <a:ext cx="9404723" cy="865443"/>
          </a:xfrm>
        </p:spPr>
        <p:txBody>
          <a:bodyPr/>
          <a:lstStyle/>
          <a:p>
            <a:r>
              <a:rPr lang="en-US" b="1" dirty="0" smtClean="0">
                <a:solidFill>
                  <a:srgbClr val="EBEBEB"/>
                </a:solidFill>
              </a:rPr>
              <a:t>                 DEMOGRAPHY </a:t>
            </a:r>
            <a:endParaRPr lang="en-IN" sz="32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6864157"/>
              </p:ext>
            </p:extLst>
          </p:nvPr>
        </p:nvGraphicFramePr>
        <p:xfrm>
          <a:off x="1056904" y="1888873"/>
          <a:ext cx="9595262" cy="47731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8033" y="2537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325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0031" y="256709"/>
            <a:ext cx="9052840" cy="1143000"/>
          </a:xfrm>
        </p:spPr>
        <p:txBody>
          <a:bodyPr/>
          <a:lstStyle/>
          <a:p>
            <a:pPr algn="ctr"/>
            <a:r>
              <a:rPr lang="en-US" b="1" dirty="0" smtClean="0"/>
              <a:t>APNOEA TIIME</a:t>
            </a:r>
            <a:endParaRPr lang="en-US" b="1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2308974"/>
              </p:ext>
            </p:extLst>
          </p:nvPr>
        </p:nvGraphicFramePr>
        <p:xfrm>
          <a:off x="1140030" y="2232561"/>
          <a:ext cx="8900440" cy="407323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780088"/>
                <a:gridCol w="1780088"/>
                <a:gridCol w="1780088"/>
                <a:gridCol w="1780088"/>
                <a:gridCol w="1780088"/>
              </a:tblGrid>
              <a:tr h="2036618">
                <a:tc>
                  <a:txBody>
                    <a:bodyPr/>
                    <a:lstStyle/>
                    <a:p>
                      <a:r>
                        <a:rPr lang="en-US" b="1" dirty="0" smtClean="0"/>
                        <a:t>variables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Group </a:t>
                      </a:r>
                      <a:r>
                        <a:rPr lang="en-US" b="1" baseline="0" dirty="0" smtClean="0"/>
                        <a:t> F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Group B 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Z  value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 value</a:t>
                      </a:r>
                      <a:endParaRPr lang="en-US" b="1" dirty="0"/>
                    </a:p>
                  </a:txBody>
                  <a:tcPr/>
                </a:tc>
              </a:tr>
              <a:tr h="2036618">
                <a:tc>
                  <a:txBody>
                    <a:bodyPr/>
                    <a:lstStyle/>
                    <a:p>
                      <a:r>
                        <a:rPr lang="en-US" b="1" dirty="0" err="1" smtClean="0"/>
                        <a:t>Apnoea</a:t>
                      </a:r>
                      <a:r>
                        <a:rPr lang="en-US" b="1" dirty="0" smtClean="0"/>
                        <a:t> time</a:t>
                      </a:r>
                    </a:p>
                    <a:p>
                      <a:endParaRPr lang="en-US" b="1" dirty="0" smtClean="0"/>
                    </a:p>
                    <a:p>
                      <a:r>
                        <a:rPr lang="en-US" b="1" dirty="0" smtClean="0"/>
                        <a:t>      (sec)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78.12</a:t>
                      </a:r>
                      <a:r>
                        <a:rPr lang="en-US" baseline="0" dirty="0" smtClean="0"/>
                        <a:t> ± 9.91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57.74  </a:t>
                      </a:r>
                      <a:r>
                        <a:rPr lang="en-US" baseline="0" dirty="0" smtClean="0"/>
                        <a:t>±13.08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8.78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0.000</a:t>
                      </a:r>
                    </a:p>
                    <a:p>
                      <a:pPr algn="ctr"/>
                      <a:r>
                        <a:rPr lang="en-US" dirty="0" smtClean="0"/>
                        <a:t>P&lt;0.05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033" y="2542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08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200" b="1" dirty="0" smtClean="0"/>
              <a:t>APNOEA TIIME</a:t>
            </a:r>
            <a:endParaRPr lang="en-IN" sz="3200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6759377"/>
              </p:ext>
            </p:extLst>
          </p:nvPr>
        </p:nvGraphicFramePr>
        <p:xfrm>
          <a:off x="1981200" y="1983179"/>
          <a:ext cx="8229600" cy="45957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9910" y="2538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752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104405" y="274638"/>
            <a:ext cx="8740240" cy="1143000"/>
          </a:xfrm>
        </p:spPr>
        <p:txBody>
          <a:bodyPr/>
          <a:lstStyle/>
          <a:p>
            <a:pPr algn="ctr"/>
            <a:r>
              <a:rPr lang="en-US" b="1" dirty="0" smtClean="0"/>
              <a:t>RECOVERY TIME</a:t>
            </a:r>
            <a:endParaRPr lang="en-US" b="1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6191625"/>
              </p:ext>
            </p:extLst>
          </p:nvPr>
        </p:nvGraphicFramePr>
        <p:xfrm>
          <a:off x="1104405" y="2315689"/>
          <a:ext cx="9274629" cy="425136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569553"/>
                <a:gridCol w="1926269"/>
                <a:gridCol w="1926269"/>
                <a:gridCol w="1926269"/>
                <a:gridCol w="1926269"/>
              </a:tblGrid>
              <a:tr h="1258535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variables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Group</a:t>
                      </a:r>
                      <a:r>
                        <a:rPr lang="en-US" sz="2400" b="1" baseline="0" dirty="0" smtClean="0"/>
                        <a:t> F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Group B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Z value </a:t>
                      </a:r>
                      <a:endParaRPr 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smtClean="0"/>
                        <a:t>P value</a:t>
                      </a:r>
                      <a:endParaRPr lang="en-US" sz="2400" b="1" dirty="0"/>
                    </a:p>
                  </a:txBody>
                  <a:tcPr/>
                </a:tc>
              </a:tr>
              <a:tr h="299283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</a:tabLst>
                      </a:pPr>
                      <a:r>
                        <a:rPr lang="en-US" sz="2400" b="0" dirty="0"/>
                        <a:t>Recovery </a:t>
                      </a:r>
                      <a:r>
                        <a:rPr lang="en-US" sz="2400" b="0" dirty="0" smtClean="0"/>
                        <a:t>Time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</a:tabLst>
                      </a:pPr>
                      <a:r>
                        <a:rPr lang="en-US" sz="2400" b="0" dirty="0" smtClean="0"/>
                        <a:t>(</a:t>
                      </a:r>
                      <a:r>
                        <a:rPr lang="en-US" sz="2400" b="0" dirty="0"/>
                        <a:t>Min)</a:t>
                      </a:r>
                      <a:endParaRPr lang="en-US" sz="24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</a:tabLst>
                      </a:pPr>
                      <a:r>
                        <a:rPr lang="en-US" sz="2400" b="0" dirty="0"/>
                        <a:t>3.74±0.95</a:t>
                      </a:r>
                      <a:endParaRPr lang="en-US" sz="24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</a:tabLst>
                      </a:pPr>
                      <a:r>
                        <a:rPr lang="en-US" sz="2400" b="0" dirty="0"/>
                        <a:t>6.52±0.90</a:t>
                      </a:r>
                      <a:endParaRPr lang="en-US" sz="24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</a:tabLst>
                      </a:pPr>
                      <a:r>
                        <a:rPr lang="en-US" sz="2400" b="0" dirty="0"/>
                        <a:t>14.97</a:t>
                      </a:r>
                      <a:endParaRPr lang="en-US" sz="24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</a:tabLst>
                      </a:pPr>
                      <a:r>
                        <a:rPr lang="en-US" sz="2400" b="0" dirty="0"/>
                        <a:t>0.000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</a:tabLst>
                      </a:pPr>
                      <a:r>
                        <a:rPr lang="en-US" sz="2400" b="0" dirty="0" err="1"/>
                        <a:t>S,p</a:t>
                      </a:r>
                      <a:r>
                        <a:rPr lang="en-US" sz="2400" b="0" dirty="0"/>
                        <a:t>&lt;0.05</a:t>
                      </a:r>
                      <a:endParaRPr lang="en-US" sz="2400" b="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905" y="2542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96933" y="271468"/>
            <a:ext cx="662643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 smtClean="0"/>
              <a:t>RECOVERY TIME</a:t>
            </a:r>
            <a:endParaRPr lang="en-IN" sz="3600" b="1" dirty="0"/>
          </a:p>
        </p:txBody>
      </p:sp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1888922460"/>
              </p:ext>
            </p:extLst>
          </p:nvPr>
        </p:nvGraphicFramePr>
        <p:xfrm>
          <a:off x="1401287" y="1805049"/>
          <a:ext cx="8787741" cy="48213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68035" y="2543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1844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0657287"/>
              </p:ext>
            </p:extLst>
          </p:nvPr>
        </p:nvGraphicFramePr>
        <p:xfrm>
          <a:off x="1520044" y="617526"/>
          <a:ext cx="8692734" cy="6827520"/>
        </p:xfrm>
        <a:graphic>
          <a:graphicData uri="http://schemas.openxmlformats.org/drawingml/2006/table">
            <a:tbl>
              <a:tblPr/>
              <a:tblGrid>
                <a:gridCol w="1465973"/>
                <a:gridCol w="1465973"/>
                <a:gridCol w="1401535"/>
                <a:gridCol w="1401535"/>
                <a:gridCol w="1419791"/>
                <a:gridCol w="1537927"/>
              </a:tblGrid>
              <a:tr h="37470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b="1" dirty="0" smtClean="0">
                          <a:latin typeface="+mj-lt"/>
                          <a:ea typeface="Times New Roman"/>
                          <a:cs typeface="Times New Roman"/>
                        </a:rPr>
                        <a:t>Time</a:t>
                      </a:r>
                      <a:endParaRPr lang="en-US" sz="1400" b="1" dirty="0">
                        <a:latin typeface="+mj-lt"/>
                        <a:ea typeface="Times New Roman"/>
                        <a:cs typeface="Times New Roman"/>
                      </a:endParaRP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b="1" dirty="0">
                          <a:latin typeface="+mj-lt"/>
                          <a:ea typeface="Times New Roman"/>
                          <a:cs typeface="Times New Roman"/>
                        </a:rPr>
                        <a:t>Grade 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b="1" dirty="0">
                          <a:latin typeface="+mj-lt"/>
                          <a:ea typeface="Times New Roman"/>
                          <a:cs typeface="Times New Roman"/>
                        </a:rPr>
                        <a:t>Group F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b="1" dirty="0">
                          <a:latin typeface="+mj-lt"/>
                          <a:ea typeface="Times New Roman"/>
                          <a:cs typeface="Times New Roman"/>
                        </a:rPr>
                        <a:t>Group B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b="1" dirty="0">
                          <a:latin typeface="+mj-lt"/>
                          <a:ea typeface="Times New Roman"/>
                          <a:cs typeface="Times New Roman"/>
                        </a:rPr>
                        <a:t>ﭏ</a:t>
                      </a:r>
                      <a:r>
                        <a:rPr lang="en-US" sz="1400" b="1" baseline="30000" dirty="0"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  <a:r>
                        <a:rPr lang="en-US" sz="1400" b="1" dirty="0">
                          <a:latin typeface="+mj-lt"/>
                          <a:ea typeface="Times New Roman"/>
                          <a:cs typeface="Times New Roman"/>
                        </a:rPr>
                        <a:t>-value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b="1" dirty="0">
                          <a:latin typeface="+mj-lt"/>
                          <a:ea typeface="Times New Roman"/>
                          <a:cs typeface="Times New Roman"/>
                        </a:rPr>
                        <a:t>p-value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704"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b="1" dirty="0">
                          <a:latin typeface="+mj-lt"/>
                          <a:ea typeface="Times New Roman"/>
                          <a:cs typeface="Times New Roman"/>
                        </a:rPr>
                        <a:t>½ hour</a:t>
                      </a:r>
                    </a:p>
                  </a:txBody>
                  <a:tcPr marL="40821" marR="408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88.73</a:t>
                      </a:r>
                    </a:p>
                  </a:txBody>
                  <a:tcPr marL="40821" marR="408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P&lt;0.0001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S</a:t>
                      </a:r>
                    </a:p>
                  </a:txBody>
                  <a:tcPr marL="40821" marR="408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7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46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47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46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47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47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4704"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b="1" dirty="0">
                          <a:latin typeface="+mj-lt"/>
                          <a:ea typeface="Times New Roman"/>
                          <a:cs typeface="Times New Roman"/>
                        </a:rPr>
                        <a:t>1 hour</a:t>
                      </a:r>
                    </a:p>
                  </a:txBody>
                  <a:tcPr marL="40821" marR="408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5.09</a:t>
                      </a:r>
                    </a:p>
                  </a:txBody>
                  <a:tcPr marL="40821" marR="408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0.16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NS,p&gt;0.05</a:t>
                      </a:r>
                    </a:p>
                  </a:txBody>
                  <a:tcPr marL="40821" marR="408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7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49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46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47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47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47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4704"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b="1" dirty="0">
                          <a:latin typeface="+mj-lt"/>
                          <a:ea typeface="Times New Roman"/>
                          <a:cs typeface="Times New Roman"/>
                        </a:rPr>
                        <a:t>2 hour</a:t>
                      </a:r>
                    </a:p>
                  </a:txBody>
                  <a:tcPr marL="40821" marR="408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1.01</a:t>
                      </a:r>
                    </a:p>
                  </a:txBody>
                  <a:tcPr marL="40821" marR="408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0.31</a:t>
                      </a:r>
                    </a:p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NS,p&gt;0.05</a:t>
                      </a:r>
                    </a:p>
                  </a:txBody>
                  <a:tcPr marL="40821" marR="4082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47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2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50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49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47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3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1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47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4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470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5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57150" algn="l"/>
                          <a:tab pos="4215130" algn="ctr"/>
                        </a:tabLst>
                      </a:pPr>
                      <a:r>
                        <a:rPr lang="en-US" sz="1400" dirty="0">
                          <a:latin typeface="+mj-lt"/>
                          <a:ea typeface="Times New Roman"/>
                          <a:cs typeface="Times New Roman"/>
                        </a:rPr>
                        <a:t>0</a:t>
                      </a:r>
                    </a:p>
                  </a:txBody>
                  <a:tcPr marL="40821" marR="4082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9910" y="-9337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22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742" y="203338"/>
            <a:ext cx="9404723" cy="984194"/>
          </a:xfrm>
        </p:spPr>
        <p:txBody>
          <a:bodyPr/>
          <a:lstStyle/>
          <a:p>
            <a:endParaRPr lang="en-IN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1680747"/>
              </p:ext>
            </p:extLst>
          </p:nvPr>
        </p:nvGraphicFramePr>
        <p:xfrm>
          <a:off x="1282535" y="1853248"/>
          <a:ext cx="8775865" cy="4832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9905" y="-9339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7149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7361" y="310218"/>
            <a:ext cx="9404723" cy="1400530"/>
          </a:xfrm>
        </p:spPr>
        <p:txBody>
          <a:bodyPr/>
          <a:lstStyle/>
          <a:p>
            <a:pPr algn="ctr"/>
            <a:r>
              <a:rPr lang="en-US" b="1" dirty="0" smtClean="0"/>
              <a:t>DISCUSSION 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9346974" cy="4549763"/>
          </a:xfrm>
        </p:spPr>
        <p:txBody>
          <a:bodyPr/>
          <a:lstStyle/>
          <a:p>
            <a:endParaRPr lang="en-US" sz="2400" dirty="0"/>
          </a:p>
          <a:p>
            <a:r>
              <a:rPr lang="en-US" sz="2400" dirty="0"/>
              <a:t>LMA  is a </a:t>
            </a:r>
            <a:r>
              <a:rPr lang="en-US" sz="2400" dirty="0" smtClean="0"/>
              <a:t>supra-</a:t>
            </a:r>
            <a:r>
              <a:rPr lang="en-US" sz="2400" dirty="0" err="1" smtClean="0"/>
              <a:t>glottic</a:t>
            </a:r>
            <a:r>
              <a:rPr lang="en-US" sz="2400" dirty="0" smtClean="0"/>
              <a:t> </a:t>
            </a:r>
            <a:r>
              <a:rPr lang="en-US" sz="2400" dirty="0"/>
              <a:t>device  which  requires lesser depth of </a:t>
            </a:r>
            <a:r>
              <a:rPr lang="en-US" sz="2400" dirty="0" smtClean="0"/>
              <a:t>anesthesia </a:t>
            </a:r>
            <a:endParaRPr lang="en-US" sz="2400" dirty="0"/>
          </a:p>
          <a:p>
            <a:pPr>
              <a:buNone/>
            </a:pPr>
            <a:endParaRPr lang="en-US" sz="2400" dirty="0"/>
          </a:p>
          <a:p>
            <a:r>
              <a:rPr lang="en-US" sz="2400" dirty="0" smtClean="0"/>
              <a:t>Evokes less </a:t>
            </a:r>
            <a:r>
              <a:rPr lang="en-US" sz="2400" dirty="0"/>
              <a:t>hemodynamic response 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 smtClean="0"/>
              <a:t> Causes less </a:t>
            </a:r>
            <a:r>
              <a:rPr lang="en-US" sz="2400" dirty="0"/>
              <a:t>stimulation of  </a:t>
            </a:r>
            <a:r>
              <a:rPr lang="en-US" sz="2400" dirty="0" smtClean="0"/>
              <a:t>airway</a:t>
            </a:r>
            <a:endParaRPr lang="en-US" sz="2400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912" y="2543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3670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83617" y="298342"/>
            <a:ext cx="9404723" cy="1031694"/>
          </a:xfrm>
        </p:spPr>
        <p:txBody>
          <a:bodyPr/>
          <a:lstStyle/>
          <a:p>
            <a:pPr algn="ctr"/>
            <a:r>
              <a:rPr lang="en-US" b="1" dirty="0" smtClean="0"/>
              <a:t>DISCUSSING  “WHY”</a:t>
            </a:r>
            <a:endParaRPr lang="en-US" b="1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1103312" y="2052918"/>
            <a:ext cx="9620106" cy="4478511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Why we opted not to  use muscle relaxant and maintain patient on spontaneous ventilation 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Why we want to reduce </a:t>
            </a:r>
            <a:r>
              <a:rPr lang="en-US" sz="2400" dirty="0" smtClean="0"/>
              <a:t>apnea </a:t>
            </a:r>
            <a:r>
              <a:rPr lang="en-US" sz="2400" dirty="0"/>
              <a:t>time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Why in our study we never encountered hypoxia  due to </a:t>
            </a:r>
            <a:r>
              <a:rPr lang="en-US" sz="2400" dirty="0" smtClean="0"/>
              <a:t>apnea</a:t>
            </a:r>
            <a:endParaRPr lang="en-US" sz="2400" dirty="0"/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 Why opioid pretreatment was decided</a:t>
            </a:r>
          </a:p>
          <a:p>
            <a:pPr>
              <a:buNone/>
            </a:pPr>
            <a:r>
              <a:rPr lang="en-US" sz="2400" dirty="0"/>
              <a:t> 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910" y="2538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82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449807"/>
          </a:xfrm>
        </p:spPr>
        <p:txBody>
          <a:bodyPr/>
          <a:lstStyle/>
          <a:p>
            <a:pPr algn="ctr"/>
            <a:r>
              <a:rPr lang="en-US" sz="2000" dirty="0" smtClean="0">
                <a:solidFill>
                  <a:prstClr val="white"/>
                </a:solidFill>
              </a:rPr>
              <a:t>                                   </a:t>
            </a:r>
            <a:br>
              <a:rPr lang="en-US" sz="2000" dirty="0" smtClean="0">
                <a:solidFill>
                  <a:prstClr val="white"/>
                </a:solidFill>
              </a:rPr>
            </a:br>
            <a:r>
              <a:rPr lang="en-US" sz="2800" b="1" dirty="0" smtClean="0">
                <a:solidFill>
                  <a:prstClr val="white"/>
                </a:solidFill>
              </a:rPr>
              <a:t/>
            </a:r>
            <a:br>
              <a:rPr lang="en-US" sz="2800" b="1" dirty="0" smtClean="0">
                <a:solidFill>
                  <a:prstClr val="white"/>
                </a:solidFill>
              </a:rPr>
            </a:br>
            <a:endParaRPr lang="en-US" sz="48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98764" y="2052918"/>
            <a:ext cx="10913423" cy="4195481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sz="3600" b="1" dirty="0" smtClean="0"/>
              <a:t>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600" b="1" dirty="0" smtClean="0">
                <a:solidFill>
                  <a:prstClr val="white"/>
                </a:solidFill>
              </a:rPr>
              <a:t>BUTORPHANOL </a:t>
            </a:r>
            <a:r>
              <a:rPr lang="en-US" sz="3600" b="1" dirty="0">
                <a:solidFill>
                  <a:prstClr val="white"/>
                </a:solidFill>
              </a:rPr>
              <a:t>VS </a:t>
            </a:r>
            <a:r>
              <a:rPr lang="en-US" sz="3600" b="1" dirty="0" smtClean="0">
                <a:solidFill>
                  <a:prstClr val="white"/>
                </a:solidFill>
              </a:rPr>
              <a:t>FENTANYL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3600" b="1" dirty="0" smtClean="0">
                <a:solidFill>
                  <a:prstClr val="white"/>
                </a:solidFill>
              </a:rPr>
              <a:t> </a:t>
            </a:r>
            <a:r>
              <a:rPr lang="en-US" sz="3600" b="1" dirty="0">
                <a:solidFill>
                  <a:prstClr val="white"/>
                </a:solidFill>
              </a:rPr>
              <a:t>AN </a:t>
            </a:r>
            <a:r>
              <a:rPr lang="en-US" sz="3600" b="1" dirty="0" smtClean="0">
                <a:solidFill>
                  <a:prstClr val="white"/>
                </a:solidFill>
              </a:rPr>
              <a:t>EXPERIENCE</a:t>
            </a:r>
          </a:p>
          <a:p>
            <a:pPr marL="0" indent="0">
              <a:lnSpc>
                <a:spcPct val="150000"/>
              </a:lnSpc>
              <a:buNone/>
            </a:pPr>
            <a:endParaRPr lang="en-US" sz="2600" dirty="0" smtClean="0"/>
          </a:p>
          <a:p>
            <a:pPr lvl="3">
              <a:lnSpc>
                <a:spcPct val="150000"/>
              </a:lnSpc>
            </a:pPr>
            <a:endParaRPr lang="en-US" sz="1700" dirty="0"/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79910" y="-9337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5642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986" y="286467"/>
            <a:ext cx="9404723" cy="1035100"/>
          </a:xfrm>
        </p:spPr>
        <p:txBody>
          <a:bodyPr/>
          <a:lstStyle/>
          <a:p>
            <a:pPr algn="ctr"/>
            <a:r>
              <a:rPr lang="en-US" b="1" dirty="0" smtClean="0"/>
              <a:t>SUPPORT STUDIES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2986" y="2052918"/>
            <a:ext cx="8996656" cy="4514137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sz="2400" b="1" dirty="0" smtClean="0"/>
              <a:t>P. Chari et al 2006; </a:t>
            </a:r>
          </a:p>
          <a:p>
            <a:pPr>
              <a:lnSpc>
                <a:spcPct val="150000"/>
              </a:lnSpc>
            </a:pPr>
            <a:r>
              <a:rPr lang="en-US" sz="2400" b="1" dirty="0" err="1" smtClean="0"/>
              <a:t>Asha</a:t>
            </a:r>
            <a:r>
              <a:rPr lang="en-US" sz="2400" b="1" dirty="0" smtClean="0"/>
              <a:t> Gupta et al </a:t>
            </a:r>
          </a:p>
          <a:p>
            <a:pPr>
              <a:lnSpc>
                <a:spcPct val="150000"/>
              </a:lnSpc>
            </a:pPr>
            <a:r>
              <a:rPr lang="en-US" sz="2400" b="1" dirty="0" err="1" smtClean="0"/>
              <a:t>Goh</a:t>
            </a:r>
            <a:r>
              <a:rPr lang="en-US" sz="2400" b="1" dirty="0" smtClean="0"/>
              <a:t> PK, Chiu CL, Wang CY, et al. 2005;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/>
              <a:t>Dryden GE; 1986 </a:t>
            </a:r>
          </a:p>
          <a:p>
            <a:pPr>
              <a:lnSpc>
                <a:spcPct val="150000"/>
              </a:lnSpc>
            </a:pPr>
            <a:r>
              <a:rPr lang="en-US" sz="2400" b="1" dirty="0" smtClean="0"/>
              <a:t>M .Tanaka and </a:t>
            </a:r>
            <a:r>
              <a:rPr lang="en-US" sz="2400" b="1" dirty="0" err="1" smtClean="0"/>
              <a:t>T.Nishikawa</a:t>
            </a:r>
            <a:endParaRPr lang="en-US" sz="2400" b="1" dirty="0" smtClean="0"/>
          </a:p>
          <a:p>
            <a:pPr>
              <a:lnSpc>
                <a:spcPct val="150000"/>
              </a:lnSpc>
            </a:pPr>
            <a:r>
              <a:rPr lang="en-US" sz="2400" b="1" dirty="0" err="1" smtClean="0"/>
              <a:t>P.Harish</a:t>
            </a:r>
            <a:r>
              <a:rPr lang="en-US" sz="2400" b="1" dirty="0" smtClean="0"/>
              <a:t> and </a:t>
            </a:r>
            <a:r>
              <a:rPr lang="en-US" sz="2400" b="1" dirty="0" err="1" smtClean="0"/>
              <a:t>G.Subrahmanyam</a:t>
            </a:r>
            <a:endParaRPr lang="en-US" sz="2400" b="1" dirty="0" smtClean="0"/>
          </a:p>
          <a:p>
            <a:pPr>
              <a:lnSpc>
                <a:spcPct val="150000"/>
              </a:lnSpc>
            </a:pPr>
            <a:r>
              <a:rPr lang="en-US" sz="2400" b="1" dirty="0" smtClean="0"/>
              <a:t>Critical review of </a:t>
            </a:r>
            <a:r>
              <a:rPr lang="en-US" sz="2400" b="1" dirty="0" err="1" smtClean="0"/>
              <a:t>butorphanol</a:t>
            </a:r>
            <a:r>
              <a:rPr lang="en-US" sz="2400" b="1" dirty="0" smtClean="0"/>
              <a:t> –World </a:t>
            </a:r>
            <a:r>
              <a:rPr lang="en-US" sz="2400" b="1" dirty="0"/>
              <a:t>H</a:t>
            </a:r>
            <a:r>
              <a:rPr lang="en-US" sz="2400" b="1" dirty="0" smtClean="0"/>
              <a:t>ealth </a:t>
            </a:r>
            <a:r>
              <a:rPr lang="en-US" sz="2400" b="1" dirty="0" err="1"/>
              <a:t>O</a:t>
            </a:r>
            <a:r>
              <a:rPr lang="en-US" sz="2400" b="1" dirty="0" err="1" smtClean="0"/>
              <a:t>rganisation</a:t>
            </a:r>
            <a:endParaRPr lang="en-US" sz="24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029" y="2539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62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2005" y="167714"/>
            <a:ext cx="9404723" cy="104357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CONCLUSION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1104405"/>
            <a:ext cx="9596356" cy="5753595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Both </a:t>
            </a:r>
            <a:r>
              <a:rPr lang="en-US" dirty="0" err="1" smtClean="0"/>
              <a:t>propofol-butorphanol</a:t>
            </a:r>
            <a:r>
              <a:rPr lang="en-US" dirty="0" smtClean="0"/>
              <a:t> and </a:t>
            </a:r>
            <a:r>
              <a:rPr lang="en-US" dirty="0" err="1" smtClean="0"/>
              <a:t>propofol</a:t>
            </a:r>
            <a:r>
              <a:rPr lang="en-US" dirty="0" smtClean="0"/>
              <a:t>-fentanyl can be used for insertion of  LMA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 err="1"/>
              <a:t>B</a:t>
            </a:r>
            <a:r>
              <a:rPr lang="en-US" dirty="0" err="1" smtClean="0"/>
              <a:t>utorphanol</a:t>
            </a:r>
            <a:r>
              <a:rPr lang="en-US" dirty="0" smtClean="0"/>
              <a:t> ,when used as a co-induction agent with </a:t>
            </a:r>
            <a:r>
              <a:rPr lang="en-US" dirty="0" err="1" smtClean="0"/>
              <a:t>propofol</a:t>
            </a:r>
            <a:r>
              <a:rPr lang="en-US" dirty="0" smtClean="0"/>
              <a:t> decreases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apnea time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Recovery time and sedation were prolonged with </a:t>
            </a:r>
            <a:r>
              <a:rPr lang="en-US" dirty="0" err="1" smtClean="0"/>
              <a:t>butorphanol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 Clinically this was  within acceptable limit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err="1"/>
              <a:t>B</a:t>
            </a:r>
            <a:r>
              <a:rPr lang="en-US" dirty="0" err="1" smtClean="0"/>
              <a:t>utorphanol</a:t>
            </a:r>
            <a:r>
              <a:rPr lang="en-US" dirty="0" smtClean="0"/>
              <a:t> as co-induction agent can be preferred due to its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- safer respiratory profile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    -easy availability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sz="1600" i="1" dirty="0" smtClean="0">
                <a:solidFill>
                  <a:srgbClr val="FFC000"/>
                </a:solidFill>
              </a:rPr>
              <a:t>Non-narcotic opioid  BUTORPHANOL is an adoptive option as co-induction agent </a:t>
            </a:r>
            <a:endParaRPr lang="en-US" sz="1600" i="1" dirty="0">
              <a:solidFill>
                <a:srgbClr val="FFC0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8037" y="2543"/>
            <a:ext cx="1228725" cy="1247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971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            References</a:t>
            </a:r>
            <a:r>
              <a:rPr lang="en-US" sz="3600" dirty="0"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  <a:t/>
            </a:r>
            <a:br>
              <a:rPr lang="en-US" sz="3600" dirty="0"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1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. 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Ghafoor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H,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Afshan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G,  Kamal R. General Anesthesia with Laryngeal Mask Airway: Etomidate vs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Propofol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for Hemodynamic Stability.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Open J Anesthesiology 2012;2:161-5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0" marR="0" algn="just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tabLst>
                <a:tab pos="5715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2. Yousef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GT,Elsayed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KM .A clinical comparison of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ketofol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(ketamine and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propofol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admixture) versus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propofol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as an induction agent on quality of laryngeal mask airway insertion and hemodynamic stability in children.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Anesth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Essays Res  2013 ;7(2):194-9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3. 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Ramaswamy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AH, Shaikh S. Comparison of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dexmedetomidine-propofol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versus fentanyl-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propofol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for insertion of laryngeal mask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airway.Journal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of  Clinical Pharmacology 2015 ; 31(2);217-20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tabLst>
                <a:tab pos="57150" algn="l"/>
              </a:tabLs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4.Pournajafian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A,Alimian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M ,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Rokhtabnak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F,Ghodraty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M,Mojri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M.Success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rate of airway devices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insertion:Laryngeal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mask airway versus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supraglottic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gel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device.Anaesth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Pain Med march2015;5:e22068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tabLst>
                <a:tab pos="57150" algn="l"/>
              </a:tabLst>
            </a:pPr>
            <a:r>
              <a:rPr lang="en-US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5.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  <a:hlinkClick r:id="rId2"/>
              </a:rPr>
              <a:t>Sirian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R,</a:t>
            </a:r>
            <a:r>
              <a:rPr lang="en-US" u="sng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  <a:hlinkClick r:id="rId3"/>
              </a:rPr>
              <a:t>Wills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J.</a:t>
            </a:r>
            <a:r>
              <a:rPr lang="en-US" kern="1800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Physiology</a:t>
            </a:r>
            <a:r>
              <a:rPr lang="en-US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of </a:t>
            </a:r>
            <a:r>
              <a:rPr lang="en-US" kern="1800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apnoea</a:t>
            </a:r>
            <a:r>
              <a:rPr lang="en-US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and the benefits of </a:t>
            </a:r>
            <a:r>
              <a:rPr lang="en-US" kern="1800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preoxygenation</a:t>
            </a:r>
            <a:r>
              <a:rPr lang="en-US" kern="1800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.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Contin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Educ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Anaesth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</a:t>
            </a:r>
            <a:r>
              <a:rPr lang="en-US" dirty="0" err="1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Crit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Care Pain 2009; 9 : 105-108.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pPr marL="0" marR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  <a:t> </a:t>
            </a:r>
            <a:endParaRPr lang="en-US" sz="1600" dirty="0">
              <a:latin typeface="Calibri" panose="020F0502020204030204" pitchFamily="34" charset="0"/>
              <a:ea typeface="Times New Roman" panose="02020603050405020304" pitchFamily="18" charset="0"/>
              <a:cs typeface="Mangal" panose="02040503050203030202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455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2457" y="452717"/>
            <a:ext cx="9078376" cy="1143854"/>
          </a:xfrm>
        </p:spPr>
        <p:txBody>
          <a:bodyPr/>
          <a:lstStyle/>
          <a:p>
            <a:r>
              <a:rPr lang="en-US" dirty="0" smtClean="0"/>
              <a:t> 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4284" y="2052918"/>
            <a:ext cx="8946541" cy="4195481"/>
          </a:xfrm>
        </p:spPr>
        <p:txBody>
          <a:bodyPr>
            <a:noAutofit/>
          </a:bodyPr>
          <a:lstStyle/>
          <a:p>
            <a:pPr marL="0" lvl="0" indent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1E5155">
                  <a:lumMod val="40000"/>
                  <a:lumOff val="60000"/>
                </a:srgbClr>
              </a:buClr>
              <a:buNone/>
              <a:tabLst>
                <a:tab pos="57150" algn="l"/>
              </a:tabLst>
            </a:pP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6.Ziyaeifard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M,Azarfarin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R,Ferasatkish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R,Dashti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M.Management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difficult airway with laryngeal mask airway in a child with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mucopolysaccharidosis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mitral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regurgitation:A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case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report.Resp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Cardiovasc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Med </a:t>
            </a:r>
            <a:r>
              <a:rPr lang="en-US" sz="1400" dirty="0" smtClean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2014;3:e17456</a:t>
            </a:r>
          </a:p>
          <a:p>
            <a:pPr marL="0" lvl="0" indent="0" algn="just">
              <a:lnSpc>
                <a:spcPct val="200000"/>
              </a:lnSpc>
              <a:spcBef>
                <a:spcPts val="0"/>
              </a:spcBef>
              <a:buClr>
                <a:srgbClr val="1E5155">
                  <a:lumMod val="40000"/>
                  <a:lumOff val="60000"/>
                </a:srgbClr>
              </a:buClr>
              <a:buNone/>
            </a:pPr>
            <a:r>
              <a:rPr lang="en-US" sz="1400" dirty="0" smtClean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7.Goh 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PK, Chiu CL, Wang CY, et al. Randomized double-blind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comparisonof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ketamine-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propofol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fentanyl-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propofol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propofol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saline on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haemodynamics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laryngeal mask airway insertion conditions.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Anaesth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Intensive Care. 2005; 33:223-228</a:t>
            </a:r>
            <a:r>
              <a:rPr lang="en-US" sz="1400" dirty="0" smtClean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lvl="0" indent="0" algn="just">
              <a:lnSpc>
                <a:spcPct val="200000"/>
              </a:lnSpc>
              <a:spcAft>
                <a:spcPts val="600"/>
              </a:spcAft>
              <a:buClr>
                <a:srgbClr val="1E5155">
                  <a:lumMod val="40000"/>
                  <a:lumOff val="60000"/>
                </a:srgbClr>
              </a:buClr>
              <a:buNone/>
            </a:pPr>
            <a:r>
              <a:rPr lang="en-US" sz="1400" dirty="0" smtClean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Leong WM, Ong EL. Laryngeal mask airway can be inserted with inhaled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desflurane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induction. J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Anesth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2005;19(2):112-7</a:t>
            </a:r>
            <a:r>
              <a:rPr lang="en-US" sz="1400" dirty="0" smtClean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0" lvl="0" indent="0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rgbClr val="1E5155">
                  <a:lumMod val="40000"/>
                  <a:lumOff val="60000"/>
                </a:srgbClr>
              </a:buClr>
              <a:buNone/>
            </a:pPr>
            <a:r>
              <a:rPr lang="en-US" sz="1400" dirty="0" smtClean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9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 Rao MH, 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Satyanarayana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V, Srinivas B, 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Muralidhar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A,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Samantaray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A,  Reddy ASK,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Hemanth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N.Comparison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butorphanol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and fentanyl for balanced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anaesthesia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in patients undergoing laparoscopic surgeries under general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anaesthesia:a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prospective, randomized, double-blind study. J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Clin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Sci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Res </a:t>
            </a:r>
            <a:r>
              <a:rPr lang="en-US" sz="1400" dirty="0" smtClean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2013;2:8-15</a:t>
            </a:r>
          </a:p>
          <a:p>
            <a:pPr marL="0" lvl="0" indent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Clr>
                <a:srgbClr val="1E5155">
                  <a:lumMod val="40000"/>
                  <a:lumOff val="60000"/>
                </a:srgbClr>
              </a:buClr>
              <a:buNone/>
              <a:tabLst>
                <a:tab pos="57150" algn="l"/>
              </a:tabLst>
            </a:pPr>
            <a:r>
              <a:rPr lang="en-US" sz="1400" dirty="0" smtClean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J Henderson. Airway management in adult. </a:t>
            </a:r>
            <a:r>
              <a:rPr lang="en-US" sz="1400" dirty="0" err="1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In:Miller</a:t>
            </a:r>
            <a:r>
              <a:rPr lang="en-US" sz="14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RD, editor. Miller textbook of an</a:t>
            </a:r>
            <a:r>
              <a:rPr lang="en-US" sz="1600" dirty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aesthesia,6th edition. Philadelphia: Elsevier; </a:t>
            </a:r>
            <a:r>
              <a:rPr lang="en-US" sz="1600" dirty="0" smtClean="0">
                <a:solidFill>
                  <a:prstClr val="white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2009.p.1573-1603</a:t>
            </a:r>
            <a:endParaRPr lang="en-US" sz="1600" dirty="0">
              <a:solidFill>
                <a:prstClr val="white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103312" y="225258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857995" y="809081"/>
            <a:ext cx="6096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400" b="1" dirty="0" smtClean="0">
                <a:solidFill>
                  <a:srgbClr val="EBEBEB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Mangal" panose="02040503050203030202" pitchFamily="18" charset="0"/>
              </a:rPr>
              <a:t>              References-continued</a:t>
            </a:r>
            <a:r>
              <a:rPr lang="en-US" sz="3600" dirty="0">
                <a:solidFill>
                  <a:srgbClr val="EBEBEB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  <a:t/>
            </a:r>
            <a:br>
              <a:rPr lang="en-US" sz="3600" dirty="0">
                <a:solidFill>
                  <a:srgbClr val="EBEBEB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Mangal" panose="02040503050203030202" pitchFamily="18" charset="0"/>
              </a:rPr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843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1957635"/>
            <a:ext cx="8947150" cy="419576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                                          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3200" dirty="0" smtClean="0"/>
              <a:t>                                     </a:t>
            </a:r>
            <a:r>
              <a:rPr lang="en-US" sz="4400" dirty="0" smtClean="0"/>
              <a:t>THANK YOU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42939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170</TotalTime>
  <Words>999</Words>
  <Application>Microsoft Office PowerPoint</Application>
  <PresentationFormat>Custom</PresentationFormat>
  <Paragraphs>313</Paragraphs>
  <Slides>28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Ion</vt:lpstr>
      <vt:lpstr>COMPARATIVE EVALUATION OF BUTORPHANOL AND FENTANYL AS CO-INDUCTION AGENT TO ASSESS THEIR EFFECT ON APNOEA TIME, RECOVERY TIME AND SEDATION SCORE USING LARYNGEAL MASK AIRWAY</vt:lpstr>
      <vt:lpstr>INTRODUCTION</vt:lpstr>
      <vt:lpstr>LMA INSERTION- TO ACHIEVE OPTIMAL CONDITION</vt:lpstr>
      <vt:lpstr>DECREASING PROPOFOL REQUIREMENT</vt:lpstr>
      <vt:lpstr>                          Spontaneous v/s positive pressure ventilation </vt:lpstr>
      <vt:lpstr>PRESENT STUDY</vt:lpstr>
      <vt:lpstr>METHODOLOGY </vt:lpstr>
      <vt:lpstr>Methods continued..</vt:lpstr>
      <vt:lpstr>INDUCTION</vt:lpstr>
      <vt:lpstr>CRITERIA NOTED</vt:lpstr>
      <vt:lpstr>STATISTICAL   APPLICATION</vt:lpstr>
      <vt:lpstr>  OBSERVATION</vt:lpstr>
      <vt:lpstr>DEMOGRAPHY </vt:lpstr>
      <vt:lpstr>                 DEMOGRAPHY </vt:lpstr>
      <vt:lpstr>APNOEA TIIME</vt:lpstr>
      <vt:lpstr>APNOEA TIIME</vt:lpstr>
      <vt:lpstr>RECOVERY TIME</vt:lpstr>
      <vt:lpstr>PowerPoint Presentation</vt:lpstr>
      <vt:lpstr>PowerPoint Presentation</vt:lpstr>
      <vt:lpstr>PowerPoint Presentation</vt:lpstr>
      <vt:lpstr>DISCUSSION </vt:lpstr>
      <vt:lpstr>DISCUSSING  “WHY”</vt:lpstr>
      <vt:lpstr>                                     </vt:lpstr>
      <vt:lpstr>SUPPORT STUDIES</vt:lpstr>
      <vt:lpstr>CONCLUSION </vt:lpstr>
      <vt:lpstr>                          References </vt:lpstr>
      <vt:lpstr>  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Comparative evaluation of butorphanol and fentanyl as coinduction to assess their effect on apnoea time,recovery time and sedation score using Laryngeal Mask Airway</dc:title>
  <dc:creator>user</dc:creator>
  <cp:lastModifiedBy>Keerthi Kethineni</cp:lastModifiedBy>
  <cp:revision>47</cp:revision>
  <dcterms:created xsi:type="dcterms:W3CDTF">2017-06-29T07:37:15Z</dcterms:created>
  <dcterms:modified xsi:type="dcterms:W3CDTF">2017-06-30T09:43:59Z</dcterms:modified>
</cp:coreProperties>
</file>