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ctiveX/activeX1.xml" ContentType="application/vnd.ms-office.activeX+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37"/>
  </p:notesMasterIdLst>
  <p:sldIdLst>
    <p:sldId id="256" r:id="rId3"/>
    <p:sldId id="257" r:id="rId4"/>
    <p:sldId id="298" r:id="rId5"/>
    <p:sldId id="300" r:id="rId6"/>
    <p:sldId id="309" r:id="rId7"/>
    <p:sldId id="299" r:id="rId8"/>
    <p:sldId id="276" r:id="rId9"/>
    <p:sldId id="296" r:id="rId10"/>
    <p:sldId id="294" r:id="rId11"/>
    <p:sldId id="297" r:id="rId12"/>
    <p:sldId id="277" r:id="rId13"/>
    <p:sldId id="284" r:id="rId14"/>
    <p:sldId id="301" r:id="rId15"/>
    <p:sldId id="302" r:id="rId16"/>
    <p:sldId id="303" r:id="rId17"/>
    <p:sldId id="304" r:id="rId18"/>
    <p:sldId id="305" r:id="rId19"/>
    <p:sldId id="306" r:id="rId20"/>
    <p:sldId id="307" r:id="rId21"/>
    <p:sldId id="308" r:id="rId22"/>
    <p:sldId id="275" r:id="rId23"/>
    <p:sldId id="260" r:id="rId24"/>
    <p:sldId id="259" r:id="rId25"/>
    <p:sldId id="261" r:id="rId26"/>
    <p:sldId id="262" r:id="rId27"/>
    <p:sldId id="258" r:id="rId28"/>
    <p:sldId id="263" r:id="rId29"/>
    <p:sldId id="264" r:id="rId30"/>
    <p:sldId id="265" r:id="rId31"/>
    <p:sldId id="282" r:id="rId32"/>
    <p:sldId id="281" r:id="rId33"/>
    <p:sldId id="295" r:id="rId34"/>
    <p:sldId id="280" r:id="rId35"/>
    <p:sldId id="2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ish  Sharma" initials="MS" lastIdx="1" clrIdx="0">
    <p:extLst>
      <p:ext uri="{19B8F6BF-5375-455C-9EA6-DF929625EA0E}">
        <p15:presenceInfo xmlns:p15="http://schemas.microsoft.com/office/powerpoint/2012/main" userId="Manish  Shar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activeX/activeX1.xml><?xml version="1.0" encoding="utf-8"?>
<ax:ocx xmlns:ax="http://schemas.microsoft.com/office/2006/activeX" xmlns:r="http://schemas.openxmlformats.org/officeDocument/2006/relationships" ax:classid="{D15DA74D-5659-437D-BD8A-28BC89A89465}" ax:persistence="persistPropertyBag">
  <ax:ocxPr ax:name="_Version" ax:value="65536"/>
  <ax:ocxPr ax:name="_ExtentX" ax:value="29633"/>
  <ax:ocxPr ax:name="_ExtentY" ax:value="17004"/>
  <ax:ocxPr ax:name="_StockProps" ax:value="0"/>
  <ax:ocxPr ax:name="Content" ax:value="C:\Users\asd\Desktop\3et1.pdb"/>
</ax:ocx>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2A546-1103-4CCA-9EB6-D3AFC8EBE115}" type="datetimeFigureOut">
              <a:rPr lang="en-US" smtClean="0"/>
              <a:t>27-Apr-16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26932-229C-4A28-AC0B-47CECF563D64}" type="slidenum">
              <a:rPr lang="en-US" smtClean="0"/>
              <a:t>‹#›</a:t>
            </a:fld>
            <a:endParaRPr lang="en-US"/>
          </a:p>
        </p:txBody>
      </p:sp>
    </p:spTree>
    <p:extLst>
      <p:ext uri="{BB962C8B-B14F-4D97-AF65-F5344CB8AC3E}">
        <p14:creationId xmlns:p14="http://schemas.microsoft.com/office/powerpoint/2010/main" val="3657859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326932-229C-4A28-AC0B-47CECF563D64}" type="slidenum">
              <a:rPr lang="en-US" smtClean="0"/>
              <a:pPr/>
              <a:t>13</a:t>
            </a:fld>
            <a:endParaRPr lang="en-US"/>
          </a:p>
        </p:txBody>
      </p:sp>
    </p:spTree>
    <p:extLst>
      <p:ext uri="{BB962C8B-B14F-4D97-AF65-F5344CB8AC3E}">
        <p14:creationId xmlns:p14="http://schemas.microsoft.com/office/powerpoint/2010/main" val="1465625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326932-229C-4A28-AC0B-47CECF563D64}" type="slidenum">
              <a:rPr lang="en-US" smtClean="0"/>
              <a:t>29</a:t>
            </a:fld>
            <a:endParaRPr lang="en-US"/>
          </a:p>
        </p:txBody>
      </p:sp>
    </p:spTree>
    <p:extLst>
      <p:ext uri="{BB962C8B-B14F-4D97-AF65-F5344CB8AC3E}">
        <p14:creationId xmlns:p14="http://schemas.microsoft.com/office/powerpoint/2010/main" val="170934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200" kern="1200" dirty="0" smtClean="0">
                <a:solidFill>
                  <a:schemeClr val="tx1"/>
                </a:solidFill>
                <a:effectLst/>
                <a:latin typeface="+mn-lt"/>
                <a:ea typeface="+mn-ea"/>
                <a:cs typeface="+mn-cs"/>
              </a:rPr>
              <a:t>Additionally histopathology of treated rats liver was done as density of PPAR α is most in rat liver (Escher P </a:t>
            </a:r>
            <a:r>
              <a:rPr lang="en-IN" sz="1200" i="1" kern="1200" dirty="0" smtClean="0">
                <a:solidFill>
                  <a:schemeClr val="tx1"/>
                </a:solidFill>
                <a:effectLst/>
                <a:latin typeface="+mn-lt"/>
                <a:ea typeface="+mn-ea"/>
                <a:cs typeface="+mn-cs"/>
              </a:rPr>
              <a:t>et al</a:t>
            </a:r>
            <a:r>
              <a:rPr lang="en-IN" sz="1200" kern="1200" dirty="0" smtClean="0">
                <a:solidFill>
                  <a:schemeClr val="tx1"/>
                </a:solidFill>
                <a:effectLst/>
                <a:latin typeface="+mn-lt"/>
                <a:ea typeface="+mn-ea"/>
                <a:cs typeface="+mn-cs"/>
              </a:rPr>
              <a:t>., 2001). Figure no. Shows a clear demarcation between control (A) and </a:t>
            </a:r>
            <a:r>
              <a:rPr lang="en-IN" sz="1200" kern="1200" dirty="0" err="1" smtClean="0">
                <a:solidFill>
                  <a:schemeClr val="tx1"/>
                </a:solidFill>
                <a:effectLst/>
                <a:latin typeface="+mn-lt"/>
                <a:ea typeface="+mn-ea"/>
                <a:cs typeface="+mn-cs"/>
              </a:rPr>
              <a:t>alloxan</a:t>
            </a:r>
            <a:r>
              <a:rPr lang="en-IN" sz="1200" kern="1200" dirty="0" smtClean="0">
                <a:solidFill>
                  <a:schemeClr val="tx1"/>
                </a:solidFill>
                <a:effectLst/>
                <a:latin typeface="+mn-lt"/>
                <a:ea typeface="+mn-ea"/>
                <a:cs typeface="+mn-cs"/>
              </a:rPr>
              <a:t> treated liver (B) as </a:t>
            </a:r>
            <a:r>
              <a:rPr lang="en-IN" sz="1200" kern="1200" dirty="0" err="1" smtClean="0">
                <a:solidFill>
                  <a:schemeClr val="tx1"/>
                </a:solidFill>
                <a:effectLst/>
                <a:latin typeface="+mn-lt"/>
                <a:ea typeface="+mn-ea"/>
                <a:cs typeface="+mn-cs"/>
              </a:rPr>
              <a:t>alloxan</a:t>
            </a:r>
            <a:r>
              <a:rPr lang="en-IN" sz="1200" kern="1200" dirty="0" smtClean="0">
                <a:solidFill>
                  <a:schemeClr val="tx1"/>
                </a:solidFill>
                <a:effectLst/>
                <a:latin typeface="+mn-lt"/>
                <a:ea typeface="+mn-ea"/>
                <a:cs typeface="+mn-cs"/>
              </a:rPr>
              <a:t> treated liver shows marked inflammation and vacuolization. This inflammation ( </a:t>
            </a:r>
            <a:r>
              <a:rPr lang="en-IN" sz="1200" kern="1200" dirty="0" err="1" smtClean="0">
                <a:solidFill>
                  <a:schemeClr val="tx1"/>
                </a:solidFill>
                <a:effectLst/>
                <a:latin typeface="+mn-lt"/>
                <a:ea typeface="+mn-ea"/>
                <a:cs typeface="+mn-cs"/>
              </a:rPr>
              <a:t>Cindoruk</a:t>
            </a:r>
            <a:r>
              <a:rPr lang="en-IN" sz="1200" kern="1200" dirty="0" smtClean="0">
                <a:solidFill>
                  <a:schemeClr val="tx1"/>
                </a:solidFill>
                <a:effectLst/>
                <a:latin typeface="+mn-lt"/>
                <a:ea typeface="+mn-ea"/>
                <a:cs typeface="+mn-cs"/>
              </a:rPr>
              <a:t> M </a:t>
            </a:r>
            <a:r>
              <a:rPr lang="en-IN" sz="1200" i="1" kern="1200" dirty="0" smtClean="0">
                <a:solidFill>
                  <a:schemeClr val="tx1"/>
                </a:solidFill>
                <a:effectLst/>
                <a:latin typeface="+mn-lt"/>
                <a:ea typeface="+mn-ea"/>
                <a:cs typeface="+mn-cs"/>
              </a:rPr>
              <a:t>et al</a:t>
            </a:r>
            <a:r>
              <a:rPr lang="en-IN" sz="1200" kern="1200" dirty="0" smtClean="0">
                <a:solidFill>
                  <a:schemeClr val="tx1"/>
                </a:solidFill>
                <a:effectLst/>
                <a:latin typeface="+mn-lt"/>
                <a:ea typeface="+mn-ea"/>
                <a:cs typeface="+mn-cs"/>
              </a:rPr>
              <a:t>., 2007) and vacuolization are signs of cell injury. They occurred due to increased permeability of cell membranes leading to an increase of intercellular water. As water sufficiently accumulates within the cell, it produces cytoplasmic vacuolization. (Hussein WF </a:t>
            </a:r>
            <a:r>
              <a:rPr lang="en-IN" sz="1200" i="1" kern="1200" dirty="0" smtClean="0">
                <a:solidFill>
                  <a:schemeClr val="tx1"/>
                </a:solidFill>
                <a:effectLst/>
                <a:latin typeface="+mn-lt"/>
                <a:ea typeface="+mn-ea"/>
                <a:cs typeface="+mn-cs"/>
              </a:rPr>
              <a:t>et al</a:t>
            </a:r>
            <a:r>
              <a:rPr lang="en-IN" sz="1200" kern="1200" dirty="0" smtClean="0">
                <a:solidFill>
                  <a:schemeClr val="tx1"/>
                </a:solidFill>
                <a:effectLst/>
                <a:latin typeface="+mn-lt"/>
                <a:ea typeface="+mn-ea"/>
                <a:cs typeface="+mn-cs"/>
              </a:rPr>
              <a:t>., 2011)</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326932-229C-4A28-AC0B-47CECF563D64}" type="slidenum">
              <a:rPr lang="en-US" smtClean="0"/>
              <a:t>30</a:t>
            </a:fld>
            <a:endParaRPr lang="en-US"/>
          </a:p>
        </p:txBody>
      </p:sp>
    </p:spTree>
    <p:extLst>
      <p:ext uri="{BB962C8B-B14F-4D97-AF65-F5344CB8AC3E}">
        <p14:creationId xmlns:p14="http://schemas.microsoft.com/office/powerpoint/2010/main" val="2993846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D6BA5F-6A6C-4A5F-AA11-EE0C4533D6BF}" type="datetime1">
              <a:rPr lang="en-US" smtClean="0"/>
              <a:t>27-Apr-16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717248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6609A3-0442-4245-9B93-595AE3E39E48}" type="datetime1">
              <a:rPr lang="en-US" smtClean="0"/>
              <a:t>27-Apr-16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4268484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20F7951-853D-47CE-9806-D17741141B82}" type="datetime1">
              <a:rPr lang="en-US" smtClean="0"/>
              <a:t>27-Apr-16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3067425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27EA9F-236F-49CA-98D4-0DBC072BA8BC}" type="datetime1">
              <a:rPr lang="en-US" smtClean="0"/>
              <a:t>27-Apr-16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93595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87A69E-E90F-433F-9B1F-FEBD06D420C9}" type="datetime1">
              <a:rPr lang="en-US" smtClean="0"/>
              <a:t>27-Apr-16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3092868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9F385B-B921-4ABE-8177-FF56CE0204BC}" type="datetime1">
              <a:rPr lang="en-US" smtClean="0"/>
              <a:t>27-Apr-16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2195187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FEB34F-DA94-47C7-AFE7-35E21C8CF7E2}" type="datetime1">
              <a:rPr lang="en-US" smtClean="0"/>
              <a:t>27-Apr-16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2698772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799C187-2ED2-4179-952D-B15EAFA54F12}" type="datetime1">
              <a:rPr lang="en-US" smtClean="0"/>
              <a:t>27-Apr-16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3605446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EDF4B63-4ABF-492F-A164-DEE7EF8978C6}" type="datetime1">
              <a:rPr lang="en-US" smtClean="0"/>
              <a:t>27-Apr-16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212156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216886-289C-477C-BE81-DB48D90937B1}" type="datetime1">
              <a:rPr lang="en-US" smtClean="0"/>
              <a:t>27-Apr-16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2671782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CF22FA-1704-4B98-BD09-E65633B085D8}" type="datetime1">
              <a:rPr lang="en-US" smtClean="0"/>
              <a:t>27-Apr-16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a:t>
            </a:fld>
            <a:endParaRPr lang="en-US"/>
          </a:p>
        </p:txBody>
      </p:sp>
    </p:spTree>
    <p:extLst>
      <p:ext uri="{BB962C8B-B14F-4D97-AF65-F5344CB8AC3E}">
        <p14:creationId xmlns:p14="http://schemas.microsoft.com/office/powerpoint/2010/main" val="3170920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508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80460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656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041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046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891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4061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420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19855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904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7994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F0EAE-F06D-4D54-AE45-99A63B328346}" type="datetime1">
              <a:rPr lang="en-US" smtClean="0"/>
              <a:t>27-Apr-16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368A81-2937-4AE6-9EE1-5A701053E125}" type="slidenum">
              <a:rPr lang="en-US" smtClean="0"/>
              <a:t>‹#›</a:t>
            </a:fld>
            <a:endParaRPr lang="en-US"/>
          </a:p>
        </p:txBody>
      </p:sp>
    </p:spTree>
    <p:extLst>
      <p:ext uri="{BB962C8B-B14F-4D97-AF65-F5344CB8AC3E}">
        <p14:creationId xmlns:p14="http://schemas.microsoft.com/office/powerpoint/2010/main" val="2017015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82B5777-7230-43E8-A0F1-3B669ECB15EB}"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27-Apr-16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D62D886-EC5B-41E4-8CC5-35D10183F6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5714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ontrol" Target="../activeX/activeX1.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7.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8.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9.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3.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1445" y="1122363"/>
            <a:ext cx="11109277" cy="1593541"/>
          </a:xfrm>
        </p:spPr>
        <p:txBody>
          <a:bodyPr>
            <a:normAutofit fontScale="90000"/>
          </a:bodyPr>
          <a:lstStyle/>
          <a:p>
            <a:r>
              <a:rPr lang="en-US" sz="4400" b="1" dirty="0" smtClean="0"/>
              <a:t>Newer </a:t>
            </a:r>
            <a:r>
              <a:rPr lang="el-GR" sz="4400" b="1" dirty="0" smtClean="0"/>
              <a:t>α</a:t>
            </a:r>
            <a:r>
              <a:rPr lang="en-US" sz="4400" b="1" dirty="0" smtClean="0"/>
              <a:t>-acyl </a:t>
            </a:r>
            <a:r>
              <a:rPr lang="el-GR" sz="4400" b="1" dirty="0" smtClean="0"/>
              <a:t>β</a:t>
            </a:r>
            <a:r>
              <a:rPr lang="en-US" sz="4400" b="1" dirty="0" smtClean="0"/>
              <a:t>-</a:t>
            </a:r>
            <a:r>
              <a:rPr lang="en-US" sz="4400" b="1" dirty="0" err="1" smtClean="0"/>
              <a:t>phenylpropanoic</a:t>
            </a:r>
            <a:r>
              <a:rPr lang="en-US" sz="4400" b="1" dirty="0" smtClean="0"/>
              <a:t> acid Derivative as PPAR-α Based </a:t>
            </a:r>
            <a:r>
              <a:rPr lang="en-US" sz="4400" b="1" dirty="0" err="1" smtClean="0"/>
              <a:t>Hypolipidemic</a:t>
            </a:r>
            <a:r>
              <a:rPr lang="en-US" sz="4400" b="1" dirty="0" smtClean="0"/>
              <a:t> Agent</a:t>
            </a:r>
            <a:r>
              <a:rPr lang="en-US" dirty="0"/>
              <a:t/>
            </a:r>
            <a:br>
              <a:rPr lang="en-US" dirty="0"/>
            </a:br>
            <a:endParaRPr lang="en-US" dirty="0"/>
          </a:p>
        </p:txBody>
      </p:sp>
      <p:sp>
        <p:nvSpPr>
          <p:cNvPr id="3" name="Subtitle 2"/>
          <p:cNvSpPr>
            <a:spLocks noGrp="1"/>
          </p:cNvSpPr>
          <p:nvPr>
            <p:ph type="subTitle" idx="1"/>
          </p:nvPr>
        </p:nvSpPr>
        <p:spPr>
          <a:xfrm>
            <a:off x="1146413" y="2947916"/>
            <a:ext cx="10454184" cy="2224585"/>
          </a:xfrm>
        </p:spPr>
        <p:txBody>
          <a:bodyPr>
            <a:normAutofit lnSpcReduction="10000"/>
          </a:bodyPr>
          <a:lstStyle/>
          <a:p>
            <a:r>
              <a:rPr lang="en-US" dirty="0" smtClean="0"/>
              <a:t>Presented By:</a:t>
            </a:r>
          </a:p>
          <a:p>
            <a:r>
              <a:rPr lang="en-US" dirty="0" smtClean="0"/>
              <a:t>Dr. Manish Sharma</a:t>
            </a:r>
          </a:p>
          <a:p>
            <a:r>
              <a:rPr lang="en-US" dirty="0" smtClean="0"/>
              <a:t>School of Pharmaceutical Sciences</a:t>
            </a:r>
          </a:p>
          <a:p>
            <a:r>
              <a:rPr lang="en-US" dirty="0" err="1" smtClean="0"/>
              <a:t>Bahra</a:t>
            </a:r>
            <a:r>
              <a:rPr lang="en-US" dirty="0" smtClean="0"/>
              <a:t> University-Shimla Hills</a:t>
            </a:r>
          </a:p>
          <a:p>
            <a:r>
              <a:rPr lang="en-US" dirty="0" smtClean="0"/>
              <a:t>HP, India</a:t>
            </a:r>
          </a:p>
        </p:txBody>
      </p:sp>
      <p:sp>
        <p:nvSpPr>
          <p:cNvPr id="4" name="TextBox 3"/>
          <p:cNvSpPr txBox="1"/>
          <p:nvPr/>
        </p:nvSpPr>
        <p:spPr>
          <a:xfrm>
            <a:off x="3916907" y="6209731"/>
            <a:ext cx="237566" cy="369332"/>
          </a:xfrm>
          <a:prstGeom prst="rect">
            <a:avLst/>
          </a:prstGeom>
          <a:noFill/>
        </p:spPr>
        <p:txBody>
          <a:bodyPr wrap="none" rtlCol="0">
            <a:spAutoFit/>
          </a:bodyPr>
          <a:lstStyle/>
          <a:p>
            <a:r>
              <a:rPr lang="en-US" dirty="0" smtClean="0"/>
              <a:t> </a:t>
            </a:r>
            <a:endParaRPr lang="en-US" dirty="0"/>
          </a:p>
        </p:txBody>
      </p:sp>
      <p:sp>
        <p:nvSpPr>
          <p:cNvPr id="5" name="TextBox 4"/>
          <p:cNvSpPr txBox="1"/>
          <p:nvPr/>
        </p:nvSpPr>
        <p:spPr>
          <a:xfrm>
            <a:off x="3835020" y="5471067"/>
            <a:ext cx="5984780" cy="1107996"/>
          </a:xfrm>
          <a:prstGeom prst="rect">
            <a:avLst/>
          </a:prstGeom>
          <a:noFill/>
        </p:spPr>
        <p:txBody>
          <a:bodyPr wrap="none" rtlCol="0">
            <a:spAutoFit/>
          </a:bodyPr>
          <a:lstStyle/>
          <a:p>
            <a:r>
              <a:rPr lang="en-US" sz="2400" dirty="0" smtClean="0"/>
              <a:t>Email: manishsharma@bahrauniversity.edu.in </a:t>
            </a:r>
          </a:p>
          <a:p>
            <a:r>
              <a:rPr lang="en-US" sz="2400" dirty="0" smtClean="0"/>
              <a:t>            smanishbits@gmail.com</a:t>
            </a:r>
          </a:p>
          <a:p>
            <a:endParaRPr lang="en-US" dirty="0"/>
          </a:p>
        </p:txBody>
      </p:sp>
    </p:spTree>
    <p:extLst>
      <p:ext uri="{BB962C8B-B14F-4D97-AF65-F5344CB8AC3E}">
        <p14:creationId xmlns:p14="http://schemas.microsoft.com/office/powerpoint/2010/main" val="1949297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Outline</a:t>
            </a:r>
            <a:endParaRPr lang="en-US" dirty="0">
              <a:solidFill>
                <a:srgbClr val="0070C0"/>
              </a:solidFill>
            </a:endParaRPr>
          </a:p>
        </p:txBody>
      </p:sp>
      <p:sp>
        <p:nvSpPr>
          <p:cNvPr id="3" name="Content Placeholder 2"/>
          <p:cNvSpPr>
            <a:spLocks noGrp="1"/>
          </p:cNvSpPr>
          <p:nvPr>
            <p:ph idx="1"/>
          </p:nvPr>
        </p:nvSpPr>
        <p:spPr/>
        <p:txBody>
          <a:bodyPr/>
          <a:lstStyle/>
          <a:p>
            <a:r>
              <a:rPr lang="en-US" dirty="0" smtClean="0"/>
              <a:t>Introduction</a:t>
            </a:r>
          </a:p>
          <a:p>
            <a:r>
              <a:rPr lang="en-US" dirty="0" smtClean="0"/>
              <a:t>Experimental</a:t>
            </a:r>
          </a:p>
          <a:p>
            <a:r>
              <a:rPr lang="en-US" dirty="0" smtClean="0"/>
              <a:t>Results and Discussion</a:t>
            </a:r>
          </a:p>
          <a:p>
            <a:r>
              <a:rPr lang="en-US" dirty="0" smtClean="0"/>
              <a:t>References</a:t>
            </a:r>
          </a:p>
          <a:p>
            <a:r>
              <a:rPr lang="en-US" dirty="0" smtClean="0"/>
              <a:t>Conclusion</a:t>
            </a:r>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2</a:t>
            </a:fld>
            <a:endParaRPr lang="en-US"/>
          </a:p>
        </p:txBody>
      </p:sp>
    </p:spTree>
    <p:extLst>
      <p:ext uri="{BB962C8B-B14F-4D97-AF65-F5344CB8AC3E}">
        <p14:creationId xmlns:p14="http://schemas.microsoft.com/office/powerpoint/2010/main" val="3265718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1352"/>
            <a:ext cx="10515600" cy="1325563"/>
          </a:xfrm>
        </p:spPr>
        <p:txBody>
          <a:bodyPr/>
          <a:lstStyle/>
          <a:p>
            <a:r>
              <a:rPr lang="en-US" dirty="0" smtClean="0">
                <a:solidFill>
                  <a:srgbClr val="0070C0"/>
                </a:solidFill>
              </a:rPr>
              <a:t>Introduction</a:t>
            </a:r>
            <a:endParaRPr lang="en-US" dirty="0">
              <a:solidFill>
                <a:srgbClr val="0070C0"/>
              </a:solidFill>
            </a:endParaRPr>
          </a:p>
        </p:txBody>
      </p:sp>
      <p:sp>
        <p:nvSpPr>
          <p:cNvPr id="3" name="Content Placeholder 2"/>
          <p:cNvSpPr>
            <a:spLocks noGrp="1"/>
          </p:cNvSpPr>
          <p:nvPr>
            <p:ph idx="1"/>
          </p:nvPr>
        </p:nvSpPr>
        <p:spPr>
          <a:xfrm>
            <a:off x="245660" y="1429839"/>
            <a:ext cx="11750722" cy="5428161"/>
          </a:xfrm>
        </p:spPr>
        <p:txBody>
          <a:bodyPr>
            <a:noAutofit/>
          </a:bodyPr>
          <a:lstStyle/>
          <a:p>
            <a:pPr algn="just"/>
            <a:r>
              <a:rPr lang="en-US" dirty="0" smtClean="0"/>
              <a:t>Peroxisome </a:t>
            </a:r>
            <a:r>
              <a:rPr lang="en-US" dirty="0"/>
              <a:t>Proliferator–Activated Receptors (PPARs) are ligand-activated transcription factors which are members of the nuclear hormone receptor super family. </a:t>
            </a:r>
            <a:endParaRPr lang="en-US" dirty="0" smtClean="0"/>
          </a:p>
          <a:p>
            <a:pPr algn="just"/>
            <a:endParaRPr lang="en-US" dirty="0" smtClean="0"/>
          </a:p>
          <a:p>
            <a:pPr algn="just"/>
            <a:r>
              <a:rPr lang="en-US" dirty="0" smtClean="0"/>
              <a:t>Three types: PPAR </a:t>
            </a:r>
            <a:r>
              <a:rPr lang="en-US" dirty="0"/>
              <a:t>α, δ, and γ. </a:t>
            </a:r>
            <a:endParaRPr lang="en-US" dirty="0" smtClean="0"/>
          </a:p>
          <a:p>
            <a:pPr algn="just"/>
            <a:endParaRPr lang="en-US" dirty="0" smtClean="0"/>
          </a:p>
          <a:p>
            <a:pPr algn="just"/>
            <a:r>
              <a:rPr lang="en-US" dirty="0"/>
              <a:t>PPAR α is present in mitochondria, </a:t>
            </a:r>
            <a:r>
              <a:rPr lang="en-US" dirty="0" err="1"/>
              <a:t>microsomes</a:t>
            </a:r>
            <a:r>
              <a:rPr lang="en-US" dirty="0"/>
              <a:t> and peroxisomes in the </a:t>
            </a:r>
            <a:r>
              <a:rPr lang="en-US" dirty="0" smtClean="0"/>
              <a:t>liver. </a:t>
            </a:r>
            <a:endParaRPr lang="en-US" dirty="0" smtClean="0"/>
          </a:p>
          <a:p>
            <a:pPr algn="just"/>
            <a:endParaRPr lang="en-US" dirty="0" smtClean="0"/>
          </a:p>
          <a:p>
            <a:pPr algn="just"/>
            <a:r>
              <a:rPr lang="en-US" dirty="0" smtClean="0"/>
              <a:t>PPAR </a:t>
            </a:r>
            <a:r>
              <a:rPr lang="en-US" dirty="0"/>
              <a:t>α acts on transcription and the protein levels of critical enzymes in ω- oxidation and β- </a:t>
            </a:r>
            <a:r>
              <a:rPr lang="en-US" dirty="0" smtClean="0"/>
              <a:t>oxidation </a:t>
            </a:r>
            <a:r>
              <a:rPr lang="en-US" dirty="0"/>
              <a:t>pathways. </a:t>
            </a:r>
            <a:endParaRPr lang="en-US" dirty="0" smtClean="0"/>
          </a:p>
          <a:p>
            <a:pPr algn="just"/>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3</a:t>
            </a:fld>
            <a:endParaRPr lang="en-US"/>
          </a:p>
        </p:txBody>
      </p:sp>
    </p:spTree>
    <p:extLst>
      <p:ext uri="{BB962C8B-B14F-4D97-AF65-F5344CB8AC3E}">
        <p14:creationId xmlns:p14="http://schemas.microsoft.com/office/powerpoint/2010/main" val="2190101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639" y="597325"/>
            <a:ext cx="11750722" cy="5428161"/>
          </a:xfrm>
        </p:spPr>
        <p:txBody>
          <a:bodyPr>
            <a:noAutofit/>
          </a:bodyPr>
          <a:lstStyle/>
          <a:p>
            <a:pPr algn="just"/>
            <a:endParaRPr lang="en-US" dirty="0" smtClean="0"/>
          </a:p>
          <a:p>
            <a:pPr algn="just"/>
            <a:r>
              <a:rPr lang="en-US" dirty="0"/>
              <a:t>Such enzymes include mitochondrial </a:t>
            </a:r>
            <a:r>
              <a:rPr lang="en-US" dirty="0" err="1"/>
              <a:t>hydroxymethylglutaryl</a:t>
            </a:r>
            <a:r>
              <a:rPr lang="en-US" dirty="0"/>
              <a:t>-CoA synthase, carnitine </a:t>
            </a:r>
            <a:r>
              <a:rPr lang="en-US" dirty="0" err="1"/>
              <a:t>palmitoyl</a:t>
            </a:r>
            <a:r>
              <a:rPr lang="en-US" dirty="0"/>
              <a:t> transferase I, cytochrome P450 (CYP 3A4) and acyl CoA oxidase. </a:t>
            </a:r>
          </a:p>
          <a:p>
            <a:pPr algn="just"/>
            <a:endParaRPr lang="en-US" dirty="0" smtClean="0"/>
          </a:p>
          <a:p>
            <a:pPr algn="just"/>
            <a:r>
              <a:rPr lang="en-US" dirty="0" smtClean="0"/>
              <a:t>PPAR </a:t>
            </a:r>
            <a:r>
              <a:rPr lang="en-US" dirty="0"/>
              <a:t>α on activation </a:t>
            </a:r>
            <a:r>
              <a:rPr lang="en-US" dirty="0" smtClean="0"/>
              <a:t>increases </a:t>
            </a:r>
            <a:r>
              <a:rPr lang="en-US" dirty="0"/>
              <a:t>liver fatty acid oxidation, whereas </a:t>
            </a:r>
            <a:r>
              <a:rPr lang="en-US" dirty="0" smtClean="0"/>
              <a:t>inactivation leads to </a:t>
            </a:r>
            <a:r>
              <a:rPr lang="en-US" dirty="0"/>
              <a:t>increased accumulation of lipids in liver and increased plasma free fatty acid </a:t>
            </a:r>
            <a:r>
              <a:rPr lang="en-US" dirty="0" smtClean="0"/>
              <a:t>levels. </a:t>
            </a:r>
          </a:p>
          <a:p>
            <a:pPr algn="just"/>
            <a:endParaRPr lang="en-US" dirty="0"/>
          </a:p>
          <a:p>
            <a:pPr algn="just"/>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4</a:t>
            </a:fld>
            <a:endParaRPr lang="en-US"/>
          </a:p>
        </p:txBody>
      </p:sp>
    </p:spTree>
    <p:extLst>
      <p:ext uri="{BB962C8B-B14F-4D97-AF65-F5344CB8AC3E}">
        <p14:creationId xmlns:p14="http://schemas.microsoft.com/office/powerpoint/2010/main" val="1021634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0916" y="3638287"/>
            <a:ext cx="11630167" cy="3091217"/>
          </a:xfrm>
        </p:spPr>
        <p:txBody>
          <a:bodyPr>
            <a:noAutofit/>
          </a:bodyPr>
          <a:lstStyle/>
          <a:p>
            <a:pPr algn="just"/>
            <a:r>
              <a:rPr lang="en-US" dirty="0" smtClean="0"/>
              <a:t>On </a:t>
            </a:r>
            <a:r>
              <a:rPr lang="en-US" dirty="0"/>
              <a:t>the basis of previous comparative </a:t>
            </a:r>
            <a:r>
              <a:rPr lang="en-US" dirty="0" smtClean="0"/>
              <a:t>2D-QSAR </a:t>
            </a:r>
            <a:r>
              <a:rPr lang="en-US" dirty="0" smtClean="0"/>
              <a:t>studies, </a:t>
            </a:r>
            <a:r>
              <a:rPr lang="en-US" dirty="0" smtClean="0"/>
              <a:t>molar </a:t>
            </a:r>
            <a:r>
              <a:rPr lang="en-US" dirty="0"/>
              <a:t>refractivity value of 143 was found to be optimal for maximum </a:t>
            </a:r>
            <a:r>
              <a:rPr lang="en-US" dirty="0" smtClean="0"/>
              <a:t>agonistic </a:t>
            </a:r>
            <a:r>
              <a:rPr lang="en-US" dirty="0"/>
              <a:t>activity. </a:t>
            </a:r>
            <a:endParaRPr lang="en-US" dirty="0" smtClean="0"/>
          </a:p>
          <a:p>
            <a:pPr algn="just"/>
            <a:endParaRPr lang="en-US" dirty="0"/>
          </a:p>
          <a:p>
            <a:pPr algn="just"/>
            <a:r>
              <a:rPr lang="en-US" dirty="0" smtClean="0"/>
              <a:t>New </a:t>
            </a:r>
            <a:r>
              <a:rPr lang="en-US" dirty="0"/>
              <a:t>substitutions were proposed in oxime ethers of α-acyl-β-</a:t>
            </a:r>
            <a:r>
              <a:rPr lang="en-US" dirty="0" err="1"/>
              <a:t>phenylpropanoic</a:t>
            </a:r>
            <a:r>
              <a:rPr lang="en-US" dirty="0"/>
              <a:t> acid in this range and </a:t>
            </a:r>
            <a:r>
              <a:rPr lang="en-US" dirty="0" smtClean="0"/>
              <a:t>RM-KT-01 (MR=145) </a:t>
            </a:r>
            <a:r>
              <a:rPr lang="en-US" dirty="0"/>
              <a:t>was proposed which also passes the Lipinski’s rule of 5 for drug likeness.</a:t>
            </a:r>
            <a:endParaRPr lang="en-US" dirty="0" smtClean="0"/>
          </a:p>
          <a:p>
            <a:pPr algn="just"/>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5</a:t>
            </a:fld>
            <a:endParaRPr lang="en-US"/>
          </a:p>
        </p:txBody>
      </p:sp>
      <p:sp>
        <p:nvSpPr>
          <p:cNvPr id="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3556244414"/>
              </p:ext>
            </p:extLst>
          </p:nvPr>
        </p:nvGraphicFramePr>
        <p:xfrm>
          <a:off x="3334649" y="296884"/>
          <a:ext cx="4144323" cy="2932017"/>
        </p:xfrm>
        <a:graphic>
          <a:graphicData uri="http://schemas.openxmlformats.org/presentationml/2006/ole">
            <mc:AlternateContent xmlns:mc="http://schemas.openxmlformats.org/markup-compatibility/2006">
              <mc:Choice xmlns:v="urn:schemas-microsoft-com:vml" Requires="v">
                <p:oleObj spid="_x0000_s24589" name="CS ChemDraw Drawing" r:id="rId3" imgW="2165137" imgH="1531315" progId="ChemDraw.Document.6.0">
                  <p:embed/>
                </p:oleObj>
              </mc:Choice>
              <mc:Fallback>
                <p:oleObj name="CS ChemDraw Drawing" r:id="rId3" imgW="2165137" imgH="1531315" progId="ChemDraw.Document.6.0">
                  <p:embed/>
                  <p:pic>
                    <p:nvPicPr>
                      <p:cNvPr id="0" name=""/>
                      <p:cNvPicPr/>
                      <p:nvPr/>
                    </p:nvPicPr>
                    <p:blipFill>
                      <a:blip r:embed="rId4"/>
                      <a:stretch>
                        <a:fillRect/>
                      </a:stretch>
                    </p:blipFill>
                    <p:spPr>
                      <a:xfrm>
                        <a:off x="3334649" y="296884"/>
                        <a:ext cx="4144323" cy="2932017"/>
                      </a:xfrm>
                      <a:prstGeom prst="rect">
                        <a:avLst/>
                      </a:prstGeom>
                    </p:spPr>
                  </p:pic>
                </p:oleObj>
              </mc:Fallback>
            </mc:AlternateContent>
          </a:graphicData>
        </a:graphic>
      </p:graphicFrame>
    </p:spTree>
    <p:extLst>
      <p:ext uri="{BB962C8B-B14F-4D97-AF65-F5344CB8AC3E}">
        <p14:creationId xmlns:p14="http://schemas.microsoft.com/office/powerpoint/2010/main" val="40567656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6</a:t>
            </a:fld>
            <a:endParaRPr lang="en-US"/>
          </a:p>
        </p:txBody>
      </p:sp>
      <p:sp>
        <p:nvSpPr>
          <p:cNvPr id="6" name="Rectangle 2"/>
          <p:cNvSpPr>
            <a:spLocks noChangeArrowheads="1"/>
          </p:cNvSpPr>
          <p:nvPr/>
        </p:nvSpPr>
        <p:spPr bwMode="auto">
          <a:xfrm>
            <a:off x="2456597" y="230647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8"/>
          <p:cNvSpPr/>
          <p:nvPr/>
        </p:nvSpPr>
        <p:spPr>
          <a:xfrm>
            <a:off x="2759645" y="3638003"/>
            <a:ext cx="5662769" cy="587853"/>
          </a:xfrm>
          <a:prstGeom prst="rect">
            <a:avLst/>
          </a:prstGeom>
        </p:spPr>
        <p:txBody>
          <a:bodyPr wrap="none">
            <a:spAutoFit/>
          </a:bodyPr>
          <a:lstStyle/>
          <a:p>
            <a:pPr marL="1371600" marR="0" indent="457200" algn="ctr">
              <a:lnSpc>
                <a:spcPct val="115000"/>
              </a:lnSpc>
              <a:spcBef>
                <a:spcPts val="0"/>
              </a:spcBef>
              <a:spcAft>
                <a:spcPts val="0"/>
              </a:spcAf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Structure of </a:t>
            </a:r>
            <a:r>
              <a:rPr lang="en-US" sz="2800" b="1" dirty="0" smtClean="0">
                <a:latin typeface="Times New Roman" panose="02020603050405020304" pitchFamily="18" charset="0"/>
                <a:ea typeface="Times New Roman" panose="02020603050405020304" pitchFamily="18" charset="0"/>
                <a:cs typeface="Times New Roman" panose="02020603050405020304" pitchFamily="18" charset="0"/>
              </a:rPr>
              <a:t>RM-KT-01</a:t>
            </a:r>
            <a:endParaRPr lang="en-US" sz="28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Rectangle 9"/>
          <p:cNvSpPr/>
          <p:nvPr/>
        </p:nvSpPr>
        <p:spPr>
          <a:xfrm>
            <a:off x="384412" y="4783604"/>
            <a:ext cx="11423176" cy="1255728"/>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US" sz="2800" dirty="0">
                <a:solidFill>
                  <a:prstClr val="black"/>
                </a:solidFill>
              </a:rPr>
              <a:t>S</a:t>
            </a:r>
            <a:r>
              <a:rPr lang="en-US" sz="2800" dirty="0" smtClean="0">
                <a:solidFill>
                  <a:prstClr val="black"/>
                </a:solidFill>
              </a:rPr>
              <a:t>tructure </a:t>
            </a:r>
            <a:r>
              <a:rPr lang="en-US" sz="2800" dirty="0">
                <a:solidFill>
                  <a:prstClr val="black"/>
                </a:solidFill>
              </a:rPr>
              <a:t>of </a:t>
            </a:r>
            <a:r>
              <a:rPr lang="en-US" sz="2800" dirty="0" err="1">
                <a:solidFill>
                  <a:prstClr val="black"/>
                </a:solidFill>
              </a:rPr>
              <a:t>phenylpropanoic</a:t>
            </a:r>
            <a:r>
              <a:rPr lang="en-US" sz="2800" dirty="0">
                <a:solidFill>
                  <a:prstClr val="black"/>
                </a:solidFill>
              </a:rPr>
              <a:t> acid derivatives as PPAR α agonists comprises of four key regions- these are a carboxylic acid head group, a central phenyl ring, a linker and a lipophilic </a:t>
            </a:r>
            <a:r>
              <a:rPr lang="en-US" sz="2800" dirty="0" smtClean="0">
                <a:solidFill>
                  <a:prstClr val="black"/>
                </a:solidFill>
              </a:rPr>
              <a:t>tail.</a:t>
            </a:r>
            <a:endParaRPr lang="en-US" sz="2800" dirty="0">
              <a:solidFill>
                <a:prstClr val="black"/>
              </a:solidFill>
            </a:endParaRPr>
          </a:p>
        </p:txBody>
      </p:sp>
      <p:sp>
        <p:nvSpPr>
          <p:cNvPr id="3" name="Rectangle 67"/>
          <p:cNvSpPr>
            <a:spLocks noChangeArrowheads="1"/>
          </p:cNvSpPr>
          <p:nvPr/>
        </p:nvSpPr>
        <p:spPr bwMode="auto">
          <a:xfrm>
            <a:off x="0" y="-184666"/>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a:t>
            </a:r>
            <a:endParaRPr kumimoji="0" lang="en-US" altLang="en-US" b="0" i="0" u="none" strike="noStrike" cap="none" normalizeH="0" baseline="0" dirty="0" smtClean="0">
              <a:ln>
                <a:noFill/>
              </a:ln>
              <a:solidFill>
                <a:schemeClr val="tx1"/>
              </a:solidFill>
              <a:effectLst/>
              <a:latin typeface="Arial" panose="020B0604020202020204" pitchFamily="34" charset="0"/>
            </a:endParaRPr>
          </a:p>
        </p:txBody>
      </p:sp>
      <p:pic>
        <p:nvPicPr>
          <p:cNvPr id="15428" name="Picture 68" descr="https://ssl.gstatic.com/ui/v1/icons/mail/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0"/>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26718" y="4326789"/>
            <a:ext cx="11456015" cy="369332"/>
          </a:xfrm>
          <a:prstGeom prst="rect">
            <a:avLst/>
          </a:prstGeom>
        </p:spPr>
        <p:txBody>
          <a:bodyPr wrap="square">
            <a:spAutoFit/>
          </a:bodyPr>
          <a:lstStyle/>
          <a:p>
            <a:pPr lvl="0" eaLnBrk="0" fontAlgn="base" hangingPunct="0">
              <a:spcBef>
                <a:spcPct val="0"/>
              </a:spcBef>
              <a:spcAft>
                <a:spcPct val="0"/>
              </a:spcAft>
            </a:pPr>
            <a:r>
              <a:rPr lang="en-US" altLang="en-US" b="1" dirty="0">
                <a:latin typeface="Arial" panose="020B0604020202020204" pitchFamily="34" charset="0"/>
              </a:rPr>
              <a:t>(E)-2-(3-(2-(2-(4-carbamoylphenyl)-5-methyloxazol-4-yl)</a:t>
            </a:r>
            <a:r>
              <a:rPr lang="en-US" altLang="en-US" b="1" dirty="0" err="1">
                <a:latin typeface="Arial" panose="020B0604020202020204" pitchFamily="34" charset="0"/>
              </a:rPr>
              <a:t>ethoxy</a:t>
            </a:r>
            <a:r>
              <a:rPr lang="en-US" altLang="en-US" b="1" dirty="0">
                <a:latin typeface="Arial" panose="020B0604020202020204" pitchFamily="34" charset="0"/>
              </a:rPr>
              <a:t>)benzyl)-3-(</a:t>
            </a:r>
            <a:r>
              <a:rPr lang="en-US" altLang="en-US" b="1" dirty="0" err="1">
                <a:latin typeface="Arial" panose="020B0604020202020204" pitchFamily="34" charset="0"/>
              </a:rPr>
              <a:t>butoxyimino</a:t>
            </a:r>
            <a:r>
              <a:rPr lang="en-US" altLang="en-US" b="1" dirty="0" smtClean="0">
                <a:latin typeface="Arial" panose="020B0604020202020204" pitchFamily="34" charset="0"/>
              </a:rPr>
              <a:t>) </a:t>
            </a:r>
            <a:r>
              <a:rPr lang="en-US" altLang="en-US" b="1" dirty="0" err="1" smtClean="0">
                <a:latin typeface="Arial" panose="020B0604020202020204" pitchFamily="34" charset="0"/>
              </a:rPr>
              <a:t>butanoic</a:t>
            </a:r>
            <a:r>
              <a:rPr lang="en-US" altLang="en-US" b="1" dirty="0" smtClean="0">
                <a:latin typeface="Arial" panose="020B0604020202020204" pitchFamily="34" charset="0"/>
              </a:rPr>
              <a:t> </a:t>
            </a:r>
            <a:r>
              <a:rPr lang="en-US" altLang="en-US" b="1" dirty="0">
                <a:latin typeface="Arial" panose="020B0604020202020204" pitchFamily="34" charset="0"/>
              </a:rPr>
              <a:t>acid</a:t>
            </a:r>
          </a:p>
        </p:txBody>
      </p:sp>
      <p:graphicFrame>
        <p:nvGraphicFramePr>
          <p:cNvPr id="11" name="Object 10"/>
          <p:cNvGraphicFramePr>
            <a:graphicFrameLocks noChangeAspect="1"/>
          </p:cNvGraphicFramePr>
          <p:nvPr>
            <p:extLst>
              <p:ext uri="{D42A27DB-BD31-4B8C-83A1-F6EECF244321}">
                <p14:modId xmlns:p14="http://schemas.microsoft.com/office/powerpoint/2010/main" val="3460986584"/>
              </p:ext>
            </p:extLst>
          </p:nvPr>
        </p:nvGraphicFramePr>
        <p:xfrm>
          <a:off x="2456597" y="408457"/>
          <a:ext cx="6536267" cy="3278188"/>
        </p:xfrm>
        <a:graphic>
          <a:graphicData uri="http://schemas.openxmlformats.org/presentationml/2006/ole">
            <mc:AlternateContent xmlns:mc="http://schemas.openxmlformats.org/markup-compatibility/2006">
              <mc:Choice xmlns:v="urn:schemas-microsoft-com:vml" Requires="v">
                <p:oleObj spid="_x0000_s15470" name="CS ChemDraw Drawing" r:id="rId4" imgW="3733665" imgH="1871223" progId="ChemDraw.Document.6.0">
                  <p:embed/>
                </p:oleObj>
              </mc:Choice>
              <mc:Fallback>
                <p:oleObj name="CS ChemDraw Drawing" r:id="rId4" imgW="3733665" imgH="1871223" progId="ChemDraw.Document.6.0">
                  <p:embed/>
                  <p:pic>
                    <p:nvPicPr>
                      <p:cNvPr id="8"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6597" y="408457"/>
                        <a:ext cx="6536267" cy="3278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58085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Experimental</a:t>
            </a:r>
            <a:endParaRPr lang="en-US" dirty="0">
              <a:solidFill>
                <a:srgbClr val="0070C0"/>
              </a:solidFill>
            </a:endParaRPr>
          </a:p>
        </p:txBody>
      </p:sp>
      <p:sp>
        <p:nvSpPr>
          <p:cNvPr id="3" name="Content Placeholder 2"/>
          <p:cNvSpPr>
            <a:spLocks noGrp="1"/>
          </p:cNvSpPr>
          <p:nvPr>
            <p:ph idx="1"/>
          </p:nvPr>
        </p:nvSpPr>
        <p:spPr/>
        <p:txBody>
          <a:bodyPr>
            <a:normAutofit fontScale="92500"/>
          </a:bodyPr>
          <a:lstStyle/>
          <a:p>
            <a:pPr marL="0" indent="0">
              <a:buNone/>
            </a:pPr>
            <a:r>
              <a:rPr lang="en-US" sz="3000" b="1" dirty="0" smtClean="0">
                <a:latin typeface="+mj-lt"/>
              </a:rPr>
              <a:t>1. Molecular </a:t>
            </a:r>
            <a:r>
              <a:rPr lang="en-US" sz="3000" b="1" dirty="0">
                <a:latin typeface="+mj-lt"/>
              </a:rPr>
              <a:t>Docking Simulations:</a:t>
            </a:r>
          </a:p>
          <a:p>
            <a:pPr marL="0" indent="0" algn="just">
              <a:buNone/>
            </a:pPr>
            <a:r>
              <a:rPr lang="en-US" dirty="0" smtClean="0"/>
              <a:t>on </a:t>
            </a:r>
            <a:r>
              <a:rPr lang="en-US" dirty="0" err="1" smtClean="0"/>
              <a:t>propanoic</a:t>
            </a:r>
            <a:r>
              <a:rPr lang="en-US" dirty="0" smtClean="0"/>
              <a:t> </a:t>
            </a:r>
            <a:r>
              <a:rPr lang="en-US" dirty="0"/>
              <a:t>acid </a:t>
            </a:r>
            <a:r>
              <a:rPr lang="en-US" dirty="0" smtClean="0"/>
              <a:t>derivatives using </a:t>
            </a:r>
            <a:r>
              <a:rPr lang="en-US" i="1" dirty="0" err="1" smtClean="0"/>
              <a:t>AutoGrid</a:t>
            </a:r>
            <a:r>
              <a:rPr lang="en-US" i="1" dirty="0" smtClean="0"/>
              <a:t> </a:t>
            </a:r>
            <a:r>
              <a:rPr lang="en-US" i="1" dirty="0"/>
              <a:t>4</a:t>
            </a:r>
            <a:r>
              <a:rPr lang="en-US" dirty="0"/>
              <a:t> and </a:t>
            </a:r>
            <a:r>
              <a:rPr lang="en-US" i="1" dirty="0" err="1"/>
              <a:t>AutoDock</a:t>
            </a:r>
            <a:r>
              <a:rPr lang="en-US" i="1" dirty="0"/>
              <a:t> </a:t>
            </a:r>
            <a:r>
              <a:rPr lang="en-US" i="1" dirty="0" smtClean="0"/>
              <a:t>4 </a:t>
            </a:r>
            <a:r>
              <a:rPr lang="en-US" i="1" dirty="0" err="1" smtClean="0"/>
              <a:t>softwares</a:t>
            </a:r>
            <a:r>
              <a:rPr lang="en-US" dirty="0" smtClean="0"/>
              <a:t>.</a:t>
            </a:r>
            <a:endParaRPr lang="en-US" dirty="0"/>
          </a:p>
          <a:p>
            <a:pPr algn="just"/>
            <a:r>
              <a:rPr lang="en-US" i="1" u="sng" smtClean="0"/>
              <a:t>Ligand </a:t>
            </a:r>
            <a:r>
              <a:rPr lang="en-US" i="1" u="sng" dirty="0"/>
              <a:t>Preparation:</a:t>
            </a:r>
            <a:r>
              <a:rPr lang="en-US" u="sng" dirty="0"/>
              <a:t> </a:t>
            </a:r>
            <a:endParaRPr lang="en-US" u="sng" dirty="0" smtClean="0"/>
          </a:p>
          <a:p>
            <a:pPr marL="0" indent="0" algn="just">
              <a:buNone/>
            </a:pPr>
            <a:r>
              <a:rPr lang="en-US" dirty="0" smtClean="0"/>
              <a:t>2-D </a:t>
            </a:r>
            <a:r>
              <a:rPr lang="en-US" dirty="0"/>
              <a:t>chemical </a:t>
            </a:r>
            <a:r>
              <a:rPr lang="en-US" dirty="0" smtClean="0"/>
              <a:t>structures in </a:t>
            </a:r>
            <a:r>
              <a:rPr lang="en-US" i="1" dirty="0" err="1"/>
              <a:t>ChemDraw</a:t>
            </a:r>
            <a:r>
              <a:rPr lang="en-US" i="1" dirty="0"/>
              <a:t>™</a:t>
            </a:r>
            <a:r>
              <a:rPr lang="en-US" dirty="0"/>
              <a:t> Ultra </a:t>
            </a:r>
            <a:r>
              <a:rPr lang="en-US" dirty="0" smtClean="0"/>
              <a:t>8.0 and </a:t>
            </a:r>
            <a:r>
              <a:rPr lang="en-US" dirty="0"/>
              <a:t>converted into 3D by </a:t>
            </a:r>
            <a:r>
              <a:rPr lang="en-US" i="1" dirty="0"/>
              <a:t>Chem3D™</a:t>
            </a:r>
            <a:r>
              <a:rPr lang="en-US" dirty="0"/>
              <a:t> Ultra </a:t>
            </a:r>
            <a:r>
              <a:rPr lang="en-US" dirty="0" smtClean="0"/>
              <a:t>8.0</a:t>
            </a:r>
          </a:p>
          <a:p>
            <a:pPr marL="0" indent="0" algn="just">
              <a:buNone/>
            </a:pPr>
            <a:r>
              <a:rPr lang="en-US" dirty="0" smtClean="0"/>
              <a:t>	Were </a:t>
            </a:r>
            <a:r>
              <a:rPr lang="en-US" dirty="0"/>
              <a:t>geometrically minimized through MM2 </a:t>
            </a:r>
            <a:r>
              <a:rPr lang="en-US" dirty="0" smtClean="0"/>
              <a:t>method (default 	dynamics parameters and electrostatic </a:t>
            </a:r>
            <a:r>
              <a:rPr lang="en-US" dirty="0"/>
              <a:t>charges </a:t>
            </a:r>
            <a:r>
              <a:rPr lang="en-US" dirty="0" smtClean="0"/>
              <a:t>assigned </a:t>
            </a:r>
            <a:r>
              <a:rPr lang="en-US" dirty="0"/>
              <a:t>by </a:t>
            </a:r>
            <a:r>
              <a:rPr lang="en-US" dirty="0" smtClean="0"/>
              <a:t>	</a:t>
            </a:r>
            <a:r>
              <a:rPr lang="en-US" dirty="0" err="1" smtClean="0"/>
              <a:t>Gastgeiger-Hückel</a:t>
            </a:r>
            <a:r>
              <a:rPr lang="en-US" dirty="0" smtClean="0"/>
              <a:t> </a:t>
            </a:r>
            <a:r>
              <a:rPr lang="en-US" dirty="0"/>
              <a:t>method</a:t>
            </a:r>
            <a:r>
              <a:rPr lang="en-US" dirty="0" smtClean="0"/>
              <a:t>.</a:t>
            </a:r>
          </a:p>
          <a:p>
            <a:pPr marL="0" indent="0" algn="just">
              <a:buNone/>
            </a:pPr>
            <a:r>
              <a:rPr lang="en-US" dirty="0" smtClean="0"/>
              <a:t>	Were then </a:t>
            </a:r>
            <a:r>
              <a:rPr lang="en-US" dirty="0"/>
              <a:t>utilized as starting </a:t>
            </a:r>
            <a:r>
              <a:rPr lang="en-US" dirty="0" smtClean="0"/>
              <a:t>conformation </a:t>
            </a:r>
            <a:r>
              <a:rPr lang="en-US" dirty="0"/>
              <a:t>to perform molecular </a:t>
            </a:r>
            <a:r>
              <a:rPr lang="en-US" dirty="0" smtClean="0"/>
              <a:t>	docking</a:t>
            </a:r>
            <a:r>
              <a:rPr lang="en-US" dirty="0"/>
              <a:t>.</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7</a:t>
            </a:fld>
            <a:endParaRPr lang="en-US"/>
          </a:p>
        </p:txBody>
      </p:sp>
    </p:spTree>
    <p:extLst>
      <p:ext uri="{BB962C8B-B14F-4D97-AF65-F5344CB8AC3E}">
        <p14:creationId xmlns:p14="http://schemas.microsoft.com/office/powerpoint/2010/main" val="3533770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9018" y="692861"/>
            <a:ext cx="10515600" cy="4351338"/>
          </a:xfrm>
        </p:spPr>
        <p:txBody>
          <a:bodyPr>
            <a:normAutofit fontScale="92500" lnSpcReduction="10000"/>
          </a:bodyPr>
          <a:lstStyle/>
          <a:p>
            <a:pPr algn="just"/>
            <a:r>
              <a:rPr lang="en-US" i="1" u="sng" dirty="0" smtClean="0"/>
              <a:t>Receptor Preparation:</a:t>
            </a:r>
            <a:r>
              <a:rPr lang="en-US" u="sng" dirty="0" smtClean="0"/>
              <a:t> </a:t>
            </a:r>
          </a:p>
          <a:p>
            <a:pPr marL="0" indent="0" algn="just">
              <a:buNone/>
            </a:pPr>
            <a:r>
              <a:rPr lang="en-US" dirty="0" smtClean="0"/>
              <a:t>The X-ray crystal structure of PPAR α (PDB ID: 3ET1) was obtained from Brookhaven Protein Data Bank (</a:t>
            </a:r>
            <a:r>
              <a:rPr lang="en-US" u="sng" dirty="0" smtClean="0"/>
              <a:t>http://www.rcsb.org/pdb</a:t>
            </a:r>
            <a:r>
              <a:rPr lang="en-US" dirty="0" smtClean="0"/>
              <a:t>). </a:t>
            </a:r>
          </a:p>
          <a:p>
            <a:pPr marL="0" indent="0" algn="just">
              <a:buNone/>
            </a:pPr>
            <a:r>
              <a:rPr lang="en-US" dirty="0" smtClean="0"/>
              <a:t>Hydrogens were added and extra charges were diffused wherever necessary.</a:t>
            </a:r>
          </a:p>
          <a:p>
            <a:pPr algn="just"/>
            <a:endParaRPr lang="en-US" i="1" dirty="0" smtClean="0"/>
          </a:p>
          <a:p>
            <a:pPr algn="just"/>
            <a:endParaRPr lang="en-US" i="1" dirty="0" smtClean="0"/>
          </a:p>
          <a:p>
            <a:pPr algn="just"/>
            <a:r>
              <a:rPr lang="en-US" i="1" u="sng" dirty="0" smtClean="0"/>
              <a:t>Grid Box Formation:</a:t>
            </a:r>
            <a:r>
              <a:rPr lang="en-US" u="sng" dirty="0" smtClean="0"/>
              <a:t> </a:t>
            </a:r>
          </a:p>
          <a:p>
            <a:pPr marL="0" indent="0" algn="just">
              <a:buNone/>
            </a:pPr>
            <a:r>
              <a:rPr lang="en-US" dirty="0" smtClean="0"/>
              <a:t>Binding pocket in receptor was defined by a grid box (no. of grid points: 42x, 48y, 40z; spacing: 0.375; grid center: 6.86x, 32.614y, -7.929z). </a:t>
            </a:r>
          </a:p>
          <a:p>
            <a:pPr marL="0" indent="0" algn="just">
              <a:buNone/>
            </a:pPr>
            <a:r>
              <a:rPr lang="en-US" dirty="0" smtClean="0"/>
              <a:t>All extended conformations of ligand fit in the box. </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8</a:t>
            </a:fld>
            <a:endParaRPr lang="en-US"/>
          </a:p>
        </p:txBody>
      </p:sp>
    </p:spTree>
    <p:extLst>
      <p:ext uri="{BB962C8B-B14F-4D97-AF65-F5344CB8AC3E}">
        <p14:creationId xmlns:p14="http://schemas.microsoft.com/office/powerpoint/2010/main" val="662363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Tree>
    <p:controls>
      <mc:AlternateContent xmlns:mc="http://schemas.openxmlformats.org/markup-compatibility/2006">
        <mc:Choice xmlns:v="urn:schemas-microsoft-com:vml" Requires="v">
          <p:control spid="14461" name="AxPyMOL1" r:id="rId2" imgW="10667880" imgH="6121440"/>
        </mc:Choice>
        <mc:Fallback>
          <p:control name="AxPyMOL1" r:id="rId2" imgW="10667880" imgH="6121440">
            <p:pic>
              <p:nvPicPr>
                <p:cNvPr id="4" name="AxPyMOL1"/>
                <p:cNvPicPr>
                  <a:picLocks/>
                </p:cNvPicPr>
                <p:nvPr/>
              </p:nvPicPr>
              <p:blipFill>
                <a:blip r:embed="rId4"/>
                <a:stretch>
                  <a:fillRect/>
                </a:stretch>
              </p:blipFill>
              <p:spPr>
                <a:xfrm>
                  <a:off x="749300" y="469900"/>
                  <a:ext cx="10668000" cy="6121400"/>
                </a:xfrm>
                <a:prstGeom prst="rect">
                  <a:avLst/>
                </a:prstGeom>
              </p:spPr>
            </p:pic>
          </p:control>
        </mc:Fallback>
      </mc:AlternateContent>
    </p:controls>
    <p:extLst>
      <p:ext uri="{BB962C8B-B14F-4D97-AF65-F5344CB8AC3E}">
        <p14:creationId xmlns:p14="http://schemas.microsoft.com/office/powerpoint/2010/main" val="676809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884" y="295581"/>
            <a:ext cx="10263116" cy="4746896"/>
          </a:xfrm>
          <a:prstGeom prst="rect">
            <a:avLst/>
          </a:prstGeom>
        </p:spPr>
      </p:pic>
      <p:sp>
        <p:nvSpPr>
          <p:cNvPr id="6" name="TextBox 5"/>
          <p:cNvSpPr txBox="1"/>
          <p:nvPr/>
        </p:nvSpPr>
        <p:spPr>
          <a:xfrm>
            <a:off x="3343701" y="6687403"/>
            <a:ext cx="237566"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2006221" y="5711713"/>
            <a:ext cx="6892119" cy="523220"/>
          </a:xfrm>
          <a:prstGeom prst="rect">
            <a:avLst/>
          </a:prstGeom>
          <a:noFill/>
        </p:spPr>
        <p:txBody>
          <a:bodyPr wrap="square" rtlCol="0">
            <a:spAutoFit/>
          </a:bodyPr>
          <a:lstStyle/>
          <a:p>
            <a:r>
              <a:rPr lang="en-US" sz="2800" b="1" dirty="0" smtClean="0"/>
              <a:t>Chain A of PPAR α Receptor PDB:ID 3ET1 </a:t>
            </a:r>
            <a:endParaRPr lang="en-US" sz="2800" b="1" dirty="0"/>
          </a:p>
        </p:txBody>
      </p:sp>
    </p:spTree>
    <p:extLst>
      <p:ext uri="{BB962C8B-B14F-4D97-AF65-F5344CB8AC3E}">
        <p14:creationId xmlns:p14="http://schemas.microsoft.com/office/powerpoint/2010/main" val="2737887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600" y="685800"/>
            <a:ext cx="10871200" cy="5491163"/>
          </a:xfrm>
        </p:spPr>
        <p:txBody>
          <a:bodyPr>
            <a:normAutofit/>
          </a:bodyPr>
          <a:lstStyle/>
          <a:p>
            <a:pPr algn="just"/>
            <a:r>
              <a:rPr lang="en-US" i="1" u="sng" dirty="0" smtClean="0"/>
              <a:t>Docking Method Validation:</a:t>
            </a:r>
            <a:r>
              <a:rPr lang="en-US" u="sng" dirty="0" smtClean="0"/>
              <a:t> </a:t>
            </a:r>
          </a:p>
          <a:p>
            <a:pPr marL="0" indent="0" algn="just">
              <a:buNone/>
            </a:pPr>
            <a:r>
              <a:rPr lang="en-US" dirty="0" smtClean="0"/>
              <a:t>By </a:t>
            </a:r>
            <a:r>
              <a:rPr lang="en-US" dirty="0" err="1" smtClean="0"/>
              <a:t>redocking</a:t>
            </a:r>
            <a:r>
              <a:rPr lang="en-US" dirty="0" smtClean="0"/>
              <a:t> the crystallized ET1 (</a:t>
            </a:r>
            <a:r>
              <a:rPr lang="en-US" dirty="0"/>
              <a:t>3-[5-methoxy-1-(4-methoxy-benzenesulfonyl)-1H-indol-3-yl]-</a:t>
            </a:r>
            <a:r>
              <a:rPr lang="en-US" dirty="0" err="1" smtClean="0"/>
              <a:t>propanoic</a:t>
            </a:r>
            <a:r>
              <a:rPr lang="en-US" dirty="0" smtClean="0"/>
              <a:t> acid) and overlaying the docked and crystallized ET1 to calculate rms.</a:t>
            </a:r>
          </a:p>
          <a:p>
            <a:pPr marL="0" indent="0" algn="just">
              <a:buNone/>
            </a:pPr>
            <a:endParaRPr lang="en-US" dirty="0"/>
          </a:p>
          <a:p>
            <a:pPr marL="0" indent="0" algn="just">
              <a:buNone/>
            </a:pPr>
            <a:endParaRPr lang="en-US" dirty="0" smtClean="0"/>
          </a:p>
          <a:p>
            <a:pPr algn="just"/>
            <a:r>
              <a:rPr lang="en-US" i="1" u="sng" dirty="0" smtClean="0"/>
              <a:t>Grid Maps Preparation: </a:t>
            </a:r>
          </a:p>
          <a:p>
            <a:pPr marL="0" indent="0" algn="just">
              <a:buNone/>
            </a:pPr>
            <a:r>
              <a:rPr lang="en-US" i="1" dirty="0" err="1" smtClean="0"/>
              <a:t>Autogrid</a:t>
            </a:r>
            <a:r>
              <a:rPr lang="en-US" i="1" dirty="0" smtClean="0"/>
              <a:t> 4</a:t>
            </a:r>
            <a:r>
              <a:rPr lang="en-US" dirty="0" smtClean="0"/>
              <a:t> was run to prepare map files for different atom types in ligands and receptor viz. A, C, OA, N, NA, SA. These map files are in turn taken up by </a:t>
            </a:r>
            <a:r>
              <a:rPr lang="en-US" i="1" dirty="0" err="1" smtClean="0"/>
              <a:t>AutoDock</a:t>
            </a:r>
            <a:r>
              <a:rPr lang="en-US" i="1" dirty="0" smtClean="0"/>
              <a:t> </a:t>
            </a:r>
            <a:r>
              <a:rPr lang="en-US" dirty="0" smtClean="0"/>
              <a:t>for carrying docking simulations.</a:t>
            </a:r>
          </a:p>
          <a:p>
            <a:endParaRPr lang="en-US" dirty="0"/>
          </a:p>
        </p:txBody>
      </p:sp>
      <p:sp>
        <p:nvSpPr>
          <p:cNvPr id="2" name="Footer Placeholder 1"/>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368A81-2937-4AE6-9EE1-5A701053E125}" type="slidenum">
              <a:rPr lang="en-US" smtClean="0"/>
              <a:t>11</a:t>
            </a:fld>
            <a:endParaRPr lang="en-US"/>
          </a:p>
        </p:txBody>
      </p:sp>
    </p:spTree>
    <p:extLst>
      <p:ext uri="{BB962C8B-B14F-4D97-AF65-F5344CB8AC3E}">
        <p14:creationId xmlns:p14="http://schemas.microsoft.com/office/powerpoint/2010/main" val="25141936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23331"/>
            <a:ext cx="10515600" cy="5453632"/>
          </a:xfrm>
        </p:spPr>
        <p:txBody>
          <a:bodyPr>
            <a:normAutofit/>
          </a:bodyPr>
          <a:lstStyle/>
          <a:p>
            <a:r>
              <a:rPr lang="en-US" i="1" u="sng" dirty="0" smtClean="0"/>
              <a:t>Docking Parameters:</a:t>
            </a:r>
            <a:r>
              <a:rPr lang="en-US" b="1" u="sng" dirty="0" smtClean="0"/>
              <a:t> </a:t>
            </a:r>
          </a:p>
          <a:p>
            <a:pPr marL="0" indent="0">
              <a:buNone/>
            </a:pPr>
            <a:r>
              <a:rPr lang="en-US" dirty="0" smtClean="0"/>
              <a:t>Primary approach for conformational searching in </a:t>
            </a:r>
            <a:r>
              <a:rPr lang="en-US" i="1" dirty="0" err="1" smtClean="0"/>
              <a:t>AutoDock</a:t>
            </a:r>
            <a:r>
              <a:rPr lang="en-US" dirty="0" smtClean="0"/>
              <a:t> is a Lamarckian genetic algorithm (LGA). </a:t>
            </a:r>
          </a:p>
          <a:p>
            <a:endParaRPr lang="en-US" i="1" u="sng" dirty="0" smtClean="0"/>
          </a:p>
          <a:p>
            <a:endParaRPr lang="en-US" i="1" u="sng" dirty="0"/>
          </a:p>
          <a:p>
            <a:r>
              <a:rPr lang="en-US" i="1" u="sng" smtClean="0"/>
              <a:t>Result </a:t>
            </a:r>
            <a:r>
              <a:rPr lang="en-US" i="1" u="sng" dirty="0" smtClean="0"/>
              <a:t>Analysis of Docking Simulation:</a:t>
            </a:r>
          </a:p>
          <a:p>
            <a:pPr marL="0" indent="0">
              <a:buNone/>
            </a:pPr>
            <a:r>
              <a:rPr lang="en-US" dirty="0" smtClean="0"/>
              <a:t>By evaluating hydrophobic and polar interactions between ligand and receptor active site residues.</a:t>
            </a:r>
          </a:p>
          <a:p>
            <a:pPr marL="0" indent="0">
              <a:buNone/>
            </a:pPr>
            <a:r>
              <a:rPr lang="en-US" dirty="0"/>
              <a:t>C</a:t>
            </a:r>
            <a:r>
              <a:rPr lang="en-US" dirty="0" smtClean="0"/>
              <a:t>alculation of binding energy (empirical range -5 to -15 kcal/</a:t>
            </a:r>
            <a:r>
              <a:rPr lang="en-US" dirty="0" err="1" smtClean="0"/>
              <a:t>mol</a:t>
            </a:r>
            <a:r>
              <a:rPr lang="en-US" dirty="0" smtClean="0"/>
              <a:t>).</a:t>
            </a:r>
          </a:p>
          <a:p>
            <a:pPr marL="0" indent="0">
              <a:buNone/>
            </a:pPr>
            <a:r>
              <a:rPr lang="en-US" dirty="0" smtClean="0"/>
              <a:t>Calculation of </a:t>
            </a:r>
            <a:r>
              <a:rPr lang="en-US" dirty="0" err="1" smtClean="0"/>
              <a:t>rms</a:t>
            </a:r>
            <a:r>
              <a:rPr lang="en-US" dirty="0" smtClean="0"/>
              <a:t> between crystallized and docked ET1.</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12</a:t>
            </a:fld>
            <a:endParaRPr lang="en-US"/>
          </a:p>
        </p:txBody>
      </p:sp>
    </p:spTree>
    <p:extLst>
      <p:ext uri="{BB962C8B-B14F-4D97-AF65-F5344CB8AC3E}">
        <p14:creationId xmlns:p14="http://schemas.microsoft.com/office/powerpoint/2010/main" val="14115538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26445"/>
          </a:xfrm>
        </p:spPr>
        <p:txBody>
          <a:bodyPr>
            <a:normAutofit fontScale="90000"/>
          </a:bodyPr>
          <a:lstStyle/>
          <a:p>
            <a:r>
              <a:rPr lang="en-US" dirty="0" smtClean="0"/>
              <a:t> 2 SCHEME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pPr/>
              <a:t>13</a:t>
            </a:fld>
            <a:endParaRPr lang="en-US" dirty="0"/>
          </a:p>
        </p:txBody>
      </p:sp>
      <p:graphicFrame>
        <p:nvGraphicFramePr>
          <p:cNvPr id="6" name="Object 5"/>
          <p:cNvGraphicFramePr>
            <a:graphicFrameLocks noChangeAspect="1"/>
          </p:cNvGraphicFramePr>
          <p:nvPr>
            <p:extLst/>
          </p:nvPr>
        </p:nvGraphicFramePr>
        <p:xfrm>
          <a:off x="248438" y="1378423"/>
          <a:ext cx="11816183" cy="4072775"/>
        </p:xfrm>
        <a:graphic>
          <a:graphicData uri="http://schemas.openxmlformats.org/presentationml/2006/ole">
            <mc:AlternateContent xmlns:mc="http://schemas.openxmlformats.org/markup-compatibility/2006">
              <mc:Choice xmlns:v="urn:schemas-microsoft-com:vml" Requires="v">
                <p:oleObj spid="_x0000_s16419" name="CS ChemDraw Drawing" r:id="rId4" imgW="6636600" imgH="2280600" progId="ChemDraw.Document.6.0">
                  <p:embed/>
                </p:oleObj>
              </mc:Choice>
              <mc:Fallback>
                <p:oleObj name="CS ChemDraw Drawing" r:id="rId4" imgW="6636600" imgH="2280600" progId="ChemDraw.Document.6.0">
                  <p:embed/>
                  <p:pic>
                    <p:nvPicPr>
                      <p:cNvPr id="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438" y="1378423"/>
                        <a:ext cx="11816183" cy="407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838200" y="982638"/>
            <a:ext cx="1801505" cy="523220"/>
          </a:xfrm>
          <a:prstGeom prst="rect">
            <a:avLst/>
          </a:prstGeom>
          <a:noFill/>
        </p:spPr>
        <p:txBody>
          <a:bodyPr wrap="square" rtlCol="0">
            <a:spAutoFit/>
          </a:bodyPr>
          <a:lstStyle/>
          <a:p>
            <a:r>
              <a:rPr lang="en-US" sz="2800" b="1" dirty="0" smtClean="0"/>
              <a:t>Step-1</a:t>
            </a:r>
            <a:endParaRPr lang="en-US" sz="2800" b="1" dirty="0"/>
          </a:p>
        </p:txBody>
      </p:sp>
      <p:sp>
        <p:nvSpPr>
          <p:cNvPr id="3" name="Rectangle 2"/>
          <p:cNvSpPr/>
          <p:nvPr/>
        </p:nvSpPr>
        <p:spPr>
          <a:xfrm>
            <a:off x="412211" y="4971355"/>
            <a:ext cx="4426661" cy="1200329"/>
          </a:xfrm>
          <a:prstGeom prst="rect">
            <a:avLst/>
          </a:prstGeom>
        </p:spPr>
        <p:txBody>
          <a:bodyPr wrap="none">
            <a:spAutoFit/>
          </a:bodyPr>
          <a:lstStyle/>
          <a:p>
            <a:r>
              <a:rPr lang="en-US" sz="2400" b="1" dirty="0" smtClean="0">
                <a:solidFill>
                  <a:prstClr val="black"/>
                </a:solidFill>
              </a:rPr>
              <a:t>4-Formyl </a:t>
            </a:r>
            <a:r>
              <a:rPr lang="en-US" sz="2400" b="1" dirty="0" err="1" smtClean="0">
                <a:solidFill>
                  <a:prstClr val="black"/>
                </a:solidFill>
              </a:rPr>
              <a:t>benzamide</a:t>
            </a:r>
            <a:r>
              <a:rPr lang="en-US" sz="2400" b="1" dirty="0" smtClean="0">
                <a:solidFill>
                  <a:prstClr val="black"/>
                </a:solidFill>
              </a:rPr>
              <a:t> (I)</a:t>
            </a:r>
          </a:p>
          <a:p>
            <a:r>
              <a:rPr lang="en-US" sz="2400" b="1" dirty="0" smtClean="0">
                <a:solidFill>
                  <a:prstClr val="black"/>
                </a:solidFill>
              </a:rPr>
              <a:t>Butane-2,3-dione </a:t>
            </a:r>
            <a:r>
              <a:rPr lang="en-US" sz="2400" b="1" dirty="0" err="1" smtClean="0">
                <a:solidFill>
                  <a:prstClr val="black"/>
                </a:solidFill>
              </a:rPr>
              <a:t>monooxime</a:t>
            </a:r>
            <a:r>
              <a:rPr lang="en-US" sz="2400" b="1" dirty="0" smtClean="0">
                <a:solidFill>
                  <a:prstClr val="black"/>
                </a:solidFill>
              </a:rPr>
              <a:t> (II)</a:t>
            </a:r>
          </a:p>
          <a:p>
            <a:r>
              <a:rPr lang="en-US" sz="2400" b="1" dirty="0" err="1" smtClean="0">
                <a:solidFill>
                  <a:prstClr val="black"/>
                </a:solidFill>
              </a:rPr>
              <a:t>Oxazole</a:t>
            </a:r>
            <a:r>
              <a:rPr lang="en-US" sz="2400" b="1" dirty="0" smtClean="0">
                <a:solidFill>
                  <a:prstClr val="black"/>
                </a:solidFill>
              </a:rPr>
              <a:t> N-oxide (III)</a:t>
            </a:r>
            <a:endParaRPr lang="en-US" sz="2400" b="1" dirty="0"/>
          </a:p>
        </p:txBody>
      </p:sp>
      <p:sp>
        <p:nvSpPr>
          <p:cNvPr id="8" name="TextBox 7"/>
          <p:cNvSpPr txBox="1"/>
          <p:nvPr/>
        </p:nvSpPr>
        <p:spPr>
          <a:xfrm>
            <a:off x="8139660" y="5096655"/>
            <a:ext cx="3267855" cy="830997"/>
          </a:xfrm>
          <a:prstGeom prst="rect">
            <a:avLst/>
          </a:prstGeom>
          <a:noFill/>
        </p:spPr>
        <p:txBody>
          <a:bodyPr wrap="square" rtlCol="0">
            <a:spAutoFit/>
          </a:bodyPr>
          <a:lstStyle/>
          <a:p>
            <a:r>
              <a:rPr lang="en-US" sz="2400" b="1" dirty="0" smtClean="0"/>
              <a:t>FTIR </a:t>
            </a:r>
            <a:r>
              <a:rPr lang="en-US" sz="2400" b="1" dirty="0" smtClean="0">
                <a:solidFill>
                  <a:srgbClr val="000000"/>
                </a:solidFill>
              </a:rPr>
              <a:t>(cm</a:t>
            </a:r>
            <a:r>
              <a:rPr lang="en-US" sz="2400" b="1" baseline="30000" dirty="0" smtClean="0">
                <a:solidFill>
                  <a:srgbClr val="000000"/>
                </a:solidFill>
              </a:rPr>
              <a:t>-1</a:t>
            </a:r>
            <a:r>
              <a:rPr lang="en-US" sz="2400" b="1" dirty="0" smtClean="0">
                <a:solidFill>
                  <a:srgbClr val="000000"/>
                </a:solidFill>
              </a:rPr>
              <a:t>)</a:t>
            </a:r>
            <a:r>
              <a:rPr lang="en-US" sz="2400" b="1" dirty="0" smtClean="0"/>
              <a:t> : 1151 (C-O-C  Asymmetric Stretch)</a:t>
            </a:r>
            <a:endParaRPr lang="en-US" sz="2400" b="1" dirty="0"/>
          </a:p>
        </p:txBody>
      </p:sp>
    </p:spTree>
    <p:extLst>
      <p:ext uri="{BB962C8B-B14F-4D97-AF65-F5344CB8AC3E}">
        <p14:creationId xmlns:p14="http://schemas.microsoft.com/office/powerpoint/2010/main" val="1330194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pPr/>
              <a:t>14</a:t>
            </a:fld>
            <a:endParaRPr lang="en-US"/>
          </a:p>
        </p:txBody>
      </p:sp>
      <p:graphicFrame>
        <p:nvGraphicFramePr>
          <p:cNvPr id="6" name="Object 5"/>
          <p:cNvGraphicFramePr>
            <a:graphicFrameLocks noChangeAspect="1"/>
          </p:cNvGraphicFramePr>
          <p:nvPr>
            <p:extLst/>
          </p:nvPr>
        </p:nvGraphicFramePr>
        <p:xfrm>
          <a:off x="476250" y="1768475"/>
          <a:ext cx="10861675" cy="3462338"/>
        </p:xfrm>
        <a:graphic>
          <a:graphicData uri="http://schemas.openxmlformats.org/presentationml/2006/ole">
            <mc:AlternateContent xmlns:mc="http://schemas.openxmlformats.org/markup-compatibility/2006">
              <mc:Choice xmlns:v="urn:schemas-microsoft-com:vml" Requires="v">
                <p:oleObj spid="_x0000_s17443" name="CS ChemDraw Drawing" r:id="rId3" imgW="6044760" imgH="1928160" progId="ChemDraw.Document.6.0">
                  <p:embed/>
                </p:oleObj>
              </mc:Choice>
              <mc:Fallback>
                <p:oleObj name="CS ChemDraw Drawing" r:id="rId3" imgW="6044760" imgH="1928160" progId="ChemDraw.Document.6.0">
                  <p:embed/>
                  <p:pic>
                    <p:nvPicPr>
                      <p:cNvPr id="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 y="1768475"/>
                        <a:ext cx="10861675" cy="3462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777922" y="1064525"/>
            <a:ext cx="1187356" cy="523220"/>
          </a:xfrm>
          <a:prstGeom prst="rect">
            <a:avLst/>
          </a:prstGeom>
          <a:noFill/>
        </p:spPr>
        <p:txBody>
          <a:bodyPr wrap="square" rtlCol="0">
            <a:spAutoFit/>
          </a:bodyPr>
          <a:lstStyle/>
          <a:p>
            <a:r>
              <a:rPr lang="en-US" sz="2800" b="1" dirty="0" smtClean="0"/>
              <a:t>Step 2</a:t>
            </a:r>
            <a:endParaRPr lang="en-US" sz="2800" b="1" dirty="0"/>
          </a:p>
        </p:txBody>
      </p:sp>
      <p:sp>
        <p:nvSpPr>
          <p:cNvPr id="2" name="Rectangle 1"/>
          <p:cNvSpPr/>
          <p:nvPr/>
        </p:nvSpPr>
        <p:spPr>
          <a:xfrm>
            <a:off x="496296" y="5054647"/>
            <a:ext cx="2772810" cy="523220"/>
          </a:xfrm>
          <a:prstGeom prst="rect">
            <a:avLst/>
          </a:prstGeom>
        </p:spPr>
        <p:txBody>
          <a:bodyPr wrap="none">
            <a:spAutoFit/>
          </a:bodyPr>
          <a:lstStyle/>
          <a:p>
            <a:pPr lvl="0"/>
            <a:r>
              <a:rPr lang="en-US" sz="2400" b="1" dirty="0">
                <a:solidFill>
                  <a:prstClr val="black"/>
                </a:solidFill>
              </a:rPr>
              <a:t>Oxazole N-oxide (III</a:t>
            </a:r>
            <a:r>
              <a:rPr lang="en-US" sz="2800" dirty="0">
                <a:solidFill>
                  <a:prstClr val="black"/>
                </a:solidFill>
              </a:rPr>
              <a:t>)</a:t>
            </a:r>
            <a:endParaRPr lang="en-US" dirty="0">
              <a:solidFill>
                <a:prstClr val="black"/>
              </a:solidFill>
            </a:endParaRPr>
          </a:p>
        </p:txBody>
      </p:sp>
      <p:sp>
        <p:nvSpPr>
          <p:cNvPr id="8" name="TextBox 7"/>
          <p:cNvSpPr txBox="1"/>
          <p:nvPr/>
        </p:nvSpPr>
        <p:spPr>
          <a:xfrm>
            <a:off x="7330191" y="5426439"/>
            <a:ext cx="3447738" cy="757130"/>
          </a:xfrm>
          <a:prstGeom prst="rect">
            <a:avLst/>
          </a:prstGeom>
          <a:noFill/>
        </p:spPr>
        <p:txBody>
          <a:bodyPr wrap="square" rtlCol="0">
            <a:spAutoFit/>
          </a:bodyPr>
          <a:lstStyle/>
          <a:p>
            <a:pPr>
              <a:lnSpc>
                <a:spcPct val="90000"/>
              </a:lnSpc>
            </a:pPr>
            <a:r>
              <a:rPr lang="en-US" sz="2400" b="1" dirty="0" smtClean="0"/>
              <a:t>FTIR-  770.4 (C-</a:t>
            </a:r>
            <a:r>
              <a:rPr lang="en-US" sz="2400" b="1" dirty="0" err="1" smtClean="0"/>
              <a:t>Cl</a:t>
            </a:r>
            <a:r>
              <a:rPr lang="en-US" sz="2400" b="1" dirty="0" smtClean="0"/>
              <a:t> Stretch )</a:t>
            </a:r>
          </a:p>
          <a:p>
            <a:pPr>
              <a:lnSpc>
                <a:spcPct val="90000"/>
              </a:lnSpc>
            </a:pPr>
            <a:r>
              <a:rPr lang="en-US" sz="2400" b="1" dirty="0" smtClean="0">
                <a:solidFill>
                  <a:srgbClr val="000000"/>
                </a:solidFill>
              </a:rPr>
              <a:t> (cm</a:t>
            </a:r>
            <a:r>
              <a:rPr lang="en-US" sz="2400" b="1" baseline="30000" dirty="0" smtClean="0">
                <a:solidFill>
                  <a:srgbClr val="000000"/>
                </a:solidFill>
              </a:rPr>
              <a:t>-1</a:t>
            </a:r>
            <a:r>
              <a:rPr lang="en-US" sz="2400" b="1" dirty="0" smtClean="0">
                <a:solidFill>
                  <a:srgbClr val="000000"/>
                </a:solidFill>
              </a:rPr>
              <a:t>)</a:t>
            </a:r>
          </a:p>
        </p:txBody>
      </p:sp>
      <p:sp>
        <p:nvSpPr>
          <p:cNvPr id="9" name="Rectangle 8"/>
          <p:cNvSpPr/>
          <p:nvPr/>
        </p:nvSpPr>
        <p:spPr>
          <a:xfrm>
            <a:off x="227734" y="5702721"/>
            <a:ext cx="6009594" cy="461665"/>
          </a:xfrm>
          <a:prstGeom prst="rect">
            <a:avLst/>
          </a:prstGeom>
        </p:spPr>
        <p:txBody>
          <a:bodyPr wrap="none">
            <a:spAutoFit/>
          </a:bodyPr>
          <a:lstStyle/>
          <a:p>
            <a:r>
              <a:rPr lang="en-US" sz="2400" b="1" dirty="0" smtClean="0"/>
              <a:t>FTIR </a:t>
            </a:r>
            <a:r>
              <a:rPr lang="en-US" sz="2400" b="1" dirty="0" smtClean="0">
                <a:solidFill>
                  <a:srgbClr val="000000"/>
                </a:solidFill>
              </a:rPr>
              <a:t>(cm</a:t>
            </a:r>
            <a:r>
              <a:rPr lang="en-US" sz="2400" b="1" baseline="30000" dirty="0" smtClean="0">
                <a:solidFill>
                  <a:srgbClr val="000000"/>
                </a:solidFill>
              </a:rPr>
              <a:t>-1</a:t>
            </a:r>
            <a:r>
              <a:rPr lang="en-US" sz="2400" b="1" dirty="0" smtClean="0">
                <a:solidFill>
                  <a:srgbClr val="000000"/>
                </a:solidFill>
              </a:rPr>
              <a:t>)</a:t>
            </a:r>
            <a:r>
              <a:rPr lang="en-US" sz="2400" b="1" dirty="0" smtClean="0"/>
              <a:t> : 1151 (C-O-C  Asymmetric Stretch)</a:t>
            </a:r>
            <a:endParaRPr lang="en-US" sz="2400" b="1" dirty="0"/>
          </a:p>
        </p:txBody>
      </p:sp>
    </p:spTree>
    <p:extLst>
      <p:ext uri="{BB962C8B-B14F-4D97-AF65-F5344CB8AC3E}">
        <p14:creationId xmlns:p14="http://schemas.microsoft.com/office/powerpoint/2010/main" val="4263638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368A81-2937-4AE6-9EE1-5A701053E125}" type="slidenum">
              <a:rPr lang="en-US" smtClean="0"/>
              <a:pPr/>
              <a:t>15</a:t>
            </a:fld>
            <a:endParaRPr lang="en-US" dirty="0"/>
          </a:p>
        </p:txBody>
      </p:sp>
      <p:sp>
        <p:nvSpPr>
          <p:cNvPr id="7" name="TextBox 6"/>
          <p:cNvSpPr txBox="1"/>
          <p:nvPr/>
        </p:nvSpPr>
        <p:spPr>
          <a:xfrm>
            <a:off x="518615" y="283843"/>
            <a:ext cx="1187356" cy="523220"/>
          </a:xfrm>
          <a:prstGeom prst="rect">
            <a:avLst/>
          </a:prstGeom>
          <a:noFill/>
        </p:spPr>
        <p:txBody>
          <a:bodyPr wrap="square" rtlCol="0">
            <a:spAutoFit/>
          </a:bodyPr>
          <a:lstStyle/>
          <a:p>
            <a:r>
              <a:rPr lang="en-US" sz="2800" b="1" dirty="0" smtClean="0"/>
              <a:t>Step 3</a:t>
            </a:r>
            <a:endParaRPr lang="en-US" sz="2800" b="1" dirty="0"/>
          </a:p>
        </p:txBody>
      </p:sp>
      <p:graphicFrame>
        <p:nvGraphicFramePr>
          <p:cNvPr id="3" name="Object 2"/>
          <p:cNvGraphicFramePr>
            <a:graphicFrameLocks noChangeAspect="1"/>
          </p:cNvGraphicFramePr>
          <p:nvPr>
            <p:extLst/>
          </p:nvPr>
        </p:nvGraphicFramePr>
        <p:xfrm>
          <a:off x="649729" y="667114"/>
          <a:ext cx="10560050" cy="3017838"/>
        </p:xfrm>
        <a:graphic>
          <a:graphicData uri="http://schemas.openxmlformats.org/presentationml/2006/ole">
            <mc:AlternateContent xmlns:mc="http://schemas.openxmlformats.org/markup-compatibility/2006">
              <mc:Choice xmlns:v="urn:schemas-microsoft-com:vml" Requires="v">
                <p:oleObj spid="_x0000_s18467" name="CS ChemDraw Drawing" r:id="rId3" imgW="6562800" imgH="1872000" progId="ChemDraw.Document.6.0">
                  <p:embed/>
                </p:oleObj>
              </mc:Choice>
              <mc:Fallback>
                <p:oleObj name="CS ChemDraw Drawing" r:id="rId3" imgW="6562800" imgH="1872000" progId="ChemDraw.Document.6.0">
                  <p:embed/>
                  <p:pic>
                    <p:nvPicPr>
                      <p:cNvPr id="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729" y="667114"/>
                        <a:ext cx="10560050" cy="3017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5289277" y="3825890"/>
            <a:ext cx="6902723" cy="2086725"/>
          </a:xfrm>
          <a:prstGeom prst="rect">
            <a:avLst/>
          </a:prstGeom>
          <a:noFill/>
        </p:spPr>
        <p:txBody>
          <a:bodyPr wrap="none" rtlCol="0">
            <a:spAutoFit/>
          </a:bodyPr>
          <a:lstStyle/>
          <a:p>
            <a:pPr>
              <a:lnSpc>
                <a:spcPct val="90000"/>
              </a:lnSpc>
            </a:pPr>
            <a:r>
              <a:rPr lang="en-US" sz="2400" b="1" dirty="0" smtClean="0"/>
              <a:t>   FTIR-  2240.3 (CN Stretch of </a:t>
            </a:r>
            <a:r>
              <a:rPr lang="en-US" sz="2400" b="1" dirty="0" err="1" smtClean="0"/>
              <a:t>nitrile</a:t>
            </a:r>
            <a:r>
              <a:rPr lang="en-US" sz="2400" b="1" dirty="0" smtClean="0"/>
              <a:t>)</a:t>
            </a:r>
          </a:p>
          <a:p>
            <a:pPr>
              <a:lnSpc>
                <a:spcPct val="90000"/>
              </a:lnSpc>
            </a:pPr>
            <a:r>
              <a:rPr lang="en-US" sz="2400" b="1" dirty="0" smtClean="0">
                <a:solidFill>
                  <a:srgbClr val="000000"/>
                </a:solidFill>
              </a:rPr>
              <a:t>   (cm</a:t>
            </a:r>
            <a:r>
              <a:rPr lang="en-US" sz="2400" b="1" baseline="30000" dirty="0" smtClean="0">
                <a:solidFill>
                  <a:srgbClr val="000000"/>
                </a:solidFill>
              </a:rPr>
              <a:t>-1</a:t>
            </a:r>
            <a:r>
              <a:rPr lang="en-US" sz="2400" b="1" dirty="0" smtClean="0">
                <a:solidFill>
                  <a:srgbClr val="000000"/>
                </a:solidFill>
              </a:rPr>
              <a:t>)</a:t>
            </a:r>
          </a:p>
          <a:p>
            <a:pPr>
              <a:lnSpc>
                <a:spcPct val="90000"/>
              </a:lnSpc>
            </a:pPr>
            <a:endParaRPr lang="en-US" sz="2400" b="1" dirty="0" smtClean="0">
              <a:solidFill>
                <a:srgbClr val="000000"/>
              </a:solidFill>
            </a:endParaRPr>
          </a:p>
          <a:p>
            <a:pPr>
              <a:lnSpc>
                <a:spcPct val="90000"/>
              </a:lnSpc>
            </a:pPr>
            <a:r>
              <a:rPr lang="en-US" sz="2400" b="1" baseline="30000" dirty="0" smtClean="0"/>
              <a:t>  1</a:t>
            </a:r>
            <a:r>
              <a:rPr lang="en-US" sz="2400" b="1" dirty="0" smtClean="0"/>
              <a:t>HNMR- </a:t>
            </a:r>
            <a:r>
              <a:rPr lang="en-US" sz="2400" b="1" dirty="0" smtClean="0">
                <a:ea typeface="Calibri" panose="020F0502020204030204" pitchFamily="34" charset="0"/>
                <a:cs typeface="Times New Roman" panose="02020603050405020304" pitchFamily="18" charset="0"/>
              </a:rPr>
              <a:t>δ 7.98 (</a:t>
            </a:r>
            <a:r>
              <a:rPr lang="en-US" sz="2400" b="1" dirty="0" err="1" smtClean="0">
                <a:ea typeface="Calibri" panose="020F0502020204030204" pitchFamily="34" charset="0"/>
                <a:cs typeface="Times New Roman" panose="02020603050405020304" pitchFamily="18" charset="0"/>
              </a:rPr>
              <a:t>dd</a:t>
            </a:r>
            <a:r>
              <a:rPr lang="en-US" sz="2400" b="1" dirty="0" smtClean="0">
                <a:ea typeface="Calibri" panose="020F0502020204030204" pitchFamily="34" charset="0"/>
                <a:cs typeface="Times New Roman" panose="02020603050405020304" pitchFamily="18" charset="0"/>
              </a:rPr>
              <a:t>, 2H </a:t>
            </a:r>
            <a:r>
              <a:rPr lang="en-US" sz="2400" b="1" dirty="0" err="1" smtClean="0">
                <a:ea typeface="Calibri" panose="020F0502020204030204" pitchFamily="34" charset="0"/>
                <a:cs typeface="Times New Roman" panose="02020603050405020304" pitchFamily="18" charset="0"/>
              </a:rPr>
              <a:t>Ar</a:t>
            </a:r>
            <a:r>
              <a:rPr lang="en-US" sz="2400" b="1" dirty="0" smtClean="0">
                <a:ea typeface="Calibri" panose="020F0502020204030204" pitchFamily="34" charset="0"/>
                <a:cs typeface="Times New Roman" panose="02020603050405020304" pitchFamily="18" charset="0"/>
              </a:rPr>
              <a:t>, </a:t>
            </a:r>
            <a:r>
              <a:rPr lang="en-US" sz="2400" b="1" i="1" dirty="0" smtClean="0">
                <a:ea typeface="Calibri" panose="020F0502020204030204" pitchFamily="34" charset="0"/>
                <a:cs typeface="Times New Roman" panose="02020603050405020304" pitchFamily="18" charset="0"/>
              </a:rPr>
              <a:t>J</a:t>
            </a:r>
            <a:r>
              <a:rPr lang="en-US" sz="2400" b="1" i="1" baseline="-25000" dirty="0" smtClean="0">
                <a:ea typeface="Calibri" panose="020F0502020204030204" pitchFamily="34" charset="0"/>
                <a:cs typeface="Times New Roman" panose="02020603050405020304" pitchFamily="18" charset="0"/>
              </a:rPr>
              <a:t>o </a:t>
            </a:r>
            <a:r>
              <a:rPr lang="en-US" sz="2400" b="1" dirty="0" smtClean="0">
                <a:ea typeface="Calibri" panose="020F0502020204030204" pitchFamily="34" charset="0"/>
                <a:cs typeface="Times New Roman" panose="02020603050405020304" pitchFamily="18" charset="0"/>
              </a:rPr>
              <a:t>= 8.2 Hz, </a:t>
            </a:r>
            <a:r>
              <a:rPr lang="en-US" sz="2400" b="1" i="1" dirty="0" err="1" smtClean="0">
                <a:ea typeface="Calibri" panose="020F0502020204030204" pitchFamily="34" charset="0"/>
                <a:cs typeface="Times New Roman" panose="02020603050405020304" pitchFamily="18" charset="0"/>
              </a:rPr>
              <a:t>J</a:t>
            </a:r>
            <a:r>
              <a:rPr lang="en-US" sz="2400" b="1" i="1" baseline="-25000" dirty="0" err="1" smtClean="0">
                <a:ea typeface="Calibri" panose="020F0502020204030204" pitchFamily="34" charset="0"/>
                <a:cs typeface="Times New Roman" panose="02020603050405020304" pitchFamily="18" charset="0"/>
              </a:rPr>
              <a:t>m</a:t>
            </a:r>
            <a:r>
              <a:rPr lang="en-US" sz="2400" b="1" i="1" dirty="0" smtClean="0">
                <a:ea typeface="Calibri" panose="020F0502020204030204" pitchFamily="34" charset="0"/>
                <a:cs typeface="Times New Roman" panose="02020603050405020304" pitchFamily="18" charset="0"/>
              </a:rPr>
              <a:t> </a:t>
            </a:r>
            <a:r>
              <a:rPr lang="en-US" sz="2400" b="1" dirty="0" smtClean="0">
                <a:ea typeface="Calibri" panose="020F0502020204030204" pitchFamily="34" charset="0"/>
                <a:cs typeface="Times New Roman" panose="02020603050405020304" pitchFamily="18" charset="0"/>
              </a:rPr>
              <a:t>= 2.36 Hz)</a:t>
            </a:r>
            <a:r>
              <a:rPr lang="en-US" sz="2400" b="1" dirty="0" smtClean="0">
                <a:ea typeface="Times New Roman" panose="02020603050405020304" pitchFamily="18" charset="0"/>
                <a:cs typeface="Times New Roman" panose="02020603050405020304" pitchFamily="18" charset="0"/>
              </a:rPr>
              <a:t> </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     </a:t>
            </a:r>
            <a:r>
              <a:rPr lang="en-US" sz="2400" b="1" dirty="0" smtClean="0">
                <a:ea typeface="Times New Roman" panose="02020603050405020304" pitchFamily="18" charset="0"/>
                <a:cs typeface="Times New Roman" panose="02020603050405020304" pitchFamily="18" charset="0"/>
              </a:rPr>
              <a:t>δ 7.97 (</a:t>
            </a:r>
            <a:r>
              <a:rPr lang="en-US" sz="2400" b="1" dirty="0" err="1" smtClean="0">
                <a:ea typeface="Times New Roman" panose="02020603050405020304" pitchFamily="18" charset="0"/>
                <a:cs typeface="Times New Roman" panose="02020603050405020304" pitchFamily="18" charset="0"/>
              </a:rPr>
              <a:t>dd</a:t>
            </a:r>
            <a:r>
              <a:rPr lang="en-US" sz="2400" b="1" dirty="0" smtClean="0">
                <a:ea typeface="Times New Roman" panose="02020603050405020304" pitchFamily="18" charset="0"/>
                <a:cs typeface="Times New Roman" panose="02020603050405020304" pitchFamily="18" charset="0"/>
              </a:rPr>
              <a:t>, 2H </a:t>
            </a:r>
            <a:r>
              <a:rPr lang="en-US" sz="2400" b="1" dirty="0" err="1" smtClean="0">
                <a:ea typeface="Calibri" panose="020F0502020204030204" pitchFamily="34" charset="0"/>
                <a:cs typeface="Times New Roman" panose="02020603050405020304" pitchFamily="18" charset="0"/>
              </a:rPr>
              <a:t>Ar</a:t>
            </a:r>
            <a:r>
              <a:rPr lang="en-US" sz="2400" b="1" dirty="0" smtClean="0">
                <a:ea typeface="Times New Roman" panose="02020603050405020304" pitchFamily="18" charset="0"/>
                <a:cs typeface="Times New Roman" panose="02020603050405020304" pitchFamily="18" charset="0"/>
              </a:rPr>
              <a:t>, </a:t>
            </a:r>
            <a:r>
              <a:rPr lang="en-US" sz="2400" b="1" i="1" dirty="0" smtClean="0">
                <a:ea typeface="Calibri" panose="020F0502020204030204" pitchFamily="34" charset="0"/>
                <a:cs typeface="Times New Roman" panose="02020603050405020304" pitchFamily="18" charset="0"/>
              </a:rPr>
              <a:t>J</a:t>
            </a:r>
            <a:r>
              <a:rPr lang="en-US" sz="2400" b="1" i="1" baseline="-25000" dirty="0" smtClean="0">
                <a:ea typeface="Calibri" panose="020F0502020204030204" pitchFamily="34" charset="0"/>
                <a:cs typeface="Times New Roman" panose="02020603050405020304" pitchFamily="18" charset="0"/>
              </a:rPr>
              <a:t>o </a:t>
            </a:r>
            <a:r>
              <a:rPr lang="en-US" sz="2400" b="1" dirty="0" smtClean="0">
                <a:ea typeface="Calibri" panose="020F0502020204030204" pitchFamily="34" charset="0"/>
                <a:cs typeface="Times New Roman" panose="02020603050405020304" pitchFamily="18" charset="0"/>
              </a:rPr>
              <a:t>= 8.12 Hz, </a:t>
            </a:r>
            <a:r>
              <a:rPr lang="en-US" sz="2400" b="1" baseline="-25000" dirty="0" smtClean="0">
                <a:ea typeface="Calibri" panose="020F0502020204030204" pitchFamily="34" charset="0"/>
                <a:cs typeface="Times New Roman" panose="02020603050405020304" pitchFamily="18" charset="0"/>
              </a:rPr>
              <a:t> </a:t>
            </a:r>
            <a:r>
              <a:rPr lang="en-US" sz="2400" b="1" i="1" dirty="0" err="1" smtClean="0">
                <a:ea typeface="Calibri" panose="020F0502020204030204" pitchFamily="34" charset="0"/>
                <a:cs typeface="Times New Roman" panose="02020603050405020304" pitchFamily="18" charset="0"/>
              </a:rPr>
              <a:t>J</a:t>
            </a:r>
            <a:r>
              <a:rPr lang="en-US" sz="2400" b="1" i="1" baseline="-25000" dirty="0" err="1" smtClean="0">
                <a:ea typeface="Calibri" panose="020F0502020204030204" pitchFamily="34" charset="0"/>
                <a:cs typeface="Times New Roman" panose="02020603050405020304" pitchFamily="18" charset="0"/>
              </a:rPr>
              <a:t>m</a:t>
            </a:r>
            <a:r>
              <a:rPr lang="en-US" sz="2400" b="1" i="1" dirty="0" smtClean="0">
                <a:ea typeface="Calibri" panose="020F0502020204030204" pitchFamily="34" charset="0"/>
                <a:cs typeface="Times New Roman" panose="02020603050405020304" pitchFamily="18" charset="0"/>
              </a:rPr>
              <a:t> </a:t>
            </a:r>
            <a:r>
              <a:rPr lang="en-US" sz="2400" b="1" dirty="0" smtClean="0">
                <a:ea typeface="Calibri" panose="020F0502020204030204" pitchFamily="34" charset="0"/>
                <a:cs typeface="Times New Roman" panose="02020603050405020304" pitchFamily="18" charset="0"/>
              </a:rPr>
              <a:t>= 2.34 Hz)</a:t>
            </a:r>
          </a:p>
          <a:p>
            <a:pPr>
              <a:lnSpc>
                <a:spcPct val="90000"/>
              </a:lnSpc>
            </a:pPr>
            <a:r>
              <a:rPr lang="en-US" sz="2400" b="1" dirty="0" smtClean="0">
                <a:ea typeface="Calibri" panose="020F0502020204030204" pitchFamily="34" charset="0"/>
                <a:cs typeface="Times New Roman" panose="02020603050405020304" pitchFamily="18" charset="0"/>
              </a:rPr>
              <a:t>                  </a:t>
            </a:r>
            <a:r>
              <a:rPr lang="en-US" sz="2400" b="1" dirty="0" smtClean="0">
                <a:ea typeface="Times New Roman" panose="02020603050405020304" pitchFamily="18" charset="0"/>
                <a:cs typeface="Times New Roman" panose="02020603050405020304" pitchFamily="18" charset="0"/>
              </a:rPr>
              <a:t>δ 6.17 (s,2H), δ 3.67 (s,2H), δ 2.43 (s,3H).</a:t>
            </a:r>
          </a:p>
        </p:txBody>
      </p:sp>
      <p:sp>
        <p:nvSpPr>
          <p:cNvPr id="12" name="Rectangle 11"/>
          <p:cNvSpPr/>
          <p:nvPr/>
        </p:nvSpPr>
        <p:spPr>
          <a:xfrm>
            <a:off x="494676" y="3957403"/>
            <a:ext cx="3462727" cy="757130"/>
          </a:xfrm>
          <a:prstGeom prst="rect">
            <a:avLst/>
          </a:prstGeom>
        </p:spPr>
        <p:txBody>
          <a:bodyPr wrap="square">
            <a:spAutoFit/>
          </a:bodyPr>
          <a:lstStyle/>
          <a:p>
            <a:pPr>
              <a:lnSpc>
                <a:spcPct val="90000"/>
              </a:lnSpc>
            </a:pPr>
            <a:r>
              <a:rPr lang="en-US" sz="2400" b="1" dirty="0" smtClean="0"/>
              <a:t>FTIR-  770.4 (C-</a:t>
            </a:r>
            <a:r>
              <a:rPr lang="en-US" sz="2400" b="1" dirty="0" err="1" smtClean="0"/>
              <a:t>Cl</a:t>
            </a:r>
            <a:r>
              <a:rPr lang="en-US" sz="2400" b="1" dirty="0" smtClean="0"/>
              <a:t> Stretch )</a:t>
            </a:r>
          </a:p>
          <a:p>
            <a:pPr>
              <a:lnSpc>
                <a:spcPct val="90000"/>
              </a:lnSpc>
            </a:pPr>
            <a:r>
              <a:rPr lang="en-US" sz="2400" b="1" dirty="0" smtClean="0">
                <a:solidFill>
                  <a:srgbClr val="000000"/>
                </a:solidFill>
              </a:rPr>
              <a:t> (cm</a:t>
            </a:r>
            <a:r>
              <a:rPr lang="en-US" sz="2400" b="1" baseline="30000" dirty="0" smtClean="0">
                <a:solidFill>
                  <a:srgbClr val="000000"/>
                </a:solidFill>
              </a:rPr>
              <a:t>-1</a:t>
            </a:r>
            <a:r>
              <a:rPr lang="en-US" sz="2400" b="1" dirty="0" smtClean="0">
                <a:solidFill>
                  <a:srgbClr val="000000"/>
                </a:solidFill>
              </a:rPr>
              <a:t>)</a:t>
            </a:r>
          </a:p>
        </p:txBody>
      </p:sp>
    </p:spTree>
    <p:extLst>
      <p:ext uri="{BB962C8B-B14F-4D97-AF65-F5344CB8AC3E}">
        <p14:creationId xmlns:p14="http://schemas.microsoft.com/office/powerpoint/2010/main" val="38089235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pPr/>
              <a:t>16</a:t>
            </a:fld>
            <a:endParaRPr lang="en-US"/>
          </a:p>
        </p:txBody>
      </p:sp>
      <p:sp>
        <p:nvSpPr>
          <p:cNvPr id="7" name="TextBox 6"/>
          <p:cNvSpPr txBox="1"/>
          <p:nvPr/>
        </p:nvSpPr>
        <p:spPr>
          <a:xfrm>
            <a:off x="518615" y="283843"/>
            <a:ext cx="1187356" cy="523220"/>
          </a:xfrm>
          <a:prstGeom prst="rect">
            <a:avLst/>
          </a:prstGeom>
          <a:noFill/>
        </p:spPr>
        <p:txBody>
          <a:bodyPr wrap="square" rtlCol="0">
            <a:spAutoFit/>
          </a:bodyPr>
          <a:lstStyle/>
          <a:p>
            <a:r>
              <a:rPr lang="en-US" sz="2800" b="1" dirty="0" smtClean="0"/>
              <a:t>Step 4</a:t>
            </a:r>
            <a:endParaRPr lang="en-US" sz="2800" b="1" dirty="0"/>
          </a:p>
        </p:txBody>
      </p:sp>
      <p:graphicFrame>
        <p:nvGraphicFramePr>
          <p:cNvPr id="2" name="Object 1"/>
          <p:cNvGraphicFramePr>
            <a:graphicFrameLocks noChangeAspect="1"/>
          </p:cNvGraphicFramePr>
          <p:nvPr>
            <p:extLst/>
          </p:nvPr>
        </p:nvGraphicFramePr>
        <p:xfrm>
          <a:off x="46912" y="828676"/>
          <a:ext cx="12145088" cy="3403695"/>
        </p:xfrm>
        <a:graphic>
          <a:graphicData uri="http://schemas.openxmlformats.org/presentationml/2006/ole">
            <mc:AlternateContent xmlns:mc="http://schemas.openxmlformats.org/markup-compatibility/2006">
              <mc:Choice xmlns:v="urn:schemas-microsoft-com:vml" Requires="v">
                <p:oleObj spid="_x0000_s19491" name="CS ChemDraw Drawing" r:id="rId3" imgW="5024337" imgH="1407871" progId="ChemDraw.Document.6.0">
                  <p:embed/>
                </p:oleObj>
              </mc:Choice>
              <mc:Fallback>
                <p:oleObj name="CS ChemDraw Drawing" r:id="rId3" imgW="5024337" imgH="1407871" progId="ChemDraw.Document.6.0">
                  <p:embed/>
                  <p:pic>
                    <p:nvPicPr>
                      <p:cNvPr id="2"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12" y="828676"/>
                        <a:ext cx="12145088" cy="34036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7629994" y="4601979"/>
            <a:ext cx="4003981" cy="757130"/>
          </a:xfrm>
          <a:prstGeom prst="rect">
            <a:avLst/>
          </a:prstGeom>
          <a:noFill/>
        </p:spPr>
        <p:txBody>
          <a:bodyPr wrap="none" rtlCol="0">
            <a:spAutoFit/>
          </a:bodyPr>
          <a:lstStyle/>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11.59 (s, 1H , COOH</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a:t>
            </a:r>
            <a:endParaRPr lang="en-US" sz="2400" b="1" dirty="0" smtClean="0">
              <a:ea typeface="Calibri" panose="020F0502020204030204" pitchFamily="34" charset="0"/>
              <a:cs typeface="Times New Roman" panose="02020603050405020304" pitchFamily="18" charset="0"/>
            </a:endParaRPr>
          </a:p>
        </p:txBody>
      </p:sp>
      <p:sp>
        <p:nvSpPr>
          <p:cNvPr id="9" name="Rectangle 8"/>
          <p:cNvSpPr/>
          <p:nvPr/>
        </p:nvSpPr>
        <p:spPr>
          <a:xfrm>
            <a:off x="259829" y="4512039"/>
            <a:ext cx="6665627" cy="1975926"/>
          </a:xfrm>
          <a:prstGeom prst="rect">
            <a:avLst/>
          </a:prstGeom>
        </p:spPr>
        <p:txBody>
          <a:bodyPr wrap="square">
            <a:spAutoFit/>
          </a:bodyPr>
          <a:lstStyle/>
          <a:p>
            <a:pPr>
              <a:lnSpc>
                <a:spcPct val="90000"/>
              </a:lnSpc>
            </a:pPr>
            <a:r>
              <a:rPr lang="en-US" sz="2400" b="1" dirty="0" smtClean="0"/>
              <a:t>FTIR-  2240.3 (CN Stretch of </a:t>
            </a:r>
            <a:r>
              <a:rPr lang="en-US" sz="2400" b="1" dirty="0" err="1" smtClean="0"/>
              <a:t>nitrile</a:t>
            </a:r>
            <a:r>
              <a:rPr lang="en-US" sz="2400" b="1" dirty="0" smtClean="0"/>
              <a:t>)</a:t>
            </a:r>
          </a:p>
          <a:p>
            <a:pPr>
              <a:lnSpc>
                <a:spcPct val="90000"/>
              </a:lnSpc>
            </a:pPr>
            <a:r>
              <a:rPr lang="en-US" sz="2400" b="1" dirty="0" smtClean="0">
                <a:solidFill>
                  <a:srgbClr val="000000"/>
                </a:solidFill>
              </a:rPr>
              <a:t>   (cm</a:t>
            </a:r>
            <a:r>
              <a:rPr lang="en-US" sz="2400" b="1" baseline="30000" dirty="0" smtClean="0">
                <a:solidFill>
                  <a:srgbClr val="000000"/>
                </a:solidFill>
              </a:rPr>
              <a:t>-1</a:t>
            </a:r>
            <a:r>
              <a:rPr lang="en-US" sz="2400" b="1" dirty="0" smtClean="0">
                <a:solidFill>
                  <a:srgbClr val="000000"/>
                </a:solidFill>
              </a:rPr>
              <a:t>)</a:t>
            </a:r>
          </a:p>
          <a:p>
            <a:pPr>
              <a:lnSpc>
                <a:spcPct val="90000"/>
              </a:lnSpc>
            </a:pPr>
            <a:r>
              <a:rPr lang="en-US" sz="2400" b="1" baseline="30000" dirty="0" smtClean="0"/>
              <a:t>  </a:t>
            </a:r>
          </a:p>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7.98 (</a:t>
            </a:r>
            <a:r>
              <a:rPr lang="en-US" sz="2400" b="1" dirty="0" err="1" smtClean="0">
                <a:ea typeface="Calibri" panose="020F0502020204030204" pitchFamily="34" charset="0"/>
                <a:cs typeface="Times New Roman" panose="02020603050405020304" pitchFamily="18" charset="0"/>
              </a:rPr>
              <a:t>dd</a:t>
            </a:r>
            <a:r>
              <a:rPr lang="en-US" sz="2400" b="1" dirty="0" smtClean="0">
                <a:ea typeface="Calibri" panose="020F0502020204030204" pitchFamily="34" charset="0"/>
                <a:cs typeface="Times New Roman" panose="02020603050405020304" pitchFamily="18" charset="0"/>
              </a:rPr>
              <a:t>, 2H </a:t>
            </a:r>
            <a:r>
              <a:rPr lang="en-US" sz="2400" b="1" dirty="0" err="1" smtClean="0">
                <a:ea typeface="Calibri" panose="020F0502020204030204" pitchFamily="34" charset="0"/>
                <a:cs typeface="Times New Roman" panose="02020603050405020304" pitchFamily="18" charset="0"/>
              </a:rPr>
              <a:t>Ar</a:t>
            </a:r>
            <a:r>
              <a:rPr lang="en-US" sz="2400" b="1" dirty="0" smtClean="0">
                <a:ea typeface="Calibri" panose="020F0502020204030204" pitchFamily="34" charset="0"/>
                <a:cs typeface="Times New Roman" panose="02020603050405020304" pitchFamily="18" charset="0"/>
              </a:rPr>
              <a:t>, </a:t>
            </a:r>
            <a:r>
              <a:rPr lang="en-US" sz="2400" b="1" i="1" dirty="0" smtClean="0">
                <a:ea typeface="Calibri" panose="020F0502020204030204" pitchFamily="34" charset="0"/>
                <a:cs typeface="Times New Roman" panose="02020603050405020304" pitchFamily="18" charset="0"/>
              </a:rPr>
              <a:t>J</a:t>
            </a:r>
            <a:r>
              <a:rPr lang="en-US" sz="2400" b="1" i="1" baseline="-25000" dirty="0" smtClean="0">
                <a:ea typeface="Calibri" panose="020F0502020204030204" pitchFamily="34" charset="0"/>
                <a:cs typeface="Times New Roman" panose="02020603050405020304" pitchFamily="18" charset="0"/>
              </a:rPr>
              <a:t>o </a:t>
            </a:r>
            <a:r>
              <a:rPr lang="en-US" sz="2400" b="1" dirty="0" smtClean="0">
                <a:ea typeface="Calibri" panose="020F0502020204030204" pitchFamily="34" charset="0"/>
                <a:cs typeface="Times New Roman" panose="02020603050405020304" pitchFamily="18" charset="0"/>
              </a:rPr>
              <a:t>= 8.2 Hz, </a:t>
            </a:r>
            <a:r>
              <a:rPr lang="en-US" sz="2400" b="1" i="1" dirty="0" err="1" smtClean="0">
                <a:ea typeface="Calibri" panose="020F0502020204030204" pitchFamily="34" charset="0"/>
                <a:cs typeface="Times New Roman" panose="02020603050405020304" pitchFamily="18" charset="0"/>
              </a:rPr>
              <a:t>J</a:t>
            </a:r>
            <a:r>
              <a:rPr lang="en-US" sz="2400" b="1" i="1" baseline="-25000" dirty="0" err="1" smtClean="0">
                <a:ea typeface="Calibri" panose="020F0502020204030204" pitchFamily="34" charset="0"/>
                <a:cs typeface="Times New Roman" panose="02020603050405020304" pitchFamily="18" charset="0"/>
              </a:rPr>
              <a:t>m</a:t>
            </a:r>
            <a:r>
              <a:rPr lang="en-US" sz="2400" b="1" i="1" dirty="0" smtClean="0">
                <a:ea typeface="Calibri" panose="020F0502020204030204" pitchFamily="34" charset="0"/>
                <a:cs typeface="Times New Roman" panose="02020603050405020304" pitchFamily="18" charset="0"/>
              </a:rPr>
              <a:t> </a:t>
            </a:r>
            <a:r>
              <a:rPr lang="en-US" sz="2400" b="1" dirty="0" smtClean="0">
                <a:ea typeface="Calibri" panose="020F0502020204030204" pitchFamily="34" charset="0"/>
                <a:cs typeface="Times New Roman" panose="02020603050405020304" pitchFamily="18" charset="0"/>
              </a:rPr>
              <a:t>= 2.36 Hz)</a:t>
            </a:r>
            <a:r>
              <a:rPr lang="en-US" sz="2400" b="1" dirty="0" smtClean="0">
                <a:ea typeface="Times New Roman" panose="02020603050405020304" pitchFamily="18" charset="0"/>
                <a:cs typeface="Times New Roman" panose="02020603050405020304" pitchFamily="18" charset="0"/>
              </a:rPr>
              <a:t> </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   </a:t>
            </a:r>
            <a:r>
              <a:rPr lang="en-US" sz="2400" b="1" dirty="0" smtClean="0">
                <a:ea typeface="Times New Roman" panose="02020603050405020304" pitchFamily="18" charset="0"/>
                <a:cs typeface="Times New Roman" panose="02020603050405020304" pitchFamily="18" charset="0"/>
              </a:rPr>
              <a:t>δ7.97 (</a:t>
            </a:r>
            <a:r>
              <a:rPr lang="en-US" sz="2400" b="1" dirty="0" err="1" smtClean="0">
                <a:ea typeface="Times New Roman" panose="02020603050405020304" pitchFamily="18" charset="0"/>
                <a:cs typeface="Times New Roman" panose="02020603050405020304" pitchFamily="18" charset="0"/>
              </a:rPr>
              <a:t>dd</a:t>
            </a:r>
            <a:r>
              <a:rPr lang="en-US" sz="2400" b="1" dirty="0" smtClean="0">
                <a:ea typeface="Times New Roman" panose="02020603050405020304" pitchFamily="18" charset="0"/>
                <a:cs typeface="Times New Roman" panose="02020603050405020304" pitchFamily="18" charset="0"/>
              </a:rPr>
              <a:t>, 2H </a:t>
            </a:r>
            <a:r>
              <a:rPr lang="en-US" sz="2400" b="1" dirty="0" err="1" smtClean="0">
                <a:ea typeface="Calibri" panose="020F0502020204030204" pitchFamily="34" charset="0"/>
                <a:cs typeface="Times New Roman" panose="02020603050405020304" pitchFamily="18" charset="0"/>
              </a:rPr>
              <a:t>Ar</a:t>
            </a:r>
            <a:r>
              <a:rPr lang="en-US" sz="2400" b="1" dirty="0" smtClean="0">
                <a:ea typeface="Times New Roman" panose="02020603050405020304" pitchFamily="18" charset="0"/>
                <a:cs typeface="Times New Roman" panose="02020603050405020304" pitchFamily="18" charset="0"/>
              </a:rPr>
              <a:t>, </a:t>
            </a:r>
            <a:r>
              <a:rPr lang="en-US" sz="2400" b="1" i="1" dirty="0" smtClean="0">
                <a:ea typeface="Calibri" panose="020F0502020204030204" pitchFamily="34" charset="0"/>
                <a:cs typeface="Times New Roman" panose="02020603050405020304" pitchFamily="18" charset="0"/>
              </a:rPr>
              <a:t>J</a:t>
            </a:r>
            <a:r>
              <a:rPr lang="en-US" sz="2400" b="1" i="1" baseline="-25000" dirty="0" smtClean="0">
                <a:ea typeface="Calibri" panose="020F0502020204030204" pitchFamily="34" charset="0"/>
                <a:cs typeface="Times New Roman" panose="02020603050405020304" pitchFamily="18" charset="0"/>
              </a:rPr>
              <a:t>o </a:t>
            </a:r>
            <a:r>
              <a:rPr lang="en-US" sz="2400" b="1" dirty="0" smtClean="0">
                <a:ea typeface="Calibri" panose="020F0502020204030204" pitchFamily="34" charset="0"/>
                <a:cs typeface="Times New Roman" panose="02020603050405020304" pitchFamily="18" charset="0"/>
              </a:rPr>
              <a:t>= 8.12 Hz, </a:t>
            </a:r>
            <a:r>
              <a:rPr lang="en-US" sz="2400" b="1" baseline="-25000" dirty="0" smtClean="0">
                <a:ea typeface="Calibri" panose="020F0502020204030204" pitchFamily="34" charset="0"/>
                <a:cs typeface="Times New Roman" panose="02020603050405020304" pitchFamily="18" charset="0"/>
              </a:rPr>
              <a:t> </a:t>
            </a:r>
            <a:r>
              <a:rPr lang="en-US" sz="2400" b="1" i="1" dirty="0" err="1" smtClean="0">
                <a:ea typeface="Calibri" panose="020F0502020204030204" pitchFamily="34" charset="0"/>
                <a:cs typeface="Times New Roman" panose="02020603050405020304" pitchFamily="18" charset="0"/>
              </a:rPr>
              <a:t>J</a:t>
            </a:r>
            <a:r>
              <a:rPr lang="en-US" sz="2400" b="1" i="1" baseline="-25000" dirty="0" err="1" smtClean="0">
                <a:ea typeface="Calibri" panose="020F0502020204030204" pitchFamily="34" charset="0"/>
                <a:cs typeface="Times New Roman" panose="02020603050405020304" pitchFamily="18" charset="0"/>
              </a:rPr>
              <a:t>m</a:t>
            </a:r>
            <a:r>
              <a:rPr lang="en-US" sz="2400" b="1" i="1" dirty="0" smtClean="0">
                <a:ea typeface="Calibri" panose="020F0502020204030204" pitchFamily="34" charset="0"/>
                <a:cs typeface="Times New Roman" panose="02020603050405020304" pitchFamily="18" charset="0"/>
              </a:rPr>
              <a:t> </a:t>
            </a:r>
            <a:r>
              <a:rPr lang="en-US" sz="2400" b="1" dirty="0" smtClean="0">
                <a:ea typeface="Calibri" panose="020F0502020204030204" pitchFamily="34" charset="0"/>
                <a:cs typeface="Times New Roman" panose="02020603050405020304" pitchFamily="18" charset="0"/>
              </a:rPr>
              <a:t>= 2.34 Hz)                    </a:t>
            </a:r>
          </a:p>
          <a:p>
            <a:pPr>
              <a:lnSpc>
                <a:spcPct val="90000"/>
              </a:lnSpc>
            </a:pPr>
            <a:r>
              <a:rPr lang="en-US" sz="2400" b="1" dirty="0" smtClean="0">
                <a:ea typeface="Times New Roman" panose="02020603050405020304" pitchFamily="18" charset="0"/>
                <a:cs typeface="Times New Roman" panose="02020603050405020304" pitchFamily="18" charset="0"/>
              </a:rPr>
              <a:t>                δ 6.17 (s,2H), δ 3.67 (s,2H), δ 2.43 (s,3H).</a:t>
            </a:r>
            <a:r>
              <a:rPr lang="en-US" dirty="0" smtClean="0"/>
              <a:t>    </a:t>
            </a:r>
            <a:endParaRPr lang="en-US" dirty="0"/>
          </a:p>
        </p:txBody>
      </p:sp>
    </p:spTree>
    <p:extLst>
      <p:ext uri="{BB962C8B-B14F-4D97-AF65-F5344CB8AC3E}">
        <p14:creationId xmlns:p14="http://schemas.microsoft.com/office/powerpoint/2010/main" val="8155931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pPr/>
              <a:t>17</a:t>
            </a:fld>
            <a:endParaRPr lang="en-US"/>
          </a:p>
        </p:txBody>
      </p:sp>
      <p:sp>
        <p:nvSpPr>
          <p:cNvPr id="7" name="TextBox 6"/>
          <p:cNvSpPr txBox="1"/>
          <p:nvPr/>
        </p:nvSpPr>
        <p:spPr>
          <a:xfrm>
            <a:off x="518615" y="283843"/>
            <a:ext cx="1187356" cy="523220"/>
          </a:xfrm>
          <a:prstGeom prst="rect">
            <a:avLst/>
          </a:prstGeom>
          <a:noFill/>
        </p:spPr>
        <p:txBody>
          <a:bodyPr wrap="square" rtlCol="0">
            <a:spAutoFit/>
          </a:bodyPr>
          <a:lstStyle/>
          <a:p>
            <a:r>
              <a:rPr lang="en-US" sz="2800" b="1" dirty="0" smtClean="0"/>
              <a:t>Step 5</a:t>
            </a:r>
            <a:endParaRPr lang="en-US" sz="2800" b="1" dirty="0"/>
          </a:p>
        </p:txBody>
      </p:sp>
      <p:graphicFrame>
        <p:nvGraphicFramePr>
          <p:cNvPr id="3" name="Object 2"/>
          <p:cNvGraphicFramePr>
            <a:graphicFrameLocks noChangeAspect="1"/>
          </p:cNvGraphicFramePr>
          <p:nvPr>
            <p:extLst/>
          </p:nvPr>
        </p:nvGraphicFramePr>
        <p:xfrm>
          <a:off x="343089" y="1143438"/>
          <a:ext cx="11271094" cy="2609695"/>
        </p:xfrm>
        <a:graphic>
          <a:graphicData uri="http://schemas.openxmlformats.org/presentationml/2006/ole">
            <mc:AlternateContent xmlns:mc="http://schemas.openxmlformats.org/markup-compatibility/2006">
              <mc:Choice xmlns:v="urn:schemas-microsoft-com:vml" Requires="v">
                <p:oleObj spid="_x0000_s20515" name="CS ChemDraw Drawing" r:id="rId3" imgW="5395968" imgH="1249375" progId="ChemDraw.Document.6.0">
                  <p:embed/>
                </p:oleObj>
              </mc:Choice>
              <mc:Fallback>
                <p:oleObj name="CS ChemDraw Drawing" r:id="rId3" imgW="5395968" imgH="1249375" progId="ChemDraw.Document.6.0">
                  <p:embed/>
                  <p:pic>
                    <p:nvPicPr>
                      <p:cNvPr id="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089" y="1143438"/>
                        <a:ext cx="11271094" cy="26096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454703" y="4646951"/>
            <a:ext cx="4971736" cy="757130"/>
          </a:xfrm>
          <a:prstGeom prst="rect">
            <a:avLst/>
          </a:prstGeom>
        </p:spPr>
        <p:txBody>
          <a:bodyPr wrap="square">
            <a:spAutoFit/>
          </a:bodyPr>
          <a:lstStyle/>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11.59 (s, 1H , COOH)</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a:t>
            </a:r>
            <a:endParaRPr lang="en-US" sz="2400" b="1" dirty="0" smtClean="0">
              <a:ea typeface="Calibri" panose="020F0502020204030204" pitchFamily="34" charset="0"/>
              <a:cs typeface="Times New Roman" panose="02020603050405020304" pitchFamily="18" charset="0"/>
            </a:endParaRPr>
          </a:p>
        </p:txBody>
      </p:sp>
      <p:sp>
        <p:nvSpPr>
          <p:cNvPr id="9" name="TextBox 8"/>
          <p:cNvSpPr txBox="1"/>
          <p:nvPr/>
        </p:nvSpPr>
        <p:spPr>
          <a:xfrm>
            <a:off x="7480092" y="4706911"/>
            <a:ext cx="3575018" cy="757130"/>
          </a:xfrm>
          <a:prstGeom prst="rect">
            <a:avLst/>
          </a:prstGeom>
          <a:noFill/>
        </p:spPr>
        <p:txBody>
          <a:bodyPr wrap="none" rtlCol="0">
            <a:spAutoFit/>
          </a:bodyPr>
          <a:lstStyle/>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2.14 (s, 1H , OH)</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a:t>
            </a:r>
            <a:endParaRPr lang="en-US" sz="2400" b="1" dirty="0" smtClean="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99559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pPr/>
              <a:t>18</a:t>
            </a:fld>
            <a:endParaRPr lang="en-US"/>
          </a:p>
        </p:txBody>
      </p:sp>
      <p:sp>
        <p:nvSpPr>
          <p:cNvPr id="7" name="TextBox 6"/>
          <p:cNvSpPr txBox="1"/>
          <p:nvPr/>
        </p:nvSpPr>
        <p:spPr>
          <a:xfrm>
            <a:off x="518615" y="283843"/>
            <a:ext cx="1187356" cy="523220"/>
          </a:xfrm>
          <a:prstGeom prst="rect">
            <a:avLst/>
          </a:prstGeom>
          <a:noFill/>
        </p:spPr>
        <p:txBody>
          <a:bodyPr wrap="square" rtlCol="0">
            <a:spAutoFit/>
          </a:bodyPr>
          <a:lstStyle/>
          <a:p>
            <a:r>
              <a:rPr lang="en-US" sz="2800" b="1" dirty="0" smtClean="0"/>
              <a:t>Step 6</a:t>
            </a:r>
            <a:endParaRPr lang="en-US" sz="2800" b="1" dirty="0"/>
          </a:p>
        </p:txBody>
      </p:sp>
      <p:graphicFrame>
        <p:nvGraphicFramePr>
          <p:cNvPr id="2" name="Object 1"/>
          <p:cNvGraphicFramePr>
            <a:graphicFrameLocks noChangeAspect="1"/>
          </p:cNvGraphicFramePr>
          <p:nvPr>
            <p:extLst/>
          </p:nvPr>
        </p:nvGraphicFramePr>
        <p:xfrm>
          <a:off x="121693" y="1529541"/>
          <a:ext cx="11232107" cy="2375421"/>
        </p:xfrm>
        <a:graphic>
          <a:graphicData uri="http://schemas.openxmlformats.org/presentationml/2006/ole">
            <mc:AlternateContent xmlns:mc="http://schemas.openxmlformats.org/markup-compatibility/2006">
              <mc:Choice xmlns:v="urn:schemas-microsoft-com:vml" Requires="v">
                <p:oleObj spid="_x0000_s21539" name="CS ChemDraw Drawing" r:id="rId3" imgW="5141844" imgH="1087831" progId="ChemDraw.Document.6.0">
                  <p:embed/>
                </p:oleObj>
              </mc:Choice>
              <mc:Fallback>
                <p:oleObj name="CS ChemDraw Drawing" r:id="rId3" imgW="5141844" imgH="1087831" progId="ChemDraw.Document.6.0">
                  <p:embed/>
                  <p:pic>
                    <p:nvPicPr>
                      <p:cNvPr id="2"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93" y="1529541"/>
                        <a:ext cx="11232107" cy="23754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8196711" y="3793853"/>
            <a:ext cx="2358018" cy="523220"/>
          </a:xfrm>
          <a:prstGeom prst="rect">
            <a:avLst/>
          </a:prstGeom>
          <a:noFill/>
        </p:spPr>
        <p:txBody>
          <a:bodyPr wrap="none" rtlCol="0">
            <a:spAutoFit/>
          </a:bodyPr>
          <a:lstStyle/>
          <a:p>
            <a:r>
              <a:rPr lang="en-US" sz="2800" dirty="0" err="1" smtClean="0"/>
              <a:t>Mesylate</a:t>
            </a:r>
            <a:r>
              <a:rPr lang="en-US" sz="2800" dirty="0" smtClean="0"/>
              <a:t> (VIII)</a:t>
            </a:r>
            <a:endParaRPr lang="en-US" sz="2800" dirty="0"/>
          </a:p>
        </p:txBody>
      </p:sp>
      <p:sp>
        <p:nvSpPr>
          <p:cNvPr id="9" name="Rectangle 8"/>
          <p:cNvSpPr/>
          <p:nvPr/>
        </p:nvSpPr>
        <p:spPr>
          <a:xfrm>
            <a:off x="6365823" y="4377126"/>
            <a:ext cx="5826177" cy="1975926"/>
          </a:xfrm>
          <a:prstGeom prst="rect">
            <a:avLst/>
          </a:prstGeom>
        </p:spPr>
        <p:txBody>
          <a:bodyPr wrap="square">
            <a:spAutoFit/>
          </a:bodyPr>
          <a:lstStyle/>
          <a:p>
            <a:pPr>
              <a:lnSpc>
                <a:spcPct val="90000"/>
              </a:lnSpc>
            </a:pPr>
            <a:r>
              <a:rPr lang="en-US" sz="2400" b="1" dirty="0" smtClean="0"/>
              <a:t> FTIR-    1340.3 (Asymmetric Stretch of  S=O)</a:t>
            </a:r>
          </a:p>
          <a:p>
            <a:pPr>
              <a:lnSpc>
                <a:spcPct val="90000"/>
              </a:lnSpc>
            </a:pPr>
            <a:r>
              <a:rPr lang="en-US" sz="2400" b="1" dirty="0" smtClean="0">
                <a:solidFill>
                  <a:srgbClr val="000000"/>
                </a:solidFill>
              </a:rPr>
              <a:t>(cm</a:t>
            </a:r>
            <a:r>
              <a:rPr lang="en-US" sz="2400" b="1" baseline="30000" dirty="0" smtClean="0">
                <a:solidFill>
                  <a:srgbClr val="000000"/>
                </a:solidFill>
              </a:rPr>
              <a:t>-1</a:t>
            </a:r>
            <a:r>
              <a:rPr lang="en-US" sz="2400" b="1" dirty="0" smtClean="0">
                <a:solidFill>
                  <a:srgbClr val="000000"/>
                </a:solidFill>
              </a:rPr>
              <a:t>)  1151.6 </a:t>
            </a:r>
            <a:r>
              <a:rPr lang="en-US" sz="2400" b="1" dirty="0" smtClean="0"/>
              <a:t>(Symmetric Stretch of  S=O)</a:t>
            </a:r>
          </a:p>
          <a:p>
            <a:pPr>
              <a:lnSpc>
                <a:spcPct val="90000"/>
              </a:lnSpc>
            </a:pPr>
            <a:r>
              <a:rPr lang="en-US" sz="2400" b="1" dirty="0" smtClean="0">
                <a:solidFill>
                  <a:srgbClr val="000000"/>
                </a:solidFill>
              </a:rPr>
              <a:t>              654.8  ( S-O Stretch of </a:t>
            </a:r>
            <a:r>
              <a:rPr lang="en-US" sz="2400" b="1" dirty="0" err="1" smtClean="0">
                <a:solidFill>
                  <a:srgbClr val="000000"/>
                </a:solidFill>
              </a:rPr>
              <a:t>sulfonic</a:t>
            </a:r>
            <a:r>
              <a:rPr lang="en-US" sz="2400" b="1" dirty="0" smtClean="0">
                <a:solidFill>
                  <a:srgbClr val="000000"/>
                </a:solidFill>
              </a:rPr>
              <a:t> acid)</a:t>
            </a:r>
          </a:p>
          <a:p>
            <a:pPr>
              <a:lnSpc>
                <a:spcPct val="90000"/>
              </a:lnSpc>
            </a:pPr>
            <a:endParaRPr lang="en-US" sz="2400" b="1" baseline="30000" dirty="0" smtClean="0"/>
          </a:p>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11.80 (s, 1H, COOH)</a:t>
            </a:r>
            <a:r>
              <a:rPr lang="en-US" sz="2400" b="1" dirty="0" smtClean="0">
                <a:ea typeface="Times New Roman" panose="02020603050405020304" pitchFamily="18" charset="0"/>
                <a:cs typeface="Times New Roman" panose="02020603050405020304" pitchFamily="18" charset="0"/>
              </a:rPr>
              <a:t> </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   </a:t>
            </a:r>
            <a:r>
              <a:rPr lang="en-US" sz="2400" b="1" dirty="0" smtClean="0">
                <a:ea typeface="Calibri" panose="020F0502020204030204" pitchFamily="34" charset="0"/>
                <a:cs typeface="Times New Roman" panose="02020603050405020304" pitchFamily="18" charset="0"/>
              </a:rPr>
              <a:t>                    </a:t>
            </a:r>
          </a:p>
        </p:txBody>
      </p:sp>
      <p:sp>
        <p:nvSpPr>
          <p:cNvPr id="10" name="TextBox 9"/>
          <p:cNvSpPr txBox="1"/>
          <p:nvPr/>
        </p:nvSpPr>
        <p:spPr>
          <a:xfrm>
            <a:off x="689548" y="4691921"/>
            <a:ext cx="3575018" cy="757130"/>
          </a:xfrm>
          <a:prstGeom prst="rect">
            <a:avLst/>
          </a:prstGeom>
          <a:noFill/>
        </p:spPr>
        <p:txBody>
          <a:bodyPr wrap="none" rtlCol="0">
            <a:spAutoFit/>
          </a:bodyPr>
          <a:lstStyle/>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2.14 (s, 1H , OH)</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a:t>
            </a:r>
            <a:endParaRPr lang="en-US" sz="2400" b="1" dirty="0" smtClean="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91845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pPr/>
              <a:t>19</a:t>
            </a:fld>
            <a:endParaRPr lang="en-US"/>
          </a:p>
        </p:txBody>
      </p:sp>
      <p:sp>
        <p:nvSpPr>
          <p:cNvPr id="7" name="TextBox 6"/>
          <p:cNvSpPr txBox="1"/>
          <p:nvPr/>
        </p:nvSpPr>
        <p:spPr>
          <a:xfrm>
            <a:off x="518615" y="283843"/>
            <a:ext cx="1187356" cy="523220"/>
          </a:xfrm>
          <a:prstGeom prst="rect">
            <a:avLst/>
          </a:prstGeom>
          <a:noFill/>
        </p:spPr>
        <p:txBody>
          <a:bodyPr wrap="square" rtlCol="0">
            <a:spAutoFit/>
          </a:bodyPr>
          <a:lstStyle/>
          <a:p>
            <a:r>
              <a:rPr lang="en-US" sz="2800" b="1" dirty="0" smtClean="0"/>
              <a:t>Step 7</a:t>
            </a:r>
            <a:endParaRPr lang="en-US" sz="2800" b="1" dirty="0"/>
          </a:p>
        </p:txBody>
      </p:sp>
      <p:graphicFrame>
        <p:nvGraphicFramePr>
          <p:cNvPr id="3" name="Object 2"/>
          <p:cNvGraphicFramePr>
            <a:graphicFrameLocks noChangeAspect="1"/>
          </p:cNvGraphicFramePr>
          <p:nvPr>
            <p:extLst/>
          </p:nvPr>
        </p:nvGraphicFramePr>
        <p:xfrm>
          <a:off x="191117" y="860349"/>
          <a:ext cx="11569922" cy="2762759"/>
        </p:xfrm>
        <a:graphic>
          <a:graphicData uri="http://schemas.openxmlformats.org/presentationml/2006/ole">
            <mc:AlternateContent xmlns:mc="http://schemas.openxmlformats.org/markup-compatibility/2006">
              <mc:Choice xmlns:v="urn:schemas-microsoft-com:vml" Requires="v">
                <p:oleObj spid="_x0000_s22563" name="CS ChemDraw Drawing" r:id="rId3" imgW="6655203" imgH="1589227" progId="ChemDraw.Document.6.0">
                  <p:embed/>
                </p:oleObj>
              </mc:Choice>
              <mc:Fallback>
                <p:oleObj name="CS ChemDraw Drawing" r:id="rId3" imgW="6655203" imgH="1589227" progId="ChemDraw.Document.6.0">
                  <p:embed/>
                  <p:pic>
                    <p:nvPicPr>
                      <p:cNvPr id="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117" y="860349"/>
                        <a:ext cx="11569922" cy="2762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a:xfrm>
            <a:off x="8463402" y="3669673"/>
            <a:ext cx="1572995" cy="523220"/>
          </a:xfrm>
          <a:prstGeom prst="rect">
            <a:avLst/>
          </a:prstGeom>
        </p:spPr>
        <p:txBody>
          <a:bodyPr wrap="none">
            <a:spAutoFit/>
          </a:bodyPr>
          <a:lstStyle/>
          <a:p>
            <a:r>
              <a:rPr lang="en-US" sz="2800" dirty="0">
                <a:solidFill>
                  <a:prstClr val="black"/>
                </a:solidFill>
              </a:rPr>
              <a:t>Ester (</a:t>
            </a:r>
            <a:r>
              <a:rPr lang="en-US" sz="2800" i="1" dirty="0">
                <a:solidFill>
                  <a:prstClr val="black"/>
                </a:solidFill>
              </a:rPr>
              <a:t>IX</a:t>
            </a:r>
            <a:r>
              <a:rPr lang="en-US" sz="2800" dirty="0">
                <a:solidFill>
                  <a:prstClr val="black"/>
                </a:solidFill>
              </a:rPr>
              <a:t>) </a:t>
            </a:r>
            <a:endParaRPr lang="en-US" dirty="0"/>
          </a:p>
        </p:txBody>
      </p:sp>
      <p:sp>
        <p:nvSpPr>
          <p:cNvPr id="8" name="Rectangle 7"/>
          <p:cNvSpPr/>
          <p:nvPr/>
        </p:nvSpPr>
        <p:spPr>
          <a:xfrm>
            <a:off x="0" y="4032353"/>
            <a:ext cx="5901129" cy="1975926"/>
          </a:xfrm>
          <a:prstGeom prst="rect">
            <a:avLst/>
          </a:prstGeom>
        </p:spPr>
        <p:txBody>
          <a:bodyPr wrap="square">
            <a:spAutoFit/>
          </a:bodyPr>
          <a:lstStyle/>
          <a:p>
            <a:pPr>
              <a:lnSpc>
                <a:spcPct val="90000"/>
              </a:lnSpc>
            </a:pPr>
            <a:r>
              <a:rPr lang="en-US" sz="2400" b="1" dirty="0" smtClean="0"/>
              <a:t>FTIR-    1340.3 (Asymmetric Stretch of  S=O)</a:t>
            </a:r>
          </a:p>
          <a:p>
            <a:pPr>
              <a:lnSpc>
                <a:spcPct val="90000"/>
              </a:lnSpc>
            </a:pPr>
            <a:r>
              <a:rPr lang="en-US" sz="2400" b="1" dirty="0" smtClean="0">
                <a:solidFill>
                  <a:srgbClr val="000000"/>
                </a:solidFill>
              </a:rPr>
              <a:t>(cm</a:t>
            </a:r>
            <a:r>
              <a:rPr lang="en-US" sz="2400" b="1" baseline="30000" dirty="0" smtClean="0">
                <a:solidFill>
                  <a:srgbClr val="000000"/>
                </a:solidFill>
              </a:rPr>
              <a:t>-1</a:t>
            </a:r>
            <a:r>
              <a:rPr lang="en-US" sz="2400" b="1" dirty="0" smtClean="0">
                <a:solidFill>
                  <a:srgbClr val="000000"/>
                </a:solidFill>
              </a:rPr>
              <a:t>)  1151.6 </a:t>
            </a:r>
            <a:r>
              <a:rPr lang="en-US" sz="2400" b="1" dirty="0" smtClean="0"/>
              <a:t>(Symmetric Stretch of  S=O)</a:t>
            </a:r>
          </a:p>
          <a:p>
            <a:pPr>
              <a:lnSpc>
                <a:spcPct val="90000"/>
              </a:lnSpc>
            </a:pPr>
            <a:r>
              <a:rPr lang="en-US" sz="2400" b="1" dirty="0" smtClean="0">
                <a:solidFill>
                  <a:srgbClr val="000000"/>
                </a:solidFill>
              </a:rPr>
              <a:t>              654.8  ( S-O Stretch of </a:t>
            </a:r>
            <a:r>
              <a:rPr lang="en-US" sz="2400" b="1" dirty="0" err="1" smtClean="0">
                <a:solidFill>
                  <a:srgbClr val="000000"/>
                </a:solidFill>
              </a:rPr>
              <a:t>sulfonic</a:t>
            </a:r>
            <a:r>
              <a:rPr lang="en-US" sz="2400" b="1" dirty="0" smtClean="0">
                <a:solidFill>
                  <a:srgbClr val="000000"/>
                </a:solidFill>
              </a:rPr>
              <a:t> acid)</a:t>
            </a:r>
          </a:p>
          <a:p>
            <a:pPr>
              <a:lnSpc>
                <a:spcPct val="90000"/>
              </a:lnSpc>
            </a:pPr>
            <a:endParaRPr lang="en-US" sz="2400" b="1" baseline="30000" dirty="0" smtClean="0"/>
          </a:p>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11.80 (s, 1H, COOH)</a:t>
            </a:r>
            <a:r>
              <a:rPr lang="en-US" sz="2400" b="1" dirty="0" smtClean="0">
                <a:ea typeface="Times New Roman" panose="02020603050405020304" pitchFamily="18" charset="0"/>
                <a:cs typeface="Times New Roman" panose="02020603050405020304" pitchFamily="18" charset="0"/>
              </a:rPr>
              <a:t> </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   </a:t>
            </a:r>
            <a:r>
              <a:rPr lang="en-US" sz="2400" b="1" dirty="0" smtClean="0">
                <a:ea typeface="Calibri" panose="020F0502020204030204" pitchFamily="34" charset="0"/>
                <a:cs typeface="Times New Roman" panose="02020603050405020304" pitchFamily="18" charset="0"/>
              </a:rPr>
              <a:t>                    </a:t>
            </a:r>
          </a:p>
        </p:txBody>
      </p:sp>
      <p:sp>
        <p:nvSpPr>
          <p:cNvPr id="11" name="Rectangle 10"/>
          <p:cNvSpPr/>
          <p:nvPr/>
        </p:nvSpPr>
        <p:spPr>
          <a:xfrm>
            <a:off x="6096000" y="4273593"/>
            <a:ext cx="6096000" cy="923330"/>
          </a:xfrm>
          <a:prstGeom prst="rect">
            <a:avLst/>
          </a:prstGeom>
        </p:spPr>
        <p:txBody>
          <a:bodyPr>
            <a:spAutoFit/>
          </a:bodyPr>
          <a:lstStyle/>
          <a:p>
            <a:pPr>
              <a:lnSpc>
                <a:spcPct val="90000"/>
              </a:lnSpc>
            </a:pPr>
            <a:r>
              <a:rPr lang="en-US" sz="2400" b="1" dirty="0" smtClean="0"/>
              <a:t>FTIR-    1257.4 (Asymmetric Stretch of </a:t>
            </a:r>
            <a:r>
              <a:rPr lang="en-US" sz="2400" b="1" dirty="0" err="1" smtClean="0"/>
              <a:t>Ar</a:t>
            </a:r>
            <a:r>
              <a:rPr lang="en-US" sz="2400" b="1" dirty="0" smtClean="0"/>
              <a:t>-O-R)</a:t>
            </a:r>
          </a:p>
          <a:p>
            <a:pPr>
              <a:lnSpc>
                <a:spcPct val="90000"/>
              </a:lnSpc>
            </a:pPr>
            <a:r>
              <a:rPr lang="en-US" sz="2400" b="1" dirty="0" smtClean="0">
                <a:solidFill>
                  <a:srgbClr val="000000"/>
                </a:solidFill>
              </a:rPr>
              <a:t>(cm</a:t>
            </a:r>
            <a:r>
              <a:rPr lang="en-US" sz="2400" b="1" baseline="30000" dirty="0" smtClean="0">
                <a:solidFill>
                  <a:srgbClr val="000000"/>
                </a:solidFill>
              </a:rPr>
              <a:t>-1</a:t>
            </a:r>
            <a:r>
              <a:rPr lang="en-US" sz="2400" b="1" dirty="0" smtClean="0">
                <a:solidFill>
                  <a:srgbClr val="000000"/>
                </a:solidFill>
              </a:rPr>
              <a:t>)  1022.5</a:t>
            </a:r>
            <a:r>
              <a:rPr lang="en-US" sz="2400" b="1" dirty="0" smtClean="0"/>
              <a:t>(Symmetric Stretch of  </a:t>
            </a:r>
            <a:r>
              <a:rPr lang="en-US" sz="2400" b="1" dirty="0" err="1" smtClean="0"/>
              <a:t>Ar</a:t>
            </a:r>
            <a:r>
              <a:rPr lang="en-US" sz="2400" b="1" dirty="0" smtClean="0"/>
              <a:t>-O-R)</a:t>
            </a:r>
          </a:p>
          <a:p>
            <a:pPr>
              <a:lnSpc>
                <a:spcPct val="90000"/>
              </a:lnSpc>
            </a:pPr>
            <a:endParaRPr lang="en-US" b="1" baseline="30000" dirty="0" smtClean="0"/>
          </a:p>
        </p:txBody>
      </p:sp>
    </p:spTree>
    <p:extLst>
      <p:ext uri="{BB962C8B-B14F-4D97-AF65-F5344CB8AC3E}">
        <p14:creationId xmlns:p14="http://schemas.microsoft.com/office/powerpoint/2010/main" val="2186397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pPr/>
              <a:t>20</a:t>
            </a:fld>
            <a:endParaRPr lang="en-US"/>
          </a:p>
        </p:txBody>
      </p:sp>
      <p:sp>
        <p:nvSpPr>
          <p:cNvPr id="7" name="TextBox 6"/>
          <p:cNvSpPr txBox="1"/>
          <p:nvPr/>
        </p:nvSpPr>
        <p:spPr>
          <a:xfrm>
            <a:off x="518615" y="283843"/>
            <a:ext cx="1187356" cy="523220"/>
          </a:xfrm>
          <a:prstGeom prst="rect">
            <a:avLst/>
          </a:prstGeom>
          <a:noFill/>
        </p:spPr>
        <p:txBody>
          <a:bodyPr wrap="square" rtlCol="0">
            <a:spAutoFit/>
          </a:bodyPr>
          <a:lstStyle/>
          <a:p>
            <a:r>
              <a:rPr lang="en-US" sz="2800" b="1" dirty="0" smtClean="0"/>
              <a:t>Step 8</a:t>
            </a:r>
            <a:endParaRPr lang="en-US" sz="2800" b="1" dirty="0"/>
          </a:p>
        </p:txBody>
      </p:sp>
      <p:graphicFrame>
        <p:nvGraphicFramePr>
          <p:cNvPr id="2" name="Object 1"/>
          <p:cNvGraphicFramePr>
            <a:graphicFrameLocks noChangeAspect="1"/>
          </p:cNvGraphicFramePr>
          <p:nvPr>
            <p:extLst/>
          </p:nvPr>
        </p:nvGraphicFramePr>
        <p:xfrm>
          <a:off x="163120" y="1214651"/>
          <a:ext cx="11573955" cy="2586926"/>
        </p:xfrm>
        <a:graphic>
          <a:graphicData uri="http://schemas.openxmlformats.org/presentationml/2006/ole">
            <mc:AlternateContent xmlns:mc="http://schemas.openxmlformats.org/markup-compatibility/2006">
              <mc:Choice xmlns:v="urn:schemas-microsoft-com:vml" Requires="v">
                <p:oleObj spid="_x0000_s23587" name="CS ChemDraw Drawing" r:id="rId3" imgW="6697489" imgH="1497787" progId="ChemDraw.Document.6.0">
                  <p:embed/>
                </p:oleObj>
              </mc:Choice>
              <mc:Fallback>
                <p:oleObj name="CS ChemDraw Drawing" r:id="rId3" imgW="6697489" imgH="1497787" progId="ChemDraw.Document.6.0">
                  <p:embed/>
                  <p:pic>
                    <p:nvPicPr>
                      <p:cNvPr id="2"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120" y="1214651"/>
                        <a:ext cx="11573955" cy="25869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1" y="4377128"/>
            <a:ext cx="5936105" cy="757130"/>
          </a:xfrm>
          <a:prstGeom prst="rect">
            <a:avLst/>
          </a:prstGeom>
        </p:spPr>
        <p:txBody>
          <a:bodyPr wrap="square">
            <a:spAutoFit/>
          </a:bodyPr>
          <a:lstStyle/>
          <a:p>
            <a:pPr>
              <a:lnSpc>
                <a:spcPct val="90000"/>
              </a:lnSpc>
            </a:pPr>
            <a:r>
              <a:rPr lang="en-US" sz="2400" b="1" dirty="0" smtClean="0"/>
              <a:t>FTIR-    1257.4 (Asymmetric Stretch of </a:t>
            </a:r>
            <a:r>
              <a:rPr lang="en-US" sz="2400" b="1" dirty="0" err="1" smtClean="0"/>
              <a:t>Ar</a:t>
            </a:r>
            <a:r>
              <a:rPr lang="en-US" sz="2400" b="1" dirty="0" smtClean="0"/>
              <a:t>-O-R)</a:t>
            </a:r>
          </a:p>
          <a:p>
            <a:pPr>
              <a:lnSpc>
                <a:spcPct val="90000"/>
              </a:lnSpc>
            </a:pPr>
            <a:r>
              <a:rPr lang="en-US" sz="2400" b="1" dirty="0" smtClean="0">
                <a:solidFill>
                  <a:srgbClr val="000000"/>
                </a:solidFill>
              </a:rPr>
              <a:t>(cm</a:t>
            </a:r>
            <a:r>
              <a:rPr lang="en-US" sz="2400" b="1" baseline="30000" dirty="0" smtClean="0">
                <a:solidFill>
                  <a:srgbClr val="000000"/>
                </a:solidFill>
              </a:rPr>
              <a:t>-1</a:t>
            </a:r>
            <a:r>
              <a:rPr lang="en-US" sz="2400" b="1" dirty="0" smtClean="0">
                <a:solidFill>
                  <a:srgbClr val="000000"/>
                </a:solidFill>
              </a:rPr>
              <a:t>)  1022.5</a:t>
            </a:r>
            <a:r>
              <a:rPr lang="en-US" sz="2400" b="1" dirty="0" smtClean="0"/>
              <a:t>(Symmetric Stretch of  </a:t>
            </a:r>
            <a:r>
              <a:rPr lang="en-US" sz="2400" b="1" dirty="0" err="1" smtClean="0"/>
              <a:t>Ar</a:t>
            </a:r>
            <a:r>
              <a:rPr lang="en-US" sz="2400" b="1" dirty="0" smtClean="0"/>
              <a:t>-O-R)</a:t>
            </a:r>
          </a:p>
        </p:txBody>
      </p:sp>
      <p:sp>
        <p:nvSpPr>
          <p:cNvPr id="9" name="Rectangle 8"/>
          <p:cNvSpPr/>
          <p:nvPr/>
        </p:nvSpPr>
        <p:spPr>
          <a:xfrm>
            <a:off x="6965430" y="4379920"/>
            <a:ext cx="4756879" cy="1643527"/>
          </a:xfrm>
          <a:prstGeom prst="rect">
            <a:avLst/>
          </a:prstGeom>
        </p:spPr>
        <p:txBody>
          <a:bodyPr wrap="square">
            <a:spAutoFit/>
          </a:bodyPr>
          <a:lstStyle/>
          <a:p>
            <a:pPr>
              <a:lnSpc>
                <a:spcPct val="90000"/>
              </a:lnSpc>
            </a:pPr>
            <a:r>
              <a:rPr lang="en-US" sz="2400" b="1" dirty="0" smtClean="0"/>
              <a:t>FTIR-    1690.1 (C=O Stretch of acid)</a:t>
            </a:r>
          </a:p>
          <a:p>
            <a:pPr>
              <a:lnSpc>
                <a:spcPct val="90000"/>
              </a:lnSpc>
            </a:pPr>
            <a:r>
              <a:rPr lang="en-US" sz="2400" b="1" dirty="0" smtClean="0">
                <a:solidFill>
                  <a:srgbClr val="000000"/>
                </a:solidFill>
              </a:rPr>
              <a:t>(cm</a:t>
            </a:r>
            <a:r>
              <a:rPr lang="en-US" sz="2400" b="1" baseline="30000" dirty="0" smtClean="0">
                <a:solidFill>
                  <a:srgbClr val="000000"/>
                </a:solidFill>
              </a:rPr>
              <a:t>-1</a:t>
            </a:r>
            <a:r>
              <a:rPr lang="en-US" sz="2400" b="1" dirty="0" smtClean="0">
                <a:solidFill>
                  <a:srgbClr val="000000"/>
                </a:solidFill>
              </a:rPr>
              <a:t>)  1218.4 </a:t>
            </a:r>
            <a:r>
              <a:rPr lang="en-US" sz="2400" b="1" dirty="0" smtClean="0"/>
              <a:t>(C-O Stretch of acid)</a:t>
            </a:r>
          </a:p>
          <a:p>
            <a:pPr>
              <a:lnSpc>
                <a:spcPct val="90000"/>
              </a:lnSpc>
            </a:pPr>
            <a:endParaRPr lang="en-US" sz="2400" b="1" baseline="30000" dirty="0" smtClean="0"/>
          </a:p>
          <a:p>
            <a:pPr>
              <a:lnSpc>
                <a:spcPct val="90000"/>
              </a:lnSpc>
            </a:pPr>
            <a:r>
              <a:rPr lang="en-US" sz="2400" b="1" baseline="30000" dirty="0" smtClean="0"/>
              <a:t>1</a:t>
            </a:r>
            <a:r>
              <a:rPr lang="en-US" sz="2400" b="1" dirty="0" smtClean="0"/>
              <a:t>HNMR- </a:t>
            </a:r>
            <a:r>
              <a:rPr lang="en-US" sz="2400" b="1" dirty="0" smtClean="0">
                <a:ea typeface="Calibri" panose="020F0502020204030204" pitchFamily="34" charset="0"/>
                <a:cs typeface="Times New Roman" panose="02020603050405020304" pitchFamily="18" charset="0"/>
              </a:rPr>
              <a:t>δ 11.10 (s, 1H, COOH)</a:t>
            </a:r>
            <a:r>
              <a:rPr lang="en-US" sz="2400" b="1" dirty="0" smtClean="0">
                <a:ea typeface="Times New Roman" panose="02020603050405020304" pitchFamily="18" charset="0"/>
                <a:cs typeface="Times New Roman" panose="02020603050405020304" pitchFamily="18" charset="0"/>
              </a:rPr>
              <a:t> </a:t>
            </a:r>
            <a:endParaRPr lang="en-US" sz="2400" b="1" dirty="0" smtClean="0"/>
          </a:p>
          <a:p>
            <a:pPr>
              <a:lnSpc>
                <a:spcPct val="90000"/>
              </a:lnSpc>
            </a:pPr>
            <a:r>
              <a:rPr lang="en-US" sz="2400" b="1" dirty="0" smtClean="0">
                <a:sym typeface="Symbol" pitchFamily="18" charset="2"/>
              </a:rPr>
              <a:t>  (</a:t>
            </a:r>
            <a:r>
              <a:rPr lang="en-US" sz="2400" b="1" dirty="0" err="1" smtClean="0">
                <a:sym typeface="Symbol" pitchFamily="18" charset="2"/>
              </a:rPr>
              <a:t>ppm</a:t>
            </a:r>
            <a:r>
              <a:rPr lang="en-US" sz="2400" b="1" dirty="0" smtClean="0">
                <a:sym typeface="Symbol" pitchFamily="18" charset="2"/>
              </a:rPr>
              <a:t>)   </a:t>
            </a:r>
            <a:r>
              <a:rPr lang="en-US" sz="2400" b="1" dirty="0" smtClean="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22214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3. </a:t>
            </a:r>
            <a:r>
              <a:rPr lang="en-US" sz="2800" b="1" i="1" dirty="0" smtClean="0"/>
              <a:t>In vitro</a:t>
            </a:r>
            <a:r>
              <a:rPr lang="en-US" sz="2800" b="1" dirty="0" smtClean="0"/>
              <a:t> PPAR-α transactivation assay:</a:t>
            </a:r>
            <a:r>
              <a:rPr lang="en-US" sz="2800" dirty="0" smtClean="0"/>
              <a:t/>
            </a:r>
            <a:br>
              <a:rPr lang="en-US" sz="2800" dirty="0" smtClean="0"/>
            </a:br>
            <a:endParaRPr lang="en-US" sz="2800" dirty="0"/>
          </a:p>
        </p:txBody>
      </p:sp>
      <p:sp>
        <p:nvSpPr>
          <p:cNvPr id="3" name="Content Placeholder 2"/>
          <p:cNvSpPr>
            <a:spLocks noGrp="1"/>
          </p:cNvSpPr>
          <p:nvPr>
            <p:ph idx="1"/>
          </p:nvPr>
        </p:nvSpPr>
        <p:spPr>
          <a:xfrm>
            <a:off x="482789" y="1847850"/>
            <a:ext cx="11226421" cy="4351338"/>
          </a:xfrm>
        </p:spPr>
        <p:txBody>
          <a:bodyPr>
            <a:normAutofit/>
          </a:bodyPr>
          <a:lstStyle/>
          <a:p>
            <a:pPr algn="just"/>
            <a:r>
              <a:rPr lang="en-US" dirty="0" smtClean="0"/>
              <a:t>The </a:t>
            </a:r>
            <a:r>
              <a:rPr lang="en-US" i="1" dirty="0"/>
              <a:t>in vitro</a:t>
            </a:r>
            <a:r>
              <a:rPr lang="en-US" dirty="0"/>
              <a:t> transactivation assay was determined spectrophotometrically in a 24 well plate in ELISA reader</a:t>
            </a:r>
            <a:r>
              <a:rPr lang="en-US" dirty="0" smtClean="0"/>
              <a:t>.</a:t>
            </a:r>
          </a:p>
          <a:p>
            <a:pPr algn="just"/>
            <a:endParaRPr lang="en-US" dirty="0"/>
          </a:p>
          <a:p>
            <a:pPr marL="0" indent="0" algn="just">
              <a:buNone/>
            </a:pPr>
            <a:r>
              <a:rPr lang="en-US" dirty="0" smtClean="0"/>
              <a:t> </a:t>
            </a:r>
          </a:p>
          <a:p>
            <a:pPr algn="just"/>
            <a:r>
              <a:rPr lang="en-US" dirty="0" smtClean="0"/>
              <a:t>Cell culture:</a:t>
            </a:r>
            <a:r>
              <a:rPr lang="en-US" i="1" dirty="0" smtClean="0"/>
              <a:t> </a:t>
            </a:r>
            <a:r>
              <a:rPr lang="en-US" dirty="0" smtClean="0"/>
              <a:t>HepG2 cells (ATCC, USA) were maintained in growth medium composed of MEM (Sigma) supplemented with 10% FBS (</a:t>
            </a:r>
            <a:r>
              <a:rPr lang="en-US" dirty="0" err="1" smtClean="0"/>
              <a:t>Hyclone</a:t>
            </a:r>
            <a:r>
              <a:rPr lang="en-US" dirty="0" smtClean="0"/>
              <a:t>), 1 × MEM non essential amino acid (Sigma) and 1 </a:t>
            </a:r>
            <a:r>
              <a:rPr lang="en-US" dirty="0" err="1" smtClean="0"/>
              <a:t>mM</a:t>
            </a:r>
            <a:r>
              <a:rPr lang="en-US" dirty="0" smtClean="0"/>
              <a:t> sodium pyruvate and 1% penicillin/streptomycin (Sigma).</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21</a:t>
            </a:fld>
            <a:endParaRPr lang="en-US"/>
          </a:p>
        </p:txBody>
      </p:sp>
    </p:spTree>
    <p:extLst>
      <p:ext uri="{BB962C8B-B14F-4D97-AF65-F5344CB8AC3E}">
        <p14:creationId xmlns:p14="http://schemas.microsoft.com/office/powerpoint/2010/main" val="9126901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0201" y="4694830"/>
            <a:ext cx="7038885" cy="1214554"/>
          </a:xfrm>
        </p:spPr>
        <p:txBody>
          <a:bodyPr>
            <a:normAutofit fontScale="90000"/>
          </a:bodyPr>
          <a:lstStyle/>
          <a:p>
            <a:r>
              <a:rPr lang="en-US" sz="2800" b="1" dirty="0"/>
              <a:t>2-D picture of binding interactions of </a:t>
            </a:r>
            <a:r>
              <a:rPr lang="en-US" sz="2800" b="1" dirty="0" err="1"/>
              <a:t>propanoic</a:t>
            </a:r>
            <a:r>
              <a:rPr lang="en-US" sz="2800" b="1" dirty="0"/>
              <a:t> acid derivative </a:t>
            </a:r>
            <a:r>
              <a:rPr lang="en-US" sz="2800" b="1" dirty="0" smtClean="0"/>
              <a:t>ET1 with </a:t>
            </a:r>
            <a:r>
              <a:rPr lang="en-US" sz="2800" b="1" dirty="0"/>
              <a:t>residues of PPAR α </a:t>
            </a:r>
            <a:r>
              <a:rPr lang="en-US" sz="2800" b="1" dirty="0" smtClean="0"/>
              <a:t>receptor PDB ID 3ET1. </a:t>
            </a:r>
            <a:endParaRPr lang="en-US" sz="2000" b="1" dirty="0"/>
          </a:p>
        </p:txBody>
      </p:sp>
      <p:pic>
        <p:nvPicPr>
          <p:cNvPr id="4" name="Content Placeholder 3"/>
          <p:cNvPicPr>
            <a:picLocks noGrp="1"/>
          </p:cNvPicPr>
          <p:nvPr>
            <p:ph idx="1"/>
          </p:nvPr>
        </p:nvPicPr>
        <p:blipFill>
          <a:blip r:embed="rId2" cstate="print"/>
          <a:srcRect/>
          <a:stretch>
            <a:fillRect/>
          </a:stretch>
        </p:blipFill>
        <p:spPr bwMode="auto">
          <a:xfrm>
            <a:off x="382779" y="271171"/>
            <a:ext cx="4547422" cy="5861696"/>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22</a:t>
            </a:fld>
            <a:endParaRPr lang="en-US"/>
          </a:p>
        </p:txBody>
      </p:sp>
      <p:sp>
        <p:nvSpPr>
          <p:cNvPr id="7" name="Title 1"/>
          <p:cNvSpPr txBox="1">
            <a:spLocks/>
          </p:cNvSpPr>
          <p:nvPr/>
        </p:nvSpPr>
        <p:spPr>
          <a:xfrm>
            <a:off x="2292824" y="365125"/>
            <a:ext cx="90609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solidFill>
                  <a:srgbClr val="0070C0"/>
                </a:solidFill>
              </a:rPr>
              <a:t>Results and Discussion</a:t>
            </a:r>
            <a:r>
              <a:rPr lang="en-US" dirty="0" smtClean="0"/>
              <a:t/>
            </a:r>
            <a:br>
              <a:rPr lang="en-US" dirty="0" smtClean="0"/>
            </a:br>
            <a:endParaRPr lang="en-US" dirty="0"/>
          </a:p>
        </p:txBody>
      </p:sp>
    </p:spTree>
    <p:extLst>
      <p:ext uri="{BB962C8B-B14F-4D97-AF65-F5344CB8AC3E}">
        <p14:creationId xmlns:p14="http://schemas.microsoft.com/office/powerpoint/2010/main" val="28240462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8893" y="570031"/>
            <a:ext cx="10515600" cy="4351338"/>
          </a:xfrm>
        </p:spPr>
        <p:txBody>
          <a:bodyPr>
            <a:normAutofit/>
          </a:bodyPr>
          <a:lstStyle/>
          <a:p>
            <a:pPr marL="0" indent="0">
              <a:buNone/>
            </a:pPr>
            <a:r>
              <a:rPr lang="en-US" sz="3000" b="1" dirty="0" smtClean="0">
                <a:latin typeface="+mj-lt"/>
              </a:rPr>
              <a:t>1. Controlled </a:t>
            </a:r>
            <a:r>
              <a:rPr lang="en-US" sz="3000" b="1" dirty="0">
                <a:latin typeface="+mj-lt"/>
              </a:rPr>
              <a:t>docking of reference ligand on macromolecule</a:t>
            </a:r>
            <a:r>
              <a:rPr lang="en-US" sz="3000" b="1" dirty="0" smtClean="0">
                <a:latin typeface="+mj-lt"/>
              </a:rPr>
              <a:t>.</a:t>
            </a:r>
          </a:p>
          <a:p>
            <a:pPr marL="0" indent="0">
              <a:buNone/>
            </a:pPr>
            <a:endParaRPr lang="en-US" b="1" dirty="0">
              <a:latin typeface="+mj-lt"/>
            </a:endParaRPr>
          </a:p>
          <a:p>
            <a:pPr algn="just"/>
            <a:r>
              <a:rPr lang="en-US" dirty="0" smtClean="0"/>
              <a:t>Binding </a:t>
            </a:r>
            <a:r>
              <a:rPr lang="en-US" dirty="0"/>
              <a:t>energy of proposed molecules was within the empirical range of –5 to –15 kcal/mol. </a:t>
            </a:r>
            <a:endParaRPr lang="en-US" dirty="0" smtClean="0"/>
          </a:p>
          <a:p>
            <a:pPr marL="0" indent="0" algn="just">
              <a:buNone/>
            </a:pPr>
            <a:r>
              <a:rPr lang="en-US" dirty="0" smtClean="0"/>
              <a:t> </a:t>
            </a:r>
          </a:p>
          <a:p>
            <a:pPr algn="just"/>
            <a:r>
              <a:rPr lang="en-US" dirty="0" smtClean="0"/>
              <a:t>A </a:t>
            </a:r>
            <a:r>
              <a:rPr lang="en-US" dirty="0"/>
              <a:t>low </a:t>
            </a:r>
            <a:r>
              <a:rPr lang="en-US" dirty="0" err="1"/>
              <a:t>rms</a:t>
            </a:r>
            <a:r>
              <a:rPr lang="en-US" dirty="0"/>
              <a:t> value of </a:t>
            </a:r>
            <a:r>
              <a:rPr lang="en-US" dirty="0" smtClean="0"/>
              <a:t>0.51 between crystallized and docked ET1.</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23</a:t>
            </a:fld>
            <a:endParaRPr lang="en-US"/>
          </a:p>
        </p:txBody>
      </p:sp>
    </p:spTree>
    <p:extLst>
      <p:ext uri="{BB962C8B-B14F-4D97-AF65-F5344CB8AC3E}">
        <p14:creationId xmlns:p14="http://schemas.microsoft.com/office/powerpoint/2010/main" val="28200193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a:stretch>
            <a:fillRect/>
          </a:stretch>
        </p:blipFill>
        <p:spPr bwMode="auto">
          <a:xfrm>
            <a:off x="2634339" y="381965"/>
            <a:ext cx="5750124" cy="4648821"/>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24</a:t>
            </a:fld>
            <a:endParaRPr lang="en-US"/>
          </a:p>
        </p:txBody>
      </p:sp>
      <p:sp>
        <p:nvSpPr>
          <p:cNvPr id="8" name="Title 1"/>
          <p:cNvSpPr txBox="1">
            <a:spLocks/>
          </p:cNvSpPr>
          <p:nvPr/>
        </p:nvSpPr>
        <p:spPr>
          <a:xfrm>
            <a:off x="540224" y="521334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t>Overlay of crystal and docked bioactive conformations of </a:t>
            </a:r>
            <a:r>
              <a:rPr lang="en-US" sz="2800" dirty="0" err="1" smtClean="0"/>
              <a:t>propanoic</a:t>
            </a:r>
            <a:r>
              <a:rPr lang="en-US" sz="2800" dirty="0" smtClean="0"/>
              <a:t> acid derivative ET1 with </a:t>
            </a:r>
            <a:r>
              <a:rPr lang="en-US" sz="2800" dirty="0" err="1" smtClean="0"/>
              <a:t>rms</a:t>
            </a:r>
            <a:r>
              <a:rPr lang="en-US" sz="2800" dirty="0" smtClean="0"/>
              <a:t> value 0.51 </a:t>
            </a:r>
            <a:endParaRPr lang="en-US" sz="2800" dirty="0"/>
          </a:p>
        </p:txBody>
      </p:sp>
    </p:spTree>
    <p:extLst>
      <p:ext uri="{BB962C8B-B14F-4D97-AF65-F5344CB8AC3E}">
        <p14:creationId xmlns:p14="http://schemas.microsoft.com/office/powerpoint/2010/main" val="22654022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sir_final interaction.png"/>
          <p:cNvPicPr>
            <a:picLocks noGrp="1"/>
          </p:cNvPicPr>
          <p:nvPr>
            <p:ph idx="1"/>
          </p:nvPr>
        </p:nvPicPr>
        <p:blipFill>
          <a:blip r:embed="rId2" cstate="print"/>
          <a:srcRect/>
          <a:stretch>
            <a:fillRect/>
          </a:stretch>
        </p:blipFill>
        <p:spPr bwMode="auto">
          <a:xfrm>
            <a:off x="2462261" y="454589"/>
            <a:ext cx="6517966" cy="4602404"/>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25</a:t>
            </a:fld>
            <a:endParaRPr lang="en-US"/>
          </a:p>
        </p:txBody>
      </p:sp>
      <p:sp>
        <p:nvSpPr>
          <p:cNvPr id="8" name="Title 1"/>
          <p:cNvSpPr txBox="1">
            <a:spLocks/>
          </p:cNvSpPr>
          <p:nvPr/>
        </p:nvSpPr>
        <p:spPr>
          <a:xfrm>
            <a:off x="838200" y="505699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t>Bioactive conformation of RM-KT-01 with interactions (dotted lines) to residues of PPAR α site.</a:t>
            </a:r>
            <a:endParaRPr lang="en-US" sz="2800" dirty="0"/>
          </a:p>
        </p:txBody>
      </p:sp>
    </p:spTree>
    <p:extLst>
      <p:ext uri="{BB962C8B-B14F-4D97-AF65-F5344CB8AC3E}">
        <p14:creationId xmlns:p14="http://schemas.microsoft.com/office/powerpoint/2010/main" val="28231077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8175"/>
          </a:xfrm>
        </p:spPr>
        <p:txBody>
          <a:bodyPr>
            <a:normAutofit fontScale="90000"/>
          </a:bodyPr>
          <a:lstStyle/>
          <a:p>
            <a:r>
              <a:rPr lang="en-US" sz="2800" b="1" dirty="0"/>
              <a:t>Molecular </a:t>
            </a:r>
            <a:r>
              <a:rPr lang="en-US" sz="2800" b="1" dirty="0" smtClean="0"/>
              <a:t>docking results </a:t>
            </a:r>
            <a:r>
              <a:rPr lang="en-US" sz="2800" b="1" dirty="0"/>
              <a:t>for some PPAR α receptor </a:t>
            </a:r>
            <a:r>
              <a:rPr lang="en-US" sz="2800" b="1" dirty="0" smtClean="0"/>
              <a:t>agonists</a:t>
            </a:r>
            <a:r>
              <a:rPr lang="en-US" sz="2800" b="1" dirty="0"/>
              <a:t>.</a:t>
            </a:r>
            <a:br>
              <a:rPr lang="en-US" sz="2800" b="1" dirty="0"/>
            </a:b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40132283"/>
              </p:ext>
            </p:extLst>
          </p:nvPr>
        </p:nvGraphicFramePr>
        <p:xfrm>
          <a:off x="596900" y="825502"/>
          <a:ext cx="11264899" cy="6019629"/>
        </p:xfrm>
        <a:graphic>
          <a:graphicData uri="http://schemas.openxmlformats.org/drawingml/2006/table">
            <a:tbl>
              <a:tblPr firstRow="1" firstCol="1" bandRow="1">
                <a:tableStyleId>{5C22544A-7EE6-4342-B048-85BDC9FD1C3A}</a:tableStyleId>
              </a:tblPr>
              <a:tblGrid>
                <a:gridCol w="1877483">
                  <a:extLst>
                    <a:ext uri="{9D8B030D-6E8A-4147-A177-3AD203B41FA5}">
                      <a16:colId xmlns:a16="http://schemas.microsoft.com/office/drawing/2014/main" val="3688172975"/>
                    </a:ext>
                  </a:extLst>
                </a:gridCol>
                <a:gridCol w="1511592">
                  <a:extLst>
                    <a:ext uri="{9D8B030D-6E8A-4147-A177-3AD203B41FA5}">
                      <a16:colId xmlns:a16="http://schemas.microsoft.com/office/drawing/2014/main" val="2493823325"/>
                    </a:ext>
                  </a:extLst>
                </a:gridCol>
                <a:gridCol w="1317211">
                  <a:extLst>
                    <a:ext uri="{9D8B030D-6E8A-4147-A177-3AD203B41FA5}">
                      <a16:colId xmlns:a16="http://schemas.microsoft.com/office/drawing/2014/main" val="2152384320"/>
                    </a:ext>
                  </a:extLst>
                </a:gridCol>
                <a:gridCol w="1962096">
                  <a:extLst>
                    <a:ext uri="{9D8B030D-6E8A-4147-A177-3AD203B41FA5}">
                      <a16:colId xmlns:a16="http://schemas.microsoft.com/office/drawing/2014/main" val="2861429764"/>
                    </a:ext>
                  </a:extLst>
                </a:gridCol>
                <a:gridCol w="2513718">
                  <a:extLst>
                    <a:ext uri="{9D8B030D-6E8A-4147-A177-3AD203B41FA5}">
                      <a16:colId xmlns:a16="http://schemas.microsoft.com/office/drawing/2014/main" val="2893698443"/>
                    </a:ext>
                  </a:extLst>
                </a:gridCol>
                <a:gridCol w="2082799">
                  <a:extLst>
                    <a:ext uri="{9D8B030D-6E8A-4147-A177-3AD203B41FA5}">
                      <a16:colId xmlns:a16="http://schemas.microsoft.com/office/drawing/2014/main" val="2217131797"/>
                    </a:ext>
                  </a:extLst>
                </a:gridCol>
              </a:tblGrid>
              <a:tr h="1040526">
                <a:tc>
                  <a:txBody>
                    <a:bodyPr/>
                    <a:lstStyle/>
                    <a:p>
                      <a:pPr marL="0" marR="0" algn="ctr">
                        <a:spcBef>
                          <a:spcPts val="0"/>
                        </a:spcBef>
                        <a:spcAft>
                          <a:spcPts val="0"/>
                        </a:spcAft>
                      </a:pPr>
                      <a:r>
                        <a:rPr lang="en-GB" sz="1800" kern="0" dirty="0">
                          <a:effectLst/>
                        </a:rPr>
                        <a:t>C. N.</a:t>
                      </a:r>
                      <a:endParaRPr lang="en-US" sz="1800" b="1"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GB" sz="1800" kern="0">
                          <a:effectLst/>
                        </a:rPr>
                        <a:t>Obs. K</a:t>
                      </a:r>
                      <a:r>
                        <a:rPr lang="en-GB" sz="1800" kern="0" baseline="-25000">
                          <a:effectLst/>
                        </a:rPr>
                        <a:t>i</a:t>
                      </a:r>
                      <a:endParaRPr lang="en-US" sz="1800" kern="0">
                        <a:effectLst/>
                      </a:endParaRPr>
                    </a:p>
                    <a:p>
                      <a:pPr marL="0" marR="0" algn="ctr">
                        <a:spcBef>
                          <a:spcPts val="0"/>
                        </a:spcBef>
                        <a:spcAft>
                          <a:spcPts val="0"/>
                        </a:spcAft>
                      </a:pPr>
                      <a:r>
                        <a:rPr lang="en-GB" sz="1800" kern="0">
                          <a:effectLst/>
                        </a:rPr>
                        <a:t>(</a:t>
                      </a:r>
                      <a:r>
                        <a:rPr lang="en-US" sz="1800" kern="0">
                          <a:effectLst/>
                        </a:rPr>
                        <a:t>µ</a:t>
                      </a:r>
                      <a:r>
                        <a:rPr lang="en-GB" sz="1800" kern="0">
                          <a:effectLst/>
                        </a:rPr>
                        <a:t>M)</a:t>
                      </a:r>
                      <a:endParaRPr lang="en-US" sz="1800" b="1" ker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GB" sz="1800" kern="0">
                          <a:effectLst/>
                        </a:rPr>
                        <a:t>Pred. K</a:t>
                      </a:r>
                      <a:r>
                        <a:rPr lang="en-GB" sz="1800" kern="0" baseline="-25000">
                          <a:effectLst/>
                        </a:rPr>
                        <a:t>i</a:t>
                      </a:r>
                      <a:endParaRPr lang="en-US" sz="1800" kern="0">
                        <a:effectLst/>
                      </a:endParaRPr>
                    </a:p>
                    <a:p>
                      <a:pPr marL="0" marR="0" algn="ctr">
                        <a:spcBef>
                          <a:spcPts val="0"/>
                        </a:spcBef>
                        <a:spcAft>
                          <a:spcPts val="0"/>
                        </a:spcAft>
                      </a:pPr>
                      <a:r>
                        <a:rPr lang="en-GB" sz="1800" kern="0">
                          <a:effectLst/>
                        </a:rPr>
                        <a:t>(</a:t>
                      </a:r>
                      <a:r>
                        <a:rPr lang="en-US" sz="1800" kern="0">
                          <a:effectLst/>
                        </a:rPr>
                        <a:t>µ</a:t>
                      </a:r>
                      <a:r>
                        <a:rPr lang="en-GB" sz="1800" kern="0">
                          <a:effectLst/>
                        </a:rPr>
                        <a:t>M)</a:t>
                      </a:r>
                      <a:endParaRPr lang="en-US" sz="1800" b="1" ker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GB" sz="1800" kern="0">
                          <a:effectLst/>
                        </a:rPr>
                        <a:t>Binding energy</a:t>
                      </a:r>
                      <a:endParaRPr lang="en-US" sz="1800" kern="0">
                        <a:effectLst/>
                      </a:endParaRPr>
                    </a:p>
                    <a:p>
                      <a:pPr marL="0" marR="0" algn="ctr">
                        <a:spcBef>
                          <a:spcPts val="0"/>
                        </a:spcBef>
                        <a:spcAft>
                          <a:spcPts val="0"/>
                        </a:spcAft>
                      </a:pPr>
                      <a:r>
                        <a:rPr lang="en-GB" sz="1800" kern="0">
                          <a:effectLst/>
                        </a:rPr>
                        <a:t>(kcal/mole)</a:t>
                      </a:r>
                      <a:endParaRPr lang="en-US" sz="1800" b="1" ker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0" dirty="0">
                          <a:effectLst/>
                        </a:rPr>
                        <a:t>Residues involved </a:t>
                      </a:r>
                      <a:r>
                        <a:rPr lang="en-US" sz="1800" kern="0" dirty="0" smtClean="0">
                          <a:effectLst/>
                        </a:rPr>
                        <a:t>in</a:t>
                      </a:r>
                      <a:endParaRPr lang="en-US" sz="1800" kern="0" dirty="0">
                        <a:effectLst/>
                      </a:endParaRPr>
                    </a:p>
                    <a:p>
                      <a:pPr marL="0" marR="0" algn="ctr">
                        <a:spcBef>
                          <a:spcPts val="0"/>
                        </a:spcBef>
                        <a:spcAft>
                          <a:spcPts val="0"/>
                        </a:spcAft>
                      </a:pPr>
                      <a:r>
                        <a:rPr lang="en-GB" sz="1800" kern="0" dirty="0">
                          <a:effectLst/>
                        </a:rPr>
                        <a:t>molecular interactions</a:t>
                      </a:r>
                      <a:endParaRPr lang="en-US" sz="1800" b="1"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0" dirty="0">
                          <a:effectLst/>
                        </a:rPr>
                        <a:t>Hydrophobic Pocket</a:t>
                      </a:r>
                      <a:endParaRPr lang="en-US" sz="1800" b="1"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70015810"/>
                  </a:ext>
                </a:extLst>
              </a:tr>
              <a:tr h="941726">
                <a:tc>
                  <a:txBody>
                    <a:bodyPr/>
                    <a:lstStyle/>
                    <a:p>
                      <a:pPr marL="0" marR="0" algn="ctr">
                        <a:lnSpc>
                          <a:spcPct val="115000"/>
                        </a:lnSpc>
                        <a:spcBef>
                          <a:spcPts val="0"/>
                        </a:spcBef>
                        <a:spcAft>
                          <a:spcPts val="0"/>
                        </a:spcAft>
                      </a:pPr>
                      <a:r>
                        <a:rPr lang="en-US" sz="1800" dirty="0" err="1">
                          <a:effectLst/>
                        </a:rPr>
                        <a:t>Propanoic</a:t>
                      </a:r>
                      <a:r>
                        <a:rPr lang="en-US" sz="1800" dirty="0">
                          <a:effectLst/>
                        </a:rPr>
                        <a:t> acid </a:t>
                      </a:r>
                      <a:r>
                        <a:rPr lang="en-US" sz="1800" dirty="0" smtClean="0">
                          <a:effectLst/>
                        </a:rPr>
                        <a:t>derivative (ET1)</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smtClean="0">
                          <a:effectLst/>
                        </a:rPr>
                        <a:t>1.0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1.17</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-8.09</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smtClean="0">
                          <a:effectLst/>
                        </a:rPr>
                        <a:t>SER280, CYS276,</a:t>
                      </a:r>
                      <a:r>
                        <a:rPr lang="en-US" sz="1800" baseline="0" dirty="0" smtClean="0">
                          <a:effectLst/>
                        </a:rPr>
                        <a:t> </a:t>
                      </a:r>
                    </a:p>
                    <a:p>
                      <a:pPr marL="0" marR="0" algn="ctr">
                        <a:lnSpc>
                          <a:spcPct val="115000"/>
                        </a:lnSpc>
                        <a:spcBef>
                          <a:spcPts val="0"/>
                        </a:spcBef>
                        <a:spcAft>
                          <a:spcPts val="0"/>
                        </a:spcAft>
                      </a:pPr>
                      <a:r>
                        <a:rPr lang="en-US" sz="1800" dirty="0" smtClean="0">
                          <a:effectLst/>
                        </a:rPr>
                        <a:t>TYR314, TYR464</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0" dirty="0">
                          <a:effectLst/>
                        </a:rPr>
                        <a:t>PHE273</a:t>
                      </a:r>
                      <a:r>
                        <a:rPr lang="en-US" sz="1800" kern="0" dirty="0" smtClean="0">
                          <a:effectLst/>
                        </a:rPr>
                        <a:t>, ILE354</a:t>
                      </a:r>
                      <a:r>
                        <a:rPr lang="en-US" sz="1800" kern="0" dirty="0">
                          <a:effectLst/>
                        </a:rPr>
                        <a:t>, MET355</a:t>
                      </a:r>
                      <a:endParaRPr lang="en-US" sz="1800" b="1"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46414009"/>
                  </a:ext>
                </a:extLst>
              </a:tr>
              <a:tr h="334960">
                <a:tc>
                  <a:txBody>
                    <a:bodyPr/>
                    <a:lstStyle/>
                    <a:p>
                      <a:pPr marL="0" marR="0" algn="ctr">
                        <a:lnSpc>
                          <a:spcPct val="115000"/>
                        </a:lnSpc>
                        <a:spcBef>
                          <a:spcPts val="0"/>
                        </a:spcBef>
                        <a:spcAft>
                          <a:spcPts val="0"/>
                        </a:spcAft>
                      </a:pPr>
                      <a:r>
                        <a:rPr lang="en-US" sz="1800" dirty="0" smtClean="0">
                          <a:effectLst/>
                        </a:rPr>
                        <a:t>AZ242</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a:effectLst/>
                        </a:rPr>
                        <a:t>1</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a:effectLst/>
                        </a:rPr>
                        <a:t>16.57</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-6.52</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ILE317, PHE273</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0" dirty="0">
                          <a:effectLst/>
                        </a:rPr>
                        <a:t>PHE273</a:t>
                      </a:r>
                      <a:endParaRPr lang="en-US" sz="1800" b="1"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1652175"/>
                  </a:ext>
                </a:extLst>
              </a:tr>
              <a:tr h="650233">
                <a:tc>
                  <a:txBody>
                    <a:bodyPr/>
                    <a:lstStyle/>
                    <a:p>
                      <a:pPr marL="0" marR="0" algn="ctr">
                        <a:lnSpc>
                          <a:spcPct val="115000"/>
                        </a:lnSpc>
                        <a:spcBef>
                          <a:spcPts val="0"/>
                        </a:spcBef>
                        <a:spcAft>
                          <a:spcPts val="0"/>
                        </a:spcAft>
                      </a:pPr>
                      <a:r>
                        <a:rPr lang="en-US" sz="1800" dirty="0" smtClean="0">
                          <a:effectLst/>
                        </a:rPr>
                        <a:t>GW735</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smtClean="0">
                          <a:effectLst/>
                        </a:rPr>
                        <a:t>0.02</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a:effectLst/>
                        </a:rPr>
                        <a:t>0.693</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-8.4</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smtClean="0">
                          <a:effectLst/>
                        </a:rPr>
                        <a:t>SER280, HIS440</a:t>
                      </a:r>
                      <a:r>
                        <a:rPr lang="en-US" sz="1800" dirty="0">
                          <a:effectLst/>
                        </a:rPr>
                        <a:t>, </a:t>
                      </a:r>
                      <a:endParaRPr lang="en-US" sz="1800" dirty="0" smtClean="0">
                        <a:effectLst/>
                      </a:endParaRPr>
                    </a:p>
                    <a:p>
                      <a:pPr marL="0" marR="0" algn="ctr">
                        <a:lnSpc>
                          <a:spcPct val="115000"/>
                        </a:lnSpc>
                        <a:spcBef>
                          <a:spcPts val="0"/>
                        </a:spcBef>
                        <a:spcAft>
                          <a:spcPts val="0"/>
                        </a:spcAft>
                      </a:pPr>
                      <a:r>
                        <a:rPr lang="en-US" sz="1800" dirty="0" smtClean="0">
                          <a:effectLst/>
                        </a:rPr>
                        <a:t>TYR464</a:t>
                      </a:r>
                      <a:r>
                        <a:rPr lang="en-US" sz="1800" dirty="0">
                          <a:effectLst/>
                        </a:rPr>
                        <a:t>, </a:t>
                      </a:r>
                      <a:r>
                        <a:rPr lang="en-US" sz="1800" dirty="0" smtClean="0">
                          <a:effectLst/>
                        </a:rPr>
                        <a:t>THR279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800" kern="0">
                          <a:effectLst/>
                        </a:rPr>
                        <a:t>PHE273, PHE351</a:t>
                      </a:r>
                      <a:endParaRPr lang="en-US" sz="1800" b="1" ker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5676370"/>
                  </a:ext>
                </a:extLst>
              </a:tr>
              <a:tr h="334960">
                <a:tc>
                  <a:txBody>
                    <a:bodyPr/>
                    <a:lstStyle/>
                    <a:p>
                      <a:pPr marL="0" marR="0" algn="ctr">
                        <a:lnSpc>
                          <a:spcPct val="115000"/>
                        </a:lnSpc>
                        <a:spcBef>
                          <a:spcPts val="0"/>
                        </a:spcBef>
                        <a:spcAft>
                          <a:spcPts val="0"/>
                        </a:spcAft>
                      </a:pPr>
                      <a:r>
                        <a:rPr lang="en-US" sz="1800" dirty="0" smtClean="0">
                          <a:effectLst/>
                        </a:rPr>
                        <a:t>Gemfibrozil</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a:effectLst/>
                        </a:rPr>
                        <a:t>230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44.28</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a:effectLst/>
                        </a:rPr>
                        <a:t>-5.94</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a:effectLst/>
                        </a:rPr>
                        <a:t>SER280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GB" sz="1800" kern="0">
                          <a:effectLst/>
                        </a:rPr>
                        <a:t>PHE273, PHE351</a:t>
                      </a:r>
                      <a:endParaRPr lang="en-US" sz="1800" b="1" ker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85281132"/>
                  </a:ext>
                </a:extLst>
              </a:tr>
              <a:tr h="444093">
                <a:tc>
                  <a:txBody>
                    <a:bodyPr/>
                    <a:lstStyle/>
                    <a:p>
                      <a:pPr marL="0" marR="0" algn="ctr">
                        <a:lnSpc>
                          <a:spcPct val="115000"/>
                        </a:lnSpc>
                        <a:spcBef>
                          <a:spcPts val="0"/>
                        </a:spcBef>
                        <a:spcAft>
                          <a:spcPts val="0"/>
                        </a:spcAft>
                      </a:pPr>
                      <a:r>
                        <a:rPr lang="en-GB" sz="1800" dirty="0" err="1" smtClean="0">
                          <a:effectLst/>
                        </a:rPr>
                        <a:t>Clofibrate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a:effectLst/>
                        </a:rPr>
                        <a:t>700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46.08</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-5.92</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a:effectLst/>
                        </a:rPr>
                        <a:t>PHE273, GLN277</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GB" sz="1800" kern="0">
                          <a:effectLst/>
                        </a:rPr>
                        <a:t>PHE273</a:t>
                      </a:r>
                      <a:endParaRPr lang="en-US" sz="1800" b="1" ker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654123"/>
                  </a:ext>
                </a:extLst>
              </a:tr>
              <a:tr h="794933">
                <a:tc>
                  <a:txBody>
                    <a:bodyPr/>
                    <a:lstStyle/>
                    <a:p>
                      <a:pPr marL="0" marR="0" algn="ctr">
                        <a:lnSpc>
                          <a:spcPct val="115000"/>
                        </a:lnSpc>
                        <a:spcBef>
                          <a:spcPts val="0"/>
                        </a:spcBef>
                        <a:spcAft>
                          <a:spcPts val="0"/>
                        </a:spcAft>
                      </a:pPr>
                      <a:r>
                        <a:rPr lang="en-GB" sz="1800" dirty="0" err="1" smtClean="0">
                          <a:effectLst/>
                        </a:rPr>
                        <a:t>Benzafibrate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1000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99.26</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a:effectLst/>
                        </a:rPr>
                        <a:t>-5.46</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GB" sz="1800" dirty="0" smtClean="0">
                          <a:effectLst/>
                        </a:rPr>
                        <a:t>SER280, PHE351</a:t>
                      </a:r>
                      <a:r>
                        <a:rPr lang="en-GB" sz="1800" dirty="0">
                          <a:effectLst/>
                        </a:rPr>
                        <a:t>, </a:t>
                      </a:r>
                      <a:endParaRPr lang="en-GB" sz="1800" dirty="0" smtClean="0">
                        <a:effectLst/>
                      </a:endParaRPr>
                    </a:p>
                    <a:p>
                      <a:pPr marL="0" marR="0" algn="ctr">
                        <a:lnSpc>
                          <a:spcPct val="115000"/>
                        </a:lnSpc>
                        <a:spcBef>
                          <a:spcPts val="0"/>
                        </a:spcBef>
                        <a:spcAft>
                          <a:spcPts val="0"/>
                        </a:spcAft>
                      </a:pPr>
                      <a:r>
                        <a:rPr lang="en-GB" sz="1800" dirty="0" smtClean="0">
                          <a:effectLst/>
                        </a:rPr>
                        <a:t>CYS276</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GB" sz="1800" kern="0">
                          <a:effectLst/>
                        </a:rPr>
                        <a:t>PHE273</a:t>
                      </a:r>
                      <a:endParaRPr lang="en-US" sz="1800" b="1" kern="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97444548"/>
                  </a:ext>
                </a:extLst>
              </a:tr>
              <a:tr h="1478198">
                <a:tc>
                  <a:txBody>
                    <a:bodyPr/>
                    <a:lstStyle/>
                    <a:p>
                      <a:pPr marL="0" marR="0" algn="ctr">
                        <a:lnSpc>
                          <a:spcPct val="115000"/>
                        </a:lnSpc>
                        <a:spcBef>
                          <a:spcPts val="0"/>
                        </a:spcBef>
                        <a:spcAft>
                          <a:spcPts val="0"/>
                        </a:spcAft>
                      </a:pPr>
                      <a:r>
                        <a:rPr lang="en-US" sz="1800" dirty="0">
                          <a:effectLst/>
                        </a:rPr>
                        <a:t>RM-KT-01</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smtClean="0">
                          <a:effectLst/>
                          <a:latin typeface="+mn-lt"/>
                          <a:ea typeface="+mn-ea"/>
                          <a:cs typeface="+mn-cs"/>
                        </a:rPr>
                        <a:t>NA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rPr>
                        <a:t>0.20</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a:effectLst/>
                        </a:rPr>
                        <a:t>-9.15</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800" dirty="0" smtClean="0">
                          <a:effectLst/>
                        </a:rPr>
                        <a:t>SER280, GLU269</a:t>
                      </a:r>
                      <a:r>
                        <a:rPr lang="en-US" sz="1800" dirty="0">
                          <a:effectLst/>
                        </a:rPr>
                        <a:t>, </a:t>
                      </a:r>
                      <a:r>
                        <a:rPr lang="en-US" sz="1800" dirty="0" smtClean="0">
                          <a:effectLst/>
                        </a:rPr>
                        <a:t>LEU331, VAL332, </a:t>
                      </a:r>
                    </a:p>
                    <a:p>
                      <a:pPr marL="0" marR="0" indent="0" algn="ctr" defTabSz="914400" rtl="0" eaLnBrk="1" fontAlgn="auto" latinLnBrk="0" hangingPunct="1">
                        <a:lnSpc>
                          <a:spcPct val="115000"/>
                        </a:lnSpc>
                        <a:spcBef>
                          <a:spcPts val="0"/>
                        </a:spcBef>
                        <a:spcAft>
                          <a:spcPts val="0"/>
                        </a:spcAft>
                        <a:buClrTx/>
                        <a:buSzTx/>
                        <a:buFontTx/>
                        <a:buNone/>
                        <a:tabLst/>
                        <a:defRPr/>
                      </a:pPr>
                      <a:r>
                        <a:rPr lang="en-US" sz="1800" dirty="0" smtClean="0">
                          <a:effectLst/>
                        </a:rPr>
                        <a:t>THR279</a:t>
                      </a:r>
                      <a:endParaRPr lang="en-US" sz="1800" dirty="0">
                        <a:effectLst/>
                      </a:endParaRPr>
                    </a:p>
                  </a:txBody>
                  <a:tcPr marL="68580" marR="68580" marT="0" marB="0" anchor="ctr"/>
                </a:tc>
                <a:tc>
                  <a:txBody>
                    <a:bodyPr/>
                    <a:lstStyle/>
                    <a:p>
                      <a:pPr marL="0" marR="0" algn="ctr">
                        <a:lnSpc>
                          <a:spcPct val="115000"/>
                        </a:lnSpc>
                        <a:spcBef>
                          <a:spcPts val="0"/>
                        </a:spcBef>
                        <a:spcAft>
                          <a:spcPts val="0"/>
                        </a:spcAft>
                      </a:pPr>
                      <a:r>
                        <a:rPr lang="en-US" sz="1800" dirty="0" smtClean="0">
                          <a:effectLst/>
                        </a:rPr>
                        <a:t>PHE273</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05210600"/>
                  </a:ext>
                </a:extLst>
              </a:tr>
            </a:tbl>
          </a:graphicData>
        </a:graphic>
      </p:graphicFrame>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26</a:t>
            </a:fld>
            <a:endParaRPr lang="en-US"/>
          </a:p>
        </p:txBody>
      </p:sp>
    </p:spTree>
    <p:extLst>
      <p:ext uri="{BB962C8B-B14F-4D97-AF65-F5344CB8AC3E}">
        <p14:creationId xmlns:p14="http://schemas.microsoft.com/office/powerpoint/2010/main" val="12986454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b="1" dirty="0" smtClean="0"/>
              <a:t>2. PASS (Prediction of Activity Spectra for Substances)</a:t>
            </a:r>
            <a:r>
              <a:rPr lang="en-US" sz="2800" b="1" dirty="0" smtClean="0"/>
              <a:t/>
            </a:r>
            <a:br>
              <a:rPr lang="en-US" sz="2800" b="1" dirty="0" smtClean="0"/>
            </a:br>
            <a:endParaRPr lang="en-US" sz="2800" b="1" dirty="0"/>
          </a:p>
        </p:txBody>
      </p:sp>
      <p:sp>
        <p:nvSpPr>
          <p:cNvPr id="3" name="Content Placeholder 2"/>
          <p:cNvSpPr>
            <a:spLocks noGrp="1"/>
          </p:cNvSpPr>
          <p:nvPr>
            <p:ph idx="1"/>
          </p:nvPr>
        </p:nvSpPr>
        <p:spPr/>
        <p:txBody>
          <a:bodyPr/>
          <a:lstStyle/>
          <a:p>
            <a:r>
              <a:rPr lang="en-US" dirty="0" smtClean="0"/>
              <a:t>RM-KT-01 </a:t>
            </a:r>
            <a:r>
              <a:rPr lang="en-US" dirty="0"/>
              <a:t>molecule did not show any undesirable </a:t>
            </a:r>
            <a:r>
              <a:rPr lang="en-US" dirty="0" smtClean="0"/>
              <a:t>effects like carcinogenicity, mutagenicity, </a:t>
            </a:r>
            <a:r>
              <a:rPr lang="en-US" dirty="0" err="1" smtClean="0"/>
              <a:t>embryotoxicity</a:t>
            </a:r>
            <a:r>
              <a:rPr lang="en-US" dirty="0" smtClean="0"/>
              <a:t> and teratogenicity when </a:t>
            </a:r>
            <a:r>
              <a:rPr lang="en-US" dirty="0"/>
              <a:t>passed through PASS.</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27</a:t>
            </a:fld>
            <a:endParaRPr lang="en-US"/>
          </a:p>
        </p:txBody>
      </p:sp>
    </p:spTree>
    <p:extLst>
      <p:ext uri="{BB962C8B-B14F-4D97-AF65-F5344CB8AC3E}">
        <p14:creationId xmlns:p14="http://schemas.microsoft.com/office/powerpoint/2010/main" val="2946994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9462"/>
          </a:xfrm>
        </p:spPr>
        <p:txBody>
          <a:bodyPr>
            <a:normAutofit fontScale="90000"/>
          </a:bodyPr>
          <a:lstStyle/>
          <a:p>
            <a:r>
              <a:rPr lang="en-US" sz="3300" b="1" dirty="0" smtClean="0"/>
              <a:t>3.</a:t>
            </a:r>
            <a:r>
              <a:rPr lang="en-US" sz="3300" b="1" i="1" dirty="0" smtClean="0"/>
              <a:t> In vitro</a:t>
            </a:r>
            <a:r>
              <a:rPr lang="en-US" sz="3300" b="1" dirty="0" smtClean="0"/>
              <a:t> PPAR α transactivation assay</a:t>
            </a:r>
            <a:r>
              <a:rPr lang="en-US" sz="2800" dirty="0" smtClean="0"/>
              <a:t/>
            </a:r>
            <a:br>
              <a:rPr lang="en-US" sz="2800" dirty="0" smtClean="0"/>
            </a:br>
            <a:endParaRPr lang="en-US" sz="2800" dirty="0"/>
          </a:p>
        </p:txBody>
      </p:sp>
      <p:sp>
        <p:nvSpPr>
          <p:cNvPr id="3" name="Content Placeholder 2"/>
          <p:cNvSpPr>
            <a:spLocks noGrp="1"/>
          </p:cNvSpPr>
          <p:nvPr>
            <p:ph idx="1"/>
          </p:nvPr>
        </p:nvSpPr>
        <p:spPr>
          <a:xfrm>
            <a:off x="749300" y="1038225"/>
            <a:ext cx="10515600" cy="4351338"/>
          </a:xfrm>
        </p:spPr>
        <p:txBody>
          <a:bodyPr/>
          <a:lstStyle/>
          <a:p>
            <a:r>
              <a:rPr lang="en-US" dirty="0" smtClean="0"/>
              <a:t>The </a:t>
            </a:r>
            <a:r>
              <a:rPr lang="en-US" dirty="0"/>
              <a:t>synthesized compound RM-KT-01 was screened for human PPAR (</a:t>
            </a:r>
            <a:r>
              <a:rPr lang="en-US" dirty="0" err="1"/>
              <a:t>hPPAR</a:t>
            </a:r>
            <a:r>
              <a:rPr lang="en-US" dirty="0"/>
              <a:t>) α agonistic activity on full length PPAR α receptor transfected in HepG2 </a:t>
            </a:r>
            <a:r>
              <a:rPr lang="en-US" dirty="0" smtClean="0"/>
              <a:t>cells. PPAR </a:t>
            </a:r>
            <a:r>
              <a:rPr lang="en-US" dirty="0"/>
              <a:t>α agonistic activity </a:t>
            </a:r>
            <a:r>
              <a:rPr lang="en-US" dirty="0" smtClean="0"/>
              <a:t>calculated as EC</a:t>
            </a:r>
            <a:r>
              <a:rPr lang="en-US" baseline="-25000" dirty="0" smtClean="0"/>
              <a:t>50</a:t>
            </a:r>
            <a:r>
              <a:rPr lang="en-US" dirty="0" smtClean="0"/>
              <a:t> was 78 </a:t>
            </a:r>
            <a:r>
              <a:rPr lang="en-US" dirty="0" err="1"/>
              <a:t>nM</a:t>
            </a:r>
            <a:r>
              <a:rPr lang="en-US" dirty="0"/>
              <a:t>.</a:t>
            </a:r>
          </a:p>
          <a:p>
            <a:endParaRPr lang="en-US" dirty="0"/>
          </a:p>
          <a:p>
            <a:endParaRPr lang="en-US" dirty="0"/>
          </a:p>
        </p:txBody>
      </p:sp>
      <p:pic>
        <p:nvPicPr>
          <p:cNvPr id="4" name="Picture 3"/>
          <p:cNvPicPr/>
          <p:nvPr/>
        </p:nvPicPr>
        <p:blipFill>
          <a:blip r:embed="rId2"/>
          <a:srcRect l="17546" t="32987" r="54068" b="30703"/>
          <a:stretch>
            <a:fillRect/>
          </a:stretch>
        </p:blipFill>
        <p:spPr bwMode="auto">
          <a:xfrm>
            <a:off x="3162300" y="2489200"/>
            <a:ext cx="4483100" cy="4368800"/>
          </a:xfrm>
          <a:prstGeom prst="rect">
            <a:avLst/>
          </a:prstGeom>
          <a:noFill/>
          <a:ln w="9525">
            <a:solidFill>
              <a:schemeClr val="bg1"/>
            </a:solidFill>
            <a:miter lim="800000"/>
            <a:headEnd/>
            <a:tailEnd/>
          </a:ln>
        </p:spPr>
      </p:pic>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368A81-2937-4AE6-9EE1-5A701053E125}" type="slidenum">
              <a:rPr lang="en-US" smtClean="0"/>
              <a:t>28</a:t>
            </a:fld>
            <a:endParaRPr lang="en-US"/>
          </a:p>
        </p:txBody>
      </p:sp>
    </p:spTree>
    <p:extLst>
      <p:ext uri="{BB962C8B-B14F-4D97-AF65-F5344CB8AC3E}">
        <p14:creationId xmlns:p14="http://schemas.microsoft.com/office/powerpoint/2010/main" val="7431345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The </a:t>
            </a:r>
            <a:r>
              <a:rPr lang="en-US" i="1" dirty="0"/>
              <a:t>in vitro</a:t>
            </a:r>
            <a:r>
              <a:rPr lang="en-US" dirty="0"/>
              <a:t> activity suggests relevancy of presence of phenyl </a:t>
            </a:r>
            <a:r>
              <a:rPr lang="en-US" dirty="0" err="1"/>
              <a:t>carboxamide</a:t>
            </a:r>
            <a:r>
              <a:rPr lang="en-US" dirty="0"/>
              <a:t> group at one end and </a:t>
            </a:r>
            <a:r>
              <a:rPr lang="en-US" i="1" dirty="0"/>
              <a:t>n</a:t>
            </a:r>
            <a:r>
              <a:rPr lang="en-US" dirty="0"/>
              <a:t>-butyl group attached with </a:t>
            </a:r>
            <a:r>
              <a:rPr lang="en-US" dirty="0" err="1"/>
              <a:t>phenylpropanoic</a:t>
            </a:r>
            <a:r>
              <a:rPr lang="en-US" dirty="0"/>
              <a:t> acid chain of oxime ether of α-acyl-β </a:t>
            </a:r>
            <a:r>
              <a:rPr lang="en-US" dirty="0" err="1"/>
              <a:t>phenylpropanoic</a:t>
            </a:r>
            <a:r>
              <a:rPr lang="en-US" dirty="0"/>
              <a:t> acid. </a:t>
            </a:r>
            <a:endParaRPr lang="en-US" dirty="0" smtClean="0"/>
          </a:p>
          <a:p>
            <a:pPr algn="just"/>
            <a:endParaRPr lang="en-US" dirty="0"/>
          </a:p>
          <a:p>
            <a:pPr algn="just"/>
            <a:endParaRPr lang="en-US" dirty="0" smtClean="0"/>
          </a:p>
          <a:p>
            <a:pPr algn="just"/>
            <a:r>
              <a:rPr lang="en-US" dirty="0" smtClean="0"/>
              <a:t>The </a:t>
            </a:r>
            <a:r>
              <a:rPr lang="en-US" dirty="0"/>
              <a:t>result of </a:t>
            </a:r>
            <a:r>
              <a:rPr lang="en-US" i="1" dirty="0"/>
              <a:t>in vitro</a:t>
            </a:r>
            <a:r>
              <a:rPr lang="en-US" dirty="0"/>
              <a:t> transactivation assay also suggests that RM-KT-01 is PPAR α selective and shows no activity on PPAR γ and PPAR δ.</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29</a:t>
            </a:fld>
            <a:endParaRPr lang="en-US"/>
          </a:p>
        </p:txBody>
      </p:sp>
    </p:spTree>
    <p:extLst>
      <p:ext uri="{BB962C8B-B14F-4D97-AF65-F5344CB8AC3E}">
        <p14:creationId xmlns:p14="http://schemas.microsoft.com/office/powerpoint/2010/main" val="3411344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lstStyle/>
          <a:p>
            <a:fld id="{61368A81-2937-4AE6-9EE1-5A701053E125}" type="slidenum">
              <a:rPr lang="en-US" smtClean="0"/>
              <a:t>30</a:t>
            </a:fld>
            <a:endParaRPr lang="en-US"/>
          </a:p>
        </p:txBody>
      </p:sp>
      <p:pic>
        <p:nvPicPr>
          <p:cNvPr id="4" name="Picture 3"/>
          <p:cNvPicPr/>
          <p:nvPr/>
        </p:nvPicPr>
        <p:blipFill>
          <a:blip r:embed="rId3">
            <a:clrChange>
              <a:clrFrom>
                <a:srgbClr val="BF918D"/>
              </a:clrFrom>
              <a:clrTo>
                <a:srgbClr val="BF918D">
                  <a:alpha val="0"/>
                </a:srgbClr>
              </a:clrTo>
            </a:clrChange>
          </a:blip>
          <a:srcRect l="31742" t="10059" r="13583" b="21302"/>
          <a:stretch>
            <a:fillRect/>
          </a:stretch>
        </p:blipFill>
        <p:spPr bwMode="auto">
          <a:xfrm>
            <a:off x="445745" y="681372"/>
            <a:ext cx="2585555" cy="1820053"/>
          </a:xfrm>
          <a:prstGeom prst="rect">
            <a:avLst/>
          </a:prstGeom>
          <a:noFill/>
          <a:ln w="9525">
            <a:noFill/>
            <a:miter lim="800000"/>
            <a:headEnd/>
            <a:tailEnd/>
          </a:ln>
        </p:spPr>
      </p:pic>
      <p:pic>
        <p:nvPicPr>
          <p:cNvPr id="5" name="Picture 4"/>
          <p:cNvPicPr/>
          <p:nvPr/>
        </p:nvPicPr>
        <p:blipFill>
          <a:blip r:embed="rId4"/>
          <a:srcRect l="35232" t="10947" r="14414" b="21598"/>
          <a:stretch>
            <a:fillRect/>
          </a:stretch>
        </p:blipFill>
        <p:spPr bwMode="auto">
          <a:xfrm>
            <a:off x="3676745" y="699772"/>
            <a:ext cx="2327480" cy="1820052"/>
          </a:xfrm>
          <a:prstGeom prst="rect">
            <a:avLst/>
          </a:prstGeom>
          <a:noFill/>
          <a:ln w="9525">
            <a:noFill/>
            <a:miter lim="800000"/>
            <a:headEnd/>
            <a:tailEnd/>
          </a:ln>
        </p:spPr>
      </p:pic>
      <p:pic>
        <p:nvPicPr>
          <p:cNvPr id="6" name="Picture 5"/>
          <p:cNvPicPr/>
          <p:nvPr/>
        </p:nvPicPr>
        <p:blipFill>
          <a:blip r:embed="rId5"/>
          <a:srcRect l="38555" t="10651" r="18402" b="21302"/>
          <a:stretch>
            <a:fillRect/>
          </a:stretch>
        </p:blipFill>
        <p:spPr bwMode="auto">
          <a:xfrm>
            <a:off x="7596810" y="649916"/>
            <a:ext cx="2385390" cy="1851509"/>
          </a:xfrm>
          <a:prstGeom prst="rect">
            <a:avLst/>
          </a:prstGeom>
          <a:noFill/>
          <a:ln w="9525">
            <a:noFill/>
            <a:miter lim="800000"/>
            <a:headEnd/>
            <a:tailEnd/>
          </a:ln>
        </p:spPr>
      </p:pic>
      <p:pic>
        <p:nvPicPr>
          <p:cNvPr id="7" name="Picture 6"/>
          <p:cNvPicPr/>
          <p:nvPr/>
        </p:nvPicPr>
        <p:blipFill>
          <a:blip r:embed="rId6"/>
          <a:srcRect l="30911" t="10355" r="10259" b="21598"/>
          <a:stretch>
            <a:fillRect/>
          </a:stretch>
        </p:blipFill>
        <p:spPr bwMode="auto">
          <a:xfrm>
            <a:off x="384382" y="3762051"/>
            <a:ext cx="2578238" cy="1759989"/>
          </a:xfrm>
          <a:prstGeom prst="rect">
            <a:avLst/>
          </a:prstGeom>
          <a:noFill/>
          <a:ln w="9525">
            <a:noFill/>
            <a:miter lim="800000"/>
            <a:headEnd/>
            <a:tailEnd/>
          </a:ln>
        </p:spPr>
      </p:pic>
      <p:pic>
        <p:nvPicPr>
          <p:cNvPr id="8" name="Picture 7"/>
          <p:cNvPicPr/>
          <p:nvPr/>
        </p:nvPicPr>
        <p:blipFill>
          <a:blip r:embed="rId7"/>
          <a:srcRect l="20441" t="13314" r="43034" b="23669"/>
          <a:stretch>
            <a:fillRect/>
          </a:stretch>
        </p:blipFill>
        <p:spPr bwMode="auto">
          <a:xfrm>
            <a:off x="3486140" y="3805829"/>
            <a:ext cx="2518085" cy="1743548"/>
          </a:xfrm>
          <a:prstGeom prst="rect">
            <a:avLst/>
          </a:prstGeom>
          <a:noFill/>
          <a:ln w="9525">
            <a:noFill/>
            <a:miter lim="800000"/>
            <a:headEnd/>
            <a:tailEnd/>
          </a:ln>
        </p:spPr>
      </p:pic>
      <p:sp>
        <p:nvSpPr>
          <p:cNvPr id="9" name="TextBox 8"/>
          <p:cNvSpPr txBox="1"/>
          <p:nvPr/>
        </p:nvSpPr>
        <p:spPr>
          <a:xfrm>
            <a:off x="384382" y="6223240"/>
            <a:ext cx="11807618" cy="461665"/>
          </a:xfrm>
          <a:prstGeom prst="rect">
            <a:avLst/>
          </a:prstGeom>
          <a:noFill/>
        </p:spPr>
        <p:txBody>
          <a:bodyPr wrap="square" rtlCol="0">
            <a:spAutoFit/>
          </a:bodyPr>
          <a:lstStyle/>
          <a:p>
            <a:r>
              <a:rPr lang="en-IN" sz="2400" b="1" dirty="0" smtClean="0">
                <a:latin typeface="Times New Roman" panose="02020603050405020304" pitchFamily="18" charset="0"/>
                <a:ea typeface="Calibri" panose="020F0502020204030204" pitchFamily="34" charset="0"/>
              </a:rPr>
              <a:t>Evaluation </a:t>
            </a:r>
            <a:r>
              <a:rPr lang="en-IN" sz="2400" b="1" dirty="0">
                <a:latin typeface="Times New Roman" panose="02020603050405020304" pitchFamily="18" charset="0"/>
                <a:ea typeface="Calibri" panose="020F0502020204030204" pitchFamily="34" charset="0"/>
              </a:rPr>
              <a:t>of rat liver after </a:t>
            </a:r>
            <a:r>
              <a:rPr lang="en-IN" sz="2400" b="1" dirty="0" err="1">
                <a:latin typeface="Times New Roman" panose="02020603050405020304" pitchFamily="18" charset="0"/>
                <a:ea typeface="Calibri" panose="020F0502020204030204" pitchFamily="34" charset="0"/>
              </a:rPr>
              <a:t>alloxan</a:t>
            </a:r>
            <a:r>
              <a:rPr lang="en-IN" sz="2400" b="1" dirty="0">
                <a:latin typeface="Times New Roman" panose="02020603050405020304" pitchFamily="18" charset="0"/>
                <a:ea typeface="Calibri" panose="020F0502020204030204" pitchFamily="34" charset="0"/>
              </a:rPr>
              <a:t> </a:t>
            </a:r>
            <a:r>
              <a:rPr lang="en-IN" sz="2400" b="1" dirty="0" smtClean="0">
                <a:latin typeface="Times New Roman" panose="02020603050405020304" pitchFamily="18" charset="0"/>
                <a:ea typeface="Calibri" panose="020F0502020204030204" pitchFamily="34" charset="0"/>
              </a:rPr>
              <a:t>administration </a:t>
            </a:r>
            <a:r>
              <a:rPr lang="en-IN" sz="2400" b="1" dirty="0">
                <a:latin typeface="Times New Roman" panose="02020603050405020304" pitchFamily="18" charset="0"/>
                <a:ea typeface="Calibri" panose="020F0502020204030204" pitchFamily="34" charset="0"/>
              </a:rPr>
              <a:t>and treatment with respective </a:t>
            </a:r>
            <a:r>
              <a:rPr lang="en-IN" sz="2400" b="1" dirty="0" smtClean="0">
                <a:latin typeface="Times New Roman" panose="02020603050405020304" pitchFamily="18" charset="0"/>
                <a:ea typeface="Calibri" panose="020F0502020204030204" pitchFamily="34" charset="0"/>
              </a:rPr>
              <a:t>drugs.</a:t>
            </a:r>
            <a:endParaRPr lang="en-US" sz="2400" b="1" dirty="0"/>
          </a:p>
        </p:txBody>
      </p:sp>
      <p:sp>
        <p:nvSpPr>
          <p:cNvPr id="10" name="Text Box 2"/>
          <p:cNvSpPr txBox="1">
            <a:spLocks noChangeArrowheads="1"/>
          </p:cNvSpPr>
          <p:nvPr/>
        </p:nvSpPr>
        <p:spPr bwMode="auto">
          <a:xfrm>
            <a:off x="488949" y="5145212"/>
            <a:ext cx="2857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C0C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lang="en-US" altLang="en-US" sz="1100" dirty="0">
                <a:latin typeface="Calibri" panose="020F0502020204030204" pitchFamily="34" charset="0"/>
              </a:rPr>
              <a:t>D</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1" name="TextBox 10"/>
          <p:cNvSpPr txBox="1"/>
          <p:nvPr/>
        </p:nvSpPr>
        <p:spPr>
          <a:xfrm>
            <a:off x="384382" y="2675773"/>
            <a:ext cx="2585555" cy="923330"/>
          </a:xfrm>
          <a:prstGeom prst="rect">
            <a:avLst/>
          </a:prstGeom>
          <a:noFill/>
        </p:spPr>
        <p:txBody>
          <a:bodyPr wrap="square" rtlCol="0">
            <a:spAutoFit/>
          </a:bodyPr>
          <a:lstStyle/>
          <a:p>
            <a:pPr lvl="0"/>
            <a:r>
              <a:rPr lang="en-IN" dirty="0">
                <a:solidFill>
                  <a:prstClr val="black"/>
                </a:solidFill>
                <a:latin typeface="Times New Roman" panose="02020603050405020304" pitchFamily="18" charset="0"/>
                <a:ea typeface="Calibri" panose="020F0502020204030204" pitchFamily="34" charset="0"/>
              </a:rPr>
              <a:t>Group I (A) </a:t>
            </a:r>
            <a:r>
              <a:rPr lang="en-IN" dirty="0" smtClean="0">
                <a:solidFill>
                  <a:prstClr val="black"/>
                </a:solidFill>
                <a:latin typeface="Times New Roman" panose="02020603050405020304" pitchFamily="18" charset="0"/>
                <a:ea typeface="Calibri" panose="020F0502020204030204" pitchFamily="34" charset="0"/>
              </a:rPr>
              <a:t>shows a </a:t>
            </a:r>
          </a:p>
          <a:p>
            <a:pPr lvl="0"/>
            <a:r>
              <a:rPr lang="en-IN" dirty="0" smtClean="0">
                <a:solidFill>
                  <a:prstClr val="black"/>
                </a:solidFill>
                <a:latin typeface="Times New Roman" panose="02020603050405020304" pitchFamily="18" charset="0"/>
                <a:ea typeface="Calibri" panose="020F0502020204030204" pitchFamily="34" charset="0"/>
              </a:rPr>
              <a:t>normal </a:t>
            </a:r>
            <a:r>
              <a:rPr lang="en-IN" dirty="0">
                <a:solidFill>
                  <a:prstClr val="black"/>
                </a:solidFill>
                <a:latin typeface="Times New Roman" panose="02020603050405020304" pitchFamily="18" charset="0"/>
                <a:ea typeface="Calibri" panose="020F0502020204030204" pitchFamily="34" charset="0"/>
              </a:rPr>
              <a:t>liver from </a:t>
            </a:r>
            <a:r>
              <a:rPr lang="en-IN" dirty="0" smtClean="0">
                <a:solidFill>
                  <a:prstClr val="black"/>
                </a:solidFill>
                <a:latin typeface="Times New Roman" panose="02020603050405020304" pitchFamily="18" charset="0"/>
                <a:ea typeface="Calibri" panose="020F0502020204030204" pitchFamily="34" charset="0"/>
              </a:rPr>
              <a:t>control group</a:t>
            </a:r>
            <a:endParaRPr lang="en-US" dirty="0"/>
          </a:p>
        </p:txBody>
      </p:sp>
      <p:sp>
        <p:nvSpPr>
          <p:cNvPr id="12" name="TextBox 11"/>
          <p:cNvSpPr txBox="1"/>
          <p:nvPr/>
        </p:nvSpPr>
        <p:spPr>
          <a:xfrm>
            <a:off x="3522873" y="2740403"/>
            <a:ext cx="3433278" cy="923330"/>
          </a:xfrm>
          <a:prstGeom prst="rect">
            <a:avLst/>
          </a:prstGeom>
          <a:noFill/>
        </p:spPr>
        <p:txBody>
          <a:bodyPr wrap="square" rtlCol="0">
            <a:spAutoFit/>
          </a:bodyPr>
          <a:lstStyle/>
          <a:p>
            <a:r>
              <a:rPr lang="en-IN" dirty="0" smtClean="0">
                <a:latin typeface="Times New Roman" panose="02020603050405020304" pitchFamily="18" charset="0"/>
                <a:ea typeface="Calibri" panose="020F0502020204030204" pitchFamily="34" charset="0"/>
              </a:rPr>
              <a:t>Group II (B) shows inflammation and cytoplasmic vacuolization (arrows) caused by </a:t>
            </a:r>
            <a:r>
              <a:rPr lang="en-IN" dirty="0" err="1" smtClean="0">
                <a:latin typeface="Times New Roman" panose="02020603050405020304" pitchFamily="18" charset="0"/>
                <a:ea typeface="Calibri" panose="020F0502020204030204" pitchFamily="34" charset="0"/>
              </a:rPr>
              <a:t>alloxan</a:t>
            </a:r>
            <a:endParaRPr lang="en-US" dirty="0"/>
          </a:p>
        </p:txBody>
      </p:sp>
      <p:sp>
        <p:nvSpPr>
          <p:cNvPr id="13" name="Text Box 2"/>
          <p:cNvSpPr txBox="1">
            <a:spLocks noChangeArrowheads="1"/>
          </p:cNvSpPr>
          <p:nvPr/>
        </p:nvSpPr>
        <p:spPr bwMode="auto">
          <a:xfrm>
            <a:off x="3895725" y="2074925"/>
            <a:ext cx="2857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C0C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lang="en-US" altLang="en-US" sz="1100" dirty="0">
                <a:latin typeface="Calibri" panose="020F0502020204030204" pitchFamily="34" charset="0"/>
              </a:rPr>
              <a:t>B</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4" name="Text Box 2"/>
          <p:cNvSpPr txBox="1">
            <a:spLocks noChangeArrowheads="1"/>
          </p:cNvSpPr>
          <p:nvPr/>
        </p:nvSpPr>
        <p:spPr bwMode="auto">
          <a:xfrm>
            <a:off x="7867650" y="2074925"/>
            <a:ext cx="2857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C0C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lang="en-US" altLang="en-US" sz="1100" dirty="0">
                <a:latin typeface="Calibri" panose="020F0502020204030204" pitchFamily="34" charset="0"/>
              </a:rPr>
              <a:t>C</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5" name="TextBox 14"/>
          <p:cNvSpPr txBox="1"/>
          <p:nvPr/>
        </p:nvSpPr>
        <p:spPr>
          <a:xfrm>
            <a:off x="7365837" y="2675773"/>
            <a:ext cx="4558748" cy="1200329"/>
          </a:xfrm>
          <a:prstGeom prst="rect">
            <a:avLst/>
          </a:prstGeom>
          <a:noFill/>
        </p:spPr>
        <p:txBody>
          <a:bodyPr wrap="square" rtlCol="0">
            <a:spAutoFit/>
          </a:bodyPr>
          <a:lstStyle/>
          <a:p>
            <a:pPr algn="just"/>
            <a:r>
              <a:rPr lang="en-IN" dirty="0">
                <a:latin typeface="Times New Roman" panose="02020603050405020304" pitchFamily="18" charset="0"/>
                <a:ea typeface="Calibri" panose="020F0502020204030204" pitchFamily="34" charset="0"/>
              </a:rPr>
              <a:t>G</a:t>
            </a:r>
            <a:r>
              <a:rPr lang="en-IN" dirty="0" smtClean="0">
                <a:latin typeface="Times New Roman" panose="02020603050405020304" pitchFamily="18" charset="0"/>
                <a:ea typeface="Calibri" panose="020F0502020204030204" pitchFamily="34" charset="0"/>
              </a:rPr>
              <a:t>roup III (C) treated with </a:t>
            </a:r>
            <a:r>
              <a:rPr lang="en-IN" dirty="0" err="1" smtClean="0">
                <a:latin typeface="Times New Roman" panose="02020603050405020304" pitchFamily="18" charset="0"/>
                <a:ea typeface="Calibri" panose="020F0502020204030204" pitchFamily="34" charset="0"/>
              </a:rPr>
              <a:t>alloxan</a:t>
            </a:r>
            <a:r>
              <a:rPr lang="en-IN" dirty="0" smtClean="0">
                <a:latin typeface="Times New Roman" panose="02020603050405020304" pitchFamily="18" charset="0"/>
                <a:ea typeface="Calibri" panose="020F0502020204030204" pitchFamily="34" charset="0"/>
              </a:rPr>
              <a:t> and standard drug </a:t>
            </a:r>
            <a:r>
              <a:rPr lang="en-IN" dirty="0" err="1" smtClean="0">
                <a:latin typeface="Times New Roman" panose="02020603050405020304" pitchFamily="18" charset="0"/>
                <a:ea typeface="Calibri" panose="020F0502020204030204" pitchFamily="34" charset="0"/>
              </a:rPr>
              <a:t>glibenclamide</a:t>
            </a:r>
            <a:r>
              <a:rPr lang="en-IN" dirty="0" smtClean="0">
                <a:latin typeface="Times New Roman" panose="02020603050405020304" pitchFamily="18" charset="0"/>
                <a:ea typeface="Calibri" panose="020F0502020204030204" pitchFamily="34" charset="0"/>
              </a:rPr>
              <a:t> (5 mg/kg) shows ground glass appearance (arrow) and thus shows signs of recovery</a:t>
            </a:r>
            <a:endParaRPr lang="en-US" dirty="0"/>
          </a:p>
        </p:txBody>
      </p:sp>
      <p:sp>
        <p:nvSpPr>
          <p:cNvPr id="16" name="Text Box 2"/>
          <p:cNvSpPr txBox="1">
            <a:spLocks noChangeArrowheads="1"/>
          </p:cNvSpPr>
          <p:nvPr/>
        </p:nvSpPr>
        <p:spPr bwMode="auto">
          <a:xfrm>
            <a:off x="596201" y="2118347"/>
            <a:ext cx="2857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C0C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100" b="0" i="0" u="none" strike="noStrike" cap="none" normalizeH="0" baseline="0" dirty="0" smtClean="0">
                <a:ln>
                  <a:noFill/>
                </a:ln>
                <a:solidFill>
                  <a:schemeClr val="tx1"/>
                </a:solidFill>
                <a:effectLst/>
                <a:latin typeface="Calibri" panose="020F0502020204030204" pitchFamily="34" charset="0"/>
              </a:rPr>
              <a:t>A</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7" name="TextBox 16"/>
          <p:cNvSpPr txBox="1"/>
          <p:nvPr/>
        </p:nvSpPr>
        <p:spPr>
          <a:xfrm>
            <a:off x="384382" y="5547504"/>
            <a:ext cx="2473670" cy="646331"/>
          </a:xfrm>
          <a:prstGeom prst="rect">
            <a:avLst/>
          </a:prstGeom>
          <a:noFill/>
        </p:spPr>
        <p:txBody>
          <a:bodyPr wrap="square" rtlCol="0">
            <a:spAutoFit/>
          </a:bodyPr>
          <a:lstStyle/>
          <a:p>
            <a:r>
              <a:rPr lang="en-IN" dirty="0" smtClean="0">
                <a:latin typeface="Times New Roman" panose="02020603050405020304" pitchFamily="18" charset="0"/>
                <a:ea typeface="Calibri" panose="020F0502020204030204" pitchFamily="34" charset="0"/>
              </a:rPr>
              <a:t>Group IV (D) treated with test drug (5 mg/kg)</a:t>
            </a:r>
            <a:endParaRPr lang="en-US" dirty="0"/>
          </a:p>
        </p:txBody>
      </p:sp>
      <p:sp>
        <p:nvSpPr>
          <p:cNvPr id="18" name="Text Box 2"/>
          <p:cNvSpPr txBox="1">
            <a:spLocks noChangeArrowheads="1"/>
          </p:cNvSpPr>
          <p:nvPr/>
        </p:nvSpPr>
        <p:spPr bwMode="auto">
          <a:xfrm>
            <a:off x="3793849" y="5136962"/>
            <a:ext cx="2857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C0C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lang="en-US" altLang="en-US" sz="1100" dirty="0">
                <a:latin typeface="Calibri" panose="020F0502020204030204" pitchFamily="34" charset="0"/>
              </a:rPr>
              <a:t>E</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9" name="TextBox 18"/>
          <p:cNvSpPr txBox="1"/>
          <p:nvPr/>
        </p:nvSpPr>
        <p:spPr>
          <a:xfrm>
            <a:off x="6259652" y="5157814"/>
            <a:ext cx="5268325" cy="923330"/>
          </a:xfrm>
          <a:prstGeom prst="rect">
            <a:avLst/>
          </a:prstGeom>
          <a:noFill/>
        </p:spPr>
        <p:txBody>
          <a:bodyPr wrap="square" rtlCol="0">
            <a:spAutoFit/>
          </a:bodyPr>
          <a:lstStyle/>
          <a:p>
            <a:r>
              <a:rPr lang="en-IN" dirty="0" smtClean="0">
                <a:latin typeface="Times New Roman" panose="02020603050405020304" pitchFamily="18" charset="0"/>
                <a:ea typeface="Calibri" panose="020F0502020204030204" pitchFamily="34" charset="0"/>
              </a:rPr>
              <a:t>Group V (E) treated with test drug (10 mg/kg) shows sign of partial improvement by showing </a:t>
            </a:r>
            <a:r>
              <a:rPr lang="en-IN" dirty="0" err="1" smtClean="0">
                <a:latin typeface="Times New Roman" panose="02020603050405020304" pitchFamily="18" charset="0"/>
                <a:ea typeface="Calibri" panose="020F0502020204030204" pitchFamily="34" charset="0"/>
              </a:rPr>
              <a:t>binucleated</a:t>
            </a:r>
            <a:r>
              <a:rPr lang="en-IN" dirty="0" smtClean="0">
                <a:latin typeface="Times New Roman" panose="02020603050405020304" pitchFamily="18" charset="0"/>
                <a:ea typeface="Calibri" panose="020F0502020204030204" pitchFamily="34" charset="0"/>
              </a:rPr>
              <a:t> cells and ground glass appearance.</a:t>
            </a:r>
            <a:endParaRPr lang="en-US" dirty="0"/>
          </a:p>
        </p:txBody>
      </p:sp>
      <p:sp>
        <p:nvSpPr>
          <p:cNvPr id="20" name="Rectangle 19"/>
          <p:cNvSpPr/>
          <p:nvPr/>
        </p:nvSpPr>
        <p:spPr>
          <a:xfrm>
            <a:off x="596201" y="126696"/>
            <a:ext cx="5408024" cy="523220"/>
          </a:xfrm>
          <a:prstGeom prst="rect">
            <a:avLst/>
          </a:prstGeom>
        </p:spPr>
        <p:txBody>
          <a:bodyPr wrap="square">
            <a:spAutoFit/>
          </a:bodyPr>
          <a:lstStyle/>
          <a:p>
            <a:r>
              <a:rPr lang="en-US" sz="2800" b="1" dirty="0" smtClean="0">
                <a:latin typeface="+mj-lt"/>
              </a:rPr>
              <a:t>4.  </a:t>
            </a:r>
            <a:r>
              <a:rPr lang="en-IN" sz="2800" b="1" dirty="0" smtClean="0">
                <a:latin typeface="+mj-lt"/>
                <a:ea typeface="Calibri" panose="020F0502020204030204" pitchFamily="34" charset="0"/>
              </a:rPr>
              <a:t>Histopathology </a:t>
            </a:r>
            <a:endParaRPr lang="en-US" sz="2800" b="1" dirty="0">
              <a:latin typeface="+mj-lt"/>
            </a:endParaRPr>
          </a:p>
        </p:txBody>
      </p:sp>
    </p:spTree>
    <p:extLst>
      <p:ext uri="{BB962C8B-B14F-4D97-AF65-F5344CB8AC3E}">
        <p14:creationId xmlns:p14="http://schemas.microsoft.com/office/powerpoint/2010/main" val="16620672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Conclusion</a:t>
            </a:r>
            <a:endParaRPr lang="en-US" b="1" dirty="0"/>
          </a:p>
        </p:txBody>
      </p:sp>
      <p:sp>
        <p:nvSpPr>
          <p:cNvPr id="3" name="Content Placeholder 2"/>
          <p:cNvSpPr>
            <a:spLocks noGrp="1"/>
          </p:cNvSpPr>
          <p:nvPr>
            <p:ph idx="1"/>
          </p:nvPr>
        </p:nvSpPr>
        <p:spPr/>
        <p:txBody>
          <a:bodyPr>
            <a:normAutofit lnSpcReduction="10000"/>
          </a:bodyPr>
          <a:lstStyle/>
          <a:p>
            <a:pPr marL="0" indent="0" algn="just">
              <a:buNone/>
            </a:pPr>
            <a:r>
              <a:rPr lang="en-US" dirty="0"/>
              <a:t>A mechanistic molecular docking model </a:t>
            </a:r>
            <a:r>
              <a:rPr lang="en-US" dirty="0" smtClean="0"/>
              <a:t>for prediction of derivatives </a:t>
            </a:r>
            <a:r>
              <a:rPr lang="en-US" dirty="0"/>
              <a:t>of </a:t>
            </a:r>
            <a:r>
              <a:rPr lang="en-US" dirty="0" smtClean="0"/>
              <a:t>lead molecule “oxime </a:t>
            </a:r>
            <a:r>
              <a:rPr lang="en-US" dirty="0"/>
              <a:t>ether of α-acyl-β </a:t>
            </a:r>
            <a:r>
              <a:rPr lang="en-US" dirty="0" err="1"/>
              <a:t>phenylpropanoic</a:t>
            </a:r>
            <a:r>
              <a:rPr lang="en-US" dirty="0"/>
              <a:t> acid” is proposed. </a:t>
            </a:r>
            <a:endParaRPr lang="en-US" dirty="0" smtClean="0"/>
          </a:p>
          <a:p>
            <a:pPr marL="0" indent="0" algn="just">
              <a:buNone/>
            </a:pPr>
            <a:endParaRPr lang="en-US" dirty="0" smtClean="0"/>
          </a:p>
          <a:p>
            <a:pPr marL="0" indent="0" algn="just">
              <a:buNone/>
            </a:pPr>
            <a:r>
              <a:rPr lang="en-US" dirty="0" smtClean="0"/>
              <a:t>Structural modification in the lead molecule for a newer derivative RM-KT-01 </a:t>
            </a:r>
            <a:r>
              <a:rPr lang="en-US" dirty="0"/>
              <a:t>accounts for good </a:t>
            </a:r>
            <a:r>
              <a:rPr lang="en-US" i="1" dirty="0" smtClean="0"/>
              <a:t>in </a:t>
            </a:r>
            <a:r>
              <a:rPr lang="en-US" i="1" dirty="0"/>
              <a:t>vitro </a:t>
            </a:r>
            <a:r>
              <a:rPr lang="en-US" dirty="0"/>
              <a:t>PPARα </a:t>
            </a:r>
            <a:r>
              <a:rPr lang="en-US" dirty="0" smtClean="0"/>
              <a:t>agonistic activity with better </a:t>
            </a:r>
            <a:r>
              <a:rPr lang="en-US" i="1" dirty="0" smtClean="0"/>
              <a:t>in vitro</a:t>
            </a:r>
            <a:r>
              <a:rPr lang="en-US" dirty="0" smtClean="0"/>
              <a:t> liver safety profile and lacks virtually predicted toxicity. </a:t>
            </a:r>
          </a:p>
          <a:p>
            <a:pPr marL="0" indent="0" algn="just">
              <a:buNone/>
            </a:pPr>
            <a:endParaRPr lang="en-US" dirty="0" smtClean="0"/>
          </a:p>
          <a:p>
            <a:pPr marL="0" indent="0" algn="just">
              <a:buNone/>
            </a:pPr>
            <a:r>
              <a:rPr lang="en-US" dirty="0" smtClean="0"/>
              <a:t>Further </a:t>
            </a:r>
            <a:r>
              <a:rPr lang="en-US" i="1" dirty="0"/>
              <a:t>in vivo</a:t>
            </a:r>
            <a:r>
              <a:rPr lang="en-US" dirty="0"/>
              <a:t> studies for RM-KT-01 </a:t>
            </a:r>
            <a:r>
              <a:rPr lang="en-US" dirty="0" smtClean="0"/>
              <a:t>is </a:t>
            </a:r>
            <a:r>
              <a:rPr lang="en-US" dirty="0"/>
              <a:t>suggested for establishment of RM-KT-01 as a potent </a:t>
            </a:r>
            <a:r>
              <a:rPr lang="en-US" dirty="0" err="1" smtClean="0"/>
              <a:t>hypolipidemic</a:t>
            </a:r>
            <a:r>
              <a:rPr lang="en-US" dirty="0"/>
              <a:t>.</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368A81-2937-4AE6-9EE1-5A701053E125}" type="slidenum">
              <a:rPr lang="en-US" smtClean="0"/>
              <a:t>31</a:t>
            </a:fld>
            <a:endParaRPr lang="en-US"/>
          </a:p>
        </p:txBody>
      </p:sp>
    </p:spTree>
    <p:extLst>
      <p:ext uri="{BB962C8B-B14F-4D97-AF65-F5344CB8AC3E}">
        <p14:creationId xmlns:p14="http://schemas.microsoft.com/office/powerpoint/2010/main" val="25753622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5" y="365125"/>
            <a:ext cx="10515600" cy="412797"/>
          </a:xfrm>
        </p:spPr>
        <p:txBody>
          <a:bodyPr>
            <a:noAutofit/>
          </a:bodyPr>
          <a:lstStyle/>
          <a:p>
            <a:r>
              <a:rPr lang="en-US" b="1" dirty="0" smtClean="0"/>
              <a:t>References</a:t>
            </a:r>
            <a:endParaRPr lang="en-US" b="1" dirty="0"/>
          </a:p>
        </p:txBody>
      </p:sp>
      <p:sp>
        <p:nvSpPr>
          <p:cNvPr id="3" name="Content Placeholder 2"/>
          <p:cNvSpPr>
            <a:spLocks noGrp="1"/>
          </p:cNvSpPr>
          <p:nvPr>
            <p:ph idx="1"/>
          </p:nvPr>
        </p:nvSpPr>
        <p:spPr>
          <a:xfrm>
            <a:off x="382137" y="777922"/>
            <a:ext cx="11409529" cy="5943553"/>
          </a:xfrm>
        </p:spPr>
        <p:txBody>
          <a:bodyPr>
            <a:normAutofit fontScale="40000" lnSpcReduction="20000"/>
          </a:bodyPr>
          <a:lstStyle/>
          <a:p>
            <a:pPr marL="0" lvl="0" indent="0" algn="just">
              <a:buNone/>
            </a:pPr>
            <a:r>
              <a:rPr lang="en-US" sz="4500" dirty="0" smtClean="0"/>
              <a:t>1. Guan</a:t>
            </a:r>
            <a:r>
              <a:rPr lang="en-US" sz="4500" dirty="0"/>
              <a:t>, Y. Peroxisome proliferator – activated receptor family and its relationship to renal complications of the metabolic syndrome. </a:t>
            </a:r>
            <a:r>
              <a:rPr lang="en-US" sz="4500" i="1" dirty="0"/>
              <a:t>J. Am. Soc. </a:t>
            </a:r>
            <a:r>
              <a:rPr lang="en-US" sz="4500" i="1" dirty="0" err="1"/>
              <a:t>Nephrol</a:t>
            </a:r>
            <a:r>
              <a:rPr lang="en-US" sz="4500" dirty="0"/>
              <a:t>., </a:t>
            </a:r>
            <a:r>
              <a:rPr lang="en-US" sz="4500" b="1" dirty="0"/>
              <a:t>2004</a:t>
            </a:r>
            <a:r>
              <a:rPr lang="en-US" sz="4500" dirty="0"/>
              <a:t>, 15, 2801-2815</a:t>
            </a:r>
            <a:r>
              <a:rPr lang="en-US" sz="4500" dirty="0" smtClean="0"/>
              <a:t>.</a:t>
            </a:r>
          </a:p>
          <a:p>
            <a:pPr marL="0" indent="0" algn="just">
              <a:buNone/>
            </a:pPr>
            <a:r>
              <a:rPr lang="en-US" sz="4500" dirty="0" smtClean="0"/>
              <a:t>2. </a:t>
            </a:r>
            <a:r>
              <a:rPr lang="en-US" sz="4500" dirty="0" err="1" smtClean="0"/>
              <a:t>Tripathi</a:t>
            </a:r>
            <a:r>
              <a:rPr lang="en-US" sz="4500" dirty="0"/>
              <a:t>, R.B.; Sharma, M. Understanding allosteric modulation in </a:t>
            </a:r>
            <a:r>
              <a:rPr lang="en-US" sz="4500" dirty="0" err="1"/>
              <a:t>PPARγ</a:t>
            </a:r>
            <a:r>
              <a:rPr lang="en-US" sz="4500" dirty="0"/>
              <a:t> receptors by comparative QSAR analysis. </a:t>
            </a:r>
            <a:r>
              <a:rPr lang="en-US" sz="4500" i="1" dirty="0"/>
              <a:t>Der. Pharma. </a:t>
            </a:r>
            <a:r>
              <a:rPr lang="en-US" sz="4500" i="1" dirty="0" err="1"/>
              <a:t>Chemica</a:t>
            </a:r>
            <a:r>
              <a:rPr lang="en-US" sz="4500" i="1" dirty="0"/>
              <a:t>.,</a:t>
            </a:r>
            <a:r>
              <a:rPr lang="en-US" sz="4500" b="1" dirty="0"/>
              <a:t> 2010</a:t>
            </a:r>
            <a:r>
              <a:rPr lang="en-US" sz="4500" dirty="0"/>
              <a:t>, 2(2), 303-311</a:t>
            </a:r>
            <a:r>
              <a:rPr lang="en-US" sz="4500" dirty="0" smtClean="0"/>
              <a:t>.</a:t>
            </a:r>
          </a:p>
          <a:p>
            <a:pPr marL="0" lvl="0" indent="0" algn="just">
              <a:buNone/>
            </a:pPr>
            <a:r>
              <a:rPr lang="en-US" sz="4500" dirty="0" smtClean="0"/>
              <a:t>3. </a:t>
            </a:r>
            <a:r>
              <a:rPr lang="en-US" sz="4500" dirty="0" err="1" smtClean="0"/>
              <a:t>Fiévet</a:t>
            </a:r>
            <a:r>
              <a:rPr lang="en-US" sz="4500" dirty="0"/>
              <a:t>, C.; </a:t>
            </a:r>
            <a:r>
              <a:rPr lang="en-US" sz="4500" dirty="0" err="1"/>
              <a:t>Fruchart</a:t>
            </a:r>
            <a:r>
              <a:rPr lang="en-US" sz="4500" dirty="0"/>
              <a:t>, J.C.; </a:t>
            </a:r>
            <a:r>
              <a:rPr lang="en-US" sz="4500" dirty="0" err="1"/>
              <a:t>Staels</a:t>
            </a:r>
            <a:r>
              <a:rPr lang="en-US" sz="4500" dirty="0"/>
              <a:t> B. PPARα and </a:t>
            </a:r>
            <a:r>
              <a:rPr lang="en-US" sz="4500" dirty="0" err="1"/>
              <a:t>PPARγ</a:t>
            </a:r>
            <a:r>
              <a:rPr lang="en-US" sz="4500" dirty="0"/>
              <a:t> dual agonists for the treatment of type 2 diabetes and the metabolic syndrome. </a:t>
            </a:r>
            <a:r>
              <a:rPr lang="en-US" sz="4500" i="1" dirty="0" err="1"/>
              <a:t>Curr</a:t>
            </a:r>
            <a:r>
              <a:rPr lang="en-US" sz="4500" i="1" dirty="0"/>
              <a:t>. </a:t>
            </a:r>
            <a:r>
              <a:rPr lang="en-US" sz="4500" i="1" dirty="0" err="1"/>
              <a:t>Opin</a:t>
            </a:r>
            <a:r>
              <a:rPr lang="en-US" sz="4500" i="1" dirty="0"/>
              <a:t>. Pharm.</a:t>
            </a:r>
            <a:r>
              <a:rPr lang="en-US" sz="4500" dirty="0"/>
              <a:t>, </a:t>
            </a:r>
            <a:r>
              <a:rPr lang="en-US" sz="4500" b="1" dirty="0"/>
              <a:t>2006</a:t>
            </a:r>
            <a:r>
              <a:rPr lang="en-US" sz="4500" dirty="0"/>
              <a:t>, 6(6), 606-614</a:t>
            </a:r>
            <a:r>
              <a:rPr lang="en-US" sz="4500" dirty="0" smtClean="0"/>
              <a:t>.</a:t>
            </a:r>
          </a:p>
          <a:p>
            <a:pPr marL="0" lvl="0" indent="0" algn="just">
              <a:buNone/>
            </a:pPr>
            <a:r>
              <a:rPr lang="en-US" sz="4500" dirty="0" smtClean="0"/>
              <a:t>4. Henry </a:t>
            </a:r>
            <a:r>
              <a:rPr lang="en-US" sz="4500" dirty="0"/>
              <a:t>J.R., Li Y., </a:t>
            </a:r>
            <a:r>
              <a:rPr lang="en-US" sz="4500" dirty="0" err="1"/>
              <a:t>Scheryantz</a:t>
            </a:r>
            <a:r>
              <a:rPr lang="en-US" sz="4500" dirty="0"/>
              <a:t> J.M. and </a:t>
            </a:r>
            <a:r>
              <a:rPr lang="en-US" sz="4500" dirty="0" err="1"/>
              <a:t>Warshawsky</a:t>
            </a:r>
            <a:r>
              <a:rPr lang="en-US" sz="4500" dirty="0"/>
              <a:t> A.M. Heterocyclic compounds as modulators of peroxisome proliferator activated receptors, useful for the treatment and/or prevention of disorders modulated by a </a:t>
            </a:r>
            <a:r>
              <a:rPr lang="en-US" sz="4500" dirty="0" err="1"/>
              <a:t>ppar</a:t>
            </a:r>
            <a:r>
              <a:rPr lang="en-US" sz="4500" dirty="0"/>
              <a:t>. US Patent 20080207685, August 08, </a:t>
            </a:r>
            <a:r>
              <a:rPr lang="en-US" sz="4500" b="1" dirty="0"/>
              <a:t>2008</a:t>
            </a:r>
            <a:r>
              <a:rPr lang="en-US" sz="4500" dirty="0"/>
              <a:t>.</a:t>
            </a:r>
          </a:p>
          <a:p>
            <a:pPr marL="0" lvl="0" indent="0" algn="just">
              <a:buNone/>
            </a:pPr>
            <a:r>
              <a:rPr lang="en-US" sz="4500" dirty="0" smtClean="0"/>
              <a:t>5. </a:t>
            </a:r>
            <a:r>
              <a:rPr lang="en-US" sz="4500" dirty="0" err="1" smtClean="0"/>
              <a:t>Makadia</a:t>
            </a:r>
            <a:r>
              <a:rPr lang="en-US" sz="4500" dirty="0" smtClean="0"/>
              <a:t>, P., Shah, S.R.; </a:t>
            </a:r>
            <a:r>
              <a:rPr lang="en-US" sz="4500" dirty="0" err="1" smtClean="0"/>
              <a:t>Pingali</a:t>
            </a:r>
            <a:r>
              <a:rPr lang="en-US" sz="4500" dirty="0" smtClean="0"/>
              <a:t>, H.K.; </a:t>
            </a:r>
            <a:r>
              <a:rPr lang="en-US" sz="4500" dirty="0" err="1" smtClean="0"/>
              <a:t>Zaware</a:t>
            </a:r>
            <a:r>
              <a:rPr lang="en-US" sz="4500" dirty="0" smtClean="0"/>
              <a:t>, P.; Patel, D.; </a:t>
            </a:r>
            <a:r>
              <a:rPr lang="en-US" sz="4500" dirty="0" err="1" smtClean="0"/>
              <a:t>Pola</a:t>
            </a:r>
            <a:r>
              <a:rPr lang="en-US" sz="4500" dirty="0" smtClean="0"/>
              <a:t>, S.; Thube, B.; Priyadarshini, P.; Suthar, D.; Shah, M.; Giri. S.; Trivedi, C.; Jain, M.; Patel, P.; Bahekar, R. Effect of structurally constrained oxime-ether linker on PPAR subtype selectivity: Discovery of a novel and potent series of PPAR-pan agonists. </a:t>
            </a:r>
            <a:r>
              <a:rPr lang="en-US" sz="4500" i="1" dirty="0" err="1" smtClean="0"/>
              <a:t>Bioorg</a:t>
            </a:r>
            <a:r>
              <a:rPr lang="en-US" sz="4500" i="1" dirty="0" smtClean="0"/>
              <a:t>. Med. Chem.</a:t>
            </a:r>
            <a:r>
              <a:rPr lang="en-US" sz="4500" dirty="0" smtClean="0"/>
              <a:t>, </a:t>
            </a:r>
            <a:r>
              <a:rPr lang="en-US" sz="4500" b="1" dirty="0" smtClean="0"/>
              <a:t>2011</a:t>
            </a:r>
            <a:r>
              <a:rPr lang="en-US" sz="4500" dirty="0" smtClean="0"/>
              <a:t>, 19, 771-782.</a:t>
            </a:r>
          </a:p>
          <a:p>
            <a:pPr marL="0" lvl="0" indent="0" algn="just">
              <a:buNone/>
            </a:pPr>
            <a:r>
              <a:rPr lang="en-US" sz="4500" dirty="0" smtClean="0"/>
              <a:t>6. </a:t>
            </a:r>
            <a:r>
              <a:rPr lang="en-US" sz="4500" dirty="0" err="1" smtClean="0"/>
              <a:t>Oon</a:t>
            </a:r>
            <a:r>
              <a:rPr lang="en-US" sz="4500" dirty="0" smtClean="0"/>
              <a:t> </a:t>
            </a:r>
            <a:r>
              <a:rPr lang="en-US" sz="4500" dirty="0"/>
              <a:t>Han H., Kim S.H., Kim K.H., </a:t>
            </a:r>
            <a:r>
              <a:rPr lang="en-US" sz="4500" dirty="0" err="1"/>
              <a:t>Hur</a:t>
            </a:r>
            <a:r>
              <a:rPr lang="en-US" sz="4500" dirty="0"/>
              <a:t> G.C., </a:t>
            </a:r>
            <a:r>
              <a:rPr lang="en-US" sz="4500" dirty="0" err="1"/>
              <a:t>Joo</a:t>
            </a:r>
            <a:r>
              <a:rPr lang="en-US" sz="4500" dirty="0"/>
              <a:t> </a:t>
            </a:r>
            <a:r>
              <a:rPr lang="en-US" sz="4500" dirty="0" err="1"/>
              <a:t>Yim</a:t>
            </a:r>
            <a:r>
              <a:rPr lang="en-US" sz="4500" dirty="0"/>
              <a:t> H., Chung H.K., Ho Woo S., Dong Koo K., Lee C.S., Sung </a:t>
            </a:r>
            <a:r>
              <a:rPr lang="en-US" sz="4500" dirty="0" err="1"/>
              <a:t>Koh</a:t>
            </a:r>
            <a:r>
              <a:rPr lang="en-US" sz="4500" dirty="0"/>
              <a:t> J., Kim G.T., Design and synthesis of oxime ethers of alpha-acyl-beta-</a:t>
            </a:r>
            <a:r>
              <a:rPr lang="en-US" sz="4500" dirty="0" err="1"/>
              <a:t>phenylpropanoic</a:t>
            </a:r>
            <a:r>
              <a:rPr lang="en-US" sz="4500" dirty="0"/>
              <a:t> acids as PPAR dual agonists., </a:t>
            </a:r>
            <a:r>
              <a:rPr lang="en-US" sz="4500" i="1" dirty="0" err="1"/>
              <a:t>Bioorg</a:t>
            </a:r>
            <a:r>
              <a:rPr lang="en-US" sz="4500" i="1" dirty="0"/>
              <a:t> Med </a:t>
            </a:r>
            <a:r>
              <a:rPr lang="en-US" sz="4500" i="1" dirty="0" err="1"/>
              <a:t>Chem</a:t>
            </a:r>
            <a:r>
              <a:rPr lang="en-US" sz="4500" i="1" dirty="0"/>
              <a:t> Lett. , </a:t>
            </a:r>
            <a:r>
              <a:rPr lang="en-US" sz="4500" b="1" dirty="0"/>
              <a:t>2007</a:t>
            </a:r>
            <a:r>
              <a:rPr lang="en-US" sz="4500" dirty="0"/>
              <a:t>,17(4),  937-41</a:t>
            </a:r>
          </a:p>
          <a:p>
            <a:pPr marL="0" lvl="0" indent="0" algn="just">
              <a:buNone/>
            </a:pPr>
            <a:r>
              <a:rPr lang="en-US" sz="4500" dirty="0" smtClean="0"/>
              <a:t>7. </a:t>
            </a:r>
            <a:r>
              <a:rPr lang="en-US" sz="4500" dirty="0" err="1" smtClean="0"/>
              <a:t>Cronet</a:t>
            </a:r>
            <a:r>
              <a:rPr lang="en-US" sz="4500" dirty="0"/>
              <a:t>, P.; Petersen, J.F.; </a:t>
            </a:r>
            <a:r>
              <a:rPr lang="en-US" sz="4500" dirty="0" err="1"/>
              <a:t>Folmer</a:t>
            </a:r>
            <a:r>
              <a:rPr lang="en-US" sz="4500" dirty="0"/>
              <a:t>, R.; Blomberg, N.; </a:t>
            </a:r>
            <a:r>
              <a:rPr lang="en-US" sz="4500" dirty="0" err="1"/>
              <a:t>Sjoblom</a:t>
            </a:r>
            <a:r>
              <a:rPr lang="en-US" sz="4500" dirty="0"/>
              <a:t>, K.; </a:t>
            </a:r>
            <a:r>
              <a:rPr lang="en-US" sz="4500" dirty="0" err="1"/>
              <a:t>Karlsson</a:t>
            </a:r>
            <a:r>
              <a:rPr lang="en-US" sz="4500" dirty="0"/>
              <a:t>, U.; Lindstedt, E.L.; Bamberg, K.. Structure of the PPAR alpha and</a:t>
            </a:r>
            <a:r>
              <a:rPr lang="en-US" sz="4500" b="1" dirty="0"/>
              <a:t> </a:t>
            </a:r>
            <a:r>
              <a:rPr lang="en-US" sz="4500" dirty="0"/>
              <a:t>gamma ligand binding domain in complex with AZ 242; ligand selectivity and agonist activation in the PPAR family. </a:t>
            </a:r>
            <a:r>
              <a:rPr lang="en-US" sz="4500" i="1" dirty="0"/>
              <a:t>Structure</a:t>
            </a:r>
            <a:r>
              <a:rPr lang="en-US" sz="4500" dirty="0"/>
              <a:t>, </a:t>
            </a:r>
            <a:r>
              <a:rPr lang="en-US" sz="4500" b="1" dirty="0"/>
              <a:t>2001</a:t>
            </a:r>
            <a:r>
              <a:rPr lang="en-US" sz="4500" dirty="0"/>
              <a:t>, 9, 699-706.</a:t>
            </a:r>
            <a:r>
              <a:rPr lang="en-US" sz="4500" b="1" dirty="0"/>
              <a:t> </a:t>
            </a:r>
            <a:endParaRPr lang="en-US" sz="4500" dirty="0"/>
          </a:p>
          <a:p>
            <a:pPr marL="0" indent="0" algn="just">
              <a:buNone/>
            </a:pPr>
            <a:r>
              <a:rPr lang="en-US" sz="4500" dirty="0" smtClean="0"/>
              <a:t>8. </a:t>
            </a:r>
            <a:r>
              <a:rPr lang="en-US" sz="4500" dirty="0" err="1" smtClean="0"/>
              <a:t>Filimonov</a:t>
            </a:r>
            <a:r>
              <a:rPr lang="en-US" sz="4500" dirty="0" smtClean="0"/>
              <a:t> </a:t>
            </a:r>
            <a:r>
              <a:rPr lang="en-US" sz="4500" dirty="0"/>
              <a:t>DA, </a:t>
            </a:r>
            <a:r>
              <a:rPr lang="en-US" sz="4500" dirty="0" err="1"/>
              <a:t>Poroikov</a:t>
            </a:r>
            <a:r>
              <a:rPr lang="en-US" sz="4500" dirty="0"/>
              <a:t> VV, </a:t>
            </a:r>
            <a:r>
              <a:rPr lang="en-US" sz="4500" dirty="0" err="1"/>
              <a:t>Karaicheva</a:t>
            </a:r>
            <a:r>
              <a:rPr lang="en-US" sz="4500" dirty="0"/>
              <a:t> EI. Computer Aided Prediction of Biological Activity Spectra of Chemical Substances on the Basis of Their Structural Formulae: Computerized System PASS. Experimental &amp; Clinical Pharmacology (</a:t>
            </a:r>
            <a:r>
              <a:rPr lang="en-US" sz="4500" dirty="0" err="1"/>
              <a:t>Rus</a:t>
            </a:r>
            <a:r>
              <a:rPr lang="en-US" sz="4500" dirty="0"/>
              <a:t>), </a:t>
            </a:r>
            <a:r>
              <a:rPr lang="en-US" sz="4500" b="1" dirty="0"/>
              <a:t>1995</a:t>
            </a:r>
            <a:r>
              <a:rPr lang="en-US" sz="4500" dirty="0"/>
              <a:t>, 58,56-62. </a:t>
            </a:r>
          </a:p>
          <a:p>
            <a:pPr marL="0" indent="0" algn="just">
              <a:buNone/>
            </a:pPr>
            <a:r>
              <a:rPr lang="en-US" sz="4500" dirty="0" smtClean="0"/>
              <a:t>9. </a:t>
            </a:r>
            <a:r>
              <a:rPr lang="en-US" sz="4500" dirty="0" err="1" smtClean="0"/>
              <a:t>Binggeli</a:t>
            </a:r>
            <a:r>
              <a:rPr lang="en-US" sz="4500" dirty="0" smtClean="0"/>
              <a:t> </a:t>
            </a:r>
            <a:r>
              <a:rPr lang="en-US" sz="4500" dirty="0"/>
              <a:t>A., </a:t>
            </a:r>
            <a:r>
              <a:rPr lang="en-US" sz="4500" dirty="0" err="1"/>
              <a:t>Boehringer</a:t>
            </a:r>
            <a:r>
              <a:rPr lang="en-US" sz="4500" dirty="0"/>
              <a:t> M., </a:t>
            </a:r>
            <a:r>
              <a:rPr lang="en-US" sz="4500" dirty="0" err="1"/>
              <a:t>Grether</a:t>
            </a:r>
            <a:r>
              <a:rPr lang="en-US" sz="4500" dirty="0"/>
              <a:t> U, </a:t>
            </a:r>
            <a:r>
              <a:rPr lang="en-US" sz="4500" dirty="0" err="1"/>
              <a:t>Hilpert</a:t>
            </a:r>
            <a:r>
              <a:rPr lang="en-US" sz="4500" dirty="0"/>
              <a:t> H., </a:t>
            </a:r>
            <a:r>
              <a:rPr lang="en-US" sz="4500" dirty="0" err="1"/>
              <a:t>Maerki</a:t>
            </a:r>
            <a:r>
              <a:rPr lang="en-US" sz="4500" dirty="0"/>
              <a:t> H.P., Meyer M., Mohr P., </a:t>
            </a:r>
            <a:r>
              <a:rPr lang="en-US" sz="4500" dirty="0" err="1"/>
              <a:t>Ricklin</a:t>
            </a:r>
            <a:r>
              <a:rPr lang="en-US" sz="4500" dirty="0"/>
              <a:t> F. Carboxylic acid substituted oxazole derivatives for use as </a:t>
            </a:r>
            <a:r>
              <a:rPr lang="en-US" sz="4500" dirty="0" err="1"/>
              <a:t>ppar</a:t>
            </a:r>
            <a:r>
              <a:rPr lang="en-US" sz="4500" dirty="0"/>
              <a:t>-alpha and -gamma activators in the treatment of diabetes. US Patent WO 2002092084 A1, November 21, </a:t>
            </a:r>
            <a:r>
              <a:rPr lang="en-US" sz="4500" b="1" dirty="0"/>
              <a:t>2002</a:t>
            </a:r>
            <a:r>
              <a:rPr lang="en-US" sz="4500" dirty="0"/>
              <a:t>.</a:t>
            </a:r>
          </a:p>
          <a:p>
            <a:pPr lvl="0"/>
            <a:endParaRPr lang="en-US" dirty="0"/>
          </a:p>
          <a:p>
            <a:endParaRPr lang="en-US" dirty="0"/>
          </a:p>
          <a:p>
            <a:pPr lvl="0"/>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368A81-2937-4AE6-9EE1-5A701053E125}" type="slidenum">
              <a:rPr lang="en-US" smtClean="0"/>
              <a:t>32</a:t>
            </a:fld>
            <a:endParaRPr lang="en-US"/>
          </a:p>
        </p:txBody>
      </p:sp>
    </p:spTree>
    <p:extLst>
      <p:ext uri="{BB962C8B-B14F-4D97-AF65-F5344CB8AC3E}">
        <p14:creationId xmlns:p14="http://schemas.microsoft.com/office/powerpoint/2010/main" val="19097628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Acknowledgements</a:t>
            </a:r>
            <a:endParaRPr lang="en-US" sz="2800" b="1" dirty="0"/>
          </a:p>
        </p:txBody>
      </p:sp>
      <p:sp>
        <p:nvSpPr>
          <p:cNvPr id="3" name="Content Placeholder 2"/>
          <p:cNvSpPr>
            <a:spLocks noGrp="1"/>
          </p:cNvSpPr>
          <p:nvPr>
            <p:ph idx="1"/>
          </p:nvPr>
        </p:nvSpPr>
        <p:spPr>
          <a:xfrm>
            <a:off x="838200" y="1422400"/>
            <a:ext cx="10515600" cy="5299075"/>
          </a:xfrm>
        </p:spPr>
        <p:txBody>
          <a:bodyPr>
            <a:normAutofit fontScale="32500" lnSpcReduction="20000"/>
          </a:bodyPr>
          <a:lstStyle/>
          <a:p>
            <a:endParaRPr lang="en-US" dirty="0" smtClean="0"/>
          </a:p>
          <a:p>
            <a:endParaRPr lang="en-US" dirty="0" smtClean="0"/>
          </a:p>
          <a:p>
            <a:r>
              <a:rPr lang="en-US" sz="7200" dirty="0" smtClean="0"/>
              <a:t>Dr</a:t>
            </a:r>
            <a:r>
              <a:rPr lang="en-US" sz="7200" dirty="0"/>
              <a:t>. Rajesh </a:t>
            </a:r>
            <a:r>
              <a:rPr lang="en-US" sz="7200" dirty="0" err="1" smtClean="0"/>
              <a:t>Bahekar</a:t>
            </a:r>
            <a:r>
              <a:rPr lang="en-US" sz="7200" dirty="0"/>
              <a:t>-</a:t>
            </a:r>
            <a:r>
              <a:rPr lang="en-US" sz="7200" dirty="0" smtClean="0"/>
              <a:t> GM, Medicinal Chemistry, </a:t>
            </a:r>
          </a:p>
          <a:p>
            <a:pPr marL="0" indent="0">
              <a:buNone/>
            </a:pPr>
            <a:r>
              <a:rPr lang="en-US" sz="7200" dirty="0" smtClean="0"/>
              <a:t>    </a:t>
            </a:r>
            <a:r>
              <a:rPr lang="en-US" sz="7200" dirty="0" err="1" smtClean="0"/>
              <a:t>Zydus</a:t>
            </a:r>
            <a:r>
              <a:rPr lang="en-US" sz="7200" dirty="0" smtClean="0"/>
              <a:t> </a:t>
            </a:r>
            <a:r>
              <a:rPr lang="en-US" sz="7200" dirty="0" err="1"/>
              <a:t>C</a:t>
            </a:r>
            <a:r>
              <a:rPr lang="en-US" sz="7200" dirty="0" err="1" smtClean="0"/>
              <a:t>adila</a:t>
            </a:r>
            <a:r>
              <a:rPr lang="en-US" sz="7200" dirty="0" smtClean="0"/>
              <a:t>, India </a:t>
            </a:r>
            <a:r>
              <a:rPr lang="en-US" sz="7200" dirty="0"/>
              <a:t>for </a:t>
            </a:r>
            <a:r>
              <a:rPr lang="en-US" sz="7200" i="1" dirty="0"/>
              <a:t>in vitro</a:t>
            </a:r>
            <a:r>
              <a:rPr lang="en-US" sz="7200" dirty="0"/>
              <a:t> </a:t>
            </a:r>
            <a:r>
              <a:rPr lang="en-US" sz="7200" dirty="0" smtClean="0"/>
              <a:t>analysis.</a:t>
            </a:r>
          </a:p>
          <a:p>
            <a:endParaRPr lang="en-US" sz="7200" dirty="0"/>
          </a:p>
          <a:p>
            <a:endParaRPr lang="en-US" sz="7200" dirty="0"/>
          </a:p>
          <a:p>
            <a:r>
              <a:rPr lang="en-US" sz="7200" dirty="0" smtClean="0"/>
              <a:t>Dr</a:t>
            </a:r>
            <a:r>
              <a:rPr lang="en-US" sz="7200" dirty="0"/>
              <a:t>. Harsh </a:t>
            </a:r>
            <a:r>
              <a:rPr lang="en-US" sz="7200" dirty="0" smtClean="0"/>
              <a:t>Mishra, MD,MBBS, India </a:t>
            </a:r>
            <a:r>
              <a:rPr lang="en-US" sz="7200" dirty="0"/>
              <a:t>for </a:t>
            </a:r>
            <a:r>
              <a:rPr lang="en-US" sz="7200" dirty="0" smtClean="0"/>
              <a:t>pathological examinations.</a:t>
            </a:r>
          </a:p>
          <a:p>
            <a:endParaRPr lang="en-US" sz="7200" dirty="0" smtClean="0"/>
          </a:p>
          <a:p>
            <a:endParaRPr lang="en-US" sz="7200" dirty="0" smtClean="0"/>
          </a:p>
          <a:p>
            <a:r>
              <a:rPr lang="en-US" sz="7200" dirty="0" smtClean="0"/>
              <a:t>Dr. </a:t>
            </a:r>
            <a:r>
              <a:rPr lang="en-US" sz="7200" dirty="0" err="1" smtClean="0"/>
              <a:t>Ruchi</a:t>
            </a:r>
            <a:r>
              <a:rPr lang="en-US" sz="7200" dirty="0" smtClean="0"/>
              <a:t> Malik, Asst. Prof., Dept. of Pharmacy, CURAJ, India</a:t>
            </a:r>
          </a:p>
          <a:p>
            <a:pPr marL="0" indent="0">
              <a:buNone/>
            </a:pPr>
            <a:r>
              <a:rPr lang="en-US" sz="7200" dirty="0" smtClean="0"/>
              <a:t>    for </a:t>
            </a:r>
            <a:r>
              <a:rPr lang="en-US" sz="7200" dirty="0"/>
              <a:t>her critical suggestions </a:t>
            </a:r>
            <a:r>
              <a:rPr lang="en-US" sz="7200" dirty="0" smtClean="0"/>
              <a:t>in organic synthesis.</a:t>
            </a:r>
          </a:p>
          <a:p>
            <a:endParaRPr lang="en-US" sz="7200" dirty="0"/>
          </a:p>
          <a:p>
            <a:r>
              <a:rPr lang="en-US" sz="7200" smtClean="0"/>
              <a:t>Mr</a:t>
            </a:r>
            <a:r>
              <a:rPr lang="en-US" sz="7200" dirty="0" smtClean="0"/>
              <a:t>. </a:t>
            </a:r>
            <a:r>
              <a:rPr lang="en-US" sz="7200" dirty="0" err="1" smtClean="0"/>
              <a:t>Kamlesh</a:t>
            </a:r>
            <a:r>
              <a:rPr lang="en-US" sz="7200" dirty="0" smtClean="0"/>
              <a:t> Thakur, Mr. </a:t>
            </a:r>
            <a:r>
              <a:rPr lang="en-US" sz="7200" dirty="0" err="1" smtClean="0"/>
              <a:t>Ritesh</a:t>
            </a:r>
            <a:r>
              <a:rPr lang="en-US" sz="7200" dirty="0" smtClean="0"/>
              <a:t> </a:t>
            </a:r>
            <a:r>
              <a:rPr lang="en-US" sz="7200" dirty="0" err="1" smtClean="0"/>
              <a:t>Mathure</a:t>
            </a:r>
            <a:r>
              <a:rPr lang="en-US" sz="7200" dirty="0" smtClean="0"/>
              <a:t>, Ms. Monika </a:t>
            </a:r>
            <a:r>
              <a:rPr lang="en-US" sz="7200" dirty="0" err="1" smtClean="0"/>
              <a:t>Shringi</a:t>
            </a:r>
            <a:r>
              <a:rPr lang="en-US" sz="7200" dirty="0" smtClean="0"/>
              <a:t> and Ms. </a:t>
            </a:r>
            <a:r>
              <a:rPr lang="en-US" sz="7200" dirty="0" err="1" smtClean="0"/>
              <a:t>Saumya</a:t>
            </a:r>
            <a:r>
              <a:rPr lang="en-US" sz="7200" dirty="0" smtClean="0"/>
              <a:t> Gupta for their experimental assistance.</a:t>
            </a:r>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368A81-2937-4AE6-9EE1-5A701053E125}" type="slidenum">
              <a:rPr lang="en-US" smtClean="0"/>
              <a:t>33</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0649" y="1785826"/>
            <a:ext cx="1092200" cy="10922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8077" y="2973165"/>
            <a:ext cx="949254" cy="949254"/>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51663" y="4167300"/>
            <a:ext cx="941185" cy="1193156"/>
          </a:xfrm>
          <a:prstGeom prst="rect">
            <a:avLst/>
          </a:prstGeom>
        </p:spPr>
      </p:pic>
    </p:spTree>
    <p:extLst>
      <p:ext uri="{BB962C8B-B14F-4D97-AF65-F5344CB8AC3E}">
        <p14:creationId xmlns:p14="http://schemas.microsoft.com/office/powerpoint/2010/main" val="7820987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smtClean="0"/>
              <a:t>Thank You</a:t>
            </a:r>
            <a:r>
              <a:rPr lang="en-US" dirty="0"/>
              <a:t/>
            </a:r>
            <a:br>
              <a:rPr lang="en-US" dirty="0"/>
            </a:br>
            <a:endParaRPr lang="en-US" dirty="0"/>
          </a:p>
        </p:txBody>
      </p:sp>
    </p:spTree>
    <p:extLst>
      <p:ext uri="{BB962C8B-B14F-4D97-AF65-F5344CB8AC3E}">
        <p14:creationId xmlns:p14="http://schemas.microsoft.com/office/powerpoint/2010/main" val="11617483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7729</TotalTime>
  <Words>2033</Words>
  <Application>Microsoft Office PowerPoint</Application>
  <PresentationFormat>Widescreen</PresentationFormat>
  <Paragraphs>286</Paragraphs>
  <Slides>34</Slides>
  <Notes>3</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2" baseType="lpstr">
      <vt:lpstr>Arial</vt:lpstr>
      <vt:lpstr>Calibri</vt:lpstr>
      <vt:lpstr>Calibri Light</vt:lpstr>
      <vt:lpstr>Symbol</vt:lpstr>
      <vt:lpstr>Times New Roman</vt:lpstr>
      <vt:lpstr>Office Theme</vt:lpstr>
      <vt:lpstr>1_Office Theme</vt:lpstr>
      <vt:lpstr>CS ChemDraw Drawing</vt:lpstr>
      <vt:lpstr>Newer α-acyl β-phenylpropanoic acid Derivative as PPAR-α Based Hypolipidemic Agent </vt:lpstr>
      <vt:lpstr>Outline</vt:lpstr>
      <vt:lpstr>Introduction</vt:lpstr>
      <vt:lpstr>PowerPoint Presentation</vt:lpstr>
      <vt:lpstr>PowerPoint Presentation</vt:lpstr>
      <vt:lpstr>PowerPoint Presentation</vt:lpstr>
      <vt:lpstr>Experimental</vt:lpstr>
      <vt:lpstr>PowerPoint Presentation</vt:lpstr>
      <vt:lpstr>PowerPoint Presentation</vt:lpstr>
      <vt:lpstr>PowerPoint Presentation</vt:lpstr>
      <vt:lpstr>PowerPoint Presentation</vt:lpstr>
      <vt:lpstr>PowerPoint Presentation</vt:lpstr>
      <vt:lpstr> 2 SCHEME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In vitro PPAR-α transactivation assay: </vt:lpstr>
      <vt:lpstr>2-D picture of binding interactions of propanoic acid derivative ET1 with residues of PPAR α receptor PDB ID 3ET1. </vt:lpstr>
      <vt:lpstr>PowerPoint Presentation</vt:lpstr>
      <vt:lpstr>PowerPoint Presentation</vt:lpstr>
      <vt:lpstr>PowerPoint Presentation</vt:lpstr>
      <vt:lpstr>Molecular docking results for some PPAR α receptor agonists. </vt:lpstr>
      <vt:lpstr>2. PASS (Prediction of Activity Spectra for Substances) </vt:lpstr>
      <vt:lpstr>3. In vitro PPAR α transactivation assay </vt:lpstr>
      <vt:lpstr>PowerPoint Presentation</vt:lpstr>
      <vt:lpstr>PowerPoint Presentation</vt:lpstr>
      <vt:lpstr>Conclusion</vt:lpstr>
      <vt:lpstr>References</vt:lpstr>
      <vt:lpstr>Acknowledgements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Manish  Sharma</dc:creator>
  <cp:lastModifiedBy>Manish  Sharma</cp:lastModifiedBy>
  <cp:revision>236</cp:revision>
  <dcterms:created xsi:type="dcterms:W3CDTF">2016-04-15T04:06:03Z</dcterms:created>
  <dcterms:modified xsi:type="dcterms:W3CDTF">2016-04-27T19:32:23Z</dcterms:modified>
</cp:coreProperties>
</file>