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92" r:id="rId3"/>
    <p:sldId id="297" r:id="rId4"/>
    <p:sldId id="293" r:id="rId5"/>
    <p:sldId id="268" r:id="rId6"/>
    <p:sldId id="294" r:id="rId7"/>
    <p:sldId id="269" r:id="rId8"/>
    <p:sldId id="257" r:id="rId9"/>
    <p:sldId id="258" r:id="rId10"/>
    <p:sldId id="259" r:id="rId11"/>
    <p:sldId id="279" r:id="rId12"/>
    <p:sldId id="299" r:id="rId13"/>
    <p:sldId id="289" r:id="rId14"/>
    <p:sldId id="290" r:id="rId15"/>
    <p:sldId id="314" r:id="rId16"/>
    <p:sldId id="282" r:id="rId17"/>
    <p:sldId id="295" r:id="rId18"/>
    <p:sldId id="310" r:id="rId19"/>
    <p:sldId id="283" r:id="rId20"/>
    <p:sldId id="286" r:id="rId21"/>
    <p:sldId id="287" r:id="rId22"/>
    <p:sldId id="313" r:id="rId23"/>
    <p:sldId id="281" r:id="rId24"/>
    <p:sldId id="261" r:id="rId25"/>
    <p:sldId id="263" r:id="rId26"/>
    <p:sldId id="315" r:id="rId27"/>
    <p:sldId id="307" r:id="rId28"/>
    <p:sldId id="311" r:id="rId29"/>
    <p:sldId id="317" r:id="rId30"/>
    <p:sldId id="300" r:id="rId31"/>
    <p:sldId id="305" r:id="rId32"/>
    <p:sldId id="270" r:id="rId33"/>
    <p:sldId id="306" r:id="rId34"/>
    <p:sldId id="298" r:id="rId35"/>
    <p:sldId id="273" r:id="rId36"/>
    <p:sldId id="275" r:id="rId37"/>
    <p:sldId id="316" r:id="rId38"/>
    <p:sldId id="27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086" autoAdjust="0"/>
  </p:normalViewPr>
  <p:slideViewPr>
    <p:cSldViewPr>
      <p:cViewPr>
        <p:scale>
          <a:sx n="68" d="100"/>
          <a:sy n="68" d="100"/>
        </p:scale>
        <p:origin x="-14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743461-301A-4D9D-9552-13478D8F961B}" type="datetimeFigureOut">
              <a:rPr lang="en-IN" smtClean="0"/>
              <a:pPr/>
              <a:t>14-07-2015</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40B0EDC-992D-43D9-BFD3-E730FD20C48C}" type="slidenum">
              <a:rPr lang="en-IN" smtClean="0"/>
              <a:pPr/>
              <a:t>‹#›</a:t>
            </a:fld>
            <a:endParaRPr lang="en-I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D04872-035A-4C80-A07F-5C30C6C8CF27}" type="datetimeFigureOut">
              <a:rPr lang="en-IN" smtClean="0"/>
              <a:pPr/>
              <a:t>14-07-2015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695CE2-6C94-401C-9369-754C859CAB2B}"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6695CE2-6C94-401C-9369-754C859CAB2B}"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FCE639-A88C-42BE-B705-8851492655B8}"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6695CE2-6C94-401C-9369-754C859CAB2B}" type="slidenum">
              <a:rPr lang="en-IN" smtClean="0"/>
              <a:pPr/>
              <a:t>11</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FCE639-A88C-42BE-B705-8851492655B8}"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5414B09-6EFA-4A10-920F-44F74C6FBF13}" type="datetimeFigureOut">
              <a:rPr lang="en-IN" smtClean="0"/>
              <a:pPr/>
              <a:t>14-07-2015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2CE097B-27BE-40B4-A97D-F77013A54A4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414B09-6EFA-4A10-920F-44F74C6FBF13}" type="datetimeFigureOut">
              <a:rPr lang="en-IN" smtClean="0"/>
              <a:pPr/>
              <a:t>14-07-2015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CE097B-27BE-40B4-A97D-F77013A54A4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tif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www.ncbi.nlm.nih.gov/nuccore/206725502?report=graph" TargetMode="External"/><Relationship Id="rId2" Type="http://schemas.openxmlformats.org/officeDocument/2006/relationships/hyperlink" Target="http://www.ncbi.nlm.nih.gov/nuccore/206725502?report=genbank"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5.xml"/><Relationship Id="rId4" Type="http://schemas.openxmlformats.org/officeDocument/2006/relationships/image" Target="../media/image3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png"/><Relationship Id="rId9" Type="http://schemas.openxmlformats.org/officeDocument/2006/relationships/image" Target="../media/image4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9512" y="188640"/>
            <a:ext cx="8784976" cy="1080120"/>
          </a:xfrm>
        </p:spPr>
        <p:txBody>
          <a:bodyPr/>
          <a:lstStyle/>
          <a:p>
            <a:r>
              <a:rPr lang="en-US" b="1" dirty="0" smtClean="0">
                <a:solidFill>
                  <a:schemeClr val="tx1"/>
                </a:solidFill>
                <a:latin typeface="High Tower Text" pitchFamily="18" charset="0"/>
              </a:rPr>
              <a:t>Purification and characterization of 37 kDa serine protease zymogen from silkworm, </a:t>
            </a:r>
            <a:r>
              <a:rPr lang="en-US" b="1" i="1" dirty="0" smtClean="0">
                <a:solidFill>
                  <a:schemeClr val="tx1"/>
                </a:solidFill>
                <a:latin typeface="High Tower Text" pitchFamily="18" charset="0"/>
              </a:rPr>
              <a:t>Bombyx mori</a:t>
            </a:r>
            <a:endParaRPr lang="en-IN" b="1" i="1" dirty="0">
              <a:solidFill>
                <a:schemeClr val="tx1"/>
              </a:solidFill>
              <a:latin typeface="High Tower Text" pitchFamily="18" charset="0"/>
            </a:endParaRPr>
          </a:p>
        </p:txBody>
      </p:sp>
      <p:sp>
        <p:nvSpPr>
          <p:cNvPr id="4" name="Title 1"/>
          <p:cNvSpPr>
            <a:spLocks noGrp="1"/>
          </p:cNvSpPr>
          <p:nvPr>
            <p:ph type="ctrTitle"/>
          </p:nvPr>
        </p:nvSpPr>
        <p:spPr>
          <a:xfrm>
            <a:off x="611560" y="1268760"/>
            <a:ext cx="8064896" cy="5328592"/>
          </a:xfrm>
        </p:spPr>
        <p:txBody>
          <a:bodyPr rtlCol="0">
            <a:noAutofit/>
          </a:bodyPr>
          <a:lstStyle/>
          <a:p>
            <a:pPr>
              <a:defRPr/>
            </a:pPr>
            <a:r>
              <a:rPr lang="en-US" sz="2800" dirty="0" smtClean="0">
                <a:ln w="5000" cmpd="sng">
                  <a:noFill/>
                  <a:prstDash val="solid"/>
                </a:ln>
                <a:solidFill>
                  <a:srgbClr val="003366"/>
                </a:solidFill>
                <a:latin typeface="High Tower Text" pitchFamily="18" charset="0"/>
                <a:cs typeface="Times New Roman" pitchFamily="18" charset="0"/>
              </a:rPr>
              <a:t/>
            </a:r>
            <a:br>
              <a:rPr lang="en-US" sz="2800" dirty="0" smtClean="0">
                <a:ln w="5000" cmpd="sng">
                  <a:noFill/>
                  <a:prstDash val="solid"/>
                </a:ln>
                <a:solidFill>
                  <a:srgbClr val="003366"/>
                </a:solidFill>
                <a:latin typeface="High Tower Text" pitchFamily="18" charset="0"/>
                <a:cs typeface="Times New Roman" pitchFamily="18" charset="0"/>
              </a:rPr>
            </a:br>
            <a:r>
              <a:rPr lang="en-US" sz="2800" dirty="0" smtClean="0">
                <a:ln w="5000" cmpd="sng">
                  <a:noFill/>
                  <a:prstDash val="solid"/>
                </a:ln>
                <a:solidFill>
                  <a:srgbClr val="003366"/>
                </a:solidFill>
                <a:latin typeface="High Tower Text" pitchFamily="18" charset="0"/>
                <a:cs typeface="Times New Roman" pitchFamily="18" charset="0"/>
              </a:rPr>
              <a:t>Present by </a:t>
            </a:r>
            <a:r>
              <a:rPr lang="en-US" sz="2000" dirty="0" smtClean="0">
                <a:ln w="5000" cmpd="sng">
                  <a:noFill/>
                  <a:prstDash val="solid"/>
                </a:ln>
                <a:solidFill>
                  <a:srgbClr val="003366"/>
                </a:solidFill>
                <a:latin typeface="High Tower Text" pitchFamily="18" charset="0"/>
                <a:cs typeface="Times New Roman" pitchFamily="18" charset="0"/>
              </a:rPr>
              <a:t/>
            </a:r>
            <a:br>
              <a:rPr lang="en-US" sz="2000" dirty="0" smtClean="0">
                <a:ln w="5000" cmpd="sng">
                  <a:noFill/>
                  <a:prstDash val="solid"/>
                </a:ln>
                <a:solidFill>
                  <a:srgbClr val="003366"/>
                </a:solidFill>
                <a:latin typeface="High Tower Text" pitchFamily="18" charset="0"/>
                <a:cs typeface="Times New Roman" pitchFamily="18" charset="0"/>
              </a:rPr>
            </a:br>
            <a:r>
              <a:rPr lang="en-US" sz="2000" dirty="0" smtClean="0">
                <a:ln w="5000" cmpd="sng">
                  <a:noFill/>
                  <a:prstDash val="solid"/>
                </a:ln>
                <a:solidFill>
                  <a:srgbClr val="003366"/>
                </a:solidFill>
                <a:latin typeface="High Tower Text" pitchFamily="18" charset="0"/>
                <a:cs typeface="Times New Roman" pitchFamily="18" charset="0"/>
              </a:rPr>
              <a:t/>
            </a:r>
            <a:br>
              <a:rPr lang="en-US" sz="2000" dirty="0" smtClean="0">
                <a:ln w="5000" cmpd="sng">
                  <a:noFill/>
                  <a:prstDash val="solid"/>
                </a:ln>
                <a:solidFill>
                  <a:srgbClr val="003366"/>
                </a:solidFill>
                <a:latin typeface="High Tower Text" pitchFamily="18" charset="0"/>
                <a:cs typeface="Times New Roman" pitchFamily="18" charset="0"/>
              </a:rPr>
            </a:br>
            <a:r>
              <a:rPr lang="en-US" sz="2000" b="1" dirty="0" smtClean="0">
                <a:ln w="5000" cmpd="sng">
                  <a:noFill/>
                  <a:prstDash val="solid"/>
                </a:ln>
                <a:solidFill>
                  <a:srgbClr val="003366"/>
                </a:solidFill>
                <a:latin typeface="High Tower Text" pitchFamily="18" charset="0"/>
                <a:cs typeface="Times New Roman" pitchFamily="18" charset="0"/>
              </a:rPr>
              <a:t>Mr.M.Kannan, M.Sc., PGDEG,</a:t>
            </a:r>
            <a:br>
              <a:rPr lang="en-US" sz="2000" b="1" dirty="0" smtClean="0">
                <a:ln w="5000" cmpd="sng">
                  <a:noFill/>
                  <a:prstDash val="solid"/>
                </a:ln>
                <a:solidFill>
                  <a:srgbClr val="003366"/>
                </a:solidFill>
                <a:latin typeface="High Tower Text" pitchFamily="18" charset="0"/>
                <a:cs typeface="Times New Roman" pitchFamily="18" charset="0"/>
              </a:rPr>
            </a:br>
            <a:r>
              <a:rPr lang="en-US" sz="2000" dirty="0" smtClean="0">
                <a:ln w="5000" cmpd="sng">
                  <a:noFill/>
                  <a:prstDash val="solid"/>
                </a:ln>
                <a:solidFill>
                  <a:srgbClr val="003366"/>
                </a:solidFill>
                <a:latin typeface="High Tower Text" pitchFamily="18" charset="0"/>
                <a:cs typeface="Times New Roman" pitchFamily="18" charset="0"/>
              </a:rPr>
              <a:t>Research Scholar </a:t>
            </a:r>
            <a:br>
              <a:rPr lang="en-US" sz="2000" dirty="0" smtClean="0">
                <a:ln w="5000" cmpd="sng">
                  <a:noFill/>
                  <a:prstDash val="solid"/>
                </a:ln>
                <a:solidFill>
                  <a:srgbClr val="003366"/>
                </a:solidFill>
                <a:latin typeface="High Tower Text" pitchFamily="18" charset="0"/>
                <a:cs typeface="Times New Roman" pitchFamily="18" charset="0"/>
              </a:rPr>
            </a:br>
            <a:r>
              <a:rPr lang="en-US" sz="2000" dirty="0" smtClean="0">
                <a:ln w="5000" cmpd="sng">
                  <a:noFill/>
                  <a:prstDash val="solid"/>
                </a:ln>
                <a:solidFill>
                  <a:srgbClr val="003366"/>
                </a:solidFill>
                <a:latin typeface="High Tower Text" pitchFamily="18" charset="0"/>
                <a:cs typeface="Times New Roman" pitchFamily="18" charset="0"/>
              </a:rPr>
              <a:t>Under the guidance of </a:t>
            </a:r>
            <a:br>
              <a:rPr lang="en-US" sz="2000" dirty="0" smtClean="0">
                <a:ln w="5000" cmpd="sng">
                  <a:noFill/>
                  <a:prstDash val="solid"/>
                </a:ln>
                <a:solidFill>
                  <a:srgbClr val="003366"/>
                </a:solidFill>
                <a:latin typeface="High Tower Text" pitchFamily="18" charset="0"/>
                <a:cs typeface="Times New Roman" pitchFamily="18" charset="0"/>
              </a:rPr>
            </a:br>
            <a:r>
              <a:rPr lang="en-US" sz="2000" b="1" dirty="0" smtClean="0">
                <a:ln w="5000" cmpd="sng">
                  <a:noFill/>
                  <a:prstDash val="solid"/>
                </a:ln>
                <a:solidFill>
                  <a:srgbClr val="003366"/>
                </a:solidFill>
                <a:latin typeface="High Tower Text" pitchFamily="18" charset="0"/>
                <a:cs typeface="Times New Roman" pitchFamily="18" charset="0"/>
              </a:rPr>
              <a:t>Prof. </a:t>
            </a:r>
            <a:r>
              <a:rPr lang="en-US" sz="2000" b="1" dirty="0" smtClean="0">
                <a:solidFill>
                  <a:srgbClr val="003366"/>
                </a:solidFill>
                <a:latin typeface="High Tower Text" pitchFamily="18" charset="0"/>
                <a:cs typeface="Times New Roman" pitchFamily="18" charset="0"/>
              </a:rPr>
              <a:t>M.Krishnan </a:t>
            </a: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Insect Molecular Biology laboratory</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Department of Environmental Biotechnology</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dirty="0" smtClean="0">
                <a:solidFill>
                  <a:srgbClr val="003366"/>
                </a:solidFill>
                <a:latin typeface="High Tower Text" pitchFamily="18" charset="0"/>
                <a:cs typeface="Times New Roman" pitchFamily="18" charset="0"/>
              </a:rPr>
              <a:t/>
            </a:r>
            <a:br>
              <a:rPr lang="en-US" sz="2000" dirty="0" smtClean="0">
                <a:solidFill>
                  <a:srgbClr val="003366"/>
                </a:solidFill>
                <a:latin typeface="High Tower Text" pitchFamily="18" charset="0"/>
                <a:cs typeface="Times New Roman" pitchFamily="18" charset="0"/>
              </a:rPr>
            </a:br>
            <a:r>
              <a:rPr lang="en-US" sz="2000" b="1" dirty="0" smtClean="0">
                <a:solidFill>
                  <a:srgbClr val="003366"/>
                </a:solidFill>
                <a:latin typeface="High Tower Text" pitchFamily="18" charset="0"/>
                <a:cs typeface="Times New Roman" pitchFamily="18" charset="0"/>
              </a:rPr>
              <a:t>Bharathidasan University, Tiruchirappalli-620 024</a:t>
            </a:r>
            <a:br>
              <a:rPr lang="en-US" sz="2000" b="1" dirty="0" smtClean="0">
                <a:solidFill>
                  <a:srgbClr val="003366"/>
                </a:solidFill>
                <a:latin typeface="High Tower Text" pitchFamily="18" charset="0"/>
                <a:cs typeface="Times New Roman" pitchFamily="18" charset="0"/>
              </a:rPr>
            </a:br>
            <a:r>
              <a:rPr lang="en-US" sz="2000" b="1" dirty="0" smtClean="0">
                <a:solidFill>
                  <a:srgbClr val="003366"/>
                </a:solidFill>
                <a:latin typeface="High Tower Text" pitchFamily="18" charset="0"/>
                <a:cs typeface="Times New Roman" pitchFamily="18" charset="0"/>
              </a:rPr>
              <a:t>Tamil Nadu, India</a:t>
            </a:r>
            <a:br>
              <a:rPr lang="en-US" sz="2000" b="1" dirty="0" smtClean="0">
                <a:solidFill>
                  <a:srgbClr val="003366"/>
                </a:solidFill>
                <a:latin typeface="High Tower Text" pitchFamily="18" charset="0"/>
                <a:cs typeface="Times New Roman" pitchFamily="18" charset="0"/>
              </a:rPr>
            </a:br>
            <a:endParaRPr lang="en-US" sz="2000" b="1" dirty="0" smtClean="0">
              <a:solidFill>
                <a:srgbClr val="003366"/>
              </a:solidFill>
              <a:effectLst/>
              <a:latin typeface="High Tower Text" pitchFamily="18" charset="0"/>
              <a:cs typeface="Times New Roman" pitchFamily="18" charset="0"/>
            </a:endParaRPr>
          </a:p>
        </p:txBody>
      </p:sp>
      <p:pic>
        <p:nvPicPr>
          <p:cNvPr id="5" name="Picture 7" descr="download.jpg"/>
          <p:cNvPicPr>
            <a:picLocks noChangeAspect="1"/>
          </p:cNvPicPr>
          <p:nvPr/>
        </p:nvPicPr>
        <p:blipFill>
          <a:blip r:embed="rId3" cstate="print"/>
          <a:srcRect/>
          <a:stretch>
            <a:fillRect/>
          </a:stretch>
        </p:blipFill>
        <p:spPr bwMode="auto">
          <a:xfrm>
            <a:off x="3563888" y="3933056"/>
            <a:ext cx="2144759" cy="18353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0"/>
            <a:ext cx="8892480" cy="6863417"/>
          </a:xfrm>
          <a:prstGeom prst="rect">
            <a:avLst/>
          </a:prstGeom>
          <a:noFill/>
        </p:spPr>
        <p:txBody>
          <a:bodyPr wrap="square" rtlCol="0">
            <a:spAutoFit/>
          </a:bodyPr>
          <a:lstStyle/>
          <a:p>
            <a:pPr algn="ctr"/>
            <a:r>
              <a:rPr lang="en-US" sz="2000" b="1" dirty="0" smtClean="0">
                <a:solidFill>
                  <a:srgbClr val="00B0F0"/>
                </a:solidFill>
                <a:latin typeface="High Tower Text" pitchFamily="18" charset="0"/>
              </a:rPr>
              <a:t>PROF.M.KRISHNAN’S LABORATORY ACHIEVEMENTS ON MOLECULAR  ENTOMOLOGY</a:t>
            </a:r>
          </a:p>
          <a:p>
            <a:pPr algn="just"/>
            <a:r>
              <a:rPr lang="en-US" sz="2000" b="1" dirty="0" smtClean="0">
                <a:solidFill>
                  <a:srgbClr val="7030A0"/>
                </a:solidFill>
                <a:latin typeface="High Tower Text" pitchFamily="18" charset="0"/>
              </a:rPr>
              <a:t>Benefits to sericulture industry</a:t>
            </a:r>
          </a:p>
          <a:p>
            <a:pPr algn="just"/>
            <a:r>
              <a:rPr lang="en-US" sz="2000" b="1" dirty="0" smtClean="0">
                <a:latin typeface="High Tower Text" pitchFamily="18" charset="0"/>
              </a:rPr>
              <a:t>Dr.</a:t>
            </a:r>
            <a:r>
              <a:rPr lang="en-IN" sz="2000" b="1" dirty="0" smtClean="0">
                <a:latin typeface="High Tower Text" pitchFamily="18" charset="0"/>
              </a:rPr>
              <a:t>K.M. </a:t>
            </a:r>
            <a:r>
              <a:rPr lang="en-IN" sz="2000" b="1" dirty="0" err="1" smtClean="0">
                <a:latin typeface="High Tower Text" pitchFamily="18" charset="0"/>
              </a:rPr>
              <a:t>Subburathinam</a:t>
            </a:r>
            <a:r>
              <a:rPr lang="en-IN" sz="2000" dirty="0" smtClean="0">
                <a:latin typeface="High Tower Text" pitchFamily="18" charset="0"/>
              </a:rPr>
              <a:t>: A study on the hydrolyzed soy protein supplementation to the mulberry silkworm, </a:t>
            </a:r>
            <a:r>
              <a:rPr lang="en-IN" sz="2000" i="1" dirty="0" smtClean="0">
                <a:latin typeface="High Tower Text" pitchFamily="18" charset="0"/>
              </a:rPr>
              <a:t>Bombyx mori</a:t>
            </a:r>
            <a:endParaRPr lang="en-US" sz="2000" dirty="0" smtClean="0">
              <a:latin typeface="High Tower Text" pitchFamily="18" charset="0"/>
            </a:endParaRPr>
          </a:p>
          <a:p>
            <a:pPr algn="just"/>
            <a:r>
              <a:rPr lang="en-US" sz="2000" b="1" dirty="0" err="1" smtClean="0">
                <a:latin typeface="High Tower Text" pitchFamily="18" charset="0"/>
              </a:rPr>
              <a:t>Dr.X.Nirmala</a:t>
            </a:r>
            <a:r>
              <a:rPr lang="en-US" sz="2000" b="1" dirty="0" smtClean="0">
                <a:latin typeface="High Tower Text" pitchFamily="18" charset="0"/>
              </a:rPr>
              <a:t> :</a:t>
            </a:r>
            <a:r>
              <a:rPr lang="en-US" sz="2000" dirty="0" smtClean="0">
                <a:latin typeface="High Tower Text" pitchFamily="18" charset="0"/>
              </a:rPr>
              <a:t> </a:t>
            </a:r>
            <a:r>
              <a:rPr lang="en-IN" sz="2000" dirty="0" smtClean="0">
                <a:latin typeface="High Tower Text" pitchFamily="18" charset="0"/>
              </a:rPr>
              <a:t>Control of silk gene expression by dietary proteins in the fifth instar larvae of </a:t>
            </a:r>
            <a:r>
              <a:rPr lang="en-IN" sz="2000" i="1" dirty="0" smtClean="0">
                <a:latin typeface="High Tower Text" pitchFamily="18" charset="0"/>
              </a:rPr>
              <a:t>Bombyx mori </a:t>
            </a:r>
          </a:p>
          <a:p>
            <a:pPr algn="just"/>
            <a:r>
              <a:rPr lang="en-IN" sz="2000" b="1" dirty="0" smtClean="0">
                <a:latin typeface="High Tower Text" pitchFamily="18" charset="0"/>
              </a:rPr>
              <a:t>Dr. </a:t>
            </a:r>
            <a:r>
              <a:rPr lang="en-IN" sz="2000" b="1" dirty="0" err="1" smtClean="0">
                <a:latin typeface="High Tower Text" pitchFamily="18" charset="0"/>
              </a:rPr>
              <a:t>Prasanta</a:t>
            </a:r>
            <a:r>
              <a:rPr lang="en-IN" sz="2000" b="1" dirty="0" smtClean="0">
                <a:latin typeface="High Tower Text" pitchFamily="18" charset="0"/>
              </a:rPr>
              <a:t> Kumar </a:t>
            </a:r>
            <a:r>
              <a:rPr lang="en-IN" sz="2000" b="1" dirty="0" err="1" smtClean="0">
                <a:latin typeface="High Tower Text" pitchFamily="18" charset="0"/>
              </a:rPr>
              <a:t>Kar</a:t>
            </a:r>
            <a:r>
              <a:rPr lang="en-IN" sz="2000" b="1" dirty="0" smtClean="0">
                <a:latin typeface="High Tower Text" pitchFamily="18" charset="0"/>
              </a:rPr>
              <a:t>: </a:t>
            </a:r>
            <a:r>
              <a:rPr lang="en-IN" sz="2000" dirty="0" smtClean="0">
                <a:latin typeface="High Tower Text" pitchFamily="18" charset="0"/>
              </a:rPr>
              <a:t>Molecular ecology and genetics of wild </a:t>
            </a:r>
            <a:r>
              <a:rPr lang="en-IN" sz="2000" dirty="0" err="1" smtClean="0">
                <a:latin typeface="High Tower Text" pitchFamily="18" charset="0"/>
              </a:rPr>
              <a:t>tasar</a:t>
            </a:r>
            <a:r>
              <a:rPr lang="en-IN" sz="2000" dirty="0" smtClean="0">
                <a:latin typeface="High Tower Text" pitchFamily="18" charset="0"/>
              </a:rPr>
              <a:t> silk worm (</a:t>
            </a:r>
            <a:r>
              <a:rPr lang="en-IN" sz="2000" i="1" dirty="0" err="1" smtClean="0">
                <a:latin typeface="High Tower Text" pitchFamily="18" charset="0"/>
              </a:rPr>
              <a:t>Antheraea</a:t>
            </a:r>
            <a:r>
              <a:rPr lang="en-IN" sz="2000" i="1" dirty="0" smtClean="0">
                <a:latin typeface="High Tower Text" pitchFamily="18" charset="0"/>
              </a:rPr>
              <a:t> </a:t>
            </a:r>
            <a:r>
              <a:rPr lang="en-IN" sz="2000" i="1" dirty="0" err="1" smtClean="0">
                <a:latin typeface="High Tower Text" pitchFamily="18" charset="0"/>
              </a:rPr>
              <a:t>mylitta</a:t>
            </a:r>
            <a:r>
              <a:rPr lang="en-IN" sz="2000" i="1" dirty="0" smtClean="0">
                <a:latin typeface="High Tower Text" pitchFamily="18" charset="0"/>
              </a:rPr>
              <a:t> Drury) </a:t>
            </a:r>
            <a:r>
              <a:rPr lang="en-IN" sz="2000" dirty="0" smtClean="0">
                <a:latin typeface="High Tower Text" pitchFamily="18" charset="0"/>
              </a:rPr>
              <a:t>in</a:t>
            </a:r>
            <a:r>
              <a:rPr lang="en-IN" sz="2000" i="1" dirty="0" smtClean="0">
                <a:latin typeface="High Tower Text" pitchFamily="18" charset="0"/>
              </a:rPr>
              <a:t> </a:t>
            </a:r>
            <a:r>
              <a:rPr lang="en-IN" sz="2000" dirty="0" err="1" smtClean="0">
                <a:latin typeface="High Tower Text" pitchFamily="18" charset="0"/>
              </a:rPr>
              <a:t>Similipal</a:t>
            </a:r>
            <a:r>
              <a:rPr lang="en-IN" sz="2000" dirty="0" smtClean="0">
                <a:latin typeface="High Tower Text" pitchFamily="18" charset="0"/>
              </a:rPr>
              <a:t> Biosphere Reserve</a:t>
            </a:r>
          </a:p>
          <a:p>
            <a:pPr algn="just"/>
            <a:r>
              <a:rPr lang="en-US" sz="2000" b="1" dirty="0" err="1" smtClean="0">
                <a:latin typeface="High Tower Text" pitchFamily="18" charset="0"/>
              </a:rPr>
              <a:t>Dr.Nitin</a:t>
            </a:r>
            <a:r>
              <a:rPr lang="en-US" sz="2000" b="1" dirty="0" smtClean="0">
                <a:latin typeface="High Tower Text" pitchFamily="18" charset="0"/>
              </a:rPr>
              <a:t> Kumar Singh: </a:t>
            </a:r>
            <a:r>
              <a:rPr lang="en-US" sz="2000" dirty="0" smtClean="0">
                <a:latin typeface="High Tower Text" pitchFamily="18" charset="0"/>
              </a:rPr>
              <a:t>Vitellogenin from the Silkworm, </a:t>
            </a:r>
            <a:r>
              <a:rPr lang="en-US" sz="2000" i="1" dirty="0" smtClean="0">
                <a:latin typeface="High Tower Text" pitchFamily="18" charset="0"/>
              </a:rPr>
              <a:t>Bombyx mori</a:t>
            </a:r>
            <a:r>
              <a:rPr lang="en-US" sz="2000" dirty="0" smtClean="0">
                <a:latin typeface="High Tower Text" pitchFamily="18" charset="0"/>
              </a:rPr>
              <a:t>: An Effective Anti-Bacterial Agent</a:t>
            </a:r>
            <a:endParaRPr lang="en-IN" sz="2000" b="1" dirty="0" smtClean="0">
              <a:latin typeface="High Tower Text" pitchFamily="18" charset="0"/>
            </a:endParaRPr>
          </a:p>
          <a:p>
            <a:pPr algn="just"/>
            <a:r>
              <a:rPr lang="en-IN" sz="2000" b="1" dirty="0" smtClean="0">
                <a:latin typeface="High Tower Text" pitchFamily="18" charset="0"/>
              </a:rPr>
              <a:t>Dr. V. Arun Prasanna</a:t>
            </a:r>
            <a:r>
              <a:rPr lang="en-IN" sz="2000" dirty="0" smtClean="0">
                <a:latin typeface="High Tower Text" pitchFamily="18" charset="0"/>
              </a:rPr>
              <a:t>: Molecular characterization of </a:t>
            </a:r>
            <a:r>
              <a:rPr lang="en-IN" sz="2000" dirty="0" err="1" smtClean="0">
                <a:latin typeface="High Tower Text" pitchFamily="18" charset="0"/>
              </a:rPr>
              <a:t>Bmor</a:t>
            </a:r>
            <a:r>
              <a:rPr lang="en-IN" sz="2000" dirty="0" smtClean="0">
                <a:latin typeface="High Tower Text" pitchFamily="18" charset="0"/>
              </a:rPr>
              <a:t> 56 receptor from Silkworm </a:t>
            </a:r>
            <a:r>
              <a:rPr lang="en-IN" sz="2000" i="1" dirty="0" smtClean="0">
                <a:latin typeface="High Tower Text" pitchFamily="18" charset="0"/>
              </a:rPr>
              <a:t>Bombyx mori </a:t>
            </a:r>
          </a:p>
          <a:p>
            <a:pPr algn="just"/>
            <a:r>
              <a:rPr lang="en-US" sz="2000" b="1" dirty="0" smtClean="0">
                <a:solidFill>
                  <a:srgbClr val="7030A0"/>
                </a:solidFill>
                <a:latin typeface="High Tower Text" pitchFamily="18" charset="0"/>
              </a:rPr>
              <a:t>Benefits to Insect Pest Management programme</a:t>
            </a:r>
          </a:p>
          <a:p>
            <a:pPr algn="just"/>
            <a:r>
              <a:rPr lang="en-IN" sz="2000" b="1" dirty="0" smtClean="0">
                <a:latin typeface="High Tower Text" pitchFamily="18" charset="0"/>
              </a:rPr>
              <a:t>Dr. U. </a:t>
            </a:r>
            <a:r>
              <a:rPr lang="en-IN" sz="2000" b="1" dirty="0" err="1" smtClean="0">
                <a:latin typeface="High Tower Text" pitchFamily="18" charset="0"/>
              </a:rPr>
              <a:t>Balasubramaniam</a:t>
            </a:r>
            <a:r>
              <a:rPr lang="en-IN" sz="2000" dirty="0" smtClean="0">
                <a:latin typeface="High Tower Text" pitchFamily="18" charset="0"/>
              </a:rPr>
              <a:t>: Studies on the toxic effects of </a:t>
            </a:r>
            <a:r>
              <a:rPr lang="en-IN" sz="2000" dirty="0" smtClean="0">
                <a:solidFill>
                  <a:srgbClr val="FF0000"/>
                </a:solidFill>
                <a:latin typeface="High Tower Text" pitchFamily="18" charset="0"/>
              </a:rPr>
              <a:t>insecticides, </a:t>
            </a:r>
            <a:r>
              <a:rPr lang="en-IN" sz="2000" dirty="0" err="1" smtClean="0">
                <a:solidFill>
                  <a:srgbClr val="FF0000"/>
                </a:solidFill>
                <a:latin typeface="High Tower Text" pitchFamily="18" charset="0"/>
              </a:rPr>
              <a:t>monocrotophos</a:t>
            </a:r>
            <a:r>
              <a:rPr lang="en-IN" sz="2000" dirty="0" smtClean="0">
                <a:solidFill>
                  <a:srgbClr val="FF0000"/>
                </a:solidFill>
                <a:latin typeface="High Tower Text" pitchFamily="18" charset="0"/>
              </a:rPr>
              <a:t> and </a:t>
            </a:r>
            <a:r>
              <a:rPr lang="en-IN" sz="2000" dirty="0" err="1" smtClean="0">
                <a:solidFill>
                  <a:srgbClr val="FF0000"/>
                </a:solidFill>
                <a:latin typeface="High Tower Text" pitchFamily="18" charset="0"/>
              </a:rPr>
              <a:t>cypermethrin</a:t>
            </a:r>
            <a:r>
              <a:rPr lang="en-IN" sz="2000" dirty="0" smtClean="0">
                <a:latin typeface="High Tower Text" pitchFamily="18" charset="0"/>
              </a:rPr>
              <a:t> on the mulberry silkworm, </a:t>
            </a:r>
            <a:r>
              <a:rPr lang="en-IN" sz="2000" i="1" dirty="0" smtClean="0">
                <a:latin typeface="High Tower Text" pitchFamily="18" charset="0"/>
              </a:rPr>
              <a:t>Bombyx mori </a:t>
            </a:r>
          </a:p>
          <a:p>
            <a:pPr algn="just"/>
            <a:r>
              <a:rPr lang="en-IN" sz="2000" b="1" dirty="0" smtClean="0">
                <a:latin typeface="High Tower Text" pitchFamily="18" charset="0"/>
              </a:rPr>
              <a:t>Dr. A. </a:t>
            </a:r>
            <a:r>
              <a:rPr lang="en-IN" sz="2000" b="1" dirty="0" err="1" smtClean="0">
                <a:latin typeface="High Tower Text" pitchFamily="18" charset="0"/>
              </a:rPr>
              <a:t>Rajathi</a:t>
            </a:r>
            <a:r>
              <a:rPr lang="en-IN" sz="2000" b="1" dirty="0" smtClean="0">
                <a:latin typeface="High Tower Text" pitchFamily="18" charset="0"/>
              </a:rPr>
              <a:t> : </a:t>
            </a:r>
            <a:r>
              <a:rPr lang="en-IN" sz="2000" dirty="0" smtClean="0">
                <a:latin typeface="High Tower Text" pitchFamily="18" charset="0"/>
              </a:rPr>
              <a:t>Studies on the effects of a non-steroidal </a:t>
            </a:r>
            <a:r>
              <a:rPr lang="en-IN" sz="2000" dirty="0" err="1" smtClean="0">
                <a:latin typeface="High Tower Text" pitchFamily="18" charset="0"/>
              </a:rPr>
              <a:t>ecdysteroid</a:t>
            </a:r>
            <a:r>
              <a:rPr lang="en-IN" sz="2000" dirty="0" smtClean="0">
                <a:latin typeface="High Tower Text" pitchFamily="18" charset="0"/>
              </a:rPr>
              <a:t> agonist </a:t>
            </a:r>
            <a:r>
              <a:rPr lang="en-IN" sz="2000" dirty="0" err="1" smtClean="0">
                <a:solidFill>
                  <a:srgbClr val="FF0000"/>
                </a:solidFill>
                <a:latin typeface="High Tower Text" pitchFamily="18" charset="0"/>
              </a:rPr>
              <a:t>methoxyfenozide</a:t>
            </a:r>
            <a:r>
              <a:rPr lang="en-IN" sz="2000" dirty="0" smtClean="0">
                <a:solidFill>
                  <a:srgbClr val="FF0000"/>
                </a:solidFill>
                <a:latin typeface="High Tower Text" pitchFamily="18" charset="0"/>
              </a:rPr>
              <a:t> </a:t>
            </a:r>
            <a:r>
              <a:rPr lang="en-IN" sz="2000" dirty="0" smtClean="0">
                <a:latin typeface="High Tower Text" pitchFamily="18" charset="0"/>
              </a:rPr>
              <a:t>(RH-2485), on mulberry silkworm </a:t>
            </a:r>
            <a:r>
              <a:rPr lang="en-IN" sz="2000" i="1" dirty="0" smtClean="0">
                <a:latin typeface="High Tower Text" pitchFamily="18" charset="0"/>
              </a:rPr>
              <a:t>Bombyx mori </a:t>
            </a:r>
          </a:p>
          <a:p>
            <a:pPr algn="just"/>
            <a:r>
              <a:rPr lang="en-IN" sz="2000" b="1" dirty="0" smtClean="0">
                <a:latin typeface="High Tower Text" pitchFamily="18" charset="0"/>
              </a:rPr>
              <a:t>Dr. P. </a:t>
            </a:r>
            <a:r>
              <a:rPr lang="en-IN" sz="2000" b="1" dirty="0" err="1" smtClean="0">
                <a:latin typeface="High Tower Text" pitchFamily="18" charset="0"/>
              </a:rPr>
              <a:t>Muthu</a:t>
            </a:r>
            <a:r>
              <a:rPr lang="en-IN" sz="2000" b="1" dirty="0" smtClean="0">
                <a:latin typeface="High Tower Text" pitchFamily="18" charset="0"/>
              </a:rPr>
              <a:t> </a:t>
            </a:r>
            <a:r>
              <a:rPr lang="en-IN" sz="2000" b="1" dirty="0" err="1" smtClean="0">
                <a:latin typeface="High Tower Text" pitchFamily="18" charset="0"/>
              </a:rPr>
              <a:t>Meenakshi</a:t>
            </a:r>
            <a:r>
              <a:rPr lang="en-IN" sz="2000" dirty="0" smtClean="0">
                <a:latin typeface="High Tower Text" pitchFamily="18" charset="0"/>
              </a:rPr>
              <a:t>: Studies on the molecular characteristics of insect </a:t>
            </a:r>
            <a:r>
              <a:rPr lang="en-IN" sz="2000" dirty="0" err="1" smtClean="0">
                <a:solidFill>
                  <a:srgbClr val="FF0000"/>
                </a:solidFill>
                <a:latin typeface="High Tower Text" pitchFamily="18" charset="0"/>
              </a:rPr>
              <a:t>vitellogenins</a:t>
            </a:r>
            <a:r>
              <a:rPr lang="en-IN" sz="2000" dirty="0" smtClean="0">
                <a:solidFill>
                  <a:srgbClr val="FF0000"/>
                </a:solidFill>
                <a:latin typeface="High Tower Text" pitchFamily="18" charset="0"/>
              </a:rPr>
              <a:t> and vitellogenin receptors in cotton pest, </a:t>
            </a:r>
            <a:r>
              <a:rPr lang="en-IN" sz="2000" i="1" dirty="0" smtClean="0">
                <a:solidFill>
                  <a:srgbClr val="FF0000"/>
                </a:solidFill>
                <a:latin typeface="High Tower Text" pitchFamily="18" charset="0"/>
              </a:rPr>
              <a:t>Spodoptera litura</a:t>
            </a:r>
          </a:p>
          <a:p>
            <a:pPr algn="just"/>
            <a:r>
              <a:rPr lang="en-IN" sz="2000" b="1" dirty="0" smtClean="0">
                <a:latin typeface="High Tower Text" pitchFamily="18" charset="0"/>
              </a:rPr>
              <a:t>Dr. </a:t>
            </a:r>
            <a:r>
              <a:rPr lang="en-IN" sz="2000" b="1" dirty="0" err="1" smtClean="0">
                <a:latin typeface="High Tower Text" pitchFamily="18" charset="0"/>
              </a:rPr>
              <a:t>R.Chandrasekhar</a:t>
            </a:r>
            <a:r>
              <a:rPr lang="en-IN" sz="2000" b="1" dirty="0" smtClean="0">
                <a:latin typeface="High Tower Text" pitchFamily="18" charset="0"/>
              </a:rPr>
              <a:t>: </a:t>
            </a:r>
            <a:r>
              <a:rPr lang="en-IN" sz="2000" dirty="0" smtClean="0">
                <a:latin typeface="High Tower Text" pitchFamily="18" charset="0"/>
              </a:rPr>
              <a:t>Expression and sequestration of differentiated fat body tissues of </a:t>
            </a:r>
            <a:r>
              <a:rPr lang="en-IN" sz="2000" dirty="0" smtClean="0">
                <a:solidFill>
                  <a:srgbClr val="FF0000"/>
                </a:solidFill>
                <a:latin typeface="High Tower Text" pitchFamily="18" charset="0"/>
              </a:rPr>
              <a:t>groundnut pest, </a:t>
            </a:r>
            <a:r>
              <a:rPr lang="en-IN" sz="2000" i="1" dirty="0" err="1" smtClean="0">
                <a:solidFill>
                  <a:srgbClr val="FF0000"/>
                </a:solidFill>
                <a:latin typeface="High Tower Text" pitchFamily="18" charset="0"/>
              </a:rPr>
              <a:t>Amsacta</a:t>
            </a:r>
            <a:r>
              <a:rPr lang="en-IN" sz="2000" i="1" dirty="0" smtClean="0">
                <a:solidFill>
                  <a:srgbClr val="FF0000"/>
                </a:solidFill>
                <a:latin typeface="High Tower Text" pitchFamily="18" charset="0"/>
              </a:rPr>
              <a:t> </a:t>
            </a:r>
            <a:r>
              <a:rPr lang="en-IN" sz="2000" i="1" dirty="0" err="1" smtClean="0">
                <a:solidFill>
                  <a:srgbClr val="FF0000"/>
                </a:solidFill>
                <a:latin typeface="High Tower Text" pitchFamily="18" charset="0"/>
              </a:rPr>
              <a:t>albistriga</a:t>
            </a:r>
            <a:r>
              <a:rPr lang="en-IN" sz="2000" i="1" dirty="0" smtClean="0">
                <a:solidFill>
                  <a:srgbClr val="FF0000"/>
                </a:solidFill>
                <a:latin typeface="High Tower Text" pitchFamily="18" charset="0"/>
              </a:rPr>
              <a:t> </a:t>
            </a:r>
            <a:r>
              <a:rPr lang="en-IN" sz="2000" i="1" dirty="0" smtClean="0">
                <a:latin typeface="High Tower Text" pitchFamily="18" charset="0"/>
              </a:rPr>
              <a:t>Walk</a:t>
            </a:r>
            <a:endParaRPr lang="en-US" sz="2000" dirty="0" smtClean="0">
              <a:latin typeface="High Tower Text"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44624"/>
            <a:ext cx="9144000"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70C0"/>
                </a:solidFill>
                <a:effectLst/>
                <a:uLnTx/>
                <a:uFillTx/>
                <a:latin typeface="High Tower Text" pitchFamily="18" charset="0"/>
                <a:ea typeface="+mj-ea"/>
                <a:cs typeface="+mj-cs"/>
              </a:rPr>
              <a:t>Taxonomy</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High Tower Text" pitchFamily="18" charset="0"/>
              <a:ea typeface="+mj-ea"/>
              <a:cs typeface="+mj-cs"/>
            </a:endParaRPr>
          </a:p>
        </p:txBody>
      </p:sp>
      <p:sp>
        <p:nvSpPr>
          <p:cNvPr id="3" name="Content Placeholder 2"/>
          <p:cNvSpPr txBox="1">
            <a:spLocks/>
          </p:cNvSpPr>
          <p:nvPr/>
        </p:nvSpPr>
        <p:spPr>
          <a:xfrm>
            <a:off x="395536" y="764704"/>
            <a:ext cx="8363272" cy="5832648"/>
          </a:xfrm>
          <a:prstGeom prst="rect">
            <a:avLst/>
          </a:prstGeom>
        </p:spPr>
        <p:txBody>
          <a:bodyPr>
            <a:noAutofit/>
          </a:bodyPr>
          <a:lstStyle/>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 </a:t>
            </a:r>
            <a:r>
              <a:rPr lang="en-IN" sz="2000" dirty="0" smtClean="0">
                <a:latin typeface="High Tower Text" pitchFamily="18" charset="0"/>
                <a:cs typeface="Times New Roman" pitchFamily="18" charset="0"/>
              </a:rPr>
              <a:t>S</a:t>
            </a:r>
            <a:r>
              <a:rPr kumimoji="0" lang="en-IN" sz="2000" b="0" i="0" u="none" strike="noStrike" kern="1200" cap="none" spc="0" normalizeH="0" baseline="0" noProof="0" dirty="0" err="1" smtClean="0">
                <a:ln>
                  <a:noFill/>
                </a:ln>
                <a:solidFill>
                  <a:schemeClr val="tx1"/>
                </a:solidFill>
                <a:effectLst/>
                <a:uLnTx/>
                <a:uFillTx/>
                <a:latin typeface="High Tower Text" pitchFamily="18" charset="0"/>
                <a:cs typeface="Times New Roman" pitchFamily="18" charset="0"/>
              </a:rPr>
              <a:t>ilkworm</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 </a:t>
            </a:r>
            <a:r>
              <a:rPr kumimoji="0" lang="en-IN" sz="2000" b="0" i="1"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B.mori</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 is used for the study of physiology, development and molecular biology of other harmful insect pests,</a:t>
            </a:r>
            <a:r>
              <a:rPr kumimoji="0" lang="en-IN" sz="2000" b="0" i="0" u="none" strike="noStrike" kern="1200" cap="none" spc="0" normalizeH="0" noProof="0" dirty="0" smtClean="0">
                <a:ln>
                  <a:noFill/>
                </a:ln>
                <a:solidFill>
                  <a:schemeClr val="tx1"/>
                </a:solidFill>
                <a:effectLst/>
                <a:uLnTx/>
                <a:uFillTx/>
                <a:latin typeface="High Tower Text" pitchFamily="18" charset="0"/>
                <a:cs typeface="Times New Roman" pitchFamily="18" charset="0"/>
              </a:rPr>
              <a:t> also</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 act as a model to study the human disease (Krishnan and Konig, 2010).</a:t>
            </a: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Ø"/>
              <a:tabLst/>
              <a:defRPr/>
            </a:pP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Life cycle of </a:t>
            </a:r>
            <a:r>
              <a:rPr kumimoji="0" lang="en-IN" sz="2000" b="0" i="1"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Bombyx mori</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 is around 41±2 days. </a:t>
            </a:r>
          </a:p>
          <a:p>
            <a:pPr marL="342900" indent="-342900" algn="just">
              <a:spcBef>
                <a:spcPct val="20000"/>
              </a:spcBef>
              <a:buFont typeface="Wingdings" pitchFamily="2" charset="2"/>
              <a:buChar char="Ø"/>
              <a:defRPr/>
            </a:pPr>
            <a:r>
              <a:rPr lang="en-US" sz="2000" dirty="0" smtClean="0">
                <a:latin typeface="High Tower Text" pitchFamily="18" charset="0"/>
                <a:cs typeface="Times New Roman" pitchFamily="18" charset="0"/>
              </a:rPr>
              <a:t>It consist four stages like egg, larva, pupa and adult.</a:t>
            </a:r>
            <a:endParaRPr lang="en-IN" sz="2000" dirty="0" smtClean="0">
              <a:latin typeface="High Tower Text"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Ø"/>
              <a:tabLst/>
              <a:defRPr/>
            </a:pPr>
            <a:endPar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endParaRPr>
          </a:p>
          <a:p>
            <a:pPr marL="342900" indent="-342900">
              <a:spcBef>
                <a:spcPct val="20000"/>
              </a:spcBef>
              <a:defRPr/>
            </a:pPr>
            <a:r>
              <a:rPr lang="en-US" sz="2000" b="1" dirty="0" smtClean="0">
                <a:solidFill>
                  <a:srgbClr val="00B0F0"/>
                </a:solidFill>
                <a:latin typeface="High Tower Text" pitchFamily="18" charset="0"/>
                <a:cs typeface="Times New Roman" pitchFamily="18" charset="0"/>
              </a:rPr>
              <a:t>	Classification</a:t>
            </a:r>
          </a:p>
          <a:p>
            <a:pPr marL="342900" lvl="0" indent="-342900">
              <a:spcBef>
                <a:spcPct val="20000"/>
              </a:spcBef>
              <a:defRPr/>
            </a:pPr>
            <a:r>
              <a:rPr lang="en-US" sz="2000" dirty="0" smtClean="0">
                <a:latin typeface="High Tower Text" pitchFamily="18" charset="0"/>
                <a:cs typeface="Times New Roman" pitchFamily="18" charset="0"/>
              </a:rPr>
              <a:t>	Kingdom : </a:t>
            </a:r>
            <a:r>
              <a:rPr lang="en-US" sz="2000" dirty="0" err="1" smtClean="0">
                <a:latin typeface="High Tower Text" pitchFamily="18" charset="0"/>
                <a:cs typeface="Times New Roman" pitchFamily="18" charset="0"/>
              </a:rPr>
              <a:t>Animalia</a:t>
            </a:r>
            <a:endParaRPr lang="en-US" sz="2000" dirty="0" smtClean="0">
              <a:latin typeface="High Tower Text" pitchFamily="18" charset="0"/>
              <a:cs typeface="Times New Roman" pitchFamily="18" charset="0"/>
            </a:endParaRPr>
          </a:p>
          <a:p>
            <a:pPr marL="342900" lvl="0" indent="-342900">
              <a:spcBef>
                <a:spcPct val="20000"/>
              </a:spcBef>
              <a:defRPr/>
            </a:pPr>
            <a:r>
              <a:rPr lang="en-US" sz="2000" dirty="0" smtClean="0">
                <a:latin typeface="High Tower Text" pitchFamily="18" charset="0"/>
                <a:cs typeface="Times New Roman" pitchFamily="18" charset="0"/>
              </a:rPr>
              <a:t>	Phylum    : </a:t>
            </a:r>
            <a:r>
              <a:rPr lang="en-US" sz="2000" dirty="0" err="1" smtClean="0">
                <a:latin typeface="High Tower Text" pitchFamily="18" charset="0"/>
                <a:cs typeface="Times New Roman" pitchFamily="18" charset="0"/>
              </a:rPr>
              <a:t>Arthropoda</a:t>
            </a:r>
            <a:endParaRPr lang="en-US" sz="2000" dirty="0" smtClean="0">
              <a:latin typeface="High Tower Text" pitchFamily="18" charset="0"/>
              <a:cs typeface="Times New Roman" pitchFamily="18" charset="0"/>
            </a:endParaRPr>
          </a:p>
          <a:p>
            <a:pPr marL="342900" lvl="0" indent="-342900">
              <a:spcBef>
                <a:spcPct val="20000"/>
              </a:spcBef>
              <a:defRPr/>
            </a:pPr>
            <a:r>
              <a:rPr lang="en-US" sz="2000" dirty="0" smtClean="0">
                <a:latin typeface="High Tower Text" pitchFamily="18" charset="0"/>
                <a:cs typeface="Times New Roman" pitchFamily="18" charset="0"/>
              </a:rPr>
              <a:t>	Class        : </a:t>
            </a:r>
            <a:r>
              <a:rPr lang="en-US" sz="2000" dirty="0" err="1" smtClean="0">
                <a:latin typeface="High Tower Text" pitchFamily="18" charset="0"/>
                <a:cs typeface="Times New Roman" pitchFamily="18" charset="0"/>
              </a:rPr>
              <a:t>Insecta</a:t>
            </a:r>
            <a:endParaRPr lang="en-US" sz="2000" dirty="0" smtClean="0">
              <a:latin typeface="High Tower Text" pitchFamily="18" charset="0"/>
              <a:cs typeface="Times New Roman" pitchFamily="18" charset="0"/>
            </a:endParaRPr>
          </a:p>
          <a:p>
            <a:pPr marL="342900" lvl="0" indent="-342900">
              <a:spcBef>
                <a:spcPct val="20000"/>
              </a:spcBef>
              <a:defRPr/>
            </a:pPr>
            <a:r>
              <a:rPr lang="en-US" sz="2000" dirty="0" smtClean="0">
                <a:latin typeface="High Tower Text" pitchFamily="18" charset="0"/>
                <a:cs typeface="Times New Roman" pitchFamily="18" charset="0"/>
              </a:rPr>
              <a:t>	Order       : </a:t>
            </a:r>
            <a:r>
              <a:rPr lang="en-US" sz="2000" dirty="0" smtClean="0">
                <a:solidFill>
                  <a:srgbClr val="C00000"/>
                </a:solidFill>
                <a:latin typeface="High Tower Text" pitchFamily="18" charset="0"/>
                <a:cs typeface="Times New Roman" pitchFamily="18" charset="0"/>
              </a:rPr>
              <a:t>Lepidoptera</a:t>
            </a:r>
          </a:p>
          <a:p>
            <a:pPr marL="342900" lvl="0" indent="-342900">
              <a:spcBef>
                <a:spcPct val="20000"/>
              </a:spcBef>
              <a:defRPr/>
            </a:pPr>
            <a:r>
              <a:rPr lang="en-US" sz="2000" dirty="0" smtClean="0">
                <a:latin typeface="High Tower Text" pitchFamily="18" charset="0"/>
                <a:cs typeface="Times New Roman" pitchFamily="18" charset="0"/>
              </a:rPr>
              <a:t>	Family     : Bombycidae</a:t>
            </a:r>
          </a:p>
          <a:p>
            <a:pPr marL="342900" lvl="0" indent="-342900">
              <a:spcBef>
                <a:spcPct val="20000"/>
              </a:spcBef>
              <a:defRPr/>
            </a:pPr>
            <a:r>
              <a:rPr lang="en-US" sz="2000" dirty="0" smtClean="0">
                <a:latin typeface="High Tower Text" pitchFamily="18" charset="0"/>
                <a:cs typeface="Times New Roman" pitchFamily="18" charset="0"/>
              </a:rPr>
              <a:t>	Genus      : </a:t>
            </a:r>
            <a:r>
              <a:rPr lang="en-US" sz="2000" i="1" dirty="0" smtClean="0">
                <a:latin typeface="High Tower Text" pitchFamily="18" charset="0"/>
                <a:cs typeface="Times New Roman" pitchFamily="18" charset="0"/>
              </a:rPr>
              <a:t>Bombyx</a:t>
            </a:r>
          </a:p>
          <a:p>
            <a:pPr marL="342900" lvl="0" indent="-342900">
              <a:spcBef>
                <a:spcPct val="20000"/>
              </a:spcBef>
              <a:defRPr/>
            </a:pPr>
            <a:r>
              <a:rPr lang="en-US" sz="2000" dirty="0" smtClean="0">
                <a:latin typeface="High Tower Text" pitchFamily="18" charset="0"/>
                <a:cs typeface="Times New Roman" pitchFamily="18" charset="0"/>
              </a:rPr>
              <a:t>	Species    : </a:t>
            </a:r>
            <a:r>
              <a:rPr lang="en-US" sz="2000" i="1" dirty="0" smtClean="0">
                <a:latin typeface="High Tower Text" pitchFamily="18" charset="0"/>
                <a:cs typeface="Times New Roman" pitchFamily="18" charset="0"/>
              </a:rPr>
              <a:t>mori</a:t>
            </a:r>
          </a:p>
          <a:p>
            <a:pPr marL="342900" lvl="0" indent="-342900">
              <a:spcBef>
                <a:spcPct val="20000"/>
              </a:spcBef>
              <a:defRPr/>
            </a:pPr>
            <a:r>
              <a:rPr lang="en-US" sz="2000" i="1" dirty="0" smtClean="0">
                <a:latin typeface="High Tower Text" pitchFamily="18" charset="0"/>
                <a:cs typeface="Times New Roman" pitchFamily="18" charset="0"/>
              </a:rPr>
              <a:t> </a:t>
            </a:r>
          </a:p>
        </p:txBody>
      </p:sp>
      <p:pic>
        <p:nvPicPr>
          <p:cNvPr id="4" name="Picture 17" descr="modified silkworm life cycle"/>
          <p:cNvPicPr>
            <a:picLocks noChangeAspect="1" noChangeArrowheads="1"/>
          </p:cNvPicPr>
          <p:nvPr/>
        </p:nvPicPr>
        <p:blipFill>
          <a:blip r:embed="rId2" cstate="print"/>
          <a:srcRect/>
          <a:stretch>
            <a:fillRect/>
          </a:stretch>
        </p:blipFill>
        <p:spPr>
          <a:xfrm>
            <a:off x="3868867" y="2560687"/>
            <a:ext cx="4015502" cy="3748633"/>
          </a:xfrm>
          <a:prstGeom prst="rect">
            <a:avLst/>
          </a:prstGeom>
          <a:noFill/>
        </p:spPr>
      </p:pic>
      <p:sp>
        <p:nvSpPr>
          <p:cNvPr id="5" name="TextBox 4"/>
          <p:cNvSpPr txBox="1"/>
          <p:nvPr/>
        </p:nvSpPr>
        <p:spPr>
          <a:xfrm>
            <a:off x="5004049" y="3790781"/>
            <a:ext cx="1872208" cy="646331"/>
          </a:xfrm>
          <a:prstGeom prst="rect">
            <a:avLst/>
          </a:prstGeom>
          <a:noFill/>
        </p:spPr>
        <p:txBody>
          <a:bodyPr wrap="square">
            <a:spAutoFit/>
          </a:bodyPr>
          <a:lstStyle/>
          <a:p>
            <a:pPr algn="ctr">
              <a:defRPr/>
            </a:pPr>
            <a:r>
              <a:rPr lang="en-US" dirty="0">
                <a:solidFill>
                  <a:schemeClr val="accent2">
                    <a:lumMod val="50000"/>
                  </a:schemeClr>
                </a:solidFill>
                <a:latin typeface="Times New Roman" pitchFamily="18" charset="0"/>
                <a:cs typeface="Times New Roman" pitchFamily="18" charset="0"/>
              </a:rPr>
              <a:t>Krishnan and </a:t>
            </a:r>
            <a:r>
              <a:rPr lang="en-US" dirty="0" smtClean="0">
                <a:solidFill>
                  <a:schemeClr val="accent2">
                    <a:lumMod val="50000"/>
                  </a:schemeClr>
                </a:solidFill>
                <a:latin typeface="Times New Roman" pitchFamily="18" charset="0"/>
                <a:cs typeface="Times New Roman" pitchFamily="18" charset="0"/>
              </a:rPr>
              <a:t>Konig, </a:t>
            </a:r>
            <a:r>
              <a:rPr lang="en-US" dirty="0">
                <a:solidFill>
                  <a:schemeClr val="accent2">
                    <a:lumMod val="50000"/>
                  </a:schemeClr>
                </a:solidFill>
                <a:latin typeface="Times New Roman" pitchFamily="18" charset="0"/>
                <a:cs typeface="Times New Roman" pitchFamily="18" charset="0"/>
              </a:rPr>
              <a:t>2010</a:t>
            </a:r>
            <a:endParaRPr lang="en-IN" dirty="0">
              <a:solidFill>
                <a:schemeClr val="accent2">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020465.JPG"/>
          <p:cNvPicPr>
            <a:picLocks noChangeAspect="1"/>
          </p:cNvPicPr>
          <p:nvPr/>
        </p:nvPicPr>
        <p:blipFill>
          <a:blip r:embed="rId2" cstate="print"/>
          <a:srcRect l="25781" t="22916" r="26562" b="23958"/>
          <a:stretch>
            <a:fillRect/>
          </a:stretch>
        </p:blipFill>
        <p:spPr>
          <a:xfrm>
            <a:off x="6357950" y="881172"/>
            <a:ext cx="2143140" cy="1791805"/>
          </a:xfrm>
          <a:prstGeom prst="rect">
            <a:avLst/>
          </a:prstGeom>
          <a:ln>
            <a:noFill/>
          </a:ln>
          <a:effectLst>
            <a:outerShdw blurRad="292100" dist="139700" dir="2700000" algn="tl" rotWithShape="0">
              <a:srgbClr val="333333">
                <a:alpha val="65000"/>
              </a:srgbClr>
            </a:outerShdw>
          </a:effectLst>
        </p:spPr>
      </p:pic>
      <p:pic>
        <p:nvPicPr>
          <p:cNvPr id="3" name="Picture 2" descr="P1020463.JPG"/>
          <p:cNvPicPr>
            <a:picLocks noChangeAspect="1"/>
          </p:cNvPicPr>
          <p:nvPr/>
        </p:nvPicPr>
        <p:blipFill>
          <a:blip r:embed="rId3" cstate="print"/>
          <a:srcRect l="21875" t="8333" r="21875" b="6250"/>
          <a:stretch>
            <a:fillRect/>
          </a:stretch>
        </p:blipFill>
        <p:spPr>
          <a:xfrm rot="5400000">
            <a:off x="831347" y="750493"/>
            <a:ext cx="1881782" cy="2143140"/>
          </a:xfrm>
          <a:prstGeom prst="rect">
            <a:avLst/>
          </a:prstGeom>
          <a:ln>
            <a:noFill/>
          </a:ln>
          <a:effectLst>
            <a:outerShdw blurRad="292100" dist="139700" dir="2700000" algn="tl" rotWithShape="0">
              <a:srgbClr val="333333">
                <a:alpha val="65000"/>
              </a:srgbClr>
            </a:outerShdw>
          </a:effectLst>
        </p:spPr>
      </p:pic>
      <p:pic>
        <p:nvPicPr>
          <p:cNvPr id="4" name="Picture 3" descr="P1020469.JPG"/>
          <p:cNvPicPr>
            <a:picLocks noChangeAspect="1"/>
          </p:cNvPicPr>
          <p:nvPr/>
        </p:nvPicPr>
        <p:blipFill>
          <a:blip r:embed="rId4" cstate="print"/>
          <a:srcRect l="25000" t="42708" r="30469" b="39583"/>
          <a:stretch>
            <a:fillRect/>
          </a:stretch>
        </p:blipFill>
        <p:spPr>
          <a:xfrm>
            <a:off x="2928926" y="4810262"/>
            <a:ext cx="3214710" cy="1643074"/>
          </a:xfrm>
          <a:prstGeom prst="rect">
            <a:avLst/>
          </a:prstGeom>
        </p:spPr>
      </p:pic>
      <p:sp>
        <p:nvSpPr>
          <p:cNvPr id="5" name="Oval 4"/>
          <p:cNvSpPr>
            <a:spLocks noChangeArrowheads="1"/>
          </p:cNvSpPr>
          <p:nvPr/>
        </p:nvSpPr>
        <p:spPr bwMode="auto">
          <a:xfrm>
            <a:off x="2714612" y="1595552"/>
            <a:ext cx="3714776" cy="3268673"/>
          </a:xfrm>
          <a:prstGeom prst="ellipse">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endParaRPr lang="en-US">
              <a:latin typeface="High Tower Text" pitchFamily="18" charset="0"/>
            </a:endParaRPr>
          </a:p>
        </p:txBody>
      </p:sp>
      <p:pic>
        <p:nvPicPr>
          <p:cNvPr id="6" name="Picture 5" descr="20130215silkwormcloseup.jpg"/>
          <p:cNvPicPr>
            <a:picLocks noChangeAspect="1"/>
          </p:cNvPicPr>
          <p:nvPr/>
        </p:nvPicPr>
        <p:blipFill>
          <a:blip r:embed="rId5" cstate="print"/>
          <a:srcRect t="5085"/>
          <a:stretch>
            <a:fillRect/>
          </a:stretch>
        </p:blipFill>
        <p:spPr>
          <a:xfrm>
            <a:off x="3357554" y="2238494"/>
            <a:ext cx="2493958" cy="2054660"/>
          </a:xfrm>
          <a:prstGeom prst="ellipse">
            <a:avLst/>
          </a:prstGeom>
          <a:ln>
            <a:noFill/>
          </a:ln>
          <a:effectLst>
            <a:softEdge rad="112500"/>
          </a:effectLst>
        </p:spPr>
      </p:pic>
      <p:cxnSp>
        <p:nvCxnSpPr>
          <p:cNvPr id="7" name="Straight Connector 6"/>
          <p:cNvCxnSpPr/>
          <p:nvPr/>
        </p:nvCxnSpPr>
        <p:spPr>
          <a:xfrm flipV="1">
            <a:off x="2857488" y="3524378"/>
            <a:ext cx="642942" cy="357190"/>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p:cNvCxnSpPr>
            <a:endCxn id="5" idx="0"/>
          </p:cNvCxnSpPr>
          <p:nvPr/>
        </p:nvCxnSpPr>
        <p:spPr>
          <a:xfrm flipV="1">
            <a:off x="4572000" y="1595552"/>
            <a:ext cx="0" cy="71438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a:off x="5643570" y="3595816"/>
            <a:ext cx="642942" cy="214314"/>
          </a:xfrm>
          <a:prstGeom prst="line">
            <a:avLst/>
          </a:prstGeom>
        </p:spPr>
        <p:style>
          <a:lnRef idx="2">
            <a:schemeClr val="dk1"/>
          </a:lnRef>
          <a:fillRef idx="0">
            <a:schemeClr val="dk1"/>
          </a:fillRef>
          <a:effectRef idx="1">
            <a:schemeClr val="dk1"/>
          </a:effectRef>
          <a:fontRef idx="minor">
            <a:schemeClr val="tx1"/>
          </a:fontRef>
        </p:style>
      </p:cxnSp>
      <p:sp>
        <p:nvSpPr>
          <p:cNvPr id="10" name="TextBox 18"/>
          <p:cNvSpPr txBox="1"/>
          <p:nvPr/>
        </p:nvSpPr>
        <p:spPr>
          <a:xfrm rot="17163963">
            <a:off x="2710388" y="2586390"/>
            <a:ext cx="1069524"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smtClean="0">
                <a:latin typeface="High Tower Text" pitchFamily="18" charset="0"/>
                <a:cs typeface="Times New Roman" pitchFamily="18" charset="0"/>
              </a:rPr>
              <a:t>Silk gland</a:t>
            </a:r>
            <a:endParaRPr lang="en-US" sz="1600" b="1" dirty="0">
              <a:latin typeface="High Tower Text" pitchFamily="18" charset="0"/>
              <a:cs typeface="Times New Roman" pitchFamily="18" charset="0"/>
            </a:endParaRPr>
          </a:p>
        </p:txBody>
      </p:sp>
      <p:sp>
        <p:nvSpPr>
          <p:cNvPr id="11" name="TextBox 19"/>
          <p:cNvSpPr txBox="1"/>
          <p:nvPr/>
        </p:nvSpPr>
        <p:spPr>
          <a:xfrm rot="15093292">
            <a:off x="5455218" y="2613261"/>
            <a:ext cx="1063112"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latin typeface="High Tower Text" pitchFamily="18" charset="0"/>
                <a:cs typeface="Times New Roman" pitchFamily="18" charset="0"/>
              </a:rPr>
              <a:t>Fat body</a:t>
            </a:r>
            <a:endParaRPr lang="en-US" b="1" dirty="0">
              <a:latin typeface="High Tower Text" pitchFamily="18" charset="0"/>
              <a:cs typeface="Times New Roman" pitchFamily="18" charset="0"/>
            </a:endParaRPr>
          </a:p>
        </p:txBody>
      </p:sp>
      <p:sp>
        <p:nvSpPr>
          <p:cNvPr id="12" name="TextBox 20"/>
          <p:cNvSpPr txBox="1"/>
          <p:nvPr/>
        </p:nvSpPr>
        <p:spPr>
          <a:xfrm>
            <a:off x="4357686" y="4381634"/>
            <a:ext cx="62709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latin typeface="High Tower Text" pitchFamily="18" charset="0"/>
                <a:cs typeface="Times New Roman" pitchFamily="18" charset="0"/>
              </a:rPr>
              <a:t>Gut </a:t>
            </a:r>
            <a:endParaRPr lang="en-US" b="1" dirty="0">
              <a:latin typeface="High Tower Text" pitchFamily="18" charset="0"/>
              <a:cs typeface="Times New Roman" pitchFamily="18" charset="0"/>
            </a:endParaRPr>
          </a:p>
        </p:txBody>
      </p:sp>
      <p:sp>
        <p:nvSpPr>
          <p:cNvPr id="13" name="TextBox 12"/>
          <p:cNvSpPr txBox="1"/>
          <p:nvPr/>
        </p:nvSpPr>
        <p:spPr>
          <a:xfrm>
            <a:off x="0" y="188640"/>
            <a:ext cx="9144000" cy="584775"/>
          </a:xfrm>
          <a:prstGeom prst="rect">
            <a:avLst/>
          </a:prstGeom>
          <a:noFill/>
        </p:spPr>
        <p:txBody>
          <a:bodyPr wrap="square" rtlCol="0">
            <a:spAutoFit/>
          </a:bodyPr>
          <a:lstStyle/>
          <a:p>
            <a:pPr algn="ctr"/>
            <a:r>
              <a:rPr lang="en-US" sz="3200" b="1" dirty="0" smtClean="0">
                <a:solidFill>
                  <a:srgbClr val="0070C0"/>
                </a:solidFill>
                <a:latin typeface="High Tower Text" pitchFamily="18" charset="0"/>
              </a:rPr>
              <a:t>Major organs in the larvae of </a:t>
            </a:r>
            <a:r>
              <a:rPr lang="en-US" sz="3200" b="1" i="1" dirty="0" smtClean="0">
                <a:solidFill>
                  <a:srgbClr val="0070C0"/>
                </a:solidFill>
                <a:latin typeface="Times New Roman" pitchFamily="18" charset="0"/>
                <a:cs typeface="Times New Roman" pitchFamily="18" charset="0"/>
              </a:rPr>
              <a:t>B.mori</a:t>
            </a:r>
            <a:endParaRPr lang="en-IN" sz="3200" b="1" i="1" dirty="0">
              <a:solidFill>
                <a:srgbClr val="0070C0"/>
              </a:solidFill>
              <a:latin typeface="Times New Roman" pitchFamily="18" charset="0"/>
              <a:cs typeface="Times New Roman" pitchFamily="18" charset="0"/>
            </a:endParaRPr>
          </a:p>
        </p:txBody>
      </p:sp>
      <p:sp>
        <p:nvSpPr>
          <p:cNvPr id="14" name="Down Arrow 13"/>
          <p:cNvSpPr/>
          <p:nvPr/>
        </p:nvSpPr>
        <p:spPr>
          <a:xfrm rot="5400000">
            <a:off x="9431778" y="5085438"/>
            <a:ext cx="468052" cy="1043608"/>
          </a:xfrm>
          <a:prstGeom prst="downArrow">
            <a:avLst>
              <a:gd name="adj1" fmla="val 50000"/>
              <a:gd name="adj2" fmla="val 83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High Tower Text"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1.94444E-6 -2.32192E-6 L -0.22048 -2.32192E-6 " pathEditMode="relative" rAng="0" ptsTypes="AA">
                                      <p:cBhvr>
                                        <p:cTn id="6" dur="2000" fill="hold"/>
                                        <p:tgtEl>
                                          <p:spTgt spid="14"/>
                                        </p:tgtEl>
                                        <p:attrNameLst>
                                          <p:attrName>ppt_x</p:attrName>
                                          <p:attrName>ppt_y</p:attrName>
                                        </p:attrNameLst>
                                      </p:cBhvr>
                                      <p:rCtr x="-11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95536" y="908720"/>
            <a:ext cx="8382000" cy="5688632"/>
          </a:xfrm>
          <a:prstGeom prst="rect">
            <a:avLst/>
          </a:prstGeom>
        </p:spPr>
        <p:txBody>
          <a:bodyPr>
            <a:noAutofit/>
          </a:bodyPr>
          <a:lstStyle/>
          <a:p>
            <a:pPr marL="342900" indent="-342900" algn="just">
              <a:lnSpc>
                <a:spcPct val="150000"/>
              </a:lnSpc>
              <a:spcBef>
                <a:spcPct val="20000"/>
              </a:spcBef>
              <a:buFont typeface="Wingdings" pitchFamily="2" charset="2"/>
              <a:buChar char="Ø"/>
              <a:defRPr/>
            </a:pPr>
            <a:r>
              <a:rPr lang="en-IN" sz="2000" dirty="0" smtClean="0">
                <a:latin typeface="High Tower Text" pitchFamily="18" charset="0"/>
              </a:rPr>
              <a:t>The larval midgut is formed of an epithelial cell monolayer composed of columnar, goblet and stem cells (</a:t>
            </a:r>
            <a:r>
              <a:rPr lang="en-IN" sz="2000" dirty="0" err="1" smtClean="0">
                <a:latin typeface="High Tower Text" pitchFamily="18" charset="0"/>
              </a:rPr>
              <a:t>Cermenati</a:t>
            </a:r>
            <a:r>
              <a:rPr lang="en-IN" sz="2000" dirty="0" smtClean="0">
                <a:latin typeface="High Tower Text" pitchFamily="18" charset="0"/>
              </a:rPr>
              <a:t> </a:t>
            </a:r>
            <a:r>
              <a:rPr lang="en-IN" sz="2000" i="1" dirty="0" smtClean="0">
                <a:latin typeface="High Tower Text" pitchFamily="18" charset="0"/>
              </a:rPr>
              <a:t>et al., </a:t>
            </a:r>
            <a:r>
              <a:rPr lang="en-IN" sz="2000" dirty="0" smtClean="0">
                <a:latin typeface="High Tower Text" pitchFamily="18" charset="0"/>
              </a:rPr>
              <a:t>2007). The columnar cells are mainly responsible for food digestion and nutrition absorption. </a:t>
            </a:r>
          </a:p>
          <a:p>
            <a:pPr marL="342900" lvl="0" indent="-342900" algn="just">
              <a:lnSpc>
                <a:spcPct val="150000"/>
              </a:lnSpc>
              <a:spcBef>
                <a:spcPct val="20000"/>
              </a:spcBef>
              <a:buFont typeface="Wingdings" pitchFamily="2" charset="2"/>
              <a:buChar char="Ø"/>
              <a:defRPr/>
            </a:pPr>
            <a:r>
              <a:rPr lang="en-IN" sz="2000" dirty="0" smtClean="0">
                <a:latin typeface="High Tower Text" pitchFamily="18" charset="0"/>
              </a:rPr>
              <a:t>Midgut is also a barrier for the foreign substances during food digestion. It has been found that some proteins such as lipase, 28 kDa serine protease and SP-2 in midgut have antiviral activity against </a:t>
            </a:r>
            <a:r>
              <a:rPr lang="en-IN" sz="2000" i="1" dirty="0" smtClean="0">
                <a:latin typeface="High Tower Text" pitchFamily="18" charset="0"/>
              </a:rPr>
              <a:t>Bombyx mori </a:t>
            </a:r>
            <a:r>
              <a:rPr lang="en-IN" sz="2000" dirty="0" smtClean="0">
                <a:latin typeface="High Tower Text" pitchFamily="18" charset="0"/>
              </a:rPr>
              <a:t>nuclear </a:t>
            </a:r>
            <a:r>
              <a:rPr lang="en-IN" sz="2000" dirty="0" err="1" smtClean="0">
                <a:latin typeface="High Tower Text" pitchFamily="18" charset="0"/>
              </a:rPr>
              <a:t>polyhedrosis</a:t>
            </a:r>
            <a:r>
              <a:rPr lang="en-IN" sz="2000" dirty="0" smtClean="0">
                <a:latin typeface="High Tower Text" pitchFamily="18" charset="0"/>
              </a:rPr>
              <a:t> virus (</a:t>
            </a:r>
            <a:r>
              <a:rPr lang="en-IN" sz="2000" dirty="0" err="1" smtClean="0">
                <a:latin typeface="High Tower Text" pitchFamily="18" charset="0"/>
              </a:rPr>
              <a:t>BmNPV</a:t>
            </a:r>
            <a:r>
              <a:rPr lang="en-IN" sz="2000" dirty="0" smtClean="0">
                <a:latin typeface="High Tower Text" pitchFamily="18" charset="0"/>
              </a:rPr>
              <a:t>) (</a:t>
            </a:r>
            <a:r>
              <a:rPr lang="en-IN" sz="2000" dirty="0" err="1" smtClean="0">
                <a:latin typeface="High Tower Text" pitchFamily="18" charset="0"/>
              </a:rPr>
              <a:t>Ponnuvel</a:t>
            </a:r>
            <a:r>
              <a:rPr lang="en-IN" sz="2000" dirty="0" smtClean="0">
                <a:latin typeface="High Tower Text" pitchFamily="18" charset="0"/>
              </a:rPr>
              <a:t> </a:t>
            </a:r>
            <a:r>
              <a:rPr lang="en-IN" sz="2000" i="1" dirty="0" smtClean="0">
                <a:latin typeface="High Tower Text" pitchFamily="18" charset="0"/>
              </a:rPr>
              <a:t>et al</a:t>
            </a:r>
            <a:r>
              <a:rPr lang="en-IN" sz="2000" dirty="0" smtClean="0">
                <a:latin typeface="High Tower Text" pitchFamily="18" charset="0"/>
              </a:rPr>
              <a:t>., 2003; </a:t>
            </a:r>
            <a:r>
              <a:rPr lang="en-IN" sz="2000" dirty="0" err="1" smtClean="0">
                <a:latin typeface="High Tower Text" pitchFamily="18" charset="0"/>
              </a:rPr>
              <a:t>Nakazawa</a:t>
            </a:r>
            <a:r>
              <a:rPr lang="en-IN" sz="2000" dirty="0" smtClean="0">
                <a:latin typeface="High Tower Text" pitchFamily="18" charset="0"/>
              </a:rPr>
              <a:t> </a:t>
            </a:r>
            <a:r>
              <a:rPr lang="en-IN" sz="2000" i="1" dirty="0" smtClean="0">
                <a:latin typeface="High Tower Text" pitchFamily="18" charset="0"/>
              </a:rPr>
              <a:t>et al.,</a:t>
            </a:r>
            <a:r>
              <a:rPr lang="en-IN" sz="2000" dirty="0" smtClean="0">
                <a:latin typeface="High Tower Text" pitchFamily="18" charset="0"/>
              </a:rPr>
              <a:t> 2004).</a:t>
            </a:r>
          </a:p>
          <a:p>
            <a:pPr marL="342900" lvl="0" indent="-342900" algn="just">
              <a:lnSpc>
                <a:spcPct val="150000"/>
              </a:lnSpc>
              <a:spcBef>
                <a:spcPct val="20000"/>
              </a:spcBef>
              <a:buFont typeface="Wingdings" pitchFamily="2" charset="2"/>
              <a:buChar char="Ø"/>
              <a:defRPr/>
            </a:pPr>
            <a:r>
              <a:rPr lang="en-IN" sz="2000" dirty="0" smtClean="0">
                <a:latin typeface="High Tower Text" pitchFamily="18" charset="0"/>
              </a:rPr>
              <a:t>Moreover, midgut has been recognized as one of the important targets for insect control using </a:t>
            </a:r>
            <a:r>
              <a:rPr lang="en-IN" sz="2000" i="1" dirty="0" smtClean="0">
                <a:latin typeface="High Tower Text" pitchFamily="18" charset="0"/>
              </a:rPr>
              <a:t>B. thuringiensis </a:t>
            </a:r>
            <a:r>
              <a:rPr lang="en-IN" sz="2000" dirty="0" smtClean="0">
                <a:latin typeface="High Tower Text" pitchFamily="18" charset="0"/>
              </a:rPr>
              <a:t>and silencing the</a:t>
            </a:r>
            <a:br>
              <a:rPr lang="en-IN" sz="2000" dirty="0" smtClean="0">
                <a:latin typeface="High Tower Text" pitchFamily="18" charset="0"/>
              </a:rPr>
            </a:br>
            <a:r>
              <a:rPr lang="en-IN" sz="2000" dirty="0" smtClean="0">
                <a:latin typeface="High Tower Text" pitchFamily="18" charset="0"/>
              </a:rPr>
              <a:t>expression of vital genes using RNA interference (RNAi). These two are major tool in insect management (Hakim </a:t>
            </a:r>
            <a:r>
              <a:rPr lang="en-IN" sz="2000" i="1" dirty="0" smtClean="0">
                <a:latin typeface="High Tower Text" pitchFamily="18" charset="0"/>
              </a:rPr>
              <a:t>et al.,</a:t>
            </a:r>
            <a:r>
              <a:rPr lang="en-IN" sz="2000" dirty="0" smtClean="0">
                <a:latin typeface="High Tower Text" pitchFamily="18" charset="0"/>
              </a:rPr>
              <a:t> 2010).</a:t>
            </a:r>
          </a:p>
        </p:txBody>
      </p:sp>
      <p:sp>
        <p:nvSpPr>
          <p:cNvPr id="3" name="TextBox 2"/>
          <p:cNvSpPr txBox="1"/>
          <p:nvPr/>
        </p:nvSpPr>
        <p:spPr>
          <a:xfrm>
            <a:off x="0" y="188640"/>
            <a:ext cx="9144000" cy="584775"/>
          </a:xfrm>
          <a:prstGeom prst="rect">
            <a:avLst/>
          </a:prstGeom>
          <a:noFill/>
        </p:spPr>
        <p:txBody>
          <a:bodyPr wrap="square" rtlCol="0">
            <a:spAutoFit/>
          </a:bodyPr>
          <a:lstStyle/>
          <a:p>
            <a:pPr algn="ctr"/>
            <a:r>
              <a:rPr lang="en-US" sz="3200" b="1" dirty="0" smtClean="0">
                <a:solidFill>
                  <a:srgbClr val="0070C0"/>
                </a:solidFill>
                <a:latin typeface="Harrington" pitchFamily="82" charset="0"/>
              </a:rPr>
              <a:t>Introduction </a:t>
            </a:r>
            <a:endParaRPr lang="en-US" sz="3200" b="1" dirty="0">
              <a:solidFill>
                <a:srgbClr val="0070C0"/>
              </a:solidFill>
              <a:latin typeface="Harrington" pitchFamily="8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332656"/>
            <a:ext cx="8784976" cy="6494085"/>
          </a:xfrm>
          <a:prstGeom prst="rect">
            <a:avLst/>
          </a:prstGeom>
        </p:spPr>
        <p:txBody>
          <a:bodyPr wrap="square">
            <a:spAutoFit/>
          </a:bodyPr>
          <a:lstStyle/>
          <a:p>
            <a:pPr marL="342900" indent="-342900" algn="just">
              <a:spcBef>
                <a:spcPct val="20000"/>
              </a:spcBef>
              <a:buFont typeface="Wingdings" pitchFamily="2" charset="2"/>
              <a:buChar char="Ø"/>
              <a:defRPr/>
            </a:pPr>
            <a:r>
              <a:rPr lang="en-US" sz="2000" dirty="0" smtClean="0">
                <a:solidFill>
                  <a:srgbClr val="00B0F0"/>
                </a:solidFill>
                <a:latin typeface="High Tower Text" pitchFamily="18" charset="0"/>
              </a:rPr>
              <a:t>The midgut shows dramatic changes during transition from larva to pupa and adult</a:t>
            </a:r>
            <a:endParaRPr lang="en-IN" sz="2400" dirty="0" smtClean="0">
              <a:solidFill>
                <a:srgbClr val="00B0F0"/>
              </a:solidFill>
              <a:latin typeface="High Tower Text" pitchFamily="18" charset="0"/>
            </a:endParaRPr>
          </a:p>
          <a:p>
            <a:pPr marL="342900" lvl="0" indent="-342900" algn="just">
              <a:spcBef>
                <a:spcPct val="20000"/>
              </a:spcBef>
              <a:buFont typeface="Wingdings" pitchFamily="2" charset="2"/>
              <a:buChar char="Ø"/>
              <a:defRPr/>
            </a:pPr>
            <a:r>
              <a:rPr lang="en-IN" sz="2000" dirty="0" smtClean="0">
                <a:latin typeface="High Tower Text" pitchFamily="18" charset="0"/>
                <a:cs typeface="Times New Roman" pitchFamily="18" charset="0"/>
              </a:rPr>
              <a:t>The pupa is the intermediate phase (Anti-feeding stage), when larval specific tissues such as fat body, silk gland and larval muscle undergo histolysis and histogenesis for grow into the organs and external structures of the adult (Wigglesworth, 1967).</a:t>
            </a:r>
          </a:p>
          <a:p>
            <a:pPr marL="342900" lvl="0" indent="-342900" algn="just">
              <a:spcBef>
                <a:spcPct val="20000"/>
              </a:spcBef>
              <a:buFont typeface="Wingdings" pitchFamily="2" charset="2"/>
              <a:buChar char="Ø"/>
              <a:defRPr/>
            </a:pPr>
            <a:endParaRPr lang="en-US" sz="2000" dirty="0" smtClean="0">
              <a:latin typeface="High Tower Text" pitchFamily="18" charset="0"/>
              <a:cs typeface="Times New Roman" pitchFamily="18" charset="0"/>
            </a:endParaRPr>
          </a:p>
          <a:p>
            <a:pPr marL="342900" lvl="0" indent="-342900" algn="just">
              <a:spcBef>
                <a:spcPct val="20000"/>
              </a:spcBef>
              <a:buFont typeface="Wingdings" pitchFamily="2" charset="2"/>
              <a:buChar char="Ø"/>
              <a:defRPr/>
            </a:pPr>
            <a:endParaRPr lang="en-US" sz="2000" dirty="0" smtClean="0">
              <a:latin typeface="High Tower Text" pitchFamily="18" charset="0"/>
              <a:cs typeface="Times New Roman" pitchFamily="18" charset="0"/>
            </a:endParaRPr>
          </a:p>
          <a:p>
            <a:pPr marL="342900" lvl="0" indent="-342900" algn="just">
              <a:spcBef>
                <a:spcPct val="20000"/>
              </a:spcBef>
              <a:buFont typeface="Wingdings" pitchFamily="2" charset="2"/>
              <a:buChar char="Ø"/>
              <a:defRPr/>
            </a:pPr>
            <a:endParaRPr lang="en-US" sz="2000" dirty="0" smtClean="0">
              <a:latin typeface="High Tower Text" pitchFamily="18" charset="0"/>
              <a:cs typeface="Times New Roman" pitchFamily="18" charset="0"/>
            </a:endParaRPr>
          </a:p>
          <a:p>
            <a:pPr marL="342900" lvl="0" indent="-342900" algn="just">
              <a:spcBef>
                <a:spcPct val="20000"/>
              </a:spcBef>
              <a:defRPr/>
            </a:pPr>
            <a:endParaRPr lang="en-IN" sz="2000" dirty="0" smtClean="0">
              <a:latin typeface="High Tower Text" pitchFamily="18" charset="0"/>
              <a:cs typeface="Times New Roman" pitchFamily="18" charset="0"/>
            </a:endParaRPr>
          </a:p>
          <a:p>
            <a:pPr marL="342900" indent="-342900" algn="just">
              <a:spcBef>
                <a:spcPct val="20000"/>
              </a:spcBef>
              <a:buFont typeface="Wingdings" pitchFamily="2" charset="2"/>
              <a:buChar char="Ø"/>
              <a:defRPr/>
            </a:pPr>
            <a:r>
              <a:rPr lang="en-IN" sz="2000" dirty="0" smtClean="0">
                <a:latin typeface="High Tower Text" pitchFamily="18" charset="0"/>
                <a:cs typeface="Times New Roman" pitchFamily="18" charset="0"/>
              </a:rPr>
              <a:t>Proteolytic enzymes are key player in the degradation of structural components in larval tissues, as they are remodelled during metamorphosis (Law </a:t>
            </a:r>
            <a:r>
              <a:rPr lang="en-IN" sz="2000" i="1" dirty="0" smtClean="0">
                <a:latin typeface="High Tower Text" pitchFamily="18" charset="0"/>
                <a:cs typeface="Times New Roman" pitchFamily="18" charset="0"/>
              </a:rPr>
              <a:t>et al</a:t>
            </a:r>
            <a:r>
              <a:rPr lang="en-IN" sz="2000" dirty="0" smtClean="0">
                <a:latin typeface="High Tower Text" pitchFamily="18" charset="0"/>
                <a:cs typeface="Times New Roman" pitchFamily="18" charset="0"/>
              </a:rPr>
              <a:t>., 1977; </a:t>
            </a:r>
            <a:r>
              <a:rPr lang="en-IN" sz="2000" dirty="0" err="1" smtClean="0">
                <a:latin typeface="High Tower Text" pitchFamily="18" charset="0"/>
                <a:cs typeface="Times New Roman" pitchFamily="18" charset="0"/>
              </a:rPr>
              <a:t>Natori</a:t>
            </a:r>
            <a:r>
              <a:rPr lang="en-IN" sz="2000" dirty="0" smtClean="0">
                <a:latin typeface="High Tower Text" pitchFamily="18" charset="0"/>
                <a:cs typeface="Times New Roman" pitchFamily="18" charset="0"/>
              </a:rPr>
              <a:t>, 1999). </a:t>
            </a:r>
          </a:p>
          <a:p>
            <a:pPr marL="342900" lvl="2" indent="-342900" algn="just">
              <a:spcBef>
                <a:spcPct val="20000"/>
              </a:spcBef>
              <a:buFont typeface="Wingdings" pitchFamily="2" charset="2"/>
              <a:buChar char="Ø"/>
              <a:defRPr/>
            </a:pPr>
            <a:r>
              <a:rPr lang="en-IN" sz="2000" dirty="0" smtClean="0">
                <a:latin typeface="High Tower Text" pitchFamily="18" charset="0"/>
                <a:cs typeface="Times New Roman" pitchFamily="18" charset="0"/>
              </a:rPr>
              <a:t>To date, several types of proteases have been studied with respect to their participation in this midgut tissue remodelling based on their localization and stage-dependent expression. . </a:t>
            </a:r>
          </a:p>
          <a:p>
            <a:pPr marL="1143000" lvl="2" indent="-228600" algn="just">
              <a:spcBef>
                <a:spcPct val="20000"/>
              </a:spcBef>
              <a:buFont typeface="Wingdings" pitchFamily="2" charset="2"/>
              <a:buChar char="v"/>
              <a:defRPr/>
            </a:pPr>
            <a:r>
              <a:rPr lang="en-IN" sz="2000" dirty="0" err="1" smtClean="0">
                <a:solidFill>
                  <a:srgbClr val="00B050"/>
                </a:solidFill>
                <a:latin typeface="High Tower Text" pitchFamily="18" charset="0"/>
                <a:cs typeface="Times New Roman" pitchFamily="18" charset="0"/>
              </a:rPr>
              <a:t>Cathepsin</a:t>
            </a:r>
            <a:r>
              <a:rPr lang="en-IN" sz="2000" dirty="0" smtClean="0">
                <a:solidFill>
                  <a:srgbClr val="00B050"/>
                </a:solidFill>
                <a:latin typeface="High Tower Text" pitchFamily="18" charset="0"/>
                <a:cs typeface="Times New Roman" pitchFamily="18" charset="0"/>
              </a:rPr>
              <a:t>-like proteases (</a:t>
            </a:r>
            <a:r>
              <a:rPr lang="en-IN" sz="2000" dirty="0" err="1" smtClean="0">
                <a:solidFill>
                  <a:srgbClr val="00B050"/>
                </a:solidFill>
                <a:latin typeface="High Tower Text" pitchFamily="18" charset="0"/>
                <a:cs typeface="Times New Roman" pitchFamily="18" charset="0"/>
              </a:rPr>
              <a:t>Cathepsin</a:t>
            </a:r>
            <a:r>
              <a:rPr lang="en-IN" sz="2000" dirty="0" smtClean="0">
                <a:solidFill>
                  <a:srgbClr val="00B050"/>
                </a:solidFill>
                <a:latin typeface="High Tower Text" pitchFamily="18" charset="0"/>
                <a:cs typeface="Times New Roman" pitchFamily="18" charset="0"/>
              </a:rPr>
              <a:t> L-like enzyme and </a:t>
            </a:r>
            <a:r>
              <a:rPr lang="en-IN" sz="2000" dirty="0" err="1" smtClean="0">
                <a:solidFill>
                  <a:srgbClr val="00B050"/>
                </a:solidFill>
                <a:latin typeface="High Tower Text" pitchFamily="18" charset="0"/>
                <a:cs typeface="Times New Roman" pitchFamily="18" charset="0"/>
              </a:rPr>
              <a:t>cathepsin</a:t>
            </a:r>
            <a:r>
              <a:rPr lang="en-IN" sz="2000" dirty="0" smtClean="0">
                <a:solidFill>
                  <a:srgbClr val="00B050"/>
                </a:solidFill>
                <a:latin typeface="High Tower Text" pitchFamily="18" charset="0"/>
                <a:cs typeface="Times New Roman" pitchFamily="18" charset="0"/>
              </a:rPr>
              <a:t>-D like enzyme )</a:t>
            </a:r>
          </a:p>
          <a:p>
            <a:pPr marL="1143000" lvl="2" indent="-228600" algn="just">
              <a:spcBef>
                <a:spcPct val="20000"/>
              </a:spcBef>
              <a:buFont typeface="Wingdings" pitchFamily="2" charset="2"/>
              <a:buChar char="v"/>
              <a:defRPr/>
            </a:pPr>
            <a:r>
              <a:rPr lang="en-IN" sz="2000" dirty="0" smtClean="0">
                <a:solidFill>
                  <a:srgbClr val="00B050"/>
                </a:solidFill>
                <a:latin typeface="High Tower Text" pitchFamily="18" charset="0"/>
                <a:cs typeface="Times New Roman" pitchFamily="18" charset="0"/>
              </a:rPr>
              <a:t>Matrix-</a:t>
            </a:r>
            <a:r>
              <a:rPr lang="en-IN" sz="2000" dirty="0" err="1" smtClean="0">
                <a:solidFill>
                  <a:srgbClr val="00B050"/>
                </a:solidFill>
                <a:latin typeface="High Tower Text" pitchFamily="18" charset="0"/>
                <a:cs typeface="Times New Roman" pitchFamily="18" charset="0"/>
              </a:rPr>
              <a:t>metalloproteases</a:t>
            </a:r>
            <a:r>
              <a:rPr lang="en-IN" sz="2000" dirty="0" smtClean="0">
                <a:solidFill>
                  <a:srgbClr val="00B050"/>
                </a:solidFill>
                <a:latin typeface="High Tower Text" pitchFamily="18" charset="0"/>
                <a:cs typeface="Times New Roman" pitchFamily="18" charset="0"/>
              </a:rPr>
              <a:t> (MMPs), Serine proteases and </a:t>
            </a:r>
            <a:r>
              <a:rPr lang="en-IN" sz="2000" dirty="0" err="1" smtClean="0">
                <a:solidFill>
                  <a:srgbClr val="00B050"/>
                </a:solidFill>
                <a:latin typeface="High Tower Text" pitchFamily="18" charset="0"/>
                <a:cs typeface="Times New Roman" pitchFamily="18" charset="0"/>
              </a:rPr>
              <a:t>caspases</a:t>
            </a:r>
            <a:endParaRPr lang="en-IN" sz="2000" dirty="0" smtClean="0">
              <a:solidFill>
                <a:srgbClr val="00B050"/>
              </a:solidFill>
              <a:latin typeface="High Tower Text" pitchFamily="18" charset="0"/>
              <a:cs typeface="Times New Roman" pitchFamily="18" charset="0"/>
            </a:endParaRPr>
          </a:p>
        </p:txBody>
      </p:sp>
      <p:sp>
        <p:nvSpPr>
          <p:cNvPr id="3" name="Rectangle 2"/>
          <p:cNvSpPr/>
          <p:nvPr/>
        </p:nvSpPr>
        <p:spPr>
          <a:xfrm>
            <a:off x="6588224" y="44624"/>
            <a:ext cx="2066591" cy="369332"/>
          </a:xfrm>
          <a:prstGeom prst="rect">
            <a:avLst/>
          </a:prstGeom>
        </p:spPr>
        <p:txBody>
          <a:bodyPr wrap="none">
            <a:spAutoFit/>
          </a:bodyPr>
          <a:lstStyle/>
          <a:p>
            <a:r>
              <a:rPr lang="en-US" dirty="0" smtClean="0">
                <a:latin typeface="Harrington" pitchFamily="82" charset="0"/>
              </a:rPr>
              <a:t>Introduction cont…</a:t>
            </a:r>
            <a:endParaRPr lang="en-US" dirty="0">
              <a:latin typeface="Harrington" pitchFamily="82" charset="0"/>
            </a:endParaRPr>
          </a:p>
        </p:txBody>
      </p:sp>
      <p:pic>
        <p:nvPicPr>
          <p:cNvPr id="4" name="Picture 3" descr="P1020478.JPG"/>
          <p:cNvPicPr>
            <a:picLocks noChangeAspect="1"/>
          </p:cNvPicPr>
          <p:nvPr/>
        </p:nvPicPr>
        <p:blipFill>
          <a:blip r:embed="rId2" cstate="print"/>
          <a:srcRect l="26562" t="34375" r="25781" b="13541"/>
          <a:stretch>
            <a:fillRect/>
          </a:stretch>
        </p:blipFill>
        <p:spPr>
          <a:xfrm>
            <a:off x="1403648" y="2420888"/>
            <a:ext cx="1417877" cy="1066340"/>
          </a:xfrm>
          <a:prstGeom prst="rect">
            <a:avLst/>
          </a:prstGeom>
        </p:spPr>
      </p:pic>
      <p:pic>
        <p:nvPicPr>
          <p:cNvPr id="5" name="Picture 4" descr="P1020734.JPG"/>
          <p:cNvPicPr>
            <a:picLocks noChangeAspect="1"/>
          </p:cNvPicPr>
          <p:nvPr/>
        </p:nvPicPr>
        <p:blipFill>
          <a:blip r:embed="rId3" cstate="print"/>
          <a:srcRect l="24219" t="6250" r="19531"/>
          <a:stretch>
            <a:fillRect/>
          </a:stretch>
        </p:blipFill>
        <p:spPr>
          <a:xfrm rot="5400000">
            <a:off x="6429287" y="2136637"/>
            <a:ext cx="1109963" cy="1512167"/>
          </a:xfrm>
          <a:prstGeom prst="rect">
            <a:avLst/>
          </a:prstGeom>
        </p:spPr>
      </p:pic>
      <p:pic>
        <p:nvPicPr>
          <p:cNvPr id="6" name="Picture 5" descr="P1020541.JPG"/>
          <p:cNvPicPr>
            <a:picLocks noChangeAspect="1"/>
          </p:cNvPicPr>
          <p:nvPr/>
        </p:nvPicPr>
        <p:blipFill>
          <a:blip r:embed="rId4" cstate="print"/>
          <a:srcRect l="35938" t="32292" r="44531" b="44791"/>
          <a:stretch>
            <a:fillRect/>
          </a:stretch>
        </p:blipFill>
        <p:spPr>
          <a:xfrm>
            <a:off x="3851920" y="2348880"/>
            <a:ext cx="1369540" cy="1105794"/>
          </a:xfrm>
          <a:prstGeom prst="rect">
            <a:avLst/>
          </a:prstGeom>
        </p:spPr>
      </p:pic>
      <p:sp>
        <p:nvSpPr>
          <p:cNvPr id="7" name="Right Arrow 6"/>
          <p:cNvSpPr/>
          <p:nvPr/>
        </p:nvSpPr>
        <p:spPr>
          <a:xfrm>
            <a:off x="3059832" y="2852936"/>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ight Arrow 7"/>
          <p:cNvSpPr/>
          <p:nvPr/>
        </p:nvSpPr>
        <p:spPr>
          <a:xfrm>
            <a:off x="5436096" y="2780928"/>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404664"/>
            <a:ext cx="8964488" cy="6093976"/>
          </a:xfrm>
          <a:prstGeom prst="rect">
            <a:avLst/>
          </a:prstGeom>
          <a:noFill/>
        </p:spPr>
        <p:txBody>
          <a:bodyPr wrap="square" rtlCol="0">
            <a:spAutoFit/>
          </a:bodyPr>
          <a:lstStyle/>
          <a:p>
            <a:pPr marL="342900" lvl="2" indent="-342900" algn="just">
              <a:lnSpc>
                <a:spcPct val="150000"/>
              </a:lnSpc>
              <a:buFont typeface="Wingdings" pitchFamily="2" charset="2"/>
              <a:buChar char="Ø"/>
            </a:pPr>
            <a:r>
              <a:rPr lang="en-IN" sz="2000" dirty="0" smtClean="0">
                <a:latin typeface="High Tower Text" pitchFamily="18" charset="0"/>
              </a:rPr>
              <a:t>Particularly, serine protease is involved in the breakdown of extracellular matrix in normal physiological processes, such as embryonic development, </a:t>
            </a:r>
            <a:r>
              <a:rPr lang="en-IN" sz="2000" dirty="0" smtClean="0">
                <a:latin typeface="High Tower Text" pitchFamily="18" charset="0"/>
                <a:cs typeface="Times New Roman" pitchFamily="18" charset="0"/>
              </a:rPr>
              <a:t>blood coagulation, immune responses, signal transduction, hormone activation, </a:t>
            </a:r>
            <a:r>
              <a:rPr lang="en-IN" sz="2000" dirty="0" smtClean="0">
                <a:latin typeface="High Tower Text" pitchFamily="18" charset="0"/>
              </a:rPr>
              <a:t>reproduction and tissue remodelling in insects  (</a:t>
            </a:r>
            <a:r>
              <a:rPr lang="en-IN" sz="2000" dirty="0" smtClean="0">
                <a:latin typeface="High Tower Text" pitchFamily="18" charset="0"/>
                <a:cs typeface="Times New Roman" pitchFamily="18" charset="0"/>
              </a:rPr>
              <a:t>Nakajima </a:t>
            </a:r>
            <a:r>
              <a:rPr lang="en-IN" sz="2000" i="1" dirty="0" smtClean="0">
                <a:latin typeface="High Tower Text" pitchFamily="18" charset="0"/>
                <a:cs typeface="Times New Roman" pitchFamily="18" charset="0"/>
              </a:rPr>
              <a:t>et al.,</a:t>
            </a:r>
            <a:r>
              <a:rPr lang="en-IN" sz="2000" dirty="0" smtClean="0">
                <a:latin typeface="High Tower Text" pitchFamily="18" charset="0"/>
                <a:cs typeface="Times New Roman" pitchFamily="18" charset="0"/>
              </a:rPr>
              <a:t> 1997).</a:t>
            </a:r>
            <a:endParaRPr lang="en-IN" sz="2000" dirty="0" smtClean="0">
              <a:latin typeface="High Tower Text" pitchFamily="18" charset="0"/>
            </a:endParaRPr>
          </a:p>
          <a:p>
            <a:pPr marL="342900" lvl="2" indent="-342900" algn="just">
              <a:lnSpc>
                <a:spcPct val="150000"/>
              </a:lnSpc>
              <a:buFont typeface="Wingdings" pitchFamily="2" charset="2"/>
              <a:buChar char="Ø"/>
            </a:pPr>
            <a:r>
              <a:rPr lang="en-IN" sz="2000" dirty="0" smtClean="0">
                <a:latin typeface="High Tower Text" pitchFamily="18" charset="0"/>
                <a:cs typeface="Times New Roman" pitchFamily="18" charset="0"/>
              </a:rPr>
              <a:t>Previous studies shows that 37kDa serine protease was synthesized as a zymogen at larval stage and activated upon pupation and involved in midgut tissue remodelling of silkworm </a:t>
            </a:r>
            <a:r>
              <a:rPr lang="en-IN" sz="2000" i="1" dirty="0" smtClean="0">
                <a:latin typeface="High Tower Text" pitchFamily="18" charset="0"/>
                <a:cs typeface="Times New Roman" pitchFamily="18" charset="0"/>
              </a:rPr>
              <a:t>B.mori </a:t>
            </a:r>
            <a:r>
              <a:rPr lang="en-IN" sz="2000" dirty="0" smtClean="0">
                <a:latin typeface="High Tower Text" pitchFamily="18" charset="0"/>
                <a:cs typeface="Times New Roman" pitchFamily="18" charset="0"/>
              </a:rPr>
              <a:t>(Kaji </a:t>
            </a:r>
            <a:r>
              <a:rPr lang="en-IN" sz="2000" i="1" dirty="0" smtClean="0">
                <a:latin typeface="High Tower Text" pitchFamily="18" charset="0"/>
                <a:cs typeface="Times New Roman" pitchFamily="18" charset="0"/>
              </a:rPr>
              <a:t>et al</a:t>
            </a:r>
            <a:r>
              <a:rPr lang="en-IN" sz="2000" dirty="0" smtClean="0">
                <a:latin typeface="High Tower Text" pitchFamily="18" charset="0"/>
                <a:cs typeface="Times New Roman" pitchFamily="18" charset="0"/>
              </a:rPr>
              <a:t>., 2009). </a:t>
            </a:r>
          </a:p>
          <a:p>
            <a:pPr marL="342900" lvl="2" indent="-342900" algn="just">
              <a:lnSpc>
                <a:spcPct val="150000"/>
              </a:lnSpc>
              <a:buFont typeface="Wingdings" pitchFamily="2" charset="2"/>
              <a:buChar char="Ø"/>
            </a:pPr>
            <a:r>
              <a:rPr lang="en-IN" sz="2000" dirty="0" smtClean="0">
                <a:latin typeface="High Tower Text" pitchFamily="18" charset="0"/>
                <a:cs typeface="Times New Roman" pitchFamily="18" charset="0"/>
              </a:rPr>
              <a:t>However, further role and molecular mechanism of 37kDa serine protease activation on midgut tissue remodelling  in silkworm, </a:t>
            </a:r>
            <a:r>
              <a:rPr lang="en-IN" sz="2000" i="1" dirty="0" smtClean="0">
                <a:latin typeface="High Tower Text" pitchFamily="18" charset="0"/>
                <a:cs typeface="Times New Roman" pitchFamily="18" charset="0"/>
              </a:rPr>
              <a:t>B.mori </a:t>
            </a:r>
            <a:r>
              <a:rPr lang="en-IN" sz="2000" dirty="0" smtClean="0">
                <a:latin typeface="High Tower Text" pitchFamily="18" charset="0"/>
                <a:cs typeface="Times New Roman" pitchFamily="18" charset="0"/>
              </a:rPr>
              <a:t>is unclear.</a:t>
            </a:r>
          </a:p>
          <a:p>
            <a:pPr marL="342900" lvl="2" indent="-342900" algn="just">
              <a:lnSpc>
                <a:spcPct val="150000"/>
              </a:lnSpc>
              <a:buFont typeface="Wingdings" pitchFamily="2" charset="2"/>
              <a:buChar char="Ø"/>
            </a:pPr>
            <a:r>
              <a:rPr lang="en-US" sz="2000" dirty="0" smtClean="0">
                <a:latin typeface="High Tower Text" pitchFamily="18" charset="0"/>
                <a:cs typeface="Times New Roman" pitchFamily="18" charset="0"/>
              </a:rPr>
              <a:t>In the present study, we plan to characterize the </a:t>
            </a:r>
            <a:r>
              <a:rPr lang="en-IN" sz="2000" dirty="0" smtClean="0">
                <a:latin typeface="High Tower Text" pitchFamily="18" charset="0"/>
                <a:cs typeface="Times New Roman" pitchFamily="18" charset="0"/>
              </a:rPr>
              <a:t>37kDa serine protease zymogen activation for better understanding insect gut physiology </a:t>
            </a:r>
            <a:r>
              <a:rPr lang="en-US" sz="2000" dirty="0" smtClean="0">
                <a:latin typeface="High Tower Text" pitchFamily="18" charset="0"/>
                <a:cs typeface="Times New Roman" pitchFamily="18" charset="0"/>
              </a:rPr>
              <a:t>and exploit the active </a:t>
            </a:r>
            <a:r>
              <a:rPr lang="en-IN" sz="2000" dirty="0" smtClean="0">
                <a:latin typeface="High Tower Text" pitchFamily="18" charset="0"/>
                <a:cs typeface="Times New Roman" pitchFamily="18" charset="0"/>
              </a:rPr>
              <a:t>37kDa serine protease as a drug to earlier activation of larval midgut tissue remodelling (lysis), that will pay a novel bio control strategy.</a:t>
            </a:r>
            <a:endParaRPr lang="en-US" sz="2000" dirty="0">
              <a:latin typeface="High Tower Text" pitchFamily="18" charset="0"/>
            </a:endParaRPr>
          </a:p>
        </p:txBody>
      </p:sp>
      <p:sp>
        <p:nvSpPr>
          <p:cNvPr id="4" name="TextBox 3"/>
          <p:cNvSpPr txBox="1"/>
          <p:nvPr/>
        </p:nvSpPr>
        <p:spPr>
          <a:xfrm>
            <a:off x="6705600" y="44624"/>
            <a:ext cx="2362200" cy="369332"/>
          </a:xfrm>
          <a:prstGeom prst="rect">
            <a:avLst/>
          </a:prstGeom>
          <a:noFill/>
        </p:spPr>
        <p:txBody>
          <a:bodyPr wrap="square" rtlCol="0">
            <a:spAutoFit/>
          </a:bodyPr>
          <a:lstStyle/>
          <a:p>
            <a:r>
              <a:rPr lang="en-US" dirty="0" smtClean="0">
                <a:latin typeface="Harrington" pitchFamily="82" charset="0"/>
              </a:rPr>
              <a:t>Introduction cont…</a:t>
            </a:r>
            <a:endParaRPr lang="en-US" dirty="0">
              <a:latin typeface="Harrington" pitchFamily="82"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92696"/>
            <a:ext cx="9144000" cy="1692771"/>
          </a:xfrm>
          <a:prstGeom prst="rect">
            <a:avLst/>
          </a:prstGeom>
        </p:spPr>
        <p:txBody>
          <a:bodyPr wrap="square">
            <a:spAutoFit/>
          </a:bodyPr>
          <a:lstStyle/>
          <a:p>
            <a:pPr lvl="0" algn="ctr" eaLnBrk="0" fontAlgn="base" hangingPunct="0">
              <a:spcBef>
                <a:spcPct val="0"/>
              </a:spcBef>
              <a:spcAft>
                <a:spcPct val="0"/>
              </a:spcAft>
            </a:pPr>
            <a:r>
              <a:rPr lang="en-US" sz="3200" b="1" dirty="0" smtClean="0">
                <a:latin typeface="High Tower Text" pitchFamily="18" charset="0"/>
                <a:ea typeface="Calibri" pitchFamily="34" charset="0"/>
                <a:cs typeface="Times New Roman" pitchFamily="18" charset="0"/>
              </a:rPr>
              <a:t>Objectives</a:t>
            </a:r>
          </a:p>
          <a:p>
            <a:pPr lvl="0" algn="ctr" eaLnBrk="0" fontAlgn="base" hangingPunct="0">
              <a:spcBef>
                <a:spcPct val="0"/>
              </a:spcBef>
              <a:spcAft>
                <a:spcPct val="0"/>
              </a:spcAft>
            </a:pPr>
            <a:endParaRPr lang="en-US" sz="2400" b="1" dirty="0" smtClean="0">
              <a:latin typeface="High Tower Text" pitchFamily="18" charset="0"/>
              <a:ea typeface="Calibri" pitchFamily="34" charset="0"/>
              <a:cs typeface="Times New Roman" pitchFamily="18" charset="0"/>
            </a:endParaRPr>
          </a:p>
          <a:p>
            <a:pPr lvl="0" algn="ctr" eaLnBrk="0" fontAlgn="base" hangingPunct="0">
              <a:spcBef>
                <a:spcPct val="0"/>
              </a:spcBef>
              <a:spcAft>
                <a:spcPct val="0"/>
              </a:spcAft>
            </a:pPr>
            <a:r>
              <a:rPr lang="en-US" sz="2400" b="1" dirty="0" smtClean="0">
                <a:solidFill>
                  <a:srgbClr val="0070C0"/>
                </a:solidFill>
                <a:latin typeface="High Tower Text" pitchFamily="18" charset="0"/>
                <a:ea typeface="Calibri" pitchFamily="34" charset="0"/>
                <a:cs typeface="Times New Roman" pitchFamily="18" charset="0"/>
              </a:rPr>
              <a:t>Purification and  characterization of the 37 kDa serine protease of silkworm, </a:t>
            </a:r>
            <a:r>
              <a:rPr lang="en-US" sz="2400" b="1" i="1" dirty="0" smtClean="0">
                <a:solidFill>
                  <a:srgbClr val="0070C0"/>
                </a:solidFill>
                <a:latin typeface="High Tower Text" pitchFamily="18" charset="0"/>
                <a:ea typeface="Calibri" pitchFamily="34" charset="0"/>
                <a:cs typeface="Times New Roman" pitchFamily="18" charset="0"/>
              </a:rPr>
              <a:t>Bombyx mori</a:t>
            </a:r>
            <a:endParaRPr lang="en-US" sz="2400" b="1" dirty="0" smtClean="0">
              <a:solidFill>
                <a:srgbClr val="0070C0"/>
              </a:solidFill>
              <a:latin typeface="High Tower Text" pitchFamily="18" charset="0"/>
              <a:cs typeface="Times New Roman" pitchFamily="18" charset="0"/>
            </a:endParaRPr>
          </a:p>
        </p:txBody>
      </p:sp>
      <p:sp>
        <p:nvSpPr>
          <p:cNvPr id="5" name="Rectangle 4"/>
          <p:cNvSpPr/>
          <p:nvPr/>
        </p:nvSpPr>
        <p:spPr>
          <a:xfrm>
            <a:off x="683568" y="2492896"/>
            <a:ext cx="8136904" cy="2554545"/>
          </a:xfrm>
          <a:prstGeom prst="rect">
            <a:avLst/>
          </a:prstGeom>
        </p:spPr>
        <p:txBody>
          <a:bodyPr wrap="square">
            <a:spAutoFit/>
          </a:bodyPr>
          <a:lstStyle/>
          <a:p>
            <a:pPr lvl="0" algn="just" eaLnBrk="0" fontAlgn="base" hangingPunct="0">
              <a:spcBef>
                <a:spcPct val="0"/>
              </a:spcBef>
              <a:spcAft>
                <a:spcPct val="0"/>
              </a:spcAft>
              <a:buFont typeface="Wingdings" pitchFamily="2" charset="2"/>
              <a:buChar char="Ø"/>
            </a:pPr>
            <a:r>
              <a:rPr lang="en-US" sz="2000" dirty="0" smtClean="0">
                <a:latin typeface="High Tower Text" pitchFamily="18" charset="0"/>
                <a:ea typeface="Calibri" pitchFamily="34" charset="0"/>
                <a:cs typeface="Times New Roman" pitchFamily="18" charset="0"/>
              </a:rPr>
              <a:t>Prediction of domain, cleavage site of signal peptide and propeptide for 37kDa serine protease</a:t>
            </a:r>
          </a:p>
          <a:p>
            <a:pPr lvl="0" algn="just" eaLnBrk="0" hangingPunct="0">
              <a:buFont typeface="Wingdings" pitchFamily="2" charset="2"/>
              <a:buChar char="Ø"/>
            </a:pPr>
            <a:r>
              <a:rPr lang="en-US" sz="2000" dirty="0" smtClean="0">
                <a:latin typeface="High Tower Text" pitchFamily="18" charset="0"/>
                <a:ea typeface="Calibri" pitchFamily="34" charset="0"/>
                <a:cs typeface="Times New Roman" pitchFamily="18" charset="0"/>
              </a:rPr>
              <a:t>Molecular cloning and over expression of p37kDa serine protease zymogen of silkworm, </a:t>
            </a:r>
            <a:r>
              <a:rPr lang="en-US" sz="2000" i="1" dirty="0" smtClean="0">
                <a:latin typeface="High Tower Text" pitchFamily="18" charset="0"/>
                <a:ea typeface="Calibri" pitchFamily="34" charset="0"/>
                <a:cs typeface="Times New Roman" pitchFamily="18" charset="0"/>
              </a:rPr>
              <a:t>Bombyx mori </a:t>
            </a:r>
            <a:r>
              <a:rPr lang="en-US" sz="2000" dirty="0" smtClean="0">
                <a:latin typeface="High Tower Text" pitchFamily="18" charset="0"/>
                <a:ea typeface="Calibri" pitchFamily="34" charset="0"/>
                <a:cs typeface="Times New Roman" pitchFamily="18" charset="0"/>
              </a:rPr>
              <a:t>in</a:t>
            </a:r>
            <a:r>
              <a:rPr lang="en-US" sz="2000" i="1" dirty="0" smtClean="0">
                <a:latin typeface="High Tower Text" pitchFamily="18" charset="0"/>
                <a:ea typeface="Calibri" pitchFamily="34" charset="0"/>
                <a:cs typeface="Times New Roman" pitchFamily="18" charset="0"/>
              </a:rPr>
              <a:t> E.coli</a:t>
            </a:r>
          </a:p>
          <a:p>
            <a:pPr lvl="0" algn="just" eaLnBrk="0" hangingPunct="0">
              <a:buFont typeface="Wingdings" pitchFamily="2" charset="2"/>
              <a:buChar char="Ø"/>
            </a:pPr>
            <a:r>
              <a:rPr lang="en-US" sz="2000" dirty="0" smtClean="0">
                <a:latin typeface="High Tower Text" pitchFamily="18" charset="0"/>
                <a:ea typeface="Calibri" pitchFamily="34" charset="0"/>
                <a:cs typeface="Times New Roman" pitchFamily="18" charset="0"/>
              </a:rPr>
              <a:t>Extraction and purification of p37kDa serine protease zymogen</a:t>
            </a:r>
            <a:endParaRPr lang="en-US" sz="2000" dirty="0" smtClean="0">
              <a:latin typeface="High Tower Text" pitchFamily="18" charset="0"/>
              <a:cs typeface="Times New Roman" pitchFamily="18" charset="0"/>
            </a:endParaRPr>
          </a:p>
          <a:p>
            <a:pPr lvl="0" algn="just" eaLnBrk="0" hangingPunct="0">
              <a:buFont typeface="Wingdings" pitchFamily="2" charset="2"/>
              <a:buChar char="Ø"/>
            </a:pPr>
            <a:r>
              <a:rPr lang="en-US" sz="2000" dirty="0" smtClean="0">
                <a:latin typeface="High Tower Text" pitchFamily="18" charset="0"/>
                <a:ea typeface="Calibri" pitchFamily="34" charset="0"/>
                <a:cs typeface="Times New Roman" pitchFamily="18" charset="0"/>
              </a:rPr>
              <a:t>Proteomic characterization of purified 37 kDa serine protease</a:t>
            </a:r>
            <a:endParaRPr lang="en-US" sz="2000" dirty="0" smtClean="0">
              <a:latin typeface="High Tower Text" pitchFamily="18" charset="0"/>
              <a:cs typeface="Times New Roman" pitchFamily="18" charset="0"/>
            </a:endParaRPr>
          </a:p>
          <a:p>
            <a:pPr algn="just">
              <a:buFont typeface="Wingdings" pitchFamily="2" charset="2"/>
              <a:buChar char="Ø"/>
            </a:pPr>
            <a:r>
              <a:rPr lang="en-US" sz="2000" dirty="0" smtClean="0">
                <a:latin typeface="High Tower Text" pitchFamily="18" charset="0"/>
                <a:ea typeface="Calibri" pitchFamily="34" charset="0"/>
                <a:cs typeface="Times New Roman" pitchFamily="18" charset="0"/>
              </a:rPr>
              <a:t>Molecular cloning and over expression of </a:t>
            </a:r>
            <a:r>
              <a:rPr lang="en-US" sz="2000" dirty="0" smtClean="0">
                <a:latin typeface="High Tower Text" pitchFamily="18" charset="0"/>
                <a:cs typeface="Times New Roman" pitchFamily="18" charset="0"/>
              </a:rPr>
              <a:t>active serine protease (Ap37k) for insecticidal activity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80728"/>
            <a:ext cx="8640960" cy="5184576"/>
          </a:xfrm>
        </p:spPr>
        <p:txBody>
          <a:bodyPr>
            <a:noAutofit/>
          </a:bodyPr>
          <a:lstStyle/>
          <a:p>
            <a:pPr algn="just">
              <a:buFont typeface="Wingdings" pitchFamily="2" charset="2"/>
              <a:buChar char="Ø"/>
            </a:pPr>
            <a:r>
              <a:rPr lang="en-US" sz="2000" dirty="0" smtClean="0">
                <a:latin typeface="High Tower Text" pitchFamily="18" charset="0"/>
                <a:cs typeface="Times New Roman" pitchFamily="18" charset="0"/>
              </a:rPr>
              <a:t>Domain, Signal peptide and pro-peptide cleavage site detection were performed using SMART, signal P 4.1 tool and Prop 1.0 server respectively </a:t>
            </a:r>
            <a:r>
              <a:rPr lang="en-US" sz="2000" b="1" dirty="0" smtClean="0">
                <a:latin typeface="High Tower Text" pitchFamily="18" charset="0"/>
                <a:cs typeface="Times New Roman" pitchFamily="18" charset="0"/>
              </a:rPr>
              <a:t>(Schultz </a:t>
            </a:r>
            <a:r>
              <a:rPr lang="en-US" sz="2000" b="1" i="1" dirty="0" smtClean="0">
                <a:latin typeface="High Tower Text" pitchFamily="18" charset="0"/>
                <a:cs typeface="Times New Roman" pitchFamily="18" charset="0"/>
              </a:rPr>
              <a:t>et al</a:t>
            </a:r>
            <a:r>
              <a:rPr lang="en-US" sz="2000" b="1" dirty="0" smtClean="0">
                <a:latin typeface="High Tower Text" pitchFamily="18" charset="0"/>
                <a:cs typeface="Times New Roman" pitchFamily="18" charset="0"/>
              </a:rPr>
              <a:t>. 1998; </a:t>
            </a:r>
            <a:r>
              <a:rPr lang="en-US" sz="2000" b="1" dirty="0" err="1" smtClean="0">
                <a:latin typeface="High Tower Text" pitchFamily="18" charset="0"/>
                <a:cs typeface="Times New Roman" pitchFamily="18" charset="0"/>
              </a:rPr>
              <a:t>Duckert</a:t>
            </a:r>
            <a:r>
              <a:rPr lang="en-US" sz="2000" b="1" dirty="0" smtClean="0">
                <a:latin typeface="High Tower Text" pitchFamily="18" charset="0"/>
                <a:cs typeface="Times New Roman" pitchFamily="18" charset="0"/>
              </a:rPr>
              <a:t> </a:t>
            </a:r>
            <a:r>
              <a:rPr lang="en-US" sz="2000" b="1" i="1" dirty="0" smtClean="0">
                <a:latin typeface="High Tower Text" pitchFamily="18" charset="0"/>
                <a:cs typeface="Times New Roman" pitchFamily="18" charset="0"/>
              </a:rPr>
              <a:t>et al., </a:t>
            </a:r>
            <a:r>
              <a:rPr lang="en-US" sz="2000" b="1" dirty="0" smtClean="0">
                <a:latin typeface="High Tower Text" pitchFamily="18" charset="0"/>
                <a:cs typeface="Times New Roman" pitchFamily="18" charset="0"/>
              </a:rPr>
              <a:t>2004).</a:t>
            </a:r>
          </a:p>
          <a:p>
            <a:pPr algn="just">
              <a:buFont typeface="Wingdings" pitchFamily="2" charset="2"/>
              <a:buChar char="Ø"/>
            </a:pPr>
            <a:r>
              <a:rPr lang="en-US" sz="2000" dirty="0" smtClean="0">
                <a:latin typeface="High Tower Text" pitchFamily="18" charset="0"/>
                <a:cs typeface="Times New Roman" pitchFamily="18" charset="0"/>
              </a:rPr>
              <a:t>Molecular cloning and over expression </a:t>
            </a:r>
            <a:r>
              <a:rPr lang="en-US" sz="2000" b="1" dirty="0" smtClean="0">
                <a:latin typeface="High Tower Text" pitchFamily="18" charset="0"/>
                <a:cs typeface="Times New Roman" pitchFamily="18" charset="0"/>
              </a:rPr>
              <a:t>(Sambrook </a:t>
            </a:r>
            <a:r>
              <a:rPr lang="en-US" sz="2000" b="1" i="1" dirty="0" smtClean="0">
                <a:latin typeface="High Tower Text" pitchFamily="18" charset="0"/>
                <a:cs typeface="Times New Roman" pitchFamily="18" charset="0"/>
              </a:rPr>
              <a:t>et al</a:t>
            </a:r>
            <a:r>
              <a:rPr lang="en-US" sz="2000" b="1" dirty="0" smtClean="0">
                <a:latin typeface="High Tower Text" pitchFamily="18" charset="0"/>
                <a:cs typeface="Times New Roman" pitchFamily="18" charset="0"/>
              </a:rPr>
              <a:t>., 1989; </a:t>
            </a:r>
            <a:r>
              <a:rPr lang="en-US" sz="2000" b="1" dirty="0" err="1" smtClean="0">
                <a:latin typeface="High Tower Text" pitchFamily="18" charset="0"/>
                <a:cs typeface="Times New Roman" pitchFamily="18" charset="0"/>
              </a:rPr>
              <a:t>Novagen</a:t>
            </a:r>
            <a:r>
              <a:rPr lang="en-US" sz="2000" b="1" dirty="0" smtClean="0">
                <a:latin typeface="High Tower Text" pitchFamily="18" charset="0"/>
                <a:cs typeface="Times New Roman" pitchFamily="18" charset="0"/>
              </a:rPr>
              <a:t> 10</a:t>
            </a:r>
            <a:r>
              <a:rPr lang="en-US" sz="2000" b="1" baseline="30000" dirty="0" smtClean="0">
                <a:latin typeface="High Tower Text" pitchFamily="18" charset="0"/>
                <a:cs typeface="Times New Roman" pitchFamily="18" charset="0"/>
              </a:rPr>
              <a:t>th</a:t>
            </a:r>
            <a:r>
              <a:rPr lang="en-US" sz="2000" b="1" dirty="0" smtClean="0">
                <a:latin typeface="High Tower Text" pitchFamily="18" charset="0"/>
                <a:cs typeface="Times New Roman" pitchFamily="18" charset="0"/>
              </a:rPr>
              <a:t> edition of pET system manual).</a:t>
            </a:r>
          </a:p>
          <a:p>
            <a:pPr algn="just">
              <a:buFont typeface="Wingdings" pitchFamily="2" charset="2"/>
              <a:buChar char="Ø"/>
            </a:pPr>
            <a:r>
              <a:rPr lang="en-US" sz="2000" dirty="0" smtClean="0">
                <a:latin typeface="High Tower Text" pitchFamily="18" charset="0"/>
                <a:cs typeface="Times New Roman" pitchFamily="18" charset="0"/>
              </a:rPr>
              <a:t>Extraction and purification of over expressed 37kDa serine protease by using immobilized affinity chromatography </a:t>
            </a:r>
            <a:r>
              <a:rPr lang="en-US" sz="2000" b="1" dirty="0" smtClean="0">
                <a:latin typeface="High Tower Text" pitchFamily="18" charset="0"/>
                <a:cs typeface="Times New Roman" pitchFamily="18" charset="0"/>
              </a:rPr>
              <a:t>(Sambrook </a:t>
            </a:r>
            <a:r>
              <a:rPr lang="en-US" sz="2000" b="1" i="1" dirty="0" smtClean="0">
                <a:latin typeface="High Tower Text" pitchFamily="18" charset="0"/>
                <a:cs typeface="Times New Roman" pitchFamily="18" charset="0"/>
              </a:rPr>
              <a:t>et al</a:t>
            </a:r>
            <a:r>
              <a:rPr lang="en-US" sz="2000" b="1" dirty="0" smtClean="0">
                <a:latin typeface="High Tower Text" pitchFamily="18" charset="0"/>
                <a:cs typeface="Times New Roman" pitchFamily="18" charset="0"/>
              </a:rPr>
              <a:t>., 1989).</a:t>
            </a:r>
          </a:p>
          <a:p>
            <a:pPr algn="just">
              <a:buFont typeface="Wingdings" pitchFamily="2" charset="2"/>
              <a:buChar char="Ø"/>
            </a:pPr>
            <a:r>
              <a:rPr lang="en-IN" sz="2000" dirty="0" smtClean="0">
                <a:latin typeface="High Tower Text" pitchFamily="18" charset="0"/>
                <a:cs typeface="Times New Roman" pitchFamily="18" charset="0"/>
              </a:rPr>
              <a:t>Dialysis of purified protein (</a:t>
            </a:r>
            <a:r>
              <a:rPr lang="en-US" sz="2000" b="1" dirty="0" smtClean="0">
                <a:latin typeface="High Tower Text" pitchFamily="18" charset="0"/>
                <a:cs typeface="Times New Roman" pitchFamily="18" charset="0"/>
              </a:rPr>
              <a:t>Sambrook </a:t>
            </a:r>
            <a:r>
              <a:rPr lang="en-US" sz="2000" b="1" i="1" dirty="0" smtClean="0">
                <a:latin typeface="High Tower Text" pitchFamily="18" charset="0"/>
                <a:cs typeface="Times New Roman" pitchFamily="18" charset="0"/>
              </a:rPr>
              <a:t>et al.</a:t>
            </a:r>
            <a:r>
              <a:rPr lang="en-US" sz="2000" b="1" dirty="0" smtClean="0">
                <a:latin typeface="High Tower Text" pitchFamily="18" charset="0"/>
                <a:cs typeface="Times New Roman" pitchFamily="18" charset="0"/>
              </a:rPr>
              <a:t>, 1989).</a:t>
            </a:r>
            <a:endParaRPr lang="en-US" sz="2000" dirty="0" smtClean="0">
              <a:latin typeface="High Tower Text" pitchFamily="18" charset="0"/>
              <a:cs typeface="Times New Roman" pitchFamily="18" charset="0"/>
            </a:endParaRPr>
          </a:p>
          <a:p>
            <a:pPr algn="just">
              <a:buFont typeface="Wingdings" pitchFamily="2" charset="2"/>
              <a:buChar char="Ø"/>
            </a:pPr>
            <a:r>
              <a:rPr lang="en-US" sz="2000" dirty="0" smtClean="0">
                <a:latin typeface="High Tower Text" pitchFamily="18" charset="0"/>
                <a:cs typeface="Times New Roman" pitchFamily="18" charset="0"/>
              </a:rPr>
              <a:t>Quantification of purified protein by Bradford assay </a:t>
            </a:r>
            <a:r>
              <a:rPr lang="en-US" sz="2000" b="1" dirty="0" smtClean="0">
                <a:latin typeface="High Tower Text" pitchFamily="18" charset="0"/>
                <a:cs typeface="Times New Roman" pitchFamily="18" charset="0"/>
              </a:rPr>
              <a:t>(Bradford, 1976).</a:t>
            </a:r>
          </a:p>
          <a:p>
            <a:pPr algn="just">
              <a:buFont typeface="Wingdings" pitchFamily="2" charset="2"/>
              <a:buChar char="Ø"/>
            </a:pPr>
            <a:r>
              <a:rPr lang="en-US" sz="2000" dirty="0" smtClean="0">
                <a:latin typeface="High Tower Text" pitchFamily="18" charset="0"/>
                <a:cs typeface="Times New Roman" pitchFamily="18" charset="0"/>
              </a:rPr>
              <a:t>SDS-PAGE analysis of purified 37kDa serine protease </a:t>
            </a:r>
            <a:r>
              <a:rPr lang="en-US" sz="2000" b="1" dirty="0" smtClean="0">
                <a:latin typeface="High Tower Text" pitchFamily="18" charset="0"/>
                <a:cs typeface="Times New Roman" pitchFamily="18" charset="0"/>
              </a:rPr>
              <a:t>(</a:t>
            </a:r>
            <a:r>
              <a:rPr lang="en-IN" sz="2000" b="1" dirty="0" smtClean="0">
                <a:latin typeface="High Tower Text" pitchFamily="18" charset="0"/>
              </a:rPr>
              <a:t>Laemmli, 1974</a:t>
            </a:r>
            <a:r>
              <a:rPr lang="en-US" sz="2000" b="1" dirty="0" smtClean="0">
                <a:latin typeface="High Tower Text" pitchFamily="18" charset="0"/>
                <a:cs typeface="Times New Roman" pitchFamily="18" charset="0"/>
              </a:rPr>
              <a:t>).</a:t>
            </a:r>
          </a:p>
          <a:p>
            <a:pPr algn="just">
              <a:buFont typeface="Wingdings" pitchFamily="2" charset="2"/>
              <a:buChar char="Ø"/>
            </a:pPr>
            <a:r>
              <a:rPr lang="en-US" sz="2000" dirty="0" smtClean="0">
                <a:latin typeface="High Tower Text" pitchFamily="18" charset="0"/>
                <a:cs typeface="Times New Roman" pitchFamily="18" charset="0"/>
              </a:rPr>
              <a:t>2-D PAGE analysis of 37kDa serine protease </a:t>
            </a:r>
            <a:r>
              <a:rPr lang="en-US" sz="2000" b="1" dirty="0" smtClean="0">
                <a:latin typeface="High Tower Text" pitchFamily="18" charset="0"/>
                <a:cs typeface="Times New Roman" pitchFamily="18" charset="0"/>
              </a:rPr>
              <a:t>(2DE-DIGE manual, GE heath care).</a:t>
            </a:r>
          </a:p>
          <a:p>
            <a:pPr algn="just">
              <a:buFont typeface="Wingdings" pitchFamily="2" charset="2"/>
              <a:buChar char="Ø"/>
            </a:pPr>
            <a:r>
              <a:rPr lang="en-US" sz="2000" dirty="0" smtClean="0">
                <a:latin typeface="High Tower Text" pitchFamily="18" charset="0"/>
                <a:cs typeface="Times New Roman" pitchFamily="18" charset="0"/>
              </a:rPr>
              <a:t>MALDI-TOF/MS analysis and database searching </a:t>
            </a:r>
            <a:r>
              <a:rPr lang="en-US" sz="2000" b="1" dirty="0" smtClean="0">
                <a:latin typeface="High Tower Text" pitchFamily="18" charset="0"/>
                <a:cs typeface="Times New Roman" pitchFamily="18" charset="0"/>
              </a:rPr>
              <a:t>(IISc, Bangalore, India).</a:t>
            </a:r>
          </a:p>
        </p:txBody>
      </p:sp>
      <p:sp>
        <p:nvSpPr>
          <p:cNvPr id="5" name="Rectangle 4"/>
          <p:cNvSpPr/>
          <p:nvPr/>
        </p:nvSpPr>
        <p:spPr>
          <a:xfrm>
            <a:off x="0" y="260648"/>
            <a:ext cx="9144000" cy="584775"/>
          </a:xfrm>
          <a:prstGeom prst="rect">
            <a:avLst/>
          </a:prstGeom>
        </p:spPr>
        <p:txBody>
          <a:bodyPr wrap="square">
            <a:spAutoFit/>
          </a:bodyPr>
          <a:lstStyle/>
          <a:p>
            <a:pPr lvl="0" algn="ctr" eaLnBrk="0" fontAlgn="base" hangingPunct="0">
              <a:spcBef>
                <a:spcPct val="0"/>
              </a:spcBef>
              <a:spcAft>
                <a:spcPct val="0"/>
              </a:spcAft>
            </a:pPr>
            <a:r>
              <a:rPr lang="en-US" sz="3200" b="1" dirty="0" smtClean="0">
                <a:solidFill>
                  <a:srgbClr val="0070C0"/>
                </a:solidFill>
                <a:latin typeface="High Tower Text" pitchFamily="18" charset="0"/>
                <a:ea typeface="Calibri" pitchFamily="34" charset="0"/>
                <a:cs typeface="Times New Roman" pitchFamily="18" charset="0"/>
              </a:rPr>
              <a:t>Material and methods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636912"/>
            <a:ext cx="9144000" cy="1015663"/>
          </a:xfrm>
          <a:prstGeom prst="rect">
            <a:avLst/>
          </a:prstGeom>
          <a:noFill/>
        </p:spPr>
        <p:txBody>
          <a:bodyPr wrap="square" rtlCol="0">
            <a:spAutoFit/>
          </a:bodyPr>
          <a:lstStyle/>
          <a:p>
            <a:pPr algn="ctr"/>
            <a:r>
              <a:rPr lang="en-US" sz="6000" dirty="0" smtClean="0">
                <a:solidFill>
                  <a:srgbClr val="0070C0"/>
                </a:solidFill>
                <a:latin typeface="High Tower Text" pitchFamily="18" charset="0"/>
              </a:rPr>
              <a:t>Results and discussion</a:t>
            </a:r>
            <a:endParaRPr lang="en-IN" sz="6000" dirty="0">
              <a:solidFill>
                <a:srgbClr val="0070C0"/>
              </a:solidFill>
              <a:latin typeface="High Tower Text"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632" y="404664"/>
            <a:ext cx="6572296" cy="584775"/>
          </a:xfrm>
          <a:prstGeom prst="rect">
            <a:avLst/>
          </a:prstGeom>
          <a:noFill/>
        </p:spPr>
        <p:txBody>
          <a:bodyPr wrap="square" rtlCol="0">
            <a:spAutoFit/>
          </a:bodyPr>
          <a:lstStyle/>
          <a:p>
            <a:pPr algn="ctr"/>
            <a:r>
              <a:rPr lang="en-US" sz="3200" b="1" dirty="0" smtClean="0">
                <a:solidFill>
                  <a:srgbClr val="0070C0"/>
                </a:solidFill>
                <a:latin typeface="High Tower Text" pitchFamily="18" charset="0"/>
                <a:cs typeface="Times New Roman" pitchFamily="18" charset="0"/>
              </a:rPr>
              <a:t>37kDa serine protease precursor</a:t>
            </a:r>
            <a:endParaRPr lang="en-US" sz="3200" b="1" dirty="0">
              <a:solidFill>
                <a:srgbClr val="0070C0"/>
              </a:solidFill>
              <a:latin typeface="High Tower Text" pitchFamily="18" charset="0"/>
              <a:cs typeface="Times New Roman" pitchFamily="18" charset="0"/>
            </a:endParaRPr>
          </a:p>
        </p:txBody>
      </p:sp>
      <p:sp>
        <p:nvSpPr>
          <p:cNvPr id="4" name="Rectangle 1"/>
          <p:cNvSpPr>
            <a:spLocks noChangeArrowheads="1"/>
          </p:cNvSpPr>
          <p:nvPr/>
        </p:nvSpPr>
        <p:spPr bwMode="auto">
          <a:xfrm>
            <a:off x="179512" y="1854696"/>
            <a:ext cx="878497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FF0000"/>
                </a:solidFill>
                <a:effectLst/>
                <a:latin typeface="Courier New" pitchFamily="49" charset="0"/>
                <a:cs typeface="Courier New" pitchFamily="49" charset="0"/>
              </a:rPr>
              <a:t>MKWPVIMICLVGWSSCYT</a:t>
            </a:r>
            <a:r>
              <a:rPr kumimoji="0" lang="en-US" sz="2000" b="0" i="0" u="none" strike="noStrike" cap="none" normalizeH="0" baseline="0" dirty="0" smtClean="0">
                <a:ln>
                  <a:noFill/>
                </a:ln>
                <a:solidFill>
                  <a:schemeClr val="tx1"/>
                </a:solidFill>
                <a:effectLst>
                  <a:outerShdw blurRad="38100" dist="38100" dir="2700000" algn="tl">
                    <a:srgbClr val="000000">
                      <a:alpha val="43137"/>
                    </a:srgbClr>
                  </a:outerShdw>
                </a:effectLst>
                <a:latin typeface="Courier New" pitchFamily="49" charset="0"/>
                <a:cs typeface="Courier New" pitchFamily="49" charset="0"/>
              </a:rPr>
              <a:t>QRPIGQKDKGFIDWINNLLGGTTTTTTLRPIDDPPEDCPSCQCGIA</a:t>
            </a:r>
            <a:r>
              <a:rPr kumimoji="0" lang="en-US" sz="2000" b="0" i="0" u="none" strike="noStrike" cap="none" normalizeH="0" baseline="0" dirty="0" smtClean="0">
                <a:ln>
                  <a:noFill/>
                </a:ln>
                <a:solidFill>
                  <a:srgbClr val="0070C0"/>
                </a:solidFill>
                <a:effectLst>
                  <a:outerShdw blurRad="38100" dist="38100" dir="2700000" algn="tl">
                    <a:srgbClr val="000000">
                      <a:alpha val="43137"/>
                    </a:srgbClr>
                  </a:outerShdw>
                </a:effectLst>
                <a:latin typeface="Courier New" pitchFamily="49" charset="0"/>
                <a:cs typeface="Courier New" pitchFamily="49" charset="0"/>
              </a:rPr>
              <a:t>RTRR</a:t>
            </a:r>
            <a:r>
              <a:rPr kumimoji="0" lang="en-US" sz="2000" b="0" i="0" u="none" strike="noStrike" cap="none" normalizeH="0" baseline="0" dirty="0" smtClean="0">
                <a:ln>
                  <a:noFill/>
                </a:ln>
                <a:solidFill>
                  <a:srgbClr val="0070C0"/>
                </a:solidFill>
                <a:effectLst/>
                <a:latin typeface="Courier New" pitchFamily="49" charset="0"/>
                <a:cs typeface="Courier New" pitchFamily="49" charset="0"/>
              </a:rPr>
              <a:t>R</a:t>
            </a:r>
            <a:r>
              <a:rPr kumimoji="0" lang="en-US" sz="2000" b="0" i="0" u="none" strike="noStrike" cap="none" normalizeH="0" baseline="0" dirty="0" smtClean="0">
                <a:ln>
                  <a:noFill/>
                </a:ln>
                <a:solidFill>
                  <a:schemeClr val="accent6">
                    <a:lumMod val="75000"/>
                  </a:schemeClr>
                </a:solidFill>
                <a:effectLst/>
                <a:latin typeface="Courier New" pitchFamily="49" charset="0"/>
                <a:cs typeface="Courier New" pitchFamily="49" charset="0"/>
              </a:rPr>
              <a:t>IVGGYETKETEYPWMAALLYGGRFYCGGALISDLYVLTAAHCTSGF</a:t>
            </a:r>
            <a:r>
              <a:rPr kumimoji="0" lang="en-US" sz="2000" b="0" i="0" u="none" strike="noStrike" cap="none" normalizeH="0" baseline="0" dirty="0" smtClean="0">
                <a:ln>
                  <a:noFill/>
                </a:ln>
                <a:solidFill>
                  <a:srgbClr val="0070C0"/>
                </a:solidFill>
                <a:effectLst/>
                <a:latin typeface="Courier New" pitchFamily="49" charset="0"/>
                <a:cs typeface="Courier New" pitchFamily="49" charset="0"/>
              </a:rPr>
              <a:t>RKER</a:t>
            </a:r>
            <a:r>
              <a:rPr kumimoji="0" lang="en-US" sz="2000" b="0" i="0" u="none" strike="noStrike" cap="none" normalizeH="0" baseline="0" dirty="0" smtClean="0">
                <a:ln>
                  <a:noFill/>
                </a:ln>
                <a:solidFill>
                  <a:schemeClr val="accent6">
                    <a:lumMod val="75000"/>
                  </a:schemeClr>
                </a:solidFill>
                <a:effectLst/>
                <a:latin typeface="Courier New" pitchFamily="49" charset="0"/>
                <a:cs typeface="Courier New" pitchFamily="49" charset="0"/>
              </a:rPr>
              <a:t>ITVRFLEHDRSKVNETKTIDRKVSDII</a:t>
            </a:r>
            <a:r>
              <a:rPr kumimoji="0" lang="en-US" sz="2000" b="0" i="0" u="none" strike="noStrike" cap="none" normalizeH="0" baseline="0" dirty="0" smtClean="0">
                <a:ln>
                  <a:noFill/>
                </a:ln>
                <a:solidFill>
                  <a:srgbClr val="0070C0"/>
                </a:solidFill>
                <a:effectLst/>
                <a:latin typeface="Courier New" pitchFamily="49" charset="0"/>
                <a:cs typeface="Courier New" pitchFamily="49" charset="0"/>
              </a:rPr>
              <a:t>RHLR</a:t>
            </a:r>
            <a:r>
              <a:rPr kumimoji="0" lang="en-US" sz="2000" b="0" i="0" u="none" strike="noStrike" cap="none" normalizeH="0" baseline="0" dirty="0" smtClean="0">
                <a:ln>
                  <a:noFill/>
                </a:ln>
                <a:solidFill>
                  <a:schemeClr val="accent6">
                    <a:lumMod val="75000"/>
                  </a:schemeClr>
                </a:solidFill>
                <a:effectLst/>
                <a:latin typeface="Courier New" pitchFamily="49" charset="0"/>
                <a:cs typeface="Courier New" pitchFamily="49" charset="0"/>
              </a:rPr>
              <a:t>YNPGTYDSDIALLKLAERVDLSSAL</a:t>
            </a:r>
            <a:r>
              <a:rPr kumimoji="0" lang="en-US" sz="2000" b="0" i="0" u="none" strike="noStrike" cap="none" normalizeH="0" baseline="0" dirty="0" smtClean="0">
                <a:ln>
                  <a:noFill/>
                </a:ln>
                <a:solidFill>
                  <a:srgbClr val="0070C0"/>
                </a:solidFill>
                <a:effectLst/>
                <a:latin typeface="Courier New" pitchFamily="49" charset="0"/>
                <a:cs typeface="Courier New" pitchFamily="49" charset="0"/>
              </a:rPr>
              <a:t>KRVR</a:t>
            </a:r>
            <a:r>
              <a:rPr kumimoji="0" lang="en-US" sz="2000" b="0" i="0" u="none" strike="noStrike" cap="none" normalizeH="0" baseline="0" dirty="0" smtClean="0">
                <a:ln>
                  <a:noFill/>
                </a:ln>
                <a:solidFill>
                  <a:schemeClr val="accent6">
                    <a:lumMod val="75000"/>
                  </a:schemeClr>
                </a:solidFill>
                <a:effectLst/>
                <a:latin typeface="Courier New" pitchFamily="49" charset="0"/>
                <a:cs typeface="Courier New" pitchFamily="49" charset="0"/>
              </a:rPr>
              <a:t>SEGDNGTATDDDKDVGLRPVCLPSSGLSYNNYTGVVTGWGTTEEGGSVSNALQEVKVPIVTNEECRKGYGDRITDNMICAGEPEGGRDACQGDSGGPMHVLEMETSKYSEVGVVSWGEGCARPNKPGVYT</a:t>
            </a:r>
            <a:r>
              <a:rPr kumimoji="0" lang="en-US" sz="2000" b="0" i="0" u="none" strike="noStrike" cap="none" normalizeH="0" baseline="0" dirty="0" smtClean="0">
                <a:ln>
                  <a:noFill/>
                </a:ln>
                <a:solidFill>
                  <a:srgbClr val="0070C0"/>
                </a:solidFill>
                <a:effectLst/>
                <a:latin typeface="Courier New" pitchFamily="49" charset="0"/>
                <a:cs typeface="Courier New" pitchFamily="49" charset="0"/>
              </a:rPr>
              <a:t>RVNR</a:t>
            </a:r>
            <a:r>
              <a:rPr kumimoji="0" lang="en-US" sz="2000" b="0" i="0" u="none" strike="noStrike" cap="none" normalizeH="0" baseline="0" dirty="0" smtClean="0">
                <a:ln>
                  <a:noFill/>
                </a:ln>
                <a:solidFill>
                  <a:schemeClr val="accent6">
                    <a:lumMod val="75000"/>
                  </a:schemeClr>
                </a:solidFill>
                <a:effectLst/>
                <a:latin typeface="Courier New" pitchFamily="49" charset="0"/>
                <a:cs typeface="Courier New" pitchFamily="49" charset="0"/>
              </a:rPr>
              <a:t>YLTWIKQNTRDACNCQ </a:t>
            </a:r>
          </a:p>
        </p:txBody>
      </p:sp>
      <p:sp>
        <p:nvSpPr>
          <p:cNvPr id="7" name="Rectangle 6"/>
          <p:cNvSpPr/>
          <p:nvPr/>
        </p:nvSpPr>
        <p:spPr>
          <a:xfrm>
            <a:off x="395536" y="4221088"/>
            <a:ext cx="8064896" cy="523220"/>
          </a:xfrm>
          <a:prstGeom prst="rect">
            <a:avLst/>
          </a:prstGeom>
        </p:spPr>
        <p:txBody>
          <a:bodyPr wrap="square">
            <a:spAutoFit/>
          </a:bodyPr>
          <a:lstStyle/>
          <a:p>
            <a:pPr algn="ctr"/>
            <a:r>
              <a:rPr lang="en-IN" sz="2800" b="1" dirty="0" smtClean="0">
                <a:solidFill>
                  <a:srgbClr val="C00000"/>
                </a:solidFill>
                <a:latin typeface="High Tower Text" pitchFamily="18" charset="0"/>
              </a:rPr>
              <a:t>Theoretical pI/Mw: 6.46 / 36437.12 </a:t>
            </a:r>
            <a:endParaRPr lang="en-IN" sz="2800" b="1" dirty="0">
              <a:solidFill>
                <a:srgbClr val="C00000"/>
              </a:solidFill>
              <a:latin typeface="High Tower Text"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Desktop\37kp.png"/>
          <p:cNvPicPr>
            <a:picLocks noChangeAspect="1" noChangeArrowheads="1"/>
          </p:cNvPicPr>
          <p:nvPr/>
        </p:nvPicPr>
        <p:blipFill>
          <a:blip r:embed="rId2" cstate="print"/>
          <a:srcRect/>
          <a:stretch>
            <a:fillRect/>
          </a:stretch>
        </p:blipFill>
        <p:spPr bwMode="auto">
          <a:xfrm>
            <a:off x="1259632" y="908720"/>
            <a:ext cx="7200800" cy="1368152"/>
          </a:xfrm>
          <a:prstGeom prst="rect">
            <a:avLst/>
          </a:prstGeom>
          <a:noFill/>
        </p:spPr>
      </p:pic>
      <p:pic>
        <p:nvPicPr>
          <p:cNvPr id="3" name="Picture 3"/>
          <p:cNvPicPr>
            <a:picLocks noChangeAspect="1" noChangeArrowheads="1"/>
          </p:cNvPicPr>
          <p:nvPr/>
        </p:nvPicPr>
        <p:blipFill>
          <a:blip r:embed="rId3" cstate="print"/>
          <a:srcRect l="1933" t="51797" r="52132" b="32453"/>
          <a:stretch>
            <a:fillRect/>
          </a:stretch>
        </p:blipFill>
        <p:spPr bwMode="auto">
          <a:xfrm>
            <a:off x="0" y="2204864"/>
            <a:ext cx="4716016" cy="2736304"/>
          </a:xfrm>
          <a:prstGeom prst="rect">
            <a:avLst/>
          </a:prstGeom>
          <a:noFill/>
          <a:ln w="9525">
            <a:solidFill>
              <a:schemeClr val="tx1"/>
            </a:solidFill>
            <a:miter lim="800000"/>
            <a:headEnd/>
            <a:tailEnd/>
          </a:ln>
        </p:spPr>
      </p:pic>
      <p:sp>
        <p:nvSpPr>
          <p:cNvPr id="4" name="Rectangle 3"/>
          <p:cNvSpPr/>
          <p:nvPr/>
        </p:nvSpPr>
        <p:spPr>
          <a:xfrm>
            <a:off x="251520" y="87015"/>
            <a:ext cx="8892480" cy="584775"/>
          </a:xfrm>
          <a:prstGeom prst="rect">
            <a:avLst/>
          </a:prstGeom>
        </p:spPr>
        <p:txBody>
          <a:bodyPr wrap="square">
            <a:spAutoFit/>
          </a:bodyPr>
          <a:lstStyle/>
          <a:p>
            <a:pPr algn="ctr"/>
            <a:r>
              <a:rPr lang="en-US" sz="3200" b="1" dirty="0" smtClean="0">
                <a:solidFill>
                  <a:srgbClr val="0070C0"/>
                </a:solidFill>
                <a:latin typeface="High Tower Text" pitchFamily="18" charset="0"/>
                <a:cs typeface="Times New Roman" pitchFamily="18" charset="0"/>
              </a:rPr>
              <a:t>SMART analysis of  37k serine protease of </a:t>
            </a:r>
            <a:r>
              <a:rPr lang="en-US" sz="3200" b="1" i="1" dirty="0" smtClean="0">
                <a:solidFill>
                  <a:srgbClr val="0070C0"/>
                </a:solidFill>
                <a:latin typeface="High Tower Text" pitchFamily="18" charset="0"/>
                <a:cs typeface="Times New Roman" pitchFamily="18" charset="0"/>
              </a:rPr>
              <a:t>B.mori</a:t>
            </a:r>
            <a:endParaRPr lang="en-IN" sz="3200" dirty="0">
              <a:solidFill>
                <a:srgbClr val="0070C0"/>
              </a:solidFill>
              <a:latin typeface="High Tower Text" pitchFamily="18" charset="0"/>
            </a:endParaRPr>
          </a:p>
        </p:txBody>
      </p:sp>
      <p:sp>
        <p:nvSpPr>
          <p:cNvPr id="5" name="Rectangle 4"/>
          <p:cNvSpPr/>
          <p:nvPr/>
        </p:nvSpPr>
        <p:spPr>
          <a:xfrm>
            <a:off x="4788024" y="2132856"/>
            <a:ext cx="4355976" cy="3046988"/>
          </a:xfrm>
          <a:prstGeom prst="rect">
            <a:avLst/>
          </a:prstGeom>
        </p:spPr>
        <p:txBody>
          <a:bodyPr wrap="square">
            <a:spAutoFit/>
          </a:bodyPr>
          <a:lstStyle/>
          <a:p>
            <a:r>
              <a:rPr lang="en-IN" sz="1600" dirty="0" smtClean="0">
                <a:solidFill>
                  <a:srgbClr val="FF0000"/>
                </a:solidFill>
                <a:latin typeface="High Tower Text" pitchFamily="18" charset="0"/>
                <a:cs typeface="Times New Roman" pitchFamily="18" charset="0"/>
              </a:rPr>
              <a:t>MKWPVIMICLVGWSSCYTQRPIGQKDKGFIDWINNLLGGTTTTTTLRPIDDPPEDCPSCQC</a:t>
            </a:r>
            <a:r>
              <a:rPr lang="en-IN" sz="1600" dirty="0" smtClean="0">
                <a:solidFill>
                  <a:srgbClr val="FF0066"/>
                </a:solidFill>
                <a:latin typeface="High Tower Text" pitchFamily="18" charset="0"/>
                <a:cs typeface="Times New Roman" pitchFamily="18" charset="0"/>
              </a:rPr>
              <a:t>GIARTRR</a:t>
            </a:r>
            <a:r>
              <a:rPr lang="en-IN" sz="1600" dirty="0" smtClean="0">
                <a:latin typeface="High Tower Text" pitchFamily="18" charset="0"/>
                <a:cs typeface="Times New Roman" pitchFamily="18" charset="0"/>
              </a:rPr>
              <a:t>R</a:t>
            </a:r>
            <a:r>
              <a:rPr lang="en-IN" sz="1600" dirty="0" smtClean="0">
                <a:solidFill>
                  <a:srgbClr val="00B050"/>
                </a:solidFill>
                <a:latin typeface="High Tower Text" pitchFamily="18" charset="0"/>
                <a:cs typeface="Times New Roman" pitchFamily="18" charset="0"/>
              </a:rPr>
              <a:t>IVGGYETKETEYPWMAALLYGGRFYCGGALISDLYVLTAAHCTSGFRKERITVRFLEHDRSKVNETKTIDRKVSDIIRHLRYNPGTYDSDIALLKLAERVDLSSALKRVRSEGDNGTATDDDKDVGLRPVCLPSSGLSYNNYTGVVTGWGTTEEGGSVSNALQEVKVPIVTNEECRKGYGDRITDNMICAGEPEGGRDACQGDSGGPMHVLEMETSKYSEVGVVSWGEGCARPNKPGVYTRVNRYLTWIKQNTR</a:t>
            </a:r>
            <a:r>
              <a:rPr lang="en-IN" sz="1600" dirty="0" smtClean="0">
                <a:latin typeface="High Tower Text" pitchFamily="18" charset="0"/>
                <a:cs typeface="Times New Roman" pitchFamily="18" charset="0"/>
              </a:rPr>
              <a:t>DACNCQ</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ignal.tif"/>
          <p:cNvPicPr/>
          <p:nvPr/>
        </p:nvPicPr>
        <p:blipFill>
          <a:blip r:embed="rId2" cstate="print"/>
          <a:srcRect l="6387" t="13846"/>
          <a:stretch>
            <a:fillRect/>
          </a:stretch>
        </p:blipFill>
        <p:spPr>
          <a:xfrm>
            <a:off x="323528" y="1196752"/>
            <a:ext cx="8458200" cy="4267200"/>
          </a:xfrm>
          <a:prstGeom prst="rect">
            <a:avLst/>
          </a:prstGeom>
        </p:spPr>
      </p:pic>
      <p:sp>
        <p:nvSpPr>
          <p:cNvPr id="69633" name="Rectangle 1"/>
          <p:cNvSpPr>
            <a:spLocks noChangeArrowheads="1"/>
          </p:cNvSpPr>
          <p:nvPr/>
        </p:nvSpPr>
        <p:spPr bwMode="auto">
          <a:xfrm>
            <a:off x="683568" y="5445224"/>
            <a:ext cx="7848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buBlip>
                <a:blip r:embed="rId3"/>
              </a:buBlip>
            </a:pPr>
            <a:r>
              <a:rPr kumimoji="0" lang="en-US" sz="2000" b="0"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The signal P 4.1  server showed </a:t>
            </a:r>
            <a:r>
              <a:rPr lang="en-US" sz="2000" dirty="0" smtClean="0">
                <a:latin typeface="High Tower Text" pitchFamily="18" charset="0"/>
                <a:ea typeface="Calibri" pitchFamily="34" charset="0"/>
                <a:cs typeface="Times New Roman" pitchFamily="18" charset="0"/>
              </a:rPr>
              <a:t>predicted </a:t>
            </a:r>
            <a:r>
              <a:rPr kumimoji="0" lang="en-US" sz="2000" b="0"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 signal </a:t>
            </a:r>
            <a:r>
              <a:rPr lang="en-US" sz="2000" dirty="0" smtClean="0">
                <a:latin typeface="High Tower Text" pitchFamily="18" charset="0"/>
                <a:ea typeface="Calibri" pitchFamily="34" charset="0"/>
                <a:cs typeface="Times New Roman" pitchFamily="18" charset="0"/>
              </a:rPr>
              <a:t>peptide site at  18</a:t>
            </a:r>
            <a:r>
              <a:rPr lang="en-US" sz="2000" baseline="30000" dirty="0" smtClean="0">
                <a:latin typeface="High Tower Text" pitchFamily="18" charset="0"/>
                <a:ea typeface="Calibri" pitchFamily="34" charset="0"/>
                <a:cs typeface="Times New Roman" pitchFamily="18" charset="0"/>
              </a:rPr>
              <a:t>th</a:t>
            </a:r>
            <a:r>
              <a:rPr lang="en-US" sz="2000" dirty="0" smtClean="0">
                <a:latin typeface="High Tower Text" pitchFamily="18" charset="0"/>
                <a:ea typeface="Calibri" pitchFamily="34" charset="0"/>
                <a:cs typeface="Times New Roman" pitchFamily="18" charset="0"/>
              </a:rPr>
              <a:t> </a:t>
            </a:r>
            <a:r>
              <a:rPr lang="en-US" sz="2000" dirty="0" err="1" smtClean="0">
                <a:latin typeface="High Tower Text" pitchFamily="18" charset="0"/>
                <a:ea typeface="Calibri" pitchFamily="34" charset="0"/>
                <a:cs typeface="Times New Roman" pitchFamily="18" charset="0"/>
              </a:rPr>
              <a:t>aa</a:t>
            </a:r>
            <a:r>
              <a:rPr lang="en-US" sz="2000" dirty="0" smtClean="0">
                <a:latin typeface="High Tower Text" pitchFamily="18" charset="0"/>
                <a:ea typeface="Calibri" pitchFamily="34" charset="0"/>
                <a:cs typeface="Times New Roman" pitchFamily="18" charset="0"/>
              </a:rPr>
              <a:t> in p37k</a:t>
            </a:r>
            <a:endParaRPr kumimoji="0" lang="en-US" sz="2000" b="0" i="0" u="none" strike="noStrike" cap="none" normalizeH="0" baseline="0" dirty="0" smtClean="0">
              <a:ln>
                <a:noFill/>
              </a:ln>
              <a:solidFill>
                <a:schemeClr val="tx1"/>
              </a:solidFill>
              <a:effectLst/>
              <a:latin typeface="High Tower Text" pitchFamily="18" charset="0"/>
              <a:cs typeface="Times New Roman" pitchFamily="18" charset="0"/>
            </a:endParaRPr>
          </a:p>
        </p:txBody>
      </p:sp>
      <p:sp>
        <p:nvSpPr>
          <p:cNvPr id="4" name="TextBox 3"/>
          <p:cNvSpPr txBox="1"/>
          <p:nvPr/>
        </p:nvSpPr>
        <p:spPr>
          <a:xfrm>
            <a:off x="395536" y="188640"/>
            <a:ext cx="8229600" cy="523220"/>
          </a:xfrm>
          <a:prstGeom prst="rect">
            <a:avLst/>
          </a:prstGeom>
          <a:noFill/>
        </p:spPr>
        <p:txBody>
          <a:bodyPr wrap="square" rtlCol="0">
            <a:spAutoFit/>
          </a:bodyPr>
          <a:lstStyle/>
          <a:p>
            <a:pPr algn="ctr"/>
            <a:r>
              <a:rPr lang="en-IN" sz="2800" b="1" dirty="0" smtClean="0">
                <a:solidFill>
                  <a:srgbClr val="0070C0"/>
                </a:solidFill>
                <a:latin typeface="High Tower Text" pitchFamily="18" charset="0"/>
              </a:rPr>
              <a:t>Prediction of signal peptide by Signal P- 4.1</a:t>
            </a:r>
            <a:endParaRPr lang="en-US" sz="2800" b="1" dirty="0">
              <a:solidFill>
                <a:srgbClr val="0070C0"/>
              </a:solidFill>
              <a:latin typeface="High Tower Text"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124744"/>
          </a:xfrm>
        </p:spPr>
        <p:txBody>
          <a:bodyPr>
            <a:noAutofit/>
          </a:bodyPr>
          <a:lstStyle/>
          <a:p>
            <a:pPr marL="457200" marR="245110" algn="ctr">
              <a:spcBef>
                <a:spcPts val="0"/>
              </a:spcBef>
              <a:spcAft>
                <a:spcPts val="0"/>
              </a:spcAft>
            </a:pPr>
            <a:r>
              <a:rPr lang="en-IN" sz="2400" dirty="0" smtClean="0">
                <a:latin typeface="High Tower Text" pitchFamily="18" charset="0"/>
                <a:ea typeface="Calibri"/>
                <a:cs typeface="Times New Roman"/>
              </a:rPr>
              <a:t/>
            </a:r>
            <a:br>
              <a:rPr lang="en-IN" sz="2400" dirty="0" smtClean="0">
                <a:latin typeface="High Tower Text" pitchFamily="18" charset="0"/>
                <a:ea typeface="Calibri"/>
                <a:cs typeface="Times New Roman"/>
              </a:rPr>
            </a:br>
            <a:r>
              <a:rPr lang="en-IN" sz="2400" dirty="0" smtClean="0">
                <a:latin typeface="High Tower Text" pitchFamily="18" charset="0"/>
                <a:ea typeface="Calibri"/>
                <a:cs typeface="Times New Roman"/>
              </a:rPr>
              <a:t/>
            </a:r>
            <a:br>
              <a:rPr lang="en-IN" sz="2400" dirty="0" smtClean="0">
                <a:latin typeface="High Tower Text" pitchFamily="18" charset="0"/>
                <a:ea typeface="Calibri"/>
                <a:cs typeface="Times New Roman"/>
              </a:rPr>
            </a:br>
            <a:r>
              <a:rPr lang="en-IN" sz="2400" dirty="0" smtClean="0">
                <a:latin typeface="High Tower Text" pitchFamily="18" charset="0"/>
                <a:ea typeface="Calibri"/>
                <a:cs typeface="Times New Roman"/>
              </a:rPr>
              <a:t/>
            </a:r>
            <a:br>
              <a:rPr lang="en-IN" sz="2400" dirty="0" smtClean="0">
                <a:latin typeface="High Tower Text" pitchFamily="18" charset="0"/>
                <a:ea typeface="Calibri"/>
                <a:cs typeface="Times New Roman"/>
              </a:rPr>
            </a:br>
            <a:r>
              <a:rPr lang="en-IN" sz="2400" dirty="0" smtClean="0">
                <a:latin typeface="High Tower Text" pitchFamily="18" charset="0"/>
                <a:ea typeface="Calibri"/>
                <a:cs typeface="Times New Roman"/>
              </a:rPr>
              <a:t/>
            </a:r>
            <a:br>
              <a:rPr lang="en-IN" sz="2400" dirty="0" smtClean="0">
                <a:latin typeface="High Tower Text" pitchFamily="18" charset="0"/>
                <a:ea typeface="Calibri"/>
                <a:cs typeface="Times New Roman"/>
              </a:rPr>
            </a:br>
            <a:r>
              <a:rPr lang="en-IN" sz="2400" dirty="0" smtClean="0">
                <a:latin typeface="High Tower Text" pitchFamily="18" charset="0"/>
                <a:ea typeface="Calibri"/>
                <a:cs typeface="Times New Roman"/>
              </a:rPr>
              <a:t/>
            </a:r>
            <a:br>
              <a:rPr lang="en-IN" sz="2400" dirty="0" smtClean="0">
                <a:latin typeface="High Tower Text" pitchFamily="18" charset="0"/>
                <a:ea typeface="Calibri"/>
                <a:cs typeface="Times New Roman"/>
              </a:rPr>
            </a:br>
            <a:r>
              <a:rPr lang="en-IN" sz="2400" dirty="0" smtClean="0">
                <a:latin typeface="High Tower Text" pitchFamily="18" charset="0"/>
                <a:ea typeface="Calibri"/>
                <a:cs typeface="Times New Roman"/>
              </a:rPr>
              <a:t/>
            </a:r>
            <a:br>
              <a:rPr lang="en-IN" sz="2400" dirty="0" smtClean="0">
                <a:latin typeface="High Tower Text" pitchFamily="18" charset="0"/>
                <a:ea typeface="Calibri"/>
                <a:cs typeface="Times New Roman"/>
              </a:rPr>
            </a:br>
            <a:r>
              <a:rPr lang="en-IN" sz="3200" dirty="0" smtClean="0">
                <a:solidFill>
                  <a:srgbClr val="0070C0"/>
                </a:solidFill>
                <a:latin typeface="High Tower Text" pitchFamily="18" charset="0"/>
                <a:ea typeface="Calibri"/>
                <a:cs typeface="Times New Roman"/>
              </a:rPr>
              <a:t>Prediction of signal peptide and propeptide using ProP 1.0</a:t>
            </a:r>
            <a:endParaRPr lang="en-US" sz="3200" dirty="0">
              <a:solidFill>
                <a:srgbClr val="0070C0"/>
              </a:solidFill>
              <a:latin typeface="High Tower Text" pitchFamily="18" charset="0"/>
            </a:endParaRPr>
          </a:p>
        </p:txBody>
      </p:sp>
      <p:pic>
        <p:nvPicPr>
          <p:cNvPr id="8" name="Picture 7" descr="Signal and propeptide.gif"/>
          <p:cNvPicPr/>
          <p:nvPr/>
        </p:nvPicPr>
        <p:blipFill>
          <a:blip r:embed="rId2" cstate="print"/>
          <a:stretch>
            <a:fillRect/>
          </a:stretch>
        </p:blipFill>
        <p:spPr>
          <a:xfrm>
            <a:off x="914400" y="1124236"/>
            <a:ext cx="7315200" cy="3886200"/>
          </a:xfrm>
          <a:prstGeom prst="rect">
            <a:avLst/>
          </a:prstGeom>
        </p:spPr>
      </p:pic>
      <p:sp>
        <p:nvSpPr>
          <p:cNvPr id="9" name="Rectangle 8"/>
          <p:cNvSpPr/>
          <p:nvPr/>
        </p:nvSpPr>
        <p:spPr>
          <a:xfrm>
            <a:off x="1043608" y="4977644"/>
            <a:ext cx="7467600" cy="646331"/>
          </a:xfrm>
          <a:prstGeom prst="rect">
            <a:avLst/>
          </a:prstGeom>
        </p:spPr>
        <p:txBody>
          <a:bodyPr wrap="square">
            <a:spAutoFit/>
          </a:bodyPr>
          <a:lstStyle/>
          <a:p>
            <a:pPr algn="just"/>
            <a:r>
              <a:rPr lang="en-IN" dirty="0" smtClean="0">
                <a:latin typeface="High Tower Text" pitchFamily="18" charset="0"/>
                <a:cs typeface="Times New Roman" pitchFamily="18" charset="0"/>
              </a:rPr>
              <a:t>ProP 1.0 predicts that removal of propeptide at 68aa region in the sequences leads to formation of mature protease.</a:t>
            </a:r>
            <a:endParaRPr lang="en-US" dirty="0">
              <a:latin typeface="High Tower Text" pitchFamily="18" charset="0"/>
              <a:cs typeface="Times New Roman" pitchFamily="18" charset="0"/>
            </a:endParaRPr>
          </a:p>
        </p:txBody>
      </p:sp>
      <p:graphicFrame>
        <p:nvGraphicFramePr>
          <p:cNvPr id="7" name="Table 6"/>
          <p:cNvGraphicFramePr>
            <a:graphicFrameLocks noGrp="1"/>
          </p:cNvGraphicFramePr>
          <p:nvPr/>
        </p:nvGraphicFramePr>
        <p:xfrm>
          <a:off x="1691680" y="5949280"/>
          <a:ext cx="6096000" cy="741680"/>
        </p:xfrm>
        <a:graphic>
          <a:graphicData uri="http://schemas.openxmlformats.org/drawingml/2006/table">
            <a:tbl>
              <a:tblPr firstRow="1" bandRow="1">
                <a:tableStyleId>{2D5ABB26-0587-4C30-8999-92F81FD0307C}</a:tableStyleId>
              </a:tblPr>
              <a:tblGrid>
                <a:gridCol w="2032000"/>
                <a:gridCol w="2032000"/>
                <a:gridCol w="2032000"/>
              </a:tblGrid>
              <a:tr h="370840">
                <a:tc>
                  <a:txBody>
                    <a:bodyPr/>
                    <a:lstStyle/>
                    <a:p>
                      <a:r>
                        <a:rPr lang="en-US" dirty="0" smtClean="0">
                          <a:solidFill>
                            <a:srgbClr val="FF0000"/>
                          </a:solidFill>
                          <a:latin typeface="High Tower Text" pitchFamily="18" charset="0"/>
                        </a:rPr>
                        <a:t>Signal</a:t>
                      </a:r>
                      <a:r>
                        <a:rPr lang="en-US" baseline="0" dirty="0" smtClean="0">
                          <a:solidFill>
                            <a:srgbClr val="FF0000"/>
                          </a:solidFill>
                          <a:latin typeface="High Tower Text" pitchFamily="18" charset="0"/>
                        </a:rPr>
                        <a:t> peptide</a:t>
                      </a:r>
                      <a:endParaRPr lang="en-US" dirty="0">
                        <a:solidFill>
                          <a:srgbClr val="FF0000"/>
                        </a:solidFill>
                        <a:latin typeface="High Tower Text" pitchFamily="18" charset="0"/>
                      </a:endParaRPr>
                    </a:p>
                  </a:txBody>
                  <a:tcPr/>
                </a:tc>
                <a:tc>
                  <a:txBody>
                    <a:bodyPr/>
                    <a:lstStyle/>
                    <a:p>
                      <a:r>
                        <a:rPr lang="en-US" dirty="0" smtClean="0">
                          <a:effectLst>
                            <a:outerShdw blurRad="38100" dist="38100" dir="2700000" algn="tl">
                              <a:srgbClr val="000000">
                                <a:alpha val="43137"/>
                              </a:srgbClr>
                            </a:outerShdw>
                          </a:effectLst>
                          <a:latin typeface="High Tower Text" pitchFamily="18" charset="0"/>
                        </a:rPr>
                        <a:t>Pro-peptide</a:t>
                      </a:r>
                      <a:endParaRPr lang="en-US" dirty="0">
                        <a:effectLst>
                          <a:outerShdw blurRad="38100" dist="38100" dir="2700000" algn="tl">
                            <a:srgbClr val="000000">
                              <a:alpha val="43137"/>
                            </a:srgbClr>
                          </a:outerShdw>
                        </a:effectLst>
                        <a:latin typeface="High Tower Text" pitchFamily="18" charset="0"/>
                      </a:endParaRPr>
                    </a:p>
                  </a:txBody>
                  <a:tcPr/>
                </a:tc>
                <a:tc>
                  <a:txBody>
                    <a:bodyPr/>
                    <a:lstStyle/>
                    <a:p>
                      <a:r>
                        <a:rPr lang="en-US" dirty="0" smtClean="0">
                          <a:solidFill>
                            <a:schemeClr val="accent6">
                              <a:lumMod val="75000"/>
                            </a:schemeClr>
                          </a:solidFill>
                          <a:latin typeface="High Tower Text" pitchFamily="18" charset="0"/>
                        </a:rPr>
                        <a:t>Mature protein</a:t>
                      </a:r>
                      <a:endParaRPr lang="en-US" dirty="0">
                        <a:solidFill>
                          <a:schemeClr val="accent6">
                            <a:lumMod val="75000"/>
                          </a:schemeClr>
                        </a:solidFill>
                        <a:latin typeface="High Tower Text" pitchFamily="18" charset="0"/>
                      </a:endParaRPr>
                    </a:p>
                  </a:txBody>
                  <a:tcPr/>
                </a:tc>
              </a:tr>
              <a:tr h="370840">
                <a:tc>
                  <a:txBody>
                    <a:bodyPr/>
                    <a:lstStyle/>
                    <a:p>
                      <a:r>
                        <a:rPr lang="en-US" dirty="0" smtClean="0">
                          <a:latin typeface="High Tower Text" pitchFamily="18" charset="0"/>
                        </a:rPr>
                        <a:t>1-18</a:t>
                      </a:r>
                      <a:endParaRPr lang="en-US" dirty="0">
                        <a:latin typeface="High Tower Text" pitchFamily="18" charset="0"/>
                      </a:endParaRPr>
                    </a:p>
                  </a:txBody>
                  <a:tcPr/>
                </a:tc>
                <a:tc>
                  <a:txBody>
                    <a:bodyPr/>
                    <a:lstStyle/>
                    <a:p>
                      <a:r>
                        <a:rPr lang="en-US" dirty="0" smtClean="0">
                          <a:effectLst>
                            <a:outerShdw blurRad="38100" dist="38100" dir="2700000" algn="tl">
                              <a:srgbClr val="000000">
                                <a:alpha val="43137"/>
                              </a:srgbClr>
                            </a:outerShdw>
                          </a:effectLst>
                          <a:latin typeface="High Tower Text" pitchFamily="18" charset="0"/>
                        </a:rPr>
                        <a:t>19-68</a:t>
                      </a:r>
                      <a:endParaRPr lang="en-US" dirty="0">
                        <a:effectLst>
                          <a:outerShdw blurRad="38100" dist="38100" dir="2700000" algn="tl">
                            <a:srgbClr val="000000">
                              <a:alpha val="43137"/>
                            </a:srgbClr>
                          </a:outerShdw>
                        </a:effectLst>
                        <a:latin typeface="High Tower Text" pitchFamily="18" charset="0"/>
                      </a:endParaRPr>
                    </a:p>
                  </a:txBody>
                  <a:tcPr/>
                </a:tc>
                <a:tc>
                  <a:txBody>
                    <a:bodyPr/>
                    <a:lstStyle/>
                    <a:p>
                      <a:r>
                        <a:rPr lang="en-US" dirty="0" smtClean="0">
                          <a:latin typeface="High Tower Text" pitchFamily="18" charset="0"/>
                        </a:rPr>
                        <a:t>69-329</a:t>
                      </a:r>
                      <a:endParaRPr lang="en-US" dirty="0">
                        <a:latin typeface="High Tower Text"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0" y="89331"/>
            <a:ext cx="9144000"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400" b="1" i="1" u="none" strike="noStrike" cap="none" normalizeH="0" baseline="0" dirty="0" smtClean="0">
                <a:ln>
                  <a:noFill/>
                </a:ln>
                <a:solidFill>
                  <a:srgbClr val="0070C0"/>
                </a:solidFill>
                <a:effectLst/>
                <a:latin typeface="High Tower Text" pitchFamily="18" charset="0"/>
                <a:ea typeface="Times New Roman" pitchFamily="18" charset="0"/>
                <a:cs typeface="Times New Roman" pitchFamily="18" charset="0"/>
              </a:rPr>
              <a:t>Bombyx mori </a:t>
            </a:r>
            <a:r>
              <a:rPr kumimoji="0" lang="en-US" sz="2400" b="1" i="0" u="none" strike="noStrike" cap="none" normalizeH="0" baseline="0" dirty="0" smtClean="0">
                <a:ln>
                  <a:noFill/>
                </a:ln>
                <a:solidFill>
                  <a:srgbClr val="0070C0"/>
                </a:solidFill>
                <a:effectLst/>
                <a:latin typeface="High Tower Text" pitchFamily="18" charset="0"/>
                <a:ea typeface="Times New Roman" pitchFamily="18" charset="0"/>
                <a:cs typeface="Times New Roman" pitchFamily="18" charset="0"/>
              </a:rPr>
              <a:t>37-kDa protease (P37k), mRNA</a:t>
            </a:r>
            <a:endParaRPr kumimoji="0" lang="en-US" sz="2400" b="0" i="0" u="none" strike="noStrike" cap="none" normalizeH="0" baseline="0" dirty="0" smtClean="0">
              <a:ln>
                <a:noFill/>
              </a:ln>
              <a:solidFill>
                <a:srgbClr val="0070C0"/>
              </a:solidFill>
              <a:effectLst/>
              <a:latin typeface="High Tower Text"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400" b="0" i="0" u="none" strike="noStrike" cap="none" normalizeH="0" baseline="0" dirty="0" smtClean="0">
                <a:ln>
                  <a:noFill/>
                </a:ln>
                <a:solidFill>
                  <a:srgbClr val="444444"/>
                </a:solidFill>
                <a:effectLst/>
                <a:latin typeface="High Tower Text" pitchFamily="18" charset="0"/>
                <a:ea typeface="Times New Roman" pitchFamily="18" charset="0"/>
                <a:cs typeface="Times New Roman" pitchFamily="18" charset="0"/>
              </a:rPr>
              <a:t>NCBI Reference Sequence: NM_001135203.1</a:t>
            </a:r>
            <a:endParaRPr kumimoji="0" lang="en-US" sz="2400" b="0" i="0" u="none" strike="noStrike" cap="none" normalizeH="0" baseline="0" dirty="0" smtClean="0">
              <a:ln>
                <a:noFill/>
              </a:ln>
              <a:solidFill>
                <a:schemeClr val="tx1"/>
              </a:solidFill>
              <a:effectLst/>
              <a:latin typeface="High Tower Text"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400" b="0" i="0" u="none" strike="noStrike" cap="none" normalizeH="0" baseline="0" dirty="0" smtClean="0">
                <a:ln>
                  <a:noFill/>
                </a:ln>
                <a:solidFill>
                  <a:srgbClr val="6666AA"/>
                </a:solidFill>
                <a:effectLst/>
                <a:latin typeface="Times New Roman" pitchFamily="18" charset="0"/>
                <a:ea typeface="Times New Roman" pitchFamily="18" charset="0"/>
                <a:cs typeface="Times New Roman" pitchFamily="18" charset="0"/>
                <a:hlinkClick r:id="rId2"/>
              </a:rPr>
              <a:t>GenBank</a:t>
            </a:r>
            <a:r>
              <a:rPr kumimoji="0" lang="en-US" sz="1400" b="0"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a:t>
            </a:r>
            <a:r>
              <a:rPr kumimoji="0" lang="en-US" sz="1400" b="0" i="0" u="none" strike="noStrike" cap="none" normalizeH="0" baseline="0" dirty="0" smtClean="0" bmk="EntrezSystem2.PEntrez.Nuccore.Sequence_R">
                <a:ln>
                  <a:noFill/>
                </a:ln>
                <a:solidFill>
                  <a:srgbClr val="6666AA"/>
                </a:solidFill>
                <a:effectLst/>
                <a:latin typeface="Times New Roman" pitchFamily="18" charset="0"/>
                <a:ea typeface="Times New Roman" pitchFamily="18" charset="0"/>
                <a:cs typeface="Times New Roman" pitchFamily="18" charset="0"/>
                <a:hlinkClick r:id="rId3"/>
              </a:rPr>
              <a:t>Graphics</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hangingPunct="0">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1400" dirty="0" smtClean="0">
                <a:solidFill>
                  <a:srgbClr val="000000"/>
                </a:solidFill>
                <a:latin typeface="Times New Roman" pitchFamily="18" charset="0"/>
                <a:ea typeface="Times New Roman" pitchFamily="18" charset="0"/>
                <a:cs typeface="Times New Roman" pitchFamily="18" charset="0"/>
              </a:rPr>
              <a:t>&gt;gi|206725502|ref|NM_001135203.1| </a:t>
            </a:r>
            <a:r>
              <a:rPr lang="en-US" sz="1400" i="1" dirty="0" smtClean="0">
                <a:solidFill>
                  <a:srgbClr val="000000"/>
                </a:solidFill>
                <a:latin typeface="Times New Roman" pitchFamily="18" charset="0"/>
                <a:ea typeface="Times New Roman" pitchFamily="18" charset="0"/>
                <a:cs typeface="Times New Roman" pitchFamily="18" charset="0"/>
              </a:rPr>
              <a:t>Bombyx mori </a:t>
            </a:r>
            <a:r>
              <a:rPr lang="en-US" sz="1400" dirty="0" smtClean="0">
                <a:solidFill>
                  <a:srgbClr val="000000"/>
                </a:solidFill>
                <a:latin typeface="Times New Roman" pitchFamily="18" charset="0"/>
                <a:ea typeface="Times New Roman" pitchFamily="18" charset="0"/>
                <a:cs typeface="Times New Roman" pitchFamily="18" charset="0"/>
              </a:rPr>
              <a:t>37-kDa protease (P37k), mRNA</a:t>
            </a:r>
            <a:endParaRPr lang="en-US" sz="1400" dirty="0" smtClean="0">
              <a:solidFill>
                <a:srgbClr val="C00000"/>
              </a:solidFill>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400" b="0"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TGCGAGCATCGCGGTGGTCAAAGTCGCTCGCCGTCCTTGATTTCGGGCCTTGAATACGTACGCGTTGGTGTTATAGATCTCTGCATATCGTCAATCGATATTTTGTTATCA</a:t>
            </a:r>
            <a:r>
              <a:rPr kumimoji="0" lang="en-US" sz="1400" b="0" i="0" u="none" strike="noStrike" cap="none" normalizeH="0" baseline="0" dirty="0" smtClean="0">
                <a:ln>
                  <a:noFill/>
                </a:ln>
                <a:solidFill>
                  <a:srgbClr val="00B0F0"/>
                </a:solidFill>
                <a:effectLst/>
                <a:latin typeface="Times New Roman" pitchFamily="18" charset="0"/>
                <a:ea typeface="Times New Roman" pitchFamily="18" charset="0"/>
                <a:cs typeface="Times New Roman" pitchFamily="18" charset="0"/>
              </a:rPr>
              <a:t>ACAATGAAATGGCCAGTGATTATGATCTGCCTGGTTGGTTGGTCGAGCTGCTACACCCAGCGGCCCATCGGTCAGAAGGATAAAGGATTTATAGACTGGATCAACAATCTCCTTGGCGGCACAACGACTACCACGACTTTAAGACCTATAGACGACCCGCCCGAGGACTGCCCAAGCTGTCAATGCGGCATAGCACGCACTCGTCGGCGCATCGTGGGCGGATATGAAACGAAAGAGACGGAGTACCCCTGGATGGCCGCTCTTTTGTACGGCGGAAGATTCTATTGTGGTGGTGCACTTATCAGTGATCTGTACGTTTTGACAGCTGCTCATTGTACTTCAGGATTCCGCAAGGAACGGATTACAGTTCGGTTCTTGGAGCACGATCGTTCTAAAGTAAACGAAACTAAAACGATAGACAGAAAGGTGTCTGACATCATTCGTCATCTGCGGTATAATCCCGGAACTTACGACAGTGATATCGCCCTTTTAAAACTAGCTGAGAGGGTAGACCTCAGCAGTGCATTGAAGCGAGTTCGCAGTGAAGGAGACAATGGCACTGCCACGGATGACGACAAGGACGTCGGGCTAAGACCGGTCTGTTTACCCAGTTCTGGACTCTCCTATAACAATTACACGGGTGTTGTCACAGGCTGGGGAACTACAGAGGAAGGTGGCTCTGTATCCAATGCATTACAGGAGGTGAAAGTACCGATTGTGACAAATGAAGAATGTCGTAAAGGCTACGGTGATCGGATAACAGATAATATGATTTGCGCTGGGGAGCCAGAGGGCGGCCGTGACGCTTGTCAGGGAGACTCGGGTGGACCGATGCATGTTCTTGAAATGGAGACATCAAAATACTCTGAAGTCGGTGTCGTGTCTTGGGGCGAAGGGTGCGCGCGACCAAACAAACCAGGCGTTTATACCCGTGTCAATCGATACCTCACTTGGATTAAACAGAACACTCGCGATGCCTGCAATTGTCAATAA</a:t>
            </a:r>
            <a:r>
              <a:rPr kumimoji="0" lang="en-US" sz="1400" b="0"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AAACACTGCTATGGTTTAAACATCGCACCCTGGTTCCAGATTTTCGTAGGAGGCTTTTAACTAATTGTTCAAATGACAAATTGTACACCTTTGTTTTACTTCTTGGTGCCTCGTCGTTATCGGAGGTTGACTGATATGTTCTACAAATTGTTTCTCAGATAAATTTAATTAATGTTTAATATATTATACGATGTATGAAATTTTAATTTATTAAG</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Rectangle 2"/>
          <p:cNvSpPr/>
          <p:nvPr/>
        </p:nvSpPr>
        <p:spPr>
          <a:xfrm>
            <a:off x="0" y="5214950"/>
            <a:ext cx="8572560" cy="1231106"/>
          </a:xfrm>
          <a:prstGeom prst="rect">
            <a:avLst/>
          </a:prstGeom>
        </p:spPr>
        <p:txBody>
          <a:bodyPr wrap="square">
            <a:spAutoFit/>
          </a:bodyPr>
          <a:lstStyle/>
          <a:p>
            <a:pPr lvl="0"/>
            <a:r>
              <a:rPr lang="en-US" sz="2000" b="1" dirty="0" smtClean="0">
                <a:solidFill>
                  <a:srgbClr val="002060"/>
                </a:solidFill>
                <a:latin typeface="High Tower Text" pitchFamily="18" charset="0"/>
                <a:cs typeface="Times New Roman" pitchFamily="18" charset="0"/>
              </a:rPr>
              <a:t>Primer used for amplification of 37 kDa protease gene</a:t>
            </a:r>
            <a:endParaRPr lang="en-US" sz="2000" b="1" dirty="0" smtClean="0">
              <a:solidFill>
                <a:srgbClr val="222222"/>
              </a:solidFill>
              <a:latin typeface="High Tower Text" pitchFamily="18" charset="0"/>
              <a:cs typeface="Courier New" pitchFamily="49" charset="0"/>
            </a:endParaRPr>
          </a:p>
          <a:p>
            <a:pPr lvl="0"/>
            <a:endParaRPr lang="en-US" dirty="0" smtClean="0">
              <a:solidFill>
                <a:srgbClr val="222222"/>
              </a:solidFill>
              <a:latin typeface="Courier New" pitchFamily="49" charset="0"/>
              <a:cs typeface="Courier New" pitchFamily="49" charset="0"/>
            </a:endParaRPr>
          </a:p>
          <a:p>
            <a:pPr lvl="0"/>
            <a:r>
              <a:rPr lang="en-US" dirty="0" smtClean="0">
                <a:solidFill>
                  <a:srgbClr val="222222"/>
                </a:solidFill>
                <a:latin typeface="Courier New" pitchFamily="49" charset="0"/>
                <a:cs typeface="Courier New" pitchFamily="49" charset="0"/>
              </a:rPr>
              <a:t>p37k F: 5’-CCG</a:t>
            </a:r>
            <a:r>
              <a:rPr lang="en-US" dirty="0" smtClean="0">
                <a:solidFill>
                  <a:srgbClr val="FF0000"/>
                </a:solidFill>
                <a:latin typeface="Courier New" pitchFamily="49" charset="0"/>
                <a:cs typeface="Courier New" pitchFamily="49" charset="0"/>
              </a:rPr>
              <a:t>GAATTC</a:t>
            </a:r>
            <a:r>
              <a:rPr lang="en-US" dirty="0" smtClean="0">
                <a:solidFill>
                  <a:srgbClr val="222222"/>
                </a:solidFill>
                <a:latin typeface="Courier New" pitchFamily="49" charset="0"/>
                <a:cs typeface="Courier New" pitchFamily="49" charset="0"/>
              </a:rPr>
              <a:t>ACAATGAAATGGCCAGTG-3’ </a:t>
            </a:r>
            <a:r>
              <a:rPr lang="en-US" i="1" dirty="0" smtClean="0">
                <a:solidFill>
                  <a:srgbClr val="FF0000"/>
                </a:solidFill>
                <a:latin typeface="Courier New" pitchFamily="49" charset="0"/>
                <a:cs typeface="Courier New" pitchFamily="49" charset="0"/>
              </a:rPr>
              <a:t>Eco</a:t>
            </a:r>
            <a:r>
              <a:rPr lang="en-US" dirty="0" smtClean="0">
                <a:solidFill>
                  <a:srgbClr val="FF0000"/>
                </a:solidFill>
                <a:latin typeface="Courier New" pitchFamily="49" charset="0"/>
                <a:cs typeface="Courier New" pitchFamily="49" charset="0"/>
              </a:rPr>
              <a:t> R1</a:t>
            </a:r>
          </a:p>
          <a:p>
            <a:pPr lvl="0" eaLnBrk="0" hangingPunct="0"/>
            <a:r>
              <a:rPr lang="en-US" dirty="0" smtClean="0">
                <a:solidFill>
                  <a:srgbClr val="222222"/>
                </a:solidFill>
                <a:latin typeface="Courier New" pitchFamily="49" charset="0"/>
                <a:cs typeface="Courier New" pitchFamily="49" charset="0"/>
              </a:rPr>
              <a:t>p37k R: 5’-CCC</a:t>
            </a:r>
            <a:r>
              <a:rPr lang="en-US" dirty="0" smtClean="0">
                <a:solidFill>
                  <a:srgbClr val="7030A0"/>
                </a:solidFill>
                <a:latin typeface="Courier New" pitchFamily="49" charset="0"/>
                <a:cs typeface="Courier New" pitchFamily="49" charset="0"/>
              </a:rPr>
              <a:t>AAGCTT</a:t>
            </a:r>
            <a:r>
              <a:rPr lang="en-US" dirty="0" smtClean="0">
                <a:solidFill>
                  <a:srgbClr val="222222"/>
                </a:solidFill>
                <a:latin typeface="Courier New" pitchFamily="49" charset="0"/>
                <a:cs typeface="Courier New" pitchFamily="49" charset="0"/>
              </a:rPr>
              <a:t>TTATTGACAATTGCAGGC-3’ </a:t>
            </a:r>
            <a:r>
              <a:rPr lang="en-US" i="1" dirty="0" smtClean="0">
                <a:solidFill>
                  <a:srgbClr val="7030A0"/>
                </a:solidFill>
                <a:latin typeface="Courier New" pitchFamily="49" charset="0"/>
                <a:cs typeface="Courier New" pitchFamily="49" charset="0"/>
              </a:rPr>
              <a:t>Hind</a:t>
            </a:r>
            <a:r>
              <a:rPr lang="en-US" dirty="0" smtClean="0">
                <a:solidFill>
                  <a:srgbClr val="7030A0"/>
                </a:solidFill>
                <a:latin typeface="Courier New" pitchFamily="49" charset="0"/>
                <a:cs typeface="Courier New" pitchFamily="49" charset="0"/>
              </a:rPr>
              <a:t> III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7504" y="188640"/>
            <a:ext cx="8820472" cy="1077218"/>
          </a:xfrm>
          <a:prstGeom prst="rect">
            <a:avLst/>
          </a:prstGeom>
          <a:noFill/>
        </p:spPr>
        <p:txBody>
          <a:bodyPr wrap="square" rtlCol="0">
            <a:spAutoFit/>
          </a:bodyPr>
          <a:lstStyle/>
          <a:p>
            <a:pPr algn="ctr"/>
            <a:r>
              <a:rPr lang="en-US" sz="3200" b="1" dirty="0" smtClean="0">
                <a:solidFill>
                  <a:srgbClr val="0070C0"/>
                </a:solidFill>
                <a:latin typeface="High Tower Text" pitchFamily="18" charset="0"/>
                <a:cs typeface="Times New Roman" pitchFamily="18" charset="0"/>
              </a:rPr>
              <a:t>PCR amplification and Cloning of 37 kDa serine protease gene into pET30a vector</a:t>
            </a:r>
          </a:p>
        </p:txBody>
      </p:sp>
      <p:sp>
        <p:nvSpPr>
          <p:cNvPr id="13" name="TextBox 12"/>
          <p:cNvSpPr txBox="1"/>
          <p:nvPr/>
        </p:nvSpPr>
        <p:spPr>
          <a:xfrm>
            <a:off x="1979712" y="4005064"/>
            <a:ext cx="418082" cy="369332"/>
          </a:xfrm>
          <a:prstGeom prst="rect">
            <a:avLst/>
          </a:prstGeom>
          <a:noFill/>
        </p:spPr>
        <p:txBody>
          <a:bodyPr wrap="square" rtlCol="0">
            <a:spAutoFit/>
          </a:bodyPr>
          <a:lstStyle/>
          <a:p>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p:txBody>
      </p:sp>
      <p:sp>
        <p:nvSpPr>
          <p:cNvPr id="14" name="TextBox 13"/>
          <p:cNvSpPr txBox="1"/>
          <p:nvPr/>
        </p:nvSpPr>
        <p:spPr>
          <a:xfrm>
            <a:off x="5724128" y="4077072"/>
            <a:ext cx="29863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B</a:t>
            </a:r>
            <a:endParaRPr lang="en-US" dirty="0">
              <a:latin typeface="Times New Roman" pitchFamily="18" charset="0"/>
              <a:cs typeface="Times New Roman" pitchFamily="18" charset="0"/>
            </a:endParaRPr>
          </a:p>
        </p:txBody>
      </p:sp>
      <p:grpSp>
        <p:nvGrpSpPr>
          <p:cNvPr id="9" name="Group 26"/>
          <p:cNvGrpSpPr/>
          <p:nvPr/>
        </p:nvGrpSpPr>
        <p:grpSpPr>
          <a:xfrm>
            <a:off x="7020272" y="1999872"/>
            <a:ext cx="1800201" cy="1114224"/>
            <a:chOff x="6708826" y="1349634"/>
            <a:chExt cx="2296746" cy="1476823"/>
          </a:xfrm>
        </p:grpSpPr>
        <p:sp>
          <p:nvSpPr>
            <p:cNvPr id="28" name="TextBox 27"/>
            <p:cNvSpPr txBox="1"/>
            <p:nvPr/>
          </p:nvSpPr>
          <p:spPr>
            <a:xfrm>
              <a:off x="6708826" y="1349634"/>
              <a:ext cx="2167290" cy="367142"/>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1200" dirty="0">
                <a:ln>
                  <a:solidFill>
                    <a:schemeClr val="tx1"/>
                  </a:solidFill>
                </a:ln>
                <a:solidFill>
                  <a:schemeClr val="bg1"/>
                </a:solidFill>
                <a:latin typeface="Times New Roman" pitchFamily="18" charset="0"/>
                <a:cs typeface="Times New Roman" pitchFamily="18" charset="0"/>
              </a:endParaRPr>
            </a:p>
          </p:txBody>
        </p:sp>
        <p:sp>
          <p:nvSpPr>
            <p:cNvPr id="29" name="TextBox 28"/>
            <p:cNvSpPr txBox="1"/>
            <p:nvPr/>
          </p:nvSpPr>
          <p:spPr>
            <a:xfrm>
              <a:off x="6708827" y="2214554"/>
              <a:ext cx="2296745" cy="611903"/>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dirty="0" smtClean="0">
                  <a:latin typeface="Times New Roman" pitchFamily="18" charset="0"/>
                  <a:cs typeface="Times New Roman" pitchFamily="18" charset="0"/>
                </a:rPr>
                <a:t>p37k serine protease at 987 bp after digestion</a:t>
              </a:r>
              <a:endParaRPr lang="en-US" sz="1200" dirty="0">
                <a:latin typeface="Times New Roman" pitchFamily="18" charset="0"/>
                <a:cs typeface="Times New Roman" pitchFamily="18" charset="0"/>
              </a:endParaRPr>
            </a:p>
          </p:txBody>
        </p:sp>
      </p:grpSp>
      <p:pic>
        <p:nvPicPr>
          <p:cNvPr id="18" name="Picture 2" descr="C:\Users\admin\Desktop\MAk restricted P37k and plaSMID.JPG"/>
          <p:cNvPicPr>
            <a:picLocks noChangeAspect="1" noChangeArrowheads="1"/>
          </p:cNvPicPr>
          <p:nvPr/>
        </p:nvPicPr>
        <p:blipFill>
          <a:blip r:embed="rId2" cstate="print"/>
          <a:srcRect l="34000" t="36667" r="51000" b="20000"/>
          <a:stretch>
            <a:fillRect/>
          </a:stretch>
        </p:blipFill>
        <p:spPr bwMode="auto">
          <a:xfrm>
            <a:off x="5233430" y="1682266"/>
            <a:ext cx="1282786" cy="2317618"/>
          </a:xfrm>
          <a:prstGeom prst="rect">
            <a:avLst/>
          </a:prstGeom>
          <a:noFill/>
        </p:spPr>
      </p:pic>
      <p:pic>
        <p:nvPicPr>
          <p:cNvPr id="19" name="Picture 3" descr="C:\Users\admin\Desktop\MAK Pet30b.JPG"/>
          <p:cNvPicPr>
            <a:picLocks noChangeAspect="1" noChangeArrowheads="1"/>
          </p:cNvPicPr>
          <p:nvPr/>
        </p:nvPicPr>
        <p:blipFill>
          <a:blip r:embed="rId3" cstate="print"/>
          <a:srcRect b="7669"/>
          <a:stretch>
            <a:fillRect/>
          </a:stretch>
        </p:blipFill>
        <p:spPr bwMode="auto">
          <a:xfrm>
            <a:off x="1259632" y="1730495"/>
            <a:ext cx="1295738" cy="2215491"/>
          </a:xfrm>
          <a:prstGeom prst="rect">
            <a:avLst/>
          </a:prstGeom>
          <a:noFill/>
        </p:spPr>
      </p:pic>
      <p:pic>
        <p:nvPicPr>
          <p:cNvPr id="20" name="Picture 2" descr="C:\Users\admin\Desktop\P37k PCR purified.jpg"/>
          <p:cNvPicPr>
            <a:picLocks noChangeAspect="1" noChangeArrowheads="1"/>
          </p:cNvPicPr>
          <p:nvPr/>
        </p:nvPicPr>
        <p:blipFill>
          <a:blip r:embed="rId4" cstate="print"/>
          <a:srcRect l="57944" r="25234"/>
          <a:stretch>
            <a:fillRect/>
          </a:stretch>
        </p:blipFill>
        <p:spPr bwMode="auto">
          <a:xfrm>
            <a:off x="2548381" y="1730316"/>
            <a:ext cx="533103" cy="2214972"/>
          </a:xfrm>
          <a:prstGeom prst="rect">
            <a:avLst/>
          </a:prstGeom>
          <a:noFill/>
        </p:spPr>
      </p:pic>
      <p:cxnSp>
        <p:nvCxnSpPr>
          <p:cNvPr id="21" name="Straight Arrow Connector 20"/>
          <p:cNvCxnSpPr/>
          <p:nvPr/>
        </p:nvCxnSpPr>
        <p:spPr>
          <a:xfrm>
            <a:off x="2465556" y="2113451"/>
            <a:ext cx="895889"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3347864" y="1988840"/>
            <a:ext cx="1440160" cy="2769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dirty="0" smtClean="0">
                <a:latin typeface="Times New Roman" pitchFamily="18" charset="0"/>
                <a:cs typeface="Times New Roman" pitchFamily="18" charset="0"/>
              </a:rPr>
              <a:t>pET30a</a:t>
            </a:r>
            <a:r>
              <a:rPr lang="en-US" sz="1200" dirty="0" smtClean="0"/>
              <a:t> </a:t>
            </a:r>
            <a:endParaRPr lang="en-US" sz="1200" dirty="0"/>
          </a:p>
        </p:txBody>
      </p:sp>
      <p:sp>
        <p:nvSpPr>
          <p:cNvPr id="23" name="Rectangle 22"/>
          <p:cNvSpPr/>
          <p:nvPr/>
        </p:nvSpPr>
        <p:spPr>
          <a:xfrm>
            <a:off x="827584" y="1340768"/>
            <a:ext cx="2149185" cy="369332"/>
          </a:xfrm>
          <a:prstGeom prst="rect">
            <a:avLst/>
          </a:prstGeom>
        </p:spPr>
        <p:txBody>
          <a:bodyPr wrap="square">
            <a:spAutoFit/>
          </a:bodyPr>
          <a:lstStyle/>
          <a:p>
            <a:r>
              <a:rPr lang="en-US" dirty="0" smtClean="0">
                <a:latin typeface="Times New Roman" pitchFamily="18" charset="0"/>
                <a:cs typeface="Times New Roman" pitchFamily="18" charset="0"/>
              </a:rPr>
              <a:t> Kb  M         1         2</a:t>
            </a:r>
            <a:endParaRPr lang="en-US" dirty="0">
              <a:latin typeface="Times New Roman" pitchFamily="18" charset="0"/>
              <a:cs typeface="Times New Roman" pitchFamily="18" charset="0"/>
            </a:endParaRPr>
          </a:p>
        </p:txBody>
      </p:sp>
      <p:cxnSp>
        <p:nvCxnSpPr>
          <p:cNvPr id="24" name="Straight Arrow Connector 23"/>
          <p:cNvCxnSpPr/>
          <p:nvPr/>
        </p:nvCxnSpPr>
        <p:spPr>
          <a:xfrm>
            <a:off x="6516216" y="2132856"/>
            <a:ext cx="43204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a:off x="6444208" y="2760228"/>
            <a:ext cx="504056" cy="207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a:off x="2988172" y="2546736"/>
            <a:ext cx="3583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3347864" y="2420888"/>
            <a:ext cx="1440160" cy="276999"/>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dirty="0" smtClean="0">
                <a:latin typeface="Times New Roman" pitchFamily="18" charset="0"/>
                <a:cs typeface="Times New Roman" pitchFamily="18" charset="0"/>
              </a:rPr>
              <a:t>p37k gene </a:t>
            </a:r>
            <a:endParaRPr lang="en-US" sz="1200" dirty="0">
              <a:latin typeface="Times New Roman" pitchFamily="18" charset="0"/>
              <a:cs typeface="Times New Roman" pitchFamily="18" charset="0"/>
            </a:endParaRPr>
          </a:p>
        </p:txBody>
      </p:sp>
      <p:sp>
        <p:nvSpPr>
          <p:cNvPr id="30" name="Rectangle 29"/>
          <p:cNvSpPr/>
          <p:nvPr/>
        </p:nvSpPr>
        <p:spPr>
          <a:xfrm>
            <a:off x="467544" y="4653136"/>
            <a:ext cx="8208912" cy="2062103"/>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numCol="2">
            <a:spAutoFit/>
          </a:bodyPr>
          <a:lstStyle/>
          <a:p>
            <a:endParaRPr lang="en-US" sz="1600" b="1" dirty="0" smtClean="0">
              <a:latin typeface="Times New Roman" pitchFamily="18" charset="0"/>
              <a:cs typeface="Times New Roman" pitchFamily="18" charset="0"/>
            </a:endParaRPr>
          </a:p>
          <a:p>
            <a:r>
              <a:rPr lang="en-US" sz="1600" b="1" dirty="0" smtClean="0">
                <a:latin typeface="High Tower Text" pitchFamily="18" charset="0"/>
                <a:cs typeface="Times New Roman" pitchFamily="18" charset="0"/>
              </a:rPr>
              <a:t>A : Before Digestion</a:t>
            </a:r>
          </a:p>
          <a:p>
            <a:r>
              <a:rPr lang="en-US" sz="1600" dirty="0" smtClean="0">
                <a:latin typeface="High Tower Text" pitchFamily="18" charset="0"/>
                <a:cs typeface="Times New Roman" pitchFamily="18" charset="0"/>
              </a:rPr>
              <a:t>M for DNA ladder</a:t>
            </a:r>
          </a:p>
          <a:p>
            <a:r>
              <a:rPr lang="en-US" sz="1600" dirty="0" smtClean="0">
                <a:latin typeface="High Tower Text" pitchFamily="18" charset="0"/>
                <a:cs typeface="Times New Roman" pitchFamily="18" charset="0"/>
              </a:rPr>
              <a:t>Lane 1 for pET30a Vector undigested</a:t>
            </a:r>
          </a:p>
          <a:p>
            <a:r>
              <a:rPr lang="en-US" sz="1600" dirty="0" smtClean="0">
                <a:latin typeface="High Tower Text" pitchFamily="18" charset="0"/>
                <a:cs typeface="Times New Roman" pitchFamily="18" charset="0"/>
              </a:rPr>
              <a:t>Lane2 for p37k insert undigested</a:t>
            </a:r>
          </a:p>
          <a:p>
            <a:endParaRPr lang="en-US" sz="1600" b="1" dirty="0" smtClean="0">
              <a:latin typeface="High Tower Text" pitchFamily="18" charset="0"/>
              <a:cs typeface="Times New Roman" pitchFamily="18" charset="0"/>
            </a:endParaRPr>
          </a:p>
          <a:p>
            <a:endParaRPr lang="en-US" sz="1600" b="1" dirty="0" smtClean="0">
              <a:latin typeface="High Tower Text" pitchFamily="18" charset="0"/>
              <a:cs typeface="Times New Roman" pitchFamily="18" charset="0"/>
            </a:endParaRPr>
          </a:p>
          <a:p>
            <a:endParaRPr lang="en-US" sz="1600" b="1" dirty="0" smtClean="0">
              <a:latin typeface="High Tower Text" pitchFamily="18" charset="0"/>
              <a:cs typeface="Times New Roman" pitchFamily="18" charset="0"/>
            </a:endParaRPr>
          </a:p>
          <a:p>
            <a:endParaRPr lang="en-US" sz="1600" b="1" dirty="0" smtClean="0">
              <a:latin typeface="High Tower Text" pitchFamily="18" charset="0"/>
              <a:cs typeface="Times New Roman" pitchFamily="18" charset="0"/>
            </a:endParaRPr>
          </a:p>
          <a:p>
            <a:r>
              <a:rPr lang="en-US" sz="1600" b="1" dirty="0" smtClean="0">
                <a:latin typeface="High Tower Text" pitchFamily="18" charset="0"/>
                <a:cs typeface="Times New Roman" pitchFamily="18" charset="0"/>
              </a:rPr>
              <a:t>B: After Digestion with Restriction enzyme </a:t>
            </a:r>
            <a:r>
              <a:rPr lang="en-US" sz="1600" b="1" i="1" dirty="0" smtClean="0">
                <a:latin typeface="High Tower Text" pitchFamily="18" charset="0"/>
                <a:cs typeface="Times New Roman" pitchFamily="18" charset="0"/>
              </a:rPr>
              <a:t>ECO-R1</a:t>
            </a:r>
            <a:r>
              <a:rPr lang="en-US" sz="1600" b="1" dirty="0" smtClean="0">
                <a:latin typeface="High Tower Text" pitchFamily="18" charset="0"/>
                <a:cs typeface="Times New Roman" pitchFamily="18" charset="0"/>
              </a:rPr>
              <a:t> and </a:t>
            </a:r>
            <a:r>
              <a:rPr lang="en-US" sz="1600" b="1" i="1" dirty="0" smtClean="0">
                <a:latin typeface="High Tower Text" pitchFamily="18" charset="0"/>
                <a:cs typeface="Times New Roman" pitchFamily="18" charset="0"/>
              </a:rPr>
              <a:t>HIND III</a:t>
            </a:r>
          </a:p>
          <a:p>
            <a:r>
              <a:rPr lang="en-US" sz="1600" dirty="0" smtClean="0">
                <a:latin typeface="High Tower Text" pitchFamily="18" charset="0"/>
                <a:cs typeface="Times New Roman" pitchFamily="18" charset="0"/>
              </a:rPr>
              <a:t>M: DNA ladder</a:t>
            </a:r>
          </a:p>
          <a:p>
            <a:r>
              <a:rPr lang="en-US" sz="1600" dirty="0" smtClean="0">
                <a:latin typeface="High Tower Text" pitchFamily="18" charset="0"/>
                <a:cs typeface="Times New Roman" pitchFamily="18" charset="0"/>
              </a:rPr>
              <a:t>Lane 1: pET30a Vector digested</a:t>
            </a:r>
          </a:p>
          <a:p>
            <a:r>
              <a:rPr lang="en-US" sz="1600" dirty="0" smtClean="0">
                <a:latin typeface="High Tower Text" pitchFamily="18" charset="0"/>
                <a:cs typeface="Times New Roman" pitchFamily="18" charset="0"/>
              </a:rPr>
              <a:t>Lane2: p37k insert digested</a:t>
            </a:r>
            <a:endParaRPr lang="en-US" sz="1600" dirty="0">
              <a:latin typeface="High Tower Text" pitchFamily="18" charset="0"/>
              <a:cs typeface="Times New Roman" pitchFamily="18" charset="0"/>
            </a:endParaRPr>
          </a:p>
        </p:txBody>
      </p:sp>
      <p:sp>
        <p:nvSpPr>
          <p:cNvPr id="35" name="Rectangle 34"/>
          <p:cNvSpPr/>
          <p:nvPr/>
        </p:nvSpPr>
        <p:spPr>
          <a:xfrm>
            <a:off x="6945321" y="1916832"/>
            <a:ext cx="1659127" cy="276999"/>
          </a:xfrm>
          <a:prstGeom prst="rect">
            <a:avLst/>
          </a:prstGeom>
        </p:spPr>
        <p:txBody>
          <a:bodyPr wrap="square">
            <a:spAutoFit/>
          </a:bodyPr>
          <a:lstStyle/>
          <a:p>
            <a:r>
              <a:rPr lang="en-US" sz="1200" dirty="0" smtClean="0">
                <a:latin typeface="Times New Roman" pitchFamily="18" charset="0"/>
                <a:cs typeface="Times New Roman" pitchFamily="18" charset="0"/>
              </a:rPr>
              <a:t>pET 30 a</a:t>
            </a:r>
            <a:endParaRPr lang="en-US" sz="1200" dirty="0">
              <a:latin typeface="Times New Roman" pitchFamily="18" charset="0"/>
              <a:cs typeface="Times New Roman" pitchFamily="18" charset="0"/>
            </a:endParaRPr>
          </a:p>
        </p:txBody>
      </p:sp>
      <p:sp>
        <p:nvSpPr>
          <p:cNvPr id="36" name="TextBox 35"/>
          <p:cNvSpPr txBox="1"/>
          <p:nvPr/>
        </p:nvSpPr>
        <p:spPr>
          <a:xfrm>
            <a:off x="683568" y="1772816"/>
            <a:ext cx="576064" cy="830997"/>
          </a:xfrm>
          <a:prstGeom prst="rect">
            <a:avLst/>
          </a:prstGeom>
          <a:noFill/>
        </p:spPr>
        <p:txBody>
          <a:bodyPr wrap="square" rtlCol="0">
            <a:spAutoFit/>
          </a:bodyPr>
          <a:lstStyle/>
          <a:p>
            <a:pPr algn="r"/>
            <a:endParaRPr lang="en-US" sz="1200" dirty="0" smtClean="0"/>
          </a:p>
          <a:p>
            <a:pPr algn="r"/>
            <a:r>
              <a:rPr lang="en-US" sz="1200" dirty="0" smtClean="0"/>
              <a:t>10</a:t>
            </a:r>
          </a:p>
          <a:p>
            <a:pPr algn="r"/>
            <a:r>
              <a:rPr lang="en-US" sz="1200" dirty="0" smtClean="0"/>
              <a:t>3</a:t>
            </a:r>
          </a:p>
          <a:p>
            <a:pPr algn="r"/>
            <a:r>
              <a:rPr lang="en-US" sz="1200" dirty="0" smtClean="0"/>
              <a:t>1</a:t>
            </a:r>
          </a:p>
        </p:txBody>
      </p:sp>
      <p:sp>
        <p:nvSpPr>
          <p:cNvPr id="37" name="TextBox 36"/>
          <p:cNvSpPr txBox="1"/>
          <p:nvPr/>
        </p:nvSpPr>
        <p:spPr>
          <a:xfrm>
            <a:off x="4644008" y="1916832"/>
            <a:ext cx="576064" cy="1015663"/>
          </a:xfrm>
          <a:prstGeom prst="rect">
            <a:avLst/>
          </a:prstGeom>
          <a:noFill/>
        </p:spPr>
        <p:txBody>
          <a:bodyPr wrap="square" rtlCol="0">
            <a:spAutoFit/>
          </a:bodyPr>
          <a:lstStyle/>
          <a:p>
            <a:pPr algn="r"/>
            <a:r>
              <a:rPr lang="en-US" sz="1200" dirty="0" smtClean="0"/>
              <a:t>10</a:t>
            </a:r>
          </a:p>
          <a:p>
            <a:pPr algn="r"/>
            <a:endParaRPr lang="en-US" sz="1200" dirty="0" smtClean="0"/>
          </a:p>
          <a:p>
            <a:pPr algn="r"/>
            <a:r>
              <a:rPr lang="en-US" sz="1200" dirty="0" smtClean="0"/>
              <a:t>3</a:t>
            </a:r>
          </a:p>
          <a:p>
            <a:pPr algn="r"/>
            <a:endParaRPr lang="en-US" sz="1200" dirty="0" smtClean="0"/>
          </a:p>
          <a:p>
            <a:pPr algn="r"/>
            <a:r>
              <a:rPr lang="en-US" sz="1200" dirty="0" smtClean="0"/>
              <a:t>1</a:t>
            </a:r>
          </a:p>
        </p:txBody>
      </p:sp>
      <p:sp>
        <p:nvSpPr>
          <p:cNvPr id="38" name="Rectangle 37"/>
          <p:cNvSpPr/>
          <p:nvPr/>
        </p:nvSpPr>
        <p:spPr>
          <a:xfrm>
            <a:off x="4799079" y="1340768"/>
            <a:ext cx="2149185" cy="369332"/>
          </a:xfrm>
          <a:prstGeom prst="rect">
            <a:avLst/>
          </a:prstGeom>
        </p:spPr>
        <p:txBody>
          <a:bodyPr wrap="square">
            <a:spAutoFit/>
          </a:bodyPr>
          <a:lstStyle/>
          <a:p>
            <a:r>
              <a:rPr lang="en-US" dirty="0" smtClean="0">
                <a:latin typeface="Times New Roman" pitchFamily="18" charset="0"/>
                <a:cs typeface="Times New Roman" pitchFamily="18" charset="0"/>
              </a:rPr>
              <a:t> Kb  M    1      2</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08720"/>
            <a:ext cx="4032448" cy="523220"/>
          </a:xfrm>
          <a:prstGeom prst="rect">
            <a:avLst/>
          </a:prstGeom>
          <a:noFill/>
        </p:spPr>
        <p:txBody>
          <a:bodyPr wrap="square" rtlCol="0">
            <a:spAutoFit/>
          </a:bodyPr>
          <a:lstStyle/>
          <a:p>
            <a:r>
              <a:rPr lang="en-US" sz="2800" b="1" dirty="0" smtClean="0">
                <a:solidFill>
                  <a:srgbClr val="0070C0"/>
                </a:solidFill>
                <a:latin typeface="High Tower Text" pitchFamily="18" charset="0"/>
                <a:cs typeface="Times New Roman" pitchFamily="18" charset="0"/>
              </a:rPr>
              <a:t>pET30a Vector Map</a:t>
            </a:r>
            <a:endParaRPr lang="en-US" sz="2800" b="1" dirty="0">
              <a:solidFill>
                <a:srgbClr val="0070C0"/>
              </a:solidFill>
              <a:latin typeface="High Tower Text" pitchFamily="18" charset="0"/>
              <a:cs typeface="Times New Roman" pitchFamily="18" charset="0"/>
            </a:endParaRPr>
          </a:p>
        </p:txBody>
      </p:sp>
      <p:grpSp>
        <p:nvGrpSpPr>
          <p:cNvPr id="2" name="Group 10"/>
          <p:cNvGrpSpPr/>
          <p:nvPr/>
        </p:nvGrpSpPr>
        <p:grpSpPr>
          <a:xfrm>
            <a:off x="1331640" y="0"/>
            <a:ext cx="6984776" cy="6783142"/>
            <a:chOff x="1331640" y="0"/>
            <a:chExt cx="6984776" cy="6783142"/>
          </a:xfrm>
        </p:grpSpPr>
        <p:pic>
          <p:nvPicPr>
            <p:cNvPr id="1026" name="Picture 2"/>
            <p:cNvPicPr>
              <a:picLocks noChangeAspect="1" noChangeArrowheads="1"/>
            </p:cNvPicPr>
            <p:nvPr/>
          </p:nvPicPr>
          <p:blipFill>
            <a:blip r:embed="rId2" cstate="print"/>
            <a:srcRect/>
            <a:stretch>
              <a:fillRect/>
            </a:stretch>
          </p:blipFill>
          <p:spPr bwMode="auto">
            <a:xfrm>
              <a:off x="1331640" y="3786190"/>
              <a:ext cx="6984776" cy="2996952"/>
            </a:xfrm>
            <a:prstGeom prst="rect">
              <a:avLst/>
            </a:prstGeom>
            <a:noFill/>
            <a:ln w="9525">
              <a:noFill/>
              <a:miter lim="800000"/>
              <a:headEnd/>
              <a:tailEnd/>
            </a:ln>
            <a:effectLst/>
          </p:spPr>
        </p:pic>
        <p:pic>
          <p:nvPicPr>
            <p:cNvPr id="1027" name="Picture 3" descr="C:\Users\admin\Desktop\pet30b-page-001.jpg"/>
            <p:cNvPicPr>
              <a:picLocks noChangeAspect="1" noChangeArrowheads="1"/>
            </p:cNvPicPr>
            <p:nvPr/>
          </p:nvPicPr>
          <p:blipFill>
            <a:blip r:embed="rId3" cstate="print"/>
            <a:srcRect/>
            <a:stretch>
              <a:fillRect/>
            </a:stretch>
          </p:blipFill>
          <p:spPr bwMode="auto">
            <a:xfrm>
              <a:off x="3419872" y="0"/>
              <a:ext cx="3462412" cy="3766019"/>
            </a:xfrm>
            <a:prstGeom prst="rect">
              <a:avLst/>
            </a:prstGeom>
            <a:noFill/>
          </p:spPr>
        </p:pic>
        <p:cxnSp>
          <p:nvCxnSpPr>
            <p:cNvPr id="6" name="Straight Arrow Connector 5"/>
            <p:cNvCxnSpPr/>
            <p:nvPr/>
          </p:nvCxnSpPr>
          <p:spPr>
            <a:xfrm>
              <a:off x="4427984" y="4869160"/>
              <a:ext cx="0" cy="1440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a:off x="5148064" y="4869160"/>
              <a:ext cx="0" cy="1440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DSC09742.JPG"/>
          <p:cNvPicPr/>
          <p:nvPr/>
        </p:nvPicPr>
        <p:blipFill>
          <a:blip r:embed="rId2" cstate="print"/>
          <a:srcRect/>
          <a:stretch>
            <a:fillRect/>
          </a:stretch>
        </p:blipFill>
        <p:spPr bwMode="auto">
          <a:xfrm>
            <a:off x="1691680" y="1717824"/>
            <a:ext cx="4391372" cy="3655392"/>
          </a:xfrm>
          <a:prstGeom prst="rect">
            <a:avLst/>
          </a:prstGeom>
          <a:noFill/>
        </p:spPr>
      </p:pic>
      <p:cxnSp>
        <p:nvCxnSpPr>
          <p:cNvPr id="3" name="Straight Arrow Connector 2"/>
          <p:cNvCxnSpPr/>
          <p:nvPr/>
        </p:nvCxnSpPr>
        <p:spPr>
          <a:xfrm>
            <a:off x="4283968" y="2601778"/>
            <a:ext cx="2016224" cy="521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7544" y="188640"/>
            <a:ext cx="7992888" cy="954107"/>
          </a:xfrm>
          <a:prstGeom prst="rect">
            <a:avLst/>
          </a:prstGeom>
          <a:noFill/>
        </p:spPr>
        <p:txBody>
          <a:bodyPr wrap="square" rtlCol="0">
            <a:spAutoFit/>
          </a:bodyPr>
          <a:lstStyle/>
          <a:p>
            <a:pPr algn="ctr"/>
            <a:r>
              <a:rPr lang="en-US" sz="2800" b="1" dirty="0" smtClean="0">
                <a:solidFill>
                  <a:srgbClr val="0070C0"/>
                </a:solidFill>
                <a:latin typeface="High Tower Text" pitchFamily="18" charset="0"/>
              </a:rPr>
              <a:t>Transformed colonies of p37k in the Kanamycin supplemented LB agar plate</a:t>
            </a:r>
            <a:endParaRPr lang="en-US" sz="2800" b="1" dirty="0">
              <a:solidFill>
                <a:srgbClr val="0070C0"/>
              </a:solidFill>
              <a:latin typeface="High Tower Text" pitchFamily="18" charset="0"/>
            </a:endParaRPr>
          </a:p>
        </p:txBody>
      </p:sp>
      <p:sp>
        <p:nvSpPr>
          <p:cNvPr id="8" name="Rectangle 7"/>
          <p:cNvSpPr/>
          <p:nvPr/>
        </p:nvSpPr>
        <p:spPr>
          <a:xfrm>
            <a:off x="6228184" y="2437904"/>
            <a:ext cx="2808312" cy="923330"/>
          </a:xfrm>
          <a:prstGeom prst="rect">
            <a:avLst/>
          </a:prstGeom>
        </p:spPr>
        <p:txBody>
          <a:bodyPr wrap="square">
            <a:spAutoFit/>
          </a:bodyPr>
          <a:lstStyle/>
          <a:p>
            <a:r>
              <a:rPr lang="en-US" b="1" dirty="0" smtClean="0">
                <a:latin typeface="High Tower Text" pitchFamily="18" charset="0"/>
              </a:rPr>
              <a:t>Grown of Kanamycin </a:t>
            </a:r>
          </a:p>
          <a:p>
            <a:r>
              <a:rPr lang="en-US" b="1" dirty="0" smtClean="0">
                <a:latin typeface="High Tower Text" pitchFamily="18" charset="0"/>
              </a:rPr>
              <a:t>resistant positive colonies </a:t>
            </a:r>
          </a:p>
          <a:p>
            <a:r>
              <a:rPr lang="en-US" b="1" dirty="0" smtClean="0">
                <a:latin typeface="High Tower Text" pitchFamily="18" charset="0"/>
              </a:rPr>
              <a:t>in white colour</a:t>
            </a:r>
            <a:endParaRPr lang="en-IN" b="1" dirty="0">
              <a:latin typeface="High Tower Text"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p37k clone.jpg"/>
          <p:cNvPicPr>
            <a:picLocks noChangeAspect="1" noChangeArrowheads="1"/>
          </p:cNvPicPr>
          <p:nvPr/>
        </p:nvPicPr>
        <p:blipFill>
          <a:blip r:embed="rId2" cstate="print"/>
          <a:srcRect/>
          <a:stretch>
            <a:fillRect/>
          </a:stretch>
        </p:blipFill>
        <p:spPr bwMode="auto">
          <a:xfrm>
            <a:off x="323528" y="1019771"/>
            <a:ext cx="3672408" cy="3079648"/>
          </a:xfrm>
          <a:prstGeom prst="rect">
            <a:avLst/>
          </a:prstGeom>
          <a:noFill/>
        </p:spPr>
      </p:pic>
      <p:sp>
        <p:nvSpPr>
          <p:cNvPr id="3" name="TextBox 2"/>
          <p:cNvSpPr txBox="1"/>
          <p:nvPr/>
        </p:nvSpPr>
        <p:spPr>
          <a:xfrm>
            <a:off x="0" y="152400"/>
            <a:ext cx="9324528" cy="461665"/>
          </a:xfrm>
          <a:prstGeom prst="rect">
            <a:avLst/>
          </a:prstGeom>
          <a:noFill/>
        </p:spPr>
        <p:txBody>
          <a:bodyPr wrap="square" rtlCol="0">
            <a:spAutoFit/>
          </a:bodyPr>
          <a:lstStyle/>
          <a:p>
            <a:pPr algn="just"/>
            <a:r>
              <a:rPr lang="en-US" sz="2400" b="1" dirty="0" smtClean="0">
                <a:solidFill>
                  <a:srgbClr val="0070C0"/>
                </a:solidFill>
                <a:latin typeface="High Tower Text" pitchFamily="18" charset="0"/>
                <a:cs typeface="Times New Roman" pitchFamily="18" charset="0"/>
              </a:rPr>
              <a:t>Confirmation of p37k clone by PCR (A) and Restriction digestion (B)</a:t>
            </a:r>
            <a:endParaRPr lang="en-US" sz="2400" b="1" dirty="0">
              <a:solidFill>
                <a:srgbClr val="0070C0"/>
              </a:solidFill>
              <a:latin typeface="High Tower Text" pitchFamily="18" charset="0"/>
              <a:cs typeface="Times New Roman" pitchFamily="18" charset="0"/>
            </a:endParaRPr>
          </a:p>
        </p:txBody>
      </p:sp>
      <p:sp>
        <p:nvSpPr>
          <p:cNvPr id="4" name="TextBox 3"/>
          <p:cNvSpPr txBox="1"/>
          <p:nvPr/>
        </p:nvSpPr>
        <p:spPr>
          <a:xfrm>
            <a:off x="35496" y="744975"/>
            <a:ext cx="3960440" cy="288032"/>
          </a:xfrm>
          <a:prstGeom prst="rect">
            <a:avLst/>
          </a:prstGeom>
          <a:noFill/>
        </p:spPr>
        <p:txBody>
          <a:bodyPr wrap="square" rtlCol="0">
            <a:spAutoFit/>
          </a:bodyPr>
          <a:lstStyle/>
          <a:p>
            <a:r>
              <a:rPr lang="en-US" sz="1200" b="1" dirty="0" smtClean="0">
                <a:latin typeface="High Tower Text" pitchFamily="18" charset="0"/>
              </a:rPr>
              <a:t>Kb  M      C1   C2  C3    C4  C5  C6 C7 C8 C9 C10 N JM101</a:t>
            </a:r>
            <a:endParaRPr lang="en-US" sz="1200" b="1" dirty="0">
              <a:latin typeface="High Tower Text" pitchFamily="18" charset="0"/>
            </a:endParaRPr>
          </a:p>
        </p:txBody>
      </p:sp>
      <p:pic>
        <p:nvPicPr>
          <p:cNvPr id="2050" name="Picture 2" descr="C:\Users\admin\Desktop\MAK clone p37k-restriction digestion.jpg"/>
          <p:cNvPicPr>
            <a:picLocks noChangeAspect="1" noChangeArrowheads="1"/>
          </p:cNvPicPr>
          <p:nvPr/>
        </p:nvPicPr>
        <p:blipFill>
          <a:blip r:embed="rId3" cstate="print"/>
          <a:srcRect/>
          <a:stretch>
            <a:fillRect/>
          </a:stretch>
        </p:blipFill>
        <p:spPr bwMode="auto">
          <a:xfrm>
            <a:off x="4989512" y="1019771"/>
            <a:ext cx="2732465" cy="3146476"/>
          </a:xfrm>
          <a:prstGeom prst="rect">
            <a:avLst/>
          </a:prstGeom>
          <a:noFill/>
        </p:spPr>
      </p:pic>
      <p:sp>
        <p:nvSpPr>
          <p:cNvPr id="8" name="TextBox 7"/>
          <p:cNvSpPr txBox="1"/>
          <p:nvPr/>
        </p:nvSpPr>
        <p:spPr>
          <a:xfrm>
            <a:off x="4502968" y="692696"/>
            <a:ext cx="3221536" cy="276999"/>
          </a:xfrm>
          <a:prstGeom prst="rect">
            <a:avLst/>
          </a:prstGeom>
          <a:noFill/>
        </p:spPr>
        <p:txBody>
          <a:bodyPr wrap="square" rtlCol="0">
            <a:spAutoFit/>
          </a:bodyPr>
          <a:lstStyle/>
          <a:p>
            <a:r>
              <a:rPr lang="en-US" sz="1200" b="1" dirty="0" smtClean="0">
                <a:latin typeface="High Tower Text" pitchFamily="18" charset="0"/>
              </a:rPr>
              <a:t>  Kb            M                       L1                      L2</a:t>
            </a:r>
            <a:endParaRPr lang="en-US" sz="1200" b="1" dirty="0">
              <a:latin typeface="High Tower Text" pitchFamily="18" charset="0"/>
            </a:endParaRPr>
          </a:p>
        </p:txBody>
      </p:sp>
      <p:sp>
        <p:nvSpPr>
          <p:cNvPr id="9" name="Rectangle 8"/>
          <p:cNvSpPr/>
          <p:nvPr/>
        </p:nvSpPr>
        <p:spPr>
          <a:xfrm>
            <a:off x="4821560" y="4262375"/>
            <a:ext cx="3962400" cy="1477328"/>
          </a:xfrm>
          <a:prstGeom prst="rect">
            <a:avLst/>
          </a:prstGeom>
        </p:spPr>
        <p:txBody>
          <a:bodyPr wrap="square">
            <a:spAutoFit/>
          </a:bodyPr>
          <a:lstStyle/>
          <a:p>
            <a:r>
              <a:rPr lang="en-US" dirty="0" smtClean="0">
                <a:latin typeface="High Tower Text" pitchFamily="18" charset="0"/>
                <a:cs typeface="Times New Roman" pitchFamily="18" charset="0"/>
              </a:rPr>
              <a:t>M :DNA size marker (1 kb, Biotool, Spain </a:t>
            </a:r>
          </a:p>
          <a:p>
            <a:r>
              <a:rPr lang="en-US" dirty="0" smtClean="0">
                <a:latin typeface="High Tower Text" pitchFamily="18" charset="0"/>
                <a:cs typeface="Times New Roman" pitchFamily="18" charset="0"/>
              </a:rPr>
              <a:t>L1: uncut pET30b </a:t>
            </a:r>
          </a:p>
          <a:p>
            <a:r>
              <a:rPr lang="en-US" dirty="0" smtClean="0">
                <a:latin typeface="High Tower Text" pitchFamily="18" charset="0"/>
                <a:cs typeface="Times New Roman" pitchFamily="18" charset="0"/>
              </a:rPr>
              <a:t>L2:The pET30b digested by </a:t>
            </a:r>
            <a:r>
              <a:rPr lang="en-US" i="1" dirty="0" smtClean="0">
                <a:latin typeface="High Tower Text" pitchFamily="18" charset="0"/>
                <a:cs typeface="Times New Roman" pitchFamily="18" charset="0"/>
              </a:rPr>
              <a:t>Eco</a:t>
            </a:r>
            <a:r>
              <a:rPr lang="en-US" dirty="0" smtClean="0">
                <a:latin typeface="High Tower Text" pitchFamily="18" charset="0"/>
                <a:cs typeface="Times New Roman" pitchFamily="18" charset="0"/>
              </a:rPr>
              <a:t>R1 &amp; </a:t>
            </a:r>
            <a:r>
              <a:rPr lang="en-US" i="1" dirty="0" smtClean="0">
                <a:latin typeface="High Tower Text" pitchFamily="18" charset="0"/>
                <a:cs typeface="Times New Roman" pitchFamily="18" charset="0"/>
              </a:rPr>
              <a:t>Hind</a:t>
            </a:r>
            <a:r>
              <a:rPr lang="en-US" dirty="0" smtClean="0">
                <a:latin typeface="High Tower Text" pitchFamily="18" charset="0"/>
                <a:cs typeface="Times New Roman" pitchFamily="18" charset="0"/>
              </a:rPr>
              <a:t> III </a:t>
            </a:r>
            <a:endParaRPr lang="en-US" dirty="0">
              <a:latin typeface="High Tower Text" pitchFamily="18" charset="0"/>
              <a:cs typeface="Times New Roman" pitchFamily="18" charset="0"/>
            </a:endParaRPr>
          </a:p>
        </p:txBody>
      </p:sp>
      <p:sp>
        <p:nvSpPr>
          <p:cNvPr id="10" name="Rectangle 9"/>
          <p:cNvSpPr/>
          <p:nvPr/>
        </p:nvSpPr>
        <p:spPr>
          <a:xfrm>
            <a:off x="0" y="4330367"/>
            <a:ext cx="5105400" cy="1200329"/>
          </a:xfrm>
          <a:prstGeom prst="rect">
            <a:avLst/>
          </a:prstGeom>
        </p:spPr>
        <p:txBody>
          <a:bodyPr wrap="square">
            <a:spAutoFit/>
          </a:bodyPr>
          <a:lstStyle/>
          <a:p>
            <a:r>
              <a:rPr lang="en-US" b="1" dirty="0" smtClean="0">
                <a:latin typeface="High Tower Text" pitchFamily="18" charset="0"/>
                <a:cs typeface="Times New Roman" pitchFamily="18" charset="0"/>
              </a:rPr>
              <a:t>P37k gene was amplified using T7 Promoter and Terminator Primer </a:t>
            </a:r>
          </a:p>
          <a:p>
            <a:r>
              <a:rPr lang="en-US" dirty="0" smtClean="0">
                <a:latin typeface="High Tower Text" pitchFamily="18" charset="0"/>
                <a:cs typeface="Times New Roman" pitchFamily="18" charset="0"/>
              </a:rPr>
              <a:t>M: DNA size marker (1 kb, Biotool, Spain) </a:t>
            </a:r>
          </a:p>
          <a:p>
            <a:r>
              <a:rPr lang="en-US" dirty="0" smtClean="0">
                <a:latin typeface="High Tower Text" pitchFamily="18" charset="0"/>
                <a:cs typeface="Times New Roman" pitchFamily="18" charset="0"/>
              </a:rPr>
              <a:t>L1: L1, C3 to C10: p37 k clone</a:t>
            </a:r>
            <a:endParaRPr lang="en-US" dirty="0">
              <a:latin typeface="High Tower Text" pitchFamily="18" charset="0"/>
              <a:cs typeface="Times New Roman" pitchFamily="18" charset="0"/>
            </a:endParaRPr>
          </a:p>
        </p:txBody>
      </p:sp>
      <p:cxnSp>
        <p:nvCxnSpPr>
          <p:cNvPr id="12" name="Straight Arrow Connector 11"/>
          <p:cNvCxnSpPr>
            <a:endCxn id="13" idx="1"/>
          </p:cNvCxnSpPr>
          <p:nvPr/>
        </p:nvCxnSpPr>
        <p:spPr>
          <a:xfrm flipV="1">
            <a:off x="3419872" y="2487976"/>
            <a:ext cx="792088" cy="5480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4211960" y="2257143"/>
            <a:ext cx="1368152" cy="461665"/>
          </a:xfrm>
          <a:prstGeom prst="rect">
            <a:avLst/>
          </a:prstGeom>
          <a:noFill/>
        </p:spPr>
        <p:txBody>
          <a:bodyPr wrap="square" rtlCol="0">
            <a:spAutoFit/>
          </a:bodyPr>
          <a:lstStyle/>
          <a:p>
            <a:r>
              <a:rPr lang="en-US" sz="1200" dirty="0" smtClean="0">
                <a:latin typeface="High Tower Text" pitchFamily="18" charset="0"/>
                <a:cs typeface="Times New Roman" pitchFamily="18" charset="0"/>
              </a:rPr>
              <a:t>p37k</a:t>
            </a:r>
          </a:p>
          <a:p>
            <a:r>
              <a:rPr lang="en-US" sz="1200" dirty="0" smtClean="0">
                <a:latin typeface="High Tower Text" pitchFamily="18" charset="0"/>
                <a:cs typeface="Times New Roman" pitchFamily="18" charset="0"/>
              </a:rPr>
              <a:t>at 1300 bp </a:t>
            </a:r>
            <a:endParaRPr lang="en-US" sz="1200" dirty="0">
              <a:latin typeface="High Tower Text" pitchFamily="18" charset="0"/>
              <a:cs typeface="Times New Roman" pitchFamily="18" charset="0"/>
            </a:endParaRPr>
          </a:p>
        </p:txBody>
      </p:sp>
      <p:cxnSp>
        <p:nvCxnSpPr>
          <p:cNvPr id="15" name="Straight Arrow Connector 14"/>
          <p:cNvCxnSpPr/>
          <p:nvPr/>
        </p:nvCxnSpPr>
        <p:spPr>
          <a:xfrm>
            <a:off x="7564760" y="1607095"/>
            <a:ext cx="319608" cy="19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a:off x="7504112" y="2238971"/>
            <a:ext cx="380256" cy="1817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7848872" y="1378495"/>
            <a:ext cx="1403648" cy="276999"/>
          </a:xfrm>
          <a:prstGeom prst="rect">
            <a:avLst/>
          </a:prstGeom>
          <a:noFill/>
        </p:spPr>
        <p:txBody>
          <a:bodyPr wrap="square" rtlCol="0">
            <a:spAutoFit/>
          </a:bodyPr>
          <a:lstStyle/>
          <a:p>
            <a:r>
              <a:rPr lang="en-US" sz="1200" dirty="0" smtClean="0">
                <a:latin typeface="High Tower Text" pitchFamily="18" charset="0"/>
                <a:cs typeface="Times New Roman" pitchFamily="18" charset="0"/>
              </a:rPr>
              <a:t>pET30a@ 5422bp</a:t>
            </a:r>
            <a:endParaRPr lang="en-US" sz="1200" dirty="0">
              <a:latin typeface="High Tower Text" pitchFamily="18" charset="0"/>
              <a:cs typeface="Times New Roman" pitchFamily="18" charset="0"/>
            </a:endParaRPr>
          </a:p>
        </p:txBody>
      </p:sp>
      <p:sp>
        <p:nvSpPr>
          <p:cNvPr id="19" name="TextBox 18"/>
          <p:cNvSpPr txBox="1"/>
          <p:nvPr/>
        </p:nvSpPr>
        <p:spPr>
          <a:xfrm>
            <a:off x="7884368" y="2041119"/>
            <a:ext cx="1259632" cy="276999"/>
          </a:xfrm>
          <a:prstGeom prst="rect">
            <a:avLst/>
          </a:prstGeom>
          <a:noFill/>
        </p:spPr>
        <p:txBody>
          <a:bodyPr wrap="square" rtlCol="0">
            <a:spAutoFit/>
          </a:bodyPr>
          <a:lstStyle/>
          <a:p>
            <a:r>
              <a:rPr lang="en-US" sz="1200" dirty="0" smtClean="0">
                <a:latin typeface="High Tower Text" pitchFamily="18" charset="0"/>
                <a:cs typeface="Times New Roman" pitchFamily="18" charset="0"/>
              </a:rPr>
              <a:t>p37k @987bp</a:t>
            </a:r>
            <a:endParaRPr lang="en-US" sz="1200" dirty="0">
              <a:latin typeface="High Tower Text" pitchFamily="18" charset="0"/>
              <a:cs typeface="Times New Roman" pitchFamily="18" charset="0"/>
            </a:endParaRPr>
          </a:p>
        </p:txBody>
      </p:sp>
      <p:sp>
        <p:nvSpPr>
          <p:cNvPr id="20" name="TextBox 19"/>
          <p:cNvSpPr txBox="1"/>
          <p:nvPr/>
        </p:nvSpPr>
        <p:spPr>
          <a:xfrm>
            <a:off x="0" y="5791250"/>
            <a:ext cx="9144000" cy="707886"/>
          </a:xfrm>
          <a:prstGeom prst="rect">
            <a:avLst/>
          </a:prstGeom>
          <a:noFill/>
        </p:spPr>
        <p:txBody>
          <a:bodyPr wrap="square" rtlCol="0">
            <a:spAutoFit/>
          </a:bodyPr>
          <a:lstStyle/>
          <a:p>
            <a:pPr>
              <a:buFont typeface="Wingdings" pitchFamily="2" charset="2"/>
              <a:buChar char="Ø"/>
            </a:pPr>
            <a:r>
              <a:rPr lang="en-US" sz="2000" b="1" dirty="0" smtClean="0">
                <a:latin typeface="High Tower Text" pitchFamily="18" charset="0"/>
                <a:cs typeface="Times New Roman" pitchFamily="18" charset="0"/>
              </a:rPr>
              <a:t> After confirmation, the construct was transformed in to </a:t>
            </a:r>
            <a:r>
              <a:rPr lang="en-US" sz="2000" b="1" i="1" dirty="0" smtClean="0">
                <a:latin typeface="High Tower Text" pitchFamily="18" charset="0"/>
                <a:cs typeface="Times New Roman" pitchFamily="18" charset="0"/>
              </a:rPr>
              <a:t>E.coli </a:t>
            </a:r>
            <a:r>
              <a:rPr lang="en-US" sz="2000" b="1" dirty="0" smtClean="0">
                <a:latin typeface="High Tower Text" pitchFamily="18" charset="0"/>
                <a:cs typeface="Times New Roman" pitchFamily="18" charset="0"/>
              </a:rPr>
              <a:t>BL21 (DE3)  for over expression</a:t>
            </a:r>
            <a:endParaRPr lang="en-US" sz="2000" b="1" dirty="0">
              <a:latin typeface="High Tower Text" pitchFamily="18" charset="0"/>
              <a:cs typeface="Times New Roman" pitchFamily="18" charset="0"/>
            </a:endParaRPr>
          </a:p>
        </p:txBody>
      </p:sp>
      <p:sp>
        <p:nvSpPr>
          <p:cNvPr id="22" name="TextBox 21"/>
          <p:cNvSpPr txBox="1"/>
          <p:nvPr/>
        </p:nvSpPr>
        <p:spPr>
          <a:xfrm>
            <a:off x="-180528" y="1537063"/>
            <a:ext cx="576064" cy="1384995"/>
          </a:xfrm>
          <a:prstGeom prst="rect">
            <a:avLst/>
          </a:prstGeom>
          <a:noFill/>
        </p:spPr>
        <p:txBody>
          <a:bodyPr wrap="square" rtlCol="0">
            <a:spAutoFit/>
          </a:bodyPr>
          <a:lstStyle/>
          <a:p>
            <a:pPr algn="r"/>
            <a:endParaRPr lang="en-US" sz="1200" dirty="0" smtClean="0">
              <a:latin typeface="High Tower Text" pitchFamily="18" charset="0"/>
            </a:endParaRPr>
          </a:p>
          <a:p>
            <a:pPr algn="r"/>
            <a:r>
              <a:rPr lang="en-US" sz="1200" dirty="0" smtClean="0">
                <a:latin typeface="High Tower Text" pitchFamily="18" charset="0"/>
              </a:rPr>
              <a:t>10</a:t>
            </a:r>
          </a:p>
          <a:p>
            <a:pPr algn="r"/>
            <a:endParaRPr lang="en-US" sz="1200" dirty="0" smtClean="0">
              <a:latin typeface="High Tower Text" pitchFamily="18" charset="0"/>
            </a:endParaRPr>
          </a:p>
          <a:p>
            <a:pPr algn="r"/>
            <a:r>
              <a:rPr lang="en-US" sz="1200" dirty="0" smtClean="0">
                <a:latin typeface="High Tower Text" pitchFamily="18" charset="0"/>
              </a:rPr>
              <a:t>3</a:t>
            </a:r>
          </a:p>
          <a:p>
            <a:pPr algn="r"/>
            <a:endParaRPr lang="en-US" sz="1200" dirty="0" smtClean="0">
              <a:latin typeface="High Tower Text" pitchFamily="18" charset="0"/>
            </a:endParaRPr>
          </a:p>
          <a:p>
            <a:pPr algn="r"/>
            <a:endParaRPr lang="en-US" sz="1200" dirty="0" smtClean="0">
              <a:latin typeface="High Tower Text" pitchFamily="18" charset="0"/>
            </a:endParaRPr>
          </a:p>
          <a:p>
            <a:pPr algn="r"/>
            <a:r>
              <a:rPr lang="en-US" sz="1200" dirty="0" smtClean="0">
                <a:latin typeface="High Tower Text" pitchFamily="18" charset="0"/>
              </a:rPr>
              <a:t>1</a:t>
            </a:r>
          </a:p>
        </p:txBody>
      </p:sp>
      <p:sp>
        <p:nvSpPr>
          <p:cNvPr id="23" name="TextBox 22"/>
          <p:cNvSpPr txBox="1"/>
          <p:nvPr/>
        </p:nvSpPr>
        <p:spPr>
          <a:xfrm>
            <a:off x="4358952" y="1321039"/>
            <a:ext cx="576064" cy="1200329"/>
          </a:xfrm>
          <a:prstGeom prst="rect">
            <a:avLst/>
          </a:prstGeom>
          <a:noFill/>
        </p:spPr>
        <p:txBody>
          <a:bodyPr wrap="square" rtlCol="0">
            <a:spAutoFit/>
          </a:bodyPr>
          <a:lstStyle/>
          <a:p>
            <a:pPr algn="r"/>
            <a:endParaRPr lang="en-US" sz="1200" dirty="0" smtClean="0">
              <a:latin typeface="High Tower Text" pitchFamily="18" charset="0"/>
            </a:endParaRPr>
          </a:p>
          <a:p>
            <a:pPr algn="r"/>
            <a:r>
              <a:rPr lang="en-US" sz="1200" dirty="0" smtClean="0">
                <a:latin typeface="High Tower Text" pitchFamily="18" charset="0"/>
              </a:rPr>
              <a:t>10</a:t>
            </a:r>
          </a:p>
          <a:p>
            <a:pPr algn="r"/>
            <a:r>
              <a:rPr lang="en-US" sz="1200" dirty="0" smtClean="0">
                <a:latin typeface="High Tower Text" pitchFamily="18" charset="0"/>
              </a:rPr>
              <a:t>3</a:t>
            </a:r>
          </a:p>
          <a:p>
            <a:pPr algn="r"/>
            <a:endParaRPr lang="en-US" sz="1200" dirty="0" smtClean="0">
              <a:latin typeface="High Tower Text" pitchFamily="18" charset="0"/>
            </a:endParaRPr>
          </a:p>
          <a:p>
            <a:pPr algn="r"/>
            <a:endParaRPr lang="en-US" sz="1200" dirty="0" smtClean="0">
              <a:latin typeface="High Tower Text" pitchFamily="18" charset="0"/>
            </a:endParaRPr>
          </a:p>
          <a:p>
            <a:pPr algn="r"/>
            <a:r>
              <a:rPr lang="en-US" sz="1200" dirty="0" smtClean="0">
                <a:latin typeface="High Tower Text" pitchFamily="18" charset="0"/>
              </a:rPr>
              <a:t>1</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a:xfrm>
            <a:off x="0" y="0"/>
            <a:ext cx="9184232" cy="6858000"/>
          </a:xfrm>
          <a:prstGeom prst="rect">
            <a:avLst/>
          </a:prstGeom>
          <a:noFill/>
          <a:ln/>
        </p:spPr>
      </p:pic>
      <p:sp>
        <p:nvSpPr>
          <p:cNvPr id="3" name="TextBox 2"/>
          <p:cNvSpPr txBox="1"/>
          <p:nvPr/>
        </p:nvSpPr>
        <p:spPr>
          <a:xfrm>
            <a:off x="2915816" y="188640"/>
            <a:ext cx="3888432" cy="646331"/>
          </a:xfrm>
          <a:prstGeom prst="rect">
            <a:avLst/>
          </a:prstGeom>
          <a:noFill/>
        </p:spPr>
        <p:txBody>
          <a:bodyPr wrap="square" rtlCol="0">
            <a:spAutoFit/>
          </a:bodyPr>
          <a:lstStyle/>
          <a:p>
            <a:pPr algn="ctr"/>
            <a:r>
              <a:rPr lang="en-US" b="1" dirty="0" smtClean="0">
                <a:solidFill>
                  <a:schemeClr val="bg1"/>
                </a:solidFill>
              </a:rPr>
              <a:t>Mechanism of protein expression in PET series</a:t>
            </a:r>
            <a:endParaRPr lang="en-IN" b="1"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2013-11-21 09.56.17.jpg"/>
          <p:cNvPicPr>
            <a:picLocks noChangeAspect="1" noChangeArrowheads="1"/>
          </p:cNvPicPr>
          <p:nvPr/>
        </p:nvPicPr>
        <p:blipFill>
          <a:blip r:embed="rId2" cstate="print"/>
          <a:srcRect l="14000" r="25000"/>
          <a:stretch>
            <a:fillRect/>
          </a:stretch>
        </p:blipFill>
        <p:spPr bwMode="auto">
          <a:xfrm>
            <a:off x="5424133" y="1876362"/>
            <a:ext cx="2326422" cy="2362200"/>
          </a:xfrm>
          <a:prstGeom prst="rect">
            <a:avLst/>
          </a:prstGeom>
          <a:noFill/>
        </p:spPr>
      </p:pic>
      <p:sp>
        <p:nvSpPr>
          <p:cNvPr id="4" name="TextBox 3"/>
          <p:cNvSpPr txBox="1"/>
          <p:nvPr/>
        </p:nvSpPr>
        <p:spPr>
          <a:xfrm>
            <a:off x="-180528" y="2151462"/>
            <a:ext cx="612559" cy="1477328"/>
          </a:xfrm>
          <a:prstGeom prst="rect">
            <a:avLst/>
          </a:prstGeom>
          <a:noFill/>
        </p:spPr>
        <p:txBody>
          <a:bodyPr wrap="square" rtlCol="0">
            <a:spAutoFit/>
          </a:bodyPr>
          <a:lstStyle/>
          <a:p>
            <a:pPr algn="ctr"/>
            <a:r>
              <a:rPr lang="en-US" b="1" dirty="0" smtClean="0">
                <a:solidFill>
                  <a:srgbClr val="FF0000"/>
                </a:solidFill>
                <a:latin typeface="High Tower Text" pitchFamily="18" charset="0"/>
                <a:cs typeface="Times New Roman" pitchFamily="18" charset="0"/>
              </a:rPr>
              <a:t>100</a:t>
            </a:r>
          </a:p>
          <a:p>
            <a:pPr algn="ctr"/>
            <a:r>
              <a:rPr lang="en-US" b="1" dirty="0" smtClean="0">
                <a:solidFill>
                  <a:srgbClr val="FF0000"/>
                </a:solidFill>
                <a:latin typeface="High Tower Text" pitchFamily="18" charset="0"/>
                <a:cs typeface="Times New Roman" pitchFamily="18" charset="0"/>
              </a:rPr>
              <a:t>50</a:t>
            </a:r>
          </a:p>
          <a:p>
            <a:pPr algn="ctr"/>
            <a:endParaRPr lang="en-US" dirty="0" smtClean="0">
              <a:latin typeface="High Tower Text" pitchFamily="18" charset="0"/>
              <a:cs typeface="Times New Roman" pitchFamily="18" charset="0"/>
            </a:endParaRPr>
          </a:p>
          <a:p>
            <a:pPr algn="ctr"/>
            <a:r>
              <a:rPr lang="en-US" b="1" dirty="0" smtClean="0">
                <a:solidFill>
                  <a:srgbClr val="FF0000"/>
                </a:solidFill>
                <a:latin typeface="High Tower Text" pitchFamily="18" charset="0"/>
                <a:cs typeface="Times New Roman" pitchFamily="18" charset="0"/>
              </a:rPr>
              <a:t>20</a:t>
            </a:r>
          </a:p>
          <a:p>
            <a:endParaRPr lang="en-US" dirty="0">
              <a:latin typeface="High Tower Text" pitchFamily="18" charset="0"/>
              <a:cs typeface="Times New Roman" pitchFamily="18" charset="0"/>
            </a:endParaRPr>
          </a:p>
        </p:txBody>
      </p:sp>
      <p:cxnSp>
        <p:nvCxnSpPr>
          <p:cNvPr id="5" name="Straight Arrow Connector 4"/>
          <p:cNvCxnSpPr/>
          <p:nvPr/>
        </p:nvCxnSpPr>
        <p:spPr>
          <a:xfrm flipH="1">
            <a:off x="297116" y="2333562"/>
            <a:ext cx="65509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260726" y="2566916"/>
            <a:ext cx="58230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260726" y="3281296"/>
            <a:ext cx="58230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55902" y="1196752"/>
            <a:ext cx="2456827" cy="307777"/>
          </a:xfrm>
          <a:prstGeom prst="rect">
            <a:avLst/>
          </a:prstGeom>
          <a:noFill/>
        </p:spPr>
        <p:txBody>
          <a:bodyPr wrap="square" rtlCol="0">
            <a:spAutoFit/>
          </a:bodyPr>
          <a:lstStyle/>
          <a:p>
            <a:r>
              <a:rPr lang="en-US" sz="1400" b="1" dirty="0" smtClean="0">
                <a:latin typeface="High Tower Text" pitchFamily="18" charset="0"/>
                <a:cs typeface="Times New Roman" pitchFamily="18" charset="0"/>
              </a:rPr>
              <a:t>Total Cell protein (TCP)</a:t>
            </a:r>
            <a:endParaRPr lang="en-US" sz="1400" b="1" dirty="0">
              <a:latin typeface="High Tower Text" pitchFamily="18" charset="0"/>
              <a:cs typeface="Times New Roman" pitchFamily="18" charset="0"/>
            </a:endParaRPr>
          </a:p>
        </p:txBody>
      </p:sp>
      <p:sp>
        <p:nvSpPr>
          <p:cNvPr id="11" name="Title 7"/>
          <p:cNvSpPr txBox="1">
            <a:spLocks/>
          </p:cNvSpPr>
          <p:nvPr/>
        </p:nvSpPr>
        <p:spPr>
          <a:xfrm>
            <a:off x="3148190" y="1196752"/>
            <a:ext cx="232920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High Tower Text" pitchFamily="18" charset="0"/>
                <a:ea typeface="+mj-ea"/>
                <a:cs typeface="Times New Roman" pitchFamily="18" charset="0"/>
              </a:rPr>
              <a:t>Soluble fraction (SF)</a:t>
            </a:r>
            <a:endParaRPr kumimoji="0" lang="en-US" sz="1400" b="1" i="0" u="none" strike="noStrike" kern="1200" cap="none" spc="0" normalizeH="0" baseline="0" noProof="0" dirty="0">
              <a:ln>
                <a:noFill/>
              </a:ln>
              <a:solidFill>
                <a:schemeClr val="tx1"/>
              </a:solidFill>
              <a:effectLst/>
              <a:uLnTx/>
              <a:uFillTx/>
              <a:latin typeface="High Tower Text" pitchFamily="18" charset="0"/>
              <a:ea typeface="+mj-ea"/>
              <a:cs typeface="Times New Roman" pitchFamily="18" charset="0"/>
            </a:endParaRPr>
          </a:p>
        </p:txBody>
      </p:sp>
      <p:sp>
        <p:nvSpPr>
          <p:cNvPr id="12" name="TextBox 11"/>
          <p:cNvSpPr txBox="1"/>
          <p:nvPr/>
        </p:nvSpPr>
        <p:spPr>
          <a:xfrm>
            <a:off x="5380438" y="1196752"/>
            <a:ext cx="2911512" cy="307777"/>
          </a:xfrm>
          <a:prstGeom prst="rect">
            <a:avLst/>
          </a:prstGeom>
          <a:noFill/>
        </p:spPr>
        <p:txBody>
          <a:bodyPr wrap="square" rtlCol="0">
            <a:spAutoFit/>
          </a:bodyPr>
          <a:lstStyle/>
          <a:p>
            <a:r>
              <a:rPr lang="en-US" sz="1400" b="1" dirty="0" smtClean="0">
                <a:latin typeface="High Tower Text" pitchFamily="18" charset="0"/>
                <a:cs typeface="Times New Roman" pitchFamily="18" charset="0"/>
              </a:rPr>
              <a:t>Insoluble body fraction (ISF)</a:t>
            </a:r>
            <a:endParaRPr lang="en-US" sz="1400" b="1" dirty="0">
              <a:latin typeface="High Tower Text" pitchFamily="18" charset="0"/>
              <a:cs typeface="Times New Roman" pitchFamily="18" charset="0"/>
            </a:endParaRPr>
          </a:p>
        </p:txBody>
      </p:sp>
      <p:pic>
        <p:nvPicPr>
          <p:cNvPr id="13" name="Picture 2" descr="C:\Users\admin\Desktop\2013-11-16 09.43.31.jpg"/>
          <p:cNvPicPr>
            <a:picLocks noChangeAspect="1" noChangeArrowheads="1"/>
          </p:cNvPicPr>
          <p:nvPr/>
        </p:nvPicPr>
        <p:blipFill>
          <a:blip r:embed="rId3" cstate="print"/>
          <a:srcRect l="3272"/>
          <a:stretch>
            <a:fillRect/>
          </a:stretch>
        </p:blipFill>
        <p:spPr bwMode="auto">
          <a:xfrm>
            <a:off x="418978" y="1876362"/>
            <a:ext cx="2672174" cy="2362200"/>
          </a:xfrm>
          <a:prstGeom prst="rect">
            <a:avLst/>
          </a:prstGeom>
          <a:noFill/>
        </p:spPr>
      </p:pic>
      <p:pic>
        <p:nvPicPr>
          <p:cNvPr id="1028" name="Picture 4"/>
          <p:cNvPicPr>
            <a:picLocks noChangeAspect="1" noChangeArrowheads="1"/>
          </p:cNvPicPr>
          <p:nvPr/>
        </p:nvPicPr>
        <p:blipFill>
          <a:blip r:embed="rId4" cstate="print"/>
          <a:srcRect/>
          <a:stretch>
            <a:fillRect/>
          </a:stretch>
        </p:blipFill>
        <p:spPr bwMode="auto">
          <a:xfrm>
            <a:off x="3022136" y="1876362"/>
            <a:ext cx="2445463" cy="2362200"/>
          </a:xfrm>
          <a:prstGeom prst="rect">
            <a:avLst/>
          </a:prstGeom>
          <a:noFill/>
          <a:ln w="9525">
            <a:noFill/>
            <a:miter lim="800000"/>
            <a:headEnd/>
            <a:tailEnd/>
          </a:ln>
          <a:effectLst/>
        </p:spPr>
      </p:pic>
      <p:sp>
        <p:nvSpPr>
          <p:cNvPr id="15" name="TextBox 14"/>
          <p:cNvSpPr txBox="1"/>
          <p:nvPr/>
        </p:nvSpPr>
        <p:spPr>
          <a:xfrm>
            <a:off x="195862" y="5059050"/>
            <a:ext cx="8253360" cy="1754326"/>
          </a:xfrm>
          <a:prstGeom prst="rect">
            <a:avLst/>
          </a:prstGeom>
          <a:noFill/>
        </p:spPr>
        <p:txBody>
          <a:bodyPr wrap="square" numCol="2" rtlCol="0">
            <a:spAutoFit/>
          </a:bodyPr>
          <a:lstStyle/>
          <a:p>
            <a:r>
              <a:rPr lang="en-US" dirty="0" smtClean="0">
                <a:latin typeface="High Tower Text" pitchFamily="18" charset="0"/>
                <a:cs typeface="Times New Roman" pitchFamily="18" charset="0"/>
              </a:rPr>
              <a:t>M :Stands for Molecular weight marker </a:t>
            </a:r>
          </a:p>
          <a:p>
            <a:r>
              <a:rPr lang="en-US" dirty="0" smtClean="0">
                <a:latin typeface="High Tower Text" pitchFamily="18" charset="0"/>
                <a:cs typeface="Times New Roman" pitchFamily="18" charset="0"/>
              </a:rPr>
              <a:t>(Purchased from Thermo scientific)</a:t>
            </a:r>
          </a:p>
          <a:p>
            <a:r>
              <a:rPr lang="en-US" dirty="0" smtClean="0">
                <a:latin typeface="High Tower Text" pitchFamily="18" charset="0"/>
                <a:cs typeface="Times New Roman" pitchFamily="18" charset="0"/>
              </a:rPr>
              <a:t>Lane 1: pET Uninduced</a:t>
            </a:r>
          </a:p>
          <a:p>
            <a:r>
              <a:rPr lang="en-US" dirty="0" smtClean="0">
                <a:latin typeface="High Tower Text" pitchFamily="18" charset="0"/>
                <a:cs typeface="Times New Roman" pitchFamily="18" charset="0"/>
              </a:rPr>
              <a:t>Lane2:pET Induced</a:t>
            </a:r>
          </a:p>
          <a:p>
            <a:endParaRPr lang="en-US" dirty="0" smtClean="0">
              <a:latin typeface="High Tower Text" pitchFamily="18" charset="0"/>
              <a:cs typeface="Times New Roman" pitchFamily="18" charset="0"/>
            </a:endParaRPr>
          </a:p>
          <a:p>
            <a:endParaRPr lang="en-US" dirty="0" smtClean="0">
              <a:latin typeface="High Tower Text" pitchFamily="18" charset="0"/>
              <a:cs typeface="Times New Roman" pitchFamily="18" charset="0"/>
            </a:endParaRPr>
          </a:p>
          <a:p>
            <a:r>
              <a:rPr lang="en-US" dirty="0" smtClean="0">
                <a:latin typeface="High Tower Text" pitchFamily="18" charset="0"/>
                <a:cs typeface="Times New Roman" pitchFamily="18" charset="0"/>
              </a:rPr>
              <a:t>Lane 3: p37k Uninduced</a:t>
            </a:r>
          </a:p>
          <a:p>
            <a:r>
              <a:rPr lang="en-US" dirty="0" smtClean="0">
                <a:latin typeface="High Tower Text" pitchFamily="18" charset="0"/>
                <a:cs typeface="Times New Roman" pitchFamily="18" charset="0"/>
              </a:rPr>
              <a:t>Lane4: p37k Induced (0.5mM)</a:t>
            </a:r>
          </a:p>
          <a:p>
            <a:r>
              <a:rPr lang="en-US" dirty="0" smtClean="0">
                <a:latin typeface="High Tower Text" pitchFamily="18" charset="0"/>
                <a:cs typeface="Times New Roman" pitchFamily="18" charset="0"/>
              </a:rPr>
              <a:t>Lane 5: p37k Induced (1 mM)</a:t>
            </a:r>
          </a:p>
          <a:p>
            <a:r>
              <a:rPr lang="en-US" dirty="0" smtClean="0">
                <a:latin typeface="High Tower Text" pitchFamily="18" charset="0"/>
                <a:cs typeface="Times New Roman" pitchFamily="18" charset="0"/>
              </a:rPr>
              <a:t>Lane 6: p37k Induced (1.5 mM)</a:t>
            </a:r>
          </a:p>
        </p:txBody>
      </p:sp>
      <p:sp>
        <p:nvSpPr>
          <p:cNvPr id="18" name="TextBox 17"/>
          <p:cNvSpPr txBox="1"/>
          <p:nvPr/>
        </p:nvSpPr>
        <p:spPr>
          <a:xfrm>
            <a:off x="-180527" y="1495362"/>
            <a:ext cx="3129875" cy="369332"/>
          </a:xfrm>
          <a:prstGeom prst="rect">
            <a:avLst/>
          </a:prstGeom>
          <a:noFill/>
        </p:spPr>
        <p:txBody>
          <a:bodyPr wrap="square" rtlCol="0">
            <a:spAutoFit/>
          </a:bodyPr>
          <a:lstStyle/>
          <a:p>
            <a:r>
              <a:rPr lang="en-US" dirty="0" smtClean="0">
                <a:latin typeface="High Tower Text" pitchFamily="18" charset="0"/>
                <a:cs typeface="Times New Roman" pitchFamily="18" charset="0"/>
              </a:rPr>
              <a:t> kDa    M      1    2    3    4   5   6     </a:t>
            </a:r>
            <a:endParaRPr lang="en-US" dirty="0">
              <a:latin typeface="High Tower Text" pitchFamily="18" charset="0"/>
              <a:cs typeface="Times New Roman" pitchFamily="18" charset="0"/>
            </a:endParaRPr>
          </a:p>
        </p:txBody>
      </p:sp>
      <p:sp>
        <p:nvSpPr>
          <p:cNvPr id="19" name="TextBox 18"/>
          <p:cNvSpPr txBox="1"/>
          <p:nvPr/>
        </p:nvSpPr>
        <p:spPr>
          <a:xfrm>
            <a:off x="2860158" y="1495362"/>
            <a:ext cx="2563975" cy="369332"/>
          </a:xfrm>
          <a:prstGeom prst="rect">
            <a:avLst/>
          </a:prstGeom>
          <a:noFill/>
        </p:spPr>
        <p:txBody>
          <a:bodyPr wrap="square" rtlCol="0">
            <a:spAutoFit/>
          </a:bodyPr>
          <a:lstStyle/>
          <a:p>
            <a:r>
              <a:rPr lang="en-US" dirty="0" smtClean="0">
                <a:latin typeface="High Tower Text" pitchFamily="18" charset="0"/>
                <a:cs typeface="Times New Roman" pitchFamily="18" charset="0"/>
              </a:rPr>
              <a:t> M   1    2    3    4     5  6     </a:t>
            </a:r>
            <a:endParaRPr lang="en-US" dirty="0">
              <a:latin typeface="High Tower Text" pitchFamily="18" charset="0"/>
              <a:cs typeface="Times New Roman" pitchFamily="18" charset="0"/>
            </a:endParaRPr>
          </a:p>
        </p:txBody>
      </p:sp>
      <p:sp>
        <p:nvSpPr>
          <p:cNvPr id="20" name="TextBox 19"/>
          <p:cNvSpPr txBox="1"/>
          <p:nvPr/>
        </p:nvSpPr>
        <p:spPr>
          <a:xfrm>
            <a:off x="5236423" y="1495362"/>
            <a:ext cx="2516920" cy="369332"/>
          </a:xfrm>
          <a:prstGeom prst="rect">
            <a:avLst/>
          </a:prstGeom>
          <a:noFill/>
        </p:spPr>
        <p:txBody>
          <a:bodyPr wrap="square" rtlCol="0">
            <a:spAutoFit/>
          </a:bodyPr>
          <a:lstStyle/>
          <a:p>
            <a:r>
              <a:rPr lang="en-US" dirty="0" smtClean="0">
                <a:latin typeface="High Tower Text" pitchFamily="18" charset="0"/>
                <a:cs typeface="Times New Roman" pitchFamily="18" charset="0"/>
              </a:rPr>
              <a:t> M   1    2    3    4     5  6     </a:t>
            </a:r>
            <a:endParaRPr lang="en-US" dirty="0">
              <a:latin typeface="High Tower Text" pitchFamily="18" charset="0"/>
              <a:cs typeface="Times New Roman" pitchFamily="18" charset="0"/>
            </a:endParaRPr>
          </a:p>
        </p:txBody>
      </p:sp>
      <p:sp>
        <p:nvSpPr>
          <p:cNvPr id="21" name="TextBox 20"/>
          <p:cNvSpPr txBox="1"/>
          <p:nvPr/>
        </p:nvSpPr>
        <p:spPr>
          <a:xfrm>
            <a:off x="179512" y="0"/>
            <a:ext cx="8964488" cy="954107"/>
          </a:xfrm>
          <a:prstGeom prst="rect">
            <a:avLst/>
          </a:prstGeom>
          <a:noFill/>
        </p:spPr>
        <p:txBody>
          <a:bodyPr wrap="square" rtlCol="0">
            <a:spAutoFit/>
          </a:bodyPr>
          <a:lstStyle/>
          <a:p>
            <a:pPr algn="ctr"/>
            <a:r>
              <a:rPr lang="en-US" sz="2800" b="1" dirty="0" smtClean="0">
                <a:solidFill>
                  <a:srgbClr val="0070C0"/>
                </a:solidFill>
                <a:latin typeface="High Tower Text" pitchFamily="18" charset="0"/>
                <a:cs typeface="Times New Roman" pitchFamily="18" charset="0"/>
              </a:rPr>
              <a:t>SDS-PAGE profile for expression of p37k with His-tag in TCP, SF&amp; ISF</a:t>
            </a:r>
          </a:p>
        </p:txBody>
      </p:sp>
      <p:cxnSp>
        <p:nvCxnSpPr>
          <p:cNvPr id="23" name="Straight Arrow Connector 22"/>
          <p:cNvCxnSpPr/>
          <p:nvPr/>
        </p:nvCxnSpPr>
        <p:spPr>
          <a:xfrm flipV="1">
            <a:off x="7598692" y="2612007"/>
            <a:ext cx="398776" cy="2634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 name="Rectangle 21"/>
          <p:cNvSpPr/>
          <p:nvPr/>
        </p:nvSpPr>
        <p:spPr>
          <a:xfrm>
            <a:off x="195862" y="4437112"/>
            <a:ext cx="7920880" cy="646331"/>
          </a:xfrm>
          <a:prstGeom prst="rect">
            <a:avLst/>
          </a:prstGeom>
        </p:spPr>
        <p:txBody>
          <a:bodyPr wrap="square">
            <a:spAutoFit/>
          </a:bodyPr>
          <a:lstStyle/>
          <a:p>
            <a:pPr lvl="0" algn="just"/>
            <a:r>
              <a:rPr lang="en-US" b="1" dirty="0" smtClean="0">
                <a:latin typeface="High Tower Text" pitchFamily="18" charset="0"/>
                <a:ea typeface="Calibri" pitchFamily="34" charset="0"/>
                <a:cs typeface="Times New Roman" pitchFamily="18" charset="0"/>
              </a:rPr>
              <a:t>The induced and un-induced protein extracts in each TCP, SF and ISF were separated on 12%SDS-PAGE and proteins were stained with CBBR-250</a:t>
            </a:r>
            <a:endParaRPr lang="en-US" sz="2800" b="1" dirty="0" smtClean="0">
              <a:latin typeface="High Tower Text" pitchFamily="18" charset="0"/>
              <a:cs typeface="Times New Roman" pitchFamily="18" charset="0"/>
            </a:endParaRPr>
          </a:p>
        </p:txBody>
      </p:sp>
      <p:sp>
        <p:nvSpPr>
          <p:cNvPr id="24" name="TextBox 23"/>
          <p:cNvSpPr txBox="1"/>
          <p:nvPr/>
        </p:nvSpPr>
        <p:spPr>
          <a:xfrm>
            <a:off x="7956376" y="2492896"/>
            <a:ext cx="1008112" cy="461665"/>
          </a:xfrm>
          <a:prstGeom prst="rect">
            <a:avLst/>
          </a:prstGeom>
          <a:noFill/>
        </p:spPr>
        <p:txBody>
          <a:bodyPr wrap="square" rtlCol="0">
            <a:spAutoFit/>
          </a:bodyPr>
          <a:lstStyle/>
          <a:p>
            <a:r>
              <a:rPr lang="en-US" sz="1200" b="1" dirty="0" smtClean="0">
                <a:latin typeface="High Tower Text" pitchFamily="18" charset="0"/>
              </a:rPr>
              <a:t>Expression of p37K</a:t>
            </a:r>
            <a:endParaRPr lang="en-IN" sz="1200" b="1" dirty="0">
              <a:latin typeface="High Tower Text"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428861" y="1196752"/>
            <a:ext cx="3429024" cy="3661008"/>
            <a:chOff x="691089" y="811679"/>
            <a:chExt cx="3533690" cy="4260395"/>
          </a:xfrm>
        </p:grpSpPr>
        <p:pic>
          <p:nvPicPr>
            <p:cNvPr id="5" name="Picture 2" descr="E:\Cloning and purification\Protein purification result and notes\P1030741.JPG"/>
            <p:cNvPicPr>
              <a:picLocks noChangeAspect="1" noChangeArrowheads="1"/>
            </p:cNvPicPr>
            <p:nvPr/>
          </p:nvPicPr>
          <p:blipFill>
            <a:blip r:embed="rId2" cstate="print"/>
            <a:srcRect l="8642" r="7407" b="5846"/>
            <a:stretch>
              <a:fillRect/>
            </a:stretch>
          </p:blipFill>
          <p:spPr bwMode="auto">
            <a:xfrm>
              <a:off x="691089" y="1293501"/>
              <a:ext cx="3445637" cy="3778573"/>
            </a:xfrm>
            <a:prstGeom prst="rect">
              <a:avLst/>
            </a:prstGeom>
            <a:noFill/>
          </p:spPr>
        </p:pic>
        <p:sp>
          <p:nvSpPr>
            <p:cNvPr id="6" name="TextBox 5"/>
            <p:cNvSpPr txBox="1"/>
            <p:nvPr/>
          </p:nvSpPr>
          <p:spPr>
            <a:xfrm>
              <a:off x="724317" y="811679"/>
              <a:ext cx="3500462" cy="429800"/>
            </a:xfrm>
            <a:prstGeom prst="rect">
              <a:avLst/>
            </a:prstGeom>
            <a:noFill/>
          </p:spPr>
          <p:txBody>
            <a:bodyPr wrap="square" rtlCol="0">
              <a:spAutoFit/>
            </a:bodyPr>
            <a:lstStyle/>
            <a:p>
              <a:r>
                <a:rPr lang="en-US" dirty="0" smtClean="0">
                  <a:latin typeface="High Tower Text" pitchFamily="18" charset="0"/>
                </a:rPr>
                <a:t>  M         C           L1     L2      L3</a:t>
              </a:r>
              <a:endParaRPr lang="en-US" dirty="0">
                <a:latin typeface="High Tower Text" pitchFamily="18" charset="0"/>
              </a:endParaRPr>
            </a:p>
          </p:txBody>
        </p:sp>
      </p:grpSp>
      <p:sp>
        <p:nvSpPr>
          <p:cNvPr id="7" name="TextBox 6"/>
          <p:cNvSpPr txBox="1"/>
          <p:nvPr/>
        </p:nvSpPr>
        <p:spPr>
          <a:xfrm>
            <a:off x="0" y="214290"/>
            <a:ext cx="9144000" cy="830997"/>
          </a:xfrm>
          <a:prstGeom prst="rect">
            <a:avLst/>
          </a:prstGeom>
          <a:noFill/>
        </p:spPr>
        <p:txBody>
          <a:bodyPr wrap="square" rtlCol="0">
            <a:spAutoFit/>
          </a:bodyPr>
          <a:lstStyle/>
          <a:p>
            <a:pPr algn="ctr"/>
            <a:r>
              <a:rPr lang="en-US" sz="2400" b="1" dirty="0" smtClean="0">
                <a:solidFill>
                  <a:srgbClr val="0070C0"/>
                </a:solidFill>
                <a:latin typeface="High Tower Text" pitchFamily="18" charset="0"/>
                <a:cs typeface="Times New Roman" pitchFamily="18" charset="0"/>
              </a:rPr>
              <a:t>SDS-PAGE analysis of p37k  supernatant after Ammonium </a:t>
            </a:r>
            <a:r>
              <a:rPr lang="en-US" sz="2400" b="1" dirty="0" err="1" smtClean="0">
                <a:solidFill>
                  <a:srgbClr val="0070C0"/>
                </a:solidFill>
                <a:latin typeface="High Tower Text" pitchFamily="18" charset="0"/>
                <a:cs typeface="Times New Roman" pitchFamily="18" charset="0"/>
              </a:rPr>
              <a:t>sulphate</a:t>
            </a:r>
            <a:r>
              <a:rPr lang="en-US" sz="2400" b="1" dirty="0" smtClean="0">
                <a:solidFill>
                  <a:srgbClr val="0070C0"/>
                </a:solidFill>
                <a:latin typeface="High Tower Text" pitchFamily="18" charset="0"/>
                <a:cs typeface="Times New Roman" pitchFamily="18" charset="0"/>
              </a:rPr>
              <a:t> precipitation </a:t>
            </a:r>
            <a:endParaRPr lang="en-US" sz="2400" b="1" dirty="0">
              <a:solidFill>
                <a:srgbClr val="0070C0"/>
              </a:solidFill>
              <a:latin typeface="High Tower Text" pitchFamily="18" charset="0"/>
              <a:cs typeface="Times New Roman" pitchFamily="18" charset="0"/>
            </a:endParaRPr>
          </a:p>
        </p:txBody>
      </p:sp>
      <p:sp>
        <p:nvSpPr>
          <p:cNvPr id="8" name="TextBox 7"/>
          <p:cNvSpPr txBox="1"/>
          <p:nvPr/>
        </p:nvSpPr>
        <p:spPr>
          <a:xfrm>
            <a:off x="571472" y="4786322"/>
            <a:ext cx="7000924" cy="1477328"/>
          </a:xfrm>
          <a:prstGeom prst="rect">
            <a:avLst/>
          </a:prstGeom>
          <a:noFill/>
        </p:spPr>
        <p:txBody>
          <a:bodyPr wrap="square" rtlCol="0">
            <a:spAutoFit/>
          </a:bodyPr>
          <a:lstStyle/>
          <a:p>
            <a:r>
              <a:rPr lang="en-US" dirty="0" smtClean="0">
                <a:latin typeface="High Tower Text" pitchFamily="18" charset="0"/>
                <a:cs typeface="Times New Roman" pitchFamily="18" charset="0"/>
              </a:rPr>
              <a:t>M : Protein marker</a:t>
            </a:r>
          </a:p>
          <a:p>
            <a:r>
              <a:rPr lang="en-US" dirty="0" smtClean="0">
                <a:latin typeface="High Tower Text" pitchFamily="18" charset="0"/>
                <a:cs typeface="Times New Roman" pitchFamily="18" charset="0"/>
              </a:rPr>
              <a:t>C :  Whole cell protein</a:t>
            </a:r>
          </a:p>
          <a:p>
            <a:r>
              <a:rPr lang="en-US" dirty="0" smtClean="0">
                <a:latin typeface="High Tower Text" pitchFamily="18" charset="0"/>
                <a:cs typeface="Times New Roman" pitchFamily="18" charset="0"/>
              </a:rPr>
              <a:t>L1: extracellular protein precipitated with 30 % NH2SO4</a:t>
            </a:r>
          </a:p>
          <a:p>
            <a:r>
              <a:rPr lang="en-US" dirty="0" smtClean="0">
                <a:latin typeface="High Tower Text" pitchFamily="18" charset="0"/>
                <a:cs typeface="Times New Roman" pitchFamily="18" charset="0"/>
              </a:rPr>
              <a:t>L2: extracellular protein precipitated with 50 % NH2SO4</a:t>
            </a:r>
          </a:p>
          <a:p>
            <a:r>
              <a:rPr lang="en-US" dirty="0" smtClean="0">
                <a:latin typeface="High Tower Text" pitchFamily="18" charset="0"/>
                <a:cs typeface="Times New Roman" pitchFamily="18" charset="0"/>
              </a:rPr>
              <a:t>L3: extracellular protein precipitated with 70 % NH2SO4 </a:t>
            </a:r>
            <a:endParaRPr lang="en-US" dirty="0">
              <a:latin typeface="High Tower Text" pitchFamily="18" charset="0"/>
              <a:cs typeface="Times New Roman" pitchFamily="18" charset="0"/>
            </a:endParaRPr>
          </a:p>
        </p:txBody>
      </p:sp>
      <p:cxnSp>
        <p:nvCxnSpPr>
          <p:cNvPr id="9" name="Straight Arrow Connector 8"/>
          <p:cNvCxnSpPr/>
          <p:nvPr/>
        </p:nvCxnSpPr>
        <p:spPr>
          <a:xfrm>
            <a:off x="5072066" y="2428868"/>
            <a:ext cx="142876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0" name="TextBox 9"/>
          <p:cNvSpPr txBox="1"/>
          <p:nvPr/>
        </p:nvSpPr>
        <p:spPr>
          <a:xfrm>
            <a:off x="6588224" y="2000240"/>
            <a:ext cx="2232248" cy="92333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latin typeface="High Tower Text" pitchFamily="18" charset="0"/>
                <a:cs typeface="Times New Roman" pitchFamily="18" charset="0"/>
              </a:rPr>
              <a:t>Absence of p37k expression as extracellular protein</a:t>
            </a:r>
            <a:endParaRPr lang="en-US" dirty="0">
              <a:latin typeface="High Tower Text" pitchFamily="18" charset="0"/>
              <a:cs typeface="Times New Roman" pitchFamily="18" charset="0"/>
            </a:endParaRPr>
          </a:p>
        </p:txBody>
      </p:sp>
      <p:sp>
        <p:nvSpPr>
          <p:cNvPr id="13" name="TextBox 12"/>
          <p:cNvSpPr txBox="1"/>
          <p:nvPr/>
        </p:nvSpPr>
        <p:spPr>
          <a:xfrm>
            <a:off x="1763688" y="908720"/>
            <a:ext cx="720080" cy="3908762"/>
          </a:xfrm>
          <a:prstGeom prst="rect">
            <a:avLst/>
          </a:prstGeom>
          <a:noFill/>
        </p:spPr>
        <p:txBody>
          <a:bodyPr wrap="square" rtlCol="0">
            <a:spAutoFit/>
          </a:bodyPr>
          <a:lstStyle/>
          <a:p>
            <a:pPr algn="r"/>
            <a:endParaRPr lang="en-US" dirty="0" smtClean="0">
              <a:latin typeface="High Tower Text" pitchFamily="18" charset="0"/>
            </a:endParaRPr>
          </a:p>
          <a:p>
            <a:pPr algn="r"/>
            <a:r>
              <a:rPr lang="en-US" dirty="0" smtClean="0">
                <a:latin typeface="High Tower Text" pitchFamily="18" charset="0"/>
              </a:rPr>
              <a:t>kDa</a:t>
            </a:r>
          </a:p>
          <a:p>
            <a:pPr algn="r"/>
            <a:r>
              <a:rPr lang="en-US" dirty="0" smtClean="0">
                <a:latin typeface="High Tower Text" pitchFamily="18" charset="0"/>
              </a:rPr>
              <a:t>250</a:t>
            </a:r>
          </a:p>
          <a:p>
            <a:pPr algn="r"/>
            <a:r>
              <a:rPr lang="en-US" sz="1100" dirty="0" smtClean="0">
                <a:latin typeface="High Tower Text" pitchFamily="18" charset="0"/>
              </a:rPr>
              <a:t>130</a:t>
            </a:r>
          </a:p>
          <a:p>
            <a:pPr algn="r"/>
            <a:r>
              <a:rPr lang="en-US" sz="1100" dirty="0" smtClean="0">
                <a:latin typeface="High Tower Text" pitchFamily="18" charset="0"/>
              </a:rPr>
              <a:t>95</a:t>
            </a:r>
          </a:p>
          <a:p>
            <a:pPr algn="r"/>
            <a:r>
              <a:rPr lang="en-US" sz="1400" dirty="0" smtClean="0">
                <a:solidFill>
                  <a:srgbClr val="FF0000"/>
                </a:solidFill>
                <a:latin typeface="High Tower Text" pitchFamily="18" charset="0"/>
              </a:rPr>
              <a:t>72</a:t>
            </a:r>
          </a:p>
          <a:p>
            <a:pPr algn="r"/>
            <a:r>
              <a:rPr lang="en-US" sz="1400" dirty="0" smtClean="0">
                <a:latin typeface="High Tower Text" pitchFamily="18" charset="0"/>
              </a:rPr>
              <a:t>55</a:t>
            </a:r>
          </a:p>
          <a:p>
            <a:pPr algn="r"/>
            <a:endParaRPr lang="en-US" dirty="0" smtClean="0">
              <a:latin typeface="High Tower Text" pitchFamily="18" charset="0"/>
            </a:endParaRPr>
          </a:p>
          <a:p>
            <a:pPr algn="r"/>
            <a:r>
              <a:rPr lang="en-US" dirty="0" smtClean="0">
                <a:latin typeface="High Tower Text" pitchFamily="18" charset="0"/>
              </a:rPr>
              <a:t>35</a:t>
            </a:r>
          </a:p>
          <a:p>
            <a:pPr algn="r"/>
            <a:r>
              <a:rPr lang="en-US" dirty="0" smtClean="0">
                <a:solidFill>
                  <a:srgbClr val="FF0000"/>
                </a:solidFill>
                <a:latin typeface="High Tower Text" pitchFamily="18" charset="0"/>
              </a:rPr>
              <a:t>28</a:t>
            </a:r>
          </a:p>
          <a:p>
            <a:pPr algn="r"/>
            <a:endParaRPr lang="en-US" dirty="0" smtClean="0">
              <a:latin typeface="High Tower Text" pitchFamily="18" charset="0"/>
            </a:endParaRPr>
          </a:p>
          <a:p>
            <a:pPr algn="r"/>
            <a:endParaRPr lang="en-US" dirty="0" smtClean="0">
              <a:latin typeface="High Tower Text" pitchFamily="18" charset="0"/>
            </a:endParaRPr>
          </a:p>
          <a:p>
            <a:pPr algn="r"/>
            <a:r>
              <a:rPr lang="en-US" dirty="0" smtClean="0">
                <a:latin typeface="High Tower Text" pitchFamily="18" charset="0"/>
              </a:rPr>
              <a:t>10</a:t>
            </a:r>
          </a:p>
          <a:p>
            <a:pPr algn="r"/>
            <a:endParaRPr lang="en-US" dirty="0" smtClean="0">
              <a:latin typeface="High Tower Text" pitchFamily="18" charset="0"/>
            </a:endParaRPr>
          </a:p>
          <a:p>
            <a:pPr algn="r"/>
            <a:endParaRPr lang="en-US" dirty="0" smtClean="0">
              <a:latin typeface="High Tower Text"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024" y="188640"/>
            <a:ext cx="8784976" cy="1052736"/>
          </a:xfrm>
        </p:spPr>
        <p:txBody>
          <a:bodyPr>
            <a:normAutofit fontScale="90000"/>
          </a:bodyPr>
          <a:lstStyle/>
          <a:p>
            <a:r>
              <a:rPr lang="en-US" sz="2700" b="1" dirty="0" smtClean="0">
                <a:latin typeface="High Tower Text" pitchFamily="18" charset="0"/>
              </a:rPr>
              <a:t/>
            </a:r>
            <a:br>
              <a:rPr lang="en-US" sz="2700" b="1" dirty="0" smtClean="0">
                <a:latin typeface="High Tower Text" pitchFamily="18" charset="0"/>
              </a:rPr>
            </a:br>
            <a:r>
              <a:rPr lang="en-US" sz="3600" b="1" dirty="0" smtClean="0">
                <a:solidFill>
                  <a:srgbClr val="0070C0"/>
                </a:solidFill>
                <a:latin typeface="High Tower Text" pitchFamily="18" charset="0"/>
              </a:rPr>
              <a:t>Extraction and Purification of recombinant </a:t>
            </a:r>
            <a:br>
              <a:rPr lang="en-US" sz="3600" b="1" dirty="0" smtClean="0">
                <a:solidFill>
                  <a:srgbClr val="0070C0"/>
                </a:solidFill>
                <a:latin typeface="High Tower Text" pitchFamily="18" charset="0"/>
              </a:rPr>
            </a:br>
            <a:r>
              <a:rPr lang="en-US" sz="3600" b="1" dirty="0" smtClean="0">
                <a:solidFill>
                  <a:srgbClr val="0070C0"/>
                </a:solidFill>
                <a:latin typeface="High Tower Text" pitchFamily="18" charset="0"/>
              </a:rPr>
              <a:t>37 kDa serine protease </a:t>
            </a:r>
            <a:r>
              <a:rPr lang="en-US" sz="3600" dirty="0" smtClean="0">
                <a:solidFill>
                  <a:srgbClr val="0070C0"/>
                </a:solidFill>
                <a:latin typeface="High Tower Text" pitchFamily="18" charset="0"/>
              </a:rPr>
              <a:t/>
            </a:r>
            <a:br>
              <a:rPr lang="en-US" sz="3600" dirty="0" smtClean="0">
                <a:solidFill>
                  <a:srgbClr val="0070C0"/>
                </a:solidFill>
                <a:latin typeface="High Tower Text" pitchFamily="18" charset="0"/>
              </a:rPr>
            </a:br>
            <a:endParaRPr lang="en-US" sz="3600" dirty="0">
              <a:solidFill>
                <a:srgbClr val="0070C0"/>
              </a:solidFill>
              <a:latin typeface="High Tower Text" pitchFamily="18" charset="0"/>
            </a:endParaRPr>
          </a:p>
        </p:txBody>
      </p:sp>
      <p:pic>
        <p:nvPicPr>
          <p:cNvPr id="4" name="Content Placeholder 3"/>
          <p:cNvPicPr>
            <a:picLocks noGrp="1"/>
          </p:cNvPicPr>
          <p:nvPr>
            <p:ph idx="1"/>
          </p:nvPr>
        </p:nvPicPr>
        <p:blipFill>
          <a:blip r:embed="rId3" cstate="print"/>
          <a:srcRect l="42167" t="23958" r="29722" b="26042"/>
          <a:stretch>
            <a:fillRect/>
          </a:stretch>
        </p:blipFill>
        <p:spPr bwMode="auto">
          <a:xfrm>
            <a:off x="1600200" y="1143000"/>
            <a:ext cx="3657564" cy="3657600"/>
          </a:xfrm>
          <a:prstGeom prst="rect">
            <a:avLst/>
          </a:prstGeom>
          <a:noFill/>
          <a:ln w="9525">
            <a:noFill/>
            <a:miter lim="800000"/>
            <a:headEnd/>
            <a:tailEnd/>
          </a:ln>
        </p:spPr>
      </p:pic>
      <p:sp>
        <p:nvSpPr>
          <p:cNvPr id="30721" name="Rectangle 1"/>
          <p:cNvSpPr>
            <a:spLocks noChangeArrowheads="1"/>
          </p:cNvSpPr>
          <p:nvPr/>
        </p:nvSpPr>
        <p:spPr bwMode="auto">
          <a:xfrm>
            <a:off x="323528" y="5157192"/>
            <a:ext cx="882047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1600" b="1"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The purification of 37 </a:t>
            </a:r>
            <a:r>
              <a:rPr kumimoji="0" lang="en-US" sz="1600" b="1" i="0" u="none" strike="noStrike" cap="none" normalizeH="0" baseline="0" dirty="0" err="1" smtClean="0">
                <a:ln>
                  <a:noFill/>
                </a:ln>
                <a:solidFill>
                  <a:schemeClr val="tx1"/>
                </a:solidFill>
                <a:effectLst/>
                <a:latin typeface="High Tower Text" pitchFamily="18" charset="0"/>
                <a:ea typeface="Calibri" pitchFamily="34" charset="0"/>
                <a:cs typeface="Times New Roman" pitchFamily="18" charset="0"/>
              </a:rPr>
              <a:t>kDa</a:t>
            </a:r>
            <a:r>
              <a:rPr kumimoji="0" lang="en-US" sz="1600" b="1"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 serine protease done by using immobilized metal affinity chromatography (Ni-NTA </a:t>
            </a:r>
            <a:r>
              <a:rPr kumimoji="0" lang="en-US" sz="1600" b="1" i="0" u="none" strike="noStrike" cap="none" normalizeH="0" baseline="0" dirty="0" err="1" smtClean="0">
                <a:ln>
                  <a:noFill/>
                </a:ln>
                <a:solidFill>
                  <a:schemeClr val="tx1"/>
                </a:solidFill>
                <a:effectLst/>
                <a:latin typeface="High Tower Text" pitchFamily="18" charset="0"/>
                <a:ea typeface="Calibri" pitchFamily="34" charset="0"/>
                <a:cs typeface="Times New Roman" pitchFamily="18" charset="0"/>
              </a:rPr>
              <a:t>agarose</a:t>
            </a:r>
            <a:r>
              <a:rPr kumimoji="0" lang="en-US" sz="1600" b="1"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The purified products were separated on 12% SDS-PAGE and protein bands were stained with CBBR-250. L1 1</a:t>
            </a:r>
            <a:r>
              <a:rPr lang="en-US" sz="1600" dirty="0" smtClean="0">
                <a:latin typeface="High Tower Text" pitchFamily="18"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standard molecular marker; L2:</a:t>
            </a:r>
            <a:r>
              <a:rPr kumimoji="0" lang="en-US" sz="1600" b="0" i="0" u="none" strike="noStrike" cap="none" normalizeH="0" dirty="0" smtClean="0">
                <a:ln>
                  <a:noFill/>
                </a:ln>
                <a:solidFill>
                  <a:schemeClr val="tx1"/>
                </a:solidFill>
                <a:effectLst/>
                <a:latin typeface="High Tower Text" pitchFamily="18" charset="0"/>
                <a:ea typeface="Calibri" pitchFamily="34" charset="0"/>
                <a:cs typeface="Times New Roman" pitchFamily="18" charset="0"/>
              </a:rPr>
              <a:t> C</a:t>
            </a:r>
            <a:r>
              <a:rPr kumimoji="0" lang="en-US" sz="1600" b="0"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rude extract; L3:</a:t>
            </a:r>
            <a:r>
              <a:rPr kumimoji="0" lang="en-US" sz="1600" b="0" i="0" u="none" strike="noStrike" cap="none" normalizeH="0" dirty="0" smtClean="0">
                <a:ln>
                  <a:noFill/>
                </a:ln>
                <a:solidFill>
                  <a:schemeClr val="tx1"/>
                </a:solidFill>
                <a:effectLst/>
                <a:latin typeface="High Tower Text" pitchFamily="18"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Unbound; L </a:t>
            </a:r>
            <a:r>
              <a:rPr lang="en-US" sz="1600" dirty="0" smtClean="0">
                <a:latin typeface="High Tower Text" pitchFamily="18" charset="0"/>
                <a:ea typeface="Calibri" pitchFamily="34" charset="0"/>
                <a:cs typeface="Times New Roman" pitchFamily="18" charset="0"/>
              </a:rPr>
              <a:t>4-5: 5 wash and 10 wash. </a:t>
            </a:r>
            <a:r>
              <a:rPr kumimoji="0" lang="en-US" sz="1600" b="0" i="0" u="none" strike="noStrike" cap="none" normalizeH="0" baseline="0" dirty="0" smtClean="0">
                <a:ln>
                  <a:noFill/>
                </a:ln>
                <a:solidFill>
                  <a:schemeClr val="tx1"/>
                </a:solidFill>
                <a:effectLst/>
                <a:latin typeface="High Tower Text" pitchFamily="18" charset="0"/>
                <a:ea typeface="Calibri" pitchFamily="34" charset="0"/>
                <a:cs typeface="Times New Roman" pitchFamily="18" charset="0"/>
              </a:rPr>
              <a:t>The purified p37kDa serine protease was visualized as single band in lane 6 and 7 with molecular weight of 45kDa (37kDa of serine protease+8kDa of N-terminal vector regions).</a:t>
            </a:r>
            <a:endParaRPr kumimoji="0" lang="en-US" sz="1600" b="0" i="0" u="none" strike="noStrike" cap="none" normalizeH="0" baseline="0" dirty="0" smtClean="0">
              <a:ln>
                <a:noFill/>
              </a:ln>
              <a:solidFill>
                <a:schemeClr val="tx1"/>
              </a:solidFill>
              <a:effectLst/>
              <a:latin typeface="High Tower Text" pitchFamily="18" charset="0"/>
              <a:cs typeface="Times New Roman" pitchFamily="18" charset="0"/>
            </a:endParaRPr>
          </a:p>
        </p:txBody>
      </p:sp>
      <p:cxnSp>
        <p:nvCxnSpPr>
          <p:cNvPr id="6" name="Straight Arrow Connector 5"/>
          <p:cNvCxnSpPr/>
          <p:nvPr/>
        </p:nvCxnSpPr>
        <p:spPr>
          <a:xfrm>
            <a:off x="4876800" y="3505200"/>
            <a:ext cx="990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5867400" y="3316069"/>
            <a:ext cx="3276600" cy="646331"/>
          </a:xfrm>
          <a:prstGeom prst="rect">
            <a:avLst/>
          </a:prstGeom>
          <a:noFill/>
        </p:spPr>
        <p:txBody>
          <a:bodyPr wrap="square" rtlCol="0">
            <a:spAutoFit/>
          </a:bodyPr>
          <a:lstStyle/>
          <a:p>
            <a:r>
              <a:rPr lang="en-US" dirty="0" smtClean="0">
                <a:latin typeface="High Tower Text" pitchFamily="18" charset="0"/>
              </a:rPr>
              <a:t>Purified 37kDa serine protease </a:t>
            </a:r>
          </a:p>
          <a:p>
            <a:endParaRPr lang="en-US" dirty="0">
              <a:latin typeface="High Tower Text"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4000" cy="792088"/>
          </a:xfrm>
        </p:spPr>
        <p:txBody>
          <a:bodyPr>
            <a:noAutofit/>
          </a:bodyPr>
          <a:lstStyle/>
          <a:p>
            <a:r>
              <a:rPr lang="en-IN" sz="3200" b="1" dirty="0" smtClean="0">
                <a:solidFill>
                  <a:srgbClr val="0070C0"/>
                </a:solidFill>
                <a:latin typeface="High Tower Text" pitchFamily="18" charset="0"/>
              </a:rPr>
              <a:t>2D-PAGE analysis of purified 37 kDa serine protease</a:t>
            </a:r>
            <a:endParaRPr lang="en-US" sz="3200" b="1" dirty="0">
              <a:solidFill>
                <a:srgbClr val="0070C0"/>
              </a:solidFill>
              <a:latin typeface="High Tower Text" pitchFamily="18" charset="0"/>
            </a:endParaRPr>
          </a:p>
        </p:txBody>
      </p:sp>
      <p:pic>
        <p:nvPicPr>
          <p:cNvPr id="4" name="Content Placeholder 3"/>
          <p:cNvPicPr>
            <a:picLocks noGrp="1"/>
          </p:cNvPicPr>
          <p:nvPr>
            <p:ph idx="1"/>
          </p:nvPr>
        </p:nvPicPr>
        <p:blipFill>
          <a:blip r:embed="rId2" cstate="print">
            <a:lum/>
          </a:blip>
          <a:srcRect l="35139" t="37996" r="33821" b="17708"/>
          <a:stretch>
            <a:fillRect/>
          </a:stretch>
        </p:blipFill>
        <p:spPr bwMode="auto">
          <a:xfrm>
            <a:off x="1907704" y="1918573"/>
            <a:ext cx="4991131" cy="3782429"/>
          </a:xfrm>
          <a:prstGeom prst="rect">
            <a:avLst/>
          </a:prstGeom>
          <a:noFill/>
          <a:ln w="9525">
            <a:noFill/>
            <a:miter lim="800000"/>
            <a:headEnd/>
            <a:tailEnd/>
          </a:ln>
        </p:spPr>
      </p:pic>
      <p:sp>
        <p:nvSpPr>
          <p:cNvPr id="5" name="Rectangle 4"/>
          <p:cNvSpPr/>
          <p:nvPr/>
        </p:nvSpPr>
        <p:spPr>
          <a:xfrm>
            <a:off x="539552" y="5662989"/>
            <a:ext cx="8229600" cy="646331"/>
          </a:xfrm>
          <a:prstGeom prst="rect">
            <a:avLst/>
          </a:prstGeom>
        </p:spPr>
        <p:txBody>
          <a:bodyPr wrap="square">
            <a:spAutoFit/>
          </a:bodyPr>
          <a:lstStyle/>
          <a:p>
            <a:pPr algn="just"/>
            <a:r>
              <a:rPr lang="en-IN" dirty="0" smtClean="0">
                <a:latin typeface="High Tower Text" pitchFamily="18" charset="0"/>
                <a:cs typeface="Times New Roman" pitchFamily="18" charset="0"/>
              </a:rPr>
              <a:t>Arrow indicates the obtained spots for purified 37 kDa serine protease at MW 45 kDa with </a:t>
            </a:r>
            <a:r>
              <a:rPr lang="en-IN" i="1" dirty="0" smtClean="0">
                <a:latin typeface="High Tower Text" pitchFamily="18" charset="0"/>
                <a:cs typeface="Times New Roman" pitchFamily="18" charset="0"/>
              </a:rPr>
              <a:t>p</a:t>
            </a:r>
            <a:r>
              <a:rPr lang="en-IN" dirty="0" smtClean="0">
                <a:latin typeface="High Tower Text" pitchFamily="18" charset="0"/>
                <a:cs typeface="Times New Roman" pitchFamily="18" charset="0"/>
              </a:rPr>
              <a:t>I approximately at 6.5-6.8. M- Protein marker</a:t>
            </a:r>
            <a:endParaRPr lang="en-US" dirty="0">
              <a:latin typeface="High Tower Text" pitchFamily="18" charset="0"/>
              <a:cs typeface="Times New Roman" pitchFamily="18" charset="0"/>
            </a:endParaRPr>
          </a:p>
        </p:txBody>
      </p:sp>
      <p:cxnSp>
        <p:nvCxnSpPr>
          <p:cNvPr id="7" name="Straight Arrow Connector 6"/>
          <p:cNvCxnSpPr/>
          <p:nvPr/>
        </p:nvCxnSpPr>
        <p:spPr>
          <a:xfrm>
            <a:off x="1979712" y="1918573"/>
            <a:ext cx="0" cy="302433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1403648" y="1630541"/>
            <a:ext cx="461665" cy="3600400"/>
          </a:xfrm>
          <a:prstGeom prst="rect">
            <a:avLst/>
          </a:prstGeom>
          <a:noFill/>
        </p:spPr>
        <p:txBody>
          <a:bodyPr vert="vert270" wrap="square" rtlCol="0">
            <a:spAutoFit/>
          </a:bodyPr>
          <a:lstStyle/>
          <a:p>
            <a:pPr algn="ctr"/>
            <a:r>
              <a:rPr lang="en-US" b="1" dirty="0" smtClean="0">
                <a:latin typeface="High Tower Text" pitchFamily="18" charset="0"/>
              </a:rPr>
              <a:t>12 % SDS-PAGE</a:t>
            </a:r>
            <a:endParaRPr lang="en-IN" b="1" dirty="0">
              <a:latin typeface="High Tower Text" pitchFamily="18" charset="0"/>
            </a:endParaRPr>
          </a:p>
        </p:txBody>
      </p:sp>
      <p:cxnSp>
        <p:nvCxnSpPr>
          <p:cNvPr id="10" name="Straight Arrow Connector 9"/>
          <p:cNvCxnSpPr/>
          <p:nvPr/>
        </p:nvCxnSpPr>
        <p:spPr>
          <a:xfrm>
            <a:off x="2195736" y="1846565"/>
            <a:ext cx="41044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1979712" y="1405225"/>
            <a:ext cx="4824536" cy="369332"/>
          </a:xfrm>
          <a:prstGeom prst="rect">
            <a:avLst/>
          </a:prstGeom>
          <a:noFill/>
        </p:spPr>
        <p:txBody>
          <a:bodyPr wrap="square" rtlCol="0">
            <a:spAutoFit/>
          </a:bodyPr>
          <a:lstStyle/>
          <a:p>
            <a:pPr algn="ctr"/>
            <a:r>
              <a:rPr lang="en-US" b="1" dirty="0" smtClean="0">
                <a:latin typeface="High Tower Text" pitchFamily="18" charset="0"/>
              </a:rPr>
              <a:t> 3                Isoelectric focusing</a:t>
            </a:r>
            <a:r>
              <a:rPr lang="en-US" b="1" i="1" dirty="0" smtClean="0">
                <a:latin typeface="High Tower Text" pitchFamily="18" charset="0"/>
              </a:rPr>
              <a:t>                   </a:t>
            </a:r>
            <a:r>
              <a:rPr lang="en-US" b="1" dirty="0" smtClean="0">
                <a:latin typeface="High Tower Text" pitchFamily="18" charset="0"/>
              </a:rPr>
              <a:t>10  M  </a:t>
            </a:r>
            <a:endParaRPr lang="en-IN" b="1" dirty="0">
              <a:latin typeface="High Tower Text"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3200" b="1" dirty="0" smtClean="0">
                <a:solidFill>
                  <a:srgbClr val="0070C0"/>
                </a:solidFill>
                <a:latin typeface="High Tower Text" pitchFamily="18" charset="0"/>
              </a:rPr>
              <a:t>MALDI-TOF-MS analysis of 2D-protein spot</a:t>
            </a:r>
            <a:endParaRPr lang="en-US" sz="3200" b="1" dirty="0">
              <a:solidFill>
                <a:srgbClr val="0070C0"/>
              </a:solidFill>
              <a:latin typeface="High Tower Text" pitchFamily="18" charset="0"/>
            </a:endParaRPr>
          </a:p>
        </p:txBody>
      </p:sp>
      <p:pic>
        <p:nvPicPr>
          <p:cNvPr id="7" name="Content Placeholder 6"/>
          <p:cNvPicPr>
            <a:picLocks noGrp="1"/>
          </p:cNvPicPr>
          <p:nvPr>
            <p:ph sz="half" idx="2"/>
          </p:nvPr>
        </p:nvPicPr>
        <p:blipFill>
          <a:blip r:embed="rId2" cstate="print"/>
          <a:srcRect/>
          <a:stretch>
            <a:fillRect/>
          </a:stretch>
        </p:blipFill>
        <p:spPr bwMode="auto">
          <a:xfrm>
            <a:off x="381000" y="838200"/>
            <a:ext cx="4040188" cy="2744791"/>
          </a:xfrm>
          <a:prstGeom prst="rect">
            <a:avLst/>
          </a:prstGeom>
          <a:noFill/>
          <a:ln w="9525">
            <a:noFill/>
            <a:miter lim="800000"/>
            <a:headEnd/>
            <a:tailEnd/>
          </a:ln>
        </p:spPr>
      </p:pic>
      <p:pic>
        <p:nvPicPr>
          <p:cNvPr id="8" name="Content Placeholder 7"/>
          <p:cNvPicPr>
            <a:picLocks noGrp="1"/>
          </p:cNvPicPr>
          <p:nvPr>
            <p:ph sz="quarter" idx="4"/>
          </p:nvPr>
        </p:nvPicPr>
        <p:blipFill>
          <a:blip r:embed="rId3" cstate="print"/>
          <a:srcRect t="23485"/>
          <a:stretch>
            <a:fillRect/>
          </a:stretch>
        </p:blipFill>
        <p:spPr bwMode="auto">
          <a:xfrm>
            <a:off x="4645025" y="816169"/>
            <a:ext cx="4041775" cy="3832031"/>
          </a:xfrm>
          <a:prstGeom prst="rect">
            <a:avLst/>
          </a:prstGeom>
          <a:noFill/>
          <a:ln w="9525">
            <a:noFill/>
            <a:miter lim="800000"/>
            <a:headEnd/>
            <a:tailEnd/>
          </a:ln>
        </p:spPr>
      </p:pic>
      <p:pic>
        <p:nvPicPr>
          <p:cNvPr id="9" name="Picture 8"/>
          <p:cNvPicPr/>
          <p:nvPr/>
        </p:nvPicPr>
        <p:blipFill>
          <a:blip r:embed="rId4" cstate="print"/>
          <a:srcRect/>
          <a:stretch>
            <a:fillRect/>
          </a:stretch>
        </p:blipFill>
        <p:spPr bwMode="auto">
          <a:xfrm>
            <a:off x="152400" y="3810000"/>
            <a:ext cx="4572000" cy="2667000"/>
          </a:xfrm>
          <a:prstGeom prst="rect">
            <a:avLst/>
          </a:prstGeom>
          <a:noFill/>
          <a:ln w="9525">
            <a:noFill/>
            <a:miter lim="800000"/>
            <a:headEnd/>
            <a:tailEnd/>
          </a:ln>
        </p:spPr>
      </p:pic>
      <p:sp>
        <p:nvSpPr>
          <p:cNvPr id="6" name="Rectangle 5"/>
          <p:cNvSpPr/>
          <p:nvPr/>
        </p:nvSpPr>
        <p:spPr>
          <a:xfrm>
            <a:off x="4114800" y="4800600"/>
            <a:ext cx="4572000" cy="1631216"/>
          </a:xfrm>
          <a:prstGeom prst="rect">
            <a:avLst/>
          </a:prstGeom>
        </p:spPr>
        <p:txBody>
          <a:bodyPr>
            <a:spAutoFit/>
          </a:bodyPr>
          <a:lstStyle/>
          <a:p>
            <a:pPr marL="342900" indent="-342900" algn="just">
              <a:buAutoNum type="alphaLcParenBoth"/>
            </a:pPr>
            <a:r>
              <a:rPr lang="en-US" sz="1600" dirty="0" smtClean="0">
                <a:latin typeface="High Tower Text" pitchFamily="18" charset="0"/>
                <a:cs typeface="Times New Roman" pitchFamily="18" charset="0"/>
              </a:rPr>
              <a:t>The MALDI-TOF chromatogram shows a large broad protein peak at 1655.786.</a:t>
            </a:r>
          </a:p>
          <a:p>
            <a:pPr marL="342900" indent="-342900" algn="just">
              <a:buAutoNum type="alphaLcParenBoth"/>
            </a:pPr>
            <a:r>
              <a:rPr lang="en-US" sz="1600" dirty="0" smtClean="0">
                <a:latin typeface="High Tower Text" pitchFamily="18" charset="0"/>
                <a:cs typeface="Times New Roman" pitchFamily="18" charset="0"/>
              </a:rPr>
              <a:t>The protein score 99 matched to 37kDa serine protease precursor (</a:t>
            </a:r>
            <a:r>
              <a:rPr lang="en-US" sz="1600" i="1" dirty="0" smtClean="0">
                <a:latin typeface="High Tower Text" pitchFamily="18" charset="0"/>
                <a:cs typeface="Times New Roman" pitchFamily="18" charset="0"/>
              </a:rPr>
              <a:t>Bombyx mori</a:t>
            </a:r>
            <a:r>
              <a:rPr lang="en-US" sz="1600" dirty="0" smtClean="0">
                <a:latin typeface="High Tower Text" pitchFamily="18" charset="0"/>
                <a:cs typeface="Times New Roman" pitchFamily="18" charset="0"/>
              </a:rPr>
              <a:t>).</a:t>
            </a:r>
          </a:p>
          <a:p>
            <a:pPr marL="342900" indent="-342900" algn="just">
              <a:buAutoNum type="alphaLcParenBoth"/>
            </a:pPr>
            <a:r>
              <a:rPr lang="en-US" sz="1600" dirty="0" smtClean="0">
                <a:latin typeface="High Tower Text" pitchFamily="18" charset="0"/>
                <a:cs typeface="Times New Roman" pitchFamily="18" charset="0"/>
              </a:rPr>
              <a:t>The figure shows the 42% protein sequence  coverage.</a:t>
            </a:r>
            <a:endParaRPr lang="en-US" sz="1600" dirty="0">
              <a:latin typeface="High Tower Text" pitchFamily="18" charset="0"/>
              <a:cs typeface="Times New Roman" pitchFamily="18" charset="0"/>
            </a:endParaRPr>
          </a:p>
        </p:txBody>
      </p:sp>
      <p:sp>
        <p:nvSpPr>
          <p:cNvPr id="10" name="TextBox 9"/>
          <p:cNvSpPr txBox="1"/>
          <p:nvPr/>
        </p:nvSpPr>
        <p:spPr>
          <a:xfrm>
            <a:off x="3983262" y="838200"/>
            <a:ext cx="468398" cy="369332"/>
          </a:xfrm>
          <a:prstGeom prst="rect">
            <a:avLst/>
          </a:prstGeom>
          <a:noFill/>
        </p:spPr>
        <p:txBody>
          <a:bodyPr wrap="none" rtlCol="0">
            <a:spAutoFit/>
          </a:bodyPr>
          <a:lstStyle/>
          <a:p>
            <a:r>
              <a:rPr lang="en-US" dirty="0" smtClean="0">
                <a:latin typeface="High Tower Text" pitchFamily="18" charset="0"/>
              </a:rPr>
              <a:t>(a)</a:t>
            </a:r>
            <a:endParaRPr lang="en-US" dirty="0">
              <a:latin typeface="High Tower Text" pitchFamily="18" charset="0"/>
            </a:endParaRPr>
          </a:p>
        </p:txBody>
      </p:sp>
      <p:sp>
        <p:nvSpPr>
          <p:cNvPr id="11" name="TextBox 10"/>
          <p:cNvSpPr txBox="1"/>
          <p:nvPr/>
        </p:nvSpPr>
        <p:spPr>
          <a:xfrm>
            <a:off x="8100392" y="764704"/>
            <a:ext cx="533400" cy="369332"/>
          </a:xfrm>
          <a:prstGeom prst="rect">
            <a:avLst/>
          </a:prstGeom>
          <a:noFill/>
        </p:spPr>
        <p:txBody>
          <a:bodyPr wrap="square" rtlCol="0">
            <a:spAutoFit/>
          </a:bodyPr>
          <a:lstStyle/>
          <a:p>
            <a:r>
              <a:rPr lang="en-US" dirty="0" smtClean="0">
                <a:latin typeface="High Tower Text" pitchFamily="18" charset="0"/>
              </a:rPr>
              <a:t>(b)</a:t>
            </a:r>
            <a:endParaRPr lang="en-US" dirty="0">
              <a:latin typeface="High Tower Text" pitchFamily="18" charset="0"/>
            </a:endParaRPr>
          </a:p>
        </p:txBody>
      </p:sp>
      <p:sp>
        <p:nvSpPr>
          <p:cNvPr id="12" name="TextBox 11"/>
          <p:cNvSpPr txBox="1"/>
          <p:nvPr/>
        </p:nvSpPr>
        <p:spPr>
          <a:xfrm>
            <a:off x="3491880" y="4495800"/>
            <a:ext cx="470520" cy="369332"/>
          </a:xfrm>
          <a:prstGeom prst="rect">
            <a:avLst/>
          </a:prstGeom>
          <a:noFill/>
        </p:spPr>
        <p:txBody>
          <a:bodyPr wrap="square" rtlCol="0">
            <a:spAutoFit/>
          </a:bodyPr>
          <a:lstStyle/>
          <a:p>
            <a:r>
              <a:rPr lang="en-US" dirty="0" smtClean="0">
                <a:latin typeface="High Tower Text" pitchFamily="18" charset="0"/>
              </a:rPr>
              <a:t>(c)</a:t>
            </a:r>
            <a:endParaRPr lang="en-US" dirty="0">
              <a:latin typeface="High Tower Text"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3528" y="260648"/>
            <a:ext cx="8640960" cy="5663089"/>
          </a:xfrm>
          <a:prstGeom prst="rect">
            <a:avLst/>
          </a:prstGeom>
          <a:noFill/>
        </p:spPr>
        <p:txBody>
          <a:bodyPr wrap="square" rtlCol="0">
            <a:spAutoFit/>
          </a:bodyPr>
          <a:lstStyle/>
          <a:p>
            <a:pPr algn="ctr"/>
            <a:r>
              <a:rPr lang="en-US" sz="2800" b="1" dirty="0" smtClean="0">
                <a:solidFill>
                  <a:srgbClr val="0070C0"/>
                </a:solidFill>
                <a:latin typeface="High Tower Text" pitchFamily="18" charset="0"/>
              </a:rPr>
              <a:t>Mature serine protease gene sequence (from p37k) for amplification </a:t>
            </a:r>
          </a:p>
          <a:p>
            <a:endParaRPr lang="en-US" dirty="0" smtClean="0">
              <a:solidFill>
                <a:srgbClr val="FF0000"/>
              </a:solidFill>
              <a:latin typeface="High Tower Text" pitchFamily="18" charset="0"/>
            </a:endParaRPr>
          </a:p>
          <a:p>
            <a:r>
              <a:rPr lang="en-US" sz="1600" dirty="0" smtClean="0">
                <a:solidFill>
                  <a:srgbClr val="FF0000"/>
                </a:solidFill>
                <a:latin typeface="High Tower Text" pitchFamily="18" charset="0"/>
              </a:rPr>
              <a:t>CGCATCGTGGGCGGATATGA</a:t>
            </a:r>
            <a:r>
              <a:rPr lang="en-US" sz="1600" dirty="0" smtClean="0">
                <a:latin typeface="High Tower Text" pitchFamily="18" charset="0"/>
              </a:rPr>
              <a:t>AACGAAAGAGACGGAGTACCCCTGGATGGCCGCTCTTTTGTACGGCGGAAGATTCTATTGTGGTGGTGCACTTATCAGTGATCTGTACGTTTTGACAGCTGCTCATTGTACTTCAGGATTCCGCAAGGAACGGATTACAGTTCGGTTCTTGGAGCACGATCGTTCTAAAGTAAACGAAACTAAAACGATAGACAGAAAGGTGTCTGACATCATTCGTCATCTGCGGTATAATCCCGGAACTTACGACAGTGATATCGCCCTTTTAAAACTAGCTGAGAGGGTAGACCTCAGCAGTGCATTGAAGCGAGTTCGCAGTGAAGGAGACAATGGCACTGCCACGGATGACGACAAGGACGTCGGGCTAAGACCGGTCTGTTTACCCAGTTCTGGACTCTCCTATAACAATTACACGGGTGTTGTCACAGGCTGGGGAACTACAGAGGAAGGTGGCTCTGTATCCAATGCATTACAGGAGGTGAAAGTACCGATTGTGACAAATGAAGAATGTCGTAAAGGCTACGGTGATCGGATAACAGATAATATGATTTGCGCTGGGGAGCCAGAGGGCGGCCGTGACGCTTGTCAGGGAGACTCGGGTGGACCGATGCATGTTCTTGAAATGGAGACATCAAAATACTCTGAAGTCGGTGTCGTGTCTTGGGGCGAAGGGTGCGCGCGACCAAACAAACCAGGCGTTTATACCCGTGT</a:t>
            </a:r>
            <a:r>
              <a:rPr lang="en-US" sz="1600" dirty="0" smtClean="0">
                <a:solidFill>
                  <a:srgbClr val="7030A0"/>
                </a:solidFill>
                <a:latin typeface="High Tower Text" pitchFamily="18" charset="0"/>
              </a:rPr>
              <a:t>CAATCGATACCTCACTTGGATT</a:t>
            </a:r>
          </a:p>
          <a:p>
            <a:endParaRPr lang="en-IN" sz="1600" dirty="0" smtClean="0">
              <a:latin typeface="High Tower Text" pitchFamily="18" charset="0"/>
            </a:endParaRPr>
          </a:p>
          <a:p>
            <a:r>
              <a:rPr lang="en-IN" sz="1600" dirty="0" smtClean="0">
                <a:latin typeface="High Tower Text" pitchFamily="18" charset="0"/>
              </a:rPr>
              <a:t>BmAp37k F: </a:t>
            </a:r>
            <a:r>
              <a:rPr lang="en-US" sz="1600" dirty="0" smtClean="0">
                <a:latin typeface="High Tower Text" pitchFamily="18" charset="0"/>
              </a:rPr>
              <a:t>ATTC</a:t>
            </a:r>
            <a:r>
              <a:rPr lang="en-IN" sz="1600" u="sng" dirty="0" smtClean="0">
                <a:latin typeface="High Tower Text" pitchFamily="18" charset="0"/>
              </a:rPr>
              <a:t>CATATG</a:t>
            </a:r>
            <a:r>
              <a:rPr lang="en-IN" sz="1600" dirty="0" smtClean="0">
                <a:latin typeface="High Tower Text" pitchFamily="18" charset="0"/>
              </a:rPr>
              <a:t>CGCATCGTGGGCGGATATGA   </a:t>
            </a:r>
            <a:r>
              <a:rPr lang="en-US" sz="1600" dirty="0" smtClean="0">
                <a:solidFill>
                  <a:srgbClr val="FF0000"/>
                </a:solidFill>
                <a:latin typeface="High Tower Text" pitchFamily="18" charset="0"/>
              </a:rPr>
              <a:t>Nde1</a:t>
            </a:r>
            <a:r>
              <a:rPr lang="en-IN" sz="1600" dirty="0" smtClean="0">
                <a:latin typeface="High Tower Text" pitchFamily="18" charset="0"/>
              </a:rPr>
              <a:t/>
            </a:r>
            <a:br>
              <a:rPr lang="en-IN" sz="1600" dirty="0" smtClean="0">
                <a:latin typeface="High Tower Text" pitchFamily="18" charset="0"/>
              </a:rPr>
            </a:br>
            <a:endParaRPr lang="en-IN" sz="1600" dirty="0" smtClean="0">
              <a:latin typeface="High Tower Text" pitchFamily="18" charset="0"/>
            </a:endParaRPr>
          </a:p>
          <a:p>
            <a:r>
              <a:rPr lang="en-IN" sz="1600" dirty="0" smtClean="0">
                <a:latin typeface="High Tower Text" pitchFamily="18" charset="0"/>
              </a:rPr>
              <a:t>BmAp37k R: CCG</a:t>
            </a:r>
            <a:r>
              <a:rPr lang="en-IN" sz="1600" u="sng" dirty="0" smtClean="0">
                <a:latin typeface="High Tower Text" pitchFamily="18" charset="0"/>
              </a:rPr>
              <a:t>CTCGAG</a:t>
            </a:r>
            <a:r>
              <a:rPr lang="en-IN" sz="1600" dirty="0" smtClean="0">
                <a:latin typeface="High Tower Text" pitchFamily="18" charset="0"/>
              </a:rPr>
              <a:t>AATCCAAGTGAGGTATCGATTG </a:t>
            </a:r>
            <a:r>
              <a:rPr lang="en-IN" sz="1600" dirty="0" smtClean="0">
                <a:solidFill>
                  <a:srgbClr val="7030A0"/>
                </a:solidFill>
                <a:latin typeface="High Tower Text" pitchFamily="18" charset="0"/>
              </a:rPr>
              <a:t>Xho1</a:t>
            </a:r>
            <a:endParaRPr lang="en-IN" sz="1600" dirty="0">
              <a:latin typeface="High Tower Text"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4437112"/>
            <a:ext cx="4355976" cy="1631216"/>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smtClean="0">
                <a:latin typeface="High Tower Text" pitchFamily="18" charset="0"/>
                <a:cs typeface="Times New Roman" pitchFamily="18" charset="0"/>
              </a:rPr>
              <a:t>M : 1 kb marker</a:t>
            </a:r>
          </a:p>
          <a:p>
            <a:r>
              <a:rPr lang="en-US" sz="2000" dirty="0" smtClean="0">
                <a:latin typeface="High Tower Text" pitchFamily="18" charset="0"/>
                <a:cs typeface="Times New Roman" pitchFamily="18" charset="0"/>
              </a:rPr>
              <a:t>L1-L5 :gradient temperature</a:t>
            </a:r>
          </a:p>
          <a:p>
            <a:r>
              <a:rPr lang="en-US" sz="2000" dirty="0" smtClean="0">
                <a:latin typeface="High Tower Text" pitchFamily="18" charset="0"/>
                <a:cs typeface="Times New Roman" pitchFamily="18" charset="0"/>
              </a:rPr>
              <a:t>L6: Negative control (Water as template)</a:t>
            </a:r>
          </a:p>
          <a:p>
            <a:endParaRPr lang="en-US" sz="2000" dirty="0">
              <a:latin typeface="High Tower Text" pitchFamily="18" charset="0"/>
            </a:endParaRPr>
          </a:p>
        </p:txBody>
      </p:sp>
      <p:sp>
        <p:nvSpPr>
          <p:cNvPr id="8" name="Rectangle 7"/>
          <p:cNvSpPr/>
          <p:nvPr/>
        </p:nvSpPr>
        <p:spPr>
          <a:xfrm>
            <a:off x="3995936" y="4581128"/>
            <a:ext cx="4788024" cy="1631216"/>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r>
              <a:rPr lang="en-US" sz="2000" b="1" dirty="0" smtClean="0">
                <a:latin typeface="High Tower Text" pitchFamily="18" charset="0"/>
                <a:cs typeface="Times New Roman" pitchFamily="18" charset="0"/>
              </a:rPr>
              <a:t>After Digestion with Restriction enzyme </a:t>
            </a:r>
            <a:r>
              <a:rPr lang="en-US" sz="2000" b="1" i="1" dirty="0" err="1" smtClean="0">
                <a:latin typeface="High Tower Text" pitchFamily="18" charset="0"/>
                <a:cs typeface="Times New Roman" pitchFamily="18" charset="0"/>
              </a:rPr>
              <a:t>Nde</a:t>
            </a:r>
            <a:r>
              <a:rPr lang="en-US" sz="2000" b="1" i="1" dirty="0" smtClean="0">
                <a:latin typeface="High Tower Text" pitchFamily="18" charset="0"/>
                <a:cs typeface="Times New Roman" pitchFamily="18" charset="0"/>
              </a:rPr>
              <a:t> 1 and </a:t>
            </a:r>
            <a:r>
              <a:rPr lang="en-US" sz="2000" b="1" i="1" dirty="0" err="1" smtClean="0">
                <a:latin typeface="High Tower Text" pitchFamily="18" charset="0"/>
                <a:cs typeface="Times New Roman" pitchFamily="18" charset="0"/>
              </a:rPr>
              <a:t>Xho</a:t>
            </a:r>
            <a:r>
              <a:rPr lang="en-US" sz="2000" b="1" i="1" dirty="0" smtClean="0">
                <a:latin typeface="High Tower Text" pitchFamily="18" charset="0"/>
                <a:cs typeface="Times New Roman" pitchFamily="18" charset="0"/>
              </a:rPr>
              <a:t> 1</a:t>
            </a:r>
          </a:p>
          <a:p>
            <a:r>
              <a:rPr lang="en-US" sz="2000" dirty="0" smtClean="0">
                <a:latin typeface="High Tower Text" pitchFamily="18" charset="0"/>
                <a:cs typeface="Times New Roman" pitchFamily="18" charset="0"/>
              </a:rPr>
              <a:t>M for DNA ladder</a:t>
            </a:r>
          </a:p>
          <a:p>
            <a:r>
              <a:rPr lang="en-US" sz="2000" dirty="0" smtClean="0">
                <a:latin typeface="High Tower Text" pitchFamily="18" charset="0"/>
                <a:cs typeface="Times New Roman" pitchFamily="18" charset="0"/>
              </a:rPr>
              <a:t>L1: pET30b Vector digested</a:t>
            </a:r>
          </a:p>
          <a:p>
            <a:r>
              <a:rPr lang="en-US" sz="2000" dirty="0" smtClean="0">
                <a:latin typeface="High Tower Text" pitchFamily="18" charset="0"/>
                <a:cs typeface="Times New Roman" pitchFamily="18" charset="0"/>
              </a:rPr>
              <a:t>L2:p37k insert digested</a:t>
            </a:r>
            <a:endParaRPr lang="en-US" sz="2000" dirty="0">
              <a:latin typeface="High Tower Text" pitchFamily="18" charset="0"/>
              <a:cs typeface="Times New Roman" pitchFamily="18" charset="0"/>
            </a:endParaRPr>
          </a:p>
        </p:txBody>
      </p:sp>
      <p:pic>
        <p:nvPicPr>
          <p:cNvPr id="9" name="Picture 2" descr="D:\Mak-20.02.2015\MAK-20.02.2015\Manuscript files\p37k biophysical\mak-ap37k gene.jpg"/>
          <p:cNvPicPr>
            <a:picLocks noChangeAspect="1" noChangeArrowheads="1"/>
          </p:cNvPicPr>
          <p:nvPr/>
        </p:nvPicPr>
        <p:blipFill>
          <a:blip r:embed="rId2" cstate="print"/>
          <a:srcRect/>
          <a:stretch>
            <a:fillRect/>
          </a:stretch>
        </p:blipFill>
        <p:spPr bwMode="auto">
          <a:xfrm>
            <a:off x="611560" y="1340768"/>
            <a:ext cx="2232248" cy="2794999"/>
          </a:xfrm>
          <a:prstGeom prst="rect">
            <a:avLst/>
          </a:prstGeom>
          <a:noFill/>
        </p:spPr>
      </p:pic>
      <p:pic>
        <p:nvPicPr>
          <p:cNvPr id="10" name="Picture 3" descr="D:\Mak-20.02.2015\MAK-20.02.2015\Manuscript files\p37k biophysical\pET30 a and ap37k.jpg"/>
          <p:cNvPicPr>
            <a:picLocks noChangeAspect="1" noChangeArrowheads="1"/>
          </p:cNvPicPr>
          <p:nvPr/>
        </p:nvPicPr>
        <p:blipFill>
          <a:blip r:embed="rId3" cstate="print"/>
          <a:srcRect r="46711"/>
          <a:stretch>
            <a:fillRect/>
          </a:stretch>
        </p:blipFill>
        <p:spPr bwMode="auto">
          <a:xfrm>
            <a:off x="4716016" y="1196752"/>
            <a:ext cx="1357463" cy="2991421"/>
          </a:xfrm>
          <a:prstGeom prst="rect">
            <a:avLst/>
          </a:prstGeom>
          <a:noFill/>
        </p:spPr>
      </p:pic>
      <p:sp>
        <p:nvSpPr>
          <p:cNvPr id="11" name="TextBox 10"/>
          <p:cNvSpPr txBox="1"/>
          <p:nvPr/>
        </p:nvSpPr>
        <p:spPr>
          <a:xfrm>
            <a:off x="0" y="260648"/>
            <a:ext cx="9144000" cy="584775"/>
          </a:xfrm>
          <a:prstGeom prst="rect">
            <a:avLst/>
          </a:prstGeom>
          <a:noFill/>
        </p:spPr>
        <p:txBody>
          <a:bodyPr wrap="square" rtlCol="0">
            <a:spAutoFit/>
          </a:bodyPr>
          <a:lstStyle/>
          <a:p>
            <a:pPr algn="ctr"/>
            <a:r>
              <a:rPr lang="en-US" sz="3200" b="1" dirty="0" smtClean="0">
                <a:solidFill>
                  <a:srgbClr val="0070C0"/>
                </a:solidFill>
                <a:latin typeface="High Tower Text" pitchFamily="18" charset="0"/>
              </a:rPr>
              <a:t>Ap37k PCR amplification and cloning</a:t>
            </a:r>
            <a:endParaRPr lang="en-IN" sz="3200" b="1" dirty="0">
              <a:solidFill>
                <a:srgbClr val="0070C0"/>
              </a:solidFill>
              <a:latin typeface="High Tower Text" pitchFamily="18" charset="0"/>
            </a:endParaRPr>
          </a:p>
        </p:txBody>
      </p:sp>
      <p:sp>
        <p:nvSpPr>
          <p:cNvPr id="12" name="TextBox 11"/>
          <p:cNvSpPr txBox="1"/>
          <p:nvPr/>
        </p:nvSpPr>
        <p:spPr>
          <a:xfrm>
            <a:off x="0" y="1052736"/>
            <a:ext cx="2843808" cy="369332"/>
          </a:xfrm>
          <a:prstGeom prst="rect">
            <a:avLst/>
          </a:prstGeom>
          <a:noFill/>
        </p:spPr>
        <p:txBody>
          <a:bodyPr wrap="square" rtlCol="0">
            <a:spAutoFit/>
          </a:bodyPr>
          <a:lstStyle/>
          <a:p>
            <a:r>
              <a:rPr lang="en-US" dirty="0" smtClean="0">
                <a:latin typeface="High Tower Text" pitchFamily="18" charset="0"/>
              </a:rPr>
              <a:t>  Kb   M  L1  L2  L3 L4 L5 </a:t>
            </a:r>
            <a:endParaRPr lang="en-IN" dirty="0">
              <a:latin typeface="High Tower Text" pitchFamily="18" charset="0"/>
            </a:endParaRPr>
          </a:p>
        </p:txBody>
      </p:sp>
      <p:sp>
        <p:nvSpPr>
          <p:cNvPr id="13" name="TextBox 12"/>
          <p:cNvSpPr txBox="1"/>
          <p:nvPr/>
        </p:nvSpPr>
        <p:spPr>
          <a:xfrm>
            <a:off x="0" y="1611957"/>
            <a:ext cx="576064" cy="1384995"/>
          </a:xfrm>
          <a:prstGeom prst="rect">
            <a:avLst/>
          </a:prstGeom>
          <a:noFill/>
        </p:spPr>
        <p:txBody>
          <a:bodyPr wrap="square" rtlCol="0">
            <a:spAutoFit/>
          </a:bodyPr>
          <a:lstStyle/>
          <a:p>
            <a:pPr algn="r"/>
            <a:endParaRPr lang="en-US" sz="1400" dirty="0" smtClean="0">
              <a:latin typeface="High Tower Text" pitchFamily="18" charset="0"/>
            </a:endParaRPr>
          </a:p>
          <a:p>
            <a:pPr algn="r"/>
            <a:endParaRPr lang="en-US" sz="1400" dirty="0" smtClean="0">
              <a:latin typeface="High Tower Text" pitchFamily="18" charset="0"/>
            </a:endParaRPr>
          </a:p>
          <a:p>
            <a:pPr algn="r"/>
            <a:r>
              <a:rPr lang="en-US" sz="1400" dirty="0" smtClean="0">
                <a:latin typeface="High Tower Text" pitchFamily="18" charset="0"/>
              </a:rPr>
              <a:t>10</a:t>
            </a:r>
          </a:p>
          <a:p>
            <a:pPr algn="r"/>
            <a:r>
              <a:rPr lang="en-US" sz="1400" dirty="0" smtClean="0">
                <a:latin typeface="High Tower Text" pitchFamily="18" charset="0"/>
              </a:rPr>
              <a:t>3</a:t>
            </a:r>
          </a:p>
          <a:p>
            <a:pPr algn="r"/>
            <a:endParaRPr lang="en-US" sz="1400" dirty="0" smtClean="0">
              <a:latin typeface="High Tower Text" pitchFamily="18" charset="0"/>
            </a:endParaRPr>
          </a:p>
          <a:p>
            <a:pPr algn="r"/>
            <a:r>
              <a:rPr lang="en-US" sz="1400" dirty="0" smtClean="0">
                <a:latin typeface="High Tower Text" pitchFamily="18" charset="0"/>
              </a:rPr>
              <a:t>1</a:t>
            </a:r>
          </a:p>
        </p:txBody>
      </p:sp>
      <p:sp>
        <p:nvSpPr>
          <p:cNvPr id="14" name="TextBox 13"/>
          <p:cNvSpPr txBox="1"/>
          <p:nvPr/>
        </p:nvSpPr>
        <p:spPr>
          <a:xfrm>
            <a:off x="4139952" y="836712"/>
            <a:ext cx="1944216" cy="369332"/>
          </a:xfrm>
          <a:prstGeom prst="rect">
            <a:avLst/>
          </a:prstGeom>
          <a:noFill/>
        </p:spPr>
        <p:txBody>
          <a:bodyPr wrap="square" rtlCol="0">
            <a:spAutoFit/>
          </a:bodyPr>
          <a:lstStyle/>
          <a:p>
            <a:r>
              <a:rPr lang="en-US" dirty="0" smtClean="0">
                <a:latin typeface="High Tower Text" pitchFamily="18" charset="0"/>
              </a:rPr>
              <a:t>  Kb    M    L1  L2</a:t>
            </a:r>
            <a:endParaRPr lang="en-IN" dirty="0">
              <a:latin typeface="High Tower Text" pitchFamily="18" charset="0"/>
            </a:endParaRPr>
          </a:p>
        </p:txBody>
      </p:sp>
      <p:sp>
        <p:nvSpPr>
          <p:cNvPr id="15" name="TextBox 14"/>
          <p:cNvSpPr txBox="1"/>
          <p:nvPr/>
        </p:nvSpPr>
        <p:spPr>
          <a:xfrm>
            <a:off x="4067944" y="1412776"/>
            <a:ext cx="576064" cy="1384995"/>
          </a:xfrm>
          <a:prstGeom prst="rect">
            <a:avLst/>
          </a:prstGeom>
          <a:noFill/>
        </p:spPr>
        <p:txBody>
          <a:bodyPr wrap="square" rtlCol="0">
            <a:spAutoFit/>
          </a:bodyPr>
          <a:lstStyle/>
          <a:p>
            <a:pPr algn="r"/>
            <a:endParaRPr lang="en-US" sz="1400" dirty="0" smtClean="0">
              <a:latin typeface="High Tower Text" pitchFamily="18" charset="0"/>
            </a:endParaRPr>
          </a:p>
          <a:p>
            <a:pPr algn="r"/>
            <a:endParaRPr lang="en-US" sz="1400" dirty="0" smtClean="0">
              <a:latin typeface="High Tower Text" pitchFamily="18" charset="0"/>
            </a:endParaRPr>
          </a:p>
          <a:p>
            <a:pPr algn="r"/>
            <a:r>
              <a:rPr lang="en-US" sz="1400" dirty="0" smtClean="0">
                <a:latin typeface="High Tower Text" pitchFamily="18" charset="0"/>
              </a:rPr>
              <a:t>10</a:t>
            </a:r>
          </a:p>
          <a:p>
            <a:pPr algn="r"/>
            <a:r>
              <a:rPr lang="en-US" sz="1400" dirty="0" smtClean="0">
                <a:latin typeface="High Tower Text" pitchFamily="18" charset="0"/>
              </a:rPr>
              <a:t>3</a:t>
            </a:r>
          </a:p>
          <a:p>
            <a:pPr algn="r"/>
            <a:endParaRPr lang="en-US" sz="1400" dirty="0" smtClean="0">
              <a:latin typeface="High Tower Text" pitchFamily="18" charset="0"/>
            </a:endParaRPr>
          </a:p>
          <a:p>
            <a:pPr algn="r"/>
            <a:r>
              <a:rPr lang="en-US" sz="1400" dirty="0" smtClean="0">
                <a:latin typeface="High Tower Text" pitchFamily="18" charset="0"/>
              </a:rPr>
              <a:t>1</a:t>
            </a:r>
          </a:p>
        </p:txBody>
      </p:sp>
      <p:cxnSp>
        <p:nvCxnSpPr>
          <p:cNvPr id="16" name="Straight Arrow Connector 15"/>
          <p:cNvCxnSpPr/>
          <p:nvPr/>
        </p:nvCxnSpPr>
        <p:spPr>
          <a:xfrm>
            <a:off x="5796136" y="2060848"/>
            <a:ext cx="5040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a:off x="5868144" y="2852936"/>
            <a:ext cx="5040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6444208" y="1772816"/>
            <a:ext cx="2376264" cy="369332"/>
          </a:xfrm>
          <a:prstGeom prst="rect">
            <a:avLst/>
          </a:prstGeom>
          <a:noFill/>
        </p:spPr>
        <p:txBody>
          <a:bodyPr wrap="square" rtlCol="0">
            <a:spAutoFit/>
          </a:bodyPr>
          <a:lstStyle/>
          <a:p>
            <a:r>
              <a:rPr lang="en-US" dirty="0" smtClean="0">
                <a:latin typeface="High Tower Text" pitchFamily="18" charset="0"/>
              </a:rPr>
              <a:t>pET30b with 5,4 22 bp</a:t>
            </a:r>
            <a:endParaRPr lang="en-IN" dirty="0">
              <a:latin typeface="High Tower Text" pitchFamily="18" charset="0"/>
            </a:endParaRPr>
          </a:p>
        </p:txBody>
      </p:sp>
      <p:sp>
        <p:nvSpPr>
          <p:cNvPr id="19" name="TextBox 18"/>
          <p:cNvSpPr txBox="1"/>
          <p:nvPr/>
        </p:nvSpPr>
        <p:spPr>
          <a:xfrm>
            <a:off x="6444208" y="2636912"/>
            <a:ext cx="2376264" cy="369332"/>
          </a:xfrm>
          <a:prstGeom prst="rect">
            <a:avLst/>
          </a:prstGeom>
          <a:noFill/>
        </p:spPr>
        <p:txBody>
          <a:bodyPr wrap="square" rtlCol="0">
            <a:spAutoFit/>
          </a:bodyPr>
          <a:lstStyle/>
          <a:p>
            <a:r>
              <a:rPr lang="en-US" dirty="0" smtClean="0">
                <a:latin typeface="High Tower Text" pitchFamily="18" charset="0"/>
              </a:rPr>
              <a:t>Ap37k with 750bp</a:t>
            </a:r>
            <a:endParaRPr lang="en-IN" dirty="0">
              <a:latin typeface="High Tower Text" pitchFamily="18" charset="0"/>
            </a:endParaRPr>
          </a:p>
        </p:txBody>
      </p:sp>
      <p:cxnSp>
        <p:nvCxnSpPr>
          <p:cNvPr id="20" name="Straight Arrow Connector 19"/>
          <p:cNvCxnSpPr/>
          <p:nvPr/>
        </p:nvCxnSpPr>
        <p:spPr>
          <a:xfrm>
            <a:off x="2483768" y="3356992"/>
            <a:ext cx="5040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2987824" y="3140968"/>
            <a:ext cx="1584176" cy="646331"/>
          </a:xfrm>
          <a:prstGeom prst="rect">
            <a:avLst/>
          </a:prstGeom>
          <a:noFill/>
        </p:spPr>
        <p:txBody>
          <a:bodyPr wrap="square" rtlCol="0">
            <a:spAutoFit/>
          </a:bodyPr>
          <a:lstStyle/>
          <a:p>
            <a:r>
              <a:rPr lang="en-US" dirty="0" smtClean="0">
                <a:latin typeface="High Tower Text" pitchFamily="18" charset="0"/>
              </a:rPr>
              <a:t>Ap37k with 750bp</a:t>
            </a:r>
            <a:endParaRPr lang="en-IN" dirty="0">
              <a:latin typeface="High Tower Text"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5587.jpg"/>
          <p:cNvPicPr>
            <a:picLocks noChangeAspect="1"/>
          </p:cNvPicPr>
          <p:nvPr/>
        </p:nvPicPr>
        <p:blipFill>
          <a:blip r:embed="rId2" cstate="print"/>
          <a:srcRect l="11774" r="8916"/>
          <a:stretch>
            <a:fillRect/>
          </a:stretch>
        </p:blipFill>
        <p:spPr>
          <a:xfrm>
            <a:off x="1516867" y="1340768"/>
            <a:ext cx="4461774" cy="4536504"/>
          </a:xfrm>
          <a:prstGeom prst="rect">
            <a:avLst/>
          </a:prstGeom>
        </p:spPr>
      </p:pic>
      <p:cxnSp>
        <p:nvCxnSpPr>
          <p:cNvPr id="3" name="Straight Arrow Connector 2"/>
          <p:cNvCxnSpPr>
            <a:endCxn id="4" idx="1"/>
          </p:cNvCxnSpPr>
          <p:nvPr/>
        </p:nvCxnSpPr>
        <p:spPr>
          <a:xfrm flipV="1">
            <a:off x="4394465" y="2162472"/>
            <a:ext cx="2015684" cy="2062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410149" y="1700807"/>
            <a:ext cx="2733851" cy="923330"/>
          </a:xfrm>
          <a:prstGeom prst="rect">
            <a:avLst/>
          </a:prstGeom>
        </p:spPr>
        <p:txBody>
          <a:bodyPr wrap="square">
            <a:spAutoFit/>
          </a:bodyPr>
          <a:lstStyle/>
          <a:p>
            <a:r>
              <a:rPr lang="en-US" b="1" dirty="0" smtClean="0">
                <a:latin typeface="High Tower Text" pitchFamily="18" charset="0"/>
              </a:rPr>
              <a:t>Grown of Kanamycin </a:t>
            </a:r>
          </a:p>
          <a:p>
            <a:r>
              <a:rPr lang="en-US" b="1" dirty="0" smtClean="0">
                <a:latin typeface="High Tower Text" pitchFamily="18" charset="0"/>
              </a:rPr>
              <a:t>resistant positive colonies </a:t>
            </a:r>
          </a:p>
          <a:p>
            <a:r>
              <a:rPr lang="en-US" b="1" dirty="0" smtClean="0">
                <a:latin typeface="High Tower Text" pitchFamily="18" charset="0"/>
              </a:rPr>
              <a:t>in white colour</a:t>
            </a:r>
            <a:endParaRPr lang="en-IN" b="1" dirty="0">
              <a:latin typeface="High Tower Text" pitchFamily="18" charset="0"/>
            </a:endParaRPr>
          </a:p>
        </p:txBody>
      </p:sp>
      <p:sp>
        <p:nvSpPr>
          <p:cNvPr id="5" name="Rectangle 4"/>
          <p:cNvSpPr/>
          <p:nvPr/>
        </p:nvSpPr>
        <p:spPr>
          <a:xfrm>
            <a:off x="467544" y="260648"/>
            <a:ext cx="8280920" cy="523220"/>
          </a:xfrm>
          <a:prstGeom prst="rect">
            <a:avLst/>
          </a:prstGeom>
        </p:spPr>
        <p:txBody>
          <a:bodyPr wrap="square">
            <a:spAutoFit/>
          </a:bodyPr>
          <a:lstStyle/>
          <a:p>
            <a:r>
              <a:rPr lang="en-US" sz="2800" b="1" dirty="0" smtClean="0">
                <a:solidFill>
                  <a:srgbClr val="0070C0"/>
                </a:solidFill>
                <a:latin typeface="High Tower Text" pitchFamily="18" charset="0"/>
              </a:rPr>
              <a:t>Ap37k construct in </a:t>
            </a:r>
            <a:r>
              <a:rPr lang="en-US" sz="2800" b="1" i="1" dirty="0" smtClean="0">
                <a:solidFill>
                  <a:srgbClr val="0070C0"/>
                </a:solidFill>
                <a:latin typeface="High Tower Text" pitchFamily="18" charset="0"/>
              </a:rPr>
              <a:t>E.coli </a:t>
            </a:r>
            <a:r>
              <a:rPr lang="en-US" sz="2800" b="1" dirty="0" smtClean="0">
                <a:solidFill>
                  <a:srgbClr val="0070C0"/>
                </a:solidFill>
                <a:latin typeface="High Tower Text" pitchFamily="18" charset="0"/>
              </a:rPr>
              <a:t>BL21 (DE3) in LB agar plate</a:t>
            </a:r>
            <a:endParaRPr lang="en-IN"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p37k clone long run 10.04.2015.jpg"/>
          <p:cNvPicPr>
            <a:picLocks noChangeAspect="1"/>
          </p:cNvPicPr>
          <p:nvPr/>
        </p:nvPicPr>
        <p:blipFill>
          <a:blip r:embed="rId2" cstate="print"/>
          <a:srcRect l="24013" t="22700" r="38975" b="34251"/>
          <a:stretch>
            <a:fillRect/>
          </a:stretch>
        </p:blipFill>
        <p:spPr>
          <a:xfrm>
            <a:off x="2339752" y="1175636"/>
            <a:ext cx="4234042" cy="3693524"/>
          </a:xfrm>
          <a:prstGeom prst="rect">
            <a:avLst/>
          </a:prstGeom>
        </p:spPr>
      </p:pic>
      <p:sp>
        <p:nvSpPr>
          <p:cNvPr id="3" name="Rectangle 2"/>
          <p:cNvSpPr/>
          <p:nvPr/>
        </p:nvSpPr>
        <p:spPr>
          <a:xfrm>
            <a:off x="395536" y="116632"/>
            <a:ext cx="8280920" cy="461665"/>
          </a:xfrm>
          <a:prstGeom prst="rect">
            <a:avLst/>
          </a:prstGeom>
        </p:spPr>
        <p:txBody>
          <a:bodyPr wrap="square">
            <a:spAutoFit/>
          </a:bodyPr>
          <a:lstStyle/>
          <a:p>
            <a:pPr algn="ctr"/>
            <a:r>
              <a:rPr lang="en-US" sz="2400" b="1" dirty="0" smtClean="0">
                <a:solidFill>
                  <a:srgbClr val="0070C0"/>
                </a:solidFill>
                <a:latin typeface="High Tower Text" pitchFamily="18" charset="0"/>
                <a:cs typeface="Times New Roman" pitchFamily="18" charset="0"/>
              </a:rPr>
              <a:t>Confirmation of Ap37k clone by PCR</a:t>
            </a:r>
            <a:endParaRPr lang="en-US" sz="2400" b="1" dirty="0">
              <a:solidFill>
                <a:srgbClr val="0070C0"/>
              </a:solidFill>
              <a:latin typeface="High Tower Text" pitchFamily="18" charset="0"/>
              <a:cs typeface="Times New Roman" pitchFamily="18" charset="0"/>
            </a:endParaRPr>
          </a:p>
        </p:txBody>
      </p:sp>
      <p:sp>
        <p:nvSpPr>
          <p:cNvPr id="5" name="TextBox 4"/>
          <p:cNvSpPr txBox="1"/>
          <p:nvPr/>
        </p:nvSpPr>
        <p:spPr>
          <a:xfrm>
            <a:off x="2051720" y="921014"/>
            <a:ext cx="4896544" cy="338554"/>
          </a:xfrm>
          <a:prstGeom prst="rect">
            <a:avLst/>
          </a:prstGeom>
          <a:noFill/>
        </p:spPr>
        <p:txBody>
          <a:bodyPr wrap="square" rtlCol="0">
            <a:spAutoFit/>
          </a:bodyPr>
          <a:lstStyle/>
          <a:p>
            <a:r>
              <a:rPr lang="en-US" sz="1600" dirty="0" smtClean="0">
                <a:latin typeface="High Tower Text" pitchFamily="18" charset="0"/>
              </a:rPr>
              <a:t>Kb    M     L1   L2   L3   L4    L5   L6   L7   L8   L9 L10</a:t>
            </a:r>
            <a:endParaRPr lang="en-IN" sz="1600" dirty="0">
              <a:latin typeface="High Tower Text" pitchFamily="18" charset="0"/>
            </a:endParaRPr>
          </a:p>
        </p:txBody>
      </p:sp>
      <p:sp>
        <p:nvSpPr>
          <p:cNvPr id="6" name="TextBox 5"/>
          <p:cNvSpPr txBox="1"/>
          <p:nvPr/>
        </p:nvSpPr>
        <p:spPr>
          <a:xfrm>
            <a:off x="1763688" y="1535131"/>
            <a:ext cx="513248" cy="1338828"/>
          </a:xfrm>
          <a:prstGeom prst="rect">
            <a:avLst/>
          </a:prstGeom>
          <a:noFill/>
        </p:spPr>
        <p:txBody>
          <a:bodyPr wrap="square" rtlCol="0">
            <a:spAutoFit/>
          </a:bodyPr>
          <a:lstStyle/>
          <a:p>
            <a:pPr algn="r"/>
            <a:endParaRPr lang="en-US" dirty="0" smtClean="0">
              <a:latin typeface="High Tower Text" pitchFamily="18" charset="0"/>
            </a:endParaRPr>
          </a:p>
          <a:p>
            <a:pPr algn="r"/>
            <a:r>
              <a:rPr lang="en-US" dirty="0" smtClean="0">
                <a:latin typeface="High Tower Text" pitchFamily="18" charset="0"/>
              </a:rPr>
              <a:t>10</a:t>
            </a:r>
          </a:p>
          <a:p>
            <a:pPr algn="r"/>
            <a:r>
              <a:rPr lang="en-US" dirty="0" smtClean="0">
                <a:latin typeface="High Tower Text" pitchFamily="18" charset="0"/>
              </a:rPr>
              <a:t>3</a:t>
            </a:r>
          </a:p>
          <a:p>
            <a:pPr algn="r">
              <a:lnSpc>
                <a:spcPct val="150000"/>
              </a:lnSpc>
            </a:pPr>
            <a:r>
              <a:rPr lang="en-US" dirty="0" smtClean="0">
                <a:latin typeface="High Tower Text" pitchFamily="18" charset="0"/>
              </a:rPr>
              <a:t>1</a:t>
            </a:r>
            <a:endParaRPr lang="en-IN" dirty="0">
              <a:latin typeface="High Tower Text" pitchFamily="18" charset="0"/>
            </a:endParaRPr>
          </a:p>
        </p:txBody>
      </p:sp>
      <p:sp>
        <p:nvSpPr>
          <p:cNvPr id="7" name="Rectangle 6"/>
          <p:cNvSpPr/>
          <p:nvPr/>
        </p:nvSpPr>
        <p:spPr>
          <a:xfrm>
            <a:off x="755576" y="5229200"/>
            <a:ext cx="7704856" cy="1323439"/>
          </a:xfrm>
          <a:prstGeom prst="rect">
            <a:avLst/>
          </a:prstGeom>
        </p:spPr>
        <p:txBody>
          <a:bodyPr wrap="square">
            <a:spAutoFit/>
          </a:bodyPr>
          <a:lstStyle/>
          <a:p>
            <a:r>
              <a:rPr lang="en-US" sz="2000" b="1" dirty="0" smtClean="0">
                <a:latin typeface="High Tower Text" pitchFamily="18" charset="0"/>
                <a:cs typeface="Times New Roman" pitchFamily="18" charset="0"/>
              </a:rPr>
              <a:t>P37k gene was amplified using T7 Promoter and Terminator Primer</a:t>
            </a:r>
          </a:p>
          <a:p>
            <a:r>
              <a:rPr lang="en-US" sz="2000" b="1" dirty="0" smtClean="0">
                <a:latin typeface="High Tower Text" pitchFamily="18" charset="0"/>
                <a:cs typeface="Times New Roman" pitchFamily="18" charset="0"/>
              </a:rPr>
              <a:t> </a:t>
            </a:r>
          </a:p>
          <a:p>
            <a:r>
              <a:rPr lang="en-US" sz="2000" dirty="0" smtClean="0">
                <a:latin typeface="High Tower Text" pitchFamily="18" charset="0"/>
                <a:cs typeface="Times New Roman" pitchFamily="18" charset="0"/>
              </a:rPr>
              <a:t>M: DNA size marker (1 kb, Biotool, Spain) </a:t>
            </a:r>
          </a:p>
          <a:p>
            <a:r>
              <a:rPr lang="en-US" sz="2000" dirty="0" smtClean="0">
                <a:latin typeface="High Tower Text" pitchFamily="18" charset="0"/>
                <a:cs typeface="Times New Roman" pitchFamily="18" charset="0"/>
              </a:rPr>
              <a:t>L1: L1-L3, L5, L10-Ap37k clone, other are negative results</a:t>
            </a:r>
            <a:endParaRPr lang="en-US" sz="2000" dirty="0">
              <a:latin typeface="High Tower Text"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384"/>
            <a:ext cx="9144000" cy="584775"/>
          </a:xfrm>
          <a:prstGeom prst="rect">
            <a:avLst/>
          </a:prstGeom>
          <a:noFill/>
        </p:spPr>
        <p:txBody>
          <a:bodyPr wrap="square" rtlCol="0">
            <a:spAutoFit/>
          </a:bodyPr>
          <a:lstStyle/>
          <a:p>
            <a:pPr algn="ctr"/>
            <a:r>
              <a:rPr lang="en-US" sz="3200" b="1" dirty="0" smtClean="0">
                <a:solidFill>
                  <a:srgbClr val="0070C0"/>
                </a:solidFill>
                <a:latin typeface="High Tower Text" pitchFamily="18" charset="0"/>
              </a:rPr>
              <a:t>Confirmation of Ap37k clone for over expression</a:t>
            </a:r>
            <a:endParaRPr lang="en-IN" sz="3200" b="1" dirty="0">
              <a:solidFill>
                <a:srgbClr val="0070C0"/>
              </a:solidFill>
              <a:latin typeface="High Tower Text" pitchFamily="18" charset="0"/>
            </a:endParaRPr>
          </a:p>
        </p:txBody>
      </p:sp>
      <p:sp>
        <p:nvSpPr>
          <p:cNvPr id="5" name="Rectangle 4"/>
          <p:cNvSpPr/>
          <p:nvPr/>
        </p:nvSpPr>
        <p:spPr>
          <a:xfrm>
            <a:off x="179512" y="3789040"/>
            <a:ext cx="8892480" cy="2862322"/>
          </a:xfrm>
          <a:prstGeom prst="rect">
            <a:avLst/>
          </a:prstGeom>
        </p:spPr>
        <p:txBody>
          <a:bodyPr wrap="square" numCol="2">
            <a:spAutoFit/>
          </a:bodyPr>
          <a:lstStyle/>
          <a:p>
            <a:r>
              <a:rPr lang="en-US" sz="2000" b="1" dirty="0" smtClean="0">
                <a:latin typeface="High Tower Text" pitchFamily="18" charset="0"/>
                <a:cs typeface="Times New Roman" pitchFamily="18" charset="0"/>
              </a:rPr>
              <a:t>Trypsin like serine protease gene was amplified using gene specific primer</a:t>
            </a:r>
          </a:p>
          <a:p>
            <a:r>
              <a:rPr lang="en-US" sz="2000" dirty="0" smtClean="0">
                <a:latin typeface="High Tower Text" pitchFamily="18" charset="0"/>
                <a:cs typeface="Times New Roman" pitchFamily="18" charset="0"/>
              </a:rPr>
              <a:t>M: DNA size marker (1 kb, Biotool, Spain) </a:t>
            </a:r>
          </a:p>
          <a:p>
            <a:r>
              <a:rPr lang="en-US" sz="2000" dirty="0" smtClean="0">
                <a:latin typeface="High Tower Text" pitchFamily="18" charset="0"/>
                <a:cs typeface="Times New Roman" pitchFamily="18" charset="0"/>
              </a:rPr>
              <a:t>L1 and L2: Negative control and Positive control  (p37k) </a:t>
            </a:r>
          </a:p>
          <a:p>
            <a:r>
              <a:rPr lang="en-US" sz="2000" dirty="0" smtClean="0">
                <a:latin typeface="High Tower Text" pitchFamily="18" charset="0"/>
                <a:cs typeface="Times New Roman" pitchFamily="18" charset="0"/>
              </a:rPr>
              <a:t>L3 : clone (Ap37k)</a:t>
            </a:r>
          </a:p>
          <a:p>
            <a:endParaRPr lang="en-US" sz="2000" dirty="0" smtClean="0">
              <a:latin typeface="High Tower Text" pitchFamily="18" charset="0"/>
              <a:cs typeface="Times New Roman" pitchFamily="18" charset="0"/>
            </a:endParaRPr>
          </a:p>
          <a:p>
            <a:endParaRPr lang="en-US" sz="2000" dirty="0" smtClean="0">
              <a:latin typeface="High Tower Text" pitchFamily="18" charset="0"/>
              <a:cs typeface="Times New Roman" pitchFamily="18" charset="0"/>
            </a:endParaRPr>
          </a:p>
          <a:p>
            <a:endParaRPr lang="en-US" sz="2000" dirty="0" smtClean="0">
              <a:latin typeface="High Tower Text" pitchFamily="18" charset="0"/>
              <a:cs typeface="Times New Roman" pitchFamily="18" charset="0"/>
            </a:endParaRPr>
          </a:p>
          <a:p>
            <a:endParaRPr lang="en-US" sz="2000" dirty="0" smtClean="0">
              <a:latin typeface="High Tower Text" pitchFamily="18" charset="0"/>
              <a:cs typeface="Times New Roman" pitchFamily="18" charset="0"/>
            </a:endParaRPr>
          </a:p>
          <a:p>
            <a:r>
              <a:rPr lang="en-US" sz="2000" dirty="0" smtClean="0">
                <a:latin typeface="High Tower Text" pitchFamily="18" charset="0"/>
                <a:cs typeface="Times New Roman" pitchFamily="18" charset="0"/>
              </a:rPr>
              <a:t>L4: pET30b Undigested</a:t>
            </a:r>
          </a:p>
          <a:p>
            <a:r>
              <a:rPr lang="en-US" sz="2000" dirty="0" smtClean="0">
                <a:latin typeface="High Tower Text" pitchFamily="18" charset="0"/>
                <a:cs typeface="Times New Roman" pitchFamily="18" charset="0"/>
              </a:rPr>
              <a:t>L5: pET30b  Double digested,</a:t>
            </a:r>
          </a:p>
          <a:p>
            <a:r>
              <a:rPr lang="en-US" sz="2000" dirty="0" smtClean="0">
                <a:latin typeface="High Tower Text" pitchFamily="18" charset="0"/>
                <a:cs typeface="Times New Roman" pitchFamily="18" charset="0"/>
              </a:rPr>
              <a:t>L6: Ap37k construct Undigested, </a:t>
            </a:r>
          </a:p>
          <a:p>
            <a:r>
              <a:rPr lang="en-US" sz="2000" dirty="0" smtClean="0">
                <a:latin typeface="High Tower Text" pitchFamily="18" charset="0"/>
                <a:cs typeface="Times New Roman" pitchFamily="18" charset="0"/>
              </a:rPr>
              <a:t>L7: Ap37k construct  single digested with </a:t>
            </a:r>
            <a:r>
              <a:rPr lang="en-US" sz="2000" dirty="0" err="1" smtClean="0">
                <a:latin typeface="High Tower Text" pitchFamily="18" charset="0"/>
                <a:cs typeface="Times New Roman" pitchFamily="18" charset="0"/>
              </a:rPr>
              <a:t>Xho</a:t>
            </a:r>
            <a:r>
              <a:rPr lang="en-US" sz="2000" dirty="0" smtClean="0">
                <a:latin typeface="High Tower Text" pitchFamily="18" charset="0"/>
                <a:cs typeface="Times New Roman" pitchFamily="18" charset="0"/>
              </a:rPr>
              <a:t> 1</a:t>
            </a:r>
          </a:p>
          <a:p>
            <a:r>
              <a:rPr lang="en-US" sz="2000" dirty="0" smtClean="0">
                <a:latin typeface="High Tower Text" pitchFamily="18" charset="0"/>
                <a:cs typeface="Times New Roman" pitchFamily="18" charset="0"/>
              </a:rPr>
              <a:t>L8: Ap37k construct  double digested with Nde1 and </a:t>
            </a:r>
            <a:r>
              <a:rPr lang="en-US" sz="2000" dirty="0" err="1" smtClean="0">
                <a:latin typeface="High Tower Text" pitchFamily="18" charset="0"/>
                <a:cs typeface="Times New Roman" pitchFamily="18" charset="0"/>
              </a:rPr>
              <a:t>Xho</a:t>
            </a:r>
            <a:r>
              <a:rPr lang="en-US" sz="2000" dirty="0" smtClean="0">
                <a:latin typeface="High Tower Text" pitchFamily="18" charset="0"/>
                <a:cs typeface="Times New Roman" pitchFamily="18" charset="0"/>
              </a:rPr>
              <a:t> 1</a:t>
            </a:r>
            <a:endParaRPr lang="en-US" sz="2000" dirty="0">
              <a:latin typeface="High Tower Text" pitchFamily="18" charset="0"/>
              <a:cs typeface="Times New Roman" pitchFamily="18" charset="0"/>
            </a:endParaRPr>
          </a:p>
        </p:txBody>
      </p:sp>
      <p:sp>
        <p:nvSpPr>
          <p:cNvPr id="7" name="TextBox 6"/>
          <p:cNvSpPr txBox="1"/>
          <p:nvPr/>
        </p:nvSpPr>
        <p:spPr>
          <a:xfrm>
            <a:off x="1547664" y="476672"/>
            <a:ext cx="4896544" cy="369332"/>
          </a:xfrm>
          <a:prstGeom prst="rect">
            <a:avLst/>
          </a:prstGeom>
          <a:noFill/>
        </p:spPr>
        <p:txBody>
          <a:bodyPr wrap="square" rtlCol="0">
            <a:spAutoFit/>
          </a:bodyPr>
          <a:lstStyle/>
          <a:p>
            <a:r>
              <a:rPr lang="en-US" dirty="0" smtClean="0">
                <a:latin typeface="High Tower Text" pitchFamily="18" charset="0"/>
              </a:rPr>
              <a:t>  Kb   M    L1   L2   L3   L4    L5  L6   L7     L8 </a:t>
            </a:r>
            <a:endParaRPr lang="en-IN" dirty="0">
              <a:latin typeface="High Tower Text" pitchFamily="18" charset="0"/>
            </a:endParaRPr>
          </a:p>
        </p:txBody>
      </p:sp>
      <p:sp>
        <p:nvSpPr>
          <p:cNvPr id="6" name="TextBox 5"/>
          <p:cNvSpPr txBox="1"/>
          <p:nvPr/>
        </p:nvSpPr>
        <p:spPr>
          <a:xfrm>
            <a:off x="1547664" y="692696"/>
            <a:ext cx="576064" cy="1384995"/>
          </a:xfrm>
          <a:prstGeom prst="rect">
            <a:avLst/>
          </a:prstGeom>
          <a:noFill/>
        </p:spPr>
        <p:txBody>
          <a:bodyPr wrap="square" rtlCol="0">
            <a:spAutoFit/>
          </a:bodyPr>
          <a:lstStyle/>
          <a:p>
            <a:pPr algn="r"/>
            <a:endParaRPr lang="en-US" sz="1400" dirty="0" smtClean="0">
              <a:latin typeface="High Tower Text" pitchFamily="18" charset="0"/>
            </a:endParaRPr>
          </a:p>
          <a:p>
            <a:pPr algn="r"/>
            <a:endParaRPr lang="en-US" sz="1400" dirty="0" smtClean="0">
              <a:latin typeface="High Tower Text" pitchFamily="18" charset="0"/>
            </a:endParaRPr>
          </a:p>
          <a:p>
            <a:pPr algn="r"/>
            <a:r>
              <a:rPr lang="en-US" sz="1400" dirty="0" smtClean="0">
                <a:latin typeface="High Tower Text" pitchFamily="18" charset="0"/>
              </a:rPr>
              <a:t>10</a:t>
            </a:r>
          </a:p>
          <a:p>
            <a:pPr algn="r"/>
            <a:r>
              <a:rPr lang="en-US" sz="1400" dirty="0" smtClean="0">
                <a:latin typeface="High Tower Text" pitchFamily="18" charset="0"/>
              </a:rPr>
              <a:t>3</a:t>
            </a:r>
          </a:p>
          <a:p>
            <a:pPr algn="r"/>
            <a:endParaRPr lang="en-US" sz="1400" dirty="0" smtClean="0">
              <a:latin typeface="High Tower Text" pitchFamily="18" charset="0"/>
            </a:endParaRPr>
          </a:p>
          <a:p>
            <a:pPr algn="r"/>
            <a:r>
              <a:rPr lang="en-US" sz="1400" dirty="0" smtClean="0">
                <a:latin typeface="High Tower Text" pitchFamily="18" charset="0"/>
              </a:rPr>
              <a:t>1</a:t>
            </a:r>
          </a:p>
        </p:txBody>
      </p:sp>
      <p:cxnSp>
        <p:nvCxnSpPr>
          <p:cNvPr id="9" name="Straight Arrow Connector 8"/>
          <p:cNvCxnSpPr/>
          <p:nvPr/>
        </p:nvCxnSpPr>
        <p:spPr>
          <a:xfrm>
            <a:off x="5724128" y="1412776"/>
            <a:ext cx="5040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17" name="Group 16"/>
          <p:cNvGrpSpPr/>
          <p:nvPr/>
        </p:nvGrpSpPr>
        <p:grpSpPr>
          <a:xfrm>
            <a:off x="2123728" y="764704"/>
            <a:ext cx="3672408" cy="2736304"/>
            <a:chOff x="2123728" y="764704"/>
            <a:chExt cx="3672408" cy="2736304"/>
          </a:xfrm>
        </p:grpSpPr>
        <p:pic>
          <p:nvPicPr>
            <p:cNvPr id="3" name="Picture 2" descr="conformation p37 clone 15.4.15(1).JPG"/>
            <p:cNvPicPr>
              <a:picLocks noChangeAspect="1"/>
            </p:cNvPicPr>
            <p:nvPr/>
          </p:nvPicPr>
          <p:blipFill>
            <a:blip r:embed="rId2" cstate="print">
              <a:duotone>
                <a:prstClr val="black"/>
                <a:schemeClr val="tx1">
                  <a:tint val="45000"/>
                  <a:satMod val="400000"/>
                </a:schemeClr>
              </a:duotone>
            </a:blip>
            <a:srcRect l="16926" t="23750" r="42912" b="36350"/>
            <a:stretch>
              <a:fillRect/>
            </a:stretch>
          </p:blipFill>
          <p:spPr>
            <a:xfrm>
              <a:off x="2123728" y="764704"/>
              <a:ext cx="3672408" cy="2736304"/>
            </a:xfrm>
            <a:prstGeom prst="rect">
              <a:avLst/>
            </a:prstGeom>
          </p:spPr>
        </p:pic>
        <p:pic>
          <p:nvPicPr>
            <p:cNvPr id="11" name="Picture 10" descr="mak-restriction digestion for ap37sp clone.jpg"/>
            <p:cNvPicPr>
              <a:picLocks noChangeAspect="1"/>
            </p:cNvPicPr>
            <p:nvPr/>
          </p:nvPicPr>
          <p:blipFill>
            <a:blip r:embed="rId3" cstate="print">
              <a:lum bright="-10000" contrast="-10000"/>
            </a:blip>
            <a:srcRect l="53442"/>
            <a:stretch>
              <a:fillRect/>
            </a:stretch>
          </p:blipFill>
          <p:spPr>
            <a:xfrm>
              <a:off x="5364088" y="764704"/>
              <a:ext cx="432048" cy="2733303"/>
            </a:xfrm>
            <a:prstGeom prst="rect">
              <a:avLst/>
            </a:prstGeom>
          </p:spPr>
        </p:pic>
      </p:grpSp>
      <p:cxnSp>
        <p:nvCxnSpPr>
          <p:cNvPr id="14" name="Straight Arrow Connector 13"/>
          <p:cNvCxnSpPr/>
          <p:nvPr/>
        </p:nvCxnSpPr>
        <p:spPr>
          <a:xfrm>
            <a:off x="5724128" y="2132856"/>
            <a:ext cx="5040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6228184" y="1196752"/>
            <a:ext cx="2376264" cy="369332"/>
          </a:xfrm>
          <a:prstGeom prst="rect">
            <a:avLst/>
          </a:prstGeom>
          <a:noFill/>
        </p:spPr>
        <p:txBody>
          <a:bodyPr wrap="square" rtlCol="0">
            <a:spAutoFit/>
          </a:bodyPr>
          <a:lstStyle/>
          <a:p>
            <a:r>
              <a:rPr lang="en-US" dirty="0" smtClean="0">
                <a:latin typeface="High Tower Text" pitchFamily="18" charset="0"/>
              </a:rPr>
              <a:t>pET30b with 5,4 22 bp</a:t>
            </a:r>
            <a:endParaRPr lang="en-IN" dirty="0">
              <a:latin typeface="High Tower Text" pitchFamily="18" charset="0"/>
            </a:endParaRPr>
          </a:p>
        </p:txBody>
      </p:sp>
      <p:sp>
        <p:nvSpPr>
          <p:cNvPr id="16" name="TextBox 15"/>
          <p:cNvSpPr txBox="1"/>
          <p:nvPr/>
        </p:nvSpPr>
        <p:spPr>
          <a:xfrm>
            <a:off x="6156176" y="1844824"/>
            <a:ext cx="2987824" cy="646331"/>
          </a:xfrm>
          <a:prstGeom prst="rect">
            <a:avLst/>
          </a:prstGeom>
          <a:noFill/>
        </p:spPr>
        <p:txBody>
          <a:bodyPr wrap="square" rtlCol="0">
            <a:spAutoFit/>
          </a:bodyPr>
          <a:lstStyle/>
          <a:p>
            <a:r>
              <a:rPr lang="en-US" dirty="0" smtClean="0">
                <a:latin typeface="High Tower Text" pitchFamily="18" charset="0"/>
              </a:rPr>
              <a:t>Ap37k Insert released at 750bp</a:t>
            </a:r>
            <a:endParaRPr lang="en-IN" dirty="0">
              <a:latin typeface="High Tower Text" pitchFamily="18" charset="0"/>
            </a:endParaRPr>
          </a:p>
        </p:txBody>
      </p:sp>
      <p:cxnSp>
        <p:nvCxnSpPr>
          <p:cNvPr id="19" name="Straight Arrow Connector 18"/>
          <p:cNvCxnSpPr/>
          <p:nvPr/>
        </p:nvCxnSpPr>
        <p:spPr>
          <a:xfrm>
            <a:off x="3635896" y="2204864"/>
            <a:ext cx="2736304" cy="64807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6372200" y="2708920"/>
            <a:ext cx="2376264" cy="646331"/>
          </a:xfrm>
          <a:prstGeom prst="rect">
            <a:avLst/>
          </a:prstGeom>
          <a:noFill/>
        </p:spPr>
        <p:txBody>
          <a:bodyPr wrap="square" rtlCol="0">
            <a:spAutoFit/>
          </a:bodyPr>
          <a:lstStyle/>
          <a:p>
            <a:r>
              <a:rPr lang="en-US" dirty="0" smtClean="0">
                <a:latin typeface="High Tower Text" pitchFamily="18" charset="0"/>
              </a:rPr>
              <a:t>Amplification of Ap37k with 750bp</a:t>
            </a:r>
            <a:endParaRPr lang="en-IN" dirty="0">
              <a:latin typeface="High Tower Text"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509120"/>
            <a:ext cx="8964488" cy="2308324"/>
          </a:xfrm>
          <a:prstGeom prst="rect">
            <a:avLst/>
          </a:prstGeom>
          <a:noFill/>
        </p:spPr>
        <p:txBody>
          <a:bodyPr wrap="square" rtlCol="0">
            <a:spAutoFit/>
          </a:bodyPr>
          <a:lstStyle/>
          <a:p>
            <a:pPr>
              <a:buFont typeface="Wingdings" pitchFamily="2" charset="2"/>
              <a:buChar char="Ø"/>
            </a:pPr>
            <a:r>
              <a:rPr lang="en-US" sz="2400" dirty="0" smtClean="0">
                <a:solidFill>
                  <a:srgbClr val="00B0F0"/>
                </a:solidFill>
                <a:latin typeface="High Tower Text" pitchFamily="18" charset="0"/>
              </a:rPr>
              <a:t>A: pET30b induced; B:Ap37k clone un-induced; C:Ap37k clone induced</a:t>
            </a:r>
          </a:p>
          <a:p>
            <a:pPr>
              <a:buFont typeface="Wingdings" pitchFamily="2" charset="2"/>
              <a:buChar char="Ø"/>
            </a:pPr>
            <a:r>
              <a:rPr lang="en-US" sz="2400" dirty="0" smtClean="0">
                <a:latin typeface="High Tower Text" pitchFamily="18" charset="0"/>
              </a:rPr>
              <a:t>Red arrow indicate the protease activity of Ap37k lysate</a:t>
            </a:r>
          </a:p>
          <a:p>
            <a:pPr>
              <a:buFont typeface="Wingdings" pitchFamily="2" charset="2"/>
              <a:buChar char="Ø"/>
            </a:pPr>
            <a:r>
              <a:rPr lang="en-US" sz="2400" dirty="0" smtClean="0">
                <a:latin typeface="High Tower Text" pitchFamily="18" charset="0"/>
              </a:rPr>
              <a:t>Further large scale over expression and purification of active serine protease (Ap37k) is ongoing in our laboratory for the application of insecticidal activity</a:t>
            </a:r>
          </a:p>
        </p:txBody>
      </p:sp>
      <p:pic>
        <p:nvPicPr>
          <p:cNvPr id="3" name="Picture 2" descr="C:\Users\admin\Downloads\_DSC0008.JPG"/>
          <p:cNvPicPr>
            <a:picLocks noChangeAspect="1" noChangeArrowheads="1"/>
          </p:cNvPicPr>
          <p:nvPr/>
        </p:nvPicPr>
        <p:blipFill>
          <a:blip r:embed="rId2" cstate="print"/>
          <a:srcRect l="27950" t="8657" r="16925" b="9838"/>
          <a:stretch>
            <a:fillRect/>
          </a:stretch>
        </p:blipFill>
        <p:spPr bwMode="auto">
          <a:xfrm>
            <a:off x="4959174" y="1268760"/>
            <a:ext cx="3141218" cy="3096344"/>
          </a:xfrm>
          <a:prstGeom prst="rect">
            <a:avLst/>
          </a:prstGeom>
          <a:noFill/>
        </p:spPr>
      </p:pic>
      <p:sp>
        <p:nvSpPr>
          <p:cNvPr id="4" name="TextBox 3"/>
          <p:cNvSpPr txBox="1"/>
          <p:nvPr/>
        </p:nvSpPr>
        <p:spPr>
          <a:xfrm>
            <a:off x="0" y="188640"/>
            <a:ext cx="9144000" cy="646331"/>
          </a:xfrm>
          <a:prstGeom prst="rect">
            <a:avLst/>
          </a:prstGeom>
          <a:noFill/>
        </p:spPr>
        <p:txBody>
          <a:bodyPr wrap="square" rtlCol="0">
            <a:spAutoFit/>
          </a:bodyPr>
          <a:lstStyle/>
          <a:p>
            <a:pPr algn="ctr"/>
            <a:r>
              <a:rPr lang="en-US" sz="3600" b="1" dirty="0" smtClean="0">
                <a:solidFill>
                  <a:srgbClr val="0070C0"/>
                </a:solidFill>
                <a:latin typeface="High Tower Text" pitchFamily="18" charset="0"/>
              </a:rPr>
              <a:t>Protease assay</a:t>
            </a:r>
            <a:endParaRPr lang="en-IN" sz="3600" b="1" dirty="0">
              <a:solidFill>
                <a:srgbClr val="0070C0"/>
              </a:solidFill>
              <a:latin typeface="High Tower Text" pitchFamily="18" charset="0"/>
            </a:endParaRPr>
          </a:p>
        </p:txBody>
      </p:sp>
      <p:cxnSp>
        <p:nvCxnSpPr>
          <p:cNvPr id="8" name="Straight Arrow Connector 7"/>
          <p:cNvCxnSpPr/>
          <p:nvPr/>
        </p:nvCxnSpPr>
        <p:spPr>
          <a:xfrm flipH="1">
            <a:off x="6903390" y="2492896"/>
            <a:ext cx="288032" cy="14401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6" name="Picture 5" descr="IMG_20150425_114852.jpg"/>
          <p:cNvPicPr>
            <a:picLocks noChangeAspect="1"/>
          </p:cNvPicPr>
          <p:nvPr/>
        </p:nvPicPr>
        <p:blipFill>
          <a:blip r:embed="rId3" cstate="print"/>
          <a:srcRect t="18283" b="13808"/>
          <a:stretch>
            <a:fillRect/>
          </a:stretch>
        </p:blipFill>
        <p:spPr>
          <a:xfrm>
            <a:off x="926726" y="1314313"/>
            <a:ext cx="3384376" cy="3064407"/>
          </a:xfrm>
          <a:prstGeom prst="rect">
            <a:avLst/>
          </a:prstGeom>
        </p:spPr>
      </p:pic>
      <p:sp>
        <p:nvSpPr>
          <p:cNvPr id="7" name="TextBox 6"/>
          <p:cNvSpPr txBox="1"/>
          <p:nvPr/>
        </p:nvSpPr>
        <p:spPr>
          <a:xfrm>
            <a:off x="2699792" y="1628800"/>
            <a:ext cx="360040" cy="461665"/>
          </a:xfrm>
          <a:prstGeom prst="rect">
            <a:avLst/>
          </a:prstGeom>
          <a:noFill/>
        </p:spPr>
        <p:txBody>
          <a:bodyPr wrap="square" rtlCol="0">
            <a:spAutoFit/>
          </a:bodyPr>
          <a:lstStyle/>
          <a:p>
            <a:r>
              <a:rPr lang="en-US" sz="2400" dirty="0" smtClean="0">
                <a:solidFill>
                  <a:schemeClr val="bg1"/>
                </a:solidFill>
                <a:latin typeface="High Tower Text" pitchFamily="18" charset="0"/>
              </a:rPr>
              <a:t>A</a:t>
            </a:r>
            <a:endParaRPr lang="en-IN" sz="2400" dirty="0">
              <a:solidFill>
                <a:schemeClr val="bg1"/>
              </a:solidFill>
              <a:latin typeface="High Tower Text" pitchFamily="18" charset="0"/>
            </a:endParaRPr>
          </a:p>
        </p:txBody>
      </p:sp>
      <p:sp>
        <p:nvSpPr>
          <p:cNvPr id="9" name="TextBox 8"/>
          <p:cNvSpPr txBox="1"/>
          <p:nvPr/>
        </p:nvSpPr>
        <p:spPr>
          <a:xfrm>
            <a:off x="2123728" y="3356992"/>
            <a:ext cx="360040" cy="461665"/>
          </a:xfrm>
          <a:prstGeom prst="rect">
            <a:avLst/>
          </a:prstGeom>
          <a:noFill/>
        </p:spPr>
        <p:txBody>
          <a:bodyPr wrap="square" rtlCol="0">
            <a:spAutoFit/>
          </a:bodyPr>
          <a:lstStyle/>
          <a:p>
            <a:r>
              <a:rPr lang="en-US" sz="2400" dirty="0" smtClean="0">
                <a:solidFill>
                  <a:schemeClr val="bg1"/>
                </a:solidFill>
                <a:latin typeface="High Tower Text" pitchFamily="18" charset="0"/>
              </a:rPr>
              <a:t>C</a:t>
            </a:r>
            <a:endParaRPr lang="en-IN" sz="2400" dirty="0">
              <a:solidFill>
                <a:schemeClr val="bg1"/>
              </a:solidFill>
              <a:latin typeface="High Tower Text" pitchFamily="18" charset="0"/>
            </a:endParaRPr>
          </a:p>
        </p:txBody>
      </p:sp>
      <p:sp>
        <p:nvSpPr>
          <p:cNvPr id="10" name="TextBox 9"/>
          <p:cNvSpPr txBox="1"/>
          <p:nvPr/>
        </p:nvSpPr>
        <p:spPr>
          <a:xfrm>
            <a:off x="1475656" y="2204864"/>
            <a:ext cx="360040" cy="461665"/>
          </a:xfrm>
          <a:prstGeom prst="rect">
            <a:avLst/>
          </a:prstGeom>
          <a:noFill/>
        </p:spPr>
        <p:txBody>
          <a:bodyPr wrap="square" rtlCol="0">
            <a:spAutoFit/>
          </a:bodyPr>
          <a:lstStyle/>
          <a:p>
            <a:r>
              <a:rPr lang="en-US" sz="2400" dirty="0" smtClean="0">
                <a:solidFill>
                  <a:schemeClr val="bg1"/>
                </a:solidFill>
                <a:latin typeface="High Tower Text" pitchFamily="18" charset="0"/>
              </a:rPr>
              <a:t>B</a:t>
            </a:r>
            <a:endParaRPr lang="en-IN" sz="2400" dirty="0">
              <a:solidFill>
                <a:schemeClr val="bg1"/>
              </a:solidFill>
              <a:latin typeface="High Tower Text"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332656"/>
            <a:ext cx="7200800" cy="584775"/>
          </a:xfrm>
          <a:prstGeom prst="rect">
            <a:avLst/>
          </a:prstGeom>
          <a:noFill/>
        </p:spPr>
        <p:txBody>
          <a:bodyPr wrap="square" rtlCol="0">
            <a:spAutoFit/>
          </a:bodyPr>
          <a:lstStyle/>
          <a:p>
            <a:pPr lvl="1" algn="ctr"/>
            <a:r>
              <a:rPr lang="en-US" sz="3200" b="1" dirty="0" smtClean="0">
                <a:solidFill>
                  <a:srgbClr val="0070C0"/>
                </a:solidFill>
                <a:latin typeface="High Tower Text" pitchFamily="18" charset="0"/>
                <a:cs typeface="Times New Roman" pitchFamily="18" charset="0"/>
              </a:rPr>
              <a:t>Summary and Conclusion</a:t>
            </a:r>
            <a:endParaRPr lang="en-US" sz="3200" b="1" dirty="0">
              <a:solidFill>
                <a:srgbClr val="0070C0"/>
              </a:solidFill>
              <a:latin typeface="High Tower Text" pitchFamily="18" charset="0"/>
              <a:cs typeface="Times New Roman" pitchFamily="18" charset="0"/>
            </a:endParaRPr>
          </a:p>
        </p:txBody>
      </p:sp>
      <p:sp>
        <p:nvSpPr>
          <p:cNvPr id="3" name="Content Placeholder 5"/>
          <p:cNvSpPr txBox="1">
            <a:spLocks/>
          </p:cNvSpPr>
          <p:nvPr/>
        </p:nvSpPr>
        <p:spPr>
          <a:xfrm>
            <a:off x="539552" y="1241376"/>
            <a:ext cx="8173416" cy="4851920"/>
          </a:xfrm>
          <a:prstGeom prst="rect">
            <a:avLst/>
          </a:prstGeom>
        </p:spPr>
        <p:txBody>
          <a:bodyPr>
            <a:noAutofit/>
          </a:bodyPr>
          <a:lstStyle/>
          <a:p>
            <a:pPr marL="342900" indent="-342900" algn="just">
              <a:spcBef>
                <a:spcPct val="20000"/>
              </a:spcBef>
              <a:buFont typeface="Wingdings" pitchFamily="2" charset="2"/>
              <a:buChar char="ü"/>
              <a:defRPr/>
            </a:pPr>
            <a:r>
              <a:rPr lang="en-IN" sz="2000" dirty="0" smtClean="0">
                <a:latin typeface="High Tower Text" pitchFamily="18" charset="0"/>
                <a:cs typeface="Times New Roman" pitchFamily="18" charset="0"/>
              </a:rPr>
              <a:t>Molecular characterization of 37kDa serine protease will be helpful for the understanding of midgut physiology in silkworm, </a:t>
            </a:r>
            <a:r>
              <a:rPr lang="en-IN" sz="2000" i="1" dirty="0" smtClean="0">
                <a:latin typeface="High Tower Text" pitchFamily="18" charset="0"/>
                <a:cs typeface="Times New Roman" pitchFamily="18" charset="0"/>
              </a:rPr>
              <a:t>B.mori</a:t>
            </a:r>
            <a:r>
              <a:rPr lang="en-IN" sz="2000" dirty="0" smtClean="0">
                <a:latin typeface="High Tower Text" pitchFamily="18" charset="0"/>
                <a:cs typeface="Times New Roman" pitchFamily="18" charset="0"/>
              </a:rPr>
              <a:t> </a:t>
            </a:r>
          </a:p>
          <a:p>
            <a:pPr marL="342900" marR="0" lvl="0" indent="-342900" algn="just" defTabSz="914400" rtl="0" eaLnBrk="1" fontAlgn="auto" latinLnBrk="0" hangingPunct="1">
              <a:spcBef>
                <a:spcPct val="20000"/>
              </a:spcBef>
              <a:spcAft>
                <a:spcPts val="0"/>
              </a:spcAft>
              <a:buClrTx/>
              <a:buSzTx/>
              <a:buFont typeface="Wingdings" pitchFamily="2" charset="2"/>
              <a:buChar char="ü"/>
              <a:tabLst/>
              <a:defRPr/>
            </a:pPr>
            <a:r>
              <a:rPr lang="en-US" sz="2000" dirty="0" smtClean="0">
                <a:latin typeface="High Tower Text" pitchFamily="18" charset="0"/>
                <a:cs typeface="Times New Roman" pitchFamily="18" charset="0"/>
              </a:rPr>
              <a:t>The present study successfully cloned and </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over expressed the 37kDa serine protease zymogen in </a:t>
            </a:r>
            <a:r>
              <a:rPr kumimoji="0" lang="en-IN" sz="2000" b="0" i="1"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BL21 </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(DE3) at optimized temperature (22°C) and IPTG (1mM) induction.</a:t>
            </a:r>
          </a:p>
          <a:p>
            <a:pPr marL="342900" marR="0" lvl="0" indent="-342900" algn="just" defTabSz="914400" rtl="0" eaLnBrk="1" fontAlgn="auto" latinLnBrk="0" hangingPunct="1">
              <a:spcBef>
                <a:spcPct val="20000"/>
              </a:spcBef>
              <a:spcAft>
                <a:spcPts val="0"/>
              </a:spcAft>
              <a:buClrTx/>
              <a:buSzTx/>
              <a:buFont typeface="Wingdings" pitchFamily="2" charset="2"/>
              <a:buChar char="ü"/>
              <a:tabLst/>
              <a:defRPr/>
            </a:pP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The expression of desired protein was observed in soluble fraction around &gt;40% at 42.5 kDa.</a:t>
            </a:r>
          </a:p>
          <a:p>
            <a:pPr marL="342900" marR="0" lvl="0" indent="-342900" algn="just" defTabSz="914400" rtl="0" eaLnBrk="1" fontAlgn="auto" latinLnBrk="0" hangingPunct="1">
              <a:spcBef>
                <a:spcPct val="20000"/>
              </a:spcBef>
              <a:spcAft>
                <a:spcPts val="0"/>
              </a:spcAft>
              <a:buClrTx/>
              <a:buSzTx/>
              <a:buFont typeface="Wingdings" pitchFamily="2" charset="2"/>
              <a:buChar char="ü"/>
              <a:tabLst/>
              <a:defRPr/>
            </a:pPr>
            <a:r>
              <a:rPr lang="en-IN" sz="2000" dirty="0" smtClean="0">
                <a:latin typeface="High Tower Text" pitchFamily="18" charset="0"/>
                <a:cs typeface="Times New Roman" pitchFamily="18" charset="0"/>
              </a:rPr>
              <a:t>Over expressed </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37kDa serine protease zymogen was successfully purified by immobilized affinity chromatography using Ni-NTA </a:t>
            </a:r>
            <a:r>
              <a:rPr kumimoji="0" lang="en-IN" sz="2000" b="0" i="0" u="none" strike="noStrike" kern="1200" cap="none" spc="0" normalizeH="0" baseline="0" noProof="0" dirty="0" err="1" smtClean="0">
                <a:ln>
                  <a:noFill/>
                </a:ln>
                <a:solidFill>
                  <a:schemeClr val="tx1"/>
                </a:solidFill>
                <a:effectLst/>
                <a:uLnTx/>
                <a:uFillTx/>
                <a:latin typeface="High Tower Text" pitchFamily="18" charset="0"/>
                <a:cs typeface="Times New Roman" pitchFamily="18" charset="0"/>
              </a:rPr>
              <a:t>agarose</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 resin. </a:t>
            </a:r>
          </a:p>
          <a:p>
            <a:pPr marL="342900" marR="0" lvl="0" indent="-342900" algn="just" defTabSz="914400" rtl="0" eaLnBrk="1" fontAlgn="auto" latinLnBrk="0" hangingPunct="1">
              <a:spcBef>
                <a:spcPct val="20000"/>
              </a:spcBef>
              <a:spcAft>
                <a:spcPts val="0"/>
              </a:spcAft>
              <a:buClrTx/>
              <a:buSzTx/>
              <a:buFont typeface="Wingdings" pitchFamily="2" charset="2"/>
              <a:buChar char="ü"/>
              <a:tabLst/>
              <a:defRPr/>
            </a:pP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The purified 37kDa serine protease zymogen molecular weight and </a:t>
            </a:r>
            <a:r>
              <a:rPr kumimoji="0" lang="en-IN" sz="2000" b="0" i="1"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pI </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was observed as 42.5kDa and 6.4 respectively. This</a:t>
            </a:r>
            <a:r>
              <a:rPr kumimoji="0" lang="en-IN" sz="2000" b="0" i="0" u="none" strike="noStrike" kern="1200" cap="none" spc="0" normalizeH="0" noProof="0" dirty="0" smtClean="0">
                <a:ln>
                  <a:noFill/>
                </a:ln>
                <a:solidFill>
                  <a:schemeClr val="tx1"/>
                </a:solidFill>
                <a:effectLst/>
                <a:uLnTx/>
                <a:uFillTx/>
                <a:latin typeface="High Tower Text" pitchFamily="18" charset="0"/>
                <a:cs typeface="Times New Roman" pitchFamily="18" charset="0"/>
              </a:rPr>
              <a:t> result similar to </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theoretical </a:t>
            </a:r>
            <a:r>
              <a:rPr kumimoji="0" lang="en-IN" sz="2000" b="0" i="1"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pI/Mw </a:t>
            </a:r>
            <a:r>
              <a:rPr kumimoji="0" lang="en-IN" sz="2000" b="0" i="0" u="none" strike="noStrike" kern="1200" cap="none" spc="0" normalizeH="0" baseline="0" noProof="0" dirty="0" smtClean="0">
                <a:ln>
                  <a:noFill/>
                </a:ln>
                <a:solidFill>
                  <a:schemeClr val="tx1"/>
                </a:solidFill>
                <a:effectLst/>
                <a:uLnTx/>
                <a:uFillTx/>
                <a:latin typeface="High Tower Text" pitchFamily="18" charset="0"/>
                <a:cs typeface="Times New Roman" pitchFamily="18" charset="0"/>
              </a:rPr>
              <a:t>is 6.46/37 kDa.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268760"/>
            <a:ext cx="8136904" cy="3724096"/>
          </a:xfrm>
          <a:prstGeom prst="rect">
            <a:avLst/>
          </a:prstGeom>
        </p:spPr>
        <p:txBody>
          <a:bodyPr wrap="square">
            <a:spAutoFit/>
          </a:bodyPr>
          <a:lstStyle/>
          <a:p>
            <a:pPr marL="342900" lvl="0" indent="-342900" algn="just">
              <a:spcBef>
                <a:spcPct val="20000"/>
              </a:spcBef>
              <a:buFont typeface="Wingdings" pitchFamily="2" charset="2"/>
              <a:buChar char="ü"/>
              <a:defRPr/>
            </a:pPr>
            <a:r>
              <a:rPr lang="en-IN" sz="2000" dirty="0" smtClean="0">
                <a:latin typeface="High Tower Text" pitchFamily="18" charset="0"/>
                <a:cs typeface="Times New Roman" pitchFamily="18" charset="0"/>
              </a:rPr>
              <a:t>The MALDI-TOF-MS results confirmed that the over expressed purified protein spot was 37kDa serine protease.</a:t>
            </a:r>
            <a:endParaRPr lang="en-US" sz="2000" dirty="0" smtClean="0">
              <a:latin typeface="High Tower Text" pitchFamily="18" charset="0"/>
              <a:cs typeface="Times New Roman" pitchFamily="18" charset="0"/>
            </a:endParaRPr>
          </a:p>
          <a:p>
            <a:pPr marL="342900" indent="-342900" algn="just">
              <a:spcBef>
                <a:spcPct val="20000"/>
              </a:spcBef>
              <a:buFont typeface="Wingdings" pitchFamily="2" charset="2"/>
              <a:buChar char="ü"/>
              <a:defRPr/>
            </a:pPr>
            <a:r>
              <a:rPr lang="en-US" sz="2000" dirty="0" smtClean="0">
                <a:latin typeface="High Tower Text" pitchFamily="18" charset="0"/>
                <a:cs typeface="Times New Roman" pitchFamily="18" charset="0"/>
              </a:rPr>
              <a:t>Mature form of serine protease (Ap37k) was amplified and cloned for </a:t>
            </a:r>
            <a:r>
              <a:rPr lang="en-US" sz="2000" dirty="0" smtClean="0">
                <a:latin typeface="High Tower Text" pitchFamily="18" charset="0"/>
              </a:rPr>
              <a:t>over expression.</a:t>
            </a:r>
          </a:p>
          <a:p>
            <a:pPr marL="342900" indent="-342900" algn="just">
              <a:spcBef>
                <a:spcPct val="20000"/>
              </a:spcBef>
              <a:buFont typeface="Wingdings" pitchFamily="2" charset="2"/>
              <a:buChar char="ü"/>
              <a:defRPr/>
            </a:pPr>
            <a:r>
              <a:rPr lang="en-US" sz="2000" dirty="0" smtClean="0">
                <a:latin typeface="High Tower Text" pitchFamily="18" charset="0"/>
              </a:rPr>
              <a:t>Isoelectric point of ap37k was observed at 5.91. Acidic pH may play a major role in the p37k activation.</a:t>
            </a:r>
          </a:p>
          <a:p>
            <a:pPr marL="342900" indent="-342900" algn="just">
              <a:spcBef>
                <a:spcPct val="20000"/>
              </a:spcBef>
              <a:buFont typeface="Wingdings" pitchFamily="2" charset="2"/>
              <a:buChar char="ü"/>
              <a:defRPr/>
            </a:pPr>
            <a:r>
              <a:rPr lang="en-US" sz="2000" dirty="0" smtClean="0">
                <a:latin typeface="High Tower Text" pitchFamily="18" charset="0"/>
              </a:rPr>
              <a:t>Further work is ongoing in our laboratory for the identification zymogen activation factor and access the Ap37k insecticidal activity</a:t>
            </a:r>
            <a:endParaRPr lang="en-IN" sz="2000" dirty="0" smtClean="0">
              <a:latin typeface="High Tower Text" pitchFamily="18" charset="0"/>
              <a:cs typeface="Times New Roman" pitchFamily="18" charset="0"/>
            </a:endParaRPr>
          </a:p>
          <a:p>
            <a:pPr marL="342900" lvl="0" indent="-342900" algn="just">
              <a:spcBef>
                <a:spcPct val="20000"/>
              </a:spcBef>
              <a:buFont typeface="Wingdings" pitchFamily="2" charset="2"/>
              <a:buChar char="ü"/>
              <a:defRPr/>
            </a:pPr>
            <a:r>
              <a:rPr lang="en-IN" sz="2000" dirty="0" smtClean="0">
                <a:latin typeface="High Tower Text" pitchFamily="18" charset="0"/>
                <a:cs typeface="Times New Roman" pitchFamily="18" charset="0"/>
              </a:rPr>
              <a:t>In future, the development of this enzyme as a biopesticide will be much helpful for insect pest management through a environmental friendly approach</a:t>
            </a:r>
            <a:r>
              <a:rPr lang="en-IN" sz="2000" i="1" dirty="0" smtClean="0">
                <a:latin typeface="High Tower Text" pitchFamily="18" charset="0"/>
                <a:cs typeface="Times New Roman" pitchFamily="18" charset="0"/>
              </a:rPr>
              <a:t>.</a:t>
            </a:r>
            <a:endParaRPr lang="en-IN" sz="2000" dirty="0" smtClean="0">
              <a:latin typeface="High Tower Text" pitchFamily="18" charset="0"/>
              <a:cs typeface="Times New Roman" pitchFamily="18" charset="0"/>
            </a:endParaRPr>
          </a:p>
        </p:txBody>
      </p:sp>
      <p:sp>
        <p:nvSpPr>
          <p:cNvPr id="3" name="TextBox 2"/>
          <p:cNvSpPr txBox="1"/>
          <p:nvPr/>
        </p:nvSpPr>
        <p:spPr>
          <a:xfrm>
            <a:off x="5148064" y="476672"/>
            <a:ext cx="2736304" cy="461665"/>
          </a:xfrm>
          <a:prstGeom prst="rect">
            <a:avLst/>
          </a:prstGeom>
          <a:noFill/>
        </p:spPr>
        <p:txBody>
          <a:bodyPr wrap="square" rtlCol="0">
            <a:spAutoFit/>
          </a:bodyPr>
          <a:lstStyle/>
          <a:p>
            <a:r>
              <a:rPr lang="en-US" sz="2400" dirty="0" smtClean="0">
                <a:latin typeface="High Tower Text" pitchFamily="18" charset="0"/>
              </a:rPr>
              <a:t>Summary cont….</a:t>
            </a:r>
            <a:endParaRPr lang="en-IN" sz="2400" dirty="0">
              <a:latin typeface="High Tower Text"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1052736"/>
            <a:ext cx="8496944" cy="4801314"/>
          </a:xfrm>
          <a:prstGeom prst="rect">
            <a:avLst/>
          </a:prstGeom>
          <a:noFill/>
        </p:spPr>
        <p:txBody>
          <a:bodyPr wrap="square" rtlCol="0">
            <a:spAutoFit/>
          </a:bodyPr>
          <a:lstStyle/>
          <a:p>
            <a:pPr lvl="0" algn="just">
              <a:buFont typeface="Wingdings" pitchFamily="2" charset="2"/>
              <a:buChar char="Ø"/>
            </a:pPr>
            <a:r>
              <a:rPr lang="en-US" dirty="0" smtClean="0">
                <a:latin typeface="High Tower Text" pitchFamily="18" charset="0"/>
              </a:rPr>
              <a:t>Singh, N.K., </a:t>
            </a:r>
            <a:r>
              <a:rPr lang="en-US" dirty="0" err="1" smtClean="0">
                <a:latin typeface="High Tower Text" pitchFamily="18" charset="0"/>
              </a:rPr>
              <a:t>B.C.Pakkianathan</a:t>
            </a:r>
            <a:r>
              <a:rPr lang="en-US" dirty="0" smtClean="0">
                <a:latin typeface="High Tower Text" pitchFamily="18" charset="0"/>
              </a:rPr>
              <a:t>, M. Kumar, </a:t>
            </a:r>
            <a:r>
              <a:rPr lang="en-US" dirty="0" err="1" smtClean="0">
                <a:latin typeface="High Tower Text" pitchFamily="18" charset="0"/>
              </a:rPr>
              <a:t>T.Prasad</a:t>
            </a:r>
            <a:r>
              <a:rPr lang="en-US" dirty="0" smtClean="0">
                <a:latin typeface="High Tower Text" pitchFamily="18" charset="0"/>
              </a:rPr>
              <a:t>, </a:t>
            </a:r>
            <a:r>
              <a:rPr lang="en-US" b="1" dirty="0" smtClean="0">
                <a:solidFill>
                  <a:srgbClr val="00B0F0"/>
                </a:solidFill>
                <a:latin typeface="High Tower Text" pitchFamily="18" charset="0"/>
              </a:rPr>
              <a:t>M. Kannan</a:t>
            </a:r>
            <a:r>
              <a:rPr lang="en-US" dirty="0" smtClean="0">
                <a:latin typeface="High Tower Text" pitchFamily="18" charset="0"/>
              </a:rPr>
              <a:t>, </a:t>
            </a:r>
            <a:r>
              <a:rPr lang="en-IN" dirty="0" smtClean="0">
                <a:latin typeface="High Tower Text" pitchFamily="18" charset="0"/>
              </a:rPr>
              <a:t>S. Kong and M.Krishnan. 2013. </a:t>
            </a:r>
            <a:r>
              <a:rPr lang="en-US" dirty="0" smtClean="0">
                <a:latin typeface="High Tower Text" pitchFamily="18" charset="0"/>
              </a:rPr>
              <a:t>Vitellogenin from the Silkworm, </a:t>
            </a:r>
            <a:r>
              <a:rPr lang="en-US" i="1" dirty="0" smtClean="0">
                <a:latin typeface="High Tower Text" pitchFamily="18" charset="0"/>
              </a:rPr>
              <a:t>Bombyx mori</a:t>
            </a:r>
            <a:r>
              <a:rPr lang="en-US" dirty="0" smtClean="0">
                <a:latin typeface="High Tower Text" pitchFamily="18" charset="0"/>
              </a:rPr>
              <a:t>: An Effective Anti-Bacterial Agent. </a:t>
            </a:r>
            <a:r>
              <a:rPr lang="en-US" b="1" dirty="0" smtClean="0">
                <a:solidFill>
                  <a:srgbClr val="C00000"/>
                </a:solidFill>
                <a:latin typeface="High Tower Text" pitchFamily="18" charset="0"/>
              </a:rPr>
              <a:t>PLoS One</a:t>
            </a:r>
            <a:r>
              <a:rPr lang="en-US" dirty="0" smtClean="0">
                <a:solidFill>
                  <a:srgbClr val="C00000"/>
                </a:solidFill>
                <a:latin typeface="High Tower Text" pitchFamily="18" charset="0"/>
              </a:rPr>
              <a:t>. </a:t>
            </a:r>
            <a:r>
              <a:rPr lang="en-US" dirty="0" smtClean="0">
                <a:latin typeface="High Tower Text" pitchFamily="18" charset="0"/>
              </a:rPr>
              <a:t>8:1-8 (</a:t>
            </a:r>
            <a:r>
              <a:rPr lang="en-IN" b="1" dirty="0" smtClean="0">
                <a:latin typeface="High Tower Text" pitchFamily="18" charset="0"/>
              </a:rPr>
              <a:t>IF-3.568</a:t>
            </a:r>
            <a:r>
              <a:rPr lang="en-US" dirty="0" smtClean="0">
                <a:latin typeface="High Tower Text" pitchFamily="18" charset="0"/>
              </a:rPr>
              <a:t>).</a:t>
            </a:r>
            <a:endParaRPr lang="en-IN" dirty="0" smtClean="0">
              <a:latin typeface="High Tower Text" pitchFamily="18" charset="0"/>
            </a:endParaRPr>
          </a:p>
          <a:p>
            <a:pPr lvl="0" algn="just">
              <a:buFont typeface="Wingdings" pitchFamily="2" charset="2"/>
              <a:buChar char="Ø"/>
            </a:pPr>
            <a:r>
              <a:rPr lang="en-IN" b="1" dirty="0" smtClean="0">
                <a:solidFill>
                  <a:srgbClr val="00B0F0"/>
                </a:solidFill>
                <a:latin typeface="High Tower Text" pitchFamily="18" charset="0"/>
              </a:rPr>
              <a:t>Mani Kannan</a:t>
            </a:r>
            <a:r>
              <a:rPr lang="en-IN" dirty="0" smtClean="0">
                <a:latin typeface="High Tower Text" pitchFamily="18" charset="0"/>
              </a:rPr>
              <a:t>, Thangaiyan Suganya</a:t>
            </a:r>
            <a:r>
              <a:rPr lang="en-IN" baseline="-25000" dirty="0" smtClean="0">
                <a:latin typeface="High Tower Text" pitchFamily="18" charset="0"/>
              </a:rPr>
              <a:t>, </a:t>
            </a:r>
            <a:r>
              <a:rPr lang="en-IN" dirty="0" smtClean="0">
                <a:latin typeface="High Tower Text" pitchFamily="18" charset="0"/>
              </a:rPr>
              <a:t>Vimalanathan Arun Prasanna, Neelamegam Rameshkumar</a:t>
            </a:r>
            <a:r>
              <a:rPr lang="en-IN" baseline="30000" dirty="0" smtClean="0">
                <a:latin typeface="High Tower Text" pitchFamily="18" charset="0"/>
              </a:rPr>
              <a:t> </a:t>
            </a:r>
            <a:r>
              <a:rPr lang="en-IN" dirty="0" smtClean="0">
                <a:latin typeface="High Tower Text" pitchFamily="18" charset="0"/>
              </a:rPr>
              <a:t>and Muthukalingan Krishnan</a:t>
            </a:r>
            <a:r>
              <a:rPr lang="en-IN" b="1" dirty="0" smtClean="0">
                <a:latin typeface="High Tower Text" pitchFamily="18" charset="0"/>
              </a:rPr>
              <a:t> .</a:t>
            </a:r>
            <a:r>
              <a:rPr lang="en-IN" dirty="0" smtClean="0">
                <a:latin typeface="High Tower Text" pitchFamily="18" charset="0"/>
              </a:rPr>
              <a:t>2015. An Efficient Method for Extraction of Genomic DNA from Insect Gut Bacteria - Culture dependent. </a:t>
            </a:r>
            <a:r>
              <a:rPr lang="en-IN" b="1" dirty="0" smtClean="0">
                <a:solidFill>
                  <a:srgbClr val="C00000"/>
                </a:solidFill>
                <a:latin typeface="High Tower Text" pitchFamily="18" charset="0"/>
              </a:rPr>
              <a:t>Current Research in Microbiology and Biotechnology </a:t>
            </a:r>
            <a:r>
              <a:rPr lang="en-IN" dirty="0" smtClean="0">
                <a:latin typeface="High Tower Text" pitchFamily="18" charset="0"/>
              </a:rPr>
              <a:t>3(1): 550-556.</a:t>
            </a:r>
          </a:p>
          <a:p>
            <a:pPr lvl="0" algn="just">
              <a:buFont typeface="Wingdings" pitchFamily="2" charset="2"/>
              <a:buChar char="Ø"/>
            </a:pPr>
            <a:r>
              <a:rPr lang="en-IN" b="1" dirty="0" smtClean="0">
                <a:solidFill>
                  <a:srgbClr val="00B0F0"/>
                </a:solidFill>
                <a:latin typeface="High Tower Text" pitchFamily="18" charset="0"/>
              </a:rPr>
              <a:t>M. Kannan</a:t>
            </a:r>
            <a:r>
              <a:rPr lang="en-IN" dirty="0" smtClean="0">
                <a:latin typeface="High Tower Text" pitchFamily="18" charset="0"/>
              </a:rPr>
              <a:t>, S. Anbalagan, M. Krishnan, K. </a:t>
            </a:r>
            <a:r>
              <a:rPr lang="en-IN" dirty="0" err="1" smtClean="0">
                <a:latin typeface="High Tower Text" pitchFamily="18" charset="0"/>
              </a:rPr>
              <a:t>Muthukrishnan</a:t>
            </a:r>
            <a:r>
              <a:rPr lang="en-IN" dirty="0" smtClean="0">
                <a:latin typeface="High Tower Text" pitchFamily="18" charset="0"/>
              </a:rPr>
              <a:t> and V. Gokula. 2015.</a:t>
            </a:r>
            <a:r>
              <a:rPr lang="en-IN" baseline="30000" dirty="0" smtClean="0">
                <a:latin typeface="High Tower Text" pitchFamily="18" charset="0"/>
              </a:rPr>
              <a:t> </a:t>
            </a:r>
            <a:r>
              <a:rPr lang="en-US" dirty="0" smtClean="0">
                <a:latin typeface="High Tower Text" pitchFamily="18" charset="0"/>
              </a:rPr>
              <a:t>New Record of the genus </a:t>
            </a:r>
            <a:r>
              <a:rPr lang="en-US" i="1" dirty="0" smtClean="0">
                <a:latin typeface="High Tower Text" pitchFamily="18" charset="0"/>
              </a:rPr>
              <a:t>Euclea</a:t>
            </a:r>
            <a:r>
              <a:rPr lang="en-US" dirty="0" smtClean="0">
                <a:latin typeface="High Tower Text" pitchFamily="18" charset="0"/>
              </a:rPr>
              <a:t> (Lepidoptera: Limacoididae) from South India revealed by DNA Barcoding. </a:t>
            </a:r>
            <a:r>
              <a:rPr lang="en-US" b="1" dirty="0" smtClean="0">
                <a:solidFill>
                  <a:srgbClr val="C00000"/>
                </a:solidFill>
                <a:latin typeface="High Tower Text" pitchFamily="18" charset="0"/>
              </a:rPr>
              <a:t>International Journal of Pure and Applied Zoology</a:t>
            </a:r>
            <a:r>
              <a:rPr lang="en-US" dirty="0" smtClean="0">
                <a:latin typeface="High Tower Text" pitchFamily="18" charset="0"/>
              </a:rPr>
              <a:t>. 3, (1): 92-97 (</a:t>
            </a:r>
            <a:r>
              <a:rPr lang="en-IN" b="1" dirty="0" smtClean="0">
                <a:latin typeface="High Tower Text" pitchFamily="18" charset="0"/>
              </a:rPr>
              <a:t>IF-0.2</a:t>
            </a:r>
            <a:r>
              <a:rPr lang="en-US" dirty="0" smtClean="0">
                <a:latin typeface="High Tower Text" pitchFamily="18" charset="0"/>
              </a:rPr>
              <a:t>).</a:t>
            </a:r>
            <a:endParaRPr lang="en-IN" dirty="0" smtClean="0">
              <a:latin typeface="High Tower Text" pitchFamily="18" charset="0"/>
            </a:endParaRPr>
          </a:p>
          <a:p>
            <a:pPr lvl="0" algn="just">
              <a:buFont typeface="Wingdings" pitchFamily="2" charset="2"/>
              <a:buChar char="Ø"/>
            </a:pPr>
            <a:r>
              <a:rPr lang="nb-NO" dirty="0" smtClean="0">
                <a:latin typeface="High Tower Text" pitchFamily="18" charset="0"/>
              </a:rPr>
              <a:t>Anbalagan, S., Balachandran, C., Arunprasanna, V., </a:t>
            </a:r>
            <a:r>
              <a:rPr lang="nb-NO" b="1" dirty="0" smtClean="0">
                <a:solidFill>
                  <a:srgbClr val="00B0F0"/>
                </a:solidFill>
                <a:latin typeface="High Tower Text" pitchFamily="18" charset="0"/>
              </a:rPr>
              <a:t>Kannan, M</a:t>
            </a:r>
            <a:r>
              <a:rPr lang="nb-NO" dirty="0" smtClean="0">
                <a:latin typeface="High Tower Text" pitchFamily="18" charset="0"/>
              </a:rPr>
              <a:t>., Dinakaran, S. and Krishnan, M. 2015. </a:t>
            </a:r>
            <a:r>
              <a:rPr lang="en-IN" dirty="0" smtClean="0">
                <a:latin typeface="High Tower Text" pitchFamily="18" charset="0"/>
              </a:rPr>
              <a:t>A new species of </a:t>
            </a:r>
            <a:r>
              <a:rPr lang="en-IN" i="1" dirty="0" smtClean="0">
                <a:latin typeface="High Tower Text" pitchFamily="18" charset="0"/>
              </a:rPr>
              <a:t>Simulium</a:t>
            </a:r>
            <a:r>
              <a:rPr lang="en-IN" dirty="0" smtClean="0">
                <a:latin typeface="High Tower Text" pitchFamily="18" charset="0"/>
              </a:rPr>
              <a:t> (</a:t>
            </a:r>
            <a:r>
              <a:rPr lang="en-IN" i="1" dirty="0" smtClean="0">
                <a:latin typeface="High Tower Text" pitchFamily="18" charset="0"/>
              </a:rPr>
              <a:t>Gomphostilbia</a:t>
            </a:r>
            <a:r>
              <a:rPr lang="en-IN" dirty="0" smtClean="0">
                <a:latin typeface="High Tower Text" pitchFamily="18" charset="0"/>
              </a:rPr>
              <a:t>) (Diptera: Simuliidae) from South India. </a:t>
            </a:r>
            <a:r>
              <a:rPr lang="en-IN" b="1" dirty="0" err="1" smtClean="0">
                <a:solidFill>
                  <a:srgbClr val="C00000"/>
                </a:solidFill>
                <a:latin typeface="High Tower Text" pitchFamily="18" charset="0"/>
              </a:rPr>
              <a:t>Zootaxa</a:t>
            </a:r>
            <a:r>
              <a:rPr lang="en-IN" b="1" dirty="0" smtClean="0">
                <a:solidFill>
                  <a:srgbClr val="C00000"/>
                </a:solidFill>
                <a:latin typeface="High Tower Text" pitchFamily="18" charset="0"/>
              </a:rPr>
              <a:t> </a:t>
            </a:r>
            <a:r>
              <a:rPr lang="en-IN" dirty="0" smtClean="0">
                <a:latin typeface="High Tower Text" pitchFamily="18" charset="0"/>
              </a:rPr>
              <a:t>3974, 555–563 (</a:t>
            </a:r>
            <a:r>
              <a:rPr lang="en-IN" b="1" dirty="0" smtClean="0">
                <a:latin typeface="High Tower Text" pitchFamily="18" charset="0"/>
              </a:rPr>
              <a:t>IF-1.1</a:t>
            </a:r>
            <a:r>
              <a:rPr lang="en-IN" dirty="0" smtClean="0">
                <a:latin typeface="High Tower Text" pitchFamily="18" charset="0"/>
              </a:rPr>
              <a:t>).</a:t>
            </a:r>
          </a:p>
          <a:p>
            <a:pPr lvl="0" algn="just">
              <a:buFont typeface="Wingdings" pitchFamily="2" charset="2"/>
              <a:buChar char="Ø"/>
            </a:pPr>
            <a:r>
              <a:rPr lang="en-IN" dirty="0" smtClean="0">
                <a:latin typeface="High Tower Text" pitchFamily="18" charset="0"/>
              </a:rPr>
              <a:t>Anbalagan, S., Arunprasanna, V., </a:t>
            </a:r>
            <a:r>
              <a:rPr lang="en-IN" b="1" dirty="0" smtClean="0">
                <a:solidFill>
                  <a:srgbClr val="00B0F0"/>
                </a:solidFill>
                <a:latin typeface="High Tower Text" pitchFamily="18" charset="0"/>
              </a:rPr>
              <a:t>Kannan, M.,</a:t>
            </a:r>
            <a:r>
              <a:rPr lang="en-IN" dirty="0" smtClean="0">
                <a:solidFill>
                  <a:srgbClr val="00B0F0"/>
                </a:solidFill>
                <a:latin typeface="High Tower Text" pitchFamily="18" charset="0"/>
              </a:rPr>
              <a:t> </a:t>
            </a:r>
            <a:r>
              <a:rPr lang="en-IN" dirty="0" smtClean="0">
                <a:latin typeface="High Tower Text" pitchFamily="18" charset="0"/>
              </a:rPr>
              <a:t>Dinakaran, S. and Krishnan, M. (2015) </a:t>
            </a:r>
            <a:r>
              <a:rPr lang="en-IN" i="1" dirty="0" smtClean="0">
                <a:latin typeface="High Tower Text" pitchFamily="18" charset="0"/>
              </a:rPr>
              <a:t>Simulium</a:t>
            </a:r>
            <a:r>
              <a:rPr lang="en-IN" dirty="0" smtClean="0">
                <a:latin typeface="High Tower Text" pitchFamily="18" charset="0"/>
              </a:rPr>
              <a:t> (</a:t>
            </a:r>
            <a:r>
              <a:rPr lang="en-IN" i="1" dirty="0" smtClean="0">
                <a:latin typeface="High Tower Text" pitchFamily="18" charset="0"/>
              </a:rPr>
              <a:t>Gomphostilbia</a:t>
            </a:r>
            <a:r>
              <a:rPr lang="en-IN" dirty="0" smtClean="0">
                <a:latin typeface="High Tower Text" pitchFamily="18" charset="0"/>
              </a:rPr>
              <a:t>) (Diptera: Simuliidae) from Southern Western Ghats, India: two new species and DNA barcoding. </a:t>
            </a:r>
            <a:r>
              <a:rPr lang="en-IN" b="1" dirty="0" smtClean="0">
                <a:solidFill>
                  <a:srgbClr val="C00000"/>
                </a:solidFill>
                <a:latin typeface="High Tower Text" pitchFamily="18" charset="0"/>
              </a:rPr>
              <a:t>Acta Tropica</a:t>
            </a:r>
            <a:r>
              <a:rPr lang="en-IN" dirty="0" smtClean="0">
                <a:latin typeface="High Tower Text" pitchFamily="18" charset="0"/>
              </a:rPr>
              <a:t>. 149, 94–105 </a:t>
            </a:r>
            <a:r>
              <a:rPr lang="en-IN" b="1" dirty="0" smtClean="0">
                <a:latin typeface="High Tower Text" pitchFamily="18" charset="0"/>
              </a:rPr>
              <a:t>(IF-2.75). </a:t>
            </a:r>
            <a:endParaRPr lang="en-IN" dirty="0"/>
          </a:p>
        </p:txBody>
      </p:sp>
      <p:sp>
        <p:nvSpPr>
          <p:cNvPr id="4" name="TextBox 3"/>
          <p:cNvSpPr txBox="1"/>
          <p:nvPr/>
        </p:nvSpPr>
        <p:spPr>
          <a:xfrm>
            <a:off x="2195736" y="188640"/>
            <a:ext cx="4320480" cy="584775"/>
          </a:xfrm>
          <a:prstGeom prst="rect">
            <a:avLst/>
          </a:prstGeom>
          <a:noFill/>
        </p:spPr>
        <p:txBody>
          <a:bodyPr wrap="square" rtlCol="0">
            <a:spAutoFit/>
          </a:bodyPr>
          <a:lstStyle/>
          <a:p>
            <a:pPr algn="ctr"/>
            <a:r>
              <a:rPr lang="en-US" sz="3200" b="1" dirty="0" smtClean="0">
                <a:solidFill>
                  <a:srgbClr val="0070C0"/>
                </a:solidFill>
                <a:latin typeface="High Tower Text" pitchFamily="18" charset="0"/>
              </a:rPr>
              <a:t>Publications</a:t>
            </a:r>
            <a:endParaRPr lang="en-IN" sz="3200" b="1" dirty="0">
              <a:solidFill>
                <a:srgbClr val="0070C0"/>
              </a:solidFill>
              <a:latin typeface="High Tower Text"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584775"/>
          </a:xfrm>
          <a:prstGeom prst="rect">
            <a:avLst/>
          </a:prstGeom>
          <a:noFill/>
        </p:spPr>
        <p:txBody>
          <a:bodyPr wrap="square" rtlCol="0">
            <a:spAutoFit/>
          </a:bodyPr>
          <a:lstStyle/>
          <a:p>
            <a:pPr algn="ctr"/>
            <a:r>
              <a:rPr lang="en-US" sz="3200" b="1" dirty="0" smtClean="0">
                <a:solidFill>
                  <a:srgbClr val="0070C0"/>
                </a:solidFill>
                <a:latin typeface="High Tower Text" pitchFamily="18" charset="0"/>
                <a:cs typeface="Times New Roman" pitchFamily="18" charset="0"/>
              </a:rPr>
              <a:t>Our team</a:t>
            </a:r>
            <a:endParaRPr lang="en-IN" sz="3200" b="1" dirty="0">
              <a:solidFill>
                <a:srgbClr val="0070C0"/>
              </a:solidFill>
              <a:latin typeface="High Tower Text" pitchFamily="18" charset="0"/>
              <a:cs typeface="Times New Roman" pitchFamily="18" charset="0"/>
            </a:endParaRPr>
          </a:p>
        </p:txBody>
      </p:sp>
      <p:pic>
        <p:nvPicPr>
          <p:cNvPr id="1026" name="Picture 2"/>
          <p:cNvPicPr>
            <a:picLocks noChangeAspect="1" noChangeArrowheads="1"/>
          </p:cNvPicPr>
          <p:nvPr/>
        </p:nvPicPr>
        <p:blipFill>
          <a:blip r:embed="rId2" cstate="print">
            <a:lum contrast="-20000"/>
          </a:blip>
          <a:srcRect l="10526"/>
          <a:stretch>
            <a:fillRect/>
          </a:stretch>
        </p:blipFill>
        <p:spPr bwMode="auto">
          <a:xfrm>
            <a:off x="683568" y="2780928"/>
            <a:ext cx="1224136" cy="1296144"/>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lum contrast="-10000"/>
          </a:blip>
          <a:srcRect/>
          <a:stretch>
            <a:fillRect/>
          </a:stretch>
        </p:blipFill>
        <p:spPr bwMode="auto">
          <a:xfrm>
            <a:off x="4427984" y="2780928"/>
            <a:ext cx="1224136" cy="1224136"/>
          </a:xfrm>
          <a:prstGeom prst="rect">
            <a:avLst/>
          </a:prstGeom>
          <a:noFill/>
          <a:ln w="9525">
            <a:noFill/>
            <a:miter lim="800000"/>
            <a:headEnd/>
            <a:tailEnd/>
          </a:ln>
        </p:spPr>
      </p:pic>
      <p:pic>
        <p:nvPicPr>
          <p:cNvPr id="1032" name="Picture 8"/>
          <p:cNvPicPr>
            <a:picLocks noChangeAspect="1" noChangeArrowheads="1"/>
          </p:cNvPicPr>
          <p:nvPr/>
        </p:nvPicPr>
        <p:blipFill>
          <a:blip r:embed="rId4" cstate="print"/>
          <a:srcRect/>
          <a:stretch>
            <a:fillRect/>
          </a:stretch>
        </p:blipFill>
        <p:spPr bwMode="auto">
          <a:xfrm>
            <a:off x="3779912" y="548680"/>
            <a:ext cx="1440160" cy="1512168"/>
          </a:xfrm>
          <a:prstGeom prst="rect">
            <a:avLst/>
          </a:prstGeom>
          <a:noFill/>
          <a:ln w="9525">
            <a:noFill/>
            <a:miter lim="800000"/>
            <a:headEnd/>
            <a:tailEnd/>
          </a:ln>
        </p:spPr>
      </p:pic>
      <p:pic>
        <p:nvPicPr>
          <p:cNvPr id="1033" name="Picture 9"/>
          <p:cNvPicPr>
            <a:picLocks noChangeAspect="1" noChangeArrowheads="1"/>
          </p:cNvPicPr>
          <p:nvPr/>
        </p:nvPicPr>
        <p:blipFill>
          <a:blip r:embed="rId5" cstate="print"/>
          <a:srcRect l="5263" r="10526" b="5263"/>
          <a:stretch>
            <a:fillRect/>
          </a:stretch>
        </p:blipFill>
        <p:spPr bwMode="auto">
          <a:xfrm>
            <a:off x="2627784" y="2780928"/>
            <a:ext cx="1152128" cy="1296144"/>
          </a:xfrm>
          <a:prstGeom prst="rect">
            <a:avLst/>
          </a:prstGeom>
          <a:noFill/>
          <a:ln w="9525">
            <a:noFill/>
            <a:miter lim="800000"/>
            <a:headEnd/>
            <a:tailEnd/>
          </a:ln>
          <a:effectLst/>
        </p:spPr>
      </p:pic>
      <p:sp>
        <p:nvSpPr>
          <p:cNvPr id="13" name="TextBox 12"/>
          <p:cNvSpPr txBox="1"/>
          <p:nvPr/>
        </p:nvSpPr>
        <p:spPr>
          <a:xfrm>
            <a:off x="323528" y="4181048"/>
            <a:ext cx="7416824" cy="369332"/>
          </a:xfrm>
          <a:prstGeom prst="rect">
            <a:avLst/>
          </a:prstGeom>
          <a:noFill/>
        </p:spPr>
        <p:txBody>
          <a:bodyPr wrap="square" rtlCol="0">
            <a:spAutoFit/>
          </a:bodyPr>
          <a:lstStyle/>
          <a:p>
            <a:r>
              <a:rPr lang="en-US" dirty="0" smtClean="0">
                <a:latin typeface="High Tower Text" pitchFamily="18" charset="0"/>
                <a:cs typeface="Times New Roman" pitchFamily="18" charset="0"/>
              </a:rPr>
              <a:t>   </a:t>
            </a:r>
            <a:r>
              <a:rPr lang="en-US" dirty="0" err="1" smtClean="0">
                <a:latin typeface="High Tower Text" pitchFamily="18" charset="0"/>
                <a:cs typeface="Times New Roman" pitchFamily="18" charset="0"/>
              </a:rPr>
              <a:t>V.Arun</a:t>
            </a:r>
            <a:r>
              <a:rPr lang="en-US" dirty="0" smtClean="0">
                <a:latin typeface="High Tower Text" pitchFamily="18" charset="0"/>
                <a:cs typeface="Times New Roman" pitchFamily="18" charset="0"/>
              </a:rPr>
              <a:t> Prasanna       </a:t>
            </a:r>
            <a:r>
              <a:rPr lang="en-US" dirty="0" err="1" smtClean="0">
                <a:latin typeface="High Tower Text" pitchFamily="18" charset="0"/>
                <a:cs typeface="Times New Roman" pitchFamily="18" charset="0"/>
              </a:rPr>
              <a:t>T.Suganya</a:t>
            </a:r>
            <a:r>
              <a:rPr lang="en-US" dirty="0" smtClean="0">
                <a:latin typeface="High Tower Text" pitchFamily="18" charset="0"/>
                <a:cs typeface="Times New Roman" pitchFamily="18" charset="0"/>
              </a:rPr>
              <a:t>                </a:t>
            </a:r>
            <a:r>
              <a:rPr lang="en-US" dirty="0" err="1" smtClean="0">
                <a:latin typeface="High Tower Text" pitchFamily="18" charset="0"/>
                <a:cs typeface="Times New Roman" pitchFamily="18" charset="0"/>
              </a:rPr>
              <a:t>P.Malini</a:t>
            </a:r>
            <a:r>
              <a:rPr lang="en-US" dirty="0" smtClean="0">
                <a:latin typeface="High Tower Text" pitchFamily="18" charset="0"/>
                <a:cs typeface="Times New Roman" pitchFamily="18" charset="0"/>
              </a:rPr>
              <a:t> 	          </a:t>
            </a:r>
            <a:r>
              <a:rPr lang="en-US" dirty="0" err="1" smtClean="0">
                <a:latin typeface="High Tower Text" pitchFamily="18" charset="0"/>
                <a:cs typeface="Times New Roman" pitchFamily="18" charset="0"/>
              </a:rPr>
              <a:t>N.Jothi</a:t>
            </a:r>
            <a:endParaRPr lang="en-IN" dirty="0">
              <a:latin typeface="High Tower Text" pitchFamily="18" charset="0"/>
              <a:cs typeface="Times New Roman" pitchFamily="18" charset="0"/>
            </a:endParaRPr>
          </a:p>
        </p:txBody>
      </p:sp>
      <p:sp>
        <p:nvSpPr>
          <p:cNvPr id="15" name="TextBox 14"/>
          <p:cNvSpPr txBox="1"/>
          <p:nvPr/>
        </p:nvSpPr>
        <p:spPr>
          <a:xfrm>
            <a:off x="1043608" y="6165304"/>
            <a:ext cx="7488832" cy="369332"/>
          </a:xfrm>
          <a:prstGeom prst="rect">
            <a:avLst/>
          </a:prstGeom>
          <a:noFill/>
        </p:spPr>
        <p:txBody>
          <a:bodyPr wrap="square" rtlCol="0">
            <a:spAutoFit/>
          </a:bodyPr>
          <a:lstStyle/>
          <a:p>
            <a:r>
              <a:rPr lang="en-US" dirty="0" smtClean="0">
                <a:latin typeface="High Tower Text" pitchFamily="18" charset="0"/>
                <a:cs typeface="Times New Roman" pitchFamily="18" charset="0"/>
              </a:rPr>
              <a:t>      </a:t>
            </a:r>
            <a:r>
              <a:rPr lang="en-US" dirty="0" err="1" smtClean="0">
                <a:latin typeface="High Tower Text" pitchFamily="18" charset="0"/>
                <a:cs typeface="Times New Roman" pitchFamily="18" charset="0"/>
              </a:rPr>
              <a:t>N.Pauline</a:t>
            </a:r>
            <a:r>
              <a:rPr lang="en-US" dirty="0" smtClean="0">
                <a:latin typeface="High Tower Text" pitchFamily="18" charset="0"/>
                <a:cs typeface="Times New Roman" pitchFamily="18" charset="0"/>
              </a:rPr>
              <a:t>              T. </a:t>
            </a:r>
            <a:r>
              <a:rPr lang="en-US" dirty="0" err="1" smtClean="0">
                <a:latin typeface="High Tower Text" pitchFamily="18" charset="0"/>
                <a:cs typeface="Times New Roman" pitchFamily="18" charset="0"/>
              </a:rPr>
              <a:t>Ramya</a:t>
            </a:r>
            <a:r>
              <a:rPr lang="en-US" dirty="0" smtClean="0">
                <a:latin typeface="High Tower Text" pitchFamily="18" charset="0"/>
                <a:cs typeface="Times New Roman" pitchFamily="18" charset="0"/>
              </a:rPr>
              <a:t>           V. Surya </a:t>
            </a:r>
            <a:r>
              <a:rPr lang="en-US" dirty="0" err="1" smtClean="0">
                <a:latin typeface="High Tower Text" pitchFamily="18" charset="0"/>
                <a:cs typeface="Times New Roman" pitchFamily="18" charset="0"/>
              </a:rPr>
              <a:t>aathmanathan</a:t>
            </a:r>
            <a:endParaRPr lang="en-IN" dirty="0">
              <a:latin typeface="High Tower Text" pitchFamily="18" charset="0"/>
              <a:cs typeface="Times New Roman" pitchFamily="18" charset="0"/>
            </a:endParaRPr>
          </a:p>
        </p:txBody>
      </p:sp>
      <p:pic>
        <p:nvPicPr>
          <p:cNvPr id="1034" name="Picture 10"/>
          <p:cNvPicPr>
            <a:picLocks noChangeAspect="1" noChangeArrowheads="1"/>
          </p:cNvPicPr>
          <p:nvPr/>
        </p:nvPicPr>
        <p:blipFill>
          <a:blip r:embed="rId6" cstate="print">
            <a:lum/>
          </a:blip>
          <a:srcRect r="9524"/>
          <a:stretch>
            <a:fillRect/>
          </a:stretch>
        </p:blipFill>
        <p:spPr bwMode="auto">
          <a:xfrm>
            <a:off x="6228184" y="2780928"/>
            <a:ext cx="1224136" cy="1368152"/>
          </a:xfrm>
          <a:prstGeom prst="rect">
            <a:avLst/>
          </a:prstGeom>
          <a:noFill/>
          <a:ln w="9525">
            <a:noFill/>
            <a:miter lim="800000"/>
            <a:headEnd/>
            <a:tailEnd/>
          </a:ln>
          <a:effectLst/>
        </p:spPr>
      </p:pic>
      <p:pic>
        <p:nvPicPr>
          <p:cNvPr id="1035" name="Picture 11"/>
          <p:cNvPicPr>
            <a:picLocks noChangeAspect="1" noChangeArrowheads="1"/>
          </p:cNvPicPr>
          <p:nvPr/>
        </p:nvPicPr>
        <p:blipFill>
          <a:blip r:embed="rId7" cstate="print">
            <a:lum bright="10000" contrast="40000"/>
          </a:blip>
          <a:srcRect/>
          <a:stretch>
            <a:fillRect/>
          </a:stretch>
        </p:blipFill>
        <p:spPr bwMode="auto">
          <a:xfrm>
            <a:off x="1547664" y="4653136"/>
            <a:ext cx="1152128" cy="1296144"/>
          </a:xfrm>
          <a:prstGeom prst="rect">
            <a:avLst/>
          </a:prstGeom>
          <a:noFill/>
          <a:ln w="9525">
            <a:noFill/>
            <a:miter lim="800000"/>
            <a:headEnd/>
            <a:tailEnd/>
          </a:ln>
          <a:effectLst/>
        </p:spPr>
      </p:pic>
      <p:sp>
        <p:nvSpPr>
          <p:cNvPr id="11" name="TextBox 10"/>
          <p:cNvSpPr txBox="1"/>
          <p:nvPr/>
        </p:nvSpPr>
        <p:spPr>
          <a:xfrm>
            <a:off x="2627784" y="2060848"/>
            <a:ext cx="3672408" cy="369332"/>
          </a:xfrm>
          <a:prstGeom prst="rect">
            <a:avLst/>
          </a:prstGeom>
          <a:noFill/>
        </p:spPr>
        <p:txBody>
          <a:bodyPr wrap="square" rtlCol="0">
            <a:spAutoFit/>
          </a:bodyPr>
          <a:lstStyle/>
          <a:p>
            <a:pPr algn="ctr"/>
            <a:r>
              <a:rPr lang="en-US" dirty="0" smtClean="0">
                <a:latin typeface="High Tower Text" pitchFamily="18" charset="0"/>
              </a:rPr>
              <a:t>Prof.M.Krishnan, Mentor</a:t>
            </a:r>
            <a:endParaRPr lang="en-IN" dirty="0">
              <a:latin typeface="High Tower Text" pitchFamily="18" charset="0"/>
            </a:endParaRPr>
          </a:p>
        </p:txBody>
      </p:sp>
      <p:pic>
        <p:nvPicPr>
          <p:cNvPr id="12" name="Picture 11" descr="IMG_20150707_143601.jpg"/>
          <p:cNvPicPr>
            <a:picLocks noChangeAspect="1"/>
          </p:cNvPicPr>
          <p:nvPr/>
        </p:nvPicPr>
        <p:blipFill>
          <a:blip r:embed="rId8" cstate="print"/>
          <a:stretch>
            <a:fillRect/>
          </a:stretch>
        </p:blipFill>
        <p:spPr>
          <a:xfrm>
            <a:off x="3419872" y="4725144"/>
            <a:ext cx="1196588" cy="1306385"/>
          </a:xfrm>
          <a:prstGeom prst="rect">
            <a:avLst/>
          </a:prstGeom>
        </p:spPr>
      </p:pic>
      <p:pic>
        <p:nvPicPr>
          <p:cNvPr id="14" name="Picture 13" descr="DSC_4192.jpg"/>
          <p:cNvPicPr>
            <a:picLocks noChangeAspect="1"/>
          </p:cNvPicPr>
          <p:nvPr/>
        </p:nvPicPr>
        <p:blipFill>
          <a:blip r:embed="rId9" cstate="print"/>
          <a:stretch>
            <a:fillRect/>
          </a:stretch>
        </p:blipFill>
        <p:spPr>
          <a:xfrm>
            <a:off x="5292080" y="4725145"/>
            <a:ext cx="1080120" cy="1296143"/>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6632"/>
            <a:ext cx="9144000" cy="584775"/>
          </a:xfrm>
          <a:prstGeom prst="rect">
            <a:avLst/>
          </a:prstGeom>
          <a:noFill/>
        </p:spPr>
        <p:txBody>
          <a:bodyPr wrap="square" rtlCol="0">
            <a:spAutoFit/>
          </a:bodyPr>
          <a:lstStyle/>
          <a:p>
            <a:pPr algn="ctr"/>
            <a:r>
              <a:rPr lang="en-IN" sz="3200" b="1" dirty="0" smtClean="0">
                <a:solidFill>
                  <a:srgbClr val="0070C0"/>
                </a:solidFill>
                <a:latin typeface="High Tower Text" pitchFamily="18" charset="0"/>
                <a:cs typeface="Times New Roman" pitchFamily="18" charset="0"/>
              </a:rPr>
              <a:t>Acknowledgement</a:t>
            </a:r>
            <a:endParaRPr lang="en-US" sz="3200" dirty="0">
              <a:solidFill>
                <a:srgbClr val="0070C0"/>
              </a:solidFill>
              <a:latin typeface="High Tower Text" pitchFamily="18" charset="0"/>
            </a:endParaRPr>
          </a:p>
        </p:txBody>
      </p:sp>
      <p:sp>
        <p:nvSpPr>
          <p:cNvPr id="5" name="Rectangle 4"/>
          <p:cNvSpPr/>
          <p:nvPr/>
        </p:nvSpPr>
        <p:spPr>
          <a:xfrm>
            <a:off x="179512" y="692696"/>
            <a:ext cx="8712968" cy="5940088"/>
          </a:xfrm>
          <a:prstGeom prst="rect">
            <a:avLst/>
          </a:prstGeom>
        </p:spPr>
        <p:txBody>
          <a:bodyPr wrap="square">
            <a:spAutoFit/>
          </a:bodyPr>
          <a:lstStyle/>
          <a:p>
            <a:pPr algn="just" fontAlgn="auto">
              <a:spcBef>
                <a:spcPts val="0"/>
              </a:spcBef>
              <a:spcAft>
                <a:spcPts val="0"/>
              </a:spcAft>
              <a:buClr>
                <a:srgbClr val="00B0F0"/>
              </a:buClr>
              <a:buFont typeface="Wingdings" pitchFamily="2" charset="2"/>
              <a:buChar char="Ø"/>
              <a:defRPr/>
            </a:pPr>
            <a:r>
              <a:rPr lang="en-US" sz="2000" dirty="0" smtClean="0">
                <a:latin typeface="High Tower Text" pitchFamily="18" charset="0"/>
                <a:cs typeface="Times New Roman" pitchFamily="18" charset="0"/>
              </a:rPr>
              <a:t>I gratefully acknowledge </a:t>
            </a:r>
            <a:r>
              <a:rPr lang="en-IN" sz="2000" b="1" dirty="0" smtClean="0">
                <a:latin typeface="High Tower Text" pitchFamily="18" charset="0"/>
              </a:rPr>
              <a:t>Board of Research in Nuclear Science (BRNS), </a:t>
            </a:r>
            <a:r>
              <a:rPr lang="en-IN" sz="2000" dirty="0" smtClean="0">
                <a:latin typeface="High Tower Text" pitchFamily="18" charset="0"/>
              </a:rPr>
              <a:t>Mumbai (Reference No.2010/34/6/BRNS 769/dated 14.06.2010) </a:t>
            </a:r>
            <a:r>
              <a:rPr lang="en-US" sz="2000" dirty="0" smtClean="0">
                <a:latin typeface="High Tower Text" pitchFamily="18" charset="0"/>
                <a:cs typeface="Times New Roman" pitchFamily="18" charset="0"/>
              </a:rPr>
              <a:t>for their financial assistance for this Project and JRF.</a:t>
            </a:r>
          </a:p>
          <a:p>
            <a:pPr algn="just" fontAlgn="auto">
              <a:spcBef>
                <a:spcPts val="0"/>
              </a:spcBef>
              <a:spcAft>
                <a:spcPts val="0"/>
              </a:spcAft>
              <a:buClr>
                <a:srgbClr val="00B0F0"/>
              </a:buClr>
              <a:buFont typeface="Wingdings" pitchFamily="2" charset="2"/>
              <a:buChar char="Ø"/>
              <a:defRPr/>
            </a:pPr>
            <a:endParaRPr lang="en-US" sz="2000" dirty="0" smtClean="0">
              <a:latin typeface="High Tower Text" pitchFamily="18" charset="0"/>
              <a:cs typeface="Times New Roman" pitchFamily="18" charset="0"/>
            </a:endParaRPr>
          </a:p>
          <a:p>
            <a:pPr algn="just" fontAlgn="auto">
              <a:spcBef>
                <a:spcPts val="0"/>
              </a:spcBef>
              <a:spcAft>
                <a:spcPts val="0"/>
              </a:spcAft>
              <a:buClr>
                <a:srgbClr val="00B0F0"/>
              </a:buClr>
              <a:buFont typeface="Wingdings" pitchFamily="2" charset="2"/>
              <a:buChar char="Ø"/>
              <a:defRPr/>
            </a:pPr>
            <a:r>
              <a:rPr lang="en-US" sz="2000" dirty="0" smtClean="0">
                <a:latin typeface="High Tower Text" pitchFamily="18" charset="0"/>
                <a:cs typeface="Times New Roman" pitchFamily="18" charset="0"/>
              </a:rPr>
              <a:t> I thank our Bharathidasan University, Trichy, TN, </a:t>
            </a:r>
            <a:r>
              <a:rPr lang="en-US" sz="2000" b="1" dirty="0" smtClean="0">
                <a:latin typeface="High Tower Text" pitchFamily="18" charset="0"/>
                <a:cs typeface="Times New Roman" pitchFamily="18" charset="0"/>
              </a:rPr>
              <a:t>DST-FIST, UGC-NON-SAP, New Delhi </a:t>
            </a:r>
            <a:r>
              <a:rPr lang="en-US" sz="2000" dirty="0" smtClean="0">
                <a:latin typeface="High Tower Text" pitchFamily="18" charset="0"/>
                <a:cs typeface="Times New Roman" pitchFamily="18" charset="0"/>
              </a:rPr>
              <a:t>for providing the sophisticated instrumentation and research facility.</a:t>
            </a:r>
          </a:p>
          <a:p>
            <a:pPr algn="just" fontAlgn="auto">
              <a:spcBef>
                <a:spcPts val="0"/>
              </a:spcBef>
              <a:spcAft>
                <a:spcPts val="0"/>
              </a:spcAft>
              <a:buClr>
                <a:srgbClr val="00B0F0"/>
              </a:buClr>
              <a:buFont typeface="Wingdings" pitchFamily="2" charset="2"/>
              <a:buChar char="Ø"/>
              <a:defRPr/>
            </a:pPr>
            <a:endParaRPr lang="en-US" sz="2000" dirty="0" smtClean="0">
              <a:latin typeface="High Tower Text" pitchFamily="18" charset="0"/>
              <a:cs typeface="Times New Roman" pitchFamily="18" charset="0"/>
            </a:endParaRPr>
          </a:p>
          <a:p>
            <a:pPr algn="just" fontAlgn="auto">
              <a:spcBef>
                <a:spcPts val="0"/>
              </a:spcBef>
              <a:spcAft>
                <a:spcPts val="0"/>
              </a:spcAft>
              <a:buClr>
                <a:srgbClr val="00B0F0"/>
              </a:buClr>
              <a:buFont typeface="Wingdings" pitchFamily="2" charset="2"/>
              <a:buChar char="Ø"/>
              <a:defRPr/>
            </a:pPr>
            <a:r>
              <a:rPr lang="en-US" sz="2000" dirty="0" smtClean="0">
                <a:latin typeface="High Tower Text" pitchFamily="18" charset="0"/>
                <a:cs typeface="Times New Roman" pitchFamily="18" charset="0"/>
              </a:rPr>
              <a:t>I extend my sincere thanks to </a:t>
            </a:r>
            <a:r>
              <a:rPr lang="en-US" sz="2000" b="1" dirty="0" smtClean="0">
                <a:latin typeface="High Tower Text" pitchFamily="18" charset="0"/>
                <a:cs typeface="Times New Roman" pitchFamily="18" charset="0"/>
              </a:rPr>
              <a:t>CTEP-DBT International Travel Grant award </a:t>
            </a:r>
            <a:r>
              <a:rPr lang="en-US" sz="2000" dirty="0" smtClean="0">
                <a:latin typeface="High Tower Text" pitchFamily="18" charset="0"/>
                <a:cs typeface="Times New Roman" pitchFamily="18" charset="0"/>
              </a:rPr>
              <a:t>to participate in the Asia Pacific Biotech Congress 2015 @ Beijing, China.</a:t>
            </a:r>
          </a:p>
          <a:p>
            <a:pPr algn="just" fontAlgn="auto">
              <a:spcBef>
                <a:spcPts val="0"/>
              </a:spcBef>
              <a:spcAft>
                <a:spcPts val="0"/>
              </a:spcAft>
              <a:buClr>
                <a:srgbClr val="00B0F0"/>
              </a:buClr>
              <a:buFont typeface="Wingdings" pitchFamily="2" charset="2"/>
              <a:buChar char="Ø"/>
              <a:defRPr/>
            </a:pPr>
            <a:endParaRPr lang="en-US" sz="2000" dirty="0" smtClean="0">
              <a:latin typeface="High Tower Text" pitchFamily="18" charset="0"/>
              <a:cs typeface="Times New Roman" pitchFamily="18" charset="0"/>
            </a:endParaRPr>
          </a:p>
          <a:p>
            <a:pPr algn="just">
              <a:buClr>
                <a:srgbClr val="00B0F0"/>
              </a:buClr>
              <a:buFont typeface="Wingdings" pitchFamily="2" charset="2"/>
              <a:buChar char="Ø"/>
              <a:defRPr/>
            </a:pPr>
            <a:r>
              <a:rPr lang="en-US" sz="2000" dirty="0" smtClean="0">
                <a:latin typeface="High Tower Text" pitchFamily="18" charset="0"/>
                <a:cs typeface="Times New Roman" pitchFamily="18" charset="0"/>
              </a:rPr>
              <a:t>I thank to Professor </a:t>
            </a:r>
            <a:r>
              <a:rPr lang="en-US" sz="2000" b="1" dirty="0" err="1" smtClean="0">
                <a:latin typeface="High Tower Text" pitchFamily="18" charset="0"/>
                <a:cs typeface="Times New Roman" pitchFamily="18" charset="0"/>
              </a:rPr>
              <a:t>Tsunaki</a:t>
            </a:r>
            <a:r>
              <a:rPr lang="en-US" sz="2000" b="1" dirty="0" smtClean="0">
                <a:latin typeface="High Tower Text" pitchFamily="18" charset="0"/>
                <a:cs typeface="Times New Roman" pitchFamily="18" charset="0"/>
              </a:rPr>
              <a:t> Asano, </a:t>
            </a:r>
            <a:r>
              <a:rPr lang="en-US" sz="2000" dirty="0" smtClean="0">
                <a:latin typeface="High Tower Text" pitchFamily="18" charset="0"/>
                <a:cs typeface="Times New Roman" pitchFamily="18" charset="0"/>
              </a:rPr>
              <a:t>Department of Biological sciences, Metropolitan University, Japan  for providing me the 37 kDa serine protease EST clone. </a:t>
            </a:r>
          </a:p>
          <a:p>
            <a:pPr algn="just" fontAlgn="auto">
              <a:spcBef>
                <a:spcPts val="0"/>
              </a:spcBef>
              <a:spcAft>
                <a:spcPts val="0"/>
              </a:spcAft>
              <a:buClr>
                <a:srgbClr val="00B0F0"/>
              </a:buClr>
              <a:buFont typeface="Wingdings" pitchFamily="2" charset="2"/>
              <a:buChar char="Ø"/>
              <a:defRPr/>
            </a:pPr>
            <a:endParaRPr lang="en-US" sz="2000" dirty="0" smtClean="0">
              <a:latin typeface="High Tower Text" pitchFamily="18" charset="0"/>
              <a:cs typeface="Times New Roman" pitchFamily="18" charset="0"/>
            </a:endParaRPr>
          </a:p>
          <a:p>
            <a:pPr algn="just">
              <a:buClr>
                <a:srgbClr val="00B0F0"/>
              </a:buClr>
              <a:buFont typeface="Wingdings" pitchFamily="2" charset="2"/>
              <a:buChar char="Ø"/>
              <a:defRPr/>
            </a:pPr>
            <a:r>
              <a:rPr lang="en-US" sz="2000" dirty="0" smtClean="0">
                <a:latin typeface="High Tower Text" pitchFamily="18" charset="0"/>
                <a:cs typeface="Times New Roman" pitchFamily="18" charset="0"/>
              </a:rPr>
              <a:t>I thank to </a:t>
            </a:r>
            <a:r>
              <a:rPr lang="en-US" sz="2000" b="1" dirty="0" smtClean="0">
                <a:latin typeface="High Tower Text" pitchFamily="18" charset="0"/>
                <a:cs typeface="Times New Roman" pitchFamily="18" charset="0"/>
              </a:rPr>
              <a:t>Professor. </a:t>
            </a:r>
            <a:r>
              <a:rPr lang="en-US" sz="2000" b="1" dirty="0" err="1" smtClean="0">
                <a:latin typeface="High Tower Text" pitchFamily="18" charset="0"/>
                <a:cs typeface="Times New Roman" pitchFamily="18" charset="0"/>
              </a:rPr>
              <a:t>Heng</a:t>
            </a:r>
            <a:r>
              <a:rPr lang="en-US" sz="2000" b="1" dirty="0" smtClean="0">
                <a:latin typeface="High Tower Text" pitchFamily="18" charset="0"/>
                <a:cs typeface="Times New Roman" pitchFamily="18" charset="0"/>
              </a:rPr>
              <a:t> Wang</a:t>
            </a:r>
            <a:r>
              <a:rPr lang="en-US" sz="2000" dirty="0" smtClean="0">
                <a:latin typeface="High Tower Text" pitchFamily="18" charset="0"/>
                <a:cs typeface="Times New Roman" pitchFamily="18" charset="0"/>
              </a:rPr>
              <a:t>, </a:t>
            </a:r>
            <a:r>
              <a:rPr lang="en-IN" sz="2000" dirty="0" smtClean="0">
                <a:latin typeface="High Tower Text" pitchFamily="18" charset="0"/>
              </a:rPr>
              <a:t>Department of Microbiology and </a:t>
            </a:r>
            <a:r>
              <a:rPr lang="en-IN" sz="2000" dirty="0" err="1" smtClean="0">
                <a:latin typeface="High Tower Text" pitchFamily="18" charset="0"/>
              </a:rPr>
              <a:t>Parasitology</a:t>
            </a:r>
            <a:r>
              <a:rPr lang="en-IN" sz="2000" dirty="0" smtClean="0">
                <a:latin typeface="High Tower Text" pitchFamily="18" charset="0"/>
              </a:rPr>
              <a:t>, Institute of Basic Medical Sciences, Beijing, China and </a:t>
            </a:r>
            <a:r>
              <a:rPr lang="en-IN" sz="2000" b="1" dirty="0" smtClean="0">
                <a:latin typeface="High Tower Text" pitchFamily="18" charset="0"/>
              </a:rPr>
              <a:t>Dr. </a:t>
            </a:r>
            <a:r>
              <a:rPr lang="en-IN" sz="2000" b="1" dirty="0" err="1" smtClean="0">
                <a:latin typeface="High Tower Text" pitchFamily="18" charset="0"/>
              </a:rPr>
              <a:t>Shailendra</a:t>
            </a:r>
            <a:r>
              <a:rPr lang="en-IN" sz="2000" b="1" dirty="0" smtClean="0">
                <a:latin typeface="High Tower Text" pitchFamily="18" charset="0"/>
              </a:rPr>
              <a:t> K </a:t>
            </a:r>
            <a:r>
              <a:rPr lang="en-IN" sz="2000" b="1" dirty="0" err="1" smtClean="0">
                <a:latin typeface="High Tower Text" pitchFamily="18" charset="0"/>
              </a:rPr>
              <a:t>Verma</a:t>
            </a:r>
            <a:r>
              <a:rPr lang="en-IN" sz="2000" b="1" dirty="0" smtClean="0">
                <a:latin typeface="High Tower Text" pitchFamily="18" charset="0"/>
              </a:rPr>
              <a:t>, </a:t>
            </a:r>
            <a:r>
              <a:rPr lang="en-IN" sz="2000" dirty="0" smtClean="0">
                <a:latin typeface="High Tower Text" pitchFamily="18" charset="0"/>
              </a:rPr>
              <a:t>Division of Microbiology, DRDE, Jhansi Road, Gwalior, India for their timely help.</a:t>
            </a:r>
            <a:endParaRPr lang="en-MY" sz="2000" dirty="0" smtClean="0">
              <a:latin typeface="High Tower Text"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571480"/>
            <a:ext cx="8280920" cy="5016758"/>
          </a:xfrm>
          <a:prstGeom prst="rect">
            <a:avLst/>
          </a:prstGeom>
          <a:noFill/>
        </p:spPr>
        <p:txBody>
          <a:bodyPr wrap="square" rtlCol="0">
            <a:spAutoFit/>
          </a:bodyPr>
          <a:lstStyle/>
          <a:p>
            <a:pPr algn="just"/>
            <a:r>
              <a:rPr lang="en-US" sz="3200" b="1" dirty="0" smtClean="0">
                <a:latin typeface="High Tower Text" pitchFamily="18" charset="0"/>
              </a:rPr>
              <a:t>I have gained an immense knowledge on Biotechnological applications and had an wonderful  experience in this conference. Now the conference gave a wonderful opportunity to search “Post Doc” position abroad on Molecular Biology……..</a:t>
            </a:r>
          </a:p>
          <a:p>
            <a:pPr algn="just"/>
            <a:endParaRPr lang="en-US" sz="3200" b="1" dirty="0" smtClean="0">
              <a:latin typeface="High Tower Text" pitchFamily="18" charset="0"/>
            </a:endParaRPr>
          </a:p>
          <a:p>
            <a:pPr algn="just"/>
            <a:endParaRPr lang="en-US" sz="3200" b="1" dirty="0" smtClean="0">
              <a:latin typeface="High Tower Text" pitchFamily="18" charset="0"/>
            </a:endParaRPr>
          </a:p>
          <a:p>
            <a:pPr algn="just"/>
            <a:r>
              <a:rPr lang="en-US" sz="3200" b="1" dirty="0" smtClean="0">
                <a:latin typeface="High Tower Text" pitchFamily="18" charset="0"/>
              </a:rPr>
              <a:t>Thanks to organizing committee of this conference…….</a:t>
            </a:r>
            <a:endParaRPr lang="en-IN" sz="3200" b="1" dirty="0">
              <a:latin typeface="High Tower Text"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assets.inhabitat.com/wp-content/blogs.dir/1/files/2013/03/mit-3d-print-pavilion-silkworm-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1676400" y="3505200"/>
            <a:ext cx="6934200" cy="1570038"/>
          </a:xfrm>
          <a:prstGeom prst="rect">
            <a:avLst/>
          </a:prstGeom>
          <a:noFill/>
        </p:spPr>
        <p:txBody>
          <a:bodyPr>
            <a:spAutoFit/>
          </a:bodyPr>
          <a:lstStyle/>
          <a:p>
            <a:pPr>
              <a:defRPr/>
            </a:pPr>
            <a:r>
              <a:rPr lang="en-US" sz="8800" dirty="0">
                <a:latin typeface="Times New Roman" pitchFamily="18" charset="0"/>
                <a:cs typeface="Times New Roman" pitchFamily="18" charset="0"/>
              </a:rPr>
              <a:t>  </a:t>
            </a:r>
            <a:r>
              <a:rPr lang="en-US" sz="9600" dirty="0">
                <a:solidFill>
                  <a:schemeClr val="bg2">
                    <a:lumMod val="10000"/>
                  </a:schemeClr>
                </a:solidFill>
                <a:latin typeface="Brush Script MT" pitchFamily="66" charset="0"/>
                <a:cs typeface="Times New Roman" pitchFamily="18" charset="0"/>
              </a:rPr>
              <a:t>Thank You</a:t>
            </a:r>
            <a:endParaRPr lang="en-IN" sz="9600" dirty="0">
              <a:solidFill>
                <a:schemeClr val="bg2">
                  <a:lumMod val="10000"/>
                </a:schemeClr>
              </a:solidFill>
              <a:latin typeface="Brush Script MT" pitchFamily="66" charset="0"/>
              <a:cs typeface="Times New Roman" pitchFamily="18" charset="0"/>
            </a:endParaRPr>
          </a:p>
        </p:txBody>
      </p:sp>
      <p:sp>
        <p:nvSpPr>
          <p:cNvPr id="6" name="TextBox 3"/>
          <p:cNvSpPr txBox="1">
            <a:spLocks noChangeArrowheads="1"/>
          </p:cNvSpPr>
          <p:nvPr/>
        </p:nvSpPr>
        <p:spPr bwMode="auto">
          <a:xfrm>
            <a:off x="1905000" y="457200"/>
            <a:ext cx="5562600" cy="1108075"/>
          </a:xfrm>
          <a:prstGeom prst="rect">
            <a:avLst/>
          </a:prstGeom>
          <a:noFill/>
          <a:ln w="9525">
            <a:noFill/>
            <a:miter lim="800000"/>
            <a:headEnd/>
            <a:tailEnd/>
          </a:ln>
        </p:spPr>
        <p:txBody>
          <a:bodyPr>
            <a:spAutoFit/>
          </a:bodyPr>
          <a:lstStyle/>
          <a:p>
            <a:pPr algn="ctr"/>
            <a:r>
              <a:rPr lang="en-US" sz="6600">
                <a:solidFill>
                  <a:schemeClr val="bg1"/>
                </a:solidFill>
                <a:latin typeface="Brush Script MT" pitchFamily="66" charset="0"/>
              </a:rPr>
              <a:t>Our favorite insect </a:t>
            </a:r>
            <a:endParaRPr lang="en-IN" sz="6600">
              <a:solidFill>
                <a:schemeClr val="bg1"/>
              </a:solidFill>
              <a:latin typeface="Brush Script MT"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1473</TotalTime>
  <Words>2706</Words>
  <Application>Microsoft Office PowerPoint</Application>
  <PresentationFormat>On-screen Show (4:3)</PresentationFormat>
  <Paragraphs>335</Paragraphs>
  <Slides>38</Slides>
  <Notes>4</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 Present by   Mr.M.Kannan, M.Sc., PGDEG, Research Scholar  Under the guidance of  Prof. M.Krishnan  Insect Molecular Biology laboratory Department of Environmental Biotechnology        Bharathidasan University, Tiruchirappalli-620 024 Tamil Nadu, India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      Prediction of signal peptide and propeptide using ProP 1.0</vt:lpstr>
      <vt:lpstr>Slide 15</vt:lpstr>
      <vt:lpstr>Slide 16</vt:lpstr>
      <vt:lpstr>Slide 17</vt:lpstr>
      <vt:lpstr>Slide 18</vt:lpstr>
      <vt:lpstr>Slide 19</vt:lpstr>
      <vt:lpstr>Slide 20</vt:lpstr>
      <vt:lpstr>Slide 21</vt:lpstr>
      <vt:lpstr>Slide 22</vt:lpstr>
      <vt:lpstr> Extraction and Purification of recombinant  37 kDa serine protease  </vt:lpstr>
      <vt:lpstr>2D-PAGE analysis of purified 37 kDa serine protease</vt:lpstr>
      <vt:lpstr>MALDI-TOF-MS analysis of 2D-protein spot</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Present by   Mr.M.Kannan, M.Sc., PGDEG Doctoral Research Scholar Prof. M.Krishnan unit Insect Molecular Biology laboratory Department of Environmental Biotechnology Bharathidasan University Tiruchirappalli-620 024 Tamilnadu, India    </dc:title>
  <dc:creator>admin</dc:creator>
  <cp:lastModifiedBy>KANNAN</cp:lastModifiedBy>
  <cp:revision>195</cp:revision>
  <dcterms:created xsi:type="dcterms:W3CDTF">2015-06-26T14:03:24Z</dcterms:created>
  <dcterms:modified xsi:type="dcterms:W3CDTF">2015-07-13T23:43:26Z</dcterms:modified>
</cp:coreProperties>
</file>