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Default Extension="png" ContentType="image/png"/>
  <Override PartName="/ppt/theme/theme4.xml" ContentType="application/vnd.openxmlformats-officedocument.them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webextensions/webextension1.xml" ContentType="application/vnd.ms-office.webextension+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webextensions/taskpanes.xml" ContentType="application/vnd.ms-office.webextensiontaskpan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theme/theme3.xml" ContentType="application/vnd.openxmlformats-officedocument.them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11/relationships/webextensiontaskpanes" Target="ppt/webextensions/taskpanes.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34" r:id="rId2"/>
    <p:sldMasterId id="2147483735" r:id="rId3"/>
    <p:sldMasterId id="2147483736" r:id="rId4"/>
    <p:sldMasterId id="2147483786" r:id="rId5"/>
  </p:sldMasterIdLst>
  <p:notesMasterIdLst>
    <p:notesMasterId r:id="rId73"/>
  </p:notesMasterIdLst>
  <p:handoutMasterIdLst>
    <p:handoutMasterId r:id="rId74"/>
  </p:handoutMasterIdLst>
  <p:sldIdLst>
    <p:sldId id="544" r:id="rId6"/>
    <p:sldId id="605" r:id="rId7"/>
    <p:sldId id="617" r:id="rId8"/>
    <p:sldId id="602" r:id="rId9"/>
    <p:sldId id="619" r:id="rId10"/>
    <p:sldId id="620" r:id="rId11"/>
    <p:sldId id="511" r:id="rId12"/>
    <p:sldId id="610" r:id="rId13"/>
    <p:sldId id="611" r:id="rId14"/>
    <p:sldId id="549" r:id="rId15"/>
    <p:sldId id="551" r:id="rId16"/>
    <p:sldId id="622" r:id="rId17"/>
    <p:sldId id="624" r:id="rId18"/>
    <p:sldId id="555" r:id="rId19"/>
    <p:sldId id="627" r:id="rId20"/>
    <p:sldId id="612" r:id="rId21"/>
    <p:sldId id="558" r:id="rId22"/>
    <p:sldId id="644" r:id="rId23"/>
    <p:sldId id="559" r:id="rId24"/>
    <p:sldId id="560" r:id="rId25"/>
    <p:sldId id="563" r:id="rId26"/>
    <p:sldId id="561" r:id="rId27"/>
    <p:sldId id="629" r:id="rId28"/>
    <p:sldId id="630" r:id="rId29"/>
    <p:sldId id="564" r:id="rId30"/>
    <p:sldId id="565" r:id="rId31"/>
    <p:sldId id="641" r:id="rId32"/>
    <p:sldId id="566" r:id="rId33"/>
    <p:sldId id="567" r:id="rId34"/>
    <p:sldId id="568" r:id="rId35"/>
    <p:sldId id="569" r:id="rId36"/>
    <p:sldId id="633" r:id="rId37"/>
    <p:sldId id="570" r:id="rId38"/>
    <p:sldId id="572" r:id="rId39"/>
    <p:sldId id="638" r:id="rId40"/>
    <p:sldId id="639" r:id="rId41"/>
    <p:sldId id="573" r:id="rId42"/>
    <p:sldId id="574" r:id="rId43"/>
    <p:sldId id="554" r:id="rId44"/>
    <p:sldId id="576" r:id="rId45"/>
    <p:sldId id="577" r:id="rId46"/>
    <p:sldId id="578" r:id="rId47"/>
    <p:sldId id="580" r:id="rId48"/>
    <p:sldId id="534" r:id="rId49"/>
    <p:sldId id="582" r:id="rId50"/>
    <p:sldId id="642" r:id="rId51"/>
    <p:sldId id="643" r:id="rId52"/>
    <p:sldId id="586" r:id="rId53"/>
    <p:sldId id="579" r:id="rId54"/>
    <p:sldId id="587" r:id="rId55"/>
    <p:sldId id="588" r:id="rId56"/>
    <p:sldId id="589" r:id="rId57"/>
    <p:sldId id="590" r:id="rId58"/>
    <p:sldId id="592" r:id="rId59"/>
    <p:sldId id="591" r:id="rId60"/>
    <p:sldId id="593" r:id="rId61"/>
    <p:sldId id="595" r:id="rId62"/>
    <p:sldId id="596" r:id="rId63"/>
    <p:sldId id="597" r:id="rId64"/>
    <p:sldId id="525" r:id="rId65"/>
    <p:sldId id="599" r:id="rId66"/>
    <p:sldId id="601" r:id="rId67"/>
    <p:sldId id="646" r:id="rId68"/>
    <p:sldId id="600" r:id="rId69"/>
    <p:sldId id="648" r:id="rId70"/>
    <p:sldId id="598" r:id="rId71"/>
    <p:sldId id="311" r:id="rId72"/>
  </p:sldIdLst>
  <p:sldSz cx="9144000" cy="6858000" type="screen4x3"/>
  <p:notesSz cx="6858000" cy="9144000"/>
  <p:defaultTextStyle>
    <a:defPPr>
      <a:defRPr lang="en-US"/>
    </a:defPPr>
    <a:lvl1pPr marL="0" algn="l" defTabSz="457131" rtl="0" eaLnBrk="1" latinLnBrk="0" hangingPunct="1">
      <a:defRPr sz="1800" kern="1200">
        <a:solidFill>
          <a:schemeClr val="tx1"/>
        </a:solidFill>
        <a:latin typeface="+mn-lt"/>
        <a:ea typeface="+mn-ea"/>
        <a:cs typeface="+mn-cs"/>
      </a:defRPr>
    </a:lvl1pPr>
    <a:lvl2pPr marL="457131" algn="l" defTabSz="457131" rtl="0" eaLnBrk="1" latinLnBrk="0" hangingPunct="1">
      <a:defRPr sz="1800" kern="1200">
        <a:solidFill>
          <a:schemeClr val="tx1"/>
        </a:solidFill>
        <a:latin typeface="+mn-lt"/>
        <a:ea typeface="+mn-ea"/>
        <a:cs typeface="+mn-cs"/>
      </a:defRPr>
    </a:lvl2pPr>
    <a:lvl3pPr marL="914263" algn="l" defTabSz="457131" rtl="0" eaLnBrk="1" latinLnBrk="0" hangingPunct="1">
      <a:defRPr sz="1800" kern="1200">
        <a:solidFill>
          <a:schemeClr val="tx1"/>
        </a:solidFill>
        <a:latin typeface="+mn-lt"/>
        <a:ea typeface="+mn-ea"/>
        <a:cs typeface="+mn-cs"/>
      </a:defRPr>
    </a:lvl3pPr>
    <a:lvl4pPr marL="1371395" algn="l" defTabSz="457131" rtl="0" eaLnBrk="1" latinLnBrk="0" hangingPunct="1">
      <a:defRPr sz="1800" kern="1200">
        <a:solidFill>
          <a:schemeClr val="tx1"/>
        </a:solidFill>
        <a:latin typeface="+mn-lt"/>
        <a:ea typeface="+mn-ea"/>
        <a:cs typeface="+mn-cs"/>
      </a:defRPr>
    </a:lvl4pPr>
    <a:lvl5pPr marL="1828527" algn="l" defTabSz="457131" rtl="0" eaLnBrk="1" latinLnBrk="0" hangingPunct="1">
      <a:defRPr sz="1800" kern="1200">
        <a:solidFill>
          <a:schemeClr val="tx1"/>
        </a:solidFill>
        <a:latin typeface="+mn-lt"/>
        <a:ea typeface="+mn-ea"/>
        <a:cs typeface="+mn-cs"/>
      </a:defRPr>
    </a:lvl5pPr>
    <a:lvl6pPr marL="2285658" algn="l" defTabSz="457131" rtl="0" eaLnBrk="1" latinLnBrk="0" hangingPunct="1">
      <a:defRPr sz="1800" kern="1200">
        <a:solidFill>
          <a:schemeClr val="tx1"/>
        </a:solidFill>
        <a:latin typeface="+mn-lt"/>
        <a:ea typeface="+mn-ea"/>
        <a:cs typeface="+mn-cs"/>
      </a:defRPr>
    </a:lvl6pPr>
    <a:lvl7pPr marL="2742789" algn="l" defTabSz="457131" rtl="0" eaLnBrk="1" latinLnBrk="0" hangingPunct="1">
      <a:defRPr sz="1800" kern="1200">
        <a:solidFill>
          <a:schemeClr val="tx1"/>
        </a:solidFill>
        <a:latin typeface="+mn-lt"/>
        <a:ea typeface="+mn-ea"/>
        <a:cs typeface="+mn-cs"/>
      </a:defRPr>
    </a:lvl7pPr>
    <a:lvl8pPr marL="3199920" algn="l" defTabSz="457131" rtl="0" eaLnBrk="1" latinLnBrk="0" hangingPunct="1">
      <a:defRPr sz="1800" kern="1200">
        <a:solidFill>
          <a:schemeClr val="tx1"/>
        </a:solidFill>
        <a:latin typeface="+mn-lt"/>
        <a:ea typeface="+mn-ea"/>
        <a:cs typeface="+mn-cs"/>
      </a:defRPr>
    </a:lvl8pPr>
    <a:lvl9pPr marL="3657051" algn="l" defTabSz="457131"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moud Khalifa" initials="MK" lastIdx="1" clrIdx="0">
    <p:extLst>
      <p:ext uri="{19B8F6BF-5375-455C-9EA6-DF929625EA0E}">
        <p15:presenceInfo xmlns="" xmlns:p15="http://schemas.microsoft.com/office/powerpoint/2012/main" userId="3e037f12677d405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C4C4"/>
    <a:srgbClr val="0000FF"/>
    <a:srgbClr val="FF00FF"/>
    <a:srgbClr val="FFFF00"/>
    <a:srgbClr val="00FF00"/>
    <a:srgbClr val="EF4B4B"/>
    <a:srgbClr val="33CC33"/>
    <a:srgbClr val="FFFFFF"/>
    <a:srgbClr val="C9B63F"/>
    <a:srgbClr val="DCD08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نمط ذو نسُق 2 - تمييز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النمط المتوسط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291" autoAdjust="0"/>
  </p:normalViewPr>
  <p:slideViewPr>
    <p:cSldViewPr snapToGrid="0">
      <p:cViewPr>
        <p:scale>
          <a:sx n="100" d="100"/>
          <a:sy n="100" d="100"/>
        </p:scale>
        <p:origin x="-318" y="-282"/>
      </p:cViewPr>
      <p:guideLst>
        <p:guide orient="horz" pos="2160"/>
        <p:guide pos="2880"/>
      </p:guideLst>
    </p:cSldViewPr>
  </p:slideViewPr>
  <p:outlineViewPr>
    <p:cViewPr>
      <p:scale>
        <a:sx n="33" d="100"/>
        <a:sy n="33" d="100"/>
      </p:scale>
      <p:origin x="0" y="-378"/>
    </p:cViewPr>
  </p:outlineViewPr>
  <p:notesTextViewPr>
    <p:cViewPr>
      <p:scale>
        <a:sx n="3" d="2"/>
        <a:sy n="3" d="2"/>
      </p:scale>
      <p:origin x="0" y="0"/>
    </p:cViewPr>
  </p:notesTextViewPr>
  <p:sorterViewPr>
    <p:cViewPr>
      <p:scale>
        <a:sx n="100" d="100"/>
        <a:sy n="100" d="100"/>
      </p:scale>
      <p:origin x="0" y="-3348"/>
    </p:cViewPr>
  </p:sorterViewPr>
  <p:notesViewPr>
    <p:cSldViewPr snapToGrid="0">
      <p:cViewPr varScale="1">
        <p:scale>
          <a:sx n="81" d="100"/>
          <a:sy n="81" d="100"/>
        </p:scale>
        <p:origin x="2058" y="108"/>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36BEAD-7353-4AAC-AEB8-3F42798520FE}" type="doc">
      <dgm:prSet loTypeId="urn:microsoft.com/office/officeart/2005/8/layout/hList1" loCatId="list" qsTypeId="urn:microsoft.com/office/officeart/2005/8/quickstyle/3d1" qsCatId="3D" csTypeId="urn:microsoft.com/office/officeart/2005/8/colors/colorful5" csCatId="colorful" phldr="1"/>
      <dgm:spPr/>
      <dgm:t>
        <a:bodyPr/>
        <a:lstStyle/>
        <a:p>
          <a:endParaRPr lang="en-US"/>
        </a:p>
      </dgm:t>
    </dgm:pt>
    <dgm:pt modelId="{E6DCF099-F0DD-474E-870F-A17EA60824F7}">
      <dgm:prSet phldrT="[Text]" custT="1"/>
      <dgm:spPr>
        <a:xfrm>
          <a:off x="36" y="31088"/>
          <a:ext cx="3446770" cy="843327"/>
        </a:xfrm>
        <a:prstGeom prst="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w="9525" cap="flat" cmpd="sng" algn="ctr">
          <a:solidFill>
            <a:srgbClr val="4BACC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sz="2000" b="1" u="sng" dirty="0">
              <a:solidFill>
                <a:sysClr val="window" lastClr="FFFFFF"/>
              </a:solidFill>
              <a:latin typeface="Calibri"/>
              <a:ea typeface="+mn-ea"/>
              <a:cs typeface="+mn-cs"/>
            </a:rPr>
            <a:t>Group I (dialysis group) :</a:t>
          </a:r>
        </a:p>
      </dgm:t>
    </dgm:pt>
    <dgm:pt modelId="{7D987C36-938B-47FF-94A7-53EF3858418B}" type="parTrans" cxnId="{49125694-B2FD-4518-8D47-D3EF7770C166}">
      <dgm:prSet/>
      <dgm:spPr/>
      <dgm:t>
        <a:bodyPr/>
        <a:lstStyle/>
        <a:p>
          <a:endParaRPr lang="en-US" sz="2000" b="1">
            <a:latin typeface="Times New Roman" pitchFamily="18" charset="0"/>
            <a:ea typeface="Tahoma" pitchFamily="34" charset="0"/>
            <a:cs typeface="Times New Roman" pitchFamily="18" charset="0"/>
          </a:endParaRPr>
        </a:p>
      </dgm:t>
    </dgm:pt>
    <dgm:pt modelId="{FAAD1DED-2758-4CE4-A7AF-86828207E276}" type="sibTrans" cxnId="{49125694-B2FD-4518-8D47-D3EF7770C166}">
      <dgm:prSet/>
      <dgm:spPr/>
      <dgm:t>
        <a:bodyPr/>
        <a:lstStyle/>
        <a:p>
          <a:endParaRPr lang="en-US" sz="2000" b="1">
            <a:latin typeface="Times New Roman" pitchFamily="18" charset="0"/>
            <a:ea typeface="Tahoma" pitchFamily="34" charset="0"/>
            <a:cs typeface="Times New Roman" pitchFamily="18" charset="0"/>
          </a:endParaRPr>
        </a:p>
      </dgm:t>
    </dgm:pt>
    <dgm:pt modelId="{0429D9F1-F0B4-4BF8-A8A2-EA7AAC9B7082}">
      <dgm:prSet phldrT="[Text]" custT="1"/>
      <dgm:spPr>
        <a:xfrm>
          <a:off x="36" y="769551"/>
          <a:ext cx="3446770" cy="3623400"/>
        </a:xfrm>
        <a:prstGeom prst="rect">
          <a:avLst/>
        </a:prstGeom>
        <a:solidFill>
          <a:srgbClr val="4BACC6">
            <a:tint val="40000"/>
            <a:alpha val="90000"/>
            <a:hueOff val="0"/>
            <a:satOff val="0"/>
            <a:lumOff val="0"/>
            <a:alphaOff val="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gn="just"/>
          <a:r>
            <a:rPr lang="en-US" sz="1800" b="0" dirty="0">
              <a:solidFill>
                <a:sysClr val="windowText" lastClr="000000">
                  <a:hueOff val="0"/>
                  <a:satOff val="0"/>
                  <a:lumOff val="0"/>
                  <a:alphaOff val="0"/>
                </a:sysClr>
              </a:solidFill>
              <a:latin typeface="Times" pitchFamily="18" charset="0"/>
              <a:ea typeface="+mn-ea"/>
              <a:cs typeface="Times" pitchFamily="18" charset="0"/>
            </a:rPr>
            <a:t>Included </a:t>
          </a:r>
          <a:r>
            <a:rPr lang="en-US" sz="1800" b="0" dirty="0">
              <a:solidFill>
                <a:srgbClr val="FF0000"/>
              </a:solidFill>
              <a:latin typeface="Times" pitchFamily="18" charset="0"/>
              <a:ea typeface="+mn-ea"/>
              <a:cs typeface="Times" pitchFamily="18" charset="0"/>
            </a:rPr>
            <a:t>25 children </a:t>
          </a:r>
          <a:r>
            <a:rPr lang="en-US" sz="1800" b="0" dirty="0">
              <a:solidFill>
                <a:sysClr val="windowText" lastClr="000000">
                  <a:hueOff val="0"/>
                  <a:satOff val="0"/>
                  <a:lumOff val="0"/>
                  <a:alphaOff val="0"/>
                </a:sysClr>
              </a:solidFill>
              <a:latin typeface="Times" pitchFamily="18" charset="0"/>
              <a:ea typeface="+mn-ea"/>
              <a:cs typeface="Times" pitchFamily="18" charset="0"/>
            </a:rPr>
            <a:t>with ESRD (</a:t>
          </a:r>
          <a:r>
            <a:rPr lang="en-US" sz="1800" b="0" dirty="0" err="1">
              <a:solidFill>
                <a:sysClr val="windowText" lastClr="000000">
                  <a:hueOff val="0"/>
                  <a:satOff val="0"/>
                  <a:lumOff val="0"/>
                  <a:alphaOff val="0"/>
                </a:sysClr>
              </a:solidFill>
              <a:latin typeface="Times" pitchFamily="18" charset="0"/>
              <a:ea typeface="+mn-ea"/>
              <a:cs typeface="Times" pitchFamily="18" charset="0"/>
            </a:rPr>
            <a:t>eGFR</a:t>
          </a:r>
          <a:r>
            <a:rPr lang="en-US" sz="1800" b="0" dirty="0">
              <a:solidFill>
                <a:sysClr val="windowText" lastClr="000000">
                  <a:hueOff val="0"/>
                  <a:satOff val="0"/>
                  <a:lumOff val="0"/>
                  <a:alphaOff val="0"/>
                </a:sysClr>
              </a:solidFill>
              <a:latin typeface="Times" pitchFamily="18" charset="0"/>
              <a:ea typeface="+mn-ea"/>
              <a:cs typeface="Times" pitchFamily="18" charset="0"/>
            </a:rPr>
            <a:t> &lt; 15 mL/min/1.73 m</a:t>
          </a:r>
          <a:r>
            <a:rPr lang="en-US" sz="1800" b="0" baseline="30000" dirty="0">
              <a:solidFill>
                <a:sysClr val="windowText" lastClr="000000">
                  <a:hueOff val="0"/>
                  <a:satOff val="0"/>
                  <a:lumOff val="0"/>
                  <a:alphaOff val="0"/>
                </a:sysClr>
              </a:solidFill>
              <a:latin typeface="Times" pitchFamily="18" charset="0"/>
              <a:ea typeface="+mn-ea"/>
              <a:cs typeface="Times" pitchFamily="18" charset="0"/>
            </a:rPr>
            <a:t>2</a:t>
          </a:r>
          <a:r>
            <a:rPr lang="en-US" sz="1800" b="0" dirty="0">
              <a:solidFill>
                <a:sysClr val="windowText" lastClr="000000">
                  <a:hueOff val="0"/>
                  <a:satOff val="0"/>
                  <a:lumOff val="0"/>
                  <a:alphaOff val="0"/>
                </a:sysClr>
              </a:solidFill>
              <a:latin typeface="Times" pitchFamily="18" charset="0"/>
              <a:ea typeface="+mn-ea"/>
              <a:cs typeface="Times" pitchFamily="18" charset="0"/>
            </a:rPr>
            <a:t>) </a:t>
          </a:r>
          <a:r>
            <a:rPr lang="en-US" sz="1800" b="0" i="1" dirty="0">
              <a:solidFill>
                <a:sysClr val="windowText" lastClr="000000">
                  <a:hueOff val="0"/>
                  <a:satOff val="0"/>
                  <a:lumOff val="0"/>
                  <a:alphaOff val="0"/>
                </a:sysClr>
              </a:solidFill>
              <a:latin typeface="Times" pitchFamily="18" charset="0"/>
              <a:ea typeface="+mn-ea"/>
              <a:cs typeface="Times" pitchFamily="18" charset="0"/>
            </a:rPr>
            <a:t>(KIDIGO, 2012),</a:t>
          </a:r>
          <a:r>
            <a:rPr lang="en-US" sz="1800" b="0" dirty="0">
              <a:solidFill>
                <a:sysClr val="windowText" lastClr="000000">
                  <a:hueOff val="0"/>
                  <a:satOff val="0"/>
                  <a:lumOff val="0"/>
                  <a:alphaOff val="0"/>
                </a:sysClr>
              </a:solidFill>
              <a:latin typeface="Times" pitchFamily="18" charset="0"/>
              <a:ea typeface="+mn-ea"/>
              <a:cs typeface="Times" pitchFamily="18" charset="0"/>
            </a:rPr>
            <a:t> on regular hemodialysis more than 3 months. They were on regular hemodialysis for 4 hours, 3 times weekly, with </a:t>
          </a:r>
          <a:r>
            <a:rPr lang="en-US" sz="1800" b="0" dirty="0" err="1">
              <a:solidFill>
                <a:sysClr val="windowText" lastClr="000000">
                  <a:hueOff val="0"/>
                  <a:satOff val="0"/>
                  <a:lumOff val="0"/>
                  <a:alphaOff val="0"/>
                </a:sysClr>
              </a:solidFill>
              <a:latin typeface="Times" pitchFamily="18" charset="0"/>
              <a:ea typeface="+mn-ea"/>
              <a:cs typeface="Times" pitchFamily="18" charset="0"/>
            </a:rPr>
            <a:t>polysulfone</a:t>
          </a:r>
          <a:r>
            <a:rPr lang="en-US" sz="1800" b="0" dirty="0">
              <a:solidFill>
                <a:sysClr val="windowText" lastClr="000000">
                  <a:hueOff val="0"/>
                  <a:satOff val="0"/>
                  <a:lumOff val="0"/>
                  <a:alphaOff val="0"/>
                </a:sysClr>
              </a:solidFill>
              <a:latin typeface="Times" pitchFamily="18" charset="0"/>
              <a:ea typeface="+mn-ea"/>
              <a:cs typeface="Times" pitchFamily="18" charset="0"/>
            </a:rPr>
            <a:t> low flux membrane dialyzer by 4008 Fresenius and 5008 S-classic machines.</a:t>
          </a:r>
          <a:endParaRPr lang="en-US" sz="1800" b="0" dirty="0">
            <a:solidFill>
              <a:sysClr val="windowText" lastClr="000000">
                <a:hueOff val="0"/>
                <a:satOff val="0"/>
                <a:lumOff val="0"/>
                <a:alphaOff val="0"/>
              </a:sysClr>
            </a:solidFill>
            <a:latin typeface="Times" pitchFamily="18" charset="0"/>
            <a:ea typeface="Tahoma" pitchFamily="34" charset="0"/>
            <a:cs typeface="Times" pitchFamily="18" charset="0"/>
          </a:endParaRPr>
        </a:p>
      </dgm:t>
    </dgm:pt>
    <dgm:pt modelId="{3F7DA44F-DAEE-46B8-81EA-01E3E8A63F6B}" type="parTrans" cxnId="{24AD5C9A-6F93-4807-98D3-327EDE9AB54E}">
      <dgm:prSet/>
      <dgm:spPr/>
      <dgm:t>
        <a:bodyPr/>
        <a:lstStyle/>
        <a:p>
          <a:endParaRPr lang="en-US" sz="2000" b="1">
            <a:latin typeface="Times New Roman" pitchFamily="18" charset="0"/>
            <a:ea typeface="Tahoma" pitchFamily="34" charset="0"/>
            <a:cs typeface="Times New Roman" pitchFamily="18" charset="0"/>
          </a:endParaRPr>
        </a:p>
      </dgm:t>
    </dgm:pt>
    <dgm:pt modelId="{6921E634-4B6D-477C-BDE6-90A9C6BFD13B}" type="sibTrans" cxnId="{24AD5C9A-6F93-4807-98D3-327EDE9AB54E}">
      <dgm:prSet/>
      <dgm:spPr/>
      <dgm:t>
        <a:bodyPr/>
        <a:lstStyle/>
        <a:p>
          <a:endParaRPr lang="en-US" sz="2000" b="1">
            <a:latin typeface="Times New Roman" pitchFamily="18" charset="0"/>
            <a:ea typeface="Tahoma" pitchFamily="34" charset="0"/>
            <a:cs typeface="Times New Roman" pitchFamily="18" charset="0"/>
          </a:endParaRPr>
        </a:p>
      </dgm:t>
    </dgm:pt>
    <dgm:pt modelId="{7D5CBC85-F299-43CA-A509-96F6768624E9}">
      <dgm:prSet phldrT="[Text]" custT="1"/>
      <dgm:spPr>
        <a:xfrm>
          <a:off x="3929353" y="31088"/>
          <a:ext cx="3446770" cy="843327"/>
        </a:xfrm>
        <a:prstGeom prst="rect">
          <a:avLst/>
        </a:prstGeom>
        <a:gradFill rotWithShape="0">
          <a:gsLst>
            <a:gs pos="0">
              <a:srgbClr val="4BACC6">
                <a:hueOff val="-9933876"/>
                <a:satOff val="39811"/>
                <a:lumOff val="8628"/>
                <a:alphaOff val="0"/>
                <a:shade val="51000"/>
                <a:satMod val="130000"/>
              </a:srgbClr>
            </a:gs>
            <a:gs pos="80000">
              <a:srgbClr val="4BACC6">
                <a:hueOff val="-9933876"/>
                <a:satOff val="39811"/>
                <a:lumOff val="8628"/>
                <a:alphaOff val="0"/>
                <a:shade val="93000"/>
                <a:satMod val="130000"/>
              </a:srgbClr>
            </a:gs>
            <a:gs pos="100000">
              <a:srgbClr val="4BACC6">
                <a:hueOff val="-9933876"/>
                <a:satOff val="39811"/>
                <a:lumOff val="8628"/>
                <a:alphaOff val="0"/>
                <a:shade val="94000"/>
                <a:satMod val="135000"/>
              </a:srgbClr>
            </a:gs>
          </a:gsLst>
          <a:lin ang="16200000" scaled="0"/>
        </a:gradFill>
        <a:ln w="9525" cap="flat" cmpd="sng" algn="ctr">
          <a:solidFill>
            <a:srgbClr val="4BACC6">
              <a:hueOff val="-9933876"/>
              <a:satOff val="39811"/>
              <a:lumOff val="8628"/>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sz="2000" b="1" u="sng" dirty="0">
              <a:solidFill>
                <a:sysClr val="window" lastClr="FFFFFF"/>
              </a:solidFill>
              <a:latin typeface="Calibri"/>
              <a:ea typeface="+mn-ea"/>
              <a:cs typeface="+mn-cs"/>
            </a:rPr>
            <a:t>Group II (control group)::</a:t>
          </a:r>
        </a:p>
      </dgm:t>
    </dgm:pt>
    <dgm:pt modelId="{FA76447E-EA4B-417C-A94C-8F2D26014546}" type="parTrans" cxnId="{A65AD165-BBD0-4D7C-B659-6B146A0CC891}">
      <dgm:prSet/>
      <dgm:spPr/>
      <dgm:t>
        <a:bodyPr/>
        <a:lstStyle/>
        <a:p>
          <a:endParaRPr lang="en-US" sz="2000" b="1">
            <a:latin typeface="Times New Roman" pitchFamily="18" charset="0"/>
            <a:ea typeface="Tahoma" pitchFamily="34" charset="0"/>
            <a:cs typeface="Times New Roman" pitchFamily="18" charset="0"/>
          </a:endParaRPr>
        </a:p>
      </dgm:t>
    </dgm:pt>
    <dgm:pt modelId="{D1171A42-BA47-451A-BBC7-0135FE643C3F}" type="sibTrans" cxnId="{A65AD165-BBD0-4D7C-B659-6B146A0CC891}">
      <dgm:prSet/>
      <dgm:spPr/>
      <dgm:t>
        <a:bodyPr/>
        <a:lstStyle/>
        <a:p>
          <a:endParaRPr lang="en-US" sz="2000" b="1">
            <a:latin typeface="Times New Roman" pitchFamily="18" charset="0"/>
            <a:ea typeface="Tahoma" pitchFamily="34" charset="0"/>
            <a:cs typeface="Times New Roman" pitchFamily="18" charset="0"/>
          </a:endParaRPr>
        </a:p>
      </dgm:t>
    </dgm:pt>
    <dgm:pt modelId="{59E204A3-2577-4C72-B8AE-F1A29EC19045}">
      <dgm:prSet phldrT="[Text]" custT="1"/>
      <dgm:spPr>
        <a:xfrm>
          <a:off x="3929353" y="769551"/>
          <a:ext cx="3446770" cy="3623400"/>
        </a:xfrm>
        <a:prstGeom prst="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sz="2000" b="0" dirty="0">
              <a:solidFill>
                <a:sysClr val="windowText" lastClr="000000">
                  <a:hueOff val="0"/>
                  <a:satOff val="0"/>
                  <a:lumOff val="0"/>
                  <a:alphaOff val="0"/>
                </a:sysClr>
              </a:solidFill>
              <a:latin typeface="Times" pitchFamily="18" charset="0"/>
              <a:ea typeface="+mn-ea"/>
              <a:cs typeface="Times" pitchFamily="18" charset="0"/>
            </a:rPr>
            <a:t>Included </a:t>
          </a:r>
          <a:r>
            <a:rPr lang="en-US" sz="2000" b="0" dirty="0">
              <a:solidFill>
                <a:srgbClr val="FF0000"/>
              </a:solidFill>
              <a:latin typeface="Times" pitchFamily="18" charset="0"/>
              <a:ea typeface="+mn-ea"/>
              <a:cs typeface="Times" pitchFamily="18" charset="0"/>
            </a:rPr>
            <a:t>25 healthy children </a:t>
          </a:r>
          <a:r>
            <a:rPr lang="en-US" sz="2000" b="0" dirty="0">
              <a:solidFill>
                <a:sysClr val="windowText" lastClr="000000">
                  <a:hueOff val="0"/>
                  <a:satOff val="0"/>
                  <a:lumOff val="0"/>
                  <a:alphaOff val="0"/>
                </a:sysClr>
              </a:solidFill>
              <a:latin typeface="Times" pitchFamily="18" charset="0"/>
              <a:ea typeface="+mn-ea"/>
              <a:cs typeface="Times" pitchFamily="18" charset="0"/>
            </a:rPr>
            <a:t>matched age and sex with group I</a:t>
          </a:r>
        </a:p>
      </dgm:t>
    </dgm:pt>
    <dgm:pt modelId="{746B0A93-D969-483E-903E-364D0D5D584E}" type="parTrans" cxnId="{E916DB7A-3209-4A0F-AF0D-77E7FB9AD0D1}">
      <dgm:prSet/>
      <dgm:spPr/>
      <dgm:t>
        <a:bodyPr/>
        <a:lstStyle/>
        <a:p>
          <a:endParaRPr lang="en-US" sz="2000" b="1">
            <a:latin typeface="Times New Roman" pitchFamily="18" charset="0"/>
            <a:ea typeface="Tahoma" pitchFamily="34" charset="0"/>
            <a:cs typeface="Times New Roman" pitchFamily="18" charset="0"/>
          </a:endParaRPr>
        </a:p>
      </dgm:t>
    </dgm:pt>
    <dgm:pt modelId="{6E4F868A-05DB-4B9D-9F66-10160E686F0D}" type="sibTrans" cxnId="{E916DB7A-3209-4A0F-AF0D-77E7FB9AD0D1}">
      <dgm:prSet/>
      <dgm:spPr/>
      <dgm:t>
        <a:bodyPr/>
        <a:lstStyle/>
        <a:p>
          <a:endParaRPr lang="en-US" sz="2000" b="1">
            <a:latin typeface="Times New Roman" pitchFamily="18" charset="0"/>
            <a:ea typeface="Tahoma" pitchFamily="34" charset="0"/>
            <a:cs typeface="Times New Roman" pitchFamily="18" charset="0"/>
          </a:endParaRPr>
        </a:p>
      </dgm:t>
    </dgm:pt>
    <dgm:pt modelId="{ACDD7215-19A2-47B1-8A3C-178F5112E4C4}" type="pres">
      <dgm:prSet presAssocID="{0E36BEAD-7353-4AAC-AEB8-3F42798520FE}" presName="Name0" presStyleCnt="0">
        <dgm:presLayoutVars>
          <dgm:dir/>
          <dgm:animLvl val="lvl"/>
          <dgm:resizeHandles val="exact"/>
        </dgm:presLayoutVars>
      </dgm:prSet>
      <dgm:spPr/>
      <dgm:t>
        <a:bodyPr/>
        <a:lstStyle/>
        <a:p>
          <a:endParaRPr lang="en-US"/>
        </a:p>
      </dgm:t>
    </dgm:pt>
    <dgm:pt modelId="{39F964B8-362B-49B7-A88D-15C1F24166E3}" type="pres">
      <dgm:prSet presAssocID="{E6DCF099-F0DD-474E-870F-A17EA60824F7}" presName="composite" presStyleCnt="0"/>
      <dgm:spPr/>
    </dgm:pt>
    <dgm:pt modelId="{D1C4E8D1-A72F-427F-AE4B-1F1F7A4D81F0}" type="pres">
      <dgm:prSet presAssocID="{E6DCF099-F0DD-474E-870F-A17EA60824F7}" presName="parTx" presStyleLbl="alignNode1" presStyleIdx="0" presStyleCnt="2" custScaleY="133101">
        <dgm:presLayoutVars>
          <dgm:chMax val="0"/>
          <dgm:chPref val="0"/>
          <dgm:bulletEnabled val="1"/>
        </dgm:presLayoutVars>
      </dgm:prSet>
      <dgm:spPr/>
      <dgm:t>
        <a:bodyPr/>
        <a:lstStyle/>
        <a:p>
          <a:endParaRPr lang="en-US"/>
        </a:p>
      </dgm:t>
    </dgm:pt>
    <dgm:pt modelId="{04EDD979-5336-4FD8-AA8D-C3E922647085}" type="pres">
      <dgm:prSet presAssocID="{E6DCF099-F0DD-474E-870F-A17EA60824F7}" presName="desTx" presStyleLbl="alignAccFollowNode1" presStyleIdx="0" presStyleCnt="2">
        <dgm:presLayoutVars>
          <dgm:bulletEnabled val="1"/>
        </dgm:presLayoutVars>
      </dgm:prSet>
      <dgm:spPr/>
      <dgm:t>
        <a:bodyPr/>
        <a:lstStyle/>
        <a:p>
          <a:endParaRPr lang="en-US"/>
        </a:p>
      </dgm:t>
    </dgm:pt>
    <dgm:pt modelId="{CD5051B0-39D4-44BF-8146-3E69E5F11B72}" type="pres">
      <dgm:prSet presAssocID="{FAAD1DED-2758-4CE4-A7AF-86828207E276}" presName="space" presStyleCnt="0"/>
      <dgm:spPr/>
    </dgm:pt>
    <dgm:pt modelId="{84418794-DC2B-4269-B265-39FE421DE80E}" type="pres">
      <dgm:prSet presAssocID="{7D5CBC85-F299-43CA-A509-96F6768624E9}" presName="composite" presStyleCnt="0"/>
      <dgm:spPr/>
    </dgm:pt>
    <dgm:pt modelId="{67A95AD0-3A59-4847-95EC-FCCB5EE93124}" type="pres">
      <dgm:prSet presAssocID="{7D5CBC85-F299-43CA-A509-96F6768624E9}" presName="parTx" presStyleLbl="alignNode1" presStyleIdx="1" presStyleCnt="2" custScaleY="133101">
        <dgm:presLayoutVars>
          <dgm:chMax val="0"/>
          <dgm:chPref val="0"/>
          <dgm:bulletEnabled val="1"/>
        </dgm:presLayoutVars>
      </dgm:prSet>
      <dgm:spPr/>
      <dgm:t>
        <a:bodyPr/>
        <a:lstStyle/>
        <a:p>
          <a:endParaRPr lang="en-US"/>
        </a:p>
      </dgm:t>
    </dgm:pt>
    <dgm:pt modelId="{65C0632E-B503-48E7-8965-76E544817BB4}" type="pres">
      <dgm:prSet presAssocID="{7D5CBC85-F299-43CA-A509-96F6768624E9}" presName="desTx" presStyleLbl="alignAccFollowNode1" presStyleIdx="1" presStyleCnt="2" custLinFactNeighborX="-255" custLinFactNeighborY="924">
        <dgm:presLayoutVars>
          <dgm:bulletEnabled val="1"/>
        </dgm:presLayoutVars>
      </dgm:prSet>
      <dgm:spPr/>
      <dgm:t>
        <a:bodyPr/>
        <a:lstStyle/>
        <a:p>
          <a:endParaRPr lang="en-US"/>
        </a:p>
      </dgm:t>
    </dgm:pt>
  </dgm:ptLst>
  <dgm:cxnLst>
    <dgm:cxn modelId="{E916DB7A-3209-4A0F-AF0D-77E7FB9AD0D1}" srcId="{7D5CBC85-F299-43CA-A509-96F6768624E9}" destId="{59E204A3-2577-4C72-B8AE-F1A29EC19045}" srcOrd="0" destOrd="0" parTransId="{746B0A93-D969-483E-903E-364D0D5D584E}" sibTransId="{6E4F868A-05DB-4B9D-9F66-10160E686F0D}"/>
    <dgm:cxn modelId="{6F1A31D5-ED64-4790-B098-2EFFA8868F4D}" type="presOf" srcId="{59E204A3-2577-4C72-B8AE-F1A29EC19045}" destId="{65C0632E-B503-48E7-8965-76E544817BB4}" srcOrd="0" destOrd="0" presId="urn:microsoft.com/office/officeart/2005/8/layout/hList1"/>
    <dgm:cxn modelId="{A2FD25BE-FA33-48E8-926C-FD1A938F7B58}" type="presOf" srcId="{E6DCF099-F0DD-474E-870F-A17EA60824F7}" destId="{D1C4E8D1-A72F-427F-AE4B-1F1F7A4D81F0}" srcOrd="0" destOrd="0" presId="urn:microsoft.com/office/officeart/2005/8/layout/hList1"/>
    <dgm:cxn modelId="{49125694-B2FD-4518-8D47-D3EF7770C166}" srcId="{0E36BEAD-7353-4AAC-AEB8-3F42798520FE}" destId="{E6DCF099-F0DD-474E-870F-A17EA60824F7}" srcOrd="0" destOrd="0" parTransId="{7D987C36-938B-47FF-94A7-53EF3858418B}" sibTransId="{FAAD1DED-2758-4CE4-A7AF-86828207E276}"/>
    <dgm:cxn modelId="{E93F05B0-6E1D-49BF-A266-D6B6D48E4AB5}" type="presOf" srcId="{0429D9F1-F0B4-4BF8-A8A2-EA7AAC9B7082}" destId="{04EDD979-5336-4FD8-AA8D-C3E922647085}" srcOrd="0" destOrd="0" presId="urn:microsoft.com/office/officeart/2005/8/layout/hList1"/>
    <dgm:cxn modelId="{24AD5C9A-6F93-4807-98D3-327EDE9AB54E}" srcId="{E6DCF099-F0DD-474E-870F-A17EA60824F7}" destId="{0429D9F1-F0B4-4BF8-A8A2-EA7AAC9B7082}" srcOrd="0" destOrd="0" parTransId="{3F7DA44F-DAEE-46B8-81EA-01E3E8A63F6B}" sibTransId="{6921E634-4B6D-477C-BDE6-90A9C6BFD13B}"/>
    <dgm:cxn modelId="{615920E1-654B-4748-8391-335728496816}" type="presOf" srcId="{7D5CBC85-F299-43CA-A509-96F6768624E9}" destId="{67A95AD0-3A59-4847-95EC-FCCB5EE93124}" srcOrd="0" destOrd="0" presId="urn:microsoft.com/office/officeart/2005/8/layout/hList1"/>
    <dgm:cxn modelId="{A65AD165-BBD0-4D7C-B659-6B146A0CC891}" srcId="{0E36BEAD-7353-4AAC-AEB8-3F42798520FE}" destId="{7D5CBC85-F299-43CA-A509-96F6768624E9}" srcOrd="1" destOrd="0" parTransId="{FA76447E-EA4B-417C-A94C-8F2D26014546}" sibTransId="{D1171A42-BA47-451A-BBC7-0135FE643C3F}"/>
    <dgm:cxn modelId="{BBDEB195-BD17-4525-A119-C7FE7F11A731}" type="presOf" srcId="{0E36BEAD-7353-4AAC-AEB8-3F42798520FE}" destId="{ACDD7215-19A2-47B1-8A3C-178F5112E4C4}" srcOrd="0" destOrd="0" presId="urn:microsoft.com/office/officeart/2005/8/layout/hList1"/>
    <dgm:cxn modelId="{57F65AB3-00B9-4326-99D9-D800AD253B93}" type="presParOf" srcId="{ACDD7215-19A2-47B1-8A3C-178F5112E4C4}" destId="{39F964B8-362B-49B7-A88D-15C1F24166E3}" srcOrd="0" destOrd="0" presId="urn:microsoft.com/office/officeart/2005/8/layout/hList1"/>
    <dgm:cxn modelId="{4870C8AF-4980-4397-90CE-D36BACDC7D78}" type="presParOf" srcId="{39F964B8-362B-49B7-A88D-15C1F24166E3}" destId="{D1C4E8D1-A72F-427F-AE4B-1F1F7A4D81F0}" srcOrd="0" destOrd="0" presId="urn:microsoft.com/office/officeart/2005/8/layout/hList1"/>
    <dgm:cxn modelId="{A5425B72-E7EB-450E-824A-60FDD0F1F001}" type="presParOf" srcId="{39F964B8-362B-49B7-A88D-15C1F24166E3}" destId="{04EDD979-5336-4FD8-AA8D-C3E922647085}" srcOrd="1" destOrd="0" presId="urn:microsoft.com/office/officeart/2005/8/layout/hList1"/>
    <dgm:cxn modelId="{F5EC3F42-6821-4EE6-ACFA-4105546E9C5C}" type="presParOf" srcId="{ACDD7215-19A2-47B1-8A3C-178F5112E4C4}" destId="{CD5051B0-39D4-44BF-8146-3E69E5F11B72}" srcOrd="1" destOrd="0" presId="urn:microsoft.com/office/officeart/2005/8/layout/hList1"/>
    <dgm:cxn modelId="{C2637A3B-C52B-4BB0-9E34-0C80CF0FDA97}" type="presParOf" srcId="{ACDD7215-19A2-47B1-8A3C-178F5112E4C4}" destId="{84418794-DC2B-4269-B265-39FE421DE80E}" srcOrd="2" destOrd="0" presId="urn:microsoft.com/office/officeart/2005/8/layout/hList1"/>
    <dgm:cxn modelId="{E98D5D26-42CF-49BF-966C-1D2F1B4FB253}" type="presParOf" srcId="{84418794-DC2B-4269-B265-39FE421DE80E}" destId="{67A95AD0-3A59-4847-95EC-FCCB5EE93124}" srcOrd="0" destOrd="0" presId="urn:microsoft.com/office/officeart/2005/8/layout/hList1"/>
    <dgm:cxn modelId="{81D4BD98-9E02-42B1-880B-82B248771BBE}" type="presParOf" srcId="{84418794-DC2B-4269-B265-39FE421DE80E}" destId="{65C0632E-B503-48E7-8965-76E544817BB4}"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4E8D1-A72F-427F-AE4B-1F1F7A4D81F0}">
      <dsp:nvSpPr>
        <dsp:cNvPr id="0" name=""/>
        <dsp:cNvSpPr/>
      </dsp:nvSpPr>
      <dsp:spPr>
        <a:xfrm>
          <a:off x="36" y="180984"/>
          <a:ext cx="3446770" cy="1378708"/>
        </a:xfrm>
        <a:prstGeom prst="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w="9525" cap="flat" cmpd="sng" algn="ctr">
          <a:solidFill>
            <a:srgbClr val="4BACC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u="sng" kern="1200" dirty="0">
              <a:solidFill>
                <a:sysClr val="window" lastClr="FFFFFF"/>
              </a:solidFill>
              <a:latin typeface="Calibri"/>
              <a:ea typeface="+mn-ea"/>
              <a:cs typeface="+mn-cs"/>
            </a:rPr>
            <a:t>Group I (dialysis group) :</a:t>
          </a:r>
        </a:p>
      </dsp:txBody>
      <dsp:txXfrm>
        <a:off x="36" y="180984"/>
        <a:ext cx="3446770" cy="1378708"/>
      </dsp:txXfrm>
    </dsp:sp>
    <dsp:sp modelId="{04EDD979-5336-4FD8-AA8D-C3E922647085}">
      <dsp:nvSpPr>
        <dsp:cNvPr id="0" name=""/>
        <dsp:cNvSpPr/>
      </dsp:nvSpPr>
      <dsp:spPr>
        <a:xfrm>
          <a:off x="36" y="1388255"/>
          <a:ext cx="3446770" cy="2854800"/>
        </a:xfrm>
        <a:prstGeom prst="rect">
          <a:avLst/>
        </a:prstGeom>
        <a:solidFill>
          <a:srgbClr val="4BACC6">
            <a:tint val="40000"/>
            <a:alpha val="90000"/>
            <a:hueOff val="0"/>
            <a:satOff val="0"/>
            <a:lumOff val="0"/>
            <a:alphaOff val="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r>
            <a:rPr lang="en-US" sz="1800" b="0" kern="1200" dirty="0">
              <a:solidFill>
                <a:sysClr val="windowText" lastClr="000000">
                  <a:hueOff val="0"/>
                  <a:satOff val="0"/>
                  <a:lumOff val="0"/>
                  <a:alphaOff val="0"/>
                </a:sysClr>
              </a:solidFill>
              <a:latin typeface="Times" pitchFamily="18" charset="0"/>
              <a:ea typeface="+mn-ea"/>
              <a:cs typeface="Times" pitchFamily="18" charset="0"/>
            </a:rPr>
            <a:t>Included </a:t>
          </a:r>
          <a:r>
            <a:rPr lang="en-US" sz="1800" b="0" kern="1200" dirty="0">
              <a:solidFill>
                <a:srgbClr val="FF0000"/>
              </a:solidFill>
              <a:latin typeface="Times" pitchFamily="18" charset="0"/>
              <a:ea typeface="+mn-ea"/>
              <a:cs typeface="Times" pitchFamily="18" charset="0"/>
            </a:rPr>
            <a:t>25 children </a:t>
          </a:r>
          <a:r>
            <a:rPr lang="en-US" sz="1800" b="0" kern="1200" dirty="0">
              <a:solidFill>
                <a:sysClr val="windowText" lastClr="000000">
                  <a:hueOff val="0"/>
                  <a:satOff val="0"/>
                  <a:lumOff val="0"/>
                  <a:alphaOff val="0"/>
                </a:sysClr>
              </a:solidFill>
              <a:latin typeface="Times" pitchFamily="18" charset="0"/>
              <a:ea typeface="+mn-ea"/>
              <a:cs typeface="Times" pitchFamily="18" charset="0"/>
            </a:rPr>
            <a:t>with ESRD (</a:t>
          </a:r>
          <a:r>
            <a:rPr lang="en-US" sz="1800" b="0" kern="1200" dirty="0" err="1">
              <a:solidFill>
                <a:sysClr val="windowText" lastClr="000000">
                  <a:hueOff val="0"/>
                  <a:satOff val="0"/>
                  <a:lumOff val="0"/>
                  <a:alphaOff val="0"/>
                </a:sysClr>
              </a:solidFill>
              <a:latin typeface="Times" pitchFamily="18" charset="0"/>
              <a:ea typeface="+mn-ea"/>
              <a:cs typeface="Times" pitchFamily="18" charset="0"/>
            </a:rPr>
            <a:t>eGFR</a:t>
          </a:r>
          <a:r>
            <a:rPr lang="en-US" sz="1800" b="0" kern="1200" dirty="0">
              <a:solidFill>
                <a:sysClr val="windowText" lastClr="000000">
                  <a:hueOff val="0"/>
                  <a:satOff val="0"/>
                  <a:lumOff val="0"/>
                  <a:alphaOff val="0"/>
                </a:sysClr>
              </a:solidFill>
              <a:latin typeface="Times" pitchFamily="18" charset="0"/>
              <a:ea typeface="+mn-ea"/>
              <a:cs typeface="Times" pitchFamily="18" charset="0"/>
            </a:rPr>
            <a:t> &lt; 15 mL/min/1.73 m</a:t>
          </a:r>
          <a:r>
            <a:rPr lang="en-US" sz="1800" b="0" kern="1200" baseline="30000" dirty="0">
              <a:solidFill>
                <a:sysClr val="windowText" lastClr="000000">
                  <a:hueOff val="0"/>
                  <a:satOff val="0"/>
                  <a:lumOff val="0"/>
                  <a:alphaOff val="0"/>
                </a:sysClr>
              </a:solidFill>
              <a:latin typeface="Times" pitchFamily="18" charset="0"/>
              <a:ea typeface="+mn-ea"/>
              <a:cs typeface="Times" pitchFamily="18" charset="0"/>
            </a:rPr>
            <a:t>2</a:t>
          </a:r>
          <a:r>
            <a:rPr lang="en-US" sz="1800" b="0" kern="1200" dirty="0">
              <a:solidFill>
                <a:sysClr val="windowText" lastClr="000000">
                  <a:hueOff val="0"/>
                  <a:satOff val="0"/>
                  <a:lumOff val="0"/>
                  <a:alphaOff val="0"/>
                </a:sysClr>
              </a:solidFill>
              <a:latin typeface="Times" pitchFamily="18" charset="0"/>
              <a:ea typeface="+mn-ea"/>
              <a:cs typeface="Times" pitchFamily="18" charset="0"/>
            </a:rPr>
            <a:t>) </a:t>
          </a:r>
          <a:r>
            <a:rPr lang="en-US" sz="1800" b="0" i="1" kern="1200" dirty="0">
              <a:solidFill>
                <a:sysClr val="windowText" lastClr="000000">
                  <a:hueOff val="0"/>
                  <a:satOff val="0"/>
                  <a:lumOff val="0"/>
                  <a:alphaOff val="0"/>
                </a:sysClr>
              </a:solidFill>
              <a:latin typeface="Times" pitchFamily="18" charset="0"/>
              <a:ea typeface="+mn-ea"/>
              <a:cs typeface="Times" pitchFamily="18" charset="0"/>
            </a:rPr>
            <a:t>(KIDIGO, 2012),</a:t>
          </a:r>
          <a:r>
            <a:rPr lang="en-US" sz="1800" b="0" kern="1200" dirty="0">
              <a:solidFill>
                <a:sysClr val="windowText" lastClr="000000">
                  <a:hueOff val="0"/>
                  <a:satOff val="0"/>
                  <a:lumOff val="0"/>
                  <a:alphaOff val="0"/>
                </a:sysClr>
              </a:solidFill>
              <a:latin typeface="Times" pitchFamily="18" charset="0"/>
              <a:ea typeface="+mn-ea"/>
              <a:cs typeface="Times" pitchFamily="18" charset="0"/>
            </a:rPr>
            <a:t> on regular hemodialysis more than 3 months. They were on regular hemodialysis for 4 hours, 3 times weekly, with </a:t>
          </a:r>
          <a:r>
            <a:rPr lang="en-US" sz="1800" b="0" kern="1200" dirty="0" err="1">
              <a:solidFill>
                <a:sysClr val="windowText" lastClr="000000">
                  <a:hueOff val="0"/>
                  <a:satOff val="0"/>
                  <a:lumOff val="0"/>
                  <a:alphaOff val="0"/>
                </a:sysClr>
              </a:solidFill>
              <a:latin typeface="Times" pitchFamily="18" charset="0"/>
              <a:ea typeface="+mn-ea"/>
              <a:cs typeface="Times" pitchFamily="18" charset="0"/>
            </a:rPr>
            <a:t>polysulfone</a:t>
          </a:r>
          <a:r>
            <a:rPr lang="en-US" sz="1800" b="0" kern="1200" dirty="0">
              <a:solidFill>
                <a:sysClr val="windowText" lastClr="000000">
                  <a:hueOff val="0"/>
                  <a:satOff val="0"/>
                  <a:lumOff val="0"/>
                  <a:alphaOff val="0"/>
                </a:sysClr>
              </a:solidFill>
              <a:latin typeface="Times" pitchFamily="18" charset="0"/>
              <a:ea typeface="+mn-ea"/>
              <a:cs typeface="Times" pitchFamily="18" charset="0"/>
            </a:rPr>
            <a:t> low flux membrane dialyzer by 4008 Fresenius and 5008 S-classic machines.</a:t>
          </a:r>
          <a:endParaRPr lang="en-US" sz="1800" b="0" kern="1200" dirty="0">
            <a:solidFill>
              <a:sysClr val="windowText" lastClr="000000">
                <a:hueOff val="0"/>
                <a:satOff val="0"/>
                <a:lumOff val="0"/>
                <a:alphaOff val="0"/>
              </a:sysClr>
            </a:solidFill>
            <a:latin typeface="Times" pitchFamily="18" charset="0"/>
            <a:ea typeface="Tahoma" pitchFamily="34" charset="0"/>
            <a:cs typeface="Times" pitchFamily="18" charset="0"/>
          </a:endParaRPr>
        </a:p>
      </dsp:txBody>
      <dsp:txXfrm>
        <a:off x="36" y="1388255"/>
        <a:ext cx="3446770" cy="2854800"/>
      </dsp:txXfrm>
    </dsp:sp>
    <dsp:sp modelId="{67A95AD0-3A59-4847-95EC-FCCB5EE93124}">
      <dsp:nvSpPr>
        <dsp:cNvPr id="0" name=""/>
        <dsp:cNvSpPr/>
      </dsp:nvSpPr>
      <dsp:spPr>
        <a:xfrm>
          <a:off x="3929353" y="180984"/>
          <a:ext cx="3446770" cy="1378708"/>
        </a:xfrm>
        <a:prstGeom prst="rect">
          <a:avLst/>
        </a:prstGeom>
        <a:gradFill rotWithShape="0">
          <a:gsLst>
            <a:gs pos="0">
              <a:srgbClr val="4BACC6">
                <a:hueOff val="-9933876"/>
                <a:satOff val="39811"/>
                <a:lumOff val="8628"/>
                <a:alphaOff val="0"/>
                <a:shade val="51000"/>
                <a:satMod val="130000"/>
              </a:srgbClr>
            </a:gs>
            <a:gs pos="80000">
              <a:srgbClr val="4BACC6">
                <a:hueOff val="-9933876"/>
                <a:satOff val="39811"/>
                <a:lumOff val="8628"/>
                <a:alphaOff val="0"/>
                <a:shade val="93000"/>
                <a:satMod val="130000"/>
              </a:srgbClr>
            </a:gs>
            <a:gs pos="100000">
              <a:srgbClr val="4BACC6">
                <a:hueOff val="-9933876"/>
                <a:satOff val="39811"/>
                <a:lumOff val="8628"/>
                <a:alphaOff val="0"/>
                <a:shade val="94000"/>
                <a:satMod val="135000"/>
              </a:srgbClr>
            </a:gs>
          </a:gsLst>
          <a:lin ang="16200000" scaled="0"/>
        </a:gradFill>
        <a:ln w="9525" cap="flat" cmpd="sng" algn="ctr">
          <a:solidFill>
            <a:srgbClr val="4BACC6">
              <a:hueOff val="-9933876"/>
              <a:satOff val="39811"/>
              <a:lumOff val="8628"/>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u="sng" kern="1200" dirty="0">
              <a:solidFill>
                <a:sysClr val="window" lastClr="FFFFFF"/>
              </a:solidFill>
              <a:latin typeface="Calibri"/>
              <a:ea typeface="+mn-ea"/>
              <a:cs typeface="+mn-cs"/>
            </a:rPr>
            <a:t>Group II (control group)::</a:t>
          </a:r>
        </a:p>
      </dsp:txBody>
      <dsp:txXfrm>
        <a:off x="3929353" y="180984"/>
        <a:ext cx="3446770" cy="1378708"/>
      </dsp:txXfrm>
    </dsp:sp>
    <dsp:sp modelId="{65C0632E-B503-48E7-8965-76E544817BB4}">
      <dsp:nvSpPr>
        <dsp:cNvPr id="0" name=""/>
        <dsp:cNvSpPr/>
      </dsp:nvSpPr>
      <dsp:spPr>
        <a:xfrm>
          <a:off x="3920564" y="1414634"/>
          <a:ext cx="3446770" cy="2854800"/>
        </a:xfrm>
        <a:prstGeom prst="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solidFill>
                <a:sysClr val="windowText" lastClr="000000">
                  <a:hueOff val="0"/>
                  <a:satOff val="0"/>
                  <a:lumOff val="0"/>
                  <a:alphaOff val="0"/>
                </a:sysClr>
              </a:solidFill>
              <a:latin typeface="Times" pitchFamily="18" charset="0"/>
              <a:ea typeface="+mn-ea"/>
              <a:cs typeface="Times" pitchFamily="18" charset="0"/>
            </a:rPr>
            <a:t>Included </a:t>
          </a:r>
          <a:r>
            <a:rPr lang="en-US" sz="2000" b="0" kern="1200" dirty="0">
              <a:solidFill>
                <a:srgbClr val="FF0000"/>
              </a:solidFill>
              <a:latin typeface="Times" pitchFamily="18" charset="0"/>
              <a:ea typeface="+mn-ea"/>
              <a:cs typeface="Times" pitchFamily="18" charset="0"/>
            </a:rPr>
            <a:t>25 healthy children </a:t>
          </a:r>
          <a:r>
            <a:rPr lang="en-US" sz="2000" b="0" kern="1200" dirty="0">
              <a:solidFill>
                <a:sysClr val="windowText" lastClr="000000">
                  <a:hueOff val="0"/>
                  <a:satOff val="0"/>
                  <a:lumOff val="0"/>
                  <a:alphaOff val="0"/>
                </a:sysClr>
              </a:solidFill>
              <a:latin typeface="Times" pitchFamily="18" charset="0"/>
              <a:ea typeface="+mn-ea"/>
              <a:cs typeface="Times" pitchFamily="18" charset="0"/>
            </a:rPr>
            <a:t>matched age and sex with group I</a:t>
          </a:r>
        </a:p>
      </dsp:txBody>
      <dsp:txXfrm>
        <a:off x="3920564" y="1414634"/>
        <a:ext cx="3446770"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r>
              <a:rPr lang="en-US"/>
              <a:t>INTRODUCTION</a:t>
            </a:r>
            <a:endParaRPr lang="ar-EG"/>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1156E7E5-AA50-4D22-9163-5C8BF1FE905B}" type="datetimeFigureOut">
              <a:rPr lang="ar-EG" smtClean="0"/>
              <a:pPr/>
              <a:t>25/08/1439</a:t>
            </a:fld>
            <a:endParaRPr lang="ar-EG"/>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E19D310A-9C29-45AA-B945-C0A97E0E9C03}" type="slidenum">
              <a:rPr lang="ar-EG" smtClean="0"/>
              <a:pPr/>
              <a:t>‹#›</a:t>
            </a:fld>
            <a:endParaRPr lang="ar-EG"/>
          </a:p>
        </p:txBody>
      </p:sp>
    </p:spTree>
    <p:extLst>
      <p:ext uri="{BB962C8B-B14F-4D97-AF65-F5344CB8AC3E}">
        <p14:creationId xmlns:p14="http://schemas.microsoft.com/office/powerpoint/2010/main" xmlns="" val="2492497110"/>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INTRODUCTION</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B3959-1D0C-4682-8BB4-F0A059C54191}" type="datetimeFigureOut">
              <a:rPr lang="en-US" smtClean="0"/>
              <a:pPr/>
              <a:t>5/10/2018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36F967-0F02-4696-BA7A-04780849482A}" type="slidenum">
              <a:rPr lang="en-US" smtClean="0"/>
              <a:pPr/>
              <a:t>‹#›</a:t>
            </a:fld>
            <a:endParaRPr lang="en-US"/>
          </a:p>
        </p:txBody>
      </p:sp>
    </p:spTree>
    <p:extLst>
      <p:ext uri="{BB962C8B-B14F-4D97-AF65-F5344CB8AC3E}">
        <p14:creationId xmlns:p14="http://schemas.microsoft.com/office/powerpoint/2010/main" xmlns="" val="603365565"/>
      </p:ext>
    </p:extLst>
  </p:cSld>
  <p:clrMap bg1="lt1" tx1="dk1" bg2="lt2" tx2="dk2" accent1="accent1" accent2="accent2" accent3="accent3" accent4="accent4" accent5="accent5" accent6="accent6" hlink="hlink" folHlink="folHlink"/>
  <p:hf ftr="0" dt="0"/>
  <p:notesStyle>
    <a:lvl1pPr marL="0" algn="l" defTabSz="914263" rtl="0" eaLnBrk="1" latinLnBrk="0" hangingPunct="1">
      <a:defRPr sz="1200" kern="1200">
        <a:solidFill>
          <a:schemeClr val="tx1"/>
        </a:solidFill>
        <a:latin typeface="+mn-lt"/>
        <a:ea typeface="+mn-ea"/>
        <a:cs typeface="+mn-cs"/>
      </a:defRPr>
    </a:lvl1pPr>
    <a:lvl2pPr marL="457131"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7" algn="l" defTabSz="914263" rtl="0" eaLnBrk="1" latinLnBrk="0" hangingPunct="1">
      <a:defRPr sz="1200" kern="1200">
        <a:solidFill>
          <a:schemeClr val="tx1"/>
        </a:solidFill>
        <a:latin typeface="+mn-lt"/>
        <a:ea typeface="+mn-ea"/>
        <a:cs typeface="+mn-cs"/>
      </a:defRPr>
    </a:lvl5pPr>
    <a:lvl6pPr marL="2285658"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1"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36F967-0F02-4696-BA7A-04780849482A}" type="slidenum">
              <a:rPr lang="en-US" smtClean="0"/>
              <a:pPr/>
              <a:t>1</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741574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36F967-0F02-4696-BA7A-04780849482A}" type="slidenum">
              <a:rPr lang="en-US" smtClean="0"/>
              <a:pPr/>
              <a:t>3</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741574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36F967-0F02-4696-BA7A-04780849482A}" type="slidenum">
              <a:rPr lang="en-US" smtClean="0"/>
              <a:pPr/>
              <a:t>4</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741574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36F967-0F02-4696-BA7A-04780849482A}" type="slidenum">
              <a:rPr lang="en-US" smtClean="0"/>
              <a:pPr/>
              <a:t>5</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741574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36F967-0F02-4696-BA7A-04780849482A}" type="slidenum">
              <a:rPr lang="en-US" smtClean="0"/>
              <a:pPr/>
              <a:t>6</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741574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131"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31413"/>
                </a:solidFill>
                <a:effectLst/>
                <a:uLnTx/>
                <a:uFillTx/>
                <a:latin typeface="Times New Roman" panose="02020603050405020304" pitchFamily="18" charset="0"/>
                <a:ea typeface="+mn-ea"/>
                <a:cs typeface="Times New Roman" panose="02020603050405020304" pitchFamily="18" charset="0"/>
              </a:rPr>
              <a:t>A- </a:t>
            </a:r>
            <a:r>
              <a:rPr kumimoji="0" lang="en-US" sz="1400" b="0"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Wnt</a:t>
            </a:r>
            <a:r>
              <a:rPr kumimoji="0" lang="en-US" sz="1400" b="0"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bind to the receptor complex of frizzled (FZD) and LRP5/6, prevent the degradation of beta-catenin, and increase its accumulation in the cytoplasm; beta-catenin is translocated to the nucleus where it associates with transcription factors to control transcription of target genes in  osteoblasts. </a:t>
            </a:r>
          </a:p>
          <a:p>
            <a:pPr marL="0" marR="0" lvl="0" indent="0" algn="just" defTabSz="457131"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31413"/>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131"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31413"/>
                </a:solidFill>
                <a:effectLst/>
                <a:uLnTx/>
                <a:uFillTx/>
                <a:latin typeface="Times New Roman" panose="02020603050405020304" pitchFamily="18" charset="0"/>
                <a:ea typeface="+mn-ea"/>
                <a:cs typeface="Times New Roman" panose="02020603050405020304" pitchFamily="18" charset="0"/>
              </a:rPr>
              <a:t>B- </a:t>
            </a:r>
            <a:r>
              <a:rPr kumimoji="0" lang="en-US" sz="1400" b="0" i="0" u="none" strike="noStrike" kern="1200" cap="none" spc="0" normalizeH="0" baseline="0" noProof="0" dirty="0">
                <a:ln>
                  <a:noFill/>
                </a:ln>
                <a:solidFill>
                  <a:srgbClr val="EEECE1">
                    <a:lumMod val="10000"/>
                  </a:srgbClr>
                </a:solidFill>
                <a:effectLst/>
                <a:uLnTx/>
                <a:uFillTx/>
                <a:latin typeface="Times New Roman" panose="02020603050405020304" pitchFamily="18" charset="0"/>
                <a:ea typeface="+mn-ea"/>
                <a:cs typeface="Times New Roman" panose="02020603050405020304" pitchFamily="18" charset="0"/>
              </a:rPr>
              <a:t>Osteocyte-produced sclerostin is transported to the bone surface and acts on osteoblast to reduce  bone formation by disabling the association of </a:t>
            </a:r>
            <a:r>
              <a:rPr kumimoji="0" lang="en-US" sz="1400" b="0" i="0" u="none" strike="noStrike" kern="1200" cap="none" spc="0" normalizeH="0" baseline="0" noProof="0" dirty="0" err="1">
                <a:ln>
                  <a:noFill/>
                </a:ln>
                <a:solidFill>
                  <a:srgbClr val="EEECE1">
                    <a:lumMod val="10000"/>
                  </a:srgbClr>
                </a:solidFill>
                <a:effectLst/>
                <a:uLnTx/>
                <a:uFillTx/>
                <a:latin typeface="Times New Roman" panose="02020603050405020304" pitchFamily="18" charset="0"/>
                <a:ea typeface="+mn-ea"/>
                <a:cs typeface="Times New Roman" panose="02020603050405020304" pitchFamily="18" charset="0"/>
              </a:rPr>
              <a:t>Wnts</a:t>
            </a:r>
            <a:r>
              <a:rPr kumimoji="0" lang="en-US" sz="1400" b="0" i="0" u="none" strike="noStrike" kern="1200" cap="none" spc="0" normalizeH="0" baseline="0" noProof="0" dirty="0">
                <a:ln>
                  <a:noFill/>
                </a:ln>
                <a:solidFill>
                  <a:srgbClr val="EEECE1">
                    <a:lumMod val="10000"/>
                  </a:srgbClr>
                </a:solidFill>
                <a:effectLst/>
                <a:uLnTx/>
                <a:uFillTx/>
                <a:latin typeface="Times New Roman" panose="02020603050405020304" pitchFamily="18" charset="0"/>
                <a:ea typeface="+mn-ea"/>
                <a:cs typeface="Times New Roman" panose="02020603050405020304" pitchFamily="18" charset="0"/>
              </a:rPr>
              <a:t> with their co-receptors and inhibiting the </a:t>
            </a:r>
            <a:r>
              <a:rPr kumimoji="0" lang="en-US" sz="1400" b="0" i="0" u="none" strike="noStrike" kern="1200" cap="none" spc="0" normalizeH="0" baseline="0" noProof="0" dirty="0" err="1">
                <a:ln>
                  <a:noFill/>
                </a:ln>
                <a:solidFill>
                  <a:srgbClr val="EEECE1">
                    <a:lumMod val="10000"/>
                  </a:srgbClr>
                </a:solidFill>
                <a:effectLst/>
                <a:uLnTx/>
                <a:uFillTx/>
                <a:latin typeface="Times New Roman" panose="02020603050405020304" pitchFamily="18" charset="0"/>
                <a:ea typeface="+mn-ea"/>
                <a:cs typeface="Times New Roman" panose="02020603050405020304" pitchFamily="18" charset="0"/>
              </a:rPr>
              <a:t>Wnt</a:t>
            </a:r>
            <a:r>
              <a:rPr kumimoji="0" lang="en-US" sz="1400" b="0" i="0" u="none" strike="noStrike" kern="1200" cap="none" spc="0" normalizeH="0" baseline="0" noProof="0" dirty="0">
                <a:ln>
                  <a:noFill/>
                </a:ln>
                <a:solidFill>
                  <a:srgbClr val="EEECE1">
                    <a:lumMod val="10000"/>
                  </a:srgbClr>
                </a:solidFill>
                <a:effectLst/>
                <a:uLnTx/>
                <a:uFillTx/>
                <a:latin typeface="Times New Roman" panose="02020603050405020304" pitchFamily="18" charset="0"/>
                <a:ea typeface="+mn-ea"/>
                <a:cs typeface="Times New Roman" panose="02020603050405020304" pitchFamily="18" charset="0"/>
              </a:rPr>
              <a:t> pathway in osteoblasts, an action facilitated  by LRP4; Sclerostin also stimulates the production of RANKL by neighboring osteocytes and osteoclastic bone resorption.  </a:t>
            </a:r>
          </a:p>
          <a:p>
            <a:endParaRPr lang="en-US" dirty="0"/>
          </a:p>
        </p:txBody>
      </p:sp>
      <p:sp>
        <p:nvSpPr>
          <p:cNvPr id="4" name="Header Placeholder 3"/>
          <p:cNvSpPr>
            <a:spLocks noGrp="1"/>
          </p:cNvSpPr>
          <p:nvPr>
            <p:ph type="hdr" sz="quarter" idx="10"/>
          </p:nvPr>
        </p:nvSpPr>
        <p:spPr/>
        <p:txBody>
          <a:bodyPr/>
          <a:lstStyle/>
          <a:p>
            <a:r>
              <a:rPr lang="en-US"/>
              <a:t>INTRODUCTION</a:t>
            </a:r>
          </a:p>
        </p:txBody>
      </p:sp>
      <p:sp>
        <p:nvSpPr>
          <p:cNvPr id="5" name="Slide Number Placeholder 4"/>
          <p:cNvSpPr>
            <a:spLocks noGrp="1"/>
          </p:cNvSpPr>
          <p:nvPr>
            <p:ph type="sldNum" sz="quarter" idx="11"/>
          </p:nvPr>
        </p:nvSpPr>
        <p:spPr/>
        <p:txBody>
          <a:bodyPr/>
          <a:lstStyle/>
          <a:p>
            <a:fld id="{D536F967-0F02-4696-BA7A-04780849482A}" type="slidenum">
              <a:rPr lang="en-US" smtClean="0"/>
              <a:pPr/>
              <a:t>28</a:t>
            </a:fld>
            <a:endParaRPr lang="en-US"/>
          </a:p>
        </p:txBody>
      </p:sp>
    </p:spTree>
    <p:extLst>
      <p:ext uri="{BB962C8B-B14F-4D97-AF65-F5344CB8AC3E}">
        <p14:creationId xmlns:p14="http://schemas.microsoft.com/office/powerpoint/2010/main" xmlns="" val="804619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42</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43</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44</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45</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46</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602885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47</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602885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48</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49</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50</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51</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52</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53</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54</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55</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56</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57</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58</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1371600" y="1143000"/>
            <a:ext cx="4114800" cy="3086100"/>
          </a:xfrm>
        </p:spPr>
      </p:sp>
      <p:sp>
        <p:nvSpPr>
          <p:cNvPr id="3" name="عنصر نائب للملاحظات 2"/>
          <p:cNvSpPr>
            <a:spLocks noGrp="1"/>
          </p:cNvSpPr>
          <p:nvPr>
            <p:ph type="body" idx="1"/>
          </p:nvPr>
        </p:nvSpPr>
        <p:spPr/>
        <p:txBody>
          <a:bodyPr/>
          <a:lstStyle/>
          <a:p>
            <a:endParaRPr lang="en-US"/>
          </a:p>
        </p:txBody>
      </p:sp>
      <p:sp>
        <p:nvSpPr>
          <p:cNvPr id="4" name="عنصر نائب لرقم الشريحة 3"/>
          <p:cNvSpPr>
            <a:spLocks noGrp="1"/>
          </p:cNvSpPr>
          <p:nvPr>
            <p:ph type="sldNum" sz="quarter" idx="10"/>
          </p:nvPr>
        </p:nvSpPr>
        <p:spPr/>
        <p:txBody>
          <a:bodyPr/>
          <a:lstStyle/>
          <a:p>
            <a:fld id="{D536F967-0F02-4696-BA7A-04780849482A}" type="slidenum">
              <a:rPr lang="en-US" smtClean="0"/>
              <a:pPr/>
              <a:t>59</a:t>
            </a:fld>
            <a:endParaRPr lang="en-US"/>
          </a:p>
        </p:txBody>
      </p:sp>
      <p:sp>
        <p:nvSpPr>
          <p:cNvPr id="5" name="Header Placeholder 4"/>
          <p:cNvSpPr>
            <a:spLocks noGrp="1"/>
          </p:cNvSpPr>
          <p:nvPr>
            <p:ph type="hdr" sz="quarter" idx="11"/>
          </p:nvPr>
        </p:nvSpPr>
        <p:spPr/>
        <p:txBody>
          <a:bodyPr/>
          <a:lstStyle/>
          <a:p>
            <a:r>
              <a:rPr lang="en-US"/>
              <a:t>INTRODUCTION</a:t>
            </a:r>
          </a:p>
        </p:txBody>
      </p:sp>
    </p:spTree>
    <p:extLst>
      <p:ext uri="{BB962C8B-B14F-4D97-AF65-F5344CB8AC3E}">
        <p14:creationId xmlns:p14="http://schemas.microsoft.com/office/powerpoint/2010/main" xmlns="" val="2083370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tinyppt.com/" TargetMode="External"/><Relationship Id="rId1" Type="http://schemas.openxmlformats.org/officeDocument/2006/relationships/slideMaster" Target="../slideMasters/slideMaster1.xml"/><Relationship Id="rId5" Type="http://schemas.openxmlformats.org/officeDocument/2006/relationships/hyperlink" Target="mailto:support@tinyppt.com?subject=Support" TargetMode="External"/><Relationship Id="rId4" Type="http://schemas.openxmlformats.org/officeDocument/2006/relationships/hyperlink" Target="http://facebook.com/templatebackground"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tinyppt.com/" TargetMode="External"/><Relationship Id="rId1" Type="http://schemas.openxmlformats.org/officeDocument/2006/relationships/slideMaster" Target="../slideMasters/slideMaster4.xml"/><Relationship Id="rId5" Type="http://schemas.openxmlformats.org/officeDocument/2006/relationships/hyperlink" Target="mailto:support@tinyppt.com?subject=Support" TargetMode="External"/><Relationship Id="rId4" Type="http://schemas.openxmlformats.org/officeDocument/2006/relationships/hyperlink" Target="http://facebook.com/templatebackground"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pSp>
        <p:nvGrpSpPr>
          <p:cNvPr id="55" name="Group 54">
            <a:extLst>
              <a:ext uri="{FF2B5EF4-FFF2-40B4-BE49-F238E27FC236}">
                <a16:creationId xmlns="" xmlns:a16="http://schemas.microsoft.com/office/drawing/2014/main" id="{A29C59D4-3BDF-44D5-91AC-7C7B58D7F7B7}"/>
              </a:ext>
            </a:extLst>
          </p:cNvPr>
          <p:cNvGrpSpPr/>
          <p:nvPr userDrawn="1"/>
        </p:nvGrpSpPr>
        <p:grpSpPr>
          <a:xfrm>
            <a:off x="5996186" y="6300673"/>
            <a:ext cx="2092973" cy="400110"/>
            <a:chOff x="5112296" y="6941008"/>
            <a:chExt cx="3348757" cy="480132"/>
          </a:xfrm>
        </p:grpSpPr>
        <p:sp>
          <p:nvSpPr>
            <p:cNvPr id="56" name="Freeform: Shape 55">
              <a:extLst>
                <a:ext uri="{FF2B5EF4-FFF2-40B4-BE49-F238E27FC236}">
                  <a16:creationId xmlns="" xmlns:a16="http://schemas.microsoft.com/office/drawing/2014/main" id="{5E24DE31-E7EA-4615-BBC4-7711A68D66F0}"/>
                </a:ext>
              </a:extLst>
            </p:cNvPr>
            <p:cNvSpPr/>
            <p:nvPr userDrawn="1"/>
          </p:nvSpPr>
          <p:spPr>
            <a:xfrm flipH="1">
              <a:off x="7801481" y="7261938"/>
              <a:ext cx="659572" cy="18909"/>
            </a:xfrm>
            <a:custGeom>
              <a:avLst/>
              <a:gdLst>
                <a:gd name="connsiteX0" fmla="*/ 1099751 w 1582739"/>
                <a:gd name="connsiteY0" fmla="*/ 20213 h 773975"/>
                <a:gd name="connsiteX1" fmla="*/ 1037967 w 1582739"/>
                <a:gd name="connsiteY1" fmla="*/ 20213 h 773975"/>
                <a:gd name="connsiteX2" fmla="*/ 259491 w 1582739"/>
                <a:gd name="connsiteY2" fmla="*/ 230278 h 773975"/>
                <a:gd name="connsiteX3" fmla="*/ 1581664 w 1582739"/>
                <a:gd name="connsiteY3" fmla="*/ 427986 h 773975"/>
                <a:gd name="connsiteX4" fmla="*/ 0 w 1582739"/>
                <a:gd name="connsiteY4" fmla="*/ 773975 h 773975"/>
                <a:gd name="connsiteX5" fmla="*/ 0 w 1582739"/>
                <a:gd name="connsiteY5" fmla="*/ 773975 h 773975"/>
                <a:gd name="connsiteX0" fmla="*/ 1099751 w 1582739"/>
                <a:gd name="connsiteY0" fmla="*/ 20213 h 773975"/>
                <a:gd name="connsiteX1" fmla="*/ 1037967 w 1582739"/>
                <a:gd name="connsiteY1" fmla="*/ 20213 h 773975"/>
                <a:gd name="connsiteX2" fmla="*/ 259491 w 1582739"/>
                <a:gd name="connsiteY2" fmla="*/ 230278 h 773975"/>
                <a:gd name="connsiteX3" fmla="*/ 1581664 w 1582739"/>
                <a:gd name="connsiteY3" fmla="*/ 427986 h 773975"/>
                <a:gd name="connsiteX4" fmla="*/ 0 w 1582739"/>
                <a:gd name="connsiteY4" fmla="*/ 773975 h 773975"/>
                <a:gd name="connsiteX0" fmla="*/ 1099751 w 1136322"/>
                <a:gd name="connsiteY0" fmla="*/ 20213 h 773975"/>
                <a:gd name="connsiteX1" fmla="*/ 1037967 w 1136322"/>
                <a:gd name="connsiteY1" fmla="*/ 20213 h 773975"/>
                <a:gd name="connsiteX2" fmla="*/ 259491 w 1136322"/>
                <a:gd name="connsiteY2" fmla="*/ 230278 h 773975"/>
                <a:gd name="connsiteX3" fmla="*/ 0 w 1136322"/>
                <a:gd name="connsiteY3" fmla="*/ 773975 h 773975"/>
                <a:gd name="connsiteX0" fmla="*/ 840260 w 876831"/>
                <a:gd name="connsiteY0" fmla="*/ 20213 h 230279"/>
                <a:gd name="connsiteX1" fmla="*/ 778476 w 876831"/>
                <a:gd name="connsiteY1" fmla="*/ 20213 h 230279"/>
                <a:gd name="connsiteX2" fmla="*/ 0 w 876831"/>
                <a:gd name="connsiteY2" fmla="*/ 230278 h 230279"/>
                <a:gd name="connsiteX0" fmla="*/ 513488 w 533892"/>
                <a:gd name="connsiteY0" fmla="*/ 24978 h 67167"/>
                <a:gd name="connsiteX1" fmla="*/ 451704 w 533892"/>
                <a:gd name="connsiteY1" fmla="*/ 24978 h 67167"/>
                <a:gd name="connsiteX2" fmla="*/ 0 w 533892"/>
                <a:gd name="connsiteY2" fmla="*/ 67167 h 67167"/>
                <a:gd name="connsiteX0" fmla="*/ 513488 w 533892"/>
                <a:gd name="connsiteY0" fmla="*/ 9590 h 76877"/>
                <a:gd name="connsiteX1" fmla="*/ 451704 w 533892"/>
                <a:gd name="connsiteY1" fmla="*/ 9590 h 76877"/>
                <a:gd name="connsiteX2" fmla="*/ 0 w 533892"/>
                <a:gd name="connsiteY2" fmla="*/ 51779 h 76877"/>
                <a:gd name="connsiteX0" fmla="*/ 513488 w 533892"/>
                <a:gd name="connsiteY0" fmla="*/ 9590 h 51779"/>
                <a:gd name="connsiteX1" fmla="*/ 451704 w 533892"/>
                <a:gd name="connsiteY1" fmla="*/ 9590 h 51779"/>
                <a:gd name="connsiteX2" fmla="*/ 0 w 533892"/>
                <a:gd name="connsiteY2" fmla="*/ 51779 h 51779"/>
                <a:gd name="connsiteX0" fmla="*/ 521526 w 542243"/>
                <a:gd name="connsiteY0" fmla="*/ 18519 h 22952"/>
                <a:gd name="connsiteX1" fmla="*/ 459742 w 542243"/>
                <a:gd name="connsiteY1" fmla="*/ 18519 h 22952"/>
                <a:gd name="connsiteX2" fmla="*/ 0 w 542243"/>
                <a:gd name="connsiteY2" fmla="*/ 22952 h 22952"/>
                <a:gd name="connsiteX0" fmla="*/ 521526 w 542243"/>
                <a:gd name="connsiteY0" fmla="*/ 10163 h 14596"/>
                <a:gd name="connsiteX1" fmla="*/ 459742 w 542243"/>
                <a:gd name="connsiteY1" fmla="*/ 10163 h 14596"/>
                <a:gd name="connsiteX2" fmla="*/ 0 w 542243"/>
                <a:gd name="connsiteY2" fmla="*/ 14596 h 14596"/>
                <a:gd name="connsiteX0" fmla="*/ 539612 w 556628"/>
                <a:gd name="connsiteY0" fmla="*/ 21415 h 21415"/>
                <a:gd name="connsiteX1" fmla="*/ 459742 w 556628"/>
                <a:gd name="connsiteY1" fmla="*/ 10627 h 21415"/>
                <a:gd name="connsiteX2" fmla="*/ 0 w 556628"/>
                <a:gd name="connsiteY2" fmla="*/ 15060 h 21415"/>
              </a:gdLst>
              <a:ahLst/>
              <a:cxnLst>
                <a:cxn ang="0">
                  <a:pos x="connsiteX0" y="connsiteY0"/>
                </a:cxn>
                <a:cxn ang="0">
                  <a:pos x="connsiteX1" y="connsiteY1"/>
                </a:cxn>
                <a:cxn ang="0">
                  <a:pos x="connsiteX2" y="connsiteY2"/>
                </a:cxn>
              </a:cxnLst>
              <a:rect l="l" t="t" r="r" b="b"/>
              <a:pathLst>
                <a:path w="556628" h="21415">
                  <a:moveTo>
                    <a:pt x="539612" y="21415"/>
                  </a:moveTo>
                  <a:cubicBezTo>
                    <a:pt x="578741" y="3909"/>
                    <a:pt x="549677" y="11686"/>
                    <a:pt x="459742" y="10627"/>
                  </a:cubicBezTo>
                  <a:cubicBezTo>
                    <a:pt x="369807" y="9568"/>
                    <a:pt x="124022" y="-15384"/>
                    <a:pt x="0" y="15060"/>
                  </a:cubicBezTo>
                </a:path>
              </a:pathLst>
            </a:custGeom>
            <a:ln w="38100">
              <a:solidFill>
                <a:srgbClr val="898989"/>
              </a:solidFill>
              <a:headEnd type="none" w="med" len="sm"/>
              <a:tailEnd type="none" w="sm" len="sm"/>
            </a:ln>
          </p:spPr>
          <p:style>
            <a:lnRef idx="1">
              <a:schemeClr val="dk1"/>
            </a:lnRef>
            <a:fillRef idx="0">
              <a:schemeClr val="dk1"/>
            </a:fillRef>
            <a:effectRef idx="0">
              <a:schemeClr val="dk1"/>
            </a:effectRef>
            <a:fontRef idx="minor">
              <a:schemeClr val="tx1"/>
            </a:fontRef>
          </p:style>
          <p:txBody>
            <a:bodyPr rtlCol="0" anchor="ctr">
              <a:scene3d>
                <a:camera prst="isometricOffAxis1Top"/>
                <a:lightRig rig="threePt" dir="t"/>
              </a:scene3d>
            </a:bodyPr>
            <a:lstStyle/>
            <a:p>
              <a:pPr algn="ctr" defTabSz="767982"/>
              <a:endParaRPr lang="en-US" sz="800">
                <a:gradFill flip="none" rotWithShape="1">
                  <a:gsLst>
                    <a:gs pos="0">
                      <a:prstClr val="black">
                        <a:tint val="66000"/>
                        <a:satMod val="160000"/>
                      </a:prstClr>
                    </a:gs>
                    <a:gs pos="50000">
                      <a:prstClr val="black">
                        <a:tint val="44500"/>
                        <a:satMod val="160000"/>
                      </a:prstClr>
                    </a:gs>
                    <a:gs pos="100000">
                      <a:prstClr val="black">
                        <a:tint val="23500"/>
                        <a:satMod val="160000"/>
                      </a:prstClr>
                    </a:gs>
                  </a:gsLst>
                  <a:lin ang="2700000" scaled="1"/>
                  <a:tileRect/>
                </a:gradFill>
              </a:endParaRPr>
            </a:p>
          </p:txBody>
        </p:sp>
        <p:sp>
          <p:nvSpPr>
            <p:cNvPr id="57" name="Rectangle 56">
              <a:extLst>
                <a:ext uri="{FF2B5EF4-FFF2-40B4-BE49-F238E27FC236}">
                  <a16:creationId xmlns="" xmlns:a16="http://schemas.microsoft.com/office/drawing/2014/main" id="{B10259E9-496D-420C-B91C-2F4ED9F0E3B9}"/>
                </a:ext>
              </a:extLst>
            </p:cNvPr>
            <p:cNvSpPr/>
            <p:nvPr userDrawn="1"/>
          </p:nvSpPr>
          <p:spPr>
            <a:xfrm>
              <a:off x="5112296" y="6941008"/>
              <a:ext cx="2803845" cy="480132"/>
            </a:xfrm>
            <a:prstGeom prst="rect">
              <a:avLst/>
            </a:prstGeom>
          </p:spPr>
          <p:txBody>
            <a:bodyPr wrap="none">
              <a:spAutoFit/>
            </a:bodyPr>
            <a:lstStyle/>
            <a:p>
              <a:pPr algn="r" defTabSz="499968">
                <a:defRPr/>
              </a:pPr>
              <a:r>
                <a:rPr lang="en-US" sz="2000" i="1">
                  <a:ln w="0"/>
                  <a:solidFill>
                    <a:srgbClr val="898989"/>
                  </a:solidFill>
                  <a:latin typeface="Segoe Print" panose="02000600000000000000" pitchFamily="2" charset="0"/>
                </a:rPr>
                <a:t>tinyppt.com</a:t>
              </a:r>
            </a:p>
          </p:txBody>
        </p:sp>
      </p:grpSp>
      <p:grpSp>
        <p:nvGrpSpPr>
          <p:cNvPr id="12" name="Group 11">
            <a:extLst>
              <a:ext uri="{FF2B5EF4-FFF2-40B4-BE49-F238E27FC236}">
                <a16:creationId xmlns="" xmlns:a16="http://schemas.microsoft.com/office/drawing/2014/main" id="{B4FF7685-6BA8-46A3-8FF9-45E76C44DD40}"/>
              </a:ext>
            </a:extLst>
          </p:cNvPr>
          <p:cNvGrpSpPr/>
          <p:nvPr userDrawn="1"/>
        </p:nvGrpSpPr>
        <p:grpSpPr>
          <a:xfrm>
            <a:off x="8484205" y="5162594"/>
            <a:ext cx="511094" cy="1506603"/>
            <a:chOff x="11740266" y="3088595"/>
            <a:chExt cx="1090383" cy="2410680"/>
          </a:xfrm>
        </p:grpSpPr>
        <p:pic>
          <p:nvPicPr>
            <p:cNvPr id="13" name="Picture 12">
              <a:hlinkClick r:id="rId2"/>
              <a:extLst>
                <a:ext uri="{FF2B5EF4-FFF2-40B4-BE49-F238E27FC236}">
                  <a16:creationId xmlns="" xmlns:a16="http://schemas.microsoft.com/office/drawing/2014/main" id="{E31F03A9-7F94-4394-A6F1-9065EEA7589E}"/>
                </a:ext>
              </a:extLst>
            </p:cNvPr>
            <p:cNvPicPr>
              <a:picLocks noChangeAspect="1"/>
            </p:cNvPicPr>
            <p:nvPr userDrawn="1"/>
          </p:nvPicPr>
          <p:blipFill rotWithShape="1">
            <a:blip r:embed="rId3" cstate="print">
              <a:lum bright="70000" contrast="-70000"/>
              <a:extLst>
                <a:ext uri="{28A0092B-C50C-407E-A947-70E740481C1C}">
                  <a14:useLocalDpi xmlns:a14="http://schemas.microsoft.com/office/drawing/2010/main" xmlns="" val="0"/>
                </a:ext>
              </a:extLst>
            </a:blip>
            <a:srcRect l="37213" t="36765" r="33001" b="35534"/>
            <a:stretch/>
          </p:blipFill>
          <p:spPr>
            <a:xfrm flipH="1">
              <a:off x="11740266" y="3088595"/>
              <a:ext cx="959072" cy="838443"/>
            </a:xfrm>
            <a:prstGeom prst="rect">
              <a:avLst/>
            </a:prstGeom>
            <a:effectLst/>
          </p:spPr>
        </p:pic>
        <p:pic>
          <p:nvPicPr>
            <p:cNvPr id="14" name="Picture 13">
              <a:hlinkClick r:id="rId4"/>
              <a:extLst>
                <a:ext uri="{FF2B5EF4-FFF2-40B4-BE49-F238E27FC236}">
                  <a16:creationId xmlns="" xmlns:a16="http://schemas.microsoft.com/office/drawing/2014/main" id="{A90004B9-D36A-47BD-B90F-4B1994A23F3C}"/>
                </a:ext>
              </a:extLst>
            </p:cNvPr>
            <p:cNvPicPr>
              <a:picLocks noChangeAspect="1"/>
            </p:cNvPicPr>
            <p:nvPr userDrawn="1"/>
          </p:nvPicPr>
          <p:blipFill rotWithShape="1">
            <a:blip r:embed="rId3" cstate="print">
              <a:lum bright="70000" contrast="-70000"/>
              <a:extLst>
                <a:ext uri="{28A0092B-C50C-407E-A947-70E740481C1C}">
                  <a14:useLocalDpi xmlns:a14="http://schemas.microsoft.com/office/drawing/2010/main" xmlns="" val="0"/>
                </a:ext>
              </a:extLst>
            </a:blip>
            <a:srcRect l="70214" t="69933" b="2366"/>
            <a:stretch/>
          </p:blipFill>
          <p:spPr>
            <a:xfrm>
              <a:off x="11871577" y="3863271"/>
              <a:ext cx="959072" cy="838443"/>
            </a:xfrm>
            <a:prstGeom prst="rect">
              <a:avLst/>
            </a:prstGeom>
            <a:effectLst/>
          </p:spPr>
        </p:pic>
        <p:pic>
          <p:nvPicPr>
            <p:cNvPr id="15" name="Picture 14">
              <a:hlinkClick r:id="rId5"/>
              <a:extLst>
                <a:ext uri="{FF2B5EF4-FFF2-40B4-BE49-F238E27FC236}">
                  <a16:creationId xmlns="" xmlns:a16="http://schemas.microsoft.com/office/drawing/2014/main" id="{4DF9B10F-831B-4F92-903B-F507D54F7CB8}"/>
                </a:ext>
              </a:extLst>
            </p:cNvPr>
            <p:cNvPicPr>
              <a:picLocks noChangeAspect="1"/>
            </p:cNvPicPr>
            <p:nvPr userDrawn="1"/>
          </p:nvPicPr>
          <p:blipFill rotWithShape="1">
            <a:blip r:embed="rId3" cstate="print">
              <a:lum bright="70000" contrast="-70000"/>
              <a:extLst>
                <a:ext uri="{28A0092B-C50C-407E-A947-70E740481C1C}">
                  <a14:useLocalDpi xmlns:a14="http://schemas.microsoft.com/office/drawing/2010/main" xmlns="" val="0"/>
                </a:ext>
              </a:extLst>
            </a:blip>
            <a:srcRect l="4053" t="4166" r="66161" b="68133"/>
            <a:stretch/>
          </p:blipFill>
          <p:spPr>
            <a:xfrm flipH="1">
              <a:off x="11752792" y="4660832"/>
              <a:ext cx="959072" cy="838443"/>
            </a:xfrm>
            <a:prstGeom prst="rect">
              <a:avLst/>
            </a:prstGeom>
            <a:effectLst/>
          </p:spPr>
        </p:pic>
      </p:grpSp>
      <p:grpSp>
        <p:nvGrpSpPr>
          <p:cNvPr id="16" name="Group 15">
            <a:extLst>
              <a:ext uri="{FF2B5EF4-FFF2-40B4-BE49-F238E27FC236}">
                <a16:creationId xmlns="" xmlns:a16="http://schemas.microsoft.com/office/drawing/2014/main" id="{B824292F-1623-48C4-8266-0816DF542B3B}"/>
              </a:ext>
            </a:extLst>
          </p:cNvPr>
          <p:cNvGrpSpPr/>
          <p:nvPr userDrawn="1"/>
        </p:nvGrpSpPr>
        <p:grpSpPr>
          <a:xfrm>
            <a:off x="6948016" y="5856315"/>
            <a:ext cx="1120117" cy="38099"/>
            <a:chOff x="6081486" y="2315030"/>
            <a:chExt cx="4347029" cy="290287"/>
          </a:xfrm>
        </p:grpSpPr>
        <p:sp>
          <p:nvSpPr>
            <p:cNvPr id="17" name="Rectangle 16">
              <a:extLst>
                <a:ext uri="{FF2B5EF4-FFF2-40B4-BE49-F238E27FC236}">
                  <a16:creationId xmlns="" xmlns:a16="http://schemas.microsoft.com/office/drawing/2014/main" id="{ACF04DF6-516D-47AE-9B06-A8F92C0FC48C}"/>
                </a:ext>
              </a:extLst>
            </p:cNvPr>
            <p:cNvSpPr/>
            <p:nvPr userDrawn="1"/>
          </p:nvSpPr>
          <p:spPr>
            <a:xfrm>
              <a:off x="6081486" y="2315030"/>
              <a:ext cx="914400" cy="290285"/>
            </a:xfrm>
            <a:prstGeom prst="rect">
              <a:avLst/>
            </a:prstGeom>
            <a:solidFill>
              <a:srgbClr val="E54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82"/>
              <a:endParaRPr lang="en-US" sz="800">
                <a:solidFill>
                  <a:prstClr val="white"/>
                </a:solidFill>
              </a:endParaRPr>
            </a:p>
          </p:txBody>
        </p:sp>
        <p:sp>
          <p:nvSpPr>
            <p:cNvPr id="18" name="Rectangle 17">
              <a:extLst>
                <a:ext uri="{FF2B5EF4-FFF2-40B4-BE49-F238E27FC236}">
                  <a16:creationId xmlns="" xmlns:a16="http://schemas.microsoft.com/office/drawing/2014/main" id="{C0842FEB-4757-4638-B3A4-975B61A29B1F}"/>
                </a:ext>
              </a:extLst>
            </p:cNvPr>
            <p:cNvSpPr/>
            <p:nvPr userDrawn="1"/>
          </p:nvSpPr>
          <p:spPr>
            <a:xfrm>
              <a:off x="6939643" y="2315030"/>
              <a:ext cx="914400" cy="290285"/>
            </a:xfrm>
            <a:prstGeom prst="rect">
              <a:avLst/>
            </a:prstGeom>
            <a:solidFill>
              <a:srgbClr val="F97D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82"/>
              <a:endParaRPr lang="en-US" sz="800">
                <a:solidFill>
                  <a:prstClr val="white"/>
                </a:solidFill>
              </a:endParaRPr>
            </a:p>
          </p:txBody>
        </p:sp>
        <p:sp>
          <p:nvSpPr>
            <p:cNvPr id="19" name="Rectangle 18">
              <a:extLst>
                <a:ext uri="{FF2B5EF4-FFF2-40B4-BE49-F238E27FC236}">
                  <a16:creationId xmlns="" xmlns:a16="http://schemas.microsoft.com/office/drawing/2014/main" id="{9C1F16C3-55C2-46F2-A4E0-71C2D3A2A28A}"/>
                </a:ext>
              </a:extLst>
            </p:cNvPr>
            <p:cNvSpPr/>
            <p:nvPr userDrawn="1"/>
          </p:nvSpPr>
          <p:spPr>
            <a:xfrm>
              <a:off x="7797800" y="2315030"/>
              <a:ext cx="914400" cy="290285"/>
            </a:xfrm>
            <a:prstGeom prst="rect">
              <a:avLst/>
            </a:prstGeom>
            <a:solidFill>
              <a:srgbClr val="FEB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82"/>
              <a:endParaRPr lang="en-US" sz="800">
                <a:solidFill>
                  <a:prstClr val="white"/>
                </a:solidFill>
              </a:endParaRPr>
            </a:p>
          </p:txBody>
        </p:sp>
        <p:sp>
          <p:nvSpPr>
            <p:cNvPr id="20" name="Rectangle 19">
              <a:extLst>
                <a:ext uri="{FF2B5EF4-FFF2-40B4-BE49-F238E27FC236}">
                  <a16:creationId xmlns="" xmlns:a16="http://schemas.microsoft.com/office/drawing/2014/main" id="{B0440612-0EA5-4826-90BD-CEED0E9E5414}"/>
                </a:ext>
              </a:extLst>
            </p:cNvPr>
            <p:cNvSpPr/>
            <p:nvPr userDrawn="1"/>
          </p:nvSpPr>
          <p:spPr>
            <a:xfrm>
              <a:off x="8655957" y="2315030"/>
              <a:ext cx="914400" cy="290285"/>
            </a:xfrm>
            <a:prstGeom prst="rect">
              <a:avLst/>
            </a:prstGeom>
            <a:solidFill>
              <a:srgbClr val="00C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82"/>
              <a:endParaRPr lang="en-US" sz="800">
                <a:solidFill>
                  <a:prstClr val="white"/>
                </a:solidFill>
              </a:endParaRPr>
            </a:p>
          </p:txBody>
        </p:sp>
        <p:sp>
          <p:nvSpPr>
            <p:cNvPr id="21" name="Rectangle 20">
              <a:extLst>
                <a:ext uri="{FF2B5EF4-FFF2-40B4-BE49-F238E27FC236}">
                  <a16:creationId xmlns="" xmlns:a16="http://schemas.microsoft.com/office/drawing/2014/main" id="{393B6CE1-DF88-42EF-A72B-8D164947D796}"/>
                </a:ext>
              </a:extLst>
            </p:cNvPr>
            <p:cNvSpPr/>
            <p:nvPr userDrawn="1"/>
          </p:nvSpPr>
          <p:spPr>
            <a:xfrm>
              <a:off x="9514115" y="2315032"/>
              <a:ext cx="914400" cy="290285"/>
            </a:xfrm>
            <a:prstGeom prst="rect">
              <a:avLst/>
            </a:prstGeom>
            <a:solidFill>
              <a:srgbClr val="0D9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82"/>
              <a:endParaRPr lang="en-US" sz="800">
                <a:solidFill>
                  <a:prstClr val="white"/>
                </a:solidFill>
              </a:endParaRPr>
            </a:p>
          </p:txBody>
        </p:sp>
      </p:grpSp>
      <p:sp>
        <p:nvSpPr>
          <p:cNvPr id="22" name="Oval 21">
            <a:extLst>
              <a:ext uri="{FF2B5EF4-FFF2-40B4-BE49-F238E27FC236}">
                <a16:creationId xmlns="" xmlns:a16="http://schemas.microsoft.com/office/drawing/2014/main" id="{0D9BB550-5684-4AD1-BF2E-21EC5A4C1CB9}"/>
              </a:ext>
            </a:extLst>
          </p:cNvPr>
          <p:cNvSpPr/>
          <p:nvPr userDrawn="1"/>
        </p:nvSpPr>
        <p:spPr>
          <a:xfrm>
            <a:off x="7817682" y="6425769"/>
            <a:ext cx="1019433" cy="287638"/>
          </a:xfrm>
          <a:prstGeom prst="ellipse">
            <a:avLst/>
          </a:prstGeom>
          <a:gradFill flip="none" rotWithShape="1">
            <a:gsLst>
              <a:gs pos="0">
                <a:srgbClr val="534D39">
                  <a:alpha val="45000"/>
                </a:srgbClr>
              </a:gs>
              <a:gs pos="100000">
                <a:srgbClr val="9C9173">
                  <a:alpha val="45000"/>
                </a:srgbClr>
              </a:gs>
            </a:gsLst>
            <a:lin ang="18900000" scaled="1"/>
            <a:tileRect/>
          </a:gradFill>
          <a:ln>
            <a:noFill/>
          </a:ln>
          <a:effectLst>
            <a:glow>
              <a:schemeClr val="accent1">
                <a:alpha val="0"/>
              </a:schemeClr>
            </a:glow>
            <a:outerShdw blurRad="50800" dist="50800" dir="5400000" sx="1000" sy="1000" algn="ctr" rotWithShape="0">
              <a:srgbClr val="000000">
                <a:alpha val="43137"/>
              </a:srgbClr>
            </a:outerShdw>
            <a:reflection endPos="0" dist="50800" dir="5400000" sy="-100000" algn="bl" rotWithShape="0"/>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3999" tIns="31999" rIns="63999" bIns="31999" rtlCol="0" anchor="ctr"/>
          <a:lstStyle/>
          <a:p>
            <a:pPr algn="ctr" defTabSz="639984">
              <a:defRPr/>
            </a:pPr>
            <a:endParaRPr lang="en-US" sz="800">
              <a:solidFill>
                <a:prstClr val="white"/>
              </a:solidFill>
            </a:endParaRPr>
          </a:p>
        </p:txBody>
      </p:sp>
      <p:grpSp>
        <p:nvGrpSpPr>
          <p:cNvPr id="23" name="Group 22">
            <a:extLst>
              <a:ext uri="{FF2B5EF4-FFF2-40B4-BE49-F238E27FC236}">
                <a16:creationId xmlns="" xmlns:a16="http://schemas.microsoft.com/office/drawing/2014/main" id="{E05D6C7C-6326-4A90-AABB-96578EDE8E20}"/>
              </a:ext>
            </a:extLst>
          </p:cNvPr>
          <p:cNvGrpSpPr/>
          <p:nvPr userDrawn="1"/>
        </p:nvGrpSpPr>
        <p:grpSpPr>
          <a:xfrm rot="1059358">
            <a:off x="8097536" y="5135938"/>
            <a:ext cx="318285" cy="1496077"/>
            <a:chOff x="7637507" y="1421845"/>
            <a:chExt cx="651281" cy="3810660"/>
          </a:xfrm>
          <a:effectLst/>
        </p:grpSpPr>
        <p:grpSp>
          <p:nvGrpSpPr>
            <p:cNvPr id="24" name="Group 23">
              <a:extLst>
                <a:ext uri="{FF2B5EF4-FFF2-40B4-BE49-F238E27FC236}">
                  <a16:creationId xmlns="" xmlns:a16="http://schemas.microsoft.com/office/drawing/2014/main" id="{DACBD657-D453-4CEA-A303-8E92659D18FD}"/>
                </a:ext>
              </a:extLst>
            </p:cNvPr>
            <p:cNvGrpSpPr/>
            <p:nvPr/>
          </p:nvGrpSpPr>
          <p:grpSpPr>
            <a:xfrm>
              <a:off x="7655506" y="2808678"/>
              <a:ext cx="607331" cy="2423827"/>
              <a:chOff x="2700879" y="1478500"/>
              <a:chExt cx="482093" cy="1843943"/>
            </a:xfrm>
          </p:grpSpPr>
          <p:sp>
            <p:nvSpPr>
              <p:cNvPr id="49" name="Freeform 66">
                <a:extLst>
                  <a:ext uri="{FF2B5EF4-FFF2-40B4-BE49-F238E27FC236}">
                    <a16:creationId xmlns="" xmlns:a16="http://schemas.microsoft.com/office/drawing/2014/main" id="{98D8C07C-BC74-4389-AEFC-C85DF78769F2}"/>
                  </a:ext>
                </a:extLst>
              </p:cNvPr>
              <p:cNvSpPr/>
              <p:nvPr/>
            </p:nvSpPr>
            <p:spPr>
              <a:xfrm flipV="1">
                <a:off x="2700879" y="1478500"/>
                <a:ext cx="482093" cy="1834742"/>
              </a:xfrm>
              <a:custGeom>
                <a:avLst/>
                <a:gdLst>
                  <a:gd name="connsiteX0" fmla="*/ 0 w 940813"/>
                  <a:gd name="connsiteY0" fmla="*/ 3496036 h 3496036"/>
                  <a:gd name="connsiteX1" fmla="*/ 940535 w 940813"/>
                  <a:gd name="connsiteY1" fmla="*/ 3496036 h 3496036"/>
                  <a:gd name="connsiteX2" fmla="*/ 940535 w 940813"/>
                  <a:gd name="connsiteY2" fmla="*/ 887080 h 3496036"/>
                  <a:gd name="connsiteX3" fmla="*/ 940813 w 940813"/>
                  <a:gd name="connsiteY3" fmla="*/ 887080 h 3496036"/>
                  <a:gd name="connsiteX4" fmla="*/ 470407 w 940813"/>
                  <a:gd name="connsiteY4" fmla="*/ 0 h 3496036"/>
                  <a:gd name="connsiteX5" fmla="*/ 139 w 940813"/>
                  <a:gd name="connsiteY5" fmla="*/ 886818 h 3496036"/>
                  <a:gd name="connsiteX6" fmla="*/ 0 w 940813"/>
                  <a:gd name="connsiteY6" fmla="*/ 886818 h 3496036"/>
                  <a:gd name="connsiteX7" fmla="*/ 0 w 940813"/>
                  <a:gd name="connsiteY7" fmla="*/ 887080 h 349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0813" h="3496036">
                    <a:moveTo>
                      <a:pt x="0" y="3496036"/>
                    </a:moveTo>
                    <a:lnTo>
                      <a:pt x="940535" y="3496036"/>
                    </a:lnTo>
                    <a:lnTo>
                      <a:pt x="940535" y="887080"/>
                    </a:lnTo>
                    <a:lnTo>
                      <a:pt x="940813" y="887080"/>
                    </a:lnTo>
                    <a:lnTo>
                      <a:pt x="470407" y="0"/>
                    </a:lnTo>
                    <a:lnTo>
                      <a:pt x="139" y="886818"/>
                    </a:lnTo>
                    <a:lnTo>
                      <a:pt x="0" y="886818"/>
                    </a:lnTo>
                    <a:lnTo>
                      <a:pt x="0" y="887080"/>
                    </a:lnTo>
                    <a:close/>
                  </a:path>
                </a:pathLst>
              </a:custGeom>
              <a:gradFill flip="none" rotWithShape="1">
                <a:gsLst>
                  <a:gs pos="0">
                    <a:srgbClr val="FDE2C5"/>
                  </a:gs>
                  <a:gs pos="57000">
                    <a:srgbClr val="E8A374"/>
                  </a:gs>
                  <a:gs pos="94631">
                    <a:srgbClr val="F1BF99"/>
                  </a:gs>
                  <a:gs pos="73000">
                    <a:srgbClr val="C37E4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50" name="Freeform 67">
                <a:extLst>
                  <a:ext uri="{FF2B5EF4-FFF2-40B4-BE49-F238E27FC236}">
                    <a16:creationId xmlns="" xmlns:a16="http://schemas.microsoft.com/office/drawing/2014/main" id="{23AEAC7F-CF66-46B8-A2AA-FE3FC6EB0BF5}"/>
                  </a:ext>
                </a:extLst>
              </p:cNvPr>
              <p:cNvSpPr/>
              <p:nvPr/>
            </p:nvSpPr>
            <p:spPr>
              <a:xfrm>
                <a:off x="2873754" y="3173373"/>
                <a:ext cx="109461" cy="116951"/>
              </a:xfrm>
              <a:custGeom>
                <a:avLst/>
                <a:gdLst>
                  <a:gd name="connsiteX0" fmla="*/ 0 w 206467"/>
                  <a:gd name="connsiteY0" fmla="*/ 0 h 177143"/>
                  <a:gd name="connsiteX1" fmla="*/ 206467 w 206467"/>
                  <a:gd name="connsiteY1" fmla="*/ 177143 h 177143"/>
                  <a:gd name="connsiteX2" fmla="*/ 206467 w 206467"/>
                  <a:gd name="connsiteY2" fmla="*/ 177143 h 177143"/>
                  <a:gd name="connsiteX3" fmla="*/ 0 w 206467"/>
                  <a:gd name="connsiteY3" fmla="*/ 0 h 177143"/>
                  <a:gd name="connsiteX4" fmla="*/ 0 w 206467"/>
                  <a:gd name="connsiteY4" fmla="*/ 0 h 177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467" h="177143">
                    <a:moveTo>
                      <a:pt x="0" y="0"/>
                    </a:moveTo>
                    <a:lnTo>
                      <a:pt x="206467" y="177143"/>
                    </a:lnTo>
                    <a:lnTo>
                      <a:pt x="206467" y="177143"/>
                    </a:lnTo>
                    <a:lnTo>
                      <a:pt x="0" y="0"/>
                    </a:lnTo>
                    <a:lnTo>
                      <a:pt x="0" y="0"/>
                    </a:lnTo>
                    <a:close/>
                  </a:path>
                </a:pathLst>
              </a:custGeom>
              <a:gradFill flip="none" rotWithShape="1">
                <a:gsLst>
                  <a:gs pos="0">
                    <a:srgbClr val="866CAF"/>
                  </a:gs>
                  <a:gs pos="100000">
                    <a:srgbClr val="9B89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51" name="Freeform 71">
                <a:extLst>
                  <a:ext uri="{FF2B5EF4-FFF2-40B4-BE49-F238E27FC236}">
                    <a16:creationId xmlns="" xmlns:a16="http://schemas.microsoft.com/office/drawing/2014/main" id="{F90678BA-9184-4E66-9764-1C0A0EAAC33F}"/>
                  </a:ext>
                </a:extLst>
              </p:cNvPr>
              <p:cNvSpPr/>
              <p:nvPr/>
            </p:nvSpPr>
            <p:spPr>
              <a:xfrm flipV="1">
                <a:off x="2861078" y="3166736"/>
                <a:ext cx="156913" cy="155707"/>
              </a:xfrm>
              <a:custGeom>
                <a:avLst/>
                <a:gdLst>
                  <a:gd name="connsiteX0" fmla="*/ 0 w 227006"/>
                  <a:gd name="connsiteY0" fmla="*/ 195768 h 195768"/>
                  <a:gd name="connsiteX1" fmla="*/ 227006 w 227006"/>
                  <a:gd name="connsiteY1" fmla="*/ 195768 h 195768"/>
                  <a:gd name="connsiteX2" fmla="*/ 113503 w 227006"/>
                  <a:gd name="connsiteY2" fmla="*/ 0 h 195768"/>
                </a:gdLst>
                <a:ahLst/>
                <a:cxnLst>
                  <a:cxn ang="0">
                    <a:pos x="connsiteX0" y="connsiteY0"/>
                  </a:cxn>
                  <a:cxn ang="0">
                    <a:pos x="connsiteX1" y="connsiteY1"/>
                  </a:cxn>
                  <a:cxn ang="0">
                    <a:pos x="connsiteX2" y="connsiteY2"/>
                  </a:cxn>
                </a:cxnLst>
                <a:rect l="l" t="t" r="r" b="b"/>
                <a:pathLst>
                  <a:path w="227006" h="195768">
                    <a:moveTo>
                      <a:pt x="0" y="195768"/>
                    </a:moveTo>
                    <a:lnTo>
                      <a:pt x="227006" y="195768"/>
                    </a:lnTo>
                    <a:lnTo>
                      <a:pt x="113503" y="0"/>
                    </a:lnTo>
                    <a:close/>
                  </a:path>
                </a:pathLst>
              </a:custGeom>
              <a:gradFill flip="none" rotWithShape="1">
                <a:gsLst>
                  <a:gs pos="77000">
                    <a:schemeClr val="tx1"/>
                  </a:gs>
                  <a:gs pos="49000">
                    <a:schemeClr val="tx1">
                      <a:lumMod val="75000"/>
                      <a:lumOff val="25000"/>
                    </a:schemeClr>
                  </a:gs>
                  <a:gs pos="18000">
                    <a:schemeClr val="tx1">
                      <a:lumMod val="95000"/>
                      <a:lumOff val="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grpSp>
        <p:grpSp>
          <p:nvGrpSpPr>
            <p:cNvPr id="25" name="Group 24">
              <a:extLst>
                <a:ext uri="{FF2B5EF4-FFF2-40B4-BE49-F238E27FC236}">
                  <a16:creationId xmlns="" xmlns:a16="http://schemas.microsoft.com/office/drawing/2014/main" id="{9DE2D122-A5D3-43E2-BC32-E2B4B261D24D}"/>
                </a:ext>
              </a:extLst>
            </p:cNvPr>
            <p:cNvGrpSpPr/>
            <p:nvPr/>
          </p:nvGrpSpPr>
          <p:grpSpPr>
            <a:xfrm flipH="1">
              <a:off x="7654600" y="2180364"/>
              <a:ext cx="609948" cy="2442293"/>
              <a:chOff x="3835539" y="-680458"/>
              <a:chExt cx="499930" cy="6163946"/>
            </a:xfrm>
          </p:grpSpPr>
          <p:grpSp>
            <p:nvGrpSpPr>
              <p:cNvPr id="41" name="Group 40">
                <a:extLst>
                  <a:ext uri="{FF2B5EF4-FFF2-40B4-BE49-F238E27FC236}">
                    <a16:creationId xmlns="" xmlns:a16="http://schemas.microsoft.com/office/drawing/2014/main" id="{66DF6B76-66A5-4B82-84DD-BA8CECCC14E7}"/>
                  </a:ext>
                </a:extLst>
              </p:cNvPr>
              <p:cNvGrpSpPr/>
              <p:nvPr/>
            </p:nvGrpSpPr>
            <p:grpSpPr>
              <a:xfrm>
                <a:off x="3835539" y="4084854"/>
                <a:ext cx="499930" cy="1398634"/>
                <a:chOff x="2689204" y="1450752"/>
                <a:chExt cx="499930" cy="1398634"/>
              </a:xfrm>
            </p:grpSpPr>
            <p:sp>
              <p:nvSpPr>
                <p:cNvPr id="46" name="Freeform 68">
                  <a:extLst>
                    <a:ext uri="{FF2B5EF4-FFF2-40B4-BE49-F238E27FC236}">
                      <a16:creationId xmlns="" xmlns:a16="http://schemas.microsoft.com/office/drawing/2014/main" id="{320CC9CC-1829-4C1E-91BF-A43D83736442}"/>
                    </a:ext>
                  </a:extLst>
                </p:cNvPr>
                <p:cNvSpPr/>
                <p:nvPr/>
              </p:nvSpPr>
              <p:spPr>
                <a:xfrm>
                  <a:off x="2821221" y="1450752"/>
                  <a:ext cx="241840" cy="1364199"/>
                </a:xfrm>
                <a:custGeom>
                  <a:avLst/>
                  <a:gdLst>
                    <a:gd name="connsiteX0" fmla="*/ 0 w 451189"/>
                    <a:gd name="connsiteY0" fmla="*/ 0 h 2225348"/>
                    <a:gd name="connsiteX1" fmla="*/ 451189 w 451189"/>
                    <a:gd name="connsiteY1" fmla="*/ 0 h 2225348"/>
                    <a:gd name="connsiteX2" fmla="*/ 451189 w 451189"/>
                    <a:gd name="connsiteY2" fmla="*/ 2038397 h 2225348"/>
                    <a:gd name="connsiteX3" fmla="*/ 447870 w 451189"/>
                    <a:gd name="connsiteY3" fmla="*/ 2035549 h 2225348"/>
                    <a:gd name="connsiteX4" fmla="*/ 226652 w 451189"/>
                    <a:gd name="connsiteY4" fmla="*/ 2225348 h 2225348"/>
                    <a:gd name="connsiteX5" fmla="*/ 206467 w 451189"/>
                    <a:gd name="connsiteY5" fmla="*/ 2225348 h 2225348"/>
                    <a:gd name="connsiteX6" fmla="*/ 0 w 451189"/>
                    <a:gd name="connsiteY6" fmla="*/ 2048205 h 2225348"/>
                    <a:gd name="connsiteX7" fmla="*/ 0 w 451189"/>
                    <a:gd name="connsiteY7" fmla="*/ 0 h 2225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189" h="2225348">
                      <a:moveTo>
                        <a:pt x="0" y="0"/>
                      </a:moveTo>
                      <a:lnTo>
                        <a:pt x="451189" y="0"/>
                      </a:lnTo>
                      <a:lnTo>
                        <a:pt x="451189" y="2038397"/>
                      </a:lnTo>
                      <a:lnTo>
                        <a:pt x="447870" y="2035549"/>
                      </a:lnTo>
                      <a:lnTo>
                        <a:pt x="226652" y="2225348"/>
                      </a:lnTo>
                      <a:lnTo>
                        <a:pt x="206467" y="2225348"/>
                      </a:lnTo>
                      <a:lnTo>
                        <a:pt x="0" y="204820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47" name="Freeform 69">
                  <a:extLst>
                    <a:ext uri="{FF2B5EF4-FFF2-40B4-BE49-F238E27FC236}">
                      <a16:creationId xmlns="" xmlns:a16="http://schemas.microsoft.com/office/drawing/2014/main" id="{1988060F-5951-4BB2-B535-62DC65AA8279}"/>
                    </a:ext>
                  </a:extLst>
                </p:cNvPr>
                <p:cNvSpPr/>
                <p:nvPr/>
              </p:nvSpPr>
              <p:spPr>
                <a:xfrm>
                  <a:off x="2689204" y="1450752"/>
                  <a:ext cx="132017" cy="139863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48" name="Freeform 70">
                  <a:extLst>
                    <a:ext uri="{FF2B5EF4-FFF2-40B4-BE49-F238E27FC236}">
                      <a16:creationId xmlns="" xmlns:a16="http://schemas.microsoft.com/office/drawing/2014/main" id="{96D3FAF5-32FC-4B80-89A9-9ED3186A0B8D}"/>
                    </a:ext>
                  </a:extLst>
                </p:cNvPr>
                <p:cNvSpPr/>
                <p:nvPr/>
              </p:nvSpPr>
              <p:spPr>
                <a:xfrm flipH="1">
                  <a:off x="3059417" y="1450752"/>
                  <a:ext cx="129717" cy="139863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70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grpSp>
          <p:grpSp>
            <p:nvGrpSpPr>
              <p:cNvPr id="42" name="Group 41">
                <a:extLst>
                  <a:ext uri="{FF2B5EF4-FFF2-40B4-BE49-F238E27FC236}">
                    <a16:creationId xmlns="" xmlns:a16="http://schemas.microsoft.com/office/drawing/2014/main" id="{385834B9-FEA7-49B6-8B61-8D45DC7763F3}"/>
                  </a:ext>
                </a:extLst>
              </p:cNvPr>
              <p:cNvGrpSpPr/>
              <p:nvPr/>
            </p:nvGrpSpPr>
            <p:grpSpPr>
              <a:xfrm>
                <a:off x="3836436" y="-680458"/>
                <a:ext cx="498638" cy="5503876"/>
                <a:chOff x="2687893" y="1220531"/>
                <a:chExt cx="498638" cy="1628854"/>
              </a:xfrm>
            </p:grpSpPr>
            <p:sp>
              <p:nvSpPr>
                <p:cNvPr id="43" name="Freeform 68">
                  <a:extLst>
                    <a:ext uri="{FF2B5EF4-FFF2-40B4-BE49-F238E27FC236}">
                      <a16:creationId xmlns="" xmlns:a16="http://schemas.microsoft.com/office/drawing/2014/main" id="{9DE53B27-2C23-4716-90DA-CBA07DD2A6FF}"/>
                    </a:ext>
                  </a:extLst>
                </p:cNvPr>
                <p:cNvSpPr/>
                <p:nvPr/>
              </p:nvSpPr>
              <p:spPr>
                <a:xfrm>
                  <a:off x="2817610" y="1226200"/>
                  <a:ext cx="239204" cy="1588751"/>
                </a:xfrm>
                <a:custGeom>
                  <a:avLst/>
                  <a:gdLst>
                    <a:gd name="connsiteX0" fmla="*/ 0 w 451189"/>
                    <a:gd name="connsiteY0" fmla="*/ 0 h 2225348"/>
                    <a:gd name="connsiteX1" fmla="*/ 451189 w 451189"/>
                    <a:gd name="connsiteY1" fmla="*/ 0 h 2225348"/>
                    <a:gd name="connsiteX2" fmla="*/ 451189 w 451189"/>
                    <a:gd name="connsiteY2" fmla="*/ 2038397 h 2225348"/>
                    <a:gd name="connsiteX3" fmla="*/ 447870 w 451189"/>
                    <a:gd name="connsiteY3" fmla="*/ 2035549 h 2225348"/>
                    <a:gd name="connsiteX4" fmla="*/ 226652 w 451189"/>
                    <a:gd name="connsiteY4" fmla="*/ 2225348 h 2225348"/>
                    <a:gd name="connsiteX5" fmla="*/ 206467 w 451189"/>
                    <a:gd name="connsiteY5" fmla="*/ 2225348 h 2225348"/>
                    <a:gd name="connsiteX6" fmla="*/ 0 w 451189"/>
                    <a:gd name="connsiteY6" fmla="*/ 2048205 h 2225348"/>
                    <a:gd name="connsiteX7" fmla="*/ 0 w 451189"/>
                    <a:gd name="connsiteY7" fmla="*/ 0 h 2225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189" h="2225348">
                      <a:moveTo>
                        <a:pt x="0" y="0"/>
                      </a:moveTo>
                      <a:lnTo>
                        <a:pt x="451189" y="0"/>
                      </a:lnTo>
                      <a:lnTo>
                        <a:pt x="451189" y="2038397"/>
                      </a:lnTo>
                      <a:lnTo>
                        <a:pt x="447870" y="2035549"/>
                      </a:lnTo>
                      <a:lnTo>
                        <a:pt x="226652" y="2225348"/>
                      </a:lnTo>
                      <a:lnTo>
                        <a:pt x="206467" y="2225348"/>
                      </a:lnTo>
                      <a:lnTo>
                        <a:pt x="0" y="204820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44" name="Freeform 69">
                  <a:extLst>
                    <a:ext uri="{FF2B5EF4-FFF2-40B4-BE49-F238E27FC236}">
                      <a16:creationId xmlns="" xmlns:a16="http://schemas.microsoft.com/office/drawing/2014/main" id="{1863AFC8-87F1-40C5-9B78-1EC5B90E9653}"/>
                    </a:ext>
                  </a:extLst>
                </p:cNvPr>
                <p:cNvSpPr/>
                <p:nvPr/>
              </p:nvSpPr>
              <p:spPr>
                <a:xfrm>
                  <a:off x="2687893" y="1220531"/>
                  <a:ext cx="129717" cy="162885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45" name="Freeform 70">
                  <a:extLst>
                    <a:ext uri="{FF2B5EF4-FFF2-40B4-BE49-F238E27FC236}">
                      <a16:creationId xmlns="" xmlns:a16="http://schemas.microsoft.com/office/drawing/2014/main" id="{61BD82BF-5B01-4693-82FF-06555681283B}"/>
                    </a:ext>
                  </a:extLst>
                </p:cNvPr>
                <p:cNvSpPr/>
                <p:nvPr/>
              </p:nvSpPr>
              <p:spPr>
                <a:xfrm flipH="1">
                  <a:off x="3056814" y="1220531"/>
                  <a:ext cx="129717" cy="162885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70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grpSp>
        </p:grpSp>
        <p:grpSp>
          <p:nvGrpSpPr>
            <p:cNvPr id="26" name="Group 25">
              <a:extLst>
                <a:ext uri="{FF2B5EF4-FFF2-40B4-BE49-F238E27FC236}">
                  <a16:creationId xmlns="" xmlns:a16="http://schemas.microsoft.com/office/drawing/2014/main" id="{55D2D777-D0D5-428D-BF7B-85E060065E98}"/>
                </a:ext>
              </a:extLst>
            </p:cNvPr>
            <p:cNvGrpSpPr/>
            <p:nvPr/>
          </p:nvGrpSpPr>
          <p:grpSpPr>
            <a:xfrm>
              <a:off x="7637507" y="1421845"/>
              <a:ext cx="651281" cy="791039"/>
              <a:chOff x="8919405" y="2777485"/>
              <a:chExt cx="651281" cy="791039"/>
            </a:xfrm>
          </p:grpSpPr>
          <p:sp>
            <p:nvSpPr>
              <p:cNvPr id="27" name="Rectangle: Rounded Corners 26">
                <a:extLst>
                  <a:ext uri="{FF2B5EF4-FFF2-40B4-BE49-F238E27FC236}">
                    <a16:creationId xmlns="" xmlns:a16="http://schemas.microsoft.com/office/drawing/2014/main" id="{2440CCFE-EE31-45CC-98E9-BCEDDB3B77D1}"/>
                  </a:ext>
                </a:extLst>
              </p:cNvPr>
              <p:cNvSpPr/>
              <p:nvPr/>
            </p:nvSpPr>
            <p:spPr>
              <a:xfrm>
                <a:off x="8963554" y="2777485"/>
                <a:ext cx="560792" cy="356900"/>
              </a:xfrm>
              <a:prstGeom prst="roundRect">
                <a:avLst/>
              </a:prstGeom>
              <a:gradFill flip="none" rotWithShape="1">
                <a:gsLst>
                  <a:gs pos="71000">
                    <a:schemeClr val="bg1">
                      <a:lumMod val="95000"/>
                    </a:schemeClr>
                  </a:gs>
                  <a:gs pos="100000">
                    <a:srgbClr val="E46184"/>
                  </a:gs>
                  <a:gs pos="46000">
                    <a:srgbClr val="E66889"/>
                  </a:gs>
                  <a:gs pos="0">
                    <a:srgbClr val="DF4D7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28" name="Rectangle 27">
                <a:extLst>
                  <a:ext uri="{FF2B5EF4-FFF2-40B4-BE49-F238E27FC236}">
                    <a16:creationId xmlns="" xmlns:a16="http://schemas.microsoft.com/office/drawing/2014/main" id="{044A4F23-2732-4E6C-A4F4-9D4619F05614}"/>
                  </a:ext>
                </a:extLst>
              </p:cNvPr>
              <p:cNvSpPr/>
              <p:nvPr/>
            </p:nvSpPr>
            <p:spPr>
              <a:xfrm>
                <a:off x="8937467" y="3083501"/>
                <a:ext cx="608372" cy="485023"/>
              </a:xfrm>
              <a:prstGeom prst="rect">
                <a:avLst/>
              </a:prstGeom>
              <a:gradFill flip="none" rotWithShape="1">
                <a:gsLst>
                  <a:gs pos="71000">
                    <a:schemeClr val="bg1">
                      <a:lumMod val="95000"/>
                    </a:schemeClr>
                  </a:gs>
                  <a:gs pos="55000">
                    <a:schemeClr val="bg2">
                      <a:lumMod val="50000"/>
                    </a:schemeClr>
                  </a:gs>
                  <a:gs pos="0">
                    <a:schemeClr val="tx1">
                      <a:lumMod val="50000"/>
                      <a:lumOff val="50000"/>
                    </a:schemeClr>
                  </a:gs>
                  <a:gs pos="31000">
                    <a:schemeClr val="bg1">
                      <a:lumMod val="95000"/>
                    </a:schemeClr>
                  </a:gs>
                  <a:gs pos="100000">
                    <a:schemeClr val="accent3">
                      <a:lumMod val="100000"/>
                    </a:schemeClr>
                  </a:gs>
                </a:gsLst>
                <a:lin ang="10800000" scaled="1"/>
                <a:tileRect/>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29" name="Rectangle 28">
                <a:extLst>
                  <a:ext uri="{FF2B5EF4-FFF2-40B4-BE49-F238E27FC236}">
                    <a16:creationId xmlns="" xmlns:a16="http://schemas.microsoft.com/office/drawing/2014/main" id="{AF765F63-B31F-4DDC-BA64-DF5CDE3444C1}"/>
                  </a:ext>
                </a:extLst>
              </p:cNvPr>
              <p:cNvSpPr/>
              <p:nvPr/>
            </p:nvSpPr>
            <p:spPr>
              <a:xfrm flipV="1">
                <a:off x="8922721" y="3105769"/>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grpSp>
            <p:nvGrpSpPr>
              <p:cNvPr id="30" name="Group 29">
                <a:extLst>
                  <a:ext uri="{FF2B5EF4-FFF2-40B4-BE49-F238E27FC236}">
                    <a16:creationId xmlns="" xmlns:a16="http://schemas.microsoft.com/office/drawing/2014/main" id="{9E0205DB-0B41-47F5-8A51-8EEABD8F6511}"/>
                  </a:ext>
                </a:extLst>
              </p:cNvPr>
              <p:cNvGrpSpPr/>
              <p:nvPr/>
            </p:nvGrpSpPr>
            <p:grpSpPr>
              <a:xfrm>
                <a:off x="8983046" y="3267120"/>
                <a:ext cx="522530" cy="86824"/>
                <a:chOff x="9025949" y="3107668"/>
                <a:chExt cx="444569" cy="85723"/>
              </a:xfrm>
            </p:grpSpPr>
            <p:sp>
              <p:nvSpPr>
                <p:cNvPr id="36" name="Oval 35">
                  <a:extLst>
                    <a:ext uri="{FF2B5EF4-FFF2-40B4-BE49-F238E27FC236}">
                      <a16:creationId xmlns="" xmlns:a16="http://schemas.microsoft.com/office/drawing/2014/main" id="{D3EF29D1-06DF-4C02-811F-9E0EC2EEEB4F}"/>
                    </a:ext>
                  </a:extLst>
                </p:cNvPr>
                <p:cNvSpPr/>
                <p:nvPr/>
              </p:nvSpPr>
              <p:spPr>
                <a:xfrm>
                  <a:off x="9219536" y="3123987"/>
                  <a:ext cx="46618" cy="69404"/>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7" name="Oval 36">
                  <a:extLst>
                    <a:ext uri="{FF2B5EF4-FFF2-40B4-BE49-F238E27FC236}">
                      <a16:creationId xmlns="" xmlns:a16="http://schemas.microsoft.com/office/drawing/2014/main" id="{882CD625-7B20-4BD9-A7D5-41984B41FD22}"/>
                    </a:ext>
                  </a:extLst>
                </p:cNvPr>
                <p:cNvSpPr/>
                <p:nvPr/>
              </p:nvSpPr>
              <p:spPr>
                <a:xfrm>
                  <a:off x="9326856" y="3117555"/>
                  <a:ext cx="43813" cy="65228"/>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8" name="Oval 37">
                  <a:extLst>
                    <a:ext uri="{FF2B5EF4-FFF2-40B4-BE49-F238E27FC236}">
                      <a16:creationId xmlns="" xmlns:a16="http://schemas.microsoft.com/office/drawing/2014/main" id="{7AD7C70E-EC5F-4D6E-843D-D23F3E004CEA}"/>
                    </a:ext>
                  </a:extLst>
                </p:cNvPr>
                <p:cNvSpPr/>
                <p:nvPr/>
              </p:nvSpPr>
              <p:spPr>
                <a:xfrm>
                  <a:off x="9431371" y="3107668"/>
                  <a:ext cx="39147" cy="58282"/>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9" name="Oval 38">
                  <a:extLst>
                    <a:ext uri="{FF2B5EF4-FFF2-40B4-BE49-F238E27FC236}">
                      <a16:creationId xmlns="" xmlns:a16="http://schemas.microsoft.com/office/drawing/2014/main" id="{AACEEF3D-D371-484C-9423-D2C0868404DB}"/>
                    </a:ext>
                  </a:extLst>
                </p:cNvPr>
                <p:cNvSpPr/>
                <p:nvPr/>
              </p:nvSpPr>
              <p:spPr>
                <a:xfrm rot="5400000">
                  <a:off x="9104314" y="3136300"/>
                  <a:ext cx="65228" cy="43813"/>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40" name="Oval 39">
                  <a:extLst>
                    <a:ext uri="{FF2B5EF4-FFF2-40B4-BE49-F238E27FC236}">
                      <a16:creationId xmlns="" xmlns:a16="http://schemas.microsoft.com/office/drawing/2014/main" id="{2A6F8211-25E8-4254-8D79-6F5F2E79B709}"/>
                    </a:ext>
                  </a:extLst>
                </p:cNvPr>
                <p:cNvSpPr/>
                <p:nvPr/>
              </p:nvSpPr>
              <p:spPr>
                <a:xfrm rot="5400000">
                  <a:off x="9016382" y="3128111"/>
                  <a:ext cx="58282" cy="39147"/>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grpSp>
          <p:sp>
            <p:nvSpPr>
              <p:cNvPr id="31" name="Rectangle 30">
                <a:extLst>
                  <a:ext uri="{FF2B5EF4-FFF2-40B4-BE49-F238E27FC236}">
                    <a16:creationId xmlns="" xmlns:a16="http://schemas.microsoft.com/office/drawing/2014/main" id="{2E9CF1F1-AFFA-4C83-B35F-1CB30EC7C284}"/>
                  </a:ext>
                </a:extLst>
              </p:cNvPr>
              <p:cNvSpPr/>
              <p:nvPr/>
            </p:nvSpPr>
            <p:spPr>
              <a:xfrm flipV="1">
                <a:off x="8929074" y="3210455"/>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2" name="Rectangle 31">
                <a:extLst>
                  <a:ext uri="{FF2B5EF4-FFF2-40B4-BE49-F238E27FC236}">
                    <a16:creationId xmlns="" xmlns:a16="http://schemas.microsoft.com/office/drawing/2014/main" id="{4010B0FE-4262-40CA-B0FC-2019A920F380}"/>
                  </a:ext>
                </a:extLst>
              </p:cNvPr>
              <p:cNvSpPr/>
              <p:nvPr/>
            </p:nvSpPr>
            <p:spPr>
              <a:xfrm flipV="1">
                <a:off x="8922720" y="3154762"/>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3" name="Rectangle 32">
                <a:extLst>
                  <a:ext uri="{FF2B5EF4-FFF2-40B4-BE49-F238E27FC236}">
                    <a16:creationId xmlns="" xmlns:a16="http://schemas.microsoft.com/office/drawing/2014/main" id="{D67BAF95-6E67-4555-B941-0EFDACF2561F}"/>
                  </a:ext>
                </a:extLst>
              </p:cNvPr>
              <p:cNvSpPr/>
              <p:nvPr/>
            </p:nvSpPr>
            <p:spPr>
              <a:xfrm flipV="1">
                <a:off x="8923423" y="3385325"/>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4" name="Rectangle 33">
                <a:extLst>
                  <a:ext uri="{FF2B5EF4-FFF2-40B4-BE49-F238E27FC236}">
                    <a16:creationId xmlns="" xmlns:a16="http://schemas.microsoft.com/office/drawing/2014/main" id="{455100A4-DB7F-4C7B-B2F1-55BE3A2602E4}"/>
                  </a:ext>
                </a:extLst>
              </p:cNvPr>
              <p:cNvSpPr/>
              <p:nvPr/>
            </p:nvSpPr>
            <p:spPr>
              <a:xfrm flipV="1">
                <a:off x="8919405" y="3490543"/>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sp>
            <p:nvSpPr>
              <p:cNvPr id="35" name="Rectangle 34">
                <a:extLst>
                  <a:ext uri="{FF2B5EF4-FFF2-40B4-BE49-F238E27FC236}">
                    <a16:creationId xmlns="" xmlns:a16="http://schemas.microsoft.com/office/drawing/2014/main" id="{81233F8B-35C0-4F93-9491-8E497A4CD640}"/>
                  </a:ext>
                </a:extLst>
              </p:cNvPr>
              <p:cNvSpPr/>
              <p:nvPr/>
            </p:nvSpPr>
            <p:spPr>
              <a:xfrm flipV="1">
                <a:off x="8919405" y="3438149"/>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879"/>
                <a:endParaRPr lang="en-US" sz="800">
                  <a:solidFill>
                    <a:prstClr val="white"/>
                  </a:solidFill>
                  <a:latin typeface="Calibri Light" panose="020F0302020204030204" pitchFamily="34" charset="0"/>
                  <a:cs typeface="Calibri Light" panose="020F0302020204030204" pitchFamily="34" charset="0"/>
                </a:endParaRPr>
              </a:p>
            </p:txBody>
          </p:sp>
        </p:grpSp>
      </p:grpSp>
      <p:sp>
        <p:nvSpPr>
          <p:cNvPr id="52" name="Rectangle 51">
            <a:extLst>
              <a:ext uri="{FF2B5EF4-FFF2-40B4-BE49-F238E27FC236}">
                <a16:creationId xmlns="" xmlns:a16="http://schemas.microsoft.com/office/drawing/2014/main" id="{3AC0AAEB-AAB2-42D0-AAC8-94E438C9E300}"/>
              </a:ext>
            </a:extLst>
          </p:cNvPr>
          <p:cNvSpPr/>
          <p:nvPr userDrawn="1"/>
        </p:nvSpPr>
        <p:spPr>
          <a:xfrm>
            <a:off x="6862088" y="5943346"/>
            <a:ext cx="1135934" cy="264678"/>
          </a:xfrm>
          <a:prstGeom prst="rect">
            <a:avLst/>
          </a:prstGeom>
        </p:spPr>
        <p:txBody>
          <a:bodyPr wrap="none" lIns="63999" tIns="31999" rIns="63999" bIns="31999">
            <a:spAutoFit/>
          </a:bodyPr>
          <a:lstStyle/>
          <a:p>
            <a:pPr algn="r" defTabSz="499968">
              <a:defRPr/>
            </a:pPr>
            <a:r>
              <a:rPr lang="en-US" sz="1300">
                <a:ln w="0"/>
                <a:solidFill>
                  <a:prstClr val="black">
                    <a:lumMod val="50000"/>
                    <a:lumOff val="50000"/>
                  </a:prstClr>
                </a:solidFill>
                <a:effectLst>
                  <a:outerShdw blurRad="38100" dist="19050" dir="2700000" algn="tl" rotWithShape="0">
                    <a:prstClr val="black">
                      <a:alpha val="40000"/>
                    </a:prstClr>
                  </a:outerShdw>
                </a:effectLst>
                <a:latin typeface="Century Gothic" panose="020B0502020202020204" pitchFamily="34" charset="0"/>
              </a:rPr>
              <a:t>designed by</a:t>
            </a:r>
          </a:p>
        </p:txBody>
      </p:sp>
      <p:sp>
        <p:nvSpPr>
          <p:cNvPr id="53" name="TextBox 52">
            <a:extLst>
              <a:ext uri="{FF2B5EF4-FFF2-40B4-BE49-F238E27FC236}">
                <a16:creationId xmlns="" xmlns:a16="http://schemas.microsoft.com/office/drawing/2014/main" id="{34A49353-0392-46F9-AEFA-8526E6156272}"/>
              </a:ext>
            </a:extLst>
          </p:cNvPr>
          <p:cNvSpPr txBox="1"/>
          <p:nvPr userDrawn="1"/>
        </p:nvSpPr>
        <p:spPr>
          <a:xfrm rot="21591437">
            <a:off x="6854377" y="5390713"/>
            <a:ext cx="1250499" cy="587843"/>
          </a:xfrm>
          <a:prstGeom prst="rect">
            <a:avLst/>
          </a:prstGeom>
          <a:noFill/>
        </p:spPr>
        <p:txBody>
          <a:bodyPr wrap="square" lIns="63999" tIns="31999" rIns="63999" bIns="31999" rtlCol="0">
            <a:spAutoFit/>
          </a:bodyPr>
          <a:lstStyle/>
          <a:p>
            <a:pPr algn="r" defTabSz="499968">
              <a:defRPr/>
            </a:pPr>
            <a:r>
              <a:rPr lang="en-US" sz="1700">
                <a:ln w="0"/>
                <a:solidFill>
                  <a:prstClr val="black">
                    <a:lumMod val="50000"/>
                    <a:lumOff val="50000"/>
                  </a:prstClr>
                </a:solidFill>
                <a:effectLst>
                  <a:outerShdw blurRad="38100" dist="19050" dir="2700000" algn="tl" rotWithShape="0">
                    <a:prstClr val="black">
                      <a:alpha val="40000"/>
                    </a:prstClr>
                  </a:outerShdw>
                </a:effectLst>
                <a:latin typeface="Century Gothic" panose="020B0502020202020204" pitchFamily="34" charset="0"/>
              </a:rPr>
              <a:t>EDUCATION</a:t>
            </a:r>
          </a:p>
        </p:txBody>
      </p:sp>
      <p:sp>
        <p:nvSpPr>
          <p:cNvPr id="54" name="TextBox 53">
            <a:extLst>
              <a:ext uri="{FF2B5EF4-FFF2-40B4-BE49-F238E27FC236}">
                <a16:creationId xmlns="" xmlns:a16="http://schemas.microsoft.com/office/drawing/2014/main" id="{F5107691-0DF9-4EE7-9D7B-D283473EA09F}"/>
              </a:ext>
            </a:extLst>
          </p:cNvPr>
          <p:cNvSpPr txBox="1"/>
          <p:nvPr userDrawn="1"/>
        </p:nvSpPr>
        <p:spPr>
          <a:xfrm rot="21591437">
            <a:off x="6774359" y="5117233"/>
            <a:ext cx="1425005" cy="587843"/>
          </a:xfrm>
          <a:prstGeom prst="rect">
            <a:avLst/>
          </a:prstGeom>
          <a:noFill/>
        </p:spPr>
        <p:txBody>
          <a:bodyPr wrap="square" lIns="63999" tIns="31999" rIns="63999" bIns="31999" rtlCol="0">
            <a:spAutoFit/>
          </a:bodyPr>
          <a:lstStyle/>
          <a:p>
            <a:pPr algn="r" defTabSz="499968">
              <a:defRPr/>
            </a:pPr>
            <a:r>
              <a:rPr lang="en-US" sz="1700">
                <a:ln w="0"/>
                <a:solidFill>
                  <a:prstClr val="black">
                    <a:lumMod val="50000"/>
                    <a:lumOff val="50000"/>
                  </a:prstClr>
                </a:solidFill>
                <a:effectLst>
                  <a:outerShdw blurRad="38100" dist="19050" dir="2700000" algn="tl" rotWithShape="0">
                    <a:prstClr val="black">
                      <a:alpha val="40000"/>
                    </a:prstClr>
                  </a:outerShdw>
                </a:effectLst>
                <a:latin typeface="Century Gothic" panose="020B0502020202020204" pitchFamily="34" charset="0"/>
              </a:rPr>
              <a:t>INFOGRAPHIC</a:t>
            </a:r>
          </a:p>
        </p:txBody>
      </p:sp>
    </p:spTree>
    <p:extLst>
      <p:ext uri="{BB962C8B-B14F-4D97-AF65-F5344CB8AC3E}">
        <p14:creationId xmlns:p14="http://schemas.microsoft.com/office/powerpoint/2010/main" xmlns="" val="2733300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pSp>
        <p:nvGrpSpPr>
          <p:cNvPr id="55" name="Group 54">
            <a:extLst>
              <a:ext uri="{FF2B5EF4-FFF2-40B4-BE49-F238E27FC236}">
                <a16:creationId xmlns="" xmlns:a16="http://schemas.microsoft.com/office/drawing/2014/main" id="{A29C59D4-3BDF-44D5-91AC-7C7B58D7F7B7}"/>
              </a:ext>
            </a:extLst>
          </p:cNvPr>
          <p:cNvGrpSpPr/>
          <p:nvPr userDrawn="1"/>
        </p:nvGrpSpPr>
        <p:grpSpPr>
          <a:xfrm>
            <a:off x="5996183" y="6300678"/>
            <a:ext cx="2092973" cy="400110"/>
            <a:chOff x="5112296" y="6941008"/>
            <a:chExt cx="3348757" cy="480132"/>
          </a:xfrm>
        </p:grpSpPr>
        <p:sp>
          <p:nvSpPr>
            <p:cNvPr id="56" name="Freeform: Shape 55">
              <a:extLst>
                <a:ext uri="{FF2B5EF4-FFF2-40B4-BE49-F238E27FC236}">
                  <a16:creationId xmlns="" xmlns:a16="http://schemas.microsoft.com/office/drawing/2014/main" id="{5E24DE31-E7EA-4615-BBC4-7711A68D66F0}"/>
                </a:ext>
              </a:extLst>
            </p:cNvPr>
            <p:cNvSpPr/>
            <p:nvPr userDrawn="1"/>
          </p:nvSpPr>
          <p:spPr>
            <a:xfrm flipH="1">
              <a:off x="7801481" y="7261938"/>
              <a:ext cx="659572" cy="18909"/>
            </a:xfrm>
            <a:custGeom>
              <a:avLst/>
              <a:gdLst>
                <a:gd name="connsiteX0" fmla="*/ 1099751 w 1582739"/>
                <a:gd name="connsiteY0" fmla="*/ 20213 h 773975"/>
                <a:gd name="connsiteX1" fmla="*/ 1037967 w 1582739"/>
                <a:gd name="connsiteY1" fmla="*/ 20213 h 773975"/>
                <a:gd name="connsiteX2" fmla="*/ 259491 w 1582739"/>
                <a:gd name="connsiteY2" fmla="*/ 230278 h 773975"/>
                <a:gd name="connsiteX3" fmla="*/ 1581664 w 1582739"/>
                <a:gd name="connsiteY3" fmla="*/ 427986 h 773975"/>
                <a:gd name="connsiteX4" fmla="*/ 0 w 1582739"/>
                <a:gd name="connsiteY4" fmla="*/ 773975 h 773975"/>
                <a:gd name="connsiteX5" fmla="*/ 0 w 1582739"/>
                <a:gd name="connsiteY5" fmla="*/ 773975 h 773975"/>
                <a:gd name="connsiteX0" fmla="*/ 1099751 w 1582739"/>
                <a:gd name="connsiteY0" fmla="*/ 20213 h 773975"/>
                <a:gd name="connsiteX1" fmla="*/ 1037967 w 1582739"/>
                <a:gd name="connsiteY1" fmla="*/ 20213 h 773975"/>
                <a:gd name="connsiteX2" fmla="*/ 259491 w 1582739"/>
                <a:gd name="connsiteY2" fmla="*/ 230278 h 773975"/>
                <a:gd name="connsiteX3" fmla="*/ 1581664 w 1582739"/>
                <a:gd name="connsiteY3" fmla="*/ 427986 h 773975"/>
                <a:gd name="connsiteX4" fmla="*/ 0 w 1582739"/>
                <a:gd name="connsiteY4" fmla="*/ 773975 h 773975"/>
                <a:gd name="connsiteX0" fmla="*/ 1099751 w 1136322"/>
                <a:gd name="connsiteY0" fmla="*/ 20213 h 773975"/>
                <a:gd name="connsiteX1" fmla="*/ 1037967 w 1136322"/>
                <a:gd name="connsiteY1" fmla="*/ 20213 h 773975"/>
                <a:gd name="connsiteX2" fmla="*/ 259491 w 1136322"/>
                <a:gd name="connsiteY2" fmla="*/ 230278 h 773975"/>
                <a:gd name="connsiteX3" fmla="*/ 0 w 1136322"/>
                <a:gd name="connsiteY3" fmla="*/ 773975 h 773975"/>
                <a:gd name="connsiteX0" fmla="*/ 840260 w 876831"/>
                <a:gd name="connsiteY0" fmla="*/ 20213 h 230279"/>
                <a:gd name="connsiteX1" fmla="*/ 778476 w 876831"/>
                <a:gd name="connsiteY1" fmla="*/ 20213 h 230279"/>
                <a:gd name="connsiteX2" fmla="*/ 0 w 876831"/>
                <a:gd name="connsiteY2" fmla="*/ 230278 h 230279"/>
                <a:gd name="connsiteX0" fmla="*/ 513488 w 533892"/>
                <a:gd name="connsiteY0" fmla="*/ 24978 h 67167"/>
                <a:gd name="connsiteX1" fmla="*/ 451704 w 533892"/>
                <a:gd name="connsiteY1" fmla="*/ 24978 h 67167"/>
                <a:gd name="connsiteX2" fmla="*/ 0 w 533892"/>
                <a:gd name="connsiteY2" fmla="*/ 67167 h 67167"/>
                <a:gd name="connsiteX0" fmla="*/ 513488 w 533892"/>
                <a:gd name="connsiteY0" fmla="*/ 9590 h 76877"/>
                <a:gd name="connsiteX1" fmla="*/ 451704 w 533892"/>
                <a:gd name="connsiteY1" fmla="*/ 9590 h 76877"/>
                <a:gd name="connsiteX2" fmla="*/ 0 w 533892"/>
                <a:gd name="connsiteY2" fmla="*/ 51779 h 76877"/>
                <a:gd name="connsiteX0" fmla="*/ 513488 w 533892"/>
                <a:gd name="connsiteY0" fmla="*/ 9590 h 51779"/>
                <a:gd name="connsiteX1" fmla="*/ 451704 w 533892"/>
                <a:gd name="connsiteY1" fmla="*/ 9590 h 51779"/>
                <a:gd name="connsiteX2" fmla="*/ 0 w 533892"/>
                <a:gd name="connsiteY2" fmla="*/ 51779 h 51779"/>
                <a:gd name="connsiteX0" fmla="*/ 521526 w 542243"/>
                <a:gd name="connsiteY0" fmla="*/ 18519 h 22952"/>
                <a:gd name="connsiteX1" fmla="*/ 459742 w 542243"/>
                <a:gd name="connsiteY1" fmla="*/ 18519 h 22952"/>
                <a:gd name="connsiteX2" fmla="*/ 0 w 542243"/>
                <a:gd name="connsiteY2" fmla="*/ 22952 h 22952"/>
                <a:gd name="connsiteX0" fmla="*/ 521526 w 542243"/>
                <a:gd name="connsiteY0" fmla="*/ 10163 h 14596"/>
                <a:gd name="connsiteX1" fmla="*/ 459742 w 542243"/>
                <a:gd name="connsiteY1" fmla="*/ 10163 h 14596"/>
                <a:gd name="connsiteX2" fmla="*/ 0 w 542243"/>
                <a:gd name="connsiteY2" fmla="*/ 14596 h 14596"/>
                <a:gd name="connsiteX0" fmla="*/ 539612 w 556628"/>
                <a:gd name="connsiteY0" fmla="*/ 21415 h 21415"/>
                <a:gd name="connsiteX1" fmla="*/ 459742 w 556628"/>
                <a:gd name="connsiteY1" fmla="*/ 10627 h 21415"/>
                <a:gd name="connsiteX2" fmla="*/ 0 w 556628"/>
                <a:gd name="connsiteY2" fmla="*/ 15060 h 21415"/>
              </a:gdLst>
              <a:ahLst/>
              <a:cxnLst>
                <a:cxn ang="0">
                  <a:pos x="connsiteX0" y="connsiteY0"/>
                </a:cxn>
                <a:cxn ang="0">
                  <a:pos x="connsiteX1" y="connsiteY1"/>
                </a:cxn>
                <a:cxn ang="0">
                  <a:pos x="connsiteX2" y="connsiteY2"/>
                </a:cxn>
              </a:cxnLst>
              <a:rect l="l" t="t" r="r" b="b"/>
              <a:pathLst>
                <a:path w="556628" h="21415">
                  <a:moveTo>
                    <a:pt x="539612" y="21415"/>
                  </a:moveTo>
                  <a:cubicBezTo>
                    <a:pt x="578741" y="3909"/>
                    <a:pt x="549677" y="11686"/>
                    <a:pt x="459742" y="10627"/>
                  </a:cubicBezTo>
                  <a:cubicBezTo>
                    <a:pt x="369807" y="9568"/>
                    <a:pt x="124022" y="-15384"/>
                    <a:pt x="0" y="15060"/>
                  </a:cubicBezTo>
                </a:path>
              </a:pathLst>
            </a:custGeom>
            <a:ln w="38100">
              <a:solidFill>
                <a:srgbClr val="898989"/>
              </a:solidFill>
              <a:headEnd type="none" w="med" len="sm"/>
              <a:tailEnd type="none" w="sm" len="sm"/>
            </a:ln>
          </p:spPr>
          <p:style>
            <a:lnRef idx="1">
              <a:schemeClr val="dk1"/>
            </a:lnRef>
            <a:fillRef idx="0">
              <a:schemeClr val="dk1"/>
            </a:fillRef>
            <a:effectRef idx="0">
              <a:schemeClr val="dk1"/>
            </a:effectRef>
            <a:fontRef idx="minor">
              <a:schemeClr val="tx1"/>
            </a:fontRef>
          </p:style>
          <p:txBody>
            <a:bodyPr rtlCol="0" anchor="ctr">
              <a:scene3d>
                <a:camera prst="isometricOffAxis1Top"/>
                <a:lightRig rig="threePt" dir="t"/>
              </a:scene3d>
            </a:bodyPr>
            <a:lstStyle/>
            <a:p>
              <a:pPr algn="ctr" defTabSz="768096"/>
              <a:endParaRPr lang="en-US" sz="800">
                <a:gradFill flip="none" rotWithShape="1">
                  <a:gsLst>
                    <a:gs pos="0">
                      <a:prstClr val="black">
                        <a:tint val="66000"/>
                        <a:satMod val="160000"/>
                      </a:prstClr>
                    </a:gs>
                    <a:gs pos="50000">
                      <a:prstClr val="black">
                        <a:tint val="44500"/>
                        <a:satMod val="160000"/>
                      </a:prstClr>
                    </a:gs>
                    <a:gs pos="100000">
                      <a:prstClr val="black">
                        <a:tint val="23500"/>
                        <a:satMod val="160000"/>
                      </a:prstClr>
                    </a:gs>
                  </a:gsLst>
                  <a:lin ang="2700000" scaled="1"/>
                  <a:tileRect/>
                </a:gradFill>
              </a:endParaRPr>
            </a:p>
          </p:txBody>
        </p:sp>
        <p:sp>
          <p:nvSpPr>
            <p:cNvPr id="57" name="Rectangle 56">
              <a:extLst>
                <a:ext uri="{FF2B5EF4-FFF2-40B4-BE49-F238E27FC236}">
                  <a16:creationId xmlns="" xmlns:a16="http://schemas.microsoft.com/office/drawing/2014/main" id="{B10259E9-496D-420C-B91C-2F4ED9F0E3B9}"/>
                </a:ext>
              </a:extLst>
            </p:cNvPr>
            <p:cNvSpPr/>
            <p:nvPr userDrawn="1"/>
          </p:nvSpPr>
          <p:spPr>
            <a:xfrm>
              <a:off x="5112296" y="6941008"/>
              <a:ext cx="2803845" cy="480132"/>
            </a:xfrm>
            <a:prstGeom prst="rect">
              <a:avLst/>
            </a:prstGeom>
          </p:spPr>
          <p:txBody>
            <a:bodyPr wrap="none">
              <a:spAutoFit/>
            </a:bodyPr>
            <a:lstStyle/>
            <a:p>
              <a:pPr algn="r" defTabSz="500043">
                <a:defRPr/>
              </a:pPr>
              <a:r>
                <a:rPr lang="en-US" sz="2000" i="1">
                  <a:ln w="0"/>
                  <a:solidFill>
                    <a:srgbClr val="898989"/>
                  </a:solidFill>
                  <a:latin typeface="Segoe Print" panose="02000600000000000000" pitchFamily="2" charset="0"/>
                </a:rPr>
                <a:t>tinyppt.com</a:t>
              </a:r>
            </a:p>
          </p:txBody>
        </p:sp>
      </p:grpSp>
      <p:grpSp>
        <p:nvGrpSpPr>
          <p:cNvPr id="12" name="Group 11">
            <a:extLst>
              <a:ext uri="{FF2B5EF4-FFF2-40B4-BE49-F238E27FC236}">
                <a16:creationId xmlns="" xmlns:a16="http://schemas.microsoft.com/office/drawing/2014/main" id="{B4FF7685-6BA8-46A3-8FF9-45E76C44DD40}"/>
              </a:ext>
            </a:extLst>
          </p:cNvPr>
          <p:cNvGrpSpPr/>
          <p:nvPr userDrawn="1"/>
        </p:nvGrpSpPr>
        <p:grpSpPr>
          <a:xfrm>
            <a:off x="8484205" y="5162592"/>
            <a:ext cx="511094" cy="1506603"/>
            <a:chOff x="11740266" y="3088595"/>
            <a:chExt cx="1090383" cy="2410680"/>
          </a:xfrm>
        </p:grpSpPr>
        <p:pic>
          <p:nvPicPr>
            <p:cNvPr id="13" name="Picture 12">
              <a:hlinkClick r:id="rId2"/>
              <a:extLst>
                <a:ext uri="{FF2B5EF4-FFF2-40B4-BE49-F238E27FC236}">
                  <a16:creationId xmlns="" xmlns:a16="http://schemas.microsoft.com/office/drawing/2014/main" id="{E31F03A9-7F94-4394-A6F1-9065EEA7589E}"/>
                </a:ext>
              </a:extLst>
            </p:cNvPr>
            <p:cNvPicPr>
              <a:picLocks noChangeAspect="1"/>
            </p:cNvPicPr>
            <p:nvPr userDrawn="1"/>
          </p:nvPicPr>
          <p:blipFill rotWithShape="1">
            <a:blip r:embed="rId3" cstate="print">
              <a:lum bright="70000" contrast="-70000"/>
              <a:extLst>
                <a:ext uri="{28A0092B-C50C-407E-A947-70E740481C1C}">
                  <a14:useLocalDpi xmlns:a14="http://schemas.microsoft.com/office/drawing/2010/main" xmlns="" val="0"/>
                </a:ext>
              </a:extLst>
            </a:blip>
            <a:srcRect l="37213" t="36765" r="33001" b="35534"/>
            <a:stretch/>
          </p:blipFill>
          <p:spPr>
            <a:xfrm flipH="1">
              <a:off x="11740266" y="3088595"/>
              <a:ext cx="959072" cy="838443"/>
            </a:xfrm>
            <a:prstGeom prst="rect">
              <a:avLst/>
            </a:prstGeom>
            <a:effectLst/>
          </p:spPr>
        </p:pic>
        <p:pic>
          <p:nvPicPr>
            <p:cNvPr id="14" name="Picture 13">
              <a:hlinkClick r:id="rId4"/>
              <a:extLst>
                <a:ext uri="{FF2B5EF4-FFF2-40B4-BE49-F238E27FC236}">
                  <a16:creationId xmlns="" xmlns:a16="http://schemas.microsoft.com/office/drawing/2014/main" id="{A90004B9-D36A-47BD-B90F-4B1994A23F3C}"/>
                </a:ext>
              </a:extLst>
            </p:cNvPr>
            <p:cNvPicPr>
              <a:picLocks noChangeAspect="1"/>
            </p:cNvPicPr>
            <p:nvPr userDrawn="1"/>
          </p:nvPicPr>
          <p:blipFill rotWithShape="1">
            <a:blip r:embed="rId3" cstate="print">
              <a:lum bright="70000" contrast="-70000"/>
              <a:extLst>
                <a:ext uri="{28A0092B-C50C-407E-A947-70E740481C1C}">
                  <a14:useLocalDpi xmlns:a14="http://schemas.microsoft.com/office/drawing/2010/main" xmlns="" val="0"/>
                </a:ext>
              </a:extLst>
            </a:blip>
            <a:srcRect l="70214" t="69933" b="2366"/>
            <a:stretch/>
          </p:blipFill>
          <p:spPr>
            <a:xfrm>
              <a:off x="11871577" y="3863271"/>
              <a:ext cx="959072" cy="838443"/>
            </a:xfrm>
            <a:prstGeom prst="rect">
              <a:avLst/>
            </a:prstGeom>
            <a:effectLst/>
          </p:spPr>
        </p:pic>
        <p:pic>
          <p:nvPicPr>
            <p:cNvPr id="15" name="Picture 14">
              <a:hlinkClick r:id="rId5"/>
              <a:extLst>
                <a:ext uri="{FF2B5EF4-FFF2-40B4-BE49-F238E27FC236}">
                  <a16:creationId xmlns="" xmlns:a16="http://schemas.microsoft.com/office/drawing/2014/main" id="{4DF9B10F-831B-4F92-903B-F507D54F7CB8}"/>
                </a:ext>
              </a:extLst>
            </p:cNvPr>
            <p:cNvPicPr>
              <a:picLocks noChangeAspect="1"/>
            </p:cNvPicPr>
            <p:nvPr userDrawn="1"/>
          </p:nvPicPr>
          <p:blipFill rotWithShape="1">
            <a:blip r:embed="rId3" cstate="print">
              <a:lum bright="70000" contrast="-70000"/>
              <a:extLst>
                <a:ext uri="{28A0092B-C50C-407E-A947-70E740481C1C}">
                  <a14:useLocalDpi xmlns:a14="http://schemas.microsoft.com/office/drawing/2010/main" xmlns="" val="0"/>
                </a:ext>
              </a:extLst>
            </a:blip>
            <a:srcRect l="4053" t="4166" r="66161" b="68133"/>
            <a:stretch/>
          </p:blipFill>
          <p:spPr>
            <a:xfrm flipH="1">
              <a:off x="11752792" y="4660832"/>
              <a:ext cx="959072" cy="838443"/>
            </a:xfrm>
            <a:prstGeom prst="rect">
              <a:avLst/>
            </a:prstGeom>
            <a:effectLst/>
          </p:spPr>
        </p:pic>
      </p:grpSp>
      <p:grpSp>
        <p:nvGrpSpPr>
          <p:cNvPr id="16" name="Group 15">
            <a:extLst>
              <a:ext uri="{FF2B5EF4-FFF2-40B4-BE49-F238E27FC236}">
                <a16:creationId xmlns="" xmlns:a16="http://schemas.microsoft.com/office/drawing/2014/main" id="{B824292F-1623-48C4-8266-0816DF542B3B}"/>
              </a:ext>
            </a:extLst>
          </p:cNvPr>
          <p:cNvGrpSpPr/>
          <p:nvPr userDrawn="1"/>
        </p:nvGrpSpPr>
        <p:grpSpPr>
          <a:xfrm>
            <a:off x="6948013" y="5856312"/>
            <a:ext cx="1120117" cy="38099"/>
            <a:chOff x="6081486" y="2315030"/>
            <a:chExt cx="4347029" cy="290287"/>
          </a:xfrm>
        </p:grpSpPr>
        <p:sp>
          <p:nvSpPr>
            <p:cNvPr id="17" name="Rectangle 16">
              <a:extLst>
                <a:ext uri="{FF2B5EF4-FFF2-40B4-BE49-F238E27FC236}">
                  <a16:creationId xmlns="" xmlns:a16="http://schemas.microsoft.com/office/drawing/2014/main" id="{ACF04DF6-516D-47AE-9B06-A8F92C0FC48C}"/>
                </a:ext>
              </a:extLst>
            </p:cNvPr>
            <p:cNvSpPr/>
            <p:nvPr userDrawn="1"/>
          </p:nvSpPr>
          <p:spPr>
            <a:xfrm>
              <a:off x="6081486" y="2315030"/>
              <a:ext cx="914400" cy="290285"/>
            </a:xfrm>
            <a:prstGeom prst="rect">
              <a:avLst/>
            </a:prstGeom>
            <a:solidFill>
              <a:srgbClr val="E54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8096"/>
              <a:endParaRPr lang="en-US" sz="800">
                <a:solidFill>
                  <a:prstClr val="white"/>
                </a:solidFill>
              </a:endParaRPr>
            </a:p>
          </p:txBody>
        </p:sp>
        <p:sp>
          <p:nvSpPr>
            <p:cNvPr id="18" name="Rectangle 17">
              <a:extLst>
                <a:ext uri="{FF2B5EF4-FFF2-40B4-BE49-F238E27FC236}">
                  <a16:creationId xmlns="" xmlns:a16="http://schemas.microsoft.com/office/drawing/2014/main" id="{C0842FEB-4757-4638-B3A4-975B61A29B1F}"/>
                </a:ext>
              </a:extLst>
            </p:cNvPr>
            <p:cNvSpPr/>
            <p:nvPr userDrawn="1"/>
          </p:nvSpPr>
          <p:spPr>
            <a:xfrm>
              <a:off x="6939643" y="2315030"/>
              <a:ext cx="914400" cy="290285"/>
            </a:xfrm>
            <a:prstGeom prst="rect">
              <a:avLst/>
            </a:prstGeom>
            <a:solidFill>
              <a:srgbClr val="F97D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8096"/>
              <a:endParaRPr lang="en-US" sz="800">
                <a:solidFill>
                  <a:prstClr val="white"/>
                </a:solidFill>
              </a:endParaRPr>
            </a:p>
          </p:txBody>
        </p:sp>
        <p:sp>
          <p:nvSpPr>
            <p:cNvPr id="19" name="Rectangle 18">
              <a:extLst>
                <a:ext uri="{FF2B5EF4-FFF2-40B4-BE49-F238E27FC236}">
                  <a16:creationId xmlns="" xmlns:a16="http://schemas.microsoft.com/office/drawing/2014/main" id="{9C1F16C3-55C2-46F2-A4E0-71C2D3A2A28A}"/>
                </a:ext>
              </a:extLst>
            </p:cNvPr>
            <p:cNvSpPr/>
            <p:nvPr userDrawn="1"/>
          </p:nvSpPr>
          <p:spPr>
            <a:xfrm>
              <a:off x="7797800" y="2315030"/>
              <a:ext cx="914400" cy="290285"/>
            </a:xfrm>
            <a:prstGeom prst="rect">
              <a:avLst/>
            </a:prstGeom>
            <a:solidFill>
              <a:srgbClr val="FEB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8096"/>
              <a:endParaRPr lang="en-US" sz="800">
                <a:solidFill>
                  <a:prstClr val="white"/>
                </a:solidFill>
              </a:endParaRPr>
            </a:p>
          </p:txBody>
        </p:sp>
        <p:sp>
          <p:nvSpPr>
            <p:cNvPr id="20" name="Rectangle 19">
              <a:extLst>
                <a:ext uri="{FF2B5EF4-FFF2-40B4-BE49-F238E27FC236}">
                  <a16:creationId xmlns="" xmlns:a16="http://schemas.microsoft.com/office/drawing/2014/main" id="{B0440612-0EA5-4826-90BD-CEED0E9E5414}"/>
                </a:ext>
              </a:extLst>
            </p:cNvPr>
            <p:cNvSpPr/>
            <p:nvPr userDrawn="1"/>
          </p:nvSpPr>
          <p:spPr>
            <a:xfrm>
              <a:off x="8655957" y="2315030"/>
              <a:ext cx="914400" cy="290285"/>
            </a:xfrm>
            <a:prstGeom prst="rect">
              <a:avLst/>
            </a:prstGeom>
            <a:solidFill>
              <a:srgbClr val="00C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8096"/>
              <a:endParaRPr lang="en-US" sz="800">
                <a:solidFill>
                  <a:prstClr val="white"/>
                </a:solidFill>
              </a:endParaRPr>
            </a:p>
          </p:txBody>
        </p:sp>
        <p:sp>
          <p:nvSpPr>
            <p:cNvPr id="21" name="Rectangle 20">
              <a:extLst>
                <a:ext uri="{FF2B5EF4-FFF2-40B4-BE49-F238E27FC236}">
                  <a16:creationId xmlns="" xmlns:a16="http://schemas.microsoft.com/office/drawing/2014/main" id="{393B6CE1-DF88-42EF-A72B-8D164947D796}"/>
                </a:ext>
              </a:extLst>
            </p:cNvPr>
            <p:cNvSpPr/>
            <p:nvPr userDrawn="1"/>
          </p:nvSpPr>
          <p:spPr>
            <a:xfrm>
              <a:off x="9514115" y="2315032"/>
              <a:ext cx="914400" cy="290285"/>
            </a:xfrm>
            <a:prstGeom prst="rect">
              <a:avLst/>
            </a:prstGeom>
            <a:solidFill>
              <a:srgbClr val="0D9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8096"/>
              <a:endParaRPr lang="en-US" sz="800">
                <a:solidFill>
                  <a:prstClr val="white"/>
                </a:solidFill>
              </a:endParaRPr>
            </a:p>
          </p:txBody>
        </p:sp>
      </p:grpSp>
      <p:sp>
        <p:nvSpPr>
          <p:cNvPr id="22" name="Oval 21">
            <a:extLst>
              <a:ext uri="{FF2B5EF4-FFF2-40B4-BE49-F238E27FC236}">
                <a16:creationId xmlns="" xmlns:a16="http://schemas.microsoft.com/office/drawing/2014/main" id="{0D9BB550-5684-4AD1-BF2E-21EC5A4C1CB9}"/>
              </a:ext>
            </a:extLst>
          </p:cNvPr>
          <p:cNvSpPr/>
          <p:nvPr userDrawn="1"/>
        </p:nvSpPr>
        <p:spPr>
          <a:xfrm>
            <a:off x="7817679" y="6425769"/>
            <a:ext cx="1019433" cy="287638"/>
          </a:xfrm>
          <a:prstGeom prst="ellipse">
            <a:avLst/>
          </a:prstGeom>
          <a:gradFill flip="none" rotWithShape="1">
            <a:gsLst>
              <a:gs pos="0">
                <a:srgbClr val="534D39">
                  <a:alpha val="45000"/>
                </a:srgbClr>
              </a:gs>
              <a:gs pos="100000">
                <a:srgbClr val="9C9173">
                  <a:alpha val="45000"/>
                </a:srgbClr>
              </a:gs>
            </a:gsLst>
            <a:lin ang="18900000" scaled="1"/>
            <a:tileRect/>
          </a:gradFill>
          <a:ln>
            <a:noFill/>
          </a:ln>
          <a:effectLst>
            <a:glow>
              <a:schemeClr val="accent1">
                <a:alpha val="0"/>
              </a:schemeClr>
            </a:glow>
            <a:outerShdw blurRad="50800" dist="50800" dir="5400000" sx="1000" sy="1000" algn="ctr" rotWithShape="0">
              <a:srgbClr val="000000">
                <a:alpha val="43137"/>
              </a:srgbClr>
            </a:outerShdw>
            <a:reflection endPos="0" dist="50800" dir="5400000" sy="-100000" algn="bl" rotWithShape="0"/>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4008" tIns="32004" rIns="64008" bIns="32004" rtlCol="0" anchor="ctr"/>
          <a:lstStyle/>
          <a:p>
            <a:pPr algn="ctr" defTabSz="640080">
              <a:defRPr/>
            </a:pPr>
            <a:endParaRPr lang="en-US" sz="800">
              <a:solidFill>
                <a:prstClr val="white"/>
              </a:solidFill>
            </a:endParaRPr>
          </a:p>
        </p:txBody>
      </p:sp>
      <p:grpSp>
        <p:nvGrpSpPr>
          <p:cNvPr id="23" name="Group 22">
            <a:extLst>
              <a:ext uri="{FF2B5EF4-FFF2-40B4-BE49-F238E27FC236}">
                <a16:creationId xmlns="" xmlns:a16="http://schemas.microsoft.com/office/drawing/2014/main" id="{E05D6C7C-6326-4A90-AABB-96578EDE8E20}"/>
              </a:ext>
            </a:extLst>
          </p:cNvPr>
          <p:cNvGrpSpPr/>
          <p:nvPr userDrawn="1"/>
        </p:nvGrpSpPr>
        <p:grpSpPr>
          <a:xfrm rot="1059358">
            <a:off x="8097535" y="5135938"/>
            <a:ext cx="318285" cy="1496077"/>
            <a:chOff x="7637507" y="1421845"/>
            <a:chExt cx="651281" cy="3810660"/>
          </a:xfrm>
          <a:effectLst/>
        </p:grpSpPr>
        <p:grpSp>
          <p:nvGrpSpPr>
            <p:cNvPr id="24" name="Group 23">
              <a:extLst>
                <a:ext uri="{FF2B5EF4-FFF2-40B4-BE49-F238E27FC236}">
                  <a16:creationId xmlns="" xmlns:a16="http://schemas.microsoft.com/office/drawing/2014/main" id="{DACBD657-D453-4CEA-A303-8E92659D18FD}"/>
                </a:ext>
              </a:extLst>
            </p:cNvPr>
            <p:cNvGrpSpPr/>
            <p:nvPr/>
          </p:nvGrpSpPr>
          <p:grpSpPr>
            <a:xfrm>
              <a:off x="7655506" y="2808678"/>
              <a:ext cx="607331" cy="2423827"/>
              <a:chOff x="2700879" y="1478500"/>
              <a:chExt cx="482093" cy="1843943"/>
            </a:xfrm>
          </p:grpSpPr>
          <p:sp>
            <p:nvSpPr>
              <p:cNvPr id="49" name="Freeform 66">
                <a:extLst>
                  <a:ext uri="{FF2B5EF4-FFF2-40B4-BE49-F238E27FC236}">
                    <a16:creationId xmlns="" xmlns:a16="http://schemas.microsoft.com/office/drawing/2014/main" id="{98D8C07C-BC74-4389-AEFC-C85DF78769F2}"/>
                  </a:ext>
                </a:extLst>
              </p:cNvPr>
              <p:cNvSpPr/>
              <p:nvPr/>
            </p:nvSpPr>
            <p:spPr>
              <a:xfrm flipV="1">
                <a:off x="2700879" y="1478500"/>
                <a:ext cx="482093" cy="1834742"/>
              </a:xfrm>
              <a:custGeom>
                <a:avLst/>
                <a:gdLst>
                  <a:gd name="connsiteX0" fmla="*/ 0 w 940813"/>
                  <a:gd name="connsiteY0" fmla="*/ 3496036 h 3496036"/>
                  <a:gd name="connsiteX1" fmla="*/ 940535 w 940813"/>
                  <a:gd name="connsiteY1" fmla="*/ 3496036 h 3496036"/>
                  <a:gd name="connsiteX2" fmla="*/ 940535 w 940813"/>
                  <a:gd name="connsiteY2" fmla="*/ 887080 h 3496036"/>
                  <a:gd name="connsiteX3" fmla="*/ 940813 w 940813"/>
                  <a:gd name="connsiteY3" fmla="*/ 887080 h 3496036"/>
                  <a:gd name="connsiteX4" fmla="*/ 470407 w 940813"/>
                  <a:gd name="connsiteY4" fmla="*/ 0 h 3496036"/>
                  <a:gd name="connsiteX5" fmla="*/ 139 w 940813"/>
                  <a:gd name="connsiteY5" fmla="*/ 886818 h 3496036"/>
                  <a:gd name="connsiteX6" fmla="*/ 0 w 940813"/>
                  <a:gd name="connsiteY6" fmla="*/ 886818 h 3496036"/>
                  <a:gd name="connsiteX7" fmla="*/ 0 w 940813"/>
                  <a:gd name="connsiteY7" fmla="*/ 887080 h 3496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0813" h="3496036">
                    <a:moveTo>
                      <a:pt x="0" y="3496036"/>
                    </a:moveTo>
                    <a:lnTo>
                      <a:pt x="940535" y="3496036"/>
                    </a:lnTo>
                    <a:lnTo>
                      <a:pt x="940535" y="887080"/>
                    </a:lnTo>
                    <a:lnTo>
                      <a:pt x="940813" y="887080"/>
                    </a:lnTo>
                    <a:lnTo>
                      <a:pt x="470407" y="0"/>
                    </a:lnTo>
                    <a:lnTo>
                      <a:pt x="139" y="886818"/>
                    </a:lnTo>
                    <a:lnTo>
                      <a:pt x="0" y="886818"/>
                    </a:lnTo>
                    <a:lnTo>
                      <a:pt x="0" y="887080"/>
                    </a:lnTo>
                    <a:close/>
                  </a:path>
                </a:pathLst>
              </a:custGeom>
              <a:gradFill flip="none" rotWithShape="1">
                <a:gsLst>
                  <a:gs pos="0">
                    <a:srgbClr val="FDE2C5"/>
                  </a:gs>
                  <a:gs pos="57000">
                    <a:srgbClr val="E8A374"/>
                  </a:gs>
                  <a:gs pos="94631">
                    <a:srgbClr val="F1BF99"/>
                  </a:gs>
                  <a:gs pos="73000">
                    <a:srgbClr val="C37E4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50" name="Freeform 67">
                <a:extLst>
                  <a:ext uri="{FF2B5EF4-FFF2-40B4-BE49-F238E27FC236}">
                    <a16:creationId xmlns="" xmlns:a16="http://schemas.microsoft.com/office/drawing/2014/main" id="{23AEAC7F-CF66-46B8-A2AA-FE3FC6EB0BF5}"/>
                  </a:ext>
                </a:extLst>
              </p:cNvPr>
              <p:cNvSpPr/>
              <p:nvPr/>
            </p:nvSpPr>
            <p:spPr>
              <a:xfrm>
                <a:off x="2873754" y="3173373"/>
                <a:ext cx="109461" cy="116951"/>
              </a:xfrm>
              <a:custGeom>
                <a:avLst/>
                <a:gdLst>
                  <a:gd name="connsiteX0" fmla="*/ 0 w 206467"/>
                  <a:gd name="connsiteY0" fmla="*/ 0 h 177143"/>
                  <a:gd name="connsiteX1" fmla="*/ 206467 w 206467"/>
                  <a:gd name="connsiteY1" fmla="*/ 177143 h 177143"/>
                  <a:gd name="connsiteX2" fmla="*/ 206467 w 206467"/>
                  <a:gd name="connsiteY2" fmla="*/ 177143 h 177143"/>
                  <a:gd name="connsiteX3" fmla="*/ 0 w 206467"/>
                  <a:gd name="connsiteY3" fmla="*/ 0 h 177143"/>
                  <a:gd name="connsiteX4" fmla="*/ 0 w 206467"/>
                  <a:gd name="connsiteY4" fmla="*/ 0 h 177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467" h="177143">
                    <a:moveTo>
                      <a:pt x="0" y="0"/>
                    </a:moveTo>
                    <a:lnTo>
                      <a:pt x="206467" y="177143"/>
                    </a:lnTo>
                    <a:lnTo>
                      <a:pt x="206467" y="177143"/>
                    </a:lnTo>
                    <a:lnTo>
                      <a:pt x="0" y="0"/>
                    </a:lnTo>
                    <a:lnTo>
                      <a:pt x="0" y="0"/>
                    </a:lnTo>
                    <a:close/>
                  </a:path>
                </a:pathLst>
              </a:custGeom>
              <a:gradFill flip="none" rotWithShape="1">
                <a:gsLst>
                  <a:gs pos="0">
                    <a:srgbClr val="866CAF"/>
                  </a:gs>
                  <a:gs pos="100000">
                    <a:srgbClr val="9B89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51" name="Freeform 71">
                <a:extLst>
                  <a:ext uri="{FF2B5EF4-FFF2-40B4-BE49-F238E27FC236}">
                    <a16:creationId xmlns="" xmlns:a16="http://schemas.microsoft.com/office/drawing/2014/main" id="{F90678BA-9184-4E66-9764-1C0A0EAAC33F}"/>
                  </a:ext>
                </a:extLst>
              </p:cNvPr>
              <p:cNvSpPr/>
              <p:nvPr/>
            </p:nvSpPr>
            <p:spPr>
              <a:xfrm flipV="1">
                <a:off x="2861078" y="3166736"/>
                <a:ext cx="156913" cy="155707"/>
              </a:xfrm>
              <a:custGeom>
                <a:avLst/>
                <a:gdLst>
                  <a:gd name="connsiteX0" fmla="*/ 0 w 227006"/>
                  <a:gd name="connsiteY0" fmla="*/ 195768 h 195768"/>
                  <a:gd name="connsiteX1" fmla="*/ 227006 w 227006"/>
                  <a:gd name="connsiteY1" fmla="*/ 195768 h 195768"/>
                  <a:gd name="connsiteX2" fmla="*/ 113503 w 227006"/>
                  <a:gd name="connsiteY2" fmla="*/ 0 h 195768"/>
                </a:gdLst>
                <a:ahLst/>
                <a:cxnLst>
                  <a:cxn ang="0">
                    <a:pos x="connsiteX0" y="connsiteY0"/>
                  </a:cxn>
                  <a:cxn ang="0">
                    <a:pos x="connsiteX1" y="connsiteY1"/>
                  </a:cxn>
                  <a:cxn ang="0">
                    <a:pos x="connsiteX2" y="connsiteY2"/>
                  </a:cxn>
                </a:cxnLst>
                <a:rect l="l" t="t" r="r" b="b"/>
                <a:pathLst>
                  <a:path w="227006" h="195768">
                    <a:moveTo>
                      <a:pt x="0" y="195768"/>
                    </a:moveTo>
                    <a:lnTo>
                      <a:pt x="227006" y="195768"/>
                    </a:lnTo>
                    <a:lnTo>
                      <a:pt x="113503" y="0"/>
                    </a:lnTo>
                    <a:close/>
                  </a:path>
                </a:pathLst>
              </a:custGeom>
              <a:gradFill flip="none" rotWithShape="1">
                <a:gsLst>
                  <a:gs pos="77000">
                    <a:schemeClr val="tx1"/>
                  </a:gs>
                  <a:gs pos="49000">
                    <a:schemeClr val="tx1">
                      <a:lumMod val="75000"/>
                      <a:lumOff val="25000"/>
                    </a:schemeClr>
                  </a:gs>
                  <a:gs pos="18000">
                    <a:schemeClr val="tx1">
                      <a:lumMod val="95000"/>
                      <a:lumOff val="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grpSp>
        <p:grpSp>
          <p:nvGrpSpPr>
            <p:cNvPr id="25" name="Group 24">
              <a:extLst>
                <a:ext uri="{FF2B5EF4-FFF2-40B4-BE49-F238E27FC236}">
                  <a16:creationId xmlns="" xmlns:a16="http://schemas.microsoft.com/office/drawing/2014/main" id="{9DE2D122-A5D3-43E2-BC32-E2B4B261D24D}"/>
                </a:ext>
              </a:extLst>
            </p:cNvPr>
            <p:cNvGrpSpPr/>
            <p:nvPr/>
          </p:nvGrpSpPr>
          <p:grpSpPr>
            <a:xfrm flipH="1">
              <a:off x="7654600" y="2180364"/>
              <a:ext cx="609948" cy="2442293"/>
              <a:chOff x="3835539" y="-680458"/>
              <a:chExt cx="499930" cy="6163946"/>
            </a:xfrm>
          </p:grpSpPr>
          <p:grpSp>
            <p:nvGrpSpPr>
              <p:cNvPr id="41" name="Group 40">
                <a:extLst>
                  <a:ext uri="{FF2B5EF4-FFF2-40B4-BE49-F238E27FC236}">
                    <a16:creationId xmlns="" xmlns:a16="http://schemas.microsoft.com/office/drawing/2014/main" id="{66DF6B76-66A5-4B82-84DD-BA8CECCC14E7}"/>
                  </a:ext>
                </a:extLst>
              </p:cNvPr>
              <p:cNvGrpSpPr/>
              <p:nvPr/>
            </p:nvGrpSpPr>
            <p:grpSpPr>
              <a:xfrm>
                <a:off x="3835539" y="4084854"/>
                <a:ext cx="499930" cy="1398634"/>
                <a:chOff x="2689204" y="1450752"/>
                <a:chExt cx="499930" cy="1398634"/>
              </a:xfrm>
            </p:grpSpPr>
            <p:sp>
              <p:nvSpPr>
                <p:cNvPr id="46" name="Freeform 68">
                  <a:extLst>
                    <a:ext uri="{FF2B5EF4-FFF2-40B4-BE49-F238E27FC236}">
                      <a16:creationId xmlns="" xmlns:a16="http://schemas.microsoft.com/office/drawing/2014/main" id="{320CC9CC-1829-4C1E-91BF-A43D83736442}"/>
                    </a:ext>
                  </a:extLst>
                </p:cNvPr>
                <p:cNvSpPr/>
                <p:nvPr/>
              </p:nvSpPr>
              <p:spPr>
                <a:xfrm>
                  <a:off x="2821221" y="1450752"/>
                  <a:ext cx="241840" cy="1364199"/>
                </a:xfrm>
                <a:custGeom>
                  <a:avLst/>
                  <a:gdLst>
                    <a:gd name="connsiteX0" fmla="*/ 0 w 451189"/>
                    <a:gd name="connsiteY0" fmla="*/ 0 h 2225348"/>
                    <a:gd name="connsiteX1" fmla="*/ 451189 w 451189"/>
                    <a:gd name="connsiteY1" fmla="*/ 0 h 2225348"/>
                    <a:gd name="connsiteX2" fmla="*/ 451189 w 451189"/>
                    <a:gd name="connsiteY2" fmla="*/ 2038397 h 2225348"/>
                    <a:gd name="connsiteX3" fmla="*/ 447870 w 451189"/>
                    <a:gd name="connsiteY3" fmla="*/ 2035549 h 2225348"/>
                    <a:gd name="connsiteX4" fmla="*/ 226652 w 451189"/>
                    <a:gd name="connsiteY4" fmla="*/ 2225348 h 2225348"/>
                    <a:gd name="connsiteX5" fmla="*/ 206467 w 451189"/>
                    <a:gd name="connsiteY5" fmla="*/ 2225348 h 2225348"/>
                    <a:gd name="connsiteX6" fmla="*/ 0 w 451189"/>
                    <a:gd name="connsiteY6" fmla="*/ 2048205 h 2225348"/>
                    <a:gd name="connsiteX7" fmla="*/ 0 w 451189"/>
                    <a:gd name="connsiteY7" fmla="*/ 0 h 2225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189" h="2225348">
                      <a:moveTo>
                        <a:pt x="0" y="0"/>
                      </a:moveTo>
                      <a:lnTo>
                        <a:pt x="451189" y="0"/>
                      </a:lnTo>
                      <a:lnTo>
                        <a:pt x="451189" y="2038397"/>
                      </a:lnTo>
                      <a:lnTo>
                        <a:pt x="447870" y="2035549"/>
                      </a:lnTo>
                      <a:lnTo>
                        <a:pt x="226652" y="2225348"/>
                      </a:lnTo>
                      <a:lnTo>
                        <a:pt x="206467" y="2225348"/>
                      </a:lnTo>
                      <a:lnTo>
                        <a:pt x="0" y="204820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47" name="Freeform 69">
                  <a:extLst>
                    <a:ext uri="{FF2B5EF4-FFF2-40B4-BE49-F238E27FC236}">
                      <a16:creationId xmlns="" xmlns:a16="http://schemas.microsoft.com/office/drawing/2014/main" id="{1988060F-5951-4BB2-B535-62DC65AA8279}"/>
                    </a:ext>
                  </a:extLst>
                </p:cNvPr>
                <p:cNvSpPr/>
                <p:nvPr/>
              </p:nvSpPr>
              <p:spPr>
                <a:xfrm>
                  <a:off x="2689204" y="1450752"/>
                  <a:ext cx="132017" cy="139863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48" name="Freeform 70">
                  <a:extLst>
                    <a:ext uri="{FF2B5EF4-FFF2-40B4-BE49-F238E27FC236}">
                      <a16:creationId xmlns="" xmlns:a16="http://schemas.microsoft.com/office/drawing/2014/main" id="{96D3FAF5-32FC-4B80-89A9-9ED3186A0B8D}"/>
                    </a:ext>
                  </a:extLst>
                </p:cNvPr>
                <p:cNvSpPr/>
                <p:nvPr/>
              </p:nvSpPr>
              <p:spPr>
                <a:xfrm flipH="1">
                  <a:off x="3059417" y="1450752"/>
                  <a:ext cx="129717" cy="139863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70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grpSp>
          <p:grpSp>
            <p:nvGrpSpPr>
              <p:cNvPr id="42" name="Group 41">
                <a:extLst>
                  <a:ext uri="{FF2B5EF4-FFF2-40B4-BE49-F238E27FC236}">
                    <a16:creationId xmlns="" xmlns:a16="http://schemas.microsoft.com/office/drawing/2014/main" id="{385834B9-FEA7-49B6-8B61-8D45DC7763F3}"/>
                  </a:ext>
                </a:extLst>
              </p:cNvPr>
              <p:cNvGrpSpPr/>
              <p:nvPr/>
            </p:nvGrpSpPr>
            <p:grpSpPr>
              <a:xfrm>
                <a:off x="3836436" y="-680458"/>
                <a:ext cx="498638" cy="5503876"/>
                <a:chOff x="2687893" y="1220531"/>
                <a:chExt cx="498638" cy="1628854"/>
              </a:xfrm>
            </p:grpSpPr>
            <p:sp>
              <p:nvSpPr>
                <p:cNvPr id="43" name="Freeform 68">
                  <a:extLst>
                    <a:ext uri="{FF2B5EF4-FFF2-40B4-BE49-F238E27FC236}">
                      <a16:creationId xmlns="" xmlns:a16="http://schemas.microsoft.com/office/drawing/2014/main" id="{9DE53B27-2C23-4716-90DA-CBA07DD2A6FF}"/>
                    </a:ext>
                  </a:extLst>
                </p:cNvPr>
                <p:cNvSpPr/>
                <p:nvPr/>
              </p:nvSpPr>
              <p:spPr>
                <a:xfrm>
                  <a:off x="2817610" y="1226200"/>
                  <a:ext cx="239204" cy="1588751"/>
                </a:xfrm>
                <a:custGeom>
                  <a:avLst/>
                  <a:gdLst>
                    <a:gd name="connsiteX0" fmla="*/ 0 w 451189"/>
                    <a:gd name="connsiteY0" fmla="*/ 0 h 2225348"/>
                    <a:gd name="connsiteX1" fmla="*/ 451189 w 451189"/>
                    <a:gd name="connsiteY1" fmla="*/ 0 h 2225348"/>
                    <a:gd name="connsiteX2" fmla="*/ 451189 w 451189"/>
                    <a:gd name="connsiteY2" fmla="*/ 2038397 h 2225348"/>
                    <a:gd name="connsiteX3" fmla="*/ 447870 w 451189"/>
                    <a:gd name="connsiteY3" fmla="*/ 2035549 h 2225348"/>
                    <a:gd name="connsiteX4" fmla="*/ 226652 w 451189"/>
                    <a:gd name="connsiteY4" fmla="*/ 2225348 h 2225348"/>
                    <a:gd name="connsiteX5" fmla="*/ 206467 w 451189"/>
                    <a:gd name="connsiteY5" fmla="*/ 2225348 h 2225348"/>
                    <a:gd name="connsiteX6" fmla="*/ 0 w 451189"/>
                    <a:gd name="connsiteY6" fmla="*/ 2048205 h 2225348"/>
                    <a:gd name="connsiteX7" fmla="*/ 0 w 451189"/>
                    <a:gd name="connsiteY7" fmla="*/ 0 h 2225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189" h="2225348">
                      <a:moveTo>
                        <a:pt x="0" y="0"/>
                      </a:moveTo>
                      <a:lnTo>
                        <a:pt x="451189" y="0"/>
                      </a:lnTo>
                      <a:lnTo>
                        <a:pt x="451189" y="2038397"/>
                      </a:lnTo>
                      <a:lnTo>
                        <a:pt x="447870" y="2035549"/>
                      </a:lnTo>
                      <a:lnTo>
                        <a:pt x="226652" y="2225348"/>
                      </a:lnTo>
                      <a:lnTo>
                        <a:pt x="206467" y="2225348"/>
                      </a:lnTo>
                      <a:lnTo>
                        <a:pt x="0" y="2048205"/>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44" name="Freeform 69">
                  <a:extLst>
                    <a:ext uri="{FF2B5EF4-FFF2-40B4-BE49-F238E27FC236}">
                      <a16:creationId xmlns="" xmlns:a16="http://schemas.microsoft.com/office/drawing/2014/main" id="{1863AFC8-87F1-40C5-9B78-1EC5B90E9653}"/>
                    </a:ext>
                  </a:extLst>
                </p:cNvPr>
                <p:cNvSpPr/>
                <p:nvPr/>
              </p:nvSpPr>
              <p:spPr>
                <a:xfrm>
                  <a:off x="2687893" y="1220531"/>
                  <a:ext cx="129717" cy="162885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45" name="Freeform 70">
                  <a:extLst>
                    <a:ext uri="{FF2B5EF4-FFF2-40B4-BE49-F238E27FC236}">
                      <a16:creationId xmlns="" xmlns:a16="http://schemas.microsoft.com/office/drawing/2014/main" id="{61BD82BF-5B01-4693-82FF-06555681283B}"/>
                    </a:ext>
                  </a:extLst>
                </p:cNvPr>
                <p:cNvSpPr/>
                <p:nvPr/>
              </p:nvSpPr>
              <p:spPr>
                <a:xfrm flipH="1">
                  <a:off x="3056814" y="1220531"/>
                  <a:ext cx="129717" cy="1628854"/>
                </a:xfrm>
                <a:custGeom>
                  <a:avLst/>
                  <a:gdLst>
                    <a:gd name="connsiteX0" fmla="*/ 0 w 244673"/>
                    <a:gd name="connsiteY0" fmla="*/ 0 h 2118481"/>
                    <a:gd name="connsiteX1" fmla="*/ 244673 w 244673"/>
                    <a:gd name="connsiteY1" fmla="*/ 0 h 2118481"/>
                    <a:gd name="connsiteX2" fmla="*/ 244673 w 244673"/>
                    <a:gd name="connsiteY2" fmla="*/ 1899082 h 2118481"/>
                    <a:gd name="connsiteX3" fmla="*/ 232036 w 244673"/>
                    <a:gd name="connsiteY3" fmla="*/ 1886445 h 2118481"/>
                    <a:gd name="connsiteX4" fmla="*/ 0 w 244673"/>
                    <a:gd name="connsiteY4" fmla="*/ 2118481 h 211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73" h="2118481">
                      <a:moveTo>
                        <a:pt x="0" y="0"/>
                      </a:moveTo>
                      <a:lnTo>
                        <a:pt x="244673" y="0"/>
                      </a:lnTo>
                      <a:lnTo>
                        <a:pt x="244673" y="1899082"/>
                      </a:lnTo>
                      <a:lnTo>
                        <a:pt x="232036" y="1886445"/>
                      </a:lnTo>
                      <a:lnTo>
                        <a:pt x="0" y="2118481"/>
                      </a:lnTo>
                      <a:close/>
                    </a:path>
                  </a:pathLst>
                </a:custGeom>
                <a:solidFill>
                  <a:srgbClr val="70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grpSp>
        </p:grpSp>
        <p:grpSp>
          <p:nvGrpSpPr>
            <p:cNvPr id="26" name="Group 25">
              <a:extLst>
                <a:ext uri="{FF2B5EF4-FFF2-40B4-BE49-F238E27FC236}">
                  <a16:creationId xmlns="" xmlns:a16="http://schemas.microsoft.com/office/drawing/2014/main" id="{55D2D777-D0D5-428D-BF7B-85E060065E98}"/>
                </a:ext>
              </a:extLst>
            </p:cNvPr>
            <p:cNvGrpSpPr/>
            <p:nvPr/>
          </p:nvGrpSpPr>
          <p:grpSpPr>
            <a:xfrm>
              <a:off x="7637507" y="1421845"/>
              <a:ext cx="651281" cy="791039"/>
              <a:chOff x="8919405" y="2777485"/>
              <a:chExt cx="651281" cy="791039"/>
            </a:xfrm>
          </p:grpSpPr>
          <p:sp>
            <p:nvSpPr>
              <p:cNvPr id="27" name="Rectangle: Rounded Corners 26">
                <a:extLst>
                  <a:ext uri="{FF2B5EF4-FFF2-40B4-BE49-F238E27FC236}">
                    <a16:creationId xmlns="" xmlns:a16="http://schemas.microsoft.com/office/drawing/2014/main" id="{2440CCFE-EE31-45CC-98E9-BCEDDB3B77D1}"/>
                  </a:ext>
                </a:extLst>
              </p:cNvPr>
              <p:cNvSpPr/>
              <p:nvPr/>
            </p:nvSpPr>
            <p:spPr>
              <a:xfrm>
                <a:off x="8963554" y="2777485"/>
                <a:ext cx="560792" cy="356900"/>
              </a:xfrm>
              <a:prstGeom prst="roundRect">
                <a:avLst/>
              </a:prstGeom>
              <a:gradFill flip="none" rotWithShape="1">
                <a:gsLst>
                  <a:gs pos="71000">
                    <a:schemeClr val="bg1">
                      <a:lumMod val="95000"/>
                    </a:schemeClr>
                  </a:gs>
                  <a:gs pos="100000">
                    <a:srgbClr val="E46184"/>
                  </a:gs>
                  <a:gs pos="46000">
                    <a:srgbClr val="E66889"/>
                  </a:gs>
                  <a:gs pos="0">
                    <a:srgbClr val="DF4D7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28" name="Rectangle 27">
                <a:extLst>
                  <a:ext uri="{FF2B5EF4-FFF2-40B4-BE49-F238E27FC236}">
                    <a16:creationId xmlns="" xmlns:a16="http://schemas.microsoft.com/office/drawing/2014/main" id="{044A4F23-2732-4E6C-A4F4-9D4619F05614}"/>
                  </a:ext>
                </a:extLst>
              </p:cNvPr>
              <p:cNvSpPr/>
              <p:nvPr/>
            </p:nvSpPr>
            <p:spPr>
              <a:xfrm>
                <a:off x="8937467" y="3083501"/>
                <a:ext cx="608372" cy="485023"/>
              </a:xfrm>
              <a:prstGeom prst="rect">
                <a:avLst/>
              </a:prstGeom>
              <a:gradFill flip="none" rotWithShape="1">
                <a:gsLst>
                  <a:gs pos="71000">
                    <a:schemeClr val="bg1">
                      <a:lumMod val="95000"/>
                    </a:schemeClr>
                  </a:gs>
                  <a:gs pos="55000">
                    <a:schemeClr val="bg2">
                      <a:lumMod val="50000"/>
                    </a:schemeClr>
                  </a:gs>
                  <a:gs pos="0">
                    <a:schemeClr val="tx1">
                      <a:lumMod val="50000"/>
                      <a:lumOff val="50000"/>
                    </a:schemeClr>
                  </a:gs>
                  <a:gs pos="31000">
                    <a:schemeClr val="bg1">
                      <a:lumMod val="95000"/>
                    </a:schemeClr>
                  </a:gs>
                  <a:gs pos="100000">
                    <a:schemeClr val="accent3">
                      <a:lumMod val="100000"/>
                    </a:schemeClr>
                  </a:gs>
                </a:gsLst>
                <a:lin ang="10800000" scaled="1"/>
                <a:tileRect/>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29" name="Rectangle 28">
                <a:extLst>
                  <a:ext uri="{FF2B5EF4-FFF2-40B4-BE49-F238E27FC236}">
                    <a16:creationId xmlns="" xmlns:a16="http://schemas.microsoft.com/office/drawing/2014/main" id="{AF765F63-B31F-4DDC-BA64-DF5CDE3444C1}"/>
                  </a:ext>
                </a:extLst>
              </p:cNvPr>
              <p:cNvSpPr/>
              <p:nvPr/>
            </p:nvSpPr>
            <p:spPr>
              <a:xfrm flipV="1">
                <a:off x="8922721" y="3105769"/>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grpSp>
            <p:nvGrpSpPr>
              <p:cNvPr id="30" name="Group 29">
                <a:extLst>
                  <a:ext uri="{FF2B5EF4-FFF2-40B4-BE49-F238E27FC236}">
                    <a16:creationId xmlns="" xmlns:a16="http://schemas.microsoft.com/office/drawing/2014/main" id="{9E0205DB-0B41-47F5-8A51-8EEABD8F6511}"/>
                  </a:ext>
                </a:extLst>
              </p:cNvPr>
              <p:cNvGrpSpPr/>
              <p:nvPr/>
            </p:nvGrpSpPr>
            <p:grpSpPr>
              <a:xfrm>
                <a:off x="8983046" y="3267120"/>
                <a:ext cx="522530" cy="86824"/>
                <a:chOff x="9025949" y="3107668"/>
                <a:chExt cx="444569" cy="85723"/>
              </a:xfrm>
            </p:grpSpPr>
            <p:sp>
              <p:nvSpPr>
                <p:cNvPr id="36" name="Oval 35">
                  <a:extLst>
                    <a:ext uri="{FF2B5EF4-FFF2-40B4-BE49-F238E27FC236}">
                      <a16:creationId xmlns="" xmlns:a16="http://schemas.microsoft.com/office/drawing/2014/main" id="{D3EF29D1-06DF-4C02-811F-9E0EC2EEEB4F}"/>
                    </a:ext>
                  </a:extLst>
                </p:cNvPr>
                <p:cNvSpPr/>
                <p:nvPr/>
              </p:nvSpPr>
              <p:spPr>
                <a:xfrm>
                  <a:off x="9219536" y="3123987"/>
                  <a:ext cx="46618" cy="69404"/>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7" name="Oval 36">
                  <a:extLst>
                    <a:ext uri="{FF2B5EF4-FFF2-40B4-BE49-F238E27FC236}">
                      <a16:creationId xmlns="" xmlns:a16="http://schemas.microsoft.com/office/drawing/2014/main" id="{882CD625-7B20-4BD9-A7D5-41984B41FD22}"/>
                    </a:ext>
                  </a:extLst>
                </p:cNvPr>
                <p:cNvSpPr/>
                <p:nvPr/>
              </p:nvSpPr>
              <p:spPr>
                <a:xfrm>
                  <a:off x="9326856" y="3117555"/>
                  <a:ext cx="43813" cy="65228"/>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8" name="Oval 37">
                  <a:extLst>
                    <a:ext uri="{FF2B5EF4-FFF2-40B4-BE49-F238E27FC236}">
                      <a16:creationId xmlns="" xmlns:a16="http://schemas.microsoft.com/office/drawing/2014/main" id="{7AD7C70E-EC5F-4D6E-843D-D23F3E004CEA}"/>
                    </a:ext>
                  </a:extLst>
                </p:cNvPr>
                <p:cNvSpPr/>
                <p:nvPr/>
              </p:nvSpPr>
              <p:spPr>
                <a:xfrm>
                  <a:off x="9431371" y="3107668"/>
                  <a:ext cx="39147" cy="58282"/>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9" name="Oval 38">
                  <a:extLst>
                    <a:ext uri="{FF2B5EF4-FFF2-40B4-BE49-F238E27FC236}">
                      <a16:creationId xmlns="" xmlns:a16="http://schemas.microsoft.com/office/drawing/2014/main" id="{AACEEF3D-D371-484C-9423-D2C0868404DB}"/>
                    </a:ext>
                  </a:extLst>
                </p:cNvPr>
                <p:cNvSpPr/>
                <p:nvPr/>
              </p:nvSpPr>
              <p:spPr>
                <a:xfrm rot="5400000">
                  <a:off x="9104314" y="3136300"/>
                  <a:ext cx="65228" cy="43813"/>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40" name="Oval 39">
                  <a:extLst>
                    <a:ext uri="{FF2B5EF4-FFF2-40B4-BE49-F238E27FC236}">
                      <a16:creationId xmlns="" xmlns:a16="http://schemas.microsoft.com/office/drawing/2014/main" id="{2A6F8211-25E8-4254-8D79-6F5F2E79B709}"/>
                    </a:ext>
                  </a:extLst>
                </p:cNvPr>
                <p:cNvSpPr/>
                <p:nvPr/>
              </p:nvSpPr>
              <p:spPr>
                <a:xfrm rot="5400000">
                  <a:off x="9016382" y="3128111"/>
                  <a:ext cx="58282" cy="39147"/>
                </a:xfrm>
                <a:prstGeom prst="ellipse">
                  <a:avLst/>
                </a:prstGeom>
                <a:solidFill>
                  <a:schemeClr val="tx1">
                    <a:lumMod val="75000"/>
                    <a:lumOff val="25000"/>
                  </a:schemeClr>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grpSp>
          <p:sp>
            <p:nvSpPr>
              <p:cNvPr id="31" name="Rectangle 30">
                <a:extLst>
                  <a:ext uri="{FF2B5EF4-FFF2-40B4-BE49-F238E27FC236}">
                    <a16:creationId xmlns="" xmlns:a16="http://schemas.microsoft.com/office/drawing/2014/main" id="{2E9CF1F1-AFFA-4C83-B35F-1CB30EC7C284}"/>
                  </a:ext>
                </a:extLst>
              </p:cNvPr>
              <p:cNvSpPr/>
              <p:nvPr/>
            </p:nvSpPr>
            <p:spPr>
              <a:xfrm flipV="1">
                <a:off x="8929074" y="3210455"/>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2" name="Rectangle 31">
                <a:extLst>
                  <a:ext uri="{FF2B5EF4-FFF2-40B4-BE49-F238E27FC236}">
                    <a16:creationId xmlns="" xmlns:a16="http://schemas.microsoft.com/office/drawing/2014/main" id="{4010B0FE-4262-40CA-B0FC-2019A920F380}"/>
                  </a:ext>
                </a:extLst>
              </p:cNvPr>
              <p:cNvSpPr/>
              <p:nvPr/>
            </p:nvSpPr>
            <p:spPr>
              <a:xfrm flipV="1">
                <a:off x="8922720" y="3154762"/>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3" name="Rectangle 32">
                <a:extLst>
                  <a:ext uri="{FF2B5EF4-FFF2-40B4-BE49-F238E27FC236}">
                    <a16:creationId xmlns="" xmlns:a16="http://schemas.microsoft.com/office/drawing/2014/main" id="{D67BAF95-6E67-4555-B941-0EFDACF2561F}"/>
                  </a:ext>
                </a:extLst>
              </p:cNvPr>
              <p:cNvSpPr/>
              <p:nvPr/>
            </p:nvSpPr>
            <p:spPr>
              <a:xfrm flipV="1">
                <a:off x="8923423" y="3385325"/>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4" name="Rectangle 33">
                <a:extLst>
                  <a:ext uri="{FF2B5EF4-FFF2-40B4-BE49-F238E27FC236}">
                    <a16:creationId xmlns="" xmlns:a16="http://schemas.microsoft.com/office/drawing/2014/main" id="{455100A4-DB7F-4C7B-B2F1-55BE3A2602E4}"/>
                  </a:ext>
                </a:extLst>
              </p:cNvPr>
              <p:cNvSpPr/>
              <p:nvPr/>
            </p:nvSpPr>
            <p:spPr>
              <a:xfrm flipV="1">
                <a:off x="8919405" y="3490543"/>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sp>
            <p:nvSpPr>
              <p:cNvPr id="35" name="Rectangle 34">
                <a:extLst>
                  <a:ext uri="{FF2B5EF4-FFF2-40B4-BE49-F238E27FC236}">
                    <a16:creationId xmlns="" xmlns:a16="http://schemas.microsoft.com/office/drawing/2014/main" id="{81233F8B-35C0-4F93-9491-8E497A4CD640}"/>
                  </a:ext>
                </a:extLst>
              </p:cNvPr>
              <p:cNvSpPr/>
              <p:nvPr/>
            </p:nvSpPr>
            <p:spPr>
              <a:xfrm flipV="1">
                <a:off x="8919405" y="3438149"/>
                <a:ext cx="641612" cy="28788"/>
              </a:xfrm>
              <a:prstGeom prst="rect">
                <a:avLst/>
              </a:prstGeom>
              <a:gradFill>
                <a:gsLst>
                  <a:gs pos="55000">
                    <a:schemeClr val="tx1">
                      <a:lumMod val="85000"/>
                      <a:lumOff val="15000"/>
                    </a:schemeClr>
                  </a:gs>
                  <a:gs pos="0">
                    <a:schemeClr val="tx1">
                      <a:lumMod val="50000"/>
                      <a:lumOff val="50000"/>
                    </a:schemeClr>
                  </a:gs>
                  <a:gs pos="100000">
                    <a:schemeClr val="accent3">
                      <a:lumMod val="100000"/>
                    </a:schemeClr>
                  </a:gs>
                </a:gsLst>
                <a:lin ang="10800000" scaled="1"/>
              </a:grad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98969"/>
                <a:endParaRPr lang="en-US" sz="800">
                  <a:solidFill>
                    <a:prstClr val="white"/>
                  </a:solidFill>
                  <a:latin typeface="Calibri Light" panose="020F0302020204030204" pitchFamily="34" charset="0"/>
                  <a:cs typeface="Calibri Light" panose="020F0302020204030204" pitchFamily="34" charset="0"/>
                </a:endParaRPr>
              </a:p>
            </p:txBody>
          </p:sp>
        </p:grpSp>
      </p:grpSp>
      <p:sp>
        <p:nvSpPr>
          <p:cNvPr id="52" name="Rectangle 51">
            <a:extLst>
              <a:ext uri="{FF2B5EF4-FFF2-40B4-BE49-F238E27FC236}">
                <a16:creationId xmlns="" xmlns:a16="http://schemas.microsoft.com/office/drawing/2014/main" id="{3AC0AAEB-AAB2-42D0-AAC8-94E438C9E300}"/>
              </a:ext>
            </a:extLst>
          </p:cNvPr>
          <p:cNvSpPr/>
          <p:nvPr userDrawn="1"/>
        </p:nvSpPr>
        <p:spPr>
          <a:xfrm>
            <a:off x="6862068" y="5943344"/>
            <a:ext cx="1135952" cy="264688"/>
          </a:xfrm>
          <a:prstGeom prst="rect">
            <a:avLst/>
          </a:prstGeom>
        </p:spPr>
        <p:txBody>
          <a:bodyPr wrap="none" lIns="64008" tIns="32004" rIns="64008" bIns="32004">
            <a:spAutoFit/>
          </a:bodyPr>
          <a:lstStyle/>
          <a:p>
            <a:pPr algn="r" defTabSz="500043">
              <a:defRPr/>
            </a:pPr>
            <a:r>
              <a:rPr lang="en-US" sz="1300">
                <a:ln w="0"/>
                <a:solidFill>
                  <a:prstClr val="black">
                    <a:lumMod val="50000"/>
                    <a:lumOff val="50000"/>
                  </a:prstClr>
                </a:solidFill>
                <a:effectLst>
                  <a:outerShdw blurRad="38100" dist="19050" dir="2700000" algn="tl" rotWithShape="0">
                    <a:prstClr val="black">
                      <a:alpha val="40000"/>
                    </a:prstClr>
                  </a:outerShdw>
                </a:effectLst>
                <a:latin typeface="Century Gothic" panose="020B0502020202020204" pitchFamily="34" charset="0"/>
              </a:rPr>
              <a:t>designed by</a:t>
            </a:r>
          </a:p>
        </p:txBody>
      </p:sp>
      <p:sp>
        <p:nvSpPr>
          <p:cNvPr id="53" name="TextBox 52">
            <a:extLst>
              <a:ext uri="{FF2B5EF4-FFF2-40B4-BE49-F238E27FC236}">
                <a16:creationId xmlns="" xmlns:a16="http://schemas.microsoft.com/office/drawing/2014/main" id="{34A49353-0392-46F9-AEFA-8526E6156272}"/>
              </a:ext>
            </a:extLst>
          </p:cNvPr>
          <p:cNvSpPr txBox="1"/>
          <p:nvPr userDrawn="1"/>
        </p:nvSpPr>
        <p:spPr>
          <a:xfrm rot="21591437">
            <a:off x="6854376" y="5390704"/>
            <a:ext cx="1250499" cy="587853"/>
          </a:xfrm>
          <a:prstGeom prst="rect">
            <a:avLst/>
          </a:prstGeom>
          <a:noFill/>
        </p:spPr>
        <p:txBody>
          <a:bodyPr wrap="square" lIns="64008" tIns="32004" rIns="64008" bIns="32004" rtlCol="0">
            <a:spAutoFit/>
          </a:bodyPr>
          <a:lstStyle/>
          <a:p>
            <a:pPr algn="r" defTabSz="500043">
              <a:defRPr/>
            </a:pPr>
            <a:r>
              <a:rPr lang="en-US" sz="1700">
                <a:ln w="0"/>
                <a:solidFill>
                  <a:prstClr val="black">
                    <a:lumMod val="50000"/>
                    <a:lumOff val="50000"/>
                  </a:prstClr>
                </a:solidFill>
                <a:effectLst>
                  <a:outerShdw blurRad="38100" dist="19050" dir="2700000" algn="tl" rotWithShape="0">
                    <a:prstClr val="black">
                      <a:alpha val="40000"/>
                    </a:prstClr>
                  </a:outerShdw>
                </a:effectLst>
                <a:latin typeface="Century Gothic" panose="020B0502020202020204" pitchFamily="34" charset="0"/>
              </a:rPr>
              <a:t>EDUCATION</a:t>
            </a:r>
          </a:p>
        </p:txBody>
      </p:sp>
      <p:sp>
        <p:nvSpPr>
          <p:cNvPr id="54" name="TextBox 53">
            <a:extLst>
              <a:ext uri="{FF2B5EF4-FFF2-40B4-BE49-F238E27FC236}">
                <a16:creationId xmlns="" xmlns:a16="http://schemas.microsoft.com/office/drawing/2014/main" id="{F5107691-0DF9-4EE7-9D7B-D283473EA09F}"/>
              </a:ext>
            </a:extLst>
          </p:cNvPr>
          <p:cNvSpPr txBox="1"/>
          <p:nvPr userDrawn="1"/>
        </p:nvSpPr>
        <p:spPr>
          <a:xfrm rot="21591437">
            <a:off x="6774358" y="5117225"/>
            <a:ext cx="1425005" cy="587853"/>
          </a:xfrm>
          <a:prstGeom prst="rect">
            <a:avLst/>
          </a:prstGeom>
          <a:noFill/>
        </p:spPr>
        <p:txBody>
          <a:bodyPr wrap="square" lIns="64008" tIns="32004" rIns="64008" bIns="32004" rtlCol="0">
            <a:spAutoFit/>
          </a:bodyPr>
          <a:lstStyle/>
          <a:p>
            <a:pPr algn="r" defTabSz="500043">
              <a:defRPr/>
            </a:pPr>
            <a:r>
              <a:rPr lang="en-US" sz="1700">
                <a:ln w="0"/>
                <a:solidFill>
                  <a:prstClr val="black">
                    <a:lumMod val="50000"/>
                    <a:lumOff val="50000"/>
                  </a:prstClr>
                </a:solidFill>
                <a:effectLst>
                  <a:outerShdw blurRad="38100" dist="19050" dir="2700000" algn="tl" rotWithShape="0">
                    <a:prstClr val="black">
                      <a:alpha val="40000"/>
                    </a:prstClr>
                  </a:outerShdw>
                </a:effectLst>
                <a:latin typeface="Century Gothic" panose="020B0502020202020204" pitchFamily="34" charset="0"/>
              </a:rPr>
              <a:t>INFOGRAPHIC</a:t>
            </a:r>
          </a:p>
        </p:txBody>
      </p:sp>
    </p:spTree>
    <p:extLst>
      <p:ext uri="{BB962C8B-B14F-4D97-AF65-F5344CB8AC3E}">
        <p14:creationId xmlns:p14="http://schemas.microsoft.com/office/powerpoint/2010/main" xmlns="" val="13783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83AE00-A563-4005-A701-C531B88B6DD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83AE00-A563-4005-A701-C531B88B6DD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83AE00-A563-4005-A701-C531B88B6DD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83AE00-A563-4005-A701-C531B88B6DD4}" type="datetimeFigureOut">
              <a:rPr lang="en-US" smtClean="0"/>
              <a:pPr/>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83AE00-A563-4005-A701-C531B88B6DD4}" type="datetimeFigureOut">
              <a:rPr lang="en-US" smtClean="0"/>
              <a:pPr/>
              <a:t>5/10/2018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83AE00-A563-4005-A701-C531B88B6DD4}" type="datetimeFigureOut">
              <a:rPr lang="en-US" smtClean="0"/>
              <a:pPr/>
              <a:t>5/10/2018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3AE00-A563-4005-A701-C531B88B6DD4}" type="datetimeFigureOut">
              <a:rPr lang="en-US" smtClean="0"/>
              <a:pPr/>
              <a:t>5/10/2018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83AE00-A563-4005-A701-C531B88B6DD4}" type="datetimeFigureOut">
              <a:rPr lang="en-US" smtClean="0"/>
              <a:pPr/>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83AE00-A563-4005-A701-C531B88B6DD4}" type="datetimeFigureOut">
              <a:rPr lang="en-US" smtClean="0"/>
              <a:pPr/>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83AE00-A563-4005-A701-C531B88B6DD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83AE00-A563-4005-A701-C531B88B6DD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5D96A6-340B-444F-8152-1F3769AFA8B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3AE00-A563-4005-A701-C531B88B6DD4}" type="datetimeFigureOut">
              <a:rPr lang="en-US" smtClean="0"/>
              <a:pPr/>
              <a:t>5/10/2018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5D96A6-340B-444F-8152-1F3769AFA8BB}" type="slidenum">
              <a:rPr lang="en-US" smtClean="0"/>
              <a:pPr/>
              <a:t>‹#›</a:t>
            </a:fld>
            <a:endParaRPr lang="en-US"/>
          </a:p>
        </p:txBody>
      </p:sp>
    </p:spTree>
    <p:extLst>
      <p:ext uri="{BB962C8B-B14F-4D97-AF65-F5344CB8AC3E}">
        <p14:creationId xmlns:p14="http://schemas.microsoft.com/office/powerpoint/2010/main" xmlns="" val="367169304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5000">
              <a:srgbClr val="EAEEF1"/>
            </a:gs>
            <a:gs pos="74000">
              <a:srgbClr val="BAC7CF"/>
            </a:gs>
            <a:gs pos="100000">
              <a:srgbClr val="BAC7CD"/>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75789599"/>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639984"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59996" indent="-159996" algn="l" defTabSz="639984" rtl="0" eaLnBrk="1" latinLnBrk="0" hangingPunct="1">
        <a:lnSpc>
          <a:spcPct val="90000"/>
        </a:lnSpc>
        <a:spcBef>
          <a:spcPts val="700"/>
        </a:spcBef>
        <a:buFont typeface="Arial" panose="020B0604020202020204" pitchFamily="34" charset="0"/>
        <a:buChar char="•"/>
        <a:defRPr sz="2000" kern="1200">
          <a:solidFill>
            <a:schemeClr val="tx1"/>
          </a:solidFill>
          <a:latin typeface="+mn-lt"/>
          <a:ea typeface="+mn-ea"/>
          <a:cs typeface="+mn-cs"/>
        </a:defRPr>
      </a:lvl1pPr>
      <a:lvl2pPr marL="479988" indent="-159996" algn="l" defTabSz="639984" rtl="0" eaLnBrk="1" latinLnBrk="0" hangingPunct="1">
        <a:lnSpc>
          <a:spcPct val="90000"/>
        </a:lnSpc>
        <a:spcBef>
          <a:spcPts val="350"/>
        </a:spcBef>
        <a:buFont typeface="Arial" panose="020B0604020202020204" pitchFamily="34" charset="0"/>
        <a:buChar char="•"/>
        <a:defRPr sz="1700" kern="1200">
          <a:solidFill>
            <a:schemeClr val="tx1"/>
          </a:solidFill>
          <a:latin typeface="+mn-lt"/>
          <a:ea typeface="+mn-ea"/>
          <a:cs typeface="+mn-cs"/>
        </a:defRPr>
      </a:lvl2pPr>
      <a:lvl3pPr marL="799980" indent="-159996" algn="l" defTabSz="639984" rtl="0" eaLnBrk="1" latinLnBrk="0" hangingPunct="1">
        <a:lnSpc>
          <a:spcPct val="90000"/>
        </a:lnSpc>
        <a:spcBef>
          <a:spcPts val="350"/>
        </a:spcBef>
        <a:buFont typeface="Arial" panose="020B0604020202020204" pitchFamily="34" charset="0"/>
        <a:buChar char="•"/>
        <a:defRPr sz="1400" kern="1200">
          <a:solidFill>
            <a:schemeClr val="tx1"/>
          </a:solidFill>
          <a:latin typeface="+mn-lt"/>
          <a:ea typeface="+mn-ea"/>
          <a:cs typeface="+mn-cs"/>
        </a:defRPr>
      </a:lvl3pPr>
      <a:lvl4pPr marL="1119972" indent="-159996" algn="l" defTabSz="639984"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4pPr>
      <a:lvl5pPr marL="1439964" indent="-159996" algn="l" defTabSz="639984"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5pPr>
      <a:lvl6pPr marL="1759956" indent="-159996" algn="l" defTabSz="639984"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6pPr>
      <a:lvl7pPr marL="2079948" indent="-159996" algn="l" defTabSz="639984"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7pPr>
      <a:lvl8pPr marL="2399940" indent="-159996" algn="l" defTabSz="639984"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8pPr>
      <a:lvl9pPr marL="2719932" indent="-159996" algn="l" defTabSz="639984"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39984" rtl="0" eaLnBrk="1" latinLnBrk="0" hangingPunct="1">
        <a:defRPr sz="1300" kern="1200">
          <a:solidFill>
            <a:schemeClr val="tx1"/>
          </a:solidFill>
          <a:latin typeface="+mn-lt"/>
          <a:ea typeface="+mn-ea"/>
          <a:cs typeface="+mn-cs"/>
        </a:defRPr>
      </a:lvl1pPr>
      <a:lvl2pPr marL="319992" algn="l" defTabSz="639984" rtl="0" eaLnBrk="1" latinLnBrk="0" hangingPunct="1">
        <a:defRPr sz="1300" kern="1200">
          <a:solidFill>
            <a:schemeClr val="tx1"/>
          </a:solidFill>
          <a:latin typeface="+mn-lt"/>
          <a:ea typeface="+mn-ea"/>
          <a:cs typeface="+mn-cs"/>
        </a:defRPr>
      </a:lvl2pPr>
      <a:lvl3pPr marL="639984" algn="l" defTabSz="639984" rtl="0" eaLnBrk="1" latinLnBrk="0" hangingPunct="1">
        <a:defRPr sz="1300" kern="1200">
          <a:solidFill>
            <a:schemeClr val="tx1"/>
          </a:solidFill>
          <a:latin typeface="+mn-lt"/>
          <a:ea typeface="+mn-ea"/>
          <a:cs typeface="+mn-cs"/>
        </a:defRPr>
      </a:lvl3pPr>
      <a:lvl4pPr marL="959976" algn="l" defTabSz="639984" rtl="0" eaLnBrk="1" latinLnBrk="0" hangingPunct="1">
        <a:defRPr sz="1300" kern="1200">
          <a:solidFill>
            <a:schemeClr val="tx1"/>
          </a:solidFill>
          <a:latin typeface="+mn-lt"/>
          <a:ea typeface="+mn-ea"/>
          <a:cs typeface="+mn-cs"/>
        </a:defRPr>
      </a:lvl4pPr>
      <a:lvl5pPr marL="1279968" algn="l" defTabSz="639984" rtl="0" eaLnBrk="1" latinLnBrk="0" hangingPunct="1">
        <a:defRPr sz="1300" kern="1200">
          <a:solidFill>
            <a:schemeClr val="tx1"/>
          </a:solidFill>
          <a:latin typeface="+mn-lt"/>
          <a:ea typeface="+mn-ea"/>
          <a:cs typeface="+mn-cs"/>
        </a:defRPr>
      </a:lvl5pPr>
      <a:lvl6pPr marL="1599960" algn="l" defTabSz="639984" rtl="0" eaLnBrk="1" latinLnBrk="0" hangingPunct="1">
        <a:defRPr sz="1300" kern="1200">
          <a:solidFill>
            <a:schemeClr val="tx1"/>
          </a:solidFill>
          <a:latin typeface="+mn-lt"/>
          <a:ea typeface="+mn-ea"/>
          <a:cs typeface="+mn-cs"/>
        </a:defRPr>
      </a:lvl6pPr>
      <a:lvl7pPr marL="1919952" algn="l" defTabSz="639984" rtl="0" eaLnBrk="1" latinLnBrk="0" hangingPunct="1">
        <a:defRPr sz="1300" kern="1200">
          <a:solidFill>
            <a:schemeClr val="tx1"/>
          </a:solidFill>
          <a:latin typeface="+mn-lt"/>
          <a:ea typeface="+mn-ea"/>
          <a:cs typeface="+mn-cs"/>
        </a:defRPr>
      </a:lvl7pPr>
      <a:lvl8pPr marL="2239944" algn="l" defTabSz="639984" rtl="0" eaLnBrk="1" latinLnBrk="0" hangingPunct="1">
        <a:defRPr sz="1300" kern="1200">
          <a:solidFill>
            <a:schemeClr val="tx1"/>
          </a:solidFill>
          <a:latin typeface="+mn-lt"/>
          <a:ea typeface="+mn-ea"/>
          <a:cs typeface="+mn-cs"/>
        </a:defRPr>
      </a:lvl8pPr>
      <a:lvl9pPr marL="2559936" algn="l" defTabSz="639984"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5000">
              <a:srgbClr val="EAEEF1"/>
            </a:gs>
            <a:gs pos="74000">
              <a:srgbClr val="BAC7CF"/>
            </a:gs>
            <a:gs pos="100000">
              <a:srgbClr val="BAC7CD"/>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40648463"/>
      </p:ext>
    </p:extLst>
  </p:cSld>
  <p:clrMap bg1="lt1" tx1="dk1" bg2="lt2" tx2="dk2" accent1="accent1" accent2="accent2" accent3="accent3" accent4="accent4" accent5="accent5" accent6="accent6" hlink="hlink" folHlink="folHlink"/>
  <p:txStyles>
    <p:titleStyle>
      <a:lvl1pPr algn="l" defTabSz="640016"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0004" indent="-160004" algn="l" defTabSz="640016" rtl="0" eaLnBrk="1" latinLnBrk="0" hangingPunct="1">
        <a:lnSpc>
          <a:spcPct val="90000"/>
        </a:lnSpc>
        <a:spcBef>
          <a:spcPts val="700"/>
        </a:spcBef>
        <a:buFont typeface="Arial" panose="020B0604020202020204" pitchFamily="34" charset="0"/>
        <a:buChar char="•"/>
        <a:defRPr sz="2000" kern="1200">
          <a:solidFill>
            <a:schemeClr val="tx1"/>
          </a:solidFill>
          <a:latin typeface="+mn-lt"/>
          <a:ea typeface="+mn-ea"/>
          <a:cs typeface="+mn-cs"/>
        </a:defRPr>
      </a:lvl1pPr>
      <a:lvl2pPr marL="480012" indent="-160004" algn="l" defTabSz="640016" rtl="0" eaLnBrk="1" latinLnBrk="0" hangingPunct="1">
        <a:lnSpc>
          <a:spcPct val="90000"/>
        </a:lnSpc>
        <a:spcBef>
          <a:spcPts val="350"/>
        </a:spcBef>
        <a:buFont typeface="Arial" panose="020B0604020202020204" pitchFamily="34" charset="0"/>
        <a:buChar char="•"/>
        <a:defRPr sz="1700" kern="1200">
          <a:solidFill>
            <a:schemeClr val="tx1"/>
          </a:solidFill>
          <a:latin typeface="+mn-lt"/>
          <a:ea typeface="+mn-ea"/>
          <a:cs typeface="+mn-cs"/>
        </a:defRPr>
      </a:lvl2pPr>
      <a:lvl3pPr marL="800020" indent="-160004" algn="l" defTabSz="640016" rtl="0" eaLnBrk="1" latinLnBrk="0" hangingPunct="1">
        <a:lnSpc>
          <a:spcPct val="90000"/>
        </a:lnSpc>
        <a:spcBef>
          <a:spcPts val="350"/>
        </a:spcBef>
        <a:buFont typeface="Arial" panose="020B0604020202020204" pitchFamily="34" charset="0"/>
        <a:buChar char="•"/>
        <a:defRPr sz="1400" kern="1200">
          <a:solidFill>
            <a:schemeClr val="tx1"/>
          </a:solidFill>
          <a:latin typeface="+mn-lt"/>
          <a:ea typeface="+mn-ea"/>
          <a:cs typeface="+mn-cs"/>
        </a:defRPr>
      </a:lvl3pPr>
      <a:lvl4pPr marL="1120028" indent="-160004" algn="l" defTabSz="640016"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4pPr>
      <a:lvl5pPr marL="1440036" indent="-160004" algn="l" defTabSz="640016"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5pPr>
      <a:lvl6pPr marL="1760044" indent="-160004" algn="l" defTabSz="640016"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6pPr>
      <a:lvl7pPr marL="2080052" indent="-160004" algn="l" defTabSz="640016"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7pPr>
      <a:lvl8pPr marL="2400060" indent="-160004" algn="l" defTabSz="640016"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8pPr>
      <a:lvl9pPr marL="2720068" indent="-160004" algn="l" defTabSz="640016"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40016" rtl="0" eaLnBrk="1" latinLnBrk="0" hangingPunct="1">
        <a:defRPr sz="1300" kern="1200">
          <a:solidFill>
            <a:schemeClr val="tx1"/>
          </a:solidFill>
          <a:latin typeface="+mn-lt"/>
          <a:ea typeface="+mn-ea"/>
          <a:cs typeface="+mn-cs"/>
        </a:defRPr>
      </a:lvl1pPr>
      <a:lvl2pPr marL="320008" algn="l" defTabSz="640016" rtl="0" eaLnBrk="1" latinLnBrk="0" hangingPunct="1">
        <a:defRPr sz="1300" kern="1200">
          <a:solidFill>
            <a:schemeClr val="tx1"/>
          </a:solidFill>
          <a:latin typeface="+mn-lt"/>
          <a:ea typeface="+mn-ea"/>
          <a:cs typeface="+mn-cs"/>
        </a:defRPr>
      </a:lvl2pPr>
      <a:lvl3pPr marL="640016" algn="l" defTabSz="640016" rtl="0" eaLnBrk="1" latinLnBrk="0" hangingPunct="1">
        <a:defRPr sz="1300" kern="1200">
          <a:solidFill>
            <a:schemeClr val="tx1"/>
          </a:solidFill>
          <a:latin typeface="+mn-lt"/>
          <a:ea typeface="+mn-ea"/>
          <a:cs typeface="+mn-cs"/>
        </a:defRPr>
      </a:lvl3pPr>
      <a:lvl4pPr marL="960024" algn="l" defTabSz="640016" rtl="0" eaLnBrk="1" latinLnBrk="0" hangingPunct="1">
        <a:defRPr sz="1300" kern="1200">
          <a:solidFill>
            <a:schemeClr val="tx1"/>
          </a:solidFill>
          <a:latin typeface="+mn-lt"/>
          <a:ea typeface="+mn-ea"/>
          <a:cs typeface="+mn-cs"/>
        </a:defRPr>
      </a:lvl4pPr>
      <a:lvl5pPr marL="1280032" algn="l" defTabSz="640016" rtl="0" eaLnBrk="1" latinLnBrk="0" hangingPunct="1">
        <a:defRPr sz="1300" kern="1200">
          <a:solidFill>
            <a:schemeClr val="tx1"/>
          </a:solidFill>
          <a:latin typeface="+mn-lt"/>
          <a:ea typeface="+mn-ea"/>
          <a:cs typeface="+mn-cs"/>
        </a:defRPr>
      </a:lvl5pPr>
      <a:lvl6pPr marL="1600040" algn="l" defTabSz="640016" rtl="0" eaLnBrk="1" latinLnBrk="0" hangingPunct="1">
        <a:defRPr sz="1300" kern="1200">
          <a:solidFill>
            <a:schemeClr val="tx1"/>
          </a:solidFill>
          <a:latin typeface="+mn-lt"/>
          <a:ea typeface="+mn-ea"/>
          <a:cs typeface="+mn-cs"/>
        </a:defRPr>
      </a:lvl6pPr>
      <a:lvl7pPr marL="1920048" algn="l" defTabSz="640016" rtl="0" eaLnBrk="1" latinLnBrk="0" hangingPunct="1">
        <a:defRPr sz="1300" kern="1200">
          <a:solidFill>
            <a:schemeClr val="tx1"/>
          </a:solidFill>
          <a:latin typeface="+mn-lt"/>
          <a:ea typeface="+mn-ea"/>
          <a:cs typeface="+mn-cs"/>
        </a:defRPr>
      </a:lvl7pPr>
      <a:lvl8pPr marL="2240056" algn="l" defTabSz="640016" rtl="0" eaLnBrk="1" latinLnBrk="0" hangingPunct="1">
        <a:defRPr sz="1300" kern="1200">
          <a:solidFill>
            <a:schemeClr val="tx1"/>
          </a:solidFill>
          <a:latin typeface="+mn-lt"/>
          <a:ea typeface="+mn-ea"/>
          <a:cs typeface="+mn-cs"/>
        </a:defRPr>
      </a:lvl8pPr>
      <a:lvl9pPr marL="2560064" algn="l" defTabSz="640016"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5000">
              <a:srgbClr val="EAEEF1"/>
            </a:gs>
            <a:gs pos="74000">
              <a:srgbClr val="BAC7CF"/>
            </a:gs>
            <a:gs pos="100000">
              <a:srgbClr val="BAC7CD"/>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19801168"/>
      </p:ext>
    </p:extLst>
  </p:cSld>
  <p:clrMap bg1="lt1" tx1="dk1" bg2="lt2" tx2="dk2" accent1="accent1" accent2="accent2" accent3="accent3" accent4="accent4" accent5="accent5" accent6="accent6" hlink="hlink" folHlink="folHlink"/>
  <p:txStyles>
    <p:titleStyle>
      <a:lvl1pPr algn="l" defTabSz="640048"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0012" indent="-160012" algn="l" defTabSz="640048" rtl="0" eaLnBrk="1" latinLnBrk="0" hangingPunct="1">
        <a:lnSpc>
          <a:spcPct val="90000"/>
        </a:lnSpc>
        <a:spcBef>
          <a:spcPts val="700"/>
        </a:spcBef>
        <a:buFont typeface="Arial" panose="020B0604020202020204" pitchFamily="34" charset="0"/>
        <a:buChar char="•"/>
        <a:defRPr sz="2000" kern="1200">
          <a:solidFill>
            <a:schemeClr val="tx1"/>
          </a:solidFill>
          <a:latin typeface="+mn-lt"/>
          <a:ea typeface="+mn-ea"/>
          <a:cs typeface="+mn-cs"/>
        </a:defRPr>
      </a:lvl1pPr>
      <a:lvl2pPr marL="480036" indent="-160012" algn="l" defTabSz="640048" rtl="0" eaLnBrk="1" latinLnBrk="0" hangingPunct="1">
        <a:lnSpc>
          <a:spcPct val="90000"/>
        </a:lnSpc>
        <a:spcBef>
          <a:spcPts val="350"/>
        </a:spcBef>
        <a:buFont typeface="Arial" panose="020B0604020202020204" pitchFamily="34" charset="0"/>
        <a:buChar char="•"/>
        <a:defRPr sz="1700" kern="1200">
          <a:solidFill>
            <a:schemeClr val="tx1"/>
          </a:solidFill>
          <a:latin typeface="+mn-lt"/>
          <a:ea typeface="+mn-ea"/>
          <a:cs typeface="+mn-cs"/>
        </a:defRPr>
      </a:lvl2pPr>
      <a:lvl3pPr marL="800060" indent="-160012" algn="l" defTabSz="640048" rtl="0" eaLnBrk="1" latinLnBrk="0" hangingPunct="1">
        <a:lnSpc>
          <a:spcPct val="90000"/>
        </a:lnSpc>
        <a:spcBef>
          <a:spcPts val="350"/>
        </a:spcBef>
        <a:buFont typeface="Arial" panose="020B0604020202020204" pitchFamily="34" charset="0"/>
        <a:buChar char="•"/>
        <a:defRPr sz="1400" kern="1200">
          <a:solidFill>
            <a:schemeClr val="tx1"/>
          </a:solidFill>
          <a:latin typeface="+mn-lt"/>
          <a:ea typeface="+mn-ea"/>
          <a:cs typeface="+mn-cs"/>
        </a:defRPr>
      </a:lvl3pPr>
      <a:lvl4pPr marL="1120084" indent="-160012" algn="l" defTabSz="640048"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4pPr>
      <a:lvl5pPr marL="1440108" indent="-160012" algn="l" defTabSz="640048"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5pPr>
      <a:lvl6pPr marL="1760132" indent="-160012" algn="l" defTabSz="640048"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6pPr>
      <a:lvl7pPr marL="2080156" indent="-160012" algn="l" defTabSz="640048"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7pPr>
      <a:lvl8pPr marL="2400180" indent="-160012" algn="l" defTabSz="640048"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8pPr>
      <a:lvl9pPr marL="2720204" indent="-160012" algn="l" defTabSz="640048"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40048" rtl="0" eaLnBrk="1" latinLnBrk="0" hangingPunct="1">
        <a:defRPr sz="1300" kern="1200">
          <a:solidFill>
            <a:schemeClr val="tx1"/>
          </a:solidFill>
          <a:latin typeface="+mn-lt"/>
          <a:ea typeface="+mn-ea"/>
          <a:cs typeface="+mn-cs"/>
        </a:defRPr>
      </a:lvl1pPr>
      <a:lvl2pPr marL="320024" algn="l" defTabSz="640048" rtl="0" eaLnBrk="1" latinLnBrk="0" hangingPunct="1">
        <a:defRPr sz="1300" kern="1200">
          <a:solidFill>
            <a:schemeClr val="tx1"/>
          </a:solidFill>
          <a:latin typeface="+mn-lt"/>
          <a:ea typeface="+mn-ea"/>
          <a:cs typeface="+mn-cs"/>
        </a:defRPr>
      </a:lvl2pPr>
      <a:lvl3pPr marL="640048" algn="l" defTabSz="640048" rtl="0" eaLnBrk="1" latinLnBrk="0" hangingPunct="1">
        <a:defRPr sz="1300" kern="1200">
          <a:solidFill>
            <a:schemeClr val="tx1"/>
          </a:solidFill>
          <a:latin typeface="+mn-lt"/>
          <a:ea typeface="+mn-ea"/>
          <a:cs typeface="+mn-cs"/>
        </a:defRPr>
      </a:lvl3pPr>
      <a:lvl4pPr marL="960072" algn="l" defTabSz="640048" rtl="0" eaLnBrk="1" latinLnBrk="0" hangingPunct="1">
        <a:defRPr sz="1300" kern="1200">
          <a:solidFill>
            <a:schemeClr val="tx1"/>
          </a:solidFill>
          <a:latin typeface="+mn-lt"/>
          <a:ea typeface="+mn-ea"/>
          <a:cs typeface="+mn-cs"/>
        </a:defRPr>
      </a:lvl4pPr>
      <a:lvl5pPr marL="1280096" algn="l" defTabSz="640048" rtl="0" eaLnBrk="1" latinLnBrk="0" hangingPunct="1">
        <a:defRPr sz="1300" kern="1200">
          <a:solidFill>
            <a:schemeClr val="tx1"/>
          </a:solidFill>
          <a:latin typeface="+mn-lt"/>
          <a:ea typeface="+mn-ea"/>
          <a:cs typeface="+mn-cs"/>
        </a:defRPr>
      </a:lvl5pPr>
      <a:lvl6pPr marL="1600120" algn="l" defTabSz="640048" rtl="0" eaLnBrk="1" latinLnBrk="0" hangingPunct="1">
        <a:defRPr sz="1300" kern="1200">
          <a:solidFill>
            <a:schemeClr val="tx1"/>
          </a:solidFill>
          <a:latin typeface="+mn-lt"/>
          <a:ea typeface="+mn-ea"/>
          <a:cs typeface="+mn-cs"/>
        </a:defRPr>
      </a:lvl6pPr>
      <a:lvl7pPr marL="1920144" algn="l" defTabSz="640048" rtl="0" eaLnBrk="1" latinLnBrk="0" hangingPunct="1">
        <a:defRPr sz="1300" kern="1200">
          <a:solidFill>
            <a:schemeClr val="tx1"/>
          </a:solidFill>
          <a:latin typeface="+mn-lt"/>
          <a:ea typeface="+mn-ea"/>
          <a:cs typeface="+mn-cs"/>
        </a:defRPr>
      </a:lvl7pPr>
      <a:lvl8pPr marL="2240168" algn="l" defTabSz="640048" rtl="0" eaLnBrk="1" latinLnBrk="0" hangingPunct="1">
        <a:defRPr sz="1300" kern="1200">
          <a:solidFill>
            <a:schemeClr val="tx1"/>
          </a:solidFill>
          <a:latin typeface="+mn-lt"/>
          <a:ea typeface="+mn-ea"/>
          <a:cs typeface="+mn-cs"/>
        </a:defRPr>
      </a:lvl8pPr>
      <a:lvl9pPr marL="2560192" algn="l" defTabSz="640048"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5000">
              <a:srgbClr val="EAEEF1"/>
            </a:gs>
            <a:gs pos="74000">
              <a:srgbClr val="BAC7CF"/>
            </a:gs>
            <a:gs pos="100000">
              <a:srgbClr val="BAC7CD"/>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07744594"/>
      </p:ext>
    </p:extLst>
  </p:cSld>
  <p:clrMap bg1="lt1" tx1="dk1" bg2="lt2" tx2="dk2" accent1="accent1" accent2="accent2" accent3="accent3" accent4="accent4" accent5="accent5" accent6="accent6" hlink="hlink" folHlink="folHlink"/>
  <p:sldLayoutIdLst>
    <p:sldLayoutId id="2147483737" r:id="rId1"/>
  </p:sldLayoutIdLst>
  <p:txStyles>
    <p:titleStyle>
      <a:lvl1pPr algn="l" defTabSz="64008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0020" indent="-160020" algn="l" defTabSz="640080" rtl="0" eaLnBrk="1" latinLnBrk="0" hangingPunct="1">
        <a:lnSpc>
          <a:spcPct val="90000"/>
        </a:lnSpc>
        <a:spcBef>
          <a:spcPts val="700"/>
        </a:spcBef>
        <a:buFont typeface="Arial" panose="020B0604020202020204" pitchFamily="34" charset="0"/>
        <a:buChar char="•"/>
        <a:defRPr sz="2000" kern="1200">
          <a:solidFill>
            <a:schemeClr val="tx1"/>
          </a:solidFill>
          <a:latin typeface="+mn-lt"/>
          <a:ea typeface="+mn-ea"/>
          <a:cs typeface="+mn-cs"/>
        </a:defRPr>
      </a:lvl1pPr>
      <a:lvl2pPr marL="480060" indent="-160020" algn="l" defTabSz="640080" rtl="0" eaLnBrk="1" latinLnBrk="0" hangingPunct="1">
        <a:lnSpc>
          <a:spcPct val="90000"/>
        </a:lnSpc>
        <a:spcBef>
          <a:spcPts val="350"/>
        </a:spcBef>
        <a:buFont typeface="Arial" panose="020B0604020202020204" pitchFamily="34" charset="0"/>
        <a:buChar char="•"/>
        <a:defRPr sz="1700" kern="1200">
          <a:solidFill>
            <a:schemeClr val="tx1"/>
          </a:solidFill>
          <a:latin typeface="+mn-lt"/>
          <a:ea typeface="+mn-ea"/>
          <a:cs typeface="+mn-cs"/>
        </a:defRPr>
      </a:lvl2pPr>
      <a:lvl3pPr marL="800100" indent="-160020" algn="l" defTabSz="640080" rtl="0" eaLnBrk="1" latinLnBrk="0" hangingPunct="1">
        <a:lnSpc>
          <a:spcPct val="90000"/>
        </a:lnSpc>
        <a:spcBef>
          <a:spcPts val="350"/>
        </a:spcBef>
        <a:buFont typeface="Arial" panose="020B0604020202020204" pitchFamily="34" charset="0"/>
        <a:buChar char="•"/>
        <a:defRPr sz="1400" kern="1200">
          <a:solidFill>
            <a:schemeClr val="tx1"/>
          </a:solidFill>
          <a:latin typeface="+mn-lt"/>
          <a:ea typeface="+mn-ea"/>
          <a:cs typeface="+mn-cs"/>
        </a:defRPr>
      </a:lvl3pPr>
      <a:lvl4pPr marL="1120140" indent="-160020" algn="l" defTabSz="640080"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4pPr>
      <a:lvl5pPr marL="1440180" indent="-160020" algn="l" defTabSz="640080"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5pPr>
      <a:lvl6pPr marL="1760220" indent="-160020" algn="l" defTabSz="640080"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6pPr>
      <a:lvl7pPr marL="2080260" indent="-160020" algn="l" defTabSz="640080"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7pPr>
      <a:lvl8pPr marL="2400300" indent="-160020" algn="l" defTabSz="640080"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8pPr>
      <a:lvl9pPr marL="2720340" indent="-160020" algn="l" defTabSz="640080" rtl="0" eaLnBrk="1" latinLnBrk="0" hangingPunct="1">
        <a:lnSpc>
          <a:spcPct val="90000"/>
        </a:lnSpc>
        <a:spcBef>
          <a:spcPts val="350"/>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40080" rtl="0" eaLnBrk="1" latinLnBrk="0" hangingPunct="1">
        <a:defRPr sz="1300" kern="1200">
          <a:solidFill>
            <a:schemeClr val="tx1"/>
          </a:solidFill>
          <a:latin typeface="+mn-lt"/>
          <a:ea typeface="+mn-ea"/>
          <a:cs typeface="+mn-cs"/>
        </a:defRPr>
      </a:lvl1pPr>
      <a:lvl2pPr marL="320040" algn="l" defTabSz="640080" rtl="0" eaLnBrk="1" latinLnBrk="0" hangingPunct="1">
        <a:defRPr sz="1300" kern="1200">
          <a:solidFill>
            <a:schemeClr val="tx1"/>
          </a:solidFill>
          <a:latin typeface="+mn-lt"/>
          <a:ea typeface="+mn-ea"/>
          <a:cs typeface="+mn-cs"/>
        </a:defRPr>
      </a:lvl2pPr>
      <a:lvl3pPr marL="640080" algn="l" defTabSz="640080" rtl="0" eaLnBrk="1" latinLnBrk="0" hangingPunct="1">
        <a:defRPr sz="1300" kern="1200">
          <a:solidFill>
            <a:schemeClr val="tx1"/>
          </a:solidFill>
          <a:latin typeface="+mn-lt"/>
          <a:ea typeface="+mn-ea"/>
          <a:cs typeface="+mn-cs"/>
        </a:defRPr>
      </a:lvl3pPr>
      <a:lvl4pPr marL="960120" algn="l" defTabSz="640080" rtl="0" eaLnBrk="1" latinLnBrk="0" hangingPunct="1">
        <a:defRPr sz="1300" kern="1200">
          <a:solidFill>
            <a:schemeClr val="tx1"/>
          </a:solidFill>
          <a:latin typeface="+mn-lt"/>
          <a:ea typeface="+mn-ea"/>
          <a:cs typeface="+mn-cs"/>
        </a:defRPr>
      </a:lvl4pPr>
      <a:lvl5pPr marL="1280160" algn="l" defTabSz="640080" rtl="0" eaLnBrk="1" latinLnBrk="0" hangingPunct="1">
        <a:defRPr sz="1300" kern="1200">
          <a:solidFill>
            <a:schemeClr val="tx1"/>
          </a:solidFill>
          <a:latin typeface="+mn-lt"/>
          <a:ea typeface="+mn-ea"/>
          <a:cs typeface="+mn-cs"/>
        </a:defRPr>
      </a:lvl5pPr>
      <a:lvl6pPr marL="1600200" algn="l" defTabSz="640080" rtl="0" eaLnBrk="1" latinLnBrk="0" hangingPunct="1">
        <a:defRPr sz="1300" kern="1200">
          <a:solidFill>
            <a:schemeClr val="tx1"/>
          </a:solidFill>
          <a:latin typeface="+mn-lt"/>
          <a:ea typeface="+mn-ea"/>
          <a:cs typeface="+mn-cs"/>
        </a:defRPr>
      </a:lvl6pPr>
      <a:lvl7pPr marL="1920240" algn="l" defTabSz="640080" rtl="0" eaLnBrk="1" latinLnBrk="0" hangingPunct="1">
        <a:defRPr sz="1300" kern="1200">
          <a:solidFill>
            <a:schemeClr val="tx1"/>
          </a:solidFill>
          <a:latin typeface="+mn-lt"/>
          <a:ea typeface="+mn-ea"/>
          <a:cs typeface="+mn-cs"/>
        </a:defRPr>
      </a:lvl7pPr>
      <a:lvl8pPr marL="2240280" algn="l" defTabSz="640080" rtl="0" eaLnBrk="1" latinLnBrk="0" hangingPunct="1">
        <a:defRPr sz="1300" kern="1200">
          <a:solidFill>
            <a:schemeClr val="tx1"/>
          </a:solidFill>
          <a:latin typeface="+mn-lt"/>
          <a:ea typeface="+mn-ea"/>
          <a:cs typeface="+mn-cs"/>
        </a:defRPr>
      </a:lvl8pPr>
      <a:lvl9pPr marL="2560320" algn="l" defTabSz="640080"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2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41.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C52E81B0-DCC8-4C6F-8D02-468E284E27A5}"/>
              </a:ext>
            </a:extLst>
          </p:cNvPr>
          <p:cNvGrpSpPr/>
          <p:nvPr/>
        </p:nvGrpSpPr>
        <p:grpSpPr>
          <a:xfrm>
            <a:off x="0" y="12877"/>
            <a:ext cx="9144000" cy="6845123"/>
            <a:chOff x="0" y="12877"/>
            <a:chExt cx="9144000" cy="6845123"/>
          </a:xfrm>
        </p:grpSpPr>
        <p:pic>
          <p:nvPicPr>
            <p:cNvPr id="10" name="Picture 4" descr="نتيجة بحث الصور عن ‪background templates for hemodialysis powerpoint‬‏"/>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7488"/>
            <a:stretch/>
          </p:blipFill>
          <p:spPr bwMode="auto">
            <a:xfrm>
              <a:off x="0" y="3350001"/>
              <a:ext cx="9144000" cy="3507999"/>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نتيجة بحث الصور عن ‪background templates for bone diseases powerpoint‬‏"/>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43380" b="-12957"/>
            <a:stretch/>
          </p:blipFill>
          <p:spPr bwMode="auto">
            <a:xfrm>
              <a:off x="0" y="12877"/>
              <a:ext cx="9144000" cy="521594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8" name="Rectangle 7">
            <a:extLst>
              <a:ext uri="{FF2B5EF4-FFF2-40B4-BE49-F238E27FC236}">
                <a16:creationId xmlns="" xmlns:a16="http://schemas.microsoft.com/office/drawing/2014/main" id="{D6F71BD8-CE9B-425A-B734-EB8A0FD89C22}"/>
              </a:ext>
            </a:extLst>
          </p:cNvPr>
          <p:cNvSpPr>
            <a:spLocks noChangeArrowheads="1"/>
          </p:cNvSpPr>
          <p:nvPr/>
        </p:nvSpPr>
        <p:spPr bwMode="auto">
          <a:xfrm>
            <a:off x="391567" y="603488"/>
            <a:ext cx="8260654" cy="1569648"/>
          </a:xfrm>
          <a:prstGeom prst="rect">
            <a:avLst/>
          </a:prstGeom>
          <a:noFill/>
          <a:ln w="9525">
            <a:noFill/>
            <a:miter lim="800000"/>
            <a:headEnd/>
            <a:tailEnd/>
          </a:ln>
          <a:effectLst>
            <a:glow>
              <a:schemeClr val="accent6"/>
            </a:glow>
            <a:outerShdw blurRad="149987" dist="250190" dir="8460000" algn="ctr">
              <a:srgbClr val="000000">
                <a:alpha val="28000"/>
              </a:srgbClr>
            </a:outerShdw>
            <a:softEdge rad="635000"/>
          </a:effectLst>
          <a:scene3d>
            <a:camera prst="orthographicFront">
              <a:rot lat="0" lon="0" rev="0"/>
            </a:camera>
            <a:lightRig rig="contrasting" dir="t">
              <a:rot lat="0" lon="0" rev="1500000"/>
            </a:lightRig>
          </a:scene3d>
          <a:sp3d z="57150" prstMaterial="dkEdge">
            <a:bevelT w="88900" h="88900"/>
          </a:sp3d>
        </p:spPr>
        <p:txBody>
          <a:bodyPr wrap="square" lIns="91426" tIns="45714" rIns="91426" bIns="45714">
            <a:spAutoFit/>
            <a:sp3d extrusionH="57150" contourW="19050" prstMaterial="metal">
              <a:bevelT w="69850" h="69850" prst="divot"/>
              <a:bevelB w="57150" h="38100" prst="hardEdge"/>
              <a:extrusionClr>
                <a:srgbClr val="FF00FF"/>
              </a:extrusionClr>
              <a:contourClr>
                <a:srgbClr val="00B0F0"/>
              </a:contourClr>
            </a:sp3d>
          </a:bodyPr>
          <a:lstStyle/>
          <a:p>
            <a:pPr algn="ctr" defTabSz="914263" fontAlgn="base">
              <a:spcBef>
                <a:spcPct val="0"/>
              </a:spcBef>
              <a:spcAft>
                <a:spcPct val="0"/>
              </a:spcAft>
              <a:defRPr/>
            </a:pPr>
            <a:r>
              <a:rPr lang="en-US" sz="3200" b="1" kern="0" spc="50" dirty="0">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rPr>
              <a:t>Evaluation of Sclerostin Serum Level and Bone Density Status in Children on Regular </a:t>
            </a:r>
            <a:r>
              <a:rPr lang="en-US" sz="3200" b="1" kern="0" spc="50" dirty="0" err="1">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rPr>
              <a:t>Haemodialysis</a:t>
            </a:r>
            <a:endParaRPr lang="en-US" sz="3200" b="1" kern="0" spc="50" dirty="0">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endParaRPr>
          </a:p>
        </p:txBody>
      </p:sp>
      <p:grpSp>
        <p:nvGrpSpPr>
          <p:cNvPr id="9" name="Group 8"/>
          <p:cNvGrpSpPr/>
          <p:nvPr/>
        </p:nvGrpSpPr>
        <p:grpSpPr>
          <a:xfrm>
            <a:off x="1656930" y="2232815"/>
            <a:ext cx="5489297" cy="2361964"/>
            <a:chOff x="1410405" y="4104272"/>
            <a:chExt cx="5489297" cy="2361964"/>
          </a:xfrm>
        </p:grpSpPr>
        <p:sp>
          <p:nvSpPr>
            <p:cNvPr id="16" name="Rectangle 10">
              <a:extLst>
                <a:ext uri="{FF2B5EF4-FFF2-40B4-BE49-F238E27FC236}">
                  <a16:creationId xmlns="" xmlns:a16="http://schemas.microsoft.com/office/drawing/2014/main" id="{F0D81AFD-160F-459D-B45A-B33D6BBF1F35}"/>
                </a:ext>
              </a:extLst>
            </p:cNvPr>
            <p:cNvSpPr>
              <a:spLocks noChangeArrowheads="1"/>
            </p:cNvSpPr>
            <p:nvPr/>
          </p:nvSpPr>
          <p:spPr bwMode="auto">
            <a:xfrm>
              <a:off x="3091302" y="4104272"/>
              <a:ext cx="1165780" cy="46166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chemeClr val="accent1"/>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chemeClr val="accent1"/>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defTabSz="914263" fontAlgn="base">
                <a:spcBef>
                  <a:spcPct val="0"/>
                </a:spcBef>
                <a:spcAft>
                  <a:spcPct val="0"/>
                </a:spcAft>
                <a:buClrTx/>
                <a:buSzTx/>
                <a:buNone/>
                <a:defRPr/>
              </a:pPr>
              <a:r>
                <a:rPr lang="en-US" altLang="en-US" sz="2400" b="1" dirty="0">
                  <a:solidFill>
                    <a:schemeClr val="bg1"/>
                  </a:solidFill>
                  <a:effectLst>
                    <a:glow rad="127000">
                      <a:srgbClr val="6F6F6F">
                        <a:alpha val="40000"/>
                      </a:srgbClr>
                    </a:glow>
                  </a:effectLst>
                  <a:latin typeface="Century Gothic" panose="020B0502020202020204"/>
                </a:rPr>
                <a:t>By</a:t>
              </a:r>
            </a:p>
          </p:txBody>
        </p:sp>
        <p:sp>
          <p:nvSpPr>
            <p:cNvPr id="17" name="Rectangle 16">
              <a:extLst>
                <a:ext uri="{FF2B5EF4-FFF2-40B4-BE49-F238E27FC236}">
                  <a16:creationId xmlns="" xmlns:a16="http://schemas.microsoft.com/office/drawing/2014/main" id="{9B889402-9DEC-4022-ADD7-C8705B695E98}"/>
                </a:ext>
              </a:extLst>
            </p:cNvPr>
            <p:cNvSpPr>
              <a:spLocks noChangeArrowheads="1"/>
            </p:cNvSpPr>
            <p:nvPr/>
          </p:nvSpPr>
          <p:spPr bwMode="auto">
            <a:xfrm>
              <a:off x="1410405" y="4742687"/>
              <a:ext cx="5489297" cy="1723549"/>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defTabSz="914263" fontAlgn="base">
                <a:spcBef>
                  <a:spcPct val="0"/>
                </a:spcBef>
                <a:spcAft>
                  <a:spcPct val="0"/>
                </a:spcAft>
                <a:defRPr/>
              </a:pPr>
              <a:r>
                <a:rPr lang="en-US" sz="3200" b="1" kern="0" spc="50" dirty="0" err="1" smtClean="0">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rPr>
                <a:t>Manal</a:t>
              </a:r>
              <a:r>
                <a:rPr lang="en-US" sz="3200" b="1" kern="0" spc="50" dirty="0" smtClean="0">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rPr>
                <a:t> </a:t>
              </a:r>
              <a:r>
                <a:rPr lang="en-US" sz="3200" b="1" kern="0" spc="50" dirty="0" err="1">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rPr>
                <a:t>Abd</a:t>
              </a:r>
              <a:r>
                <a:rPr lang="en-US" sz="3200" b="1" kern="0" spc="50" dirty="0">
                  <a:ln w="34925">
                    <a:noFill/>
                    <a:bevel/>
                  </a:ln>
                  <a:solidFill>
                    <a:schemeClr val="bg1"/>
                  </a:solidFill>
                  <a:effectLst>
                    <a:glow rad="76200">
                      <a:srgbClr val="FF0000">
                        <a:alpha val="40000"/>
                      </a:srgbClr>
                    </a:glow>
                    <a:outerShdw blurRad="60007" dist="310007" dir="7680000" sy="30000" kx="1300200" algn="ctr" rotWithShape="0">
                      <a:prstClr val="black">
                        <a:alpha val="32000"/>
                      </a:prstClr>
                    </a:outerShdw>
                  </a:effectLst>
                  <a:latin typeface="Century Gothic"/>
                </a:rPr>
                <a:t> El-Salam </a:t>
              </a:r>
            </a:p>
            <a:p>
              <a:pPr algn="ctr" defTabSz="914263" fontAlgn="base">
                <a:spcBef>
                  <a:spcPct val="0"/>
                </a:spcBef>
                <a:spcAft>
                  <a:spcPct val="0"/>
                </a:spcAft>
                <a:defRPr/>
              </a:pPr>
              <a:r>
                <a:rPr lang="en-US" altLang="en-US" b="1" dirty="0">
                  <a:solidFill>
                    <a:schemeClr val="bg1"/>
                  </a:solidFill>
                  <a:effectLst>
                    <a:glow rad="127000">
                      <a:srgbClr val="6F6F6F">
                        <a:alpha val="40000"/>
                      </a:srgbClr>
                    </a:glow>
                  </a:effectLst>
                  <a:latin typeface="Century Gothic" panose="020B0502020202020204"/>
                </a:rPr>
                <a:t>Prof. of Pediatrics and Pediatric Nephrology  </a:t>
              </a:r>
            </a:p>
            <a:p>
              <a:pPr algn="ctr" defTabSz="914263" fontAlgn="base">
                <a:spcBef>
                  <a:spcPct val="0"/>
                </a:spcBef>
                <a:spcAft>
                  <a:spcPct val="0"/>
                </a:spcAft>
                <a:defRPr/>
              </a:pPr>
              <a:r>
                <a:rPr lang="en-US" altLang="en-US" b="1" dirty="0">
                  <a:solidFill>
                    <a:schemeClr val="bg1"/>
                  </a:solidFill>
                  <a:effectLst>
                    <a:glow rad="127000">
                      <a:srgbClr val="6F6F6F">
                        <a:alpha val="40000"/>
                      </a:srgbClr>
                    </a:glow>
                  </a:effectLst>
                  <a:latin typeface="Century Gothic" panose="020B0502020202020204"/>
                </a:rPr>
                <a:t>Al-</a:t>
              </a:r>
              <a:r>
                <a:rPr lang="en-US" altLang="en-US" b="1" dirty="0" err="1">
                  <a:solidFill>
                    <a:schemeClr val="bg1"/>
                  </a:solidFill>
                  <a:effectLst>
                    <a:glow rad="127000">
                      <a:srgbClr val="6F6F6F">
                        <a:alpha val="40000"/>
                      </a:srgbClr>
                    </a:glow>
                  </a:effectLst>
                  <a:latin typeface="Century Gothic" panose="020B0502020202020204"/>
                </a:rPr>
                <a:t>Azhar</a:t>
              </a:r>
              <a:r>
                <a:rPr lang="en-US" altLang="en-US" b="1" dirty="0">
                  <a:solidFill>
                    <a:schemeClr val="bg1"/>
                  </a:solidFill>
                  <a:effectLst>
                    <a:glow rad="127000">
                      <a:srgbClr val="6F6F6F">
                        <a:alpha val="40000"/>
                      </a:srgbClr>
                    </a:glow>
                  </a:effectLst>
                  <a:latin typeface="Century Gothic" panose="020B0502020202020204"/>
                </a:rPr>
                <a:t> University</a:t>
              </a:r>
            </a:p>
            <a:p>
              <a:pPr algn="ctr" defTabSz="914263" fontAlgn="base">
                <a:spcBef>
                  <a:spcPct val="0"/>
                </a:spcBef>
                <a:spcAft>
                  <a:spcPct val="0"/>
                </a:spcAft>
                <a:defRPr/>
              </a:pPr>
              <a:r>
                <a:rPr lang="en-US" altLang="en-US" b="1" dirty="0">
                  <a:solidFill>
                    <a:schemeClr val="bg1"/>
                  </a:solidFill>
                  <a:effectLst>
                    <a:glow rad="127000">
                      <a:srgbClr val="6F6F6F">
                        <a:alpha val="40000"/>
                      </a:srgbClr>
                    </a:glow>
                  </a:effectLst>
                  <a:latin typeface="Century Gothic" panose="020B0502020202020204"/>
                </a:rPr>
                <a:t>Cairo, Egypt </a:t>
              </a:r>
            </a:p>
            <a:p>
              <a:pPr algn="ctr" defTabSz="914263" fontAlgn="base">
                <a:spcBef>
                  <a:spcPct val="0"/>
                </a:spcBef>
                <a:spcAft>
                  <a:spcPct val="0"/>
                </a:spcAft>
                <a:defRPr/>
              </a:pPr>
              <a:endParaRPr lang="en-US" sz="2000" b="1" kern="0" dirty="0">
                <a:ln w="9525">
                  <a:solidFill>
                    <a:prstClr val="black"/>
                  </a:solidFill>
                  <a:prstDash val="solid"/>
                </a:ln>
                <a:solidFill>
                  <a:srgbClr val="C00000"/>
                </a:solidFill>
                <a:effectLst>
                  <a:glow rad="228600">
                    <a:srgbClr val="E7BF5F">
                      <a:satMod val="175000"/>
                      <a:alpha val="40000"/>
                    </a:srgbClr>
                  </a:glow>
                  <a:outerShdw blurRad="12700" dist="38100" dir="2700000" algn="tl" rotWithShape="0">
                    <a:srgbClr val="E9A039">
                      <a:lumMod val="60000"/>
                      <a:lumOff val="40000"/>
                    </a:srgbClr>
                  </a:outerShdw>
                  <a:reflection blurRad="6350" stA="60000" endA="900" endPos="58000" dir="5400000" sy="-100000" algn="bl" rotWithShape="0"/>
                </a:effectLst>
                <a:latin typeface="A_Nefel_Sereke_Qelew" panose="02010000000000000000" pitchFamily="2" charset="-78"/>
                <a:cs typeface="A_Nefel_Sereke_Qelew" panose="02010000000000000000" pitchFamily="2" charset="-78"/>
              </a:endParaRPr>
            </a:p>
          </p:txBody>
        </p:sp>
      </p:grpSp>
    </p:spTree>
    <p:extLst>
      <p:ext uri="{BB962C8B-B14F-4D97-AF65-F5344CB8AC3E}">
        <p14:creationId xmlns:p14="http://schemas.microsoft.com/office/powerpoint/2010/main" xmlns="" val="87800127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a:extLst>
              <a:ext uri="{FF2B5EF4-FFF2-40B4-BE49-F238E27FC236}">
                <a16:creationId xmlns="" xmlns:a16="http://schemas.microsoft.com/office/drawing/2014/main" id="{FF7B8BD6-85FC-4EC1-802F-1D28126E5748}"/>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 name="Straight Connector 2"/>
          <p:cNvCxnSpPr>
            <a:stCxn id="27" idx="2"/>
          </p:cNvCxnSpPr>
          <p:nvPr/>
        </p:nvCxnSpPr>
        <p:spPr>
          <a:xfrm flipH="1" flipV="1">
            <a:off x="2996278" y="1402418"/>
            <a:ext cx="99355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flipV="1">
            <a:off x="2996278" y="2622977"/>
            <a:ext cx="99355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803635" y="2622969"/>
            <a:ext cx="192647" cy="2659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2741560" y="3808114"/>
            <a:ext cx="1268028"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15" idx="4"/>
          </p:cNvCxnSpPr>
          <p:nvPr/>
        </p:nvCxnSpPr>
        <p:spPr>
          <a:xfrm>
            <a:off x="2201327" y="4205612"/>
            <a:ext cx="785079" cy="7966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5" idx="0"/>
          </p:cNvCxnSpPr>
          <p:nvPr/>
        </p:nvCxnSpPr>
        <p:spPr>
          <a:xfrm flipV="1">
            <a:off x="2201327" y="1402409"/>
            <a:ext cx="794952" cy="9879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478602" y="984372"/>
            <a:ext cx="2492303" cy="868680"/>
            <a:chOff x="5186896" y="971696"/>
            <a:chExt cx="4861771" cy="1042416"/>
          </a:xfrm>
        </p:grpSpPr>
        <p:sp>
          <p:nvSpPr>
            <p:cNvPr id="10" name="Rectangle 9"/>
            <p:cNvSpPr/>
            <p:nvPr/>
          </p:nvSpPr>
          <p:spPr>
            <a:xfrm>
              <a:off x="5186896" y="971696"/>
              <a:ext cx="4853897" cy="1042416"/>
            </a:xfrm>
            <a:prstGeom prst="rect">
              <a:avLst/>
            </a:prstGeom>
            <a:solidFill>
              <a:schemeClr val="bg2"/>
            </a:solid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dirty="0">
                <a:solidFill>
                  <a:prstClr val="black"/>
                </a:solidFill>
              </a:endParaRPr>
            </a:p>
          </p:txBody>
        </p:sp>
        <p:cxnSp>
          <p:nvCxnSpPr>
            <p:cNvPr id="11" name="Straight Connector 10"/>
            <p:cNvCxnSpPr/>
            <p:nvPr/>
          </p:nvCxnSpPr>
          <p:spPr>
            <a:xfrm>
              <a:off x="5342055" y="1888134"/>
              <a:ext cx="4706612" cy="0"/>
            </a:xfrm>
            <a:prstGeom prst="line">
              <a:avLst/>
            </a:prstGeom>
            <a:ln w="28575">
              <a:solidFill>
                <a:srgbClr val="2882A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342055" y="1088621"/>
              <a:ext cx="4706612" cy="0"/>
            </a:xfrm>
            <a:prstGeom prst="line">
              <a:avLst/>
            </a:prstGeom>
            <a:ln w="28575">
              <a:solidFill>
                <a:srgbClr val="2882AE"/>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520591" y="2390324"/>
            <a:ext cx="1361464" cy="1815285"/>
            <a:chOff x="2532065" y="655385"/>
            <a:chExt cx="2729132" cy="2729132"/>
          </a:xfrm>
        </p:grpSpPr>
        <p:sp>
          <p:nvSpPr>
            <p:cNvPr id="14" name="Oval 13"/>
            <p:cNvSpPr/>
            <p:nvPr/>
          </p:nvSpPr>
          <p:spPr>
            <a:xfrm>
              <a:off x="2592439" y="717818"/>
              <a:ext cx="2601930" cy="2601930"/>
            </a:xfrm>
            <a:prstGeom prst="ellipse">
              <a:avLst/>
            </a:prstGeom>
            <a:solidFill>
              <a:schemeClr val="bg1"/>
            </a:solidFill>
            <a:ln w="38100">
              <a:solidFill>
                <a:srgbClr val="584D55"/>
              </a:solidFill>
            </a:ln>
            <a:effectLst>
              <a:innerShdw blurRad="279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white"/>
                </a:solidFill>
              </a:endParaRPr>
            </a:p>
          </p:txBody>
        </p:sp>
        <p:sp>
          <p:nvSpPr>
            <p:cNvPr id="15" name="Oval 14"/>
            <p:cNvSpPr/>
            <p:nvPr/>
          </p:nvSpPr>
          <p:spPr>
            <a:xfrm>
              <a:off x="2532065" y="655385"/>
              <a:ext cx="2729132" cy="2729132"/>
            </a:xfrm>
            <a:prstGeom prst="ellipse">
              <a:avLst/>
            </a:prstGeom>
            <a:noFill/>
            <a:ln w="88900">
              <a:solidFill>
                <a:srgbClr val="AA7D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white"/>
                </a:solidFill>
              </a:endParaRPr>
            </a:p>
          </p:txBody>
        </p:sp>
      </p:grpSp>
      <p:sp>
        <p:nvSpPr>
          <p:cNvPr id="18" name="TextBox 17"/>
          <p:cNvSpPr txBox="1"/>
          <p:nvPr/>
        </p:nvSpPr>
        <p:spPr>
          <a:xfrm>
            <a:off x="1593187" y="2887382"/>
            <a:ext cx="1173739" cy="895618"/>
          </a:xfrm>
          <a:prstGeom prst="rect">
            <a:avLst/>
          </a:prstGeom>
          <a:noFill/>
        </p:spPr>
        <p:txBody>
          <a:bodyPr wrap="square" lIns="63996" tIns="31998" rIns="63996" bIns="31998" rtlCol="0">
            <a:spAutoFit/>
          </a:bodyPr>
          <a:lstStyle/>
          <a:p>
            <a:pPr algn="ctr" defTabSz="639952">
              <a:defRPr/>
            </a:pPr>
            <a:r>
              <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cs typeface="+mj-cs"/>
              </a:rPr>
              <a:t>KEY POINTS IN:</a:t>
            </a:r>
            <a:endParaRPr lang="en-US" b="1" cap="all" dirty="0">
              <a:ln w="3175" cmpd="sng">
                <a:noFill/>
              </a:ln>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cs typeface="+mj-cs"/>
            </a:endParaRPr>
          </a:p>
        </p:txBody>
      </p:sp>
      <p:sp>
        <p:nvSpPr>
          <p:cNvPr id="26" name="TextBox 25"/>
          <p:cNvSpPr txBox="1"/>
          <p:nvPr/>
        </p:nvSpPr>
        <p:spPr>
          <a:xfrm>
            <a:off x="4757200" y="1234319"/>
            <a:ext cx="2081717" cy="433953"/>
          </a:xfrm>
          <a:prstGeom prst="rect">
            <a:avLst/>
          </a:prstGeom>
          <a:noFill/>
        </p:spPr>
        <p:txBody>
          <a:bodyPr wrap="square" lIns="63996" tIns="31998" rIns="63996" bIns="31998" rtlCol="0">
            <a:spAutoFit/>
          </a:bodyPr>
          <a:lstStyle/>
          <a:p>
            <a:pPr algn="ctr" defTabSz="639952">
              <a:defRPr/>
            </a:pPr>
            <a:r>
              <a:rPr lang="en-US" sz="2400" b="1" dirty="0">
                <a:solidFill>
                  <a:srgbClr val="FF00FF"/>
                </a:solidFill>
              </a:rPr>
              <a:t>Introduction</a:t>
            </a:r>
            <a:endParaRPr lang="en-US" sz="1500" b="1" dirty="0">
              <a:solidFill>
                <a:srgbClr val="FF00FF"/>
              </a:solidFill>
            </a:endParaRPr>
          </a:p>
        </p:txBody>
      </p:sp>
      <p:sp>
        <p:nvSpPr>
          <p:cNvPr id="27" name="Oval 26"/>
          <p:cNvSpPr/>
          <p:nvPr/>
        </p:nvSpPr>
        <p:spPr>
          <a:xfrm>
            <a:off x="3989825" y="939277"/>
            <a:ext cx="694700" cy="926267"/>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38ABE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28" name="TextBox 27"/>
          <p:cNvSpPr txBox="1"/>
          <p:nvPr/>
        </p:nvSpPr>
        <p:spPr>
          <a:xfrm>
            <a:off x="4098786" y="1081817"/>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0048A9"/>
                </a:solidFill>
                <a:latin typeface="Arial Narrow" panose="020B0606020202030204" pitchFamily="34" charset="0"/>
              </a:rPr>
              <a:t>1</a:t>
            </a:r>
          </a:p>
        </p:txBody>
      </p:sp>
      <p:grpSp>
        <p:nvGrpSpPr>
          <p:cNvPr id="29" name="Group 28"/>
          <p:cNvGrpSpPr/>
          <p:nvPr/>
        </p:nvGrpSpPr>
        <p:grpSpPr>
          <a:xfrm>
            <a:off x="4478602" y="2169508"/>
            <a:ext cx="2492303" cy="868680"/>
            <a:chOff x="5186896" y="971696"/>
            <a:chExt cx="4861771" cy="1042416"/>
          </a:xfrm>
          <a:solidFill>
            <a:srgbClr val="D666E4"/>
          </a:solidFill>
        </p:grpSpPr>
        <p:sp>
          <p:nvSpPr>
            <p:cNvPr id="30" name="Rectangle 29"/>
            <p:cNvSpPr/>
            <p:nvPr/>
          </p:nvSpPr>
          <p:spPr>
            <a:xfrm>
              <a:off x="5186896" y="971696"/>
              <a:ext cx="4853897" cy="1042416"/>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31" name="Straight Connector 30"/>
            <p:cNvCxnSpPr/>
            <p:nvPr/>
          </p:nvCxnSpPr>
          <p:spPr>
            <a:xfrm>
              <a:off x="5342055" y="1888134"/>
              <a:ext cx="4706612" cy="0"/>
            </a:xfrm>
            <a:prstGeom prst="line">
              <a:avLst/>
            </a:prstGeom>
            <a:grpFill/>
            <a:ln w="28575">
              <a:solidFill>
                <a:srgbClr val="8B13A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342055" y="1088621"/>
              <a:ext cx="4706612" cy="0"/>
            </a:xfrm>
            <a:prstGeom prst="line">
              <a:avLst/>
            </a:prstGeom>
            <a:grpFill/>
            <a:ln w="28575">
              <a:solidFill>
                <a:srgbClr val="8B13A5"/>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4732365" y="2448236"/>
            <a:ext cx="2081717" cy="372398"/>
          </a:xfrm>
          <a:prstGeom prst="rect">
            <a:avLst/>
          </a:prstGeom>
          <a:noFill/>
        </p:spPr>
        <p:txBody>
          <a:bodyPr wrap="square" lIns="63996" tIns="31998" rIns="63996" bIns="31998" rtlCol="0">
            <a:spAutoFit/>
          </a:bodyPr>
          <a:lstStyle/>
          <a:p>
            <a:pPr algn="ctr" defTabSz="639952">
              <a:defRPr/>
            </a:pPr>
            <a:r>
              <a:rPr lang="en-US" sz="2000" b="1" dirty="0">
                <a:solidFill>
                  <a:prstClr val="black"/>
                </a:solidFill>
              </a:rPr>
              <a:t>Aim of the work</a:t>
            </a:r>
          </a:p>
        </p:txBody>
      </p:sp>
      <p:sp>
        <p:nvSpPr>
          <p:cNvPr id="35" name="Oval 34"/>
          <p:cNvSpPr/>
          <p:nvPr/>
        </p:nvSpPr>
        <p:spPr>
          <a:xfrm>
            <a:off x="3989825" y="2124413"/>
            <a:ext cx="694700" cy="926267"/>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D666E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36" name="TextBox 35"/>
          <p:cNvSpPr txBox="1"/>
          <p:nvPr/>
        </p:nvSpPr>
        <p:spPr>
          <a:xfrm>
            <a:off x="4098786" y="2266953"/>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8B13A5"/>
                </a:solidFill>
                <a:latin typeface="Arial Narrow" panose="020B0606020202030204" pitchFamily="34" charset="0"/>
              </a:rPr>
              <a:t>2</a:t>
            </a:r>
          </a:p>
        </p:txBody>
      </p:sp>
      <p:grpSp>
        <p:nvGrpSpPr>
          <p:cNvPr id="37" name="Group 36"/>
          <p:cNvGrpSpPr/>
          <p:nvPr/>
        </p:nvGrpSpPr>
        <p:grpSpPr>
          <a:xfrm>
            <a:off x="4478602" y="3364973"/>
            <a:ext cx="2492303" cy="868680"/>
            <a:chOff x="5186896" y="971696"/>
            <a:chExt cx="4861771" cy="1042416"/>
          </a:xfrm>
          <a:solidFill>
            <a:srgbClr val="B88EB6"/>
          </a:solidFill>
        </p:grpSpPr>
        <p:sp>
          <p:nvSpPr>
            <p:cNvPr id="38" name="Rectangle 37"/>
            <p:cNvSpPr/>
            <p:nvPr/>
          </p:nvSpPr>
          <p:spPr>
            <a:xfrm>
              <a:off x="5186896" y="971696"/>
              <a:ext cx="4853897" cy="1042416"/>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39" name="Straight Connector 38"/>
            <p:cNvCxnSpPr/>
            <p:nvPr/>
          </p:nvCxnSpPr>
          <p:spPr>
            <a:xfrm>
              <a:off x="5342055" y="1888134"/>
              <a:ext cx="4706612" cy="0"/>
            </a:xfrm>
            <a:prstGeom prst="line">
              <a:avLst/>
            </a:prstGeom>
            <a:grpFill/>
            <a:ln w="28575">
              <a:solidFill>
                <a:srgbClr val="584D5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342055" y="1088621"/>
              <a:ext cx="4706612" cy="0"/>
            </a:xfrm>
            <a:prstGeom prst="line">
              <a:avLst/>
            </a:prstGeom>
            <a:grpFill/>
            <a:ln w="28575">
              <a:solidFill>
                <a:srgbClr val="584D55"/>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4753162" y="3626176"/>
            <a:ext cx="2224702" cy="618619"/>
          </a:xfrm>
          <a:prstGeom prst="rect">
            <a:avLst/>
          </a:prstGeom>
          <a:noFill/>
        </p:spPr>
        <p:txBody>
          <a:bodyPr wrap="square" lIns="63996" tIns="31998" rIns="63996" bIns="31998" rtlCol="0">
            <a:spAutoFit/>
          </a:bodyPr>
          <a:lstStyle/>
          <a:p>
            <a:pPr algn="ctr" defTabSz="639952">
              <a:defRPr/>
            </a:pPr>
            <a:r>
              <a:rPr lang="en-US" b="1" dirty="0" smtClean="0">
                <a:solidFill>
                  <a:prstClr val="black"/>
                </a:solidFill>
              </a:rPr>
              <a:t>Subjects  </a:t>
            </a:r>
            <a:r>
              <a:rPr lang="en-US" b="1" dirty="0">
                <a:solidFill>
                  <a:prstClr val="black"/>
                </a:solidFill>
              </a:rPr>
              <a:t>and Methods</a:t>
            </a:r>
          </a:p>
        </p:txBody>
      </p:sp>
      <p:sp>
        <p:nvSpPr>
          <p:cNvPr id="43" name="Oval 42"/>
          <p:cNvSpPr/>
          <p:nvPr/>
        </p:nvSpPr>
        <p:spPr>
          <a:xfrm>
            <a:off x="3989825" y="3319877"/>
            <a:ext cx="694700" cy="926267"/>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AE89A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44" name="TextBox 43"/>
          <p:cNvSpPr txBox="1"/>
          <p:nvPr/>
        </p:nvSpPr>
        <p:spPr>
          <a:xfrm>
            <a:off x="4098786" y="3462418"/>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584D55"/>
                </a:solidFill>
                <a:latin typeface="Arial Narrow" panose="020B0606020202030204" pitchFamily="34" charset="0"/>
              </a:rPr>
              <a:t>3</a:t>
            </a:r>
          </a:p>
        </p:txBody>
      </p:sp>
      <p:grpSp>
        <p:nvGrpSpPr>
          <p:cNvPr id="45" name="Group 44"/>
          <p:cNvGrpSpPr/>
          <p:nvPr/>
        </p:nvGrpSpPr>
        <p:grpSpPr>
          <a:xfrm>
            <a:off x="4474566" y="4567956"/>
            <a:ext cx="2492303" cy="868680"/>
            <a:chOff x="5186896" y="971696"/>
            <a:chExt cx="4861771" cy="1042416"/>
          </a:xfrm>
          <a:solidFill>
            <a:srgbClr val="473239"/>
          </a:solidFill>
        </p:grpSpPr>
        <p:sp>
          <p:nvSpPr>
            <p:cNvPr id="46" name="Rectangle 45"/>
            <p:cNvSpPr/>
            <p:nvPr/>
          </p:nvSpPr>
          <p:spPr>
            <a:xfrm>
              <a:off x="5186896" y="971696"/>
              <a:ext cx="4853897" cy="1042416"/>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47" name="Straight Connector 46"/>
            <p:cNvCxnSpPr/>
            <p:nvPr/>
          </p:nvCxnSpPr>
          <p:spPr>
            <a:xfrm>
              <a:off x="5342055" y="1888134"/>
              <a:ext cx="4706612"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342055" y="1088621"/>
              <a:ext cx="4706612"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4728329" y="4842831"/>
            <a:ext cx="2081717" cy="372398"/>
          </a:xfrm>
          <a:prstGeom prst="rect">
            <a:avLst/>
          </a:prstGeom>
          <a:noFill/>
        </p:spPr>
        <p:txBody>
          <a:bodyPr wrap="square" lIns="63996" tIns="31998" rIns="63996" bIns="31998" rtlCol="0">
            <a:spAutoFit/>
          </a:bodyPr>
          <a:lstStyle/>
          <a:p>
            <a:pPr algn="ctr" defTabSz="639952">
              <a:defRPr/>
            </a:pPr>
            <a:r>
              <a:rPr lang="en-US" sz="2000" b="1" dirty="0">
                <a:solidFill>
                  <a:prstClr val="white">
                    <a:lumMod val="95000"/>
                  </a:prstClr>
                </a:solidFill>
              </a:rPr>
              <a:t>Results</a:t>
            </a:r>
          </a:p>
        </p:txBody>
      </p:sp>
      <p:sp>
        <p:nvSpPr>
          <p:cNvPr id="51" name="Oval 50"/>
          <p:cNvSpPr/>
          <p:nvPr/>
        </p:nvSpPr>
        <p:spPr>
          <a:xfrm>
            <a:off x="3985789" y="4522862"/>
            <a:ext cx="694700" cy="926267"/>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4732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52" name="TextBox 51"/>
          <p:cNvSpPr txBox="1"/>
          <p:nvPr/>
        </p:nvSpPr>
        <p:spPr>
          <a:xfrm>
            <a:off x="4094750" y="4665402"/>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473239"/>
                </a:solidFill>
                <a:latin typeface="Arial Narrow" panose="020B0606020202030204" pitchFamily="34" charset="0"/>
              </a:rPr>
              <a:t>4</a:t>
            </a:r>
          </a:p>
        </p:txBody>
      </p:sp>
      <p:cxnSp>
        <p:nvCxnSpPr>
          <p:cNvPr id="53" name="Straight Connector 52"/>
          <p:cNvCxnSpPr/>
          <p:nvPr/>
        </p:nvCxnSpPr>
        <p:spPr>
          <a:xfrm flipH="1">
            <a:off x="2972218" y="5004519"/>
            <a:ext cx="101357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2952342" y="1382048"/>
            <a:ext cx="57150" cy="76200"/>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sp>
        <p:nvSpPr>
          <p:cNvPr id="55" name="Oval 54"/>
          <p:cNvSpPr/>
          <p:nvPr/>
        </p:nvSpPr>
        <p:spPr>
          <a:xfrm>
            <a:off x="2960279" y="2599132"/>
            <a:ext cx="57150" cy="76200"/>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sp>
        <p:nvSpPr>
          <p:cNvPr id="56" name="Oval 55"/>
          <p:cNvSpPr/>
          <p:nvPr/>
        </p:nvSpPr>
        <p:spPr>
          <a:xfrm>
            <a:off x="2948373" y="4956569"/>
            <a:ext cx="57150" cy="76200"/>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cxnSp>
        <p:nvCxnSpPr>
          <p:cNvPr id="57" name="Straight Connector 56"/>
          <p:cNvCxnSpPr/>
          <p:nvPr/>
        </p:nvCxnSpPr>
        <p:spPr>
          <a:xfrm>
            <a:off x="1965790" y="4233656"/>
            <a:ext cx="1187204" cy="20281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4575576" y="5827501"/>
            <a:ext cx="2492304" cy="868680"/>
            <a:chOff x="5186895" y="971696"/>
            <a:chExt cx="4861772" cy="1042416"/>
          </a:xfrm>
          <a:solidFill>
            <a:srgbClr val="473239"/>
          </a:solidFill>
        </p:grpSpPr>
        <p:sp>
          <p:nvSpPr>
            <p:cNvPr id="59" name="Rectangle 58"/>
            <p:cNvSpPr/>
            <p:nvPr/>
          </p:nvSpPr>
          <p:spPr>
            <a:xfrm>
              <a:off x="5186895" y="971696"/>
              <a:ext cx="4853897" cy="1042416"/>
            </a:xfrm>
            <a:prstGeom prst="rect">
              <a:avLst/>
            </a:prstGeom>
            <a:solidFill>
              <a:srgbClr val="33CC33"/>
            </a:solid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r>
                <a:rPr lang="en-US" sz="2000" b="1" dirty="0">
                  <a:solidFill>
                    <a:prstClr val="white">
                      <a:lumMod val="95000"/>
                    </a:prstClr>
                  </a:solidFill>
                </a:rPr>
                <a:t>Summery</a:t>
              </a:r>
              <a:r>
                <a:rPr lang="en-US" sz="1500" b="1" dirty="0">
                  <a:solidFill>
                    <a:schemeClr val="tx1"/>
                  </a:solidFill>
                </a:rPr>
                <a:t> </a:t>
              </a:r>
              <a:r>
                <a:rPr lang="en-US" sz="2000" b="1" dirty="0">
                  <a:solidFill>
                    <a:prstClr val="white">
                      <a:lumMod val="95000"/>
                    </a:prstClr>
                  </a:solidFill>
                </a:rPr>
                <a:t>and conclusions</a:t>
              </a:r>
            </a:p>
          </p:txBody>
        </p:sp>
        <p:cxnSp>
          <p:nvCxnSpPr>
            <p:cNvPr id="60" name="Straight Connector 59"/>
            <p:cNvCxnSpPr/>
            <p:nvPr/>
          </p:nvCxnSpPr>
          <p:spPr>
            <a:xfrm>
              <a:off x="5342055" y="1888134"/>
              <a:ext cx="4706612"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342055" y="1088621"/>
              <a:ext cx="4706612"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63" name="Straight Connector 62"/>
          <p:cNvCxnSpPr/>
          <p:nvPr/>
        </p:nvCxnSpPr>
        <p:spPr>
          <a:xfrm flipH="1">
            <a:off x="3138807" y="6264064"/>
            <a:ext cx="101357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4037662" y="5769917"/>
            <a:ext cx="694700" cy="926267"/>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dirty="0">
              <a:solidFill>
                <a:prstClr val="white"/>
              </a:solidFill>
            </a:endParaRPr>
          </a:p>
        </p:txBody>
      </p:sp>
      <p:sp>
        <p:nvSpPr>
          <p:cNvPr id="62" name="TextBox 61"/>
          <p:cNvSpPr txBox="1"/>
          <p:nvPr/>
        </p:nvSpPr>
        <p:spPr>
          <a:xfrm>
            <a:off x="4146618" y="5993222"/>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473239"/>
                </a:solidFill>
                <a:latin typeface="Arial Narrow" panose="020B0606020202030204" pitchFamily="34" charset="0"/>
              </a:rPr>
              <a:t>5</a:t>
            </a:r>
          </a:p>
        </p:txBody>
      </p:sp>
    </p:spTree>
    <p:extLst>
      <p:ext uri="{BB962C8B-B14F-4D97-AF65-F5344CB8AC3E}">
        <p14:creationId xmlns:p14="http://schemas.microsoft.com/office/powerpoint/2010/main" xmlns="" val="2172019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left)">
                                      <p:cBhvr>
                                        <p:cTn id="19" dur="500"/>
                                        <p:tgtEl>
                                          <p:spTgt spid="54"/>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32"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strVal val="4*#ppt_w"/>
                                          </p:val>
                                        </p:tav>
                                        <p:tav tm="100000">
                                          <p:val>
                                            <p:strVal val="#ppt_w"/>
                                          </p:val>
                                        </p:tav>
                                      </p:tavLst>
                                    </p:anim>
                                    <p:anim calcmode="lin" valueType="num">
                                      <p:cBhvr>
                                        <p:cTn id="29" dur="500" fill="hold"/>
                                        <p:tgtEl>
                                          <p:spTgt spid="27"/>
                                        </p:tgtEl>
                                        <p:attrNameLst>
                                          <p:attrName>ppt_h</p:attrName>
                                        </p:attrNameLst>
                                      </p:cBhvr>
                                      <p:tavLst>
                                        <p:tav tm="0">
                                          <p:val>
                                            <p:strVal val="4*#ppt_h"/>
                                          </p:val>
                                        </p:tav>
                                        <p:tav tm="100000">
                                          <p:val>
                                            <p:strVal val="#ppt_h"/>
                                          </p:val>
                                        </p:tav>
                                      </p:tavLst>
                                    </p:anim>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23" presetClass="entr" presetSubtype="32"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strVal val="4*#ppt_w"/>
                                          </p:val>
                                        </p:tav>
                                        <p:tav tm="100000">
                                          <p:val>
                                            <p:strVal val="#ppt_w"/>
                                          </p:val>
                                        </p:tav>
                                      </p:tavLst>
                                    </p:anim>
                                    <p:anim calcmode="lin" valueType="num">
                                      <p:cBhvr>
                                        <p:cTn id="60" dur="500" fill="hold"/>
                                        <p:tgtEl>
                                          <p:spTgt spid="35"/>
                                        </p:tgtEl>
                                        <p:attrNameLst>
                                          <p:attrName>ppt_h</p:attrName>
                                        </p:attrNameLst>
                                      </p:cBhvr>
                                      <p:tavLst>
                                        <p:tav tm="0">
                                          <p:val>
                                            <p:strVal val="4*#ppt_h"/>
                                          </p:val>
                                        </p:tav>
                                        <p:tav tm="100000">
                                          <p:val>
                                            <p:strVal val="#ppt_h"/>
                                          </p:val>
                                        </p:tav>
                                      </p:tavLst>
                                    </p:anim>
                                  </p:childTnLst>
                                </p:cTn>
                              </p:par>
                            </p:childTnLst>
                          </p:cTn>
                        </p:par>
                        <p:par>
                          <p:cTn id="61" fill="hold">
                            <p:stCondLst>
                              <p:cond delay="500"/>
                            </p:stCondLst>
                            <p:childTnLst>
                              <p:par>
                                <p:cTn id="62" presetID="22" presetClass="entr" presetSubtype="8"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left)">
                                      <p:cBhvr>
                                        <p:cTn id="64" dur="500"/>
                                        <p:tgtEl>
                                          <p:spTgt spid="29"/>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500"/>
                                        <p:tgtEl>
                                          <p:spTgt spid="6"/>
                                        </p:tgtEl>
                                      </p:cBhvr>
                                    </p:animEffect>
                                  </p:childTnLst>
                                </p:cTn>
                              </p:par>
                            </p:childTnLst>
                          </p:cTn>
                        </p:par>
                      </p:childTnLst>
                    </p:cTn>
                  </p:par>
                  <p:par>
                    <p:cTn id="78" fill="hold">
                      <p:stCondLst>
                        <p:cond delay="indefinite"/>
                      </p:stCondLst>
                      <p:childTnLst>
                        <p:par>
                          <p:cTn id="79" fill="hold">
                            <p:stCondLst>
                              <p:cond delay="0"/>
                            </p:stCondLst>
                            <p:childTnLst>
                              <p:par>
                                <p:cTn id="80" presetID="23" presetClass="entr" presetSubtype="32"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p:cTn id="82" dur="500" fill="hold"/>
                                        <p:tgtEl>
                                          <p:spTgt spid="43"/>
                                        </p:tgtEl>
                                        <p:attrNameLst>
                                          <p:attrName>ppt_w</p:attrName>
                                        </p:attrNameLst>
                                      </p:cBhvr>
                                      <p:tavLst>
                                        <p:tav tm="0">
                                          <p:val>
                                            <p:strVal val="4*#ppt_w"/>
                                          </p:val>
                                        </p:tav>
                                        <p:tav tm="100000">
                                          <p:val>
                                            <p:strVal val="#ppt_w"/>
                                          </p:val>
                                        </p:tav>
                                      </p:tavLst>
                                    </p:anim>
                                    <p:anim calcmode="lin" valueType="num">
                                      <p:cBhvr>
                                        <p:cTn id="83" dur="500" fill="hold"/>
                                        <p:tgtEl>
                                          <p:spTgt spid="43"/>
                                        </p:tgtEl>
                                        <p:attrNameLst>
                                          <p:attrName>ppt_h</p:attrName>
                                        </p:attrNameLst>
                                      </p:cBhvr>
                                      <p:tavLst>
                                        <p:tav tm="0">
                                          <p:val>
                                            <p:strVal val="4*#ppt_h"/>
                                          </p:val>
                                        </p:tav>
                                        <p:tav tm="100000">
                                          <p:val>
                                            <p:strVal val="#ppt_h"/>
                                          </p:val>
                                        </p:tav>
                                      </p:tavLst>
                                    </p:anim>
                                  </p:childTnLst>
                                </p:cTn>
                              </p:par>
                            </p:childTnLst>
                          </p:cTn>
                        </p:par>
                        <p:par>
                          <p:cTn id="84" fill="hold">
                            <p:stCondLst>
                              <p:cond delay="500"/>
                            </p:stCondLst>
                            <p:childTnLst>
                              <p:par>
                                <p:cTn id="85" presetID="22" presetClass="entr" presetSubtype="8" fill="hold"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childTnLst>
                          </p:cTn>
                        </p:par>
                        <p:par>
                          <p:cTn id="88" fill="hold">
                            <p:stCondLst>
                              <p:cond delay="1000"/>
                            </p:stCondLst>
                            <p:childTnLst>
                              <p:par>
                                <p:cTn id="89" presetID="10" presetClass="entr" presetSubtype="0"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childTnLst>
                          </p:cTn>
                        </p:par>
                        <p:par>
                          <p:cTn id="92" fill="hold">
                            <p:stCondLst>
                              <p:cond delay="1500"/>
                            </p:stCondLst>
                            <p:childTnLst>
                              <p:par>
                                <p:cTn id="93" presetID="10" presetClass="entr" presetSubtype="0"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wipe(left)">
                                      <p:cBhvr>
                                        <p:cTn id="104" dur="500"/>
                                        <p:tgtEl>
                                          <p:spTgt spid="56"/>
                                        </p:tgtEl>
                                      </p:cBhvr>
                                    </p:animEffect>
                                  </p:childTnLst>
                                </p:cTn>
                              </p:par>
                            </p:childTnLst>
                          </p:cTn>
                        </p:par>
                        <p:par>
                          <p:cTn id="105" fill="hold">
                            <p:stCondLst>
                              <p:cond delay="1000"/>
                            </p:stCondLst>
                            <p:childTnLst>
                              <p:par>
                                <p:cTn id="106" presetID="22" presetClass="entr" presetSubtype="8" fill="hold" nodeType="after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wipe(left)">
                                      <p:cBhvr>
                                        <p:cTn id="108" dur="500"/>
                                        <p:tgtEl>
                                          <p:spTgt spid="53"/>
                                        </p:tgtEl>
                                      </p:cBhvr>
                                    </p:animEffect>
                                  </p:childTnLst>
                                </p:cTn>
                              </p:par>
                            </p:childTnLst>
                          </p:cTn>
                        </p:par>
                      </p:childTnLst>
                    </p:cTn>
                  </p:par>
                  <p:par>
                    <p:cTn id="109" fill="hold">
                      <p:stCondLst>
                        <p:cond delay="indefinite"/>
                      </p:stCondLst>
                      <p:childTnLst>
                        <p:par>
                          <p:cTn id="110" fill="hold">
                            <p:stCondLst>
                              <p:cond delay="0"/>
                            </p:stCondLst>
                            <p:childTnLst>
                              <p:par>
                                <p:cTn id="111" presetID="23" presetClass="entr" presetSubtype="32" fill="hold" grpId="0" nodeType="clickEffect">
                                  <p:stCondLst>
                                    <p:cond delay="0"/>
                                  </p:stCondLst>
                                  <p:childTnLst>
                                    <p:set>
                                      <p:cBhvr>
                                        <p:cTn id="112" dur="1" fill="hold">
                                          <p:stCondLst>
                                            <p:cond delay="0"/>
                                          </p:stCondLst>
                                        </p:cTn>
                                        <p:tgtEl>
                                          <p:spTgt spid="51"/>
                                        </p:tgtEl>
                                        <p:attrNameLst>
                                          <p:attrName>style.visibility</p:attrName>
                                        </p:attrNameLst>
                                      </p:cBhvr>
                                      <p:to>
                                        <p:strVal val="visible"/>
                                      </p:to>
                                    </p:set>
                                    <p:anim calcmode="lin" valueType="num">
                                      <p:cBhvr>
                                        <p:cTn id="113" dur="500" fill="hold"/>
                                        <p:tgtEl>
                                          <p:spTgt spid="51"/>
                                        </p:tgtEl>
                                        <p:attrNameLst>
                                          <p:attrName>ppt_w</p:attrName>
                                        </p:attrNameLst>
                                      </p:cBhvr>
                                      <p:tavLst>
                                        <p:tav tm="0">
                                          <p:val>
                                            <p:strVal val="4*#ppt_w"/>
                                          </p:val>
                                        </p:tav>
                                        <p:tav tm="100000">
                                          <p:val>
                                            <p:strVal val="#ppt_w"/>
                                          </p:val>
                                        </p:tav>
                                      </p:tavLst>
                                    </p:anim>
                                    <p:anim calcmode="lin" valueType="num">
                                      <p:cBhvr>
                                        <p:cTn id="114" dur="500" fill="hold"/>
                                        <p:tgtEl>
                                          <p:spTgt spid="51"/>
                                        </p:tgtEl>
                                        <p:attrNameLst>
                                          <p:attrName>ppt_h</p:attrName>
                                        </p:attrNameLst>
                                      </p:cBhvr>
                                      <p:tavLst>
                                        <p:tav tm="0">
                                          <p:val>
                                            <p:strVal val="4*#ppt_h"/>
                                          </p:val>
                                        </p:tav>
                                        <p:tav tm="100000">
                                          <p:val>
                                            <p:strVal val="#ppt_h"/>
                                          </p:val>
                                        </p:tav>
                                      </p:tavLst>
                                    </p:anim>
                                  </p:childTnLst>
                                </p:cTn>
                              </p:par>
                            </p:childTnLst>
                          </p:cTn>
                        </p:par>
                        <p:par>
                          <p:cTn id="115" fill="hold">
                            <p:stCondLst>
                              <p:cond delay="500"/>
                            </p:stCondLst>
                            <p:childTnLst>
                              <p:par>
                                <p:cTn id="116" presetID="22" presetClass="entr" presetSubtype="8"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wipe(left)">
                                      <p:cBhvr>
                                        <p:cTn id="118" dur="500"/>
                                        <p:tgtEl>
                                          <p:spTgt spid="45"/>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52"/>
                                        </p:tgtEl>
                                        <p:attrNameLst>
                                          <p:attrName>style.visibility</p:attrName>
                                        </p:attrNameLst>
                                      </p:cBhvr>
                                      <p:to>
                                        <p:strVal val="visible"/>
                                      </p:to>
                                    </p:set>
                                    <p:animEffect transition="in" filter="fade">
                                      <p:cBhvr>
                                        <p:cTn id="122" dur="500"/>
                                        <p:tgtEl>
                                          <p:spTgt spid="52"/>
                                        </p:tgtEl>
                                      </p:cBhvr>
                                    </p:animEffect>
                                  </p:childTnLst>
                                </p:cTn>
                              </p:par>
                            </p:childTnLst>
                          </p:cTn>
                        </p:par>
                        <p:par>
                          <p:cTn id="123" fill="hold">
                            <p:stCondLst>
                              <p:cond delay="1500"/>
                            </p:stCondLst>
                            <p:childTnLst>
                              <p:par>
                                <p:cTn id="124" presetID="10" presetClass="entr" presetSubtype="0" fill="hold" grpId="0" nodeType="after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par>
                          <p:cTn id="127" fill="hold">
                            <p:stCondLst>
                              <p:cond delay="2000"/>
                            </p:stCondLst>
                            <p:childTnLst>
                              <p:par>
                                <p:cTn id="128" presetID="22" presetClass="entr" presetSubtype="8" fill="hold"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wipe(left)">
                                      <p:cBhvr>
                                        <p:cTn id="130" dur="500"/>
                                        <p:tgtEl>
                                          <p:spTgt spid="57"/>
                                        </p:tgtEl>
                                      </p:cBhvr>
                                    </p:animEffect>
                                  </p:childTnLst>
                                </p:cTn>
                              </p:par>
                            </p:childTnLst>
                          </p:cTn>
                        </p:par>
                        <p:par>
                          <p:cTn id="131" fill="hold">
                            <p:stCondLst>
                              <p:cond delay="2500"/>
                            </p:stCondLst>
                            <p:childTnLst>
                              <p:par>
                                <p:cTn id="132" presetID="22" presetClass="entr" presetSubtype="8" fill="hold" nodeType="afterEffect">
                                  <p:stCondLst>
                                    <p:cond delay="0"/>
                                  </p:stCondLst>
                                  <p:childTnLst>
                                    <p:set>
                                      <p:cBhvr>
                                        <p:cTn id="133" dur="1" fill="hold">
                                          <p:stCondLst>
                                            <p:cond delay="0"/>
                                          </p:stCondLst>
                                        </p:cTn>
                                        <p:tgtEl>
                                          <p:spTgt spid="63"/>
                                        </p:tgtEl>
                                        <p:attrNameLst>
                                          <p:attrName>style.visibility</p:attrName>
                                        </p:attrNameLst>
                                      </p:cBhvr>
                                      <p:to>
                                        <p:strVal val="visible"/>
                                      </p:to>
                                    </p:set>
                                    <p:animEffect transition="in" filter="wipe(left)">
                                      <p:cBhvr>
                                        <p:cTn id="134" dur="500"/>
                                        <p:tgtEl>
                                          <p:spTgt spid="63"/>
                                        </p:tgtEl>
                                      </p:cBhvr>
                                    </p:animEffect>
                                  </p:childTnLst>
                                </p:cTn>
                              </p:par>
                            </p:childTnLst>
                          </p:cTn>
                        </p:par>
                        <p:par>
                          <p:cTn id="135" fill="hold">
                            <p:stCondLst>
                              <p:cond delay="3000"/>
                            </p:stCondLst>
                            <p:childTnLst>
                              <p:par>
                                <p:cTn id="136" presetID="22" presetClass="entr" presetSubtype="8" fill="hold"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left)">
                                      <p:cBhvr>
                                        <p:cTn id="138" dur="500"/>
                                        <p:tgtEl>
                                          <p:spTgt spid="58"/>
                                        </p:tgtEl>
                                      </p:cBhvr>
                                    </p:animEffect>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62"/>
                                        </p:tgtEl>
                                        <p:attrNameLst>
                                          <p:attrName>style.visibility</p:attrName>
                                        </p:attrNameLst>
                                      </p:cBhvr>
                                      <p:to>
                                        <p:strVal val="visible"/>
                                      </p:to>
                                    </p:set>
                                    <p:animEffect transition="in" filter="fade">
                                      <p:cBhvr>
                                        <p:cTn id="142" dur="500"/>
                                        <p:tgtEl>
                                          <p:spTgt spid="62"/>
                                        </p:tgtEl>
                                      </p:cBhvr>
                                    </p:animEffect>
                                  </p:childTnLst>
                                </p:cTn>
                              </p:par>
                              <p:par>
                                <p:cTn id="143" presetID="23" presetClass="entr" presetSubtype="32" fill="hold" grpId="0" nodeType="withEffect">
                                  <p:stCondLst>
                                    <p:cond delay="0"/>
                                  </p:stCondLst>
                                  <p:childTnLst>
                                    <p:set>
                                      <p:cBhvr>
                                        <p:cTn id="144" dur="1" fill="hold">
                                          <p:stCondLst>
                                            <p:cond delay="0"/>
                                          </p:stCondLst>
                                        </p:cTn>
                                        <p:tgtEl>
                                          <p:spTgt spid="68"/>
                                        </p:tgtEl>
                                        <p:attrNameLst>
                                          <p:attrName>style.visibility</p:attrName>
                                        </p:attrNameLst>
                                      </p:cBhvr>
                                      <p:to>
                                        <p:strVal val="visible"/>
                                      </p:to>
                                    </p:set>
                                    <p:anim calcmode="lin" valueType="num">
                                      <p:cBhvr>
                                        <p:cTn id="145" dur="500" fill="hold"/>
                                        <p:tgtEl>
                                          <p:spTgt spid="68"/>
                                        </p:tgtEl>
                                        <p:attrNameLst>
                                          <p:attrName>ppt_w</p:attrName>
                                        </p:attrNameLst>
                                      </p:cBhvr>
                                      <p:tavLst>
                                        <p:tav tm="0">
                                          <p:val>
                                            <p:strVal val="4*#ppt_w"/>
                                          </p:val>
                                        </p:tav>
                                        <p:tav tm="100000">
                                          <p:val>
                                            <p:strVal val="#ppt_w"/>
                                          </p:val>
                                        </p:tav>
                                      </p:tavLst>
                                    </p:anim>
                                    <p:anim calcmode="lin" valueType="num">
                                      <p:cBhvr>
                                        <p:cTn id="146" dur="500" fill="hold"/>
                                        <p:tgtEl>
                                          <p:spTgt spid="6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7" grpId="0" animBg="1"/>
      <p:bldP spid="28" grpId="0"/>
      <p:bldP spid="34" grpId="0"/>
      <p:bldP spid="35" grpId="0" animBg="1"/>
      <p:bldP spid="36" grpId="0"/>
      <p:bldP spid="42" grpId="0"/>
      <p:bldP spid="43" grpId="0" animBg="1"/>
      <p:bldP spid="44" grpId="0"/>
      <p:bldP spid="50" grpId="0"/>
      <p:bldP spid="51" grpId="0" animBg="1"/>
      <p:bldP spid="52" grpId="0"/>
      <p:bldP spid="54" grpId="0" animBg="1"/>
      <p:bldP spid="55" grpId="0" animBg="1"/>
      <p:bldP spid="56" grpId="0" animBg="1"/>
      <p:bldP spid="68" grpId="0" animBg="1"/>
      <p:bldP spid="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نتيجة بحث الصور عن ‪background templates for results powerpoint‬‏">
            <a:extLst>
              <a:ext uri="{FF2B5EF4-FFF2-40B4-BE49-F238E27FC236}">
                <a16:creationId xmlns="" xmlns:a16="http://schemas.microsoft.com/office/drawing/2014/main" id="{C236FCAB-46DB-4304-8099-E18C0D07D815}"/>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879" y="0"/>
            <a:ext cx="9179208" cy="682580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25">
            <a:extLst>
              <a:ext uri="{FF2B5EF4-FFF2-40B4-BE49-F238E27FC236}">
                <a16:creationId xmlns="" xmlns:a16="http://schemas.microsoft.com/office/drawing/2014/main" id="{59E34231-DC41-41A7-9EEE-878AC4B35DAB}"/>
              </a:ext>
            </a:extLst>
          </p:cNvPr>
          <p:cNvSpPr/>
          <p:nvPr/>
        </p:nvSpPr>
        <p:spPr>
          <a:xfrm>
            <a:off x="910634" y="3051235"/>
            <a:ext cx="6303145" cy="923318"/>
          </a:xfrm>
          <a:prstGeom prst="rect">
            <a:avLst/>
          </a:prstGeom>
          <a:noFill/>
        </p:spPr>
        <p:txBody>
          <a:bodyPr wrap="square" lIns="91426" tIns="45714" rIns="91426" bIns="45714">
            <a:spAutoFit/>
          </a:bodyPr>
          <a:lstStyle/>
          <a:p>
            <a:pPr algn="ctr"/>
            <a:r>
              <a:rPr lang="en-US" sz="5400" b="1" dirty="0">
                <a:ln>
                  <a:solidFill>
                    <a:srgbClr val="C00000"/>
                  </a:solidFill>
                </a:ln>
                <a:solidFill>
                  <a:srgbClr val="FF00FF"/>
                </a:solidFill>
                <a:latin typeface="+mj-lt"/>
                <a:ea typeface="+mj-ea"/>
                <a:cs typeface="+mj-cs"/>
              </a:rPr>
              <a:t>Introduction</a:t>
            </a:r>
            <a:endParaRPr lang="ar-SA" sz="5400" b="1" dirty="0">
              <a:ln>
                <a:solidFill>
                  <a:srgbClr val="C00000"/>
                </a:solidFill>
              </a:ln>
              <a:solidFill>
                <a:srgbClr val="FF00FF"/>
              </a:solidFill>
              <a:latin typeface="+mj-lt"/>
              <a:ea typeface="+mj-ea"/>
              <a:cs typeface="+mj-cs"/>
            </a:endParaRPr>
          </a:p>
        </p:txBody>
      </p:sp>
    </p:spTree>
    <p:extLst>
      <p:ext uri="{BB962C8B-B14F-4D97-AF65-F5344CB8AC3E}">
        <p14:creationId xmlns:p14="http://schemas.microsoft.com/office/powerpoint/2010/main" xmlns="" val="32977358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7189A53-4C9D-40CD-BCB1-C1F43F8F3475}"/>
              </a:ext>
            </a:extLst>
          </p:cNvPr>
          <p:cNvSpPr/>
          <p:nvPr/>
        </p:nvSpPr>
        <p:spPr>
          <a:xfrm>
            <a:off x="-1" y="964428"/>
            <a:ext cx="8300621" cy="2246757"/>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8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Chronic kidney disease (CKD) contributes significantly to the global health burden; it has an estimated prevalence of 8‑16% worldwide and results in millions of mortalities annually, due to poor access to affordable treatment in resource limited settings.</a:t>
            </a:r>
          </a:p>
        </p:txBody>
      </p:sp>
      <p:grpSp>
        <p:nvGrpSpPr>
          <p:cNvPr id="11" name="Group 10"/>
          <p:cNvGrpSpPr/>
          <p:nvPr/>
        </p:nvGrpSpPr>
        <p:grpSpPr>
          <a:xfrm>
            <a:off x="178290" y="105508"/>
            <a:ext cx="7605078" cy="447264"/>
            <a:chOff x="178290" y="105508"/>
            <a:chExt cx="7605078" cy="447264"/>
          </a:xfrm>
        </p:grpSpPr>
        <p:sp useBgFill="1">
          <p:nvSpPr>
            <p:cNvPr id="12"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3"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pic>
        <p:nvPicPr>
          <p:cNvPr id="10" name="Picture 9" descr="C:\Users\Elhosseny\Desktop\Kidney.png"/>
          <p:cNvPicPr>
            <a:picLocks noChangeAspect="1" noChangeArrowheads="1"/>
          </p:cNvPicPr>
          <p:nvPr/>
        </p:nvPicPr>
        <p:blipFill rotWithShape="1">
          <a:blip r:embed="rId3"/>
          <a:srcRect l="20089" r="20876"/>
          <a:stretch/>
        </p:blipFill>
        <p:spPr bwMode="auto">
          <a:xfrm>
            <a:off x="932155" y="3329126"/>
            <a:ext cx="7048360" cy="3266399"/>
          </a:xfrm>
          <a:prstGeom prst="rect">
            <a:avLst/>
          </a:prstGeom>
          <a:noFill/>
        </p:spPr>
      </p:pic>
    </p:spTree>
    <p:extLst>
      <p:ext uri="{BB962C8B-B14F-4D97-AF65-F5344CB8AC3E}">
        <p14:creationId xmlns:p14="http://schemas.microsoft.com/office/powerpoint/2010/main" xmlns="" val="3566432981"/>
      </p:ext>
    </p:extLst>
  </p:cSld>
  <p:clrMapOvr>
    <a:masterClrMapping/>
  </p:clrMapOvr>
  <mc:AlternateContent xmlns:mc="http://schemas.openxmlformats.org/markup-compatibility/2006">
    <mc:Choice xmlns:p14="http://schemas.microsoft.com/office/powerpoint/2010/main" xmlns="" Requires="p14">
      <p:transition>
        <p14:warp dir="in"/>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07189A53-4C9D-40CD-BCB1-C1F43F8F3475}"/>
              </a:ext>
            </a:extLst>
          </p:cNvPr>
          <p:cNvSpPr/>
          <p:nvPr/>
        </p:nvSpPr>
        <p:spPr>
          <a:xfrm>
            <a:off x="178287" y="906999"/>
            <a:ext cx="8251335" cy="1815870"/>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8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The number of patients with end-stage renal disease (ESRD) is increasing in both developed and developing countries, greatly expanding the need for chronic dialysis and renal transplantation.</a:t>
            </a:r>
          </a:p>
        </p:txBody>
      </p:sp>
      <p:grpSp>
        <p:nvGrpSpPr>
          <p:cNvPr id="11" name="Group 10"/>
          <p:cNvGrpSpPr/>
          <p:nvPr/>
        </p:nvGrpSpPr>
        <p:grpSpPr>
          <a:xfrm>
            <a:off x="178290" y="105508"/>
            <a:ext cx="7605078" cy="447264"/>
            <a:chOff x="178290" y="105508"/>
            <a:chExt cx="7605078" cy="447264"/>
          </a:xfrm>
        </p:grpSpPr>
        <p:sp useBgFill="1">
          <p:nvSpPr>
            <p:cNvPr id="12"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3"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pic>
        <p:nvPicPr>
          <p:cNvPr id="8" name="Picture 4"/>
          <p:cNvPicPr>
            <a:picLocks noChangeAspect="1"/>
          </p:cNvPicPr>
          <p:nvPr/>
        </p:nvPicPr>
        <p:blipFill>
          <a:blip r:embed="rId3">
            <a:lum bright="-18000" contrast="30000"/>
          </a:blip>
          <a:srcRect/>
          <a:stretch>
            <a:fillRect/>
          </a:stretch>
        </p:blipFill>
        <p:spPr bwMode="auto">
          <a:xfrm>
            <a:off x="1363663" y="4376738"/>
            <a:ext cx="3357562" cy="2133600"/>
          </a:xfrm>
          <a:prstGeom prst="rect">
            <a:avLst/>
          </a:prstGeom>
          <a:noFill/>
          <a:ln w="15875">
            <a:solidFill>
              <a:srgbClr val="CCFFFF"/>
            </a:solidFill>
            <a:miter lim="800000"/>
            <a:headEnd/>
            <a:tailEnd/>
          </a:ln>
        </p:spPr>
      </p:pic>
      <p:pic>
        <p:nvPicPr>
          <p:cNvPr id="9" name="Picture 3"/>
          <p:cNvPicPr>
            <a:picLocks noChangeAspect="1"/>
          </p:cNvPicPr>
          <p:nvPr/>
        </p:nvPicPr>
        <p:blipFill>
          <a:blip r:embed="rId4">
            <a:lum bright="-18000" contrast="30000"/>
          </a:blip>
          <a:srcRect/>
          <a:stretch>
            <a:fillRect/>
          </a:stretch>
        </p:blipFill>
        <p:spPr bwMode="auto">
          <a:xfrm>
            <a:off x="4738688" y="4365625"/>
            <a:ext cx="2786062" cy="2143125"/>
          </a:xfrm>
          <a:prstGeom prst="rect">
            <a:avLst/>
          </a:prstGeom>
          <a:noFill/>
          <a:ln w="15875">
            <a:solidFill>
              <a:srgbClr val="CCFFFF"/>
            </a:solidFill>
            <a:miter lim="800000"/>
            <a:headEnd/>
            <a:tailEnd/>
          </a:ln>
        </p:spPr>
      </p:pic>
    </p:spTree>
    <p:extLst>
      <p:ext uri="{BB962C8B-B14F-4D97-AF65-F5344CB8AC3E}">
        <p14:creationId xmlns:p14="http://schemas.microsoft.com/office/powerpoint/2010/main" xmlns="" val="611760645"/>
      </p:ext>
    </p:extLst>
  </p:cSld>
  <p:clrMapOvr>
    <a:masterClrMapping/>
  </p:clrMapOvr>
  <mc:AlternateContent xmlns:mc="http://schemas.openxmlformats.org/markup-compatibility/2006">
    <mc:Choice xmlns:p14="http://schemas.microsoft.com/office/powerpoint/2010/main" xmlns="" Requires="p14">
      <p:transition>
        <p14:warp dir="in"/>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5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750"/>
                            </p:stCondLst>
                            <p:childTnLst>
                              <p:par>
                                <p:cTn id="11" presetID="5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ppt_w*0.7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animEffect transition="in" filter="fade">
                                      <p:cBhvr>
                                        <p:cTn id="15" dur="500"/>
                                        <p:tgtEl>
                                          <p:spTgt spid="8"/>
                                        </p:tgtEl>
                                      </p:cBhvr>
                                    </p:animEffect>
                                  </p:childTnLst>
                                </p:cTn>
                              </p:par>
                              <p:par>
                                <p:cTn id="16" presetID="55"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strVal val="#ppt_w*0.70"/>
                                          </p:val>
                                        </p:tav>
                                        <p:tav tm="100000">
                                          <p:val>
                                            <p:strVal val="#ppt_w"/>
                                          </p:val>
                                        </p:tav>
                                      </p:tavLst>
                                    </p:anim>
                                    <p:anim calcmode="lin" valueType="num">
                                      <p:cBhvr>
                                        <p:cTn id="19" dur="500" fill="hold"/>
                                        <p:tgtEl>
                                          <p:spTgt spid="9"/>
                                        </p:tgtEl>
                                        <p:attrNameLst>
                                          <p:attrName>ppt_h</p:attrName>
                                        </p:attrNameLst>
                                      </p:cBhvr>
                                      <p:tavLst>
                                        <p:tav tm="0">
                                          <p:val>
                                            <p:strVal val="#ppt_h"/>
                                          </p:val>
                                        </p:tav>
                                        <p:tav tm="100000">
                                          <p:val>
                                            <p:strVal val="#ppt_h"/>
                                          </p:val>
                                        </p:tav>
                                      </p:tavLst>
                                    </p:anim>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78290" y="105508"/>
            <a:ext cx="7605078" cy="447264"/>
            <a:chOff x="178290" y="105508"/>
            <a:chExt cx="7605078" cy="447264"/>
          </a:xfrm>
        </p:grpSpPr>
        <p:sp useBgFill="1">
          <p:nvSpPr>
            <p:cNvPr id="12"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3"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4" name="Rectangle 13">
            <a:extLst>
              <a:ext uri="{FF2B5EF4-FFF2-40B4-BE49-F238E27FC236}">
                <a16:creationId xmlns="" xmlns:a16="http://schemas.microsoft.com/office/drawing/2014/main" id="{07189A53-4C9D-40CD-BCB1-C1F43F8F3475}"/>
              </a:ext>
            </a:extLst>
          </p:cNvPr>
          <p:cNvSpPr/>
          <p:nvPr/>
        </p:nvSpPr>
        <p:spPr>
          <a:xfrm>
            <a:off x="178290" y="987389"/>
            <a:ext cx="8830494" cy="3539418"/>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8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Bone disease is frequently observed in chronic kidney disease (CKD) and increases a patient’s risk for fracture, cardiovascular (CV) calcification and mortality. The Kidney Disease Improving Global Outcomes foundation defined a new syndrome incorporating the bone, mineral and CV disorders, such as chronic kidney disease–mineral and bone disorders (CKD– MBDs) </a:t>
            </a:r>
            <a:r>
              <a:rPr lang="en-US" sz="2800" b="1" dirty="0">
                <a:solidFill>
                  <a:srgbClr val="FF0000"/>
                </a:solidFill>
                <a:latin typeface="Times New Roman" panose="02020603050405020304" pitchFamily="18" charset="0"/>
                <a:cs typeface="Times New Roman" panose="02020603050405020304" pitchFamily="18" charset="0"/>
              </a:rPr>
              <a:t>(Jean and </a:t>
            </a:r>
            <a:r>
              <a:rPr lang="en-US" sz="2800" b="1" dirty="0" err="1">
                <a:solidFill>
                  <a:srgbClr val="FF0000"/>
                </a:solidFill>
                <a:latin typeface="Times New Roman" panose="02020603050405020304" pitchFamily="18" charset="0"/>
                <a:cs typeface="Times New Roman" panose="02020603050405020304" pitchFamily="18" charset="0"/>
              </a:rPr>
              <a:t>Chazot</a:t>
            </a:r>
            <a:r>
              <a:rPr lang="en-US" sz="2800" b="1" dirty="0">
                <a:solidFill>
                  <a:srgbClr val="FF0000"/>
                </a:solidFill>
                <a:latin typeface="Times New Roman" panose="02020603050405020304" pitchFamily="18" charset="0"/>
                <a:cs typeface="Times New Roman" panose="02020603050405020304" pitchFamily="18" charset="0"/>
              </a:rPr>
              <a:t>, 2013).</a:t>
            </a:r>
          </a:p>
        </p:txBody>
      </p:sp>
      <p:grpSp>
        <p:nvGrpSpPr>
          <p:cNvPr id="6" name="Group 7"/>
          <p:cNvGrpSpPr/>
          <p:nvPr/>
        </p:nvGrpSpPr>
        <p:grpSpPr>
          <a:xfrm>
            <a:off x="1847850" y="4229100"/>
            <a:ext cx="6071032" cy="2533394"/>
            <a:chOff x="826590" y="1233687"/>
            <a:chExt cx="7031497" cy="5147641"/>
          </a:xfrm>
        </p:grpSpPr>
        <p:pic>
          <p:nvPicPr>
            <p:cNvPr id="7" name="Picture 2" descr="C:\Users\Elhosseny\Desktop\F1.large.jpg"/>
            <p:cNvPicPr>
              <a:picLocks noChangeAspect="1" noChangeArrowheads="1"/>
            </p:cNvPicPr>
            <p:nvPr/>
          </p:nvPicPr>
          <p:blipFill>
            <a:blip r:embed="rId3" cstate="print"/>
            <a:srcRect/>
            <a:stretch>
              <a:fillRect/>
            </a:stretch>
          </p:blipFill>
          <p:spPr bwMode="auto">
            <a:xfrm>
              <a:off x="4788024" y="1245140"/>
              <a:ext cx="3070063" cy="29856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Picture 3" descr="C:\Users\Elhosseny\Desktop\unnamed.jpg"/>
            <p:cNvPicPr>
              <a:picLocks noChangeAspect="1" noChangeArrowheads="1"/>
            </p:cNvPicPr>
            <p:nvPr/>
          </p:nvPicPr>
          <p:blipFill>
            <a:blip r:embed="rId4" cstate="print"/>
            <a:srcRect/>
            <a:stretch>
              <a:fillRect/>
            </a:stretch>
          </p:blipFill>
          <p:spPr bwMode="auto">
            <a:xfrm>
              <a:off x="826590" y="1233687"/>
              <a:ext cx="3601394" cy="29726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Picture 2" descr="C:\Users\Elhosseny\Desktop\renal-osteodystrophy.jpg"/>
            <p:cNvPicPr>
              <a:picLocks noChangeAspect="1" noChangeArrowheads="1"/>
            </p:cNvPicPr>
            <p:nvPr/>
          </p:nvPicPr>
          <p:blipFill>
            <a:blip r:embed="rId5"/>
            <a:srcRect/>
            <a:stretch>
              <a:fillRect/>
            </a:stretch>
          </p:blipFill>
          <p:spPr bwMode="auto">
            <a:xfrm>
              <a:off x="1475656" y="4283241"/>
              <a:ext cx="6264696" cy="209808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Tree>
    <p:extLst>
      <p:ext uri="{BB962C8B-B14F-4D97-AF65-F5344CB8AC3E}">
        <p14:creationId xmlns:p14="http://schemas.microsoft.com/office/powerpoint/2010/main" xmlns="" val="2531892919"/>
      </p:ext>
    </p:extLst>
  </p:cSld>
  <p:clrMapOvr>
    <a:masterClrMapping/>
  </p:clrMapOvr>
  <mc:AlternateContent xmlns:mc="http://schemas.openxmlformats.org/markup-compatibility/2006">
    <mc:Choice xmlns:p14="http://schemas.microsoft.com/office/powerpoint/2010/main" xmlns="" Requires="p14">
      <p:transition>
        <p14:warp dir="in"/>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7</a:t>
            </a:fld>
            <a:endParaRPr lang="en-US" sz="1400" dirty="0">
              <a:solidFill>
                <a:schemeClr val="tx1">
                  <a:lumMod val="65000"/>
                  <a:lumOff val="35000"/>
                </a:schemeClr>
              </a:solidFill>
              <a:latin typeface="Signika" panose="02010003020600000004" pitchFamily="50" charset="0"/>
            </a:endParaRPr>
          </a:p>
        </p:txBody>
      </p:sp>
      <p:pic>
        <p:nvPicPr>
          <p:cNvPr id="44" name="Content Placeholder 3"/>
          <p:cNvPicPr>
            <a:picLocks noChangeAspect="1"/>
          </p:cNvPicPr>
          <p:nvPr/>
        </p:nvPicPr>
        <p:blipFill>
          <a:blip r:embed="rId2">
            <a:lum bright="-30000" contrast="48000"/>
          </a:blip>
          <a:srcRect/>
          <a:stretch>
            <a:fillRect/>
          </a:stretch>
        </p:blipFill>
        <p:spPr>
          <a:xfrm>
            <a:off x="133167" y="1035072"/>
            <a:ext cx="8868792" cy="5128811"/>
          </a:xfrm>
          <a:prstGeom prst="rect">
            <a:avLst/>
          </a:prstGeom>
        </p:spPr>
      </p:pic>
      <p:grpSp>
        <p:nvGrpSpPr>
          <p:cNvPr id="7" name="Group 6"/>
          <p:cNvGrpSpPr/>
          <p:nvPr/>
        </p:nvGrpSpPr>
        <p:grpSpPr>
          <a:xfrm>
            <a:off x="178290" y="105508"/>
            <a:ext cx="7605078" cy="447264"/>
            <a:chOff x="178290" y="105508"/>
            <a:chExt cx="7605078" cy="447264"/>
          </a:xfrm>
        </p:grpSpPr>
        <p:sp useBgFill="1">
          <p:nvSpPr>
            <p:cNvPr id="8"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9"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56752387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strVal val="#ppt_w*0.70"/>
                                          </p:val>
                                        </p:tav>
                                        <p:tav tm="100000">
                                          <p:val>
                                            <p:strVal val="#ppt_w"/>
                                          </p:val>
                                        </p:tav>
                                      </p:tavLst>
                                    </p:anim>
                                    <p:anim calcmode="lin" valueType="num">
                                      <p:cBhvr>
                                        <p:cTn id="8" dur="500" fill="hold"/>
                                        <p:tgtEl>
                                          <p:spTgt spid="44"/>
                                        </p:tgtEl>
                                        <p:attrNameLst>
                                          <p:attrName>ppt_h</p:attrName>
                                        </p:attrNameLst>
                                      </p:cBhvr>
                                      <p:tavLst>
                                        <p:tav tm="0">
                                          <p:val>
                                            <p:strVal val="#ppt_h"/>
                                          </p:val>
                                        </p:tav>
                                        <p:tav tm="100000">
                                          <p:val>
                                            <p:strVal val="#ppt_h"/>
                                          </p:val>
                                        </p:tav>
                                      </p:tavLst>
                                    </p:anim>
                                    <p:animEffect transition="in" filter="fade">
                                      <p:cBhvr>
                                        <p:cTn id="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8</a:t>
            </a:fld>
            <a:endParaRPr lang="en-US" sz="1400" dirty="0">
              <a:solidFill>
                <a:schemeClr val="tx1">
                  <a:lumMod val="65000"/>
                  <a:lumOff val="35000"/>
                </a:schemeClr>
              </a:solidFill>
              <a:latin typeface="Signika" panose="02010003020600000004" pitchFamily="50" charset="0"/>
            </a:endParaRPr>
          </a:p>
        </p:txBody>
      </p:sp>
      <p:sp>
        <p:nvSpPr>
          <p:cNvPr id="6" name="Oval 4"/>
          <p:cNvSpPr>
            <a:spLocks noChangeArrowheads="1"/>
          </p:cNvSpPr>
          <p:nvPr/>
        </p:nvSpPr>
        <p:spPr bwMode="auto">
          <a:xfrm>
            <a:off x="2951225" y="992398"/>
            <a:ext cx="2411717" cy="952500"/>
          </a:xfrm>
          <a:prstGeom prst="ellipse">
            <a:avLst/>
          </a:prstGeom>
          <a:solidFill>
            <a:srgbClr val="CC99FF"/>
          </a:solidFill>
          <a:ln>
            <a:noFill/>
          </a:ln>
          <a:effectLst>
            <a:outerShdw dist="35921" dir="2700000" algn="ctr" rotWithShape="0">
              <a:srgbClr val="808080">
                <a:alpha val="50000"/>
              </a:srgbClr>
            </a:outerShdw>
          </a:effectLst>
          <a:extLst>
            <a:ext uri="{91240B29-F687-4F45-9708-019B960494DF}">
              <a14:hiddenLine xmlns:a14="http://schemas.microsoft.com/office/drawing/2010/main" xmlns="" w="28575" algn="ctr">
                <a:solidFill>
                  <a:schemeClr val="tx1"/>
                </a:solidFill>
                <a:round/>
                <a:headEnd/>
                <a:tailEnd/>
              </a14:hiddenLine>
            </a:ext>
          </a:extLst>
        </p:spPr>
        <p:txBody>
          <a:bodyPr wrap="none" lIns="91426" tIns="45714" rIns="91426" bIns="45714" anchor="ctr"/>
          <a:lstStyle/>
          <a:p>
            <a:pPr algn="ctr"/>
            <a:r>
              <a:rPr lang="en-US" b="1" dirty="0">
                <a:solidFill>
                  <a:prstClr val="white"/>
                </a:solidFill>
                <a:effectLst>
                  <a:glow rad="228600">
                    <a:schemeClr val="accent2">
                      <a:satMod val="175000"/>
                      <a:alpha val="40000"/>
                    </a:schemeClr>
                  </a:glow>
                  <a:outerShdw blurRad="38100" dist="38100" dir="2700000" algn="tl">
                    <a:srgbClr val="000000"/>
                  </a:outerShdw>
                </a:effectLst>
                <a:latin typeface="Arial" pitchFamily="34" charset="0"/>
                <a:sym typeface="Symbol" pitchFamily="18" charset="2"/>
              </a:rPr>
              <a:t>Chronic </a:t>
            </a:r>
            <a:r>
              <a:rPr lang="en-US" b="1" dirty="0" smtClean="0">
                <a:solidFill>
                  <a:prstClr val="white"/>
                </a:solidFill>
                <a:effectLst>
                  <a:glow rad="228600">
                    <a:schemeClr val="accent2">
                      <a:satMod val="175000"/>
                      <a:alpha val="40000"/>
                    </a:schemeClr>
                  </a:glow>
                  <a:outerShdw blurRad="38100" dist="38100" dir="2700000" algn="tl">
                    <a:srgbClr val="000000"/>
                  </a:outerShdw>
                </a:effectLst>
                <a:latin typeface="Arial" pitchFamily="34" charset="0"/>
                <a:sym typeface="Symbol" pitchFamily="18" charset="2"/>
              </a:rPr>
              <a:t>kidney disease </a:t>
            </a:r>
            <a:endParaRPr lang="en-US" b="1" dirty="0">
              <a:solidFill>
                <a:prstClr val="white"/>
              </a:solidFill>
              <a:effectLst>
                <a:glow rad="228600">
                  <a:schemeClr val="accent2">
                    <a:satMod val="175000"/>
                    <a:alpha val="40000"/>
                  </a:schemeClr>
                </a:glow>
                <a:outerShdw blurRad="38100" dist="38100" dir="2700000" algn="tl">
                  <a:srgbClr val="000000"/>
                </a:outerShdw>
              </a:effectLst>
              <a:latin typeface="Arial" pitchFamily="34" charset="0"/>
              <a:sym typeface="Symbol" pitchFamily="18" charset="2"/>
            </a:endParaRPr>
          </a:p>
        </p:txBody>
      </p:sp>
      <p:sp>
        <p:nvSpPr>
          <p:cNvPr id="7" name="Line 10"/>
          <p:cNvSpPr>
            <a:spLocks noChangeShapeType="1"/>
          </p:cNvSpPr>
          <p:nvPr/>
        </p:nvSpPr>
        <p:spPr bwMode="auto">
          <a:xfrm flipH="1">
            <a:off x="2535397" y="1713138"/>
            <a:ext cx="540328" cy="415637"/>
          </a:xfrm>
          <a:prstGeom prst="line">
            <a:avLst/>
          </a:prstGeom>
          <a:noFill/>
          <a:ln w="28575">
            <a:solidFill>
              <a:srgbClr val="FF00FF"/>
            </a:solidFill>
            <a:round/>
            <a:headEnd/>
            <a:tailEnd type="triangle" w="lg" len="med"/>
          </a:ln>
          <a:effectLst>
            <a:glow rad="1397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8" name="Line 15"/>
          <p:cNvSpPr>
            <a:spLocks noChangeShapeType="1"/>
          </p:cNvSpPr>
          <p:nvPr/>
        </p:nvSpPr>
        <p:spPr bwMode="auto">
          <a:xfrm>
            <a:off x="5374001" y="1631152"/>
            <a:ext cx="808435" cy="388718"/>
          </a:xfrm>
          <a:prstGeom prst="line">
            <a:avLst/>
          </a:prstGeom>
          <a:noFill/>
          <a:ln w="28575">
            <a:solidFill>
              <a:srgbClr val="FF00FF"/>
            </a:solidFill>
            <a:round/>
            <a:headEnd/>
            <a:tailEnd type="triangle" w="lg" len="med"/>
          </a:ln>
          <a:effectLst>
            <a:glow rad="101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13" name="Oval 12">
            <a:extLst>
              <a:ext uri="{FF2B5EF4-FFF2-40B4-BE49-F238E27FC236}">
                <a16:creationId xmlns="" xmlns:a16="http://schemas.microsoft.com/office/drawing/2014/main" id="{B6603ECD-A3A5-47DE-AE7D-D7BC285892E9}"/>
              </a:ext>
            </a:extLst>
          </p:cNvPr>
          <p:cNvSpPr/>
          <p:nvPr/>
        </p:nvSpPr>
        <p:spPr>
          <a:xfrm>
            <a:off x="1163782" y="2131427"/>
            <a:ext cx="2092036" cy="800916"/>
          </a:xfrm>
          <a:prstGeom prst="ellipse">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Phosphate retention </a:t>
            </a:r>
            <a:endParaRPr lang="en-US" b="1" dirty="0">
              <a:solidFill>
                <a:schemeClr val="bg1"/>
              </a:solidFill>
              <a:effectLst>
                <a:glow rad="63500">
                  <a:schemeClr val="accent5">
                    <a:satMod val="175000"/>
                    <a:alpha val="40000"/>
                  </a:schemeClr>
                </a:glow>
              </a:effectLst>
            </a:endParaRPr>
          </a:p>
        </p:txBody>
      </p:sp>
      <p:sp>
        <p:nvSpPr>
          <p:cNvPr id="14" name="Oval 13">
            <a:extLst>
              <a:ext uri="{FF2B5EF4-FFF2-40B4-BE49-F238E27FC236}">
                <a16:creationId xmlns="" xmlns:a16="http://schemas.microsoft.com/office/drawing/2014/main" id="{DF0207D4-218A-43E3-BA3E-85E2F5D407BA}"/>
              </a:ext>
            </a:extLst>
          </p:cNvPr>
          <p:cNvSpPr/>
          <p:nvPr/>
        </p:nvSpPr>
        <p:spPr>
          <a:xfrm>
            <a:off x="5818908" y="1984306"/>
            <a:ext cx="2189019" cy="858980"/>
          </a:xfrm>
          <a:prstGeom prst="ellipse">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rgbClr val="131413"/>
                </a:solidFill>
                <a:effectLst>
                  <a:glow rad="101600">
                    <a:schemeClr val="accent4">
                      <a:satMod val="175000"/>
                      <a:alpha val="40000"/>
                    </a:schemeClr>
                  </a:glow>
                </a:effectLst>
                <a:latin typeface="Times New Roman" panose="02020603050405020304" pitchFamily="18" charset="0"/>
                <a:cs typeface="Times New Roman" panose="02020603050405020304" pitchFamily="18" charset="0"/>
              </a:rPr>
              <a:t>Low levels 1.25(OH)2 D3</a:t>
            </a:r>
            <a:endParaRPr lang="en-US" dirty="0">
              <a:solidFill>
                <a:schemeClr val="bg1"/>
              </a:solidFill>
              <a:effectLst>
                <a:glow rad="101600">
                  <a:schemeClr val="accent4">
                    <a:satMod val="175000"/>
                    <a:alpha val="40000"/>
                  </a:schemeClr>
                </a:glow>
              </a:effectLst>
            </a:endParaRPr>
          </a:p>
        </p:txBody>
      </p:sp>
      <p:sp>
        <p:nvSpPr>
          <p:cNvPr id="24" name="Line 10">
            <a:extLst>
              <a:ext uri="{FF2B5EF4-FFF2-40B4-BE49-F238E27FC236}">
                <a16:creationId xmlns="" xmlns:a16="http://schemas.microsoft.com/office/drawing/2014/main" id="{EDAF3E6A-7D1A-43B6-9FBE-E75C2BC1CCFE}"/>
              </a:ext>
            </a:extLst>
          </p:cNvPr>
          <p:cNvSpPr>
            <a:spLocks noChangeShapeType="1"/>
          </p:cNvSpPr>
          <p:nvPr/>
        </p:nvSpPr>
        <p:spPr bwMode="auto">
          <a:xfrm flipV="1">
            <a:off x="3338972" y="2461286"/>
            <a:ext cx="2466109" cy="55419"/>
          </a:xfrm>
          <a:prstGeom prst="line">
            <a:avLst/>
          </a:prstGeom>
          <a:noFill/>
          <a:ln w="28575">
            <a:solidFill>
              <a:srgbClr val="FF00FF"/>
            </a:solidFill>
            <a:round/>
            <a:headEnd/>
            <a:tailEnd type="triangle" w="lg" len="med"/>
          </a:ln>
          <a:effectLst>
            <a:glow rad="635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ndParaRPr>
          </a:p>
        </p:txBody>
      </p:sp>
      <p:grpSp>
        <p:nvGrpSpPr>
          <p:cNvPr id="4" name="Group 3"/>
          <p:cNvGrpSpPr/>
          <p:nvPr/>
        </p:nvGrpSpPr>
        <p:grpSpPr>
          <a:xfrm>
            <a:off x="1080686" y="2627542"/>
            <a:ext cx="7675042" cy="3050647"/>
            <a:chOff x="1080686" y="2050472"/>
            <a:chExt cx="7675042" cy="3050647"/>
          </a:xfrm>
        </p:grpSpPr>
        <p:sp>
          <p:nvSpPr>
            <p:cNvPr id="30" name="Line 10">
              <a:extLst>
                <a:ext uri="{FF2B5EF4-FFF2-40B4-BE49-F238E27FC236}">
                  <a16:creationId xmlns="" xmlns:a16="http://schemas.microsoft.com/office/drawing/2014/main" id="{D4F858A4-5093-4019-891C-5590329648BC}"/>
                </a:ext>
              </a:extLst>
            </p:cNvPr>
            <p:cNvSpPr>
              <a:spLocks noChangeShapeType="1"/>
            </p:cNvSpPr>
            <p:nvPr/>
          </p:nvSpPr>
          <p:spPr bwMode="auto">
            <a:xfrm flipH="1">
              <a:off x="8052179" y="2050472"/>
              <a:ext cx="11166" cy="2408481"/>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grpSp>
          <p:nvGrpSpPr>
            <p:cNvPr id="3" name="Group 2"/>
            <p:cNvGrpSpPr/>
            <p:nvPr/>
          </p:nvGrpSpPr>
          <p:grpSpPr>
            <a:xfrm>
              <a:off x="1080686" y="2175160"/>
              <a:ext cx="7675042" cy="2925959"/>
              <a:chOff x="1080686" y="2175160"/>
              <a:chExt cx="7675042" cy="2925959"/>
            </a:xfrm>
          </p:grpSpPr>
          <p:sp>
            <p:nvSpPr>
              <p:cNvPr id="21" name="Line 10">
                <a:extLst>
                  <a:ext uri="{FF2B5EF4-FFF2-40B4-BE49-F238E27FC236}">
                    <a16:creationId xmlns="" xmlns:a16="http://schemas.microsoft.com/office/drawing/2014/main" id="{19A6EECF-C94E-475A-9688-321E6D9732CB}"/>
                  </a:ext>
                </a:extLst>
              </p:cNvPr>
              <p:cNvSpPr>
                <a:spLocks noChangeShapeType="1"/>
              </p:cNvSpPr>
              <p:nvPr/>
            </p:nvSpPr>
            <p:spPr bwMode="auto">
              <a:xfrm flipH="1" flipV="1">
                <a:off x="3283554" y="3560618"/>
                <a:ext cx="360218" cy="346364"/>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29" name="Line 10">
                <a:extLst>
                  <a:ext uri="{FF2B5EF4-FFF2-40B4-BE49-F238E27FC236}">
                    <a16:creationId xmlns="" xmlns:a16="http://schemas.microsoft.com/office/drawing/2014/main" id="{1897CC08-4200-457F-8C93-FA03A9940EB2}"/>
                  </a:ext>
                </a:extLst>
              </p:cNvPr>
              <p:cNvSpPr>
                <a:spLocks noChangeShapeType="1"/>
              </p:cNvSpPr>
              <p:nvPr/>
            </p:nvSpPr>
            <p:spPr bwMode="auto">
              <a:xfrm flipH="1" flipV="1">
                <a:off x="6483956" y="4324770"/>
                <a:ext cx="13854" cy="304800"/>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grpSp>
            <p:nvGrpSpPr>
              <p:cNvPr id="2" name="Group 1"/>
              <p:cNvGrpSpPr/>
              <p:nvPr/>
            </p:nvGrpSpPr>
            <p:grpSpPr>
              <a:xfrm>
                <a:off x="1080686" y="2175160"/>
                <a:ext cx="7675042" cy="2925959"/>
                <a:chOff x="1080686" y="2175160"/>
                <a:chExt cx="7675042" cy="2925959"/>
              </a:xfrm>
            </p:grpSpPr>
            <p:sp>
              <p:nvSpPr>
                <p:cNvPr id="15" name="Oval 14">
                  <a:extLst>
                    <a:ext uri="{FF2B5EF4-FFF2-40B4-BE49-F238E27FC236}">
                      <a16:creationId xmlns="" xmlns:a16="http://schemas.microsoft.com/office/drawing/2014/main" id="{DF0207D4-218A-43E3-BA3E-85E2F5D407BA}"/>
                    </a:ext>
                  </a:extLst>
                </p:cNvPr>
                <p:cNvSpPr/>
                <p:nvPr/>
              </p:nvSpPr>
              <p:spPr>
                <a:xfrm>
                  <a:off x="1136110" y="2896931"/>
                  <a:ext cx="2341418" cy="8589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Resistance of bone to PTH</a:t>
                  </a:r>
                  <a:endParaRPr lang="en-US" dirty="0">
                    <a:solidFill>
                      <a:schemeClr val="bg1"/>
                    </a:solidFill>
                    <a:effectLst>
                      <a:glow rad="139700">
                        <a:schemeClr val="accent6">
                          <a:satMod val="175000"/>
                          <a:alpha val="40000"/>
                        </a:schemeClr>
                      </a:glow>
                    </a:effectLst>
                  </a:endParaRPr>
                </a:p>
              </p:txBody>
            </p:sp>
            <p:sp>
              <p:nvSpPr>
                <p:cNvPr id="16" name="Oval 15">
                  <a:extLst>
                    <a:ext uri="{FF2B5EF4-FFF2-40B4-BE49-F238E27FC236}">
                      <a16:creationId xmlns="" xmlns:a16="http://schemas.microsoft.com/office/drawing/2014/main" id="{DF0207D4-218A-43E3-BA3E-85E2F5D407BA}"/>
                    </a:ext>
                  </a:extLst>
                </p:cNvPr>
                <p:cNvSpPr/>
                <p:nvPr/>
              </p:nvSpPr>
              <p:spPr>
                <a:xfrm>
                  <a:off x="4055487" y="2538607"/>
                  <a:ext cx="2341418" cy="8589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err="1">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Hypocalcemia</a:t>
                  </a:r>
                  <a:endParaRPr lang="en-US" dirty="0">
                    <a:solidFill>
                      <a:schemeClr val="bg1"/>
                    </a:solidFill>
                    <a:effectLst>
                      <a:glow rad="139700">
                        <a:schemeClr val="accent6">
                          <a:satMod val="175000"/>
                          <a:alpha val="40000"/>
                        </a:schemeClr>
                      </a:glow>
                    </a:effectLst>
                  </a:endParaRPr>
                </a:p>
              </p:txBody>
            </p:sp>
            <p:sp>
              <p:nvSpPr>
                <p:cNvPr id="17" name="Oval 16">
                  <a:extLst>
                    <a:ext uri="{FF2B5EF4-FFF2-40B4-BE49-F238E27FC236}">
                      <a16:creationId xmlns="" xmlns:a16="http://schemas.microsoft.com/office/drawing/2014/main" id="{DF0207D4-218A-43E3-BA3E-85E2F5D407BA}"/>
                    </a:ext>
                  </a:extLst>
                </p:cNvPr>
                <p:cNvSpPr/>
                <p:nvPr/>
              </p:nvSpPr>
              <p:spPr>
                <a:xfrm>
                  <a:off x="3574127" y="3646708"/>
                  <a:ext cx="3283900" cy="8589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hyperparathyroidism</a:t>
                  </a:r>
                  <a:endParaRPr lang="en-US" dirty="0">
                    <a:solidFill>
                      <a:schemeClr val="bg1"/>
                    </a:solidFill>
                    <a:effectLst>
                      <a:glow rad="139700">
                        <a:schemeClr val="accent6">
                          <a:satMod val="175000"/>
                          <a:alpha val="40000"/>
                        </a:schemeClr>
                      </a:glow>
                    </a:effectLst>
                  </a:endParaRPr>
                </a:p>
              </p:txBody>
            </p:sp>
            <p:sp>
              <p:nvSpPr>
                <p:cNvPr id="18" name="Oval 17">
                  <a:extLst>
                    <a:ext uri="{FF2B5EF4-FFF2-40B4-BE49-F238E27FC236}">
                      <a16:creationId xmlns="" xmlns:a16="http://schemas.microsoft.com/office/drawing/2014/main" id="{DF0207D4-218A-43E3-BA3E-85E2F5D407BA}"/>
                    </a:ext>
                  </a:extLst>
                </p:cNvPr>
                <p:cNvSpPr/>
                <p:nvPr/>
              </p:nvSpPr>
              <p:spPr>
                <a:xfrm>
                  <a:off x="1080686" y="4242139"/>
                  <a:ext cx="2341418" cy="8589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Decreased </a:t>
                  </a:r>
                  <a:r>
                    <a:rPr lang="en-US" b="1" dirty="0" err="1">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Ca</a:t>
                  </a:r>
                  <a:r>
                    <a:rPr lang="en-US" b="1" dirty="0">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 Sensor </a:t>
                  </a:r>
                  <a:endParaRPr lang="en-US" dirty="0">
                    <a:solidFill>
                      <a:schemeClr val="bg1"/>
                    </a:solidFill>
                    <a:effectLst>
                      <a:glow rad="139700">
                        <a:schemeClr val="accent6">
                          <a:satMod val="175000"/>
                          <a:alpha val="40000"/>
                        </a:schemeClr>
                      </a:glow>
                    </a:effectLst>
                  </a:endParaRPr>
                </a:p>
              </p:txBody>
            </p:sp>
            <p:sp>
              <p:nvSpPr>
                <p:cNvPr id="19" name="Oval 18">
                  <a:extLst>
                    <a:ext uri="{FF2B5EF4-FFF2-40B4-BE49-F238E27FC236}">
                      <a16:creationId xmlns="" xmlns:a16="http://schemas.microsoft.com/office/drawing/2014/main" id="{DF0207D4-218A-43E3-BA3E-85E2F5D407BA}"/>
                    </a:ext>
                  </a:extLst>
                </p:cNvPr>
                <p:cNvSpPr/>
                <p:nvPr/>
              </p:nvSpPr>
              <p:spPr>
                <a:xfrm>
                  <a:off x="5860500" y="4468866"/>
                  <a:ext cx="2895228" cy="61789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rgbClr val="131413"/>
                      </a:solidFill>
                      <a:effectLst>
                        <a:glow rad="139700">
                          <a:schemeClr val="accent6">
                            <a:satMod val="175000"/>
                            <a:alpha val="40000"/>
                          </a:schemeClr>
                        </a:glow>
                      </a:effectLst>
                      <a:latin typeface="Times New Roman" panose="02020603050405020304" pitchFamily="18" charset="0"/>
                      <a:cs typeface="Times New Roman" panose="02020603050405020304" pitchFamily="18" charset="0"/>
                    </a:rPr>
                    <a:t>Decreased 1.25(OH)2 D3</a:t>
                  </a:r>
                  <a:endParaRPr lang="en-US" dirty="0">
                    <a:solidFill>
                      <a:schemeClr val="bg1"/>
                    </a:solidFill>
                    <a:effectLst>
                      <a:glow rad="139700">
                        <a:schemeClr val="accent6">
                          <a:satMod val="175000"/>
                          <a:alpha val="40000"/>
                        </a:schemeClr>
                      </a:glow>
                    </a:effectLst>
                  </a:endParaRPr>
                </a:p>
              </p:txBody>
            </p:sp>
            <p:sp>
              <p:nvSpPr>
                <p:cNvPr id="23" name="Line 10">
                  <a:extLst>
                    <a:ext uri="{FF2B5EF4-FFF2-40B4-BE49-F238E27FC236}">
                      <a16:creationId xmlns="" xmlns:a16="http://schemas.microsoft.com/office/drawing/2014/main" id="{C9FA5F70-3AB2-4B2F-89EB-CFDFFE4326C4}"/>
                    </a:ext>
                  </a:extLst>
                </p:cNvPr>
                <p:cNvSpPr>
                  <a:spLocks noChangeShapeType="1"/>
                </p:cNvSpPr>
                <p:nvPr/>
              </p:nvSpPr>
              <p:spPr bwMode="auto">
                <a:xfrm flipV="1">
                  <a:off x="3491372" y="3048000"/>
                  <a:ext cx="526472" cy="110836"/>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25" name="Line 10">
                  <a:extLst>
                    <a:ext uri="{FF2B5EF4-FFF2-40B4-BE49-F238E27FC236}">
                      <a16:creationId xmlns="" xmlns:a16="http://schemas.microsoft.com/office/drawing/2014/main" id="{B3C5F8AE-A24C-499A-AFDD-1AF855537613}"/>
                    </a:ext>
                  </a:extLst>
                </p:cNvPr>
                <p:cNvSpPr>
                  <a:spLocks noChangeShapeType="1"/>
                </p:cNvSpPr>
                <p:nvPr/>
              </p:nvSpPr>
              <p:spPr bwMode="auto">
                <a:xfrm flipH="1">
                  <a:off x="5652670" y="2175160"/>
                  <a:ext cx="540328" cy="415637"/>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26" name="Line 10">
                  <a:extLst>
                    <a:ext uri="{FF2B5EF4-FFF2-40B4-BE49-F238E27FC236}">
                      <a16:creationId xmlns="" xmlns:a16="http://schemas.microsoft.com/office/drawing/2014/main" id="{E46AE9E9-495C-49D5-9FCC-D8702E929E12}"/>
                    </a:ext>
                  </a:extLst>
                </p:cNvPr>
                <p:cNvSpPr>
                  <a:spLocks noChangeShapeType="1"/>
                </p:cNvSpPr>
                <p:nvPr/>
              </p:nvSpPr>
              <p:spPr bwMode="auto">
                <a:xfrm>
                  <a:off x="6719455" y="2313709"/>
                  <a:ext cx="27708" cy="1524000"/>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27" name="Line 10">
                  <a:extLst>
                    <a:ext uri="{FF2B5EF4-FFF2-40B4-BE49-F238E27FC236}">
                      <a16:creationId xmlns="" xmlns:a16="http://schemas.microsoft.com/office/drawing/2014/main" id="{D128DE6C-C0CC-4E19-888B-AF039697B3EC}"/>
                    </a:ext>
                  </a:extLst>
                </p:cNvPr>
                <p:cNvSpPr>
                  <a:spLocks noChangeShapeType="1"/>
                </p:cNvSpPr>
                <p:nvPr/>
              </p:nvSpPr>
              <p:spPr bwMode="auto">
                <a:xfrm flipH="1">
                  <a:off x="1925797" y="2382979"/>
                  <a:ext cx="12" cy="498762"/>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28" name="Line 10">
                  <a:extLst>
                    <a:ext uri="{FF2B5EF4-FFF2-40B4-BE49-F238E27FC236}">
                      <a16:creationId xmlns="" xmlns:a16="http://schemas.microsoft.com/office/drawing/2014/main" id="{48424D9D-0662-4D88-BBC3-743EC7E92656}"/>
                    </a:ext>
                  </a:extLst>
                </p:cNvPr>
                <p:cNvSpPr>
                  <a:spLocks noChangeShapeType="1"/>
                </p:cNvSpPr>
                <p:nvPr/>
              </p:nvSpPr>
              <p:spPr bwMode="auto">
                <a:xfrm>
                  <a:off x="1108392" y="2244436"/>
                  <a:ext cx="13854" cy="2299855"/>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31" name="Line 10">
                  <a:extLst>
                    <a:ext uri="{FF2B5EF4-FFF2-40B4-BE49-F238E27FC236}">
                      <a16:creationId xmlns="" xmlns:a16="http://schemas.microsoft.com/office/drawing/2014/main" id="{2A1EF3C5-16EB-478F-A182-8638DA385A44}"/>
                    </a:ext>
                  </a:extLst>
                </p:cNvPr>
                <p:cNvSpPr>
                  <a:spLocks noChangeShapeType="1"/>
                </p:cNvSpPr>
                <p:nvPr/>
              </p:nvSpPr>
              <p:spPr bwMode="auto">
                <a:xfrm flipV="1">
                  <a:off x="1136100" y="3948545"/>
                  <a:ext cx="2424545" cy="27709"/>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32" name="Line 10">
                  <a:extLst>
                    <a:ext uri="{FF2B5EF4-FFF2-40B4-BE49-F238E27FC236}">
                      <a16:creationId xmlns="" xmlns:a16="http://schemas.microsoft.com/office/drawing/2014/main" id="{E289383A-8ABB-4E6B-98B0-3AA243DBEC85}"/>
                    </a:ext>
                  </a:extLst>
                </p:cNvPr>
                <p:cNvSpPr>
                  <a:spLocks noChangeShapeType="1"/>
                </p:cNvSpPr>
                <p:nvPr/>
              </p:nvSpPr>
              <p:spPr bwMode="auto">
                <a:xfrm>
                  <a:off x="5029227" y="3380507"/>
                  <a:ext cx="0" cy="290946"/>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33" name="Line 10">
                  <a:extLst>
                    <a:ext uri="{FF2B5EF4-FFF2-40B4-BE49-F238E27FC236}">
                      <a16:creationId xmlns="" xmlns:a16="http://schemas.microsoft.com/office/drawing/2014/main" id="{DAB25296-4362-417B-B04C-3890EA614529}"/>
                    </a:ext>
                  </a:extLst>
                </p:cNvPr>
                <p:cNvSpPr>
                  <a:spLocks noChangeShapeType="1"/>
                </p:cNvSpPr>
                <p:nvPr/>
              </p:nvSpPr>
              <p:spPr bwMode="auto">
                <a:xfrm>
                  <a:off x="3186576" y="2272144"/>
                  <a:ext cx="1052945" cy="429491"/>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sp>
              <p:nvSpPr>
                <p:cNvPr id="34" name="Line 10">
                  <a:extLst>
                    <a:ext uri="{FF2B5EF4-FFF2-40B4-BE49-F238E27FC236}">
                      <a16:creationId xmlns="" xmlns:a16="http://schemas.microsoft.com/office/drawing/2014/main" id="{4672DC46-D0A5-49FB-88A2-5D0FB87B03C0}"/>
                    </a:ext>
                  </a:extLst>
                </p:cNvPr>
                <p:cNvSpPr>
                  <a:spLocks noChangeShapeType="1"/>
                </p:cNvSpPr>
                <p:nvPr/>
              </p:nvSpPr>
              <p:spPr bwMode="auto">
                <a:xfrm flipV="1">
                  <a:off x="3338972" y="4253348"/>
                  <a:ext cx="290946" cy="166254"/>
                </a:xfrm>
                <a:prstGeom prst="line">
                  <a:avLst/>
                </a:prstGeom>
                <a:noFill/>
                <a:ln w="28575">
                  <a:solidFill>
                    <a:srgbClr val="FF00FF"/>
                  </a:solidFill>
                  <a:round/>
                  <a:headEnd/>
                  <a:tailEnd type="triangle" w="lg" len="med"/>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a:solidFill>
                      <a:prstClr val="black"/>
                    </a:solidFill>
                    <a:effectLst>
                      <a:glow rad="139700">
                        <a:schemeClr val="accent6">
                          <a:satMod val="175000"/>
                          <a:alpha val="40000"/>
                        </a:schemeClr>
                      </a:glow>
                    </a:effectLst>
                  </a:endParaRPr>
                </a:p>
              </p:txBody>
            </p:sp>
          </p:grpSp>
        </p:grpSp>
      </p:grpSp>
      <p:grpSp>
        <p:nvGrpSpPr>
          <p:cNvPr id="35" name="Group 34"/>
          <p:cNvGrpSpPr/>
          <p:nvPr/>
        </p:nvGrpSpPr>
        <p:grpSpPr>
          <a:xfrm>
            <a:off x="178290" y="105508"/>
            <a:ext cx="7605078" cy="447264"/>
            <a:chOff x="178290" y="105508"/>
            <a:chExt cx="7605078" cy="447264"/>
          </a:xfrm>
        </p:grpSpPr>
        <p:sp useBgFill="1">
          <p:nvSpPr>
            <p:cNvPr id="3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3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5" name="Rectangle 4">
            <a:extLst>
              <a:ext uri="{FF2B5EF4-FFF2-40B4-BE49-F238E27FC236}">
                <a16:creationId xmlns="" xmlns:a16="http://schemas.microsoft.com/office/drawing/2014/main" id="{6C71905B-D801-48BE-A0C3-7EB4AC4C9151}"/>
              </a:ext>
            </a:extLst>
          </p:cNvPr>
          <p:cNvSpPr/>
          <p:nvPr/>
        </p:nvSpPr>
        <p:spPr>
          <a:xfrm>
            <a:off x="0" y="5920908"/>
            <a:ext cx="9144000" cy="707886"/>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These markers  have been established as crucial risk factors and represent chronic kidney disease - mineral and bone disorder syndrome</a:t>
            </a:r>
          </a:p>
        </p:txBody>
      </p:sp>
    </p:spTree>
    <p:extLst>
      <p:ext uri="{BB962C8B-B14F-4D97-AF65-F5344CB8AC3E}">
        <p14:creationId xmlns:p14="http://schemas.microsoft.com/office/powerpoint/2010/main" xmlns="" val="2245295409"/>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2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9</a:t>
            </a:fld>
            <a:endParaRPr lang="en-US" sz="1400" dirty="0">
              <a:solidFill>
                <a:schemeClr val="tx1">
                  <a:lumMod val="65000"/>
                  <a:lumOff val="35000"/>
                </a:schemeClr>
              </a:solidFill>
              <a:latin typeface="Signika" panose="02010003020600000004" pitchFamily="50" charset="0"/>
            </a:endParaRPr>
          </a:p>
        </p:txBody>
      </p:sp>
      <p:sp>
        <p:nvSpPr>
          <p:cNvPr id="27" name="Line 10">
            <a:extLst>
              <a:ext uri="{FF2B5EF4-FFF2-40B4-BE49-F238E27FC236}">
                <a16:creationId xmlns="" xmlns:a16="http://schemas.microsoft.com/office/drawing/2014/main" id="{D128DE6C-C0CC-4E19-888B-AF039697B3EC}"/>
              </a:ext>
            </a:extLst>
          </p:cNvPr>
          <p:cNvSpPr>
            <a:spLocks noChangeShapeType="1"/>
          </p:cNvSpPr>
          <p:nvPr/>
        </p:nvSpPr>
        <p:spPr bwMode="auto">
          <a:xfrm flipH="1">
            <a:off x="753833" y="2229552"/>
            <a:ext cx="13341" cy="410002"/>
          </a:xfrm>
          <a:prstGeom prst="line">
            <a:avLst/>
          </a:prstGeom>
          <a:noFill/>
          <a:ln w="28575">
            <a:solidFill>
              <a:schemeClr val="accent1"/>
            </a:solidFill>
            <a:round/>
            <a:headEnd/>
            <a:tailEnd type="triangle" w="lg" len="med"/>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39" name="Line 10">
            <a:extLst>
              <a:ext uri="{FF2B5EF4-FFF2-40B4-BE49-F238E27FC236}">
                <a16:creationId xmlns="" xmlns:a16="http://schemas.microsoft.com/office/drawing/2014/main" id="{D128DE6C-C0CC-4E19-888B-AF039697B3EC}"/>
              </a:ext>
            </a:extLst>
          </p:cNvPr>
          <p:cNvSpPr>
            <a:spLocks noChangeShapeType="1"/>
          </p:cNvSpPr>
          <p:nvPr/>
        </p:nvSpPr>
        <p:spPr bwMode="auto">
          <a:xfrm flipH="1">
            <a:off x="754986" y="3233416"/>
            <a:ext cx="12" cy="304797"/>
          </a:xfrm>
          <a:prstGeom prst="line">
            <a:avLst/>
          </a:prstGeom>
          <a:noFill/>
          <a:ln w="28575">
            <a:solidFill>
              <a:schemeClr val="accent1"/>
            </a:solidFill>
            <a:round/>
            <a:headEnd/>
            <a:tailEnd type="triangle" w="lg" len="med"/>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40" name="Line 10">
            <a:extLst>
              <a:ext uri="{FF2B5EF4-FFF2-40B4-BE49-F238E27FC236}">
                <a16:creationId xmlns="" xmlns:a16="http://schemas.microsoft.com/office/drawing/2014/main" id="{D128DE6C-C0CC-4E19-888B-AF039697B3EC}"/>
              </a:ext>
            </a:extLst>
          </p:cNvPr>
          <p:cNvSpPr>
            <a:spLocks noChangeShapeType="1"/>
          </p:cNvSpPr>
          <p:nvPr/>
        </p:nvSpPr>
        <p:spPr bwMode="auto">
          <a:xfrm>
            <a:off x="761464" y="3957834"/>
            <a:ext cx="0" cy="353247"/>
          </a:xfrm>
          <a:prstGeom prst="line">
            <a:avLst/>
          </a:prstGeom>
          <a:noFill/>
          <a:ln w="28575">
            <a:solidFill>
              <a:schemeClr val="accent1"/>
            </a:solidFill>
            <a:round/>
            <a:headEnd/>
            <a:tailEnd type="triangle" w="lg" len="med"/>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41" name="Rounded Rectangle 40"/>
          <p:cNvSpPr/>
          <p:nvPr/>
        </p:nvSpPr>
        <p:spPr>
          <a:xfrm>
            <a:off x="104172" y="2655030"/>
            <a:ext cx="1427434" cy="527902"/>
          </a:xfrm>
          <a:prstGeom prst="round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 Renal production of 1.25 (OH)2 D3 </a:t>
            </a:r>
          </a:p>
        </p:txBody>
      </p:sp>
      <p:sp>
        <p:nvSpPr>
          <p:cNvPr id="42" name="Rounded Rectangle 41"/>
          <p:cNvSpPr/>
          <p:nvPr/>
        </p:nvSpPr>
        <p:spPr>
          <a:xfrm>
            <a:off x="127420" y="3586718"/>
            <a:ext cx="1279510" cy="341386"/>
          </a:xfrm>
          <a:prstGeom prst="round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 circulating</a:t>
            </a:r>
          </a:p>
          <a:p>
            <a:pPr algn="ctr"/>
            <a:r>
              <a:rPr lang="en-US" sz="1200" b="1" dirty="0">
                <a:solidFill>
                  <a:srgbClr val="131413"/>
                </a:solidFill>
                <a:latin typeface="Times New Roman" panose="02020603050405020304" pitchFamily="18" charset="0"/>
                <a:cs typeface="Times New Roman" panose="02020603050405020304" pitchFamily="18" charset="0"/>
              </a:rPr>
              <a:t>1.25(OH)2 D3</a:t>
            </a:r>
          </a:p>
        </p:txBody>
      </p:sp>
      <p:sp>
        <p:nvSpPr>
          <p:cNvPr id="43" name="Rounded Rectangle 42"/>
          <p:cNvSpPr/>
          <p:nvPr/>
        </p:nvSpPr>
        <p:spPr>
          <a:xfrm>
            <a:off x="175317" y="4311081"/>
            <a:ext cx="1165959" cy="591035"/>
          </a:xfrm>
          <a:prstGeom prst="round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Gut </a:t>
            </a:r>
            <a:r>
              <a:rPr lang="en-US" sz="1200" b="1" dirty="0" smtClean="0">
                <a:solidFill>
                  <a:srgbClr val="131413"/>
                </a:solidFill>
                <a:latin typeface="Times New Roman" panose="02020603050405020304" pitchFamily="18" charset="0"/>
                <a:cs typeface="Times New Roman" panose="02020603050405020304" pitchFamily="18" charset="0"/>
              </a:rPr>
              <a:t>absorption </a:t>
            </a:r>
            <a:endParaRPr lang="en-US" sz="1200" b="1" dirty="0">
              <a:solidFill>
                <a:srgbClr val="131413"/>
              </a:solidFill>
              <a:latin typeface="Times New Roman" panose="02020603050405020304" pitchFamily="18" charset="0"/>
              <a:cs typeface="Times New Roman" panose="02020603050405020304" pitchFamily="18" charset="0"/>
            </a:endParaRPr>
          </a:p>
          <a:p>
            <a:pPr algn="ctr"/>
            <a:r>
              <a:rPr lang="en-US" sz="1200" b="1" dirty="0">
                <a:solidFill>
                  <a:srgbClr val="131413"/>
                </a:solidFill>
                <a:latin typeface="Times New Roman" panose="02020603050405020304" pitchFamily="18" charset="0"/>
                <a:cs typeface="Times New Roman" panose="02020603050405020304" pitchFamily="18" charset="0"/>
              </a:rPr>
              <a:t>of calcium</a:t>
            </a:r>
          </a:p>
        </p:txBody>
      </p:sp>
      <p:sp>
        <p:nvSpPr>
          <p:cNvPr id="44" name="Rounded Rectangle 43"/>
          <p:cNvSpPr/>
          <p:nvPr/>
        </p:nvSpPr>
        <p:spPr>
          <a:xfrm>
            <a:off x="105770" y="5840817"/>
            <a:ext cx="1118567" cy="442916"/>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en-US" sz="1100" b="1" dirty="0">
                <a:solidFill>
                  <a:srgbClr val="131413"/>
                </a:solidFill>
                <a:latin typeface="Times New Roman" panose="02020603050405020304" pitchFamily="18" charset="0"/>
                <a:cs typeface="Times New Roman" panose="02020603050405020304" pitchFamily="18" charset="0"/>
              </a:rPr>
              <a:t>Aluminum</a:t>
            </a:r>
          </a:p>
          <a:p>
            <a:pPr algn="ctr"/>
            <a:r>
              <a:rPr lang="en-US" sz="1100" b="1" dirty="0">
                <a:solidFill>
                  <a:srgbClr val="131413"/>
                </a:solidFill>
                <a:latin typeface="Times New Roman" panose="02020603050405020304" pitchFamily="18" charset="0"/>
                <a:cs typeface="Times New Roman" panose="02020603050405020304" pitchFamily="18" charset="0"/>
              </a:rPr>
              <a:t>and/or iron toxicity </a:t>
            </a:r>
          </a:p>
        </p:txBody>
      </p:sp>
      <p:sp>
        <p:nvSpPr>
          <p:cNvPr id="47" name="Rounded Rectangle 46"/>
          <p:cNvSpPr/>
          <p:nvPr/>
        </p:nvSpPr>
        <p:spPr>
          <a:xfrm>
            <a:off x="4924631" y="4597590"/>
            <a:ext cx="1335030" cy="514154"/>
          </a:xfrm>
          <a:prstGeom prst="roundRect">
            <a:avLst/>
          </a:prstGeom>
          <a:solidFill>
            <a:srgbClr val="F4C4C4"/>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Dissolution of bone buffers</a:t>
            </a:r>
          </a:p>
        </p:txBody>
      </p:sp>
      <p:sp>
        <p:nvSpPr>
          <p:cNvPr id="48" name="Rounded Rectangle 47"/>
          <p:cNvSpPr/>
          <p:nvPr/>
        </p:nvSpPr>
        <p:spPr>
          <a:xfrm>
            <a:off x="4786312" y="6234363"/>
            <a:ext cx="1548031" cy="486703"/>
          </a:xfrm>
          <a:prstGeom prst="roundRect">
            <a:avLst/>
          </a:prstGeom>
          <a:solidFill>
            <a:srgbClr val="F4C4C4"/>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Bone decalcification </a:t>
            </a:r>
          </a:p>
          <a:p>
            <a:pPr algn="ctr"/>
            <a:r>
              <a:rPr lang="en-US" sz="1200" b="1" dirty="0">
                <a:solidFill>
                  <a:srgbClr val="131413"/>
                </a:solidFill>
                <a:latin typeface="Times New Roman" panose="02020603050405020304" pitchFamily="18" charset="0"/>
                <a:cs typeface="Times New Roman" panose="02020603050405020304" pitchFamily="18" charset="0"/>
              </a:rPr>
              <a:t>and osteoporosis</a:t>
            </a:r>
          </a:p>
        </p:txBody>
      </p:sp>
      <p:sp>
        <p:nvSpPr>
          <p:cNvPr id="49" name="Rounded Rectangle 48"/>
          <p:cNvSpPr/>
          <p:nvPr/>
        </p:nvSpPr>
        <p:spPr>
          <a:xfrm>
            <a:off x="1693339" y="4596699"/>
            <a:ext cx="1577123" cy="472182"/>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Protein-</a:t>
            </a:r>
            <a:r>
              <a:rPr lang="en-US" sz="1200" b="1" dirty="0" err="1">
                <a:solidFill>
                  <a:srgbClr val="131413"/>
                </a:solidFill>
                <a:latin typeface="Times New Roman" panose="02020603050405020304" pitchFamily="18" charset="0"/>
                <a:cs typeface="Times New Roman" panose="02020603050405020304" pitchFamily="18" charset="0"/>
              </a:rPr>
              <a:t>caloriemalnutrition</a:t>
            </a:r>
            <a:r>
              <a:rPr lang="en-US" sz="1200" b="1" dirty="0">
                <a:solidFill>
                  <a:srgbClr val="131413"/>
                </a:solidFill>
                <a:latin typeface="Times New Roman" panose="02020603050405020304" pitchFamily="18" charset="0"/>
                <a:cs typeface="Times New Roman" panose="02020603050405020304" pitchFamily="18" charset="0"/>
              </a:rPr>
              <a:t> </a:t>
            </a:r>
          </a:p>
        </p:txBody>
      </p:sp>
      <p:sp>
        <p:nvSpPr>
          <p:cNvPr id="50" name="Rounded Rectangle 49"/>
          <p:cNvSpPr/>
          <p:nvPr/>
        </p:nvSpPr>
        <p:spPr>
          <a:xfrm>
            <a:off x="3429000" y="4510548"/>
            <a:ext cx="1395758" cy="601196"/>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 Responsiveness of bone to 1.25(OH)2 D3   </a:t>
            </a:r>
          </a:p>
        </p:txBody>
      </p:sp>
      <p:sp>
        <p:nvSpPr>
          <p:cNvPr id="51" name="Rounded Rectangle 50"/>
          <p:cNvSpPr/>
          <p:nvPr/>
        </p:nvSpPr>
        <p:spPr>
          <a:xfrm>
            <a:off x="1519118" y="5798971"/>
            <a:ext cx="1620659" cy="498637"/>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en-US" sz="1100" b="1" dirty="0">
                <a:solidFill>
                  <a:srgbClr val="131413"/>
                </a:solidFill>
                <a:latin typeface="Times New Roman" panose="02020603050405020304" pitchFamily="18" charset="0"/>
                <a:cs typeface="Times New Roman" panose="02020603050405020304" pitchFamily="18" charset="0"/>
              </a:rPr>
              <a:t>Impaired bone </a:t>
            </a:r>
          </a:p>
          <a:p>
            <a:pPr algn="ctr"/>
            <a:r>
              <a:rPr lang="en-US" sz="1100" b="1" dirty="0">
                <a:solidFill>
                  <a:srgbClr val="131413"/>
                </a:solidFill>
                <a:latin typeface="Times New Roman" panose="02020603050405020304" pitchFamily="18" charset="0"/>
                <a:cs typeface="Times New Roman" panose="02020603050405020304" pitchFamily="18" charset="0"/>
              </a:rPr>
              <a:t>growth in children </a:t>
            </a:r>
            <a:r>
              <a:rPr lang="en-US" sz="1100" b="1" dirty="0" smtClean="0">
                <a:solidFill>
                  <a:srgbClr val="131413"/>
                </a:solidFill>
                <a:latin typeface="Times New Roman" panose="02020603050405020304" pitchFamily="18" charset="0"/>
                <a:cs typeface="Times New Roman" panose="02020603050405020304" pitchFamily="18" charset="0"/>
              </a:rPr>
              <a:t>(CKD,MBD) </a:t>
            </a:r>
            <a:endParaRPr lang="en-US" sz="1100" b="1" dirty="0">
              <a:solidFill>
                <a:srgbClr val="131413"/>
              </a:solidFill>
              <a:latin typeface="Times New Roman" panose="02020603050405020304" pitchFamily="18" charset="0"/>
              <a:cs typeface="Times New Roman" panose="02020603050405020304" pitchFamily="18" charset="0"/>
            </a:endParaRPr>
          </a:p>
        </p:txBody>
      </p:sp>
      <p:sp>
        <p:nvSpPr>
          <p:cNvPr id="52" name="Rounded Rectangle 51"/>
          <p:cNvSpPr/>
          <p:nvPr/>
        </p:nvSpPr>
        <p:spPr>
          <a:xfrm>
            <a:off x="3429000" y="5838780"/>
            <a:ext cx="1404302" cy="370048"/>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en-US" sz="1600" b="1" dirty="0" err="1">
                <a:solidFill>
                  <a:srgbClr val="131413"/>
                </a:solidFill>
                <a:latin typeface="Times New Roman" panose="02020603050405020304" pitchFamily="18" charset="0"/>
                <a:cs typeface="Times New Roman" panose="02020603050405020304" pitchFamily="18" charset="0"/>
              </a:rPr>
              <a:t>Osteomalacia</a:t>
            </a:r>
            <a:r>
              <a:rPr lang="en-US" sz="1600" b="1" dirty="0">
                <a:solidFill>
                  <a:srgbClr val="131413"/>
                </a:solidFill>
                <a:latin typeface="Times New Roman" panose="02020603050405020304" pitchFamily="18" charset="0"/>
                <a:cs typeface="Times New Roman" panose="02020603050405020304" pitchFamily="18" charset="0"/>
              </a:rPr>
              <a:t> </a:t>
            </a:r>
            <a:endParaRPr lang="en-US" sz="1600" dirty="0">
              <a:solidFill>
                <a:schemeClr val="bg1"/>
              </a:solidFill>
            </a:endParaRPr>
          </a:p>
        </p:txBody>
      </p:sp>
      <p:grpSp>
        <p:nvGrpSpPr>
          <p:cNvPr id="7" name="Group 6">
            <a:extLst>
              <a:ext uri="{FF2B5EF4-FFF2-40B4-BE49-F238E27FC236}">
                <a16:creationId xmlns="" xmlns:a16="http://schemas.microsoft.com/office/drawing/2014/main" id="{41D6AC7C-8726-4F02-AF89-BB59FB7D5006}"/>
              </a:ext>
            </a:extLst>
          </p:cNvPr>
          <p:cNvGrpSpPr/>
          <p:nvPr/>
        </p:nvGrpSpPr>
        <p:grpSpPr>
          <a:xfrm>
            <a:off x="3296016" y="2640578"/>
            <a:ext cx="4599663" cy="656655"/>
            <a:chOff x="3296016" y="2400872"/>
            <a:chExt cx="4599663" cy="656655"/>
          </a:xfrm>
        </p:grpSpPr>
        <p:sp>
          <p:nvSpPr>
            <p:cNvPr id="45" name="Rounded Rectangle 44"/>
            <p:cNvSpPr/>
            <p:nvPr/>
          </p:nvSpPr>
          <p:spPr>
            <a:xfrm>
              <a:off x="3296016" y="2430240"/>
              <a:ext cx="1156837" cy="627287"/>
            </a:xfrm>
            <a:prstGeom prst="roundRect">
              <a:avLst/>
            </a:prstGeom>
          </p:spPr>
          <p:style>
            <a:lnRef idx="1">
              <a:schemeClr val="accent6"/>
            </a:lnRef>
            <a:fillRef idx="3">
              <a:schemeClr val="accent6"/>
            </a:fillRef>
            <a:effectRef idx="2">
              <a:schemeClr val="accent6"/>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Retention of toxic metabolites </a:t>
              </a:r>
            </a:p>
          </p:txBody>
        </p:sp>
        <p:sp>
          <p:nvSpPr>
            <p:cNvPr id="46" name="Rounded Rectangle 45"/>
            <p:cNvSpPr/>
            <p:nvPr/>
          </p:nvSpPr>
          <p:spPr>
            <a:xfrm>
              <a:off x="5014000" y="2400872"/>
              <a:ext cx="1083237" cy="485203"/>
            </a:xfrm>
            <a:prstGeom prst="roundRect">
              <a:avLst/>
            </a:prstGeom>
            <a:solidFill>
              <a:srgbClr val="F4C4C4"/>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Metabolic acidosis </a:t>
              </a:r>
            </a:p>
          </p:txBody>
        </p:sp>
        <p:sp>
          <p:nvSpPr>
            <p:cNvPr id="53" name="Rounded Rectangle 52"/>
            <p:cNvSpPr/>
            <p:nvPr/>
          </p:nvSpPr>
          <p:spPr>
            <a:xfrm>
              <a:off x="6512659" y="2414586"/>
              <a:ext cx="1383020" cy="512883"/>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Hyper-</a:t>
              </a:r>
            </a:p>
            <a:p>
              <a:pPr algn="ctr"/>
              <a:r>
                <a:rPr lang="en-US" sz="1400" b="1" dirty="0" err="1">
                  <a:solidFill>
                    <a:srgbClr val="131413"/>
                  </a:solidFill>
                  <a:latin typeface="Times New Roman" panose="02020603050405020304" pitchFamily="18" charset="0"/>
                  <a:cs typeface="Times New Roman" panose="02020603050405020304" pitchFamily="18" charset="0"/>
                </a:rPr>
                <a:t>phosphatemia</a:t>
              </a:r>
              <a:r>
                <a:rPr lang="en-US" sz="1400" b="1" dirty="0">
                  <a:solidFill>
                    <a:srgbClr val="131413"/>
                  </a:solidFill>
                  <a:latin typeface="Times New Roman" panose="02020603050405020304" pitchFamily="18" charset="0"/>
                  <a:cs typeface="Times New Roman" panose="02020603050405020304" pitchFamily="18" charset="0"/>
                </a:rPr>
                <a:t> </a:t>
              </a:r>
            </a:p>
          </p:txBody>
        </p:sp>
      </p:grpSp>
      <p:sp>
        <p:nvSpPr>
          <p:cNvPr id="54" name="Rounded Rectangle 53"/>
          <p:cNvSpPr/>
          <p:nvPr/>
        </p:nvSpPr>
        <p:spPr>
          <a:xfrm>
            <a:off x="6375660" y="3673694"/>
            <a:ext cx="1353876" cy="480785"/>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err="1">
                <a:solidFill>
                  <a:srgbClr val="131413"/>
                </a:solidFill>
                <a:latin typeface="Times New Roman" panose="02020603050405020304" pitchFamily="18" charset="0"/>
                <a:cs typeface="Times New Roman" panose="02020603050405020304" pitchFamily="18" charset="0"/>
              </a:rPr>
              <a:t>Hypocalcemia</a:t>
            </a:r>
            <a:r>
              <a:rPr lang="en-US" sz="1400" b="1" dirty="0">
                <a:solidFill>
                  <a:srgbClr val="131413"/>
                </a:solidFill>
                <a:latin typeface="Times New Roman" panose="02020603050405020304" pitchFamily="18" charset="0"/>
                <a:cs typeface="Times New Roman" panose="02020603050405020304" pitchFamily="18" charset="0"/>
              </a:rPr>
              <a:t> </a:t>
            </a:r>
            <a:endParaRPr lang="en-US" sz="1600" b="1" dirty="0">
              <a:solidFill>
                <a:srgbClr val="131413"/>
              </a:solidFill>
              <a:latin typeface="Times New Roman" panose="02020603050405020304" pitchFamily="18" charset="0"/>
              <a:cs typeface="Times New Roman" panose="02020603050405020304" pitchFamily="18" charset="0"/>
            </a:endParaRPr>
          </a:p>
        </p:txBody>
      </p:sp>
      <p:sp>
        <p:nvSpPr>
          <p:cNvPr id="55" name="Rounded Rectangle 54"/>
          <p:cNvSpPr/>
          <p:nvPr/>
        </p:nvSpPr>
        <p:spPr>
          <a:xfrm>
            <a:off x="6599355" y="4488925"/>
            <a:ext cx="1057804" cy="537097"/>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↑PTH secretion </a:t>
            </a:r>
          </a:p>
        </p:txBody>
      </p:sp>
      <p:sp>
        <p:nvSpPr>
          <p:cNvPr id="56" name="Rounded Rectangle 55"/>
          <p:cNvSpPr/>
          <p:nvPr/>
        </p:nvSpPr>
        <p:spPr>
          <a:xfrm>
            <a:off x="5843588" y="5292570"/>
            <a:ext cx="1428750" cy="755719"/>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Remodeling and redistribution of bone (</a:t>
            </a:r>
            <a:r>
              <a:rPr lang="en-US" sz="1200" b="1" dirty="0" err="1">
                <a:solidFill>
                  <a:srgbClr val="131413"/>
                </a:solidFill>
                <a:latin typeface="Times New Roman" panose="02020603050405020304" pitchFamily="18" charset="0"/>
                <a:cs typeface="Times New Roman" panose="02020603050405020304" pitchFamily="18" charset="0"/>
              </a:rPr>
              <a:t>osteosclerosis</a:t>
            </a:r>
            <a:r>
              <a:rPr lang="en-US" sz="1200" b="1" dirty="0">
                <a:solidFill>
                  <a:srgbClr val="131413"/>
                </a:solidFill>
                <a:latin typeface="Times New Roman" panose="02020603050405020304" pitchFamily="18" charset="0"/>
                <a:cs typeface="Times New Roman" panose="02020603050405020304" pitchFamily="18" charset="0"/>
              </a:rPr>
              <a:t>)</a:t>
            </a:r>
          </a:p>
        </p:txBody>
      </p:sp>
      <p:sp>
        <p:nvSpPr>
          <p:cNvPr id="57" name="Rounded Rectangle 56"/>
          <p:cNvSpPr/>
          <p:nvPr/>
        </p:nvSpPr>
        <p:spPr>
          <a:xfrm>
            <a:off x="7377956" y="5503428"/>
            <a:ext cx="1008803" cy="408413"/>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err="1">
                <a:solidFill>
                  <a:srgbClr val="131413"/>
                </a:solidFill>
                <a:latin typeface="Times New Roman" panose="02020603050405020304" pitchFamily="18" charset="0"/>
                <a:cs typeface="Times New Roman" panose="02020603050405020304" pitchFamily="18" charset="0"/>
              </a:rPr>
              <a:t>Osteities</a:t>
            </a:r>
            <a:r>
              <a:rPr lang="en-US" sz="1400" b="1" dirty="0">
                <a:solidFill>
                  <a:srgbClr val="131413"/>
                </a:solidFill>
                <a:latin typeface="Times New Roman" panose="02020603050405020304" pitchFamily="18" charset="0"/>
                <a:cs typeface="Times New Roman" panose="02020603050405020304" pitchFamily="18" charset="0"/>
              </a:rPr>
              <a:t> </a:t>
            </a:r>
          </a:p>
          <a:p>
            <a:pPr algn="ctr"/>
            <a:r>
              <a:rPr lang="en-US" sz="1400" b="1" dirty="0" err="1">
                <a:solidFill>
                  <a:srgbClr val="131413"/>
                </a:solidFill>
                <a:latin typeface="Times New Roman" panose="02020603050405020304" pitchFamily="18" charset="0"/>
                <a:cs typeface="Times New Roman" panose="02020603050405020304" pitchFamily="18" charset="0"/>
              </a:rPr>
              <a:t>fibrosa</a:t>
            </a:r>
            <a:endParaRPr lang="en-US" sz="1400" b="1" dirty="0">
              <a:solidFill>
                <a:srgbClr val="131413"/>
              </a:solidFill>
              <a:latin typeface="Times New Roman" panose="02020603050405020304" pitchFamily="18" charset="0"/>
              <a:cs typeface="Times New Roman" panose="02020603050405020304" pitchFamily="18" charset="0"/>
            </a:endParaRPr>
          </a:p>
        </p:txBody>
      </p:sp>
      <p:sp>
        <p:nvSpPr>
          <p:cNvPr id="58" name="Rounded Rectangle 57"/>
          <p:cNvSpPr/>
          <p:nvPr/>
        </p:nvSpPr>
        <p:spPr>
          <a:xfrm>
            <a:off x="7845278" y="3163851"/>
            <a:ext cx="1298722" cy="676306"/>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Calcium× phosphate product&gt; 60</a:t>
            </a:r>
          </a:p>
        </p:txBody>
      </p:sp>
      <p:sp>
        <p:nvSpPr>
          <p:cNvPr id="59" name="Rounded Rectangle 58"/>
          <p:cNvSpPr/>
          <p:nvPr/>
        </p:nvSpPr>
        <p:spPr>
          <a:xfrm>
            <a:off x="7818783" y="6208609"/>
            <a:ext cx="1325217" cy="317085"/>
          </a:xfrm>
          <a:prstGeom prst="roundRect">
            <a:avLst/>
          </a:prstGeom>
          <a:solidFill>
            <a:schemeClr val="accent4">
              <a:lumMod val="40000"/>
              <a:lumOff val="6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Metastatic calcification</a:t>
            </a:r>
          </a:p>
        </p:txBody>
      </p:sp>
      <p:grpSp>
        <p:nvGrpSpPr>
          <p:cNvPr id="9" name="Group 8">
            <a:extLst>
              <a:ext uri="{FF2B5EF4-FFF2-40B4-BE49-F238E27FC236}">
                <a16:creationId xmlns="" xmlns:a16="http://schemas.microsoft.com/office/drawing/2014/main" id="{71088AB5-08AE-4200-AAD0-D218B839627F}"/>
              </a:ext>
            </a:extLst>
          </p:cNvPr>
          <p:cNvGrpSpPr/>
          <p:nvPr/>
        </p:nvGrpSpPr>
        <p:grpSpPr>
          <a:xfrm>
            <a:off x="188214" y="1369169"/>
            <a:ext cx="7263110" cy="765802"/>
            <a:chOff x="188214" y="1173853"/>
            <a:chExt cx="7263110" cy="765802"/>
          </a:xfrm>
        </p:grpSpPr>
        <p:sp>
          <p:nvSpPr>
            <p:cNvPr id="2" name="Rounded Rectangle 1"/>
            <p:cNvSpPr/>
            <p:nvPr/>
          </p:nvSpPr>
          <p:spPr>
            <a:xfrm>
              <a:off x="188214" y="1305822"/>
              <a:ext cx="1276866" cy="633833"/>
            </a:xfrm>
            <a:prstGeom prst="round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en-US" sz="1200" b="1" dirty="0">
                  <a:solidFill>
                    <a:srgbClr val="131413"/>
                  </a:solidFill>
                  <a:latin typeface="Times New Roman" panose="02020603050405020304" pitchFamily="18" charset="0"/>
                  <a:cs typeface="Times New Roman" panose="02020603050405020304" pitchFamily="18" charset="0"/>
                </a:rPr>
                <a:t>↓Renal biosynthetic capacity</a:t>
              </a:r>
              <a:endParaRPr lang="en-US" sz="1200" b="1" dirty="0">
                <a:solidFill>
                  <a:schemeClr val="bg1"/>
                </a:solidFill>
              </a:endParaRPr>
            </a:p>
          </p:txBody>
        </p:sp>
        <p:sp>
          <p:nvSpPr>
            <p:cNvPr id="60" name="Rounded Rectangle 59"/>
            <p:cNvSpPr/>
            <p:nvPr/>
          </p:nvSpPr>
          <p:spPr>
            <a:xfrm>
              <a:off x="5612093" y="1173853"/>
              <a:ext cx="1839231" cy="635100"/>
            </a:xfrm>
            <a:prstGeom prst="roundRect">
              <a:avLst/>
            </a:prstGeom>
            <a:solidFill>
              <a:srgbClr val="00FF00"/>
            </a:solidFill>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↓Renal  excretory function</a:t>
              </a:r>
            </a:p>
          </p:txBody>
        </p:sp>
      </p:grpSp>
      <p:sp>
        <p:nvSpPr>
          <p:cNvPr id="62" name="Rounded Rectangle 61"/>
          <p:cNvSpPr/>
          <p:nvPr/>
        </p:nvSpPr>
        <p:spPr>
          <a:xfrm>
            <a:off x="2824512" y="1021264"/>
            <a:ext cx="1839231" cy="582542"/>
          </a:xfrm>
          <a:prstGeom prst="roundRect">
            <a:avLst/>
          </a:prstGeom>
          <a:solidFill>
            <a:srgbClr val="FF0000"/>
          </a:solidFill>
          <a:effectLst>
            <a:glow rad="228600">
              <a:schemeClr val="accent2">
                <a:satMod val="175000"/>
                <a:alpha val="40000"/>
              </a:schemeClr>
            </a:glow>
          </a:effectLst>
        </p:spPr>
        <p:style>
          <a:lnRef idx="3">
            <a:schemeClr val="lt1"/>
          </a:lnRef>
          <a:fillRef idx="1">
            <a:schemeClr val="accent3"/>
          </a:fillRef>
          <a:effectRef idx="1">
            <a:schemeClr val="accent3"/>
          </a:effectRef>
          <a:fontRef idx="minor">
            <a:schemeClr val="lt1"/>
          </a:fontRef>
        </p:style>
        <p:txBody>
          <a:bodyPr rtlCol="1" anchor="ctr"/>
          <a:lstStyle/>
          <a:p>
            <a:pPr algn="ctr"/>
            <a:r>
              <a:rPr lang="en-US" sz="1400" b="1" dirty="0">
                <a:solidFill>
                  <a:srgbClr val="131413"/>
                </a:solidFill>
                <a:latin typeface="Times New Roman" panose="02020603050405020304" pitchFamily="18" charset="0"/>
                <a:cs typeface="Times New Roman" panose="02020603050405020304" pitchFamily="18" charset="0"/>
              </a:rPr>
              <a:t>Loss of </a:t>
            </a:r>
          </a:p>
          <a:p>
            <a:pPr algn="ctr"/>
            <a:r>
              <a:rPr lang="en-US" sz="1400" b="1" dirty="0">
                <a:solidFill>
                  <a:srgbClr val="131413"/>
                </a:solidFill>
                <a:latin typeface="Times New Roman" panose="02020603050405020304" pitchFamily="18" charset="0"/>
                <a:cs typeface="Times New Roman" panose="02020603050405020304" pitchFamily="18" charset="0"/>
              </a:rPr>
              <a:t>nephron mass</a:t>
            </a:r>
          </a:p>
        </p:txBody>
      </p:sp>
      <p:grpSp>
        <p:nvGrpSpPr>
          <p:cNvPr id="6" name="Group 5">
            <a:extLst>
              <a:ext uri="{FF2B5EF4-FFF2-40B4-BE49-F238E27FC236}">
                <a16:creationId xmlns="" xmlns:a16="http://schemas.microsoft.com/office/drawing/2014/main" id="{EF8FA25C-D319-49BD-99FB-2C989783D33C}"/>
              </a:ext>
            </a:extLst>
          </p:cNvPr>
          <p:cNvGrpSpPr/>
          <p:nvPr/>
        </p:nvGrpSpPr>
        <p:grpSpPr>
          <a:xfrm>
            <a:off x="3186113" y="2004269"/>
            <a:ext cx="4629150" cy="605834"/>
            <a:chOff x="3186113" y="1817831"/>
            <a:chExt cx="4629150" cy="605834"/>
          </a:xfrm>
          <a:effectLst>
            <a:glow rad="139700">
              <a:schemeClr val="accent5">
                <a:satMod val="175000"/>
                <a:alpha val="40000"/>
              </a:schemeClr>
            </a:glow>
          </a:effectLst>
        </p:grpSpPr>
        <p:sp>
          <p:nvSpPr>
            <p:cNvPr id="31" name="Line 10">
              <a:extLst>
                <a:ext uri="{FF2B5EF4-FFF2-40B4-BE49-F238E27FC236}">
                  <a16:creationId xmlns="" xmlns:a16="http://schemas.microsoft.com/office/drawing/2014/main" id="{F11DE892-E962-4F9C-9BCB-8E8379851EA7}"/>
                </a:ext>
              </a:extLst>
            </p:cNvPr>
            <p:cNvSpPr>
              <a:spLocks noChangeShapeType="1"/>
            </p:cNvSpPr>
            <p:nvPr/>
          </p:nvSpPr>
          <p:spPr bwMode="auto">
            <a:xfrm flipH="1">
              <a:off x="7189677" y="2118868"/>
              <a:ext cx="12" cy="304797"/>
            </a:xfrm>
            <a:prstGeom prst="line">
              <a:avLst/>
            </a:prstGeom>
            <a:noFill/>
            <a:ln w="28575">
              <a:solidFill>
                <a:schemeClr val="accent1"/>
              </a:solidFill>
              <a:round/>
              <a:headEnd/>
              <a:tailEnd type="triangle" w="lg" len="med"/>
            </a:ln>
            <a:effectLst>
              <a:glow rad="635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32" name="Line 10">
              <a:extLst>
                <a:ext uri="{FF2B5EF4-FFF2-40B4-BE49-F238E27FC236}">
                  <a16:creationId xmlns="" xmlns:a16="http://schemas.microsoft.com/office/drawing/2014/main" id="{50458E0C-218D-48E1-84B8-C8657F4F14DE}"/>
                </a:ext>
              </a:extLst>
            </p:cNvPr>
            <p:cNvSpPr>
              <a:spLocks noChangeShapeType="1"/>
            </p:cNvSpPr>
            <p:nvPr/>
          </p:nvSpPr>
          <p:spPr bwMode="auto">
            <a:xfrm flipH="1">
              <a:off x="5541848" y="2100263"/>
              <a:ext cx="1701" cy="304354"/>
            </a:xfrm>
            <a:prstGeom prst="line">
              <a:avLst/>
            </a:prstGeom>
            <a:noFill/>
            <a:ln w="28575">
              <a:solidFill>
                <a:schemeClr val="accent1"/>
              </a:solidFill>
              <a:round/>
              <a:headEnd/>
              <a:tailEnd type="triangle" w="lg" len="med"/>
            </a:ln>
            <a:effectLst>
              <a:glow rad="635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33" name="Line 10">
              <a:extLst>
                <a:ext uri="{FF2B5EF4-FFF2-40B4-BE49-F238E27FC236}">
                  <a16:creationId xmlns="" xmlns:a16="http://schemas.microsoft.com/office/drawing/2014/main" id="{5A286A44-A21E-4DBB-8F04-294FB570FD1B}"/>
                </a:ext>
              </a:extLst>
            </p:cNvPr>
            <p:cNvSpPr>
              <a:spLocks noChangeShapeType="1"/>
            </p:cNvSpPr>
            <p:nvPr/>
          </p:nvSpPr>
          <p:spPr bwMode="auto">
            <a:xfrm flipH="1">
              <a:off x="3798776" y="2114100"/>
              <a:ext cx="12" cy="304797"/>
            </a:xfrm>
            <a:prstGeom prst="line">
              <a:avLst/>
            </a:prstGeom>
            <a:noFill/>
            <a:ln w="28575">
              <a:solidFill>
                <a:schemeClr val="accent1"/>
              </a:solidFill>
              <a:round/>
              <a:headEnd/>
              <a:tailEnd type="triangle" w="lg" len="med"/>
            </a:ln>
            <a:effectLst>
              <a:glow rad="635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3" name="Minus Sign 2">
              <a:extLst>
                <a:ext uri="{FF2B5EF4-FFF2-40B4-BE49-F238E27FC236}">
                  <a16:creationId xmlns="" xmlns:a16="http://schemas.microsoft.com/office/drawing/2014/main" id="{3642FC4D-CF3C-401B-AD43-F4CCEA1B2DC2}"/>
                </a:ext>
              </a:extLst>
            </p:cNvPr>
            <p:cNvSpPr/>
            <p:nvPr/>
          </p:nvSpPr>
          <p:spPr>
            <a:xfrm>
              <a:off x="3186113" y="2043113"/>
              <a:ext cx="4629150" cy="100011"/>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e 10">
              <a:extLst>
                <a:ext uri="{FF2B5EF4-FFF2-40B4-BE49-F238E27FC236}">
                  <a16:creationId xmlns="" xmlns:a16="http://schemas.microsoft.com/office/drawing/2014/main" id="{FC77C0B6-9491-4FA6-9527-389937CB4EDF}"/>
                </a:ext>
              </a:extLst>
            </p:cNvPr>
            <p:cNvSpPr>
              <a:spLocks noChangeShapeType="1"/>
            </p:cNvSpPr>
            <p:nvPr/>
          </p:nvSpPr>
          <p:spPr bwMode="auto">
            <a:xfrm flipH="1">
              <a:off x="6299085" y="1817831"/>
              <a:ext cx="4731" cy="261404"/>
            </a:xfrm>
            <a:prstGeom prst="line">
              <a:avLst/>
            </a:prstGeom>
            <a:noFill/>
            <a:ln w="28575">
              <a:solidFill>
                <a:schemeClr val="accent1"/>
              </a:solidFill>
              <a:round/>
              <a:headEnd/>
              <a:tailEnd type="triangle" w="lg" len="med"/>
            </a:ln>
            <a:effectLst>
              <a:glow rad="635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grpSp>
      <p:sp>
        <p:nvSpPr>
          <p:cNvPr id="65" name="Line 10">
            <a:extLst>
              <a:ext uri="{FF2B5EF4-FFF2-40B4-BE49-F238E27FC236}">
                <a16:creationId xmlns="" xmlns:a16="http://schemas.microsoft.com/office/drawing/2014/main" id="{0196B660-BB36-497E-9911-5756987A3888}"/>
              </a:ext>
            </a:extLst>
          </p:cNvPr>
          <p:cNvSpPr>
            <a:spLocks noChangeShapeType="1"/>
          </p:cNvSpPr>
          <p:nvPr/>
        </p:nvSpPr>
        <p:spPr bwMode="auto">
          <a:xfrm flipH="1">
            <a:off x="5562599" y="5115626"/>
            <a:ext cx="9525" cy="1092983"/>
          </a:xfrm>
          <a:prstGeom prst="line">
            <a:avLst/>
          </a:prstGeom>
          <a:noFill/>
          <a:ln w="28575">
            <a:solidFill>
              <a:schemeClr val="accent1"/>
            </a:solidFill>
            <a:round/>
            <a:headEnd/>
            <a:tailEnd type="triangle" w="lg" len="med"/>
          </a:ln>
          <a:effectLst>
            <a:glow rad="1397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66" name="Line 10">
            <a:extLst>
              <a:ext uri="{FF2B5EF4-FFF2-40B4-BE49-F238E27FC236}">
                <a16:creationId xmlns="" xmlns:a16="http://schemas.microsoft.com/office/drawing/2014/main" id="{C1DFEC5E-E7A9-465D-9731-EA815686840F}"/>
              </a:ext>
            </a:extLst>
          </p:cNvPr>
          <p:cNvSpPr>
            <a:spLocks noChangeShapeType="1"/>
          </p:cNvSpPr>
          <p:nvPr/>
        </p:nvSpPr>
        <p:spPr bwMode="auto">
          <a:xfrm flipH="1">
            <a:off x="2386011" y="5183181"/>
            <a:ext cx="1" cy="542925"/>
          </a:xfrm>
          <a:prstGeom prst="line">
            <a:avLst/>
          </a:prstGeom>
          <a:noFill/>
          <a:ln w="28575">
            <a:solidFill>
              <a:schemeClr val="accent1"/>
            </a:solidFill>
            <a:round/>
            <a:headEnd/>
            <a:tailEnd type="triangle" w="lg" len="med"/>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67" name="Line 10">
            <a:extLst>
              <a:ext uri="{FF2B5EF4-FFF2-40B4-BE49-F238E27FC236}">
                <a16:creationId xmlns="" xmlns:a16="http://schemas.microsoft.com/office/drawing/2014/main" id="{EFA37571-3FBC-4D8C-95B7-A1081F771A3D}"/>
              </a:ext>
            </a:extLst>
          </p:cNvPr>
          <p:cNvSpPr>
            <a:spLocks noChangeShapeType="1"/>
          </p:cNvSpPr>
          <p:nvPr/>
        </p:nvSpPr>
        <p:spPr bwMode="auto">
          <a:xfrm>
            <a:off x="4114799" y="5197468"/>
            <a:ext cx="1" cy="585787"/>
          </a:xfrm>
          <a:prstGeom prst="line">
            <a:avLst/>
          </a:prstGeom>
          <a:noFill/>
          <a:ln w="28575">
            <a:solidFill>
              <a:schemeClr val="accent1"/>
            </a:solidFill>
            <a:round/>
            <a:headEnd/>
            <a:tailEnd type="triangle" w="lg" len="med"/>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37" name="Line 10">
            <a:extLst>
              <a:ext uri="{FF2B5EF4-FFF2-40B4-BE49-F238E27FC236}">
                <a16:creationId xmlns="" xmlns:a16="http://schemas.microsoft.com/office/drawing/2014/main" id="{20E34DDA-A961-4371-B164-02C66883B050}"/>
              </a:ext>
            </a:extLst>
          </p:cNvPr>
          <p:cNvSpPr>
            <a:spLocks noChangeShapeType="1"/>
          </p:cNvSpPr>
          <p:nvPr/>
        </p:nvSpPr>
        <p:spPr bwMode="auto">
          <a:xfrm>
            <a:off x="3722588" y="3377744"/>
            <a:ext cx="392212" cy="1033912"/>
          </a:xfrm>
          <a:prstGeom prst="line">
            <a:avLst/>
          </a:prstGeom>
          <a:noFill/>
          <a:ln w="28575">
            <a:solidFill>
              <a:schemeClr val="accent1"/>
            </a:solidFill>
            <a:round/>
            <a:headEnd/>
            <a:tailEnd type="triangle" w="lg" len="med"/>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38" name="Line 10">
            <a:extLst>
              <a:ext uri="{FF2B5EF4-FFF2-40B4-BE49-F238E27FC236}">
                <a16:creationId xmlns="" xmlns:a16="http://schemas.microsoft.com/office/drawing/2014/main" id="{218F9755-ECA2-4554-BC47-18F225EB76D3}"/>
              </a:ext>
            </a:extLst>
          </p:cNvPr>
          <p:cNvSpPr>
            <a:spLocks noChangeShapeType="1"/>
          </p:cNvSpPr>
          <p:nvPr/>
        </p:nvSpPr>
        <p:spPr bwMode="auto">
          <a:xfrm flipH="1">
            <a:off x="2700337" y="3372981"/>
            <a:ext cx="1046057" cy="1124400"/>
          </a:xfrm>
          <a:prstGeom prst="line">
            <a:avLst/>
          </a:prstGeom>
          <a:noFill/>
          <a:ln w="28575">
            <a:solidFill>
              <a:schemeClr val="accent1"/>
            </a:solidFill>
            <a:round/>
            <a:headEnd/>
            <a:tailEnd type="triangle" w="lg" len="med"/>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61" name="Line 10">
            <a:extLst>
              <a:ext uri="{FF2B5EF4-FFF2-40B4-BE49-F238E27FC236}">
                <a16:creationId xmlns="" xmlns:a16="http://schemas.microsoft.com/office/drawing/2014/main" id="{937FCDA9-6AF9-4FBD-9450-50779A7FD0C0}"/>
              </a:ext>
            </a:extLst>
          </p:cNvPr>
          <p:cNvSpPr>
            <a:spLocks noChangeShapeType="1"/>
          </p:cNvSpPr>
          <p:nvPr/>
        </p:nvSpPr>
        <p:spPr bwMode="auto">
          <a:xfrm flipH="1">
            <a:off x="5514976" y="3211506"/>
            <a:ext cx="28574" cy="1243013"/>
          </a:xfrm>
          <a:prstGeom prst="line">
            <a:avLst/>
          </a:prstGeom>
          <a:noFill/>
          <a:ln w="28575">
            <a:solidFill>
              <a:schemeClr val="accent1"/>
            </a:solidFill>
            <a:round/>
            <a:headEnd/>
            <a:tailEnd type="triangle" w="lg" len="med"/>
          </a:ln>
          <a:effectLst>
            <a:glow rad="1397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68" name="Line 10">
            <a:extLst>
              <a:ext uri="{FF2B5EF4-FFF2-40B4-BE49-F238E27FC236}">
                <a16:creationId xmlns="" xmlns:a16="http://schemas.microsoft.com/office/drawing/2014/main" id="{92BB9EB8-FCAF-46C2-A5A5-602C659971DF}"/>
              </a:ext>
            </a:extLst>
          </p:cNvPr>
          <p:cNvSpPr>
            <a:spLocks noChangeShapeType="1"/>
          </p:cNvSpPr>
          <p:nvPr/>
        </p:nvSpPr>
        <p:spPr bwMode="auto">
          <a:xfrm flipH="1">
            <a:off x="7056326" y="3268656"/>
            <a:ext cx="1700" cy="347210"/>
          </a:xfrm>
          <a:prstGeom prst="line">
            <a:avLst/>
          </a:prstGeom>
          <a:noFill/>
          <a:ln w="28575">
            <a:solidFill>
              <a:schemeClr val="accent1"/>
            </a:solidFill>
            <a:round/>
            <a:headEnd/>
            <a:tailEnd type="triangle" w="lg" len="med"/>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69" name="Line 10">
            <a:extLst>
              <a:ext uri="{FF2B5EF4-FFF2-40B4-BE49-F238E27FC236}">
                <a16:creationId xmlns="" xmlns:a16="http://schemas.microsoft.com/office/drawing/2014/main" id="{FA881650-77B5-47E9-9D97-1CA851B2DF79}"/>
              </a:ext>
            </a:extLst>
          </p:cNvPr>
          <p:cNvSpPr>
            <a:spLocks noChangeShapeType="1"/>
          </p:cNvSpPr>
          <p:nvPr/>
        </p:nvSpPr>
        <p:spPr bwMode="auto">
          <a:xfrm>
            <a:off x="8515352" y="2741960"/>
            <a:ext cx="0" cy="414337"/>
          </a:xfrm>
          <a:prstGeom prst="line">
            <a:avLst/>
          </a:prstGeom>
          <a:noFill/>
          <a:ln w="28575">
            <a:solidFill>
              <a:schemeClr val="accent1"/>
            </a:solidFill>
            <a:round/>
            <a:headEnd/>
            <a:tailEnd type="triangle" w="lg" len="med"/>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70" name="Minus Sign 69">
            <a:extLst>
              <a:ext uri="{FF2B5EF4-FFF2-40B4-BE49-F238E27FC236}">
                <a16:creationId xmlns="" xmlns:a16="http://schemas.microsoft.com/office/drawing/2014/main" id="{23F56A06-821F-43D6-AF4E-B6AE02073C23}"/>
              </a:ext>
            </a:extLst>
          </p:cNvPr>
          <p:cNvSpPr/>
          <p:nvPr/>
        </p:nvSpPr>
        <p:spPr>
          <a:xfrm>
            <a:off x="7739063" y="2720973"/>
            <a:ext cx="904875" cy="7619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Line 10">
            <a:extLst>
              <a:ext uri="{FF2B5EF4-FFF2-40B4-BE49-F238E27FC236}">
                <a16:creationId xmlns="" xmlns:a16="http://schemas.microsoft.com/office/drawing/2014/main" id="{A5BA5E2D-7842-44AC-B02E-06DDA86AD38C}"/>
              </a:ext>
            </a:extLst>
          </p:cNvPr>
          <p:cNvSpPr>
            <a:spLocks noChangeShapeType="1"/>
          </p:cNvSpPr>
          <p:nvPr/>
        </p:nvSpPr>
        <p:spPr bwMode="auto">
          <a:xfrm flipH="1">
            <a:off x="7051567" y="4135431"/>
            <a:ext cx="1700" cy="347210"/>
          </a:xfrm>
          <a:prstGeom prst="line">
            <a:avLst/>
          </a:prstGeom>
          <a:noFill/>
          <a:ln w="28575">
            <a:solidFill>
              <a:schemeClr val="accent1"/>
            </a:solidFill>
            <a:round/>
            <a:headEnd/>
            <a:tailEnd type="triangle" w="lg" len="med"/>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72" name="Line 10">
            <a:extLst>
              <a:ext uri="{FF2B5EF4-FFF2-40B4-BE49-F238E27FC236}">
                <a16:creationId xmlns="" xmlns:a16="http://schemas.microsoft.com/office/drawing/2014/main" id="{2967EA16-CFBF-47FE-B8D1-54D375402C28}"/>
              </a:ext>
            </a:extLst>
          </p:cNvPr>
          <p:cNvSpPr>
            <a:spLocks noChangeShapeType="1"/>
          </p:cNvSpPr>
          <p:nvPr/>
        </p:nvSpPr>
        <p:spPr bwMode="auto">
          <a:xfrm>
            <a:off x="7103957" y="4987469"/>
            <a:ext cx="496987" cy="481462"/>
          </a:xfrm>
          <a:prstGeom prst="line">
            <a:avLst/>
          </a:prstGeom>
          <a:noFill/>
          <a:ln w="28575">
            <a:solidFill>
              <a:schemeClr val="accent1"/>
            </a:solidFill>
            <a:round/>
            <a:headEnd/>
            <a:tailEnd type="triangle" w="lg" len="med"/>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73" name="Line 10">
            <a:extLst>
              <a:ext uri="{FF2B5EF4-FFF2-40B4-BE49-F238E27FC236}">
                <a16:creationId xmlns="" xmlns:a16="http://schemas.microsoft.com/office/drawing/2014/main" id="{DB439A6B-215C-44E4-928B-08E6173461BC}"/>
              </a:ext>
            </a:extLst>
          </p:cNvPr>
          <p:cNvSpPr>
            <a:spLocks noChangeShapeType="1"/>
          </p:cNvSpPr>
          <p:nvPr/>
        </p:nvSpPr>
        <p:spPr bwMode="auto">
          <a:xfrm flipH="1">
            <a:off x="6643681" y="4982706"/>
            <a:ext cx="484082" cy="314775"/>
          </a:xfrm>
          <a:prstGeom prst="line">
            <a:avLst/>
          </a:prstGeom>
          <a:noFill/>
          <a:ln w="28575">
            <a:solidFill>
              <a:schemeClr val="accent1"/>
            </a:solidFill>
            <a:round/>
            <a:headEnd/>
            <a:tailEnd type="triangle" w="lg" len="med"/>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74" name="Line 10">
            <a:extLst>
              <a:ext uri="{FF2B5EF4-FFF2-40B4-BE49-F238E27FC236}">
                <a16:creationId xmlns="" xmlns:a16="http://schemas.microsoft.com/office/drawing/2014/main" id="{EDAEE7AD-F00D-405A-B7EB-F3D18AB69B4A}"/>
              </a:ext>
            </a:extLst>
          </p:cNvPr>
          <p:cNvSpPr>
            <a:spLocks noChangeShapeType="1"/>
          </p:cNvSpPr>
          <p:nvPr/>
        </p:nvSpPr>
        <p:spPr bwMode="auto">
          <a:xfrm flipH="1">
            <a:off x="8572499" y="3892543"/>
            <a:ext cx="9525" cy="2262188"/>
          </a:xfrm>
          <a:prstGeom prst="line">
            <a:avLst/>
          </a:prstGeom>
          <a:noFill/>
          <a:ln w="28575">
            <a:solidFill>
              <a:schemeClr val="accent1"/>
            </a:solidFill>
            <a:round/>
            <a:headEnd/>
            <a:tailEnd type="triangle" w="lg" len="med"/>
          </a:ln>
          <a:effectLst>
            <a:glow rad="1397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sp>
        <p:nvSpPr>
          <p:cNvPr id="75" name="Line 10">
            <a:extLst>
              <a:ext uri="{FF2B5EF4-FFF2-40B4-BE49-F238E27FC236}">
                <a16:creationId xmlns="" xmlns:a16="http://schemas.microsoft.com/office/drawing/2014/main" id="{2FC7CBC8-AE6C-4758-AA77-B5E792BA3739}"/>
              </a:ext>
            </a:extLst>
          </p:cNvPr>
          <p:cNvSpPr>
            <a:spLocks noChangeShapeType="1"/>
          </p:cNvSpPr>
          <p:nvPr/>
        </p:nvSpPr>
        <p:spPr bwMode="auto">
          <a:xfrm flipH="1" flipV="1">
            <a:off x="2406656" y="6322761"/>
            <a:ext cx="0" cy="372988"/>
          </a:xfrm>
          <a:prstGeom prst="line">
            <a:avLst/>
          </a:prstGeom>
          <a:noFill/>
          <a:ln w="28575">
            <a:solidFill>
              <a:schemeClr val="accent1"/>
            </a:solidFill>
            <a:round/>
            <a:headEnd/>
            <a:tailEnd type="triangle" w="lg" len="med"/>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lIns="91426" tIns="45714" rIns="91426" bIns="45714" anchor="ctr"/>
          <a:lstStyle/>
          <a:p>
            <a:endParaRPr lang="ar-EG" dirty="0">
              <a:solidFill>
                <a:prstClr val="black"/>
              </a:solidFill>
            </a:endParaRPr>
          </a:p>
        </p:txBody>
      </p:sp>
      <p:grpSp>
        <p:nvGrpSpPr>
          <p:cNvPr id="4" name="Group 3">
            <a:extLst>
              <a:ext uri="{FF2B5EF4-FFF2-40B4-BE49-F238E27FC236}">
                <a16:creationId xmlns="" xmlns:a16="http://schemas.microsoft.com/office/drawing/2014/main" id="{212F668C-9F57-466D-AF2B-189FFC6D4C9E}"/>
              </a:ext>
            </a:extLst>
          </p:cNvPr>
          <p:cNvGrpSpPr/>
          <p:nvPr/>
        </p:nvGrpSpPr>
        <p:grpSpPr>
          <a:xfrm>
            <a:off x="188214" y="6330323"/>
            <a:ext cx="2558264" cy="390743"/>
            <a:chOff x="95910" y="6288887"/>
            <a:chExt cx="2558264" cy="390743"/>
          </a:xfrm>
        </p:grpSpPr>
        <p:sp>
          <p:nvSpPr>
            <p:cNvPr id="76" name="Minus Sign 75">
              <a:extLst>
                <a:ext uri="{FF2B5EF4-FFF2-40B4-BE49-F238E27FC236}">
                  <a16:creationId xmlns="" xmlns:a16="http://schemas.microsoft.com/office/drawing/2014/main" id="{9E89DF8E-06B9-4410-A9CA-E1E3C302774A}"/>
                </a:ext>
              </a:extLst>
            </p:cNvPr>
            <p:cNvSpPr/>
            <p:nvPr/>
          </p:nvSpPr>
          <p:spPr>
            <a:xfrm>
              <a:off x="95910" y="6606126"/>
              <a:ext cx="2558264" cy="6543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Minus Sign 77">
              <a:extLst>
                <a:ext uri="{FF2B5EF4-FFF2-40B4-BE49-F238E27FC236}">
                  <a16:creationId xmlns="" xmlns:a16="http://schemas.microsoft.com/office/drawing/2014/main" id="{CD295683-F895-4A3E-9A30-0986EEFDA3A7}"/>
                </a:ext>
              </a:extLst>
            </p:cNvPr>
            <p:cNvSpPr/>
            <p:nvPr/>
          </p:nvSpPr>
          <p:spPr>
            <a:xfrm rot="16200000">
              <a:off x="251549" y="6411415"/>
              <a:ext cx="390743" cy="14568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p:cNvGrpSpPr/>
          <p:nvPr/>
        </p:nvGrpSpPr>
        <p:grpSpPr>
          <a:xfrm>
            <a:off x="178290" y="105508"/>
            <a:ext cx="7605078" cy="447264"/>
            <a:chOff x="178290" y="105508"/>
            <a:chExt cx="7605078" cy="447264"/>
          </a:xfrm>
        </p:grpSpPr>
        <p:sp useBgFill="1">
          <p:nvSpPr>
            <p:cNvPr id="7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0"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grpSp>
        <p:nvGrpSpPr>
          <p:cNvPr id="16" name="Group 15"/>
          <p:cNvGrpSpPr/>
          <p:nvPr/>
        </p:nvGrpSpPr>
        <p:grpSpPr>
          <a:xfrm>
            <a:off x="1693339" y="1402626"/>
            <a:ext cx="3912590" cy="402360"/>
            <a:chOff x="1693339" y="1402626"/>
            <a:chExt cx="3912590" cy="402360"/>
          </a:xfrm>
        </p:grpSpPr>
        <p:cxnSp>
          <p:nvCxnSpPr>
            <p:cNvPr id="8" name="Straight Arrow Connector 7"/>
            <p:cNvCxnSpPr/>
            <p:nvPr/>
          </p:nvCxnSpPr>
          <p:spPr>
            <a:xfrm flipH="1">
              <a:off x="1693339" y="1402626"/>
              <a:ext cx="1006999" cy="257498"/>
            </a:xfrm>
            <a:prstGeom prst="straightConnector1">
              <a:avLst/>
            </a:prstGeom>
            <a:ln w="57150">
              <a:tailEnd type="arrow"/>
            </a:ln>
            <a:effectLst>
              <a:glow rad="101600">
                <a:schemeClr val="accent4">
                  <a:satMod val="175000"/>
                  <a:alpha val="40000"/>
                </a:schemeClr>
              </a:glow>
            </a:effectLst>
          </p:spPr>
          <p:style>
            <a:lnRef idx="1">
              <a:schemeClr val="accent2"/>
            </a:lnRef>
            <a:fillRef idx="0">
              <a:schemeClr val="accent2"/>
            </a:fillRef>
            <a:effectRef idx="0">
              <a:schemeClr val="accent2"/>
            </a:effectRef>
            <a:fontRef idx="minor">
              <a:schemeClr val="tx1"/>
            </a:fontRef>
          </p:style>
        </p:cxnSp>
        <p:cxnSp>
          <p:nvCxnSpPr>
            <p:cNvPr id="81" name="Straight Arrow Connector 80"/>
            <p:cNvCxnSpPr/>
            <p:nvPr/>
          </p:nvCxnSpPr>
          <p:spPr>
            <a:xfrm>
              <a:off x="4725889" y="1402626"/>
              <a:ext cx="880040" cy="402360"/>
            </a:xfrm>
            <a:prstGeom prst="straightConnector1">
              <a:avLst/>
            </a:prstGeom>
            <a:ln w="57150">
              <a:tailEnd type="arrow"/>
            </a:ln>
            <a:effectLst>
              <a:glow rad="101600">
                <a:schemeClr val="accent4">
                  <a:satMod val="175000"/>
                  <a:alpha val="40000"/>
                </a:schemeClr>
              </a:glow>
            </a:effectLst>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xmlns="" val="20674046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anim calcmode="lin" valueType="num">
                                      <p:cBhvr>
                                        <p:cTn id="30" dur="500" fill="hold"/>
                                        <p:tgtEl>
                                          <p:spTgt spid="41"/>
                                        </p:tgtEl>
                                        <p:attrNameLst>
                                          <p:attrName>ppt_x</p:attrName>
                                        </p:attrNameLst>
                                      </p:cBhvr>
                                      <p:tavLst>
                                        <p:tav tm="0">
                                          <p:val>
                                            <p:strVal val="#ppt_x"/>
                                          </p:val>
                                        </p:tav>
                                        <p:tav tm="100000">
                                          <p:val>
                                            <p:strVal val="#ppt_x"/>
                                          </p:val>
                                        </p:tav>
                                      </p:tavLst>
                                    </p:anim>
                                    <p:anim calcmode="lin" valueType="num">
                                      <p:cBhvr>
                                        <p:cTn id="31" dur="500" fill="hold"/>
                                        <p:tgtEl>
                                          <p:spTgt spid="4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anim calcmode="lin" valueType="num">
                                      <p:cBhvr>
                                        <p:cTn id="36" dur="500" fill="hold"/>
                                        <p:tgtEl>
                                          <p:spTgt spid="39"/>
                                        </p:tgtEl>
                                        <p:attrNameLst>
                                          <p:attrName>ppt_x</p:attrName>
                                        </p:attrNameLst>
                                      </p:cBhvr>
                                      <p:tavLst>
                                        <p:tav tm="0">
                                          <p:val>
                                            <p:strVal val="#ppt_x"/>
                                          </p:val>
                                        </p:tav>
                                        <p:tav tm="100000">
                                          <p:val>
                                            <p:strVal val="#ppt_x"/>
                                          </p:val>
                                        </p:tav>
                                      </p:tavLst>
                                    </p:anim>
                                    <p:anim calcmode="lin" valueType="num">
                                      <p:cBhvr>
                                        <p:cTn id="37" dur="50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anim calcmode="lin" valueType="num">
                                      <p:cBhvr>
                                        <p:cTn id="42" dur="500" fill="hold"/>
                                        <p:tgtEl>
                                          <p:spTgt spid="42"/>
                                        </p:tgtEl>
                                        <p:attrNameLst>
                                          <p:attrName>ppt_x</p:attrName>
                                        </p:attrNameLst>
                                      </p:cBhvr>
                                      <p:tavLst>
                                        <p:tav tm="0">
                                          <p:val>
                                            <p:strVal val="#ppt_x"/>
                                          </p:val>
                                        </p:tav>
                                        <p:tav tm="100000">
                                          <p:val>
                                            <p:strVal val="#ppt_x"/>
                                          </p:val>
                                        </p:tav>
                                      </p:tavLst>
                                    </p:anim>
                                    <p:anim calcmode="lin" valueType="num">
                                      <p:cBhvr>
                                        <p:cTn id="43" dur="500" fill="hold"/>
                                        <p:tgtEl>
                                          <p:spTgt spid="42"/>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anim calcmode="lin" valueType="num">
                                      <p:cBhvr>
                                        <p:cTn id="48" dur="500" fill="hold"/>
                                        <p:tgtEl>
                                          <p:spTgt spid="40"/>
                                        </p:tgtEl>
                                        <p:attrNameLst>
                                          <p:attrName>ppt_x</p:attrName>
                                        </p:attrNameLst>
                                      </p:cBhvr>
                                      <p:tavLst>
                                        <p:tav tm="0">
                                          <p:val>
                                            <p:strVal val="#ppt_x"/>
                                          </p:val>
                                        </p:tav>
                                        <p:tav tm="100000">
                                          <p:val>
                                            <p:strVal val="#ppt_x"/>
                                          </p:val>
                                        </p:tav>
                                      </p:tavLst>
                                    </p:anim>
                                    <p:anim calcmode="lin" valueType="num">
                                      <p:cBhvr>
                                        <p:cTn id="49" dur="50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anim calcmode="lin" valueType="num">
                                      <p:cBhvr>
                                        <p:cTn id="54" dur="500" fill="hold"/>
                                        <p:tgtEl>
                                          <p:spTgt spid="43"/>
                                        </p:tgtEl>
                                        <p:attrNameLst>
                                          <p:attrName>ppt_x</p:attrName>
                                        </p:attrNameLst>
                                      </p:cBhvr>
                                      <p:tavLst>
                                        <p:tav tm="0">
                                          <p:val>
                                            <p:strVal val="#ppt_x"/>
                                          </p:val>
                                        </p:tav>
                                        <p:tav tm="100000">
                                          <p:val>
                                            <p:strVal val="#ppt_x"/>
                                          </p:val>
                                        </p:tav>
                                      </p:tavLst>
                                    </p:anim>
                                    <p:anim calcmode="lin" valueType="num">
                                      <p:cBhvr>
                                        <p:cTn id="55" dur="500" fill="hold"/>
                                        <p:tgtEl>
                                          <p:spTgt spid="43"/>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par>
                                <p:cTn id="60" presetID="42" presetClass="entr" presetSubtype="0" fill="hold"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anim calcmode="lin" valueType="num">
                                      <p:cBhvr>
                                        <p:cTn id="63" dur="1000" fill="hold"/>
                                        <p:tgtEl>
                                          <p:spTgt spid="7"/>
                                        </p:tgtEl>
                                        <p:attrNameLst>
                                          <p:attrName>ppt_x</p:attrName>
                                        </p:attrNameLst>
                                      </p:cBhvr>
                                      <p:tavLst>
                                        <p:tav tm="0">
                                          <p:val>
                                            <p:strVal val="#ppt_x"/>
                                          </p:val>
                                        </p:tav>
                                        <p:tav tm="100000">
                                          <p:val>
                                            <p:strVal val="#ppt_x"/>
                                          </p:val>
                                        </p:tav>
                                      </p:tavLst>
                                    </p:anim>
                                    <p:anim calcmode="lin" valueType="num">
                                      <p:cBhvr>
                                        <p:cTn id="64" dur="1000" fill="hold"/>
                                        <p:tgtEl>
                                          <p:spTgt spid="7"/>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par>
                          <p:cTn id="69" fill="hold">
                            <p:stCondLst>
                              <p:cond delay="7000"/>
                            </p:stCondLst>
                            <p:childTnLst>
                              <p:par>
                                <p:cTn id="70" presetID="10"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500"/>
                                        <p:tgtEl>
                                          <p:spTgt spid="50"/>
                                        </p:tgtEl>
                                      </p:cBhvr>
                                    </p:animEffect>
                                  </p:childTnLst>
                                </p:cTn>
                              </p:par>
                            </p:childTnLst>
                          </p:cTn>
                        </p:par>
                        <p:par>
                          <p:cTn id="81" fill="hold">
                            <p:stCondLst>
                              <p:cond delay="8500"/>
                            </p:stCondLst>
                            <p:childTnLst>
                              <p:par>
                                <p:cTn id="82" presetID="10" presetClass="entr" presetSubtype="0"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fade">
                                      <p:cBhvr>
                                        <p:cTn id="84" dur="500"/>
                                        <p:tgtEl>
                                          <p:spTgt spid="66"/>
                                        </p:tgtEl>
                                      </p:cBhvr>
                                    </p:animEffect>
                                  </p:childTnLst>
                                </p:cTn>
                              </p:par>
                            </p:childTnLst>
                          </p:cTn>
                        </p:par>
                        <p:par>
                          <p:cTn id="85" fill="hold">
                            <p:stCondLst>
                              <p:cond delay="9000"/>
                            </p:stCondLst>
                            <p:childTnLst>
                              <p:par>
                                <p:cTn id="86" presetID="10" presetClass="entr" presetSubtype="0" fill="hold" grpId="0" nodeType="after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fade">
                                      <p:cBhvr>
                                        <p:cTn id="88" dur="500"/>
                                        <p:tgtEl>
                                          <p:spTgt spid="67"/>
                                        </p:tgtEl>
                                      </p:cBhvr>
                                    </p:animEffect>
                                  </p:childTnLst>
                                </p:cTn>
                              </p:par>
                            </p:childTnLst>
                          </p:cTn>
                        </p:par>
                        <p:par>
                          <p:cTn id="89" fill="hold">
                            <p:stCondLst>
                              <p:cond delay="9500"/>
                            </p:stCondLst>
                            <p:childTnLst>
                              <p:par>
                                <p:cTn id="90" presetID="10" presetClass="entr" presetSubtype="0"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500"/>
                                        <p:tgtEl>
                                          <p:spTgt spid="51"/>
                                        </p:tgtEl>
                                      </p:cBhvr>
                                    </p:animEffect>
                                  </p:childTnLst>
                                </p:cTn>
                              </p:par>
                            </p:childTnLst>
                          </p:cTn>
                        </p:par>
                        <p:par>
                          <p:cTn id="93" fill="hold">
                            <p:stCondLst>
                              <p:cond delay="10000"/>
                            </p:stCondLst>
                            <p:childTnLst>
                              <p:par>
                                <p:cTn id="94" presetID="10" presetClass="entr" presetSubtype="0"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fade">
                                      <p:cBhvr>
                                        <p:cTn id="96" dur="500"/>
                                        <p:tgtEl>
                                          <p:spTgt spid="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75"/>
                                        </p:tgtEl>
                                        <p:attrNameLst>
                                          <p:attrName>style.visibility</p:attrName>
                                        </p:attrNameLst>
                                      </p:cBhvr>
                                      <p:to>
                                        <p:strVal val="visible"/>
                                      </p:to>
                                    </p:set>
                                    <p:animEffect transition="in" filter="fade">
                                      <p:cBhvr>
                                        <p:cTn id="99" dur="500"/>
                                        <p:tgtEl>
                                          <p:spTgt spid="75"/>
                                        </p:tgtEl>
                                      </p:cBhvr>
                                    </p:animEffect>
                                  </p:childTnLst>
                                </p:cTn>
                              </p:par>
                            </p:childTnLst>
                          </p:cTn>
                        </p:par>
                        <p:par>
                          <p:cTn id="100" fill="hold">
                            <p:stCondLst>
                              <p:cond delay="10500"/>
                            </p:stCondLst>
                            <p:childTnLst>
                              <p:par>
                                <p:cTn id="101" presetID="10" presetClass="entr" presetSubtype="0" fill="hold" grpId="0" nodeType="afterEffect">
                                  <p:stCondLst>
                                    <p:cond delay="0"/>
                                  </p:stCondLst>
                                  <p:childTnLst>
                                    <p:set>
                                      <p:cBhvr>
                                        <p:cTn id="102" dur="1" fill="hold">
                                          <p:stCondLst>
                                            <p:cond delay="0"/>
                                          </p:stCondLst>
                                        </p:cTn>
                                        <p:tgtEl>
                                          <p:spTgt spid="44"/>
                                        </p:tgtEl>
                                        <p:attrNameLst>
                                          <p:attrName>style.visibility</p:attrName>
                                        </p:attrNameLst>
                                      </p:cBhvr>
                                      <p:to>
                                        <p:strVal val="visible"/>
                                      </p:to>
                                    </p:set>
                                    <p:animEffect transition="in" filter="fade">
                                      <p:cBhvr>
                                        <p:cTn id="103" dur="500"/>
                                        <p:tgtEl>
                                          <p:spTgt spid="44"/>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fade">
                                      <p:cBhvr>
                                        <p:cTn id="107" dur="500"/>
                                        <p:tgtEl>
                                          <p:spTgt spid="52"/>
                                        </p:tgtEl>
                                      </p:cBhvr>
                                    </p:animEffect>
                                  </p:childTnLst>
                                </p:cTn>
                              </p:par>
                            </p:childTnLst>
                          </p:cTn>
                        </p:par>
                        <p:par>
                          <p:cTn id="108" fill="hold">
                            <p:stCondLst>
                              <p:cond delay="11500"/>
                            </p:stCondLst>
                            <p:childTnLst>
                              <p:par>
                                <p:cTn id="109" presetID="10" presetClass="entr" presetSubtype="0" fill="hold" grpId="0" nodeType="after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fade">
                                      <p:cBhvr>
                                        <p:cTn id="111" dur="500"/>
                                        <p:tgtEl>
                                          <p:spTgt spid="61"/>
                                        </p:tgtEl>
                                      </p:cBhvr>
                                    </p:animEffect>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47"/>
                                        </p:tgtEl>
                                        <p:attrNameLst>
                                          <p:attrName>style.visibility</p:attrName>
                                        </p:attrNameLst>
                                      </p:cBhvr>
                                      <p:to>
                                        <p:strVal val="visible"/>
                                      </p:to>
                                    </p:set>
                                    <p:animEffect transition="in" filter="fade">
                                      <p:cBhvr>
                                        <p:cTn id="115" dur="500"/>
                                        <p:tgtEl>
                                          <p:spTgt spid="47"/>
                                        </p:tgtEl>
                                      </p:cBhvr>
                                    </p:animEffect>
                                  </p:childTnLst>
                                </p:cTn>
                              </p:par>
                            </p:childTnLst>
                          </p:cTn>
                        </p:par>
                        <p:par>
                          <p:cTn id="116" fill="hold">
                            <p:stCondLst>
                              <p:cond delay="125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500"/>
                                        <p:tgtEl>
                                          <p:spTgt spid="65"/>
                                        </p:tgtEl>
                                      </p:cBhvr>
                                    </p:animEffect>
                                  </p:childTnLst>
                                </p:cTn>
                              </p:par>
                            </p:childTnLst>
                          </p:cTn>
                        </p:par>
                        <p:par>
                          <p:cTn id="120" fill="hold">
                            <p:stCondLst>
                              <p:cond delay="13000"/>
                            </p:stCondLst>
                            <p:childTnLst>
                              <p:par>
                                <p:cTn id="121" presetID="10" presetClass="entr" presetSubtype="0" fill="hold" grpId="0" nodeType="afterEffect">
                                  <p:stCondLst>
                                    <p:cond delay="0"/>
                                  </p:stCondLst>
                                  <p:childTnLst>
                                    <p:set>
                                      <p:cBhvr>
                                        <p:cTn id="122" dur="1" fill="hold">
                                          <p:stCondLst>
                                            <p:cond delay="0"/>
                                          </p:stCondLst>
                                        </p:cTn>
                                        <p:tgtEl>
                                          <p:spTgt spid="70"/>
                                        </p:tgtEl>
                                        <p:attrNameLst>
                                          <p:attrName>style.visibility</p:attrName>
                                        </p:attrNameLst>
                                      </p:cBhvr>
                                      <p:to>
                                        <p:strVal val="visible"/>
                                      </p:to>
                                    </p:set>
                                    <p:animEffect transition="in" filter="fade">
                                      <p:cBhvr>
                                        <p:cTn id="123" dur="500"/>
                                        <p:tgtEl>
                                          <p:spTgt spid="70"/>
                                        </p:tgtEl>
                                      </p:cBhvr>
                                    </p:animEffect>
                                  </p:childTnLst>
                                </p:cTn>
                              </p:par>
                            </p:childTnLst>
                          </p:cTn>
                        </p:par>
                        <p:par>
                          <p:cTn id="124" fill="hold">
                            <p:stCondLst>
                              <p:cond delay="13500"/>
                            </p:stCondLst>
                            <p:childTnLst>
                              <p:par>
                                <p:cTn id="125" presetID="10" presetClass="entr" presetSubtype="0" fill="hold" grpId="0" nodeType="after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fade">
                                      <p:cBhvr>
                                        <p:cTn id="127" dur="500"/>
                                        <p:tgtEl>
                                          <p:spTgt spid="48"/>
                                        </p:tgtEl>
                                      </p:cBhvr>
                                    </p:animEffect>
                                  </p:childTnLst>
                                </p:cTn>
                              </p:par>
                            </p:childTnLst>
                          </p:cTn>
                        </p:par>
                        <p:par>
                          <p:cTn id="128" fill="hold">
                            <p:stCondLst>
                              <p:cond delay="14000"/>
                            </p:stCondLst>
                            <p:childTnLst>
                              <p:par>
                                <p:cTn id="129" presetID="10" presetClass="entr" presetSubtype="0" fill="hold" grpId="0"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fade">
                                      <p:cBhvr>
                                        <p:cTn id="131" dur="500"/>
                                        <p:tgtEl>
                                          <p:spTgt spid="69"/>
                                        </p:tgtEl>
                                      </p:cBhvr>
                                    </p:animEffect>
                                  </p:childTnLst>
                                </p:cTn>
                              </p:par>
                            </p:childTnLst>
                          </p:cTn>
                        </p:par>
                        <p:par>
                          <p:cTn id="132" fill="hold">
                            <p:stCondLst>
                              <p:cond delay="14500"/>
                            </p:stCondLst>
                            <p:childTnLst>
                              <p:par>
                                <p:cTn id="133" presetID="10" presetClass="entr" presetSubtype="0"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fade">
                                      <p:cBhvr>
                                        <p:cTn id="135" dur="500"/>
                                        <p:tgtEl>
                                          <p:spTgt spid="68"/>
                                        </p:tgtEl>
                                      </p:cBhvr>
                                    </p:animEffect>
                                  </p:childTnLst>
                                </p:cTn>
                              </p:par>
                            </p:childTnLst>
                          </p:cTn>
                        </p:par>
                        <p:par>
                          <p:cTn id="136" fill="hold">
                            <p:stCondLst>
                              <p:cond delay="15000"/>
                            </p:stCondLst>
                            <p:childTnLst>
                              <p:par>
                                <p:cTn id="137" presetID="10" presetClass="entr" presetSubtype="0" fill="hold" grpId="0" nodeType="afterEffect">
                                  <p:stCondLst>
                                    <p:cond delay="0"/>
                                  </p:stCondLst>
                                  <p:childTnLst>
                                    <p:set>
                                      <p:cBhvr>
                                        <p:cTn id="138" dur="1" fill="hold">
                                          <p:stCondLst>
                                            <p:cond delay="0"/>
                                          </p:stCondLst>
                                        </p:cTn>
                                        <p:tgtEl>
                                          <p:spTgt spid="58"/>
                                        </p:tgtEl>
                                        <p:attrNameLst>
                                          <p:attrName>style.visibility</p:attrName>
                                        </p:attrNameLst>
                                      </p:cBhvr>
                                      <p:to>
                                        <p:strVal val="visible"/>
                                      </p:to>
                                    </p:set>
                                    <p:animEffect transition="in" filter="fade">
                                      <p:cBhvr>
                                        <p:cTn id="139" dur="500"/>
                                        <p:tgtEl>
                                          <p:spTgt spid="58"/>
                                        </p:tgtEl>
                                      </p:cBhvr>
                                    </p:animEffect>
                                  </p:childTnLst>
                                </p:cTn>
                              </p:par>
                            </p:childTnLst>
                          </p:cTn>
                        </p:par>
                        <p:par>
                          <p:cTn id="140" fill="hold">
                            <p:stCondLst>
                              <p:cond delay="15500"/>
                            </p:stCondLst>
                            <p:childTnLst>
                              <p:par>
                                <p:cTn id="141" presetID="10" presetClass="entr" presetSubtype="0" fill="hold" grpId="0"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fade">
                                      <p:cBhvr>
                                        <p:cTn id="143" dur="500"/>
                                        <p:tgtEl>
                                          <p:spTgt spid="5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71"/>
                                        </p:tgtEl>
                                        <p:attrNameLst>
                                          <p:attrName>style.visibility</p:attrName>
                                        </p:attrNameLst>
                                      </p:cBhvr>
                                      <p:to>
                                        <p:strVal val="visible"/>
                                      </p:to>
                                    </p:set>
                                    <p:animEffect transition="in" filter="fade">
                                      <p:cBhvr>
                                        <p:cTn id="146" dur="500"/>
                                        <p:tgtEl>
                                          <p:spTgt spid="71"/>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73"/>
                                        </p:tgtEl>
                                        <p:attrNameLst>
                                          <p:attrName>style.visibility</p:attrName>
                                        </p:attrNameLst>
                                      </p:cBhvr>
                                      <p:to>
                                        <p:strVal val="visible"/>
                                      </p:to>
                                    </p:set>
                                    <p:animEffect transition="in" filter="fade">
                                      <p:cBhvr>
                                        <p:cTn id="149" dur="500"/>
                                        <p:tgtEl>
                                          <p:spTgt spid="73"/>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72"/>
                                        </p:tgtEl>
                                        <p:attrNameLst>
                                          <p:attrName>style.visibility</p:attrName>
                                        </p:attrNameLst>
                                      </p:cBhvr>
                                      <p:to>
                                        <p:strVal val="visible"/>
                                      </p:to>
                                    </p:set>
                                    <p:animEffect transition="in" filter="fade">
                                      <p:cBhvr>
                                        <p:cTn id="152" dur="500"/>
                                        <p:tgtEl>
                                          <p:spTgt spid="72"/>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55"/>
                                        </p:tgtEl>
                                        <p:attrNameLst>
                                          <p:attrName>style.visibility</p:attrName>
                                        </p:attrNameLst>
                                      </p:cBhvr>
                                      <p:to>
                                        <p:strVal val="visible"/>
                                      </p:to>
                                    </p:set>
                                    <p:animEffect transition="in" filter="fade">
                                      <p:cBhvr>
                                        <p:cTn id="155" dur="500"/>
                                        <p:tgtEl>
                                          <p:spTgt spid="55"/>
                                        </p:tgtEl>
                                      </p:cBhvr>
                                    </p:animEffect>
                                  </p:childTnLst>
                                </p:cTn>
                              </p:par>
                            </p:childTnLst>
                          </p:cTn>
                        </p:par>
                        <p:par>
                          <p:cTn id="156" fill="hold">
                            <p:stCondLst>
                              <p:cond delay="16000"/>
                            </p:stCondLst>
                            <p:childTnLst>
                              <p:par>
                                <p:cTn id="157" presetID="10" presetClass="entr" presetSubtype="0" fill="hold" grpId="0" nodeType="afterEffect">
                                  <p:stCondLst>
                                    <p:cond delay="0"/>
                                  </p:stCondLst>
                                  <p:childTnLst>
                                    <p:set>
                                      <p:cBhvr>
                                        <p:cTn id="158" dur="1" fill="hold">
                                          <p:stCondLst>
                                            <p:cond delay="0"/>
                                          </p:stCondLst>
                                        </p:cTn>
                                        <p:tgtEl>
                                          <p:spTgt spid="74"/>
                                        </p:tgtEl>
                                        <p:attrNameLst>
                                          <p:attrName>style.visibility</p:attrName>
                                        </p:attrNameLst>
                                      </p:cBhvr>
                                      <p:to>
                                        <p:strVal val="visible"/>
                                      </p:to>
                                    </p:set>
                                    <p:animEffect transition="in" filter="fade">
                                      <p:cBhvr>
                                        <p:cTn id="159" dur="500"/>
                                        <p:tgtEl>
                                          <p:spTgt spid="74"/>
                                        </p:tgtEl>
                                      </p:cBhvr>
                                    </p:animEffect>
                                  </p:childTnLst>
                                </p:cTn>
                              </p:par>
                            </p:childTnLst>
                          </p:cTn>
                        </p:par>
                        <p:par>
                          <p:cTn id="160" fill="hold">
                            <p:stCondLst>
                              <p:cond delay="16500"/>
                            </p:stCondLst>
                            <p:childTnLst>
                              <p:par>
                                <p:cTn id="161" presetID="10" presetClass="entr" presetSubtype="0" fill="hold" grpId="0" nodeType="afterEffect">
                                  <p:stCondLst>
                                    <p:cond delay="0"/>
                                  </p:stCondLst>
                                  <p:childTnLst>
                                    <p:set>
                                      <p:cBhvr>
                                        <p:cTn id="162" dur="1" fill="hold">
                                          <p:stCondLst>
                                            <p:cond delay="0"/>
                                          </p:stCondLst>
                                        </p:cTn>
                                        <p:tgtEl>
                                          <p:spTgt spid="59"/>
                                        </p:tgtEl>
                                        <p:attrNameLst>
                                          <p:attrName>style.visibility</p:attrName>
                                        </p:attrNameLst>
                                      </p:cBhvr>
                                      <p:to>
                                        <p:strVal val="visible"/>
                                      </p:to>
                                    </p:set>
                                    <p:animEffect transition="in" filter="fade">
                                      <p:cBhvr>
                                        <p:cTn id="163" dur="500"/>
                                        <p:tgtEl>
                                          <p:spTgt spid="59"/>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56"/>
                                        </p:tgtEl>
                                        <p:attrNameLst>
                                          <p:attrName>style.visibility</p:attrName>
                                        </p:attrNameLst>
                                      </p:cBhvr>
                                      <p:to>
                                        <p:strVal val="visible"/>
                                      </p:to>
                                    </p:set>
                                    <p:animEffect transition="in" filter="fade">
                                      <p:cBhvr>
                                        <p:cTn id="166" dur="500"/>
                                        <p:tgtEl>
                                          <p:spTgt spid="56"/>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57"/>
                                        </p:tgtEl>
                                        <p:attrNameLst>
                                          <p:attrName>style.visibility</p:attrName>
                                        </p:attrNameLst>
                                      </p:cBhvr>
                                      <p:to>
                                        <p:strVal val="visible"/>
                                      </p:to>
                                    </p:set>
                                    <p:animEffect transition="in" filter="fade">
                                      <p:cBhvr>
                                        <p:cTn id="16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9" grpId="0" animBg="1"/>
      <p:bldP spid="40" grpId="0" animBg="1"/>
      <p:bldP spid="41" grpId="0" animBg="1"/>
      <p:bldP spid="42" grpId="0" animBg="1"/>
      <p:bldP spid="43" grpId="0" animBg="1"/>
      <p:bldP spid="44" grpId="0" animBg="1"/>
      <p:bldP spid="47" grpId="0" animBg="1"/>
      <p:bldP spid="48" grpId="0" animBg="1"/>
      <p:bldP spid="49" grpId="0" animBg="1"/>
      <p:bldP spid="50" grpId="0" animBg="1"/>
      <p:bldP spid="51" grpId="0" animBg="1"/>
      <p:bldP spid="52" grpId="0" animBg="1"/>
      <p:bldP spid="54" grpId="0" animBg="1"/>
      <p:bldP spid="55" grpId="0" animBg="1"/>
      <p:bldP spid="56" grpId="0" animBg="1"/>
      <p:bldP spid="57" grpId="0" animBg="1"/>
      <p:bldP spid="58" grpId="0" animBg="1"/>
      <p:bldP spid="59" grpId="0" animBg="1"/>
      <p:bldP spid="62" grpId="0" animBg="1"/>
      <p:bldP spid="65" grpId="0" animBg="1"/>
      <p:bldP spid="66" grpId="0" animBg="1"/>
      <p:bldP spid="67" grpId="0" animBg="1"/>
      <p:bldP spid="37" grpId="0" animBg="1"/>
      <p:bldP spid="38" grpId="0" animBg="1"/>
      <p:bldP spid="61" grpId="0" animBg="1"/>
      <p:bldP spid="68" grpId="0" animBg="1"/>
      <p:bldP spid="69" grpId="0" animBg="1"/>
      <p:bldP spid="70" grpId="0" animBg="1"/>
      <p:bldP spid="71" grpId="0" animBg="1"/>
      <p:bldP spid="72" grpId="0" animBg="1"/>
      <p:bldP spid="73" grpId="0" animBg="1"/>
      <p:bldP spid="74" grpId="0" animBg="1"/>
      <p:bldP spid="7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10</a:t>
            </a:fld>
            <a:endParaRPr lang="en-US" sz="1400" dirty="0">
              <a:solidFill>
                <a:schemeClr val="tx1">
                  <a:lumMod val="65000"/>
                  <a:lumOff val="35000"/>
                </a:schemeClr>
              </a:solidFill>
              <a:latin typeface="Signika" panose="02010003020600000004" pitchFamily="50" charset="0"/>
            </a:endParaRPr>
          </a:p>
        </p:txBody>
      </p:sp>
      <p:sp>
        <p:nvSpPr>
          <p:cNvPr id="6" name="Rectangle 5">
            <a:extLst>
              <a:ext uri="{FF2B5EF4-FFF2-40B4-BE49-F238E27FC236}">
                <a16:creationId xmlns="" xmlns:a16="http://schemas.microsoft.com/office/drawing/2014/main" id="{07189A53-4C9D-40CD-BCB1-C1F43F8F3475}"/>
              </a:ext>
            </a:extLst>
          </p:cNvPr>
          <p:cNvSpPr/>
          <p:nvPr/>
        </p:nvSpPr>
        <p:spPr>
          <a:xfrm>
            <a:off x="178289" y="670329"/>
            <a:ext cx="8451543" cy="2123646"/>
          </a:xfrm>
          <a:prstGeom prst="rect">
            <a:avLst/>
          </a:prstGeom>
        </p:spPr>
        <p:txBody>
          <a:bodyPr wrap="square" lIns="91426" tIns="45714" rIns="91426" bIns="45714">
            <a:spAutoFit/>
          </a:bodyPr>
          <a:lstStyle/>
          <a:p>
            <a:pPr marL="342900" indent="-342900" algn="just">
              <a:buFont typeface="Wingdings" pitchFamily="2" charset="2"/>
              <a:buChar char="Ø"/>
            </a:pPr>
            <a:r>
              <a:rPr lang="en-US" sz="22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The quest for a modifiable reliable biomarker of bone disease in CKD–MBD remains the nephrologist’s Holy Grail. Numerous bone proteins have been associated with the outcome in patients with CKD, such as </a:t>
            </a:r>
            <a:r>
              <a:rPr lang="en-US" sz="22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osteoprotegerin</a:t>
            </a:r>
            <a:r>
              <a:rPr lang="en-US" sz="22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(OPG) </a:t>
            </a:r>
            <a:r>
              <a:rPr lang="en-US" sz="2200" b="1" dirty="0">
                <a:effectLst>
                  <a:glow rad="63500">
                    <a:schemeClr val="accent2">
                      <a:satMod val="175000"/>
                      <a:alpha val="40000"/>
                    </a:schemeClr>
                  </a:glow>
                </a:effectLst>
                <a:latin typeface="Times New Roman" panose="02020603050405020304" pitchFamily="18" charset="0"/>
                <a:cs typeface="Times New Roman" panose="02020603050405020304" pitchFamily="18" charset="0"/>
              </a:rPr>
              <a:t>(</a:t>
            </a:r>
            <a:r>
              <a:rPr lang="en-US" sz="2200" b="1" dirty="0" err="1">
                <a:effectLst>
                  <a:glow rad="63500">
                    <a:schemeClr val="accent2">
                      <a:satMod val="175000"/>
                      <a:alpha val="40000"/>
                    </a:schemeClr>
                  </a:glow>
                </a:effectLst>
                <a:latin typeface="Times New Roman" panose="02020603050405020304" pitchFamily="18" charset="0"/>
                <a:cs typeface="Times New Roman" panose="02020603050405020304" pitchFamily="18" charset="0"/>
              </a:rPr>
              <a:t>Sigrist</a:t>
            </a:r>
            <a:r>
              <a:rPr lang="en-US" sz="2200" b="1" dirty="0">
                <a:effectLst>
                  <a:glow rad="63500">
                    <a:schemeClr val="accent2">
                      <a:satMod val="175000"/>
                      <a:alpha val="40000"/>
                    </a:schemeClr>
                  </a:glow>
                </a:effectLst>
                <a:latin typeface="Times New Roman" panose="02020603050405020304" pitchFamily="18" charset="0"/>
                <a:cs typeface="Times New Roman" panose="02020603050405020304" pitchFamily="18" charset="0"/>
              </a:rPr>
              <a:t> et al., 2009), </a:t>
            </a:r>
            <a:r>
              <a:rPr lang="en-US" sz="22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fibroblast growth factor (FGF)-23 (bone-specific alkaline phosphatase </a:t>
            </a:r>
            <a:r>
              <a:rPr lang="en-US" sz="2200" b="1" dirty="0">
                <a:effectLst>
                  <a:glow rad="63500">
                    <a:schemeClr val="accent2">
                      <a:satMod val="175000"/>
                      <a:alpha val="40000"/>
                    </a:schemeClr>
                  </a:glow>
                </a:effectLst>
                <a:latin typeface="Times New Roman" panose="02020603050405020304" pitchFamily="18" charset="0"/>
                <a:cs typeface="Times New Roman" panose="02020603050405020304" pitchFamily="18" charset="0"/>
              </a:rPr>
              <a:t>(Jean et al., 2009; </a:t>
            </a:r>
            <a:r>
              <a:rPr lang="en-US" sz="2200" b="1" dirty="0" err="1">
                <a:effectLst>
                  <a:glow rad="63500">
                    <a:schemeClr val="accent2">
                      <a:satMod val="175000"/>
                      <a:alpha val="40000"/>
                    </a:schemeClr>
                  </a:glow>
                </a:effectLst>
                <a:latin typeface="Times New Roman" panose="02020603050405020304" pitchFamily="18" charset="0"/>
                <a:cs typeface="Times New Roman" panose="02020603050405020304" pitchFamily="18" charset="0"/>
              </a:rPr>
              <a:t>Kovesdy</a:t>
            </a:r>
            <a:r>
              <a:rPr lang="en-US" sz="2200" b="1" dirty="0">
                <a:effectLst>
                  <a:glow rad="63500">
                    <a:schemeClr val="accent2">
                      <a:satMod val="175000"/>
                      <a:alpha val="40000"/>
                    </a:schemeClr>
                  </a:glow>
                </a:effectLst>
                <a:latin typeface="Times New Roman" panose="02020603050405020304" pitchFamily="18" charset="0"/>
                <a:cs typeface="Times New Roman" panose="02020603050405020304" pitchFamily="18" charset="0"/>
              </a:rPr>
              <a:t> et al., 2010).</a:t>
            </a:r>
          </a:p>
        </p:txBody>
      </p:sp>
      <p:grpSp>
        <p:nvGrpSpPr>
          <p:cNvPr id="4" name="Group 3"/>
          <p:cNvGrpSpPr/>
          <p:nvPr/>
        </p:nvGrpSpPr>
        <p:grpSpPr>
          <a:xfrm>
            <a:off x="178290" y="105508"/>
            <a:ext cx="7605078" cy="447264"/>
            <a:chOff x="178290" y="105508"/>
            <a:chExt cx="7605078" cy="447264"/>
          </a:xfrm>
        </p:grpSpPr>
        <p:sp useBgFill="1">
          <p:nvSpPr>
            <p:cNvPr id="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grpSp>
        <p:nvGrpSpPr>
          <p:cNvPr id="8" name="Group 7"/>
          <p:cNvGrpSpPr/>
          <p:nvPr/>
        </p:nvGrpSpPr>
        <p:grpSpPr>
          <a:xfrm>
            <a:off x="1420427" y="2574524"/>
            <a:ext cx="6498455" cy="4187970"/>
            <a:chOff x="826590" y="1233687"/>
            <a:chExt cx="7031497" cy="5147641"/>
          </a:xfrm>
        </p:grpSpPr>
        <p:pic>
          <p:nvPicPr>
            <p:cNvPr id="9" name="Picture 2" descr="C:\Users\Elhosseny\Desktop\F1.large.jpg"/>
            <p:cNvPicPr>
              <a:picLocks noChangeAspect="1" noChangeArrowheads="1"/>
            </p:cNvPicPr>
            <p:nvPr/>
          </p:nvPicPr>
          <p:blipFill>
            <a:blip r:embed="rId2" cstate="print"/>
            <a:srcRect/>
            <a:stretch>
              <a:fillRect/>
            </a:stretch>
          </p:blipFill>
          <p:spPr bwMode="auto">
            <a:xfrm>
              <a:off x="4788024" y="1245140"/>
              <a:ext cx="3070063" cy="29856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Picture 3" descr="C:\Users\Elhosseny\Desktop\unnamed.jpg"/>
            <p:cNvPicPr>
              <a:picLocks noChangeAspect="1" noChangeArrowheads="1"/>
            </p:cNvPicPr>
            <p:nvPr/>
          </p:nvPicPr>
          <p:blipFill>
            <a:blip r:embed="rId3" cstate="print"/>
            <a:srcRect/>
            <a:stretch>
              <a:fillRect/>
            </a:stretch>
          </p:blipFill>
          <p:spPr bwMode="auto">
            <a:xfrm>
              <a:off x="826590" y="1233687"/>
              <a:ext cx="3601394" cy="29726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Picture 2" descr="C:\Users\Elhosseny\Desktop\renal-osteodystrophy.jpg"/>
            <p:cNvPicPr>
              <a:picLocks noChangeAspect="1" noChangeArrowheads="1"/>
            </p:cNvPicPr>
            <p:nvPr/>
          </p:nvPicPr>
          <p:blipFill>
            <a:blip r:embed="rId4"/>
            <a:srcRect/>
            <a:stretch>
              <a:fillRect/>
            </a:stretch>
          </p:blipFill>
          <p:spPr bwMode="auto">
            <a:xfrm>
              <a:off x="1475656" y="4283241"/>
              <a:ext cx="6264696" cy="209808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Tree>
    <p:extLst>
      <p:ext uri="{BB962C8B-B14F-4D97-AF65-F5344CB8AC3E}">
        <p14:creationId xmlns:p14="http://schemas.microsoft.com/office/powerpoint/2010/main" xmlns="" val="155769114"/>
      </p:ext>
    </p:extLst>
  </p:cSld>
  <p:clrMapOvr>
    <a:masterClrMapping/>
  </p:clrMapOvr>
  <mc:AlternateContent xmlns:mc="http://schemas.openxmlformats.org/markup-compatibility/2006">
    <mc:Choice xmlns:p14="http://schemas.microsoft.com/office/powerpoint/2010/main" xmlns="" Requires="p14">
      <p:transition spd="slow" p14:dur="175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11</a:t>
            </a:fld>
            <a:endParaRPr lang="en-US" sz="1400" dirty="0">
              <a:solidFill>
                <a:schemeClr val="tx1">
                  <a:lumMod val="65000"/>
                  <a:lumOff val="35000"/>
                </a:schemeClr>
              </a:solidFill>
              <a:latin typeface="Signika" panose="02010003020600000004" pitchFamily="50" charset="0"/>
            </a:endParaRPr>
          </a:p>
        </p:txBody>
      </p:sp>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4" name="Rectangle 3">
            <a:extLst>
              <a:ext uri="{FF2B5EF4-FFF2-40B4-BE49-F238E27FC236}">
                <a16:creationId xmlns="" xmlns:a16="http://schemas.microsoft.com/office/drawing/2014/main" id="{EFD7765B-C046-499A-850A-C13A9F78C94D}"/>
              </a:ext>
            </a:extLst>
          </p:cNvPr>
          <p:cNvSpPr/>
          <p:nvPr/>
        </p:nvSpPr>
        <p:spPr>
          <a:xfrm>
            <a:off x="152401" y="5076056"/>
            <a:ext cx="8728363" cy="1631216"/>
          </a:xfrm>
          <a:prstGeom prst="rect">
            <a:avLst/>
          </a:prstGeom>
        </p:spPr>
        <p:txBody>
          <a:bodyPr wrap="square">
            <a:spAutoFit/>
          </a:bodyPr>
          <a:lstStyle/>
          <a:p>
            <a:pPr marL="342900" indent="-342900" algn="just">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A deeper understanding of the complex mechanisms that mediate the control of osteoblast and osteoclast function by osteocytes may identify new osteocyte-derived molecules as potential pharmacological targets for treating osteoporosis and other skeletal diseases and develop better treatments.</a:t>
            </a:r>
          </a:p>
        </p:txBody>
      </p:sp>
      <p:grpSp>
        <p:nvGrpSpPr>
          <p:cNvPr id="14" name="Group 13"/>
          <p:cNvGrpSpPr/>
          <p:nvPr/>
        </p:nvGrpSpPr>
        <p:grpSpPr>
          <a:xfrm>
            <a:off x="1026020" y="1114288"/>
            <a:ext cx="6162700" cy="3695245"/>
            <a:chOff x="1026020" y="1114288"/>
            <a:chExt cx="6162700" cy="3695245"/>
          </a:xfrm>
        </p:grpSpPr>
        <p:grpSp>
          <p:nvGrpSpPr>
            <p:cNvPr id="5" name="Group 4"/>
            <p:cNvGrpSpPr/>
            <p:nvPr/>
          </p:nvGrpSpPr>
          <p:grpSpPr>
            <a:xfrm>
              <a:off x="1026020" y="1114288"/>
              <a:ext cx="6162700" cy="3695245"/>
              <a:chOff x="1026020" y="1114288"/>
              <a:chExt cx="6162700" cy="3695245"/>
            </a:xfrm>
          </p:grpSpPr>
          <p:grpSp>
            <p:nvGrpSpPr>
              <p:cNvPr id="3" name="Group 2"/>
              <p:cNvGrpSpPr/>
              <p:nvPr/>
            </p:nvGrpSpPr>
            <p:grpSpPr>
              <a:xfrm>
                <a:off x="1026020" y="1114288"/>
                <a:ext cx="6162700" cy="3695245"/>
                <a:chOff x="1297619" y="1140922"/>
                <a:chExt cx="6162700" cy="3695245"/>
              </a:xfrm>
              <a:effectLst>
                <a:glow rad="228600">
                  <a:schemeClr val="accent6">
                    <a:satMod val="175000"/>
                    <a:alpha val="40000"/>
                  </a:schemeClr>
                </a:glow>
              </a:effectLst>
            </p:grpSpPr>
            <p:pic>
              <p:nvPicPr>
                <p:cNvPr id="9" name="Picture 2" descr="C:\Users\Elhosseny\Desktop\2t9l2p8LFwKBSsN3sy97SCkq4oBiMn4Q2SydYTD2Z8fxe1FIpMBkFkq5pjb7RhzDs_nkZMDQKOXbCOtvgP3bO3dUZNmaNR7L-W1kTzR9-zXnqoNU7wgmciyY9GMy0NZuvPsOfXBjUKcmhQb8lKWG_2JrlLBuUQ2HvXadvA44_YKKuH0zA7AY-KhrBqmhKsNzLT5IZmuqX4TuyvswU.jpg"/>
                <p:cNvPicPr>
                  <a:picLocks noChangeAspect="1" noChangeArrowheads="1"/>
                </p:cNvPicPr>
                <p:nvPr/>
              </p:nvPicPr>
              <p:blipFill>
                <a:blip r:embed="rId2"/>
                <a:stretch>
                  <a:fillRect/>
                </a:stretch>
              </p:blipFill>
              <p:spPr bwMode="auto">
                <a:xfrm>
                  <a:off x="4688885" y="1140922"/>
                  <a:ext cx="2771434" cy="3695245"/>
                </a:xfrm>
                <a:prstGeom prst="ellipse">
                  <a:avLst/>
                </a:prstGeom>
                <a:ln w="190500" cap="rnd">
                  <a:solidFill>
                    <a:schemeClr val="accent3">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Picture 3" descr="C:\Users\Elhosseny\Desktop\C3sqJuB1ZuNpT_jon0SbRYxzu7PoEyAtUZFpzSaTgkkXpBqlMbwqUZMfZvWRF9aORki15Obf20r1ZvyVncG_azL1Uyctf6DBoEzpqDCBlh5x4AsSbdD6WXAhw6M3s4TF4mdbZcT8FmKfCCedvIVNQMzmXg1hBdLDE1BjcixEf6jXqdpAgxqVj-0tuDeU_nt5vKiFqFBZH9Y4jo4rO.jpg"/>
                <p:cNvPicPr>
                  <a:picLocks noChangeAspect="1" noChangeArrowheads="1"/>
                </p:cNvPicPr>
                <p:nvPr/>
              </p:nvPicPr>
              <p:blipFill rotWithShape="1">
                <a:blip r:embed="rId3">
                  <a:lum bright="-5000"/>
                </a:blip>
                <a:srcRect l="1" r="3281"/>
                <a:stretch/>
              </p:blipFill>
              <p:spPr bwMode="auto">
                <a:xfrm>
                  <a:off x="1297619" y="1140922"/>
                  <a:ext cx="3168232" cy="3669973"/>
                </a:xfrm>
                <a:prstGeom prst="ellipse">
                  <a:avLst/>
                </a:prstGeom>
                <a:ln w="190500" cap="rnd">
                  <a:solidFill>
                    <a:schemeClr val="accent3">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grpSp>
          <p:sp>
            <p:nvSpPr>
              <p:cNvPr id="2" name="Oval 1"/>
              <p:cNvSpPr/>
              <p:nvPr/>
            </p:nvSpPr>
            <p:spPr>
              <a:xfrm>
                <a:off x="2371725" y="1581150"/>
                <a:ext cx="704850" cy="24765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p:cNvSpPr/>
            <p:nvPr/>
          </p:nvSpPr>
          <p:spPr>
            <a:xfrm>
              <a:off x="5450578" y="1524000"/>
              <a:ext cx="704850" cy="25717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4203749000"/>
      </p:ext>
    </p:extLst>
  </p:cSld>
  <p:clrMapOvr>
    <a:masterClrMapping/>
  </p:clrMapOvr>
  <mc:AlternateContent xmlns:mc="http://schemas.openxmlformats.org/markup-compatibility/2006">
    <mc:Choice xmlns:p14="http://schemas.microsoft.com/office/powerpoint/2010/main" xmlns="" Requires="p14">
      <p:transition spd="slow" p14:dur="175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12</a:t>
            </a:fld>
            <a:endParaRPr lang="en-US" sz="1400" dirty="0">
              <a:solidFill>
                <a:schemeClr val="tx1">
                  <a:lumMod val="65000"/>
                  <a:lumOff val="35000"/>
                </a:schemeClr>
              </a:solidFill>
              <a:latin typeface="Signika" panose="02010003020600000004" pitchFamily="50" charset="0"/>
            </a:endParaRPr>
          </a:p>
        </p:txBody>
      </p:sp>
      <p:pic>
        <p:nvPicPr>
          <p:cNvPr id="49" name="Picture 3" descr="C:\Users\Elhosseny\Desktop\bbbbbb.jpg"/>
          <p:cNvPicPr>
            <a:picLocks noChangeAspect="1" noChangeArrowheads="1"/>
          </p:cNvPicPr>
          <p:nvPr/>
        </p:nvPicPr>
        <p:blipFill>
          <a:blip r:embed="rId2"/>
          <a:srcRect/>
          <a:stretch>
            <a:fillRect/>
          </a:stretch>
        </p:blipFill>
        <p:spPr bwMode="auto">
          <a:xfrm>
            <a:off x="2274018" y="2858982"/>
            <a:ext cx="4375859" cy="3776260"/>
          </a:xfrm>
          <a:prstGeom prst="rect">
            <a:avLst/>
          </a:prstGeom>
          <a:ln w="228600" cap="sq" cmpd="thickThin">
            <a:solidFill>
              <a:srgbClr val="00B0F0"/>
            </a:solidFill>
            <a:prstDash val="solid"/>
            <a:miter lim="800000"/>
          </a:ln>
          <a:effectLst>
            <a:glow rad="228600">
              <a:schemeClr val="accent3">
                <a:satMod val="175000"/>
                <a:alpha val="40000"/>
              </a:schemeClr>
            </a:glow>
            <a:innerShdw blurRad="76200">
              <a:srgbClr val="000000"/>
            </a:innerShdw>
            <a:softEdge rad="12700"/>
          </a:effectLst>
        </p:spPr>
      </p:pic>
      <p:sp>
        <p:nvSpPr>
          <p:cNvPr id="3" name="Rectangle 2"/>
          <p:cNvSpPr/>
          <p:nvPr/>
        </p:nvSpPr>
        <p:spPr>
          <a:xfrm>
            <a:off x="254535" y="1205270"/>
            <a:ext cx="8255833" cy="830997"/>
          </a:xfrm>
          <a:prstGeom prst="rect">
            <a:avLst/>
          </a:prstGeom>
        </p:spPr>
        <p:txBody>
          <a:bodyPr wrap="square">
            <a:spAutoFit/>
          </a:bodyPr>
          <a:lstStyle/>
          <a:p>
            <a:pPr marL="285750" indent="-285750" algn="just">
              <a:buFont typeface="Wingdings" pitchFamily="2" charset="2"/>
              <a:buChar char="Ø"/>
            </a:pPr>
            <a:r>
              <a:rPr lang="en-US" sz="2400" dirty="0">
                <a:solidFill>
                  <a:srgbClr val="FF00FF"/>
                </a:solidFill>
                <a:effectLst>
                  <a:glow rad="63500">
                    <a:schemeClr val="accent6">
                      <a:satMod val="175000"/>
                      <a:alpha val="40000"/>
                    </a:schemeClr>
                  </a:glow>
                </a:effectLst>
              </a:rPr>
              <a:t> </a:t>
            </a:r>
            <a:r>
              <a:rPr lang="en-US" sz="2200" dirty="0">
                <a:solidFill>
                  <a:schemeClr val="bg2">
                    <a:lumMod val="10000"/>
                  </a:schemeClr>
                </a:solidFill>
                <a:effectLst>
                  <a:glow rad="63500">
                    <a:schemeClr val="accent6">
                      <a:satMod val="175000"/>
                      <a:alpha val="40000"/>
                    </a:schemeClr>
                  </a:glow>
                </a:effectLst>
                <a:latin typeface="Times New Roman" pitchFamily="18" charset="0"/>
                <a:cs typeface="Times New Roman" pitchFamily="18" charset="0"/>
              </a:rPr>
              <a:t>Bone formation and </a:t>
            </a:r>
            <a:r>
              <a:rPr lang="en-US" sz="2200" dirty="0" err="1">
                <a:solidFill>
                  <a:schemeClr val="bg2">
                    <a:lumMod val="10000"/>
                  </a:schemeClr>
                </a:solidFill>
                <a:effectLst>
                  <a:glow rad="63500">
                    <a:schemeClr val="accent6">
                      <a:satMod val="175000"/>
                      <a:alpha val="40000"/>
                    </a:schemeClr>
                  </a:glow>
                </a:effectLst>
                <a:latin typeface="Times New Roman" pitchFamily="18" charset="0"/>
                <a:cs typeface="Times New Roman" pitchFamily="18" charset="0"/>
              </a:rPr>
              <a:t>resorption</a:t>
            </a:r>
            <a:r>
              <a:rPr lang="en-US" sz="2200" dirty="0">
                <a:solidFill>
                  <a:schemeClr val="bg2">
                    <a:lumMod val="10000"/>
                  </a:schemeClr>
                </a:solidFill>
                <a:effectLst>
                  <a:glow rad="63500">
                    <a:schemeClr val="accent6">
                      <a:satMod val="175000"/>
                      <a:alpha val="40000"/>
                    </a:schemeClr>
                  </a:glow>
                </a:effectLst>
                <a:latin typeface="Times New Roman" pitchFamily="18" charset="0"/>
                <a:cs typeface="Times New Roman" pitchFamily="18" charset="0"/>
              </a:rPr>
              <a:t> are strictly regulated by two types of cells, osteoblasts and osteoclasts.</a:t>
            </a:r>
          </a:p>
        </p:txBody>
      </p:sp>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161997389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000" fill="hold"/>
                                        <p:tgtEl>
                                          <p:spTgt spid="49"/>
                                        </p:tgtEl>
                                        <p:attrNameLst>
                                          <p:attrName>ppt_w</p:attrName>
                                        </p:attrNameLst>
                                      </p:cBhvr>
                                      <p:tavLst>
                                        <p:tav tm="0">
                                          <p:val>
                                            <p:fltVal val="0"/>
                                          </p:val>
                                        </p:tav>
                                        <p:tav tm="100000">
                                          <p:val>
                                            <p:strVal val="#ppt_w"/>
                                          </p:val>
                                        </p:tav>
                                      </p:tavLst>
                                    </p:anim>
                                    <p:anim calcmode="lin" valueType="num">
                                      <p:cBhvr>
                                        <p:cTn id="14" dur="2000" fill="hold"/>
                                        <p:tgtEl>
                                          <p:spTgt spid="49"/>
                                        </p:tgtEl>
                                        <p:attrNameLst>
                                          <p:attrName>ppt_h</p:attrName>
                                        </p:attrNameLst>
                                      </p:cBhvr>
                                      <p:tavLst>
                                        <p:tav tm="0">
                                          <p:val>
                                            <p:fltVal val="0"/>
                                          </p:val>
                                        </p:tav>
                                        <p:tav tm="100000">
                                          <p:val>
                                            <p:strVal val="#ppt_h"/>
                                          </p:val>
                                        </p:tav>
                                      </p:tavLst>
                                    </p:anim>
                                    <p:animEffect transition="in" filter="fade">
                                      <p:cBhvr>
                                        <p:cTn id="15"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13</a:t>
            </a:fld>
            <a:endParaRPr lang="en-US" sz="1400" dirty="0">
              <a:solidFill>
                <a:schemeClr val="tx1">
                  <a:lumMod val="65000"/>
                  <a:lumOff val="35000"/>
                </a:schemeClr>
              </a:solidFill>
              <a:latin typeface="Signika" panose="02010003020600000004" pitchFamily="50" charset="0"/>
            </a:endParaRPr>
          </a:p>
        </p:txBody>
      </p:sp>
      <p:pic>
        <p:nvPicPr>
          <p:cNvPr id="49" name="Picture 3" descr="C:\Users\Elhosseny\Desktop\bbbbbb.jpg"/>
          <p:cNvPicPr>
            <a:picLocks noChangeAspect="1" noChangeArrowheads="1"/>
          </p:cNvPicPr>
          <p:nvPr/>
        </p:nvPicPr>
        <p:blipFill>
          <a:blip r:embed="rId2"/>
          <a:srcRect/>
          <a:stretch>
            <a:fillRect/>
          </a:stretch>
        </p:blipFill>
        <p:spPr bwMode="auto">
          <a:xfrm>
            <a:off x="2274018" y="2858982"/>
            <a:ext cx="4375859" cy="3776260"/>
          </a:xfrm>
          <a:prstGeom prst="rect">
            <a:avLst/>
          </a:prstGeom>
          <a:ln w="228600" cap="sq" cmpd="thickThin">
            <a:solidFill>
              <a:srgbClr val="00B0F0"/>
            </a:solidFill>
            <a:prstDash val="solid"/>
            <a:miter lim="800000"/>
          </a:ln>
          <a:effectLst>
            <a:glow rad="228600">
              <a:schemeClr val="accent3">
                <a:satMod val="175000"/>
                <a:alpha val="40000"/>
              </a:schemeClr>
            </a:glow>
            <a:innerShdw blurRad="76200">
              <a:srgbClr val="000000"/>
            </a:innerShdw>
            <a:softEdge rad="12700"/>
          </a:effectLst>
        </p:spPr>
      </p:pic>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9" name="Rectangle 8"/>
          <p:cNvSpPr/>
          <p:nvPr/>
        </p:nvSpPr>
        <p:spPr>
          <a:xfrm>
            <a:off x="178290" y="681651"/>
            <a:ext cx="8965710" cy="1785104"/>
          </a:xfrm>
          <a:prstGeom prst="rect">
            <a:avLst/>
          </a:prstGeom>
        </p:spPr>
        <p:txBody>
          <a:bodyPr wrap="square">
            <a:spAutoFit/>
          </a:bodyPr>
          <a:lstStyle/>
          <a:p>
            <a:pPr marL="285750" indent="-285750" algn="just">
              <a:buFont typeface="Wingdings" pitchFamily="2" charset="2"/>
              <a:buChar char="Ø"/>
            </a:pPr>
            <a:r>
              <a:rPr lang="en-US" sz="2200" dirty="0">
                <a:solidFill>
                  <a:schemeClr val="bg2">
                    <a:lumMod val="10000"/>
                  </a:schemeClr>
                </a:solidFill>
                <a:effectLst>
                  <a:glow rad="63500">
                    <a:schemeClr val="accent6">
                      <a:satMod val="175000"/>
                      <a:alpha val="40000"/>
                    </a:schemeClr>
                  </a:glow>
                </a:effectLst>
                <a:latin typeface="Times New Roman" pitchFamily="18" charset="0"/>
                <a:cs typeface="Times New Roman" pitchFamily="18" charset="0"/>
              </a:rPr>
              <a:t>Osteoblasts are specialized bone-matrix producing cells originating from undifferentiated </a:t>
            </a:r>
            <a:r>
              <a:rPr lang="en-US" sz="2200" dirty="0" err="1">
                <a:solidFill>
                  <a:schemeClr val="bg2">
                    <a:lumMod val="10000"/>
                  </a:schemeClr>
                </a:solidFill>
                <a:effectLst>
                  <a:glow rad="63500">
                    <a:schemeClr val="accent6">
                      <a:satMod val="175000"/>
                      <a:alpha val="40000"/>
                    </a:schemeClr>
                  </a:glow>
                </a:effectLst>
                <a:latin typeface="Times New Roman" pitchFamily="18" charset="0"/>
                <a:cs typeface="Times New Roman" pitchFamily="18" charset="0"/>
              </a:rPr>
              <a:t>mesenchymal</a:t>
            </a:r>
            <a:r>
              <a:rPr lang="en-US" sz="2200" dirty="0">
                <a:solidFill>
                  <a:schemeClr val="bg2">
                    <a:lumMod val="10000"/>
                  </a:schemeClr>
                </a:solidFill>
                <a:effectLst>
                  <a:glow rad="63500">
                    <a:schemeClr val="accent6">
                      <a:satMod val="175000"/>
                      <a:alpha val="40000"/>
                    </a:schemeClr>
                  </a:glow>
                </a:effectLst>
                <a:latin typeface="Times New Roman" pitchFamily="18" charset="0"/>
                <a:cs typeface="Times New Roman" pitchFamily="18" charset="0"/>
              </a:rPr>
              <a:t> cells. By regulating proliferation, differentiation and maintenance of osteoblasts, various bone-seeking inter- and intracellular signals and hormones, cytokines, enzymes, minerals, and transcription factors are known to modulate bone mass.</a:t>
            </a:r>
          </a:p>
        </p:txBody>
      </p:sp>
    </p:spTree>
    <p:extLst>
      <p:ext uri="{BB962C8B-B14F-4D97-AF65-F5344CB8AC3E}">
        <p14:creationId xmlns:p14="http://schemas.microsoft.com/office/powerpoint/2010/main" xmlns="" val="21772733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14</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AB691902-2287-43CD-90FA-FD3261FE282C}"/>
              </a:ext>
            </a:extLst>
          </p:cNvPr>
          <p:cNvSpPr/>
          <p:nvPr/>
        </p:nvSpPr>
        <p:spPr>
          <a:xfrm>
            <a:off x="178290" y="802780"/>
            <a:ext cx="8451543" cy="1200316"/>
          </a:xfrm>
          <a:prstGeom prst="rect">
            <a:avLst/>
          </a:prstGeom>
        </p:spPr>
        <p:txBody>
          <a:bodyPr wrap="square" lIns="91426" tIns="45714" rIns="91426" bIns="45714">
            <a:spAutoFit/>
          </a:bodyPr>
          <a:lstStyle/>
          <a:p>
            <a:pPr marL="285750" indent="-285750" algn="just">
              <a:buFont typeface="Wingdings" pitchFamily="2" charset="2"/>
              <a:buChar char="Ø"/>
            </a:pP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Current, therapeutic approaches harness this accumulating knowledge by targeting </a:t>
            </a:r>
            <a:r>
              <a:rPr lang="en-US" sz="2400" dirty="0" err="1">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osteocytic</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2400" dirty="0" err="1">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signalling</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pathways and messengers to improve skeletal health.</a:t>
            </a:r>
            <a:endParaRPr lang="en-US" sz="2400" dirty="0">
              <a:ln w="0"/>
              <a:solidFill>
                <a:schemeClr val="accent1"/>
              </a:solidFill>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8" name="Picture 3" descr="C:\Users\Elhosseny\Desktop\99999999999999.jpg">
            <a:extLst>
              <a:ext uri="{FF2B5EF4-FFF2-40B4-BE49-F238E27FC236}">
                <a16:creationId xmlns="" xmlns:a16="http://schemas.microsoft.com/office/drawing/2014/main" id="{A9BB4665-ACBE-4E94-9263-ACF2482D94F0}"/>
              </a:ext>
            </a:extLst>
          </p:cNvPr>
          <p:cNvPicPr>
            <a:picLocks noChangeAspect="1" noChangeArrowheads="1"/>
          </p:cNvPicPr>
          <p:nvPr/>
        </p:nvPicPr>
        <p:blipFill>
          <a:blip r:embed="rId2"/>
          <a:srcRect/>
          <a:stretch>
            <a:fillRect/>
          </a:stretch>
        </p:blipFill>
        <p:spPr bwMode="auto">
          <a:xfrm>
            <a:off x="801412" y="2562225"/>
            <a:ext cx="7538130" cy="4226897"/>
          </a:xfrm>
          <a:prstGeom prst="snip2DiagRect">
            <a:avLst/>
          </a:prstGeom>
          <a:solidFill>
            <a:srgbClr val="FFFFFF">
              <a:shade val="85000"/>
            </a:srgbClr>
          </a:solidFill>
          <a:ln w="88900" cap="sq">
            <a:solidFill>
              <a:srgbClr val="FFC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hardEdge"/>
            <a:contourClr>
              <a:srgbClr val="FFFFFF"/>
            </a:contourClr>
          </a:sp3d>
        </p:spPr>
      </p:pic>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38567836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15</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AB691902-2287-43CD-90FA-FD3261FE282C}"/>
              </a:ext>
            </a:extLst>
          </p:cNvPr>
          <p:cNvSpPr/>
          <p:nvPr/>
        </p:nvSpPr>
        <p:spPr>
          <a:xfrm>
            <a:off x="178290" y="802780"/>
            <a:ext cx="8451543" cy="1569648"/>
          </a:xfrm>
          <a:prstGeom prst="rect">
            <a:avLst/>
          </a:prstGeom>
        </p:spPr>
        <p:txBody>
          <a:bodyPr wrap="square" lIns="91426" tIns="45714" rIns="91426" bIns="45714">
            <a:spAutoFit/>
          </a:bodyPr>
          <a:lstStyle/>
          <a:p>
            <a:pPr marL="285750" indent="-285750" algn="just">
              <a:buFont typeface="Wingdings" pitchFamily="2" charset="2"/>
              <a:buChar char="Ø"/>
            </a:pP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Osteocytes can secrete several molecules, including </a:t>
            </a:r>
            <a:r>
              <a:rPr lang="en-US" sz="2400" dirty="0" err="1">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sclerostin</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receptor activator of nuclear factor </a:t>
            </a:r>
            <a:r>
              <a:rPr lang="el-GR"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κ</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 ligand and fibroblast growth factor 23 to regulate </a:t>
            </a:r>
            <a:r>
              <a:rPr lang="en-US" sz="2400" dirty="0" err="1">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osteoblastic</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bone formation, </a:t>
            </a:r>
            <a:r>
              <a:rPr lang="en-US" sz="2400" dirty="0" err="1">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osteoclastic</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bone </a:t>
            </a:r>
            <a:r>
              <a:rPr lang="en-US" sz="2400" dirty="0" err="1">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resorption</a:t>
            </a:r>
            <a:r>
              <a:rPr lang="en-US" sz="2400" dirty="0">
                <a:ln w="0"/>
                <a:effectLst>
                  <a:glow rad="63500">
                    <a:schemeClr val="accent3">
                      <a:satMod val="175000"/>
                      <a:alpha val="40000"/>
                    </a:schemeClr>
                  </a:glow>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and mineral homeostasis.</a:t>
            </a:r>
          </a:p>
        </p:txBody>
      </p:sp>
      <p:pic>
        <p:nvPicPr>
          <p:cNvPr id="8" name="Picture 3" descr="C:\Users\Elhosseny\Desktop\99999999999999.jpg">
            <a:extLst>
              <a:ext uri="{FF2B5EF4-FFF2-40B4-BE49-F238E27FC236}">
                <a16:creationId xmlns="" xmlns:a16="http://schemas.microsoft.com/office/drawing/2014/main" id="{A9BB4665-ACBE-4E94-9263-ACF2482D94F0}"/>
              </a:ext>
            </a:extLst>
          </p:cNvPr>
          <p:cNvPicPr>
            <a:picLocks noChangeAspect="1" noChangeArrowheads="1"/>
          </p:cNvPicPr>
          <p:nvPr/>
        </p:nvPicPr>
        <p:blipFill>
          <a:blip r:embed="rId2"/>
          <a:srcRect/>
          <a:stretch>
            <a:fillRect/>
          </a:stretch>
        </p:blipFill>
        <p:spPr bwMode="auto">
          <a:xfrm>
            <a:off x="801412" y="2562225"/>
            <a:ext cx="7538130" cy="4226897"/>
          </a:xfrm>
          <a:prstGeom prst="snip2DiagRect">
            <a:avLst/>
          </a:prstGeom>
          <a:solidFill>
            <a:srgbClr val="FFFFFF">
              <a:shade val="85000"/>
            </a:srgbClr>
          </a:solidFill>
          <a:ln w="88900" cap="sq">
            <a:solidFill>
              <a:srgbClr val="FFC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hardEdge"/>
            <a:contourClr>
              <a:srgbClr val="FFFFFF"/>
            </a:contourClr>
          </a:sp3d>
        </p:spPr>
      </p:pic>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34223272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endCxn id="54" idx="1"/>
          </p:cNvCxnSpPr>
          <p:nvPr/>
        </p:nvCxnSpPr>
        <p:spPr>
          <a:xfrm flipH="1">
            <a:off x="2862900" y="806860"/>
            <a:ext cx="1090925" cy="73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flipV="1">
            <a:off x="2996278" y="1682233"/>
            <a:ext cx="99355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803635" y="1682225"/>
            <a:ext cx="192647" cy="2659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2750352" y="2673946"/>
            <a:ext cx="1268028"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01327" y="2930772"/>
            <a:ext cx="785079" cy="7966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201327" y="844063"/>
            <a:ext cx="675489" cy="7373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542230" y="554296"/>
            <a:ext cx="2420603" cy="703005"/>
            <a:chOff x="5179021" y="780775"/>
            <a:chExt cx="4892520" cy="868680"/>
          </a:xfrm>
        </p:grpSpPr>
        <p:sp>
          <p:nvSpPr>
            <p:cNvPr id="10" name="Rectangle 9"/>
            <p:cNvSpPr/>
            <p:nvPr/>
          </p:nvSpPr>
          <p:spPr>
            <a:xfrm>
              <a:off x="5179021" y="780775"/>
              <a:ext cx="4853898" cy="868680"/>
            </a:xfrm>
            <a:prstGeom prst="rect">
              <a:avLst/>
            </a:prstGeom>
            <a:solidFill>
              <a:schemeClr val="bg2"/>
            </a:solid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dirty="0">
                <a:solidFill>
                  <a:prstClr val="black"/>
                </a:solidFill>
              </a:endParaRPr>
            </a:p>
          </p:txBody>
        </p:sp>
        <p:cxnSp>
          <p:nvCxnSpPr>
            <p:cNvPr id="11" name="Straight Connector 10"/>
            <p:cNvCxnSpPr/>
            <p:nvPr/>
          </p:nvCxnSpPr>
          <p:spPr>
            <a:xfrm>
              <a:off x="5342056" y="1573445"/>
              <a:ext cx="4706611" cy="0"/>
            </a:xfrm>
            <a:prstGeom prst="line">
              <a:avLst/>
            </a:prstGeom>
            <a:ln w="28575">
              <a:solidFill>
                <a:srgbClr val="2882A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364930" y="972144"/>
              <a:ext cx="4706611" cy="0"/>
            </a:xfrm>
            <a:prstGeom prst="line">
              <a:avLst/>
            </a:prstGeom>
            <a:ln w="28575">
              <a:solidFill>
                <a:srgbClr val="2882AE"/>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1520591" y="1616628"/>
            <a:ext cx="1536934" cy="1815285"/>
            <a:chOff x="1520591" y="2390324"/>
            <a:chExt cx="1361464" cy="1815285"/>
          </a:xfrm>
        </p:grpSpPr>
        <p:grpSp>
          <p:nvGrpSpPr>
            <p:cNvPr id="13" name="Group 12"/>
            <p:cNvGrpSpPr/>
            <p:nvPr/>
          </p:nvGrpSpPr>
          <p:grpSpPr>
            <a:xfrm>
              <a:off x="1520591" y="2390324"/>
              <a:ext cx="1361464" cy="1815285"/>
              <a:chOff x="2532065" y="655385"/>
              <a:chExt cx="2729132" cy="2729132"/>
            </a:xfrm>
          </p:grpSpPr>
          <p:sp>
            <p:nvSpPr>
              <p:cNvPr id="14" name="Oval 13"/>
              <p:cNvSpPr/>
              <p:nvPr/>
            </p:nvSpPr>
            <p:spPr>
              <a:xfrm>
                <a:off x="2592439" y="717818"/>
                <a:ext cx="2601930" cy="2601930"/>
              </a:xfrm>
              <a:prstGeom prst="ellipse">
                <a:avLst/>
              </a:prstGeom>
              <a:solidFill>
                <a:schemeClr val="bg1"/>
              </a:solidFill>
              <a:ln w="38100">
                <a:solidFill>
                  <a:srgbClr val="584D55"/>
                </a:solidFill>
              </a:ln>
              <a:effectLst>
                <a:innerShdw blurRad="279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white"/>
                  </a:solidFill>
                </a:endParaRPr>
              </a:p>
            </p:txBody>
          </p:sp>
          <p:sp>
            <p:nvSpPr>
              <p:cNvPr id="15" name="Oval 14"/>
              <p:cNvSpPr/>
              <p:nvPr/>
            </p:nvSpPr>
            <p:spPr>
              <a:xfrm>
                <a:off x="2532065" y="655385"/>
                <a:ext cx="2729132" cy="2729132"/>
              </a:xfrm>
              <a:prstGeom prst="ellipse">
                <a:avLst/>
              </a:prstGeom>
              <a:noFill/>
              <a:ln w="88900">
                <a:solidFill>
                  <a:srgbClr val="AA7D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white"/>
                  </a:solidFill>
                </a:endParaRPr>
              </a:p>
            </p:txBody>
          </p:sp>
        </p:grpSp>
        <p:sp>
          <p:nvSpPr>
            <p:cNvPr id="18" name="TextBox 17"/>
            <p:cNvSpPr txBox="1"/>
            <p:nvPr/>
          </p:nvSpPr>
          <p:spPr>
            <a:xfrm>
              <a:off x="1612843" y="3149067"/>
              <a:ext cx="1173739" cy="618619"/>
            </a:xfrm>
            <a:prstGeom prst="rect">
              <a:avLst/>
            </a:prstGeom>
            <a:noFill/>
          </p:spPr>
          <p:txBody>
            <a:bodyPr wrap="square" lIns="63996" tIns="31998" rIns="63996" bIns="31998" rtlCol="0">
              <a:spAutoFit/>
            </a:bodyPr>
            <a:lstStyle/>
            <a:p>
              <a:pPr algn="ctr" defTabSz="639952">
                <a:defRPr/>
              </a:pPr>
              <a:r>
                <a:rPr lang="en-US" b="1" dirty="0" err="1" smtClean="0">
                  <a:solidFill>
                    <a:prstClr val="black"/>
                  </a:solidFill>
                  <a:effectLst>
                    <a:glow rad="228600">
                      <a:srgbClr val="ED7D31">
                        <a:satMod val="175000"/>
                        <a:alpha val="40000"/>
                      </a:srgbClr>
                    </a:glow>
                  </a:effectLst>
                  <a:latin typeface="Times" panose="02020603060405020304" pitchFamily="18" charset="0"/>
                </a:rPr>
                <a:t>Sclerostin</a:t>
              </a:r>
              <a:endParaRPr lang="en-US" b="1" dirty="0">
                <a:solidFill>
                  <a:prstClr val="black"/>
                </a:solidFill>
                <a:effectLst>
                  <a:glow rad="228600">
                    <a:srgbClr val="ED7D31">
                      <a:satMod val="175000"/>
                      <a:alpha val="40000"/>
                    </a:srgbClr>
                  </a:glow>
                </a:effectLst>
                <a:latin typeface="Times" panose="02020603060405020304" pitchFamily="18" charset="0"/>
              </a:endParaRPr>
            </a:p>
          </p:txBody>
        </p:sp>
      </p:grpSp>
      <p:sp>
        <p:nvSpPr>
          <p:cNvPr id="26" name="TextBox 25"/>
          <p:cNvSpPr txBox="1"/>
          <p:nvPr/>
        </p:nvSpPr>
        <p:spPr>
          <a:xfrm>
            <a:off x="4776008" y="819446"/>
            <a:ext cx="2081717" cy="310842"/>
          </a:xfrm>
          <a:prstGeom prst="rect">
            <a:avLst/>
          </a:prstGeom>
          <a:noFill/>
        </p:spPr>
        <p:txBody>
          <a:bodyPr wrap="square" lIns="63996" tIns="31998" rIns="63996" bIns="31998" rtlCol="0">
            <a:spAutoFit/>
          </a:bodyPr>
          <a:lstStyle/>
          <a:p>
            <a:pPr algn="ctr" defTabSz="639952">
              <a:defRPr/>
            </a:pPr>
            <a:r>
              <a:rPr lang="en-US" sz="16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What is the Sclerostin</a:t>
            </a:r>
            <a:endParaRPr lang="en-US" sz="1050" b="1" dirty="0">
              <a:solidFill>
                <a:srgbClr val="FF00FF"/>
              </a:solidFill>
            </a:endParaRPr>
          </a:p>
        </p:txBody>
      </p:sp>
      <p:sp>
        <p:nvSpPr>
          <p:cNvPr id="27" name="Oval 26"/>
          <p:cNvSpPr/>
          <p:nvPr/>
        </p:nvSpPr>
        <p:spPr>
          <a:xfrm>
            <a:off x="3954657" y="533948"/>
            <a:ext cx="690664" cy="857741"/>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38ABE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28" name="TextBox 27"/>
          <p:cNvSpPr txBox="1"/>
          <p:nvPr/>
        </p:nvSpPr>
        <p:spPr>
          <a:xfrm>
            <a:off x="4100492" y="698073"/>
            <a:ext cx="388608" cy="541675"/>
          </a:xfrm>
          <a:prstGeom prst="rect">
            <a:avLst/>
          </a:prstGeom>
          <a:noFill/>
        </p:spPr>
        <p:txBody>
          <a:bodyPr wrap="square" lIns="63996" tIns="31998" rIns="63996" bIns="31998" rtlCol="0">
            <a:spAutoFit/>
          </a:bodyPr>
          <a:lstStyle/>
          <a:p>
            <a:pPr algn="ctr" defTabSz="639952">
              <a:defRPr/>
            </a:pPr>
            <a:r>
              <a:rPr lang="en-US" sz="3100" b="1" dirty="0">
                <a:solidFill>
                  <a:srgbClr val="0048A9"/>
                </a:solidFill>
                <a:latin typeface="Arial Narrow" panose="020B0606020202030204" pitchFamily="34" charset="0"/>
              </a:rPr>
              <a:t>1</a:t>
            </a:r>
          </a:p>
        </p:txBody>
      </p:sp>
      <p:grpSp>
        <p:nvGrpSpPr>
          <p:cNvPr id="29" name="Group 28"/>
          <p:cNvGrpSpPr/>
          <p:nvPr/>
        </p:nvGrpSpPr>
        <p:grpSpPr>
          <a:xfrm>
            <a:off x="4478602" y="1447429"/>
            <a:ext cx="2492303" cy="808791"/>
            <a:chOff x="5186896" y="809747"/>
            <a:chExt cx="4861771" cy="868680"/>
          </a:xfrm>
          <a:solidFill>
            <a:srgbClr val="D666E4"/>
          </a:solidFill>
        </p:grpSpPr>
        <p:sp>
          <p:nvSpPr>
            <p:cNvPr id="30" name="Rectangle 29"/>
            <p:cNvSpPr/>
            <p:nvPr/>
          </p:nvSpPr>
          <p:spPr>
            <a:xfrm>
              <a:off x="5186896" y="809747"/>
              <a:ext cx="4853898" cy="868680"/>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31" name="Straight Connector 30"/>
            <p:cNvCxnSpPr/>
            <p:nvPr/>
          </p:nvCxnSpPr>
          <p:spPr>
            <a:xfrm>
              <a:off x="5342056" y="1573445"/>
              <a:ext cx="4706611" cy="0"/>
            </a:xfrm>
            <a:prstGeom prst="line">
              <a:avLst/>
            </a:prstGeom>
            <a:grpFill/>
            <a:ln w="28575">
              <a:solidFill>
                <a:srgbClr val="8B13A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342056" y="946498"/>
              <a:ext cx="4706611" cy="0"/>
            </a:xfrm>
            <a:prstGeom prst="line">
              <a:avLst/>
            </a:prstGeom>
            <a:grpFill/>
            <a:ln w="28575">
              <a:solidFill>
                <a:srgbClr val="8B13A5"/>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5057843" y="1692730"/>
            <a:ext cx="1664847" cy="372398"/>
          </a:xfrm>
          <a:prstGeom prst="rect">
            <a:avLst/>
          </a:prstGeom>
          <a:noFill/>
          <a:ln>
            <a:noFill/>
          </a:ln>
        </p:spPr>
        <p:txBody>
          <a:bodyPr wrap="square" lIns="63996" tIns="31998" rIns="63996" bIns="31998" rtlCol="0">
            <a:spAutoFit/>
          </a:bodyPr>
          <a:lstStyle/>
          <a:p>
            <a:pPr lvl="0"/>
            <a:r>
              <a:rPr lang="en-US" sz="2000" b="1" dirty="0">
                <a:solidFill>
                  <a:prstClr val="black"/>
                </a:solidFill>
                <a:effectLst>
                  <a:glow rad="228600">
                    <a:srgbClr val="ED7D31">
                      <a:satMod val="175000"/>
                      <a:alpha val="40000"/>
                    </a:srgbClr>
                  </a:glow>
                </a:effectLst>
                <a:latin typeface="Times" panose="02020603060405020304" pitchFamily="18" charset="0"/>
              </a:rPr>
              <a:t>Functions</a:t>
            </a:r>
            <a:endParaRPr lang="en-US" sz="2400" b="1" dirty="0">
              <a:solidFill>
                <a:prstClr val="black"/>
              </a:solidFill>
              <a:effectLst>
                <a:glow rad="228600">
                  <a:srgbClr val="ED7D31">
                    <a:satMod val="175000"/>
                    <a:alpha val="40000"/>
                  </a:srgbClr>
                </a:glow>
              </a:effectLst>
              <a:latin typeface="Times" panose="02020603060405020304" pitchFamily="18" charset="0"/>
            </a:endParaRPr>
          </a:p>
        </p:txBody>
      </p:sp>
      <p:sp>
        <p:nvSpPr>
          <p:cNvPr id="35" name="Oval 34"/>
          <p:cNvSpPr/>
          <p:nvPr/>
        </p:nvSpPr>
        <p:spPr>
          <a:xfrm>
            <a:off x="3953825" y="1447430"/>
            <a:ext cx="702730" cy="808792"/>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D666E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36" name="TextBox 35"/>
          <p:cNvSpPr txBox="1"/>
          <p:nvPr/>
        </p:nvSpPr>
        <p:spPr>
          <a:xfrm>
            <a:off x="4098786" y="1519633"/>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8B13A5"/>
                </a:solidFill>
                <a:latin typeface="Arial Narrow" panose="020B0606020202030204" pitchFamily="34" charset="0"/>
              </a:rPr>
              <a:t>2</a:t>
            </a:r>
          </a:p>
        </p:txBody>
      </p:sp>
      <p:grpSp>
        <p:nvGrpSpPr>
          <p:cNvPr id="37" name="Group 36"/>
          <p:cNvGrpSpPr/>
          <p:nvPr/>
        </p:nvGrpSpPr>
        <p:grpSpPr>
          <a:xfrm>
            <a:off x="4452226" y="2414302"/>
            <a:ext cx="2492303" cy="782418"/>
            <a:chOff x="5186896" y="809747"/>
            <a:chExt cx="4861771" cy="868680"/>
          </a:xfrm>
          <a:solidFill>
            <a:srgbClr val="B88EB6"/>
          </a:solidFill>
        </p:grpSpPr>
        <p:sp>
          <p:nvSpPr>
            <p:cNvPr id="38" name="Rectangle 37"/>
            <p:cNvSpPr/>
            <p:nvPr/>
          </p:nvSpPr>
          <p:spPr>
            <a:xfrm>
              <a:off x="5186896" y="809747"/>
              <a:ext cx="4853898" cy="868680"/>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39" name="Straight Connector 38"/>
            <p:cNvCxnSpPr/>
            <p:nvPr/>
          </p:nvCxnSpPr>
          <p:spPr>
            <a:xfrm>
              <a:off x="5342056" y="1573445"/>
              <a:ext cx="4706611" cy="0"/>
            </a:xfrm>
            <a:prstGeom prst="line">
              <a:avLst/>
            </a:prstGeom>
            <a:grpFill/>
            <a:ln w="28575">
              <a:solidFill>
                <a:srgbClr val="584D5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342056" y="988066"/>
              <a:ext cx="4706611" cy="0"/>
            </a:xfrm>
            <a:prstGeom prst="line">
              <a:avLst/>
            </a:prstGeom>
            <a:grpFill/>
            <a:ln w="28575">
              <a:solidFill>
                <a:srgbClr val="584D55"/>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5229684" y="2644933"/>
            <a:ext cx="759615" cy="372398"/>
          </a:xfrm>
          <a:prstGeom prst="rect">
            <a:avLst/>
          </a:prstGeom>
          <a:noFill/>
          <a:ln>
            <a:noFill/>
          </a:ln>
        </p:spPr>
        <p:txBody>
          <a:bodyPr wrap="square" lIns="63996" tIns="31998" rIns="63996" bIns="31998" rtlCol="0">
            <a:spAutoFit/>
          </a:bodyPr>
          <a:lstStyle/>
          <a:p>
            <a:r>
              <a:rPr lang="en-US" sz="2000" b="1" dirty="0">
                <a:solidFill>
                  <a:prstClr val="black"/>
                </a:solidFill>
                <a:effectLst>
                  <a:glow rad="228600">
                    <a:srgbClr val="ED7D31">
                      <a:satMod val="175000"/>
                      <a:alpha val="40000"/>
                    </a:srgbClr>
                  </a:glow>
                </a:effectLst>
                <a:latin typeface="Times" panose="02020603060405020304" pitchFamily="18" charset="0"/>
              </a:rPr>
              <a:t>PTH</a:t>
            </a:r>
            <a:endParaRPr lang="en-US" b="1" dirty="0">
              <a:solidFill>
                <a:prstClr val="black"/>
              </a:solidFill>
              <a:effectLst>
                <a:glow rad="228600">
                  <a:srgbClr val="ED7D31">
                    <a:satMod val="175000"/>
                    <a:alpha val="40000"/>
                  </a:srgbClr>
                </a:glow>
              </a:effectLst>
              <a:latin typeface="Times" panose="02020603060405020304" pitchFamily="18" charset="0"/>
            </a:endParaRPr>
          </a:p>
        </p:txBody>
      </p:sp>
      <p:sp>
        <p:nvSpPr>
          <p:cNvPr id="43" name="Oval 42"/>
          <p:cNvSpPr/>
          <p:nvPr/>
        </p:nvSpPr>
        <p:spPr>
          <a:xfrm>
            <a:off x="3998617" y="2361550"/>
            <a:ext cx="635593" cy="808794"/>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AE89A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44" name="TextBox 43"/>
          <p:cNvSpPr txBox="1"/>
          <p:nvPr/>
        </p:nvSpPr>
        <p:spPr>
          <a:xfrm>
            <a:off x="4081202" y="2504090"/>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584D55"/>
                </a:solidFill>
                <a:latin typeface="Arial Narrow" panose="020B0606020202030204" pitchFamily="34" charset="0"/>
              </a:rPr>
              <a:t>3</a:t>
            </a:r>
          </a:p>
        </p:txBody>
      </p:sp>
      <p:grpSp>
        <p:nvGrpSpPr>
          <p:cNvPr id="45" name="Group 44"/>
          <p:cNvGrpSpPr/>
          <p:nvPr/>
        </p:nvGrpSpPr>
        <p:grpSpPr>
          <a:xfrm>
            <a:off x="4474566" y="3329114"/>
            <a:ext cx="2492303" cy="806829"/>
            <a:chOff x="5186896" y="809747"/>
            <a:chExt cx="4861771" cy="868680"/>
          </a:xfrm>
          <a:solidFill>
            <a:srgbClr val="473239"/>
          </a:solidFill>
        </p:grpSpPr>
        <p:sp>
          <p:nvSpPr>
            <p:cNvPr id="46" name="Rectangle 45"/>
            <p:cNvSpPr/>
            <p:nvPr/>
          </p:nvSpPr>
          <p:spPr>
            <a:xfrm>
              <a:off x="5186896" y="809747"/>
              <a:ext cx="4853898" cy="868680"/>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47" name="Straight Connector 46"/>
            <p:cNvCxnSpPr/>
            <p:nvPr/>
          </p:nvCxnSpPr>
          <p:spPr>
            <a:xfrm>
              <a:off x="5342056" y="1573445"/>
              <a:ext cx="4706611"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342056" y="948544"/>
              <a:ext cx="4706611"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4732362" y="3510175"/>
            <a:ext cx="2110588" cy="372398"/>
          </a:xfrm>
          <a:prstGeom prst="rect">
            <a:avLst/>
          </a:prstGeom>
          <a:solidFill>
            <a:schemeClr val="bg1"/>
          </a:solidFill>
        </p:spPr>
        <p:txBody>
          <a:bodyPr wrap="square" lIns="63996" tIns="31998" rIns="63996" bIns="31998" rtlCol="0">
            <a:spAutoFit/>
          </a:bodyPr>
          <a:lstStyle/>
          <a:p>
            <a:pPr lvl="0" algn="ctr"/>
            <a:r>
              <a:rPr lang="en-US" sz="2000" b="1" dirty="0">
                <a:solidFill>
                  <a:prstClr val="black"/>
                </a:solidFill>
                <a:effectLst>
                  <a:glow rad="228600">
                    <a:srgbClr val="ED7D31">
                      <a:satMod val="175000"/>
                      <a:alpha val="40000"/>
                    </a:srgbClr>
                  </a:glow>
                </a:effectLst>
                <a:latin typeface="Times" panose="02020603060405020304" pitchFamily="18" charset="0"/>
              </a:rPr>
              <a:t>Calcitonin</a:t>
            </a:r>
            <a:endParaRPr lang="en-US" sz="1600" b="1" dirty="0">
              <a:solidFill>
                <a:prstClr val="black"/>
              </a:solidFill>
              <a:effectLst>
                <a:glow rad="228600">
                  <a:srgbClr val="ED7D31">
                    <a:satMod val="175000"/>
                    <a:alpha val="40000"/>
                  </a:srgbClr>
                </a:glow>
              </a:effectLst>
              <a:latin typeface="Times" panose="02020603060405020304" pitchFamily="18" charset="0"/>
            </a:endParaRPr>
          </a:p>
        </p:txBody>
      </p:sp>
      <p:sp>
        <p:nvSpPr>
          <p:cNvPr id="51" name="Oval 50"/>
          <p:cNvSpPr/>
          <p:nvPr/>
        </p:nvSpPr>
        <p:spPr>
          <a:xfrm>
            <a:off x="3998617" y="3327151"/>
            <a:ext cx="657938" cy="808792"/>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4732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52" name="TextBox 51"/>
          <p:cNvSpPr txBox="1"/>
          <p:nvPr/>
        </p:nvSpPr>
        <p:spPr>
          <a:xfrm>
            <a:off x="4094750" y="3443314"/>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473239"/>
                </a:solidFill>
                <a:latin typeface="Arial Narrow" panose="020B0606020202030204" pitchFamily="34" charset="0"/>
              </a:rPr>
              <a:t>4</a:t>
            </a:r>
          </a:p>
        </p:txBody>
      </p:sp>
      <p:cxnSp>
        <p:nvCxnSpPr>
          <p:cNvPr id="53" name="Straight Connector 52"/>
          <p:cNvCxnSpPr/>
          <p:nvPr/>
        </p:nvCxnSpPr>
        <p:spPr>
          <a:xfrm flipH="1">
            <a:off x="2972218" y="3694511"/>
            <a:ext cx="101357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2854531" y="803031"/>
            <a:ext cx="57150" cy="76200"/>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sp>
        <p:nvSpPr>
          <p:cNvPr id="55" name="Oval 54"/>
          <p:cNvSpPr/>
          <p:nvPr/>
        </p:nvSpPr>
        <p:spPr>
          <a:xfrm>
            <a:off x="2960279" y="1667180"/>
            <a:ext cx="57150" cy="76200"/>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sp>
        <p:nvSpPr>
          <p:cNvPr id="56" name="Oval 55"/>
          <p:cNvSpPr/>
          <p:nvPr/>
        </p:nvSpPr>
        <p:spPr>
          <a:xfrm flipV="1">
            <a:off x="2948373" y="3650552"/>
            <a:ext cx="45719" cy="76907"/>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cxnSp>
        <p:nvCxnSpPr>
          <p:cNvPr id="57" name="Straight Connector 56"/>
          <p:cNvCxnSpPr/>
          <p:nvPr/>
        </p:nvCxnSpPr>
        <p:spPr>
          <a:xfrm>
            <a:off x="2417885" y="3431913"/>
            <a:ext cx="703338" cy="14693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4549613" y="4279278"/>
            <a:ext cx="2430347" cy="763698"/>
            <a:chOff x="5342053" y="711887"/>
            <a:chExt cx="4889270" cy="763698"/>
          </a:xfrm>
          <a:solidFill>
            <a:srgbClr val="473239"/>
          </a:solidFill>
        </p:grpSpPr>
        <p:sp>
          <p:nvSpPr>
            <p:cNvPr id="59" name="Rectangle 58"/>
            <p:cNvSpPr/>
            <p:nvPr/>
          </p:nvSpPr>
          <p:spPr>
            <a:xfrm>
              <a:off x="5342053" y="711887"/>
              <a:ext cx="4889270" cy="763698"/>
            </a:xfrm>
            <a:prstGeom prst="rect">
              <a:avLst/>
            </a:prstGeom>
            <a:solidFill>
              <a:schemeClr val="bg2"/>
            </a:solid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r>
                <a:rPr lang="en-US" sz="1900" b="1" dirty="0">
                  <a:solidFill>
                    <a:prstClr val="black"/>
                  </a:solidFill>
                  <a:effectLst>
                    <a:glow rad="228600">
                      <a:srgbClr val="ED7D31">
                        <a:satMod val="175000"/>
                        <a:alpha val="40000"/>
                      </a:srgbClr>
                    </a:glow>
                  </a:effectLst>
                  <a:latin typeface="Times" panose="02020603060405020304" pitchFamily="18" charset="0"/>
                </a:rPr>
                <a:t>Glucocorticoid </a:t>
              </a:r>
            </a:p>
          </p:txBody>
        </p:sp>
        <p:cxnSp>
          <p:nvCxnSpPr>
            <p:cNvPr id="60" name="Straight Connector 59"/>
            <p:cNvCxnSpPr/>
            <p:nvPr/>
          </p:nvCxnSpPr>
          <p:spPr>
            <a:xfrm>
              <a:off x="5489340" y="1383291"/>
              <a:ext cx="4706612"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415697" y="846598"/>
              <a:ext cx="4706612"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63" name="Straight Connector 62"/>
          <p:cNvCxnSpPr/>
          <p:nvPr/>
        </p:nvCxnSpPr>
        <p:spPr>
          <a:xfrm flipH="1">
            <a:off x="3121223" y="4901304"/>
            <a:ext cx="101357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4020078" y="4248902"/>
            <a:ext cx="660411" cy="821282"/>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00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dirty="0">
              <a:solidFill>
                <a:prstClr val="white"/>
              </a:solidFill>
            </a:endParaRPr>
          </a:p>
        </p:txBody>
      </p:sp>
      <p:grpSp>
        <p:nvGrpSpPr>
          <p:cNvPr id="64" name="Group 63"/>
          <p:cNvGrpSpPr/>
          <p:nvPr/>
        </p:nvGrpSpPr>
        <p:grpSpPr>
          <a:xfrm>
            <a:off x="178290" y="105508"/>
            <a:ext cx="7605078" cy="447264"/>
            <a:chOff x="178290" y="105508"/>
            <a:chExt cx="7605078" cy="447264"/>
          </a:xfrm>
        </p:grpSpPr>
        <p:sp useBgFill="1">
          <p:nvSpPr>
            <p:cNvPr id="6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6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74" name="TextBox 73"/>
          <p:cNvSpPr txBox="1"/>
          <p:nvPr/>
        </p:nvSpPr>
        <p:spPr>
          <a:xfrm>
            <a:off x="4124789" y="4413989"/>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473239"/>
                </a:solidFill>
                <a:latin typeface="Arial Narrow" panose="020B0606020202030204" pitchFamily="34" charset="0"/>
              </a:rPr>
              <a:t>5</a:t>
            </a:r>
          </a:p>
        </p:txBody>
      </p:sp>
      <p:cxnSp>
        <p:nvCxnSpPr>
          <p:cNvPr id="67" name="Straight Connector 66"/>
          <p:cNvCxnSpPr>
            <a:stCxn id="15" idx="4"/>
          </p:cNvCxnSpPr>
          <p:nvPr/>
        </p:nvCxnSpPr>
        <p:spPr>
          <a:xfrm rot="16200000" flipH="1">
            <a:off x="1559398" y="4161573"/>
            <a:ext cx="2215635" cy="7563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4507156" y="5222731"/>
            <a:ext cx="2492303" cy="771235"/>
            <a:chOff x="5186896" y="809747"/>
            <a:chExt cx="4861771" cy="868680"/>
          </a:xfrm>
          <a:solidFill>
            <a:srgbClr val="473239"/>
          </a:solidFill>
        </p:grpSpPr>
        <p:sp>
          <p:nvSpPr>
            <p:cNvPr id="70" name="Rectangle 69"/>
            <p:cNvSpPr/>
            <p:nvPr/>
          </p:nvSpPr>
          <p:spPr>
            <a:xfrm>
              <a:off x="5186896" y="809747"/>
              <a:ext cx="4853898" cy="868680"/>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71" name="Straight Connector 70"/>
            <p:cNvCxnSpPr/>
            <p:nvPr/>
          </p:nvCxnSpPr>
          <p:spPr>
            <a:xfrm>
              <a:off x="5342056" y="1573445"/>
              <a:ext cx="4706611"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5342056" y="1005471"/>
              <a:ext cx="4706611"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4728582" y="5443185"/>
            <a:ext cx="2197881" cy="341620"/>
          </a:xfrm>
          <a:prstGeom prst="rect">
            <a:avLst/>
          </a:prstGeom>
          <a:solidFill>
            <a:schemeClr val="bg2"/>
          </a:solidFill>
        </p:spPr>
        <p:txBody>
          <a:bodyPr wrap="square" lIns="63996" tIns="31998" rIns="63996" bIns="31998" rtlCol="0">
            <a:spAutoFit/>
          </a:bodyPr>
          <a:lstStyle/>
          <a:p>
            <a:pPr lvl="0"/>
            <a:r>
              <a:rPr lang="en-US" b="1" dirty="0">
                <a:solidFill>
                  <a:prstClr val="black"/>
                </a:solidFill>
                <a:effectLst>
                  <a:glow rad="228600">
                    <a:srgbClr val="ED7D31">
                      <a:satMod val="175000"/>
                      <a:alpha val="40000"/>
                    </a:srgbClr>
                  </a:glow>
                </a:effectLst>
                <a:latin typeface="Times" panose="02020603060405020304" pitchFamily="18" charset="0"/>
              </a:rPr>
              <a:t>Hormonal regulation </a:t>
            </a:r>
          </a:p>
        </p:txBody>
      </p:sp>
      <p:sp>
        <p:nvSpPr>
          <p:cNvPr id="75" name="Oval 74"/>
          <p:cNvSpPr/>
          <p:nvPr/>
        </p:nvSpPr>
        <p:spPr>
          <a:xfrm>
            <a:off x="4081202" y="5194488"/>
            <a:ext cx="599287" cy="820568"/>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4732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76" name="TextBox 75"/>
          <p:cNvSpPr txBox="1"/>
          <p:nvPr/>
        </p:nvSpPr>
        <p:spPr>
          <a:xfrm>
            <a:off x="4128536" y="5333934"/>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473239"/>
                </a:solidFill>
                <a:latin typeface="Arial Narrow" panose="020B0606020202030204" pitchFamily="34" charset="0"/>
              </a:rPr>
              <a:t>6</a:t>
            </a:r>
          </a:p>
        </p:txBody>
      </p:sp>
      <p:cxnSp>
        <p:nvCxnSpPr>
          <p:cNvPr id="77" name="Straight Connector 76"/>
          <p:cNvCxnSpPr/>
          <p:nvPr/>
        </p:nvCxnSpPr>
        <p:spPr>
          <a:xfrm flipH="1" flipV="1">
            <a:off x="3046356" y="5675697"/>
            <a:ext cx="1034846" cy="661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flipV="1">
            <a:off x="3033669" y="5625447"/>
            <a:ext cx="45765" cy="79473"/>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sp>
        <p:nvSpPr>
          <p:cNvPr id="79" name="Oval 78"/>
          <p:cNvSpPr/>
          <p:nvPr/>
        </p:nvSpPr>
        <p:spPr>
          <a:xfrm flipV="1">
            <a:off x="3121223" y="4870290"/>
            <a:ext cx="45719" cy="58348"/>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cxnSp>
        <p:nvCxnSpPr>
          <p:cNvPr id="152" name="Straight Connector 151"/>
          <p:cNvCxnSpPr/>
          <p:nvPr/>
        </p:nvCxnSpPr>
        <p:spPr>
          <a:xfrm>
            <a:off x="1916723" y="3388831"/>
            <a:ext cx="1099722" cy="3131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3" name="Group 152"/>
          <p:cNvGrpSpPr/>
          <p:nvPr/>
        </p:nvGrpSpPr>
        <p:grpSpPr>
          <a:xfrm>
            <a:off x="4504605" y="6095623"/>
            <a:ext cx="2492303" cy="771235"/>
            <a:chOff x="5186896" y="809747"/>
            <a:chExt cx="4861771" cy="868680"/>
          </a:xfrm>
          <a:solidFill>
            <a:srgbClr val="473239"/>
          </a:solidFill>
        </p:grpSpPr>
        <p:sp>
          <p:nvSpPr>
            <p:cNvPr id="154" name="Rectangle 153"/>
            <p:cNvSpPr/>
            <p:nvPr/>
          </p:nvSpPr>
          <p:spPr>
            <a:xfrm>
              <a:off x="5186896" y="809747"/>
              <a:ext cx="4853898" cy="868680"/>
            </a:xfrm>
            <a:prstGeom prst="rect">
              <a:avLst/>
            </a:prstGeom>
            <a:grpFill/>
            <a:ln>
              <a:noFill/>
            </a:ln>
            <a:effectLst>
              <a:outerShdw blurRad="279400" dist="114300" dir="438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43"/>
              <a:endParaRPr lang="en-US" sz="1500">
                <a:solidFill>
                  <a:prstClr val="black"/>
                </a:solidFill>
              </a:endParaRPr>
            </a:p>
          </p:txBody>
        </p:sp>
        <p:cxnSp>
          <p:nvCxnSpPr>
            <p:cNvPr id="155" name="Straight Connector 154"/>
            <p:cNvCxnSpPr/>
            <p:nvPr/>
          </p:nvCxnSpPr>
          <p:spPr>
            <a:xfrm>
              <a:off x="5342056" y="1573445"/>
              <a:ext cx="4706611"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5342056" y="1005471"/>
              <a:ext cx="4706611" cy="0"/>
            </a:xfrm>
            <a:prstGeom prst="line">
              <a:avLst/>
            </a:prstGeom>
            <a:grpFill/>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7" name="TextBox 156"/>
          <p:cNvSpPr txBox="1"/>
          <p:nvPr/>
        </p:nvSpPr>
        <p:spPr>
          <a:xfrm>
            <a:off x="4732362" y="6329532"/>
            <a:ext cx="2227919" cy="295453"/>
          </a:xfrm>
          <a:prstGeom prst="rect">
            <a:avLst/>
          </a:prstGeom>
          <a:solidFill>
            <a:schemeClr val="bg2"/>
          </a:solidFill>
        </p:spPr>
        <p:txBody>
          <a:bodyPr wrap="square" lIns="63996" tIns="31998" rIns="63996" bIns="31998" rtlCol="0">
            <a:spAutoFit/>
          </a:bodyPr>
          <a:lstStyle/>
          <a:p>
            <a:pPr lvl="0"/>
            <a:r>
              <a:rPr lang="en-US" sz="1500" b="1" dirty="0">
                <a:solidFill>
                  <a:prstClr val="black"/>
                </a:solidFill>
                <a:effectLst>
                  <a:glow rad="228600">
                    <a:srgbClr val="ED7D31">
                      <a:satMod val="175000"/>
                      <a:alpha val="40000"/>
                    </a:srgbClr>
                  </a:glow>
                </a:effectLst>
                <a:latin typeface="Times" panose="02020603060405020304" pitchFamily="18" charset="0"/>
              </a:rPr>
              <a:t>Anti-</a:t>
            </a:r>
            <a:r>
              <a:rPr lang="en-US" sz="1500" b="1" dirty="0" err="1">
                <a:solidFill>
                  <a:prstClr val="black"/>
                </a:solidFill>
                <a:effectLst>
                  <a:glow rad="228600">
                    <a:srgbClr val="ED7D31">
                      <a:satMod val="175000"/>
                      <a:alpha val="40000"/>
                    </a:srgbClr>
                  </a:glow>
                </a:effectLst>
                <a:latin typeface="Times" panose="02020603060405020304" pitchFamily="18" charset="0"/>
              </a:rPr>
              <a:t>sclerostin</a:t>
            </a:r>
            <a:r>
              <a:rPr lang="en-US" sz="1500" b="1" dirty="0">
                <a:solidFill>
                  <a:prstClr val="black"/>
                </a:solidFill>
                <a:effectLst>
                  <a:glow rad="228600">
                    <a:srgbClr val="ED7D31">
                      <a:satMod val="175000"/>
                      <a:alpha val="40000"/>
                    </a:srgbClr>
                  </a:glow>
                </a:effectLst>
                <a:latin typeface="Times" panose="02020603060405020304" pitchFamily="18" charset="0"/>
              </a:rPr>
              <a:t> antibodies</a:t>
            </a:r>
          </a:p>
        </p:txBody>
      </p:sp>
      <p:sp>
        <p:nvSpPr>
          <p:cNvPr id="158" name="Oval 157"/>
          <p:cNvSpPr/>
          <p:nvPr/>
        </p:nvSpPr>
        <p:spPr>
          <a:xfrm>
            <a:off x="4078651" y="6067380"/>
            <a:ext cx="599287" cy="820568"/>
          </a:xfrm>
          <a:prstGeom prst="ellipse">
            <a:avLst/>
          </a:prstGeom>
          <a:gradFill flip="none" rotWithShape="1">
            <a:gsLst>
              <a:gs pos="0">
                <a:schemeClr val="bg2">
                  <a:lumMod val="90000"/>
                </a:schemeClr>
              </a:gs>
              <a:gs pos="100000">
                <a:schemeClr val="bg1">
                  <a:shade val="100000"/>
                  <a:satMod val="115000"/>
                </a:schemeClr>
              </a:gs>
            </a:gsLst>
            <a:lin ang="13500000" scaled="1"/>
            <a:tileRect/>
          </a:gradFill>
          <a:ln w="38100">
            <a:solidFill>
              <a:srgbClr val="47323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3996" tIns="31998" rIns="63996" bIns="31998" rtlCol="0" anchor="ctr"/>
          <a:lstStyle/>
          <a:p>
            <a:pPr algn="ctr" defTabSz="639952">
              <a:defRPr/>
            </a:pPr>
            <a:endParaRPr lang="en-US" sz="1500">
              <a:solidFill>
                <a:prstClr val="white"/>
              </a:solidFill>
            </a:endParaRPr>
          </a:p>
        </p:txBody>
      </p:sp>
      <p:sp>
        <p:nvSpPr>
          <p:cNvPr id="159" name="TextBox 158"/>
          <p:cNvSpPr txBox="1"/>
          <p:nvPr/>
        </p:nvSpPr>
        <p:spPr>
          <a:xfrm>
            <a:off x="4124789" y="6209919"/>
            <a:ext cx="476793" cy="541675"/>
          </a:xfrm>
          <a:prstGeom prst="rect">
            <a:avLst/>
          </a:prstGeom>
          <a:noFill/>
        </p:spPr>
        <p:txBody>
          <a:bodyPr wrap="square" lIns="63996" tIns="31998" rIns="63996" bIns="31998" rtlCol="0">
            <a:spAutoFit/>
          </a:bodyPr>
          <a:lstStyle/>
          <a:p>
            <a:pPr algn="ctr" defTabSz="639952">
              <a:defRPr/>
            </a:pPr>
            <a:r>
              <a:rPr lang="en-US" sz="3100" b="1" dirty="0">
                <a:solidFill>
                  <a:srgbClr val="473239"/>
                </a:solidFill>
                <a:latin typeface="Arial Narrow" panose="020B0606020202030204" pitchFamily="34" charset="0"/>
              </a:rPr>
              <a:t>7</a:t>
            </a:r>
          </a:p>
        </p:txBody>
      </p:sp>
      <p:cxnSp>
        <p:nvCxnSpPr>
          <p:cNvPr id="160" name="Straight Connector 159"/>
          <p:cNvCxnSpPr/>
          <p:nvPr/>
        </p:nvCxnSpPr>
        <p:spPr>
          <a:xfrm flipH="1" flipV="1">
            <a:off x="3017429" y="6548589"/>
            <a:ext cx="1034846" cy="661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Oval 160"/>
          <p:cNvSpPr/>
          <p:nvPr/>
        </p:nvSpPr>
        <p:spPr>
          <a:xfrm flipV="1">
            <a:off x="3004742" y="6498339"/>
            <a:ext cx="45765" cy="79473"/>
          </a:xfrm>
          <a:prstGeom prst="ellipse">
            <a:avLst/>
          </a:prstGeom>
          <a:solidFill>
            <a:schemeClr val="tx1">
              <a:lumMod val="75000"/>
              <a:lumOff val="25000"/>
            </a:schemeClr>
          </a:solidFill>
        </p:spPr>
        <p:style>
          <a:lnRef idx="2">
            <a:schemeClr val="dk1">
              <a:shade val="50000"/>
            </a:schemeClr>
          </a:lnRef>
          <a:fillRef idx="1">
            <a:schemeClr val="dk1"/>
          </a:fillRef>
          <a:effectRef idx="0">
            <a:schemeClr val="dk1"/>
          </a:effectRef>
          <a:fontRef idx="minor">
            <a:schemeClr val="lt1"/>
          </a:fontRef>
        </p:style>
        <p:txBody>
          <a:bodyPr lIns="63996" tIns="31998" rIns="63996" bIns="31998" rtlCol="0" anchor="ctr"/>
          <a:lstStyle/>
          <a:p>
            <a:pPr algn="ctr" defTabSz="767943"/>
            <a:endParaRPr lang="en-US" sz="1500">
              <a:solidFill>
                <a:prstClr val="white"/>
              </a:solidFill>
            </a:endParaRPr>
          </a:p>
        </p:txBody>
      </p:sp>
    </p:spTree>
    <p:extLst>
      <p:ext uri="{BB962C8B-B14F-4D97-AF65-F5344CB8AC3E}">
        <p14:creationId xmlns:p14="http://schemas.microsoft.com/office/powerpoint/2010/main" xmlns="" val="2312365216"/>
      </p:ext>
    </p:extLst>
  </p:cSld>
  <p:clrMapOvr>
    <a:masterClrMapping/>
  </p:clrMapOvr>
  <mc:AlternateContent xmlns:mc="http://schemas.openxmlformats.org/markup-compatibility/2006">
    <mc:Choice xmlns:p14="http://schemas.microsoft.com/office/powerpoint/2010/main" xmlns="" Requires="p14">
      <p:transition spd="slow" p14:dur="20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
                                        <p:tgtEl>
                                          <p:spTgt spid="8"/>
                                        </p:tgtEl>
                                      </p:cBhvr>
                                    </p:animEffect>
                                  </p:childTnLst>
                                </p:cTn>
                              </p:par>
                            </p:childTnLst>
                          </p:cTn>
                        </p:par>
                        <p:par>
                          <p:cTn id="12" fill="hold">
                            <p:stCondLst>
                              <p:cond delay="1010"/>
                            </p:stCondLst>
                            <p:childTnLst>
                              <p:par>
                                <p:cTn id="13" presetID="22" presetClass="entr" presetSubtype="8"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childTnLst>
                          </p:cTn>
                        </p:par>
                        <p:par>
                          <p:cTn id="16" fill="hold">
                            <p:stCondLst>
                              <p:cond delay="151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
                                        <p:tgtEl>
                                          <p:spTgt spid="3"/>
                                        </p:tgtEl>
                                      </p:cBhvr>
                                    </p:animEffect>
                                  </p:childTnLst>
                                </p:cTn>
                              </p:par>
                            </p:childTnLst>
                          </p:cTn>
                        </p:par>
                        <p:par>
                          <p:cTn id="20" fill="hold">
                            <p:stCondLst>
                              <p:cond delay="1520"/>
                            </p:stCondLst>
                            <p:childTnLst>
                              <p:par>
                                <p:cTn id="21" presetID="23" presetClass="entr" presetSubtype="32"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10" fill="hold"/>
                                        <p:tgtEl>
                                          <p:spTgt spid="27"/>
                                        </p:tgtEl>
                                        <p:attrNameLst>
                                          <p:attrName>ppt_w</p:attrName>
                                        </p:attrNameLst>
                                      </p:cBhvr>
                                      <p:tavLst>
                                        <p:tav tm="0">
                                          <p:val>
                                            <p:strVal val="4*#ppt_w"/>
                                          </p:val>
                                        </p:tav>
                                        <p:tav tm="100000">
                                          <p:val>
                                            <p:strVal val="#ppt_w"/>
                                          </p:val>
                                        </p:tav>
                                      </p:tavLst>
                                    </p:anim>
                                    <p:anim calcmode="lin" valueType="num">
                                      <p:cBhvr>
                                        <p:cTn id="24" dur="10" fill="hold"/>
                                        <p:tgtEl>
                                          <p:spTgt spid="27"/>
                                        </p:tgtEl>
                                        <p:attrNameLst>
                                          <p:attrName>ppt_h</p:attrName>
                                        </p:attrNameLst>
                                      </p:cBhvr>
                                      <p:tavLst>
                                        <p:tav tm="0">
                                          <p:val>
                                            <p:strVal val="4*#ppt_h"/>
                                          </p:val>
                                        </p:tav>
                                        <p:tav tm="100000">
                                          <p:val>
                                            <p:strVal val="#ppt_h"/>
                                          </p:val>
                                        </p:tav>
                                      </p:tavLst>
                                    </p:anim>
                                  </p:childTnLst>
                                </p:cTn>
                              </p:par>
                            </p:childTnLst>
                          </p:cTn>
                        </p:par>
                        <p:par>
                          <p:cTn id="25" fill="hold">
                            <p:stCondLst>
                              <p:cond delay="153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
                                        <p:tgtEl>
                                          <p:spTgt spid="9"/>
                                        </p:tgtEl>
                                      </p:cBhvr>
                                    </p:animEffect>
                                  </p:childTnLst>
                                </p:cTn>
                              </p:par>
                            </p:childTnLst>
                          </p:cTn>
                        </p:par>
                        <p:par>
                          <p:cTn id="29" fill="hold">
                            <p:stCondLst>
                              <p:cond delay="1540"/>
                            </p:stCondLst>
                            <p:childTnLst>
                              <p:par>
                                <p:cTn id="30" presetID="10"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
                                        <p:tgtEl>
                                          <p:spTgt spid="28"/>
                                        </p:tgtEl>
                                      </p:cBhvr>
                                    </p:animEffect>
                                  </p:childTnLst>
                                </p:cTn>
                              </p:par>
                            </p:childTnLst>
                          </p:cTn>
                        </p:par>
                        <p:par>
                          <p:cTn id="33" fill="hold">
                            <p:stCondLst>
                              <p:cond delay="155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
                                        <p:tgtEl>
                                          <p:spTgt spid="26"/>
                                        </p:tgtEl>
                                      </p:cBhvr>
                                    </p:animEffect>
                                  </p:childTnLst>
                                </p:cTn>
                              </p:par>
                            </p:childTnLst>
                          </p:cTn>
                        </p:par>
                        <p:par>
                          <p:cTn id="37" fill="hold">
                            <p:stCondLst>
                              <p:cond delay="1560"/>
                            </p:stCondLst>
                            <p:childTnLst>
                              <p:par>
                                <p:cTn id="38" presetID="22" presetClass="entr" presetSubtype="8"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2060"/>
                            </p:stCondLst>
                            <p:childTnLst>
                              <p:par>
                                <p:cTn id="42" presetID="22" presetClass="entr" presetSubtype="8"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par>
                          <p:cTn id="45" fill="hold">
                            <p:stCondLst>
                              <p:cond delay="2560"/>
                            </p:stCondLst>
                            <p:childTnLst>
                              <p:par>
                                <p:cTn id="46" presetID="22" presetClass="entr" presetSubtype="8"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childTnLst>
                          </p:cTn>
                        </p:par>
                        <p:par>
                          <p:cTn id="49" fill="hold">
                            <p:stCondLst>
                              <p:cond delay="3060"/>
                            </p:stCondLst>
                            <p:childTnLst>
                              <p:par>
                                <p:cTn id="50" presetID="23" presetClass="entr" presetSubtype="32"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10" fill="hold"/>
                                        <p:tgtEl>
                                          <p:spTgt spid="35"/>
                                        </p:tgtEl>
                                        <p:attrNameLst>
                                          <p:attrName>ppt_w</p:attrName>
                                        </p:attrNameLst>
                                      </p:cBhvr>
                                      <p:tavLst>
                                        <p:tav tm="0">
                                          <p:val>
                                            <p:strVal val="4*#ppt_w"/>
                                          </p:val>
                                        </p:tav>
                                        <p:tav tm="100000">
                                          <p:val>
                                            <p:strVal val="#ppt_w"/>
                                          </p:val>
                                        </p:tav>
                                      </p:tavLst>
                                    </p:anim>
                                    <p:anim calcmode="lin" valueType="num">
                                      <p:cBhvr>
                                        <p:cTn id="53" dur="10" fill="hold"/>
                                        <p:tgtEl>
                                          <p:spTgt spid="35"/>
                                        </p:tgtEl>
                                        <p:attrNameLst>
                                          <p:attrName>ppt_h</p:attrName>
                                        </p:attrNameLst>
                                      </p:cBhvr>
                                      <p:tavLst>
                                        <p:tav tm="0">
                                          <p:val>
                                            <p:strVal val="4*#ppt_h"/>
                                          </p:val>
                                        </p:tav>
                                        <p:tav tm="100000">
                                          <p:val>
                                            <p:strVal val="#ppt_h"/>
                                          </p:val>
                                        </p:tav>
                                      </p:tavLst>
                                    </p:anim>
                                  </p:childTnLst>
                                </p:cTn>
                              </p:par>
                            </p:childTnLst>
                          </p:cTn>
                        </p:par>
                        <p:par>
                          <p:cTn id="54" fill="hold">
                            <p:stCondLst>
                              <p:cond delay="3070"/>
                            </p:stCondLst>
                            <p:childTnLst>
                              <p:par>
                                <p:cTn id="55" presetID="22" presetClass="entr" presetSubtype="8"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10"/>
                                        <p:tgtEl>
                                          <p:spTgt spid="29"/>
                                        </p:tgtEl>
                                      </p:cBhvr>
                                    </p:animEffect>
                                  </p:childTnLst>
                                </p:cTn>
                              </p:par>
                            </p:childTnLst>
                          </p:cTn>
                        </p:par>
                        <p:par>
                          <p:cTn id="58" fill="hold">
                            <p:stCondLst>
                              <p:cond delay="3080"/>
                            </p:stCondLst>
                            <p:childTnLst>
                              <p:par>
                                <p:cTn id="59" presetID="10"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
                                        <p:tgtEl>
                                          <p:spTgt spid="36"/>
                                        </p:tgtEl>
                                      </p:cBhvr>
                                    </p:animEffect>
                                  </p:childTnLst>
                                </p:cTn>
                              </p:par>
                            </p:childTnLst>
                          </p:cTn>
                        </p:par>
                        <p:par>
                          <p:cTn id="62" fill="hold">
                            <p:stCondLst>
                              <p:cond delay="3090"/>
                            </p:stCondLst>
                            <p:childTnLst>
                              <p:par>
                                <p:cTn id="63" presetID="10"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
                                        <p:tgtEl>
                                          <p:spTgt spid="34"/>
                                        </p:tgtEl>
                                      </p:cBhvr>
                                    </p:animEffect>
                                  </p:childTnLst>
                                </p:cTn>
                              </p:par>
                            </p:childTnLst>
                          </p:cTn>
                        </p:par>
                        <p:par>
                          <p:cTn id="66" fill="hold">
                            <p:stCondLst>
                              <p:cond delay="3100"/>
                            </p:stCondLst>
                            <p:childTnLst>
                              <p:par>
                                <p:cTn id="67" presetID="22" presetClass="entr" presetSubtype="8" fill="hold"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left)">
                                      <p:cBhvr>
                                        <p:cTn id="69" dur="250"/>
                                        <p:tgtEl>
                                          <p:spTgt spid="6"/>
                                        </p:tgtEl>
                                      </p:cBhvr>
                                    </p:animEffect>
                                  </p:childTnLst>
                                </p:cTn>
                              </p:par>
                            </p:childTnLst>
                          </p:cTn>
                        </p:par>
                        <p:par>
                          <p:cTn id="70" fill="hold">
                            <p:stCondLst>
                              <p:cond delay="3350"/>
                            </p:stCondLst>
                            <p:childTnLst>
                              <p:par>
                                <p:cTn id="71" presetID="23" presetClass="entr" presetSubtype="32"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p:cTn id="73" dur="250" fill="hold"/>
                                        <p:tgtEl>
                                          <p:spTgt spid="43"/>
                                        </p:tgtEl>
                                        <p:attrNameLst>
                                          <p:attrName>ppt_w</p:attrName>
                                        </p:attrNameLst>
                                      </p:cBhvr>
                                      <p:tavLst>
                                        <p:tav tm="0">
                                          <p:val>
                                            <p:strVal val="4*#ppt_w"/>
                                          </p:val>
                                        </p:tav>
                                        <p:tav tm="100000">
                                          <p:val>
                                            <p:strVal val="#ppt_w"/>
                                          </p:val>
                                        </p:tav>
                                      </p:tavLst>
                                    </p:anim>
                                    <p:anim calcmode="lin" valueType="num">
                                      <p:cBhvr>
                                        <p:cTn id="74" dur="250" fill="hold"/>
                                        <p:tgtEl>
                                          <p:spTgt spid="43"/>
                                        </p:tgtEl>
                                        <p:attrNameLst>
                                          <p:attrName>ppt_h</p:attrName>
                                        </p:attrNameLst>
                                      </p:cBhvr>
                                      <p:tavLst>
                                        <p:tav tm="0">
                                          <p:val>
                                            <p:strVal val="4*#ppt_h"/>
                                          </p:val>
                                        </p:tav>
                                        <p:tav tm="100000">
                                          <p:val>
                                            <p:strVal val="#ppt_h"/>
                                          </p:val>
                                        </p:tav>
                                      </p:tavLst>
                                    </p:anim>
                                  </p:childTnLst>
                                </p:cTn>
                              </p:par>
                            </p:childTnLst>
                          </p:cTn>
                        </p:par>
                        <p:par>
                          <p:cTn id="75" fill="hold">
                            <p:stCondLst>
                              <p:cond delay="3600"/>
                            </p:stCondLst>
                            <p:childTnLst>
                              <p:par>
                                <p:cTn id="76" presetID="22" presetClass="entr" presetSubtype="8"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250"/>
                                        <p:tgtEl>
                                          <p:spTgt spid="37"/>
                                        </p:tgtEl>
                                      </p:cBhvr>
                                    </p:animEffect>
                                  </p:childTnLst>
                                </p:cTn>
                              </p:par>
                            </p:childTnLst>
                          </p:cTn>
                        </p:par>
                        <p:par>
                          <p:cTn id="79" fill="hold">
                            <p:stCondLst>
                              <p:cond delay="3850"/>
                            </p:stCondLst>
                            <p:childTnLst>
                              <p:par>
                                <p:cTn id="80" presetID="10"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250"/>
                                        <p:tgtEl>
                                          <p:spTgt spid="44"/>
                                        </p:tgtEl>
                                      </p:cBhvr>
                                    </p:animEffect>
                                  </p:childTnLst>
                                </p:cTn>
                              </p:par>
                            </p:childTnLst>
                          </p:cTn>
                        </p:par>
                        <p:par>
                          <p:cTn id="83" fill="hold">
                            <p:stCondLst>
                              <p:cond delay="4100"/>
                            </p:stCondLst>
                            <p:childTnLst>
                              <p:par>
                                <p:cTn id="84" presetID="10" presetClass="entr" presetSubtype="0" fill="hold" grpId="0" nodeType="after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250"/>
                                        <p:tgtEl>
                                          <p:spTgt spid="42"/>
                                        </p:tgtEl>
                                      </p:cBhvr>
                                    </p:animEffect>
                                  </p:childTnLst>
                                </p:cTn>
                              </p:par>
                            </p:childTnLst>
                          </p:cTn>
                        </p:par>
                        <p:par>
                          <p:cTn id="87" fill="hold">
                            <p:stCondLst>
                              <p:cond delay="4350"/>
                            </p:stCondLst>
                            <p:childTnLst>
                              <p:par>
                                <p:cTn id="88" presetID="22" presetClass="entr" presetSubtype="8" fill="hold" nodeType="after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wipe(left)">
                                      <p:cBhvr>
                                        <p:cTn id="90" dur="250"/>
                                        <p:tgtEl>
                                          <p:spTgt spid="7"/>
                                        </p:tgtEl>
                                      </p:cBhvr>
                                    </p:animEffect>
                                  </p:childTnLst>
                                </p:cTn>
                              </p:par>
                            </p:childTnLst>
                          </p:cTn>
                        </p:par>
                        <p:par>
                          <p:cTn id="91" fill="hold">
                            <p:stCondLst>
                              <p:cond delay="4600"/>
                            </p:stCondLst>
                            <p:childTnLst>
                              <p:par>
                                <p:cTn id="92" presetID="22" presetClass="entr" presetSubtype="8" fill="hold" grpId="0" nodeType="after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childTnLst>
                          </p:cTn>
                        </p:par>
                        <p:par>
                          <p:cTn id="95" fill="hold">
                            <p:stCondLst>
                              <p:cond delay="5100"/>
                            </p:stCondLst>
                            <p:childTnLst>
                              <p:par>
                                <p:cTn id="96" presetID="22" presetClass="entr" presetSubtype="8" fill="hold"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wipe(left)">
                                      <p:cBhvr>
                                        <p:cTn id="98" dur="250"/>
                                        <p:tgtEl>
                                          <p:spTgt spid="53"/>
                                        </p:tgtEl>
                                      </p:cBhvr>
                                    </p:animEffect>
                                  </p:childTnLst>
                                </p:cTn>
                              </p:par>
                            </p:childTnLst>
                          </p:cTn>
                        </p:par>
                        <p:par>
                          <p:cTn id="99" fill="hold">
                            <p:stCondLst>
                              <p:cond delay="5350"/>
                            </p:stCondLst>
                            <p:childTnLst>
                              <p:par>
                                <p:cTn id="100" presetID="23" presetClass="entr" presetSubtype="32"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 calcmode="lin" valueType="num">
                                      <p:cBhvr>
                                        <p:cTn id="102" dur="250" fill="hold"/>
                                        <p:tgtEl>
                                          <p:spTgt spid="51"/>
                                        </p:tgtEl>
                                        <p:attrNameLst>
                                          <p:attrName>ppt_w</p:attrName>
                                        </p:attrNameLst>
                                      </p:cBhvr>
                                      <p:tavLst>
                                        <p:tav tm="0">
                                          <p:val>
                                            <p:strVal val="4*#ppt_w"/>
                                          </p:val>
                                        </p:tav>
                                        <p:tav tm="100000">
                                          <p:val>
                                            <p:strVal val="#ppt_w"/>
                                          </p:val>
                                        </p:tav>
                                      </p:tavLst>
                                    </p:anim>
                                    <p:anim calcmode="lin" valueType="num">
                                      <p:cBhvr>
                                        <p:cTn id="103" dur="250" fill="hold"/>
                                        <p:tgtEl>
                                          <p:spTgt spid="51"/>
                                        </p:tgtEl>
                                        <p:attrNameLst>
                                          <p:attrName>ppt_h</p:attrName>
                                        </p:attrNameLst>
                                      </p:cBhvr>
                                      <p:tavLst>
                                        <p:tav tm="0">
                                          <p:val>
                                            <p:strVal val="4*#ppt_h"/>
                                          </p:val>
                                        </p:tav>
                                        <p:tav tm="100000">
                                          <p:val>
                                            <p:strVal val="#ppt_h"/>
                                          </p:val>
                                        </p:tav>
                                      </p:tavLst>
                                    </p:anim>
                                  </p:childTnLst>
                                </p:cTn>
                              </p:par>
                            </p:childTnLst>
                          </p:cTn>
                        </p:par>
                        <p:par>
                          <p:cTn id="104" fill="hold">
                            <p:stCondLst>
                              <p:cond delay="5600"/>
                            </p:stCondLst>
                            <p:childTnLst>
                              <p:par>
                                <p:cTn id="105" presetID="22" presetClass="entr" presetSubtype="8" fill="hold" nodeType="after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wipe(left)">
                                      <p:cBhvr>
                                        <p:cTn id="107" dur="250"/>
                                        <p:tgtEl>
                                          <p:spTgt spid="45"/>
                                        </p:tgtEl>
                                      </p:cBhvr>
                                    </p:animEffect>
                                  </p:childTnLst>
                                </p:cTn>
                              </p:par>
                            </p:childTnLst>
                          </p:cTn>
                        </p:par>
                        <p:par>
                          <p:cTn id="108" fill="hold">
                            <p:stCondLst>
                              <p:cond delay="5850"/>
                            </p:stCondLst>
                            <p:childTnLst>
                              <p:par>
                                <p:cTn id="109" presetID="10" presetClass="entr" presetSubtype="0" fill="hold" grpId="0"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fade">
                                      <p:cBhvr>
                                        <p:cTn id="111" dur="250"/>
                                        <p:tgtEl>
                                          <p:spTgt spid="52"/>
                                        </p:tgtEl>
                                      </p:cBhvr>
                                    </p:animEffect>
                                  </p:childTnLst>
                                </p:cTn>
                              </p:par>
                            </p:childTnLst>
                          </p:cTn>
                        </p:par>
                        <p:par>
                          <p:cTn id="112" fill="hold">
                            <p:stCondLst>
                              <p:cond delay="6100"/>
                            </p:stCondLst>
                            <p:childTnLst>
                              <p:par>
                                <p:cTn id="113" presetID="10" presetClass="entr" presetSubtype="0"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fade">
                                      <p:cBhvr>
                                        <p:cTn id="115" dur="250"/>
                                        <p:tgtEl>
                                          <p:spTgt spid="50"/>
                                        </p:tgtEl>
                                      </p:cBhvr>
                                    </p:animEffect>
                                  </p:childTnLst>
                                </p:cTn>
                              </p:par>
                            </p:childTnLst>
                          </p:cTn>
                        </p:par>
                        <p:par>
                          <p:cTn id="116" fill="hold">
                            <p:stCondLst>
                              <p:cond delay="6350"/>
                            </p:stCondLst>
                            <p:childTnLst>
                              <p:par>
                                <p:cTn id="117" presetID="22" presetClass="entr" presetSubtype="8" fill="hold" nodeType="after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wipe(left)">
                                      <p:cBhvr>
                                        <p:cTn id="119" dur="250"/>
                                        <p:tgtEl>
                                          <p:spTgt spid="57"/>
                                        </p:tgtEl>
                                      </p:cBhvr>
                                    </p:animEffect>
                                  </p:childTnLst>
                                </p:cTn>
                              </p:par>
                            </p:childTnLst>
                          </p:cTn>
                        </p:par>
                        <p:par>
                          <p:cTn id="120" fill="hold">
                            <p:stCondLst>
                              <p:cond delay="6600"/>
                            </p:stCondLst>
                            <p:childTnLst>
                              <p:par>
                                <p:cTn id="121" presetID="22" presetClass="entr" presetSubtype="8" fill="hold" nodeType="after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wipe(left)">
                                      <p:cBhvr>
                                        <p:cTn id="123" dur="250"/>
                                        <p:tgtEl>
                                          <p:spTgt spid="63"/>
                                        </p:tgtEl>
                                      </p:cBhvr>
                                    </p:animEffect>
                                  </p:childTnLst>
                                </p:cTn>
                              </p:par>
                            </p:childTnLst>
                          </p:cTn>
                        </p:par>
                        <p:par>
                          <p:cTn id="124" fill="hold">
                            <p:stCondLst>
                              <p:cond delay="6850"/>
                            </p:stCondLst>
                            <p:childTnLst>
                              <p:par>
                                <p:cTn id="125" presetID="22" presetClass="entr" presetSubtype="8" fill="hold" nodeType="afterEffect">
                                  <p:stCondLst>
                                    <p:cond delay="0"/>
                                  </p:stCondLst>
                                  <p:childTnLst>
                                    <p:set>
                                      <p:cBhvr>
                                        <p:cTn id="126" dur="1" fill="hold">
                                          <p:stCondLst>
                                            <p:cond delay="0"/>
                                          </p:stCondLst>
                                        </p:cTn>
                                        <p:tgtEl>
                                          <p:spTgt spid="58"/>
                                        </p:tgtEl>
                                        <p:attrNameLst>
                                          <p:attrName>style.visibility</p:attrName>
                                        </p:attrNameLst>
                                      </p:cBhvr>
                                      <p:to>
                                        <p:strVal val="visible"/>
                                      </p:to>
                                    </p:set>
                                    <p:animEffect transition="in" filter="wipe(left)">
                                      <p:cBhvr>
                                        <p:cTn id="127" dur="250"/>
                                        <p:tgtEl>
                                          <p:spTgt spid="58"/>
                                        </p:tgtEl>
                                      </p:cBhvr>
                                    </p:animEffect>
                                  </p:childTnLst>
                                </p:cTn>
                              </p:par>
                            </p:childTnLst>
                          </p:cTn>
                        </p:par>
                        <p:par>
                          <p:cTn id="128" fill="hold">
                            <p:stCondLst>
                              <p:cond delay="7100"/>
                            </p:stCondLst>
                            <p:childTnLst>
                              <p:par>
                                <p:cTn id="129" presetID="23" presetClass="entr" presetSubtype="32" fill="hold" grpId="0" nodeType="afterEffect">
                                  <p:stCondLst>
                                    <p:cond delay="0"/>
                                  </p:stCondLst>
                                  <p:childTnLst>
                                    <p:set>
                                      <p:cBhvr>
                                        <p:cTn id="130" dur="1" fill="hold">
                                          <p:stCondLst>
                                            <p:cond delay="0"/>
                                          </p:stCondLst>
                                        </p:cTn>
                                        <p:tgtEl>
                                          <p:spTgt spid="68"/>
                                        </p:tgtEl>
                                        <p:attrNameLst>
                                          <p:attrName>style.visibility</p:attrName>
                                        </p:attrNameLst>
                                      </p:cBhvr>
                                      <p:to>
                                        <p:strVal val="visible"/>
                                      </p:to>
                                    </p:set>
                                    <p:anim calcmode="lin" valueType="num">
                                      <p:cBhvr>
                                        <p:cTn id="131" dur="250" fill="hold"/>
                                        <p:tgtEl>
                                          <p:spTgt spid="68"/>
                                        </p:tgtEl>
                                        <p:attrNameLst>
                                          <p:attrName>ppt_w</p:attrName>
                                        </p:attrNameLst>
                                      </p:cBhvr>
                                      <p:tavLst>
                                        <p:tav tm="0">
                                          <p:val>
                                            <p:strVal val="4*#ppt_w"/>
                                          </p:val>
                                        </p:tav>
                                        <p:tav tm="100000">
                                          <p:val>
                                            <p:strVal val="#ppt_w"/>
                                          </p:val>
                                        </p:tav>
                                      </p:tavLst>
                                    </p:anim>
                                    <p:anim calcmode="lin" valueType="num">
                                      <p:cBhvr>
                                        <p:cTn id="132" dur="250" fill="hold"/>
                                        <p:tgtEl>
                                          <p:spTgt spid="68"/>
                                        </p:tgtEl>
                                        <p:attrNameLst>
                                          <p:attrName>ppt_h</p:attrName>
                                        </p:attrNameLst>
                                      </p:cBhvr>
                                      <p:tavLst>
                                        <p:tav tm="0">
                                          <p:val>
                                            <p:strVal val="4*#ppt_h"/>
                                          </p:val>
                                        </p:tav>
                                        <p:tav tm="100000">
                                          <p:val>
                                            <p:strVal val="#ppt_h"/>
                                          </p:val>
                                        </p:tav>
                                      </p:tavLst>
                                    </p:anim>
                                  </p:childTnLst>
                                </p:cTn>
                              </p:par>
                            </p:childTnLst>
                          </p:cTn>
                        </p:par>
                        <p:par>
                          <p:cTn id="133" fill="hold">
                            <p:stCondLst>
                              <p:cond delay="7350"/>
                            </p:stCondLst>
                            <p:childTnLst>
                              <p:par>
                                <p:cTn id="134" presetID="10" presetClass="entr" presetSubtype="0" fill="hold" grpId="0" nodeType="afterEffect">
                                  <p:stCondLst>
                                    <p:cond delay="0"/>
                                  </p:stCondLst>
                                  <p:childTnLst>
                                    <p:set>
                                      <p:cBhvr>
                                        <p:cTn id="135" dur="1" fill="hold">
                                          <p:stCondLst>
                                            <p:cond delay="0"/>
                                          </p:stCondLst>
                                        </p:cTn>
                                        <p:tgtEl>
                                          <p:spTgt spid="74"/>
                                        </p:tgtEl>
                                        <p:attrNameLst>
                                          <p:attrName>style.visibility</p:attrName>
                                        </p:attrNameLst>
                                      </p:cBhvr>
                                      <p:to>
                                        <p:strVal val="visible"/>
                                      </p:to>
                                    </p:set>
                                    <p:animEffect transition="in" filter="fade">
                                      <p:cBhvr>
                                        <p:cTn id="136" dur="250"/>
                                        <p:tgtEl>
                                          <p:spTgt spid="74"/>
                                        </p:tgtEl>
                                      </p:cBhvr>
                                    </p:animEffect>
                                  </p:childTnLst>
                                </p:cTn>
                              </p:par>
                            </p:childTnLst>
                          </p:cTn>
                        </p:par>
                        <p:par>
                          <p:cTn id="137" fill="hold">
                            <p:stCondLst>
                              <p:cond delay="7600"/>
                            </p:stCondLst>
                            <p:childTnLst>
                              <p:par>
                                <p:cTn id="138" presetID="22" presetClass="entr" presetSubtype="8" fill="hold" nodeType="afterEffect">
                                  <p:stCondLst>
                                    <p:cond delay="0"/>
                                  </p:stCondLst>
                                  <p:childTnLst>
                                    <p:set>
                                      <p:cBhvr>
                                        <p:cTn id="139" dur="1" fill="hold">
                                          <p:stCondLst>
                                            <p:cond delay="0"/>
                                          </p:stCondLst>
                                        </p:cTn>
                                        <p:tgtEl>
                                          <p:spTgt spid="67"/>
                                        </p:tgtEl>
                                        <p:attrNameLst>
                                          <p:attrName>style.visibility</p:attrName>
                                        </p:attrNameLst>
                                      </p:cBhvr>
                                      <p:to>
                                        <p:strVal val="visible"/>
                                      </p:to>
                                    </p:set>
                                    <p:animEffect transition="in" filter="wipe(left)">
                                      <p:cBhvr>
                                        <p:cTn id="140" dur="250"/>
                                        <p:tgtEl>
                                          <p:spTgt spid="67"/>
                                        </p:tgtEl>
                                      </p:cBhvr>
                                    </p:animEffect>
                                  </p:childTnLst>
                                </p:cTn>
                              </p:par>
                            </p:childTnLst>
                          </p:cTn>
                        </p:par>
                        <p:par>
                          <p:cTn id="141" fill="hold">
                            <p:stCondLst>
                              <p:cond delay="7850"/>
                            </p:stCondLst>
                            <p:childTnLst>
                              <p:par>
                                <p:cTn id="142" presetID="22" presetClass="entr" presetSubtype="8" fill="hold" nodeType="afterEffect">
                                  <p:stCondLst>
                                    <p:cond delay="0"/>
                                  </p:stCondLst>
                                  <p:childTnLst>
                                    <p:set>
                                      <p:cBhvr>
                                        <p:cTn id="143" dur="1" fill="hold">
                                          <p:stCondLst>
                                            <p:cond delay="0"/>
                                          </p:stCondLst>
                                        </p:cTn>
                                        <p:tgtEl>
                                          <p:spTgt spid="77"/>
                                        </p:tgtEl>
                                        <p:attrNameLst>
                                          <p:attrName>style.visibility</p:attrName>
                                        </p:attrNameLst>
                                      </p:cBhvr>
                                      <p:to>
                                        <p:strVal val="visible"/>
                                      </p:to>
                                    </p:set>
                                    <p:animEffect transition="in" filter="wipe(left)">
                                      <p:cBhvr>
                                        <p:cTn id="144" dur="250"/>
                                        <p:tgtEl>
                                          <p:spTgt spid="77"/>
                                        </p:tgtEl>
                                      </p:cBhvr>
                                    </p:animEffect>
                                  </p:childTnLst>
                                </p:cTn>
                              </p:par>
                            </p:childTnLst>
                          </p:cTn>
                        </p:par>
                        <p:par>
                          <p:cTn id="145" fill="hold">
                            <p:stCondLst>
                              <p:cond delay="8100"/>
                            </p:stCondLst>
                            <p:childTnLst>
                              <p:par>
                                <p:cTn id="146" presetID="23" presetClass="entr" presetSubtype="32" fill="hold" grpId="0" nodeType="afterEffect">
                                  <p:stCondLst>
                                    <p:cond delay="0"/>
                                  </p:stCondLst>
                                  <p:childTnLst>
                                    <p:set>
                                      <p:cBhvr>
                                        <p:cTn id="147" dur="1" fill="hold">
                                          <p:stCondLst>
                                            <p:cond delay="0"/>
                                          </p:stCondLst>
                                        </p:cTn>
                                        <p:tgtEl>
                                          <p:spTgt spid="75"/>
                                        </p:tgtEl>
                                        <p:attrNameLst>
                                          <p:attrName>style.visibility</p:attrName>
                                        </p:attrNameLst>
                                      </p:cBhvr>
                                      <p:to>
                                        <p:strVal val="visible"/>
                                      </p:to>
                                    </p:set>
                                    <p:anim calcmode="lin" valueType="num">
                                      <p:cBhvr>
                                        <p:cTn id="148" dur="250" fill="hold"/>
                                        <p:tgtEl>
                                          <p:spTgt spid="75"/>
                                        </p:tgtEl>
                                        <p:attrNameLst>
                                          <p:attrName>ppt_w</p:attrName>
                                        </p:attrNameLst>
                                      </p:cBhvr>
                                      <p:tavLst>
                                        <p:tav tm="0">
                                          <p:val>
                                            <p:strVal val="4*#ppt_w"/>
                                          </p:val>
                                        </p:tav>
                                        <p:tav tm="100000">
                                          <p:val>
                                            <p:strVal val="#ppt_w"/>
                                          </p:val>
                                        </p:tav>
                                      </p:tavLst>
                                    </p:anim>
                                    <p:anim calcmode="lin" valueType="num">
                                      <p:cBhvr>
                                        <p:cTn id="149" dur="250" fill="hold"/>
                                        <p:tgtEl>
                                          <p:spTgt spid="75"/>
                                        </p:tgtEl>
                                        <p:attrNameLst>
                                          <p:attrName>ppt_h</p:attrName>
                                        </p:attrNameLst>
                                      </p:cBhvr>
                                      <p:tavLst>
                                        <p:tav tm="0">
                                          <p:val>
                                            <p:strVal val="4*#ppt_h"/>
                                          </p:val>
                                        </p:tav>
                                        <p:tav tm="100000">
                                          <p:val>
                                            <p:strVal val="#ppt_h"/>
                                          </p:val>
                                        </p:tav>
                                      </p:tavLst>
                                    </p:anim>
                                  </p:childTnLst>
                                </p:cTn>
                              </p:par>
                            </p:childTnLst>
                          </p:cTn>
                        </p:par>
                        <p:par>
                          <p:cTn id="150" fill="hold">
                            <p:stCondLst>
                              <p:cond delay="8350"/>
                            </p:stCondLst>
                            <p:childTnLst>
                              <p:par>
                                <p:cTn id="151" presetID="22" presetClass="entr" presetSubtype="8" fill="hold" nodeType="afterEffect">
                                  <p:stCondLst>
                                    <p:cond delay="0"/>
                                  </p:stCondLst>
                                  <p:childTnLst>
                                    <p:set>
                                      <p:cBhvr>
                                        <p:cTn id="152" dur="1" fill="hold">
                                          <p:stCondLst>
                                            <p:cond delay="0"/>
                                          </p:stCondLst>
                                        </p:cTn>
                                        <p:tgtEl>
                                          <p:spTgt spid="69"/>
                                        </p:tgtEl>
                                        <p:attrNameLst>
                                          <p:attrName>style.visibility</p:attrName>
                                        </p:attrNameLst>
                                      </p:cBhvr>
                                      <p:to>
                                        <p:strVal val="visible"/>
                                      </p:to>
                                    </p:set>
                                    <p:animEffect transition="in" filter="wipe(left)">
                                      <p:cBhvr>
                                        <p:cTn id="153" dur="250"/>
                                        <p:tgtEl>
                                          <p:spTgt spid="69"/>
                                        </p:tgtEl>
                                      </p:cBhvr>
                                    </p:animEffect>
                                  </p:childTnLst>
                                </p:cTn>
                              </p:par>
                            </p:childTnLst>
                          </p:cTn>
                        </p:par>
                        <p:par>
                          <p:cTn id="154" fill="hold">
                            <p:stCondLst>
                              <p:cond delay="8600"/>
                            </p:stCondLst>
                            <p:childTnLst>
                              <p:par>
                                <p:cTn id="155" presetID="10" presetClass="entr" presetSubtype="0" fill="hold" grpId="0" nodeType="afterEffect">
                                  <p:stCondLst>
                                    <p:cond delay="0"/>
                                  </p:stCondLst>
                                  <p:childTnLst>
                                    <p:set>
                                      <p:cBhvr>
                                        <p:cTn id="156" dur="1" fill="hold">
                                          <p:stCondLst>
                                            <p:cond delay="0"/>
                                          </p:stCondLst>
                                        </p:cTn>
                                        <p:tgtEl>
                                          <p:spTgt spid="76"/>
                                        </p:tgtEl>
                                        <p:attrNameLst>
                                          <p:attrName>style.visibility</p:attrName>
                                        </p:attrNameLst>
                                      </p:cBhvr>
                                      <p:to>
                                        <p:strVal val="visible"/>
                                      </p:to>
                                    </p:set>
                                    <p:animEffect transition="in" filter="fade">
                                      <p:cBhvr>
                                        <p:cTn id="157" dur="250"/>
                                        <p:tgtEl>
                                          <p:spTgt spid="76"/>
                                        </p:tgtEl>
                                      </p:cBhvr>
                                    </p:animEffect>
                                  </p:childTnLst>
                                </p:cTn>
                              </p:par>
                            </p:childTnLst>
                          </p:cTn>
                        </p:par>
                        <p:par>
                          <p:cTn id="158" fill="hold">
                            <p:stCondLst>
                              <p:cond delay="8850"/>
                            </p:stCondLst>
                            <p:childTnLst>
                              <p:par>
                                <p:cTn id="159" presetID="10" presetClass="entr" presetSubtype="0" fill="hold" grpId="0" nodeType="afterEffect">
                                  <p:stCondLst>
                                    <p:cond delay="0"/>
                                  </p:stCondLst>
                                  <p:childTnLst>
                                    <p:set>
                                      <p:cBhvr>
                                        <p:cTn id="160" dur="1" fill="hold">
                                          <p:stCondLst>
                                            <p:cond delay="0"/>
                                          </p:stCondLst>
                                        </p:cTn>
                                        <p:tgtEl>
                                          <p:spTgt spid="73"/>
                                        </p:tgtEl>
                                        <p:attrNameLst>
                                          <p:attrName>style.visibility</p:attrName>
                                        </p:attrNameLst>
                                      </p:cBhvr>
                                      <p:to>
                                        <p:strVal val="visible"/>
                                      </p:to>
                                    </p:set>
                                    <p:animEffect transition="in" filter="fade">
                                      <p:cBhvr>
                                        <p:cTn id="161" dur="250"/>
                                        <p:tgtEl>
                                          <p:spTgt spid="73"/>
                                        </p:tgtEl>
                                      </p:cBhvr>
                                    </p:animEffect>
                                  </p:childTnLst>
                                </p:cTn>
                              </p:par>
                            </p:childTnLst>
                          </p:cTn>
                        </p:par>
                        <p:par>
                          <p:cTn id="162" fill="hold">
                            <p:stCondLst>
                              <p:cond delay="9100"/>
                            </p:stCondLst>
                            <p:childTnLst>
                              <p:par>
                                <p:cTn id="163" presetID="22" presetClass="entr" presetSubtype="8" fill="hold" grpId="0" nodeType="afterEffect">
                                  <p:stCondLst>
                                    <p:cond delay="0"/>
                                  </p:stCondLst>
                                  <p:childTnLst>
                                    <p:set>
                                      <p:cBhvr>
                                        <p:cTn id="164" dur="1" fill="hold">
                                          <p:stCondLst>
                                            <p:cond delay="0"/>
                                          </p:stCondLst>
                                        </p:cTn>
                                        <p:tgtEl>
                                          <p:spTgt spid="78"/>
                                        </p:tgtEl>
                                        <p:attrNameLst>
                                          <p:attrName>style.visibility</p:attrName>
                                        </p:attrNameLst>
                                      </p:cBhvr>
                                      <p:to>
                                        <p:strVal val="visible"/>
                                      </p:to>
                                    </p:set>
                                    <p:animEffect transition="in" filter="wipe(left)">
                                      <p:cBhvr>
                                        <p:cTn id="165" dur="500"/>
                                        <p:tgtEl>
                                          <p:spTgt spid="78"/>
                                        </p:tgtEl>
                                      </p:cBhvr>
                                    </p:animEffect>
                                  </p:childTnLst>
                                </p:cTn>
                              </p:par>
                            </p:childTnLst>
                          </p:cTn>
                        </p:par>
                        <p:par>
                          <p:cTn id="166" fill="hold">
                            <p:stCondLst>
                              <p:cond delay="9600"/>
                            </p:stCondLst>
                            <p:childTnLst>
                              <p:par>
                                <p:cTn id="167" presetID="22" presetClass="entr" presetSubtype="8" fill="hold" grpId="0" nodeType="afterEffect">
                                  <p:stCondLst>
                                    <p:cond delay="0"/>
                                  </p:stCondLst>
                                  <p:childTnLst>
                                    <p:set>
                                      <p:cBhvr>
                                        <p:cTn id="168" dur="1" fill="hold">
                                          <p:stCondLst>
                                            <p:cond delay="0"/>
                                          </p:stCondLst>
                                        </p:cTn>
                                        <p:tgtEl>
                                          <p:spTgt spid="79"/>
                                        </p:tgtEl>
                                        <p:attrNameLst>
                                          <p:attrName>style.visibility</p:attrName>
                                        </p:attrNameLst>
                                      </p:cBhvr>
                                      <p:to>
                                        <p:strVal val="visible"/>
                                      </p:to>
                                    </p:set>
                                    <p:animEffect transition="in" filter="wipe(left)">
                                      <p:cBhvr>
                                        <p:cTn id="169" dur="500"/>
                                        <p:tgtEl>
                                          <p:spTgt spid="79"/>
                                        </p:tgtEl>
                                      </p:cBhvr>
                                    </p:animEffect>
                                  </p:childTnLst>
                                </p:cTn>
                              </p:par>
                            </p:childTnLst>
                          </p:cTn>
                        </p:par>
                        <p:par>
                          <p:cTn id="170" fill="hold">
                            <p:stCondLst>
                              <p:cond delay="10100"/>
                            </p:stCondLst>
                            <p:childTnLst>
                              <p:par>
                                <p:cTn id="171" presetID="22" presetClass="entr" presetSubtype="8" fill="hold" nodeType="afterEffect">
                                  <p:stCondLst>
                                    <p:cond delay="0"/>
                                  </p:stCondLst>
                                  <p:childTnLst>
                                    <p:set>
                                      <p:cBhvr>
                                        <p:cTn id="172" dur="1" fill="hold">
                                          <p:stCondLst>
                                            <p:cond delay="0"/>
                                          </p:stCondLst>
                                        </p:cTn>
                                        <p:tgtEl>
                                          <p:spTgt spid="152"/>
                                        </p:tgtEl>
                                        <p:attrNameLst>
                                          <p:attrName>style.visibility</p:attrName>
                                        </p:attrNameLst>
                                      </p:cBhvr>
                                      <p:to>
                                        <p:strVal val="visible"/>
                                      </p:to>
                                    </p:set>
                                    <p:animEffect transition="in" filter="wipe(left)">
                                      <p:cBhvr>
                                        <p:cTn id="173" dur="250"/>
                                        <p:tgtEl>
                                          <p:spTgt spid="152"/>
                                        </p:tgtEl>
                                      </p:cBhvr>
                                    </p:animEffect>
                                  </p:childTnLst>
                                </p:cTn>
                              </p:par>
                            </p:childTnLst>
                          </p:cTn>
                        </p:par>
                        <p:par>
                          <p:cTn id="174" fill="hold">
                            <p:stCondLst>
                              <p:cond delay="10350"/>
                            </p:stCondLst>
                            <p:childTnLst>
                              <p:par>
                                <p:cTn id="175" presetID="22" presetClass="entr" presetSubtype="8" fill="hold" nodeType="afterEffect">
                                  <p:stCondLst>
                                    <p:cond delay="0"/>
                                  </p:stCondLst>
                                  <p:childTnLst>
                                    <p:set>
                                      <p:cBhvr>
                                        <p:cTn id="176" dur="1" fill="hold">
                                          <p:stCondLst>
                                            <p:cond delay="0"/>
                                          </p:stCondLst>
                                        </p:cTn>
                                        <p:tgtEl>
                                          <p:spTgt spid="160"/>
                                        </p:tgtEl>
                                        <p:attrNameLst>
                                          <p:attrName>style.visibility</p:attrName>
                                        </p:attrNameLst>
                                      </p:cBhvr>
                                      <p:to>
                                        <p:strVal val="visible"/>
                                      </p:to>
                                    </p:set>
                                    <p:animEffect transition="in" filter="wipe(left)">
                                      <p:cBhvr>
                                        <p:cTn id="177" dur="250"/>
                                        <p:tgtEl>
                                          <p:spTgt spid="160"/>
                                        </p:tgtEl>
                                      </p:cBhvr>
                                    </p:animEffect>
                                  </p:childTnLst>
                                </p:cTn>
                              </p:par>
                            </p:childTnLst>
                          </p:cTn>
                        </p:par>
                        <p:par>
                          <p:cTn id="178" fill="hold">
                            <p:stCondLst>
                              <p:cond delay="10600"/>
                            </p:stCondLst>
                            <p:childTnLst>
                              <p:par>
                                <p:cTn id="179" presetID="23" presetClass="entr" presetSubtype="32" fill="hold" grpId="0" nodeType="afterEffect">
                                  <p:stCondLst>
                                    <p:cond delay="0"/>
                                  </p:stCondLst>
                                  <p:childTnLst>
                                    <p:set>
                                      <p:cBhvr>
                                        <p:cTn id="180" dur="1" fill="hold">
                                          <p:stCondLst>
                                            <p:cond delay="0"/>
                                          </p:stCondLst>
                                        </p:cTn>
                                        <p:tgtEl>
                                          <p:spTgt spid="158"/>
                                        </p:tgtEl>
                                        <p:attrNameLst>
                                          <p:attrName>style.visibility</p:attrName>
                                        </p:attrNameLst>
                                      </p:cBhvr>
                                      <p:to>
                                        <p:strVal val="visible"/>
                                      </p:to>
                                    </p:set>
                                    <p:anim calcmode="lin" valueType="num">
                                      <p:cBhvr>
                                        <p:cTn id="181" dur="250" fill="hold"/>
                                        <p:tgtEl>
                                          <p:spTgt spid="158"/>
                                        </p:tgtEl>
                                        <p:attrNameLst>
                                          <p:attrName>ppt_w</p:attrName>
                                        </p:attrNameLst>
                                      </p:cBhvr>
                                      <p:tavLst>
                                        <p:tav tm="0">
                                          <p:val>
                                            <p:strVal val="4*#ppt_w"/>
                                          </p:val>
                                        </p:tav>
                                        <p:tav tm="100000">
                                          <p:val>
                                            <p:strVal val="#ppt_w"/>
                                          </p:val>
                                        </p:tav>
                                      </p:tavLst>
                                    </p:anim>
                                    <p:anim calcmode="lin" valueType="num">
                                      <p:cBhvr>
                                        <p:cTn id="182" dur="250" fill="hold"/>
                                        <p:tgtEl>
                                          <p:spTgt spid="158"/>
                                        </p:tgtEl>
                                        <p:attrNameLst>
                                          <p:attrName>ppt_h</p:attrName>
                                        </p:attrNameLst>
                                      </p:cBhvr>
                                      <p:tavLst>
                                        <p:tav tm="0">
                                          <p:val>
                                            <p:strVal val="4*#ppt_h"/>
                                          </p:val>
                                        </p:tav>
                                        <p:tav tm="100000">
                                          <p:val>
                                            <p:strVal val="#ppt_h"/>
                                          </p:val>
                                        </p:tav>
                                      </p:tavLst>
                                    </p:anim>
                                  </p:childTnLst>
                                </p:cTn>
                              </p:par>
                            </p:childTnLst>
                          </p:cTn>
                        </p:par>
                        <p:par>
                          <p:cTn id="183" fill="hold">
                            <p:stCondLst>
                              <p:cond delay="10850"/>
                            </p:stCondLst>
                            <p:childTnLst>
                              <p:par>
                                <p:cTn id="184" presetID="22" presetClass="entr" presetSubtype="8" fill="hold" nodeType="afterEffect">
                                  <p:stCondLst>
                                    <p:cond delay="0"/>
                                  </p:stCondLst>
                                  <p:childTnLst>
                                    <p:set>
                                      <p:cBhvr>
                                        <p:cTn id="185" dur="1" fill="hold">
                                          <p:stCondLst>
                                            <p:cond delay="0"/>
                                          </p:stCondLst>
                                        </p:cTn>
                                        <p:tgtEl>
                                          <p:spTgt spid="153"/>
                                        </p:tgtEl>
                                        <p:attrNameLst>
                                          <p:attrName>style.visibility</p:attrName>
                                        </p:attrNameLst>
                                      </p:cBhvr>
                                      <p:to>
                                        <p:strVal val="visible"/>
                                      </p:to>
                                    </p:set>
                                    <p:animEffect transition="in" filter="wipe(left)">
                                      <p:cBhvr>
                                        <p:cTn id="186" dur="250"/>
                                        <p:tgtEl>
                                          <p:spTgt spid="153"/>
                                        </p:tgtEl>
                                      </p:cBhvr>
                                    </p:animEffect>
                                  </p:childTnLst>
                                </p:cTn>
                              </p:par>
                            </p:childTnLst>
                          </p:cTn>
                        </p:par>
                        <p:par>
                          <p:cTn id="187" fill="hold">
                            <p:stCondLst>
                              <p:cond delay="11100"/>
                            </p:stCondLst>
                            <p:childTnLst>
                              <p:par>
                                <p:cTn id="188" presetID="10" presetClass="entr" presetSubtype="0" fill="hold" grpId="0" nodeType="afterEffect">
                                  <p:stCondLst>
                                    <p:cond delay="0"/>
                                  </p:stCondLst>
                                  <p:childTnLst>
                                    <p:set>
                                      <p:cBhvr>
                                        <p:cTn id="189" dur="1" fill="hold">
                                          <p:stCondLst>
                                            <p:cond delay="0"/>
                                          </p:stCondLst>
                                        </p:cTn>
                                        <p:tgtEl>
                                          <p:spTgt spid="159"/>
                                        </p:tgtEl>
                                        <p:attrNameLst>
                                          <p:attrName>style.visibility</p:attrName>
                                        </p:attrNameLst>
                                      </p:cBhvr>
                                      <p:to>
                                        <p:strVal val="visible"/>
                                      </p:to>
                                    </p:set>
                                    <p:animEffect transition="in" filter="fade">
                                      <p:cBhvr>
                                        <p:cTn id="190" dur="250"/>
                                        <p:tgtEl>
                                          <p:spTgt spid="159"/>
                                        </p:tgtEl>
                                      </p:cBhvr>
                                    </p:animEffect>
                                  </p:childTnLst>
                                </p:cTn>
                              </p:par>
                            </p:childTnLst>
                          </p:cTn>
                        </p:par>
                        <p:par>
                          <p:cTn id="191" fill="hold">
                            <p:stCondLst>
                              <p:cond delay="11350"/>
                            </p:stCondLst>
                            <p:childTnLst>
                              <p:par>
                                <p:cTn id="192" presetID="10" presetClass="entr" presetSubtype="0" fill="hold" grpId="0" nodeType="afterEffect">
                                  <p:stCondLst>
                                    <p:cond delay="0"/>
                                  </p:stCondLst>
                                  <p:childTnLst>
                                    <p:set>
                                      <p:cBhvr>
                                        <p:cTn id="193" dur="1" fill="hold">
                                          <p:stCondLst>
                                            <p:cond delay="0"/>
                                          </p:stCondLst>
                                        </p:cTn>
                                        <p:tgtEl>
                                          <p:spTgt spid="157"/>
                                        </p:tgtEl>
                                        <p:attrNameLst>
                                          <p:attrName>style.visibility</p:attrName>
                                        </p:attrNameLst>
                                      </p:cBhvr>
                                      <p:to>
                                        <p:strVal val="visible"/>
                                      </p:to>
                                    </p:set>
                                    <p:animEffect transition="in" filter="fade">
                                      <p:cBhvr>
                                        <p:cTn id="194" dur="250"/>
                                        <p:tgtEl>
                                          <p:spTgt spid="157"/>
                                        </p:tgtEl>
                                      </p:cBhvr>
                                    </p:animEffect>
                                  </p:childTnLst>
                                </p:cTn>
                              </p:par>
                            </p:childTnLst>
                          </p:cTn>
                        </p:par>
                        <p:par>
                          <p:cTn id="195" fill="hold">
                            <p:stCondLst>
                              <p:cond delay="11600"/>
                            </p:stCondLst>
                            <p:childTnLst>
                              <p:par>
                                <p:cTn id="196" presetID="22" presetClass="entr" presetSubtype="8" fill="hold" grpId="0" nodeType="afterEffect">
                                  <p:stCondLst>
                                    <p:cond delay="0"/>
                                  </p:stCondLst>
                                  <p:childTnLst>
                                    <p:set>
                                      <p:cBhvr>
                                        <p:cTn id="197" dur="1" fill="hold">
                                          <p:stCondLst>
                                            <p:cond delay="0"/>
                                          </p:stCondLst>
                                        </p:cTn>
                                        <p:tgtEl>
                                          <p:spTgt spid="161"/>
                                        </p:tgtEl>
                                        <p:attrNameLst>
                                          <p:attrName>style.visibility</p:attrName>
                                        </p:attrNameLst>
                                      </p:cBhvr>
                                      <p:to>
                                        <p:strVal val="visible"/>
                                      </p:to>
                                    </p:set>
                                    <p:animEffect transition="in" filter="wipe(left)">
                                      <p:cBhvr>
                                        <p:cTn id="198"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28" grpId="0"/>
      <p:bldP spid="34" grpId="0"/>
      <p:bldP spid="35" grpId="0" animBg="1"/>
      <p:bldP spid="36" grpId="0"/>
      <p:bldP spid="42" grpId="0"/>
      <p:bldP spid="43" grpId="0" animBg="1"/>
      <p:bldP spid="44" grpId="0"/>
      <p:bldP spid="50" grpId="0" animBg="1"/>
      <p:bldP spid="51" grpId="0" animBg="1"/>
      <p:bldP spid="52" grpId="0"/>
      <p:bldP spid="54" grpId="0" animBg="1"/>
      <p:bldP spid="55" grpId="0" animBg="1"/>
      <p:bldP spid="56" grpId="0" animBg="1"/>
      <p:bldP spid="68" grpId="0" animBg="1"/>
      <p:bldP spid="74" grpId="0"/>
      <p:bldP spid="73" grpId="0" animBg="1"/>
      <p:bldP spid="75" grpId="0" animBg="1"/>
      <p:bldP spid="76" grpId="0"/>
      <p:bldP spid="78" grpId="0" animBg="1"/>
      <p:bldP spid="79" grpId="0" animBg="1"/>
      <p:bldP spid="157" grpId="0" animBg="1"/>
      <p:bldP spid="158" grpId="0" animBg="1"/>
      <p:bldP spid="159" grpId="0"/>
      <p:bldP spid="16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17</a:t>
            </a:fld>
            <a:endParaRPr lang="en-US" sz="1400" dirty="0">
              <a:solidFill>
                <a:schemeClr val="tx1">
                  <a:lumMod val="65000"/>
                  <a:lumOff val="35000"/>
                </a:schemeClr>
              </a:solidFill>
              <a:latin typeface="Signika" panose="02010003020600000004" pitchFamily="50" charset="0"/>
            </a:endParaRPr>
          </a:p>
        </p:txBody>
      </p:sp>
      <p:pic>
        <p:nvPicPr>
          <p:cNvPr id="6" name="Picture 3" descr="C:\Users\Elhosseny\Desktop\complex.jpg"/>
          <p:cNvPicPr>
            <a:picLocks noChangeAspect="1" noChangeArrowheads="1"/>
          </p:cNvPicPr>
          <p:nvPr/>
        </p:nvPicPr>
        <p:blipFill>
          <a:blip r:embed="rId2"/>
          <a:srcRect/>
          <a:stretch>
            <a:fillRect/>
          </a:stretch>
        </p:blipFill>
        <p:spPr bwMode="auto">
          <a:xfrm>
            <a:off x="623356" y="2476500"/>
            <a:ext cx="7681541" cy="4109512"/>
          </a:xfrm>
          <a:prstGeom prst="rect">
            <a:avLst/>
          </a:prstGeom>
          <a:solidFill>
            <a:srgbClr val="FFFFFF">
              <a:shade val="85000"/>
            </a:srgbClr>
          </a:solidFill>
          <a:ln w="190500" cap="rnd">
            <a:solidFill>
              <a:srgbClr val="FF00FF"/>
            </a:solidFill>
          </a:ln>
          <a:effectLst>
            <a:glow rad="228600">
              <a:schemeClr val="accent1">
                <a:satMod val="175000"/>
                <a:alpha val="40000"/>
              </a:schemeClr>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Rectangle 6">
            <a:extLst>
              <a:ext uri="{FF2B5EF4-FFF2-40B4-BE49-F238E27FC236}">
                <a16:creationId xmlns="" xmlns:a16="http://schemas.microsoft.com/office/drawing/2014/main" id="{07189A53-4C9D-40CD-BCB1-C1F43F8F3475}"/>
              </a:ext>
            </a:extLst>
          </p:cNvPr>
          <p:cNvSpPr/>
          <p:nvPr/>
        </p:nvSpPr>
        <p:spPr>
          <a:xfrm>
            <a:off x="411568" y="1106376"/>
            <a:ext cx="8451543" cy="1200316"/>
          </a:xfrm>
          <a:prstGeom prst="rect">
            <a:avLst/>
          </a:prstGeom>
        </p:spPr>
        <p:txBody>
          <a:bodyPr wrap="square" lIns="91426" tIns="45714" rIns="91426" bIns="45714">
            <a:spAutoFit/>
          </a:bodyPr>
          <a:lstStyle/>
          <a:p>
            <a:pPr marL="342900" indent="-342900" algn="just">
              <a:buFont typeface="Wingdings" pitchFamily="2" charset="2"/>
              <a:buChar char="Ø"/>
            </a:pPr>
            <a:r>
              <a:rPr lang="en-US" sz="24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Sclerostin is an important player in the well-known bone–vascular axis in chronic kidney disease (CKD) and end-stage renal disease.</a:t>
            </a:r>
          </a:p>
        </p:txBody>
      </p:sp>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2" name="Rectangle 1"/>
          <p:cNvSpPr/>
          <p:nvPr/>
        </p:nvSpPr>
        <p:spPr>
          <a:xfrm>
            <a:off x="373208" y="677375"/>
            <a:ext cx="2576539"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What is the Sclerostin</a:t>
            </a:r>
            <a:endParaRPr lang="en-US" sz="1200" b="1" dirty="0">
              <a:solidFill>
                <a:srgbClr val="FF00FF"/>
              </a:solidFill>
            </a:endParaRPr>
          </a:p>
        </p:txBody>
      </p:sp>
    </p:spTree>
    <p:extLst>
      <p:ext uri="{BB962C8B-B14F-4D97-AF65-F5344CB8AC3E}">
        <p14:creationId xmlns:p14="http://schemas.microsoft.com/office/powerpoint/2010/main" xmlns="" val="32897705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18</a:t>
            </a:fld>
            <a:endParaRPr lang="en-US" sz="1400" dirty="0">
              <a:solidFill>
                <a:schemeClr val="tx1">
                  <a:lumMod val="65000"/>
                  <a:lumOff val="35000"/>
                </a:schemeClr>
              </a:solidFill>
              <a:latin typeface="Signika" panose="02010003020600000004" pitchFamily="50" charset="0"/>
            </a:endParaRPr>
          </a:p>
        </p:txBody>
      </p:sp>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2" name="Rectangle 1"/>
          <p:cNvSpPr/>
          <p:nvPr/>
        </p:nvSpPr>
        <p:spPr>
          <a:xfrm>
            <a:off x="373208" y="677375"/>
            <a:ext cx="2576539"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What is the Sclerostin</a:t>
            </a:r>
            <a:endParaRPr lang="en-US" sz="1200" b="1" dirty="0">
              <a:solidFill>
                <a:srgbClr val="FF00FF"/>
              </a:solidFill>
            </a:endParaRPr>
          </a:p>
        </p:txBody>
      </p:sp>
      <p:pic>
        <p:nvPicPr>
          <p:cNvPr id="12" name="Picture 3" descr="C:\Users\Elhosseny\Desktop\complex.jpg"/>
          <p:cNvPicPr>
            <a:picLocks noChangeAspect="1" noChangeArrowheads="1"/>
          </p:cNvPicPr>
          <p:nvPr/>
        </p:nvPicPr>
        <p:blipFill>
          <a:blip r:embed="rId2"/>
          <a:srcRect/>
          <a:stretch>
            <a:fillRect/>
          </a:stretch>
        </p:blipFill>
        <p:spPr bwMode="auto">
          <a:xfrm>
            <a:off x="623356" y="2476500"/>
            <a:ext cx="7681541" cy="4109512"/>
          </a:xfrm>
          <a:prstGeom prst="rect">
            <a:avLst/>
          </a:prstGeom>
          <a:solidFill>
            <a:srgbClr val="FFFFFF">
              <a:shade val="85000"/>
            </a:srgbClr>
          </a:solidFill>
          <a:ln w="190500" cap="rnd">
            <a:solidFill>
              <a:srgbClr val="FF00FF"/>
            </a:solidFill>
          </a:ln>
          <a:effectLst>
            <a:glow rad="228600">
              <a:schemeClr val="accent1">
                <a:satMod val="175000"/>
                <a:alpha val="40000"/>
              </a:schemeClr>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3" name="Rectangle 12">
            <a:extLst>
              <a:ext uri="{FF2B5EF4-FFF2-40B4-BE49-F238E27FC236}">
                <a16:creationId xmlns="" xmlns:a16="http://schemas.microsoft.com/office/drawing/2014/main" id="{07189A53-4C9D-40CD-BCB1-C1F43F8F3475}"/>
              </a:ext>
            </a:extLst>
          </p:cNvPr>
          <p:cNvSpPr/>
          <p:nvPr/>
        </p:nvSpPr>
        <p:spPr>
          <a:xfrm>
            <a:off x="411568" y="1106376"/>
            <a:ext cx="8451543" cy="1200316"/>
          </a:xfrm>
          <a:prstGeom prst="rect">
            <a:avLst/>
          </a:prstGeom>
        </p:spPr>
        <p:txBody>
          <a:bodyPr wrap="square" lIns="91426" tIns="45714" rIns="91426" bIns="45714">
            <a:spAutoFit/>
          </a:bodyPr>
          <a:lstStyle/>
          <a:p>
            <a:pPr marL="342900" lvl="0" indent="-342900" algn="just">
              <a:buFont typeface="Wingdings" pitchFamily="2" charset="2"/>
              <a:buChar char="Ø"/>
            </a:pPr>
            <a:r>
              <a:rPr lang="en-US" sz="2400" dirty="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It is secreted by osteocytes. As a circulating inhibitor of the </a:t>
            </a:r>
            <a:r>
              <a:rPr lang="en-US" sz="2400" dirty="0" err="1">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Wnt</a:t>
            </a:r>
            <a:r>
              <a:rPr lang="en-US" sz="2400" dirty="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-signaling pathway it inhibits bone formation and contributes to the development of osteoporosis.</a:t>
            </a:r>
          </a:p>
        </p:txBody>
      </p:sp>
    </p:spTree>
    <p:extLst>
      <p:ext uri="{BB962C8B-B14F-4D97-AF65-F5344CB8AC3E}">
        <p14:creationId xmlns:p14="http://schemas.microsoft.com/office/powerpoint/2010/main" xmlns="" val="38604298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50" fill="hold"/>
                                        <p:tgtEl>
                                          <p:spTgt spid="13"/>
                                        </p:tgtEl>
                                        <p:attrNameLst>
                                          <p:attrName>ppt_w</p:attrName>
                                        </p:attrNameLst>
                                      </p:cBhvr>
                                      <p:tavLst>
                                        <p:tav tm="0">
                                          <p:val>
                                            <p:fltVal val="0"/>
                                          </p:val>
                                        </p:tav>
                                        <p:tav tm="100000">
                                          <p:val>
                                            <p:strVal val="#ppt_w"/>
                                          </p:val>
                                        </p:tav>
                                      </p:tavLst>
                                    </p:anim>
                                    <p:anim calcmode="lin" valueType="num">
                                      <p:cBhvr>
                                        <p:cTn id="8" dur="750" fill="hold"/>
                                        <p:tgtEl>
                                          <p:spTgt spid="13"/>
                                        </p:tgtEl>
                                        <p:attrNameLst>
                                          <p:attrName>ppt_h</p:attrName>
                                        </p:attrNameLst>
                                      </p:cBhvr>
                                      <p:tavLst>
                                        <p:tav tm="0">
                                          <p:val>
                                            <p:fltVal val="0"/>
                                          </p:val>
                                        </p:tav>
                                        <p:tav tm="100000">
                                          <p:val>
                                            <p:strVal val="#ppt_h"/>
                                          </p:val>
                                        </p:tav>
                                      </p:tavLst>
                                    </p:anim>
                                    <p:animEffect transition="in" filter="fade">
                                      <p:cBhvr>
                                        <p:cTn id="9"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19</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154253" y="1214470"/>
            <a:ext cx="8652583" cy="1323427"/>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Only osteocytes express </a:t>
            </a: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which acts in a paracrine fashion to inhibit bone formation. Sclerostin is inhibited by parathyroid hormone (PTH) and mechanical loading. Sclerostin antagonizes the activity of BMP (bone morphogenetic protein), a cytokine that induces bone and cartilage formation.</a:t>
            </a:r>
            <a:endParaRPr lang="en-US"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endParaRPr>
          </a:p>
        </p:txBody>
      </p:sp>
      <p:pic>
        <p:nvPicPr>
          <p:cNvPr id="10" name="Picture 2" descr="C:\Users\Elhosseny\Desktop\parts-of-a-normal-bone.jpeg"/>
          <p:cNvPicPr>
            <a:picLocks noChangeAspect="1" noChangeArrowheads="1"/>
          </p:cNvPicPr>
          <p:nvPr/>
        </p:nvPicPr>
        <p:blipFill>
          <a:blip r:embed="rId2"/>
          <a:srcRect/>
          <a:stretch>
            <a:fillRect/>
          </a:stretch>
        </p:blipFill>
        <p:spPr bwMode="auto">
          <a:xfrm>
            <a:off x="178290" y="2983345"/>
            <a:ext cx="8833068" cy="2898347"/>
          </a:xfrm>
          <a:prstGeom prst="round2DiagRect">
            <a:avLst>
              <a:gd name="adj1" fmla="val 16667"/>
              <a:gd name="adj2" fmla="val 0"/>
            </a:avLst>
          </a:prstGeom>
          <a:ln w="88900" cap="sq">
            <a:solidFill>
              <a:schemeClr val="bg2">
                <a:lumMod val="50000"/>
              </a:schemeClr>
            </a:solidFill>
            <a:miter lim="800000"/>
          </a:ln>
          <a:effectLst>
            <a:outerShdw blurRad="254000" algn="tl" rotWithShape="0">
              <a:srgbClr val="000000">
                <a:alpha val="43000"/>
              </a:srgbClr>
            </a:outerShdw>
          </a:effectLst>
        </p:spPr>
      </p:pic>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9" name="Rectangle 8"/>
          <p:cNvSpPr/>
          <p:nvPr/>
        </p:nvSpPr>
        <p:spPr>
          <a:xfrm>
            <a:off x="373208" y="677375"/>
            <a:ext cx="2576539"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What is the Sclerostin</a:t>
            </a:r>
            <a:endParaRPr lang="en-US" sz="1200" b="1" dirty="0">
              <a:solidFill>
                <a:srgbClr val="FF00FF"/>
              </a:solidFill>
            </a:endParaRPr>
          </a:p>
        </p:txBody>
      </p:sp>
    </p:spTree>
    <p:extLst>
      <p:ext uri="{BB962C8B-B14F-4D97-AF65-F5344CB8AC3E}">
        <p14:creationId xmlns:p14="http://schemas.microsoft.com/office/powerpoint/2010/main" xmlns="" val="4177563768"/>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20</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277081" y="1263146"/>
            <a:ext cx="8685776" cy="1631204"/>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Osteocytes synthesize </a:t>
            </a:r>
            <a:r>
              <a:rPr lang="en-US" sz="20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a secreted protein that inhibits bone formation by binding to LRP5/LRP6 </a:t>
            </a:r>
            <a:r>
              <a:rPr lang="en-US" sz="20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coreceptors</a:t>
            </a: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and blunting </a:t>
            </a:r>
            <a:r>
              <a:rPr lang="en-US" sz="20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Wnt</a:t>
            </a: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signaling] Sclerostin, the product of the SOST gene, is the first mediator of communication between osteocytes, bone forming osteoblasts and bone resorbing osteoclasts, critical for bone remodeling</a:t>
            </a:r>
          </a:p>
        </p:txBody>
      </p:sp>
      <p:sp>
        <p:nvSpPr>
          <p:cNvPr id="8" name="Oval 7">
            <a:extLst>
              <a:ext uri="{FF2B5EF4-FFF2-40B4-BE49-F238E27FC236}">
                <a16:creationId xmlns="" xmlns:a16="http://schemas.microsoft.com/office/drawing/2014/main" id="{FF759898-0F25-4AEE-81E2-D1CDED32030E}"/>
              </a:ext>
            </a:extLst>
          </p:cNvPr>
          <p:cNvSpPr/>
          <p:nvPr/>
        </p:nvSpPr>
        <p:spPr>
          <a:xfrm>
            <a:off x="2369129" y="3879275"/>
            <a:ext cx="1731818" cy="3463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Sclerostin</a:t>
            </a:r>
          </a:p>
        </p:txBody>
      </p:sp>
      <p:grpSp>
        <p:nvGrpSpPr>
          <p:cNvPr id="6" name="Group 5"/>
          <p:cNvGrpSpPr/>
          <p:nvPr/>
        </p:nvGrpSpPr>
        <p:grpSpPr>
          <a:xfrm>
            <a:off x="374073" y="3075708"/>
            <a:ext cx="6511635" cy="803565"/>
            <a:chOff x="374073" y="3075708"/>
            <a:chExt cx="6511635" cy="803565"/>
          </a:xfrm>
        </p:grpSpPr>
        <p:sp>
          <p:nvSpPr>
            <p:cNvPr id="2" name="Explosion: 8 Points 1">
              <a:extLst>
                <a:ext uri="{FF2B5EF4-FFF2-40B4-BE49-F238E27FC236}">
                  <a16:creationId xmlns="" xmlns:a16="http://schemas.microsoft.com/office/drawing/2014/main" id="{A039029E-57E9-415D-ABA2-0F83DF70DCFD}"/>
                </a:ext>
              </a:extLst>
            </p:cNvPr>
            <p:cNvSpPr/>
            <p:nvPr/>
          </p:nvSpPr>
          <p:spPr>
            <a:xfrm>
              <a:off x="374073" y="3075708"/>
              <a:ext cx="2008909" cy="8035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Osteocyte</a:t>
              </a:r>
            </a:p>
          </p:txBody>
        </p:sp>
        <p:sp>
          <p:nvSpPr>
            <p:cNvPr id="4" name="Oval 3">
              <a:extLst>
                <a:ext uri="{FF2B5EF4-FFF2-40B4-BE49-F238E27FC236}">
                  <a16:creationId xmlns="" xmlns:a16="http://schemas.microsoft.com/office/drawing/2014/main" id="{F38D7AFD-0752-4017-A094-3FA05EDF8F7D}"/>
                </a:ext>
              </a:extLst>
            </p:cNvPr>
            <p:cNvSpPr/>
            <p:nvPr/>
          </p:nvSpPr>
          <p:spPr>
            <a:xfrm>
              <a:off x="2535380" y="3250823"/>
              <a:ext cx="2840183" cy="3048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Times New Roman" pitchFamily="18" charset="0"/>
                  <a:cs typeface="Times New Roman" pitchFamily="18" charset="0"/>
                </a:rPr>
                <a:t>Scleroxtin</a:t>
              </a:r>
              <a:r>
                <a:rPr lang="en-US" dirty="0">
                  <a:solidFill>
                    <a:schemeClr val="tx1"/>
                  </a:solidFill>
                  <a:latin typeface="Times New Roman" pitchFamily="18" charset="0"/>
                  <a:cs typeface="Times New Roman" pitchFamily="18" charset="0"/>
                </a:rPr>
                <a:t> antibody</a:t>
              </a:r>
            </a:p>
          </p:txBody>
        </p:sp>
        <p:sp>
          <p:nvSpPr>
            <p:cNvPr id="9" name="Oval 8">
              <a:extLst>
                <a:ext uri="{FF2B5EF4-FFF2-40B4-BE49-F238E27FC236}">
                  <a16:creationId xmlns="" xmlns:a16="http://schemas.microsoft.com/office/drawing/2014/main" id="{5050838E-3BC2-4A2D-9CE3-097E408A852A}"/>
                </a:ext>
              </a:extLst>
            </p:cNvPr>
            <p:cNvSpPr/>
            <p:nvPr/>
          </p:nvSpPr>
          <p:spPr>
            <a:xfrm>
              <a:off x="5583381" y="3228111"/>
              <a:ext cx="1302327" cy="27708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err="1">
                  <a:latin typeface="Times New Roman" pitchFamily="18" charset="0"/>
                  <a:cs typeface="Times New Roman" pitchFamily="18" charset="0"/>
                </a:rPr>
                <a:t>Wnt</a:t>
              </a:r>
              <a:endParaRPr lang="en-US" dirty="0">
                <a:latin typeface="Times New Roman" pitchFamily="18" charset="0"/>
                <a:cs typeface="Times New Roman" pitchFamily="18" charset="0"/>
              </a:endParaRPr>
            </a:p>
          </p:txBody>
        </p:sp>
      </p:grpSp>
      <p:sp>
        <p:nvSpPr>
          <p:cNvPr id="5" name="Arrow: Down 4">
            <a:extLst>
              <a:ext uri="{FF2B5EF4-FFF2-40B4-BE49-F238E27FC236}">
                <a16:creationId xmlns="" xmlns:a16="http://schemas.microsoft.com/office/drawing/2014/main" id="{A2E9D359-50AD-40C4-96B3-7625896FF080}"/>
              </a:ext>
            </a:extLst>
          </p:cNvPr>
          <p:cNvSpPr/>
          <p:nvPr/>
        </p:nvSpPr>
        <p:spPr>
          <a:xfrm>
            <a:off x="4312664" y="6317671"/>
            <a:ext cx="374072" cy="1939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 xmlns:a16="http://schemas.microsoft.com/office/drawing/2014/main" id="{D94FA53A-47B9-4769-8792-5F5D6401F218}"/>
              </a:ext>
            </a:extLst>
          </p:cNvPr>
          <p:cNvGrpSpPr/>
          <p:nvPr/>
        </p:nvGrpSpPr>
        <p:grpSpPr>
          <a:xfrm>
            <a:off x="0" y="4516585"/>
            <a:ext cx="8894618" cy="834973"/>
            <a:chOff x="-110836" y="4877501"/>
            <a:chExt cx="8811490" cy="843422"/>
          </a:xfrm>
        </p:grpSpPr>
        <p:sp>
          <p:nvSpPr>
            <p:cNvPr id="11" name="Equals 10">
              <a:extLst>
                <a:ext uri="{FF2B5EF4-FFF2-40B4-BE49-F238E27FC236}">
                  <a16:creationId xmlns="" xmlns:a16="http://schemas.microsoft.com/office/drawing/2014/main" id="{89F613C2-27A7-4E84-B424-2503BE143BD6}"/>
                </a:ext>
              </a:extLst>
            </p:cNvPr>
            <p:cNvSpPr/>
            <p:nvPr/>
          </p:nvSpPr>
          <p:spPr>
            <a:xfrm>
              <a:off x="-110836" y="5199375"/>
              <a:ext cx="3505200" cy="203898"/>
            </a:xfrm>
            <a:prstGeom prst="mathEqual">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 xmlns:a16="http://schemas.microsoft.com/office/drawing/2014/main" id="{4A839992-2F60-417C-9E33-34C010916ED2}"/>
                </a:ext>
              </a:extLst>
            </p:cNvPr>
            <p:cNvSpPr/>
            <p:nvPr/>
          </p:nvSpPr>
          <p:spPr>
            <a:xfrm>
              <a:off x="2964874" y="5140038"/>
              <a:ext cx="1149927" cy="3325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LRP5/5</a:t>
              </a:r>
            </a:p>
          </p:txBody>
        </p:sp>
        <p:sp>
          <p:nvSpPr>
            <p:cNvPr id="14" name="Equals 13">
              <a:extLst>
                <a:ext uri="{FF2B5EF4-FFF2-40B4-BE49-F238E27FC236}">
                  <a16:creationId xmlns="" xmlns:a16="http://schemas.microsoft.com/office/drawing/2014/main" id="{8E0A2BCD-7289-4777-9059-25C5662F32E1}"/>
                </a:ext>
              </a:extLst>
            </p:cNvPr>
            <p:cNvSpPr/>
            <p:nvPr/>
          </p:nvSpPr>
          <p:spPr>
            <a:xfrm>
              <a:off x="4073235" y="5199375"/>
              <a:ext cx="595746" cy="245460"/>
            </a:xfrm>
            <a:prstGeom prst="mathEqual">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5" name="Equals 14">
              <a:extLst>
                <a:ext uri="{FF2B5EF4-FFF2-40B4-BE49-F238E27FC236}">
                  <a16:creationId xmlns="" xmlns:a16="http://schemas.microsoft.com/office/drawing/2014/main" id="{27C80162-F210-4826-9570-5924E471D434}"/>
                </a:ext>
              </a:extLst>
            </p:cNvPr>
            <p:cNvSpPr/>
            <p:nvPr/>
          </p:nvSpPr>
          <p:spPr>
            <a:xfrm>
              <a:off x="5264727" y="5209310"/>
              <a:ext cx="3435927" cy="249382"/>
            </a:xfrm>
            <a:prstGeom prst="mathEqual">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6" name="Rectangle 15">
              <a:extLst>
                <a:ext uri="{FF2B5EF4-FFF2-40B4-BE49-F238E27FC236}">
                  <a16:creationId xmlns="" xmlns:a16="http://schemas.microsoft.com/office/drawing/2014/main" id="{F429B73E-5783-469C-A518-D17D8D6183EC}"/>
                </a:ext>
              </a:extLst>
            </p:cNvPr>
            <p:cNvSpPr/>
            <p:nvPr/>
          </p:nvSpPr>
          <p:spPr>
            <a:xfrm>
              <a:off x="4558145" y="5140038"/>
              <a:ext cx="1149927" cy="3602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Frizzled</a:t>
              </a:r>
            </a:p>
          </p:txBody>
        </p:sp>
        <p:sp>
          <p:nvSpPr>
            <p:cNvPr id="13" name="TextBox 12">
              <a:extLst>
                <a:ext uri="{FF2B5EF4-FFF2-40B4-BE49-F238E27FC236}">
                  <a16:creationId xmlns="" xmlns:a16="http://schemas.microsoft.com/office/drawing/2014/main" id="{F12D1FF4-1C2F-4D1D-9C2F-AE362041C2C3}"/>
                </a:ext>
              </a:extLst>
            </p:cNvPr>
            <p:cNvSpPr txBox="1"/>
            <p:nvPr/>
          </p:nvSpPr>
          <p:spPr>
            <a:xfrm>
              <a:off x="5666378" y="4877501"/>
              <a:ext cx="2840183" cy="369332"/>
            </a:xfrm>
            <a:prstGeom prst="rect">
              <a:avLst/>
            </a:prstGeom>
            <a:noFill/>
          </p:spPr>
          <p:txBody>
            <a:bodyPr wrap="square" rtlCol="0">
              <a:spAutoFit/>
            </a:bodyPr>
            <a:lstStyle/>
            <a:p>
              <a:r>
                <a:rPr lang="en-US" b="1" dirty="0">
                  <a:solidFill>
                    <a:srgbClr val="FF0000"/>
                  </a:solidFill>
                  <a:latin typeface="Times New Roman" panose="02020603050405020304" pitchFamily="18" charset="0"/>
                  <a:cs typeface="Times New Roman" panose="02020603050405020304" pitchFamily="18" charset="0"/>
                </a:rPr>
                <a:t>Osteoblast cell membrane </a:t>
              </a:r>
            </a:p>
          </p:txBody>
        </p:sp>
        <p:sp>
          <p:nvSpPr>
            <p:cNvPr id="18" name="TextBox 17">
              <a:extLst>
                <a:ext uri="{FF2B5EF4-FFF2-40B4-BE49-F238E27FC236}">
                  <a16:creationId xmlns="" xmlns:a16="http://schemas.microsoft.com/office/drawing/2014/main" id="{EC35933E-F984-4749-91F1-6BA6F763FCCD}"/>
                </a:ext>
              </a:extLst>
            </p:cNvPr>
            <p:cNvSpPr txBox="1"/>
            <p:nvPr/>
          </p:nvSpPr>
          <p:spPr>
            <a:xfrm>
              <a:off x="6428509" y="5347854"/>
              <a:ext cx="1233055" cy="373069"/>
            </a:xfrm>
            <a:prstGeom prst="rect">
              <a:avLst/>
            </a:prstGeom>
            <a:noFill/>
          </p:spPr>
          <p:txBody>
            <a:bodyPr wrap="square" rtlCol="0">
              <a:spAutoFit/>
            </a:bodyPr>
            <a:lstStyle/>
            <a:p>
              <a:r>
                <a:rPr lang="en-US" b="1" dirty="0">
                  <a:solidFill>
                    <a:srgbClr val="FF0000"/>
                  </a:solidFill>
                  <a:latin typeface="Times New Roman" panose="02020603050405020304" pitchFamily="18" charset="0"/>
                  <a:cs typeface="Times New Roman" panose="02020603050405020304" pitchFamily="18" charset="0"/>
                </a:rPr>
                <a:t>Cytoplasm</a:t>
              </a:r>
            </a:p>
          </p:txBody>
        </p:sp>
      </p:grpSp>
      <p:sp>
        <p:nvSpPr>
          <p:cNvPr id="17" name="Rectangle: Rounded Corners 16">
            <a:extLst>
              <a:ext uri="{FF2B5EF4-FFF2-40B4-BE49-F238E27FC236}">
                <a16:creationId xmlns="" xmlns:a16="http://schemas.microsoft.com/office/drawing/2014/main" id="{6D1A1F46-AEE5-4318-81E3-50A0FBD7344E}"/>
              </a:ext>
            </a:extLst>
          </p:cNvPr>
          <p:cNvSpPr/>
          <p:nvPr/>
        </p:nvSpPr>
        <p:spPr>
          <a:xfrm>
            <a:off x="3558468" y="5389418"/>
            <a:ext cx="1870364" cy="33250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B-  catenin</a:t>
            </a:r>
          </a:p>
        </p:txBody>
      </p:sp>
      <p:sp>
        <p:nvSpPr>
          <p:cNvPr id="20" name="Arrow: Down 19">
            <a:extLst>
              <a:ext uri="{FF2B5EF4-FFF2-40B4-BE49-F238E27FC236}">
                <a16:creationId xmlns="" xmlns:a16="http://schemas.microsoft.com/office/drawing/2014/main" id="{C39CFB3F-6EB8-4FB3-A2CA-1F5D6FA49745}"/>
              </a:ext>
            </a:extLst>
          </p:cNvPr>
          <p:cNvSpPr/>
          <p:nvPr/>
        </p:nvSpPr>
        <p:spPr>
          <a:xfrm>
            <a:off x="4354228" y="5744659"/>
            <a:ext cx="290945" cy="263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 xmlns:a16="http://schemas.microsoft.com/office/drawing/2014/main" id="{EE0AF4FC-C6F5-4776-8B5F-A213E329FBDB}"/>
              </a:ext>
            </a:extLst>
          </p:cNvPr>
          <p:cNvSpPr/>
          <p:nvPr/>
        </p:nvSpPr>
        <p:spPr>
          <a:xfrm>
            <a:off x="3241963" y="5971309"/>
            <a:ext cx="2299855" cy="318653"/>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Gene  transcription </a:t>
            </a:r>
          </a:p>
        </p:txBody>
      </p:sp>
      <p:sp>
        <p:nvSpPr>
          <p:cNvPr id="23" name="Rectangle: Rounded Corners 22">
            <a:extLst>
              <a:ext uri="{FF2B5EF4-FFF2-40B4-BE49-F238E27FC236}">
                <a16:creationId xmlns="" xmlns:a16="http://schemas.microsoft.com/office/drawing/2014/main" id="{3A57696A-7B3D-424B-BFF9-15407AEC4371}"/>
              </a:ext>
            </a:extLst>
          </p:cNvPr>
          <p:cNvSpPr/>
          <p:nvPr/>
        </p:nvSpPr>
        <p:spPr>
          <a:xfrm>
            <a:off x="3505200" y="6525489"/>
            <a:ext cx="1870364" cy="23552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latin typeface="Times New Roman" pitchFamily="18" charset="0"/>
                <a:cs typeface="Times New Roman" pitchFamily="18" charset="0"/>
              </a:rPr>
              <a:t>Bone  Formation </a:t>
            </a:r>
          </a:p>
        </p:txBody>
      </p:sp>
      <p:grpSp>
        <p:nvGrpSpPr>
          <p:cNvPr id="10" name="Group 9"/>
          <p:cNvGrpSpPr/>
          <p:nvPr/>
        </p:nvGrpSpPr>
        <p:grpSpPr>
          <a:xfrm>
            <a:off x="2077910" y="3611327"/>
            <a:ext cx="2001135" cy="398427"/>
            <a:chOff x="2077910" y="3611327"/>
            <a:chExt cx="2001135" cy="398427"/>
          </a:xfrm>
        </p:grpSpPr>
        <p:sp>
          <p:nvSpPr>
            <p:cNvPr id="3" name="Arrow: Down 2">
              <a:extLst>
                <a:ext uri="{FF2B5EF4-FFF2-40B4-BE49-F238E27FC236}">
                  <a16:creationId xmlns="" xmlns:a16="http://schemas.microsoft.com/office/drawing/2014/main" id="{3B72230F-7DA5-4F93-9145-FAB7714A3EDB}"/>
                </a:ext>
              </a:extLst>
            </p:cNvPr>
            <p:cNvSpPr/>
            <p:nvPr/>
          </p:nvSpPr>
          <p:spPr>
            <a:xfrm rot="18204473">
              <a:off x="2113098" y="3742519"/>
              <a:ext cx="232047" cy="30242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Arrow: Down 23">
              <a:extLst>
                <a:ext uri="{FF2B5EF4-FFF2-40B4-BE49-F238E27FC236}">
                  <a16:creationId xmlns="" xmlns:a16="http://schemas.microsoft.com/office/drawing/2014/main" id="{3D1682DC-659C-41B8-A59A-96BDA2104924}"/>
                </a:ext>
              </a:extLst>
            </p:cNvPr>
            <p:cNvSpPr/>
            <p:nvPr/>
          </p:nvSpPr>
          <p:spPr>
            <a:xfrm rot="2267865">
              <a:off x="3831896" y="3611327"/>
              <a:ext cx="247149" cy="33327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8" name="Group 27"/>
          <p:cNvGrpSpPr/>
          <p:nvPr/>
        </p:nvGrpSpPr>
        <p:grpSpPr>
          <a:xfrm>
            <a:off x="3284963" y="3418341"/>
            <a:ext cx="2494088" cy="1516788"/>
            <a:chOff x="3284963" y="3418341"/>
            <a:chExt cx="2494088" cy="1516788"/>
          </a:xfrm>
        </p:grpSpPr>
        <p:sp>
          <p:nvSpPr>
            <p:cNvPr id="25" name="Arrow: Down 24">
              <a:extLst>
                <a:ext uri="{FF2B5EF4-FFF2-40B4-BE49-F238E27FC236}">
                  <a16:creationId xmlns="" xmlns:a16="http://schemas.microsoft.com/office/drawing/2014/main" id="{D0D99A04-D0C6-4E3E-BCB2-B5F4E35BC90D}"/>
                </a:ext>
              </a:extLst>
            </p:cNvPr>
            <p:cNvSpPr/>
            <p:nvPr/>
          </p:nvSpPr>
          <p:spPr>
            <a:xfrm rot="2267865">
              <a:off x="5543218" y="3418341"/>
              <a:ext cx="235833" cy="1516788"/>
            </a:xfrm>
            <a:prstGeom prst="downArrow">
              <a:avLst>
                <a:gd name="adj1" fmla="val 54086"/>
                <a:gd name="adj2" fmla="val 50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Arrow: Down 25">
              <a:extLst>
                <a:ext uri="{FF2B5EF4-FFF2-40B4-BE49-F238E27FC236}">
                  <a16:creationId xmlns="" xmlns:a16="http://schemas.microsoft.com/office/drawing/2014/main" id="{8D1A3A09-F2D5-468D-86DA-C1FA661A5C0F}"/>
                </a:ext>
              </a:extLst>
            </p:cNvPr>
            <p:cNvSpPr/>
            <p:nvPr/>
          </p:nvSpPr>
          <p:spPr>
            <a:xfrm rot="19409630">
              <a:off x="3284963" y="4215730"/>
              <a:ext cx="261612" cy="61173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27" name="Arrow: Down 26">
            <a:extLst>
              <a:ext uri="{FF2B5EF4-FFF2-40B4-BE49-F238E27FC236}">
                <a16:creationId xmlns="" xmlns:a16="http://schemas.microsoft.com/office/drawing/2014/main" id="{0CCA7FFE-3EEE-4B91-B4E0-9972C319E956}"/>
              </a:ext>
            </a:extLst>
          </p:cNvPr>
          <p:cNvSpPr/>
          <p:nvPr/>
        </p:nvSpPr>
        <p:spPr>
          <a:xfrm>
            <a:off x="4357054" y="5084614"/>
            <a:ext cx="290945" cy="263237"/>
          </a:xfrm>
          <a:prstGeom prst="downArrow">
            <a:avLst/>
          </a:prstGeom>
          <a:ln>
            <a:solidFill>
              <a:srgbClr val="FF00FF"/>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29" name="Group 28"/>
          <p:cNvGrpSpPr/>
          <p:nvPr/>
        </p:nvGrpSpPr>
        <p:grpSpPr>
          <a:xfrm>
            <a:off x="178290" y="105508"/>
            <a:ext cx="7605078" cy="447264"/>
            <a:chOff x="178290" y="105508"/>
            <a:chExt cx="7605078" cy="447264"/>
          </a:xfrm>
        </p:grpSpPr>
        <p:sp useBgFill="1">
          <p:nvSpPr>
            <p:cNvPr id="3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3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32" name="Rectangle 31"/>
          <p:cNvSpPr/>
          <p:nvPr/>
        </p:nvSpPr>
        <p:spPr>
          <a:xfrm>
            <a:off x="373208" y="677375"/>
            <a:ext cx="2576539"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What is the Sclerostin</a:t>
            </a:r>
            <a:endParaRPr lang="en-US" sz="1200" b="1" dirty="0">
              <a:solidFill>
                <a:srgbClr val="FF00FF"/>
              </a:solidFill>
            </a:endParaRPr>
          </a:p>
        </p:txBody>
      </p:sp>
    </p:spTree>
    <p:extLst>
      <p:ext uri="{BB962C8B-B14F-4D97-AF65-F5344CB8AC3E}">
        <p14:creationId xmlns:p14="http://schemas.microsoft.com/office/powerpoint/2010/main" xmlns="" val="3737224028"/>
      </p:ext>
    </p:extLst>
  </p:cSld>
  <p:clrMapOvr>
    <a:masterClrMapping/>
  </p:clrMapOvr>
  <mc:AlternateContent xmlns:mc="http://schemas.openxmlformats.org/markup-compatibility/2006">
    <mc:Choice xmlns:p14="http://schemas.microsoft.com/office/powerpoint/2010/main" xmlns="" Requires="p14">
      <p:transition spd="med">
        <p14:prism isInverted="1"/>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anim calcmode="lin" valueType="num">
                                      <p:cBhvr>
                                        <p:cTn id="30" dur="500" fill="hold"/>
                                        <p:tgtEl>
                                          <p:spTgt spid="28"/>
                                        </p:tgtEl>
                                        <p:attrNameLst>
                                          <p:attrName>ppt_x</p:attrName>
                                        </p:attrNameLst>
                                      </p:cBhvr>
                                      <p:tavLst>
                                        <p:tav tm="0">
                                          <p:val>
                                            <p:strVal val="#ppt_x"/>
                                          </p:val>
                                        </p:tav>
                                        <p:tav tm="100000">
                                          <p:val>
                                            <p:strVal val="#ppt_x"/>
                                          </p:val>
                                        </p:tav>
                                      </p:tavLst>
                                    </p:anim>
                                    <p:anim calcmode="lin" valueType="num">
                                      <p:cBhvr>
                                        <p:cTn id="31" dur="5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31"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 calcmode="lin" valueType="num">
                                      <p:cBhvr>
                                        <p:cTn id="43" dur="500" fill="hold"/>
                                        <p:tgtEl>
                                          <p:spTgt spid="27"/>
                                        </p:tgtEl>
                                        <p:attrNameLst>
                                          <p:attrName>style.rotation</p:attrName>
                                        </p:attrNameLst>
                                      </p:cBhvr>
                                      <p:tavLst>
                                        <p:tav tm="0">
                                          <p:val>
                                            <p:fltVal val="90"/>
                                          </p:val>
                                        </p:tav>
                                        <p:tav tm="100000">
                                          <p:val>
                                            <p:fltVal val="0"/>
                                          </p:val>
                                        </p:tav>
                                      </p:tavLst>
                                    </p:anim>
                                    <p:animEffect transition="in" filter="fade">
                                      <p:cBhvr>
                                        <p:cTn id="44" dur="500"/>
                                        <p:tgtEl>
                                          <p:spTgt spid="27"/>
                                        </p:tgtEl>
                                      </p:cBhvr>
                                    </p:animEffect>
                                  </p:childTnLst>
                                </p:cTn>
                              </p:par>
                            </p:childTnLst>
                          </p:cTn>
                        </p:par>
                        <p:par>
                          <p:cTn id="45" fill="hold">
                            <p:stCondLst>
                              <p:cond delay="4500"/>
                            </p:stCondLst>
                            <p:childTnLst>
                              <p:par>
                                <p:cTn id="46" presetID="31"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 calcmode="lin" valueType="num">
                                      <p:cBhvr>
                                        <p:cTn id="50" dur="500" fill="hold"/>
                                        <p:tgtEl>
                                          <p:spTgt spid="17"/>
                                        </p:tgtEl>
                                        <p:attrNameLst>
                                          <p:attrName>style.rotation</p:attrName>
                                        </p:attrNameLst>
                                      </p:cBhvr>
                                      <p:tavLst>
                                        <p:tav tm="0">
                                          <p:val>
                                            <p:fltVal val="90"/>
                                          </p:val>
                                        </p:tav>
                                        <p:tav tm="100000">
                                          <p:val>
                                            <p:fltVal val="0"/>
                                          </p:val>
                                        </p:tav>
                                      </p:tavLst>
                                    </p:anim>
                                    <p:animEffect transition="in" filter="fade">
                                      <p:cBhvr>
                                        <p:cTn id="51" dur="500"/>
                                        <p:tgtEl>
                                          <p:spTgt spid="17"/>
                                        </p:tgtEl>
                                      </p:cBhvr>
                                    </p:animEffect>
                                  </p:childTnLst>
                                </p:cTn>
                              </p:par>
                            </p:childTnLst>
                          </p:cTn>
                        </p:par>
                        <p:par>
                          <p:cTn id="52" fill="hold">
                            <p:stCondLst>
                              <p:cond delay="5000"/>
                            </p:stCondLst>
                            <p:childTnLst>
                              <p:par>
                                <p:cTn id="53" presetID="31"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childTnLst>
                          </p:cTn>
                        </p:par>
                        <p:par>
                          <p:cTn id="59" fill="hold">
                            <p:stCondLst>
                              <p:cond delay="5500"/>
                            </p:stCondLst>
                            <p:childTnLst>
                              <p:par>
                                <p:cTn id="60" presetID="31"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 calcmode="lin" valueType="num">
                                      <p:cBhvr>
                                        <p:cTn id="64" dur="500" fill="hold"/>
                                        <p:tgtEl>
                                          <p:spTgt spid="21"/>
                                        </p:tgtEl>
                                        <p:attrNameLst>
                                          <p:attrName>style.rotation</p:attrName>
                                        </p:attrNameLst>
                                      </p:cBhvr>
                                      <p:tavLst>
                                        <p:tav tm="0">
                                          <p:val>
                                            <p:fltVal val="90"/>
                                          </p:val>
                                        </p:tav>
                                        <p:tav tm="100000">
                                          <p:val>
                                            <p:fltVal val="0"/>
                                          </p:val>
                                        </p:tav>
                                      </p:tavLst>
                                    </p:anim>
                                    <p:animEffect transition="in" filter="fade">
                                      <p:cBhvr>
                                        <p:cTn id="65" dur="500"/>
                                        <p:tgtEl>
                                          <p:spTgt spid="21"/>
                                        </p:tgtEl>
                                      </p:cBhvr>
                                    </p:animEffect>
                                  </p:childTnLst>
                                </p:cTn>
                              </p:par>
                            </p:childTnLst>
                          </p:cTn>
                        </p:par>
                        <p:par>
                          <p:cTn id="66" fill="hold">
                            <p:stCondLst>
                              <p:cond delay="6000"/>
                            </p:stCondLst>
                            <p:childTnLst>
                              <p:par>
                                <p:cTn id="67" presetID="31" presetClass="entr" presetSubtype="0"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anim calcmode="lin" valueType="num">
                                      <p:cBhvr>
                                        <p:cTn id="71" dur="500" fill="hold"/>
                                        <p:tgtEl>
                                          <p:spTgt spid="5"/>
                                        </p:tgtEl>
                                        <p:attrNameLst>
                                          <p:attrName>style.rotation</p:attrName>
                                        </p:attrNameLst>
                                      </p:cBhvr>
                                      <p:tavLst>
                                        <p:tav tm="0">
                                          <p:val>
                                            <p:fltVal val="90"/>
                                          </p:val>
                                        </p:tav>
                                        <p:tav tm="100000">
                                          <p:val>
                                            <p:fltVal val="0"/>
                                          </p:val>
                                        </p:tav>
                                      </p:tavLst>
                                    </p:anim>
                                    <p:animEffect transition="in" filter="fade">
                                      <p:cBhvr>
                                        <p:cTn id="72" dur="500"/>
                                        <p:tgtEl>
                                          <p:spTgt spid="5"/>
                                        </p:tgtEl>
                                      </p:cBhvr>
                                    </p:animEffect>
                                  </p:childTnLst>
                                </p:cTn>
                              </p:par>
                            </p:childTnLst>
                          </p:cTn>
                        </p:par>
                        <p:par>
                          <p:cTn id="73" fill="hold">
                            <p:stCondLst>
                              <p:cond delay="6500"/>
                            </p:stCondLst>
                            <p:childTnLst>
                              <p:par>
                                <p:cTn id="74" presetID="31"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 calcmode="lin" valueType="num">
                                      <p:cBhvr>
                                        <p:cTn id="78" dur="500" fill="hold"/>
                                        <p:tgtEl>
                                          <p:spTgt spid="23"/>
                                        </p:tgtEl>
                                        <p:attrNameLst>
                                          <p:attrName>style.rotation</p:attrName>
                                        </p:attrNameLst>
                                      </p:cBhvr>
                                      <p:tavLst>
                                        <p:tav tm="0">
                                          <p:val>
                                            <p:fltVal val="90"/>
                                          </p:val>
                                        </p:tav>
                                        <p:tav tm="100000">
                                          <p:val>
                                            <p:fltVal val="0"/>
                                          </p:val>
                                        </p:tav>
                                      </p:tavLst>
                                    </p:anim>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 grpId="0" animBg="1"/>
      <p:bldP spid="17" grpId="0" animBg="1"/>
      <p:bldP spid="20" grpId="0" animBg="1"/>
      <p:bldP spid="21" grpId="0" animBg="1"/>
      <p:bldP spid="23"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21</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380135" y="1996175"/>
            <a:ext cx="8321692" cy="707874"/>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It inhibit osteoblast proliferation and differentiation and suppress mineralization of </a:t>
            </a:r>
            <a:r>
              <a:rPr lang="en-US" sz="20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osteoblastic</a:t>
            </a: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cells and stimulate osteoblast apoptosis.</a:t>
            </a:r>
          </a:p>
        </p:txBody>
      </p:sp>
      <p:pic>
        <p:nvPicPr>
          <p:cNvPr id="10" name="Picture 2369"/>
          <p:cNvPicPr>
            <a:picLocks noChangeAspect="1" noChangeArrowheads="1"/>
          </p:cNvPicPr>
          <p:nvPr/>
        </p:nvPicPr>
        <p:blipFill rotWithShape="1">
          <a:blip r:embed="rId2"/>
          <a:srcRect l="1959" t="7956" r="4649" b="8739"/>
          <a:stretch/>
        </p:blipFill>
        <p:spPr bwMode="auto">
          <a:xfrm>
            <a:off x="257452" y="3195961"/>
            <a:ext cx="8327255" cy="343928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Rectangle 1"/>
          <p:cNvSpPr/>
          <p:nvPr/>
        </p:nvSpPr>
        <p:spPr>
          <a:xfrm>
            <a:off x="421700" y="1424153"/>
            <a:ext cx="1656223" cy="400110"/>
          </a:xfrm>
          <a:prstGeom prst="rect">
            <a:avLst/>
          </a:prstGeom>
        </p:spPr>
        <p:txBody>
          <a:bodyPr wrap="none">
            <a:spAutoFit/>
          </a:bodyPr>
          <a:lstStyle/>
          <a:p>
            <a:pPr algn="just"/>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On osteoblast:</a:t>
            </a:r>
          </a:p>
        </p:txBody>
      </p:sp>
      <p:grpSp>
        <p:nvGrpSpPr>
          <p:cNvPr id="8" name="Group 7"/>
          <p:cNvGrpSpPr/>
          <p:nvPr/>
        </p:nvGrpSpPr>
        <p:grpSpPr>
          <a:xfrm>
            <a:off x="178290" y="105508"/>
            <a:ext cx="7605078" cy="447264"/>
            <a:chOff x="178290" y="105508"/>
            <a:chExt cx="7605078" cy="447264"/>
          </a:xfrm>
        </p:grpSpPr>
        <p:sp useBgFill="1">
          <p:nvSpPr>
            <p:cNvPr id="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2" name="Rectangle 11"/>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spTree>
    <p:extLst>
      <p:ext uri="{BB962C8B-B14F-4D97-AF65-F5344CB8AC3E}">
        <p14:creationId xmlns:p14="http://schemas.microsoft.com/office/powerpoint/2010/main" xmlns="" val="24565368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22</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450108" y="1366227"/>
            <a:ext cx="8321692" cy="707874"/>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Balemans</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and his colleagues in 2001 identified mutations in the gene they named SOST gene, that encoding sclerostin, as the cause of </a:t>
            </a: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sclerosteosis</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t>
            </a:r>
          </a:p>
        </p:txBody>
      </p:sp>
      <p:pic>
        <p:nvPicPr>
          <p:cNvPr id="8" name="Picture 2" descr="C:\Users\Elhosseny\Desktop\sost gene.jpg"/>
          <p:cNvPicPr>
            <a:picLocks noChangeAspect="1" noChangeArrowheads="1"/>
          </p:cNvPicPr>
          <p:nvPr/>
        </p:nvPicPr>
        <p:blipFill rotWithShape="1">
          <a:blip r:embed="rId2"/>
          <a:srcRect r="24927"/>
          <a:stretch/>
        </p:blipFill>
        <p:spPr bwMode="auto">
          <a:xfrm>
            <a:off x="1501983" y="2698107"/>
            <a:ext cx="5908467" cy="4091017"/>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10" name="Group 9"/>
          <p:cNvGrpSpPr/>
          <p:nvPr/>
        </p:nvGrpSpPr>
        <p:grpSpPr>
          <a:xfrm>
            <a:off x="178290" y="105508"/>
            <a:ext cx="7605078" cy="447264"/>
            <a:chOff x="178290" y="105508"/>
            <a:chExt cx="7605078" cy="447264"/>
          </a:xfrm>
        </p:grpSpPr>
        <p:sp useBgFill="1">
          <p:nvSpPr>
            <p:cNvPr id="11"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2"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3" name="Rectangle 12"/>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spTree>
    <p:extLst>
      <p:ext uri="{BB962C8B-B14F-4D97-AF65-F5344CB8AC3E}">
        <p14:creationId xmlns:p14="http://schemas.microsoft.com/office/powerpoint/2010/main" xmlns="" val="4037769349"/>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000" fill="hold"/>
                                        <p:tgtEl>
                                          <p:spTgt spid="8"/>
                                        </p:tgtEl>
                                        <p:attrNameLst>
                                          <p:attrName>ppt_x</p:attrName>
                                        </p:attrNameLst>
                                      </p:cBhvr>
                                      <p:tavLst>
                                        <p:tav tm="0">
                                          <p:val>
                                            <p:strVal val="#ppt_x"/>
                                          </p:val>
                                        </p:tav>
                                        <p:tav tm="100000">
                                          <p:val>
                                            <p:strVal val="#ppt_x"/>
                                          </p:val>
                                        </p:tav>
                                      </p:tavLst>
                                    </p:anim>
                                    <p:anim calcmode="lin" valueType="num">
                                      <p:cBhvr additive="base">
                                        <p:cTn id="13"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23</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319507" y="1110212"/>
            <a:ext cx="8321692" cy="1323427"/>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Sclerosteosis</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and Van </a:t>
            </a: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Buchem</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disease, two highly clinically related, rare skeletal </a:t>
            </a: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dysplasias</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with an autosomal recessive inheritance. In both diseases, a progressive bone thickening due to increased bone formation leads to sclerosis of the skeleton.</a:t>
            </a:r>
          </a:p>
        </p:txBody>
      </p:sp>
      <p:pic>
        <p:nvPicPr>
          <p:cNvPr id="8" name="Picture 2" descr="C:\Users\Elhosseny\Desktop\sost gene.jpg"/>
          <p:cNvPicPr>
            <a:picLocks noChangeAspect="1" noChangeArrowheads="1"/>
          </p:cNvPicPr>
          <p:nvPr/>
        </p:nvPicPr>
        <p:blipFill rotWithShape="1">
          <a:blip r:embed="rId2"/>
          <a:srcRect r="24927"/>
          <a:stretch/>
        </p:blipFill>
        <p:spPr bwMode="auto">
          <a:xfrm>
            <a:off x="1501983" y="2698107"/>
            <a:ext cx="5908467" cy="4091017"/>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10" name="Group 9"/>
          <p:cNvGrpSpPr/>
          <p:nvPr/>
        </p:nvGrpSpPr>
        <p:grpSpPr>
          <a:xfrm>
            <a:off x="178290" y="105508"/>
            <a:ext cx="7605078" cy="447264"/>
            <a:chOff x="178290" y="105508"/>
            <a:chExt cx="7605078" cy="447264"/>
          </a:xfrm>
        </p:grpSpPr>
        <p:sp useBgFill="1">
          <p:nvSpPr>
            <p:cNvPr id="11"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2"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3" name="Rectangle 12"/>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spTree>
    <p:extLst>
      <p:ext uri="{BB962C8B-B14F-4D97-AF65-F5344CB8AC3E}">
        <p14:creationId xmlns:p14="http://schemas.microsoft.com/office/powerpoint/2010/main" xmlns="" val="25784787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24</a:t>
            </a:fld>
            <a:endParaRPr lang="en-US" sz="1400" dirty="0">
              <a:solidFill>
                <a:schemeClr val="tx1">
                  <a:lumMod val="65000"/>
                  <a:lumOff val="35000"/>
                </a:schemeClr>
              </a:solidFill>
              <a:latin typeface="Signika" panose="02010003020600000004" pitchFamily="50" charset="0"/>
            </a:endParaRPr>
          </a:p>
        </p:txBody>
      </p:sp>
      <p:pic>
        <p:nvPicPr>
          <p:cNvPr id="8" name="Picture 2" descr="C:\Users\Elhosseny\Desktop\sost gene.jpg"/>
          <p:cNvPicPr>
            <a:picLocks noChangeAspect="1" noChangeArrowheads="1"/>
          </p:cNvPicPr>
          <p:nvPr/>
        </p:nvPicPr>
        <p:blipFill rotWithShape="1">
          <a:blip r:embed="rId2"/>
          <a:srcRect r="24927"/>
          <a:stretch/>
        </p:blipFill>
        <p:spPr bwMode="auto">
          <a:xfrm>
            <a:off x="1501983" y="2698106"/>
            <a:ext cx="5908467" cy="4091017"/>
          </a:xfrm>
          <a:prstGeom prst="snip2DiagRect">
            <a:avLst/>
          </a:prstGeom>
          <a:solidFill>
            <a:srgbClr val="FFFFFF">
              <a:shade val="85000"/>
            </a:srgbClr>
          </a:solidFill>
          <a:ln w="88900" cap="sq">
            <a:solidFill>
              <a:srgbClr val="FFFFFF"/>
            </a:solidFill>
            <a:miter lim="800000"/>
          </a:ln>
          <a:effectLst>
            <a:glow rad="228600">
              <a:schemeClr val="accent4">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10" name="Group 9"/>
          <p:cNvGrpSpPr/>
          <p:nvPr/>
        </p:nvGrpSpPr>
        <p:grpSpPr>
          <a:xfrm>
            <a:off x="178290" y="105508"/>
            <a:ext cx="7605078" cy="447264"/>
            <a:chOff x="178290" y="105508"/>
            <a:chExt cx="7605078" cy="447264"/>
          </a:xfrm>
        </p:grpSpPr>
        <p:sp useBgFill="1">
          <p:nvSpPr>
            <p:cNvPr id="11"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2"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3" name="Rectangle 12"/>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sp>
        <p:nvSpPr>
          <p:cNvPr id="9" name="Rectangle 8">
            <a:extLst>
              <a:ext uri="{FF2B5EF4-FFF2-40B4-BE49-F238E27FC236}">
                <a16:creationId xmlns="" xmlns:a16="http://schemas.microsoft.com/office/drawing/2014/main" id="{07189A53-4C9D-40CD-BCB1-C1F43F8F3475}"/>
              </a:ext>
            </a:extLst>
          </p:cNvPr>
          <p:cNvSpPr/>
          <p:nvPr/>
        </p:nvSpPr>
        <p:spPr>
          <a:xfrm>
            <a:off x="295370" y="1450937"/>
            <a:ext cx="8321692" cy="707874"/>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Both these disorders are caused by deficient synthesis of sclerostin, resulting in unrestrained bone formation and progressive generalized hyperostosis.</a:t>
            </a:r>
          </a:p>
        </p:txBody>
      </p:sp>
    </p:spTree>
    <p:extLst>
      <p:ext uri="{BB962C8B-B14F-4D97-AF65-F5344CB8AC3E}">
        <p14:creationId xmlns:p14="http://schemas.microsoft.com/office/powerpoint/2010/main" xmlns="" val="5998348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25</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339067" y="1274504"/>
            <a:ext cx="8321692" cy="1692771"/>
          </a:xfrm>
          <a:prstGeom prst="rect">
            <a:avLst/>
          </a:prstGeom>
          <a:effectLst>
            <a:glow rad="139700">
              <a:schemeClr val="accent2">
                <a:satMod val="175000"/>
                <a:alpha val="40000"/>
              </a:schemeClr>
            </a:glow>
          </a:effectLst>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Osteocytes effectively act as mechanoreceptors for bone formation, and </a:t>
            </a:r>
            <a:r>
              <a:rPr lang="en-US" sz="20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was shown to play a key role in the development of osteoporosis associated with lack of mechanical stimulation, as observed in weightless astronauts or in patients confined to bed for a long period of time </a:t>
            </a:r>
            <a:r>
              <a:rPr lang="en-US" sz="2000" b="1" dirty="0">
                <a:solidFill>
                  <a:srgbClr val="FF0000"/>
                </a:solidFill>
                <a:latin typeface="Times New Roman" panose="02020603050405020304" pitchFamily="18" charset="0"/>
                <a:cs typeface="Times New Roman" panose="02020603050405020304" pitchFamily="18" charset="0"/>
              </a:rPr>
              <a:t>(</a:t>
            </a:r>
            <a:r>
              <a:rPr lang="en-US" sz="2000" b="1" dirty="0" err="1">
                <a:solidFill>
                  <a:srgbClr val="FF0000"/>
                </a:solidFill>
                <a:latin typeface="Times New Roman" panose="02020603050405020304" pitchFamily="18" charset="0"/>
                <a:cs typeface="Times New Roman" panose="02020603050405020304" pitchFamily="18" charset="0"/>
              </a:rPr>
              <a:t>Robling</a:t>
            </a:r>
            <a:r>
              <a:rPr lang="en-US" sz="2000" b="1" dirty="0">
                <a:solidFill>
                  <a:srgbClr val="FF0000"/>
                </a:solidFill>
                <a:latin typeface="Times New Roman" panose="02020603050405020304" pitchFamily="18" charset="0"/>
                <a:cs typeface="Times New Roman" panose="02020603050405020304" pitchFamily="18" charset="0"/>
              </a:rPr>
              <a:t> et al., 2008).</a:t>
            </a:r>
          </a:p>
        </p:txBody>
      </p:sp>
      <p:grpSp>
        <p:nvGrpSpPr>
          <p:cNvPr id="8" name="Group 7"/>
          <p:cNvGrpSpPr/>
          <p:nvPr/>
        </p:nvGrpSpPr>
        <p:grpSpPr>
          <a:xfrm>
            <a:off x="178290" y="105508"/>
            <a:ext cx="7605078" cy="447264"/>
            <a:chOff x="178290" y="105508"/>
            <a:chExt cx="7605078" cy="447264"/>
          </a:xfrm>
        </p:grpSpPr>
        <p:sp useBgFill="1">
          <p:nvSpPr>
            <p:cNvPr id="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0"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3" name="Rectangle 12"/>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grpSp>
        <p:nvGrpSpPr>
          <p:cNvPr id="3" name="Group 2"/>
          <p:cNvGrpSpPr/>
          <p:nvPr/>
        </p:nvGrpSpPr>
        <p:grpSpPr>
          <a:xfrm>
            <a:off x="122377" y="3329719"/>
            <a:ext cx="8651595" cy="2915726"/>
            <a:chOff x="122377" y="3329719"/>
            <a:chExt cx="8651595" cy="2915726"/>
          </a:xfrm>
        </p:grpSpPr>
        <p:grpSp>
          <p:nvGrpSpPr>
            <p:cNvPr id="2" name="Group 1"/>
            <p:cNvGrpSpPr/>
            <p:nvPr/>
          </p:nvGrpSpPr>
          <p:grpSpPr>
            <a:xfrm>
              <a:off x="122377" y="3329719"/>
              <a:ext cx="8651595" cy="2915726"/>
              <a:chOff x="263357" y="3583992"/>
              <a:chExt cx="8651595" cy="2915726"/>
            </a:xfrm>
          </p:grpSpPr>
          <p:pic>
            <p:nvPicPr>
              <p:cNvPr id="11" name="Picture 2" descr="C:\Users\Elhosseny\Desktop\loading.jpg"/>
              <p:cNvPicPr>
                <a:picLocks noChangeAspect="1" noChangeArrowheads="1"/>
              </p:cNvPicPr>
              <p:nvPr/>
            </p:nvPicPr>
            <p:blipFill>
              <a:blip r:embed="rId2"/>
              <a:srcRect/>
              <a:stretch>
                <a:fillRect/>
              </a:stretch>
            </p:blipFill>
            <p:spPr bwMode="auto">
              <a:xfrm>
                <a:off x="3700010" y="3689365"/>
                <a:ext cx="5214942" cy="2810353"/>
              </a:xfrm>
              <a:prstGeom prst="rect">
                <a:avLst/>
              </a:prstGeom>
              <a:solidFill>
                <a:srgbClr val="FFFFFF">
                  <a:shade val="85000"/>
                </a:srgbClr>
              </a:solidFill>
              <a:ln w="190500" cap="rnd">
                <a:solidFill>
                  <a:schemeClr val="accent6">
                    <a:lumMod val="75000"/>
                  </a:schemeClr>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2" name="Picture 3" descr="C:\Users\Elhosseny\Desktop\C3sqJuB1ZuNpT_jon0SbRYxzu7PoEyAtUZFpzSaTgkkXpBqlMbwqUZMfZvWRF9aORki15Obf20r1ZvyVncG_azL1Uyctf6DBoEzpqDCBlh5x4AsSbdD6WXAhw6M3s4TF4mdbZcT8FmKfCCedvIVNQMzmXg1hBdLDE1BjcixEf6jXqdpAgxqVj-0tuDeU_nt5vKiFqFBZH9Y4jo4rO.jpg"/>
              <p:cNvPicPr>
                <a:picLocks noChangeAspect="1" noChangeArrowheads="1"/>
              </p:cNvPicPr>
              <p:nvPr/>
            </p:nvPicPr>
            <p:blipFill>
              <a:blip r:embed="rId3">
                <a:lum bright="-5000"/>
              </a:blip>
              <a:srcRect/>
              <a:stretch>
                <a:fillRect/>
              </a:stretch>
            </p:blipFill>
            <p:spPr bwMode="auto">
              <a:xfrm>
                <a:off x="263357" y="3583992"/>
                <a:ext cx="3529961" cy="2826946"/>
              </a:xfrm>
              <a:prstGeom prst="rect">
                <a:avLst/>
              </a:prstGeom>
              <a:solidFill>
                <a:srgbClr val="FFFFFF">
                  <a:shade val="85000"/>
                </a:srgbClr>
              </a:solidFill>
              <a:ln w="190500" cap="rnd">
                <a:solidFill>
                  <a:schemeClr val="accent6">
                    <a:lumMod val="75000"/>
                  </a:schemeClr>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grpSp>
        <p:sp>
          <p:nvSpPr>
            <p:cNvPr id="14" name="Oval 13"/>
            <p:cNvSpPr/>
            <p:nvPr/>
          </p:nvSpPr>
          <p:spPr>
            <a:xfrm>
              <a:off x="1685458" y="3648075"/>
              <a:ext cx="491173" cy="28575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16680314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26</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376262" y="1567361"/>
            <a:ext cx="8321692" cy="707874"/>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It stimulates osteoclast maturation and function thus increases bone </a:t>
            </a: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resorption</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t>
            </a:r>
          </a:p>
        </p:txBody>
      </p:sp>
      <p:sp>
        <p:nvSpPr>
          <p:cNvPr id="2" name="Rectangle 1"/>
          <p:cNvSpPr/>
          <p:nvPr/>
        </p:nvSpPr>
        <p:spPr>
          <a:xfrm>
            <a:off x="376262" y="1099020"/>
            <a:ext cx="1726726" cy="400097"/>
          </a:xfrm>
          <a:prstGeom prst="rect">
            <a:avLst/>
          </a:prstGeom>
        </p:spPr>
        <p:txBody>
          <a:bodyPr wrap="none" lIns="91426" tIns="45714" rIns="91426" bIns="45714">
            <a:spAutoFit/>
          </a:bodyPr>
          <a:lstStyle/>
          <a:p>
            <a:r>
              <a:rPr lang="en-US" sz="2000" b="1" dirty="0">
                <a:solidFill>
                  <a:srgbClr val="C00000"/>
                </a:solidFill>
                <a:effectLst>
                  <a:glow rad="63500">
                    <a:schemeClr val="accent4">
                      <a:satMod val="175000"/>
                      <a:alpha val="40000"/>
                    </a:schemeClr>
                  </a:glow>
                </a:effectLst>
                <a:latin typeface="Times New Roman" pitchFamily="18" charset="0"/>
                <a:cs typeface="Times New Roman" pitchFamily="18" charset="0"/>
              </a:rPr>
              <a:t>On osteoclast:</a:t>
            </a:r>
          </a:p>
        </p:txBody>
      </p:sp>
      <p:pic>
        <p:nvPicPr>
          <p:cNvPr id="11" name="Picture 2" descr="C:\Users\Elhosseny\Desktop\stock-photo-cells-in-bone-tissue-labeled-diagram-218467063.jpg"/>
          <p:cNvPicPr>
            <a:picLocks noChangeAspect="1" noChangeArrowheads="1"/>
          </p:cNvPicPr>
          <p:nvPr/>
        </p:nvPicPr>
        <p:blipFill>
          <a:blip r:embed="rId2"/>
          <a:srcRect/>
          <a:stretch>
            <a:fillRect/>
          </a:stretch>
        </p:blipFill>
        <p:spPr bwMode="auto">
          <a:xfrm>
            <a:off x="342348" y="2857500"/>
            <a:ext cx="8389520" cy="3931624"/>
          </a:xfrm>
          <a:prstGeom prst="round2DiagRect">
            <a:avLst>
              <a:gd name="adj1" fmla="val 16667"/>
              <a:gd name="adj2" fmla="val 0"/>
            </a:avLst>
          </a:prstGeom>
          <a:ln w="88900" cap="sq">
            <a:solidFill>
              <a:srgbClr val="0000FF"/>
            </a:solidFill>
            <a:miter lim="800000"/>
          </a:ln>
          <a:effectLst>
            <a:glow rad="228600">
              <a:schemeClr val="accent3">
                <a:satMod val="175000"/>
                <a:alpha val="40000"/>
              </a:schemeClr>
            </a:glow>
            <a:outerShdw blurRad="254000" algn="tl" rotWithShape="0">
              <a:srgbClr val="000000">
                <a:alpha val="43000"/>
              </a:srgbClr>
            </a:outerShdw>
          </a:effectLst>
        </p:spPr>
      </p:pic>
      <p:grpSp>
        <p:nvGrpSpPr>
          <p:cNvPr id="8" name="Group 7"/>
          <p:cNvGrpSpPr/>
          <p:nvPr/>
        </p:nvGrpSpPr>
        <p:grpSpPr>
          <a:xfrm>
            <a:off x="178290" y="105508"/>
            <a:ext cx="7605078" cy="447264"/>
            <a:chOff x="178290" y="105508"/>
            <a:chExt cx="7605078" cy="447264"/>
          </a:xfrm>
        </p:grpSpPr>
        <p:sp useBgFill="1">
          <p:nvSpPr>
            <p:cNvPr id="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2"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4" name="Rectangle 13"/>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spTree>
    <p:extLst>
      <p:ext uri="{BB962C8B-B14F-4D97-AF65-F5344CB8AC3E}">
        <p14:creationId xmlns:p14="http://schemas.microsoft.com/office/powerpoint/2010/main" xmlns="" val="2030309038"/>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27</a:t>
            </a:fld>
            <a:endParaRPr lang="en-US" sz="1400" dirty="0">
              <a:solidFill>
                <a:schemeClr val="tx1">
                  <a:lumMod val="65000"/>
                  <a:lumOff val="35000"/>
                </a:schemeClr>
              </a:solidFill>
              <a:latin typeface="Signika" panose="02010003020600000004" pitchFamily="50" charset="0"/>
            </a:endParaRPr>
          </a:p>
        </p:txBody>
      </p:sp>
      <p:sp>
        <p:nvSpPr>
          <p:cNvPr id="7" name="Rectangle 6">
            <a:extLst>
              <a:ext uri="{FF2B5EF4-FFF2-40B4-BE49-F238E27FC236}">
                <a16:creationId xmlns="" xmlns:a16="http://schemas.microsoft.com/office/drawing/2014/main" id="{07189A53-4C9D-40CD-BCB1-C1F43F8F3475}"/>
              </a:ext>
            </a:extLst>
          </p:cNvPr>
          <p:cNvSpPr/>
          <p:nvPr/>
        </p:nvSpPr>
        <p:spPr>
          <a:xfrm>
            <a:off x="376262" y="1567361"/>
            <a:ext cx="8321692" cy="1015651"/>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Osteocytic</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expression of </a:t>
            </a:r>
            <a:r>
              <a:rPr lang="en-US" sz="20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is regulated by systemic hormones that are known to influence the skeleton including parathyroid hormone and calcitonin.</a:t>
            </a:r>
          </a:p>
        </p:txBody>
      </p:sp>
      <p:sp>
        <p:nvSpPr>
          <p:cNvPr id="2" name="Rectangle 1"/>
          <p:cNvSpPr/>
          <p:nvPr/>
        </p:nvSpPr>
        <p:spPr>
          <a:xfrm>
            <a:off x="376262" y="1099020"/>
            <a:ext cx="1726726" cy="400097"/>
          </a:xfrm>
          <a:prstGeom prst="rect">
            <a:avLst/>
          </a:prstGeom>
        </p:spPr>
        <p:txBody>
          <a:bodyPr wrap="none" lIns="91426" tIns="45714" rIns="91426" bIns="45714">
            <a:spAutoFit/>
          </a:bodyPr>
          <a:lstStyle/>
          <a:p>
            <a:r>
              <a:rPr lang="en-US" sz="2000" b="1" dirty="0">
                <a:solidFill>
                  <a:srgbClr val="C00000"/>
                </a:solidFill>
                <a:effectLst>
                  <a:glow rad="63500">
                    <a:schemeClr val="accent4">
                      <a:satMod val="175000"/>
                      <a:alpha val="40000"/>
                    </a:schemeClr>
                  </a:glow>
                </a:effectLst>
                <a:latin typeface="Times New Roman" pitchFamily="18" charset="0"/>
                <a:cs typeface="Times New Roman" pitchFamily="18" charset="0"/>
              </a:rPr>
              <a:t>On osteoclast:</a:t>
            </a:r>
          </a:p>
        </p:txBody>
      </p:sp>
      <p:pic>
        <p:nvPicPr>
          <p:cNvPr id="11" name="Picture 2" descr="C:\Users\Elhosseny\Desktop\stock-photo-cells-in-bone-tissue-labeled-diagram-218467063.jpg"/>
          <p:cNvPicPr>
            <a:picLocks noChangeAspect="1" noChangeArrowheads="1"/>
          </p:cNvPicPr>
          <p:nvPr/>
        </p:nvPicPr>
        <p:blipFill>
          <a:blip r:embed="rId2"/>
          <a:srcRect/>
          <a:stretch>
            <a:fillRect/>
          </a:stretch>
        </p:blipFill>
        <p:spPr bwMode="auto">
          <a:xfrm>
            <a:off x="342348" y="2857500"/>
            <a:ext cx="8389520" cy="3931624"/>
          </a:xfrm>
          <a:prstGeom prst="round2DiagRect">
            <a:avLst>
              <a:gd name="adj1" fmla="val 16667"/>
              <a:gd name="adj2" fmla="val 0"/>
            </a:avLst>
          </a:prstGeom>
          <a:ln w="88900" cap="sq">
            <a:solidFill>
              <a:srgbClr val="0000FF"/>
            </a:solidFill>
            <a:miter lim="800000"/>
          </a:ln>
          <a:effectLst>
            <a:glow rad="228600">
              <a:schemeClr val="accent3">
                <a:satMod val="175000"/>
                <a:alpha val="40000"/>
              </a:schemeClr>
            </a:glow>
            <a:outerShdw blurRad="254000" algn="tl" rotWithShape="0">
              <a:srgbClr val="000000">
                <a:alpha val="43000"/>
              </a:srgbClr>
            </a:outerShdw>
          </a:effectLst>
        </p:spPr>
      </p:pic>
      <p:grpSp>
        <p:nvGrpSpPr>
          <p:cNvPr id="8" name="Group 7"/>
          <p:cNvGrpSpPr/>
          <p:nvPr/>
        </p:nvGrpSpPr>
        <p:grpSpPr>
          <a:xfrm>
            <a:off x="178290" y="105508"/>
            <a:ext cx="7605078" cy="447264"/>
            <a:chOff x="178290" y="105508"/>
            <a:chExt cx="7605078" cy="447264"/>
          </a:xfrm>
        </p:grpSpPr>
        <p:sp useBgFill="1">
          <p:nvSpPr>
            <p:cNvPr id="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2"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4" name="Rectangle 13"/>
          <p:cNvSpPr/>
          <p:nvPr/>
        </p:nvSpPr>
        <p:spPr>
          <a:xfrm>
            <a:off x="319507" y="677375"/>
            <a:ext cx="268394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Functions of Sclerostin</a:t>
            </a:r>
          </a:p>
        </p:txBody>
      </p:sp>
    </p:spTree>
    <p:extLst>
      <p:ext uri="{BB962C8B-B14F-4D97-AF65-F5344CB8AC3E}">
        <p14:creationId xmlns:p14="http://schemas.microsoft.com/office/powerpoint/2010/main" xmlns="" val="298147412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28</a:t>
            </a:fld>
            <a:endParaRPr lang="en-US" sz="1400" dirty="0">
              <a:solidFill>
                <a:schemeClr val="tx1">
                  <a:lumMod val="65000"/>
                  <a:lumOff val="35000"/>
                </a:schemeClr>
              </a:solidFill>
              <a:latin typeface="Signika" panose="02010003020600000004" pitchFamily="50" charset="0"/>
            </a:endParaRPr>
          </a:p>
        </p:txBody>
      </p:sp>
      <p:pic>
        <p:nvPicPr>
          <p:cNvPr id="8" name="Picture 3"/>
          <p:cNvPicPr>
            <a:picLocks noGrp="1" noChangeAspect="1" noChangeArrowheads="1"/>
          </p:cNvPicPr>
          <p:nvPr>
            <p:ph idx="1"/>
          </p:nvPr>
        </p:nvPicPr>
        <p:blipFill rotWithShape="1">
          <a:blip r:embed="rId3"/>
          <a:srcRect l="2403" r="1801"/>
          <a:stretch/>
        </p:blipFill>
        <p:spPr bwMode="auto">
          <a:xfrm>
            <a:off x="274542" y="1530384"/>
            <a:ext cx="8579999" cy="3501360"/>
          </a:xfrm>
          <a:prstGeom prst="roundRect">
            <a:avLst>
              <a:gd name="adj" fmla="val 11111"/>
            </a:avLst>
          </a:prstGeom>
          <a:ln w="190500" cap="rnd">
            <a:solidFill>
              <a:schemeClr val="accent6"/>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2" name="Rectangle 11">
            <a:extLst>
              <a:ext uri="{FF2B5EF4-FFF2-40B4-BE49-F238E27FC236}">
                <a16:creationId xmlns="" xmlns:a16="http://schemas.microsoft.com/office/drawing/2014/main" id="{07189A53-4C9D-40CD-BCB1-C1F43F8F3475}"/>
              </a:ext>
            </a:extLst>
          </p:cNvPr>
          <p:cNvSpPr/>
          <p:nvPr/>
        </p:nvSpPr>
        <p:spPr>
          <a:xfrm>
            <a:off x="502550" y="5464088"/>
            <a:ext cx="8172219" cy="707874"/>
          </a:xfrm>
          <a:prstGeom prst="rect">
            <a:avLst/>
          </a:prstGeom>
        </p:spPr>
        <p:txBody>
          <a:bodyPr wrap="square" lIns="91426" tIns="45714" rIns="91426" bIns="45714">
            <a:spAutoFit/>
          </a:bodyPr>
          <a:lstStyle/>
          <a:p>
            <a:pPr algn="ctr"/>
            <a:r>
              <a:rPr lang="en-US" sz="2000" b="1" dirty="0">
                <a:latin typeface="Times New Roman" panose="02020603050405020304" pitchFamily="18" charset="0"/>
                <a:cs typeface="Times New Roman" panose="02020603050405020304" pitchFamily="18" charset="0"/>
              </a:rPr>
              <a:t>Schematic presentation of the canonical </a:t>
            </a:r>
            <a:r>
              <a:rPr lang="en-US" sz="2000" b="1" dirty="0" err="1">
                <a:latin typeface="Times New Roman" panose="02020603050405020304" pitchFamily="18" charset="0"/>
                <a:cs typeface="Times New Roman" panose="02020603050405020304" pitchFamily="18" charset="0"/>
              </a:rPr>
              <a:t>Wnt</a:t>
            </a:r>
            <a:r>
              <a:rPr lang="en-US" sz="2000" b="1" dirty="0">
                <a:latin typeface="Times New Roman" panose="02020603050405020304" pitchFamily="18" charset="0"/>
                <a:cs typeface="Times New Roman" panose="02020603050405020304" pitchFamily="18" charset="0"/>
              </a:rPr>
              <a:t>-signaling pathway and the effect of sclerostin on bone cells. </a:t>
            </a:r>
            <a:endParaRPr lang="en-US" b="1" dirty="0">
              <a:latin typeface="Times New Roman" panose="02020603050405020304" pitchFamily="18" charset="0"/>
              <a:cs typeface="Times New Roman" panose="02020603050405020304" pitchFamily="18" charset="0"/>
            </a:endParaRPr>
          </a:p>
        </p:txBody>
      </p:sp>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227086096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29</a:t>
            </a:fld>
            <a:endParaRPr lang="en-US" sz="1400" dirty="0">
              <a:solidFill>
                <a:schemeClr val="tx1">
                  <a:lumMod val="65000"/>
                  <a:lumOff val="35000"/>
                </a:schemeClr>
              </a:solidFill>
              <a:latin typeface="Signika" panose="02010003020600000004" pitchFamily="50" charset="0"/>
            </a:endParaRPr>
          </a:p>
        </p:txBody>
      </p:sp>
      <p:grpSp>
        <p:nvGrpSpPr>
          <p:cNvPr id="4" name="Group 3"/>
          <p:cNvGrpSpPr/>
          <p:nvPr/>
        </p:nvGrpSpPr>
        <p:grpSpPr>
          <a:xfrm>
            <a:off x="337351" y="3169329"/>
            <a:ext cx="8213141" cy="3144532"/>
            <a:chOff x="273176" y="3262719"/>
            <a:chExt cx="7673975" cy="2571744"/>
          </a:xfrm>
          <a:effectLst>
            <a:glow rad="228600">
              <a:schemeClr val="accent1">
                <a:satMod val="175000"/>
                <a:alpha val="40000"/>
              </a:schemeClr>
            </a:glow>
          </a:effectLst>
        </p:grpSpPr>
        <p:pic>
          <p:nvPicPr>
            <p:cNvPr id="10" name="Picture 2" descr="C:\Users\Elhosseny\Desktop\In-the-proposed-model-PTHR1-signaling-in-osteocytes-activates-at-least-two-distinct.png.jpg"/>
            <p:cNvPicPr>
              <a:picLocks noChangeAspect="1" noChangeArrowheads="1"/>
            </p:cNvPicPr>
            <p:nvPr/>
          </p:nvPicPr>
          <p:blipFill>
            <a:blip r:embed="rId2"/>
            <a:srcRect/>
            <a:stretch>
              <a:fillRect/>
            </a:stretch>
          </p:blipFill>
          <p:spPr bwMode="auto">
            <a:xfrm>
              <a:off x="4378327" y="3331044"/>
              <a:ext cx="3568824" cy="2435093"/>
            </a:xfrm>
            <a:prstGeom prst="roundRect">
              <a:avLst>
                <a:gd name="adj" fmla="val 16667"/>
              </a:avLst>
            </a:prstGeom>
            <a:ln>
              <a:solidFill>
                <a:srgbClr val="FF00FF"/>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Picture 3" descr="C:\Users\Elhosseny\Desktop\nihms409780f1.jpg"/>
            <p:cNvPicPr>
              <a:picLocks noChangeAspect="1" noChangeArrowheads="1"/>
            </p:cNvPicPr>
            <p:nvPr/>
          </p:nvPicPr>
          <p:blipFill>
            <a:blip r:embed="rId3"/>
            <a:srcRect/>
            <a:stretch>
              <a:fillRect/>
            </a:stretch>
          </p:blipFill>
          <p:spPr bwMode="auto">
            <a:xfrm>
              <a:off x="273176" y="3262719"/>
              <a:ext cx="4105151" cy="2571744"/>
            </a:xfrm>
            <a:prstGeom prst="roundRect">
              <a:avLst>
                <a:gd name="adj" fmla="val 16667"/>
              </a:avLst>
            </a:prstGeom>
            <a:ln>
              <a:solidFill>
                <a:srgbClr val="FF00FF"/>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
        <p:nvSpPr>
          <p:cNvPr id="14" name="Rectangle 13">
            <a:extLst>
              <a:ext uri="{FF2B5EF4-FFF2-40B4-BE49-F238E27FC236}">
                <a16:creationId xmlns="" xmlns:a16="http://schemas.microsoft.com/office/drawing/2014/main" id="{07189A53-4C9D-40CD-BCB1-C1F43F8F3475}"/>
              </a:ext>
            </a:extLst>
          </p:cNvPr>
          <p:cNvSpPr/>
          <p:nvPr/>
        </p:nvSpPr>
        <p:spPr>
          <a:xfrm>
            <a:off x="273177" y="1243643"/>
            <a:ext cx="8321692" cy="400097"/>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PTH plays a central role in the maintenance of calcium homeostasis. </a:t>
            </a:r>
          </a:p>
        </p:txBody>
      </p:sp>
      <p:sp>
        <p:nvSpPr>
          <p:cNvPr id="15" name="Rectangle 14">
            <a:extLst>
              <a:ext uri="{FF2B5EF4-FFF2-40B4-BE49-F238E27FC236}">
                <a16:creationId xmlns="" xmlns:a16="http://schemas.microsoft.com/office/drawing/2014/main" id="{07189A53-4C9D-40CD-BCB1-C1F43F8F3475}"/>
              </a:ext>
            </a:extLst>
          </p:cNvPr>
          <p:cNvSpPr/>
          <p:nvPr/>
        </p:nvSpPr>
        <p:spPr>
          <a:xfrm>
            <a:off x="273176" y="1804442"/>
            <a:ext cx="7725605" cy="400097"/>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0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Chronic elevation of PTH increases osteoclast formation.</a:t>
            </a:r>
          </a:p>
        </p:txBody>
      </p:sp>
      <p:sp>
        <p:nvSpPr>
          <p:cNvPr id="16" name="Rectangle 15">
            <a:extLst>
              <a:ext uri="{FF2B5EF4-FFF2-40B4-BE49-F238E27FC236}">
                <a16:creationId xmlns="" xmlns:a16="http://schemas.microsoft.com/office/drawing/2014/main" id="{07189A53-4C9D-40CD-BCB1-C1F43F8F3475}"/>
              </a:ext>
            </a:extLst>
          </p:cNvPr>
          <p:cNvSpPr/>
          <p:nvPr/>
        </p:nvSpPr>
        <p:spPr>
          <a:xfrm>
            <a:off x="273177" y="2382588"/>
            <a:ext cx="8321692" cy="400097"/>
          </a:xfrm>
          <a:prstGeom prst="rect">
            <a:avLst/>
          </a:prstGeom>
        </p:spPr>
        <p:txBody>
          <a:bodyPr wrap="square" lIns="91426" tIns="45714" rIns="91426" bIns="45714">
            <a:spAutoFit/>
          </a:bodyPr>
          <a:lstStyle/>
          <a:p>
            <a:pPr marL="342900" indent="-342900" algn="just">
              <a:buFont typeface="Wingdings" panose="05000000000000000000" pitchFamily="2" charset="2"/>
              <a:buChar char="Ø"/>
            </a:pPr>
            <a:r>
              <a:rPr lang="en-US" sz="20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PTH stimulates bone formation by suppressing Sclerostin expression.</a:t>
            </a:r>
          </a:p>
        </p:txBody>
      </p:sp>
      <p:grpSp>
        <p:nvGrpSpPr>
          <p:cNvPr id="12" name="Group 11"/>
          <p:cNvGrpSpPr/>
          <p:nvPr/>
        </p:nvGrpSpPr>
        <p:grpSpPr>
          <a:xfrm>
            <a:off x="178290" y="105508"/>
            <a:ext cx="7605078" cy="447264"/>
            <a:chOff x="178290" y="105508"/>
            <a:chExt cx="7605078" cy="447264"/>
          </a:xfrm>
        </p:grpSpPr>
        <p:sp useBgFill="1">
          <p:nvSpPr>
            <p:cNvPr id="13"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8" name="Rectangle 17"/>
          <p:cNvSpPr/>
          <p:nvPr/>
        </p:nvSpPr>
        <p:spPr>
          <a:xfrm>
            <a:off x="496639" y="677375"/>
            <a:ext cx="2329677"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PTH and Sclerostin</a:t>
            </a:r>
          </a:p>
        </p:txBody>
      </p:sp>
    </p:spTree>
    <p:extLst>
      <p:ext uri="{BB962C8B-B14F-4D97-AF65-F5344CB8AC3E}">
        <p14:creationId xmlns:p14="http://schemas.microsoft.com/office/powerpoint/2010/main" xmlns="" val="2337655351"/>
      </p:ext>
    </p:extLst>
  </p:cSld>
  <p:clrMapOvr>
    <a:masterClrMapping/>
  </p:clrMapOvr>
  <mc:AlternateContent xmlns:mc="http://schemas.openxmlformats.org/markup-compatibility/2006">
    <mc:Choice xmlns:p14="http://schemas.microsoft.com/office/powerpoint/2010/main" xmlns="" Requires="p14">
      <p:transition spd="slow" p14:dur="20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500" fill="hold"/>
                                        <p:tgtEl>
                                          <p:spTgt spid="15"/>
                                        </p:tgtEl>
                                        <p:attrNameLst>
                                          <p:attrName>ppt_x</p:attrName>
                                        </p:attrNameLst>
                                      </p:cBhvr>
                                      <p:tavLst>
                                        <p:tav tm="0">
                                          <p:val>
                                            <p:strVal val="#ppt_x"/>
                                          </p:val>
                                        </p:tav>
                                        <p:tav tm="100000">
                                          <p:val>
                                            <p:strVal val="#ppt_x"/>
                                          </p:val>
                                        </p:tav>
                                      </p:tavLst>
                                    </p:anim>
                                    <p:anim calcmode="lin" valueType="num">
                                      <p:cBhvr additive="base">
                                        <p:cTn id="13" dur="1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000" fill="hold"/>
                                        <p:tgtEl>
                                          <p:spTgt spid="16"/>
                                        </p:tgtEl>
                                        <p:attrNameLst>
                                          <p:attrName>ppt_x</p:attrName>
                                        </p:attrNameLst>
                                      </p:cBhvr>
                                      <p:tavLst>
                                        <p:tav tm="0">
                                          <p:val>
                                            <p:strVal val="#ppt_x"/>
                                          </p:val>
                                        </p:tav>
                                        <p:tav tm="100000">
                                          <p:val>
                                            <p:strVal val="#ppt_x"/>
                                          </p:val>
                                        </p:tav>
                                      </p:tavLst>
                                    </p:anim>
                                    <p:anim calcmode="lin" valueType="num">
                                      <p:cBhvr additive="base">
                                        <p:cTn id="18" dur="20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4000"/>
                            </p:stCondLst>
                            <p:childTnLst>
                              <p:par>
                                <p:cTn id="20" presetID="6" presetClass="entr" presetSubtype="16"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30</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342644" y="1302551"/>
            <a:ext cx="8321692" cy="707874"/>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Calcitonin receptors are present on osteoclast cells, inhibiting osteoclast </a:t>
            </a:r>
            <a:r>
              <a:rPr lang="en-US" sz="2000"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resorption</a:t>
            </a: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a:t>
            </a:r>
          </a:p>
        </p:txBody>
      </p:sp>
      <p:pic>
        <p:nvPicPr>
          <p:cNvPr id="12" name="Picture 2"/>
          <p:cNvPicPr>
            <a:picLocks noChangeAspect="1" noChangeArrowheads="1"/>
          </p:cNvPicPr>
          <p:nvPr/>
        </p:nvPicPr>
        <p:blipFill rotWithShape="1">
          <a:blip r:embed="rId2"/>
          <a:srcRect l="2672" t="2477" r="1135" b="11315"/>
          <a:stretch/>
        </p:blipFill>
        <p:spPr bwMode="auto">
          <a:xfrm>
            <a:off x="172069" y="3378806"/>
            <a:ext cx="8930987" cy="2493818"/>
          </a:xfrm>
          <a:prstGeom prst="rect">
            <a:avLst/>
          </a:prstGeom>
          <a:ln w="38100" cap="sq">
            <a:noFill/>
            <a:prstDash val="solid"/>
            <a:miter lim="800000"/>
          </a:ln>
          <a:effectLst>
            <a:glow rad="228600">
              <a:schemeClr val="accent5">
                <a:satMod val="175000"/>
                <a:alpha val="40000"/>
              </a:schemeClr>
            </a:glow>
            <a:outerShdw blurRad="107950" dist="12700" dir="5400000" algn="ctr">
              <a:srgbClr val="000000"/>
            </a:outerShdw>
          </a:effectLst>
          <a:scene3d>
            <a:camera prst="perspectiveRelaxedModerately"/>
            <a:lightRig rig="soft" dir="t">
              <a:rot lat="0" lon="0" rev="0"/>
            </a:lightRig>
          </a:scene3d>
          <a:sp3d contourW="44450" prstMaterial="matte">
            <a:bevelT w="63500" h="63500" prst="artDeco"/>
            <a:contourClr>
              <a:srgbClr val="FFFFFF"/>
            </a:contourClr>
          </a:sp3d>
        </p:spPr>
      </p:pic>
      <p:sp>
        <p:nvSpPr>
          <p:cNvPr id="13" name="Rectangle 12">
            <a:extLst>
              <a:ext uri="{FF2B5EF4-FFF2-40B4-BE49-F238E27FC236}">
                <a16:creationId xmlns="" xmlns:a16="http://schemas.microsoft.com/office/drawing/2014/main" id="{07189A53-4C9D-40CD-BCB1-C1F43F8F3475}"/>
              </a:ext>
            </a:extLst>
          </p:cNvPr>
          <p:cNvSpPr/>
          <p:nvPr/>
        </p:nvSpPr>
        <p:spPr>
          <a:xfrm>
            <a:off x="328792" y="2103754"/>
            <a:ext cx="5577208" cy="400097"/>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Sclerostin production is increased by calcitonin.</a:t>
            </a:r>
          </a:p>
        </p:txBody>
      </p:sp>
      <p:sp>
        <p:nvSpPr>
          <p:cNvPr id="17" name="Rectangle 16">
            <a:extLst>
              <a:ext uri="{FF2B5EF4-FFF2-40B4-BE49-F238E27FC236}">
                <a16:creationId xmlns="" xmlns:a16="http://schemas.microsoft.com/office/drawing/2014/main" id="{07189A53-4C9D-40CD-BCB1-C1F43F8F3475}"/>
              </a:ext>
            </a:extLst>
          </p:cNvPr>
          <p:cNvSpPr/>
          <p:nvPr/>
        </p:nvSpPr>
        <p:spPr>
          <a:xfrm>
            <a:off x="328584" y="2729755"/>
            <a:ext cx="8025965" cy="400097"/>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Significantly inhibits PTH anabolic effects, increasing </a:t>
            </a:r>
            <a:r>
              <a:rPr lang="en-US" sz="2000"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levels.</a:t>
            </a:r>
          </a:p>
        </p:txBody>
      </p:sp>
      <p:grpSp>
        <p:nvGrpSpPr>
          <p:cNvPr id="8" name="Group 7"/>
          <p:cNvGrpSpPr/>
          <p:nvPr/>
        </p:nvGrpSpPr>
        <p:grpSpPr>
          <a:xfrm>
            <a:off x="178290" y="105508"/>
            <a:ext cx="7605078" cy="447264"/>
            <a:chOff x="178290" y="105508"/>
            <a:chExt cx="7605078" cy="447264"/>
          </a:xfrm>
        </p:grpSpPr>
        <p:sp useBgFill="1">
          <p:nvSpPr>
            <p:cNvPr id="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0"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5" name="Rectangle 14"/>
          <p:cNvSpPr/>
          <p:nvPr/>
        </p:nvSpPr>
        <p:spPr>
          <a:xfrm>
            <a:off x="672264" y="677375"/>
            <a:ext cx="1978427"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Calcitonin (CT) </a:t>
            </a:r>
          </a:p>
        </p:txBody>
      </p:sp>
    </p:spTree>
    <p:extLst>
      <p:ext uri="{BB962C8B-B14F-4D97-AF65-F5344CB8AC3E}">
        <p14:creationId xmlns:p14="http://schemas.microsoft.com/office/powerpoint/2010/main" xmlns="" val="26155329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ppt_x"/>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1000" fill="hold"/>
                                        <p:tgtEl>
                                          <p:spTgt spid="17"/>
                                        </p:tgtEl>
                                        <p:attrNameLst>
                                          <p:attrName>ppt_x</p:attrName>
                                        </p:attrNameLst>
                                      </p:cBhvr>
                                      <p:tavLst>
                                        <p:tav tm="0">
                                          <p:val>
                                            <p:strVal val="#ppt_x"/>
                                          </p:val>
                                        </p:tav>
                                        <p:tav tm="100000">
                                          <p:val>
                                            <p:strVal val="#ppt_x"/>
                                          </p:val>
                                        </p:tav>
                                      </p:tavLst>
                                    </p:anim>
                                    <p:anim calcmode="lin" valueType="num">
                                      <p:cBhvr additive="base">
                                        <p:cTn id="19" dur="1000" fill="hold"/>
                                        <p:tgtEl>
                                          <p:spTgt spid="17"/>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31</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286825" y="1254255"/>
            <a:ext cx="8321692" cy="1015651"/>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Bone cells have receptors for glucocorticoid, and it inhibits bone formation therefore increases bone </a:t>
            </a:r>
            <a:r>
              <a:rPr lang="en-US" sz="2000"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resorption</a:t>
            </a: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Glucocorticoid depresses bone formation through the effect on </a:t>
            </a:r>
            <a:r>
              <a:rPr lang="en-US" sz="2000"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Wnt</a:t>
            </a: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/beta-catenin pathway</a:t>
            </a:r>
          </a:p>
        </p:txBody>
      </p:sp>
      <p:pic>
        <p:nvPicPr>
          <p:cNvPr id="12" name="Picture 2" descr="C:\Users\Elhosseny\Desktop\Schematic-model-for-the-regulation-of-the-control-of-bone-formation-by-sclerostin.png.jpg"/>
          <p:cNvPicPr>
            <a:picLocks noChangeAspect="1" noChangeArrowheads="1"/>
          </p:cNvPicPr>
          <p:nvPr/>
        </p:nvPicPr>
        <p:blipFill>
          <a:blip r:embed="rId2"/>
          <a:srcRect/>
          <a:stretch>
            <a:fillRect/>
          </a:stretch>
        </p:blipFill>
        <p:spPr bwMode="auto">
          <a:xfrm>
            <a:off x="379268" y="2609850"/>
            <a:ext cx="8155700" cy="4179274"/>
          </a:xfrm>
          <a:prstGeom prst="roundRect">
            <a:avLst>
              <a:gd name="adj" fmla="val 16667"/>
            </a:avLst>
          </a:prstGeom>
          <a:ln>
            <a:noFill/>
          </a:ln>
          <a:effectLst>
            <a:glow rad="228600">
              <a:schemeClr val="accent4">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5" name="Rectangle 14"/>
          <p:cNvSpPr/>
          <p:nvPr/>
        </p:nvSpPr>
        <p:spPr>
          <a:xfrm>
            <a:off x="-3498" y="677375"/>
            <a:ext cx="332995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Glucocorticoid  and </a:t>
            </a:r>
            <a:r>
              <a:rPr lang="en-US" sz="2000" b="1" dirty="0" err="1">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slerostin</a:t>
            </a:r>
            <a:endPar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7599998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250" fill="hold"/>
                                        <p:tgtEl>
                                          <p:spTgt spid="12"/>
                                        </p:tgtEl>
                                        <p:attrNameLst>
                                          <p:attrName>ppt_w</p:attrName>
                                        </p:attrNameLst>
                                      </p:cBhvr>
                                      <p:tavLst>
                                        <p:tav tm="0">
                                          <p:val>
                                            <p:fltVal val="0"/>
                                          </p:val>
                                        </p:tav>
                                        <p:tav tm="100000">
                                          <p:val>
                                            <p:strVal val="#ppt_w"/>
                                          </p:val>
                                        </p:tav>
                                      </p:tavLst>
                                    </p:anim>
                                    <p:anim calcmode="lin" valueType="num">
                                      <p:cBhvr>
                                        <p:cTn id="13" dur="1250" fill="hold"/>
                                        <p:tgtEl>
                                          <p:spTgt spid="12"/>
                                        </p:tgtEl>
                                        <p:attrNameLst>
                                          <p:attrName>ppt_h</p:attrName>
                                        </p:attrNameLst>
                                      </p:cBhvr>
                                      <p:tavLst>
                                        <p:tav tm="0">
                                          <p:val>
                                            <p:fltVal val="0"/>
                                          </p:val>
                                        </p:tav>
                                        <p:tav tm="100000">
                                          <p:val>
                                            <p:strVal val="#ppt_h"/>
                                          </p:val>
                                        </p:tav>
                                      </p:tavLst>
                                    </p:anim>
                                    <p:animEffect transition="in" filter="fade">
                                      <p:cBhvr>
                                        <p:cTn id="14"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32</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286825" y="1254255"/>
            <a:ext cx="8321692" cy="707874"/>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Some data has shown that patients treated with high doses of glucocorticoids have increased levels of </a:t>
            </a:r>
            <a:r>
              <a:rPr lang="en-US" sz="2000"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and decreased levels of Dkk-1.</a:t>
            </a:r>
          </a:p>
        </p:txBody>
      </p:sp>
      <p:pic>
        <p:nvPicPr>
          <p:cNvPr id="12" name="Picture 2" descr="C:\Users\Elhosseny\Desktop\Schematic-model-for-the-regulation-of-the-control-of-bone-formation-by-sclerostin.png.jpg"/>
          <p:cNvPicPr>
            <a:picLocks noChangeAspect="1" noChangeArrowheads="1"/>
          </p:cNvPicPr>
          <p:nvPr/>
        </p:nvPicPr>
        <p:blipFill>
          <a:blip r:embed="rId2"/>
          <a:srcRect/>
          <a:stretch>
            <a:fillRect/>
          </a:stretch>
        </p:blipFill>
        <p:spPr bwMode="auto">
          <a:xfrm>
            <a:off x="379268" y="2609850"/>
            <a:ext cx="8155700" cy="4179274"/>
          </a:xfrm>
          <a:prstGeom prst="roundRect">
            <a:avLst>
              <a:gd name="adj" fmla="val 16667"/>
            </a:avLst>
          </a:prstGeom>
          <a:ln>
            <a:noFill/>
          </a:ln>
          <a:effectLst>
            <a:glow rad="228600">
              <a:schemeClr val="accent4">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5" name="Rectangle 14"/>
          <p:cNvSpPr/>
          <p:nvPr/>
        </p:nvSpPr>
        <p:spPr>
          <a:xfrm>
            <a:off x="-3498" y="677375"/>
            <a:ext cx="3329951"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Glucocorticoid  and </a:t>
            </a:r>
            <a:r>
              <a:rPr lang="en-US" sz="2000" b="1" dirty="0" err="1">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slerostin</a:t>
            </a:r>
            <a:endPar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6360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33</a:t>
            </a:fld>
            <a:endParaRPr lang="en-US" sz="1400" dirty="0">
              <a:solidFill>
                <a:schemeClr val="tx1">
                  <a:lumMod val="65000"/>
                  <a:lumOff val="35000"/>
                </a:schemeClr>
              </a:solidFill>
              <a:latin typeface="Signika" panose="02010003020600000004" pitchFamily="50" charset="0"/>
            </a:endParaRPr>
          </a:p>
        </p:txBody>
      </p:sp>
      <p:sp>
        <p:nvSpPr>
          <p:cNvPr id="9" name="Freeform: Shape 43">
            <a:extLst>
              <a:ext uri="{FF2B5EF4-FFF2-40B4-BE49-F238E27FC236}">
                <a16:creationId xmlns="" xmlns:a16="http://schemas.microsoft.com/office/drawing/2014/main" id="{DFA76DCE-BB1F-4368-8587-0A09C35FFD39}"/>
              </a:ext>
            </a:extLst>
          </p:cNvPr>
          <p:cNvSpPr/>
          <p:nvPr/>
        </p:nvSpPr>
        <p:spPr>
          <a:xfrm>
            <a:off x="3284465" y="3397203"/>
            <a:ext cx="2074595" cy="860972"/>
          </a:xfrm>
          <a:custGeom>
            <a:avLst/>
            <a:gdLst>
              <a:gd name="connsiteX0" fmla="*/ 0 w 1577599"/>
              <a:gd name="connsiteY0" fmla="*/ 788800 h 1577599"/>
              <a:gd name="connsiteX1" fmla="*/ 788800 w 1577599"/>
              <a:gd name="connsiteY1" fmla="*/ 0 h 1577599"/>
              <a:gd name="connsiteX2" fmla="*/ 1577600 w 1577599"/>
              <a:gd name="connsiteY2" fmla="*/ 788800 h 1577599"/>
              <a:gd name="connsiteX3" fmla="*/ 788800 w 1577599"/>
              <a:gd name="connsiteY3" fmla="*/ 1577600 h 1577599"/>
              <a:gd name="connsiteX4" fmla="*/ 0 w 1577599"/>
              <a:gd name="connsiteY4" fmla="*/ 788800 h 1577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599" h="1577599">
                <a:moveTo>
                  <a:pt x="0" y="788800"/>
                </a:moveTo>
                <a:cubicBezTo>
                  <a:pt x="0" y="353158"/>
                  <a:pt x="353158" y="0"/>
                  <a:pt x="788800" y="0"/>
                </a:cubicBezTo>
                <a:cubicBezTo>
                  <a:pt x="1224442" y="0"/>
                  <a:pt x="1577600" y="353158"/>
                  <a:pt x="1577600" y="788800"/>
                </a:cubicBezTo>
                <a:cubicBezTo>
                  <a:pt x="1577600" y="1224442"/>
                  <a:pt x="1224442" y="1577600"/>
                  <a:pt x="788800" y="1577600"/>
                </a:cubicBezTo>
                <a:cubicBezTo>
                  <a:pt x="353158" y="1577600"/>
                  <a:pt x="0" y="1224442"/>
                  <a:pt x="0" y="788800"/>
                </a:cubicBez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56395" tIns="256395" rIns="256395" bIns="256395" numCol="1" spcCol="1270" anchor="ctr" anchorCtr="0">
            <a:noAutofit/>
          </a:bodyPr>
          <a:lstStyle/>
          <a:p>
            <a:pPr algn="ctr" defTabSz="888868">
              <a:lnSpc>
                <a:spcPct val="90000"/>
              </a:lnSpc>
              <a:spcBef>
                <a:spcPct val="0"/>
              </a:spcBef>
              <a:spcAft>
                <a:spcPct val="35000"/>
              </a:spcAft>
            </a:pPr>
            <a:r>
              <a:rPr lang="en-US" sz="1500" b="1" dirty="0">
                <a:solidFill>
                  <a:schemeClr val="tx1"/>
                </a:solidFill>
                <a:latin typeface="Times New Roman" pitchFamily="18" charset="0"/>
                <a:cs typeface="Times New Roman" pitchFamily="18" charset="0"/>
              </a:rPr>
              <a:t>Different types of hormones that regulate </a:t>
            </a:r>
            <a:r>
              <a:rPr lang="en-US" sz="1500" b="1" dirty="0" err="1">
                <a:solidFill>
                  <a:schemeClr val="tx1"/>
                </a:solidFill>
                <a:latin typeface="Times New Roman" pitchFamily="18" charset="0"/>
                <a:cs typeface="Times New Roman" pitchFamily="18" charset="0"/>
              </a:rPr>
              <a:t>Scleorstin</a:t>
            </a:r>
            <a:endParaRPr lang="en-US" sz="1500" b="1" dirty="0">
              <a:solidFill>
                <a:schemeClr val="tx1"/>
              </a:solidFill>
              <a:latin typeface="Times New Roman" pitchFamily="18" charset="0"/>
              <a:cs typeface="Times New Roman" pitchFamily="18" charset="0"/>
            </a:endParaRPr>
          </a:p>
        </p:txBody>
      </p:sp>
      <p:grpSp>
        <p:nvGrpSpPr>
          <p:cNvPr id="8" name="Group 7"/>
          <p:cNvGrpSpPr/>
          <p:nvPr/>
        </p:nvGrpSpPr>
        <p:grpSpPr>
          <a:xfrm>
            <a:off x="4826893" y="2597053"/>
            <a:ext cx="1748838" cy="855152"/>
            <a:chOff x="6603034" y="1694885"/>
            <a:chExt cx="1748838" cy="855152"/>
          </a:xfrm>
        </p:grpSpPr>
        <p:sp>
          <p:nvSpPr>
            <p:cNvPr id="16" name="Freeform: Shape 34">
              <a:extLst>
                <a:ext uri="{FF2B5EF4-FFF2-40B4-BE49-F238E27FC236}">
                  <a16:creationId xmlns="" xmlns:a16="http://schemas.microsoft.com/office/drawing/2014/main" id="{005D01ED-0B59-443D-86D3-33AE5A754310}"/>
                </a:ext>
              </a:extLst>
            </p:cNvPr>
            <p:cNvSpPr/>
            <p:nvPr/>
          </p:nvSpPr>
          <p:spPr>
            <a:xfrm rot="7796605">
              <a:off x="6494239" y="2178074"/>
              <a:ext cx="480758" cy="26316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sp>
          <p:nvSpPr>
            <p:cNvPr id="19" name="Freeform: Shape 35">
              <a:extLst>
                <a:ext uri="{FF2B5EF4-FFF2-40B4-BE49-F238E27FC236}">
                  <a16:creationId xmlns="" xmlns:a16="http://schemas.microsoft.com/office/drawing/2014/main" id="{DBC71CE4-90A2-44D0-B08E-788C28F004A5}"/>
                </a:ext>
              </a:extLst>
            </p:cNvPr>
            <p:cNvSpPr/>
            <p:nvPr/>
          </p:nvSpPr>
          <p:spPr>
            <a:xfrm>
              <a:off x="6906280" y="1694885"/>
              <a:ext cx="1445592" cy="415593"/>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Cytokines</a:t>
              </a:r>
              <a:endParaRPr lang="id-ID"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sp>
        <p:nvSpPr>
          <p:cNvPr id="21" name="Freeform: Shape 35">
            <a:extLst>
              <a:ext uri="{FF2B5EF4-FFF2-40B4-BE49-F238E27FC236}">
                <a16:creationId xmlns="" xmlns:a16="http://schemas.microsoft.com/office/drawing/2014/main" id="{DBC71CE4-90A2-44D0-B08E-788C28F004A5}"/>
              </a:ext>
            </a:extLst>
          </p:cNvPr>
          <p:cNvSpPr/>
          <p:nvPr/>
        </p:nvSpPr>
        <p:spPr>
          <a:xfrm>
            <a:off x="5627768" y="4289128"/>
            <a:ext cx="1347583" cy="350553"/>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44" tIns="119444" rIns="119444" bIns="119444" numCol="1" spcCol="1270" anchor="ctr" anchorCtr="0">
            <a:noAutofit/>
          </a:bodyPr>
          <a:lstStyle/>
          <a:p>
            <a:pPr algn="ctr"/>
            <a:r>
              <a:rPr lang="en-US" b="1" dirty="0" err="1">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Osterix</a:t>
            </a:r>
            <a:endParaRPr lang="id-ID"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nvGrpSpPr>
          <p:cNvPr id="34" name="Group 33"/>
          <p:cNvGrpSpPr/>
          <p:nvPr/>
        </p:nvGrpSpPr>
        <p:grpSpPr>
          <a:xfrm>
            <a:off x="3099193" y="4306114"/>
            <a:ext cx="1347583" cy="785564"/>
            <a:chOff x="4875331" y="3403946"/>
            <a:chExt cx="1347583" cy="785564"/>
          </a:xfrm>
        </p:grpSpPr>
        <p:sp>
          <p:nvSpPr>
            <p:cNvPr id="18" name="Freeform: Shape 34">
              <a:extLst>
                <a:ext uri="{FF2B5EF4-FFF2-40B4-BE49-F238E27FC236}">
                  <a16:creationId xmlns="" xmlns:a16="http://schemas.microsoft.com/office/drawing/2014/main" id="{005D01ED-0B59-443D-86D3-33AE5A754310}"/>
                </a:ext>
              </a:extLst>
            </p:cNvPr>
            <p:cNvSpPr/>
            <p:nvPr/>
          </p:nvSpPr>
          <p:spPr>
            <a:xfrm rot="16200000">
              <a:off x="5524053" y="3487726"/>
              <a:ext cx="430727" cy="26316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sp>
          <p:nvSpPr>
            <p:cNvPr id="23" name="Freeform: Shape 35">
              <a:extLst>
                <a:ext uri="{FF2B5EF4-FFF2-40B4-BE49-F238E27FC236}">
                  <a16:creationId xmlns="" xmlns:a16="http://schemas.microsoft.com/office/drawing/2014/main" id="{DBC71CE4-90A2-44D0-B08E-788C28F004A5}"/>
                </a:ext>
              </a:extLst>
            </p:cNvPr>
            <p:cNvSpPr/>
            <p:nvPr/>
          </p:nvSpPr>
          <p:spPr>
            <a:xfrm>
              <a:off x="4875331" y="3838957"/>
              <a:ext cx="1347583" cy="350553"/>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Zfp467</a:t>
              </a:r>
              <a:endParaRPr lang="id-ID"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grpSp>
        <p:nvGrpSpPr>
          <p:cNvPr id="37" name="Group 36"/>
          <p:cNvGrpSpPr/>
          <p:nvPr/>
        </p:nvGrpSpPr>
        <p:grpSpPr>
          <a:xfrm>
            <a:off x="1872875" y="2754728"/>
            <a:ext cx="1746821" cy="783126"/>
            <a:chOff x="3649016" y="1852559"/>
            <a:chExt cx="1746821" cy="783126"/>
          </a:xfrm>
        </p:grpSpPr>
        <p:sp>
          <p:nvSpPr>
            <p:cNvPr id="11" name="Freeform: Shape 34">
              <a:extLst>
                <a:ext uri="{FF2B5EF4-FFF2-40B4-BE49-F238E27FC236}">
                  <a16:creationId xmlns="" xmlns:a16="http://schemas.microsoft.com/office/drawing/2014/main" id="{005D01ED-0B59-443D-86D3-33AE5A754310}"/>
                </a:ext>
              </a:extLst>
            </p:cNvPr>
            <p:cNvSpPr/>
            <p:nvPr/>
          </p:nvSpPr>
          <p:spPr>
            <a:xfrm rot="2841795">
              <a:off x="5023874" y="2263722"/>
              <a:ext cx="480758" cy="26316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sp>
          <p:nvSpPr>
            <p:cNvPr id="24" name="Freeform: Shape 35">
              <a:extLst>
                <a:ext uri="{FF2B5EF4-FFF2-40B4-BE49-F238E27FC236}">
                  <a16:creationId xmlns="" xmlns:a16="http://schemas.microsoft.com/office/drawing/2014/main" id="{DBC71CE4-90A2-44D0-B08E-788C28F004A5}"/>
                </a:ext>
              </a:extLst>
            </p:cNvPr>
            <p:cNvSpPr/>
            <p:nvPr/>
          </p:nvSpPr>
          <p:spPr>
            <a:xfrm>
              <a:off x="3649016" y="1852559"/>
              <a:ext cx="1347583" cy="350553"/>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Calcitonin</a:t>
              </a:r>
              <a:endParaRPr lang="id-ID"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grpSp>
        <p:nvGrpSpPr>
          <p:cNvPr id="33" name="Group 32"/>
          <p:cNvGrpSpPr/>
          <p:nvPr/>
        </p:nvGrpSpPr>
        <p:grpSpPr>
          <a:xfrm>
            <a:off x="4544320" y="4270774"/>
            <a:ext cx="1347583" cy="816624"/>
            <a:chOff x="6320458" y="3368603"/>
            <a:chExt cx="1347583" cy="816624"/>
          </a:xfrm>
        </p:grpSpPr>
        <p:sp>
          <p:nvSpPr>
            <p:cNvPr id="17" name="Freeform: Shape 34">
              <a:extLst>
                <a:ext uri="{FF2B5EF4-FFF2-40B4-BE49-F238E27FC236}">
                  <a16:creationId xmlns="" xmlns:a16="http://schemas.microsoft.com/office/drawing/2014/main" id="{005D01ED-0B59-443D-86D3-33AE5A754310}"/>
                </a:ext>
              </a:extLst>
            </p:cNvPr>
            <p:cNvSpPr/>
            <p:nvPr/>
          </p:nvSpPr>
          <p:spPr>
            <a:xfrm rot="15612679">
              <a:off x="6407942" y="3459101"/>
              <a:ext cx="444163" cy="26316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sp>
          <p:nvSpPr>
            <p:cNvPr id="26" name="Freeform: Shape 35">
              <a:extLst>
                <a:ext uri="{FF2B5EF4-FFF2-40B4-BE49-F238E27FC236}">
                  <a16:creationId xmlns="" xmlns:a16="http://schemas.microsoft.com/office/drawing/2014/main" id="{DBC71CE4-90A2-44D0-B08E-788C28F004A5}"/>
                </a:ext>
              </a:extLst>
            </p:cNvPr>
            <p:cNvSpPr/>
            <p:nvPr/>
          </p:nvSpPr>
          <p:spPr>
            <a:xfrm>
              <a:off x="6320458" y="3834674"/>
              <a:ext cx="1347583" cy="350553"/>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err="1">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Ephrin</a:t>
              </a:r>
              <a:r>
                <a:rPr lang="en-US"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 B2</a:t>
              </a:r>
              <a:endParaRPr lang="id-ID"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grpSp>
        <p:nvGrpSpPr>
          <p:cNvPr id="35" name="Group 34"/>
          <p:cNvGrpSpPr/>
          <p:nvPr/>
        </p:nvGrpSpPr>
        <p:grpSpPr>
          <a:xfrm>
            <a:off x="1423775" y="4071068"/>
            <a:ext cx="1992277" cy="908606"/>
            <a:chOff x="3199913" y="3168897"/>
            <a:chExt cx="1992277" cy="908606"/>
          </a:xfrm>
          <a:solidFill>
            <a:srgbClr val="F4C4C4"/>
          </a:solidFill>
        </p:grpSpPr>
        <p:sp>
          <p:nvSpPr>
            <p:cNvPr id="15" name="Freeform: Shape 34">
              <a:extLst>
                <a:ext uri="{FF2B5EF4-FFF2-40B4-BE49-F238E27FC236}">
                  <a16:creationId xmlns="" xmlns:a16="http://schemas.microsoft.com/office/drawing/2014/main" id="{005D01ED-0B59-443D-86D3-33AE5A754310}"/>
                </a:ext>
              </a:extLst>
            </p:cNvPr>
            <p:cNvSpPr/>
            <p:nvPr/>
          </p:nvSpPr>
          <p:spPr>
            <a:xfrm rot="18830436">
              <a:off x="4820227" y="3277692"/>
              <a:ext cx="480758" cy="26316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sp>
          <p:nvSpPr>
            <p:cNvPr id="27" name="Freeform: Shape 35">
              <a:extLst>
                <a:ext uri="{FF2B5EF4-FFF2-40B4-BE49-F238E27FC236}">
                  <a16:creationId xmlns="" xmlns:a16="http://schemas.microsoft.com/office/drawing/2014/main" id="{DBC71CE4-90A2-44D0-B08E-788C28F004A5}"/>
                </a:ext>
              </a:extLst>
            </p:cNvPr>
            <p:cNvSpPr/>
            <p:nvPr/>
          </p:nvSpPr>
          <p:spPr>
            <a:xfrm>
              <a:off x="3199913" y="3535763"/>
              <a:ext cx="1655170" cy="541740"/>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grp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err="1">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Glucacorticoids</a:t>
              </a:r>
              <a:endParaRPr lang="id-ID"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grpSp>
        <p:nvGrpSpPr>
          <p:cNvPr id="5" name="Group 4"/>
          <p:cNvGrpSpPr/>
          <p:nvPr/>
        </p:nvGrpSpPr>
        <p:grpSpPr>
          <a:xfrm>
            <a:off x="3504453" y="2420378"/>
            <a:ext cx="1406158" cy="978363"/>
            <a:chOff x="5280593" y="1518210"/>
            <a:chExt cx="1406158" cy="978363"/>
          </a:xfrm>
        </p:grpSpPr>
        <p:sp>
          <p:nvSpPr>
            <p:cNvPr id="10" name="Freeform: Shape 34">
              <a:extLst>
                <a:ext uri="{FF2B5EF4-FFF2-40B4-BE49-F238E27FC236}">
                  <a16:creationId xmlns="" xmlns:a16="http://schemas.microsoft.com/office/drawing/2014/main" id="{005D01ED-0B59-443D-86D3-33AE5A754310}"/>
                </a:ext>
              </a:extLst>
            </p:cNvPr>
            <p:cNvSpPr/>
            <p:nvPr/>
          </p:nvSpPr>
          <p:spPr>
            <a:xfrm rot="5400000">
              <a:off x="5762297" y="2124610"/>
              <a:ext cx="480758" cy="26316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sp>
          <p:nvSpPr>
            <p:cNvPr id="28" name="Freeform: Shape 35">
              <a:extLst>
                <a:ext uri="{FF2B5EF4-FFF2-40B4-BE49-F238E27FC236}">
                  <a16:creationId xmlns="" xmlns:a16="http://schemas.microsoft.com/office/drawing/2014/main" id="{DBC71CE4-90A2-44D0-B08E-788C28F004A5}"/>
                </a:ext>
              </a:extLst>
            </p:cNvPr>
            <p:cNvSpPr/>
            <p:nvPr/>
          </p:nvSpPr>
          <p:spPr>
            <a:xfrm>
              <a:off x="5280593" y="1518210"/>
              <a:ext cx="1406158" cy="454078"/>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Parathyroid hormone</a:t>
              </a:r>
              <a:endParaRPr lang="id-ID"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grpSp>
      <p:sp>
        <p:nvSpPr>
          <p:cNvPr id="29" name="Freeform: Shape 34">
            <a:extLst>
              <a:ext uri="{FF2B5EF4-FFF2-40B4-BE49-F238E27FC236}">
                <a16:creationId xmlns="" xmlns:a16="http://schemas.microsoft.com/office/drawing/2014/main" id="{005D01ED-0B59-443D-86D3-33AE5A754310}"/>
              </a:ext>
            </a:extLst>
          </p:cNvPr>
          <p:cNvSpPr/>
          <p:nvPr/>
        </p:nvSpPr>
        <p:spPr>
          <a:xfrm rot="13521734">
            <a:off x="5192075" y="4150577"/>
            <a:ext cx="441768" cy="226138"/>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14" tIns="106473" rIns="0" bIns="106471" numCol="1" spcCol="1270" anchor="ctr" anchorCtr="0">
            <a:noAutofit/>
          </a:bodyPr>
          <a:lstStyle/>
          <a:p>
            <a:pPr algn="ctr" defTabSz="977753">
              <a:lnSpc>
                <a:spcPct val="90000"/>
              </a:lnSpc>
              <a:spcBef>
                <a:spcPct val="0"/>
              </a:spcBef>
              <a:spcAft>
                <a:spcPct val="35000"/>
              </a:spcAft>
            </a:pPr>
            <a:endParaRPr lang="en-US" sz="2200"/>
          </a:p>
        </p:txBody>
      </p:sp>
      <p:grpSp>
        <p:nvGrpSpPr>
          <p:cNvPr id="36" name="Group 35"/>
          <p:cNvGrpSpPr/>
          <p:nvPr/>
        </p:nvGrpSpPr>
        <p:grpSpPr>
          <a:xfrm>
            <a:off x="1331952" y="3480628"/>
            <a:ext cx="1969111" cy="709511"/>
            <a:chOff x="3108093" y="2578457"/>
            <a:chExt cx="1969111" cy="709511"/>
          </a:xfrm>
        </p:grpSpPr>
        <p:sp>
          <p:nvSpPr>
            <p:cNvPr id="25" name="Freeform: Shape 35">
              <a:extLst>
                <a:ext uri="{FF2B5EF4-FFF2-40B4-BE49-F238E27FC236}">
                  <a16:creationId xmlns="" xmlns:a16="http://schemas.microsoft.com/office/drawing/2014/main" id="{DBC71CE4-90A2-44D0-B08E-788C28F004A5}"/>
                </a:ext>
              </a:extLst>
            </p:cNvPr>
            <p:cNvSpPr/>
            <p:nvPr/>
          </p:nvSpPr>
          <p:spPr>
            <a:xfrm>
              <a:off x="3108093" y="2578457"/>
              <a:ext cx="1473583" cy="709511"/>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Prostaglandin E2 and hypoxia</a:t>
              </a:r>
              <a:endParaRPr lang="id-ID" sz="1600"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sp>
          <p:nvSpPr>
            <p:cNvPr id="30" name="Freeform: Shape 34">
              <a:extLst>
                <a:ext uri="{FF2B5EF4-FFF2-40B4-BE49-F238E27FC236}">
                  <a16:creationId xmlns="" xmlns:a16="http://schemas.microsoft.com/office/drawing/2014/main" id="{005D01ED-0B59-443D-86D3-33AE5A754310}"/>
                </a:ext>
              </a:extLst>
            </p:cNvPr>
            <p:cNvSpPr/>
            <p:nvPr/>
          </p:nvSpPr>
          <p:spPr>
            <a:xfrm>
              <a:off x="4581677" y="2791815"/>
              <a:ext cx="495527" cy="255325"/>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grpSp>
      <p:grpSp>
        <p:nvGrpSpPr>
          <p:cNvPr id="32" name="Group 31"/>
          <p:cNvGrpSpPr/>
          <p:nvPr/>
        </p:nvGrpSpPr>
        <p:grpSpPr>
          <a:xfrm>
            <a:off x="5377976" y="3549864"/>
            <a:ext cx="1774718" cy="366469"/>
            <a:chOff x="7154116" y="2647693"/>
            <a:chExt cx="1774718" cy="366469"/>
          </a:xfrm>
        </p:grpSpPr>
        <p:sp>
          <p:nvSpPr>
            <p:cNvPr id="20" name="Freeform: Shape 35">
              <a:extLst>
                <a:ext uri="{FF2B5EF4-FFF2-40B4-BE49-F238E27FC236}">
                  <a16:creationId xmlns="" xmlns:a16="http://schemas.microsoft.com/office/drawing/2014/main" id="{DBC71CE4-90A2-44D0-B08E-788C28F004A5}"/>
                </a:ext>
              </a:extLst>
            </p:cNvPr>
            <p:cNvSpPr/>
            <p:nvPr/>
          </p:nvSpPr>
          <p:spPr>
            <a:xfrm>
              <a:off x="7581251" y="2647693"/>
              <a:ext cx="1347583" cy="350553"/>
            </a:xfrm>
            <a:custGeom>
              <a:avLst/>
              <a:gdLst>
                <a:gd name="connsiteX0" fmla="*/ 0 w 1354511"/>
                <a:gd name="connsiteY0" fmla="*/ 225756 h 1950720"/>
                <a:gd name="connsiteX1" fmla="*/ 225756 w 1354511"/>
                <a:gd name="connsiteY1" fmla="*/ 0 h 1950720"/>
                <a:gd name="connsiteX2" fmla="*/ 1128755 w 1354511"/>
                <a:gd name="connsiteY2" fmla="*/ 0 h 1950720"/>
                <a:gd name="connsiteX3" fmla="*/ 1354511 w 1354511"/>
                <a:gd name="connsiteY3" fmla="*/ 225756 h 1950720"/>
                <a:gd name="connsiteX4" fmla="*/ 1354511 w 1354511"/>
                <a:gd name="connsiteY4" fmla="*/ 1724964 h 1950720"/>
                <a:gd name="connsiteX5" fmla="*/ 1128755 w 1354511"/>
                <a:gd name="connsiteY5" fmla="*/ 1950720 h 1950720"/>
                <a:gd name="connsiteX6" fmla="*/ 225756 w 1354511"/>
                <a:gd name="connsiteY6" fmla="*/ 1950720 h 1950720"/>
                <a:gd name="connsiteX7" fmla="*/ 0 w 1354511"/>
                <a:gd name="connsiteY7" fmla="*/ 1724964 h 1950720"/>
                <a:gd name="connsiteX8" fmla="*/ 0 w 1354511"/>
                <a:gd name="connsiteY8" fmla="*/ 225756 h 195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4511" h="1950720">
                  <a:moveTo>
                    <a:pt x="0" y="225756"/>
                  </a:moveTo>
                  <a:cubicBezTo>
                    <a:pt x="0" y="101074"/>
                    <a:pt x="101074" y="0"/>
                    <a:pt x="225756" y="0"/>
                  </a:cubicBezTo>
                  <a:lnTo>
                    <a:pt x="1128755" y="0"/>
                  </a:lnTo>
                  <a:cubicBezTo>
                    <a:pt x="1253437" y="0"/>
                    <a:pt x="1354511" y="101074"/>
                    <a:pt x="1354511" y="225756"/>
                  </a:cubicBezTo>
                  <a:lnTo>
                    <a:pt x="1354511" y="1724964"/>
                  </a:lnTo>
                  <a:cubicBezTo>
                    <a:pt x="1354511" y="1849646"/>
                    <a:pt x="1253437" y="1950720"/>
                    <a:pt x="1128755" y="1950720"/>
                  </a:cubicBezTo>
                  <a:lnTo>
                    <a:pt x="225756" y="1950720"/>
                  </a:lnTo>
                  <a:cubicBezTo>
                    <a:pt x="101074" y="1950720"/>
                    <a:pt x="0" y="1849646"/>
                    <a:pt x="0" y="1724964"/>
                  </a:cubicBezTo>
                  <a:lnTo>
                    <a:pt x="0" y="225756"/>
                  </a:lnTo>
                  <a:close/>
                </a:path>
              </a:pathLst>
            </a:custGeom>
            <a:solidFill>
              <a:srgbClr val="F4C4C4"/>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spcFirstLastPara="0" vert="horz" wrap="square" lIns="119462" tIns="119462" rIns="119462" bIns="119462" numCol="1" spcCol="1270" anchor="ctr" anchorCtr="0">
              <a:noAutofit/>
            </a:bodyPr>
            <a:lstStyle/>
            <a:p>
              <a:pPr algn="ctr"/>
              <a:r>
                <a:rPr lang="en-US" sz="1600" b="1" dirty="0" err="1">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rPr>
                <a:t>Oestrogen</a:t>
              </a:r>
              <a:endParaRPr lang="id-ID" b="1" dirty="0">
                <a:solidFill>
                  <a:schemeClr val="tx1"/>
                </a:solidFill>
                <a:latin typeface="Times New Roman" panose="02020603050405020304" pitchFamily="18" charset="0"/>
                <a:ea typeface="Fira Sans SemiBold Italic" panose="00000700000000000000" pitchFamily="50" charset="0"/>
                <a:cs typeface="Times New Roman" panose="02020603050405020304" pitchFamily="18" charset="0"/>
              </a:endParaRPr>
            </a:p>
          </p:txBody>
        </p:sp>
        <p:sp>
          <p:nvSpPr>
            <p:cNvPr id="31" name="Freeform: Shape 34">
              <a:extLst>
                <a:ext uri="{FF2B5EF4-FFF2-40B4-BE49-F238E27FC236}">
                  <a16:creationId xmlns="" xmlns:a16="http://schemas.microsoft.com/office/drawing/2014/main" id="{005D01ED-0B59-443D-86D3-33AE5A754310}"/>
                </a:ext>
              </a:extLst>
            </p:cNvPr>
            <p:cNvSpPr/>
            <p:nvPr/>
          </p:nvSpPr>
          <p:spPr>
            <a:xfrm rot="10800000">
              <a:off x="7154116" y="2792485"/>
              <a:ext cx="431036" cy="221677"/>
            </a:xfrm>
            <a:custGeom>
              <a:avLst/>
              <a:gdLst>
                <a:gd name="connsiteX0" fmla="*/ 0 w 419113"/>
                <a:gd name="connsiteY0" fmla="*/ 106488 h 532439"/>
                <a:gd name="connsiteX1" fmla="*/ 209557 w 419113"/>
                <a:gd name="connsiteY1" fmla="*/ 106488 h 532439"/>
                <a:gd name="connsiteX2" fmla="*/ 209557 w 419113"/>
                <a:gd name="connsiteY2" fmla="*/ 0 h 532439"/>
                <a:gd name="connsiteX3" fmla="*/ 419113 w 419113"/>
                <a:gd name="connsiteY3" fmla="*/ 266220 h 532439"/>
                <a:gd name="connsiteX4" fmla="*/ 209557 w 419113"/>
                <a:gd name="connsiteY4" fmla="*/ 532439 h 532439"/>
                <a:gd name="connsiteX5" fmla="*/ 209557 w 419113"/>
                <a:gd name="connsiteY5" fmla="*/ 425951 h 532439"/>
                <a:gd name="connsiteX6" fmla="*/ 0 w 419113"/>
                <a:gd name="connsiteY6" fmla="*/ 425951 h 532439"/>
                <a:gd name="connsiteX7" fmla="*/ 0 w 419113"/>
                <a:gd name="connsiteY7" fmla="*/ 106488 h 53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113" h="532439">
                  <a:moveTo>
                    <a:pt x="419113" y="425951"/>
                  </a:moveTo>
                  <a:lnTo>
                    <a:pt x="209556" y="425951"/>
                  </a:lnTo>
                  <a:lnTo>
                    <a:pt x="209556" y="532439"/>
                  </a:lnTo>
                  <a:lnTo>
                    <a:pt x="0" y="266219"/>
                  </a:lnTo>
                  <a:lnTo>
                    <a:pt x="209556" y="0"/>
                  </a:lnTo>
                  <a:lnTo>
                    <a:pt x="209556" y="106488"/>
                  </a:lnTo>
                  <a:lnTo>
                    <a:pt x="419113" y="106488"/>
                  </a:lnTo>
                  <a:lnTo>
                    <a:pt x="419113" y="425951"/>
                  </a:lnTo>
                  <a:close/>
                </a:path>
              </a:pathLst>
            </a:custGeom>
            <a:solidFill>
              <a:schemeClr val="tx1"/>
            </a:solidFill>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spcFirstLastPara="0" vert="horz" wrap="square" lIns="125734" tIns="106489" rIns="0" bIns="106487" numCol="1" spcCol="1270" anchor="ctr" anchorCtr="0">
              <a:noAutofit/>
            </a:bodyPr>
            <a:lstStyle/>
            <a:p>
              <a:pPr algn="ctr" defTabSz="977753">
                <a:lnSpc>
                  <a:spcPct val="90000"/>
                </a:lnSpc>
                <a:spcBef>
                  <a:spcPct val="0"/>
                </a:spcBef>
                <a:spcAft>
                  <a:spcPct val="35000"/>
                </a:spcAft>
              </a:pPr>
              <a:endParaRPr lang="en-US" sz="2200"/>
            </a:p>
          </p:txBody>
        </p:sp>
      </p:grpSp>
      <p:grpSp>
        <p:nvGrpSpPr>
          <p:cNvPr id="38" name="Group 37"/>
          <p:cNvGrpSpPr/>
          <p:nvPr/>
        </p:nvGrpSpPr>
        <p:grpSpPr>
          <a:xfrm>
            <a:off x="178290" y="105508"/>
            <a:ext cx="7605078" cy="447264"/>
            <a:chOff x="178290" y="105508"/>
            <a:chExt cx="7605078" cy="447264"/>
          </a:xfrm>
        </p:grpSpPr>
        <p:sp useBgFill="1">
          <p:nvSpPr>
            <p:cNvPr id="3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40"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42" name="Rectangle 41"/>
          <p:cNvSpPr/>
          <p:nvPr/>
        </p:nvSpPr>
        <p:spPr>
          <a:xfrm>
            <a:off x="103909" y="669010"/>
            <a:ext cx="3929667"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Hormonal regulation of  </a:t>
            </a:r>
            <a:r>
              <a:rPr lang="en-US" sz="2000" b="1" dirty="0" err="1">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sclerostin</a:t>
            </a:r>
            <a:endPar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272350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1+#ppt_w/2"/>
                                          </p:val>
                                        </p:tav>
                                        <p:tav tm="100000">
                                          <p:val>
                                            <p:strVal val="#ppt_x"/>
                                          </p:val>
                                        </p:tav>
                                      </p:tavLst>
                                    </p:anim>
                                    <p:anim calcmode="lin" valueType="num">
                                      <p:cBhvr additive="base">
                                        <p:cTn id="25"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ppt_x"/>
                                          </p:val>
                                        </p:tav>
                                        <p:tav tm="100000">
                                          <p:val>
                                            <p:strVal val="#ppt_x"/>
                                          </p:val>
                                        </p:tav>
                                      </p:tavLst>
                                    </p:anim>
                                    <p:anim calcmode="lin" valueType="num">
                                      <p:cBhvr additive="base">
                                        <p:cTn id="4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2"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0-#ppt_w/2"/>
                                          </p:val>
                                        </p:tav>
                                        <p:tav tm="100000">
                                          <p:val>
                                            <p:strVal val="#ppt_x"/>
                                          </p:val>
                                        </p:tav>
                                      </p:tavLst>
                                    </p:anim>
                                    <p:anim calcmode="lin" valueType="num">
                                      <p:cBhvr additive="base">
                                        <p:cTn id="5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fill="hold"/>
                                        <p:tgtEl>
                                          <p:spTgt spid="36"/>
                                        </p:tgtEl>
                                        <p:attrNameLst>
                                          <p:attrName>ppt_x</p:attrName>
                                        </p:attrNameLst>
                                      </p:cBhvr>
                                      <p:tavLst>
                                        <p:tav tm="0">
                                          <p:val>
                                            <p:strVal val="0-#ppt_w/2"/>
                                          </p:val>
                                        </p:tav>
                                        <p:tav tm="100000">
                                          <p:val>
                                            <p:strVal val="#ppt_x"/>
                                          </p:val>
                                        </p:tav>
                                      </p:tavLst>
                                    </p:anim>
                                    <p:anim calcmode="lin" valueType="num">
                                      <p:cBhvr additive="base">
                                        <p:cTn id="59"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9" fill="hold" nodeType="click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0-#ppt_w/2"/>
                                          </p:val>
                                        </p:tav>
                                        <p:tav tm="100000">
                                          <p:val>
                                            <p:strVal val="#ppt_x"/>
                                          </p:val>
                                        </p:tav>
                                      </p:tavLst>
                                    </p:anim>
                                    <p:anim calcmode="lin" valueType="num">
                                      <p:cBhvr additive="base">
                                        <p:cTn id="65"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1"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34</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286823" y="1192793"/>
            <a:ext cx="8570574" cy="707874"/>
          </a:xfrm>
          <a:prstGeom prst="rect">
            <a:avLst/>
          </a:prstGeom>
        </p:spPr>
        <p:txBody>
          <a:bodyPr wrap="square" lIns="91426" tIns="45714" rIns="91426" bIns="45714">
            <a:spAutoFit/>
          </a:bodyPr>
          <a:lstStyle/>
          <a:p>
            <a:pPr marL="285750" indent="-285750" algn="just">
              <a:buFont typeface="Wingdings" pitchFamily="2" charset="2"/>
              <a:buChar char="Ø"/>
            </a:pPr>
            <a:r>
              <a:rPr lang="en-US" sz="20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An anti-</a:t>
            </a:r>
            <a:r>
              <a:rPr lang="en-US" sz="2000"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antibody increases BMD in hip and the spine in healthy men and postmenopausal women.</a:t>
            </a:r>
          </a:p>
        </p:txBody>
      </p:sp>
      <p:pic>
        <p:nvPicPr>
          <p:cNvPr id="4" name="Picture 2" descr="C:\Users\Elhosseny\Desktop\F1.large.jpg"/>
          <p:cNvPicPr>
            <a:picLocks noChangeAspect="1" noChangeArrowheads="1"/>
          </p:cNvPicPr>
          <p:nvPr/>
        </p:nvPicPr>
        <p:blipFill rotWithShape="1">
          <a:blip r:embed="rId2"/>
          <a:srcRect/>
          <a:stretch/>
        </p:blipFill>
        <p:spPr bwMode="auto">
          <a:xfrm>
            <a:off x="471739" y="2590800"/>
            <a:ext cx="8200741" cy="4044442"/>
          </a:xfrm>
          <a:prstGeom prst="round2DiagRect">
            <a:avLst>
              <a:gd name="adj1" fmla="val 16667"/>
              <a:gd name="adj2" fmla="val 0"/>
            </a:avLst>
          </a:prstGeom>
          <a:ln w="88900" cap="sq">
            <a:solidFill>
              <a:srgbClr val="FF00FF"/>
            </a:solidFill>
            <a:miter lim="800000"/>
          </a:ln>
          <a:effectLst>
            <a:glow rad="228600">
              <a:schemeClr val="accent1">
                <a:satMod val="175000"/>
                <a:alpha val="40000"/>
              </a:schemeClr>
            </a:glow>
            <a:outerShdw blurRad="254000" algn="tl" rotWithShape="0">
              <a:srgbClr val="000000">
                <a:alpha val="43000"/>
              </a:srgbClr>
            </a:outerShdw>
          </a:effectLst>
        </p:spPr>
      </p:pic>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2" name="Rectangle 11">
            <a:extLst>
              <a:ext uri="{FF2B5EF4-FFF2-40B4-BE49-F238E27FC236}">
                <a16:creationId xmlns="" xmlns:a16="http://schemas.microsoft.com/office/drawing/2014/main" id="{A10CF94A-35D1-4F94-BFA1-7A72AF40F28D}"/>
              </a:ext>
            </a:extLst>
          </p:cNvPr>
          <p:cNvSpPr/>
          <p:nvPr/>
        </p:nvSpPr>
        <p:spPr>
          <a:xfrm>
            <a:off x="174435" y="677375"/>
            <a:ext cx="2974084"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Anti-sclerostin antibodies</a:t>
            </a:r>
          </a:p>
        </p:txBody>
      </p:sp>
    </p:spTree>
    <p:extLst>
      <p:ext uri="{BB962C8B-B14F-4D97-AF65-F5344CB8AC3E}">
        <p14:creationId xmlns:p14="http://schemas.microsoft.com/office/powerpoint/2010/main" xmlns="" val="3384126066"/>
      </p:ext>
    </p:extLst>
  </p:cSld>
  <p:clrMapOvr>
    <a:masterClrMapping/>
  </p:clrMapOvr>
  <mc:AlternateContent xmlns:mc="http://schemas.openxmlformats.org/markup-compatibility/2006">
    <mc:Choice xmlns:p14="http://schemas.microsoft.com/office/powerpoint/2010/main" xmlns="" Requires="p14">
      <p:transition spd="slow" p14:dur="20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500" fill="hold"/>
                                        <p:tgtEl>
                                          <p:spTgt spid="4"/>
                                        </p:tgtEl>
                                        <p:attrNameLst>
                                          <p:attrName>ppt_x</p:attrName>
                                        </p:attrNameLst>
                                      </p:cBhvr>
                                      <p:tavLst>
                                        <p:tav tm="0">
                                          <p:val>
                                            <p:strVal val="#ppt_x"/>
                                          </p:val>
                                        </p:tav>
                                        <p:tav tm="100000">
                                          <p:val>
                                            <p:strVal val="#ppt_x"/>
                                          </p:val>
                                        </p:tav>
                                      </p:tavLst>
                                    </p:anim>
                                    <p:anim calcmode="lin" valueType="num">
                                      <p:cBhvr additive="base">
                                        <p:cTn id="14" dur="2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35</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286823" y="1192793"/>
            <a:ext cx="8570574" cy="1015651"/>
          </a:xfrm>
          <a:prstGeom prst="rect">
            <a:avLst/>
          </a:prstGeom>
        </p:spPr>
        <p:txBody>
          <a:bodyPr wrap="square" lIns="91426" tIns="45714" rIns="91426" bIns="45714">
            <a:spAutoFit/>
          </a:bodyPr>
          <a:lstStyle/>
          <a:p>
            <a:pPr marL="285750" lvl="0" indent="-285750" algn="just">
              <a:buFont typeface="Wingdings" pitchFamily="2" charset="2"/>
              <a:buChar char="Ø"/>
            </a:pPr>
            <a:r>
              <a:rPr lang="en-US" sz="2000" dirty="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Phase II studies with the anti-</a:t>
            </a:r>
            <a:r>
              <a:rPr lang="en-US" sz="2000" dirty="0" err="1">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sclerostin</a:t>
            </a:r>
            <a:r>
              <a:rPr lang="en-US" sz="2000" dirty="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 antibody have been carried out in postmenopausal women and increased BMD, increased bone formation and inhibition of bone </a:t>
            </a:r>
            <a:r>
              <a:rPr lang="en-US" sz="2000" dirty="0" err="1" smtClean="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resorption</a:t>
            </a:r>
            <a:r>
              <a:rPr lang="en-US" sz="2000" dirty="0" smtClean="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rPr>
              <a:t>.</a:t>
            </a:r>
            <a:endParaRPr lang="en-US" sz="2000" dirty="0">
              <a:solidFill>
                <a:srgbClr val="131413"/>
              </a:solidFill>
              <a:effectLst>
                <a:glow rad="63500">
                  <a:srgbClr val="C0504D">
                    <a:satMod val="175000"/>
                    <a:alpha val="40000"/>
                  </a:srgbClr>
                </a:glow>
              </a:effectLst>
              <a:latin typeface="Times New Roman" panose="02020603050405020304" pitchFamily="18" charset="0"/>
              <a:cs typeface="Times New Roman" panose="02020603050405020304" pitchFamily="18" charset="0"/>
            </a:endParaRPr>
          </a:p>
        </p:txBody>
      </p:sp>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2" name="Rectangle 11">
            <a:extLst>
              <a:ext uri="{FF2B5EF4-FFF2-40B4-BE49-F238E27FC236}">
                <a16:creationId xmlns="" xmlns:a16="http://schemas.microsoft.com/office/drawing/2014/main" id="{A10CF94A-35D1-4F94-BFA1-7A72AF40F28D}"/>
              </a:ext>
            </a:extLst>
          </p:cNvPr>
          <p:cNvSpPr/>
          <p:nvPr/>
        </p:nvSpPr>
        <p:spPr>
          <a:xfrm>
            <a:off x="174435" y="677375"/>
            <a:ext cx="2974084"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Anti-sclerostin antibodies</a:t>
            </a:r>
          </a:p>
        </p:txBody>
      </p:sp>
      <p:pic>
        <p:nvPicPr>
          <p:cNvPr id="13" name="Picture 2" descr="C:\Users\Elhosseny\Desktop\F1.large.jpg"/>
          <p:cNvPicPr>
            <a:picLocks noChangeAspect="1" noChangeArrowheads="1"/>
          </p:cNvPicPr>
          <p:nvPr/>
        </p:nvPicPr>
        <p:blipFill rotWithShape="1">
          <a:blip r:embed="rId2"/>
          <a:srcRect/>
          <a:stretch/>
        </p:blipFill>
        <p:spPr bwMode="auto">
          <a:xfrm>
            <a:off x="471739" y="2590800"/>
            <a:ext cx="8200741" cy="4044442"/>
          </a:xfrm>
          <a:prstGeom prst="round2DiagRect">
            <a:avLst>
              <a:gd name="adj1" fmla="val 16667"/>
              <a:gd name="adj2" fmla="val 0"/>
            </a:avLst>
          </a:prstGeom>
          <a:ln w="88900" cap="sq">
            <a:solidFill>
              <a:srgbClr val="FF00FF"/>
            </a:solidFill>
            <a:miter lim="800000"/>
          </a:ln>
          <a:effectLst>
            <a:glow rad="228600">
              <a:schemeClr val="accent1">
                <a:satMod val="175000"/>
                <a:alpha val="40000"/>
              </a:schemeClr>
            </a:glow>
            <a:outerShdw blurRad="254000" algn="tl" rotWithShape="0">
              <a:srgbClr val="000000">
                <a:alpha val="43000"/>
              </a:srgbClr>
            </a:outerShdw>
          </a:effectLst>
        </p:spPr>
      </p:pic>
    </p:spTree>
    <p:extLst>
      <p:ext uri="{BB962C8B-B14F-4D97-AF65-F5344CB8AC3E}">
        <p14:creationId xmlns:p14="http://schemas.microsoft.com/office/powerpoint/2010/main" xmlns="" val="402889826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36</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263182" y="1117753"/>
            <a:ext cx="8570574" cy="1200316"/>
          </a:xfrm>
          <a:prstGeom prst="rect">
            <a:avLst/>
          </a:prstGeom>
        </p:spPr>
        <p:txBody>
          <a:bodyPr wrap="square" lIns="91426" tIns="45714" rIns="91426" bIns="45714">
            <a:spAutoFit/>
          </a:bodyPr>
          <a:lstStyle/>
          <a:p>
            <a:pPr marL="285750" lvl="0" indent="-285750" algn="just">
              <a:buFont typeface="Wingdings" pitchFamily="2" charset="2"/>
              <a:buChar char="Ø"/>
            </a:pPr>
            <a:r>
              <a:rPr lang="en-US" dirty="0">
                <a:solidFill>
                  <a:srgbClr val="131413"/>
                </a:solidFill>
                <a:effectLst>
                  <a:glow rad="63500">
                    <a:srgbClr val="F79646">
                      <a:satMod val="175000"/>
                      <a:alpha val="40000"/>
                    </a:srgbClr>
                  </a:glow>
                </a:effectLst>
                <a:latin typeface="Times New Roman" panose="02020603050405020304" pitchFamily="18" charset="0"/>
                <a:cs typeface="Times New Roman" panose="02020603050405020304" pitchFamily="18" charset="0"/>
              </a:rPr>
              <a:t>Sclerostin is, therefore, an excellent target to improve bone health without affecting other tissues. Preclinical studies have shown that inhibition of </a:t>
            </a:r>
            <a:r>
              <a:rPr lang="en-US" dirty="0" err="1">
                <a:solidFill>
                  <a:srgbClr val="131413"/>
                </a:solidFill>
                <a:effectLst>
                  <a:glow rad="63500">
                    <a:srgbClr val="F79646">
                      <a:satMod val="175000"/>
                      <a:alpha val="40000"/>
                    </a:srgbClr>
                  </a:glow>
                </a:effectLst>
                <a:latin typeface="Times New Roman" panose="02020603050405020304" pitchFamily="18" charset="0"/>
                <a:cs typeface="Times New Roman" panose="02020603050405020304" pitchFamily="18" charset="0"/>
              </a:rPr>
              <a:t>sclerostin</a:t>
            </a:r>
            <a:r>
              <a:rPr lang="en-US" dirty="0">
                <a:solidFill>
                  <a:srgbClr val="131413"/>
                </a:solidFill>
                <a:effectLst>
                  <a:glow rad="63500">
                    <a:srgbClr val="F79646">
                      <a:satMod val="175000"/>
                      <a:alpha val="40000"/>
                    </a:srgbClr>
                  </a:glow>
                </a:effectLst>
                <a:latin typeface="Times New Roman" panose="02020603050405020304" pitchFamily="18" charset="0"/>
                <a:cs typeface="Times New Roman" panose="02020603050405020304" pitchFamily="18" charset="0"/>
              </a:rPr>
              <a:t> using the antibody prevents the decrease in bone mass induced by </a:t>
            </a:r>
            <a:r>
              <a:rPr lang="en-US" dirty="0" err="1">
                <a:solidFill>
                  <a:srgbClr val="131413"/>
                </a:solidFill>
                <a:effectLst>
                  <a:glow rad="63500">
                    <a:srgbClr val="F79646">
                      <a:satMod val="175000"/>
                      <a:alpha val="40000"/>
                    </a:srgbClr>
                  </a:glow>
                </a:effectLst>
                <a:latin typeface="Times New Roman" panose="02020603050405020304" pitchFamily="18" charset="0"/>
                <a:cs typeface="Times New Roman" panose="02020603050405020304" pitchFamily="18" charset="0"/>
              </a:rPr>
              <a:t>ovariectomy</a:t>
            </a:r>
            <a:r>
              <a:rPr lang="en-US" dirty="0">
                <a:solidFill>
                  <a:srgbClr val="131413"/>
                </a:solidFill>
                <a:effectLst>
                  <a:glow rad="63500">
                    <a:srgbClr val="F79646">
                      <a:satMod val="175000"/>
                      <a:alpha val="40000"/>
                    </a:srgbClr>
                  </a:glow>
                </a:effectLst>
                <a:latin typeface="Times New Roman" panose="02020603050405020304" pitchFamily="18" charset="0"/>
                <a:cs typeface="Times New Roman" panose="02020603050405020304" pitchFamily="18" charset="0"/>
              </a:rPr>
              <a:t>, excess glucocorticoid administration, ulcerative colitis, immobilization and ageing.</a:t>
            </a:r>
          </a:p>
        </p:txBody>
      </p:sp>
      <p:grpSp>
        <p:nvGrpSpPr>
          <p:cNvPr id="9" name="Group 8"/>
          <p:cNvGrpSpPr/>
          <p:nvPr/>
        </p:nvGrpSpPr>
        <p:grpSpPr>
          <a:xfrm>
            <a:off x="178290" y="105508"/>
            <a:ext cx="7605078" cy="447264"/>
            <a:chOff x="178290" y="105508"/>
            <a:chExt cx="7605078" cy="447264"/>
          </a:xfrm>
        </p:grpSpPr>
        <p:sp useBgFill="1">
          <p:nvSpPr>
            <p:cNvPr id="10"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2" name="Rectangle 11">
            <a:extLst>
              <a:ext uri="{FF2B5EF4-FFF2-40B4-BE49-F238E27FC236}">
                <a16:creationId xmlns="" xmlns:a16="http://schemas.microsoft.com/office/drawing/2014/main" id="{A10CF94A-35D1-4F94-BFA1-7A72AF40F28D}"/>
              </a:ext>
            </a:extLst>
          </p:cNvPr>
          <p:cNvSpPr/>
          <p:nvPr/>
        </p:nvSpPr>
        <p:spPr>
          <a:xfrm>
            <a:off x="174435" y="677375"/>
            <a:ext cx="2974084"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Anti-sclerostin antibodies</a:t>
            </a:r>
          </a:p>
        </p:txBody>
      </p:sp>
      <p:pic>
        <p:nvPicPr>
          <p:cNvPr id="13" name="Picture 2" descr="C:\Users\Elhosseny\Desktop\F1.large.jpg"/>
          <p:cNvPicPr>
            <a:picLocks noChangeAspect="1" noChangeArrowheads="1"/>
          </p:cNvPicPr>
          <p:nvPr/>
        </p:nvPicPr>
        <p:blipFill rotWithShape="1">
          <a:blip r:embed="rId2"/>
          <a:srcRect/>
          <a:stretch/>
        </p:blipFill>
        <p:spPr bwMode="auto">
          <a:xfrm>
            <a:off x="471739" y="2590800"/>
            <a:ext cx="8200741" cy="4044442"/>
          </a:xfrm>
          <a:prstGeom prst="round2DiagRect">
            <a:avLst>
              <a:gd name="adj1" fmla="val 16667"/>
              <a:gd name="adj2" fmla="val 0"/>
            </a:avLst>
          </a:prstGeom>
          <a:ln w="88900" cap="sq">
            <a:solidFill>
              <a:srgbClr val="FF00FF"/>
            </a:solidFill>
            <a:miter lim="800000"/>
          </a:ln>
          <a:effectLst>
            <a:glow rad="228600">
              <a:schemeClr val="accent1">
                <a:satMod val="175000"/>
                <a:alpha val="40000"/>
              </a:schemeClr>
            </a:glow>
            <a:outerShdw blurRad="254000" algn="tl" rotWithShape="0">
              <a:srgbClr val="000000">
                <a:alpha val="43000"/>
              </a:srgbClr>
            </a:outerShdw>
          </a:effectLst>
        </p:spPr>
      </p:pic>
    </p:spTree>
    <p:extLst>
      <p:ext uri="{BB962C8B-B14F-4D97-AF65-F5344CB8AC3E}">
        <p14:creationId xmlns:p14="http://schemas.microsoft.com/office/powerpoint/2010/main" xmlns="" val="39571225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37</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273177" y="1057228"/>
            <a:ext cx="8321692" cy="707874"/>
          </a:xfrm>
          <a:prstGeom prst="rect">
            <a:avLst/>
          </a:prstGeom>
        </p:spPr>
        <p:txBody>
          <a:bodyPr wrap="square" lIns="91426" tIns="45714" rIns="91426" bIns="45714">
            <a:spAutoFit/>
          </a:bodyPr>
          <a:lstStyle/>
          <a:p>
            <a:pPr marL="342900" indent="-342900" algn="just">
              <a:buFont typeface="Wingdings" pitchFamily="2" charset="2"/>
              <a:buChar char="Ø"/>
            </a:pPr>
            <a:r>
              <a:rPr lang="en-US" sz="2000"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Our research is turn into hidden assassins inflicting bone health particularly in children with CKD.</a:t>
            </a:r>
          </a:p>
        </p:txBody>
      </p:sp>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grpSp>
        <p:nvGrpSpPr>
          <p:cNvPr id="2" name="Group 1"/>
          <p:cNvGrpSpPr/>
          <p:nvPr/>
        </p:nvGrpSpPr>
        <p:grpSpPr>
          <a:xfrm>
            <a:off x="900545" y="2444740"/>
            <a:ext cx="6470072" cy="4276823"/>
            <a:chOff x="900545" y="2444740"/>
            <a:chExt cx="6470072" cy="4276823"/>
          </a:xfrm>
        </p:grpSpPr>
        <p:pic>
          <p:nvPicPr>
            <p:cNvPr id="5" name="Picture 3" descr="C:\Users\Elhosseny\Desktop\ccdialysis01-900x600.jpg"/>
            <p:cNvPicPr>
              <a:picLocks noChangeAspect="1" noChangeArrowheads="1"/>
            </p:cNvPicPr>
            <p:nvPr/>
          </p:nvPicPr>
          <p:blipFill>
            <a:blip r:embed="rId2"/>
            <a:srcRect/>
            <a:stretch>
              <a:fillRect/>
            </a:stretch>
          </p:blipFill>
          <p:spPr bwMode="auto">
            <a:xfrm>
              <a:off x="900545" y="2444740"/>
              <a:ext cx="6470072" cy="4276823"/>
            </a:xfrm>
            <a:prstGeom prst="rect">
              <a:avLst/>
            </a:prstGeom>
            <a:solidFill>
              <a:srgbClr val="FFFFFF">
                <a:shade val="85000"/>
              </a:srgbClr>
            </a:solidFill>
            <a:ln w="88900" cap="sq">
              <a:noFill/>
              <a:miter lim="800000"/>
            </a:ln>
            <a:effectLst>
              <a:glow rad="228600">
                <a:schemeClr val="accent2">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9" name="Oval 8"/>
            <p:cNvSpPr/>
            <p:nvPr/>
          </p:nvSpPr>
          <p:spPr>
            <a:xfrm>
              <a:off x="5548576" y="4328289"/>
              <a:ext cx="1076325" cy="50972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36816380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250"/>
                                  </p:stCondLst>
                                  <p:childTnLst>
                                    <p:set>
                                      <p:cBhvr>
                                        <p:cTn id="11" dur="1" fill="hold">
                                          <p:stCondLst>
                                            <p:cond delay="0"/>
                                          </p:stCondLst>
                                        </p:cTn>
                                        <p:tgtEl>
                                          <p:spTgt spid="14">
                                            <p:txEl>
                                              <p:pRg st="0" end="0"/>
                                            </p:txEl>
                                          </p:spTgt>
                                        </p:tgtEl>
                                        <p:attrNameLst>
                                          <p:attrName>style.visibility</p:attrName>
                                        </p:attrNameLst>
                                      </p:cBhvr>
                                      <p:to>
                                        <p:strVal val="visible"/>
                                      </p:to>
                                    </p:set>
                                    <p:anim calcmode="lin" valueType="num">
                                      <p:cBhvr additive="base">
                                        <p:cTn id="12"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38</a:t>
            </a:fld>
            <a:endParaRPr lang="en-US" sz="1400" dirty="0">
              <a:solidFill>
                <a:schemeClr val="tx1">
                  <a:lumMod val="65000"/>
                  <a:lumOff val="35000"/>
                </a:schemeClr>
              </a:solidFill>
              <a:latin typeface="Signika" panose="02010003020600000004" pitchFamily="50" charset="0"/>
            </a:endParaRPr>
          </a:p>
        </p:txBody>
      </p:sp>
      <p:sp>
        <p:nvSpPr>
          <p:cNvPr id="14" name="Rectangle 13">
            <a:extLst>
              <a:ext uri="{FF2B5EF4-FFF2-40B4-BE49-F238E27FC236}">
                <a16:creationId xmlns="" xmlns:a16="http://schemas.microsoft.com/office/drawing/2014/main" id="{07189A53-4C9D-40CD-BCB1-C1F43F8F3475}"/>
              </a:ext>
            </a:extLst>
          </p:cNvPr>
          <p:cNvSpPr/>
          <p:nvPr/>
        </p:nvSpPr>
        <p:spPr>
          <a:xfrm>
            <a:off x="178290" y="1114062"/>
            <a:ext cx="8321692" cy="1077206"/>
          </a:xfrm>
          <a:prstGeom prst="rect">
            <a:avLst/>
          </a:prstGeom>
        </p:spPr>
        <p:txBody>
          <a:bodyPr wrap="square" lIns="91426" tIns="45714" rIns="91426" bIns="45714">
            <a:spAutoFit/>
          </a:bodyPr>
          <a:lstStyle/>
          <a:p>
            <a:pPr marL="285750" indent="-285750" algn="just">
              <a:buFont typeface="Wingdings" pitchFamily="2" charset="2"/>
              <a:buChar char="Ø"/>
            </a:pP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Cejka</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D,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Jäger</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-Lansky A,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Kieweg</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H, Weber M,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Bieglmayer</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C,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Haider</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DG,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Diarra</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D,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Patsch</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JM,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Kainberger</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F, </a:t>
            </a:r>
            <a:r>
              <a:rPr lang="en-US" sz="1600" b="1"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Bohle</a:t>
            </a:r>
            <a:r>
              <a:rPr lang="en-US" sz="1600" b="1"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B, Haas M.</a:t>
            </a:r>
            <a:r>
              <a:rPr lang="en-US" sz="16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Sclerostin serum levels correlate positively with bone mineral density and microarchitecture in </a:t>
            </a:r>
            <a:r>
              <a:rPr lang="en-US" sz="1600" dirty="0" err="1">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haemodialysis</a:t>
            </a:r>
            <a:r>
              <a:rPr lang="en-US" sz="1600" dirty="0">
                <a:solidFill>
                  <a:srgbClr val="131413"/>
                </a:solidFill>
                <a:effectLst>
                  <a:glow rad="63500">
                    <a:schemeClr val="accent1">
                      <a:satMod val="175000"/>
                      <a:alpha val="40000"/>
                    </a:schemeClr>
                  </a:glow>
                </a:effectLst>
                <a:latin typeface="Times New Roman" panose="02020603050405020304" pitchFamily="18" charset="0"/>
                <a:cs typeface="Times New Roman" panose="02020603050405020304" pitchFamily="18" charset="0"/>
              </a:rPr>
              <a:t> patients. Nephrology Dialysis Transplantation. 2011; 27(1):226-30.</a:t>
            </a:r>
          </a:p>
        </p:txBody>
      </p:sp>
      <p:sp>
        <p:nvSpPr>
          <p:cNvPr id="7" name="Rectangle 6">
            <a:extLst>
              <a:ext uri="{FF2B5EF4-FFF2-40B4-BE49-F238E27FC236}">
                <a16:creationId xmlns="" xmlns:a16="http://schemas.microsoft.com/office/drawing/2014/main" id="{07189A53-4C9D-40CD-BCB1-C1F43F8F3475}"/>
              </a:ext>
            </a:extLst>
          </p:cNvPr>
          <p:cNvSpPr/>
          <p:nvPr/>
        </p:nvSpPr>
        <p:spPr>
          <a:xfrm>
            <a:off x="178290" y="2135997"/>
            <a:ext cx="8321692" cy="1077206"/>
          </a:xfrm>
          <a:prstGeom prst="rect">
            <a:avLst/>
          </a:prstGeom>
        </p:spPr>
        <p:txBody>
          <a:bodyPr wrap="square" lIns="91426" tIns="45714" rIns="91426" bIns="45714">
            <a:spAutoFit/>
          </a:bodyPr>
          <a:lstStyle/>
          <a:p>
            <a:pPr marL="285750" indent="-285750" algn="just">
              <a:buFont typeface="Wingdings" pitchFamily="2" charset="2"/>
              <a:buChar char="Ø"/>
            </a:pP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Ishimura</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E, </a:t>
            </a: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Okuno</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S, </a:t>
            </a: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Ichii</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M, </a:t>
            </a: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Norimine</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K, </a:t>
            </a: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Yamakawa</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T, Shoji S, </a:t>
            </a: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Nishizawa</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Y, </a:t>
            </a:r>
            <a:r>
              <a:rPr lang="en-US" sz="1600" b="1"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Inaba</a:t>
            </a:r>
            <a:r>
              <a:rPr lang="en-US" sz="1600" b="1"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M. </a:t>
            </a:r>
            <a:r>
              <a:rPr lang="en-US" sz="16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Relationship between serum </a:t>
            </a:r>
            <a:r>
              <a:rPr lang="en-US" sz="1600" dirty="0" err="1">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sclerostin</a:t>
            </a:r>
            <a:r>
              <a:rPr lang="en-US" sz="1600" dirty="0">
                <a:solidFill>
                  <a:srgbClr val="131413"/>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bone metabolism markers, and bone mineral density in maintenance hemodialysis patients. The Journal of Clinical Endocrinology &amp; Metabolism. 2014; 99(11):4315-20.</a:t>
            </a:r>
          </a:p>
        </p:txBody>
      </p:sp>
      <p:sp>
        <p:nvSpPr>
          <p:cNvPr id="9" name="Rectangle 8">
            <a:extLst>
              <a:ext uri="{FF2B5EF4-FFF2-40B4-BE49-F238E27FC236}">
                <a16:creationId xmlns="" xmlns:a16="http://schemas.microsoft.com/office/drawing/2014/main" id="{07189A53-4C9D-40CD-BCB1-C1F43F8F3475}"/>
              </a:ext>
            </a:extLst>
          </p:cNvPr>
          <p:cNvSpPr/>
          <p:nvPr/>
        </p:nvSpPr>
        <p:spPr>
          <a:xfrm>
            <a:off x="178290" y="3326607"/>
            <a:ext cx="8321692" cy="830985"/>
          </a:xfrm>
          <a:prstGeom prst="rect">
            <a:avLst/>
          </a:prstGeom>
        </p:spPr>
        <p:txBody>
          <a:bodyPr wrap="square" lIns="91426" tIns="45714" rIns="91426" bIns="45714">
            <a:spAutoFit/>
          </a:bodyPr>
          <a:lstStyle/>
          <a:p>
            <a:pPr marL="285750" indent="-285750" algn="just">
              <a:buFont typeface="Wingdings" pitchFamily="2" charset="2"/>
              <a:buChar char="Ø"/>
            </a:pP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Bruzzese</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A,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Lacquaniti</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A,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Cernaro</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V,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Ricciardi</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CA,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Loddo</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S, Romeo A,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Montalto</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G,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Costantino</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G, Torre F,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Pettinato</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G, </a:t>
            </a:r>
            <a:r>
              <a:rPr lang="en-US" sz="1600" b="1" dirty="0" err="1">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Salamone</a:t>
            </a:r>
            <a:r>
              <a:rPr lang="en-US" sz="1600" b="1"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I.</a:t>
            </a:r>
            <a:r>
              <a:rPr lang="en-US" sz="1600" dirty="0">
                <a:solidFill>
                  <a:srgbClr val="131413"/>
                </a:solidFill>
                <a:effectLst>
                  <a:glow rad="63500">
                    <a:schemeClr val="accent3">
                      <a:satMod val="175000"/>
                      <a:alpha val="40000"/>
                    </a:schemeClr>
                  </a:glow>
                </a:effectLst>
                <a:latin typeface="Times New Roman" panose="02020603050405020304" pitchFamily="18" charset="0"/>
                <a:cs typeface="Times New Roman" panose="02020603050405020304" pitchFamily="18" charset="0"/>
              </a:rPr>
              <a:t> Sclerostin levels in uremic patients: a link between bone and vascular disease. Renal failure. 2016;38(5):759-64.</a:t>
            </a:r>
          </a:p>
        </p:txBody>
      </p:sp>
      <p:sp>
        <p:nvSpPr>
          <p:cNvPr id="11" name="Rectangle 10">
            <a:extLst>
              <a:ext uri="{FF2B5EF4-FFF2-40B4-BE49-F238E27FC236}">
                <a16:creationId xmlns="" xmlns:a16="http://schemas.microsoft.com/office/drawing/2014/main" id="{07189A53-4C9D-40CD-BCB1-C1F43F8F3475}"/>
              </a:ext>
            </a:extLst>
          </p:cNvPr>
          <p:cNvSpPr/>
          <p:nvPr/>
        </p:nvSpPr>
        <p:spPr>
          <a:xfrm>
            <a:off x="178290" y="4185857"/>
            <a:ext cx="8321692" cy="830985"/>
          </a:xfrm>
          <a:prstGeom prst="rect">
            <a:avLst/>
          </a:prstGeom>
        </p:spPr>
        <p:txBody>
          <a:bodyPr wrap="square" lIns="91426" tIns="45714" rIns="91426" bIns="45714">
            <a:spAutoFit/>
          </a:bodyPr>
          <a:lstStyle/>
          <a:p>
            <a:pPr marL="285750" indent="-285750" algn="just">
              <a:buFont typeface="Wingdings" pitchFamily="2" charset="2"/>
              <a:buChar char="Ø"/>
            </a:pPr>
            <a:r>
              <a:rPr lang="en-US" sz="1600" b="1"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Almroth</a:t>
            </a:r>
            <a:r>
              <a:rPr lang="en-US" sz="1600" b="1"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G, </a:t>
            </a:r>
            <a:r>
              <a:rPr lang="en-US" sz="1600" b="1"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Lönn</a:t>
            </a:r>
            <a:r>
              <a:rPr lang="en-US" sz="1600" b="1"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J, </a:t>
            </a:r>
            <a:r>
              <a:rPr lang="en-US" sz="1600" b="1"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Uhlin</a:t>
            </a:r>
            <a:r>
              <a:rPr lang="en-US" sz="1600" b="1"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F, </a:t>
            </a:r>
            <a:r>
              <a:rPr lang="en-US" sz="1600" b="1"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Brudin</a:t>
            </a:r>
            <a:r>
              <a:rPr lang="en-US" sz="1600" b="1"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L, </a:t>
            </a:r>
            <a:r>
              <a:rPr lang="en-US" sz="1600" b="1"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Andersson</a:t>
            </a:r>
            <a:r>
              <a:rPr lang="en-US" sz="1600" b="1"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B, Hahn‐</a:t>
            </a:r>
            <a:r>
              <a:rPr lang="en-US" sz="1600" b="1"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Zoric</a:t>
            </a:r>
            <a:r>
              <a:rPr lang="en-US" sz="1600" b="1"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M. </a:t>
            </a:r>
            <a:r>
              <a:rPr lang="en-US" sz="16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Sclerostin, TNF‐alpha and Interleukin‐18 Correlate and are Together with </a:t>
            </a:r>
            <a:r>
              <a:rPr lang="en-US" sz="16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Klotho</a:t>
            </a:r>
            <a:r>
              <a:rPr lang="en-US" sz="16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Related to Other Growth Factors and Cytokines in </a:t>
            </a:r>
            <a:r>
              <a:rPr lang="en-US" sz="1600" dirty="0" err="1">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Haemodialysis</a:t>
            </a:r>
            <a:r>
              <a:rPr lang="en-US" sz="1600" dirty="0">
                <a:solidFill>
                  <a:srgbClr val="131413"/>
                </a:solidFill>
                <a:effectLst>
                  <a:glow rad="63500">
                    <a:schemeClr val="accent4">
                      <a:satMod val="175000"/>
                      <a:alpha val="40000"/>
                    </a:schemeClr>
                  </a:glow>
                </a:effectLst>
                <a:latin typeface="Times New Roman" panose="02020603050405020304" pitchFamily="18" charset="0"/>
                <a:cs typeface="Times New Roman" panose="02020603050405020304" pitchFamily="18" charset="0"/>
              </a:rPr>
              <a:t> Patients. Scandinavian journal of immunology. 2016;83(1):58-63.</a:t>
            </a:r>
          </a:p>
        </p:txBody>
      </p:sp>
      <p:sp>
        <p:nvSpPr>
          <p:cNvPr id="12" name="Rectangle 11">
            <a:extLst>
              <a:ext uri="{FF2B5EF4-FFF2-40B4-BE49-F238E27FC236}">
                <a16:creationId xmlns="" xmlns:a16="http://schemas.microsoft.com/office/drawing/2014/main" id="{07189A53-4C9D-40CD-BCB1-C1F43F8F3475}"/>
              </a:ext>
            </a:extLst>
          </p:cNvPr>
          <p:cNvSpPr/>
          <p:nvPr/>
        </p:nvSpPr>
        <p:spPr>
          <a:xfrm>
            <a:off x="178290" y="5237256"/>
            <a:ext cx="8321692" cy="830985"/>
          </a:xfrm>
          <a:prstGeom prst="rect">
            <a:avLst/>
          </a:prstGeom>
        </p:spPr>
        <p:txBody>
          <a:bodyPr wrap="square" lIns="91426" tIns="45714" rIns="91426" bIns="45714">
            <a:spAutoFit/>
          </a:bodyPr>
          <a:lstStyle/>
          <a:p>
            <a:pPr marL="285750" indent="-285750" algn="just">
              <a:buFont typeface="Wingdings" pitchFamily="2" charset="2"/>
              <a:buChar char="Ø"/>
            </a:pPr>
            <a:r>
              <a:rPr lang="en-US" sz="1600" b="1"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Pelletier S, </a:t>
            </a:r>
            <a:r>
              <a:rPr lang="en-US" sz="1600" b="1" dirty="0" err="1">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Dubourg</a:t>
            </a:r>
            <a:r>
              <a:rPr lang="en-US" sz="1600" b="1"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 L, </a:t>
            </a:r>
            <a:r>
              <a:rPr lang="en-US" sz="1600" b="1" dirty="0" err="1">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Carlier</a:t>
            </a:r>
            <a:r>
              <a:rPr lang="en-US" sz="1600" b="1"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 MC, </a:t>
            </a:r>
            <a:r>
              <a:rPr lang="en-US" sz="1600" b="1" dirty="0" err="1">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Hadj-Aissa</a:t>
            </a:r>
            <a:r>
              <a:rPr lang="en-US" sz="1600" b="1"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 A, </a:t>
            </a:r>
            <a:r>
              <a:rPr lang="en-US" sz="1600" b="1" dirty="0" err="1">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Fouque</a:t>
            </a:r>
            <a:r>
              <a:rPr lang="en-US" sz="1600" b="1"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 D</a:t>
            </a:r>
            <a:r>
              <a:rPr lang="en-US" sz="1600"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 The relation between renal function and serum </a:t>
            </a:r>
            <a:r>
              <a:rPr lang="en-US" sz="1600" dirty="0" err="1">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sclerostin</a:t>
            </a:r>
            <a:r>
              <a:rPr lang="en-US" sz="1600" dirty="0">
                <a:solidFill>
                  <a:srgbClr val="131413"/>
                </a:solidFill>
                <a:effectLst>
                  <a:glow rad="63500">
                    <a:schemeClr val="accent5">
                      <a:satMod val="175000"/>
                      <a:alpha val="40000"/>
                    </a:schemeClr>
                  </a:glow>
                </a:effectLst>
                <a:latin typeface="Times New Roman" panose="02020603050405020304" pitchFamily="18" charset="0"/>
                <a:cs typeface="Times New Roman" panose="02020603050405020304" pitchFamily="18" charset="0"/>
              </a:rPr>
              <a:t> in adult patients with CKD. Clinical Journal of the American Society of Nephrology. 2013; CJN-07670712.</a:t>
            </a:r>
          </a:p>
        </p:txBody>
      </p:sp>
      <p:sp>
        <p:nvSpPr>
          <p:cNvPr id="15" name="Rectangle 14">
            <a:extLst>
              <a:ext uri="{FF2B5EF4-FFF2-40B4-BE49-F238E27FC236}">
                <a16:creationId xmlns="" xmlns:a16="http://schemas.microsoft.com/office/drawing/2014/main" id="{07189A53-4C9D-40CD-BCB1-C1F43F8F3475}"/>
              </a:ext>
            </a:extLst>
          </p:cNvPr>
          <p:cNvSpPr/>
          <p:nvPr/>
        </p:nvSpPr>
        <p:spPr>
          <a:xfrm>
            <a:off x="178290" y="6065867"/>
            <a:ext cx="8321692" cy="830985"/>
          </a:xfrm>
          <a:prstGeom prst="rect">
            <a:avLst/>
          </a:prstGeom>
        </p:spPr>
        <p:txBody>
          <a:bodyPr wrap="square" lIns="91426" tIns="45714" rIns="91426" bIns="45714">
            <a:spAutoFit/>
          </a:bodyPr>
          <a:lstStyle/>
          <a:p>
            <a:pPr marL="285750" indent="-285750" algn="just">
              <a:buFont typeface="Wingdings" pitchFamily="2" charset="2"/>
              <a:buChar char="Ø"/>
            </a:pPr>
            <a:r>
              <a:rPr lang="en-US" sz="1600" b="1"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Jean G, </a:t>
            </a:r>
            <a:r>
              <a:rPr lang="en-US" sz="1600" b="1" dirty="0" err="1">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Chazot</a:t>
            </a:r>
            <a:r>
              <a:rPr lang="en-US" sz="1600" b="1"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 C, </a:t>
            </a:r>
            <a:r>
              <a:rPr lang="en-US" sz="1600" b="1" dirty="0" err="1">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Bresson</a:t>
            </a:r>
            <a:r>
              <a:rPr lang="en-US" sz="1600" b="1"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 E, </a:t>
            </a:r>
            <a:r>
              <a:rPr lang="en-US" sz="1600" b="1" dirty="0" err="1">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Zaoui</a:t>
            </a:r>
            <a:r>
              <a:rPr lang="en-US" sz="1600" b="1"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 E, Cavalier E.</a:t>
            </a:r>
            <a:r>
              <a:rPr lang="en-US" sz="1600"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 High serum </a:t>
            </a:r>
            <a:r>
              <a:rPr lang="en-US" sz="1600" dirty="0" err="1">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sclerostin</a:t>
            </a:r>
            <a:r>
              <a:rPr lang="en-US" sz="1600"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 levels are associated with a better outcome in </a:t>
            </a:r>
            <a:r>
              <a:rPr lang="en-US" sz="1600" dirty="0" err="1">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haemodialysis</a:t>
            </a:r>
            <a:r>
              <a:rPr lang="en-US" sz="1600" dirty="0">
                <a:solidFill>
                  <a:srgbClr val="131413"/>
                </a:solidFill>
                <a:effectLst>
                  <a:glow rad="63500">
                    <a:schemeClr val="accent6">
                      <a:satMod val="175000"/>
                      <a:alpha val="40000"/>
                    </a:schemeClr>
                  </a:glow>
                </a:effectLst>
                <a:latin typeface="Times New Roman" panose="02020603050405020304" pitchFamily="18" charset="0"/>
                <a:cs typeface="Times New Roman" panose="02020603050405020304" pitchFamily="18" charset="0"/>
              </a:rPr>
              <a:t> patients. Nephron. 2016;132(3):181-90.</a:t>
            </a:r>
          </a:p>
          <a:p>
            <a:pPr marL="285708" indent="-285708" algn="just">
              <a:buFont typeface="Wingdings" panose="05000000000000000000" pitchFamily="2" charset="2"/>
              <a:buChar char="q"/>
            </a:pPr>
            <a:endParaRPr lang="en-US" sz="1600" dirty="0">
              <a:solidFill>
                <a:srgbClr val="131413"/>
              </a:solidFill>
              <a:latin typeface="Times New Roman" panose="02020603050405020304" pitchFamily="18" charset="0"/>
              <a:cs typeface="Times New Roman" panose="02020603050405020304" pitchFamily="18" charset="0"/>
            </a:endParaRPr>
          </a:p>
        </p:txBody>
      </p:sp>
      <p:grpSp>
        <p:nvGrpSpPr>
          <p:cNvPr id="10" name="Group 9"/>
          <p:cNvGrpSpPr/>
          <p:nvPr/>
        </p:nvGrpSpPr>
        <p:grpSpPr>
          <a:xfrm>
            <a:off x="178290" y="105508"/>
            <a:ext cx="7605078" cy="447264"/>
            <a:chOff x="178290" y="105508"/>
            <a:chExt cx="7605078" cy="447264"/>
          </a:xfrm>
        </p:grpSpPr>
        <p:sp useBgFill="1">
          <p:nvSpPr>
            <p:cNvPr id="13"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Introduction </a:t>
              </a:r>
              <a:endParaRPr lang="en-US" b="1"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endParaRPr>
            </a:p>
          </p:txBody>
        </p:sp>
        <p:cxnSp>
          <p:nvCxnSpPr>
            <p:cNvPr id="1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7" name="Rectangle 16">
            <a:extLst>
              <a:ext uri="{FF2B5EF4-FFF2-40B4-BE49-F238E27FC236}">
                <a16:creationId xmlns="" xmlns:a16="http://schemas.microsoft.com/office/drawing/2014/main" id="{326A4D4C-1E85-4997-8BEA-83684E2E8DAA}"/>
              </a:ext>
            </a:extLst>
          </p:cNvPr>
          <p:cNvSpPr/>
          <p:nvPr/>
        </p:nvSpPr>
        <p:spPr>
          <a:xfrm>
            <a:off x="558451" y="677375"/>
            <a:ext cx="2206053" cy="400110"/>
          </a:xfrm>
          <a:prstGeom prst="rect">
            <a:avLst/>
          </a:prstGeom>
        </p:spPr>
        <p:txBody>
          <a:bodyPr wrap="none">
            <a:spAutoFit/>
          </a:bodyPr>
          <a:lstStyle/>
          <a:p>
            <a:pPr lvl="0" algn="ctr" defTabSz="639952">
              <a:defRPr/>
            </a:pPr>
            <a:r>
              <a:rPr lang="en-US" sz="2000" b="1" dirty="0">
                <a:solidFill>
                  <a:srgbClr val="4472C4">
                    <a:lumMod val="75000"/>
                  </a:srgbClr>
                </a:solidFill>
                <a:effectLst>
                  <a:glow rad="228600">
                    <a:srgbClr val="ED7D31">
                      <a:satMod val="175000"/>
                      <a:alpha val="40000"/>
                    </a:srgbClr>
                  </a:glow>
                </a:effectLst>
                <a:latin typeface="Times New Roman" panose="02020603050405020304" pitchFamily="18" charset="0"/>
                <a:cs typeface="Times New Roman" panose="02020603050405020304" pitchFamily="18" charset="0"/>
              </a:rPr>
              <a:t>The available data</a:t>
            </a:r>
          </a:p>
        </p:txBody>
      </p:sp>
    </p:spTree>
    <p:extLst>
      <p:ext uri="{BB962C8B-B14F-4D97-AF65-F5344CB8AC3E}">
        <p14:creationId xmlns:p14="http://schemas.microsoft.com/office/powerpoint/2010/main" xmlns="" val="13106845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9" grpId="0"/>
      <p:bldP spid="11" grpId="0"/>
      <p:bldP spid="12"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نتيجة بحث الصور عن ‪background templates for results powerpoint‬‏">
            <a:extLst>
              <a:ext uri="{FF2B5EF4-FFF2-40B4-BE49-F238E27FC236}">
                <a16:creationId xmlns="" xmlns:a16="http://schemas.microsoft.com/office/drawing/2014/main" id="{E319CC8F-C6B6-4DBB-AEDF-A3976290C90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879" y="0"/>
            <a:ext cx="9179208" cy="6825804"/>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39</a:t>
            </a:fld>
            <a:endParaRPr lang="en-US" sz="1400" dirty="0">
              <a:solidFill>
                <a:schemeClr val="tx1">
                  <a:lumMod val="65000"/>
                  <a:lumOff val="35000"/>
                </a:schemeClr>
              </a:solidFill>
              <a:latin typeface="Signika" panose="02010003020600000004" pitchFamily="50" charset="0"/>
            </a:endParaRPr>
          </a:p>
        </p:txBody>
      </p:sp>
      <p:sp>
        <p:nvSpPr>
          <p:cNvPr id="108" name="Rectangle 25"/>
          <p:cNvSpPr/>
          <p:nvPr/>
        </p:nvSpPr>
        <p:spPr>
          <a:xfrm>
            <a:off x="1589507" y="3065089"/>
            <a:ext cx="6303145" cy="923318"/>
          </a:xfrm>
          <a:prstGeom prst="rect">
            <a:avLst/>
          </a:prstGeom>
          <a:noFill/>
        </p:spPr>
        <p:txBody>
          <a:bodyPr wrap="square" lIns="91426" tIns="45714" rIns="91426" bIns="45714">
            <a:spAutoFit/>
          </a:bodyPr>
          <a:lstStyle/>
          <a:p>
            <a:pPr algn="ctr"/>
            <a:r>
              <a:rPr lang="en-US" sz="5400" b="1" dirty="0">
                <a:ln>
                  <a:solidFill>
                    <a:srgbClr val="C00000"/>
                  </a:solidFill>
                </a:ln>
                <a:solidFill>
                  <a:srgbClr val="FF00FF"/>
                </a:solidFill>
                <a:latin typeface="+mj-lt"/>
                <a:ea typeface="+mj-ea"/>
                <a:cs typeface="+mj-cs"/>
              </a:rPr>
              <a:t>Aim of the work</a:t>
            </a:r>
            <a:endParaRPr lang="ar-SA" sz="5400" b="1" dirty="0">
              <a:ln>
                <a:solidFill>
                  <a:srgbClr val="C00000"/>
                </a:solidFill>
              </a:ln>
              <a:solidFill>
                <a:srgbClr val="FF00FF"/>
              </a:solidFill>
              <a:latin typeface="+mj-lt"/>
              <a:ea typeface="+mj-ea"/>
              <a:cs typeface="+mj-cs"/>
            </a:endParaRPr>
          </a:p>
        </p:txBody>
      </p:sp>
    </p:spTree>
    <p:extLst>
      <p:ext uri="{BB962C8B-B14F-4D97-AF65-F5344CB8AC3E}">
        <p14:creationId xmlns:p14="http://schemas.microsoft.com/office/powerpoint/2010/main" xmlns="" val="2872872672"/>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ppt_x"/>
                                          </p:val>
                                        </p:tav>
                                        <p:tav tm="100000">
                                          <p:val>
                                            <p:strVal val="#ppt_x"/>
                                          </p:val>
                                        </p:tav>
                                      </p:tavLst>
                                    </p:anim>
                                    <p:anim calcmode="lin" valueType="num">
                                      <p:cBhvr additive="base">
                                        <p:cTn id="8" dur="500" fill="hold"/>
                                        <p:tgtEl>
                                          <p:spTgt spid="1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40</a:t>
            </a:fld>
            <a:endParaRPr lang="en-US" sz="1400" dirty="0">
              <a:solidFill>
                <a:schemeClr val="tx1">
                  <a:lumMod val="65000"/>
                  <a:lumOff val="35000"/>
                </a:schemeClr>
              </a:solidFill>
              <a:latin typeface="Signika" panose="02010003020600000004" pitchFamily="50" charset="0"/>
            </a:endParaRPr>
          </a:p>
        </p:txBody>
      </p:sp>
      <p:grpSp>
        <p:nvGrpSpPr>
          <p:cNvPr id="45" name="Group 5"/>
          <p:cNvGrpSpPr/>
          <p:nvPr/>
        </p:nvGrpSpPr>
        <p:grpSpPr>
          <a:xfrm>
            <a:off x="127729" y="2144047"/>
            <a:ext cx="2426514" cy="3597593"/>
            <a:chOff x="1206012" y="2479320"/>
            <a:chExt cx="2334927" cy="3875235"/>
          </a:xfrm>
          <a:effectLst>
            <a:glow rad="228600">
              <a:srgbClr val="CF7133">
                <a:satMod val="175000"/>
                <a:alpha val="40000"/>
              </a:srgbClr>
            </a:glow>
          </a:effectLst>
          <a:scene3d>
            <a:camera prst="orthographicFront">
              <a:rot lat="0" lon="0" rev="0"/>
            </a:camera>
            <a:lightRig rig="contrasting" dir="t">
              <a:rot lat="0" lon="0" rev="1500000"/>
            </a:lightRig>
          </a:scene3d>
        </p:grpSpPr>
        <p:sp>
          <p:nvSpPr>
            <p:cNvPr id="46" name="Ellipse 98"/>
            <p:cNvSpPr/>
            <p:nvPr/>
          </p:nvSpPr>
          <p:spPr bwMode="auto">
            <a:xfrm>
              <a:off x="1206012" y="6057070"/>
              <a:ext cx="1581860" cy="297485"/>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en-US" altLang="id-ID" kern="0">
                <a:solidFill>
                  <a:srgbClr val="BA0693"/>
                </a:solidFill>
              </a:endParaRPr>
            </a:p>
          </p:txBody>
        </p:sp>
        <p:grpSp>
          <p:nvGrpSpPr>
            <p:cNvPr id="47" name="Group 7"/>
            <p:cNvGrpSpPr/>
            <p:nvPr/>
          </p:nvGrpSpPr>
          <p:grpSpPr>
            <a:xfrm>
              <a:off x="1758144" y="2479320"/>
              <a:ext cx="1782795" cy="3674557"/>
              <a:chOff x="1879938" y="2427657"/>
              <a:chExt cx="1931650" cy="3981365"/>
            </a:xfrm>
            <a:solidFill>
              <a:sysClr val="windowText" lastClr="000000">
                <a:lumMod val="50000"/>
              </a:sysClr>
            </a:solidFill>
          </p:grpSpPr>
          <p:sp>
            <p:nvSpPr>
              <p:cNvPr id="48" name="Rounded Rectangle 8"/>
              <p:cNvSpPr/>
              <p:nvPr/>
            </p:nvSpPr>
            <p:spPr bwMode="auto">
              <a:xfrm rot="4121101" flipH="1">
                <a:off x="2691631" y="2389489"/>
                <a:ext cx="333375" cy="1627188"/>
              </a:xfrm>
              <a:prstGeom prst="roundRect">
                <a:avLst>
                  <a:gd name="adj" fmla="val 50000"/>
                </a:avLst>
              </a:prstGeom>
              <a:solidFill>
                <a:srgbClr val="E9A039"/>
              </a:solidFill>
              <a:ln w="6350" cap="flat" cmpd="sng" algn="ctr">
                <a:noFill/>
                <a:prstDash val="solid"/>
                <a:miter lim="800000"/>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sp>
            <p:nvSpPr>
              <p:cNvPr id="49" name="Oval 9"/>
              <p:cNvSpPr>
                <a:spLocks noChangeArrowheads="1"/>
              </p:cNvSpPr>
              <p:nvPr/>
            </p:nvSpPr>
            <p:spPr bwMode="auto">
              <a:xfrm>
                <a:off x="1879938" y="2427657"/>
                <a:ext cx="823038" cy="823069"/>
              </a:xfrm>
              <a:prstGeom prst="ellipse">
                <a:avLst/>
              </a:prstGeom>
              <a:solidFill>
                <a:srgbClr val="E9A039"/>
              </a:solidFill>
              <a:ln w="9525">
                <a:noFill/>
                <a:round/>
                <a:headEnd/>
                <a:tailEnd/>
              </a:ln>
              <a:effectLst>
                <a:outerShdw blurRad="149987" dist="250190" dir="8460000" algn="ctr">
                  <a:srgbClr val="000000">
                    <a:alpha val="28000"/>
                  </a:srgbClr>
                </a:outerShdw>
              </a:effectLst>
              <a:sp3d prstMaterial="metal">
                <a:bevelT w="88900" h="88900"/>
              </a:sp3d>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sp>
            <p:nvSpPr>
              <p:cNvPr id="50" name="Rounded Rectangle 10"/>
              <p:cNvSpPr/>
              <p:nvPr/>
            </p:nvSpPr>
            <p:spPr bwMode="auto">
              <a:xfrm>
                <a:off x="1954213" y="3305460"/>
                <a:ext cx="674687" cy="1408112"/>
              </a:xfrm>
              <a:prstGeom prst="roundRect">
                <a:avLst>
                  <a:gd name="adj" fmla="val 29870"/>
                </a:avLst>
              </a:prstGeom>
              <a:solidFill>
                <a:srgbClr val="E9A039"/>
              </a:solidFill>
              <a:ln w="6350" cap="flat" cmpd="sng" algn="ctr">
                <a:noFill/>
                <a:prstDash val="solid"/>
                <a:miter lim="800000"/>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sp>
            <p:nvSpPr>
              <p:cNvPr id="51" name="Rounded Rectangle 11"/>
              <p:cNvSpPr/>
              <p:nvPr/>
            </p:nvSpPr>
            <p:spPr bwMode="auto">
              <a:xfrm>
                <a:off x="1954213" y="4408772"/>
                <a:ext cx="373062" cy="2000250"/>
              </a:xfrm>
              <a:prstGeom prst="roundRect">
                <a:avLst>
                  <a:gd name="adj" fmla="val 50000"/>
                </a:avLst>
              </a:prstGeom>
              <a:solidFill>
                <a:srgbClr val="E9A039"/>
              </a:solidFill>
              <a:ln w="6350" cap="flat" cmpd="sng" algn="ctr">
                <a:noFill/>
                <a:prstDash val="solid"/>
                <a:miter lim="800000"/>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sp>
            <p:nvSpPr>
              <p:cNvPr id="52" name="Rounded Rectangle 12"/>
              <p:cNvSpPr/>
              <p:nvPr/>
            </p:nvSpPr>
            <p:spPr bwMode="auto">
              <a:xfrm rot="20452300">
                <a:off x="2325688" y="4429410"/>
                <a:ext cx="371475" cy="774700"/>
              </a:xfrm>
              <a:prstGeom prst="roundRect">
                <a:avLst>
                  <a:gd name="adj" fmla="val 40463"/>
                </a:avLst>
              </a:prstGeom>
              <a:solidFill>
                <a:srgbClr val="E9A039"/>
              </a:solidFill>
              <a:ln w="6350" cap="flat" cmpd="sng" algn="ctr">
                <a:noFill/>
                <a:prstDash val="solid"/>
                <a:miter lim="800000"/>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sp>
            <p:nvSpPr>
              <p:cNvPr id="53" name="Rounded Rectangle 13"/>
              <p:cNvSpPr/>
              <p:nvPr/>
            </p:nvSpPr>
            <p:spPr bwMode="auto">
              <a:xfrm rot="15780813">
                <a:off x="2885282" y="2780027"/>
                <a:ext cx="350837" cy="1501775"/>
              </a:xfrm>
              <a:prstGeom prst="roundRect">
                <a:avLst>
                  <a:gd name="adj" fmla="val 50000"/>
                </a:avLst>
              </a:prstGeom>
              <a:solidFill>
                <a:srgbClr val="E9A039"/>
              </a:solidFill>
              <a:ln w="6350" cap="flat" cmpd="sng" algn="ctr">
                <a:noFill/>
                <a:prstDash val="solid"/>
                <a:miter lim="800000"/>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sp>
            <p:nvSpPr>
              <p:cNvPr id="78" name="Rounded Rectangle 14"/>
              <p:cNvSpPr/>
              <p:nvPr/>
            </p:nvSpPr>
            <p:spPr bwMode="auto">
              <a:xfrm>
                <a:off x="2413000" y="4916772"/>
                <a:ext cx="373063" cy="1423988"/>
              </a:xfrm>
              <a:prstGeom prst="roundRect">
                <a:avLst>
                  <a:gd name="adj" fmla="val 42456"/>
                </a:avLst>
              </a:prstGeom>
              <a:solidFill>
                <a:srgbClr val="E9A039"/>
              </a:solidFill>
              <a:ln w="6350" cap="flat" cmpd="sng" algn="ctr">
                <a:noFill/>
                <a:prstDash val="solid"/>
                <a:miter lim="800000"/>
              </a:ln>
              <a:effectLst>
                <a:outerShdw blurRad="149987" dist="250190" dir="8460000" algn="ctr">
                  <a:srgbClr val="000000">
                    <a:alpha val="28000"/>
                  </a:srgbClr>
                </a:outerShdw>
              </a:effectLst>
              <a:sp3d prstMaterial="metal">
                <a:bevelT w="88900" h="88900"/>
              </a:sp3d>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263">
                  <a:defRPr/>
                </a:pPr>
                <a:endParaRPr lang="id-ID" altLang="id-ID" kern="0">
                  <a:solidFill>
                    <a:srgbClr val="BA0693"/>
                  </a:solidFill>
                </a:endParaRPr>
              </a:p>
            </p:txBody>
          </p:sp>
        </p:grpSp>
      </p:grpSp>
      <p:grpSp>
        <p:nvGrpSpPr>
          <p:cNvPr id="89" name="Group 88"/>
          <p:cNvGrpSpPr/>
          <p:nvPr/>
        </p:nvGrpSpPr>
        <p:grpSpPr>
          <a:xfrm>
            <a:off x="2610896" y="2479404"/>
            <a:ext cx="6283104" cy="1427022"/>
            <a:chOff x="2521267" y="1590401"/>
            <a:chExt cx="6283104" cy="1427022"/>
          </a:xfrm>
        </p:grpSpPr>
        <p:sp>
          <p:nvSpPr>
            <p:cNvPr id="90" name="Rounded Rectangle 4"/>
            <p:cNvSpPr>
              <a:spLocks noChangeArrowheads="1"/>
            </p:cNvSpPr>
            <p:nvPr/>
          </p:nvSpPr>
          <p:spPr bwMode="auto">
            <a:xfrm rot="20684149">
              <a:off x="2521267" y="1590401"/>
              <a:ext cx="952403" cy="890131"/>
            </a:xfrm>
            <a:prstGeom prst="roundRect">
              <a:avLst>
                <a:gd name="adj" fmla="val 9375"/>
              </a:avLst>
            </a:prstGeom>
            <a:solidFill>
              <a:srgbClr val="E7BF5F">
                <a:lumMod val="50000"/>
              </a:srgbClr>
            </a:solidFill>
            <a:ln w="6350" cap="flat" cmpd="sng" algn="ctr">
              <a:noFill/>
              <a:prstDash val="solid"/>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algn="ctr" defTabSz="914263">
                <a:defRPr/>
              </a:pPr>
              <a:r>
                <a:rPr lang="en-US" altLang="id-ID" sz="5000" b="1" kern="0" dirty="0">
                  <a:solidFill>
                    <a:prstClr val="white"/>
                  </a:solidFill>
                  <a:latin typeface="Signika" panose="02010003020600000004" pitchFamily="50" charset="0"/>
                  <a:ea typeface="ＭＳ Ｐゴシック" panose="020B0600070205080204" pitchFamily="34" charset="-128"/>
                </a:rPr>
                <a:t>1</a:t>
              </a:r>
              <a:endParaRPr lang="id-ID" altLang="id-ID" sz="5000" b="1" kern="0" dirty="0">
                <a:solidFill>
                  <a:prstClr val="white"/>
                </a:solidFill>
                <a:latin typeface="Signika" panose="02010003020600000004" pitchFamily="50" charset="0"/>
                <a:ea typeface="ＭＳ Ｐゴシック" panose="020B0600070205080204" pitchFamily="34" charset="-128"/>
              </a:endParaRPr>
            </a:p>
          </p:txBody>
        </p:sp>
        <p:sp>
          <p:nvSpPr>
            <p:cNvPr id="91" name="TextBox 36"/>
            <p:cNvSpPr txBox="1"/>
            <p:nvPr/>
          </p:nvSpPr>
          <p:spPr>
            <a:xfrm>
              <a:off x="4140939" y="1693984"/>
              <a:ext cx="4663432" cy="1323439"/>
            </a:xfrm>
            <a:prstGeom prst="rect">
              <a:avLst/>
            </a:prstGeom>
            <a:noFill/>
          </p:spPr>
          <p:txBody>
            <a:bodyPr wrap="square" rtlCol="0">
              <a:spAutoFit/>
            </a:bodyPr>
            <a:lstStyle>
              <a:defPPr>
                <a:defRPr lang="en-US"/>
              </a:defPPr>
              <a:lvl1pPr algn="just">
                <a:defRPr sz="1400" b="1">
                  <a:solidFill>
                    <a:schemeClr val="bg1">
                      <a:lumMod val="50000"/>
                    </a:schemeClr>
                  </a:solidFill>
                  <a:cs typeface="Clear Sans Light" panose="020B0303030202020304" pitchFamily="34" charset="0"/>
                </a:defRPr>
              </a:lvl1pPr>
            </a:lstStyle>
            <a:p>
              <a:pPr defTabSz="914263"/>
              <a:r>
                <a:rPr lang="en-US" sz="2000" kern="0" dirty="0">
                  <a:solidFill>
                    <a:sysClr val="windowText" lastClr="000000">
                      <a:lumMod val="50000"/>
                    </a:sysClr>
                  </a:solidFill>
                  <a:effectLst>
                    <a:glow rad="101600">
                      <a:schemeClr val="accent3">
                        <a:satMod val="175000"/>
                        <a:alpha val="40000"/>
                      </a:schemeClr>
                    </a:glow>
                  </a:effectLst>
                  <a:latin typeface="Times New Roman" pitchFamily="18" charset="0"/>
                  <a:cs typeface="Times New Roman" pitchFamily="18" charset="0"/>
                </a:rPr>
                <a:t>To assess </a:t>
              </a:r>
              <a:r>
                <a:rPr lang="en-US" sz="2000" kern="0" dirty="0" err="1">
                  <a:solidFill>
                    <a:sysClr val="windowText" lastClr="000000">
                      <a:lumMod val="50000"/>
                    </a:sysClr>
                  </a:solidFill>
                  <a:effectLst>
                    <a:glow rad="101600">
                      <a:schemeClr val="accent3">
                        <a:satMod val="175000"/>
                        <a:alpha val="40000"/>
                      </a:schemeClr>
                    </a:glow>
                  </a:effectLst>
                  <a:latin typeface="Times New Roman" pitchFamily="18" charset="0"/>
                  <a:cs typeface="Times New Roman" pitchFamily="18" charset="0"/>
                </a:rPr>
                <a:t>sclerostin</a:t>
              </a:r>
              <a:r>
                <a:rPr lang="en-US" sz="2000" kern="0" dirty="0">
                  <a:solidFill>
                    <a:sysClr val="windowText" lastClr="000000">
                      <a:lumMod val="50000"/>
                    </a:sysClr>
                  </a:solidFill>
                  <a:effectLst>
                    <a:glow rad="101600">
                      <a:schemeClr val="accent3">
                        <a:satMod val="175000"/>
                        <a:alpha val="40000"/>
                      </a:schemeClr>
                    </a:glow>
                  </a:effectLst>
                  <a:latin typeface="Times New Roman" pitchFamily="18" charset="0"/>
                  <a:cs typeface="Times New Roman" pitchFamily="18" charset="0"/>
                </a:rPr>
                <a:t> serum level as a  one of the  factor secreted by the osteocytes that may facilitate the understanding and management.</a:t>
              </a:r>
            </a:p>
          </p:txBody>
        </p:sp>
        <p:grpSp>
          <p:nvGrpSpPr>
            <p:cNvPr id="92" name="Group 43"/>
            <p:cNvGrpSpPr/>
            <p:nvPr/>
          </p:nvGrpSpPr>
          <p:grpSpPr>
            <a:xfrm>
              <a:off x="3756204" y="1814398"/>
              <a:ext cx="277647" cy="276819"/>
              <a:chOff x="2138515" y="2464802"/>
              <a:chExt cx="354013" cy="352956"/>
            </a:xfrm>
            <a:solidFill>
              <a:srgbClr val="C00000"/>
            </a:solidFill>
          </p:grpSpPr>
          <p:sp>
            <p:nvSpPr>
              <p:cNvPr id="93" name="Oval 44"/>
              <p:cNvSpPr>
                <a:spLocks noChangeArrowheads="1"/>
              </p:cNvSpPr>
              <p:nvPr/>
            </p:nvSpPr>
            <p:spPr bwMode="auto">
              <a:xfrm>
                <a:off x="2229830" y="2555417"/>
                <a:ext cx="171376" cy="171727"/>
              </a:xfrm>
              <a:prstGeom prst="ellipse">
                <a:avLst/>
              </a:prstGeom>
              <a:grpFill/>
              <a:ln w="6350" cap="flat" cmpd="sng" algn="ctr">
                <a:solidFill>
                  <a:sysClr val="windowText" lastClr="000000"/>
                </a:solidFill>
                <a:prstDash val="solid"/>
                <a:miter lim="800000"/>
              </a:ln>
              <a:effectLst/>
              <a:extLst/>
            </p:spPr>
            <p:txBody>
              <a:bodyPr anchor="ctr"/>
              <a:lstStyle/>
              <a:p>
                <a:pPr algn="ctr" defTabSz="914263">
                  <a:defRPr/>
                </a:pPr>
                <a:endParaRPr lang="id-ID" sz="5000" b="1" kern="0">
                  <a:solidFill>
                    <a:prstClr val="white"/>
                  </a:solidFill>
                  <a:latin typeface="Signika" panose="02010003020600000004" pitchFamily="50" charset="0"/>
                  <a:ea typeface="ＭＳ Ｐゴシック" panose="020B0600070205080204" pitchFamily="34" charset="-128"/>
                </a:endParaRPr>
              </a:p>
            </p:txBody>
          </p:sp>
          <p:sp>
            <p:nvSpPr>
              <p:cNvPr id="94" name="Freeform 45"/>
              <p:cNvSpPr>
                <a:spLocks noEditPoints="1"/>
              </p:cNvSpPr>
              <p:nvPr/>
            </p:nvSpPr>
            <p:spPr bwMode="auto">
              <a:xfrm>
                <a:off x="2138515" y="2464802"/>
                <a:ext cx="354013"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w="6350" cap="flat" cmpd="sng" algn="ctr">
                <a:solidFill>
                  <a:sysClr val="windowText" lastClr="000000"/>
                </a:solidFill>
                <a:prstDash val="solid"/>
                <a:miter lim="800000"/>
              </a:ln>
              <a:effectLst/>
              <a:extLst/>
            </p:spPr>
            <p:txBody>
              <a:bodyPr anchor="ctr"/>
              <a:lstStyle/>
              <a:p>
                <a:pPr algn="ctr" defTabSz="914263">
                  <a:defRPr/>
                </a:pPr>
                <a:endParaRPr lang="id-ID" sz="5000" b="1" kern="0">
                  <a:solidFill>
                    <a:prstClr val="white"/>
                  </a:solidFill>
                  <a:latin typeface="Signika" panose="02010003020600000004" pitchFamily="50" charset="0"/>
                  <a:ea typeface="ＭＳ Ｐゴシック" panose="020B0600070205080204" pitchFamily="34" charset="-128"/>
                </a:endParaRPr>
              </a:p>
            </p:txBody>
          </p:sp>
        </p:grpSp>
      </p:grpSp>
      <p:grpSp>
        <p:nvGrpSpPr>
          <p:cNvPr id="95" name="Group 94"/>
          <p:cNvGrpSpPr/>
          <p:nvPr/>
        </p:nvGrpSpPr>
        <p:grpSpPr>
          <a:xfrm>
            <a:off x="2758243" y="4050260"/>
            <a:ext cx="6119840" cy="868357"/>
            <a:chOff x="2621140" y="2685740"/>
            <a:chExt cx="6119840" cy="868357"/>
          </a:xfrm>
        </p:grpSpPr>
        <p:sp>
          <p:nvSpPr>
            <p:cNvPr id="99" name="Rounded Rectangle 1"/>
            <p:cNvSpPr>
              <a:spLocks noChangeArrowheads="1"/>
            </p:cNvSpPr>
            <p:nvPr/>
          </p:nvSpPr>
          <p:spPr bwMode="auto">
            <a:xfrm>
              <a:off x="2621140" y="2685740"/>
              <a:ext cx="922453" cy="868357"/>
            </a:xfrm>
            <a:prstGeom prst="roundRect">
              <a:avLst>
                <a:gd name="adj" fmla="val 9375"/>
              </a:avLst>
            </a:prstGeom>
            <a:solidFill>
              <a:srgbClr val="E7BF5F">
                <a:lumMod val="50000"/>
              </a:srgbClr>
            </a:solidFill>
            <a:ln w="9525">
              <a:noFill/>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algn="ctr" defTabSz="914263">
                <a:defRPr/>
              </a:pPr>
              <a:r>
                <a:rPr lang="en-US" altLang="id-ID" sz="5400" b="1" kern="0" dirty="0">
                  <a:solidFill>
                    <a:prstClr val="white"/>
                  </a:solidFill>
                  <a:latin typeface="Signika" panose="02010003020600000004" pitchFamily="50" charset="0"/>
                  <a:ea typeface="ＭＳ Ｐゴシック" panose="020B0600070205080204" pitchFamily="34" charset="-128"/>
                </a:rPr>
                <a:t>2</a:t>
              </a:r>
              <a:endParaRPr lang="id-ID" altLang="id-ID" sz="5400" b="1" kern="0" dirty="0">
                <a:solidFill>
                  <a:prstClr val="white"/>
                </a:solidFill>
                <a:latin typeface="Signika" panose="02010003020600000004" pitchFamily="50" charset="0"/>
                <a:ea typeface="ＭＳ Ｐゴシック" panose="020B0600070205080204" pitchFamily="34" charset="-128"/>
              </a:endParaRPr>
            </a:p>
          </p:txBody>
        </p:sp>
        <p:sp>
          <p:nvSpPr>
            <p:cNvPr id="100" name="TextBox 36"/>
            <p:cNvSpPr txBox="1"/>
            <p:nvPr/>
          </p:nvSpPr>
          <p:spPr>
            <a:xfrm>
              <a:off x="4109381" y="2933786"/>
              <a:ext cx="4631599" cy="400110"/>
            </a:xfrm>
            <a:prstGeom prst="rect">
              <a:avLst/>
            </a:prstGeom>
            <a:noFill/>
          </p:spPr>
          <p:txBody>
            <a:bodyPr wrap="square" rtlCol="0">
              <a:spAutoFit/>
            </a:bodyPr>
            <a:lstStyle/>
            <a:p>
              <a:pPr algn="just" defTabSz="914263"/>
              <a:r>
                <a:rPr lang="en-US" sz="2000" b="1" kern="0" dirty="0">
                  <a:solidFill>
                    <a:sysClr val="windowText" lastClr="000000">
                      <a:lumMod val="50000"/>
                    </a:sysClr>
                  </a:solidFill>
                  <a:effectLst>
                    <a:glow rad="101600">
                      <a:schemeClr val="accent5">
                        <a:satMod val="175000"/>
                        <a:alpha val="40000"/>
                      </a:schemeClr>
                    </a:glow>
                  </a:effectLst>
                  <a:latin typeface="Times" pitchFamily="18" charset="0"/>
                  <a:cs typeface="Times" pitchFamily="18" charset="0"/>
                </a:rPr>
                <a:t>Correlate with bone density status.</a:t>
              </a:r>
            </a:p>
          </p:txBody>
        </p:sp>
        <p:grpSp>
          <p:nvGrpSpPr>
            <p:cNvPr id="105" name="Group 49"/>
            <p:cNvGrpSpPr/>
            <p:nvPr/>
          </p:nvGrpSpPr>
          <p:grpSpPr>
            <a:xfrm>
              <a:off x="3756204" y="3012660"/>
              <a:ext cx="277647" cy="276819"/>
              <a:chOff x="2138511" y="2464802"/>
              <a:chExt cx="354012" cy="352956"/>
            </a:xfrm>
            <a:solidFill>
              <a:srgbClr val="C00000"/>
            </a:solidFill>
          </p:grpSpPr>
          <p:sp>
            <p:nvSpPr>
              <p:cNvPr id="106" name="Oval 50"/>
              <p:cNvSpPr>
                <a:spLocks noChangeArrowheads="1"/>
              </p:cNvSpPr>
              <p:nvPr/>
            </p:nvSpPr>
            <p:spPr bwMode="auto">
              <a:xfrm>
                <a:off x="2229830" y="2555417"/>
                <a:ext cx="171376" cy="171727"/>
              </a:xfrm>
              <a:prstGeom prst="ellipse">
                <a:avLst/>
              </a:prstGeom>
              <a:grpFill/>
              <a:ln w="9525">
                <a:solidFill>
                  <a:sysClr val="windowText" lastClr="000000"/>
                </a:solidFill>
                <a:round/>
                <a:headEnd/>
                <a:tailEnd/>
              </a:ln>
              <a:effectLst>
                <a:outerShdw blurRad="40000" dist="23000" dir="5400000" rotWithShape="0">
                  <a:srgbClr val="808080">
                    <a:alpha val="34999"/>
                  </a:srgbClr>
                </a:outerShdw>
              </a:effectLst>
              <a:extLst/>
            </p:spPr>
            <p:txBody>
              <a:bodyPr anchor="ctr"/>
              <a:lstStyle/>
              <a:p>
                <a:pPr algn="ctr" defTabSz="914263">
                  <a:defRPr/>
                </a:pPr>
                <a:endParaRPr lang="id-ID" sz="5400" b="1" kern="0">
                  <a:solidFill>
                    <a:prstClr val="white"/>
                  </a:solidFill>
                  <a:latin typeface="Signika" panose="02010003020600000004" pitchFamily="50" charset="0"/>
                  <a:ea typeface="ＭＳ Ｐゴシック" panose="020B0600070205080204" pitchFamily="34" charset="-128"/>
                </a:endParaRPr>
              </a:p>
            </p:txBody>
          </p:sp>
          <p:sp>
            <p:nvSpPr>
              <p:cNvPr id="107" name="Freeform 5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w="9525">
                <a:solidFill>
                  <a:sysClr val="windowText" lastClr="000000"/>
                </a:solidFill>
                <a:round/>
                <a:headEnd/>
                <a:tailEnd/>
              </a:ln>
              <a:effectLst>
                <a:outerShdw blurRad="40000" dist="23000" dir="5400000" rotWithShape="0">
                  <a:srgbClr val="808080">
                    <a:alpha val="34999"/>
                  </a:srgbClr>
                </a:outerShdw>
              </a:effectLst>
              <a:extLst/>
            </p:spPr>
            <p:txBody>
              <a:bodyPr anchor="ctr"/>
              <a:lstStyle/>
              <a:p>
                <a:pPr algn="ctr" defTabSz="914263">
                  <a:defRPr/>
                </a:pPr>
                <a:endParaRPr lang="id-ID" sz="5400" b="1" kern="0">
                  <a:solidFill>
                    <a:prstClr val="white"/>
                  </a:solidFill>
                  <a:latin typeface="Signika" panose="02010003020600000004" pitchFamily="50" charset="0"/>
                  <a:ea typeface="ＭＳ Ｐゴシック" panose="020B0600070205080204" pitchFamily="34" charset="-128"/>
                </a:endParaRPr>
              </a:p>
            </p:txBody>
          </p:sp>
        </p:grpSp>
      </p:grpSp>
      <p:grpSp>
        <p:nvGrpSpPr>
          <p:cNvPr id="27" name="Group 26"/>
          <p:cNvGrpSpPr/>
          <p:nvPr/>
        </p:nvGrpSpPr>
        <p:grpSpPr>
          <a:xfrm>
            <a:off x="178290" y="105508"/>
            <a:ext cx="7605078" cy="447264"/>
            <a:chOff x="178290" y="105508"/>
            <a:chExt cx="7605078" cy="447264"/>
          </a:xfrm>
        </p:grpSpPr>
        <p:sp useBgFill="1">
          <p:nvSpPr>
            <p:cNvPr id="28"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85000"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Aim of the work</a:t>
              </a:r>
            </a:p>
          </p:txBody>
        </p:sp>
        <p:cxnSp>
          <p:nvCxnSpPr>
            <p:cNvPr id="29"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2" name="Rectangle 1">
            <a:extLst>
              <a:ext uri="{FF2B5EF4-FFF2-40B4-BE49-F238E27FC236}">
                <a16:creationId xmlns="" xmlns:a16="http://schemas.microsoft.com/office/drawing/2014/main" id="{D167F755-9769-4A3A-BA1A-27DB092A2829}"/>
              </a:ext>
            </a:extLst>
          </p:cNvPr>
          <p:cNvSpPr/>
          <p:nvPr/>
        </p:nvSpPr>
        <p:spPr>
          <a:xfrm>
            <a:off x="249383" y="1124635"/>
            <a:ext cx="8686800" cy="830997"/>
          </a:xfrm>
          <a:prstGeom prst="rect">
            <a:avLst/>
          </a:prstGeom>
        </p:spPr>
        <p:txBody>
          <a:bodyPr wrap="square">
            <a:spAutoFit/>
          </a:bodyPr>
          <a:lstStyle/>
          <a:p>
            <a:pPr marL="342900" indent="-342900" algn="ctr">
              <a:buFont typeface="Wingdings" panose="05000000000000000000" pitchFamily="2" charset="2"/>
              <a:buChar char="Ø"/>
            </a:pPr>
            <a:r>
              <a:rPr lang="en-US" sz="2400" b="1" dirty="0">
                <a:solidFill>
                  <a:srgbClr val="0000FF"/>
                </a:solidFill>
                <a:latin typeface="Times New Roman" panose="02020603050405020304" pitchFamily="18" charset="0"/>
                <a:cs typeface="Times New Roman" panose="02020603050405020304" pitchFamily="18" charset="0"/>
              </a:rPr>
              <a:t>The hypothesis of (CKD-MBD) is a complex disease that is not completely understood.</a:t>
            </a:r>
          </a:p>
        </p:txBody>
      </p:sp>
    </p:spTree>
    <p:extLst>
      <p:ext uri="{BB962C8B-B14F-4D97-AF65-F5344CB8AC3E}">
        <p14:creationId xmlns:p14="http://schemas.microsoft.com/office/powerpoint/2010/main" xmlns="" val="27679478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500"/>
                                        <p:tgtEl>
                                          <p:spTgt spid="45"/>
                                        </p:tgtEl>
                                      </p:cBhvr>
                                    </p:animEffect>
                                  </p:childTnLst>
                                </p:cTn>
                              </p:par>
                            </p:childTnLst>
                          </p:cTn>
                        </p:par>
                        <p:par>
                          <p:cTn id="15" fill="hold">
                            <p:stCondLst>
                              <p:cond delay="500"/>
                            </p:stCondLst>
                            <p:childTnLst>
                              <p:par>
                                <p:cTn id="16" presetID="47" presetClass="entr" presetSubtype="0" fill="hold"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fade">
                                      <p:cBhvr>
                                        <p:cTn id="18" dur="500"/>
                                        <p:tgtEl>
                                          <p:spTgt spid="89"/>
                                        </p:tgtEl>
                                      </p:cBhvr>
                                    </p:animEffect>
                                    <p:anim calcmode="lin" valueType="num">
                                      <p:cBhvr>
                                        <p:cTn id="19" dur="500" fill="hold"/>
                                        <p:tgtEl>
                                          <p:spTgt spid="89"/>
                                        </p:tgtEl>
                                        <p:attrNameLst>
                                          <p:attrName>ppt_x</p:attrName>
                                        </p:attrNameLst>
                                      </p:cBhvr>
                                      <p:tavLst>
                                        <p:tav tm="0">
                                          <p:val>
                                            <p:strVal val="#ppt_x"/>
                                          </p:val>
                                        </p:tav>
                                        <p:tav tm="100000">
                                          <p:val>
                                            <p:strVal val="#ppt_x"/>
                                          </p:val>
                                        </p:tav>
                                      </p:tavLst>
                                    </p:anim>
                                    <p:anim calcmode="lin" valueType="num">
                                      <p:cBhvr>
                                        <p:cTn id="20" dur="5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fade">
                                      <p:cBhvr>
                                        <p:cTn id="25" dur="1000"/>
                                        <p:tgtEl>
                                          <p:spTgt spid="95"/>
                                        </p:tgtEl>
                                      </p:cBhvr>
                                    </p:animEffect>
                                    <p:anim calcmode="lin" valueType="num">
                                      <p:cBhvr>
                                        <p:cTn id="26" dur="1000" fill="hold"/>
                                        <p:tgtEl>
                                          <p:spTgt spid="95"/>
                                        </p:tgtEl>
                                        <p:attrNameLst>
                                          <p:attrName>ppt_x</p:attrName>
                                        </p:attrNameLst>
                                      </p:cBhvr>
                                      <p:tavLst>
                                        <p:tav tm="0">
                                          <p:val>
                                            <p:strVal val="#ppt_x"/>
                                          </p:val>
                                        </p:tav>
                                        <p:tav tm="100000">
                                          <p:val>
                                            <p:strVal val="#ppt_x"/>
                                          </p:val>
                                        </p:tav>
                                      </p:tavLst>
                                    </p:anim>
                                    <p:anim calcmode="lin" valueType="num">
                                      <p:cBhvr>
                                        <p:cTn id="27"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نتيجة بحث الصور عن ‪background templates for results powerpoint‬‏">
            <a:extLst>
              <a:ext uri="{FF2B5EF4-FFF2-40B4-BE49-F238E27FC236}">
                <a16:creationId xmlns="" xmlns:a16="http://schemas.microsoft.com/office/drawing/2014/main" id="{30494E7F-D30A-4FAF-8CF8-6F125C70241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879" y="0"/>
            <a:ext cx="9179208" cy="6825804"/>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TextBox 29"/>
          <p:cNvSpPr txBox="1"/>
          <p:nvPr/>
        </p:nvSpPr>
        <p:spPr>
          <a:xfrm>
            <a:off x="11447819" y="6481360"/>
            <a:ext cx="556844" cy="307764"/>
          </a:xfrm>
          <a:prstGeom prst="rect">
            <a:avLst/>
          </a:prstGeom>
          <a:noFill/>
        </p:spPr>
        <p:txBody>
          <a:bodyPr wrap="square" lIns="91426" tIns="45714" rIns="91426" bIns="45714" rtlCol="0">
            <a:spAutoFit/>
          </a:bodyPr>
          <a:lstStyle/>
          <a:p>
            <a:pPr algn="ctr"/>
            <a:fld id="{935BBC0D-156C-474B-BE53-7DA8707D3EBF}" type="slidenum">
              <a:rPr lang="en-US" sz="1400">
                <a:solidFill>
                  <a:schemeClr val="tx1">
                    <a:lumMod val="65000"/>
                    <a:lumOff val="35000"/>
                  </a:schemeClr>
                </a:solidFill>
                <a:latin typeface="Signika" panose="02010003020600000004" pitchFamily="50" charset="0"/>
              </a:rPr>
              <a:pPr algn="ctr"/>
              <a:t>41</a:t>
            </a:fld>
            <a:endParaRPr lang="en-US" sz="1400" dirty="0">
              <a:solidFill>
                <a:schemeClr val="tx1">
                  <a:lumMod val="65000"/>
                  <a:lumOff val="35000"/>
                </a:schemeClr>
              </a:solidFill>
              <a:latin typeface="Signika" panose="02010003020600000004" pitchFamily="50" charset="0"/>
            </a:endParaRPr>
          </a:p>
        </p:txBody>
      </p:sp>
      <p:sp>
        <p:nvSpPr>
          <p:cNvPr id="108" name="Rectangle 25"/>
          <p:cNvSpPr/>
          <p:nvPr/>
        </p:nvSpPr>
        <p:spPr>
          <a:xfrm>
            <a:off x="1995593" y="3079079"/>
            <a:ext cx="6303145" cy="1754314"/>
          </a:xfrm>
          <a:prstGeom prst="rect">
            <a:avLst/>
          </a:prstGeom>
          <a:noFill/>
        </p:spPr>
        <p:txBody>
          <a:bodyPr wrap="square" lIns="91426" tIns="45714" rIns="91426" bIns="45714">
            <a:spAutoFit/>
          </a:bodyPr>
          <a:lstStyle/>
          <a:p>
            <a:pPr algn="ctr"/>
            <a:r>
              <a:rPr lang="en-US" sz="5400" b="1" dirty="0" smtClean="0">
                <a:ln>
                  <a:solidFill>
                    <a:srgbClr val="C00000"/>
                  </a:solidFill>
                </a:ln>
                <a:solidFill>
                  <a:srgbClr val="FF00FF"/>
                </a:solidFill>
                <a:latin typeface="+mj-lt"/>
                <a:ea typeface="+mj-ea"/>
                <a:cs typeface="+mj-cs"/>
              </a:rPr>
              <a:t>Subjects  </a:t>
            </a:r>
            <a:r>
              <a:rPr lang="en-US" sz="5400" b="1" dirty="0">
                <a:ln>
                  <a:solidFill>
                    <a:srgbClr val="C00000"/>
                  </a:solidFill>
                </a:ln>
                <a:solidFill>
                  <a:srgbClr val="FF00FF"/>
                </a:solidFill>
                <a:latin typeface="+mj-lt"/>
                <a:ea typeface="+mj-ea"/>
                <a:cs typeface="+mj-cs"/>
              </a:rPr>
              <a:t>and Methods</a:t>
            </a:r>
          </a:p>
        </p:txBody>
      </p:sp>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625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Patients and Methods</a:t>
              </a: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4001942219"/>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ppt_x"/>
                                          </p:val>
                                        </p:tav>
                                        <p:tav tm="100000">
                                          <p:val>
                                            <p:strVal val="#ppt_x"/>
                                          </p:val>
                                        </p:tav>
                                      </p:tavLst>
                                    </p:anim>
                                    <p:anim calcmode="lin" valueType="num">
                                      <p:cBhvr additive="base">
                                        <p:cTn id="8" dur="500" fill="hold"/>
                                        <p:tgtEl>
                                          <p:spTgt spid="1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703242" y="1701654"/>
            <a:ext cx="2071146" cy="3481753"/>
            <a:chOff x="1074436" y="2315721"/>
            <a:chExt cx="1911110" cy="3355317"/>
          </a:xfrm>
        </p:grpSpPr>
        <p:sp>
          <p:nvSpPr>
            <p:cNvPr id="17" name="Rectangle: Rounded Corners 42"/>
            <p:cNvSpPr/>
            <p:nvPr/>
          </p:nvSpPr>
          <p:spPr>
            <a:xfrm>
              <a:off x="1274375" y="4421191"/>
              <a:ext cx="1523741" cy="1249847"/>
            </a:xfrm>
            <a:prstGeom prst="roundRect">
              <a:avLst/>
            </a:prstGeom>
            <a:solidFill>
              <a:sysClr val="window" lastClr="FFFFFF"/>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r>
                <a:rPr lang="en-US" sz="1600" b="1" i="1" kern="0" dirty="0">
                  <a:solidFill>
                    <a:prstClr val="black"/>
                  </a:solidFill>
                  <a:latin typeface="Times New Roman" panose="02020603050405020304" pitchFamily="18" charset="0"/>
                  <a:ea typeface="Times New Roman" panose="02020603050405020304" pitchFamily="18" charset="0"/>
                </a:rPr>
                <a:t>A cross sectional comparative study.</a:t>
              </a:r>
            </a:p>
          </p:txBody>
        </p:sp>
        <p:grpSp>
          <p:nvGrpSpPr>
            <p:cNvPr id="18" name="Group 17"/>
            <p:cNvGrpSpPr/>
            <p:nvPr/>
          </p:nvGrpSpPr>
          <p:grpSpPr>
            <a:xfrm>
              <a:off x="1074436" y="2315721"/>
              <a:ext cx="1911110" cy="2081215"/>
              <a:chOff x="1038650" y="3320583"/>
              <a:chExt cx="2118921" cy="2141940"/>
            </a:xfrm>
            <a:scene3d>
              <a:camera prst="perspectiveFront" fov="3300000">
                <a:rot lat="486000" lon="19530000" rev="174000"/>
              </a:camera>
              <a:lightRig rig="harsh" dir="t">
                <a:rot lat="0" lon="0" rev="3000000"/>
              </a:lightRig>
            </a:scene3d>
          </p:grpSpPr>
          <p:sp>
            <p:nvSpPr>
              <p:cNvPr id="19" name="شكل حر: شكل 11"/>
              <p:cNvSpPr/>
              <p:nvPr/>
            </p:nvSpPr>
            <p:spPr>
              <a:xfrm>
                <a:off x="1038650" y="3320583"/>
                <a:ext cx="2118921" cy="1526870"/>
              </a:xfrm>
              <a:custGeom>
                <a:avLst/>
                <a:gdLst>
                  <a:gd name="connsiteX0" fmla="*/ 0 w 1438380"/>
                  <a:gd name="connsiteY0" fmla="*/ 625695 h 1251390"/>
                  <a:gd name="connsiteX1" fmla="*/ 312848 w 1438380"/>
                  <a:gd name="connsiteY1" fmla="*/ 0 h 1251390"/>
                  <a:gd name="connsiteX2" fmla="*/ 1125533 w 1438380"/>
                  <a:gd name="connsiteY2" fmla="*/ 0 h 1251390"/>
                  <a:gd name="connsiteX3" fmla="*/ 1438380 w 1438380"/>
                  <a:gd name="connsiteY3" fmla="*/ 625695 h 1251390"/>
                  <a:gd name="connsiteX4" fmla="*/ 1125533 w 1438380"/>
                  <a:gd name="connsiteY4" fmla="*/ 1251390 h 1251390"/>
                  <a:gd name="connsiteX5" fmla="*/ 312848 w 1438380"/>
                  <a:gd name="connsiteY5" fmla="*/ 1251390 h 1251390"/>
                  <a:gd name="connsiteX6" fmla="*/ 0 w 1438380"/>
                  <a:gd name="connsiteY6" fmla="*/ 625695 h 125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380" h="1251390">
                    <a:moveTo>
                      <a:pt x="719190" y="0"/>
                    </a:moveTo>
                    <a:lnTo>
                      <a:pt x="1438380" y="272178"/>
                    </a:lnTo>
                    <a:lnTo>
                      <a:pt x="1438380" y="979213"/>
                    </a:lnTo>
                    <a:lnTo>
                      <a:pt x="719190" y="1251390"/>
                    </a:lnTo>
                    <a:lnTo>
                      <a:pt x="0" y="979213"/>
                    </a:lnTo>
                    <a:lnTo>
                      <a:pt x="0" y="272178"/>
                    </a:lnTo>
                    <a:lnTo>
                      <a:pt x="719190" y="0"/>
                    </a:lnTo>
                    <a:close/>
                  </a:path>
                </a:pathLst>
              </a:custGeom>
              <a:solidFill>
                <a:srgbClr val="CF7133">
                  <a:lumMod val="60000"/>
                  <a:lumOff val="40000"/>
                </a:srgbClr>
              </a:solidFill>
              <a:ln w="19050" cap="rnd" cmpd="sng" algn="ctr">
                <a:noFill/>
                <a:prstDash val="solid"/>
              </a:ln>
              <a:effectLst>
                <a:outerShdw blurRad="225425" dist="50800" dir="5220000" algn="ctr">
                  <a:srgbClr val="000000">
                    <a:alpha val="33000"/>
                  </a:srgbClr>
                </a:outerShdw>
              </a:effectLst>
              <a:sp3d extrusionH="254000" contourW="19050">
                <a:bevelT w="82550" h="44450" prst="angle"/>
                <a:bevelB w="82550" h="44450" prst="angle"/>
                <a:contourClr>
                  <a:srgbClr val="FFFFFF"/>
                </a:contourClr>
              </a:sp3d>
            </p:spPr>
            <p:txBody>
              <a:bodyPr spcFirstLastPara="0" vert="horz" wrap="square" lIns="297878" tIns="327019" rIns="297878" bIns="327016" numCol="1" spcCol="1270" anchor="ctr" anchorCtr="0">
                <a:noAutofit/>
              </a:bodyPr>
              <a:lstStyle/>
              <a:p>
                <a:pPr algn="ctr" defTabSz="1333301" rtl="1">
                  <a:lnSpc>
                    <a:spcPct val="90000"/>
                  </a:lnSpc>
                  <a:spcBef>
                    <a:spcPct val="0"/>
                  </a:spcBef>
                  <a:spcAft>
                    <a:spcPct val="35000"/>
                  </a:spcAft>
                </a:pPr>
                <a:r>
                  <a:rPr lang="en-US" sz="2000" b="1" kern="0" dirty="0">
                    <a:solidFill>
                      <a:prstClr val="black"/>
                    </a:solidFill>
                    <a:latin typeface="Times New Roman" panose="02020603050405020304" pitchFamily="18" charset="0"/>
                    <a:ea typeface="Times New Roman" panose="02020603050405020304" pitchFamily="18" charset="0"/>
                  </a:rPr>
                  <a:t>Study design</a:t>
                </a:r>
              </a:p>
            </p:txBody>
          </p:sp>
          <p:sp>
            <p:nvSpPr>
              <p:cNvPr id="20" name="Arrow: Down 45"/>
              <p:cNvSpPr/>
              <p:nvPr/>
            </p:nvSpPr>
            <p:spPr>
              <a:xfrm>
                <a:off x="1924930" y="4852923"/>
                <a:ext cx="452626" cy="609600"/>
              </a:xfrm>
              <a:prstGeom prst="downArrow">
                <a:avLst/>
              </a:prstGeom>
              <a:solidFill>
                <a:srgbClr val="FF0000"/>
              </a:solidFill>
              <a:ln w="19050" cap="rnd" cmpd="sng" algn="ctr">
                <a:noFill/>
                <a:prstDash val="solid"/>
              </a:ln>
              <a:effectLst>
                <a:outerShdw blurRad="225425" dist="50800" dir="5220000" algn="ctr">
                  <a:srgbClr val="000000">
                    <a:alpha val="33000"/>
                  </a:srgbClr>
                </a:outerShdw>
              </a:effectLst>
              <a:sp3d extrusionH="254000" contourW="19050">
                <a:bevelT w="82550" h="44450" prst="angle"/>
                <a:bevelB w="82550" h="44450" prst="angle"/>
                <a:contourClr>
                  <a:srgbClr val="FFFFFF"/>
                </a:contourClr>
              </a:sp3d>
            </p:spPr>
            <p:txBody>
              <a:bodyPr rtlCol="0" anchor="ctr"/>
              <a:lstStyle/>
              <a:p>
                <a:pPr algn="ctr" defTabSz="914263">
                  <a:defRPr/>
                </a:pPr>
                <a:endParaRPr lang="en-US" kern="0">
                  <a:solidFill>
                    <a:sysClr val="window" lastClr="FFFFFF"/>
                  </a:solidFill>
                  <a:latin typeface="Century Gothic"/>
                </a:endParaRPr>
              </a:p>
            </p:txBody>
          </p:sp>
        </p:grpSp>
      </p:grpSp>
      <p:grpSp>
        <p:nvGrpSpPr>
          <p:cNvPr id="7" name="Group 6"/>
          <p:cNvGrpSpPr/>
          <p:nvPr/>
        </p:nvGrpSpPr>
        <p:grpSpPr>
          <a:xfrm>
            <a:off x="3211618" y="1762622"/>
            <a:ext cx="2448927" cy="3750161"/>
            <a:chOff x="3512116" y="2271685"/>
            <a:chExt cx="2448927" cy="3750161"/>
          </a:xfrm>
        </p:grpSpPr>
        <p:sp>
          <p:nvSpPr>
            <p:cNvPr id="22" name="Rectangle: Rounded Corners 37"/>
            <p:cNvSpPr/>
            <p:nvPr/>
          </p:nvSpPr>
          <p:spPr>
            <a:xfrm>
              <a:off x="3817424" y="4303932"/>
              <a:ext cx="2143619" cy="1717914"/>
            </a:xfrm>
            <a:prstGeom prst="roundRect">
              <a:avLst/>
            </a:prstGeom>
            <a:solidFill>
              <a:sysClr val="window" lastClr="FFFFFF"/>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r>
                <a:rPr lang="en-US" sz="1600" b="1" i="1" kern="0" dirty="0">
                  <a:solidFill>
                    <a:prstClr val="black"/>
                  </a:solidFill>
                  <a:latin typeface="Times New Roman" panose="02020603050405020304" pitchFamily="18" charset="0"/>
                  <a:ea typeface="Times New Roman" panose="02020603050405020304" pitchFamily="18" charset="0"/>
                </a:rPr>
                <a:t>Samples were selected from the pediatric hemodialysis unit of Al-</a:t>
              </a:r>
              <a:r>
                <a:rPr lang="en-US" sz="1600" b="1" i="1" kern="0" dirty="0" err="1">
                  <a:solidFill>
                    <a:prstClr val="black"/>
                  </a:solidFill>
                  <a:latin typeface="Times New Roman" panose="02020603050405020304" pitchFamily="18" charset="0"/>
                  <a:ea typeface="Times New Roman" panose="02020603050405020304" pitchFamily="18" charset="0"/>
                </a:rPr>
                <a:t>Zahraa</a:t>
              </a:r>
              <a:r>
                <a:rPr lang="en-US" sz="1600" b="1" i="1" kern="0" dirty="0">
                  <a:solidFill>
                    <a:prstClr val="black"/>
                  </a:solidFill>
                  <a:latin typeface="Times New Roman" panose="02020603050405020304" pitchFamily="18" charset="0"/>
                  <a:ea typeface="Times New Roman" panose="02020603050405020304" pitchFamily="18" charset="0"/>
                </a:rPr>
                <a:t> University hospital </a:t>
              </a:r>
            </a:p>
          </p:txBody>
        </p:sp>
        <p:grpSp>
          <p:nvGrpSpPr>
            <p:cNvPr id="23" name="Group 22"/>
            <p:cNvGrpSpPr/>
            <p:nvPr/>
          </p:nvGrpSpPr>
          <p:grpSpPr>
            <a:xfrm>
              <a:off x="3512116" y="2271685"/>
              <a:ext cx="2207872" cy="2094287"/>
              <a:chOff x="3221419" y="3335796"/>
              <a:chExt cx="2207872" cy="2094287"/>
            </a:xfrm>
            <a:scene3d>
              <a:camera prst="perspectiveFront" fov="3300000">
                <a:rot lat="486000" lon="19530000" rev="174000"/>
              </a:camera>
              <a:lightRig rig="harsh" dir="t">
                <a:rot lat="0" lon="0" rev="3000000"/>
              </a:lightRig>
            </a:scene3d>
          </p:grpSpPr>
          <p:sp>
            <p:nvSpPr>
              <p:cNvPr id="24" name="شكل حر: شكل 11"/>
              <p:cNvSpPr/>
              <p:nvPr/>
            </p:nvSpPr>
            <p:spPr>
              <a:xfrm>
                <a:off x="3221419" y="3335796"/>
                <a:ext cx="2207872" cy="1526869"/>
              </a:xfrm>
              <a:custGeom>
                <a:avLst/>
                <a:gdLst>
                  <a:gd name="connsiteX0" fmla="*/ 0 w 1438380"/>
                  <a:gd name="connsiteY0" fmla="*/ 625695 h 1251390"/>
                  <a:gd name="connsiteX1" fmla="*/ 312848 w 1438380"/>
                  <a:gd name="connsiteY1" fmla="*/ 0 h 1251390"/>
                  <a:gd name="connsiteX2" fmla="*/ 1125533 w 1438380"/>
                  <a:gd name="connsiteY2" fmla="*/ 0 h 1251390"/>
                  <a:gd name="connsiteX3" fmla="*/ 1438380 w 1438380"/>
                  <a:gd name="connsiteY3" fmla="*/ 625695 h 1251390"/>
                  <a:gd name="connsiteX4" fmla="*/ 1125533 w 1438380"/>
                  <a:gd name="connsiteY4" fmla="*/ 1251390 h 1251390"/>
                  <a:gd name="connsiteX5" fmla="*/ 312848 w 1438380"/>
                  <a:gd name="connsiteY5" fmla="*/ 1251390 h 1251390"/>
                  <a:gd name="connsiteX6" fmla="*/ 0 w 1438380"/>
                  <a:gd name="connsiteY6" fmla="*/ 625695 h 125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380" h="1251390">
                    <a:moveTo>
                      <a:pt x="719190" y="0"/>
                    </a:moveTo>
                    <a:lnTo>
                      <a:pt x="1438380" y="272178"/>
                    </a:lnTo>
                    <a:lnTo>
                      <a:pt x="1438380" y="979213"/>
                    </a:lnTo>
                    <a:lnTo>
                      <a:pt x="719190" y="1251390"/>
                    </a:lnTo>
                    <a:lnTo>
                      <a:pt x="0" y="979213"/>
                    </a:lnTo>
                    <a:lnTo>
                      <a:pt x="0" y="272178"/>
                    </a:lnTo>
                    <a:lnTo>
                      <a:pt x="719190" y="0"/>
                    </a:lnTo>
                    <a:close/>
                  </a:path>
                </a:pathLst>
              </a:custGeom>
              <a:solidFill>
                <a:srgbClr val="CF7133">
                  <a:lumMod val="60000"/>
                  <a:lumOff val="40000"/>
                </a:srgbClr>
              </a:solidFill>
              <a:ln w="19050" cap="rnd" cmpd="sng" algn="ctr">
                <a:noFill/>
                <a:prstDash val="solid"/>
              </a:ln>
              <a:effectLst>
                <a:outerShdw blurRad="225425" dist="50800" dir="5220000" algn="ctr">
                  <a:srgbClr val="000000">
                    <a:alpha val="33000"/>
                  </a:srgbClr>
                </a:outerShdw>
              </a:effectLst>
              <a:sp3d extrusionH="254000" contourW="19050">
                <a:bevelT w="82550" h="44450" prst="angle"/>
                <a:bevelB w="82550" h="44450" prst="angle"/>
                <a:contourClr>
                  <a:srgbClr val="FFFFFF"/>
                </a:contourClr>
              </a:sp3d>
            </p:spPr>
            <p:txBody>
              <a:bodyPr spcFirstLastPara="0" vert="horz" wrap="square" lIns="297878" tIns="327019" rIns="297878" bIns="327016" numCol="1" spcCol="1270" anchor="ctr" anchorCtr="0">
                <a:noAutofit/>
              </a:bodyPr>
              <a:lstStyle/>
              <a:p>
                <a:pPr algn="ctr" defTabSz="1333301" rtl="1">
                  <a:lnSpc>
                    <a:spcPct val="90000"/>
                  </a:lnSpc>
                  <a:spcBef>
                    <a:spcPct val="0"/>
                  </a:spcBef>
                  <a:spcAft>
                    <a:spcPct val="35000"/>
                  </a:spcAft>
                </a:pPr>
                <a:r>
                  <a:rPr lang="en-US" sz="1600" kern="0" dirty="0">
                    <a:solidFill>
                      <a:prstClr val="black"/>
                    </a:solidFill>
                    <a:latin typeface="Times New Roman" panose="02020603050405020304" pitchFamily="18" charset="0"/>
                    <a:ea typeface="Times New Roman" panose="02020603050405020304" pitchFamily="18" charset="0"/>
                  </a:rPr>
                  <a:t> </a:t>
                </a:r>
                <a:r>
                  <a:rPr lang="en-US" sz="2400" b="1" kern="0" dirty="0">
                    <a:solidFill>
                      <a:prstClr val="black"/>
                    </a:solidFill>
                    <a:latin typeface="Times New Roman" panose="02020603050405020304" pitchFamily="18" charset="0"/>
                    <a:ea typeface="Times New Roman" panose="02020603050405020304" pitchFamily="18" charset="0"/>
                  </a:rPr>
                  <a:t>Study setting</a:t>
                </a:r>
              </a:p>
            </p:txBody>
          </p:sp>
          <p:sp>
            <p:nvSpPr>
              <p:cNvPr id="25" name="Arrow: Down 40"/>
              <p:cNvSpPr/>
              <p:nvPr/>
            </p:nvSpPr>
            <p:spPr>
              <a:xfrm>
                <a:off x="4096421" y="4820483"/>
                <a:ext cx="452626" cy="609600"/>
              </a:xfrm>
              <a:prstGeom prst="downArrow">
                <a:avLst/>
              </a:prstGeom>
              <a:solidFill>
                <a:srgbClr val="897C27"/>
              </a:solidFill>
              <a:ln w="19050" cap="rnd" cmpd="sng" algn="ctr">
                <a:noFill/>
                <a:prstDash val="solid"/>
              </a:ln>
              <a:effectLst>
                <a:outerShdw blurRad="225425" dist="50800" dir="5220000" algn="ctr">
                  <a:srgbClr val="000000">
                    <a:alpha val="33000"/>
                  </a:srgbClr>
                </a:outerShdw>
              </a:effectLst>
              <a:sp3d extrusionH="254000" contourW="19050">
                <a:bevelT w="82550" h="44450" prst="angle"/>
                <a:bevelB w="82550" h="44450" prst="angle"/>
                <a:contourClr>
                  <a:srgbClr val="FFFFFF"/>
                </a:contourClr>
              </a:sp3d>
            </p:spPr>
            <p:txBody>
              <a:bodyPr rtlCol="0" anchor="ctr"/>
              <a:lstStyle/>
              <a:p>
                <a:pPr algn="ctr" defTabSz="914263">
                  <a:defRPr/>
                </a:pPr>
                <a:endParaRPr lang="en-US" kern="0">
                  <a:solidFill>
                    <a:sysClr val="window" lastClr="FFFFFF"/>
                  </a:solidFill>
                  <a:latin typeface="Century Gothic"/>
                </a:endParaRPr>
              </a:p>
            </p:txBody>
          </p:sp>
        </p:grpSp>
      </p:grpSp>
      <p:grpSp>
        <p:nvGrpSpPr>
          <p:cNvPr id="8" name="Group 7"/>
          <p:cNvGrpSpPr/>
          <p:nvPr/>
        </p:nvGrpSpPr>
        <p:grpSpPr>
          <a:xfrm>
            <a:off x="5804297" y="1799908"/>
            <a:ext cx="2484498" cy="3508132"/>
            <a:chOff x="6103623" y="2523391"/>
            <a:chExt cx="2484498" cy="3508132"/>
          </a:xfrm>
        </p:grpSpPr>
        <p:sp>
          <p:nvSpPr>
            <p:cNvPr id="27" name="Rectangle: Rounded Corners 47"/>
            <p:cNvSpPr/>
            <p:nvPr/>
          </p:nvSpPr>
          <p:spPr>
            <a:xfrm>
              <a:off x="6496393" y="4499495"/>
              <a:ext cx="2091728" cy="1532028"/>
            </a:xfrm>
            <a:prstGeom prst="roundRect">
              <a:avLst/>
            </a:prstGeom>
            <a:solidFill>
              <a:sysClr val="window" lastClr="FFFFFF"/>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r>
                <a:rPr lang="en-US" b="1" i="1" kern="0" dirty="0">
                  <a:solidFill>
                    <a:prstClr val="black"/>
                  </a:solidFill>
                  <a:latin typeface="Times New Roman" panose="02020603050405020304" pitchFamily="18" charset="0"/>
                  <a:ea typeface="Times New Roman" panose="02020603050405020304" pitchFamily="18" charset="0"/>
                </a:rPr>
                <a:t>The study was conducted in the period from </a:t>
              </a:r>
              <a:r>
                <a:rPr lang="en-US" b="1" i="1" kern="0" dirty="0">
                  <a:solidFill>
                    <a:srgbClr val="FF00FF"/>
                  </a:solidFill>
                  <a:latin typeface="Times New Roman" panose="02020603050405020304" pitchFamily="18" charset="0"/>
                  <a:ea typeface="Times New Roman" panose="02020603050405020304" pitchFamily="18" charset="0"/>
                </a:rPr>
                <a:t>April 2016 to January </a:t>
              </a:r>
              <a:r>
                <a:rPr lang="en-US" b="1" i="1" kern="0" dirty="0" smtClean="0">
                  <a:solidFill>
                    <a:srgbClr val="FF00FF"/>
                  </a:solidFill>
                  <a:latin typeface="Times New Roman" panose="02020603050405020304" pitchFamily="18" charset="0"/>
                  <a:ea typeface="Times New Roman" panose="02020603050405020304" pitchFamily="18" charset="0"/>
                </a:rPr>
                <a:t>2017.</a:t>
              </a:r>
              <a:endParaRPr lang="en-US" b="1" i="1" kern="0" dirty="0">
                <a:solidFill>
                  <a:srgbClr val="FF00FF"/>
                </a:solidFill>
                <a:latin typeface="Times New Roman" panose="02020603050405020304" pitchFamily="18" charset="0"/>
                <a:ea typeface="Times New Roman" panose="02020603050405020304" pitchFamily="18" charset="0"/>
              </a:endParaRPr>
            </a:p>
          </p:txBody>
        </p:sp>
        <p:grpSp>
          <p:nvGrpSpPr>
            <p:cNvPr id="28" name="Group 27"/>
            <p:cNvGrpSpPr/>
            <p:nvPr/>
          </p:nvGrpSpPr>
          <p:grpSpPr>
            <a:xfrm>
              <a:off x="6103623" y="2523391"/>
              <a:ext cx="2416123" cy="1979737"/>
              <a:chOff x="5484711" y="3320583"/>
              <a:chExt cx="2484498" cy="2110688"/>
            </a:xfrm>
            <a:scene3d>
              <a:camera prst="perspectiveFront" fov="3300000">
                <a:rot lat="486000" lon="19530000" rev="174000"/>
              </a:camera>
              <a:lightRig rig="harsh" dir="t">
                <a:rot lat="0" lon="0" rev="3000000"/>
              </a:lightRig>
            </a:scene3d>
          </p:grpSpPr>
          <p:sp>
            <p:nvSpPr>
              <p:cNvPr id="29" name="شكل حر: شكل 11"/>
              <p:cNvSpPr/>
              <p:nvPr/>
            </p:nvSpPr>
            <p:spPr>
              <a:xfrm>
                <a:off x="5484711" y="3320583"/>
                <a:ext cx="2484498" cy="1493028"/>
              </a:xfrm>
              <a:custGeom>
                <a:avLst/>
                <a:gdLst>
                  <a:gd name="connsiteX0" fmla="*/ 0 w 1438380"/>
                  <a:gd name="connsiteY0" fmla="*/ 625695 h 1251390"/>
                  <a:gd name="connsiteX1" fmla="*/ 312848 w 1438380"/>
                  <a:gd name="connsiteY1" fmla="*/ 0 h 1251390"/>
                  <a:gd name="connsiteX2" fmla="*/ 1125533 w 1438380"/>
                  <a:gd name="connsiteY2" fmla="*/ 0 h 1251390"/>
                  <a:gd name="connsiteX3" fmla="*/ 1438380 w 1438380"/>
                  <a:gd name="connsiteY3" fmla="*/ 625695 h 1251390"/>
                  <a:gd name="connsiteX4" fmla="*/ 1125533 w 1438380"/>
                  <a:gd name="connsiteY4" fmla="*/ 1251390 h 1251390"/>
                  <a:gd name="connsiteX5" fmla="*/ 312848 w 1438380"/>
                  <a:gd name="connsiteY5" fmla="*/ 1251390 h 1251390"/>
                  <a:gd name="connsiteX6" fmla="*/ 0 w 1438380"/>
                  <a:gd name="connsiteY6" fmla="*/ 625695 h 125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380" h="1251390">
                    <a:moveTo>
                      <a:pt x="719190" y="0"/>
                    </a:moveTo>
                    <a:lnTo>
                      <a:pt x="1438380" y="272178"/>
                    </a:lnTo>
                    <a:lnTo>
                      <a:pt x="1438380" y="979213"/>
                    </a:lnTo>
                    <a:lnTo>
                      <a:pt x="719190" y="1251390"/>
                    </a:lnTo>
                    <a:lnTo>
                      <a:pt x="0" y="979213"/>
                    </a:lnTo>
                    <a:lnTo>
                      <a:pt x="0" y="272178"/>
                    </a:lnTo>
                    <a:lnTo>
                      <a:pt x="719190" y="0"/>
                    </a:lnTo>
                    <a:close/>
                  </a:path>
                </a:pathLst>
              </a:custGeom>
              <a:solidFill>
                <a:srgbClr val="CF7133">
                  <a:lumMod val="60000"/>
                  <a:lumOff val="40000"/>
                </a:srgbClr>
              </a:solidFill>
              <a:ln w="19050" cap="rnd" cmpd="sng" algn="ctr">
                <a:noFill/>
                <a:prstDash val="solid"/>
              </a:ln>
              <a:effectLst>
                <a:outerShdw blurRad="225425" dist="50800" dir="5220000" algn="ctr">
                  <a:srgbClr val="000000">
                    <a:alpha val="33000"/>
                  </a:srgbClr>
                </a:outerShdw>
              </a:effectLst>
              <a:sp3d extrusionH="254000" contourW="19050">
                <a:bevelT w="82550" h="44450" prst="angle"/>
                <a:bevelB w="82550" h="44450" prst="angle"/>
                <a:contourClr>
                  <a:srgbClr val="FFFFFF"/>
                </a:contourClr>
              </a:sp3d>
            </p:spPr>
            <p:txBody>
              <a:bodyPr spcFirstLastPara="0" vert="horz" wrap="square" lIns="297878" tIns="327019" rIns="297878" bIns="327016" numCol="1" spcCol="1270" anchor="ctr" anchorCtr="0">
                <a:noAutofit/>
              </a:bodyPr>
              <a:lstStyle/>
              <a:p>
                <a:pPr algn="ctr" defTabSz="1333301" rtl="1">
                  <a:lnSpc>
                    <a:spcPct val="90000"/>
                  </a:lnSpc>
                  <a:spcBef>
                    <a:spcPct val="0"/>
                  </a:spcBef>
                  <a:spcAft>
                    <a:spcPct val="35000"/>
                  </a:spcAft>
                </a:pPr>
                <a:r>
                  <a:rPr lang="en-US" sz="2800" b="1" kern="0" dirty="0">
                    <a:solidFill>
                      <a:prstClr val="black"/>
                    </a:solidFill>
                    <a:latin typeface="Times New Roman" panose="02020603050405020304" pitchFamily="18" charset="0"/>
                    <a:ea typeface="Times New Roman" panose="02020603050405020304" pitchFamily="18" charset="0"/>
                  </a:rPr>
                  <a:t>Study timing</a:t>
                </a:r>
              </a:p>
            </p:txBody>
          </p:sp>
          <p:sp>
            <p:nvSpPr>
              <p:cNvPr id="30" name="Arrow: Down 50"/>
              <p:cNvSpPr/>
              <p:nvPr/>
            </p:nvSpPr>
            <p:spPr>
              <a:xfrm>
                <a:off x="6454318" y="4821671"/>
                <a:ext cx="452626" cy="609600"/>
              </a:xfrm>
              <a:prstGeom prst="downArrow">
                <a:avLst/>
              </a:prstGeom>
              <a:solidFill>
                <a:srgbClr val="6F6F6F">
                  <a:lumMod val="75000"/>
                </a:srgbClr>
              </a:solidFill>
              <a:ln w="19050" cap="rnd" cmpd="sng" algn="ctr">
                <a:noFill/>
                <a:prstDash val="solid"/>
              </a:ln>
              <a:effectLst>
                <a:outerShdw blurRad="225425" dist="50800" dir="5220000" algn="ctr">
                  <a:srgbClr val="000000">
                    <a:alpha val="33000"/>
                  </a:srgbClr>
                </a:outerShdw>
              </a:effectLst>
              <a:sp3d extrusionH="254000" contourW="19050">
                <a:bevelT w="82550" h="44450" prst="angle"/>
                <a:bevelB w="82550" h="44450" prst="angle"/>
                <a:contourClr>
                  <a:srgbClr val="FFFFFF"/>
                </a:contourClr>
              </a:sp3d>
            </p:spPr>
            <p:txBody>
              <a:bodyPr rtlCol="0" anchor="ctr"/>
              <a:lstStyle/>
              <a:p>
                <a:pPr algn="ctr" defTabSz="914263">
                  <a:defRPr/>
                </a:pPr>
                <a:endParaRPr lang="en-US" kern="0">
                  <a:solidFill>
                    <a:sysClr val="window" lastClr="FFFFFF"/>
                  </a:solidFill>
                  <a:latin typeface="Century Gothic"/>
                </a:endParaRPr>
              </a:p>
            </p:txBody>
          </p:sp>
        </p:grpSp>
      </p:grpSp>
      <p:grpSp>
        <p:nvGrpSpPr>
          <p:cNvPr id="21" name="Group 20"/>
          <p:cNvGrpSpPr/>
          <p:nvPr/>
        </p:nvGrpSpPr>
        <p:grpSpPr>
          <a:xfrm>
            <a:off x="178290" y="105508"/>
            <a:ext cx="7605078" cy="447264"/>
            <a:chOff x="178290" y="105508"/>
            <a:chExt cx="7605078" cy="447264"/>
          </a:xfrm>
        </p:grpSpPr>
        <p:sp useBgFill="1">
          <p:nvSpPr>
            <p:cNvPr id="2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625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Patients and Methods</a:t>
              </a:r>
            </a:p>
          </p:txBody>
        </p:sp>
        <p:cxnSp>
          <p:nvCxnSpPr>
            <p:cNvPr id="3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19672809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agram 20"/>
          <p:cNvGraphicFramePr/>
          <p:nvPr>
            <p:extLst>
              <p:ext uri="{D42A27DB-BD31-4B8C-83A1-F6EECF244321}">
                <p14:modId xmlns:p14="http://schemas.microsoft.com/office/powerpoint/2010/main" xmlns="" val="1775493989"/>
              </p:ext>
            </p:extLst>
          </p:nvPr>
        </p:nvGraphicFramePr>
        <p:xfrm>
          <a:off x="799971" y="1519509"/>
          <a:ext cx="7376160" cy="4424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2049386" y="949542"/>
            <a:ext cx="4197339" cy="400097"/>
          </a:xfrm>
          <a:prstGeom prst="rect">
            <a:avLst/>
          </a:prstGeom>
        </p:spPr>
        <p:txBody>
          <a:bodyPr wrap="none" lIns="91426" tIns="45714" rIns="91426" bIns="45714">
            <a:spAutoFit/>
          </a:bodyPr>
          <a:lstStyle/>
          <a:p>
            <a:r>
              <a:rPr lang="en-US" sz="2000" b="1" dirty="0">
                <a:solidFill>
                  <a:srgbClr val="FF0000"/>
                </a:solidFill>
                <a:latin typeface="Times" pitchFamily="18" charset="0"/>
                <a:cs typeface="Times" pitchFamily="18" charset="0"/>
              </a:rPr>
              <a:t>The study children were divided into</a:t>
            </a:r>
          </a:p>
        </p:txBody>
      </p:sp>
      <p:grpSp>
        <p:nvGrpSpPr>
          <p:cNvPr id="4" name="Group 3"/>
          <p:cNvGrpSpPr/>
          <p:nvPr/>
        </p:nvGrpSpPr>
        <p:grpSpPr>
          <a:xfrm>
            <a:off x="178290" y="105508"/>
            <a:ext cx="7605078" cy="447264"/>
            <a:chOff x="178290" y="105508"/>
            <a:chExt cx="7605078" cy="447264"/>
          </a:xfrm>
        </p:grpSpPr>
        <p:sp useBgFill="1">
          <p:nvSpPr>
            <p:cNvPr id="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625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Patients and Methods</a:t>
              </a:r>
            </a:p>
          </p:txBody>
        </p:sp>
        <p:cxnSp>
          <p:nvCxnSpPr>
            <p:cNvPr id="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374478338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1">
                                            <p:graphicEl>
                                              <a:dgm id="{D1C4E8D1-A72F-427F-AE4B-1F1F7A4D81F0}"/>
                                            </p:graphicEl>
                                          </p:spTgt>
                                        </p:tgtEl>
                                        <p:attrNameLst>
                                          <p:attrName>style.visibility</p:attrName>
                                        </p:attrNameLst>
                                      </p:cBhvr>
                                      <p:to>
                                        <p:strVal val="visible"/>
                                      </p:to>
                                    </p:set>
                                    <p:animEffect transition="in" filter="wipe(up)">
                                      <p:cBhvr>
                                        <p:cTn id="13" dur="500"/>
                                        <p:tgtEl>
                                          <p:spTgt spid="21">
                                            <p:graphicEl>
                                              <a:dgm id="{D1C4E8D1-A72F-427F-AE4B-1F1F7A4D81F0}"/>
                                            </p:graphicEl>
                                          </p:spTgt>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graphicEl>
                                              <a:dgm id="{04EDD979-5336-4FD8-AA8D-C3E922647085}"/>
                                            </p:graphicEl>
                                          </p:spTgt>
                                        </p:tgtEl>
                                        <p:attrNameLst>
                                          <p:attrName>style.visibility</p:attrName>
                                        </p:attrNameLst>
                                      </p:cBhvr>
                                      <p:to>
                                        <p:strVal val="visible"/>
                                      </p:to>
                                    </p:set>
                                    <p:animEffect transition="in" filter="wipe(up)">
                                      <p:cBhvr>
                                        <p:cTn id="17" dur="500"/>
                                        <p:tgtEl>
                                          <p:spTgt spid="21">
                                            <p:graphicEl>
                                              <a:dgm id="{04EDD979-5336-4FD8-AA8D-C3E92264708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
                                            <p:graphicEl>
                                              <a:dgm id="{67A95AD0-3A59-4847-95EC-FCCB5EE93124}"/>
                                            </p:graphicEl>
                                          </p:spTgt>
                                        </p:tgtEl>
                                        <p:attrNameLst>
                                          <p:attrName>style.visibility</p:attrName>
                                        </p:attrNameLst>
                                      </p:cBhvr>
                                      <p:to>
                                        <p:strVal val="visible"/>
                                      </p:to>
                                    </p:set>
                                    <p:animEffect transition="in" filter="wipe(up)">
                                      <p:cBhvr>
                                        <p:cTn id="22" dur="500"/>
                                        <p:tgtEl>
                                          <p:spTgt spid="21">
                                            <p:graphicEl>
                                              <a:dgm id="{67A95AD0-3A59-4847-95EC-FCCB5EE93124}"/>
                                            </p:graphicEl>
                                          </p:spTgt>
                                        </p:tgtEl>
                                      </p:cBhvr>
                                    </p:animEffect>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21">
                                            <p:graphicEl>
                                              <a:dgm id="{65C0632E-B503-48E7-8965-76E544817BB4}"/>
                                            </p:graphicEl>
                                          </p:spTgt>
                                        </p:tgtEl>
                                        <p:attrNameLst>
                                          <p:attrName>style.visibility</p:attrName>
                                        </p:attrNameLst>
                                      </p:cBhvr>
                                      <p:to>
                                        <p:strVal val="visible"/>
                                      </p:to>
                                    </p:set>
                                    <p:animEffect transition="in" filter="wipe(up)">
                                      <p:cBhvr>
                                        <p:cTn id="26" dur="500"/>
                                        <p:tgtEl>
                                          <p:spTgt spid="21">
                                            <p:graphicEl>
                                              <a:dgm id="{65C0632E-B503-48E7-8965-76E544817BB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Sub>
          <a:bldDgm bld="one"/>
        </p:bldSub>
      </p:bldGraphic>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32486" y="1484854"/>
            <a:ext cx="3823890" cy="1838658"/>
            <a:chOff x="4273172" y="1422708"/>
            <a:chExt cx="3823890" cy="1838658"/>
          </a:xfrm>
        </p:grpSpPr>
        <p:sp>
          <p:nvSpPr>
            <p:cNvPr id="30" name="Arrow: Down 2"/>
            <p:cNvSpPr/>
            <p:nvPr/>
          </p:nvSpPr>
          <p:spPr>
            <a:xfrm>
              <a:off x="5802765" y="2726903"/>
              <a:ext cx="374073" cy="534463"/>
            </a:xfrm>
            <a:prstGeom prst="downArrow">
              <a:avLst/>
            </a:prstGeom>
            <a:solidFill>
              <a:srgbClr val="FF0000"/>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defRPr/>
              </a:pPr>
              <a:endParaRPr lang="en-US" kern="0">
                <a:solidFill>
                  <a:sysClr val="window" lastClr="FFFFFF"/>
                </a:solidFill>
                <a:latin typeface="Century Gothic"/>
              </a:endParaRPr>
            </a:p>
          </p:txBody>
        </p:sp>
        <p:sp>
          <p:nvSpPr>
            <p:cNvPr id="37" name="Rectangle: Rounded Corners 6"/>
            <p:cNvSpPr/>
            <p:nvPr/>
          </p:nvSpPr>
          <p:spPr>
            <a:xfrm>
              <a:off x="4273172" y="1422708"/>
              <a:ext cx="3823890" cy="1135176"/>
            </a:xfrm>
            <a:prstGeom prst="roundRect">
              <a:avLst/>
            </a:prstGeom>
            <a:solidFill>
              <a:schemeClr val="tx1"/>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r>
                <a:rPr lang="en-US" sz="2500" b="1" kern="0" dirty="0">
                  <a:solidFill>
                    <a:sysClr val="window" lastClr="FFFFFF"/>
                  </a:solidFill>
                  <a:latin typeface="Times" panose="02020603060405020304" pitchFamily="18" charset="0"/>
                  <a:ea typeface="Calibri" panose="020F0502020204030204" pitchFamily="34" charset="0"/>
                  <a:cs typeface="Arial" panose="020B0604020202020204" pitchFamily="34" charset="0"/>
                </a:rPr>
                <a:t>Exclusion criteria </a:t>
              </a:r>
            </a:p>
          </p:txBody>
        </p:sp>
      </p:grpSp>
      <p:sp>
        <p:nvSpPr>
          <p:cNvPr id="40" name="Rectangle: Rounded Corners 37"/>
          <p:cNvSpPr/>
          <p:nvPr/>
        </p:nvSpPr>
        <p:spPr>
          <a:xfrm>
            <a:off x="5310486" y="3383292"/>
            <a:ext cx="2867890" cy="651164"/>
          </a:xfrm>
          <a:prstGeom prst="roundRect">
            <a:avLst/>
          </a:prstGeom>
          <a:solidFill>
            <a:srgbClr val="FFFF00"/>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lIns="91426" tIns="45714" rIns="91426" bIns="45714" rtlCol="0" anchor="ctr"/>
          <a:lstStyle/>
          <a:p>
            <a:pPr algn="ctr" defTabSz="914263"/>
            <a:r>
              <a:rPr lang="en-US" altLang="en-US" b="1" kern="0" dirty="0">
                <a:solidFill>
                  <a:sysClr val="windowText" lastClr="000000"/>
                </a:solidFill>
                <a:latin typeface="Times New Roman" panose="02020603050405020304" pitchFamily="18" charset="0"/>
                <a:cs typeface="Times New Roman" panose="02020603050405020304" pitchFamily="18" charset="0"/>
              </a:rPr>
              <a:t>Children on: Steroid therapy</a:t>
            </a:r>
          </a:p>
        </p:txBody>
      </p:sp>
      <p:sp>
        <p:nvSpPr>
          <p:cNvPr id="41" name="Rectangle: Rounded Corners 37"/>
          <p:cNvSpPr/>
          <p:nvPr/>
        </p:nvSpPr>
        <p:spPr>
          <a:xfrm>
            <a:off x="5559455" y="4200022"/>
            <a:ext cx="2867890" cy="651164"/>
          </a:xfrm>
          <a:prstGeom prst="roundRect">
            <a:avLst/>
          </a:prstGeom>
          <a:solidFill>
            <a:srgbClr val="FFFF00"/>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lIns="91426" tIns="45714" rIns="91426" bIns="45714" rtlCol="0" anchor="ctr"/>
          <a:lstStyle/>
          <a:p>
            <a:pPr algn="ctr" defTabSz="914263"/>
            <a:r>
              <a:rPr lang="en-US" altLang="en-US" b="1" kern="0" dirty="0">
                <a:solidFill>
                  <a:sysClr val="windowText" lastClr="000000"/>
                </a:solidFill>
                <a:latin typeface="Times New Roman" panose="02020603050405020304" pitchFamily="18" charset="0"/>
                <a:cs typeface="Times New Roman" panose="02020603050405020304" pitchFamily="18" charset="0"/>
              </a:rPr>
              <a:t>Children with congenital bone deformity.</a:t>
            </a:r>
          </a:p>
        </p:txBody>
      </p:sp>
      <p:sp>
        <p:nvSpPr>
          <p:cNvPr id="42" name="Rectangle: Rounded Corners 37"/>
          <p:cNvSpPr/>
          <p:nvPr/>
        </p:nvSpPr>
        <p:spPr>
          <a:xfrm>
            <a:off x="5896433" y="4987261"/>
            <a:ext cx="2867890" cy="651164"/>
          </a:xfrm>
          <a:prstGeom prst="roundRect">
            <a:avLst/>
          </a:prstGeom>
          <a:solidFill>
            <a:srgbClr val="FFFF00"/>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lIns="91426" tIns="45714" rIns="91426" bIns="45714" rtlCol="0" anchor="ctr"/>
          <a:lstStyle/>
          <a:p>
            <a:pPr algn="ctr" defTabSz="914263"/>
            <a:r>
              <a:rPr lang="en-US" altLang="en-US" b="1" kern="0" dirty="0">
                <a:solidFill>
                  <a:sysClr val="windowText" lastClr="000000"/>
                </a:solidFill>
                <a:latin typeface="Times New Roman" panose="02020603050405020304" pitchFamily="18" charset="0"/>
                <a:cs typeface="Times New Roman" panose="02020603050405020304" pitchFamily="18" charset="0"/>
              </a:rPr>
              <a:t>Children with other chronic illness.</a:t>
            </a:r>
          </a:p>
        </p:txBody>
      </p:sp>
      <p:sp>
        <p:nvSpPr>
          <p:cNvPr id="43" name="Rectangle: Rounded Corners 37"/>
          <p:cNvSpPr/>
          <p:nvPr/>
        </p:nvSpPr>
        <p:spPr>
          <a:xfrm>
            <a:off x="6138492" y="5817786"/>
            <a:ext cx="2867890" cy="651164"/>
          </a:xfrm>
          <a:prstGeom prst="roundRect">
            <a:avLst/>
          </a:prstGeom>
          <a:solidFill>
            <a:srgbClr val="FFFF00"/>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lIns="91426" tIns="45714" rIns="91426" bIns="45714" rtlCol="0" anchor="ctr"/>
          <a:lstStyle/>
          <a:p>
            <a:pPr algn="ctr" defTabSz="914263"/>
            <a:r>
              <a:rPr lang="en-US" altLang="en-US" b="1" kern="0" dirty="0">
                <a:solidFill>
                  <a:sysClr val="windowText" lastClr="000000"/>
                </a:solidFill>
                <a:latin typeface="Times New Roman" panose="02020603050405020304" pitchFamily="18" charset="0"/>
                <a:cs typeface="Times New Roman" panose="02020603050405020304" pitchFamily="18" charset="0"/>
              </a:rPr>
              <a:t>Children with recent fracture.</a:t>
            </a:r>
          </a:p>
        </p:txBody>
      </p:sp>
      <p:grpSp>
        <p:nvGrpSpPr>
          <p:cNvPr id="16" name="Group 15"/>
          <p:cNvGrpSpPr/>
          <p:nvPr/>
        </p:nvGrpSpPr>
        <p:grpSpPr>
          <a:xfrm>
            <a:off x="178290" y="105508"/>
            <a:ext cx="7605078" cy="447264"/>
            <a:chOff x="178290" y="105508"/>
            <a:chExt cx="7605078" cy="447264"/>
          </a:xfrm>
        </p:grpSpPr>
        <p:sp useBgFill="1">
          <p:nvSpPr>
            <p:cNvPr id="18"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550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smtClean="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Subjects  </a:t>
              </a: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and Methods</a:t>
              </a:r>
            </a:p>
          </p:txBody>
        </p:sp>
        <p:cxnSp>
          <p:nvCxnSpPr>
            <p:cNvPr id="21"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grpSp>
        <p:nvGrpSpPr>
          <p:cNvPr id="5" name="Group 4"/>
          <p:cNvGrpSpPr/>
          <p:nvPr/>
        </p:nvGrpSpPr>
        <p:grpSpPr>
          <a:xfrm>
            <a:off x="28016" y="1652340"/>
            <a:ext cx="5531441" cy="4816610"/>
            <a:chOff x="28016" y="1652340"/>
            <a:chExt cx="5531441" cy="4816610"/>
          </a:xfrm>
        </p:grpSpPr>
        <p:grpSp>
          <p:nvGrpSpPr>
            <p:cNvPr id="2" name="Group 1"/>
            <p:cNvGrpSpPr/>
            <p:nvPr/>
          </p:nvGrpSpPr>
          <p:grpSpPr>
            <a:xfrm>
              <a:off x="28016" y="1652340"/>
              <a:ext cx="5531441" cy="4816610"/>
              <a:chOff x="28014" y="1652339"/>
              <a:chExt cx="5531441" cy="4816610"/>
            </a:xfrm>
          </p:grpSpPr>
          <p:grpSp>
            <p:nvGrpSpPr>
              <p:cNvPr id="3" name="Group 2"/>
              <p:cNvGrpSpPr/>
              <p:nvPr/>
            </p:nvGrpSpPr>
            <p:grpSpPr>
              <a:xfrm>
                <a:off x="28014" y="1652339"/>
                <a:ext cx="3823890" cy="4068065"/>
                <a:chOff x="28014" y="1749720"/>
                <a:chExt cx="3823890" cy="4068065"/>
              </a:xfrm>
            </p:grpSpPr>
            <p:sp>
              <p:nvSpPr>
                <p:cNvPr id="17" name="Arrow: Down 2"/>
                <p:cNvSpPr/>
                <p:nvPr/>
              </p:nvSpPr>
              <p:spPr>
                <a:xfrm>
                  <a:off x="1557607" y="3053915"/>
                  <a:ext cx="374073" cy="534463"/>
                </a:xfrm>
                <a:prstGeom prst="downArrow">
                  <a:avLst/>
                </a:prstGeom>
                <a:solidFill>
                  <a:srgbClr val="FF0000"/>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defRPr/>
                  </a:pPr>
                  <a:endParaRPr lang="en-US" kern="0">
                    <a:solidFill>
                      <a:sysClr val="window" lastClr="FFFFFF"/>
                    </a:solidFill>
                    <a:latin typeface="Century Gothic"/>
                  </a:endParaRPr>
                </a:p>
              </p:txBody>
            </p:sp>
            <p:sp>
              <p:nvSpPr>
                <p:cNvPr id="19" name="Rectangle: Rounded Corners 6"/>
                <p:cNvSpPr/>
                <p:nvPr/>
              </p:nvSpPr>
              <p:spPr>
                <a:xfrm>
                  <a:off x="28014" y="1749720"/>
                  <a:ext cx="3823890" cy="1135176"/>
                </a:xfrm>
                <a:prstGeom prst="roundRect">
                  <a:avLst/>
                </a:prstGeom>
                <a:solidFill>
                  <a:schemeClr val="tx1"/>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r>
                    <a:rPr lang="en-US" sz="2500" b="1" kern="0" dirty="0">
                      <a:solidFill>
                        <a:sysClr val="window" lastClr="FFFFFF"/>
                      </a:solidFill>
                      <a:latin typeface="Times" panose="02020603060405020304" pitchFamily="18" charset="0"/>
                      <a:ea typeface="Calibri" panose="020F0502020204030204" pitchFamily="34" charset="0"/>
                      <a:cs typeface="Arial" panose="020B0604020202020204" pitchFamily="34" charset="0"/>
                    </a:rPr>
                    <a:t>Inclusion criteria </a:t>
                  </a:r>
                </a:p>
              </p:txBody>
            </p:sp>
            <p:sp>
              <p:nvSpPr>
                <p:cNvPr id="20" name="Oval 19"/>
                <p:cNvSpPr/>
                <p:nvPr/>
              </p:nvSpPr>
              <p:spPr>
                <a:xfrm>
                  <a:off x="585926" y="3686372"/>
                  <a:ext cx="2805344" cy="2131413"/>
                </a:xfrm>
                <a:prstGeom prst="ellipse">
                  <a:avLst/>
                </a:prstGeom>
                <a:solidFill>
                  <a:srgbClr val="0000FF"/>
                </a:solidFill>
                <a:ln w="19050" cap="rnd" cmpd="sng" algn="ctr">
                  <a:noFill/>
                  <a:prstDash val="soli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chor="ctr"/>
                <a:lstStyle/>
                <a:p>
                  <a:pPr algn="ctr" defTabSz="914263"/>
                  <a:r>
                    <a:rPr lang="en-US" sz="1500" b="1" kern="0" dirty="0">
                      <a:solidFill>
                        <a:srgbClr val="FFFF00"/>
                      </a:solidFill>
                      <a:latin typeface="Times New Roman" panose="02020603050405020304" pitchFamily="18" charset="0"/>
                      <a:ea typeface="Calibri" panose="020F0502020204030204" pitchFamily="34" charset="0"/>
                      <a:cs typeface="Arial" panose="020B0604020202020204" pitchFamily="34" charset="0"/>
                    </a:rPr>
                    <a:t>Children with ESRD on regular hemodialysis for ≥3 months at the time of the study (KDIGO, 2012), their ages ranged from (5-17) years.</a:t>
                  </a:r>
                </a:p>
              </p:txBody>
            </p:sp>
          </p:grpSp>
          <p:pic>
            <p:nvPicPr>
              <p:cNvPr id="15" name="Picture 3" descr="C:\Users\Elhosseny\Desktop\ccdialysis01-900x600.jpg"/>
              <p:cNvPicPr>
                <a:picLocks noChangeAspect="1" noChangeArrowheads="1"/>
              </p:cNvPicPr>
              <p:nvPr/>
            </p:nvPicPr>
            <p:blipFill>
              <a:blip r:embed="rId3" cstate="print"/>
              <a:srcRect/>
              <a:stretch>
                <a:fillRect/>
              </a:stretch>
            </p:blipFill>
            <p:spPr bwMode="auto">
              <a:xfrm>
                <a:off x="3085194" y="4477841"/>
                <a:ext cx="2474261" cy="1991108"/>
              </a:xfrm>
              <a:prstGeom prst="rect">
                <a:avLst/>
              </a:prstGeom>
              <a:noFill/>
            </p:spPr>
          </p:pic>
        </p:grpSp>
        <p:sp>
          <p:nvSpPr>
            <p:cNvPr id="23" name="Oval 22"/>
            <p:cNvSpPr/>
            <p:nvPr/>
          </p:nvSpPr>
          <p:spPr>
            <a:xfrm>
              <a:off x="4832486" y="5312842"/>
              <a:ext cx="396739" cy="2718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733626469"/>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0" fill="hold"/>
                                        <p:tgtEl>
                                          <p:spTgt spid="5"/>
                                        </p:tgtEl>
                                        <p:attrNameLst>
                                          <p:attrName>ppt_w</p:attrName>
                                        </p:attrNameLst>
                                      </p:cBhvr>
                                      <p:tavLst>
                                        <p:tav tm="0">
                                          <p:val>
                                            <p:fltVal val="0"/>
                                          </p:val>
                                        </p:tav>
                                        <p:tav tm="100000">
                                          <p:val>
                                            <p:strVal val="#ppt_w"/>
                                          </p:val>
                                        </p:tav>
                                      </p:tavLst>
                                    </p:anim>
                                    <p:anim calcmode="lin" valueType="num">
                                      <p:cBhvr>
                                        <p:cTn id="8" dur="3500" fill="hold"/>
                                        <p:tgtEl>
                                          <p:spTgt spid="5"/>
                                        </p:tgtEl>
                                        <p:attrNameLst>
                                          <p:attrName>ppt_h</p:attrName>
                                        </p:attrNameLst>
                                      </p:cBhvr>
                                      <p:tavLst>
                                        <p:tav tm="0">
                                          <p:val>
                                            <p:fltVal val="0"/>
                                          </p:val>
                                        </p:tav>
                                        <p:tav tm="100000">
                                          <p:val>
                                            <p:strVal val="#ppt_h"/>
                                          </p:val>
                                        </p:tav>
                                      </p:tavLst>
                                    </p:anim>
                                    <p:anim calcmode="lin" valueType="num">
                                      <p:cBhvr>
                                        <p:cTn id="9" dur="3500" fill="hold"/>
                                        <p:tgtEl>
                                          <p:spTgt spid="5"/>
                                        </p:tgtEl>
                                        <p:attrNameLst>
                                          <p:attrName>style.rotation</p:attrName>
                                        </p:attrNameLst>
                                      </p:cBhvr>
                                      <p:tavLst>
                                        <p:tav tm="0">
                                          <p:val>
                                            <p:fltVal val="90"/>
                                          </p:val>
                                        </p:tav>
                                        <p:tav tm="100000">
                                          <p:val>
                                            <p:fltVal val="0"/>
                                          </p:val>
                                        </p:tav>
                                      </p:tavLst>
                                    </p:anim>
                                    <p:animEffect transition="in" filter="fade">
                                      <p:cBhvr>
                                        <p:cTn id="10" dur="3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250" fill="hold"/>
                                        <p:tgtEl>
                                          <p:spTgt spid="4"/>
                                        </p:tgtEl>
                                        <p:attrNameLst>
                                          <p:attrName>ppt_x</p:attrName>
                                        </p:attrNameLst>
                                      </p:cBhvr>
                                      <p:tavLst>
                                        <p:tav tm="0">
                                          <p:val>
                                            <p:strVal val="#ppt_x"/>
                                          </p:val>
                                        </p:tav>
                                        <p:tav tm="100000">
                                          <p:val>
                                            <p:strVal val="#ppt_x"/>
                                          </p:val>
                                        </p:tav>
                                      </p:tavLst>
                                    </p:anim>
                                    <p:anim calcmode="lin" valueType="num">
                                      <p:cBhvr additive="base">
                                        <p:cTn id="16" dur="1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ppt_x"/>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ppt_x"/>
                                          </p:val>
                                        </p:tav>
                                        <p:tav tm="100000">
                                          <p:val>
                                            <p:strVal val="#ppt_x"/>
                                          </p:val>
                                        </p:tav>
                                      </p:tavLst>
                                    </p:anim>
                                    <p:anim calcmode="lin" valueType="num">
                                      <p:cBhvr additive="base">
                                        <p:cTn id="3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50" name="Picture 14" descr="نتيجة بحث الصور عن ‪background templates for chemistry tubes of blood analysis powerpoint‬‏"/>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5875"/>
            <a:ext cx="9116381" cy="6842125"/>
          </a:xfrm>
          <a:prstGeom prst="rect">
            <a:avLst/>
          </a:prstGeom>
          <a:noFill/>
          <a:extLst>
            <a:ext uri="{909E8E84-426E-40DD-AFC4-6F175D3DCCD1}">
              <a14:hiddenFill xmlns:a14="http://schemas.microsoft.com/office/drawing/2010/main" xmlns="">
                <a:solidFill>
                  <a:srgbClr val="FFFFFF"/>
                </a:solidFill>
              </a14:hiddenFill>
            </a:ext>
          </a:extLst>
        </p:spPr>
      </p:pic>
      <p:sp>
        <p:nvSpPr>
          <p:cNvPr id="44" name="Freeform: Shape 43">
            <a:extLst>
              <a:ext uri="{FF2B5EF4-FFF2-40B4-BE49-F238E27FC236}">
                <a16:creationId xmlns="" xmlns:a16="http://schemas.microsoft.com/office/drawing/2014/main" id="{DFA76DCE-BB1F-4368-8587-0A09C35FFD39}"/>
              </a:ext>
            </a:extLst>
          </p:cNvPr>
          <p:cNvSpPr/>
          <p:nvPr/>
        </p:nvSpPr>
        <p:spPr>
          <a:xfrm>
            <a:off x="500591" y="1934308"/>
            <a:ext cx="7005085" cy="747345"/>
          </a:xfrm>
          <a:custGeom>
            <a:avLst/>
            <a:gdLst>
              <a:gd name="connsiteX0" fmla="*/ 0 w 1577599"/>
              <a:gd name="connsiteY0" fmla="*/ 788800 h 1577599"/>
              <a:gd name="connsiteX1" fmla="*/ 788800 w 1577599"/>
              <a:gd name="connsiteY1" fmla="*/ 0 h 1577599"/>
              <a:gd name="connsiteX2" fmla="*/ 1577600 w 1577599"/>
              <a:gd name="connsiteY2" fmla="*/ 788800 h 1577599"/>
              <a:gd name="connsiteX3" fmla="*/ 788800 w 1577599"/>
              <a:gd name="connsiteY3" fmla="*/ 1577600 h 1577599"/>
              <a:gd name="connsiteX4" fmla="*/ 0 w 1577599"/>
              <a:gd name="connsiteY4" fmla="*/ 788800 h 1577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599" h="1577599">
                <a:moveTo>
                  <a:pt x="0" y="788800"/>
                </a:moveTo>
                <a:cubicBezTo>
                  <a:pt x="0" y="353158"/>
                  <a:pt x="353158" y="0"/>
                  <a:pt x="788800" y="0"/>
                </a:cubicBezTo>
                <a:cubicBezTo>
                  <a:pt x="1224442" y="0"/>
                  <a:pt x="1577600" y="353158"/>
                  <a:pt x="1577600" y="788800"/>
                </a:cubicBezTo>
                <a:cubicBezTo>
                  <a:pt x="1577600" y="1224442"/>
                  <a:pt x="1224442" y="1577600"/>
                  <a:pt x="788800" y="1577600"/>
                </a:cubicBezTo>
                <a:cubicBezTo>
                  <a:pt x="353158" y="1577600"/>
                  <a:pt x="0" y="1224442"/>
                  <a:pt x="0" y="788800"/>
                </a:cubicBez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56395" tIns="256395" rIns="256395" bIns="256395" numCol="1" spcCol="1270" anchor="ctr" anchorCtr="0">
            <a:noAutofit/>
          </a:bodyPr>
          <a:lstStyle/>
          <a:p>
            <a:pPr marL="342849" indent="-342849" algn="ctr" defTabSz="888868">
              <a:lnSpc>
                <a:spcPct val="90000"/>
              </a:lnSpc>
              <a:spcBef>
                <a:spcPct val="0"/>
              </a:spcBef>
              <a:spcAft>
                <a:spcPct val="35000"/>
              </a:spcAft>
              <a:buFont typeface="Wingdings" pitchFamily="2" charset="2"/>
              <a:buChar char="§"/>
            </a:pPr>
            <a:r>
              <a:rPr lang="en-US" sz="2000" dirty="0">
                <a:solidFill>
                  <a:schemeClr val="tx1"/>
                </a:solidFill>
                <a:latin typeface="Times" pitchFamily="18" charset="0"/>
                <a:cs typeface="Times" pitchFamily="18" charset="0"/>
              </a:rPr>
              <a:t>Complete Blood Picture (CBC).</a:t>
            </a:r>
          </a:p>
        </p:txBody>
      </p:sp>
      <p:sp>
        <p:nvSpPr>
          <p:cNvPr id="47" name="Freeform: Shape 46">
            <a:extLst>
              <a:ext uri="{FF2B5EF4-FFF2-40B4-BE49-F238E27FC236}">
                <a16:creationId xmlns="" xmlns:a16="http://schemas.microsoft.com/office/drawing/2014/main" id="{673F505A-B101-4C79-89DB-EEFB3EDA0CDC}"/>
              </a:ext>
            </a:extLst>
          </p:cNvPr>
          <p:cNvSpPr/>
          <p:nvPr/>
        </p:nvSpPr>
        <p:spPr>
          <a:xfrm>
            <a:off x="500592" y="2716827"/>
            <a:ext cx="7005082" cy="747347"/>
          </a:xfrm>
          <a:custGeom>
            <a:avLst/>
            <a:gdLst>
              <a:gd name="connsiteX0" fmla="*/ 0 w 1577599"/>
              <a:gd name="connsiteY0" fmla="*/ 788800 h 1577599"/>
              <a:gd name="connsiteX1" fmla="*/ 788800 w 1577599"/>
              <a:gd name="connsiteY1" fmla="*/ 0 h 1577599"/>
              <a:gd name="connsiteX2" fmla="*/ 1577600 w 1577599"/>
              <a:gd name="connsiteY2" fmla="*/ 788800 h 1577599"/>
              <a:gd name="connsiteX3" fmla="*/ 788800 w 1577599"/>
              <a:gd name="connsiteY3" fmla="*/ 1577600 h 1577599"/>
              <a:gd name="connsiteX4" fmla="*/ 0 w 1577599"/>
              <a:gd name="connsiteY4" fmla="*/ 788800 h 1577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599" h="1577599">
                <a:moveTo>
                  <a:pt x="0" y="788800"/>
                </a:moveTo>
                <a:cubicBezTo>
                  <a:pt x="0" y="353158"/>
                  <a:pt x="353158" y="0"/>
                  <a:pt x="788800" y="0"/>
                </a:cubicBezTo>
                <a:cubicBezTo>
                  <a:pt x="1224442" y="0"/>
                  <a:pt x="1577600" y="353158"/>
                  <a:pt x="1577600" y="788800"/>
                </a:cubicBezTo>
                <a:cubicBezTo>
                  <a:pt x="1577600" y="1224442"/>
                  <a:pt x="1224442" y="1577600"/>
                  <a:pt x="788800" y="1577600"/>
                </a:cubicBezTo>
                <a:cubicBezTo>
                  <a:pt x="353158" y="1577600"/>
                  <a:pt x="0" y="1224442"/>
                  <a:pt x="0" y="788800"/>
                </a:cubicBezTo>
                <a:close/>
              </a:path>
            </a:pathLst>
          </a:custGeom>
          <a:solidFill>
            <a:schemeClr val="bg2">
              <a:lumMod val="9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56395" tIns="256395" rIns="256395" bIns="256395" numCol="1" spcCol="1270" anchor="ctr" anchorCtr="0">
            <a:noAutofit/>
          </a:bodyPr>
          <a:lstStyle/>
          <a:p>
            <a:pPr marL="342849" indent="-342849" algn="ctr" defTabSz="888868">
              <a:lnSpc>
                <a:spcPct val="90000"/>
              </a:lnSpc>
              <a:spcBef>
                <a:spcPct val="0"/>
              </a:spcBef>
              <a:spcAft>
                <a:spcPct val="35000"/>
              </a:spcAft>
              <a:buFont typeface="Wingdings" pitchFamily="2" charset="2"/>
              <a:buChar char="§"/>
            </a:pPr>
            <a:r>
              <a:rPr lang="en-US" sz="2000" dirty="0">
                <a:solidFill>
                  <a:schemeClr val="tx1"/>
                </a:solidFill>
                <a:latin typeface="Times" pitchFamily="18" charset="0"/>
                <a:cs typeface="Times" pitchFamily="18" charset="0"/>
              </a:rPr>
              <a:t>Serum Urea, </a:t>
            </a:r>
            <a:r>
              <a:rPr lang="en-US" sz="2000" dirty="0" err="1">
                <a:solidFill>
                  <a:schemeClr val="tx1"/>
                </a:solidFill>
                <a:latin typeface="Times" pitchFamily="18" charset="0"/>
                <a:cs typeface="Times" pitchFamily="18" charset="0"/>
              </a:rPr>
              <a:t>Creatinine</a:t>
            </a:r>
            <a:r>
              <a:rPr lang="en-US" sz="2000" dirty="0">
                <a:solidFill>
                  <a:schemeClr val="tx1"/>
                </a:solidFill>
                <a:latin typeface="Times" pitchFamily="18" charset="0"/>
                <a:cs typeface="Times" pitchFamily="18" charset="0"/>
              </a:rPr>
              <a:t>, Cholesterol, Triglyceride</a:t>
            </a:r>
          </a:p>
        </p:txBody>
      </p:sp>
      <p:sp>
        <p:nvSpPr>
          <p:cNvPr id="32" name="Freeform: Shape 31">
            <a:extLst>
              <a:ext uri="{FF2B5EF4-FFF2-40B4-BE49-F238E27FC236}">
                <a16:creationId xmlns="" xmlns:a16="http://schemas.microsoft.com/office/drawing/2014/main" id="{19B98EAF-645E-4009-BD55-C38D318FB0D6}"/>
              </a:ext>
            </a:extLst>
          </p:cNvPr>
          <p:cNvSpPr/>
          <p:nvPr/>
        </p:nvSpPr>
        <p:spPr>
          <a:xfrm>
            <a:off x="609902" y="4255481"/>
            <a:ext cx="7030617" cy="720969"/>
          </a:xfrm>
          <a:custGeom>
            <a:avLst/>
            <a:gdLst>
              <a:gd name="connsiteX0" fmla="*/ 0 w 1577599"/>
              <a:gd name="connsiteY0" fmla="*/ 788800 h 1577599"/>
              <a:gd name="connsiteX1" fmla="*/ 788800 w 1577599"/>
              <a:gd name="connsiteY1" fmla="*/ 0 h 1577599"/>
              <a:gd name="connsiteX2" fmla="*/ 1577600 w 1577599"/>
              <a:gd name="connsiteY2" fmla="*/ 788800 h 1577599"/>
              <a:gd name="connsiteX3" fmla="*/ 788800 w 1577599"/>
              <a:gd name="connsiteY3" fmla="*/ 1577600 h 1577599"/>
              <a:gd name="connsiteX4" fmla="*/ 0 w 1577599"/>
              <a:gd name="connsiteY4" fmla="*/ 788800 h 1577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599" h="1577599">
                <a:moveTo>
                  <a:pt x="0" y="788800"/>
                </a:moveTo>
                <a:cubicBezTo>
                  <a:pt x="0" y="353158"/>
                  <a:pt x="353158" y="0"/>
                  <a:pt x="788800" y="0"/>
                </a:cubicBezTo>
                <a:cubicBezTo>
                  <a:pt x="1224442" y="0"/>
                  <a:pt x="1577600" y="353158"/>
                  <a:pt x="1577600" y="788800"/>
                </a:cubicBezTo>
                <a:cubicBezTo>
                  <a:pt x="1577600" y="1224442"/>
                  <a:pt x="1224442" y="1577600"/>
                  <a:pt x="788800" y="1577600"/>
                </a:cubicBezTo>
                <a:cubicBezTo>
                  <a:pt x="353158" y="1577600"/>
                  <a:pt x="0" y="1224442"/>
                  <a:pt x="0" y="788800"/>
                </a:cubicBezTo>
                <a:close/>
              </a:path>
            </a:pathLst>
          </a:custGeom>
          <a:solidFill>
            <a:srgbClr val="FFC00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56395" tIns="256395" rIns="256395" bIns="256395" numCol="1" spcCol="1270" anchor="ctr" anchorCtr="0">
            <a:noAutofit/>
          </a:bodyPr>
          <a:lstStyle/>
          <a:p>
            <a:pPr algn="ctr" defTabSz="888868">
              <a:lnSpc>
                <a:spcPct val="90000"/>
              </a:lnSpc>
              <a:spcBef>
                <a:spcPct val="0"/>
              </a:spcBef>
              <a:spcAft>
                <a:spcPct val="35000"/>
              </a:spcAft>
            </a:pPr>
            <a:endParaRPr lang="en-US" sz="2000" dirty="0">
              <a:solidFill>
                <a:srgbClr val="000000"/>
              </a:solidFill>
              <a:latin typeface="Times New Roman+FPEF"/>
            </a:endParaRPr>
          </a:p>
          <a:p>
            <a:pPr marL="342849" indent="-342849" algn="ctr" defTabSz="888868">
              <a:lnSpc>
                <a:spcPct val="90000"/>
              </a:lnSpc>
              <a:spcBef>
                <a:spcPct val="0"/>
              </a:spcBef>
              <a:spcAft>
                <a:spcPct val="35000"/>
              </a:spcAft>
              <a:buFont typeface="Wingdings" pitchFamily="2" charset="2"/>
              <a:buChar char="§"/>
            </a:pPr>
            <a:r>
              <a:rPr lang="en-US" sz="2000" dirty="0">
                <a:solidFill>
                  <a:srgbClr val="000000"/>
                </a:solidFill>
                <a:latin typeface="Times New Roman+FPEF"/>
              </a:rPr>
              <a:t>Serum Sclerostin</a:t>
            </a:r>
          </a:p>
          <a:p>
            <a:pPr algn="ctr" defTabSz="888868">
              <a:lnSpc>
                <a:spcPct val="90000"/>
              </a:lnSpc>
              <a:spcBef>
                <a:spcPct val="0"/>
              </a:spcBef>
              <a:spcAft>
                <a:spcPct val="35000"/>
              </a:spcAft>
            </a:pPr>
            <a:endParaRPr lang="en-US" sz="2000" b="1" dirty="0">
              <a:latin typeface="Times New Roman" panose="02020603050405020304" pitchFamily="18" charset="0"/>
              <a:cs typeface="Times New Roman" panose="02020603050405020304" pitchFamily="18" charset="0"/>
            </a:endParaRPr>
          </a:p>
        </p:txBody>
      </p:sp>
      <p:sp>
        <p:nvSpPr>
          <p:cNvPr id="4" name="Rectangle 3"/>
          <p:cNvSpPr/>
          <p:nvPr/>
        </p:nvSpPr>
        <p:spPr>
          <a:xfrm>
            <a:off x="539563" y="1096753"/>
            <a:ext cx="6127067" cy="646319"/>
          </a:xfrm>
          <a:prstGeom prst="rect">
            <a:avLst/>
          </a:prstGeom>
        </p:spPr>
        <p:txBody>
          <a:bodyPr wrap="square" lIns="91426" tIns="45714" rIns="91426" bIns="45714">
            <a:spAutoFit/>
          </a:bodyPr>
          <a:lstStyle/>
          <a:p>
            <a:pPr marL="571416" indent="-571416" algn="ctr">
              <a:buFont typeface="Wingdings" pitchFamily="2" charset="2"/>
              <a:buChar char="Ø"/>
            </a:pPr>
            <a:r>
              <a:rPr lang="en-US" sz="3600" b="1" dirty="0">
                <a:ln>
                  <a:solidFill>
                    <a:srgbClr val="C00000"/>
                  </a:solidFill>
                </a:ln>
                <a:solidFill>
                  <a:srgbClr val="FF00FF"/>
                </a:solidFill>
                <a:latin typeface="Calibri Light"/>
              </a:rPr>
              <a:t>Laboratory investigation</a:t>
            </a:r>
          </a:p>
        </p:txBody>
      </p:sp>
      <p:sp>
        <p:nvSpPr>
          <p:cNvPr id="14" name="Freeform: Shape 43">
            <a:extLst>
              <a:ext uri="{FF2B5EF4-FFF2-40B4-BE49-F238E27FC236}">
                <a16:creationId xmlns="" xmlns:a16="http://schemas.microsoft.com/office/drawing/2014/main" id="{DFA76DCE-BB1F-4368-8587-0A09C35FFD39}"/>
              </a:ext>
            </a:extLst>
          </p:cNvPr>
          <p:cNvSpPr/>
          <p:nvPr/>
        </p:nvSpPr>
        <p:spPr>
          <a:xfrm>
            <a:off x="500594" y="3490552"/>
            <a:ext cx="7030617" cy="712177"/>
          </a:xfrm>
          <a:custGeom>
            <a:avLst/>
            <a:gdLst>
              <a:gd name="connsiteX0" fmla="*/ 0 w 1577599"/>
              <a:gd name="connsiteY0" fmla="*/ 788800 h 1577599"/>
              <a:gd name="connsiteX1" fmla="*/ 788800 w 1577599"/>
              <a:gd name="connsiteY1" fmla="*/ 0 h 1577599"/>
              <a:gd name="connsiteX2" fmla="*/ 1577600 w 1577599"/>
              <a:gd name="connsiteY2" fmla="*/ 788800 h 1577599"/>
              <a:gd name="connsiteX3" fmla="*/ 788800 w 1577599"/>
              <a:gd name="connsiteY3" fmla="*/ 1577600 h 1577599"/>
              <a:gd name="connsiteX4" fmla="*/ 0 w 1577599"/>
              <a:gd name="connsiteY4" fmla="*/ 788800 h 1577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599" h="1577599">
                <a:moveTo>
                  <a:pt x="0" y="788800"/>
                </a:moveTo>
                <a:cubicBezTo>
                  <a:pt x="0" y="353158"/>
                  <a:pt x="353158" y="0"/>
                  <a:pt x="788800" y="0"/>
                </a:cubicBezTo>
                <a:cubicBezTo>
                  <a:pt x="1224442" y="0"/>
                  <a:pt x="1577600" y="353158"/>
                  <a:pt x="1577600" y="788800"/>
                </a:cubicBezTo>
                <a:cubicBezTo>
                  <a:pt x="1577600" y="1224442"/>
                  <a:pt x="1224442" y="1577600"/>
                  <a:pt x="788800" y="1577600"/>
                </a:cubicBezTo>
                <a:cubicBezTo>
                  <a:pt x="353158" y="1577600"/>
                  <a:pt x="0" y="1224442"/>
                  <a:pt x="0" y="788800"/>
                </a:cubicBezTo>
                <a:close/>
              </a:path>
            </a:pathLst>
          </a:custGeom>
          <a:solidFill>
            <a:srgbClr val="F4C4C4"/>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56395" tIns="256395" rIns="256395" bIns="256395" numCol="1" spcCol="1270" anchor="ctr" anchorCtr="0">
            <a:noAutofit/>
          </a:bodyPr>
          <a:lstStyle/>
          <a:p>
            <a:pPr marL="342849" indent="-342849" algn="ctr" defTabSz="888868">
              <a:lnSpc>
                <a:spcPct val="90000"/>
              </a:lnSpc>
              <a:spcBef>
                <a:spcPct val="0"/>
              </a:spcBef>
              <a:spcAft>
                <a:spcPct val="35000"/>
              </a:spcAft>
              <a:buFont typeface="Wingdings" pitchFamily="2" charset="2"/>
              <a:buChar char="§"/>
            </a:pPr>
            <a:r>
              <a:rPr lang="en-US" sz="2000" dirty="0">
                <a:solidFill>
                  <a:srgbClr val="000000"/>
                </a:solidFill>
                <a:latin typeface="Times New Roman+FPEF"/>
              </a:rPr>
              <a:t>Ca, Ph, PTH</a:t>
            </a:r>
            <a:r>
              <a:rPr lang="en-US" sz="2000" dirty="0" smtClean="0">
                <a:solidFill>
                  <a:srgbClr val="000000"/>
                </a:solidFill>
                <a:latin typeface="Times New Roman+FPEF"/>
              </a:rPr>
              <a:t>. </a:t>
            </a:r>
            <a:r>
              <a:rPr lang="en-US" sz="2000" dirty="0" smtClean="0">
                <a:solidFill>
                  <a:srgbClr val="000000"/>
                </a:solidFill>
                <a:latin typeface="Times New Roman+FPEF"/>
              </a:rPr>
              <a:t>ALP</a:t>
            </a:r>
            <a:endParaRPr lang="en-US" sz="2000" dirty="0">
              <a:solidFill>
                <a:srgbClr val="000000"/>
              </a:solidFill>
              <a:latin typeface="Times New Roman+FPEF"/>
            </a:endParaRPr>
          </a:p>
        </p:txBody>
      </p:sp>
      <p:sp>
        <p:nvSpPr>
          <p:cNvPr id="2" name="AutoShape 4" descr="نتيجة بحث الصور عن ‪background templates for chemistry tubes of blood analysis powerpoint‬‏"/>
          <p:cNvSpPr>
            <a:spLocks noChangeAspect="1" noChangeArrowheads="1"/>
          </p:cNvSpPr>
          <p:nvPr/>
        </p:nvSpPr>
        <p:spPr bwMode="auto">
          <a:xfrm>
            <a:off x="8926513" y="-136525"/>
            <a:ext cx="296862" cy="296863"/>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3" name="AutoShape 6" descr="نتيجة بحث الصور عن ‪background templates for chemistry tubes of blood analysis powerpoint‬‏"/>
          <p:cNvSpPr>
            <a:spLocks noChangeAspect="1" noChangeArrowheads="1"/>
          </p:cNvSpPr>
          <p:nvPr/>
        </p:nvSpPr>
        <p:spPr bwMode="auto">
          <a:xfrm>
            <a:off x="9078913" y="15875"/>
            <a:ext cx="296862" cy="296863"/>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5" name="AutoShape 10" descr="نتيجة بحث الصور عن ‪background templates for chemistry tubes of blood analysis powerpoint‬‏"/>
          <p:cNvSpPr>
            <a:spLocks noChangeAspect="1" noChangeArrowheads="1"/>
          </p:cNvSpPr>
          <p:nvPr/>
        </p:nvSpPr>
        <p:spPr bwMode="auto">
          <a:xfrm>
            <a:off x="8054975" y="-2019300"/>
            <a:ext cx="5622925" cy="4217988"/>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sp>
        <p:nvSpPr>
          <p:cNvPr id="6" name="AutoShape 12" descr="نتيجة بحث الصور عن ‪background templates for chemistry tubes of blood analysis powerpoint‬‏"/>
          <p:cNvSpPr>
            <a:spLocks noChangeAspect="1" noChangeArrowheads="1"/>
          </p:cNvSpPr>
          <p:nvPr/>
        </p:nvSpPr>
        <p:spPr bwMode="auto">
          <a:xfrm>
            <a:off x="8207375" y="-1866900"/>
            <a:ext cx="5622925" cy="4217988"/>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ar-EG"/>
          </a:p>
        </p:txBody>
      </p:sp>
      <p:grpSp>
        <p:nvGrpSpPr>
          <p:cNvPr id="13" name="Group 12"/>
          <p:cNvGrpSpPr/>
          <p:nvPr/>
        </p:nvGrpSpPr>
        <p:grpSpPr>
          <a:xfrm>
            <a:off x="178290" y="105508"/>
            <a:ext cx="7605078" cy="447264"/>
            <a:chOff x="178290" y="105508"/>
            <a:chExt cx="7605078" cy="447264"/>
          </a:xfrm>
        </p:grpSpPr>
        <p:sp useBgFill="1">
          <p:nvSpPr>
            <p:cNvPr id="1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625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smtClean="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Subjects </a:t>
              </a: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and Methods</a:t>
              </a:r>
            </a:p>
          </p:txBody>
        </p:sp>
        <p:cxnSp>
          <p:nvCxnSpPr>
            <p:cNvPr id="1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245134500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ppt_x"/>
                                          </p:val>
                                        </p:tav>
                                        <p:tav tm="100000">
                                          <p:val>
                                            <p:strVal val="#ppt_x"/>
                                          </p:val>
                                        </p:tav>
                                      </p:tavLst>
                                    </p:anim>
                                    <p:anim calcmode="lin" valueType="num">
                                      <p:cBhvr additive="base">
                                        <p:cTn id="1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ppt_x"/>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7" grpId="0" animBg="1"/>
      <p:bldP spid="32" grpId="0" animBg="1"/>
      <p:bldP spid="4" grpId="0"/>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9050" y="3238137"/>
            <a:ext cx="9067799" cy="3537884"/>
            <a:chOff x="197440" y="972905"/>
            <a:chExt cx="9769164" cy="5885096"/>
          </a:xfrm>
          <a:scene3d>
            <a:camera prst="orthographicFront">
              <a:rot lat="0" lon="0" rev="0"/>
            </a:camera>
            <a:lightRig rig="chilly" dir="t">
              <a:rot lat="0" lon="0" rev="18480000"/>
            </a:lightRig>
          </a:scene3d>
        </p:grpSpPr>
        <p:pic>
          <p:nvPicPr>
            <p:cNvPr id="6146" name="Picture 2" descr="نتيجة بحث الصور عن ‪DEXA scan‬‏"/>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7440" y="972905"/>
              <a:ext cx="9769164" cy="58703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Rectangle 1"/>
            <p:cNvSpPr/>
            <p:nvPr/>
          </p:nvSpPr>
          <p:spPr>
            <a:xfrm>
              <a:off x="6903085" y="6368460"/>
              <a:ext cx="2338939" cy="489541"/>
            </a:xfrm>
            <a:prstGeom prst="rect">
              <a:avLst/>
            </a:prstGeom>
          </p:spPr>
          <p:txBody>
            <a:bodyPr wrap="square">
              <a:spAutoFit/>
            </a:bodyPr>
            <a:lstStyle/>
            <a:p>
              <a:r>
                <a:rPr lang="en-US" sz="1400" dirty="0">
                  <a:solidFill>
                    <a:srgbClr val="FFFF00"/>
                  </a:solidFill>
                </a:rPr>
                <a:t>Affinitymri.com</a:t>
              </a:r>
              <a:endParaRPr lang="en-US" dirty="0">
                <a:solidFill>
                  <a:srgbClr val="FFFF00"/>
                </a:solidFill>
              </a:endParaRPr>
            </a:p>
          </p:txBody>
        </p:sp>
      </p:grpSp>
      <p:sp>
        <p:nvSpPr>
          <p:cNvPr id="4" name="Rectangle 3"/>
          <p:cNvSpPr/>
          <p:nvPr/>
        </p:nvSpPr>
        <p:spPr>
          <a:xfrm>
            <a:off x="118841" y="544123"/>
            <a:ext cx="7723976" cy="584763"/>
          </a:xfrm>
          <a:prstGeom prst="rect">
            <a:avLst/>
          </a:prstGeom>
        </p:spPr>
        <p:txBody>
          <a:bodyPr wrap="square" lIns="91426" tIns="45714" rIns="91426" bIns="45714">
            <a:spAutoFit/>
          </a:bodyPr>
          <a:lstStyle/>
          <a:p>
            <a:pPr marL="457200" indent="-457200" algn="ctr">
              <a:buFont typeface="Wingdings" pitchFamily="2" charset="2"/>
              <a:buChar char="Ø"/>
            </a:pPr>
            <a:r>
              <a:rPr lang="en-US" sz="3200" b="1" dirty="0">
                <a:ln>
                  <a:solidFill>
                    <a:srgbClr val="C00000"/>
                  </a:solidFill>
                </a:ln>
                <a:solidFill>
                  <a:srgbClr val="FF00FF"/>
                </a:solidFill>
                <a:latin typeface="Calibri Light"/>
              </a:rPr>
              <a:t>Dual-energy X-ray absorptiometry:</a:t>
            </a:r>
          </a:p>
        </p:txBody>
      </p:sp>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625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Patients and Methods</a:t>
              </a: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3" name="Rectangle 12">
            <a:extLst>
              <a:ext uri="{FF2B5EF4-FFF2-40B4-BE49-F238E27FC236}">
                <a16:creationId xmlns="" xmlns:a16="http://schemas.microsoft.com/office/drawing/2014/main" id="{AA9CBF69-634A-4987-9569-E71507CE2221}"/>
              </a:ext>
            </a:extLst>
          </p:cNvPr>
          <p:cNvSpPr/>
          <p:nvPr/>
        </p:nvSpPr>
        <p:spPr>
          <a:xfrm>
            <a:off x="377536" y="1128886"/>
            <a:ext cx="8534400" cy="1938992"/>
          </a:xfrm>
          <a:prstGeom prst="rect">
            <a:avLst/>
          </a:prstGeom>
        </p:spPr>
        <p:txBody>
          <a:bodyPr wrap="square">
            <a:spAutoFit/>
          </a:bodyPr>
          <a:lstStyle/>
          <a:p>
            <a:pPr marL="285750" indent="-285750" algn="just">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Measurement at the two sites (hip, spine).</a:t>
            </a:r>
          </a:p>
          <a:p>
            <a:pPr marL="285750" indent="-285750" algn="just">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AP images of L1–L4 were used for spine BMD measurement. </a:t>
            </a:r>
          </a:p>
          <a:p>
            <a:pPr marL="285750" indent="-285750" algn="just">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Proximal left neck of femur was used for the hip. </a:t>
            </a:r>
          </a:p>
          <a:p>
            <a:pPr marL="285750" indent="-285750" algn="just">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 reference database was consulted, and values and curves were obtained.</a:t>
            </a:r>
          </a:p>
        </p:txBody>
      </p:sp>
    </p:spTree>
    <p:extLst>
      <p:ext uri="{BB962C8B-B14F-4D97-AF65-F5344CB8AC3E}">
        <p14:creationId xmlns:p14="http://schemas.microsoft.com/office/powerpoint/2010/main" xmlns="" val="185535916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50"/>
                                        <p:tgtEl>
                                          <p:spTgt spid="13"/>
                                        </p:tgtEl>
                                      </p:cBhvr>
                                    </p:animEffect>
                                    <p:anim calcmode="lin" valueType="num">
                                      <p:cBhvr>
                                        <p:cTn id="18" dur="250" fill="hold"/>
                                        <p:tgtEl>
                                          <p:spTgt spid="13"/>
                                        </p:tgtEl>
                                        <p:attrNameLst>
                                          <p:attrName>ppt_x</p:attrName>
                                        </p:attrNameLst>
                                      </p:cBhvr>
                                      <p:tavLst>
                                        <p:tav tm="0">
                                          <p:val>
                                            <p:strVal val="#ppt_x"/>
                                          </p:val>
                                        </p:tav>
                                        <p:tav tm="100000">
                                          <p:val>
                                            <p:strVal val="#ppt_x"/>
                                          </p:val>
                                        </p:tav>
                                      </p:tavLst>
                                    </p:anim>
                                    <p:anim calcmode="lin" valueType="num">
                                      <p:cBhvr>
                                        <p:cTn id="19"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78290" y="642029"/>
            <a:ext cx="3578468" cy="584763"/>
          </a:xfrm>
          <a:prstGeom prst="rect">
            <a:avLst/>
          </a:prstGeom>
        </p:spPr>
        <p:txBody>
          <a:bodyPr wrap="square" lIns="91426" tIns="45714" rIns="91426" bIns="45714">
            <a:spAutoFit/>
          </a:bodyPr>
          <a:lstStyle/>
          <a:p>
            <a:pPr marL="571416" indent="-571416" algn="ctr">
              <a:buFont typeface="Wingdings" pitchFamily="2" charset="2"/>
              <a:buChar char="Ø"/>
            </a:pPr>
            <a:r>
              <a:rPr lang="en-US" sz="3200" b="1" dirty="0" smtClean="0">
                <a:ln>
                  <a:solidFill>
                    <a:srgbClr val="C00000"/>
                  </a:solidFill>
                </a:ln>
                <a:solidFill>
                  <a:srgbClr val="FF00FF"/>
                </a:solidFill>
                <a:latin typeface="Calibri Light"/>
              </a:rPr>
              <a:t>DXA </a:t>
            </a:r>
            <a:r>
              <a:rPr lang="en-US" sz="3200" b="1" dirty="0">
                <a:ln>
                  <a:solidFill>
                    <a:srgbClr val="C00000"/>
                  </a:solidFill>
                </a:ln>
                <a:solidFill>
                  <a:srgbClr val="FF00FF"/>
                </a:solidFill>
                <a:latin typeface="Calibri Light"/>
              </a:rPr>
              <a:t>Report:</a:t>
            </a:r>
          </a:p>
        </p:txBody>
      </p:sp>
      <p:grpSp>
        <p:nvGrpSpPr>
          <p:cNvPr id="6" name="Group 5"/>
          <p:cNvGrpSpPr/>
          <p:nvPr/>
        </p:nvGrpSpPr>
        <p:grpSpPr>
          <a:xfrm>
            <a:off x="178290" y="105508"/>
            <a:ext cx="7605078" cy="447264"/>
            <a:chOff x="178290" y="105508"/>
            <a:chExt cx="7605078" cy="447264"/>
          </a:xfrm>
        </p:grpSpPr>
        <p:sp useBgFill="1">
          <p:nvSpPr>
            <p:cNvPr id="7"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625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smtClean="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subjects </a:t>
              </a: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and Methods</a:t>
              </a:r>
            </a:p>
          </p:txBody>
        </p:sp>
        <p:cxnSp>
          <p:nvCxnSpPr>
            <p:cNvPr id="8"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4" name="Rectangle 13">
            <a:extLst>
              <a:ext uri="{FF2B5EF4-FFF2-40B4-BE49-F238E27FC236}">
                <a16:creationId xmlns="" xmlns:a16="http://schemas.microsoft.com/office/drawing/2014/main" id="{B5C4C7D6-AE92-40BD-9984-1FE6545392A2}"/>
              </a:ext>
            </a:extLst>
          </p:cNvPr>
          <p:cNvSpPr/>
          <p:nvPr/>
        </p:nvSpPr>
        <p:spPr>
          <a:xfrm>
            <a:off x="295527" y="1234384"/>
            <a:ext cx="8118763" cy="1938992"/>
          </a:xfrm>
          <a:prstGeom prst="rect">
            <a:avLst/>
          </a:prstGeom>
        </p:spPr>
        <p:txBody>
          <a:bodyPr wrap="square">
            <a:spAutoFit/>
          </a:bodyPr>
          <a:lstStyle/>
          <a:p>
            <a:pPr marL="342900" indent="-342900" algn="just">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A </a:t>
            </a:r>
            <a:r>
              <a:rPr lang="en-US" sz="2000" b="1" dirty="0" smtClean="0">
                <a:latin typeface="Times New Roman" panose="02020603050405020304" pitchFamily="18" charset="0"/>
                <a:cs typeface="Times New Roman" panose="02020603050405020304" pitchFamily="18" charset="0"/>
              </a:rPr>
              <a:t>DXA </a:t>
            </a:r>
            <a:r>
              <a:rPr lang="en-US" sz="2000" b="1" dirty="0">
                <a:latin typeface="Times New Roman" panose="02020603050405020304" pitchFamily="18" charset="0"/>
                <a:cs typeface="Times New Roman" panose="02020603050405020304" pitchFamily="18" charset="0"/>
              </a:rPr>
              <a:t>scan report compares the patient's bone mineral density values with age matched normal patient (Z-score). By comparing a patient's bone density against their peers, a low score indicates there may be a reason for bone loss. </a:t>
            </a:r>
          </a:p>
          <a:p>
            <a:pPr marL="342900" indent="-342900" algn="just">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Z-score less than –2 indicates the diagnosis is below the expected range for age </a:t>
            </a:r>
            <a:r>
              <a:rPr lang="en-US" sz="2000" b="1" dirty="0">
                <a:solidFill>
                  <a:srgbClr val="0000FF"/>
                </a:solidFill>
                <a:latin typeface="Times New Roman" panose="02020603050405020304" pitchFamily="18" charset="0"/>
                <a:cs typeface="Times New Roman" panose="02020603050405020304" pitchFamily="18" charset="0"/>
              </a:rPr>
              <a:t>(</a:t>
            </a:r>
            <a:r>
              <a:rPr lang="en-US" sz="2000" b="1" dirty="0" err="1">
                <a:solidFill>
                  <a:srgbClr val="0000FF"/>
                </a:solidFill>
                <a:latin typeface="Times New Roman" panose="02020603050405020304" pitchFamily="18" charset="0"/>
                <a:cs typeface="Times New Roman" panose="02020603050405020304" pitchFamily="18" charset="0"/>
              </a:rPr>
              <a:t>Lewiecki</a:t>
            </a:r>
            <a:r>
              <a:rPr lang="en-US" sz="2000" b="1" dirty="0">
                <a:solidFill>
                  <a:srgbClr val="0000FF"/>
                </a:solidFill>
                <a:latin typeface="Times New Roman" panose="02020603050405020304" pitchFamily="18" charset="0"/>
                <a:cs typeface="Times New Roman" panose="02020603050405020304" pitchFamily="18" charset="0"/>
              </a:rPr>
              <a:t> et al., 2008).</a:t>
            </a:r>
          </a:p>
        </p:txBody>
      </p:sp>
      <p:grpSp>
        <p:nvGrpSpPr>
          <p:cNvPr id="15" name="Group 14"/>
          <p:cNvGrpSpPr/>
          <p:nvPr/>
        </p:nvGrpSpPr>
        <p:grpSpPr>
          <a:xfrm>
            <a:off x="19050" y="3238137"/>
            <a:ext cx="9067799" cy="3537884"/>
            <a:chOff x="197440" y="972905"/>
            <a:chExt cx="9769164" cy="5885096"/>
          </a:xfrm>
          <a:scene3d>
            <a:camera prst="orthographicFront">
              <a:rot lat="0" lon="0" rev="0"/>
            </a:camera>
            <a:lightRig rig="chilly" dir="t">
              <a:rot lat="0" lon="0" rev="18480000"/>
            </a:lightRig>
          </a:scene3d>
        </p:grpSpPr>
        <p:pic>
          <p:nvPicPr>
            <p:cNvPr id="16" name="Picture 2" descr="نتيجة بحث الصور عن ‪DEXA scan‬‏"/>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7440" y="972905"/>
              <a:ext cx="9769164" cy="58703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Rectangle 16"/>
            <p:cNvSpPr/>
            <p:nvPr/>
          </p:nvSpPr>
          <p:spPr>
            <a:xfrm>
              <a:off x="6903085" y="6368460"/>
              <a:ext cx="2338939" cy="489541"/>
            </a:xfrm>
            <a:prstGeom prst="rect">
              <a:avLst/>
            </a:prstGeom>
          </p:spPr>
          <p:txBody>
            <a:bodyPr wrap="square">
              <a:spAutoFit/>
            </a:bodyPr>
            <a:lstStyle/>
            <a:p>
              <a:r>
                <a:rPr lang="en-US" sz="1400" dirty="0">
                  <a:solidFill>
                    <a:srgbClr val="FFFF00"/>
                  </a:solidFill>
                </a:rPr>
                <a:t>Affinitymri.com</a:t>
              </a:r>
              <a:endParaRPr lang="en-US" dirty="0">
                <a:solidFill>
                  <a:srgbClr val="FFFF00"/>
                </a:solidFill>
              </a:endParaRPr>
            </a:p>
          </p:txBody>
        </p:sp>
      </p:grpSp>
    </p:spTree>
    <p:extLst>
      <p:ext uri="{BB962C8B-B14F-4D97-AF65-F5344CB8AC3E}">
        <p14:creationId xmlns:p14="http://schemas.microsoft.com/office/powerpoint/2010/main" xmlns="" val="18477676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نتيجة بحث الصور عن ‪background templates for results powerpoint‬‏"/>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879" y="0"/>
            <a:ext cx="9179208"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11"/>
          <p:cNvSpPr/>
          <p:nvPr/>
        </p:nvSpPr>
        <p:spPr>
          <a:xfrm>
            <a:off x="2634910" y="2954471"/>
            <a:ext cx="3106912" cy="1015651"/>
          </a:xfrm>
          <a:prstGeom prst="rect">
            <a:avLst/>
          </a:prstGeom>
        </p:spPr>
        <p:txBody>
          <a:bodyPr wrap="square" lIns="91426" tIns="45714" rIns="91426" bIns="45714">
            <a:spAutoFit/>
          </a:bodyPr>
          <a:lstStyle/>
          <a:p>
            <a:pPr lvl="0" algn="ctr"/>
            <a:r>
              <a:rPr lang="en-US" sz="6000" b="1" dirty="0">
                <a:ln>
                  <a:solidFill>
                    <a:srgbClr val="C00000"/>
                  </a:solidFill>
                </a:ln>
                <a:solidFill>
                  <a:srgbClr val="FF00FF"/>
                </a:solidFill>
                <a:latin typeface="Calibri Light"/>
              </a:rPr>
              <a:t>Results </a:t>
            </a:r>
            <a:endParaRPr lang="en-US" sz="3200" b="1" dirty="0">
              <a:ln>
                <a:solidFill>
                  <a:srgbClr val="C00000"/>
                </a:solidFill>
              </a:ln>
              <a:solidFill>
                <a:srgbClr val="FF00FF"/>
              </a:solidFill>
              <a:latin typeface="Calibri Light"/>
            </a:endParaRPr>
          </a:p>
        </p:txBody>
      </p:sp>
      <p:grpSp>
        <p:nvGrpSpPr>
          <p:cNvPr id="4" name="Group 3"/>
          <p:cNvGrpSpPr/>
          <p:nvPr/>
        </p:nvGrpSpPr>
        <p:grpSpPr>
          <a:xfrm>
            <a:off x="178290" y="105508"/>
            <a:ext cx="7605078" cy="447264"/>
            <a:chOff x="178290" y="105508"/>
            <a:chExt cx="7605078" cy="447264"/>
          </a:xfrm>
        </p:grpSpPr>
        <p:sp useBgFill="1">
          <p:nvSpPr>
            <p:cNvPr id="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2217996463"/>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
                                        <p:tgtEl>
                                          <p:spTgt spid="12"/>
                                        </p:tgtEl>
                                      </p:cBhvr>
                                    </p:animEffect>
                                    <p:anim calcmode="lin" valueType="num">
                                      <p:cBhvr>
                                        <p:cTn id="8" dur="10" fill="hold"/>
                                        <p:tgtEl>
                                          <p:spTgt spid="12"/>
                                        </p:tgtEl>
                                        <p:attrNameLst>
                                          <p:attrName>ppt_x</p:attrName>
                                        </p:attrNameLst>
                                      </p:cBhvr>
                                      <p:tavLst>
                                        <p:tav tm="0">
                                          <p:val>
                                            <p:strVal val="#ppt_x"/>
                                          </p:val>
                                        </p:tav>
                                        <p:tav tm="100000">
                                          <p:val>
                                            <p:strVal val="#ppt_x"/>
                                          </p:val>
                                        </p:tav>
                                      </p:tavLst>
                                    </p:anim>
                                    <p:anim calcmode="lin" valueType="num">
                                      <p:cBhvr>
                                        <p:cTn id="9" dur="1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6672" y="893122"/>
            <a:ext cx="7323992" cy="707874"/>
          </a:xfrm>
          <a:prstGeom prst="rect">
            <a:avLst/>
          </a:prstGeom>
        </p:spPr>
        <p:txBody>
          <a:bodyPr wrap="square" lIns="91426" tIns="45714" rIns="91426" bIns="45714">
            <a:spAutoFit/>
          </a:bodyPr>
          <a:lstStyle/>
          <a:p>
            <a:pPr marL="285708" indent="-285708" algn="ctr">
              <a:buFont typeface="Wingdings" pitchFamily="2" charset="2"/>
              <a:buChar char="Ø"/>
            </a:pPr>
            <a:r>
              <a:rPr lang="en-US" sz="2000" b="1" dirty="0">
                <a:solidFill>
                  <a:srgbClr val="FF0000"/>
                </a:solidFill>
                <a:latin typeface="Times New Roman" pitchFamily="18" charset="0"/>
                <a:cs typeface="Times New Roman" pitchFamily="18" charset="0"/>
              </a:rPr>
              <a:t>Comparison Between Patients group and Control group regarding Age, Sex and anthropometric measures</a:t>
            </a:r>
          </a:p>
        </p:txBody>
      </p:sp>
      <p:graphicFrame>
        <p:nvGraphicFramePr>
          <p:cNvPr id="4" name="Table 3"/>
          <p:cNvGraphicFramePr>
            <a:graphicFrameLocks noGrp="1"/>
          </p:cNvGraphicFramePr>
          <p:nvPr>
            <p:extLst>
              <p:ext uri="{D42A27DB-BD31-4B8C-83A1-F6EECF244321}">
                <p14:modId xmlns:p14="http://schemas.microsoft.com/office/powerpoint/2010/main" xmlns="" val="659897698"/>
              </p:ext>
            </p:extLst>
          </p:nvPr>
        </p:nvGraphicFramePr>
        <p:xfrm>
          <a:off x="747345" y="1873434"/>
          <a:ext cx="6866794" cy="3514765"/>
        </p:xfrm>
        <a:graphic>
          <a:graphicData uri="http://schemas.openxmlformats.org/drawingml/2006/table">
            <a:tbl>
              <a:tblPr firstRow="1" bandRow="1">
                <a:tableStyleId>{93296810-A885-4BE3-A3E7-6D5BEEA58F35}</a:tableStyleId>
              </a:tblPr>
              <a:tblGrid>
                <a:gridCol w="553917">
                  <a:extLst>
                    <a:ext uri="{9D8B030D-6E8A-4147-A177-3AD203B41FA5}">
                      <a16:colId xmlns="" xmlns:a16="http://schemas.microsoft.com/office/drawing/2014/main" val="20000"/>
                    </a:ext>
                  </a:extLst>
                </a:gridCol>
                <a:gridCol w="791307">
                  <a:extLst>
                    <a:ext uri="{9D8B030D-6E8A-4147-A177-3AD203B41FA5}">
                      <a16:colId xmlns="" xmlns:a16="http://schemas.microsoft.com/office/drawing/2014/main" val="20001"/>
                    </a:ext>
                  </a:extLst>
                </a:gridCol>
                <a:gridCol w="1723293">
                  <a:extLst>
                    <a:ext uri="{9D8B030D-6E8A-4147-A177-3AD203B41FA5}">
                      <a16:colId xmlns="" xmlns:a16="http://schemas.microsoft.com/office/drawing/2014/main" val="20002"/>
                    </a:ext>
                  </a:extLst>
                </a:gridCol>
                <a:gridCol w="1670538">
                  <a:extLst>
                    <a:ext uri="{9D8B030D-6E8A-4147-A177-3AD203B41FA5}">
                      <a16:colId xmlns="" xmlns:a16="http://schemas.microsoft.com/office/drawing/2014/main" val="20003"/>
                    </a:ext>
                  </a:extLst>
                </a:gridCol>
                <a:gridCol w="1046285">
                  <a:extLst>
                    <a:ext uri="{9D8B030D-6E8A-4147-A177-3AD203B41FA5}">
                      <a16:colId xmlns="" xmlns:a16="http://schemas.microsoft.com/office/drawing/2014/main" val="20004"/>
                    </a:ext>
                  </a:extLst>
                </a:gridCol>
                <a:gridCol w="1081454">
                  <a:extLst>
                    <a:ext uri="{9D8B030D-6E8A-4147-A177-3AD203B41FA5}">
                      <a16:colId xmlns="" xmlns:a16="http://schemas.microsoft.com/office/drawing/2014/main" val="20005"/>
                    </a:ext>
                  </a:extLst>
                </a:gridCol>
              </a:tblGrid>
              <a:tr h="478341">
                <a:tc rowSpan="2" gridSpan="2">
                  <a:txBody>
                    <a:bodyPr/>
                    <a:lstStyle/>
                    <a:p>
                      <a:pPr algn="ctr">
                        <a:spcBef>
                          <a:spcPts val="400"/>
                        </a:spcBef>
                        <a:spcAft>
                          <a:spcPts val="400"/>
                        </a:spcAft>
                      </a:pPr>
                      <a:r>
                        <a:rPr lang="en-US" sz="1200" b="1" dirty="0">
                          <a:solidFill>
                            <a:schemeClr val="tx1"/>
                          </a:solidFill>
                          <a:latin typeface="Times New Roman" pitchFamily="18" charset="0"/>
                          <a:cs typeface="Times New Roman" pitchFamily="18" charset="0"/>
                        </a:rPr>
                        <a:t>Variable</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rowSpan="2" hMerge="1">
                  <a:txBody>
                    <a:bodyPr/>
                    <a:lstStyle/>
                    <a:p>
                      <a:endParaRPr lang="en-US"/>
                    </a:p>
                  </a:txBody>
                  <a:tcPr/>
                </a:tc>
                <a:tc>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Control group</a:t>
                      </a:r>
                    </a:p>
                    <a:p>
                      <a:pPr algn="ctr">
                        <a:spcBef>
                          <a:spcPts val="400"/>
                        </a:spcBef>
                        <a:spcAft>
                          <a:spcPts val="400"/>
                        </a:spcAft>
                      </a:pPr>
                      <a:r>
                        <a:rPr lang="en-US" sz="1200" dirty="0">
                          <a:solidFill>
                            <a:schemeClr val="tx1"/>
                          </a:solidFill>
                          <a:latin typeface="Times New Roman" pitchFamily="18" charset="0"/>
                          <a:cs typeface="Times New Roman" pitchFamily="18" charset="0"/>
                        </a:rPr>
                        <a:t>No. = 25</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Patients group</a:t>
                      </a:r>
                    </a:p>
                    <a:p>
                      <a:pPr algn="ctr">
                        <a:spcBef>
                          <a:spcPts val="400"/>
                        </a:spcBef>
                        <a:spcAft>
                          <a:spcPts val="400"/>
                        </a:spcAft>
                      </a:pPr>
                      <a:r>
                        <a:rPr lang="en-US" sz="1200" dirty="0">
                          <a:solidFill>
                            <a:schemeClr val="tx1"/>
                          </a:solidFill>
                          <a:latin typeface="Times New Roman" pitchFamily="18" charset="0"/>
                          <a:cs typeface="Times New Roman" pitchFamily="18" charset="0"/>
                        </a:rPr>
                        <a:t>No. = 25</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gridSpan="2">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Independent t-test</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hMerge="1">
                  <a:txBody>
                    <a:bodyPr/>
                    <a:lstStyle/>
                    <a:p>
                      <a:pPr rtl="1"/>
                      <a:endParaRPr lang="ar-EG"/>
                    </a:p>
                  </a:txBody>
                  <a:tcPr/>
                </a:tc>
                <a:extLst>
                  <a:ext uri="{0D108BD9-81ED-4DB2-BD59-A6C34878D82A}">
                    <a16:rowId xmlns="" xmlns:a16="http://schemas.microsoft.com/office/drawing/2014/main" val="10000"/>
                  </a:ext>
                </a:extLst>
              </a:tr>
              <a:tr h="379553">
                <a:tc gridSpan="2" vMerge="1">
                  <a:txBody>
                    <a:bodyPr/>
                    <a:lstStyle/>
                    <a:p>
                      <a:pPr rtl="1"/>
                      <a:endParaRPr lang="ar-EG"/>
                    </a:p>
                  </a:txBody>
                  <a:tcPr/>
                </a:tc>
                <a:tc hMerge="1" vMerge="1">
                  <a:txBody>
                    <a:bodyPr/>
                    <a:lstStyle/>
                    <a:p>
                      <a:endParaRPr lang="en-US"/>
                    </a:p>
                  </a:txBody>
                  <a:tcPr/>
                </a:tc>
                <a:tc>
                  <a:txBody>
                    <a:bodyPr/>
                    <a:lstStyle/>
                    <a:p>
                      <a:pPr algn="ctr">
                        <a:spcBef>
                          <a:spcPts val="400"/>
                        </a:spcBef>
                        <a:spcAft>
                          <a:spcPts val="400"/>
                        </a:spcAft>
                      </a:pPr>
                      <a:r>
                        <a:rPr lang="en-US" sz="1200" b="1" dirty="0" err="1">
                          <a:latin typeface="Times New Roman" pitchFamily="18" charset="0"/>
                          <a:cs typeface="Times New Roman" pitchFamily="18" charset="0"/>
                        </a:rPr>
                        <a:t>Mean±SD</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err="1">
                          <a:latin typeface="Times New Roman" pitchFamily="18" charset="0"/>
                          <a:cs typeface="Times New Roman" pitchFamily="18" charset="0"/>
                        </a:rPr>
                        <a:t>Mean±SD</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t</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p-value</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1"/>
                  </a:ext>
                </a:extLst>
              </a:tr>
              <a:tr h="379553">
                <a:tc gridSpan="2">
                  <a:txBody>
                    <a:bodyPr/>
                    <a:lstStyle/>
                    <a:p>
                      <a:pPr algn="ctr">
                        <a:spcBef>
                          <a:spcPts val="400"/>
                        </a:spcBef>
                        <a:spcAft>
                          <a:spcPts val="400"/>
                        </a:spcAft>
                      </a:pPr>
                      <a:r>
                        <a:rPr lang="en-US" sz="1200" b="1" dirty="0">
                          <a:latin typeface="Times New Roman" pitchFamily="18" charset="0"/>
                          <a:cs typeface="Times New Roman" pitchFamily="18" charset="0"/>
                        </a:rPr>
                        <a:t>Age (years)</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hMerge="1">
                  <a:txBody>
                    <a:bodyPr/>
                    <a:lstStyle/>
                    <a:p>
                      <a:endParaRPr lang="en-US"/>
                    </a:p>
                  </a:txBody>
                  <a:tcPr/>
                </a:tc>
                <a:tc>
                  <a:txBody>
                    <a:bodyPr/>
                    <a:lstStyle/>
                    <a:p>
                      <a:pPr algn="ctr">
                        <a:spcBef>
                          <a:spcPts val="400"/>
                        </a:spcBef>
                        <a:spcAft>
                          <a:spcPts val="400"/>
                        </a:spcAft>
                      </a:pPr>
                      <a:r>
                        <a:rPr lang="en-US" sz="1200" b="1" dirty="0">
                          <a:latin typeface="Times New Roman" pitchFamily="18" charset="0"/>
                          <a:cs typeface="Times New Roman" pitchFamily="18" charset="0"/>
                        </a:rPr>
                        <a:t>10.72 ± 2.88</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12.16 ± 3.57</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1.565</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0.124</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2"/>
                  </a:ext>
                </a:extLst>
              </a:tr>
              <a:tr h="379553">
                <a:tc rowSpan="2">
                  <a:txBody>
                    <a:bodyPr/>
                    <a:lstStyle/>
                    <a:p>
                      <a:pPr marL="111125" marR="0" indent="0" algn="l" defTabSz="914400" rtl="0" eaLnBrk="1" fontAlgn="auto" latinLnBrk="0" hangingPunct="1">
                        <a:lnSpc>
                          <a:spcPct val="100000"/>
                        </a:lnSpc>
                        <a:spcBef>
                          <a:spcPts val="400"/>
                        </a:spcBef>
                        <a:spcAft>
                          <a:spcPts val="400"/>
                        </a:spcAft>
                        <a:buClrTx/>
                        <a:buSzTx/>
                        <a:buFontTx/>
                        <a:buNone/>
                        <a:tabLst/>
                        <a:defRPr/>
                      </a:pPr>
                      <a:r>
                        <a:rPr lang="en-US" sz="1200" b="1" dirty="0">
                          <a:latin typeface="Times New Roman" pitchFamily="18" charset="0"/>
                          <a:cs typeface="Times New Roman" pitchFamily="18" charset="0"/>
                        </a:rPr>
                        <a:t>Sex</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marL="111125" marR="0" indent="0" algn="l" defTabSz="914400" rtl="0" eaLnBrk="1" fontAlgn="auto" latinLnBrk="0" hangingPunct="1">
                        <a:lnSpc>
                          <a:spcPct val="100000"/>
                        </a:lnSpc>
                        <a:spcBef>
                          <a:spcPts val="400"/>
                        </a:spcBef>
                        <a:spcAft>
                          <a:spcPts val="400"/>
                        </a:spcAft>
                        <a:buClrTx/>
                        <a:buSzTx/>
                        <a:buFontTx/>
                        <a:buNone/>
                        <a:tabLst/>
                        <a:defRPr/>
                      </a:pPr>
                      <a:r>
                        <a:rPr lang="en-US" sz="1100" b="1" dirty="0">
                          <a:latin typeface="Times New Roman" pitchFamily="18" charset="0"/>
                          <a:cs typeface="Times New Roman" pitchFamily="18" charset="0"/>
                        </a:rPr>
                        <a:t>Females</a:t>
                      </a:r>
                      <a:endParaRPr lang="en-US" sz="11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12 (48%)</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14 (56%)</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rowSpan="2">
                  <a:txBody>
                    <a:bodyPr/>
                    <a:lstStyle/>
                    <a:p>
                      <a:pPr algn="ctr">
                        <a:spcBef>
                          <a:spcPts val="400"/>
                        </a:spcBef>
                        <a:spcAft>
                          <a:spcPts val="400"/>
                        </a:spcAft>
                      </a:pPr>
                      <a:r>
                        <a:rPr lang="en-US" sz="1200" b="1" dirty="0">
                          <a:latin typeface="Times New Roman" pitchFamily="18" charset="0"/>
                          <a:cs typeface="Times New Roman" pitchFamily="18" charset="0"/>
                        </a:rPr>
                        <a:t>0.321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rowSpan="2">
                  <a:txBody>
                    <a:bodyPr/>
                    <a:lstStyle/>
                    <a:p>
                      <a:pPr algn="ctr">
                        <a:spcBef>
                          <a:spcPts val="400"/>
                        </a:spcBef>
                        <a:spcAft>
                          <a:spcPts val="400"/>
                        </a:spcAft>
                      </a:pPr>
                      <a:r>
                        <a:rPr lang="en-US" sz="1200" b="1" dirty="0">
                          <a:latin typeface="Times New Roman" pitchFamily="18" charset="0"/>
                          <a:cs typeface="Times New Roman" pitchFamily="18" charset="0"/>
                        </a:rPr>
                        <a:t>0.571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3"/>
                  </a:ext>
                </a:extLst>
              </a:tr>
              <a:tr h="379553">
                <a:tc vMerge="1">
                  <a:txBody>
                    <a:bodyPr/>
                    <a:lstStyle/>
                    <a:p>
                      <a:pPr marL="111125" indent="0" algn="ctr">
                        <a:spcBef>
                          <a:spcPts val="400"/>
                        </a:spcBef>
                        <a:spcAft>
                          <a:spcPts val="400"/>
                        </a:spcAft>
                      </a:pPr>
                      <a:endParaRPr lang="en-US" sz="1200" b="1" dirty="0">
                        <a:latin typeface="Times New Roman" pitchFamily="18" charset="0"/>
                        <a:ea typeface="Times New Roman"/>
                        <a:cs typeface="Times New Roman" pitchFamily="18" charset="0"/>
                      </a:endParaRPr>
                    </a:p>
                  </a:txBody>
                  <a:tcPr marL="68580" marR="68580" marT="0" marB="0" anchor="ctr">
                    <a:cell3D prstMaterial="dkEdge">
                      <a:bevel prst="coolSlant"/>
                      <a:lightRig rig="flood" dir="t"/>
                    </a:cell3D>
                    <a:solidFill>
                      <a:srgbClr val="FFFFFF"/>
                    </a:solidFill>
                  </a:tcPr>
                </a:tc>
                <a:tc>
                  <a:txBody>
                    <a:bodyPr/>
                    <a:lstStyle/>
                    <a:p>
                      <a:pPr marL="111125" indent="0" algn="l">
                        <a:spcBef>
                          <a:spcPts val="400"/>
                        </a:spcBef>
                        <a:spcAft>
                          <a:spcPts val="400"/>
                        </a:spcAft>
                      </a:pPr>
                      <a:r>
                        <a:rPr lang="en-US" sz="1200" b="1" dirty="0">
                          <a:latin typeface="Times New Roman" pitchFamily="18" charset="0"/>
                          <a:ea typeface="Times New Roman"/>
                          <a:cs typeface="Times New Roman" pitchFamily="18" charset="0"/>
                        </a:rPr>
                        <a:t>Males</a:t>
                      </a: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13 (52%)</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11 (44%)</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vMerge="1">
                  <a:txBody>
                    <a:bodyPr/>
                    <a:lstStyle/>
                    <a:p>
                      <a:pPr rtl="1"/>
                      <a:endParaRPr lang="ar-EG"/>
                    </a:p>
                  </a:txBody>
                  <a:tcPr/>
                </a:tc>
                <a:tc vMerge="1">
                  <a:txBody>
                    <a:bodyPr/>
                    <a:lstStyle/>
                    <a:p>
                      <a:pPr rtl="1"/>
                      <a:endParaRPr lang="ar-EG"/>
                    </a:p>
                  </a:txBody>
                  <a:tcPr/>
                </a:tc>
                <a:extLst>
                  <a:ext uri="{0D108BD9-81ED-4DB2-BD59-A6C34878D82A}">
                    <a16:rowId xmlns="" xmlns:a16="http://schemas.microsoft.com/office/drawing/2014/main" val="10004"/>
                  </a:ext>
                </a:extLst>
              </a:tr>
              <a:tr h="379553">
                <a:tc gridSpan="2">
                  <a:txBody>
                    <a:bodyPr/>
                    <a:lstStyle/>
                    <a:p>
                      <a:pPr algn="ctr">
                        <a:spcBef>
                          <a:spcPts val="400"/>
                        </a:spcBef>
                        <a:spcAft>
                          <a:spcPts val="400"/>
                        </a:spcAft>
                      </a:pPr>
                      <a:r>
                        <a:rPr lang="en-US" sz="1200" b="1" dirty="0">
                          <a:latin typeface="Times New Roman" pitchFamily="18" charset="0"/>
                          <a:cs typeface="Times New Roman" pitchFamily="18" charset="0"/>
                        </a:rPr>
                        <a:t>Z-weight</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hMerge="1">
                  <a:txBody>
                    <a:bodyPr/>
                    <a:lstStyle/>
                    <a:p>
                      <a:endParaRPr lang="en-US"/>
                    </a:p>
                  </a:txBody>
                  <a:tcPr/>
                </a:tc>
                <a:tc>
                  <a:txBody>
                    <a:bodyPr/>
                    <a:lstStyle/>
                    <a:p>
                      <a:pPr algn="ctr">
                        <a:spcBef>
                          <a:spcPts val="400"/>
                        </a:spcBef>
                        <a:spcAft>
                          <a:spcPts val="400"/>
                        </a:spcAft>
                      </a:pPr>
                      <a:r>
                        <a:rPr lang="en-US" sz="1200" b="1" dirty="0">
                          <a:latin typeface="Times New Roman" pitchFamily="18" charset="0"/>
                          <a:cs typeface="Times New Roman" pitchFamily="18" charset="0"/>
                        </a:rPr>
                        <a:t>0.53 ± 1.02</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-0.85 ± 0.37</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6.359</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0.001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5"/>
                  </a:ext>
                </a:extLst>
              </a:tr>
              <a:tr h="379553">
                <a:tc gridSpan="2">
                  <a:txBody>
                    <a:bodyPr/>
                    <a:lstStyle/>
                    <a:p>
                      <a:pPr algn="ctr">
                        <a:spcBef>
                          <a:spcPts val="400"/>
                        </a:spcBef>
                        <a:spcAft>
                          <a:spcPts val="400"/>
                        </a:spcAft>
                      </a:pPr>
                      <a:r>
                        <a:rPr lang="en-US" sz="1200" b="1" dirty="0">
                          <a:latin typeface="Times New Roman" pitchFamily="18" charset="0"/>
                          <a:cs typeface="Times New Roman" pitchFamily="18" charset="0"/>
                        </a:rPr>
                        <a:t>Z-height</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hMerge="1">
                  <a:txBody>
                    <a:bodyPr/>
                    <a:lstStyle/>
                    <a:p>
                      <a:endParaRPr lang="en-US"/>
                    </a:p>
                  </a:txBody>
                  <a:tcPr/>
                </a:tc>
                <a:tc>
                  <a:txBody>
                    <a:bodyPr/>
                    <a:lstStyle/>
                    <a:p>
                      <a:pPr algn="ctr">
                        <a:spcBef>
                          <a:spcPts val="400"/>
                        </a:spcBef>
                        <a:spcAft>
                          <a:spcPts val="400"/>
                        </a:spcAft>
                      </a:pPr>
                      <a:r>
                        <a:rPr lang="en-US" sz="1200" b="1" dirty="0">
                          <a:latin typeface="Times New Roman" pitchFamily="18" charset="0"/>
                          <a:cs typeface="Times New Roman" pitchFamily="18" charset="0"/>
                        </a:rPr>
                        <a:t>0.36 ± 0.91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-0.74 ± 0.66</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4.893</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0.001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6"/>
                  </a:ext>
                </a:extLst>
              </a:tr>
              <a:tr h="379553">
                <a:tc gridSpan="2">
                  <a:txBody>
                    <a:bodyPr/>
                    <a:lstStyle/>
                    <a:p>
                      <a:pPr algn="ctr">
                        <a:spcBef>
                          <a:spcPts val="400"/>
                        </a:spcBef>
                        <a:spcAft>
                          <a:spcPts val="400"/>
                        </a:spcAft>
                      </a:pPr>
                      <a:r>
                        <a:rPr lang="en-US" sz="1200" b="1" dirty="0">
                          <a:latin typeface="Times New Roman" pitchFamily="18" charset="0"/>
                          <a:cs typeface="Times New Roman" pitchFamily="18" charset="0"/>
                        </a:rPr>
                        <a:t>Z-BMI</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hMerge="1">
                  <a:txBody>
                    <a:bodyPr/>
                    <a:lstStyle/>
                    <a:p>
                      <a:endParaRPr lang="en-US"/>
                    </a:p>
                  </a:txBody>
                  <a:tcPr/>
                </a:tc>
                <a:tc>
                  <a:txBody>
                    <a:bodyPr/>
                    <a:lstStyle/>
                    <a:p>
                      <a:pPr algn="ctr">
                        <a:spcBef>
                          <a:spcPts val="400"/>
                        </a:spcBef>
                        <a:spcAft>
                          <a:spcPts val="400"/>
                        </a:spcAft>
                      </a:pPr>
                      <a:r>
                        <a:rPr lang="en-US" sz="1200" b="1" dirty="0">
                          <a:latin typeface="Times New Roman" pitchFamily="18" charset="0"/>
                          <a:cs typeface="Times New Roman" pitchFamily="18" charset="0"/>
                        </a:rPr>
                        <a:t>0.51 ± 0.88</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-0.64 ± 0.93</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4.491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0.001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7"/>
                  </a:ext>
                </a:extLst>
              </a:tr>
              <a:tr h="379553">
                <a:tc gridSpan="2">
                  <a:txBody>
                    <a:bodyPr/>
                    <a:lstStyle/>
                    <a:p>
                      <a:pPr algn="ctr">
                        <a:spcBef>
                          <a:spcPts val="600"/>
                        </a:spcBef>
                        <a:spcAft>
                          <a:spcPts val="600"/>
                        </a:spcAft>
                      </a:pPr>
                      <a:r>
                        <a:rPr lang="en-US" sz="1200" b="1" dirty="0">
                          <a:latin typeface="Times New Roman" pitchFamily="18" charset="0"/>
                          <a:cs typeface="Times New Roman" pitchFamily="18" charset="0"/>
                        </a:rPr>
                        <a:t>Systolic BP (mmHg)</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hMerge="1">
                  <a:txBody>
                    <a:bodyPr/>
                    <a:lstStyle/>
                    <a:p>
                      <a:endParaRPr lang="en-US"/>
                    </a:p>
                  </a:txBody>
                  <a:tcPr/>
                </a:tc>
                <a:tc>
                  <a:txBody>
                    <a:bodyPr/>
                    <a:lstStyle/>
                    <a:p>
                      <a:pPr algn="ctr">
                        <a:spcBef>
                          <a:spcPts val="600"/>
                        </a:spcBef>
                        <a:spcAft>
                          <a:spcPts val="600"/>
                        </a:spcAft>
                      </a:pPr>
                      <a:r>
                        <a:rPr lang="en-US" sz="1200" b="1" dirty="0">
                          <a:latin typeface="Times New Roman" pitchFamily="18" charset="0"/>
                          <a:cs typeface="Times New Roman" pitchFamily="18" charset="0"/>
                        </a:rPr>
                        <a:t>102.20 ± 8.30</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200" b="1" dirty="0">
                          <a:latin typeface="Times New Roman" pitchFamily="18" charset="0"/>
                          <a:cs typeface="Times New Roman" pitchFamily="18" charset="0"/>
                        </a:rPr>
                        <a:t>132.80 ± 15.42</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200" b="1" dirty="0">
                          <a:latin typeface="Times New Roman" pitchFamily="18" charset="0"/>
                          <a:cs typeface="Times New Roman" pitchFamily="18" charset="0"/>
                        </a:rPr>
                        <a:t>8.739</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200" b="1" dirty="0">
                          <a:latin typeface="Times New Roman" pitchFamily="18" charset="0"/>
                          <a:cs typeface="Times New Roman" pitchFamily="18" charset="0"/>
                        </a:rPr>
                        <a:t>&lt;0.001</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8"/>
                  </a:ext>
                </a:extLst>
              </a:tr>
            </a:tbl>
          </a:graphicData>
        </a:graphic>
      </p:graphicFrame>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154536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1714947670"/>
              </p:ext>
            </p:extLst>
          </p:nvPr>
        </p:nvGraphicFramePr>
        <p:xfrm>
          <a:off x="773725" y="2137206"/>
          <a:ext cx="6866794" cy="4226628"/>
        </p:xfrm>
        <a:graphic>
          <a:graphicData uri="http://schemas.openxmlformats.org/drawingml/2006/table">
            <a:tbl>
              <a:tblPr firstRow="1" bandRow="1">
                <a:tableStyleId>{93296810-A885-4BE3-A3E7-6D5BEEA58F35}</a:tableStyleId>
              </a:tblPr>
              <a:tblGrid>
                <a:gridCol w="1485898">
                  <a:extLst>
                    <a:ext uri="{9D8B030D-6E8A-4147-A177-3AD203B41FA5}">
                      <a16:colId xmlns="" xmlns:a16="http://schemas.microsoft.com/office/drawing/2014/main" val="20000"/>
                    </a:ext>
                  </a:extLst>
                </a:gridCol>
                <a:gridCol w="1820008">
                  <a:extLst>
                    <a:ext uri="{9D8B030D-6E8A-4147-A177-3AD203B41FA5}">
                      <a16:colId xmlns="" xmlns:a16="http://schemas.microsoft.com/office/drawing/2014/main" val="20001"/>
                    </a:ext>
                  </a:extLst>
                </a:gridCol>
                <a:gridCol w="1521069">
                  <a:extLst>
                    <a:ext uri="{9D8B030D-6E8A-4147-A177-3AD203B41FA5}">
                      <a16:colId xmlns="" xmlns:a16="http://schemas.microsoft.com/office/drawing/2014/main" val="20002"/>
                    </a:ext>
                  </a:extLst>
                </a:gridCol>
                <a:gridCol w="975946">
                  <a:extLst>
                    <a:ext uri="{9D8B030D-6E8A-4147-A177-3AD203B41FA5}">
                      <a16:colId xmlns="" xmlns:a16="http://schemas.microsoft.com/office/drawing/2014/main" val="20003"/>
                    </a:ext>
                  </a:extLst>
                </a:gridCol>
                <a:gridCol w="1063873">
                  <a:extLst>
                    <a:ext uri="{9D8B030D-6E8A-4147-A177-3AD203B41FA5}">
                      <a16:colId xmlns="" xmlns:a16="http://schemas.microsoft.com/office/drawing/2014/main" val="20004"/>
                    </a:ext>
                  </a:extLst>
                </a:gridCol>
              </a:tblGrid>
              <a:tr h="478341">
                <a:tc rowSpan="2">
                  <a:txBody>
                    <a:bodyPr/>
                    <a:lstStyle/>
                    <a:p>
                      <a:pPr algn="ctr">
                        <a:spcBef>
                          <a:spcPts val="400"/>
                        </a:spcBef>
                        <a:spcAft>
                          <a:spcPts val="400"/>
                        </a:spcAft>
                      </a:pPr>
                      <a:r>
                        <a:rPr lang="en-US" sz="1200" b="1" dirty="0">
                          <a:solidFill>
                            <a:schemeClr val="tx1"/>
                          </a:solidFill>
                          <a:latin typeface="Times New Roman" pitchFamily="18" charset="0"/>
                          <a:cs typeface="Times New Roman" pitchFamily="18" charset="0"/>
                        </a:rPr>
                        <a:t>Variable</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Control group</a:t>
                      </a:r>
                      <a:r>
                        <a:rPr lang="en-US" sz="1200" baseline="0" dirty="0">
                          <a:solidFill>
                            <a:schemeClr val="tx1"/>
                          </a:solidFill>
                          <a:latin typeface="Times New Roman" pitchFamily="18" charset="0"/>
                          <a:cs typeface="Times New Roman" pitchFamily="18" charset="0"/>
                        </a:rPr>
                        <a:t> </a:t>
                      </a:r>
                    </a:p>
                    <a:p>
                      <a:pPr algn="ctr">
                        <a:spcBef>
                          <a:spcPts val="400"/>
                        </a:spcBef>
                        <a:spcAft>
                          <a:spcPts val="400"/>
                        </a:spcAft>
                      </a:pPr>
                      <a:r>
                        <a:rPr lang="en-US" sz="1200" dirty="0">
                          <a:solidFill>
                            <a:schemeClr val="tx1"/>
                          </a:solidFill>
                          <a:latin typeface="Times New Roman" pitchFamily="18" charset="0"/>
                          <a:cs typeface="Times New Roman" pitchFamily="18" charset="0"/>
                        </a:rPr>
                        <a:t>No. = 25</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Patients group</a:t>
                      </a:r>
                    </a:p>
                    <a:p>
                      <a:pPr algn="ctr">
                        <a:spcBef>
                          <a:spcPts val="400"/>
                        </a:spcBef>
                        <a:spcAft>
                          <a:spcPts val="400"/>
                        </a:spcAft>
                      </a:pPr>
                      <a:r>
                        <a:rPr lang="en-US" sz="1200" dirty="0">
                          <a:solidFill>
                            <a:schemeClr val="tx1"/>
                          </a:solidFill>
                          <a:latin typeface="Times New Roman" pitchFamily="18" charset="0"/>
                          <a:cs typeface="Times New Roman" pitchFamily="18" charset="0"/>
                        </a:rPr>
                        <a:t>No. = 25</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gridSpan="2">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Independent t-test</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00"/>
                    </a:solidFill>
                  </a:tcPr>
                </a:tc>
                <a:tc hMerge="1">
                  <a:txBody>
                    <a:bodyPr/>
                    <a:lstStyle/>
                    <a:p>
                      <a:pPr rtl="1"/>
                      <a:endParaRPr lang="ar-EG"/>
                    </a:p>
                  </a:txBody>
                  <a:tcPr/>
                </a:tc>
                <a:extLst>
                  <a:ext uri="{0D108BD9-81ED-4DB2-BD59-A6C34878D82A}">
                    <a16:rowId xmlns="" xmlns:a16="http://schemas.microsoft.com/office/drawing/2014/main" val="10000"/>
                  </a:ext>
                </a:extLst>
              </a:tr>
              <a:tr h="224370">
                <a:tc vMerge="1">
                  <a:txBody>
                    <a:bodyPr/>
                    <a:lstStyle/>
                    <a:p>
                      <a:pPr rtl="1"/>
                      <a:endParaRPr lang="ar-EG"/>
                    </a:p>
                  </a:txBody>
                  <a:tcPr/>
                </a:tc>
                <a:tc>
                  <a:txBody>
                    <a:bodyPr/>
                    <a:lstStyle/>
                    <a:p>
                      <a:pPr algn="ctr">
                        <a:spcBef>
                          <a:spcPts val="400"/>
                        </a:spcBef>
                        <a:spcAft>
                          <a:spcPts val="400"/>
                        </a:spcAft>
                      </a:pPr>
                      <a:r>
                        <a:rPr lang="en-US" sz="1200" b="1" dirty="0" err="1">
                          <a:latin typeface="Times New Roman" pitchFamily="18" charset="0"/>
                          <a:cs typeface="Times New Roman" pitchFamily="18" charset="0"/>
                        </a:rPr>
                        <a:t>Mean±SD</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b="1" dirty="0" err="1">
                          <a:latin typeface="Times New Roman" pitchFamily="18" charset="0"/>
                          <a:cs typeface="Times New Roman" pitchFamily="18" charset="0"/>
                        </a:rPr>
                        <a:t>Mean±SD</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t</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p-value</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1"/>
                  </a:ext>
                </a:extLst>
              </a:tr>
              <a:tr h="379553">
                <a:tc>
                  <a:txBody>
                    <a:bodyPr/>
                    <a:lstStyle/>
                    <a:p>
                      <a:pPr>
                        <a:spcBef>
                          <a:spcPts val="600"/>
                        </a:spcBef>
                        <a:spcAft>
                          <a:spcPts val="600"/>
                        </a:spcAft>
                      </a:pPr>
                      <a:r>
                        <a:rPr lang="en-US" sz="1300" b="1" dirty="0">
                          <a:latin typeface="Times New Roman" pitchFamily="18" charset="0"/>
                          <a:ea typeface="Times New Roman"/>
                          <a:cs typeface="Times New Roman" pitchFamily="18" charset="0"/>
                        </a:rPr>
                        <a:t>TLC </a:t>
                      </a:r>
                      <a:r>
                        <a:rPr lang="en-US" sz="1300" b="1" dirty="0">
                          <a:latin typeface="Times New Roman" pitchFamily="18" charset="0"/>
                          <a:ea typeface="MS Mincho"/>
                          <a:cs typeface="Times New Roman" pitchFamily="18" charset="0"/>
                        </a:rPr>
                        <a:t>(</a:t>
                      </a:r>
                      <a:r>
                        <a:rPr lang="en-US" sz="1300" b="1" dirty="0" err="1">
                          <a:latin typeface="Times New Roman" pitchFamily="18" charset="0"/>
                          <a:ea typeface="MS Mincho"/>
                          <a:cs typeface="Times New Roman" pitchFamily="18" charset="0"/>
                        </a:rPr>
                        <a:t>cmm</a:t>
                      </a:r>
                      <a:r>
                        <a:rPr lang="en-US" sz="1300" b="1" dirty="0">
                          <a:latin typeface="Times New Roman" pitchFamily="18" charset="0"/>
                          <a:ea typeface="MS Mincho"/>
                          <a:cs typeface="Times New Roman" pitchFamily="18" charset="0"/>
                        </a:rPr>
                        <a:t>)³</a:t>
                      </a:r>
                      <a:endParaRPr lang="en-US" sz="13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7.89 ± 1.41</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5.94 ± 1.96</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4.038</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0.001</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2"/>
                  </a:ext>
                </a:extLst>
              </a:tr>
              <a:tr h="309326">
                <a:tc>
                  <a:txBody>
                    <a:bodyPr/>
                    <a:lstStyle/>
                    <a:p>
                      <a:pPr>
                        <a:spcBef>
                          <a:spcPts val="600"/>
                        </a:spcBef>
                        <a:spcAft>
                          <a:spcPts val="600"/>
                        </a:spcAft>
                      </a:pPr>
                      <a:r>
                        <a:rPr lang="en-US" sz="1300" b="1" dirty="0">
                          <a:latin typeface="Times New Roman" pitchFamily="18" charset="0"/>
                          <a:ea typeface="Times New Roman"/>
                          <a:cs typeface="Times New Roman" pitchFamily="18" charset="0"/>
                        </a:rPr>
                        <a:t>RBCs </a:t>
                      </a:r>
                      <a:r>
                        <a:rPr lang="en-US" sz="1300" b="1" dirty="0">
                          <a:latin typeface="Times New Roman" pitchFamily="18" charset="0"/>
                          <a:ea typeface="MS Mincho"/>
                          <a:cs typeface="Times New Roman" pitchFamily="18" charset="0"/>
                        </a:rPr>
                        <a:t>(</a:t>
                      </a:r>
                      <a:r>
                        <a:rPr lang="en-US" sz="1300" b="1" dirty="0" err="1">
                          <a:latin typeface="Times New Roman" pitchFamily="18" charset="0"/>
                          <a:ea typeface="MS Mincho"/>
                          <a:cs typeface="Times New Roman" pitchFamily="18" charset="0"/>
                        </a:rPr>
                        <a:t>cmm</a:t>
                      </a:r>
                      <a:r>
                        <a:rPr lang="en-US" sz="1300" b="1" dirty="0">
                          <a:latin typeface="Times New Roman" pitchFamily="18" charset="0"/>
                          <a:ea typeface="MS Mincho"/>
                          <a:cs typeface="Times New Roman" pitchFamily="18" charset="0"/>
                        </a:rPr>
                        <a:t>)³</a:t>
                      </a:r>
                      <a:endParaRPr lang="en-US" sz="13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4.77 ± 0.40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3.40 ± 0.89</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7.020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3"/>
                  </a:ext>
                </a:extLst>
              </a:tr>
              <a:tr h="379553">
                <a:tc>
                  <a:txBody>
                    <a:bodyPr/>
                    <a:lstStyle/>
                    <a:p>
                      <a:pPr>
                        <a:spcBef>
                          <a:spcPts val="600"/>
                        </a:spcBef>
                        <a:spcAft>
                          <a:spcPts val="600"/>
                        </a:spcAft>
                      </a:pPr>
                      <a:r>
                        <a:rPr lang="en-US" sz="1300" b="1" dirty="0" err="1">
                          <a:latin typeface="Times New Roman" pitchFamily="18" charset="0"/>
                          <a:ea typeface="Times New Roman"/>
                          <a:cs typeface="Times New Roman" pitchFamily="18" charset="0"/>
                        </a:rPr>
                        <a:t>Hb</a:t>
                      </a:r>
                      <a:r>
                        <a:rPr lang="en-US" sz="1300" b="1" dirty="0">
                          <a:latin typeface="Times New Roman" pitchFamily="18" charset="0"/>
                          <a:ea typeface="Times New Roman"/>
                          <a:cs typeface="Times New Roman" pitchFamily="18" charset="0"/>
                        </a:rPr>
                        <a:t> (gm/dl)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12.00 ± 0.88</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9.30 ± 2.01</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6.153</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4"/>
                  </a:ext>
                </a:extLst>
              </a:tr>
              <a:tr h="379553">
                <a:tc>
                  <a:txBody>
                    <a:bodyPr/>
                    <a:lstStyle/>
                    <a:p>
                      <a:pPr>
                        <a:spcBef>
                          <a:spcPts val="600"/>
                        </a:spcBef>
                        <a:spcAft>
                          <a:spcPts val="600"/>
                        </a:spcAft>
                      </a:pPr>
                      <a:r>
                        <a:rPr lang="en-US" sz="1300" b="1" dirty="0" err="1">
                          <a:latin typeface="Times New Roman" pitchFamily="18" charset="0"/>
                          <a:ea typeface="Times New Roman"/>
                          <a:cs typeface="Times New Roman" pitchFamily="18" charset="0"/>
                        </a:rPr>
                        <a:t>Hct</a:t>
                      </a:r>
                      <a:r>
                        <a:rPr lang="en-US" sz="1300" b="1" dirty="0">
                          <a:latin typeface="Times New Roman" pitchFamily="18" charset="0"/>
                          <a:ea typeface="Times New Roman"/>
                          <a:cs typeface="Times New Roman" pitchFamily="18" charset="0"/>
                        </a:rPr>
                        <a:t> (%)</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36.37 ± 2.55</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27.24 ± 6.10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6.905</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5"/>
                  </a:ext>
                </a:extLst>
              </a:tr>
              <a:tr h="379553">
                <a:tc>
                  <a:txBody>
                    <a:bodyPr/>
                    <a:lstStyle/>
                    <a:p>
                      <a:pPr>
                        <a:spcBef>
                          <a:spcPts val="600"/>
                        </a:spcBef>
                        <a:spcAft>
                          <a:spcPts val="600"/>
                        </a:spcAft>
                      </a:pPr>
                      <a:r>
                        <a:rPr lang="en-US" sz="1300" b="1" dirty="0">
                          <a:latin typeface="Times New Roman" pitchFamily="18" charset="0"/>
                          <a:ea typeface="Times New Roman"/>
                          <a:cs typeface="Times New Roman" pitchFamily="18" charset="0"/>
                        </a:rPr>
                        <a:t>Platelet</a:t>
                      </a:r>
                      <a:r>
                        <a:rPr lang="en-US" sz="1300" b="1" dirty="0">
                          <a:latin typeface="Times New Roman" pitchFamily="18" charset="0"/>
                          <a:ea typeface="MS Mincho"/>
                          <a:cs typeface="Times New Roman" pitchFamily="18" charset="0"/>
                        </a:rPr>
                        <a:t>(</a:t>
                      </a:r>
                      <a:r>
                        <a:rPr lang="en-US" sz="1300" b="1" dirty="0" err="1">
                          <a:latin typeface="Times New Roman" pitchFamily="18" charset="0"/>
                          <a:ea typeface="MS Mincho"/>
                          <a:cs typeface="Times New Roman" pitchFamily="18" charset="0"/>
                        </a:rPr>
                        <a:t>cmm</a:t>
                      </a:r>
                      <a:r>
                        <a:rPr lang="en-US" sz="1300" b="1" dirty="0">
                          <a:latin typeface="Times New Roman" pitchFamily="18" charset="0"/>
                          <a:ea typeface="MS Mincho"/>
                          <a:cs typeface="Times New Roman" pitchFamily="18" charset="0"/>
                        </a:rPr>
                        <a:t>)³</a:t>
                      </a:r>
                      <a:endParaRPr lang="en-US" sz="13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292.24 ± 52.92</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154.16 ± 33.48</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11.025</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6"/>
                  </a:ext>
                </a:extLst>
              </a:tr>
              <a:tr h="379553">
                <a:tc>
                  <a:txBody>
                    <a:bodyPr/>
                    <a:lstStyle/>
                    <a:p>
                      <a:pPr>
                        <a:spcBef>
                          <a:spcPts val="600"/>
                        </a:spcBef>
                        <a:spcAft>
                          <a:spcPts val="600"/>
                        </a:spcAft>
                      </a:pPr>
                      <a:r>
                        <a:rPr lang="en-US" sz="1300" b="1" dirty="0" err="1">
                          <a:latin typeface="Times New Roman" pitchFamily="18" charset="0"/>
                          <a:ea typeface="Times New Roman"/>
                          <a:cs typeface="Times New Roman" pitchFamily="18" charset="0"/>
                        </a:rPr>
                        <a:t>Creat</a:t>
                      </a:r>
                      <a:r>
                        <a:rPr lang="en-US" sz="1300" b="1" dirty="0">
                          <a:latin typeface="Times New Roman" pitchFamily="18" charset="0"/>
                          <a:ea typeface="Times New Roman"/>
                          <a:cs typeface="Times New Roman" pitchFamily="18" charset="0"/>
                        </a:rPr>
                        <a:t> (mg/dl)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0.39 ± 0.14</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9.25 ± 2.02</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21.878</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7"/>
                  </a:ext>
                </a:extLst>
              </a:tr>
              <a:tr h="231458">
                <a:tc>
                  <a:txBody>
                    <a:bodyPr/>
                    <a:lstStyle/>
                    <a:p>
                      <a:pPr>
                        <a:spcBef>
                          <a:spcPts val="600"/>
                        </a:spcBef>
                        <a:spcAft>
                          <a:spcPts val="600"/>
                        </a:spcAft>
                      </a:pPr>
                      <a:r>
                        <a:rPr lang="en-US" sz="1300" b="1" dirty="0">
                          <a:solidFill>
                            <a:srgbClr val="00B050"/>
                          </a:solidFill>
                          <a:latin typeface="Times New Roman" pitchFamily="18" charset="0"/>
                          <a:ea typeface="Times New Roman"/>
                          <a:cs typeface="Times New Roman" pitchFamily="18" charset="0"/>
                        </a:rPr>
                        <a:t>Ca (mg/dl)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00B050"/>
                          </a:solidFill>
                          <a:latin typeface="Times New Roman" pitchFamily="18" charset="0"/>
                          <a:ea typeface="Times New Roman"/>
                          <a:cs typeface="Times New Roman" pitchFamily="18" charset="0"/>
                        </a:rPr>
                        <a:t>9.13 ± 0.41</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00B050"/>
                          </a:solidFill>
                          <a:latin typeface="Times New Roman" pitchFamily="18" charset="0"/>
                          <a:ea typeface="Times New Roman"/>
                          <a:cs typeface="Times New Roman" pitchFamily="18" charset="0"/>
                        </a:rPr>
                        <a:t>9.26 ± 1.66</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00B050"/>
                          </a:solidFill>
                          <a:latin typeface="Times New Roman" pitchFamily="18" charset="0"/>
                          <a:ea typeface="Times New Roman"/>
                          <a:cs typeface="Times New Roman" pitchFamily="18" charset="0"/>
                        </a:rPr>
                        <a:t>0.380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00B050"/>
                          </a:solidFill>
                          <a:latin typeface="Times New Roman" pitchFamily="18" charset="0"/>
                          <a:ea typeface="Times New Roman"/>
                          <a:cs typeface="Times New Roman" pitchFamily="18" charset="0"/>
                        </a:rPr>
                        <a:t>0.706</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8"/>
                  </a:ext>
                </a:extLst>
              </a:tr>
              <a:tr h="282728">
                <a:tc>
                  <a:txBody>
                    <a:bodyPr/>
                    <a:lstStyle/>
                    <a:p>
                      <a:pPr>
                        <a:spcBef>
                          <a:spcPts val="600"/>
                        </a:spcBef>
                        <a:spcAft>
                          <a:spcPts val="600"/>
                        </a:spcAft>
                      </a:pPr>
                      <a:r>
                        <a:rPr lang="en-US" sz="1300" b="1" dirty="0">
                          <a:latin typeface="Times New Roman" pitchFamily="18" charset="0"/>
                          <a:ea typeface="Times New Roman"/>
                          <a:cs typeface="Times New Roman" pitchFamily="18" charset="0"/>
                        </a:rPr>
                        <a:t>Phosphate (mg/dl)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4.34 ± 0.30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8.21 ± 3.55</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5.431</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9"/>
                  </a:ext>
                </a:extLst>
              </a:tr>
              <a:tr h="203200">
                <a:tc>
                  <a:txBody>
                    <a:bodyPr/>
                    <a:lstStyle/>
                    <a:p>
                      <a:pPr>
                        <a:spcBef>
                          <a:spcPts val="600"/>
                        </a:spcBef>
                        <a:spcAft>
                          <a:spcPts val="600"/>
                        </a:spcAft>
                      </a:pPr>
                      <a:r>
                        <a:rPr lang="en-US" sz="1300" b="1" dirty="0">
                          <a:solidFill>
                            <a:srgbClr val="C00000"/>
                          </a:solidFill>
                          <a:latin typeface="Times New Roman" pitchFamily="18" charset="0"/>
                          <a:ea typeface="Times New Roman"/>
                          <a:cs typeface="Times New Roman" pitchFamily="18" charset="0"/>
                        </a:rPr>
                        <a:t>PTH (Pg/ml)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C00000"/>
                          </a:solidFill>
                          <a:latin typeface="Times New Roman" pitchFamily="18" charset="0"/>
                          <a:ea typeface="Times New Roman"/>
                          <a:cs typeface="Times New Roman" pitchFamily="18" charset="0"/>
                        </a:rPr>
                        <a:t>33.60 ± 12.10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C00000"/>
                          </a:solidFill>
                          <a:latin typeface="Times New Roman" pitchFamily="18" charset="0"/>
                          <a:ea typeface="Times New Roman"/>
                          <a:cs typeface="Times New Roman" pitchFamily="18" charset="0"/>
                        </a:rPr>
                        <a:t>786.50 ± 376.20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C00000"/>
                          </a:solidFill>
                          <a:latin typeface="Times New Roman" pitchFamily="18" charset="0"/>
                          <a:ea typeface="Times New Roman"/>
                          <a:cs typeface="Times New Roman" pitchFamily="18" charset="0"/>
                        </a:rPr>
                        <a:t>10.001</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solidFill>
                            <a:srgbClr val="C00000"/>
                          </a:solidFill>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10"/>
                  </a:ext>
                </a:extLst>
              </a:tr>
              <a:tr h="396240">
                <a:tc>
                  <a:txBody>
                    <a:bodyPr/>
                    <a:lstStyle/>
                    <a:p>
                      <a:pPr>
                        <a:spcBef>
                          <a:spcPts val="600"/>
                        </a:spcBef>
                        <a:spcAft>
                          <a:spcPts val="600"/>
                        </a:spcAft>
                      </a:pPr>
                      <a:r>
                        <a:rPr lang="en-US" sz="1300" b="1" dirty="0" err="1">
                          <a:latin typeface="Times New Roman" pitchFamily="18" charset="0"/>
                          <a:ea typeface="Times New Roman"/>
                          <a:cs typeface="Times New Roman" pitchFamily="18" charset="0"/>
                        </a:rPr>
                        <a:t>Alk.phosphatase</a:t>
                      </a:r>
                      <a:r>
                        <a:rPr lang="en-US" sz="1300" b="1" dirty="0">
                          <a:latin typeface="Times New Roman" pitchFamily="18" charset="0"/>
                          <a:ea typeface="Times New Roman"/>
                          <a:cs typeface="Times New Roman" pitchFamily="18" charset="0"/>
                        </a:rPr>
                        <a:t> (U/l)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187.83 ± 30.25</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418.08 ± 166.69</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6.796</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11"/>
                  </a:ext>
                </a:extLst>
              </a:tr>
              <a:tr h="203200">
                <a:tc>
                  <a:txBody>
                    <a:bodyPr/>
                    <a:lstStyle/>
                    <a:p>
                      <a:pPr>
                        <a:spcBef>
                          <a:spcPts val="600"/>
                        </a:spcBef>
                        <a:spcAft>
                          <a:spcPts val="600"/>
                        </a:spcAft>
                      </a:pPr>
                      <a:r>
                        <a:rPr lang="en-US" sz="1300" b="1" dirty="0">
                          <a:latin typeface="Times New Roman" pitchFamily="18" charset="0"/>
                          <a:ea typeface="Times New Roman"/>
                          <a:cs typeface="Times New Roman" pitchFamily="18" charset="0"/>
                        </a:rPr>
                        <a:t>BUN(mg/dl)</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12.60 ± 5.83</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185.08 ± 36.49</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a:latin typeface="Times New Roman" pitchFamily="18" charset="0"/>
                          <a:ea typeface="Times New Roman"/>
                          <a:cs typeface="Times New Roman" pitchFamily="18" charset="0"/>
                        </a:rPr>
                        <a:t>23.338</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300" b="1" dirty="0">
                          <a:latin typeface="Times New Roman" pitchFamily="18" charset="0"/>
                          <a:ea typeface="Times New Roman"/>
                          <a:cs typeface="Times New Roman" pitchFamily="18" charset="0"/>
                        </a:rPr>
                        <a:t>0.000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12"/>
                  </a:ext>
                </a:extLst>
              </a:tr>
            </a:tbl>
          </a:graphicData>
        </a:graphic>
      </p:graphicFrame>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8" name="Rectangle 7"/>
          <p:cNvSpPr/>
          <p:nvPr/>
        </p:nvSpPr>
        <p:spPr>
          <a:xfrm>
            <a:off x="606672" y="893122"/>
            <a:ext cx="7323992" cy="707874"/>
          </a:xfrm>
          <a:prstGeom prst="rect">
            <a:avLst/>
          </a:prstGeom>
        </p:spPr>
        <p:txBody>
          <a:bodyPr wrap="square" lIns="91426" tIns="45714" rIns="91426" bIns="45714">
            <a:spAutoFit/>
          </a:bodyPr>
          <a:lstStyle/>
          <a:p>
            <a:pPr marL="285708" indent="-285708" algn="ctr">
              <a:buFont typeface="Wingdings" pitchFamily="2" charset="2"/>
              <a:buChar char="Ø"/>
            </a:pPr>
            <a:r>
              <a:rPr lang="en-US" sz="2000" b="1" dirty="0">
                <a:solidFill>
                  <a:srgbClr val="FF0000"/>
                </a:solidFill>
                <a:latin typeface="Times New Roman" pitchFamily="18" charset="0"/>
                <a:cs typeface="Times New Roman" pitchFamily="18" charset="0"/>
              </a:rPr>
              <a:t>Comparison between dialysis and control group regarding CBC and laboratory data</a:t>
            </a:r>
          </a:p>
        </p:txBody>
      </p:sp>
      <p:sp>
        <p:nvSpPr>
          <p:cNvPr id="2" name="Oval 1">
            <a:extLst>
              <a:ext uri="{FF2B5EF4-FFF2-40B4-BE49-F238E27FC236}">
                <a16:creationId xmlns="" xmlns:a16="http://schemas.microsoft.com/office/drawing/2014/main" id="{A86F7C23-1115-4C11-8303-D76DD938E4BE}"/>
              </a:ext>
            </a:extLst>
          </p:cNvPr>
          <p:cNvSpPr/>
          <p:nvPr/>
        </p:nvSpPr>
        <p:spPr>
          <a:xfrm>
            <a:off x="6617367" y="4896854"/>
            <a:ext cx="1070811" cy="457200"/>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 xmlns:a16="http://schemas.microsoft.com/office/drawing/2014/main" id="{4D689D90-767B-4014-B96D-E3C10C59BAC8}"/>
              </a:ext>
            </a:extLst>
          </p:cNvPr>
          <p:cNvSpPr/>
          <p:nvPr/>
        </p:nvSpPr>
        <p:spPr>
          <a:xfrm>
            <a:off x="6601326" y="5494422"/>
            <a:ext cx="1070811" cy="376989"/>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801905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605867215"/>
              </p:ext>
            </p:extLst>
          </p:nvPr>
        </p:nvGraphicFramePr>
        <p:xfrm>
          <a:off x="1166140" y="1726744"/>
          <a:ext cx="6159017" cy="2150696"/>
        </p:xfrm>
        <a:graphic>
          <a:graphicData uri="http://schemas.openxmlformats.org/drawingml/2006/table">
            <a:tbl>
              <a:tblPr firstRow="1" bandRow="1">
                <a:tableStyleId>{93296810-A885-4BE3-A3E7-6D5BEEA58F35}</a:tableStyleId>
              </a:tblPr>
              <a:tblGrid>
                <a:gridCol w="2108367">
                  <a:extLst>
                    <a:ext uri="{9D8B030D-6E8A-4147-A177-3AD203B41FA5}">
                      <a16:colId xmlns="" xmlns:a16="http://schemas.microsoft.com/office/drawing/2014/main" val="20000"/>
                    </a:ext>
                  </a:extLst>
                </a:gridCol>
                <a:gridCol w="1909986">
                  <a:extLst>
                    <a:ext uri="{9D8B030D-6E8A-4147-A177-3AD203B41FA5}">
                      <a16:colId xmlns="" xmlns:a16="http://schemas.microsoft.com/office/drawing/2014/main" val="20001"/>
                    </a:ext>
                  </a:extLst>
                </a:gridCol>
                <a:gridCol w="1024195">
                  <a:extLst>
                    <a:ext uri="{9D8B030D-6E8A-4147-A177-3AD203B41FA5}">
                      <a16:colId xmlns="" xmlns:a16="http://schemas.microsoft.com/office/drawing/2014/main" val="20002"/>
                    </a:ext>
                  </a:extLst>
                </a:gridCol>
                <a:gridCol w="1116469">
                  <a:extLst>
                    <a:ext uri="{9D8B030D-6E8A-4147-A177-3AD203B41FA5}">
                      <a16:colId xmlns="" xmlns:a16="http://schemas.microsoft.com/office/drawing/2014/main" val="20003"/>
                    </a:ext>
                  </a:extLst>
                </a:gridCol>
              </a:tblGrid>
              <a:tr h="478341">
                <a:tc rowSpan="2">
                  <a:txBody>
                    <a:bodyPr/>
                    <a:lstStyle/>
                    <a:p>
                      <a:pPr algn="ctr">
                        <a:spcBef>
                          <a:spcPts val="600"/>
                        </a:spcBef>
                        <a:spcAft>
                          <a:spcPts val="600"/>
                        </a:spcAft>
                      </a:pPr>
                      <a:r>
                        <a:rPr lang="en-US" sz="1400" b="1" dirty="0">
                          <a:solidFill>
                            <a:schemeClr val="tx1"/>
                          </a:solidFill>
                          <a:latin typeface="Times New Roman" pitchFamily="18" charset="0"/>
                          <a:ea typeface="Times New Roman"/>
                          <a:cs typeface="Times New Roman" pitchFamily="18" charset="0"/>
                        </a:rPr>
                        <a:t>Sclerostin serum level (</a:t>
                      </a:r>
                      <a:r>
                        <a:rPr lang="en-US" sz="1400" b="1" dirty="0" err="1">
                          <a:solidFill>
                            <a:schemeClr val="tx1"/>
                          </a:solidFill>
                          <a:latin typeface="Times New Roman" pitchFamily="18" charset="0"/>
                          <a:ea typeface="Times New Roman"/>
                          <a:cs typeface="Times New Roman" pitchFamily="18" charset="0"/>
                        </a:rPr>
                        <a:t>ng</a:t>
                      </a:r>
                      <a:r>
                        <a:rPr lang="en-US" sz="1400" b="1" dirty="0">
                          <a:solidFill>
                            <a:schemeClr val="tx1"/>
                          </a:solidFill>
                          <a:latin typeface="Times New Roman" pitchFamily="18" charset="0"/>
                          <a:ea typeface="Times New Roman"/>
                          <a:cs typeface="Times New Roman" pitchFamily="18" charset="0"/>
                        </a:rPr>
                        <a:t>/ml)</a:t>
                      </a:r>
                    </a:p>
                  </a:txBody>
                  <a:tcPr marL="68580" marR="68580" marT="0" marB="0" anchor="ctr">
                    <a:cell3D prstMaterial="dkEdge">
                      <a:bevel/>
                      <a:lightRig rig="flood" dir="t"/>
                    </a:cell3D>
                    <a:solidFill>
                      <a:schemeClr val="accent4">
                        <a:lumMod val="60000"/>
                        <a:lumOff val="40000"/>
                      </a:schemeClr>
                    </a:solidFill>
                  </a:tcPr>
                </a:tc>
                <a:tc rowSpan="2">
                  <a:txBody>
                    <a:bodyPr/>
                    <a:lstStyle/>
                    <a:p>
                      <a:pPr algn="ctr">
                        <a:spcBef>
                          <a:spcPts val="600"/>
                        </a:spcBef>
                        <a:spcAft>
                          <a:spcPts val="600"/>
                        </a:spcAft>
                      </a:pPr>
                      <a:r>
                        <a:rPr lang="en-US" sz="1400" b="1" dirty="0" err="1">
                          <a:solidFill>
                            <a:schemeClr val="tx1"/>
                          </a:solidFill>
                          <a:latin typeface="Times New Roman" pitchFamily="18" charset="0"/>
                          <a:ea typeface="Times New Roman"/>
                          <a:cs typeface="Times New Roman" pitchFamily="18" charset="0"/>
                        </a:rPr>
                        <a:t>Mean±SD</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gridSpan="2">
                  <a:txBody>
                    <a:bodyPr/>
                    <a:lstStyle/>
                    <a:p>
                      <a:pPr algn="ctr">
                        <a:spcBef>
                          <a:spcPts val="400"/>
                        </a:spcBef>
                        <a:spcAft>
                          <a:spcPts val="400"/>
                        </a:spcAft>
                      </a:pPr>
                      <a:r>
                        <a:rPr lang="en-US" sz="1400" dirty="0">
                          <a:solidFill>
                            <a:schemeClr val="tx1"/>
                          </a:solidFill>
                          <a:latin typeface="Times New Roman" pitchFamily="18" charset="0"/>
                          <a:cs typeface="Times New Roman" pitchFamily="18" charset="0"/>
                        </a:rPr>
                        <a:t>Independent t-test</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hMerge="1">
                  <a:txBody>
                    <a:bodyPr/>
                    <a:lstStyle/>
                    <a:p>
                      <a:pPr rtl="1"/>
                      <a:endParaRPr lang="ar-EG"/>
                    </a:p>
                  </a:txBody>
                  <a:tcPr/>
                </a:tc>
                <a:extLst>
                  <a:ext uri="{0D108BD9-81ED-4DB2-BD59-A6C34878D82A}">
                    <a16:rowId xmlns="" xmlns:a16="http://schemas.microsoft.com/office/drawing/2014/main" val="10000"/>
                  </a:ext>
                </a:extLst>
              </a:tr>
              <a:tr h="224370">
                <a:tc vMerge="1">
                  <a:txBody>
                    <a:bodyPr/>
                    <a:lstStyle/>
                    <a:p>
                      <a:pPr rtl="1"/>
                      <a:endParaRPr lang="ar-EG" dirty="0"/>
                    </a:p>
                  </a:txBody>
                  <a:tcPr/>
                </a:tc>
                <a:tc vMerge="1">
                  <a:txBody>
                    <a:bodyPr/>
                    <a:lstStyle/>
                    <a:p>
                      <a:pPr rtl="1"/>
                      <a:endParaRPr lang="ar-EG" dirty="0"/>
                    </a:p>
                  </a:txBody>
                  <a:tcP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400" b="1" dirty="0">
                          <a:solidFill>
                            <a:schemeClr val="tx1"/>
                          </a:solidFill>
                          <a:latin typeface="Times New Roman" pitchFamily="18" charset="0"/>
                          <a:cs typeface="Times New Roman" pitchFamily="18" charset="0"/>
                        </a:rPr>
                        <a:t>t</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400" b="1" dirty="0">
                          <a:solidFill>
                            <a:schemeClr val="tx1"/>
                          </a:solidFill>
                          <a:latin typeface="Times New Roman" pitchFamily="18" charset="0"/>
                          <a:cs typeface="Times New Roman" pitchFamily="18" charset="0"/>
                        </a:rPr>
                        <a:t>p-value</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1"/>
                  </a:ext>
                </a:extLst>
              </a:tr>
              <a:tr h="379553">
                <a:tc>
                  <a:txBody>
                    <a:bodyPr/>
                    <a:lstStyle/>
                    <a:p>
                      <a:pPr algn="l">
                        <a:spcBef>
                          <a:spcPts val="600"/>
                        </a:spcBef>
                        <a:spcAft>
                          <a:spcPts val="600"/>
                        </a:spcAft>
                      </a:pPr>
                      <a:r>
                        <a:rPr lang="en-US" sz="1500" b="1" dirty="0">
                          <a:latin typeface="Times New Roman" pitchFamily="18" charset="0"/>
                          <a:ea typeface="Times New Roman"/>
                          <a:cs typeface="Times New Roman" pitchFamily="18" charset="0"/>
                        </a:rPr>
                        <a:t>Control group</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Times New Roman" pitchFamily="18" charset="0"/>
                          <a:ea typeface="Times New Roman"/>
                          <a:cs typeface="Times New Roman" pitchFamily="18" charset="0"/>
                        </a:rPr>
                        <a:t>0.290 ± 0.074</a:t>
                      </a:r>
                    </a:p>
                  </a:txBody>
                  <a:tcPr marL="68580" marR="68580" marT="0" marB="0" anchor="ctr">
                    <a:cell3D prstMaterial="dkEdge">
                      <a:bevel/>
                      <a:lightRig rig="flood" dir="t"/>
                    </a:cell3D>
                    <a:solidFill>
                      <a:srgbClr val="FFFFFF"/>
                    </a:solidFill>
                  </a:tcPr>
                </a:tc>
                <a:tc rowSpan="2">
                  <a:txBody>
                    <a:bodyPr/>
                    <a:lstStyle/>
                    <a:p>
                      <a:pPr algn="ctr">
                        <a:spcBef>
                          <a:spcPts val="600"/>
                        </a:spcBef>
                        <a:spcAft>
                          <a:spcPts val="600"/>
                        </a:spcAft>
                      </a:pPr>
                      <a:r>
                        <a:rPr lang="en-US" sz="1500" b="1" dirty="0">
                          <a:solidFill>
                            <a:srgbClr val="C00000"/>
                          </a:solidFill>
                          <a:latin typeface="Times New Roman" pitchFamily="18" charset="0"/>
                          <a:ea typeface="Times New Roman"/>
                          <a:cs typeface="Times New Roman" pitchFamily="18" charset="0"/>
                        </a:rPr>
                        <a:t>5.76</a:t>
                      </a:r>
                    </a:p>
                  </a:txBody>
                  <a:tcPr marL="68580" marR="68580" marT="0" marB="0" anchor="ctr">
                    <a:cell3D prstMaterial="dkEdge">
                      <a:bevel/>
                      <a:lightRig rig="flood" dir="t"/>
                    </a:cell3D>
                    <a:solidFill>
                      <a:srgbClr val="FFFFFF"/>
                    </a:solidFill>
                  </a:tcPr>
                </a:tc>
                <a:tc rowSpan="2">
                  <a:txBody>
                    <a:bodyPr/>
                    <a:lstStyle/>
                    <a:p>
                      <a:pPr algn="ctr">
                        <a:spcBef>
                          <a:spcPts val="600"/>
                        </a:spcBef>
                        <a:spcAft>
                          <a:spcPts val="600"/>
                        </a:spcAft>
                      </a:pPr>
                      <a:r>
                        <a:rPr lang="en-US" sz="1500" b="1" dirty="0">
                          <a:solidFill>
                            <a:srgbClr val="C00000"/>
                          </a:solidFill>
                          <a:latin typeface="Times New Roman" pitchFamily="18" charset="0"/>
                          <a:ea typeface="Times New Roman"/>
                          <a:cs typeface="Times New Roman" pitchFamily="18" charset="0"/>
                        </a:rPr>
                        <a:t>0.001</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2"/>
                  </a:ext>
                </a:extLst>
              </a:tr>
              <a:tr h="309326">
                <a:tc>
                  <a:txBody>
                    <a:bodyPr/>
                    <a:lstStyle/>
                    <a:p>
                      <a:pPr algn="l">
                        <a:spcBef>
                          <a:spcPts val="600"/>
                        </a:spcBef>
                        <a:spcAft>
                          <a:spcPts val="600"/>
                        </a:spcAft>
                      </a:pPr>
                      <a:r>
                        <a:rPr lang="en-US" sz="1500" b="1" dirty="0">
                          <a:solidFill>
                            <a:srgbClr val="C00000"/>
                          </a:solidFill>
                          <a:latin typeface="Times New Roman" pitchFamily="18" charset="0"/>
                          <a:ea typeface="Times New Roman"/>
                          <a:cs typeface="Times New Roman" pitchFamily="18" charset="0"/>
                        </a:rPr>
                        <a:t>Patients group</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500" b="1" dirty="0">
                          <a:solidFill>
                            <a:srgbClr val="C00000"/>
                          </a:solidFill>
                          <a:latin typeface="Times New Roman" pitchFamily="18" charset="0"/>
                          <a:ea typeface="Times New Roman"/>
                          <a:cs typeface="Times New Roman" pitchFamily="18" charset="0"/>
                        </a:rPr>
                        <a:t>1.754 ± 1.311</a:t>
                      </a:r>
                    </a:p>
                  </a:txBody>
                  <a:tcPr marL="68580" marR="68580" marT="0" marB="0" anchor="ctr">
                    <a:cell3D prstMaterial="dkEdge">
                      <a:bevel/>
                      <a:lightRig rig="flood" dir="t"/>
                    </a:cell3D>
                    <a:solidFill>
                      <a:srgbClr val="FFFFFF"/>
                    </a:solidFill>
                  </a:tcPr>
                </a:tc>
                <a:tc vMerge="1">
                  <a:txBody>
                    <a:bodyPr/>
                    <a:lstStyle/>
                    <a:p>
                      <a:pPr rtl="1"/>
                      <a:endParaRPr lang="ar-EG"/>
                    </a:p>
                  </a:txBody>
                  <a:tcPr>
                    <a:cell3D prstMaterial="dkEdge">
                      <a:bevel/>
                      <a:lightRig rig="flood" dir="t"/>
                    </a:cell3D>
                    <a:solidFill>
                      <a:srgbClr val="FFFFFF"/>
                    </a:solidFill>
                  </a:tcPr>
                </a:tc>
                <a:tc vMerge="1">
                  <a:txBody>
                    <a:bodyPr/>
                    <a:lstStyle/>
                    <a:p>
                      <a:pPr rtl="1"/>
                      <a:endParaRPr lang="ar-EG"/>
                    </a:p>
                  </a:txBody>
                  <a:tcPr>
                    <a:cell3D prstMaterial="dkEdge">
                      <a:bevel/>
                      <a:lightRig rig="flood" dir="t"/>
                    </a:cell3D>
                    <a:solidFill>
                      <a:srgbClr val="FFFFFF"/>
                    </a:solidFill>
                  </a:tcPr>
                </a:tc>
                <a:extLst>
                  <a:ext uri="{0D108BD9-81ED-4DB2-BD59-A6C34878D82A}">
                    <a16:rowId xmlns="" xmlns:a16="http://schemas.microsoft.com/office/drawing/2014/main" val="10003"/>
                  </a:ext>
                </a:extLst>
              </a:tr>
              <a:tr h="379553">
                <a:tc>
                  <a:txBody>
                    <a:bodyPr/>
                    <a:lstStyle/>
                    <a:p>
                      <a:pPr algn="l">
                        <a:spcBef>
                          <a:spcPts val="600"/>
                        </a:spcBef>
                        <a:spcAft>
                          <a:spcPts val="600"/>
                        </a:spcAft>
                      </a:pPr>
                      <a:r>
                        <a:rPr lang="en-US" sz="1500" b="1" dirty="0">
                          <a:latin typeface="Times New Roman" pitchFamily="18" charset="0"/>
                          <a:ea typeface="Times New Roman"/>
                          <a:cs typeface="Times New Roman" pitchFamily="18" charset="0"/>
                        </a:rPr>
                        <a:t>Female</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Times New Roman" pitchFamily="18" charset="0"/>
                          <a:ea typeface="Times New Roman"/>
                          <a:cs typeface="Times New Roman" pitchFamily="18" charset="0"/>
                        </a:rPr>
                        <a:t>1.28 ± 0.62</a:t>
                      </a:r>
                    </a:p>
                  </a:txBody>
                  <a:tcPr marL="68580" marR="68580" marT="0" marB="0" anchor="ctr">
                    <a:cell3D prstMaterial="dkEdge">
                      <a:bevel/>
                      <a:lightRig rig="flood" dir="t"/>
                    </a:cell3D>
                    <a:solidFill>
                      <a:srgbClr val="FFFFFF"/>
                    </a:solidFill>
                  </a:tcPr>
                </a:tc>
                <a:tc rowSpan="2">
                  <a:txBody>
                    <a:bodyPr/>
                    <a:lstStyle/>
                    <a:p>
                      <a:pPr algn="ctr">
                        <a:spcBef>
                          <a:spcPts val="600"/>
                        </a:spcBef>
                        <a:spcAft>
                          <a:spcPts val="600"/>
                        </a:spcAft>
                      </a:pPr>
                      <a:r>
                        <a:rPr kumimoji="0" lang="en-US" sz="1500" b="1" kern="1200" dirty="0">
                          <a:solidFill>
                            <a:srgbClr val="C00000"/>
                          </a:solidFill>
                          <a:latin typeface="Times New Roman" pitchFamily="18" charset="0"/>
                          <a:ea typeface="+mn-ea"/>
                          <a:cs typeface="Times New Roman" pitchFamily="18" charset="0"/>
                        </a:rPr>
                        <a:t>2.196</a:t>
                      </a:r>
                      <a:endParaRPr lang="en-US" sz="1500" b="1" dirty="0">
                        <a:solidFill>
                          <a:srgbClr val="C00000"/>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tc rowSpan="2">
                  <a:txBody>
                    <a:bodyPr/>
                    <a:lstStyle/>
                    <a:p>
                      <a:pPr algn="ctr">
                        <a:spcBef>
                          <a:spcPts val="600"/>
                        </a:spcBef>
                        <a:spcAft>
                          <a:spcPts val="600"/>
                        </a:spcAft>
                      </a:pPr>
                      <a:r>
                        <a:rPr kumimoji="0" lang="en-US" sz="1500" b="1" kern="1200" dirty="0">
                          <a:solidFill>
                            <a:srgbClr val="C00000"/>
                          </a:solidFill>
                          <a:latin typeface="Times New Roman" pitchFamily="18" charset="0"/>
                          <a:ea typeface="+mn-ea"/>
                          <a:cs typeface="Times New Roman" pitchFamily="18" charset="0"/>
                        </a:rPr>
                        <a:t>0.038</a:t>
                      </a:r>
                      <a:endParaRPr lang="en-US" sz="1500" b="1" dirty="0">
                        <a:solidFill>
                          <a:srgbClr val="C00000"/>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4"/>
                  </a:ext>
                </a:extLst>
              </a:tr>
              <a:tr h="379553">
                <a:tc>
                  <a:txBody>
                    <a:bodyPr/>
                    <a:lstStyle/>
                    <a:p>
                      <a:pPr algn="l">
                        <a:spcBef>
                          <a:spcPts val="600"/>
                        </a:spcBef>
                        <a:spcAft>
                          <a:spcPts val="600"/>
                        </a:spcAft>
                      </a:pPr>
                      <a:r>
                        <a:rPr lang="en-US" sz="1500" b="1" dirty="0">
                          <a:solidFill>
                            <a:srgbClr val="C00000"/>
                          </a:solidFill>
                          <a:latin typeface="Times New Roman" pitchFamily="18" charset="0"/>
                          <a:ea typeface="Times New Roman"/>
                          <a:cs typeface="Times New Roman" pitchFamily="18" charset="0"/>
                        </a:rPr>
                        <a:t>Male</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500" b="1" dirty="0">
                          <a:solidFill>
                            <a:srgbClr val="C00000"/>
                          </a:solidFill>
                          <a:latin typeface="Times New Roman" pitchFamily="18" charset="0"/>
                          <a:ea typeface="Times New Roman"/>
                          <a:cs typeface="Times New Roman" pitchFamily="18" charset="0"/>
                        </a:rPr>
                        <a:t>2.36 ± 1.70</a:t>
                      </a:r>
                    </a:p>
                  </a:txBody>
                  <a:tcPr marL="68580" marR="68580" marT="0" marB="0" anchor="ctr">
                    <a:cell3D prstMaterial="dkEdge">
                      <a:bevel/>
                      <a:lightRig rig="flood" dir="t"/>
                    </a:cell3D>
                    <a:solidFill>
                      <a:srgbClr val="FFFFFF"/>
                    </a:solidFill>
                  </a:tcPr>
                </a:tc>
                <a:tc vMerge="1">
                  <a:txBody>
                    <a:bodyPr/>
                    <a:lstStyle/>
                    <a:p>
                      <a:pPr algn="ctr">
                        <a:spcBef>
                          <a:spcPts val="600"/>
                        </a:spcBef>
                        <a:spcAft>
                          <a:spcPts val="600"/>
                        </a:spcAft>
                      </a:pPr>
                      <a:endParaRPr lang="en-US" sz="1400">
                        <a:solidFill>
                          <a:srgbClr val="C00000"/>
                        </a:solidFill>
                        <a:latin typeface="Times New Roman"/>
                        <a:ea typeface="Times New Roman"/>
                        <a:cs typeface="Simplified Arabic"/>
                      </a:endParaRPr>
                    </a:p>
                  </a:txBody>
                  <a:tcPr marL="68580" marR="68580" marT="0" marB="0" anchor="ctr">
                    <a:cell3D prstMaterial="dkEdge">
                      <a:bevel/>
                      <a:lightRig rig="flood" dir="t"/>
                    </a:cell3D>
                    <a:solidFill>
                      <a:srgbClr val="FFFFFF"/>
                    </a:solidFill>
                  </a:tcPr>
                </a:tc>
                <a:tc vMerge="1">
                  <a:txBody>
                    <a:bodyPr/>
                    <a:lstStyle/>
                    <a:p>
                      <a:pPr algn="ctr">
                        <a:spcBef>
                          <a:spcPts val="600"/>
                        </a:spcBef>
                        <a:spcAft>
                          <a:spcPts val="600"/>
                        </a:spcAft>
                      </a:pPr>
                      <a:endParaRPr lang="en-US" sz="1400" dirty="0">
                        <a:solidFill>
                          <a:srgbClr val="C00000"/>
                        </a:solidFill>
                        <a:latin typeface="Times New Roman"/>
                        <a:ea typeface="Times New Roman"/>
                        <a:cs typeface="Simplified Arabic"/>
                      </a:endParaRP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5"/>
                  </a:ext>
                </a:extLst>
              </a:tr>
            </a:tbl>
          </a:graphicData>
        </a:graphic>
      </p:graphicFrame>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9" name="Rectangle 8"/>
          <p:cNvSpPr/>
          <p:nvPr/>
        </p:nvSpPr>
        <p:spPr>
          <a:xfrm>
            <a:off x="606672" y="893122"/>
            <a:ext cx="7323992" cy="707874"/>
          </a:xfrm>
          <a:prstGeom prst="rect">
            <a:avLst/>
          </a:prstGeom>
        </p:spPr>
        <p:txBody>
          <a:bodyPr wrap="square" lIns="91426" tIns="45714" rIns="91426" bIns="45714">
            <a:spAutoFit/>
          </a:bodyPr>
          <a:lstStyle/>
          <a:p>
            <a:pPr marL="285708" indent="-285708" algn="ctr">
              <a:buFont typeface="Wingdings" pitchFamily="2" charset="2"/>
              <a:buChar char="Ø"/>
            </a:pPr>
            <a:r>
              <a:rPr lang="en-US" sz="2000" b="1" dirty="0">
                <a:solidFill>
                  <a:srgbClr val="FF0000"/>
                </a:solidFill>
                <a:latin typeface="Times New Roman" pitchFamily="18" charset="0"/>
                <a:cs typeface="Times New Roman" pitchFamily="18" charset="0"/>
              </a:rPr>
              <a:t>Comparison between dialysis group and control group regarding Sclerostin serum level</a:t>
            </a:r>
          </a:p>
        </p:txBody>
      </p:sp>
      <p:sp>
        <p:nvSpPr>
          <p:cNvPr id="8" name="Oval 7">
            <a:extLst>
              <a:ext uri="{FF2B5EF4-FFF2-40B4-BE49-F238E27FC236}">
                <a16:creationId xmlns="" xmlns:a16="http://schemas.microsoft.com/office/drawing/2014/main" id="{EA8900AB-C976-416F-8B05-8F4758C29FC9}"/>
              </a:ext>
            </a:extLst>
          </p:cNvPr>
          <p:cNvSpPr/>
          <p:nvPr/>
        </p:nvSpPr>
        <p:spPr>
          <a:xfrm>
            <a:off x="6244388" y="2574759"/>
            <a:ext cx="1070811" cy="457200"/>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 xmlns:a16="http://schemas.microsoft.com/office/drawing/2014/main" id="{2B62D57B-4AB0-4D48-AD87-AC0ADF817F89}"/>
              </a:ext>
            </a:extLst>
          </p:cNvPr>
          <p:cNvSpPr/>
          <p:nvPr/>
        </p:nvSpPr>
        <p:spPr>
          <a:xfrm>
            <a:off x="6268452" y="3284622"/>
            <a:ext cx="1070811" cy="457200"/>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5304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580563993"/>
              </p:ext>
            </p:extLst>
          </p:nvPr>
        </p:nvGraphicFramePr>
        <p:xfrm>
          <a:off x="627494" y="1847058"/>
          <a:ext cx="7702060" cy="2178097"/>
        </p:xfrm>
        <a:graphic>
          <a:graphicData uri="http://schemas.openxmlformats.org/drawingml/2006/table">
            <a:tbl>
              <a:tblPr firstRow="1" bandRow="1">
                <a:tableStyleId>{93296810-A885-4BE3-A3E7-6D5BEEA58F35}</a:tableStyleId>
              </a:tblPr>
              <a:tblGrid>
                <a:gridCol w="2215660">
                  <a:extLst>
                    <a:ext uri="{9D8B030D-6E8A-4147-A177-3AD203B41FA5}">
                      <a16:colId xmlns="" xmlns:a16="http://schemas.microsoft.com/office/drawing/2014/main" val="20000"/>
                    </a:ext>
                  </a:extLst>
                </a:gridCol>
                <a:gridCol w="1947098">
                  <a:extLst>
                    <a:ext uri="{9D8B030D-6E8A-4147-A177-3AD203B41FA5}">
                      <a16:colId xmlns="" xmlns:a16="http://schemas.microsoft.com/office/drawing/2014/main" val="20001"/>
                    </a:ext>
                  </a:extLst>
                </a:gridCol>
                <a:gridCol w="1569825">
                  <a:extLst>
                    <a:ext uri="{9D8B030D-6E8A-4147-A177-3AD203B41FA5}">
                      <a16:colId xmlns="" xmlns:a16="http://schemas.microsoft.com/office/drawing/2014/main" val="20002"/>
                    </a:ext>
                  </a:extLst>
                </a:gridCol>
                <a:gridCol w="1969477">
                  <a:extLst>
                    <a:ext uri="{9D8B030D-6E8A-4147-A177-3AD203B41FA5}">
                      <a16:colId xmlns="" xmlns:a16="http://schemas.microsoft.com/office/drawing/2014/main" val="20003"/>
                    </a:ext>
                  </a:extLst>
                </a:gridCol>
              </a:tblGrid>
              <a:tr h="702711">
                <a:tc rowSpan="3">
                  <a:txBody>
                    <a:bodyPr/>
                    <a:lstStyle/>
                    <a:p>
                      <a:pPr algn="ctr">
                        <a:spcBef>
                          <a:spcPts val="600"/>
                        </a:spcBef>
                        <a:spcAft>
                          <a:spcPts val="600"/>
                        </a:spcAft>
                      </a:pPr>
                      <a:r>
                        <a:rPr lang="en-US" sz="1400" b="1" dirty="0">
                          <a:solidFill>
                            <a:schemeClr val="tx1"/>
                          </a:solidFill>
                          <a:latin typeface="Times New Roman" pitchFamily="18" charset="0"/>
                          <a:ea typeface="Times New Roman"/>
                          <a:cs typeface="Times New Roman" pitchFamily="18" charset="0"/>
                        </a:rPr>
                        <a:t>Patients with normal BMD</a:t>
                      </a:r>
                    </a:p>
                    <a:p>
                      <a:pPr algn="ctr">
                        <a:spcBef>
                          <a:spcPts val="600"/>
                        </a:spcBef>
                        <a:spcAft>
                          <a:spcPts val="600"/>
                        </a:spcAft>
                      </a:pPr>
                      <a:r>
                        <a:rPr lang="en-US" sz="1400" b="1" dirty="0">
                          <a:solidFill>
                            <a:schemeClr val="tx1"/>
                          </a:solidFill>
                          <a:latin typeface="Times New Roman" pitchFamily="18" charset="0"/>
                          <a:ea typeface="Times New Roman"/>
                          <a:cs typeface="Times New Roman" pitchFamily="18" charset="0"/>
                        </a:rPr>
                        <a:t>16(64%)1</a:t>
                      </a:r>
                    </a:p>
                  </a:txBody>
                  <a:tcPr marL="68580" marR="68580" marT="0" marB="0" anchor="ctr">
                    <a:cell3D prstMaterial="dkEdge">
                      <a:bevel/>
                      <a:lightRig rig="flood" dir="t"/>
                    </a:cell3D>
                    <a:solidFill>
                      <a:schemeClr val="accent4">
                        <a:lumMod val="60000"/>
                        <a:lumOff val="40000"/>
                      </a:schemeClr>
                    </a:solidFill>
                  </a:tcPr>
                </a:tc>
                <a:tc gridSpan="3">
                  <a:txBody>
                    <a:bodyPr/>
                    <a:lstStyle/>
                    <a:p>
                      <a:pPr algn="ctr">
                        <a:spcBef>
                          <a:spcPts val="600"/>
                        </a:spcBef>
                        <a:spcAft>
                          <a:spcPts val="600"/>
                        </a:spcAft>
                      </a:pPr>
                      <a:r>
                        <a:rPr lang="en-US" sz="1400" b="1" dirty="0">
                          <a:solidFill>
                            <a:schemeClr val="tx1"/>
                          </a:solidFill>
                          <a:latin typeface="Times New Roman" pitchFamily="18" charset="0"/>
                          <a:ea typeface="Times New Roman"/>
                          <a:cs typeface="Times New Roman" pitchFamily="18" charset="0"/>
                        </a:rPr>
                        <a:t>Patients with low BMD </a:t>
                      </a:r>
                    </a:p>
                    <a:p>
                      <a:pPr algn="ctr">
                        <a:spcBef>
                          <a:spcPts val="600"/>
                        </a:spcBef>
                        <a:spcAft>
                          <a:spcPts val="600"/>
                        </a:spcAft>
                      </a:pPr>
                      <a:r>
                        <a:rPr lang="en-US" sz="1400" b="1" dirty="0">
                          <a:solidFill>
                            <a:schemeClr val="tx1"/>
                          </a:solidFill>
                          <a:latin typeface="Times New Roman" pitchFamily="18" charset="0"/>
                          <a:ea typeface="Times New Roman"/>
                          <a:cs typeface="Times New Roman" pitchFamily="18" charset="0"/>
                        </a:rPr>
                        <a:t>9 (36%)</a:t>
                      </a:r>
                    </a:p>
                  </a:txBody>
                  <a:tcPr marL="68580" marR="68580" marT="0" marB="0" anchor="ctr">
                    <a:cell3D prstMaterial="dkEdge">
                      <a:bevel/>
                      <a:lightRig rig="flood" dir="t"/>
                    </a:cell3D>
                    <a:solidFill>
                      <a:schemeClr val="accent4">
                        <a:lumMod val="60000"/>
                        <a:lumOff val="40000"/>
                      </a:schemeClr>
                    </a:solidFill>
                  </a:tcPr>
                </a:tc>
                <a:tc hMerge="1">
                  <a:txBody>
                    <a:bodyPr/>
                    <a:lstStyle/>
                    <a:p>
                      <a:pPr algn="ctr">
                        <a:spcBef>
                          <a:spcPts val="400"/>
                        </a:spcBef>
                        <a:spcAft>
                          <a:spcPts val="400"/>
                        </a:spcAft>
                      </a:pP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hMerge="1">
                  <a:txBody>
                    <a:bodyPr/>
                    <a:lstStyle/>
                    <a:p>
                      <a:pPr rtl="1"/>
                      <a:endParaRPr lang="ar-EG"/>
                    </a:p>
                  </a:txBody>
                  <a:tcPr/>
                </a:tc>
                <a:extLst>
                  <a:ext uri="{0D108BD9-81ED-4DB2-BD59-A6C34878D82A}">
                    <a16:rowId xmlns="" xmlns:a16="http://schemas.microsoft.com/office/drawing/2014/main" val="10000"/>
                  </a:ext>
                </a:extLst>
              </a:tr>
              <a:tr h="716280">
                <a:tc vMerge="1">
                  <a:txBody>
                    <a:bodyPr/>
                    <a:lstStyle/>
                    <a:p>
                      <a:pPr algn="l">
                        <a:spcBef>
                          <a:spcPts val="600"/>
                        </a:spcBef>
                        <a:spcAft>
                          <a:spcPts val="600"/>
                        </a:spcAft>
                      </a:pPr>
                      <a:endParaRPr lang="en-US" sz="1500" b="1" dirty="0">
                        <a:latin typeface="Arial" pitchFamily="34" charset="0"/>
                        <a:ea typeface="Times New Roman"/>
                        <a:cs typeface="Arial" pitchFamily="34" charset="0"/>
                      </a:endParaRPr>
                    </a:p>
                  </a:txBody>
                  <a:tcPr marL="68580" marR="68580" marT="0" marB="0" anchor="ctr">
                    <a:cell3D prstMaterial="dkEdge">
                      <a:bevel/>
                      <a:lightRig rig="flood" dir="t"/>
                    </a:cell3D>
                    <a:solidFill>
                      <a:srgbClr val="FFFFFF"/>
                    </a:solidFill>
                  </a:tcPr>
                </a:tc>
                <a:tc>
                  <a:txBody>
                    <a:bodyPr/>
                    <a:lstStyle/>
                    <a:p>
                      <a:pPr algn="ctr">
                        <a:spcBef>
                          <a:spcPts val="300"/>
                        </a:spcBef>
                        <a:spcAft>
                          <a:spcPts val="300"/>
                        </a:spcAft>
                      </a:pPr>
                      <a:r>
                        <a:rPr lang="en-US" sz="1400" b="1" dirty="0">
                          <a:solidFill>
                            <a:schemeClr val="tx1"/>
                          </a:solidFill>
                          <a:latin typeface="Times New Roman" pitchFamily="18" charset="0"/>
                          <a:ea typeface="Times New Roman"/>
                          <a:cs typeface="Times New Roman" pitchFamily="18" charset="0"/>
                        </a:rPr>
                        <a:t>Patients with low BMD in both femur neck and lumber spines  </a:t>
                      </a:r>
                    </a:p>
                  </a:txBody>
                  <a:tcPr marL="41151" marR="41151" marT="0" marB="0" anchor="ctr">
                    <a:cell3D prstMaterial="dkEdge">
                      <a:bevel/>
                      <a:lightRig rig="flood" dir="t"/>
                    </a:cell3D>
                    <a:solidFill>
                      <a:srgbClr val="FFFFFF"/>
                    </a:solidFill>
                  </a:tcPr>
                </a:tc>
                <a:tc>
                  <a:txBody>
                    <a:bodyPr/>
                    <a:lstStyle/>
                    <a:p>
                      <a:pPr algn="ctr">
                        <a:spcBef>
                          <a:spcPts val="300"/>
                        </a:spcBef>
                        <a:spcAft>
                          <a:spcPts val="300"/>
                        </a:spcAft>
                      </a:pPr>
                      <a:r>
                        <a:rPr lang="en-US" sz="1400" b="1" dirty="0">
                          <a:solidFill>
                            <a:schemeClr val="tx1"/>
                          </a:solidFill>
                          <a:latin typeface="Times New Roman" pitchFamily="18" charset="0"/>
                          <a:ea typeface="Times New Roman"/>
                          <a:cs typeface="Times New Roman" pitchFamily="18" charset="0"/>
                        </a:rPr>
                        <a:t>Patients with low BMD in lumber spines only</a:t>
                      </a:r>
                    </a:p>
                  </a:txBody>
                  <a:tcPr marL="41151" marR="41151" marT="0" marB="0" anchor="ctr">
                    <a:cell3D prstMaterial="dkEdge">
                      <a:bevel/>
                      <a:lightRig rig="flood" dir="t"/>
                    </a:cell3D>
                    <a:solidFill>
                      <a:srgbClr val="FFFFFF"/>
                    </a:solidFill>
                  </a:tcPr>
                </a:tc>
                <a:tc>
                  <a:txBody>
                    <a:bodyPr/>
                    <a:lstStyle/>
                    <a:p>
                      <a:pPr algn="ctr">
                        <a:spcBef>
                          <a:spcPts val="300"/>
                        </a:spcBef>
                        <a:spcAft>
                          <a:spcPts val="300"/>
                        </a:spcAft>
                      </a:pPr>
                      <a:r>
                        <a:rPr lang="en-US" sz="1400" b="1" dirty="0">
                          <a:solidFill>
                            <a:schemeClr val="tx1"/>
                          </a:solidFill>
                          <a:latin typeface="Times New Roman" pitchFamily="18" charset="0"/>
                          <a:ea typeface="Times New Roman"/>
                          <a:cs typeface="Times New Roman" pitchFamily="18" charset="0"/>
                        </a:rPr>
                        <a:t>Patients with low BMD in femur neck </a:t>
                      </a:r>
                    </a:p>
                    <a:p>
                      <a:pPr algn="ctr">
                        <a:spcBef>
                          <a:spcPts val="300"/>
                        </a:spcBef>
                        <a:spcAft>
                          <a:spcPts val="300"/>
                        </a:spcAft>
                      </a:pPr>
                      <a:r>
                        <a:rPr lang="en-US" sz="1400" b="1" dirty="0">
                          <a:solidFill>
                            <a:schemeClr val="tx1"/>
                          </a:solidFill>
                          <a:latin typeface="Times New Roman" pitchFamily="18" charset="0"/>
                          <a:ea typeface="Times New Roman"/>
                          <a:cs typeface="Times New Roman" pitchFamily="18" charset="0"/>
                        </a:rPr>
                        <a:t>only</a:t>
                      </a:r>
                    </a:p>
                  </a:txBody>
                  <a:tcPr marL="41151" marR="41151" marT="0" marB="0" anchor="ctr">
                    <a:cell3D prstMaterial="dkEdge">
                      <a:bevel/>
                      <a:lightRig rig="flood" dir="t"/>
                    </a:cell3D>
                    <a:solidFill>
                      <a:srgbClr val="FFFFFF"/>
                    </a:solidFill>
                  </a:tcPr>
                </a:tc>
                <a:extLst>
                  <a:ext uri="{0D108BD9-81ED-4DB2-BD59-A6C34878D82A}">
                    <a16:rowId xmlns="" xmlns:a16="http://schemas.microsoft.com/office/drawing/2014/main" val="10001"/>
                  </a:ext>
                </a:extLst>
              </a:tr>
              <a:tr h="759106">
                <a:tc vMerge="1">
                  <a:txBody>
                    <a:bodyPr/>
                    <a:lstStyle/>
                    <a:p>
                      <a:pPr algn="l">
                        <a:spcBef>
                          <a:spcPts val="600"/>
                        </a:spcBef>
                        <a:spcAft>
                          <a:spcPts val="600"/>
                        </a:spcAft>
                      </a:pPr>
                      <a:endParaRPr lang="en-US" sz="1500" b="1" dirty="0">
                        <a:latin typeface="Arial" pitchFamily="34" charset="0"/>
                        <a:ea typeface="Times New Roman"/>
                        <a:cs typeface="Arial" pitchFamily="34" charset="0"/>
                      </a:endParaRPr>
                    </a:p>
                  </a:txBody>
                  <a:tcPr marL="68580" marR="68580" marT="0" marB="0" anchor="ctr">
                    <a:cell3D prstMaterial="dkEdge">
                      <a:bevel/>
                      <a:lightRig rig="flood" dir="t"/>
                    </a:cell3D>
                    <a:solidFill>
                      <a:srgbClr val="FFFFFF"/>
                    </a:solidFill>
                  </a:tcPr>
                </a:tc>
                <a:tc>
                  <a:txBody>
                    <a:bodyPr/>
                    <a:lstStyle/>
                    <a:p>
                      <a:pPr algn="ctr">
                        <a:spcBef>
                          <a:spcPts val="300"/>
                        </a:spcBef>
                        <a:spcAft>
                          <a:spcPts val="300"/>
                        </a:spcAft>
                      </a:pPr>
                      <a:r>
                        <a:rPr lang="en-US" sz="1600" b="1" dirty="0">
                          <a:solidFill>
                            <a:schemeClr val="tx1"/>
                          </a:solidFill>
                          <a:latin typeface="Times New Roman" pitchFamily="18" charset="0"/>
                          <a:ea typeface="Times New Roman"/>
                          <a:cs typeface="Times New Roman" pitchFamily="18" charset="0"/>
                        </a:rPr>
                        <a:t>8(32%)</a:t>
                      </a:r>
                    </a:p>
                  </a:txBody>
                  <a:tcPr marL="41151" marR="41151" marT="0" marB="0" anchor="ctr">
                    <a:cell3D prstMaterial="dkEdge">
                      <a:bevel/>
                      <a:lightRig rig="flood" dir="t"/>
                    </a:cell3D>
                    <a:solidFill>
                      <a:srgbClr val="FFFFFF"/>
                    </a:solidFill>
                  </a:tcPr>
                </a:tc>
                <a:tc>
                  <a:txBody>
                    <a:bodyPr/>
                    <a:lstStyle/>
                    <a:p>
                      <a:pPr algn="ctr">
                        <a:spcBef>
                          <a:spcPts val="300"/>
                        </a:spcBef>
                        <a:spcAft>
                          <a:spcPts val="300"/>
                        </a:spcAft>
                      </a:pPr>
                      <a:r>
                        <a:rPr lang="en-US" sz="1600" b="1" dirty="0">
                          <a:solidFill>
                            <a:schemeClr val="tx1"/>
                          </a:solidFill>
                          <a:latin typeface="Times New Roman" pitchFamily="18" charset="0"/>
                          <a:ea typeface="Times New Roman"/>
                          <a:cs typeface="Times New Roman" pitchFamily="18" charset="0"/>
                        </a:rPr>
                        <a:t>1(4%)</a:t>
                      </a:r>
                    </a:p>
                  </a:txBody>
                  <a:tcPr marL="41151" marR="41151" marT="0" marB="0" anchor="ctr">
                    <a:cell3D prstMaterial="dkEdge">
                      <a:bevel/>
                      <a:lightRig rig="flood" dir="t"/>
                    </a:cell3D>
                    <a:solidFill>
                      <a:srgbClr val="FFFFFF"/>
                    </a:solidFill>
                  </a:tcPr>
                </a:tc>
                <a:tc>
                  <a:txBody>
                    <a:bodyPr/>
                    <a:lstStyle/>
                    <a:p>
                      <a:pPr algn="ctr">
                        <a:spcBef>
                          <a:spcPts val="300"/>
                        </a:spcBef>
                        <a:spcAft>
                          <a:spcPts val="300"/>
                        </a:spcAft>
                      </a:pPr>
                      <a:r>
                        <a:rPr lang="en-US" sz="1600" b="1" dirty="0">
                          <a:solidFill>
                            <a:schemeClr val="tx1"/>
                          </a:solidFill>
                          <a:latin typeface="Times New Roman" pitchFamily="18" charset="0"/>
                          <a:ea typeface="Times New Roman"/>
                          <a:cs typeface="Times New Roman" pitchFamily="18" charset="0"/>
                        </a:rPr>
                        <a:t>0(0%)</a:t>
                      </a:r>
                    </a:p>
                  </a:txBody>
                  <a:tcPr marL="41151" marR="41151" marT="0" marB="0" anchor="ctr">
                    <a:cell3D prstMaterial="dkEdge">
                      <a:bevel/>
                      <a:lightRig rig="flood" dir="t"/>
                    </a:cell3D>
                    <a:solidFill>
                      <a:srgbClr val="FFFFFF"/>
                    </a:solidFill>
                  </a:tcPr>
                </a:tc>
                <a:extLst>
                  <a:ext uri="{0D108BD9-81ED-4DB2-BD59-A6C34878D82A}">
                    <a16:rowId xmlns="" xmlns:a16="http://schemas.microsoft.com/office/drawing/2014/main" val="10002"/>
                  </a:ext>
                </a:extLst>
              </a:tr>
            </a:tbl>
          </a:graphicData>
        </a:graphic>
      </p:graphicFrame>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8" name="Rectangle 7"/>
          <p:cNvSpPr/>
          <p:nvPr/>
        </p:nvSpPr>
        <p:spPr>
          <a:xfrm>
            <a:off x="606672" y="893122"/>
            <a:ext cx="7323992" cy="707874"/>
          </a:xfrm>
          <a:prstGeom prst="rect">
            <a:avLst/>
          </a:prstGeom>
        </p:spPr>
        <p:txBody>
          <a:bodyPr wrap="square" lIns="91426" tIns="45714" rIns="91426" bIns="45714">
            <a:spAutoFit/>
          </a:bodyPr>
          <a:lstStyle/>
          <a:p>
            <a:pPr marL="285708" indent="-285708" algn="ctr">
              <a:buFont typeface="Wingdings" pitchFamily="2" charset="2"/>
              <a:buChar char="Ø"/>
            </a:pPr>
            <a:r>
              <a:rPr lang="en-US" sz="2000" b="1" dirty="0">
                <a:solidFill>
                  <a:srgbClr val="FF0000"/>
                </a:solidFill>
                <a:latin typeface="Times New Roman" pitchFamily="18" charset="0"/>
                <a:cs typeface="Times New Roman" pitchFamily="18" charset="0"/>
              </a:rPr>
              <a:t>Classification of hemodialysis patients according to DEXA findings</a:t>
            </a:r>
          </a:p>
        </p:txBody>
      </p:sp>
    </p:spTree>
    <p:extLst>
      <p:ext uri="{BB962C8B-B14F-4D97-AF65-F5344CB8AC3E}">
        <p14:creationId xmlns:p14="http://schemas.microsoft.com/office/powerpoint/2010/main" xmlns="" val="3531696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90">
                                          <p:stCondLst>
                                            <p:cond delay="0"/>
                                          </p:stCondLst>
                                        </p:cTn>
                                        <p:tgtEl>
                                          <p:spTgt spid="8"/>
                                        </p:tgtEl>
                                      </p:cBhvr>
                                    </p:animEffect>
                                    <p:anim calcmode="lin" valueType="num">
                                      <p:cBhvr>
                                        <p:cTn id="8"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13" dur="13">
                                          <p:stCondLst>
                                            <p:cond delay="325"/>
                                          </p:stCondLst>
                                        </p:cTn>
                                        <p:tgtEl>
                                          <p:spTgt spid="8"/>
                                        </p:tgtEl>
                                      </p:cBhvr>
                                      <p:to x="100000" y="60000"/>
                                    </p:animScale>
                                    <p:animScale>
                                      <p:cBhvr>
                                        <p:cTn id="14" dur="83" decel="50000">
                                          <p:stCondLst>
                                            <p:cond delay="338"/>
                                          </p:stCondLst>
                                        </p:cTn>
                                        <p:tgtEl>
                                          <p:spTgt spid="8"/>
                                        </p:tgtEl>
                                      </p:cBhvr>
                                      <p:to x="100000" y="100000"/>
                                    </p:animScale>
                                    <p:animScale>
                                      <p:cBhvr>
                                        <p:cTn id="15" dur="13">
                                          <p:stCondLst>
                                            <p:cond delay="656"/>
                                          </p:stCondLst>
                                        </p:cTn>
                                        <p:tgtEl>
                                          <p:spTgt spid="8"/>
                                        </p:tgtEl>
                                      </p:cBhvr>
                                      <p:to x="100000" y="80000"/>
                                    </p:animScale>
                                    <p:animScale>
                                      <p:cBhvr>
                                        <p:cTn id="16" dur="83" decel="50000">
                                          <p:stCondLst>
                                            <p:cond delay="669"/>
                                          </p:stCondLst>
                                        </p:cTn>
                                        <p:tgtEl>
                                          <p:spTgt spid="8"/>
                                        </p:tgtEl>
                                      </p:cBhvr>
                                      <p:to x="100000" y="100000"/>
                                    </p:animScale>
                                    <p:animScale>
                                      <p:cBhvr>
                                        <p:cTn id="17" dur="13">
                                          <p:stCondLst>
                                            <p:cond delay="821"/>
                                          </p:stCondLst>
                                        </p:cTn>
                                        <p:tgtEl>
                                          <p:spTgt spid="8"/>
                                        </p:tgtEl>
                                      </p:cBhvr>
                                      <p:to x="100000" y="90000"/>
                                    </p:animScale>
                                    <p:animScale>
                                      <p:cBhvr>
                                        <p:cTn id="18" dur="83" decel="50000">
                                          <p:stCondLst>
                                            <p:cond delay="834"/>
                                          </p:stCondLst>
                                        </p:cTn>
                                        <p:tgtEl>
                                          <p:spTgt spid="8"/>
                                        </p:tgtEl>
                                      </p:cBhvr>
                                      <p:to x="100000" y="100000"/>
                                    </p:animScale>
                                    <p:animScale>
                                      <p:cBhvr>
                                        <p:cTn id="19" dur="13">
                                          <p:stCondLst>
                                            <p:cond delay="904"/>
                                          </p:stCondLst>
                                        </p:cTn>
                                        <p:tgtEl>
                                          <p:spTgt spid="8"/>
                                        </p:tgtEl>
                                      </p:cBhvr>
                                      <p:to x="100000" y="95000"/>
                                    </p:animScale>
                                    <p:animScale>
                                      <p:cBhvr>
                                        <p:cTn id="20" dur="83" decel="50000">
                                          <p:stCondLst>
                                            <p:cond delay="917"/>
                                          </p:stCondLst>
                                        </p:cTn>
                                        <p:tgtEl>
                                          <p:spTgt spid="8"/>
                                        </p:tgtEl>
                                      </p:cBhvr>
                                      <p:to x="100000" y="100000"/>
                                    </p:animScale>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fade">
                                      <p:cBhvr>
                                        <p:cTn id="24" dur="1000"/>
                                        <p:tgtEl>
                                          <p:spTgt spid="8">
                                            <p:txEl>
                                              <p:pRg st="0" end="0"/>
                                            </p:txEl>
                                          </p:spTgt>
                                        </p:tgtEl>
                                      </p:cBhvr>
                                    </p:animEffect>
                                    <p:anim calcmode="lin" valueType="num">
                                      <p:cBhvr>
                                        <p:cTn id="2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78290" y="105508"/>
            <a:ext cx="7605078" cy="447264"/>
            <a:chOff x="178290" y="105508"/>
            <a:chExt cx="7605078" cy="447264"/>
          </a:xfrm>
        </p:grpSpPr>
        <p:sp useBgFill="1">
          <p:nvSpPr>
            <p:cNvPr id="1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1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grpSp>
        <p:nvGrpSpPr>
          <p:cNvPr id="14" name="Group 13">
            <a:extLst>
              <a:ext uri="{FF2B5EF4-FFF2-40B4-BE49-F238E27FC236}">
                <a16:creationId xmlns="" xmlns:a16="http://schemas.microsoft.com/office/drawing/2014/main" id="{FB1C9372-1CDF-4C05-B6F3-FE7B2F4E1EE1}"/>
              </a:ext>
            </a:extLst>
          </p:cNvPr>
          <p:cNvGrpSpPr/>
          <p:nvPr/>
        </p:nvGrpSpPr>
        <p:grpSpPr>
          <a:xfrm>
            <a:off x="343466" y="1544643"/>
            <a:ext cx="3173093" cy="2676949"/>
            <a:chOff x="343466" y="1544643"/>
            <a:chExt cx="3173093" cy="2676949"/>
          </a:xfrm>
        </p:grpSpPr>
        <p:grpSp>
          <p:nvGrpSpPr>
            <p:cNvPr id="5" name="Group 4"/>
            <p:cNvGrpSpPr/>
            <p:nvPr/>
          </p:nvGrpSpPr>
          <p:grpSpPr>
            <a:xfrm>
              <a:off x="343466" y="1544643"/>
              <a:ext cx="3173093" cy="2676949"/>
              <a:chOff x="-27607" y="2089384"/>
              <a:chExt cx="3786214" cy="3356971"/>
            </a:xfrm>
          </p:grpSpPr>
          <p:pic>
            <p:nvPicPr>
              <p:cNvPr id="6" name="Picture 12"/>
              <p:cNvPicPr>
                <a:picLocks noChangeAspect="1" noChangeArrowheads="1"/>
              </p:cNvPicPr>
              <p:nvPr/>
            </p:nvPicPr>
            <p:blipFill rotWithShape="1">
              <a:blip r:embed="rId3"/>
              <a:srcRect b="2101"/>
              <a:stretch/>
            </p:blipFill>
            <p:spPr bwMode="auto">
              <a:xfrm>
                <a:off x="-27607" y="2089384"/>
                <a:ext cx="3786214" cy="33569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مستطيل 5"/>
              <p:cNvSpPr/>
              <p:nvPr/>
            </p:nvSpPr>
            <p:spPr>
              <a:xfrm>
                <a:off x="2198255" y="2615470"/>
                <a:ext cx="1319985" cy="623646"/>
              </a:xfrm>
              <a:prstGeom prst="rect">
                <a:avLst/>
              </a:prstGeom>
            </p:spPr>
            <p:txBody>
              <a:bodyPr wrap="square">
                <a:spAutoFit/>
              </a:bodyPr>
              <a:lstStyle/>
              <a:p>
                <a:pPr algn="ctr" rtl="1" eaLnBrk="1" hangingPunct="1"/>
                <a:r>
                  <a:rPr lang="en-US" sz="1100" dirty="0">
                    <a:ea typeface="Times New Roman" pitchFamily="18" charset="0"/>
                  </a:rPr>
                  <a:t>r</a:t>
                </a:r>
                <a:r>
                  <a:rPr lang="en-US" sz="1400" dirty="0">
                    <a:ea typeface="Times New Roman" pitchFamily="18" charset="0"/>
                  </a:rPr>
                  <a:t>=-.441-*</a:t>
                </a:r>
              </a:p>
              <a:p>
                <a:pPr algn="ctr" rtl="1" eaLnBrk="1" hangingPunct="1"/>
                <a:r>
                  <a:rPr lang="en-US" sz="1400" dirty="0">
                    <a:ea typeface="Times New Roman" pitchFamily="18" charset="0"/>
                  </a:rPr>
                  <a:t>P-=0.02</a:t>
                </a:r>
                <a:endParaRPr lang="ar-EG" sz="1400" dirty="0"/>
              </a:p>
            </p:txBody>
          </p:sp>
        </p:grpSp>
        <p:sp>
          <p:nvSpPr>
            <p:cNvPr id="3" name="TextBox 2"/>
            <p:cNvSpPr txBox="1"/>
            <p:nvPr/>
          </p:nvSpPr>
          <p:spPr>
            <a:xfrm>
              <a:off x="2376820" y="3505749"/>
              <a:ext cx="499996" cy="400110"/>
            </a:xfrm>
            <a:prstGeom prst="rect">
              <a:avLst/>
            </a:prstGeom>
            <a:noFill/>
          </p:spPr>
          <p:txBody>
            <a:bodyPr wrap="square" rtlCol="0">
              <a:spAutoFit/>
            </a:bodyPr>
            <a:lstStyle/>
            <a:p>
              <a:r>
                <a:rPr lang="en-US" sz="2000" b="1" dirty="0" err="1">
                  <a:solidFill>
                    <a:srgbClr val="0000FF"/>
                  </a:solidFill>
                  <a:latin typeface="Times New Roman" pitchFamily="18" charset="0"/>
                  <a:cs typeface="Times New Roman" pitchFamily="18" charset="0"/>
                </a:rPr>
                <a:t>Ca</a:t>
              </a:r>
              <a:endParaRPr lang="en-US" b="1" dirty="0">
                <a:solidFill>
                  <a:srgbClr val="0000FF"/>
                </a:solidFill>
                <a:latin typeface="Times New Roman" pitchFamily="18" charset="0"/>
                <a:cs typeface="Times New Roman" pitchFamily="18" charset="0"/>
              </a:endParaRPr>
            </a:p>
          </p:txBody>
        </p:sp>
      </p:grpSp>
      <p:grpSp>
        <p:nvGrpSpPr>
          <p:cNvPr id="21" name="Group 20">
            <a:extLst>
              <a:ext uri="{FF2B5EF4-FFF2-40B4-BE49-F238E27FC236}">
                <a16:creationId xmlns="" xmlns:a16="http://schemas.microsoft.com/office/drawing/2014/main" id="{D4FD683E-BBA8-44EC-80A5-2F7FDCF93F98}"/>
              </a:ext>
            </a:extLst>
          </p:cNvPr>
          <p:cNvGrpSpPr/>
          <p:nvPr/>
        </p:nvGrpSpPr>
        <p:grpSpPr>
          <a:xfrm>
            <a:off x="3768494" y="1611035"/>
            <a:ext cx="3629836" cy="2641322"/>
            <a:chOff x="3768494" y="1611035"/>
            <a:chExt cx="3629836" cy="2641322"/>
          </a:xfrm>
        </p:grpSpPr>
        <p:grpSp>
          <p:nvGrpSpPr>
            <p:cNvPr id="8" name="Group 7"/>
            <p:cNvGrpSpPr/>
            <p:nvPr/>
          </p:nvGrpSpPr>
          <p:grpSpPr>
            <a:xfrm>
              <a:off x="3768494" y="1611035"/>
              <a:ext cx="3629836" cy="2641322"/>
              <a:chOff x="4553838" y="1556792"/>
              <a:chExt cx="3932020" cy="3382799"/>
            </a:xfrm>
          </p:grpSpPr>
          <p:pic>
            <p:nvPicPr>
              <p:cNvPr id="9" name="Picture 8"/>
              <p:cNvPicPr>
                <a:picLocks noChangeAspect="1" noChangeArrowheads="1"/>
              </p:cNvPicPr>
              <p:nvPr/>
            </p:nvPicPr>
            <p:blipFill rotWithShape="1">
              <a:blip r:embed="rId4"/>
              <a:srcRect l="1712" b="2129"/>
              <a:stretch/>
            </p:blipFill>
            <p:spPr bwMode="auto">
              <a:xfrm>
                <a:off x="4553838" y="1556792"/>
                <a:ext cx="3932020" cy="33827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مستطيل 11"/>
              <p:cNvSpPr/>
              <p:nvPr/>
            </p:nvSpPr>
            <p:spPr>
              <a:xfrm>
                <a:off x="6953780" y="2031048"/>
                <a:ext cx="1500198" cy="636921"/>
              </a:xfrm>
              <a:prstGeom prst="rect">
                <a:avLst/>
              </a:prstGeom>
            </p:spPr>
            <p:txBody>
              <a:bodyPr wrap="square">
                <a:spAutoFit/>
              </a:bodyPr>
              <a:lstStyle/>
              <a:p>
                <a:pPr algn="ctr"/>
                <a:r>
                  <a:rPr lang="en-US" sz="1400" dirty="0">
                    <a:ea typeface="Times New Roman" pitchFamily="18" charset="0"/>
                  </a:rPr>
                  <a:t>p-=0.002</a:t>
                </a:r>
              </a:p>
              <a:p>
                <a:pPr algn="ctr"/>
                <a:r>
                  <a:rPr lang="en-US" sz="1400" dirty="0"/>
                  <a:t>r=.598**</a:t>
                </a:r>
              </a:p>
            </p:txBody>
          </p:sp>
        </p:grpSp>
        <p:sp>
          <p:nvSpPr>
            <p:cNvPr id="18" name="TextBox 17"/>
            <p:cNvSpPr txBox="1"/>
            <p:nvPr/>
          </p:nvSpPr>
          <p:spPr>
            <a:xfrm>
              <a:off x="6319052" y="3505749"/>
              <a:ext cx="714793" cy="400110"/>
            </a:xfrm>
            <a:prstGeom prst="rect">
              <a:avLst/>
            </a:prstGeom>
            <a:noFill/>
          </p:spPr>
          <p:txBody>
            <a:bodyPr wrap="square" rtlCol="0">
              <a:spAutoFit/>
            </a:bodyPr>
            <a:lstStyle/>
            <a:p>
              <a:r>
                <a:rPr lang="en-US" sz="2000" b="1" dirty="0">
                  <a:solidFill>
                    <a:srgbClr val="0000FF"/>
                  </a:solidFill>
                  <a:latin typeface="Times New Roman" pitchFamily="18" charset="0"/>
                  <a:cs typeface="Times New Roman" pitchFamily="18" charset="0"/>
                </a:rPr>
                <a:t>PTH</a:t>
              </a:r>
              <a:endParaRPr lang="en-US" b="1" dirty="0">
                <a:solidFill>
                  <a:srgbClr val="0000FF"/>
                </a:solidFill>
                <a:latin typeface="Times New Roman" pitchFamily="18" charset="0"/>
                <a:cs typeface="Times New Roman" pitchFamily="18" charset="0"/>
              </a:endParaRPr>
            </a:p>
          </p:txBody>
        </p:sp>
      </p:grpSp>
      <p:grpSp>
        <p:nvGrpSpPr>
          <p:cNvPr id="22" name="Group 21">
            <a:extLst>
              <a:ext uri="{FF2B5EF4-FFF2-40B4-BE49-F238E27FC236}">
                <a16:creationId xmlns="" xmlns:a16="http://schemas.microsoft.com/office/drawing/2014/main" id="{4D2F2FCF-6C5A-4D1D-B635-832FD22CB42E}"/>
              </a:ext>
            </a:extLst>
          </p:cNvPr>
          <p:cNvGrpSpPr/>
          <p:nvPr/>
        </p:nvGrpSpPr>
        <p:grpSpPr>
          <a:xfrm>
            <a:off x="1386548" y="4252848"/>
            <a:ext cx="3997812" cy="2631529"/>
            <a:chOff x="1386548" y="4252848"/>
            <a:chExt cx="3997812" cy="2631529"/>
          </a:xfrm>
        </p:grpSpPr>
        <p:grpSp>
          <p:nvGrpSpPr>
            <p:cNvPr id="11" name="Group 10"/>
            <p:cNvGrpSpPr/>
            <p:nvPr/>
          </p:nvGrpSpPr>
          <p:grpSpPr>
            <a:xfrm>
              <a:off x="1386548" y="4252848"/>
              <a:ext cx="3997812" cy="2631529"/>
              <a:chOff x="3951089" y="4857760"/>
              <a:chExt cx="4264248" cy="3455213"/>
            </a:xfrm>
          </p:grpSpPr>
          <p:pic>
            <p:nvPicPr>
              <p:cNvPr id="12" name="Picture 28"/>
              <p:cNvPicPr>
                <a:picLocks noChangeAspect="1" noChangeArrowheads="1"/>
              </p:cNvPicPr>
              <p:nvPr/>
            </p:nvPicPr>
            <p:blipFill rotWithShape="1">
              <a:blip r:embed="rId5"/>
              <a:srcRect l="2145" b="2389"/>
              <a:stretch/>
            </p:blipFill>
            <p:spPr bwMode="auto">
              <a:xfrm>
                <a:off x="3951089" y="4857760"/>
                <a:ext cx="4264248" cy="34552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مستطيل 14"/>
              <p:cNvSpPr/>
              <p:nvPr/>
            </p:nvSpPr>
            <p:spPr>
              <a:xfrm>
                <a:off x="6083213" y="5234272"/>
                <a:ext cx="1285884" cy="652976"/>
              </a:xfrm>
              <a:prstGeom prst="rect">
                <a:avLst/>
              </a:prstGeom>
            </p:spPr>
            <p:txBody>
              <a:bodyPr wrap="square">
                <a:spAutoFit/>
              </a:bodyPr>
              <a:lstStyle/>
              <a:p>
                <a:pPr lvl="0" algn="ctr" rtl="1" eaLnBrk="1" hangingPunct="1"/>
                <a:r>
                  <a:rPr lang="en-US" sz="1400" dirty="0">
                    <a:ea typeface="Times New Roman" pitchFamily="18" charset="0"/>
                  </a:rPr>
                  <a:t>r=.488*</a:t>
                </a:r>
                <a:endParaRPr lang="en-US" sz="1400" dirty="0"/>
              </a:p>
              <a:p>
                <a:pPr lvl="0" algn="ctr"/>
                <a:r>
                  <a:rPr lang="en-US" sz="1400" dirty="0">
                    <a:ea typeface="Times New Roman" pitchFamily="18" charset="0"/>
                  </a:rPr>
                  <a:t>p-=0.013</a:t>
                </a:r>
                <a:endParaRPr lang="en-US" sz="1400" dirty="0"/>
              </a:p>
            </p:txBody>
          </p:sp>
        </p:grpSp>
        <p:sp>
          <p:nvSpPr>
            <p:cNvPr id="19" name="TextBox 18"/>
            <p:cNvSpPr txBox="1"/>
            <p:nvPr/>
          </p:nvSpPr>
          <p:spPr>
            <a:xfrm>
              <a:off x="3863355" y="6088494"/>
              <a:ext cx="989999" cy="400110"/>
            </a:xfrm>
            <a:prstGeom prst="rect">
              <a:avLst/>
            </a:prstGeom>
            <a:noFill/>
          </p:spPr>
          <p:txBody>
            <a:bodyPr wrap="square" rtlCol="0">
              <a:spAutoFit/>
            </a:bodyPr>
            <a:lstStyle/>
            <a:p>
              <a:r>
                <a:rPr lang="en-US" sz="2000" b="1" dirty="0" err="1">
                  <a:solidFill>
                    <a:srgbClr val="0000FF"/>
                  </a:solidFill>
                  <a:latin typeface="Times New Roman" pitchFamily="18" charset="0"/>
                  <a:cs typeface="Times New Roman" pitchFamily="18" charset="0"/>
                </a:rPr>
                <a:t>Alk</a:t>
              </a:r>
              <a:r>
                <a:rPr lang="en-US" sz="2000" b="1" dirty="0">
                  <a:solidFill>
                    <a:srgbClr val="0000FF"/>
                  </a:solidFill>
                  <a:latin typeface="Times New Roman" pitchFamily="18" charset="0"/>
                  <a:cs typeface="Times New Roman" pitchFamily="18" charset="0"/>
                </a:rPr>
                <a:t>. </a:t>
              </a:r>
              <a:r>
                <a:rPr lang="en-US" sz="2000" b="1" dirty="0" err="1">
                  <a:solidFill>
                    <a:srgbClr val="0000FF"/>
                  </a:solidFill>
                  <a:latin typeface="Times New Roman" pitchFamily="18" charset="0"/>
                  <a:cs typeface="Times New Roman" pitchFamily="18" charset="0"/>
                </a:rPr>
                <a:t>ph</a:t>
              </a:r>
              <a:endParaRPr lang="en-US" b="1" dirty="0">
                <a:solidFill>
                  <a:srgbClr val="0000FF"/>
                </a:solidFill>
                <a:latin typeface="Times New Roman" pitchFamily="18" charset="0"/>
                <a:cs typeface="Times New Roman" pitchFamily="18" charset="0"/>
              </a:endParaRPr>
            </a:p>
          </p:txBody>
        </p:sp>
      </p:grpSp>
      <p:sp>
        <p:nvSpPr>
          <p:cNvPr id="20" name="Rectangle 19"/>
          <p:cNvSpPr/>
          <p:nvPr/>
        </p:nvSpPr>
        <p:spPr>
          <a:xfrm>
            <a:off x="606672" y="893122"/>
            <a:ext cx="7323992" cy="707874"/>
          </a:xfrm>
          <a:prstGeom prst="rect">
            <a:avLst/>
          </a:prstGeom>
        </p:spPr>
        <p:txBody>
          <a:bodyPr wrap="square" lIns="91426" tIns="45714" rIns="91426" bIns="45714">
            <a:spAutoFit/>
          </a:bodyPr>
          <a:lstStyle/>
          <a:p>
            <a:pPr marL="285708" indent="-285708" algn="ctr">
              <a:buFont typeface="Wingdings" pitchFamily="2" charset="2"/>
              <a:buChar char="Ø"/>
            </a:pPr>
            <a:r>
              <a:rPr lang="en-US" sz="2000" b="1" dirty="0">
                <a:solidFill>
                  <a:srgbClr val="FF0000"/>
                </a:solidFill>
                <a:latin typeface="Times New Roman" pitchFamily="18" charset="0"/>
                <a:cs typeface="Times New Roman" pitchFamily="18" charset="0"/>
              </a:rPr>
              <a:t>Correlation between Sclerostin serum level and PTH, Ca and </a:t>
            </a:r>
            <a:r>
              <a:rPr lang="en-US" sz="2000" b="1" dirty="0" err="1">
                <a:solidFill>
                  <a:srgbClr val="FF0000"/>
                </a:solidFill>
                <a:latin typeface="Times New Roman" pitchFamily="18" charset="0"/>
                <a:cs typeface="Times New Roman" pitchFamily="18" charset="0"/>
              </a:rPr>
              <a:t>Alk</a:t>
            </a:r>
            <a:r>
              <a:rPr lang="en-US" sz="2000" b="1" dirty="0">
                <a:solidFill>
                  <a:srgbClr val="FF0000"/>
                </a:solidFill>
                <a:latin typeface="Times New Roman" pitchFamily="18" charset="0"/>
                <a:cs typeface="Times New Roman" pitchFamily="18" charset="0"/>
              </a:rPr>
              <a:t>. phosphates</a:t>
            </a:r>
          </a:p>
        </p:txBody>
      </p:sp>
    </p:spTree>
    <p:extLst>
      <p:ext uri="{BB962C8B-B14F-4D97-AF65-F5344CB8AC3E}">
        <p14:creationId xmlns:p14="http://schemas.microsoft.com/office/powerpoint/2010/main" xmlns="" val="3095290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3376B812-50F3-4D97-928C-86385CFCA4FA}"/>
              </a:ext>
            </a:extLst>
          </p:cNvPr>
          <p:cNvGrpSpPr/>
          <p:nvPr/>
        </p:nvGrpSpPr>
        <p:grpSpPr>
          <a:xfrm>
            <a:off x="766193" y="1106835"/>
            <a:ext cx="7604837" cy="5246027"/>
            <a:chOff x="793489" y="1106835"/>
            <a:chExt cx="7604837" cy="5246027"/>
          </a:xfrm>
          <a:effectLst>
            <a:glow rad="228600">
              <a:schemeClr val="accent5">
                <a:satMod val="175000"/>
                <a:alpha val="40000"/>
              </a:schemeClr>
            </a:glow>
          </a:effectLst>
        </p:grpSpPr>
        <p:pic>
          <p:nvPicPr>
            <p:cNvPr id="15" name="Picture 17"/>
            <p:cNvPicPr>
              <a:picLocks noChangeAspect="1" noChangeArrowheads="1"/>
            </p:cNvPicPr>
            <p:nvPr/>
          </p:nvPicPr>
          <p:blipFill>
            <a:blip r:embed="rId3" cstate="print"/>
            <a:srcRect/>
            <a:stretch>
              <a:fillRect/>
            </a:stretch>
          </p:blipFill>
          <p:spPr bwMode="auto">
            <a:xfrm>
              <a:off x="841301" y="1106835"/>
              <a:ext cx="7557025" cy="24370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Picture 18"/>
            <p:cNvPicPr>
              <a:picLocks noChangeAspect="1" noChangeArrowheads="1"/>
            </p:cNvPicPr>
            <p:nvPr/>
          </p:nvPicPr>
          <p:blipFill>
            <a:blip r:embed="rId4"/>
            <a:srcRect/>
            <a:stretch>
              <a:fillRect/>
            </a:stretch>
          </p:blipFill>
          <p:spPr bwMode="auto">
            <a:xfrm>
              <a:off x="793489" y="3703920"/>
              <a:ext cx="7557025" cy="26489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grpSp>
        <p:nvGrpSpPr>
          <p:cNvPr id="4" name="Group 3"/>
          <p:cNvGrpSpPr/>
          <p:nvPr/>
        </p:nvGrpSpPr>
        <p:grpSpPr>
          <a:xfrm>
            <a:off x="178290" y="105508"/>
            <a:ext cx="7605078" cy="447264"/>
            <a:chOff x="178290" y="105508"/>
            <a:chExt cx="7605078" cy="447264"/>
          </a:xfrm>
        </p:grpSpPr>
        <p:sp useBgFill="1">
          <p:nvSpPr>
            <p:cNvPr id="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26488489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4288" y="1925517"/>
            <a:ext cx="8977546" cy="3623030"/>
            <a:chOff x="124288" y="1925517"/>
            <a:chExt cx="8977546" cy="3623030"/>
          </a:xfrm>
        </p:grpSpPr>
        <p:pic>
          <p:nvPicPr>
            <p:cNvPr id="17" name="Picture 20"/>
            <p:cNvPicPr>
              <a:picLocks noChangeAspect="1" noChangeArrowheads="1"/>
            </p:cNvPicPr>
            <p:nvPr/>
          </p:nvPicPr>
          <p:blipFill>
            <a:blip r:embed="rId3" cstate="print"/>
            <a:srcRect/>
            <a:stretch>
              <a:fillRect/>
            </a:stretch>
          </p:blipFill>
          <p:spPr bwMode="auto">
            <a:xfrm>
              <a:off x="124288" y="1925517"/>
              <a:ext cx="4215116" cy="3623029"/>
            </a:xfrm>
            <a:prstGeom prst="rect">
              <a:avLst/>
            </a:prstGeom>
            <a:solidFill>
              <a:srgbClr val="FFFFFF">
                <a:shade val="85000"/>
              </a:srgbClr>
            </a:solidFill>
            <a:ln w="190500" cap="rnd">
              <a:solidFill>
                <a:srgbClr val="F4C4C4"/>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8" name="Picture 19"/>
            <p:cNvPicPr>
              <a:picLocks noChangeAspect="1" noChangeArrowheads="1"/>
            </p:cNvPicPr>
            <p:nvPr/>
          </p:nvPicPr>
          <p:blipFill>
            <a:blip r:embed="rId4" cstate="print"/>
            <a:srcRect/>
            <a:stretch>
              <a:fillRect/>
            </a:stretch>
          </p:blipFill>
          <p:spPr bwMode="auto">
            <a:xfrm>
              <a:off x="4352840" y="1925518"/>
              <a:ext cx="4748994" cy="3623029"/>
            </a:xfrm>
            <a:prstGeom prst="rect">
              <a:avLst/>
            </a:prstGeom>
            <a:solidFill>
              <a:srgbClr val="FFFFFF">
                <a:shade val="85000"/>
              </a:srgbClr>
            </a:solidFill>
            <a:ln w="190500" cap="rnd">
              <a:solidFill>
                <a:srgbClr val="F4C4C4"/>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grpSp>
      <p:grpSp>
        <p:nvGrpSpPr>
          <p:cNvPr id="4" name="Group 3"/>
          <p:cNvGrpSpPr/>
          <p:nvPr/>
        </p:nvGrpSpPr>
        <p:grpSpPr>
          <a:xfrm>
            <a:off x="178290" y="105508"/>
            <a:ext cx="7605078" cy="447264"/>
            <a:chOff x="178290" y="105508"/>
            <a:chExt cx="7605078" cy="447264"/>
          </a:xfrm>
        </p:grpSpPr>
        <p:sp useBgFill="1">
          <p:nvSpPr>
            <p:cNvPr id="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3848122634"/>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008" y="1182499"/>
            <a:ext cx="7332784" cy="646319"/>
          </a:xfrm>
          <a:prstGeom prst="rect">
            <a:avLst/>
          </a:prstGeom>
        </p:spPr>
        <p:txBody>
          <a:bodyPr wrap="square" lIns="91426" tIns="45714" rIns="91426" bIns="45714">
            <a:spAutoFit/>
          </a:bodyPr>
          <a:lstStyle/>
          <a:p>
            <a:pPr marL="285708" indent="-285708" algn="ctr">
              <a:buFont typeface="Wingdings" pitchFamily="2" charset="2"/>
              <a:buChar char="Ø"/>
            </a:pPr>
            <a:r>
              <a:rPr lang="en-US" b="1" dirty="0">
                <a:solidFill>
                  <a:srgbClr val="FF0000"/>
                </a:solidFill>
                <a:latin typeface="Times New Roman" pitchFamily="18" charset="0"/>
                <a:cs typeface="Times New Roman" pitchFamily="18" charset="0"/>
              </a:rPr>
              <a:t>Comparison between patients with normal and those with low bone </a:t>
            </a:r>
            <a:r>
              <a:rPr lang="en-US" b="1" dirty="0" smtClean="0">
                <a:solidFill>
                  <a:srgbClr val="FF0000"/>
                </a:solidFill>
                <a:latin typeface="Times New Roman" pitchFamily="18" charset="0"/>
                <a:cs typeface="Times New Roman" pitchFamily="18" charset="0"/>
              </a:rPr>
              <a:t>mineral</a:t>
            </a:r>
            <a:r>
              <a:rPr lang="en-US" b="1" dirty="0" smtClean="0">
                <a:solidFill>
                  <a:srgbClr val="FF00FF"/>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density regarding Sclerostin level</a:t>
            </a:r>
          </a:p>
        </p:txBody>
      </p:sp>
      <p:graphicFrame>
        <p:nvGraphicFramePr>
          <p:cNvPr id="7" name="Table 6"/>
          <p:cNvGraphicFramePr>
            <a:graphicFrameLocks noGrp="1"/>
          </p:cNvGraphicFramePr>
          <p:nvPr>
            <p:extLst>
              <p:ext uri="{D42A27DB-BD31-4B8C-83A1-F6EECF244321}">
                <p14:modId xmlns:p14="http://schemas.microsoft.com/office/powerpoint/2010/main" xmlns="" val="1937398234"/>
              </p:ext>
            </p:extLst>
          </p:nvPr>
        </p:nvGraphicFramePr>
        <p:xfrm>
          <a:off x="868080" y="1902173"/>
          <a:ext cx="7372357" cy="1511604"/>
        </p:xfrm>
        <a:graphic>
          <a:graphicData uri="http://schemas.openxmlformats.org/drawingml/2006/table">
            <a:tbl>
              <a:tblPr firstRow="1" bandRow="1">
                <a:tableStyleId>{93296810-A885-4BE3-A3E7-6D5BEEA58F35}</a:tableStyleId>
              </a:tblPr>
              <a:tblGrid>
                <a:gridCol w="4176345">
                  <a:extLst>
                    <a:ext uri="{9D8B030D-6E8A-4147-A177-3AD203B41FA5}">
                      <a16:colId xmlns="" xmlns:a16="http://schemas.microsoft.com/office/drawing/2014/main" val="20000"/>
                    </a:ext>
                  </a:extLst>
                </a:gridCol>
                <a:gridCol w="1204546">
                  <a:extLst>
                    <a:ext uri="{9D8B030D-6E8A-4147-A177-3AD203B41FA5}">
                      <a16:colId xmlns="" xmlns:a16="http://schemas.microsoft.com/office/drawing/2014/main" val="20001"/>
                    </a:ext>
                  </a:extLst>
                </a:gridCol>
                <a:gridCol w="874997">
                  <a:extLst>
                    <a:ext uri="{9D8B030D-6E8A-4147-A177-3AD203B41FA5}">
                      <a16:colId xmlns="" xmlns:a16="http://schemas.microsoft.com/office/drawing/2014/main" val="20002"/>
                    </a:ext>
                  </a:extLst>
                </a:gridCol>
                <a:gridCol w="1116469">
                  <a:extLst>
                    <a:ext uri="{9D8B030D-6E8A-4147-A177-3AD203B41FA5}">
                      <a16:colId xmlns="" xmlns:a16="http://schemas.microsoft.com/office/drawing/2014/main" val="20003"/>
                    </a:ext>
                  </a:extLst>
                </a:gridCol>
              </a:tblGrid>
              <a:tr h="478341">
                <a:tc rowSpan="2">
                  <a:txBody>
                    <a:bodyPr/>
                    <a:lstStyle/>
                    <a:p>
                      <a:pPr algn="ctr">
                        <a:spcBef>
                          <a:spcPts val="600"/>
                        </a:spcBef>
                        <a:spcAft>
                          <a:spcPts val="600"/>
                        </a:spcAft>
                      </a:pPr>
                      <a:r>
                        <a:rPr lang="en-US" sz="1400" b="1" dirty="0">
                          <a:solidFill>
                            <a:schemeClr val="tx1"/>
                          </a:solidFill>
                          <a:latin typeface="Times New Roman" pitchFamily="18" charset="0"/>
                          <a:ea typeface="Times New Roman"/>
                          <a:cs typeface="Times New Roman" pitchFamily="18" charset="0"/>
                        </a:rPr>
                        <a:t>Sclerostin (</a:t>
                      </a:r>
                      <a:r>
                        <a:rPr lang="en-US" sz="1400" b="1" dirty="0" err="1">
                          <a:solidFill>
                            <a:schemeClr val="tx1"/>
                          </a:solidFill>
                          <a:latin typeface="Times New Roman" pitchFamily="18" charset="0"/>
                          <a:ea typeface="Times New Roman"/>
                          <a:cs typeface="Times New Roman" pitchFamily="18" charset="0"/>
                        </a:rPr>
                        <a:t>ng</a:t>
                      </a:r>
                      <a:r>
                        <a:rPr lang="en-US" sz="1400" b="1" dirty="0">
                          <a:solidFill>
                            <a:schemeClr val="tx1"/>
                          </a:solidFill>
                          <a:latin typeface="Times New Roman" pitchFamily="18" charset="0"/>
                          <a:ea typeface="Times New Roman"/>
                          <a:cs typeface="Times New Roman" pitchFamily="18" charset="0"/>
                        </a:rPr>
                        <a:t>/ml)</a:t>
                      </a:r>
                    </a:p>
                  </a:txBody>
                  <a:tcPr marL="68580" marR="68580" marT="0" marB="0" anchor="ctr">
                    <a:cell3D prstMaterial="dkEdge">
                      <a:bevel/>
                      <a:lightRig rig="flood" dir="t"/>
                    </a:cell3D>
                    <a:solidFill>
                      <a:schemeClr val="accent4">
                        <a:lumMod val="60000"/>
                        <a:lumOff val="40000"/>
                      </a:schemeClr>
                    </a:solidFill>
                  </a:tcPr>
                </a:tc>
                <a:tc rowSpan="2">
                  <a:txBody>
                    <a:bodyPr/>
                    <a:lstStyle/>
                    <a:p>
                      <a:pPr algn="ctr">
                        <a:spcBef>
                          <a:spcPts val="600"/>
                        </a:spcBef>
                        <a:spcAft>
                          <a:spcPts val="600"/>
                        </a:spcAft>
                      </a:pPr>
                      <a:r>
                        <a:rPr lang="en-US" sz="1400" b="1" dirty="0" err="1">
                          <a:solidFill>
                            <a:schemeClr val="tx1"/>
                          </a:solidFill>
                          <a:latin typeface="Times New Roman" pitchFamily="18" charset="0"/>
                          <a:ea typeface="Times New Roman"/>
                          <a:cs typeface="Times New Roman" pitchFamily="18" charset="0"/>
                        </a:rPr>
                        <a:t>Mean±SD</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gridSpan="2">
                  <a:txBody>
                    <a:bodyPr/>
                    <a:lstStyle/>
                    <a:p>
                      <a:pPr algn="ctr">
                        <a:spcBef>
                          <a:spcPts val="400"/>
                        </a:spcBef>
                        <a:spcAft>
                          <a:spcPts val="400"/>
                        </a:spcAft>
                      </a:pPr>
                      <a:r>
                        <a:rPr lang="en-US" sz="1400" dirty="0">
                          <a:solidFill>
                            <a:schemeClr val="tx1"/>
                          </a:solidFill>
                          <a:latin typeface="Times New Roman" pitchFamily="18" charset="0"/>
                          <a:cs typeface="Times New Roman" pitchFamily="18" charset="0"/>
                        </a:rPr>
                        <a:t>Independent t-test</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hMerge="1">
                  <a:txBody>
                    <a:bodyPr/>
                    <a:lstStyle/>
                    <a:p>
                      <a:pPr rtl="1"/>
                      <a:endParaRPr lang="ar-EG"/>
                    </a:p>
                  </a:txBody>
                  <a:tcPr/>
                </a:tc>
                <a:extLst>
                  <a:ext uri="{0D108BD9-81ED-4DB2-BD59-A6C34878D82A}">
                    <a16:rowId xmlns="" xmlns:a16="http://schemas.microsoft.com/office/drawing/2014/main" val="10000"/>
                  </a:ext>
                </a:extLst>
              </a:tr>
              <a:tr h="224370">
                <a:tc vMerge="1">
                  <a:txBody>
                    <a:bodyPr/>
                    <a:lstStyle/>
                    <a:p>
                      <a:pPr rtl="1"/>
                      <a:endParaRPr lang="ar-EG" dirty="0"/>
                    </a:p>
                  </a:txBody>
                  <a:tcPr/>
                </a:tc>
                <a:tc vMerge="1">
                  <a:txBody>
                    <a:bodyPr/>
                    <a:lstStyle/>
                    <a:p>
                      <a:pPr rtl="1"/>
                      <a:endParaRPr lang="ar-EG" dirty="0"/>
                    </a:p>
                  </a:txBody>
                  <a:tcP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400" b="1" dirty="0">
                          <a:solidFill>
                            <a:schemeClr val="tx1"/>
                          </a:solidFill>
                          <a:latin typeface="Times New Roman" pitchFamily="18" charset="0"/>
                          <a:cs typeface="Times New Roman" pitchFamily="18" charset="0"/>
                        </a:rPr>
                        <a:t>t</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400" b="1" dirty="0">
                          <a:solidFill>
                            <a:schemeClr val="tx1"/>
                          </a:solidFill>
                          <a:latin typeface="Times New Roman" pitchFamily="18" charset="0"/>
                          <a:cs typeface="Times New Roman" pitchFamily="18" charset="0"/>
                        </a:rPr>
                        <a:t>p-value</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1"/>
                  </a:ext>
                </a:extLst>
              </a:tr>
              <a:tr h="379553">
                <a:tc>
                  <a:txBody>
                    <a:bodyPr/>
                    <a:lstStyle/>
                    <a:p>
                      <a:pPr algn="l">
                        <a:spcBef>
                          <a:spcPts val="600"/>
                        </a:spcBef>
                        <a:spcAft>
                          <a:spcPts val="600"/>
                        </a:spcAft>
                      </a:pPr>
                      <a:r>
                        <a:rPr lang="en-US" sz="1500" b="1" dirty="0">
                          <a:latin typeface="Arial" pitchFamily="34" charset="0"/>
                          <a:ea typeface="Times New Roman"/>
                          <a:cs typeface="Arial" pitchFamily="34" charset="0"/>
                        </a:rPr>
                        <a:t>Patients with normal bone mineral density</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Arial" pitchFamily="34" charset="0"/>
                          <a:ea typeface="Times New Roman"/>
                          <a:cs typeface="Arial" pitchFamily="34" charset="0"/>
                        </a:rPr>
                        <a:t>1.4 ± 0.98</a:t>
                      </a:r>
                    </a:p>
                  </a:txBody>
                  <a:tcPr marL="68580" marR="68580" marT="0" marB="0" anchor="ctr">
                    <a:cell3D prstMaterial="dkEdge">
                      <a:bevel/>
                      <a:lightRig rig="flood" dir="t"/>
                    </a:cell3D>
                    <a:solidFill>
                      <a:srgbClr val="FFFFFF"/>
                    </a:solidFill>
                  </a:tcPr>
                </a:tc>
                <a:tc rowSpan="2">
                  <a:txBody>
                    <a:bodyPr/>
                    <a:lstStyle/>
                    <a:p>
                      <a:pPr algn="ctr">
                        <a:spcBef>
                          <a:spcPts val="600"/>
                        </a:spcBef>
                        <a:spcAft>
                          <a:spcPts val="600"/>
                        </a:spcAft>
                      </a:pPr>
                      <a:r>
                        <a:rPr lang="en-US" sz="1500" b="1" dirty="0">
                          <a:solidFill>
                            <a:srgbClr val="C00000"/>
                          </a:solidFill>
                          <a:latin typeface="Arial" pitchFamily="34" charset="0"/>
                          <a:ea typeface="Times New Roman"/>
                          <a:cs typeface="Arial" pitchFamily="34" charset="0"/>
                        </a:rPr>
                        <a:t>2.426</a:t>
                      </a:r>
                    </a:p>
                  </a:txBody>
                  <a:tcPr marL="68580" marR="68580" marT="0" marB="0" anchor="ctr">
                    <a:cell3D prstMaterial="dkEdge">
                      <a:bevel/>
                      <a:lightRig rig="flood" dir="t"/>
                    </a:cell3D>
                    <a:solidFill>
                      <a:srgbClr val="FFFFFF"/>
                    </a:solidFill>
                  </a:tcPr>
                </a:tc>
                <a:tc rowSpan="2">
                  <a:txBody>
                    <a:bodyPr/>
                    <a:lstStyle/>
                    <a:p>
                      <a:pPr algn="ctr">
                        <a:spcBef>
                          <a:spcPts val="600"/>
                        </a:spcBef>
                        <a:spcAft>
                          <a:spcPts val="600"/>
                        </a:spcAft>
                      </a:pPr>
                      <a:r>
                        <a:rPr lang="en-US" sz="1500" b="1" dirty="0">
                          <a:solidFill>
                            <a:srgbClr val="C00000"/>
                          </a:solidFill>
                          <a:latin typeface="Arial" pitchFamily="34" charset="0"/>
                          <a:ea typeface="Times New Roman"/>
                          <a:cs typeface="Arial" pitchFamily="34" charset="0"/>
                        </a:rPr>
                        <a:t>0.023</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2"/>
                  </a:ext>
                </a:extLst>
              </a:tr>
              <a:tr h="429340">
                <a:tc>
                  <a:txBody>
                    <a:bodyPr/>
                    <a:lstStyle/>
                    <a:p>
                      <a:pPr algn="l">
                        <a:spcBef>
                          <a:spcPts val="600"/>
                        </a:spcBef>
                        <a:spcAft>
                          <a:spcPts val="600"/>
                        </a:spcAft>
                      </a:pPr>
                      <a:r>
                        <a:rPr lang="en-US" sz="1500" b="1" dirty="0">
                          <a:solidFill>
                            <a:srgbClr val="C00000"/>
                          </a:solidFill>
                          <a:latin typeface="Arial" pitchFamily="34" charset="0"/>
                          <a:ea typeface="Times New Roman"/>
                          <a:cs typeface="Arial" pitchFamily="34" charset="0"/>
                        </a:rPr>
                        <a:t>Patients with low bone mineral density</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500" b="1" dirty="0">
                          <a:solidFill>
                            <a:srgbClr val="C00000"/>
                          </a:solidFill>
                          <a:latin typeface="Arial" pitchFamily="34" charset="0"/>
                          <a:ea typeface="Times New Roman"/>
                          <a:cs typeface="Arial" pitchFamily="34" charset="0"/>
                        </a:rPr>
                        <a:t>2.38 ± 0.85</a:t>
                      </a:r>
                    </a:p>
                  </a:txBody>
                  <a:tcPr marL="68580" marR="68580" marT="0" marB="0" anchor="ctr">
                    <a:cell3D prstMaterial="dkEdge">
                      <a:bevel/>
                      <a:lightRig rig="flood" dir="t"/>
                    </a:cell3D>
                    <a:solidFill>
                      <a:srgbClr val="FFFFFF"/>
                    </a:solidFill>
                  </a:tcPr>
                </a:tc>
                <a:tc vMerge="1">
                  <a:txBody>
                    <a:bodyPr/>
                    <a:lstStyle/>
                    <a:p>
                      <a:pPr rtl="1"/>
                      <a:endParaRPr lang="ar-EG"/>
                    </a:p>
                  </a:txBody>
                  <a:tcPr>
                    <a:cell3D prstMaterial="dkEdge">
                      <a:bevel/>
                      <a:lightRig rig="flood" dir="t"/>
                    </a:cell3D>
                    <a:solidFill>
                      <a:srgbClr val="FFFFFF"/>
                    </a:solidFill>
                  </a:tcPr>
                </a:tc>
                <a:tc vMerge="1">
                  <a:txBody>
                    <a:bodyPr/>
                    <a:lstStyle/>
                    <a:p>
                      <a:pPr rtl="1"/>
                      <a:endParaRPr lang="ar-EG"/>
                    </a:p>
                  </a:txBody>
                  <a:tcPr>
                    <a:cell3D prstMaterial="dkEdge">
                      <a:bevel/>
                      <a:lightRig rig="flood" dir="t"/>
                    </a:cell3D>
                    <a:solidFill>
                      <a:srgbClr val="FFFFFF"/>
                    </a:solidFill>
                  </a:tcPr>
                </a:tc>
                <a:extLst>
                  <a:ext uri="{0D108BD9-81ED-4DB2-BD59-A6C34878D82A}">
                    <a16:rowId xmlns="" xmlns:a16="http://schemas.microsoft.com/office/drawing/2014/main" val="10003"/>
                  </a:ext>
                </a:extLst>
              </a:tr>
            </a:tbl>
          </a:graphicData>
        </a:graphic>
      </p:graphicFrame>
      <p:grpSp>
        <p:nvGrpSpPr>
          <p:cNvPr id="4" name="Group 3"/>
          <p:cNvGrpSpPr/>
          <p:nvPr/>
        </p:nvGrpSpPr>
        <p:grpSpPr>
          <a:xfrm>
            <a:off x="178290" y="105508"/>
            <a:ext cx="7605078" cy="447264"/>
            <a:chOff x="178290" y="105508"/>
            <a:chExt cx="7605078" cy="447264"/>
          </a:xfrm>
        </p:grpSpPr>
        <p:sp useBgFill="1">
          <p:nvSpPr>
            <p:cNvPr id="5"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6"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8" name="Rectangle 7">
            <a:extLst>
              <a:ext uri="{FF2B5EF4-FFF2-40B4-BE49-F238E27FC236}">
                <a16:creationId xmlns="" xmlns:a16="http://schemas.microsoft.com/office/drawing/2014/main" id="{1CF8441E-36CA-415F-A67E-0C491249909E}"/>
              </a:ext>
            </a:extLst>
          </p:cNvPr>
          <p:cNvSpPr/>
          <p:nvPr/>
        </p:nvSpPr>
        <p:spPr>
          <a:xfrm>
            <a:off x="772542" y="3543825"/>
            <a:ext cx="7332784" cy="646319"/>
          </a:xfrm>
          <a:prstGeom prst="rect">
            <a:avLst/>
          </a:prstGeom>
        </p:spPr>
        <p:txBody>
          <a:bodyPr wrap="square" lIns="91426" tIns="45714" rIns="91426" bIns="45714">
            <a:spAutoFit/>
          </a:bodyPr>
          <a:lstStyle/>
          <a:p>
            <a:pPr marL="285708" indent="-285708" algn="ctr">
              <a:buFont typeface="Wingdings" pitchFamily="2" charset="2"/>
              <a:buChar char="Ø"/>
            </a:pPr>
            <a:r>
              <a:rPr lang="en-US" b="1" dirty="0">
                <a:solidFill>
                  <a:srgbClr val="FF0000"/>
                </a:solidFill>
                <a:latin typeface="Times New Roman" pitchFamily="18" charset="0"/>
                <a:cs typeface="Times New Roman" pitchFamily="18" charset="0"/>
              </a:rPr>
              <a:t>Comparison between patients with normal and those with low BMD regarding serum </a:t>
            </a:r>
            <a:r>
              <a:rPr lang="en-US" b="1" dirty="0" err="1">
                <a:solidFill>
                  <a:srgbClr val="FF0000"/>
                </a:solidFill>
                <a:latin typeface="Times New Roman" pitchFamily="18" charset="0"/>
                <a:cs typeface="Times New Roman" pitchFamily="18" charset="0"/>
              </a:rPr>
              <a:t>Ca</a:t>
            </a:r>
            <a:r>
              <a:rPr lang="en-US" b="1" dirty="0">
                <a:solidFill>
                  <a:srgbClr val="FF0000"/>
                </a:solidFill>
                <a:latin typeface="Times New Roman" pitchFamily="18" charset="0"/>
                <a:cs typeface="Times New Roman" pitchFamily="18" charset="0"/>
              </a:rPr>
              <a:t>, Phosphate, PTH and </a:t>
            </a:r>
            <a:r>
              <a:rPr lang="en-US" b="1" dirty="0" err="1">
                <a:solidFill>
                  <a:srgbClr val="FF0000"/>
                </a:solidFill>
                <a:latin typeface="Times New Roman" pitchFamily="18" charset="0"/>
                <a:cs typeface="Times New Roman" pitchFamily="18" charset="0"/>
              </a:rPr>
              <a:t>Alk</a:t>
            </a:r>
            <a:r>
              <a:rPr lang="en-US" b="1" dirty="0">
                <a:solidFill>
                  <a:srgbClr val="FF0000"/>
                </a:solidFill>
                <a:latin typeface="Times New Roman" pitchFamily="18" charset="0"/>
                <a:cs typeface="Times New Roman" pitchFamily="18" charset="0"/>
              </a:rPr>
              <a:t>. phosphatase levels</a:t>
            </a:r>
          </a:p>
        </p:txBody>
      </p:sp>
      <p:graphicFrame>
        <p:nvGraphicFramePr>
          <p:cNvPr id="9" name="Table 8">
            <a:extLst>
              <a:ext uri="{FF2B5EF4-FFF2-40B4-BE49-F238E27FC236}">
                <a16:creationId xmlns="" xmlns:a16="http://schemas.microsoft.com/office/drawing/2014/main" id="{AED247B4-674C-428E-B9C5-C0B586A5C54A}"/>
              </a:ext>
            </a:extLst>
          </p:cNvPr>
          <p:cNvGraphicFramePr>
            <a:graphicFrameLocks noGrp="1"/>
          </p:cNvGraphicFramePr>
          <p:nvPr>
            <p:extLst>
              <p:ext uri="{D42A27DB-BD31-4B8C-83A1-F6EECF244321}">
                <p14:modId xmlns:p14="http://schemas.microsoft.com/office/powerpoint/2010/main" xmlns="" val="641996141"/>
              </p:ext>
            </p:extLst>
          </p:nvPr>
        </p:nvGraphicFramePr>
        <p:xfrm>
          <a:off x="908232" y="4500528"/>
          <a:ext cx="7469066" cy="2220995"/>
        </p:xfrm>
        <a:graphic>
          <a:graphicData uri="http://schemas.openxmlformats.org/drawingml/2006/table">
            <a:tbl>
              <a:tblPr firstRow="1" bandRow="1">
                <a:tableStyleId>{93296810-A885-4BE3-A3E7-6D5BEEA58F35}</a:tableStyleId>
              </a:tblPr>
              <a:tblGrid>
                <a:gridCol w="2088170">
                  <a:extLst>
                    <a:ext uri="{9D8B030D-6E8A-4147-A177-3AD203B41FA5}">
                      <a16:colId xmlns="" xmlns:a16="http://schemas.microsoft.com/office/drawing/2014/main" val="20000"/>
                    </a:ext>
                  </a:extLst>
                </a:gridCol>
                <a:gridCol w="1820008">
                  <a:extLst>
                    <a:ext uri="{9D8B030D-6E8A-4147-A177-3AD203B41FA5}">
                      <a16:colId xmlns="" xmlns:a16="http://schemas.microsoft.com/office/drawing/2014/main" val="20001"/>
                    </a:ext>
                  </a:extLst>
                </a:gridCol>
                <a:gridCol w="1780445">
                  <a:extLst>
                    <a:ext uri="{9D8B030D-6E8A-4147-A177-3AD203B41FA5}">
                      <a16:colId xmlns="" xmlns:a16="http://schemas.microsoft.com/office/drawing/2014/main" val="20002"/>
                    </a:ext>
                  </a:extLst>
                </a:gridCol>
                <a:gridCol w="861646">
                  <a:extLst>
                    <a:ext uri="{9D8B030D-6E8A-4147-A177-3AD203B41FA5}">
                      <a16:colId xmlns="" xmlns:a16="http://schemas.microsoft.com/office/drawing/2014/main" val="20003"/>
                    </a:ext>
                  </a:extLst>
                </a:gridCol>
                <a:gridCol w="918797">
                  <a:extLst>
                    <a:ext uri="{9D8B030D-6E8A-4147-A177-3AD203B41FA5}">
                      <a16:colId xmlns="" xmlns:a16="http://schemas.microsoft.com/office/drawing/2014/main" val="20004"/>
                    </a:ext>
                  </a:extLst>
                </a:gridCol>
              </a:tblGrid>
              <a:tr h="548640">
                <a:tc rowSpan="2">
                  <a:txBody>
                    <a:bodyPr/>
                    <a:lstStyle/>
                    <a:p>
                      <a:pPr algn="ctr">
                        <a:spcBef>
                          <a:spcPts val="400"/>
                        </a:spcBef>
                        <a:spcAft>
                          <a:spcPts val="400"/>
                        </a:spcAft>
                      </a:pPr>
                      <a:r>
                        <a:rPr lang="en-US" sz="1200" b="1" dirty="0">
                          <a:solidFill>
                            <a:schemeClr val="tx1"/>
                          </a:solidFill>
                          <a:latin typeface="Times New Roman" pitchFamily="18" charset="0"/>
                          <a:cs typeface="Times New Roman" pitchFamily="18" charset="0"/>
                        </a:rPr>
                        <a:t>Variable</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Patients with normal </a:t>
                      </a:r>
                      <a:br>
                        <a:rPr lang="en-US" sz="1200" dirty="0">
                          <a:solidFill>
                            <a:schemeClr val="tx1"/>
                          </a:solidFill>
                          <a:latin typeface="Times New Roman" pitchFamily="18" charset="0"/>
                          <a:cs typeface="Times New Roman" pitchFamily="18" charset="0"/>
                        </a:rPr>
                      </a:br>
                      <a:r>
                        <a:rPr lang="en-US" sz="1200" dirty="0">
                          <a:solidFill>
                            <a:schemeClr val="tx1"/>
                          </a:solidFill>
                          <a:latin typeface="Times New Roman" pitchFamily="18" charset="0"/>
                          <a:cs typeface="Times New Roman" pitchFamily="18" charset="0"/>
                        </a:rPr>
                        <a:t>bone </a:t>
                      </a:r>
                      <a:r>
                        <a:rPr lang="en-US" sz="1200" dirty="0" smtClean="0">
                          <a:solidFill>
                            <a:schemeClr val="tx1"/>
                          </a:solidFill>
                          <a:latin typeface="Times New Roman" pitchFamily="18" charset="0"/>
                          <a:cs typeface="Times New Roman" pitchFamily="18" charset="0"/>
                        </a:rPr>
                        <a:t>mineral </a:t>
                      </a:r>
                      <a:r>
                        <a:rPr lang="en-US" sz="1200" dirty="0">
                          <a:solidFill>
                            <a:schemeClr val="tx1"/>
                          </a:solidFill>
                          <a:latin typeface="Times New Roman" pitchFamily="18" charset="0"/>
                          <a:cs typeface="Times New Roman" pitchFamily="18" charset="0"/>
                        </a:rPr>
                        <a:t>density </a:t>
                      </a:r>
                      <a:br>
                        <a:rPr lang="en-US" sz="1200" dirty="0">
                          <a:solidFill>
                            <a:schemeClr val="tx1"/>
                          </a:solidFill>
                          <a:latin typeface="Times New Roman" pitchFamily="18" charset="0"/>
                          <a:cs typeface="Times New Roman" pitchFamily="18" charset="0"/>
                        </a:rPr>
                      </a:br>
                      <a:r>
                        <a:rPr lang="en-US" sz="1200" dirty="0">
                          <a:solidFill>
                            <a:schemeClr val="tx1"/>
                          </a:solidFill>
                          <a:latin typeface="Times New Roman" pitchFamily="18" charset="0"/>
                          <a:cs typeface="Times New Roman" pitchFamily="18" charset="0"/>
                        </a:rPr>
                        <a:t>(no =16)</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Patients with low </a:t>
                      </a:r>
                      <a:br>
                        <a:rPr lang="en-US" sz="1200" dirty="0">
                          <a:solidFill>
                            <a:schemeClr val="tx1"/>
                          </a:solidFill>
                          <a:latin typeface="Times New Roman" pitchFamily="18" charset="0"/>
                          <a:cs typeface="Times New Roman" pitchFamily="18" charset="0"/>
                        </a:rPr>
                      </a:br>
                      <a:r>
                        <a:rPr lang="en-US" sz="1200" dirty="0">
                          <a:solidFill>
                            <a:schemeClr val="tx1"/>
                          </a:solidFill>
                          <a:latin typeface="Times New Roman" pitchFamily="18" charset="0"/>
                          <a:cs typeface="Times New Roman" pitchFamily="18" charset="0"/>
                        </a:rPr>
                        <a:t>bone </a:t>
                      </a:r>
                      <a:r>
                        <a:rPr lang="en-US" sz="1200" dirty="0" smtClean="0">
                          <a:solidFill>
                            <a:schemeClr val="tx1"/>
                          </a:solidFill>
                          <a:latin typeface="Times New Roman" pitchFamily="18" charset="0"/>
                          <a:cs typeface="Times New Roman" pitchFamily="18" charset="0"/>
                        </a:rPr>
                        <a:t>mineral </a:t>
                      </a:r>
                      <a:r>
                        <a:rPr lang="en-US" sz="1200" dirty="0">
                          <a:solidFill>
                            <a:schemeClr val="tx1"/>
                          </a:solidFill>
                          <a:latin typeface="Times New Roman" pitchFamily="18" charset="0"/>
                          <a:cs typeface="Times New Roman" pitchFamily="18" charset="0"/>
                        </a:rPr>
                        <a:t>density </a:t>
                      </a:r>
                      <a:br>
                        <a:rPr lang="en-US" sz="1200" dirty="0">
                          <a:solidFill>
                            <a:schemeClr val="tx1"/>
                          </a:solidFill>
                          <a:latin typeface="Times New Roman" pitchFamily="18" charset="0"/>
                          <a:cs typeface="Times New Roman" pitchFamily="18" charset="0"/>
                        </a:rPr>
                      </a:br>
                      <a:r>
                        <a:rPr lang="en-US" sz="1200" dirty="0">
                          <a:solidFill>
                            <a:schemeClr val="tx1"/>
                          </a:solidFill>
                          <a:latin typeface="Times New Roman" pitchFamily="18" charset="0"/>
                          <a:cs typeface="Times New Roman" pitchFamily="18" charset="0"/>
                        </a:rPr>
                        <a:t>(no =9)</a:t>
                      </a:r>
                    </a:p>
                  </a:txBody>
                  <a:tcPr marL="68580" marR="68580" marT="0" marB="0" anchor="ctr">
                    <a:cell3D prstMaterial="dkEdge">
                      <a:bevel/>
                      <a:lightRig rig="flood" dir="t"/>
                    </a:cell3D>
                    <a:solidFill>
                      <a:schemeClr val="accent4">
                        <a:lumMod val="60000"/>
                        <a:lumOff val="40000"/>
                      </a:schemeClr>
                    </a:solidFill>
                  </a:tcPr>
                </a:tc>
                <a:tc gridSpan="2">
                  <a:txBody>
                    <a:bodyPr/>
                    <a:lstStyle/>
                    <a:p>
                      <a:pPr algn="ctr">
                        <a:spcBef>
                          <a:spcPts val="400"/>
                        </a:spcBef>
                        <a:spcAft>
                          <a:spcPts val="400"/>
                        </a:spcAft>
                      </a:pPr>
                      <a:r>
                        <a:rPr lang="en-US" sz="1200" dirty="0">
                          <a:solidFill>
                            <a:schemeClr val="tx1"/>
                          </a:solidFill>
                          <a:latin typeface="Times New Roman" pitchFamily="18" charset="0"/>
                          <a:cs typeface="Times New Roman" pitchFamily="18" charset="0"/>
                        </a:rPr>
                        <a:t>Independent t-test</a:t>
                      </a:r>
                      <a:endParaRPr lang="en-US" sz="1200" b="1" dirty="0">
                        <a:solidFill>
                          <a:schemeClr val="tx1"/>
                        </a:solidFill>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hMerge="1">
                  <a:txBody>
                    <a:bodyPr/>
                    <a:lstStyle/>
                    <a:p>
                      <a:pPr rtl="1"/>
                      <a:endParaRPr lang="ar-EG"/>
                    </a:p>
                  </a:txBody>
                  <a:tcPr/>
                </a:tc>
                <a:extLst>
                  <a:ext uri="{0D108BD9-81ED-4DB2-BD59-A6C34878D82A}">
                    <a16:rowId xmlns="" xmlns:a16="http://schemas.microsoft.com/office/drawing/2014/main" val="10000"/>
                  </a:ext>
                </a:extLst>
              </a:tr>
              <a:tr h="224370">
                <a:tc vMerge="1">
                  <a:txBody>
                    <a:bodyPr/>
                    <a:lstStyle/>
                    <a:p>
                      <a:pPr rtl="1"/>
                      <a:endParaRPr lang="ar-EG"/>
                    </a:p>
                  </a:txBody>
                  <a:tcPr/>
                </a:tc>
                <a:tc>
                  <a:txBody>
                    <a:bodyPr/>
                    <a:lstStyle/>
                    <a:p>
                      <a:pPr algn="ctr">
                        <a:spcBef>
                          <a:spcPts val="400"/>
                        </a:spcBef>
                        <a:spcAft>
                          <a:spcPts val="400"/>
                        </a:spcAft>
                      </a:pPr>
                      <a:r>
                        <a:rPr lang="en-US" sz="1200" b="1" dirty="0" err="1">
                          <a:latin typeface="Times New Roman" pitchFamily="18" charset="0"/>
                          <a:cs typeface="Times New Roman" pitchFamily="18" charset="0"/>
                        </a:rPr>
                        <a:t>Mean±SD</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b="1" dirty="0" err="1">
                          <a:latin typeface="Times New Roman" pitchFamily="18" charset="0"/>
                          <a:cs typeface="Times New Roman" pitchFamily="18" charset="0"/>
                        </a:rPr>
                        <a:t>Mean±SD</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t</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400"/>
                        </a:spcBef>
                        <a:spcAft>
                          <a:spcPts val="400"/>
                        </a:spcAft>
                      </a:pPr>
                      <a:r>
                        <a:rPr lang="en-US" sz="1200" b="1" dirty="0">
                          <a:latin typeface="Times New Roman" pitchFamily="18" charset="0"/>
                          <a:cs typeface="Times New Roman" pitchFamily="18" charset="0"/>
                        </a:rPr>
                        <a:t>p-value</a:t>
                      </a:r>
                      <a:endParaRPr lang="en-US" sz="1200" b="1" dirty="0">
                        <a:latin typeface="Times New Roman" pitchFamily="18" charset="0"/>
                        <a:ea typeface="Times New Roman"/>
                        <a:cs typeface="Times New Roman" pitchFamily="18" charset="0"/>
                      </a:endParaRPr>
                    </a:p>
                  </a:txBody>
                  <a:tcPr marL="68580" marR="68580" marT="0" marB="0"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1"/>
                  </a:ext>
                </a:extLst>
              </a:tr>
              <a:tr h="379553">
                <a:tc>
                  <a:txBody>
                    <a:bodyPr/>
                    <a:lstStyle/>
                    <a:p>
                      <a:pPr algn="l">
                        <a:spcBef>
                          <a:spcPts val="800"/>
                        </a:spcBef>
                        <a:spcAft>
                          <a:spcPts val="800"/>
                        </a:spcAft>
                      </a:pPr>
                      <a:r>
                        <a:rPr lang="en-US" sz="1500" b="1" dirty="0">
                          <a:latin typeface="Arial" pitchFamily="34" charset="0"/>
                          <a:ea typeface="Times New Roman"/>
                          <a:cs typeface="Arial" pitchFamily="34" charset="0"/>
                        </a:rPr>
                        <a:t>Ca (mg/dl)</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9.65 ± 1.67</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8.58 ± 1.50</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a:latin typeface="Arial" pitchFamily="34" charset="0"/>
                          <a:ea typeface="Times New Roman"/>
                          <a:cs typeface="Arial" pitchFamily="34" charset="0"/>
                        </a:rPr>
                        <a:t>1.598</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a:latin typeface="Arial" pitchFamily="34" charset="0"/>
                          <a:ea typeface="Times New Roman"/>
                          <a:cs typeface="Arial" pitchFamily="34" charset="0"/>
                        </a:rPr>
                        <a:t>0.124</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2"/>
                  </a:ext>
                </a:extLst>
              </a:tr>
              <a:tr h="309326">
                <a:tc>
                  <a:txBody>
                    <a:bodyPr/>
                    <a:lstStyle/>
                    <a:p>
                      <a:pPr algn="l">
                        <a:spcBef>
                          <a:spcPts val="800"/>
                        </a:spcBef>
                        <a:spcAft>
                          <a:spcPts val="800"/>
                        </a:spcAft>
                      </a:pPr>
                      <a:r>
                        <a:rPr lang="en-US" sz="1500" b="1" dirty="0">
                          <a:latin typeface="Arial" pitchFamily="34" charset="0"/>
                          <a:ea typeface="Times New Roman"/>
                          <a:cs typeface="Arial" pitchFamily="34" charset="0"/>
                        </a:rPr>
                        <a:t>Phosphate (mg/dl)</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a:latin typeface="Arial" pitchFamily="34" charset="0"/>
                          <a:ea typeface="Times New Roman"/>
                          <a:cs typeface="Arial" pitchFamily="34" charset="0"/>
                        </a:rPr>
                        <a:t>9.68 ± 10.45</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5.60 ± 1.64</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1.152</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a:latin typeface="Arial" pitchFamily="34" charset="0"/>
                          <a:ea typeface="Times New Roman"/>
                          <a:cs typeface="Arial" pitchFamily="34" charset="0"/>
                        </a:rPr>
                        <a:t>0.261</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3"/>
                  </a:ext>
                </a:extLst>
              </a:tr>
              <a:tr h="379553">
                <a:tc>
                  <a:txBody>
                    <a:bodyPr/>
                    <a:lstStyle/>
                    <a:p>
                      <a:pPr algn="l">
                        <a:spcBef>
                          <a:spcPts val="800"/>
                        </a:spcBef>
                        <a:spcAft>
                          <a:spcPts val="800"/>
                        </a:spcAft>
                      </a:pPr>
                      <a:r>
                        <a:rPr lang="en-US" sz="1500" b="1" dirty="0">
                          <a:latin typeface="Arial" pitchFamily="34" charset="0"/>
                          <a:ea typeface="Times New Roman"/>
                          <a:cs typeface="Arial" pitchFamily="34" charset="0"/>
                        </a:rPr>
                        <a:t>PTH(pg/ml)</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a:latin typeface="Arial" pitchFamily="34" charset="0"/>
                          <a:ea typeface="Times New Roman"/>
                          <a:cs typeface="Arial" pitchFamily="34" charset="0"/>
                        </a:rPr>
                        <a:t>590.29 ± 568.32</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a:latin typeface="Arial" pitchFamily="34" charset="0"/>
                          <a:ea typeface="Times New Roman"/>
                          <a:cs typeface="Arial" pitchFamily="34" charset="0"/>
                        </a:rPr>
                        <a:t>1135.33 ± 994.05</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-1.757</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0.092</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4"/>
                  </a:ext>
                </a:extLst>
              </a:tr>
              <a:tr h="379553">
                <a:tc>
                  <a:txBody>
                    <a:bodyPr/>
                    <a:lstStyle/>
                    <a:p>
                      <a:pPr algn="l">
                        <a:spcBef>
                          <a:spcPts val="800"/>
                        </a:spcBef>
                        <a:spcAft>
                          <a:spcPts val="800"/>
                        </a:spcAft>
                      </a:pPr>
                      <a:r>
                        <a:rPr lang="en-US" sz="1500" b="1" dirty="0" err="1">
                          <a:latin typeface="Arial" pitchFamily="34" charset="0"/>
                          <a:ea typeface="Times New Roman"/>
                          <a:cs typeface="Arial" pitchFamily="34" charset="0"/>
                        </a:rPr>
                        <a:t>Alk.phosphatase</a:t>
                      </a:r>
                      <a:r>
                        <a:rPr lang="en-US" sz="1500" b="1" dirty="0">
                          <a:latin typeface="Arial" pitchFamily="34" charset="0"/>
                          <a:ea typeface="Times New Roman"/>
                          <a:cs typeface="Arial" pitchFamily="34" charset="0"/>
                        </a:rPr>
                        <a:t> (u/l)</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412.25 ± 161.68</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428.44 ± 184.81</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-0.229</a:t>
                      </a:r>
                    </a:p>
                  </a:txBody>
                  <a:tcPr marL="68580" marR="68580" marT="0" marB="0" anchor="ctr">
                    <a:cell3D prstMaterial="dkEdge">
                      <a:bevel/>
                      <a:lightRig rig="flood" dir="t"/>
                    </a:cell3D>
                    <a:solidFill>
                      <a:srgbClr val="FFFFFF"/>
                    </a:solidFill>
                  </a:tcPr>
                </a:tc>
                <a:tc>
                  <a:txBody>
                    <a:bodyPr/>
                    <a:lstStyle/>
                    <a:p>
                      <a:pPr algn="ctr">
                        <a:spcBef>
                          <a:spcPts val="800"/>
                        </a:spcBef>
                        <a:spcAft>
                          <a:spcPts val="800"/>
                        </a:spcAft>
                      </a:pPr>
                      <a:r>
                        <a:rPr lang="en-US" sz="1500" b="1" dirty="0">
                          <a:latin typeface="Arial" pitchFamily="34" charset="0"/>
                          <a:ea typeface="Times New Roman"/>
                          <a:cs typeface="Arial" pitchFamily="34" charset="0"/>
                        </a:rPr>
                        <a:t>0.821</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5"/>
                  </a:ext>
                </a:extLst>
              </a:tr>
            </a:tbl>
          </a:graphicData>
        </a:graphic>
      </p:graphicFrame>
      <p:sp>
        <p:nvSpPr>
          <p:cNvPr id="10" name="Oval 9">
            <a:extLst>
              <a:ext uri="{FF2B5EF4-FFF2-40B4-BE49-F238E27FC236}">
                <a16:creationId xmlns="" xmlns:a16="http://schemas.microsoft.com/office/drawing/2014/main" id="{66022045-9838-42F9-950F-374CB02BCD22}"/>
              </a:ext>
            </a:extLst>
          </p:cNvPr>
          <p:cNvSpPr/>
          <p:nvPr/>
        </p:nvSpPr>
        <p:spPr>
          <a:xfrm>
            <a:off x="7170819" y="2839453"/>
            <a:ext cx="1070811" cy="457200"/>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70549292"/>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122" y="1018989"/>
            <a:ext cx="7332784" cy="646319"/>
          </a:xfrm>
          <a:prstGeom prst="rect">
            <a:avLst/>
          </a:prstGeom>
        </p:spPr>
        <p:txBody>
          <a:bodyPr wrap="square" lIns="91426" tIns="45714" rIns="91426" bIns="45714">
            <a:spAutoFit/>
          </a:bodyPr>
          <a:lstStyle/>
          <a:p>
            <a:pPr marL="285708" indent="-285708" algn="ctr">
              <a:buFont typeface="Wingdings" pitchFamily="2" charset="2"/>
              <a:buChar char="Ø"/>
            </a:pPr>
            <a:r>
              <a:rPr lang="en-US" b="1" dirty="0">
                <a:solidFill>
                  <a:srgbClr val="FF0000"/>
                </a:solidFill>
                <a:latin typeface="Times New Roman" pitchFamily="18" charset="0"/>
                <a:cs typeface="Times New Roman" pitchFamily="18" charset="0"/>
              </a:rPr>
              <a:t>Cut-off point, sensitivity and specificity of </a:t>
            </a:r>
            <a:r>
              <a:rPr lang="en-US" b="1" dirty="0" err="1">
                <a:solidFill>
                  <a:srgbClr val="FF0000"/>
                </a:solidFill>
                <a:latin typeface="Times New Roman" pitchFamily="18" charset="0"/>
                <a:cs typeface="Times New Roman" pitchFamily="18" charset="0"/>
              </a:rPr>
              <a:t>sclerostin</a:t>
            </a:r>
            <a:r>
              <a:rPr lang="en-US" b="1" dirty="0">
                <a:solidFill>
                  <a:srgbClr val="FF0000"/>
                </a:solidFill>
                <a:latin typeface="Times New Roman" pitchFamily="18" charset="0"/>
                <a:cs typeface="Times New Roman" pitchFamily="18" charset="0"/>
              </a:rPr>
              <a:t> serum level in predicting (CKD-MBD) in hemodialysis children</a:t>
            </a:r>
          </a:p>
        </p:txBody>
      </p:sp>
      <p:graphicFrame>
        <p:nvGraphicFramePr>
          <p:cNvPr id="5" name="Table 4"/>
          <p:cNvGraphicFramePr>
            <a:graphicFrameLocks noGrp="1"/>
          </p:cNvGraphicFramePr>
          <p:nvPr>
            <p:extLst>
              <p:ext uri="{D42A27DB-BD31-4B8C-83A1-F6EECF244321}">
                <p14:modId xmlns:p14="http://schemas.microsoft.com/office/powerpoint/2010/main" xmlns="" val="440953931"/>
              </p:ext>
            </p:extLst>
          </p:nvPr>
        </p:nvGraphicFramePr>
        <p:xfrm>
          <a:off x="792754" y="1826324"/>
          <a:ext cx="7469066" cy="1181100"/>
        </p:xfrm>
        <a:graphic>
          <a:graphicData uri="http://schemas.openxmlformats.org/drawingml/2006/table">
            <a:tbl>
              <a:tblPr firstRow="1" bandRow="1">
                <a:tableStyleId>{93296810-A885-4BE3-A3E7-6D5BEEA58F35}</a:tableStyleId>
              </a:tblPr>
              <a:tblGrid>
                <a:gridCol w="2088170">
                  <a:extLst>
                    <a:ext uri="{9D8B030D-6E8A-4147-A177-3AD203B41FA5}">
                      <a16:colId xmlns="" xmlns:a16="http://schemas.microsoft.com/office/drawing/2014/main" val="20000"/>
                    </a:ext>
                  </a:extLst>
                </a:gridCol>
                <a:gridCol w="1820008">
                  <a:extLst>
                    <a:ext uri="{9D8B030D-6E8A-4147-A177-3AD203B41FA5}">
                      <a16:colId xmlns="" xmlns:a16="http://schemas.microsoft.com/office/drawing/2014/main" val="20001"/>
                    </a:ext>
                  </a:extLst>
                </a:gridCol>
                <a:gridCol w="1507883">
                  <a:extLst>
                    <a:ext uri="{9D8B030D-6E8A-4147-A177-3AD203B41FA5}">
                      <a16:colId xmlns="" xmlns:a16="http://schemas.microsoft.com/office/drawing/2014/main" val="20002"/>
                    </a:ext>
                  </a:extLst>
                </a:gridCol>
                <a:gridCol w="1134208">
                  <a:extLst>
                    <a:ext uri="{9D8B030D-6E8A-4147-A177-3AD203B41FA5}">
                      <a16:colId xmlns="" xmlns:a16="http://schemas.microsoft.com/office/drawing/2014/main" val="20003"/>
                    </a:ext>
                  </a:extLst>
                </a:gridCol>
                <a:gridCol w="918797">
                  <a:extLst>
                    <a:ext uri="{9D8B030D-6E8A-4147-A177-3AD203B41FA5}">
                      <a16:colId xmlns="" xmlns:a16="http://schemas.microsoft.com/office/drawing/2014/main" val="20004"/>
                    </a:ext>
                  </a:extLst>
                </a:gridCol>
              </a:tblGrid>
              <a:tr h="476250">
                <a:tc>
                  <a:txBody>
                    <a:bodyPr/>
                    <a:lstStyle/>
                    <a:p>
                      <a:pPr algn="ctr">
                        <a:spcBef>
                          <a:spcPts val="600"/>
                        </a:spcBef>
                        <a:spcAft>
                          <a:spcPts val="600"/>
                        </a:spcAft>
                      </a:pPr>
                      <a:r>
                        <a:rPr lang="en-US" sz="1500" b="1" dirty="0">
                          <a:solidFill>
                            <a:schemeClr val="tx1"/>
                          </a:solidFill>
                          <a:latin typeface="Times New Roman" pitchFamily="18" charset="0"/>
                          <a:ea typeface="Times New Roman"/>
                          <a:cs typeface="Times New Roman" pitchFamily="18" charset="0"/>
                        </a:rPr>
                        <a:t> Cut off point</a:t>
                      </a:r>
                    </a:p>
                  </a:txBody>
                  <a:tcPr marL="47625" marR="47625" marT="9525" marB="9525"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500" b="1" dirty="0">
                          <a:solidFill>
                            <a:schemeClr val="tx1"/>
                          </a:solidFill>
                          <a:latin typeface="Times New Roman" pitchFamily="18" charset="0"/>
                          <a:ea typeface="Times New Roman"/>
                          <a:cs typeface="Times New Roman" pitchFamily="18" charset="0"/>
                        </a:rPr>
                        <a:t>Sensitivity</a:t>
                      </a:r>
                      <a:br>
                        <a:rPr lang="en-US" sz="1500" b="1" dirty="0">
                          <a:solidFill>
                            <a:schemeClr val="tx1"/>
                          </a:solidFill>
                          <a:latin typeface="Times New Roman" pitchFamily="18" charset="0"/>
                          <a:ea typeface="Times New Roman"/>
                          <a:cs typeface="Times New Roman" pitchFamily="18" charset="0"/>
                        </a:rPr>
                      </a:br>
                      <a:r>
                        <a:rPr lang="en-US" sz="1500" b="1" dirty="0">
                          <a:solidFill>
                            <a:schemeClr val="tx1"/>
                          </a:solidFill>
                          <a:latin typeface="Times New Roman" pitchFamily="18" charset="0"/>
                          <a:ea typeface="Times New Roman"/>
                          <a:cs typeface="Times New Roman" pitchFamily="18" charset="0"/>
                        </a:rPr>
                        <a:t>(95% CI)</a:t>
                      </a:r>
                    </a:p>
                  </a:txBody>
                  <a:tcPr marL="47625" marR="47625" marT="9525" marB="9525"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500" b="1" dirty="0">
                          <a:solidFill>
                            <a:schemeClr val="tx1"/>
                          </a:solidFill>
                          <a:latin typeface="Times New Roman" pitchFamily="18" charset="0"/>
                          <a:ea typeface="Times New Roman"/>
                          <a:cs typeface="Times New Roman" pitchFamily="18" charset="0"/>
                        </a:rPr>
                        <a:t>Specificity</a:t>
                      </a:r>
                      <a:br>
                        <a:rPr lang="en-US" sz="1500" b="1" dirty="0">
                          <a:solidFill>
                            <a:schemeClr val="tx1"/>
                          </a:solidFill>
                          <a:latin typeface="Times New Roman" pitchFamily="18" charset="0"/>
                          <a:ea typeface="Times New Roman"/>
                          <a:cs typeface="Times New Roman" pitchFamily="18" charset="0"/>
                        </a:rPr>
                      </a:br>
                      <a:r>
                        <a:rPr lang="en-US" sz="1500" b="1" dirty="0">
                          <a:solidFill>
                            <a:schemeClr val="tx1"/>
                          </a:solidFill>
                          <a:latin typeface="Times New Roman" pitchFamily="18" charset="0"/>
                          <a:ea typeface="Times New Roman"/>
                          <a:cs typeface="Times New Roman" pitchFamily="18" charset="0"/>
                        </a:rPr>
                        <a:t>(95% CI)</a:t>
                      </a:r>
                    </a:p>
                  </a:txBody>
                  <a:tcPr marL="47625" marR="47625" marT="9525" marB="9525"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500" b="1" dirty="0">
                          <a:solidFill>
                            <a:schemeClr val="tx1"/>
                          </a:solidFill>
                          <a:latin typeface="Times New Roman" pitchFamily="18" charset="0"/>
                          <a:ea typeface="Times New Roman"/>
                          <a:cs typeface="Times New Roman" pitchFamily="18" charset="0"/>
                        </a:rPr>
                        <a:t>+PV</a:t>
                      </a:r>
                      <a:br>
                        <a:rPr lang="en-US" sz="1500" b="1" dirty="0">
                          <a:solidFill>
                            <a:schemeClr val="tx1"/>
                          </a:solidFill>
                          <a:latin typeface="Times New Roman" pitchFamily="18" charset="0"/>
                          <a:ea typeface="Times New Roman"/>
                          <a:cs typeface="Times New Roman" pitchFamily="18" charset="0"/>
                        </a:rPr>
                      </a:br>
                      <a:r>
                        <a:rPr lang="en-US" sz="1500" b="1" dirty="0">
                          <a:solidFill>
                            <a:schemeClr val="tx1"/>
                          </a:solidFill>
                          <a:latin typeface="Times New Roman" pitchFamily="18" charset="0"/>
                          <a:ea typeface="Times New Roman"/>
                          <a:cs typeface="Times New Roman" pitchFamily="18" charset="0"/>
                        </a:rPr>
                        <a:t>(95% CI)</a:t>
                      </a:r>
                    </a:p>
                  </a:txBody>
                  <a:tcPr marL="47625" marR="47625" marT="9525" marB="9525"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500" b="1" dirty="0">
                          <a:solidFill>
                            <a:schemeClr val="tx1"/>
                          </a:solidFill>
                          <a:latin typeface="Times New Roman" pitchFamily="18" charset="0"/>
                          <a:ea typeface="Times New Roman"/>
                          <a:cs typeface="Times New Roman" pitchFamily="18" charset="0"/>
                        </a:rPr>
                        <a:t>-PV</a:t>
                      </a:r>
                      <a:br>
                        <a:rPr lang="en-US" sz="1500" b="1" dirty="0">
                          <a:solidFill>
                            <a:schemeClr val="tx1"/>
                          </a:solidFill>
                          <a:latin typeface="Times New Roman" pitchFamily="18" charset="0"/>
                          <a:ea typeface="Times New Roman"/>
                          <a:cs typeface="Times New Roman" pitchFamily="18" charset="0"/>
                        </a:rPr>
                      </a:br>
                      <a:r>
                        <a:rPr lang="en-US" sz="1500" b="1" dirty="0">
                          <a:solidFill>
                            <a:schemeClr val="tx1"/>
                          </a:solidFill>
                          <a:latin typeface="Times New Roman" pitchFamily="18" charset="0"/>
                          <a:ea typeface="Times New Roman"/>
                          <a:cs typeface="Times New Roman" pitchFamily="18" charset="0"/>
                        </a:rPr>
                        <a:t>(95% CI)</a:t>
                      </a:r>
                    </a:p>
                  </a:txBody>
                  <a:tcPr marL="47625" marR="47625" marT="9525" marB="9525"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0"/>
                  </a:ext>
                </a:extLst>
              </a:tr>
              <a:tr h="704850">
                <a:tc>
                  <a:txBody>
                    <a:bodyPr/>
                    <a:lstStyle/>
                    <a:p>
                      <a:pPr algn="ctr">
                        <a:spcBef>
                          <a:spcPts val="600"/>
                        </a:spcBef>
                        <a:spcAft>
                          <a:spcPts val="600"/>
                        </a:spcAft>
                      </a:pPr>
                      <a:r>
                        <a:rPr lang="en-US" sz="1500" b="1" dirty="0">
                          <a:latin typeface="Arial"/>
                          <a:ea typeface="Times New Roman"/>
                          <a:cs typeface="Simplified Arabic"/>
                        </a:rPr>
                        <a:t>&gt;0.383 (ng</a:t>
                      </a:r>
                      <a:r>
                        <a:rPr lang="ar-EG" sz="1500" b="1" dirty="0">
                          <a:latin typeface="Times New Roman"/>
                          <a:ea typeface="Times New Roman"/>
                          <a:cs typeface="Arial"/>
                        </a:rPr>
                        <a:t>/</a:t>
                      </a:r>
                      <a:r>
                        <a:rPr lang="en-US" sz="1500" b="1" dirty="0">
                          <a:latin typeface="Arial"/>
                          <a:ea typeface="Times New Roman"/>
                          <a:cs typeface="Simplified Arabic"/>
                        </a:rPr>
                        <a:t>ml)</a:t>
                      </a:r>
                      <a:endParaRPr lang="en-US" sz="1500" b="1" dirty="0">
                        <a:latin typeface="Times New Roman"/>
                        <a:ea typeface="Times New Roman"/>
                        <a:cs typeface="Simplified Arabic"/>
                      </a:endParaRPr>
                    </a:p>
                  </a:txBody>
                  <a:tcPr marL="47625" marR="47625" marT="9525" marB="9525"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Arial"/>
                          <a:ea typeface="Times New Roman"/>
                          <a:cs typeface="Simplified Arabic"/>
                        </a:rPr>
                        <a:t>100.00</a:t>
                      </a:r>
                      <a:br>
                        <a:rPr lang="en-US" sz="1500" b="1" dirty="0">
                          <a:latin typeface="Arial"/>
                          <a:ea typeface="Times New Roman"/>
                          <a:cs typeface="Simplified Arabic"/>
                        </a:rPr>
                      </a:br>
                      <a:r>
                        <a:rPr lang="en-US" sz="1500" b="1" dirty="0">
                          <a:latin typeface="Arial"/>
                          <a:ea typeface="Times New Roman"/>
                          <a:cs typeface="Simplified Arabic"/>
                        </a:rPr>
                        <a:t>(86.3 - 100.0)</a:t>
                      </a:r>
                      <a:endParaRPr lang="en-US" sz="1500" b="1" dirty="0">
                        <a:latin typeface="Times New Roman"/>
                        <a:ea typeface="Times New Roman"/>
                        <a:cs typeface="Simplified Arabic"/>
                      </a:endParaRPr>
                    </a:p>
                  </a:txBody>
                  <a:tcPr marL="47625" marR="47625" marT="9525" marB="9525"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Arial"/>
                          <a:ea typeface="Times New Roman"/>
                          <a:cs typeface="Simplified Arabic"/>
                        </a:rPr>
                        <a:t>100.00</a:t>
                      </a:r>
                      <a:br>
                        <a:rPr lang="en-US" sz="1500" b="1" dirty="0">
                          <a:latin typeface="Arial"/>
                          <a:ea typeface="Times New Roman"/>
                          <a:cs typeface="Simplified Arabic"/>
                        </a:rPr>
                      </a:br>
                      <a:r>
                        <a:rPr lang="en-US" sz="1500" b="1" dirty="0">
                          <a:latin typeface="Arial"/>
                          <a:ea typeface="Times New Roman"/>
                          <a:cs typeface="Simplified Arabic"/>
                        </a:rPr>
                        <a:t>(78.2 - 100.0)</a:t>
                      </a:r>
                      <a:endParaRPr lang="en-US" sz="1500" b="1" dirty="0">
                        <a:latin typeface="Times New Roman"/>
                        <a:ea typeface="Times New Roman"/>
                        <a:cs typeface="Simplified Arabic"/>
                      </a:endParaRPr>
                    </a:p>
                  </a:txBody>
                  <a:tcPr marL="47625" marR="47625" marT="9525" marB="9525"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Arial"/>
                          <a:ea typeface="Times New Roman"/>
                          <a:cs typeface="Simplified Arabic"/>
                        </a:rPr>
                        <a:t>100.0</a:t>
                      </a:r>
                      <a:br>
                        <a:rPr lang="en-US" sz="1500" b="1" dirty="0">
                          <a:latin typeface="Arial"/>
                          <a:ea typeface="Times New Roman"/>
                          <a:cs typeface="Simplified Arabic"/>
                        </a:rPr>
                      </a:br>
                      <a:r>
                        <a:rPr lang="en-US" sz="1500" b="1" dirty="0">
                          <a:latin typeface="Arial"/>
                          <a:ea typeface="Times New Roman"/>
                          <a:cs typeface="Simplified Arabic"/>
                        </a:rPr>
                        <a:t>(86.3 - 100.0)</a:t>
                      </a:r>
                      <a:endParaRPr lang="en-US" sz="1500" b="1" dirty="0">
                        <a:latin typeface="Times New Roman"/>
                        <a:ea typeface="Times New Roman"/>
                        <a:cs typeface="Simplified Arabic"/>
                      </a:endParaRPr>
                    </a:p>
                  </a:txBody>
                  <a:tcPr marL="47625" marR="47625" marT="9525" marB="9525" anchor="ctr">
                    <a:cell3D prstMaterial="dkEdge">
                      <a:bevel/>
                      <a:lightRig rig="flood" dir="t"/>
                    </a:cell3D>
                    <a:solidFill>
                      <a:srgbClr val="FFFFFF"/>
                    </a:solidFill>
                  </a:tcPr>
                </a:tc>
                <a:tc>
                  <a:txBody>
                    <a:bodyPr/>
                    <a:lstStyle/>
                    <a:p>
                      <a:pPr algn="ctr">
                        <a:spcBef>
                          <a:spcPts val="600"/>
                        </a:spcBef>
                        <a:spcAft>
                          <a:spcPts val="600"/>
                        </a:spcAft>
                      </a:pPr>
                      <a:r>
                        <a:rPr lang="en-US" sz="1500" b="1" dirty="0">
                          <a:latin typeface="Arial"/>
                          <a:ea typeface="Times New Roman"/>
                          <a:cs typeface="Simplified Arabic"/>
                        </a:rPr>
                        <a:t>100.0</a:t>
                      </a:r>
                      <a:br>
                        <a:rPr lang="en-US" sz="1500" b="1" dirty="0">
                          <a:latin typeface="Arial"/>
                          <a:ea typeface="Times New Roman"/>
                          <a:cs typeface="Simplified Arabic"/>
                        </a:rPr>
                      </a:br>
                      <a:r>
                        <a:rPr lang="en-US" sz="1500" b="1" dirty="0">
                          <a:latin typeface="Arial"/>
                          <a:ea typeface="Times New Roman"/>
                          <a:cs typeface="Simplified Arabic"/>
                        </a:rPr>
                        <a:t>(78.2 - 100.0)</a:t>
                      </a:r>
                      <a:endParaRPr lang="en-US" sz="1500" b="1" dirty="0">
                        <a:latin typeface="Times New Roman"/>
                        <a:ea typeface="Times New Roman"/>
                        <a:cs typeface="Simplified Arabic"/>
                      </a:endParaRPr>
                    </a:p>
                  </a:txBody>
                  <a:tcPr marL="47625" marR="47625" marT="9525" marB="9525" anchor="ctr">
                    <a:cell3D prstMaterial="dkEdge">
                      <a:bevel/>
                      <a:lightRig rig="flood" dir="t"/>
                    </a:cell3D>
                    <a:solidFill>
                      <a:srgbClr val="FFFFFF"/>
                    </a:solidFill>
                  </a:tcPr>
                </a:tc>
                <a:extLst>
                  <a:ext uri="{0D108BD9-81ED-4DB2-BD59-A6C34878D82A}">
                    <a16:rowId xmlns="" xmlns:a16="http://schemas.microsoft.com/office/drawing/2014/main" val="10001"/>
                  </a:ext>
                </a:extLst>
              </a:tr>
            </a:tbl>
          </a:graphicData>
        </a:graphic>
      </p:graphicFrame>
      <p:grpSp>
        <p:nvGrpSpPr>
          <p:cNvPr id="3" name="Group 2">
            <a:extLst>
              <a:ext uri="{FF2B5EF4-FFF2-40B4-BE49-F238E27FC236}">
                <a16:creationId xmlns="" xmlns:a16="http://schemas.microsoft.com/office/drawing/2014/main" id="{F523B733-845C-47EB-A8CF-56E5C4CC90EE}"/>
              </a:ext>
            </a:extLst>
          </p:cNvPr>
          <p:cNvGrpSpPr/>
          <p:nvPr/>
        </p:nvGrpSpPr>
        <p:grpSpPr>
          <a:xfrm>
            <a:off x="184789" y="3344230"/>
            <a:ext cx="8766392" cy="3006517"/>
            <a:chOff x="184788" y="3412465"/>
            <a:chExt cx="8766392" cy="3006517"/>
          </a:xfrm>
        </p:grpSpPr>
        <p:pic>
          <p:nvPicPr>
            <p:cNvPr id="4" name="Picture 25"/>
            <p:cNvPicPr>
              <a:picLocks noChangeAspect="1" noChangeArrowheads="1"/>
            </p:cNvPicPr>
            <p:nvPr/>
          </p:nvPicPr>
          <p:blipFill>
            <a:blip r:embed="rId3"/>
            <a:srcRect l="31343" t="12643" r="17448" b="6903"/>
            <a:stretch>
              <a:fillRect/>
            </a:stretch>
          </p:blipFill>
          <p:spPr bwMode="auto">
            <a:xfrm>
              <a:off x="184788" y="3412465"/>
              <a:ext cx="4315204" cy="3000372"/>
            </a:xfrm>
            <a:prstGeom prst="rect">
              <a:avLst/>
            </a:prstGeom>
            <a:ln>
              <a:solidFill>
                <a:srgbClr val="00FF00"/>
              </a:solidFill>
            </a:ln>
            <a:effectLst>
              <a:outerShdw blurRad="292100" dist="139700" dir="2700000" algn="tl" rotWithShape="0">
                <a:srgbClr val="333333">
                  <a:alpha val="65000"/>
                </a:srgbClr>
              </a:outerShdw>
            </a:effec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l="14113" t="11868" r="168" b="10529"/>
            <a:stretch>
              <a:fillRect/>
            </a:stretch>
          </p:blipFill>
          <p:spPr bwMode="auto">
            <a:xfrm>
              <a:off x="4591763" y="3452262"/>
              <a:ext cx="4359417" cy="2966720"/>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grpSp>
      <p:grpSp>
        <p:nvGrpSpPr>
          <p:cNvPr id="7" name="Group 6"/>
          <p:cNvGrpSpPr/>
          <p:nvPr/>
        </p:nvGrpSpPr>
        <p:grpSpPr>
          <a:xfrm>
            <a:off x="178290" y="105508"/>
            <a:ext cx="7605078" cy="447264"/>
            <a:chOff x="178290" y="105508"/>
            <a:chExt cx="7605078" cy="447264"/>
          </a:xfrm>
        </p:grpSpPr>
        <p:sp useBgFill="1">
          <p:nvSpPr>
            <p:cNvPr id="8"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9"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1680783303"/>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anim calcmode="lin" valueType="num">
                                      <p:cBhvr>
                                        <p:cTn id="18" dur="2000" fill="hold"/>
                                        <p:tgtEl>
                                          <p:spTgt spid="3"/>
                                        </p:tgtEl>
                                        <p:attrNameLst>
                                          <p:attrName>ppt_x</p:attrName>
                                        </p:attrNameLst>
                                      </p:cBhvr>
                                      <p:tavLst>
                                        <p:tav tm="0">
                                          <p:val>
                                            <p:strVal val="#ppt_x"/>
                                          </p:val>
                                        </p:tav>
                                        <p:tav tm="100000">
                                          <p:val>
                                            <p:strVal val="#ppt_x"/>
                                          </p:val>
                                        </p:tav>
                                      </p:tavLst>
                                    </p:anim>
                                    <p:anim calcmode="lin" valueType="num">
                                      <p:cBhvr>
                                        <p:cTn id="1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712" y="991693"/>
            <a:ext cx="7332784" cy="646319"/>
          </a:xfrm>
          <a:prstGeom prst="rect">
            <a:avLst/>
          </a:prstGeom>
        </p:spPr>
        <p:txBody>
          <a:bodyPr wrap="square" lIns="91426" tIns="45714" rIns="91426" bIns="45714">
            <a:spAutoFit/>
          </a:bodyPr>
          <a:lstStyle/>
          <a:p>
            <a:pPr marL="285708" indent="-285708" algn="ctr">
              <a:buFont typeface="Wingdings" pitchFamily="2" charset="2"/>
              <a:buChar char="Ø"/>
            </a:pPr>
            <a:r>
              <a:rPr lang="en-US" b="1" dirty="0">
                <a:solidFill>
                  <a:srgbClr val="FF0000"/>
                </a:solidFill>
                <a:latin typeface="Times New Roman" pitchFamily="18" charset="0"/>
                <a:cs typeface="Times New Roman" pitchFamily="18" charset="0"/>
              </a:rPr>
              <a:t>Cut-off point, sensitivity and specificity of femur neck BMD in predicting (CKD-MBD) in hemodialysis children</a:t>
            </a:r>
          </a:p>
        </p:txBody>
      </p:sp>
      <p:graphicFrame>
        <p:nvGraphicFramePr>
          <p:cNvPr id="5" name="Table 4"/>
          <p:cNvGraphicFramePr>
            <a:graphicFrameLocks noGrp="1"/>
          </p:cNvGraphicFramePr>
          <p:nvPr>
            <p:extLst>
              <p:ext uri="{D42A27DB-BD31-4B8C-83A1-F6EECF244321}">
                <p14:modId xmlns:p14="http://schemas.microsoft.com/office/powerpoint/2010/main" xmlns="" val="269089504"/>
              </p:ext>
            </p:extLst>
          </p:nvPr>
        </p:nvGraphicFramePr>
        <p:xfrm>
          <a:off x="786388" y="1864662"/>
          <a:ext cx="7469065" cy="797006"/>
        </p:xfrm>
        <a:graphic>
          <a:graphicData uri="http://schemas.openxmlformats.org/drawingml/2006/table">
            <a:tbl>
              <a:tblPr firstRow="1" bandRow="1">
                <a:tableStyleId>{93296810-A885-4BE3-A3E7-6D5BEEA58F35}</a:tableStyleId>
              </a:tblPr>
              <a:tblGrid>
                <a:gridCol w="1859434">
                  <a:extLst>
                    <a:ext uri="{9D8B030D-6E8A-4147-A177-3AD203B41FA5}">
                      <a16:colId xmlns="" xmlns:a16="http://schemas.microsoft.com/office/drawing/2014/main" val="20000"/>
                    </a:ext>
                  </a:extLst>
                </a:gridCol>
                <a:gridCol w="1620646">
                  <a:extLst>
                    <a:ext uri="{9D8B030D-6E8A-4147-A177-3AD203B41FA5}">
                      <a16:colId xmlns="" xmlns:a16="http://schemas.microsoft.com/office/drawing/2014/main" val="20001"/>
                    </a:ext>
                  </a:extLst>
                </a:gridCol>
                <a:gridCol w="1342711">
                  <a:extLst>
                    <a:ext uri="{9D8B030D-6E8A-4147-A177-3AD203B41FA5}">
                      <a16:colId xmlns="" xmlns:a16="http://schemas.microsoft.com/office/drawing/2014/main" val="20002"/>
                    </a:ext>
                  </a:extLst>
                </a:gridCol>
                <a:gridCol w="1009968">
                  <a:extLst>
                    <a:ext uri="{9D8B030D-6E8A-4147-A177-3AD203B41FA5}">
                      <a16:colId xmlns="" xmlns:a16="http://schemas.microsoft.com/office/drawing/2014/main" val="20003"/>
                    </a:ext>
                  </a:extLst>
                </a:gridCol>
                <a:gridCol w="818153">
                  <a:extLst>
                    <a:ext uri="{9D8B030D-6E8A-4147-A177-3AD203B41FA5}">
                      <a16:colId xmlns="" xmlns:a16="http://schemas.microsoft.com/office/drawing/2014/main" val="20004"/>
                    </a:ext>
                  </a:extLst>
                </a:gridCol>
                <a:gridCol w="818153">
                  <a:extLst>
                    <a:ext uri="{9D8B030D-6E8A-4147-A177-3AD203B41FA5}">
                      <a16:colId xmlns="" xmlns:a16="http://schemas.microsoft.com/office/drawing/2014/main" val="20005"/>
                    </a:ext>
                  </a:extLst>
                </a:gridCol>
              </a:tblGrid>
              <a:tr h="487680">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 Cut off point </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AUC</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Sensitivity</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Specificity</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+PV</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-PV</a:t>
                      </a:r>
                    </a:p>
                  </a:txBody>
                  <a:tcPr marL="68580" marR="68580" marT="0" marB="0"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0"/>
                  </a:ext>
                </a:extLst>
              </a:tr>
              <a:tr h="309326">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 0.3</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0.89</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a:solidFill>
                            <a:schemeClr val="tx1"/>
                          </a:solidFill>
                          <a:latin typeface="Times New Roman" pitchFamily="18" charset="0"/>
                          <a:ea typeface="Times New Roman"/>
                          <a:cs typeface="Times New Roman" pitchFamily="18" charset="0"/>
                        </a:rPr>
                        <a:t>96.00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68.00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75.0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94.4</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1"/>
                  </a:ext>
                </a:extLst>
              </a:tr>
            </a:tbl>
          </a:graphicData>
        </a:graphic>
      </p:graphicFrame>
      <p:pic>
        <p:nvPicPr>
          <p:cNvPr id="7" name="Picture 30"/>
          <p:cNvPicPr>
            <a:picLocks noChangeAspect="1" noChangeArrowheads="1"/>
          </p:cNvPicPr>
          <p:nvPr/>
        </p:nvPicPr>
        <p:blipFill>
          <a:blip r:embed="rId3"/>
          <a:srcRect l="28076" t="4463" r="14622" b="5579"/>
          <a:stretch>
            <a:fillRect/>
          </a:stretch>
        </p:blipFill>
        <p:spPr bwMode="auto">
          <a:xfrm>
            <a:off x="1697065" y="3129538"/>
            <a:ext cx="4929222" cy="3071834"/>
          </a:xfrm>
          <a:prstGeom prst="rect">
            <a:avLst/>
          </a:prstGeom>
          <a:solidFill>
            <a:srgbClr val="FFFFFF">
              <a:shade val="85000"/>
            </a:srgbClr>
          </a:solidFill>
          <a:ln w="190500" cap="rnd">
            <a:solidFill>
              <a:srgbClr val="F4C4C4"/>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grpSp>
        <p:nvGrpSpPr>
          <p:cNvPr id="6" name="Group 5"/>
          <p:cNvGrpSpPr/>
          <p:nvPr/>
        </p:nvGrpSpPr>
        <p:grpSpPr>
          <a:xfrm>
            <a:off x="178290" y="105508"/>
            <a:ext cx="7605078" cy="447264"/>
            <a:chOff x="178290" y="105508"/>
            <a:chExt cx="7605078" cy="447264"/>
          </a:xfrm>
        </p:grpSpPr>
        <p:sp useBgFill="1">
          <p:nvSpPr>
            <p:cNvPr id="8"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9"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117264645"/>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3089444377"/>
              </p:ext>
            </p:extLst>
          </p:nvPr>
        </p:nvGraphicFramePr>
        <p:xfrm>
          <a:off x="690851" y="2045367"/>
          <a:ext cx="7469065" cy="688879"/>
        </p:xfrm>
        <a:graphic>
          <a:graphicData uri="http://schemas.openxmlformats.org/drawingml/2006/table">
            <a:tbl>
              <a:tblPr firstRow="1" bandRow="1">
                <a:tableStyleId>{93296810-A885-4BE3-A3E7-6D5BEEA58F35}</a:tableStyleId>
              </a:tblPr>
              <a:tblGrid>
                <a:gridCol w="1859434">
                  <a:extLst>
                    <a:ext uri="{9D8B030D-6E8A-4147-A177-3AD203B41FA5}">
                      <a16:colId xmlns="" xmlns:a16="http://schemas.microsoft.com/office/drawing/2014/main" val="20000"/>
                    </a:ext>
                  </a:extLst>
                </a:gridCol>
                <a:gridCol w="1620646">
                  <a:extLst>
                    <a:ext uri="{9D8B030D-6E8A-4147-A177-3AD203B41FA5}">
                      <a16:colId xmlns="" xmlns:a16="http://schemas.microsoft.com/office/drawing/2014/main" val="20001"/>
                    </a:ext>
                  </a:extLst>
                </a:gridCol>
                <a:gridCol w="1210617">
                  <a:extLst>
                    <a:ext uri="{9D8B030D-6E8A-4147-A177-3AD203B41FA5}">
                      <a16:colId xmlns="" xmlns:a16="http://schemas.microsoft.com/office/drawing/2014/main" val="20002"/>
                    </a:ext>
                  </a:extLst>
                </a:gridCol>
                <a:gridCol w="1142062">
                  <a:extLst>
                    <a:ext uri="{9D8B030D-6E8A-4147-A177-3AD203B41FA5}">
                      <a16:colId xmlns="" xmlns:a16="http://schemas.microsoft.com/office/drawing/2014/main" val="20003"/>
                    </a:ext>
                  </a:extLst>
                </a:gridCol>
                <a:gridCol w="818153">
                  <a:extLst>
                    <a:ext uri="{9D8B030D-6E8A-4147-A177-3AD203B41FA5}">
                      <a16:colId xmlns="" xmlns:a16="http://schemas.microsoft.com/office/drawing/2014/main" val="20004"/>
                    </a:ext>
                  </a:extLst>
                </a:gridCol>
                <a:gridCol w="818153">
                  <a:extLst>
                    <a:ext uri="{9D8B030D-6E8A-4147-A177-3AD203B41FA5}">
                      <a16:colId xmlns="" xmlns:a16="http://schemas.microsoft.com/office/drawing/2014/main" val="20005"/>
                    </a:ext>
                  </a:extLst>
                </a:gridCol>
              </a:tblGrid>
              <a:tr h="379553">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Cut off point</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AUC</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Sensitivity</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Specificity</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+PV</a:t>
                      </a:r>
                    </a:p>
                  </a:txBody>
                  <a:tcPr marL="68580" marR="68580" marT="0" marB="0" anchor="ctr">
                    <a:cell3D prstMaterial="dkEdge">
                      <a:bevel/>
                      <a:lightRig rig="flood" dir="t"/>
                    </a:cell3D>
                    <a:solidFill>
                      <a:schemeClr val="accent4">
                        <a:lumMod val="60000"/>
                        <a:lumOff val="40000"/>
                      </a:schemeClr>
                    </a:solidFill>
                  </a:tcPr>
                </a:tc>
                <a:tc>
                  <a:txBody>
                    <a:bodyPr/>
                    <a:lstStyle/>
                    <a:p>
                      <a:pPr algn="ctr">
                        <a:spcBef>
                          <a:spcPts val="600"/>
                        </a:spcBef>
                        <a:spcAft>
                          <a:spcPts val="600"/>
                        </a:spcAft>
                      </a:pPr>
                      <a:r>
                        <a:rPr lang="en-US" sz="1600" b="1" dirty="0">
                          <a:solidFill>
                            <a:schemeClr val="tx1"/>
                          </a:solidFill>
                          <a:latin typeface="Times New Roman" pitchFamily="18" charset="0"/>
                          <a:ea typeface="Times New Roman"/>
                          <a:cs typeface="Times New Roman" pitchFamily="18" charset="0"/>
                        </a:rPr>
                        <a:t>-PV</a:t>
                      </a:r>
                    </a:p>
                  </a:txBody>
                  <a:tcPr marL="68580" marR="68580" marT="0" marB="0" anchor="ctr">
                    <a:cell3D prstMaterial="dkEdge">
                      <a:bevel/>
                      <a:lightRig rig="flood" dir="t"/>
                    </a:cell3D>
                    <a:solidFill>
                      <a:schemeClr val="accent4">
                        <a:lumMod val="60000"/>
                        <a:lumOff val="40000"/>
                      </a:schemeClr>
                    </a:solidFill>
                  </a:tcPr>
                </a:tc>
                <a:extLst>
                  <a:ext uri="{0D108BD9-81ED-4DB2-BD59-A6C34878D82A}">
                    <a16:rowId xmlns="" xmlns:a16="http://schemas.microsoft.com/office/drawing/2014/main" val="10000"/>
                  </a:ext>
                </a:extLst>
              </a:tr>
              <a:tr h="309326">
                <a:tc>
                  <a:txBody>
                    <a:bodyPr/>
                    <a:lstStyle/>
                    <a:p>
                      <a:pPr algn="ctr">
                        <a:spcBef>
                          <a:spcPts val="600"/>
                        </a:spcBef>
                        <a:spcAft>
                          <a:spcPts val="600"/>
                        </a:spcAft>
                      </a:pPr>
                      <a:r>
                        <a:rPr lang="en-US" sz="1600" b="1" dirty="0">
                          <a:latin typeface="Times New Roman" pitchFamily="18" charset="0"/>
                          <a:ea typeface="Times New Roman"/>
                          <a:cs typeface="Times New Roman" pitchFamily="18" charset="0"/>
                        </a:rPr>
                        <a:t>≤ -0.4</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latin typeface="Times New Roman" pitchFamily="18" charset="0"/>
                          <a:ea typeface="Times New Roman"/>
                          <a:cs typeface="Times New Roman" pitchFamily="18" charset="0"/>
                        </a:rPr>
                        <a:t>0.890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latin typeface="Times New Roman" pitchFamily="18" charset="0"/>
                          <a:ea typeface="Times New Roman"/>
                          <a:cs typeface="Times New Roman" pitchFamily="18" charset="0"/>
                        </a:rPr>
                        <a:t>84.00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latin typeface="Times New Roman" pitchFamily="18" charset="0"/>
                          <a:ea typeface="Times New Roman"/>
                          <a:cs typeface="Times New Roman" pitchFamily="18" charset="0"/>
                        </a:rPr>
                        <a:t>85.00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latin typeface="Times New Roman" pitchFamily="18" charset="0"/>
                          <a:ea typeface="Times New Roman"/>
                          <a:cs typeface="Times New Roman" pitchFamily="18" charset="0"/>
                        </a:rPr>
                        <a:t>83.0</a:t>
                      </a:r>
                    </a:p>
                  </a:txBody>
                  <a:tcPr marL="68580" marR="68580" marT="0" marB="0" anchor="ctr">
                    <a:cell3D prstMaterial="dkEdge">
                      <a:bevel/>
                      <a:lightRig rig="flood" dir="t"/>
                    </a:cell3D>
                    <a:solidFill>
                      <a:srgbClr val="FFFFFF"/>
                    </a:solidFill>
                  </a:tcPr>
                </a:tc>
                <a:tc>
                  <a:txBody>
                    <a:bodyPr/>
                    <a:lstStyle/>
                    <a:p>
                      <a:pPr algn="ctr">
                        <a:spcBef>
                          <a:spcPts val="600"/>
                        </a:spcBef>
                        <a:spcAft>
                          <a:spcPts val="600"/>
                        </a:spcAft>
                      </a:pPr>
                      <a:r>
                        <a:rPr lang="en-US" sz="1600" b="1" dirty="0">
                          <a:latin typeface="Times New Roman" pitchFamily="18" charset="0"/>
                          <a:ea typeface="Times New Roman"/>
                          <a:cs typeface="Times New Roman" pitchFamily="18" charset="0"/>
                        </a:rPr>
                        <a:t>86.0</a:t>
                      </a:r>
                    </a:p>
                  </a:txBody>
                  <a:tcPr marL="68580" marR="68580" marT="0" marB="0" anchor="ctr">
                    <a:cell3D prstMaterial="dkEdge">
                      <a:bevel/>
                      <a:lightRig rig="flood" dir="t"/>
                    </a:cell3D>
                    <a:solidFill>
                      <a:srgbClr val="FFFFFF"/>
                    </a:solidFill>
                  </a:tcPr>
                </a:tc>
                <a:extLst>
                  <a:ext uri="{0D108BD9-81ED-4DB2-BD59-A6C34878D82A}">
                    <a16:rowId xmlns="" xmlns:a16="http://schemas.microsoft.com/office/drawing/2014/main" val="10001"/>
                  </a:ext>
                </a:extLst>
              </a:tr>
            </a:tbl>
          </a:graphicData>
        </a:graphic>
      </p:graphicFrame>
      <p:pic>
        <p:nvPicPr>
          <p:cNvPr id="6" name="Picture 31"/>
          <p:cNvPicPr>
            <a:picLocks noChangeAspect="1" noChangeArrowheads="1"/>
          </p:cNvPicPr>
          <p:nvPr/>
        </p:nvPicPr>
        <p:blipFill>
          <a:blip r:embed="rId3"/>
          <a:srcRect l="27762" t="5003" r="14511" b="4823"/>
          <a:stretch>
            <a:fillRect/>
          </a:stretch>
        </p:blipFill>
        <p:spPr bwMode="auto">
          <a:xfrm>
            <a:off x="2057385" y="3140968"/>
            <a:ext cx="4572032" cy="3168352"/>
          </a:xfrm>
          <a:prstGeom prst="snip2DiagRect">
            <a:avLst/>
          </a:prstGeom>
          <a:solidFill>
            <a:srgbClr val="FFFFFF">
              <a:shade val="85000"/>
            </a:srgbClr>
          </a:solidFill>
          <a:ln w="88900" cap="sq">
            <a:solidFill>
              <a:srgbClr val="FFFF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nvGrpSpPr>
          <p:cNvPr id="7" name="Group 6"/>
          <p:cNvGrpSpPr/>
          <p:nvPr/>
        </p:nvGrpSpPr>
        <p:grpSpPr>
          <a:xfrm>
            <a:off x="178290" y="105508"/>
            <a:ext cx="7605078" cy="447264"/>
            <a:chOff x="178290" y="105508"/>
            <a:chExt cx="7605078" cy="447264"/>
          </a:xfrm>
        </p:grpSpPr>
        <p:sp useBgFill="1">
          <p:nvSpPr>
            <p:cNvPr id="8"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lnSpcReduction="1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Results</a:t>
              </a:r>
            </a:p>
          </p:txBody>
        </p:sp>
        <p:cxnSp>
          <p:nvCxnSpPr>
            <p:cNvPr id="9"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0" name="Rectangle 9">
            <a:extLst>
              <a:ext uri="{FF2B5EF4-FFF2-40B4-BE49-F238E27FC236}">
                <a16:creationId xmlns="" xmlns:a16="http://schemas.microsoft.com/office/drawing/2014/main" id="{361286BC-C205-4AE5-B1C4-D395D8D634A6}"/>
              </a:ext>
            </a:extLst>
          </p:cNvPr>
          <p:cNvSpPr/>
          <p:nvPr/>
        </p:nvSpPr>
        <p:spPr>
          <a:xfrm>
            <a:off x="649712" y="991693"/>
            <a:ext cx="7332784" cy="646319"/>
          </a:xfrm>
          <a:prstGeom prst="rect">
            <a:avLst/>
          </a:prstGeom>
        </p:spPr>
        <p:txBody>
          <a:bodyPr wrap="square" lIns="91426" tIns="45714" rIns="91426" bIns="45714">
            <a:spAutoFit/>
          </a:bodyPr>
          <a:lstStyle/>
          <a:p>
            <a:pPr marL="285708" indent="-285708" algn="ctr">
              <a:buFont typeface="Wingdings" pitchFamily="2" charset="2"/>
              <a:buChar char="Ø"/>
            </a:pPr>
            <a:r>
              <a:rPr lang="en-US" b="1" dirty="0">
                <a:solidFill>
                  <a:srgbClr val="FF0000"/>
                </a:solidFill>
                <a:latin typeface="Times New Roman" pitchFamily="18" charset="0"/>
                <a:cs typeface="Times New Roman" pitchFamily="18" charset="0"/>
              </a:rPr>
              <a:t>Cut-off point, sensitivity and specificity of lumber spines BMD in predicting (CKD-MBD) in hemodialysis children</a:t>
            </a:r>
          </a:p>
        </p:txBody>
      </p:sp>
    </p:spTree>
    <p:extLst>
      <p:ext uri="{BB962C8B-B14F-4D97-AF65-F5344CB8AC3E}">
        <p14:creationId xmlns:p14="http://schemas.microsoft.com/office/powerpoint/2010/main" xmlns="" val="2988522199"/>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شكل حر: شكل 13">
            <a:extLst>
              <a:ext uri="{FF2B5EF4-FFF2-40B4-BE49-F238E27FC236}">
                <a16:creationId xmlns="" xmlns:a16="http://schemas.microsoft.com/office/drawing/2014/main" id="{33420B63-0423-4835-91D7-17B85AA51045}"/>
              </a:ext>
            </a:extLst>
          </p:cNvPr>
          <p:cNvSpPr/>
          <p:nvPr/>
        </p:nvSpPr>
        <p:spPr>
          <a:xfrm rot="16200000">
            <a:off x="3702217" y="-1246142"/>
            <a:ext cx="658910" cy="4179694"/>
          </a:xfrm>
          <a:custGeom>
            <a:avLst/>
            <a:gdLst>
              <a:gd name="connsiteX0" fmla="*/ 0 w 2022031"/>
              <a:gd name="connsiteY0" fmla="*/ 351979 h 703957"/>
              <a:gd name="connsiteX1" fmla="*/ 175989 w 2022031"/>
              <a:gd name="connsiteY1" fmla="*/ 0 h 703957"/>
              <a:gd name="connsiteX2" fmla="*/ 1846042 w 2022031"/>
              <a:gd name="connsiteY2" fmla="*/ 0 h 703957"/>
              <a:gd name="connsiteX3" fmla="*/ 2022031 w 2022031"/>
              <a:gd name="connsiteY3" fmla="*/ 351979 h 703957"/>
              <a:gd name="connsiteX4" fmla="*/ 1846042 w 2022031"/>
              <a:gd name="connsiteY4" fmla="*/ 703957 h 703957"/>
              <a:gd name="connsiteX5" fmla="*/ 175989 w 2022031"/>
              <a:gd name="connsiteY5" fmla="*/ 703957 h 703957"/>
              <a:gd name="connsiteX6" fmla="*/ 0 w 2022031"/>
              <a:gd name="connsiteY6" fmla="*/ 351979 h 70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031" h="703957">
                <a:moveTo>
                  <a:pt x="1011014" y="0"/>
                </a:moveTo>
                <a:lnTo>
                  <a:pt x="2022030" y="61269"/>
                </a:lnTo>
                <a:lnTo>
                  <a:pt x="2022030" y="642688"/>
                </a:lnTo>
                <a:lnTo>
                  <a:pt x="1011014" y="703957"/>
                </a:lnTo>
                <a:lnTo>
                  <a:pt x="1" y="642688"/>
                </a:lnTo>
                <a:lnTo>
                  <a:pt x="1" y="61269"/>
                </a:lnTo>
                <a:lnTo>
                  <a:pt x="1011014" y="0"/>
                </a:lnTo>
                <a:close/>
              </a:path>
            </a:pathLst>
          </a:cu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angle"/>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vert" wrap="square" lIns="79073" tIns="227133" rIns="79075" bIns="227133" numCol="1" spcCol="1270" anchor="ctr" anchorCtr="0">
            <a:noAutofit/>
          </a:bodyPr>
          <a:lstStyle/>
          <a:p>
            <a:pPr algn="ctr" defTabSz="622207" rtl="1">
              <a:lnSpc>
                <a:spcPct val="90000"/>
              </a:lnSpc>
              <a:spcBef>
                <a:spcPct val="0"/>
              </a:spcBef>
              <a:spcAft>
                <a:spcPct val="35000"/>
              </a:spcAft>
            </a:pPr>
            <a:r>
              <a:rPr lang="en-US" sz="2400" b="1" dirty="0">
                <a:solidFill>
                  <a:schemeClr val="tx1"/>
                </a:solidFill>
                <a:latin typeface="Times New Roman" pitchFamily="18" charset="0"/>
                <a:cs typeface="Times New Roman" pitchFamily="18" charset="0"/>
              </a:rPr>
              <a:t>Study limitation </a:t>
            </a:r>
          </a:p>
        </p:txBody>
      </p:sp>
      <p:sp>
        <p:nvSpPr>
          <p:cNvPr id="2" name="Rectangle 1"/>
          <p:cNvSpPr/>
          <p:nvPr/>
        </p:nvSpPr>
        <p:spPr>
          <a:xfrm>
            <a:off x="0" y="2231008"/>
            <a:ext cx="5347855" cy="2308312"/>
          </a:xfrm>
          <a:prstGeom prst="rect">
            <a:avLst/>
          </a:prstGeom>
        </p:spPr>
        <p:txBody>
          <a:bodyPr wrap="square" lIns="91426" tIns="45714" rIns="91426" bIns="45714">
            <a:spAutoFit/>
          </a:bodyPr>
          <a:lstStyle/>
          <a:p>
            <a:pPr marL="285708" indent="-285708" algn="just">
              <a:buFont typeface="Wingdings" pitchFamily="2" charset="2"/>
              <a:buChar char="Ø"/>
            </a:pPr>
            <a:r>
              <a:rPr lang="en-US" sz="2400" dirty="0">
                <a:effectLst>
                  <a:glow rad="63500">
                    <a:schemeClr val="accent2">
                      <a:satMod val="175000"/>
                      <a:alpha val="40000"/>
                    </a:schemeClr>
                  </a:glow>
                </a:effectLst>
                <a:latin typeface="Times New Roman" pitchFamily="18" charset="0"/>
                <a:cs typeface="Times New Roman" pitchFamily="18" charset="0"/>
              </a:rPr>
              <a:t>Some limitations of the study include: We could not obtained information related to this issue, no data were published on </a:t>
            </a:r>
            <a:r>
              <a:rPr lang="en-US" sz="2400" dirty="0" err="1">
                <a:effectLst>
                  <a:glow rad="63500">
                    <a:schemeClr val="accent2">
                      <a:satMod val="175000"/>
                      <a:alpha val="40000"/>
                    </a:schemeClr>
                  </a:glow>
                </a:effectLst>
                <a:latin typeface="Times New Roman" pitchFamily="18" charset="0"/>
                <a:cs typeface="Times New Roman" pitchFamily="18" charset="0"/>
              </a:rPr>
              <a:t>sclerostin</a:t>
            </a:r>
            <a:r>
              <a:rPr lang="en-US" sz="2400" dirty="0">
                <a:effectLst>
                  <a:glow rad="63500">
                    <a:schemeClr val="accent2">
                      <a:satMod val="175000"/>
                      <a:alpha val="40000"/>
                    </a:schemeClr>
                  </a:glow>
                </a:effectLst>
                <a:latin typeface="Times New Roman" pitchFamily="18" charset="0"/>
                <a:cs typeface="Times New Roman" pitchFamily="18" charset="0"/>
              </a:rPr>
              <a:t> in pediatric population on hemodialysis and the relatively low number of participants.</a:t>
            </a:r>
          </a:p>
        </p:txBody>
      </p:sp>
      <p:pic>
        <p:nvPicPr>
          <p:cNvPr id="7" name="Picture 2" descr="C:\Users\Elhosseny\Desktop\index.jpg">
            <a:extLst>
              <a:ext uri="{FF2B5EF4-FFF2-40B4-BE49-F238E27FC236}">
                <a16:creationId xmlns="" xmlns:a16="http://schemas.microsoft.com/office/drawing/2014/main" id="{EF6B05D3-7275-47BC-A114-8618AA9DD04E}"/>
              </a:ext>
            </a:extLst>
          </p:cNvPr>
          <p:cNvPicPr>
            <a:picLocks noGrp="1" noChangeAspect="1" noChangeArrowheads="1"/>
          </p:cNvPicPr>
          <p:nvPr>
            <p:ph idx="1"/>
          </p:nvPr>
        </p:nvPicPr>
        <p:blipFill rotWithShape="1">
          <a:blip r:embed="rId2"/>
          <a:srcRect l="22793" t="7892" r="21100" b="14868"/>
          <a:stretch/>
        </p:blipFill>
        <p:spPr bwMode="auto">
          <a:xfrm>
            <a:off x="5427787" y="1836440"/>
            <a:ext cx="3674648" cy="4458573"/>
          </a:xfrm>
          <a:prstGeom prst="rect">
            <a:avLst/>
          </a:prstGeom>
          <a:noFill/>
        </p:spPr>
      </p:pic>
    </p:spTree>
    <p:extLst>
      <p:ext uri="{BB962C8B-B14F-4D97-AF65-F5344CB8AC3E}">
        <p14:creationId xmlns:p14="http://schemas.microsoft.com/office/powerpoint/2010/main" xmlns="" val="41330629"/>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نتيجة بحث الصور عن ‪background templates for results powerpoint‬‏">
            <a:extLst>
              <a:ext uri="{FF2B5EF4-FFF2-40B4-BE49-F238E27FC236}">
                <a16:creationId xmlns="" xmlns:a16="http://schemas.microsoft.com/office/drawing/2014/main" id="{B7CFF8B9-A489-4899-8F39-92EB9BF031B1}"/>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879" y="0"/>
            <a:ext cx="9179208" cy="682580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2570215" y="2395162"/>
            <a:ext cx="5348668" cy="1938980"/>
          </a:xfrm>
          <a:prstGeom prst="rect">
            <a:avLst/>
          </a:prstGeom>
        </p:spPr>
        <p:txBody>
          <a:bodyPr wrap="square" lIns="91426" tIns="45714" rIns="91426" bIns="45714">
            <a:spAutoFit/>
          </a:bodyPr>
          <a:lstStyle/>
          <a:p>
            <a:r>
              <a:rPr lang="en-US" sz="6000" b="1" dirty="0">
                <a:ln>
                  <a:solidFill>
                    <a:srgbClr val="C00000"/>
                  </a:solidFill>
                </a:ln>
                <a:solidFill>
                  <a:srgbClr val="FF00FF"/>
                </a:solidFill>
                <a:latin typeface="Calibri Light"/>
              </a:rPr>
              <a:t>Summery and conclusion</a:t>
            </a:r>
            <a:endParaRPr lang="en-US" dirty="0"/>
          </a:p>
        </p:txBody>
      </p:sp>
      <p:grpSp>
        <p:nvGrpSpPr>
          <p:cNvPr id="5" name="Group 4"/>
          <p:cNvGrpSpPr/>
          <p:nvPr/>
        </p:nvGrpSpPr>
        <p:grpSpPr>
          <a:xfrm>
            <a:off x="178290" y="105508"/>
            <a:ext cx="7605078" cy="447264"/>
            <a:chOff x="178290" y="105508"/>
            <a:chExt cx="7605078" cy="447264"/>
          </a:xfrm>
        </p:grpSpPr>
        <p:sp useBgFill="1">
          <p:nvSpPr>
            <p:cNvPr id="6"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550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Summery and conclusion</a:t>
              </a:r>
            </a:p>
          </p:txBody>
        </p:sp>
        <p:cxnSp>
          <p:nvCxnSpPr>
            <p:cNvPr id="7"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Tree>
    <p:extLst>
      <p:ext uri="{BB962C8B-B14F-4D97-AF65-F5344CB8AC3E}">
        <p14:creationId xmlns:p14="http://schemas.microsoft.com/office/powerpoint/2010/main" xmlns="" val="3247559546"/>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0059" y="985198"/>
            <a:ext cx="8631913" cy="1569648"/>
          </a:xfrm>
          <a:prstGeom prst="rect">
            <a:avLst/>
          </a:prstGeom>
        </p:spPr>
        <p:txBody>
          <a:bodyPr wrap="square" lIns="91426" tIns="45714" rIns="91426" bIns="45714">
            <a:spAutoFit/>
          </a:bodyPr>
          <a:lstStyle/>
          <a:p>
            <a:pPr marL="285708" indent="-285708" algn="just">
              <a:buFont typeface="Wingdings" pitchFamily="2" charset="2"/>
              <a:buChar char="Ø"/>
            </a:pPr>
            <a:r>
              <a:rPr lang="en-US" sz="2400" dirty="0">
                <a:effectLst>
                  <a:glow rad="63500">
                    <a:schemeClr val="accent2">
                      <a:satMod val="175000"/>
                      <a:alpha val="40000"/>
                    </a:schemeClr>
                  </a:glow>
                </a:effectLst>
                <a:latin typeface="Times New Roman" pitchFamily="18" charset="0"/>
                <a:cs typeface="Times New Roman" pitchFamily="18" charset="0"/>
              </a:rPr>
              <a:t>Over the past two decades, understanding of the function of osteocytes both as regulators of the activity of bone forming and resorbing cells, and as modulators in other tissues, has markedly increased.</a:t>
            </a:r>
          </a:p>
        </p:txBody>
      </p:sp>
      <p:sp>
        <p:nvSpPr>
          <p:cNvPr id="5" name="Rectangle 4"/>
          <p:cNvSpPr/>
          <p:nvPr/>
        </p:nvSpPr>
        <p:spPr>
          <a:xfrm>
            <a:off x="178290" y="3021501"/>
            <a:ext cx="8604214" cy="830985"/>
          </a:xfrm>
          <a:prstGeom prst="rect">
            <a:avLst/>
          </a:prstGeom>
        </p:spPr>
        <p:txBody>
          <a:bodyPr wrap="square" lIns="91426" tIns="45714" rIns="91426" bIns="45714">
            <a:spAutoFit/>
          </a:bodyPr>
          <a:lstStyle/>
          <a:p>
            <a:pPr marL="285708" indent="-285708" algn="just">
              <a:buFont typeface="Wingdings" pitchFamily="2" charset="2"/>
              <a:buChar char="Ø"/>
            </a:pPr>
            <a:r>
              <a:rPr lang="en-US" sz="2400" dirty="0">
                <a:effectLst>
                  <a:glow rad="63500">
                    <a:schemeClr val="accent1">
                      <a:satMod val="175000"/>
                      <a:alpha val="40000"/>
                    </a:schemeClr>
                  </a:glow>
                </a:effectLst>
                <a:latin typeface="Times New Roman" pitchFamily="18" charset="0"/>
                <a:cs typeface="Times New Roman" pitchFamily="18" charset="0"/>
              </a:rPr>
              <a:t>Excess </a:t>
            </a:r>
            <a:r>
              <a:rPr lang="en-US" sz="2400" dirty="0" err="1">
                <a:effectLst>
                  <a:glow rad="63500">
                    <a:schemeClr val="accent1">
                      <a:satMod val="175000"/>
                      <a:alpha val="40000"/>
                    </a:schemeClr>
                  </a:glow>
                </a:effectLst>
                <a:latin typeface="Times New Roman" pitchFamily="18" charset="0"/>
                <a:cs typeface="Times New Roman" pitchFamily="18" charset="0"/>
              </a:rPr>
              <a:t>sclerostin</a:t>
            </a:r>
            <a:r>
              <a:rPr lang="en-US" sz="2400" dirty="0">
                <a:effectLst>
                  <a:glow rad="63500">
                    <a:schemeClr val="accent1">
                      <a:satMod val="175000"/>
                      <a:alpha val="40000"/>
                    </a:schemeClr>
                  </a:glow>
                </a:effectLst>
                <a:latin typeface="Times New Roman" pitchFamily="18" charset="0"/>
                <a:cs typeface="Times New Roman" pitchFamily="18" charset="0"/>
              </a:rPr>
              <a:t> in children on hemodialysis  leads to bone loss and bone strength is reduced.</a:t>
            </a:r>
          </a:p>
        </p:txBody>
      </p:sp>
      <p:sp>
        <p:nvSpPr>
          <p:cNvPr id="7" name="Rectangle 6"/>
          <p:cNvSpPr/>
          <p:nvPr/>
        </p:nvSpPr>
        <p:spPr>
          <a:xfrm>
            <a:off x="178290" y="4267180"/>
            <a:ext cx="8631381" cy="1200316"/>
          </a:xfrm>
          <a:prstGeom prst="rect">
            <a:avLst/>
          </a:prstGeom>
        </p:spPr>
        <p:txBody>
          <a:bodyPr wrap="square" lIns="91426" tIns="45714" rIns="91426" bIns="45714">
            <a:spAutoFit/>
          </a:bodyPr>
          <a:lstStyle/>
          <a:p>
            <a:pPr marL="285708" indent="-285708" algn="just">
              <a:buFont typeface="Wingdings" pitchFamily="2" charset="2"/>
              <a:buChar char="Ø"/>
            </a:pPr>
            <a:r>
              <a:rPr lang="en-US" sz="2400" dirty="0">
                <a:effectLst>
                  <a:glow rad="63500">
                    <a:schemeClr val="accent3">
                      <a:satMod val="175000"/>
                      <a:alpha val="40000"/>
                    </a:schemeClr>
                  </a:glow>
                </a:effectLst>
                <a:latin typeface="Times New Roman" pitchFamily="18" charset="0"/>
                <a:cs typeface="Times New Roman" pitchFamily="18" charset="0"/>
              </a:rPr>
              <a:t>Significant negative correlation between </a:t>
            </a:r>
            <a:r>
              <a:rPr lang="en-US" sz="2400" dirty="0" err="1">
                <a:effectLst>
                  <a:glow rad="63500">
                    <a:schemeClr val="accent3">
                      <a:satMod val="175000"/>
                      <a:alpha val="40000"/>
                    </a:schemeClr>
                  </a:glow>
                </a:effectLst>
                <a:latin typeface="Times New Roman" pitchFamily="18" charset="0"/>
                <a:cs typeface="Times New Roman" pitchFamily="18" charset="0"/>
              </a:rPr>
              <a:t>sclerostin</a:t>
            </a:r>
            <a:r>
              <a:rPr lang="en-US" sz="2400" dirty="0">
                <a:effectLst>
                  <a:glow rad="63500">
                    <a:schemeClr val="accent3">
                      <a:satMod val="175000"/>
                      <a:alpha val="40000"/>
                    </a:schemeClr>
                  </a:glow>
                </a:effectLst>
                <a:latin typeface="Times New Roman" pitchFamily="18" charset="0"/>
                <a:cs typeface="Times New Roman" pitchFamily="18" charset="0"/>
              </a:rPr>
              <a:t> and serum Ca level and positive correlation with </a:t>
            </a:r>
            <a:r>
              <a:rPr lang="en-US" sz="2400" dirty="0" err="1" smtClean="0">
                <a:effectLst>
                  <a:glow rad="63500">
                    <a:schemeClr val="accent3">
                      <a:satMod val="175000"/>
                      <a:alpha val="40000"/>
                    </a:schemeClr>
                  </a:glow>
                </a:effectLst>
                <a:latin typeface="Times New Roman" pitchFamily="18" charset="0"/>
                <a:cs typeface="Times New Roman" pitchFamily="18" charset="0"/>
              </a:rPr>
              <a:t>Alk</a:t>
            </a:r>
            <a:r>
              <a:rPr lang="en-US" sz="2400" dirty="0" smtClean="0">
                <a:effectLst>
                  <a:glow rad="63500">
                    <a:schemeClr val="accent3">
                      <a:satMod val="175000"/>
                      <a:alpha val="40000"/>
                    </a:schemeClr>
                  </a:glow>
                </a:effectLst>
                <a:latin typeface="Times New Roman" pitchFamily="18" charset="0"/>
                <a:cs typeface="Times New Roman" pitchFamily="18" charset="0"/>
              </a:rPr>
              <a:t>. </a:t>
            </a:r>
            <a:r>
              <a:rPr lang="en-US" sz="2400" dirty="0">
                <a:effectLst>
                  <a:glow rad="63500">
                    <a:schemeClr val="accent3">
                      <a:satMod val="175000"/>
                      <a:alpha val="40000"/>
                    </a:schemeClr>
                  </a:glow>
                </a:effectLst>
                <a:latin typeface="Times New Roman" pitchFamily="18" charset="0"/>
                <a:cs typeface="Times New Roman" pitchFamily="18" charset="0"/>
              </a:rPr>
              <a:t>Phosphatase and PTH serum level in hemodialysis patients.</a:t>
            </a:r>
          </a:p>
        </p:txBody>
      </p:sp>
      <p:grpSp>
        <p:nvGrpSpPr>
          <p:cNvPr id="10" name="Group 9"/>
          <p:cNvGrpSpPr/>
          <p:nvPr/>
        </p:nvGrpSpPr>
        <p:grpSpPr>
          <a:xfrm>
            <a:off x="178290" y="105508"/>
            <a:ext cx="7605078" cy="447264"/>
            <a:chOff x="178290" y="105508"/>
            <a:chExt cx="7605078" cy="447264"/>
          </a:xfrm>
        </p:grpSpPr>
        <p:sp useBgFill="1">
          <p:nvSpPr>
            <p:cNvPr id="12"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550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Summery and conclusion</a:t>
              </a:r>
            </a:p>
          </p:txBody>
        </p:sp>
        <p:cxnSp>
          <p:nvCxnSpPr>
            <p:cNvPr id="13"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pic>
        <p:nvPicPr>
          <p:cNvPr id="8" name="Picture 3" descr="C:\Users\Elhosseny\Desktop\aivxdyxbim.jpg"/>
          <p:cNvPicPr>
            <a:picLocks noChangeAspect="1" noChangeArrowheads="1"/>
          </p:cNvPicPr>
          <p:nvPr/>
        </p:nvPicPr>
        <p:blipFill>
          <a:blip r:embed="rId2">
            <a:lum bright="-18000" contrast="18000"/>
          </a:blip>
          <a:srcRect/>
          <a:stretch>
            <a:fillRect/>
          </a:stretch>
        </p:blipFill>
        <p:spPr bwMode="auto">
          <a:xfrm>
            <a:off x="5772150" y="5191125"/>
            <a:ext cx="2305050" cy="1666875"/>
          </a:xfrm>
          <a:prstGeom prst="rect">
            <a:avLst/>
          </a:prstGeom>
          <a:noFill/>
          <a:ln w="22225">
            <a:solidFill>
              <a:srgbClr val="CCFFFF"/>
            </a:solidFill>
            <a:miter lim="800000"/>
            <a:headEnd/>
            <a:tailEnd/>
          </a:ln>
        </p:spPr>
      </p:pic>
    </p:spTree>
    <p:extLst>
      <p:ext uri="{BB962C8B-B14F-4D97-AF65-F5344CB8AC3E}">
        <p14:creationId xmlns:p14="http://schemas.microsoft.com/office/powerpoint/2010/main" xmlns="" val="182337981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5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strVal val="#ppt_w*0.7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0059" y="985198"/>
            <a:ext cx="8631913" cy="830985"/>
          </a:xfrm>
          <a:prstGeom prst="rect">
            <a:avLst/>
          </a:prstGeom>
        </p:spPr>
        <p:txBody>
          <a:bodyPr wrap="square" lIns="91426" tIns="45714" rIns="91426" bIns="45714">
            <a:spAutoFit/>
          </a:bodyPr>
          <a:lstStyle/>
          <a:p>
            <a:pPr marL="285708" lvl="0" indent="-285708" algn="just">
              <a:buFont typeface="Wingdings" pitchFamily="2" charset="2"/>
              <a:buChar char="Ø"/>
            </a:pPr>
            <a:r>
              <a:rPr lang="en-US" sz="2400" dirty="0">
                <a:solidFill>
                  <a:prstClr val="black"/>
                </a:solidFill>
                <a:effectLst>
                  <a:glow rad="63500">
                    <a:srgbClr val="8064A2">
                      <a:satMod val="175000"/>
                      <a:alpha val="40000"/>
                    </a:srgbClr>
                  </a:glow>
                </a:effectLst>
                <a:latin typeface="Times New Roman" pitchFamily="18" charset="0"/>
                <a:cs typeface="Times New Roman" pitchFamily="18" charset="0"/>
              </a:rPr>
              <a:t>Significant relation between </a:t>
            </a:r>
            <a:r>
              <a:rPr lang="en-US" sz="2400" dirty="0" err="1">
                <a:solidFill>
                  <a:prstClr val="black"/>
                </a:solidFill>
                <a:effectLst>
                  <a:glow rad="63500">
                    <a:srgbClr val="8064A2">
                      <a:satMod val="175000"/>
                      <a:alpha val="40000"/>
                    </a:srgbClr>
                  </a:glow>
                </a:effectLst>
                <a:latin typeface="Times New Roman" pitchFamily="18" charset="0"/>
                <a:cs typeface="Times New Roman" pitchFamily="18" charset="0"/>
              </a:rPr>
              <a:t>sclerostin</a:t>
            </a:r>
            <a:r>
              <a:rPr lang="en-US" sz="2400" dirty="0">
                <a:solidFill>
                  <a:prstClr val="black"/>
                </a:solidFill>
                <a:effectLst>
                  <a:glow rad="63500">
                    <a:srgbClr val="8064A2">
                      <a:satMod val="175000"/>
                      <a:alpha val="40000"/>
                    </a:srgbClr>
                  </a:glow>
                </a:effectLst>
                <a:latin typeface="Times New Roman" pitchFamily="18" charset="0"/>
                <a:cs typeface="Times New Roman" pitchFamily="18" charset="0"/>
              </a:rPr>
              <a:t> serum level and low bone density. </a:t>
            </a:r>
          </a:p>
        </p:txBody>
      </p:sp>
      <p:sp>
        <p:nvSpPr>
          <p:cNvPr id="5" name="Rectangle 4"/>
          <p:cNvSpPr/>
          <p:nvPr/>
        </p:nvSpPr>
        <p:spPr>
          <a:xfrm>
            <a:off x="150059" y="2175852"/>
            <a:ext cx="8604214" cy="830985"/>
          </a:xfrm>
          <a:prstGeom prst="rect">
            <a:avLst/>
          </a:prstGeom>
        </p:spPr>
        <p:txBody>
          <a:bodyPr wrap="square" lIns="91426" tIns="45714" rIns="91426" bIns="45714">
            <a:spAutoFit/>
          </a:bodyPr>
          <a:lstStyle/>
          <a:p>
            <a:pPr marL="285708" lvl="0" indent="-285708" algn="just">
              <a:buFont typeface="Wingdings" pitchFamily="2" charset="2"/>
              <a:buChar char="Ø"/>
            </a:pPr>
            <a:r>
              <a:rPr lang="en-US" sz="2400" dirty="0">
                <a:solidFill>
                  <a:prstClr val="black"/>
                </a:solidFill>
                <a:effectLst>
                  <a:glow rad="63500">
                    <a:srgbClr val="4BACC6">
                      <a:satMod val="175000"/>
                      <a:alpha val="40000"/>
                    </a:srgbClr>
                  </a:glow>
                </a:effectLst>
                <a:latin typeface="Times New Roman" pitchFamily="18" charset="0"/>
                <a:cs typeface="Times New Roman" pitchFamily="18" charset="0"/>
              </a:rPr>
              <a:t>Sclerostin is highly specific and sensitive for early diagnosis of CKD-MBD in children on regular hemodialysis.</a:t>
            </a:r>
          </a:p>
        </p:txBody>
      </p:sp>
      <p:sp>
        <p:nvSpPr>
          <p:cNvPr id="7" name="Rectangle 6"/>
          <p:cNvSpPr/>
          <p:nvPr/>
        </p:nvSpPr>
        <p:spPr>
          <a:xfrm>
            <a:off x="178290" y="3667022"/>
            <a:ext cx="8631381" cy="1200316"/>
          </a:xfrm>
          <a:prstGeom prst="rect">
            <a:avLst/>
          </a:prstGeom>
        </p:spPr>
        <p:txBody>
          <a:bodyPr wrap="square" lIns="91426" tIns="45714" rIns="91426" bIns="45714">
            <a:spAutoFit/>
          </a:bodyPr>
          <a:lstStyle/>
          <a:p>
            <a:pPr marL="285708" lvl="0" indent="-285708" algn="just">
              <a:buFont typeface="Wingdings" pitchFamily="2" charset="2"/>
              <a:buChar char="Ø"/>
            </a:pPr>
            <a:r>
              <a:rPr lang="en-US" sz="2400" dirty="0">
                <a:solidFill>
                  <a:prstClr val="black"/>
                </a:solidFill>
                <a:effectLst>
                  <a:glow rad="63500">
                    <a:srgbClr val="F79646">
                      <a:satMod val="175000"/>
                      <a:alpha val="40000"/>
                    </a:srgbClr>
                  </a:glow>
                </a:effectLst>
                <a:latin typeface="Times New Roman" pitchFamily="18" charset="0"/>
                <a:cs typeface="Times New Roman" pitchFamily="18" charset="0"/>
              </a:rPr>
              <a:t>Sclerostin made its strong way  as a novel mediator of CKD-MBD.  </a:t>
            </a:r>
            <a:r>
              <a:rPr lang="en-US" sz="2400" dirty="0" err="1">
                <a:solidFill>
                  <a:prstClr val="black"/>
                </a:solidFill>
                <a:effectLst>
                  <a:glow rad="63500">
                    <a:srgbClr val="F79646">
                      <a:satMod val="175000"/>
                      <a:alpha val="40000"/>
                    </a:srgbClr>
                  </a:glow>
                </a:effectLst>
                <a:latin typeface="Times New Roman" pitchFamily="18" charset="0"/>
                <a:cs typeface="Times New Roman" pitchFamily="18" charset="0"/>
              </a:rPr>
              <a:t>sclerostin</a:t>
            </a:r>
            <a:r>
              <a:rPr lang="en-US" sz="2400" dirty="0">
                <a:solidFill>
                  <a:prstClr val="black"/>
                </a:solidFill>
                <a:effectLst>
                  <a:glow rad="63500">
                    <a:srgbClr val="F79646">
                      <a:satMod val="175000"/>
                      <a:alpha val="40000"/>
                    </a:srgbClr>
                  </a:glow>
                </a:effectLst>
                <a:latin typeface="Times New Roman" pitchFamily="18" charset="0"/>
                <a:cs typeface="Times New Roman" pitchFamily="18" charset="0"/>
              </a:rPr>
              <a:t> may be considered as one of the driving forces in the bone-axis of patients with CKD.</a:t>
            </a:r>
          </a:p>
        </p:txBody>
      </p:sp>
      <p:grpSp>
        <p:nvGrpSpPr>
          <p:cNvPr id="10" name="Group 9"/>
          <p:cNvGrpSpPr/>
          <p:nvPr/>
        </p:nvGrpSpPr>
        <p:grpSpPr>
          <a:xfrm>
            <a:off x="178290" y="105508"/>
            <a:ext cx="7605078" cy="447264"/>
            <a:chOff x="178290" y="105508"/>
            <a:chExt cx="7605078" cy="447264"/>
          </a:xfrm>
        </p:grpSpPr>
        <p:sp useBgFill="1">
          <p:nvSpPr>
            <p:cNvPr id="12"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550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Summery and conclusion</a:t>
              </a:r>
            </a:p>
          </p:txBody>
        </p:sp>
        <p:cxnSp>
          <p:nvCxnSpPr>
            <p:cNvPr id="13"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pic>
        <p:nvPicPr>
          <p:cNvPr id="8" name="Picture 3" descr="C:\Users\Elhosseny\Desktop\aivxdyxbim.jpg"/>
          <p:cNvPicPr>
            <a:picLocks noChangeAspect="1" noChangeArrowheads="1"/>
          </p:cNvPicPr>
          <p:nvPr/>
        </p:nvPicPr>
        <p:blipFill>
          <a:blip r:embed="rId2">
            <a:lum bright="-18000" contrast="18000"/>
          </a:blip>
          <a:srcRect/>
          <a:stretch>
            <a:fillRect/>
          </a:stretch>
        </p:blipFill>
        <p:spPr bwMode="auto">
          <a:xfrm>
            <a:off x="4991100" y="4857750"/>
            <a:ext cx="3086100" cy="1719263"/>
          </a:xfrm>
          <a:prstGeom prst="rect">
            <a:avLst/>
          </a:prstGeom>
          <a:noFill/>
          <a:ln w="22225">
            <a:solidFill>
              <a:srgbClr val="CCFFFF"/>
            </a:solidFill>
            <a:miter lim="800000"/>
            <a:headEnd/>
            <a:tailEnd/>
          </a:ln>
        </p:spPr>
      </p:pic>
    </p:spTree>
    <p:extLst>
      <p:ext uri="{BB962C8B-B14F-4D97-AF65-F5344CB8AC3E}">
        <p14:creationId xmlns:p14="http://schemas.microsoft.com/office/powerpoint/2010/main" xmlns="" val="633265906"/>
      </p:ext>
    </p:extLst>
  </p:cSld>
  <p:clrMapOvr>
    <a:masterClrMapping/>
  </p:clrMapOvr>
  <mc:AlternateContent xmlns:mc="http://schemas.openxmlformats.org/markup-compatibility/2006">
    <mc:Choice xmlns:p14="http://schemas.microsoft.com/office/powerpoint/2010/main" xmlns=""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5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strVal val="#ppt_w*0.7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نتيجة بحث الصور عن ‪KIDNE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82" y="11036"/>
            <a:ext cx="9138218" cy="6846964"/>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78290" y="105508"/>
            <a:ext cx="7605078" cy="447264"/>
            <a:chOff x="178290" y="105508"/>
            <a:chExt cx="7605078" cy="447264"/>
          </a:xfrm>
        </p:grpSpPr>
        <p:sp useBgFill="1">
          <p:nvSpPr>
            <p:cNvPr id="9" name="Title 1">
              <a:extLst>
                <a:ext uri="{FF2B5EF4-FFF2-40B4-BE49-F238E27FC236}">
                  <a16:creationId xmlns="" xmlns:a16="http://schemas.microsoft.com/office/drawing/2014/main" id="{6FB3E75D-A9C3-4120-8444-0BE4F0B2AF51}"/>
                </a:ext>
              </a:extLst>
            </p:cNvPr>
            <p:cNvSpPr txBox="1">
              <a:spLocks/>
            </p:cNvSpPr>
            <p:nvPr/>
          </p:nvSpPr>
          <p:spPr>
            <a:xfrm>
              <a:off x="608400" y="105508"/>
              <a:ext cx="2268416" cy="427032"/>
            </a:xfrm>
            <a:prstGeom prst="rect">
              <a:avLst/>
            </a:prstGeom>
          </p:spPr>
          <p:txBody>
            <a:bodyPr vert="horz" lIns="91426" tIns="45714" rIns="91426" bIns="45714" rtlCol="0" anchor="ctr">
              <a:normAutofit fontScale="55000" lnSpcReduction="20000"/>
            </a:bodyPr>
            <a:lst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131">
                <a:defRPr/>
              </a:pPr>
              <a:r>
                <a:rPr lang="en-US" sz="2400" b="1" cap="none" dirty="0">
                  <a:solidFill>
                    <a:prstClr val="black"/>
                  </a:solidFill>
                  <a:effectLst>
                    <a:glow rad="38100">
                      <a:prstClr val="black">
                        <a:lumMod val="65000"/>
                        <a:lumOff val="35000"/>
                        <a:alpha val="40000"/>
                      </a:prstClr>
                    </a:glow>
                    <a:outerShdw blurRad="28575" dist="38100" dir="14040000" algn="tl" rotWithShape="0">
                      <a:srgbClr val="000000">
                        <a:alpha val="25000"/>
                      </a:srgbClr>
                    </a:outerShdw>
                  </a:effectLst>
                  <a:latin typeface="Century Gothic" panose="020B0502020202020204"/>
                </a:rPr>
                <a:t>Summery and conclusion</a:t>
              </a:r>
            </a:p>
          </p:txBody>
        </p:sp>
        <p:cxnSp>
          <p:nvCxnSpPr>
            <p:cNvPr id="10" name="Straight Connector 34"/>
            <p:cNvCxnSpPr/>
            <p:nvPr/>
          </p:nvCxnSpPr>
          <p:spPr>
            <a:xfrm flipH="1">
              <a:off x="178290" y="552772"/>
              <a:ext cx="7605078" cy="0"/>
            </a:xfrm>
            <a:prstGeom prst="line">
              <a:avLst/>
            </a:prstGeom>
            <a:noFill/>
            <a:ln w="19050" cap="flat" cmpd="sng" algn="ctr">
              <a:solidFill>
                <a:srgbClr val="4472C4"/>
              </a:solidFill>
              <a:prstDash val="solid"/>
              <a:miter lim="800000"/>
            </a:ln>
            <a:effectLst/>
          </p:spPr>
        </p:cxnSp>
      </p:grpSp>
      <p:sp>
        <p:nvSpPr>
          <p:cNvPr id="11" name="Rectangle 10"/>
          <p:cNvSpPr/>
          <p:nvPr/>
        </p:nvSpPr>
        <p:spPr>
          <a:xfrm>
            <a:off x="178290" y="747073"/>
            <a:ext cx="8631913" cy="769429"/>
          </a:xfrm>
          <a:prstGeom prst="rect">
            <a:avLst/>
          </a:prstGeom>
        </p:spPr>
        <p:txBody>
          <a:bodyPr wrap="square" lIns="91426" tIns="45714" rIns="91426" bIns="45714">
            <a:spAutoFit/>
          </a:bodyPr>
          <a:lstStyle/>
          <a:p>
            <a:pPr marL="285708" indent="-285708" algn="just">
              <a:buFont typeface="Wingdings" pitchFamily="2" charset="2"/>
              <a:buChar char="Ø"/>
            </a:pPr>
            <a:r>
              <a:rPr lang="en-US" sz="2200" dirty="0">
                <a:solidFill>
                  <a:srgbClr val="0000FF"/>
                </a:solidFill>
                <a:effectLst>
                  <a:glow rad="63500">
                    <a:schemeClr val="accent2">
                      <a:satMod val="175000"/>
                      <a:alpha val="40000"/>
                    </a:schemeClr>
                  </a:glow>
                </a:effectLst>
                <a:latin typeface="Times New Roman" pitchFamily="18" charset="0"/>
                <a:cs typeface="Times New Roman" pitchFamily="18" charset="0"/>
              </a:rPr>
              <a:t>Our study provides a base for further research of the role of </a:t>
            </a:r>
            <a:r>
              <a:rPr lang="en-US" sz="2200" dirty="0" err="1">
                <a:solidFill>
                  <a:srgbClr val="0000FF"/>
                </a:solidFill>
                <a:effectLst>
                  <a:glow rad="63500">
                    <a:schemeClr val="accent2">
                      <a:satMod val="175000"/>
                      <a:alpha val="40000"/>
                    </a:schemeClr>
                  </a:glow>
                </a:effectLst>
                <a:latin typeface="Times New Roman" pitchFamily="18" charset="0"/>
                <a:cs typeface="Times New Roman" pitchFamily="18" charset="0"/>
              </a:rPr>
              <a:t>sclerostin</a:t>
            </a:r>
            <a:r>
              <a:rPr lang="en-US" sz="2200" dirty="0">
                <a:solidFill>
                  <a:srgbClr val="0000FF"/>
                </a:solidFill>
                <a:effectLst>
                  <a:glow rad="63500">
                    <a:schemeClr val="accent2">
                      <a:satMod val="175000"/>
                      <a:alpha val="40000"/>
                    </a:schemeClr>
                  </a:glow>
                </a:effectLst>
                <a:latin typeface="Times New Roman" pitchFamily="18" charset="0"/>
                <a:cs typeface="Times New Roman" pitchFamily="18" charset="0"/>
              </a:rPr>
              <a:t> in children on regular hemodialysis for preservation of bone health. </a:t>
            </a:r>
          </a:p>
        </p:txBody>
      </p:sp>
      <p:sp>
        <p:nvSpPr>
          <p:cNvPr id="12" name="Rectangle 11"/>
          <p:cNvSpPr/>
          <p:nvPr/>
        </p:nvSpPr>
        <p:spPr>
          <a:xfrm>
            <a:off x="178288" y="2142101"/>
            <a:ext cx="4085979" cy="430875"/>
          </a:xfrm>
          <a:prstGeom prst="rect">
            <a:avLst/>
          </a:prstGeom>
        </p:spPr>
        <p:txBody>
          <a:bodyPr wrap="square" lIns="91426" tIns="45714" rIns="91426" bIns="45714">
            <a:spAutoFit/>
          </a:bodyPr>
          <a:lstStyle/>
          <a:p>
            <a:pPr marL="285708" indent="-285708" algn="just">
              <a:buFont typeface="Wingdings" pitchFamily="2" charset="2"/>
              <a:buChar char="Ø"/>
            </a:pPr>
            <a:r>
              <a:rPr lang="en-US" sz="2200" dirty="0">
                <a:solidFill>
                  <a:srgbClr val="0000FF"/>
                </a:solidFill>
                <a:effectLst>
                  <a:glow rad="63500">
                    <a:schemeClr val="accent2">
                      <a:satMod val="175000"/>
                      <a:alpha val="40000"/>
                    </a:schemeClr>
                  </a:glow>
                </a:effectLst>
                <a:latin typeface="Times New Roman" pitchFamily="18" charset="0"/>
                <a:cs typeface="Times New Roman" pitchFamily="18" charset="0"/>
              </a:rPr>
              <a:t>Much work remains to be done</a:t>
            </a:r>
          </a:p>
        </p:txBody>
      </p:sp>
      <p:sp>
        <p:nvSpPr>
          <p:cNvPr id="13" name="Rectangle 12"/>
          <p:cNvSpPr/>
          <p:nvPr/>
        </p:nvSpPr>
        <p:spPr>
          <a:xfrm>
            <a:off x="178287" y="2977871"/>
            <a:ext cx="8631913" cy="430875"/>
          </a:xfrm>
          <a:prstGeom prst="rect">
            <a:avLst/>
          </a:prstGeom>
        </p:spPr>
        <p:txBody>
          <a:bodyPr wrap="square" lIns="91426" tIns="45714" rIns="91426" bIns="45714">
            <a:spAutoFit/>
          </a:bodyPr>
          <a:lstStyle/>
          <a:p>
            <a:pPr marL="285708" indent="-285708" algn="just">
              <a:buFont typeface="Wingdings" pitchFamily="2" charset="2"/>
              <a:buChar char="Ø"/>
            </a:pPr>
            <a:r>
              <a:rPr lang="en-US" sz="2200" dirty="0">
                <a:solidFill>
                  <a:srgbClr val="0000FF"/>
                </a:solidFill>
                <a:effectLst>
                  <a:glow rad="63500">
                    <a:schemeClr val="accent2">
                      <a:satMod val="175000"/>
                      <a:alpha val="40000"/>
                    </a:schemeClr>
                  </a:glow>
                </a:effectLst>
                <a:latin typeface="Times New Roman" pitchFamily="18" charset="0"/>
                <a:cs typeface="Times New Roman" pitchFamily="18" charset="0"/>
              </a:rPr>
              <a:t>The future is bright </a:t>
            </a:r>
          </a:p>
        </p:txBody>
      </p:sp>
      <p:sp>
        <p:nvSpPr>
          <p:cNvPr id="14" name="Rectangle 13"/>
          <p:cNvSpPr/>
          <p:nvPr/>
        </p:nvSpPr>
        <p:spPr>
          <a:xfrm>
            <a:off x="178290" y="3842105"/>
            <a:ext cx="8631913" cy="430875"/>
          </a:xfrm>
          <a:prstGeom prst="rect">
            <a:avLst/>
          </a:prstGeom>
        </p:spPr>
        <p:txBody>
          <a:bodyPr wrap="square" lIns="91426" tIns="45714" rIns="91426" bIns="45714">
            <a:spAutoFit/>
          </a:bodyPr>
          <a:lstStyle/>
          <a:p>
            <a:pPr marL="285708" indent="-285708" algn="just">
              <a:buFont typeface="Wingdings" pitchFamily="2" charset="2"/>
              <a:buChar char="Ø"/>
            </a:pPr>
            <a:r>
              <a:rPr lang="en-US" sz="2200" dirty="0">
                <a:solidFill>
                  <a:srgbClr val="0000FF"/>
                </a:solidFill>
                <a:effectLst>
                  <a:glow rad="63500">
                    <a:schemeClr val="accent2">
                      <a:satMod val="175000"/>
                      <a:alpha val="40000"/>
                    </a:schemeClr>
                  </a:glow>
                </a:effectLst>
                <a:latin typeface="Times New Roman" pitchFamily="18" charset="0"/>
                <a:cs typeface="Times New Roman" pitchFamily="18" charset="0"/>
              </a:rPr>
              <a:t>Even with CKD-MBD</a:t>
            </a:r>
          </a:p>
        </p:txBody>
      </p:sp>
    </p:spTree>
    <p:extLst>
      <p:ext uri="{BB962C8B-B14F-4D97-AF65-F5344CB8AC3E}">
        <p14:creationId xmlns:p14="http://schemas.microsoft.com/office/powerpoint/2010/main" xmlns="" val="2846613410"/>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عنوان 1"/>
          <p:cNvSpPr>
            <a:spLocks noGrp="1"/>
          </p:cNvSpPr>
          <p:nvPr>
            <p:ph type="title"/>
          </p:nvPr>
        </p:nvSpPr>
        <p:spPr/>
        <p:txBody>
          <a:bodyPr/>
          <a:lstStyle/>
          <a:p>
            <a:endParaRPr lang="ar-EG" smtClean="0"/>
          </a:p>
        </p:txBody>
      </p:sp>
      <p:pic>
        <p:nvPicPr>
          <p:cNvPr id="97283" name="Picture 2" descr="C:\Users\Elhosseny\Desktop\ypNNR8jGlC1PhY_daOT-WP3vPb53VhPo0L7OP85-EUeXPQeRHjz0IB3C-gwPaeredzI3HDl4sNwj5aq3D2q7NCCUyUycqyVJIYVAVu-3YT1CwbnE4SVgRNney2VhxW8H2_ZdYY9TW5TXeE2s6nFT7kxRuPujJPt-2mU50GBNlqkQXvGhg-eC9X1b7wIFeiB7j5HdPRy6Y0cGXg5yh.jpg"/>
          <p:cNvPicPr>
            <a:picLocks noGrp="1" noChangeAspect="1" noChangeArrowheads="1"/>
          </p:cNvPicPr>
          <p:nvPr>
            <p:ph idx="1"/>
          </p:nvPr>
        </p:nvPicPr>
        <p:blipFill>
          <a:blip r:embed="rId2"/>
          <a:srcRect/>
          <a:stretch>
            <a:fillRect/>
          </a:stretch>
        </p:blipFill>
        <p:spPr>
          <a:xfrm>
            <a:off x="214313" y="0"/>
            <a:ext cx="8072437" cy="6858000"/>
          </a:xfrm>
          <a:noFill/>
        </p:spPr>
      </p:pic>
    </p:spTree>
  </p:cSld>
  <p:clrMapOvr>
    <a:masterClrMapping/>
  </p:clrMapOvr>
  <p:transition>
    <p:dissolv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صورة ذات صلة"/>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52231" cy="6849203"/>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6604" t="16966" r="17353" b="50000"/>
          <a:stretch/>
        </p:blipFill>
        <p:spPr bwMode="auto">
          <a:xfrm>
            <a:off x="1336431" y="1882092"/>
            <a:ext cx="5389685" cy="618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8112" t="23633" r="11952" b="35940"/>
          <a:stretch/>
        </p:blipFill>
        <p:spPr bwMode="auto">
          <a:xfrm>
            <a:off x="2839944" y="4607090"/>
            <a:ext cx="2831123" cy="5275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2582522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03662983"/>
      </p:ext>
    </p:extLst>
  </p:cSld>
  <p:clrMapOvr>
    <a:masterClrMapping/>
  </p:clrMapOvr>
  <mc:AlternateContent xmlns:mc="http://schemas.openxmlformats.org/markup-compatibility/2006">
    <mc:Choice xmlns:p14="http://schemas.microsoft.com/office/powerpoint/2010/main" xmlns="" Requires="p14">
      <p:transition spd="slow" p14:dur="2000">
        <p14:ripple dir="ld"/>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lef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FBD579D-5409-487D-8CA8-730512989E30}">
  <we:reference id="wa104380169" version="1.1.0.0" store="ar-SA"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45044</TotalTime>
  <Words>3045</Words>
  <Application>Microsoft Office PowerPoint</Application>
  <PresentationFormat>عرض على الشاشة (3:4)‏</PresentationFormat>
  <Paragraphs>583</Paragraphs>
  <Slides>67</Slides>
  <Notes>24</Notes>
  <HiddenSlides>0</HiddenSlides>
  <MMClips>0</MMClips>
  <ScaleCrop>false</ScaleCrop>
  <HeadingPairs>
    <vt:vector size="4" baseType="variant">
      <vt:variant>
        <vt:lpstr>سمة</vt:lpstr>
      </vt:variant>
      <vt:variant>
        <vt:i4>5</vt:i4>
      </vt:variant>
      <vt:variant>
        <vt:lpstr>عناوين الشرائح</vt:lpstr>
      </vt:variant>
      <vt:variant>
        <vt:i4>67</vt:i4>
      </vt:variant>
    </vt:vector>
  </HeadingPairs>
  <TitlesOfParts>
    <vt:vector size="72" baseType="lpstr">
      <vt:lpstr>Custom Design</vt:lpstr>
      <vt:lpstr>1_Custom Design</vt:lpstr>
      <vt:lpstr>2_Custom Design</vt:lpstr>
      <vt:lpstr>3_Custom Design</vt:lpstr>
      <vt:lpstr>a</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lpstr>الشريحة 54</vt:lpstr>
      <vt:lpstr>الشريحة 55</vt:lpstr>
      <vt:lpstr>الشريحة 56</vt:lpstr>
      <vt:lpstr>الشريحة 57</vt:lpstr>
      <vt:lpstr>الشريحة 58</vt:lpstr>
      <vt:lpstr>الشريحة 59</vt:lpstr>
      <vt:lpstr>الشريحة 60</vt:lpstr>
      <vt:lpstr>الشريحة 61</vt:lpstr>
      <vt:lpstr>الشريحة 62</vt:lpstr>
      <vt:lpstr>الشريحة 63</vt:lpstr>
      <vt:lpstr>الشريحة 64</vt:lpstr>
      <vt:lpstr>الشريحة 65</vt:lpstr>
      <vt:lpstr>الشريحة 66</vt:lpstr>
      <vt:lpstr>الشريحة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Signs of adaptive protein evolution in selected Gerbillus species from Egypt</dc:title>
  <dc:creator>Mahmoud Khalifa</dc:creator>
  <cp:lastModifiedBy>Elhosseny</cp:lastModifiedBy>
  <cp:revision>1529</cp:revision>
  <dcterms:created xsi:type="dcterms:W3CDTF">2016-09-24T14:36:54Z</dcterms:created>
  <dcterms:modified xsi:type="dcterms:W3CDTF">2018-05-10T18:08:51Z</dcterms:modified>
</cp:coreProperties>
</file>