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4"/>
    <p:sldMasterId id="2147483672" r:id="rId5"/>
  </p:sldMasterIdLst>
  <p:notesMasterIdLst>
    <p:notesMasterId r:id="rId23"/>
  </p:notesMasterIdLst>
  <p:handoutMasterIdLst>
    <p:handoutMasterId r:id="rId24"/>
  </p:handoutMasterIdLst>
  <p:sldIdLst>
    <p:sldId id="345" r:id="rId6"/>
    <p:sldId id="468" r:id="rId7"/>
    <p:sldId id="467" r:id="rId8"/>
    <p:sldId id="474" r:id="rId9"/>
    <p:sldId id="475" r:id="rId10"/>
    <p:sldId id="466" r:id="rId11"/>
    <p:sldId id="470" r:id="rId12"/>
    <p:sldId id="451" r:id="rId13"/>
    <p:sldId id="472" r:id="rId14"/>
    <p:sldId id="456" r:id="rId15"/>
    <p:sldId id="453" r:id="rId16"/>
    <p:sldId id="477" r:id="rId17"/>
    <p:sldId id="478" r:id="rId18"/>
    <p:sldId id="479" r:id="rId19"/>
    <p:sldId id="480" r:id="rId20"/>
    <p:sldId id="476" r:id="rId21"/>
    <p:sldId id="395" r:id="rId22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990000"/>
    <a:srgbClr val="FF9900"/>
    <a:srgbClr val="FFFFCC"/>
    <a:srgbClr val="FF0000"/>
    <a:srgbClr val="333333"/>
    <a:srgbClr val="FFCC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4689" autoAdjust="0"/>
  </p:normalViewPr>
  <p:slideViewPr>
    <p:cSldViewPr>
      <p:cViewPr>
        <p:scale>
          <a:sx n="75" d="100"/>
          <a:sy n="75" d="100"/>
        </p:scale>
        <p:origin x="-1014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2124" y="-90"/>
      </p:cViewPr>
      <p:guideLst>
        <p:guide orient="horz" pos="2931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colm\Desktop\Arbovax%20Data\Excel%20Data\2013_04_26%20D71%20IgG%20Fold%20All%20Serotyp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Anamnestic Response</a:t>
            </a:r>
            <a:r>
              <a:rPr lang="en-US" baseline="0"/>
              <a:t> </a:t>
            </a:r>
            <a:r>
              <a:rPr lang="en-US"/>
              <a:t>Day 71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</c:spPr>
          </c:dPt>
          <c:cat>
            <c:strRef>
              <c:f>Sheet1!$B$2:$L$2</c:f>
              <c:strCache>
                <c:ptCount val="11"/>
                <c:pt idx="0">
                  <c:v>HR-Tet</c:v>
                </c:pt>
                <c:pt idx="1">
                  <c:v>Naïve</c:v>
                </c:pt>
                <c:pt idx="3">
                  <c:v>HR-Tet</c:v>
                </c:pt>
                <c:pt idx="4">
                  <c:v>Naïve</c:v>
                </c:pt>
                <c:pt idx="6">
                  <c:v>HR-Tet</c:v>
                </c:pt>
                <c:pt idx="7">
                  <c:v>Naïve</c:v>
                </c:pt>
                <c:pt idx="9">
                  <c:v>HR-Tet</c:v>
                </c:pt>
                <c:pt idx="10">
                  <c:v>Naïve</c:v>
                </c:pt>
              </c:strCache>
            </c:strRef>
          </c:cat>
          <c:val>
            <c:numRef>
              <c:f>Sheet1!$B$3:$L$3</c:f>
              <c:numCache>
                <c:formatCode>General</c:formatCode>
                <c:ptCount val="11"/>
                <c:pt idx="0">
                  <c:v>14.25437949024543</c:v>
                </c:pt>
                <c:pt idx="1">
                  <c:v>0.89089871814033939</c:v>
                </c:pt>
                <c:pt idx="3">
                  <c:v>22.627416997969522</c:v>
                </c:pt>
                <c:pt idx="4">
                  <c:v>1</c:v>
                </c:pt>
                <c:pt idx="6">
                  <c:v>8.4757047548743625</c:v>
                </c:pt>
                <c:pt idx="7">
                  <c:v>1.2599210498948732</c:v>
                </c:pt>
                <c:pt idx="9">
                  <c:v>8.4757047548743625</c:v>
                </c:pt>
                <c:pt idx="10">
                  <c:v>1.0594630943592953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392704"/>
        <c:axId val="98394496"/>
      </c:barChart>
      <c:catAx>
        <c:axId val="98392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8394496"/>
        <c:crosses val="autoZero"/>
        <c:auto val="1"/>
        <c:lblAlgn val="ctr"/>
        <c:lblOffset val="100"/>
        <c:noMultiLvlLbl val="0"/>
      </c:catAx>
      <c:valAx>
        <c:axId val="98394496"/>
        <c:scaling>
          <c:orientation val="minMax"/>
          <c:max val="28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Fold Over Control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8392704"/>
        <c:crosses val="autoZero"/>
        <c:crossBetween val="between"/>
        <c:majorUnit val="4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6333" y="0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444A4AC-0BC8-4F0D-B987-995CDC604C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84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333" y="0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1375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993" y="4420315"/>
            <a:ext cx="5615940" cy="4187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05CC961-B0D5-4125-A4AB-8158F3333F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40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>
              <a:defRPr/>
            </a:pPr>
            <a:fld id="{D8D039EA-4817-4982-A7B9-EB40BAC85385}" type="slidenum">
              <a:rPr lang="en-US" sz="1200">
                <a:cs typeface="+mn-cs"/>
              </a:rPr>
              <a:pPr algn="r">
                <a:defRPr/>
              </a:pPr>
              <a:t>1</a:t>
            </a:fld>
            <a:endParaRPr lang="en-US" sz="1200" dirty="0">
              <a:cs typeface="+mn-cs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E54B9-4A78-4888-9250-D0D6B09DDD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48119-37B5-4184-BC07-B1558C834A0C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7434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CC961-B0D5-4125-A4AB-8158F3333FE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7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CC961-B0D5-4125-A4AB-8158F3333FE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7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CC961-B0D5-4125-A4AB-8158F3333FE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47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CC961-B0D5-4125-A4AB-8158F3333FE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47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CC961-B0D5-4125-A4AB-8158F3333FE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931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CC961-B0D5-4125-A4AB-8158F3333FE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938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CC961-B0D5-4125-A4AB-8158F3333FE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651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CC961-B0D5-4125-A4AB-8158F3333FE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973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CC961-B0D5-4125-A4AB-8158F3333FE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30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CC961-B0D5-4125-A4AB-8158F3333FE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650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CC961-B0D5-4125-A4AB-8158F3333FE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93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976333" y="8839014"/>
            <a:ext cx="3041968" cy="46529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287" tIns="46644" rIns="93287" bIns="46644" anchor="b"/>
          <a:lstStyle/>
          <a:p>
            <a:pPr algn="r">
              <a:defRPr/>
            </a:pPr>
            <a:fld id="{5D99548F-AF28-4877-BE48-637CB5B97C4D}" type="slidenum">
              <a:rPr lang="en-US" sz="1200">
                <a:cs typeface="+mn-cs"/>
              </a:rPr>
              <a:pPr algn="r">
                <a:defRPr/>
              </a:pPr>
              <a:t>17</a:t>
            </a:fld>
            <a:endParaRPr lang="en-US" sz="1200">
              <a:cs typeface="+mn-cs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Text Box 10"/>
          <p:cNvSpPr txBox="1">
            <a:spLocks noChangeArrowheads="1"/>
          </p:cNvSpPr>
          <p:nvPr userDrawn="1"/>
        </p:nvSpPr>
        <p:spPr bwMode="auto">
          <a:xfrm>
            <a:off x="76200" y="64770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dirty="0"/>
              <a:t> </a:t>
            </a:r>
            <a:r>
              <a:rPr lang="en-US" sz="900" dirty="0" smtClean="0">
                <a:solidFill>
                  <a:srgbClr val="FFFFCC"/>
                </a:solidFill>
              </a:rPr>
              <a:t>© Arbovax </a:t>
            </a:r>
            <a:r>
              <a:rPr lang="en-US" sz="900" dirty="0" err="1" smtClean="0">
                <a:solidFill>
                  <a:srgbClr val="FFFFCC"/>
                </a:solidFill>
              </a:rPr>
              <a:t>Inc</a:t>
            </a:r>
            <a:r>
              <a:rPr lang="en-US" sz="900" dirty="0" smtClean="0">
                <a:solidFill>
                  <a:srgbClr val="FFFFCC"/>
                </a:solidFill>
              </a:rPr>
              <a:t> 2007-2012</a:t>
            </a:r>
            <a:endParaRPr lang="en-US" sz="900" dirty="0">
              <a:solidFill>
                <a:srgbClr val="FFFFCC"/>
              </a:solidFill>
            </a:endParaRPr>
          </a:p>
        </p:txBody>
      </p:sp>
      <p:sp>
        <p:nvSpPr>
          <p:cNvPr id="6" name="Rectangle 1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5867400"/>
          </a:xfrm>
          <a:prstGeom prst="rect">
            <a:avLst/>
          </a:prstGeom>
          <a:noFill/>
          <a:ln w="38100">
            <a:solidFill>
              <a:srgbClr val="33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152400" y="6248400"/>
            <a:ext cx="8839200" cy="457200"/>
          </a:xfrm>
          <a:prstGeom prst="rect">
            <a:avLst/>
          </a:prstGeom>
          <a:noFill/>
          <a:ln w="38100">
            <a:solidFill>
              <a:srgbClr val="33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8" name="Picture 11" descr="logo - arbovax2"/>
          <p:cNvPicPr>
            <a:picLocks noChangeAspect="1" noChangeArrowheads="1"/>
          </p:cNvPicPr>
          <p:nvPr userDrawn="1"/>
        </p:nvPicPr>
        <p:blipFill>
          <a:blip r:embed="rId2" cstate="print"/>
          <a:srcRect l="14119" r="24709" b="23439"/>
          <a:stretch>
            <a:fillRect/>
          </a:stretch>
        </p:blipFill>
        <p:spPr bwMode="auto">
          <a:xfrm>
            <a:off x="7331075" y="6248400"/>
            <a:ext cx="1584325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Text Box 10"/>
          <p:cNvSpPr txBox="1">
            <a:spLocks noChangeArrowheads="1"/>
          </p:cNvSpPr>
          <p:nvPr userDrawn="1"/>
        </p:nvSpPr>
        <p:spPr bwMode="auto">
          <a:xfrm>
            <a:off x="76200" y="64770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dirty="0"/>
              <a:t> </a:t>
            </a:r>
            <a:r>
              <a:rPr lang="en-US" sz="900" dirty="0">
                <a:solidFill>
                  <a:schemeClr val="bg1"/>
                </a:solidFill>
              </a:rPr>
              <a:t>© Arbovax Inc. </a:t>
            </a:r>
            <a:r>
              <a:rPr lang="en-US" sz="900" dirty="0" smtClean="0">
                <a:solidFill>
                  <a:schemeClr val="bg1"/>
                </a:solidFill>
              </a:rPr>
              <a:t>2013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7" name="Rectangle 1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5867400"/>
          </a:xfrm>
          <a:prstGeom prst="rect">
            <a:avLst/>
          </a:prstGeom>
          <a:noFill/>
          <a:ln w="38100">
            <a:solidFill>
              <a:srgbClr val="33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ChangeArrowheads="1"/>
          </p:cNvSpPr>
          <p:nvPr userDrawn="1"/>
        </p:nvSpPr>
        <p:spPr bwMode="auto">
          <a:xfrm>
            <a:off x="152400" y="6248400"/>
            <a:ext cx="8839200" cy="457200"/>
          </a:xfrm>
          <a:prstGeom prst="rect">
            <a:avLst/>
          </a:prstGeom>
          <a:noFill/>
          <a:ln w="38100">
            <a:solidFill>
              <a:srgbClr val="33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9" name="Picture 11" descr="logo - arbovax2"/>
          <p:cNvPicPr>
            <a:picLocks noChangeAspect="1" noChangeArrowheads="1"/>
          </p:cNvPicPr>
          <p:nvPr userDrawn="1"/>
        </p:nvPicPr>
        <p:blipFill>
          <a:blip r:embed="rId2" cstate="print"/>
          <a:srcRect l="14119" r="24709" b="23439"/>
          <a:stretch>
            <a:fillRect/>
          </a:stretch>
        </p:blipFill>
        <p:spPr bwMode="auto">
          <a:xfrm>
            <a:off x="7331075" y="6248400"/>
            <a:ext cx="1584325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C5BCC-E709-4C30-B98D-721C16223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F35BAA-7FD0-4844-A374-3415809A3A04}" type="datetimeFigureOut">
              <a:rPr lang="en-US" smtClean="0"/>
              <a:pPr>
                <a:defRPr/>
              </a:pPr>
              <a:t>8/25/2014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7DA986-78E2-475D-94BE-B128299D600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6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7F71A-8EAF-4E54-B939-81332C7C77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3399FF"/>
              </a:buClr>
              <a:buFont typeface="Arial" pitchFamily="34" charset="0"/>
              <a:buChar char="•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B26DD-7E74-4981-AADA-9E4B770ED6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2F725-F74E-4F60-AA35-C249915CA87B}" type="datetimeFigureOut">
              <a:rPr lang="en-US"/>
              <a:pPr>
                <a:defRPr/>
              </a:pPr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C0F6E-0EC5-4DB5-B302-58C4107148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D71F6-6262-4BEF-8877-9188C450F9B1}" type="datetimeFigureOut">
              <a:rPr lang="en-US"/>
              <a:pPr>
                <a:defRPr/>
              </a:pPr>
              <a:t>8/25/2014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CAC4F-CE76-47CF-A321-C14A5CF94C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F5953-3D04-49A6-B06D-B37758BCB4CA}" type="datetimeFigureOut">
              <a:rPr lang="en-US"/>
              <a:pPr>
                <a:defRPr/>
              </a:pPr>
              <a:t>8/25/2014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4A8AD-6CD8-41AA-81B3-60614979B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B127D-872A-4962-B552-2A212D444718}" type="datetimeFigureOut">
              <a:rPr lang="en-US"/>
              <a:pPr>
                <a:defRPr/>
              </a:pPr>
              <a:t>8/25/2014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0EC60-EDC1-46E8-9218-DE6A6AF95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2A5B3-7E19-4CD7-B7E8-3BBBFDA20D60}" type="datetimeFigureOut">
              <a:rPr lang="en-US"/>
              <a:pPr>
                <a:defRPr/>
              </a:pPr>
              <a:t>8/25/2014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4B562-C2E2-41DC-890E-B32DBB65D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B23DE-5BA7-45C3-8E45-1D34CA6F94B9}" type="datetimeFigureOut">
              <a:rPr lang="en-US"/>
              <a:pPr>
                <a:defRPr/>
              </a:pPr>
              <a:t>8/25/2014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04096-BA4A-4851-90DE-3DAED85252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35733-C620-416A-81CA-CC3F4B550BEF}" type="datetimeFigureOut">
              <a:rPr lang="en-US"/>
              <a:pPr>
                <a:defRPr/>
              </a:pPr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68266-725E-4592-B893-103A9F7D7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52E86-9628-4835-855E-045CC33096F4}" type="datetimeFigureOut">
              <a:rPr lang="en-US"/>
              <a:pPr>
                <a:defRPr/>
              </a:pPr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70F63-E6D5-4DC9-A233-B23B7A46D9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A5002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A5002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A5002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A5002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A5002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A5002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A5002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A5002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A5002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F35BAA-7FD0-4844-A374-3415809A3A04}" type="datetimeFigureOut">
              <a:rPr lang="en-US"/>
              <a:pPr>
                <a:defRPr/>
              </a:pPr>
              <a:t>8/25/2014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27DA986-78E2-475D-94BE-B128299D6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2"/>
          <p:cNvSpPr>
            <a:spLocks noChangeArrowheads="1"/>
          </p:cNvSpPr>
          <p:nvPr userDrawn="1"/>
        </p:nvSpPr>
        <p:spPr bwMode="auto">
          <a:xfrm>
            <a:off x="152400" y="152400"/>
            <a:ext cx="8839200" cy="5867400"/>
          </a:xfrm>
          <a:prstGeom prst="rect">
            <a:avLst/>
          </a:prstGeom>
          <a:noFill/>
          <a:ln w="38100">
            <a:solidFill>
              <a:srgbClr val="33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Text Box 10"/>
          <p:cNvSpPr txBox="1">
            <a:spLocks noChangeArrowheads="1"/>
          </p:cNvSpPr>
          <p:nvPr userDrawn="1"/>
        </p:nvSpPr>
        <p:spPr bwMode="auto">
          <a:xfrm>
            <a:off x="76200" y="64770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dirty="0"/>
              <a:t> </a:t>
            </a:r>
            <a:r>
              <a:rPr lang="en-US" sz="900" dirty="0">
                <a:solidFill>
                  <a:schemeClr val="bg1"/>
                </a:solidFill>
              </a:rPr>
              <a:t>© Arbovax </a:t>
            </a:r>
            <a:r>
              <a:rPr lang="en-US" sz="900" dirty="0" smtClean="0">
                <a:solidFill>
                  <a:schemeClr val="bg1"/>
                </a:solidFill>
              </a:rPr>
              <a:t>Inc. 2008-2012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10" name="Rectangle 14"/>
          <p:cNvSpPr>
            <a:spLocks noChangeArrowheads="1"/>
          </p:cNvSpPr>
          <p:nvPr userDrawn="1"/>
        </p:nvSpPr>
        <p:spPr bwMode="auto">
          <a:xfrm>
            <a:off x="152400" y="6248400"/>
            <a:ext cx="8839200" cy="457200"/>
          </a:xfrm>
          <a:prstGeom prst="rect">
            <a:avLst/>
          </a:prstGeom>
          <a:noFill/>
          <a:ln w="38100">
            <a:solidFill>
              <a:srgbClr val="33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07" name="Picture 11" descr="logo - arbovax2"/>
          <p:cNvPicPr>
            <a:picLocks noChangeAspect="1" noChangeArrowheads="1"/>
          </p:cNvPicPr>
          <p:nvPr userDrawn="1"/>
        </p:nvPicPr>
        <p:blipFill>
          <a:blip r:embed="rId15" cstate="print"/>
          <a:srcRect l="14119" r="24709" b="23439"/>
          <a:stretch>
            <a:fillRect/>
          </a:stretch>
        </p:blipFill>
        <p:spPr bwMode="auto">
          <a:xfrm>
            <a:off x="7331075" y="6248400"/>
            <a:ext cx="1584325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86" r:id="rId3"/>
    <p:sldLayoutId id="2147483685" r:id="rId4"/>
    <p:sldLayoutId id="2147483684" r:id="rId5"/>
    <p:sldLayoutId id="2147483683" r:id="rId6"/>
    <p:sldLayoutId id="2147483682" r:id="rId7"/>
    <p:sldLayoutId id="2147483681" r:id="rId8"/>
    <p:sldLayoutId id="2147483680" r:id="rId9"/>
    <p:sldLayoutId id="2147483679" r:id="rId10"/>
    <p:sldLayoutId id="2147483678" r:id="rId11"/>
    <p:sldLayoutId id="2147483677" r:id="rId12"/>
    <p:sldLayoutId id="2147483676" r:id="rId13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Arbovax</a:t>
            </a:r>
            <a:r>
              <a:rPr lang="en-US" sz="3200" baseline="30000" dirty="0" smtClean="0">
                <a:latin typeface="Copperplate Gothic Bold" pitchFamily="34" charset="0"/>
              </a:rPr>
              <a:t> </a:t>
            </a:r>
            <a:r>
              <a:rPr lang="en-US" sz="3200" baseline="66000" dirty="0" smtClean="0">
                <a:latin typeface="Copperplate Gothic Bold" pitchFamily="34" charset="0"/>
              </a:rPr>
              <a:t>®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90913"/>
            <a:ext cx="7772400" cy="2605087"/>
          </a:xfrm>
        </p:spPr>
        <p:txBody>
          <a:bodyPr/>
          <a:lstStyle/>
          <a:p>
            <a:pPr eaLnBrk="1" hangingPunct="1"/>
            <a:r>
              <a:rPr lang="en-US" sz="1600" i="1" dirty="0" smtClean="0">
                <a:solidFill>
                  <a:srgbClr val="C00000"/>
                </a:solidFill>
                <a:latin typeface="Copperplate Gothic Bold" pitchFamily="34" charset="0"/>
              </a:rPr>
              <a:t>Advanced technology for insect-borne virus vaccines</a:t>
            </a:r>
          </a:p>
          <a:p>
            <a:pPr eaLnBrk="1" hangingPunct="1"/>
            <a:endParaRPr lang="en-US" sz="1600" b="1" i="1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eaLnBrk="1" hangingPunct="1"/>
            <a:r>
              <a:rPr lang="en-US" sz="1600" dirty="0" smtClean="0">
                <a:solidFill>
                  <a:srgbClr val="C00000"/>
                </a:solidFill>
                <a:latin typeface="Copperplate Gothic Bold" pitchFamily="34" charset="0"/>
              </a:rPr>
              <a:t>Vaccines and Vaccination</a:t>
            </a:r>
          </a:p>
          <a:p>
            <a:pPr eaLnBrk="1" hangingPunct="1"/>
            <a:r>
              <a:rPr lang="en-US" sz="1600" dirty="0" smtClean="0">
                <a:solidFill>
                  <a:srgbClr val="C00000"/>
                </a:solidFill>
                <a:latin typeface="Copperplate Gothic Bold" pitchFamily="34" charset="0"/>
              </a:rPr>
              <a:t>Valencia, Spain</a:t>
            </a:r>
          </a:p>
          <a:p>
            <a:pPr eaLnBrk="1" hangingPunct="1"/>
            <a:r>
              <a:rPr lang="en-US" sz="1600" dirty="0" smtClean="0">
                <a:solidFill>
                  <a:srgbClr val="C00000"/>
                </a:solidFill>
                <a:latin typeface="Copperplate Gothic Bold" pitchFamily="34" charset="0"/>
              </a:rPr>
              <a:t>September 2014</a:t>
            </a:r>
          </a:p>
        </p:txBody>
      </p:sp>
      <p:grpSp>
        <p:nvGrpSpPr>
          <p:cNvPr id="19459" name="Group 40"/>
          <p:cNvGrpSpPr>
            <a:grpSpLocks/>
          </p:cNvGrpSpPr>
          <p:nvPr/>
        </p:nvGrpSpPr>
        <p:grpSpPr bwMode="auto">
          <a:xfrm>
            <a:off x="1905000" y="2057400"/>
            <a:ext cx="914400" cy="685800"/>
            <a:chOff x="1200" y="1296"/>
            <a:chExt cx="576" cy="432"/>
          </a:xfrm>
        </p:grpSpPr>
        <p:sp>
          <p:nvSpPr>
            <p:cNvPr id="19460" name="Oval 7"/>
            <p:cNvSpPr>
              <a:spLocks noChangeArrowheads="1"/>
            </p:cNvSpPr>
            <p:nvPr/>
          </p:nvSpPr>
          <p:spPr bwMode="auto">
            <a:xfrm>
              <a:off x="1296" y="1296"/>
              <a:ext cx="432" cy="432"/>
            </a:xfrm>
            <a:prstGeom prst="ellipse">
              <a:avLst/>
            </a:prstGeom>
            <a:solidFill>
              <a:srgbClr val="CCFF33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61" name="Line 37"/>
            <p:cNvSpPr>
              <a:spLocks noChangeShapeType="1"/>
            </p:cNvSpPr>
            <p:nvPr/>
          </p:nvSpPr>
          <p:spPr bwMode="auto">
            <a:xfrm>
              <a:off x="1344" y="1392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2" name="Line 38"/>
            <p:cNvSpPr>
              <a:spLocks noChangeShapeType="1"/>
            </p:cNvSpPr>
            <p:nvPr/>
          </p:nvSpPr>
          <p:spPr bwMode="auto">
            <a:xfrm flipH="1">
              <a:off x="1392" y="1344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3" name="Oval 8"/>
            <p:cNvSpPr>
              <a:spLocks noChangeArrowheads="1"/>
            </p:cNvSpPr>
            <p:nvPr/>
          </p:nvSpPr>
          <p:spPr bwMode="auto">
            <a:xfrm>
              <a:off x="1488" y="1296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64" name="Oval 9"/>
            <p:cNvSpPr>
              <a:spLocks noChangeArrowheads="1"/>
            </p:cNvSpPr>
            <p:nvPr/>
          </p:nvSpPr>
          <p:spPr bwMode="auto">
            <a:xfrm>
              <a:off x="1488" y="139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65" name="Oval 10"/>
            <p:cNvSpPr>
              <a:spLocks noChangeArrowheads="1"/>
            </p:cNvSpPr>
            <p:nvPr/>
          </p:nvSpPr>
          <p:spPr bwMode="auto">
            <a:xfrm>
              <a:off x="1536" y="139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66" name="Oval 11"/>
            <p:cNvSpPr>
              <a:spLocks noChangeArrowheads="1"/>
            </p:cNvSpPr>
            <p:nvPr/>
          </p:nvSpPr>
          <p:spPr bwMode="auto">
            <a:xfrm>
              <a:off x="1632" y="139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67" name="Oval 12"/>
            <p:cNvSpPr>
              <a:spLocks noChangeArrowheads="1"/>
            </p:cNvSpPr>
            <p:nvPr/>
          </p:nvSpPr>
          <p:spPr bwMode="auto">
            <a:xfrm>
              <a:off x="1680" y="1344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68" name="Oval 13"/>
            <p:cNvSpPr>
              <a:spLocks noChangeArrowheads="1"/>
            </p:cNvSpPr>
            <p:nvPr/>
          </p:nvSpPr>
          <p:spPr bwMode="auto">
            <a:xfrm>
              <a:off x="1584" y="1296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69" name="Oval 14"/>
            <p:cNvSpPr>
              <a:spLocks noChangeArrowheads="1"/>
            </p:cNvSpPr>
            <p:nvPr/>
          </p:nvSpPr>
          <p:spPr bwMode="auto">
            <a:xfrm>
              <a:off x="1488" y="1584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70" name="Oval 15"/>
            <p:cNvSpPr>
              <a:spLocks noChangeArrowheads="1"/>
            </p:cNvSpPr>
            <p:nvPr/>
          </p:nvSpPr>
          <p:spPr bwMode="auto">
            <a:xfrm>
              <a:off x="1536" y="163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71" name="Oval 16"/>
            <p:cNvSpPr>
              <a:spLocks noChangeArrowheads="1"/>
            </p:cNvSpPr>
            <p:nvPr/>
          </p:nvSpPr>
          <p:spPr bwMode="auto">
            <a:xfrm>
              <a:off x="1584" y="1536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72" name="Oval 17"/>
            <p:cNvSpPr>
              <a:spLocks noChangeArrowheads="1"/>
            </p:cNvSpPr>
            <p:nvPr/>
          </p:nvSpPr>
          <p:spPr bwMode="auto">
            <a:xfrm>
              <a:off x="1632" y="1488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73" name="Oval 18"/>
            <p:cNvSpPr>
              <a:spLocks noChangeArrowheads="1"/>
            </p:cNvSpPr>
            <p:nvPr/>
          </p:nvSpPr>
          <p:spPr bwMode="auto">
            <a:xfrm>
              <a:off x="1392" y="1488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74" name="Oval 19"/>
            <p:cNvSpPr>
              <a:spLocks noChangeArrowheads="1"/>
            </p:cNvSpPr>
            <p:nvPr/>
          </p:nvSpPr>
          <p:spPr bwMode="auto">
            <a:xfrm>
              <a:off x="1344" y="1440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75" name="Oval 20"/>
            <p:cNvSpPr>
              <a:spLocks noChangeArrowheads="1"/>
            </p:cNvSpPr>
            <p:nvPr/>
          </p:nvSpPr>
          <p:spPr bwMode="auto">
            <a:xfrm>
              <a:off x="1296" y="1488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76" name="Oval 21"/>
            <p:cNvSpPr>
              <a:spLocks noChangeArrowheads="1"/>
            </p:cNvSpPr>
            <p:nvPr/>
          </p:nvSpPr>
          <p:spPr bwMode="auto">
            <a:xfrm>
              <a:off x="1296" y="1344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77" name="Oval 22"/>
            <p:cNvSpPr>
              <a:spLocks noChangeArrowheads="1"/>
            </p:cNvSpPr>
            <p:nvPr/>
          </p:nvSpPr>
          <p:spPr bwMode="auto">
            <a:xfrm>
              <a:off x="1200" y="139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78" name="Oval 23"/>
            <p:cNvSpPr>
              <a:spLocks noChangeArrowheads="1"/>
            </p:cNvSpPr>
            <p:nvPr/>
          </p:nvSpPr>
          <p:spPr bwMode="auto">
            <a:xfrm>
              <a:off x="1392" y="1584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79" name="Oval 24"/>
            <p:cNvSpPr>
              <a:spLocks noChangeArrowheads="1"/>
            </p:cNvSpPr>
            <p:nvPr/>
          </p:nvSpPr>
          <p:spPr bwMode="auto">
            <a:xfrm>
              <a:off x="1344" y="163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80" name="Oval 25"/>
            <p:cNvSpPr>
              <a:spLocks noChangeArrowheads="1"/>
            </p:cNvSpPr>
            <p:nvPr/>
          </p:nvSpPr>
          <p:spPr bwMode="auto">
            <a:xfrm>
              <a:off x="1632" y="163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81" name="Oval 26"/>
            <p:cNvSpPr>
              <a:spLocks noChangeArrowheads="1"/>
            </p:cNvSpPr>
            <p:nvPr/>
          </p:nvSpPr>
          <p:spPr bwMode="auto">
            <a:xfrm>
              <a:off x="1392" y="1344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82" name="Oval 27"/>
            <p:cNvSpPr>
              <a:spLocks noChangeArrowheads="1"/>
            </p:cNvSpPr>
            <p:nvPr/>
          </p:nvSpPr>
          <p:spPr bwMode="auto">
            <a:xfrm rot="-2993946">
              <a:off x="1506" y="1457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83" name="Oval 28"/>
            <p:cNvSpPr>
              <a:spLocks noChangeArrowheads="1"/>
            </p:cNvSpPr>
            <p:nvPr/>
          </p:nvSpPr>
          <p:spPr bwMode="auto">
            <a:xfrm rot="-2993946">
              <a:off x="1698" y="1601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84" name="Oval 29"/>
            <p:cNvSpPr>
              <a:spLocks noChangeArrowheads="1"/>
            </p:cNvSpPr>
            <p:nvPr/>
          </p:nvSpPr>
          <p:spPr bwMode="auto">
            <a:xfrm rot="-2993946">
              <a:off x="1313" y="1553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85" name="Oval 30"/>
            <p:cNvSpPr>
              <a:spLocks noChangeArrowheads="1"/>
            </p:cNvSpPr>
            <p:nvPr/>
          </p:nvSpPr>
          <p:spPr bwMode="auto">
            <a:xfrm rot="-6735187">
              <a:off x="1361" y="1423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86" name="Oval 31"/>
            <p:cNvSpPr>
              <a:spLocks noChangeArrowheads="1"/>
            </p:cNvSpPr>
            <p:nvPr/>
          </p:nvSpPr>
          <p:spPr bwMode="auto">
            <a:xfrm rot="-8716619">
              <a:off x="1410" y="1519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87" name="Oval 32"/>
            <p:cNvSpPr>
              <a:spLocks noChangeArrowheads="1"/>
            </p:cNvSpPr>
            <p:nvPr/>
          </p:nvSpPr>
          <p:spPr bwMode="auto">
            <a:xfrm rot="-5759575">
              <a:off x="1506" y="1327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88" name="Oval 33"/>
            <p:cNvSpPr>
              <a:spLocks noChangeArrowheads="1"/>
            </p:cNvSpPr>
            <p:nvPr/>
          </p:nvSpPr>
          <p:spPr bwMode="auto">
            <a:xfrm rot="-6735187">
              <a:off x="1505" y="1567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89" name="Oval 34"/>
            <p:cNvSpPr>
              <a:spLocks noChangeArrowheads="1"/>
            </p:cNvSpPr>
            <p:nvPr/>
          </p:nvSpPr>
          <p:spPr bwMode="auto">
            <a:xfrm rot="-9233199">
              <a:off x="1584" y="1680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90" name="Oval 35"/>
            <p:cNvSpPr>
              <a:spLocks noChangeArrowheads="1"/>
            </p:cNvSpPr>
            <p:nvPr/>
          </p:nvSpPr>
          <p:spPr bwMode="auto">
            <a:xfrm rot="-8070128">
              <a:off x="1650" y="1471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19491" name="Oval 36"/>
            <p:cNvSpPr>
              <a:spLocks noChangeArrowheads="1"/>
            </p:cNvSpPr>
            <p:nvPr/>
          </p:nvSpPr>
          <p:spPr bwMode="auto">
            <a:xfrm rot="10800000">
              <a:off x="1248" y="1423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dirty="0"/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0" y="0"/>
            <a:ext cx="25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99FF"/>
                </a:solidFill>
              </a:rPr>
              <a:t>Arbovirus Structure</a:t>
            </a:r>
            <a:endParaRPr lang="en-GB" dirty="0" smtClean="0">
              <a:solidFill>
                <a:srgbClr val="3399FF"/>
              </a:solidFill>
            </a:endParaRPr>
          </a:p>
        </p:txBody>
      </p:sp>
      <p:sp>
        <p:nvSpPr>
          <p:cNvPr id="31746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371600"/>
            <a:ext cx="8305800" cy="47545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3399FF"/>
              </a:buClr>
            </a:pPr>
            <a:r>
              <a:rPr lang="en-US" sz="2800" dirty="0" smtClean="0">
                <a:solidFill>
                  <a:srgbClr val="333333"/>
                </a:solidFill>
              </a:rPr>
              <a:t>These are unique in that they derive their membrane from </a:t>
            </a:r>
            <a:r>
              <a:rPr lang="en-US" sz="2800" dirty="0" err="1" smtClean="0">
                <a:solidFill>
                  <a:srgbClr val="333333"/>
                </a:solidFill>
              </a:rPr>
              <a:t>phylogenetically</a:t>
            </a:r>
            <a:r>
              <a:rPr lang="en-US" sz="2800" dirty="0" smtClean="0">
                <a:solidFill>
                  <a:srgbClr val="333333"/>
                </a:solidFill>
              </a:rPr>
              <a:t> different hosts – insects and mammals</a:t>
            </a:r>
          </a:p>
          <a:p>
            <a:pPr eaLnBrk="1" hangingPunct="1">
              <a:lnSpc>
                <a:spcPct val="90000"/>
              </a:lnSpc>
              <a:buClr>
                <a:srgbClr val="3399FF"/>
              </a:buClr>
            </a:pPr>
            <a:r>
              <a:rPr lang="en-US" sz="2800" dirty="0" smtClean="0">
                <a:solidFill>
                  <a:srgbClr val="333333"/>
                </a:solidFill>
              </a:rPr>
              <a:t>Insect cells differ from mammalian cells in that they have no cholesterol in the membrane</a:t>
            </a:r>
            <a:r>
              <a:rPr lang="en-US" sz="2800" dirty="0">
                <a:solidFill>
                  <a:srgbClr val="333333"/>
                </a:solidFill>
              </a:rPr>
              <a:t> </a:t>
            </a:r>
            <a:r>
              <a:rPr lang="en-US" sz="2800" dirty="0" smtClean="0">
                <a:solidFill>
                  <a:srgbClr val="333333"/>
                </a:solidFill>
              </a:rPr>
              <a:t>– this affects chemical and physical properties</a:t>
            </a:r>
          </a:p>
          <a:p>
            <a:pPr eaLnBrk="1" hangingPunct="1">
              <a:lnSpc>
                <a:spcPct val="90000"/>
              </a:lnSpc>
              <a:buClr>
                <a:srgbClr val="3399FF"/>
              </a:buClr>
            </a:pPr>
            <a:r>
              <a:rPr lang="en-US" sz="2800" dirty="0" smtClean="0">
                <a:solidFill>
                  <a:srgbClr val="333333"/>
                </a:solidFill>
              </a:rPr>
              <a:t>Surface glycoproteins of the virus are folded into high energy metastable structures – this is seen as important in cellular infection</a:t>
            </a:r>
          </a:p>
          <a:p>
            <a:pPr eaLnBrk="1" hangingPunct="1">
              <a:lnSpc>
                <a:spcPct val="90000"/>
              </a:lnSpc>
              <a:buClr>
                <a:srgbClr val="3399FF"/>
              </a:buClr>
            </a:pPr>
            <a:r>
              <a:rPr lang="en-US" sz="2800" dirty="0" smtClean="0">
                <a:solidFill>
                  <a:srgbClr val="333333"/>
                </a:solidFill>
              </a:rPr>
              <a:t>Protocols to release these proteins result in collapse to non-native low energy configurations</a:t>
            </a:r>
          </a:p>
        </p:txBody>
      </p:sp>
    </p:spTree>
    <p:extLst>
      <p:ext uri="{BB962C8B-B14F-4D97-AF65-F5344CB8AC3E}">
        <p14:creationId xmlns:p14="http://schemas.microsoft.com/office/powerpoint/2010/main" val="82967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>
                <a:solidFill>
                  <a:srgbClr val="3399FF"/>
                </a:solidFill>
              </a:rPr>
              <a:t>Arbovax </a:t>
            </a:r>
            <a:r>
              <a:rPr lang="en-US" dirty="0" smtClean="0">
                <a:solidFill>
                  <a:srgbClr val="3399FF"/>
                </a:solidFill>
              </a:rPr>
              <a:t> Unique Approach</a:t>
            </a:r>
            <a:endParaRPr lang="en-GB" dirty="0" smtClean="0">
              <a:solidFill>
                <a:srgbClr val="3399FF"/>
              </a:solidFill>
            </a:endParaRPr>
          </a:p>
        </p:txBody>
      </p:sp>
      <p:sp>
        <p:nvSpPr>
          <p:cNvPr id="31746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371600"/>
            <a:ext cx="8305800" cy="47545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3399FF"/>
              </a:buClr>
            </a:pPr>
            <a:r>
              <a:rPr lang="en-US" dirty="0" smtClean="0">
                <a:solidFill>
                  <a:srgbClr val="333333"/>
                </a:solidFill>
              </a:rPr>
              <a:t>Modify transmembrane domain of target virus</a:t>
            </a:r>
          </a:p>
          <a:p>
            <a:pPr lvl="1" eaLnBrk="1" hangingPunct="1">
              <a:lnSpc>
                <a:spcPct val="90000"/>
              </a:lnSpc>
              <a:buClr>
                <a:srgbClr val="3399FF"/>
              </a:buClr>
            </a:pPr>
            <a:r>
              <a:rPr lang="en-US" dirty="0" smtClean="0">
                <a:solidFill>
                  <a:srgbClr val="333333"/>
                </a:solidFill>
              </a:rPr>
              <a:t>Resulting virus incapable of complete replication in mammalian cells – “host-range mutation”</a:t>
            </a:r>
          </a:p>
          <a:p>
            <a:pPr lvl="1" eaLnBrk="1" hangingPunct="1">
              <a:lnSpc>
                <a:spcPct val="90000"/>
              </a:lnSpc>
              <a:buClr>
                <a:srgbClr val="3399FF"/>
              </a:buClr>
            </a:pPr>
            <a:r>
              <a:rPr lang="en-US" dirty="0">
                <a:solidFill>
                  <a:srgbClr val="333333"/>
                </a:solidFill>
              </a:rPr>
              <a:t>Replicates normally in insect </a:t>
            </a:r>
            <a:r>
              <a:rPr lang="en-US" dirty="0" smtClean="0">
                <a:solidFill>
                  <a:srgbClr val="333333"/>
                </a:solidFill>
              </a:rPr>
              <a:t>cells</a:t>
            </a:r>
          </a:p>
          <a:p>
            <a:pPr lvl="1" eaLnBrk="1" hangingPunct="1">
              <a:lnSpc>
                <a:spcPct val="90000"/>
              </a:lnSpc>
              <a:buClr>
                <a:srgbClr val="3399FF"/>
              </a:buClr>
            </a:pPr>
            <a:r>
              <a:rPr lang="en-US" dirty="0">
                <a:solidFill>
                  <a:srgbClr val="333333"/>
                </a:solidFill>
              </a:rPr>
              <a:t>Retains native conformation of wild </a:t>
            </a:r>
            <a:r>
              <a:rPr lang="en-US" dirty="0" smtClean="0">
                <a:solidFill>
                  <a:srgbClr val="333333"/>
                </a:solidFill>
              </a:rPr>
              <a:t>type</a:t>
            </a:r>
          </a:p>
          <a:p>
            <a:pPr lvl="1" eaLnBrk="1" hangingPunct="1">
              <a:lnSpc>
                <a:spcPct val="90000"/>
              </a:lnSpc>
              <a:buClr>
                <a:srgbClr val="3399FF"/>
              </a:buClr>
            </a:pPr>
            <a:r>
              <a:rPr lang="en-US" dirty="0" smtClean="0">
                <a:solidFill>
                  <a:srgbClr val="333333"/>
                </a:solidFill>
              </a:rPr>
              <a:t>Changes hidden from immune system</a:t>
            </a:r>
          </a:p>
          <a:p>
            <a:pPr lvl="1" eaLnBrk="1" hangingPunct="1">
              <a:lnSpc>
                <a:spcPct val="90000"/>
              </a:lnSpc>
              <a:buClr>
                <a:srgbClr val="3399FF"/>
              </a:buClr>
            </a:pPr>
            <a:r>
              <a:rPr lang="en-US" dirty="0" smtClean="0">
                <a:solidFill>
                  <a:srgbClr val="333333"/>
                </a:solidFill>
              </a:rPr>
              <a:t>Immune response same as with wild-type</a:t>
            </a:r>
          </a:p>
          <a:p>
            <a:pPr lvl="1" eaLnBrk="1" hangingPunct="1">
              <a:lnSpc>
                <a:spcPct val="90000"/>
              </a:lnSpc>
              <a:buClr>
                <a:srgbClr val="3399FF"/>
              </a:buClr>
            </a:pPr>
            <a:r>
              <a:rPr lang="en-US" dirty="0" smtClean="0">
                <a:solidFill>
                  <a:srgbClr val="333333"/>
                </a:solidFill>
              </a:rPr>
              <a:t>Strong immune response in absence of disease</a:t>
            </a:r>
          </a:p>
          <a:p>
            <a:pPr eaLnBrk="1" hangingPunct="1">
              <a:lnSpc>
                <a:spcPct val="90000"/>
              </a:lnSpc>
              <a:buClr>
                <a:srgbClr val="3399FF"/>
              </a:buClr>
            </a:pPr>
            <a:endParaRPr lang="en-US" sz="2000" dirty="0" smtClean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30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43000" y="1908601"/>
            <a:ext cx="6858000" cy="3265796"/>
            <a:chOff x="24612600" y="17449800"/>
            <a:chExt cx="6858000" cy="3265796"/>
          </a:xfrm>
        </p:grpSpPr>
        <p:grpSp>
          <p:nvGrpSpPr>
            <p:cNvPr id="5" name="Group 4"/>
            <p:cNvGrpSpPr/>
            <p:nvPr/>
          </p:nvGrpSpPr>
          <p:grpSpPr>
            <a:xfrm>
              <a:off x="24612600" y="17449800"/>
              <a:ext cx="6858000" cy="3265796"/>
              <a:chOff x="24612600" y="12877800"/>
              <a:chExt cx="6858000" cy="3265796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24612600" y="12877800"/>
                <a:ext cx="6858000" cy="3265796"/>
                <a:chOff x="24612600" y="12877800"/>
                <a:chExt cx="6858000" cy="3265796"/>
              </a:xfrm>
            </p:grpSpPr>
            <p:grpSp>
              <p:nvGrpSpPr>
                <p:cNvPr id="9" name="Group 8"/>
                <p:cNvGrpSpPr/>
                <p:nvPr/>
              </p:nvGrpSpPr>
              <p:grpSpPr>
                <a:xfrm>
                  <a:off x="24612600" y="12877800"/>
                  <a:ext cx="6858000" cy="3265796"/>
                  <a:chOff x="24460200" y="14992290"/>
                  <a:chExt cx="6858000" cy="3265796"/>
                </a:xfrm>
              </p:grpSpPr>
              <p:grpSp>
                <p:nvGrpSpPr>
                  <p:cNvPr id="11" name="Group 10"/>
                  <p:cNvGrpSpPr/>
                  <p:nvPr/>
                </p:nvGrpSpPr>
                <p:grpSpPr>
                  <a:xfrm>
                    <a:off x="24460200" y="14992290"/>
                    <a:ext cx="6858000" cy="2228910"/>
                    <a:chOff x="16306800" y="14306490"/>
                    <a:chExt cx="6858000" cy="2228910"/>
                  </a:xfrm>
                </p:grpSpPr>
                <p:grpSp>
                  <p:nvGrpSpPr>
                    <p:cNvPr id="15" name="Group 14"/>
                    <p:cNvGrpSpPr/>
                    <p:nvPr/>
                  </p:nvGrpSpPr>
                  <p:grpSpPr>
                    <a:xfrm>
                      <a:off x="19964400" y="14554200"/>
                      <a:ext cx="3173984" cy="1680517"/>
                      <a:chOff x="1143000" y="1600201"/>
                      <a:chExt cx="5410200" cy="2590798"/>
                    </a:xfrm>
                  </p:grpSpPr>
                  <p:grpSp>
                    <p:nvGrpSpPr>
                      <p:cNvPr id="25" name="Group 24"/>
                      <p:cNvGrpSpPr/>
                      <p:nvPr/>
                    </p:nvGrpSpPr>
                    <p:grpSpPr>
                      <a:xfrm>
                        <a:off x="1143000" y="1751806"/>
                        <a:ext cx="5410200" cy="2362994"/>
                        <a:chOff x="1143000" y="1676400"/>
                        <a:chExt cx="5410200" cy="2362994"/>
                      </a:xfrm>
                    </p:grpSpPr>
                    <p:grpSp>
                      <p:nvGrpSpPr>
                        <p:cNvPr id="37" name="Group 36"/>
                        <p:cNvGrpSpPr/>
                        <p:nvPr/>
                      </p:nvGrpSpPr>
                      <p:grpSpPr>
                        <a:xfrm>
                          <a:off x="1143000" y="1676400"/>
                          <a:ext cx="2590800" cy="1143794"/>
                          <a:chOff x="304800" y="4724400"/>
                          <a:chExt cx="2590800" cy="1143794"/>
                        </a:xfrm>
                      </p:grpSpPr>
                      <p:grpSp>
                        <p:nvGrpSpPr>
                          <p:cNvPr id="116" name="Group 115"/>
                          <p:cNvGrpSpPr/>
                          <p:nvPr/>
                        </p:nvGrpSpPr>
                        <p:grpSpPr>
                          <a:xfrm>
                            <a:off x="24384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137" name="Group 136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139" name="Oval 138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140" name="Curved Connector 139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138" name="Curved Connector 137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117" name="Group 116"/>
                          <p:cNvGrpSpPr/>
                          <p:nvPr/>
                        </p:nvGrpSpPr>
                        <p:grpSpPr>
                          <a:xfrm>
                            <a:off x="19050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133" name="Group 132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135" name="Oval 134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136" name="Curved Connector 135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134" name="Curved Connector 133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118" name="Group 117"/>
                          <p:cNvGrpSpPr/>
                          <p:nvPr/>
                        </p:nvGrpSpPr>
                        <p:grpSpPr>
                          <a:xfrm>
                            <a:off x="13716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129" name="Group 128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131" name="Oval 130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132" name="Curved Connector 131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130" name="Curved Connector 129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119" name="Group 118"/>
                          <p:cNvGrpSpPr/>
                          <p:nvPr/>
                        </p:nvGrpSpPr>
                        <p:grpSpPr>
                          <a:xfrm>
                            <a:off x="8382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125" name="Group 124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127" name="Oval 126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128" name="Curved Connector 127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126" name="Curved Connector 125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120" name="Group 119"/>
                          <p:cNvGrpSpPr/>
                          <p:nvPr/>
                        </p:nvGrpSpPr>
                        <p:grpSpPr>
                          <a:xfrm>
                            <a:off x="3048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121" name="Group 120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123" name="Oval 122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124" name="Curved Connector 123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122" name="Curved Connector 121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</p:grpSp>
                    <p:grpSp>
                      <p:nvGrpSpPr>
                        <p:cNvPr id="38" name="Group 37"/>
                        <p:cNvGrpSpPr/>
                        <p:nvPr/>
                      </p:nvGrpSpPr>
                      <p:grpSpPr>
                        <a:xfrm>
                          <a:off x="3962400" y="1676400"/>
                          <a:ext cx="2590800" cy="1143794"/>
                          <a:chOff x="304800" y="4724400"/>
                          <a:chExt cx="2590800" cy="1143794"/>
                        </a:xfrm>
                      </p:grpSpPr>
                      <p:grpSp>
                        <p:nvGrpSpPr>
                          <p:cNvPr id="91" name="Group 90"/>
                          <p:cNvGrpSpPr/>
                          <p:nvPr/>
                        </p:nvGrpSpPr>
                        <p:grpSpPr>
                          <a:xfrm>
                            <a:off x="24384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112" name="Group 111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114" name="Oval 113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115" name="Curved Connector 114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113" name="Curved Connector 112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92" name="Group 91"/>
                          <p:cNvGrpSpPr/>
                          <p:nvPr/>
                        </p:nvGrpSpPr>
                        <p:grpSpPr>
                          <a:xfrm>
                            <a:off x="19050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108" name="Group 107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110" name="Oval 109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111" name="Curved Connector 110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109" name="Curved Connector 108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93" name="Group 92"/>
                          <p:cNvGrpSpPr/>
                          <p:nvPr/>
                        </p:nvGrpSpPr>
                        <p:grpSpPr>
                          <a:xfrm>
                            <a:off x="13716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104" name="Group 103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106" name="Oval 105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107" name="Curved Connector 106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105" name="Curved Connector 104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94" name="Group 93"/>
                          <p:cNvGrpSpPr/>
                          <p:nvPr/>
                        </p:nvGrpSpPr>
                        <p:grpSpPr>
                          <a:xfrm>
                            <a:off x="8382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100" name="Group 99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102" name="Oval 101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103" name="Curved Connector 102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101" name="Curved Connector 100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95" name="Group 94"/>
                          <p:cNvGrpSpPr/>
                          <p:nvPr/>
                        </p:nvGrpSpPr>
                        <p:grpSpPr>
                          <a:xfrm>
                            <a:off x="3048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96" name="Group 95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98" name="Oval 97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99" name="Curved Connector 98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97" name="Curved Connector 96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</p:grpSp>
                    <p:grpSp>
                      <p:nvGrpSpPr>
                        <p:cNvPr id="39" name="Group 38"/>
                        <p:cNvGrpSpPr/>
                        <p:nvPr/>
                      </p:nvGrpSpPr>
                      <p:grpSpPr>
                        <a:xfrm rot="10800000">
                          <a:off x="3810001" y="2895600"/>
                          <a:ext cx="2590800" cy="1143794"/>
                          <a:chOff x="304800" y="4724400"/>
                          <a:chExt cx="2590800" cy="1143794"/>
                        </a:xfrm>
                      </p:grpSpPr>
                      <p:grpSp>
                        <p:nvGrpSpPr>
                          <p:cNvPr id="66" name="Group 65"/>
                          <p:cNvGrpSpPr/>
                          <p:nvPr/>
                        </p:nvGrpSpPr>
                        <p:grpSpPr>
                          <a:xfrm>
                            <a:off x="24384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87" name="Group 86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89" name="Oval 88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90" name="Curved Connector 89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88" name="Curved Connector 87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67" name="Group 66"/>
                          <p:cNvGrpSpPr/>
                          <p:nvPr/>
                        </p:nvGrpSpPr>
                        <p:grpSpPr>
                          <a:xfrm>
                            <a:off x="19050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83" name="Group 82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85" name="Oval 84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86" name="Curved Connector 85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84" name="Curved Connector 83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68" name="Group 67"/>
                          <p:cNvGrpSpPr/>
                          <p:nvPr/>
                        </p:nvGrpSpPr>
                        <p:grpSpPr>
                          <a:xfrm>
                            <a:off x="13716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79" name="Group 78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81" name="Oval 80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82" name="Curved Connector 81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80" name="Curved Connector 79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69" name="Group 68"/>
                          <p:cNvGrpSpPr/>
                          <p:nvPr/>
                        </p:nvGrpSpPr>
                        <p:grpSpPr>
                          <a:xfrm>
                            <a:off x="8382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75" name="Group 74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77" name="Oval 76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78" name="Curved Connector 77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76" name="Curved Connector 75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70" name="Group 69"/>
                          <p:cNvGrpSpPr/>
                          <p:nvPr/>
                        </p:nvGrpSpPr>
                        <p:grpSpPr>
                          <a:xfrm>
                            <a:off x="3048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71" name="Group 70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73" name="Oval 72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74" name="Curved Connector 73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72" name="Curved Connector 71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</p:grpSp>
                    <p:grpSp>
                      <p:nvGrpSpPr>
                        <p:cNvPr id="40" name="Group 39"/>
                        <p:cNvGrpSpPr/>
                        <p:nvPr/>
                      </p:nvGrpSpPr>
                      <p:grpSpPr>
                        <a:xfrm rot="10800000">
                          <a:off x="1143001" y="2895600"/>
                          <a:ext cx="2590800" cy="1143794"/>
                          <a:chOff x="304800" y="4724400"/>
                          <a:chExt cx="2590800" cy="1143794"/>
                        </a:xfrm>
                      </p:grpSpPr>
                      <p:grpSp>
                        <p:nvGrpSpPr>
                          <p:cNvPr id="41" name="Group 40"/>
                          <p:cNvGrpSpPr/>
                          <p:nvPr/>
                        </p:nvGrpSpPr>
                        <p:grpSpPr>
                          <a:xfrm>
                            <a:off x="24384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62" name="Group 61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64" name="Oval 63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65" name="Curved Connector 64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63" name="Curved Connector 62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42" name="Group 41"/>
                          <p:cNvGrpSpPr/>
                          <p:nvPr/>
                        </p:nvGrpSpPr>
                        <p:grpSpPr>
                          <a:xfrm>
                            <a:off x="19050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58" name="Group 57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60" name="Oval 59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61" name="Curved Connector 60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59" name="Curved Connector 58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43" name="Group 42"/>
                          <p:cNvGrpSpPr/>
                          <p:nvPr/>
                        </p:nvGrpSpPr>
                        <p:grpSpPr>
                          <a:xfrm>
                            <a:off x="13716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54" name="Group 53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56" name="Oval 55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57" name="Curved Connector 56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55" name="Curved Connector 54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44" name="Group 43"/>
                          <p:cNvGrpSpPr/>
                          <p:nvPr/>
                        </p:nvGrpSpPr>
                        <p:grpSpPr>
                          <a:xfrm>
                            <a:off x="8382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50" name="Group 49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52" name="Oval 51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53" name="Curved Connector 52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51" name="Curved Connector 50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45" name="Group 44"/>
                          <p:cNvGrpSpPr/>
                          <p:nvPr/>
                        </p:nvGrpSpPr>
                        <p:grpSpPr>
                          <a:xfrm>
                            <a:off x="304800" y="4724400"/>
                            <a:ext cx="457200" cy="1143794"/>
                            <a:chOff x="2438400" y="4724400"/>
                            <a:chExt cx="457200" cy="1143794"/>
                          </a:xfrm>
                        </p:grpSpPr>
                        <p:grpSp>
                          <p:nvGrpSpPr>
                            <p:cNvPr id="46" name="Group 45"/>
                            <p:cNvGrpSpPr/>
                            <p:nvPr/>
                          </p:nvGrpSpPr>
                          <p:grpSpPr>
                            <a:xfrm>
                              <a:off x="2438400" y="4724400"/>
                              <a:ext cx="457200" cy="1143794"/>
                              <a:chOff x="1295400" y="1219200"/>
                              <a:chExt cx="457200" cy="1143794"/>
                            </a:xfrm>
                            <a:solidFill>
                              <a:schemeClr val="bg1">
                                <a:lumMod val="85000"/>
                              </a:schemeClr>
                            </a:solidFill>
                          </p:grpSpPr>
                          <p:sp>
                            <p:nvSpPr>
                              <p:cNvPr id="48" name="Oval 47"/>
                              <p:cNvSpPr/>
                              <p:nvPr/>
                            </p:nvSpPr>
                            <p:spPr>
                              <a:xfrm>
                                <a:off x="1295400" y="1219200"/>
                                <a:ext cx="457200" cy="457200"/>
                              </a:xfrm>
                              <a:prstGeom prst="ellipse">
                                <a:avLst/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en-US"/>
                                </a:defPPr>
                                <a:lvl1pPr marL="0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1pPr>
                                <a:lvl2pPr marL="156711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2pPr>
                                <a:lvl3pPr marL="3134239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3pPr>
                                <a:lvl4pPr marL="4701358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4pPr>
                                <a:lvl5pPr marL="626847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5pPr>
                                <a:lvl6pPr marL="7835597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6pPr>
                                <a:lvl7pPr marL="9402716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7pPr>
                                <a:lvl8pPr marL="1096983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8pPr>
                                <a:lvl9pPr marL="12536955" algn="l" defTabSz="3134239" rtl="0" eaLnBrk="1" latinLnBrk="0" hangingPunct="1">
                                  <a:defRPr sz="6200" kern="1200">
                                    <a:solidFill>
                                      <a:schemeClr val="lt1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defRPr>
                                </a:lvl9pPr>
                              </a:lstStyle>
                              <a:p>
                                <a:pPr algn="ctr"/>
                                <a:endParaRPr lang="en-US" sz="1200"/>
                              </a:p>
                            </p:txBody>
                          </p:sp>
                          <p:cxnSp>
                            <p:nvCxnSpPr>
                              <p:cNvPr id="49" name="Curved Connector 48"/>
                              <p:cNvCxnSpPr/>
                              <p:nvPr/>
                            </p:nvCxnSpPr>
                            <p:spPr>
                              <a:xfrm rot="5400000">
                                <a:off x="1066800" y="1981200"/>
                                <a:ext cx="686594" cy="76994"/>
                              </a:xfrm>
                              <a:prstGeom prst="curvedConnector3">
                                <a:avLst>
                                  <a:gd name="adj1" fmla="val 50000"/>
                                </a:avLst>
                              </a:prstGeom>
                              <a:grpFill/>
                              <a:ln>
                                <a:solidFill>
                                  <a:srgbClr val="002060"/>
                                </a:solidFill>
                              </a:ln>
                            </p:spPr>
                            <p:style>
                              <a:lnRef idx="2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1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cxnSp>
                          <p:nvCxnSpPr>
                            <p:cNvPr id="47" name="Curved Connector 46"/>
                            <p:cNvCxnSpPr/>
                            <p:nvPr/>
                          </p:nvCxnSpPr>
                          <p:spPr>
                            <a:xfrm rot="5400000">
                              <a:off x="2362200" y="5486400"/>
                              <a:ext cx="686594" cy="76994"/>
                            </a:xfrm>
                            <a:prstGeom prst="curvedConnector3">
                              <a:avLst>
                                <a:gd name="adj1" fmla="val 50000"/>
                              </a:avLst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rgbClr val="002060"/>
                              </a:solidFill>
                            </a:ln>
                          </p:spPr>
                          <p:style>
                            <a:lnRef idx="2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1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</p:grpSp>
                  </p:grpSp>
                  <p:sp>
                    <p:nvSpPr>
                      <p:cNvPr id="26" name="Can 25"/>
                      <p:cNvSpPr/>
                      <p:nvPr/>
                    </p:nvSpPr>
                    <p:spPr>
                      <a:xfrm>
                        <a:off x="2209800" y="1675605"/>
                        <a:ext cx="457200" cy="2514600"/>
                      </a:xfrm>
                      <a:prstGeom prst="can">
                        <a:avLst/>
                      </a:prstGeom>
                      <a:gradFill flip="none" rotWithShape="1">
                        <a:gsLst>
                          <a:gs pos="0">
                            <a:schemeClr val="accent2">
                              <a:lumMod val="60000"/>
                              <a:lumOff val="40000"/>
                              <a:shade val="30000"/>
                              <a:satMod val="115000"/>
                            </a:schemeClr>
                          </a:gs>
                          <a:gs pos="50000">
                            <a:schemeClr val="accent2">
                              <a:lumMod val="60000"/>
                              <a:lumOff val="40000"/>
                              <a:shade val="67500"/>
                              <a:satMod val="115000"/>
                            </a:schemeClr>
                          </a:gs>
                          <a:gs pos="100000">
                            <a:schemeClr val="accent2">
                              <a:lumMod val="60000"/>
                              <a:lumOff val="40000"/>
                              <a:shade val="100000"/>
                              <a:satMod val="115000"/>
                            </a:schemeClr>
                          </a:gs>
                        </a:gsLst>
                        <a:lin ang="0" scaled="1"/>
                        <a:tileRect/>
                      </a:gra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1567119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3134239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4701358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6268477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7835597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9402716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10969835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12536955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sz="1200"/>
                      </a:p>
                    </p:txBody>
                  </p:sp>
                  <p:sp>
                    <p:nvSpPr>
                      <p:cNvPr id="27" name="Can 26"/>
                      <p:cNvSpPr/>
                      <p:nvPr/>
                    </p:nvSpPr>
                    <p:spPr>
                      <a:xfrm>
                        <a:off x="2895600" y="1675606"/>
                        <a:ext cx="457200" cy="2514602"/>
                      </a:xfrm>
                      <a:prstGeom prst="can">
                        <a:avLst/>
                      </a:prstGeom>
                      <a:gradFill flip="none" rotWithShape="1">
                        <a:gsLst>
                          <a:gs pos="0">
                            <a:schemeClr val="accent2">
                              <a:lumMod val="60000"/>
                              <a:lumOff val="40000"/>
                              <a:shade val="30000"/>
                              <a:satMod val="115000"/>
                            </a:schemeClr>
                          </a:gs>
                          <a:gs pos="50000">
                            <a:schemeClr val="accent2">
                              <a:lumMod val="60000"/>
                              <a:lumOff val="40000"/>
                              <a:shade val="67500"/>
                              <a:satMod val="115000"/>
                            </a:schemeClr>
                          </a:gs>
                          <a:gs pos="100000">
                            <a:schemeClr val="accent2">
                              <a:lumMod val="60000"/>
                              <a:lumOff val="40000"/>
                              <a:shade val="100000"/>
                              <a:satMod val="115000"/>
                            </a:schemeClr>
                          </a:gs>
                        </a:gsLst>
                        <a:lin ang="0" scaled="1"/>
                        <a:tileRect/>
                      </a:gra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1567119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3134239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4701358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6268477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7835597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9402716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10969835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12536955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sz="1200"/>
                      </a:p>
                    </p:txBody>
                  </p:sp>
                  <p:sp>
                    <p:nvSpPr>
                      <p:cNvPr id="28" name="Can 27"/>
                      <p:cNvSpPr/>
                      <p:nvPr/>
                    </p:nvSpPr>
                    <p:spPr>
                      <a:xfrm>
                        <a:off x="4495800" y="1675605"/>
                        <a:ext cx="457200" cy="2514600"/>
                      </a:xfrm>
                      <a:prstGeom prst="can">
                        <a:avLst/>
                      </a:prstGeom>
                      <a:gradFill flip="none" rotWithShape="1">
                        <a:gsLst>
                          <a:gs pos="0">
                            <a:schemeClr val="bg2">
                              <a:lumMod val="90000"/>
                              <a:shade val="30000"/>
                              <a:satMod val="115000"/>
                            </a:schemeClr>
                          </a:gs>
                          <a:gs pos="50000">
                            <a:schemeClr val="bg2">
                              <a:lumMod val="90000"/>
                              <a:shade val="67500"/>
                              <a:satMod val="115000"/>
                            </a:schemeClr>
                          </a:gs>
                          <a:gs pos="100000">
                            <a:schemeClr val="bg2">
                              <a:lumMod val="90000"/>
                              <a:shade val="100000"/>
                              <a:satMod val="115000"/>
                            </a:schemeClr>
                          </a:gs>
                        </a:gsLst>
                        <a:lin ang="0" scaled="1"/>
                        <a:tileRect/>
                      </a:gradFill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1567119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3134239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4701358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6268477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7835597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9402716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10969835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12536955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sz="1200"/>
                      </a:p>
                    </p:txBody>
                  </p:sp>
                  <p:sp>
                    <p:nvSpPr>
                      <p:cNvPr id="29" name="Can 28"/>
                      <p:cNvSpPr/>
                      <p:nvPr/>
                    </p:nvSpPr>
                    <p:spPr>
                      <a:xfrm>
                        <a:off x="3810000" y="1675604"/>
                        <a:ext cx="457200" cy="2514601"/>
                      </a:xfrm>
                      <a:prstGeom prst="can">
                        <a:avLst/>
                      </a:prstGeom>
                      <a:gradFill flip="none" rotWithShape="1">
                        <a:gsLst>
                          <a:gs pos="0">
                            <a:schemeClr val="bg2">
                              <a:lumMod val="90000"/>
                              <a:shade val="30000"/>
                              <a:satMod val="115000"/>
                            </a:schemeClr>
                          </a:gs>
                          <a:gs pos="50000">
                            <a:schemeClr val="bg2">
                              <a:lumMod val="90000"/>
                              <a:shade val="67500"/>
                              <a:satMod val="115000"/>
                            </a:schemeClr>
                          </a:gs>
                          <a:gs pos="100000">
                            <a:schemeClr val="bg2">
                              <a:lumMod val="90000"/>
                              <a:shade val="100000"/>
                              <a:satMod val="115000"/>
                            </a:schemeClr>
                          </a:gs>
                        </a:gsLst>
                        <a:lin ang="0" scaled="1"/>
                        <a:tileRect/>
                      </a:gra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1567119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3134239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4701358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6268477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7835597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9402716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10969835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12536955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sz="1200"/>
                      </a:p>
                    </p:txBody>
                  </p:sp>
                  <p:cxnSp>
                    <p:nvCxnSpPr>
                      <p:cNvPr id="30" name="Curved Connector 29"/>
                      <p:cNvCxnSpPr>
                        <a:stCxn id="26" idx="3"/>
                        <a:endCxn id="27" idx="3"/>
                      </p:cNvCxnSpPr>
                      <p:nvPr/>
                    </p:nvCxnSpPr>
                    <p:spPr>
                      <a:xfrm rot="16200000" flipH="1">
                        <a:off x="2781300" y="3847305"/>
                        <a:ext cx="1588" cy="685800"/>
                      </a:xfrm>
                      <a:prstGeom prst="curvedConnector3">
                        <a:avLst>
                          <a:gd name="adj1" fmla="val 14395466"/>
                        </a:avLst>
                      </a:prstGeom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" name="Shape 84"/>
                      <p:cNvCxnSpPr>
                        <a:stCxn id="29" idx="3"/>
                        <a:endCxn id="28" idx="3"/>
                      </p:cNvCxnSpPr>
                      <p:nvPr/>
                    </p:nvCxnSpPr>
                    <p:spPr>
                      <a:xfrm rot="16200000" flipH="1">
                        <a:off x="4381500" y="3847305"/>
                        <a:ext cx="1588" cy="685800"/>
                      </a:xfrm>
                      <a:prstGeom prst="curvedConnector3">
                        <a:avLst>
                          <a:gd name="adj1" fmla="val 14395466"/>
                        </a:avLst>
                      </a:prstGeom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" name="Shape 630"/>
                      <p:cNvCxnSpPr>
                        <a:stCxn id="27" idx="0"/>
                      </p:cNvCxnSpPr>
                      <p:nvPr/>
                    </p:nvCxnSpPr>
                    <p:spPr>
                      <a:xfrm rot="16200000" flipV="1">
                        <a:off x="2762647" y="1428354"/>
                        <a:ext cx="189705" cy="533400"/>
                      </a:xfrm>
                      <a:prstGeom prst="curvedConnector2">
                        <a:avLst/>
                      </a:prstGeom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3" name="TextBox 631"/>
                      <p:cNvSpPr txBox="1"/>
                      <p:nvPr/>
                    </p:nvSpPr>
                    <p:spPr>
                      <a:xfrm rot="16200000">
                        <a:off x="3437687" y="2819196"/>
                        <a:ext cx="1137291" cy="68200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1567119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3134239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4701358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6268477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7835597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9402716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10969835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12536955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sz="2000" dirty="0" smtClean="0"/>
                          <a:t>MT-1</a:t>
                        </a:r>
                        <a:endParaRPr lang="en-US" sz="2000" dirty="0"/>
                      </a:p>
                    </p:txBody>
                  </p:sp>
                  <p:sp>
                    <p:nvSpPr>
                      <p:cNvPr id="34" name="TextBox 632"/>
                      <p:cNvSpPr txBox="1"/>
                      <p:nvPr/>
                    </p:nvSpPr>
                    <p:spPr>
                      <a:xfrm rot="16200000">
                        <a:off x="4199687" y="2819196"/>
                        <a:ext cx="1137291" cy="68200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1567119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3134239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4701358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6268477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7835597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9402716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10969835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12536955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sz="2000" dirty="0" smtClean="0"/>
                          <a:t>MT-2</a:t>
                        </a:r>
                        <a:endParaRPr lang="en-US" sz="2000" dirty="0"/>
                      </a:p>
                    </p:txBody>
                  </p:sp>
                  <p:sp>
                    <p:nvSpPr>
                      <p:cNvPr id="35" name="TextBox 633"/>
                      <p:cNvSpPr txBox="1"/>
                      <p:nvPr/>
                    </p:nvSpPr>
                    <p:spPr>
                      <a:xfrm rot="16200000">
                        <a:off x="2672391" y="2819196"/>
                        <a:ext cx="991485" cy="68200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1567119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3134239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4701358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6268477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7835597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9402716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10969835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12536955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sz="2000" dirty="0"/>
                          <a:t>E</a:t>
                        </a:r>
                        <a:r>
                          <a:rPr lang="en-US" sz="2000" dirty="0" smtClean="0"/>
                          <a:t>T-1</a:t>
                        </a:r>
                        <a:endParaRPr lang="en-US" sz="2000" dirty="0"/>
                      </a:p>
                    </p:txBody>
                  </p:sp>
                  <p:sp>
                    <p:nvSpPr>
                      <p:cNvPr id="36" name="TextBox 634"/>
                      <p:cNvSpPr txBox="1"/>
                      <p:nvPr/>
                    </p:nvSpPr>
                    <p:spPr>
                      <a:xfrm rot="16200000">
                        <a:off x="1974924" y="2865878"/>
                        <a:ext cx="991485" cy="68200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en-US"/>
                        </a:defPPr>
                        <a:lvl1pPr marL="0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1567119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3134239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4701358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6268477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7835597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9402716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10969835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12536955" algn="l" defTabSz="3134239" rtl="0" eaLnBrk="1" latinLnBrk="0" hangingPunct="1">
                          <a:defRPr sz="6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r>
                          <a:rPr lang="en-US" sz="2000" dirty="0" smtClean="0"/>
                          <a:t>ET-2</a:t>
                        </a:r>
                        <a:endParaRPr lang="en-US" sz="2000" dirty="0"/>
                      </a:p>
                    </p:txBody>
                  </p:sp>
                </p:grpSp>
                <p:grpSp>
                  <p:nvGrpSpPr>
                    <p:cNvPr id="16" name="Group 15"/>
                    <p:cNvGrpSpPr/>
                    <p:nvPr/>
                  </p:nvGrpSpPr>
                  <p:grpSpPr>
                    <a:xfrm>
                      <a:off x="16459200" y="14325600"/>
                      <a:ext cx="2286000" cy="2209800"/>
                      <a:chOff x="2819400" y="2057400"/>
                      <a:chExt cx="2286000" cy="2209800"/>
                    </a:xfrm>
                  </p:grpSpPr>
                  <p:sp>
                    <p:nvSpPr>
                      <p:cNvPr id="23" name="Oval 22"/>
                      <p:cNvSpPr/>
                      <p:nvPr/>
                    </p:nvSpPr>
                    <p:spPr>
                      <a:xfrm>
                        <a:off x="2819400" y="2057400"/>
                        <a:ext cx="2286000" cy="2209800"/>
                      </a:xfrm>
                      <a:prstGeom prst="ellipse">
                        <a:avLst/>
                      </a:prstGeom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n w="7620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1567119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3134239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4701358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6268477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7835597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9402716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10969835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12536955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4" name="Oval 23"/>
                      <p:cNvSpPr/>
                      <p:nvPr/>
                    </p:nvSpPr>
                    <p:spPr>
                      <a:xfrm>
                        <a:off x="3124200" y="2362200"/>
                        <a:ext cx="1676400" cy="1600200"/>
                      </a:xfrm>
                      <a:prstGeom prst="ellipse">
                        <a:avLst/>
                      </a:prstGeom>
                      <a:blipFill>
                        <a:blip r:embed="rId3"/>
                        <a:tile tx="0" ty="0" sx="100000" sy="100000" flip="none" algn="tl"/>
                      </a:blipFill>
                      <a:ln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en-US"/>
                        </a:defPPr>
                        <a:lvl1pPr marL="0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1567119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3134239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4701358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6268477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7835597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9402716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10969835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12536955" algn="l" defTabSz="3134239" rtl="0" eaLnBrk="1" latinLnBrk="0" hangingPunct="1">
                          <a:defRPr sz="62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en-US" dirty="0"/>
                      </a:p>
                    </p:txBody>
                  </p:sp>
                </p:grpSp>
                <p:sp>
                  <p:nvSpPr>
                    <p:cNvPr id="17" name="Rectangle 16"/>
                    <p:cNvSpPr/>
                    <p:nvPr/>
                  </p:nvSpPr>
                  <p:spPr>
                    <a:xfrm>
                      <a:off x="17449800" y="14401800"/>
                      <a:ext cx="304800" cy="228600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accent5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567119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134239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4701358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6268477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7835597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9402716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0969835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2536955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>
                        <a:ln w="12700">
                          <a:solidFill>
                            <a:schemeClr val="tx1"/>
                          </a:solidFill>
                        </a:ln>
                      </a:endParaRPr>
                    </a:p>
                  </p:txBody>
                </p:sp>
                <p:cxnSp>
                  <p:nvCxnSpPr>
                    <p:cNvPr id="18" name="Straight Connector 17"/>
                    <p:cNvCxnSpPr/>
                    <p:nvPr/>
                  </p:nvCxnSpPr>
                  <p:spPr>
                    <a:xfrm>
                      <a:off x="17754600" y="14401800"/>
                      <a:ext cx="2133600" cy="152400"/>
                    </a:xfrm>
                    <a:prstGeom prst="line">
                      <a:avLst/>
                    </a:prstGeom>
                    <a:ln w="19050">
                      <a:solidFill>
                        <a:schemeClr val="accent5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" name="Straight Connector 18"/>
                    <p:cNvCxnSpPr/>
                    <p:nvPr/>
                  </p:nvCxnSpPr>
                  <p:spPr>
                    <a:xfrm>
                      <a:off x="17754600" y="14630400"/>
                      <a:ext cx="2133600" cy="1752600"/>
                    </a:xfrm>
                    <a:prstGeom prst="line">
                      <a:avLst/>
                    </a:prstGeom>
                    <a:ln w="19050">
                      <a:solidFill>
                        <a:schemeClr val="accent5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" name="Rectangle 19"/>
                    <p:cNvSpPr/>
                    <p:nvPr/>
                  </p:nvSpPr>
                  <p:spPr>
                    <a:xfrm>
                      <a:off x="19888200" y="14554200"/>
                      <a:ext cx="3276600" cy="1828800"/>
                    </a:xfrm>
                    <a:prstGeom prst="rect">
                      <a:avLst/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567119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134239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4701358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6268477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7835597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9402716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0969835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2536955" algn="l" defTabSz="3134239" rtl="0" eaLnBrk="1" latinLnBrk="0" hangingPunct="1">
                        <a:defRPr sz="62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TextBox 153"/>
                    <p:cNvSpPr txBox="1"/>
                    <p:nvPr/>
                  </p:nvSpPr>
                  <p:spPr>
                    <a:xfrm>
                      <a:off x="17145000" y="15011400"/>
                      <a:ext cx="872675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567119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134239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4701358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6268477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7835597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9402716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0969835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2536955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sz="2000" dirty="0" smtClean="0"/>
                        <a:t>Capsid</a:t>
                      </a:r>
                      <a:endParaRPr lang="en-US" sz="2000" dirty="0"/>
                    </a:p>
                  </p:txBody>
                </p:sp>
                <p:sp>
                  <p:nvSpPr>
                    <p:cNvPr id="22" name="TextBox 154"/>
                    <p:cNvSpPr txBox="1"/>
                    <p:nvPr/>
                  </p:nvSpPr>
                  <p:spPr>
                    <a:xfrm>
                      <a:off x="16306800" y="14306490"/>
                      <a:ext cx="1138132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1567119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3134239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4701358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6268477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7835597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9402716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10969835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12536955" algn="l" defTabSz="3134239" rtl="0" eaLnBrk="1" latinLnBrk="0" hangingPunct="1">
                        <a:defRPr sz="6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sz="2000" dirty="0" smtClean="0"/>
                        <a:t>Envelope</a:t>
                      </a:r>
                      <a:endParaRPr lang="en-US" sz="2000" dirty="0"/>
                    </a:p>
                  </p:txBody>
                </p:sp>
              </p:grpSp>
              <p:sp>
                <p:nvSpPr>
                  <p:cNvPr id="12" name="TextBox 171"/>
                  <p:cNvSpPr txBox="1"/>
                  <p:nvPr/>
                </p:nvSpPr>
                <p:spPr>
                  <a:xfrm>
                    <a:off x="25222200" y="17427089"/>
                    <a:ext cx="6019800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1567119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3134239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4701358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6268477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7835597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9402716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10969835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12536955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sz="2400" dirty="0" smtClean="0"/>
                      <a:t>Figure 1: TM domains of envelope proteins transverse the lipid bilayer.</a:t>
                    </a:r>
                    <a:endParaRPr lang="en-US" sz="2400" dirty="0"/>
                  </a:p>
                </p:txBody>
              </p:sp>
              <p:sp>
                <p:nvSpPr>
                  <p:cNvPr id="13" name="TextBox 174"/>
                  <p:cNvSpPr txBox="1"/>
                  <p:nvPr/>
                </p:nvSpPr>
                <p:spPr>
                  <a:xfrm>
                    <a:off x="25984200" y="16306800"/>
                    <a:ext cx="63831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1567119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3134239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4701358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6268477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7835597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9402716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10969835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12536955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sz="2000" dirty="0" smtClean="0"/>
                      <a:t>RNA</a:t>
                    </a:r>
                    <a:endParaRPr lang="en-US" sz="2000" dirty="0"/>
                  </a:p>
                </p:txBody>
              </p:sp>
              <p:sp>
                <p:nvSpPr>
                  <p:cNvPr id="14" name="TextBox 175"/>
                  <p:cNvSpPr txBox="1"/>
                  <p:nvPr/>
                </p:nvSpPr>
                <p:spPr>
                  <a:xfrm>
                    <a:off x="24519442" y="17278290"/>
                    <a:ext cx="184731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1567119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3134239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4701358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6268477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7835597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9402716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10969835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12536955" algn="l" defTabSz="3134239" rtl="0" eaLnBrk="1" latinLnBrk="0" hangingPunct="1">
                      <a:defRPr sz="6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 sz="2000" dirty="0"/>
                  </a:p>
                </p:txBody>
              </p:sp>
            </p:grpSp>
            <p:sp>
              <p:nvSpPr>
                <p:cNvPr id="10" name="Pie 9"/>
                <p:cNvSpPr/>
                <p:nvPr/>
              </p:nvSpPr>
              <p:spPr>
                <a:xfrm>
                  <a:off x="24993600" y="13335000"/>
                  <a:ext cx="2057400" cy="1828800"/>
                </a:xfrm>
                <a:prstGeom prst="pie">
                  <a:avLst>
                    <a:gd name="adj1" fmla="val 21307142"/>
                    <a:gd name="adj2" fmla="val 328013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3134239" rtl="0" eaLnBrk="1" latinLnBrk="0" hangingPunct="1">
                    <a:defRPr sz="6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1567119" algn="l" defTabSz="3134239" rtl="0" eaLnBrk="1" latinLnBrk="0" hangingPunct="1">
                    <a:defRPr sz="6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3134239" algn="l" defTabSz="3134239" rtl="0" eaLnBrk="1" latinLnBrk="0" hangingPunct="1">
                    <a:defRPr sz="6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4701358" algn="l" defTabSz="3134239" rtl="0" eaLnBrk="1" latinLnBrk="0" hangingPunct="1">
                    <a:defRPr sz="6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6268477" algn="l" defTabSz="3134239" rtl="0" eaLnBrk="1" latinLnBrk="0" hangingPunct="1">
                    <a:defRPr sz="6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7835597" algn="l" defTabSz="3134239" rtl="0" eaLnBrk="1" latinLnBrk="0" hangingPunct="1">
                    <a:defRPr sz="6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9402716" algn="l" defTabSz="3134239" rtl="0" eaLnBrk="1" latinLnBrk="0" hangingPunct="1">
                    <a:defRPr sz="6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0969835" algn="l" defTabSz="3134239" rtl="0" eaLnBrk="1" latinLnBrk="0" hangingPunct="1">
                    <a:defRPr sz="6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2536955" algn="l" defTabSz="3134239" rtl="0" eaLnBrk="1" latinLnBrk="0" hangingPunct="1">
                    <a:defRPr sz="62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" name="Freeform 7"/>
              <p:cNvSpPr/>
              <p:nvPr/>
            </p:nvSpPr>
            <p:spPr>
              <a:xfrm>
                <a:off x="26060400" y="14221401"/>
                <a:ext cx="528634" cy="485199"/>
              </a:xfrm>
              <a:custGeom>
                <a:avLst/>
                <a:gdLst>
                  <a:gd name="connsiteX0" fmla="*/ 180291 w 528634"/>
                  <a:gd name="connsiteY0" fmla="*/ 72571 h 485199"/>
                  <a:gd name="connsiteX1" fmla="*/ 136749 w 528634"/>
                  <a:gd name="connsiteY1" fmla="*/ 87086 h 485199"/>
                  <a:gd name="connsiteX2" fmla="*/ 122234 w 528634"/>
                  <a:gd name="connsiteY2" fmla="*/ 246743 h 485199"/>
                  <a:gd name="connsiteX3" fmla="*/ 209320 w 528634"/>
                  <a:gd name="connsiteY3" fmla="*/ 304800 h 485199"/>
                  <a:gd name="connsiteX4" fmla="*/ 281891 w 528634"/>
                  <a:gd name="connsiteY4" fmla="*/ 246743 h 485199"/>
                  <a:gd name="connsiteX5" fmla="*/ 267377 w 528634"/>
                  <a:gd name="connsiteY5" fmla="*/ 203200 h 485199"/>
                  <a:gd name="connsiteX6" fmla="*/ 281891 w 528634"/>
                  <a:gd name="connsiteY6" fmla="*/ 145143 h 485199"/>
                  <a:gd name="connsiteX7" fmla="*/ 354463 w 528634"/>
                  <a:gd name="connsiteY7" fmla="*/ 130628 h 485199"/>
                  <a:gd name="connsiteX8" fmla="*/ 281891 w 528634"/>
                  <a:gd name="connsiteY8" fmla="*/ 43543 h 485199"/>
                  <a:gd name="connsiteX9" fmla="*/ 223834 w 528634"/>
                  <a:gd name="connsiteY9" fmla="*/ 58057 h 485199"/>
                  <a:gd name="connsiteX10" fmla="*/ 209320 w 528634"/>
                  <a:gd name="connsiteY10" fmla="*/ 101600 h 485199"/>
                  <a:gd name="connsiteX11" fmla="*/ 238349 w 528634"/>
                  <a:gd name="connsiteY11" fmla="*/ 261257 h 485199"/>
                  <a:gd name="connsiteX12" fmla="*/ 383491 w 528634"/>
                  <a:gd name="connsiteY12" fmla="*/ 333828 h 485199"/>
                  <a:gd name="connsiteX13" fmla="*/ 398006 w 528634"/>
                  <a:gd name="connsiteY13" fmla="*/ 188686 h 485199"/>
                  <a:gd name="connsiteX14" fmla="*/ 441549 w 528634"/>
                  <a:gd name="connsiteY14" fmla="*/ 174171 h 485199"/>
                  <a:gd name="connsiteX15" fmla="*/ 528634 w 528634"/>
                  <a:gd name="connsiteY15" fmla="*/ 116114 h 485199"/>
                  <a:gd name="connsiteX16" fmla="*/ 383491 w 528634"/>
                  <a:gd name="connsiteY16" fmla="*/ 0 h 485199"/>
                  <a:gd name="connsiteX17" fmla="*/ 281891 w 528634"/>
                  <a:gd name="connsiteY17" fmla="*/ 29028 h 485199"/>
                  <a:gd name="connsiteX18" fmla="*/ 238349 w 528634"/>
                  <a:gd name="connsiteY18" fmla="*/ 58057 h 485199"/>
                  <a:gd name="connsiteX19" fmla="*/ 122234 w 528634"/>
                  <a:gd name="connsiteY19" fmla="*/ 43543 h 485199"/>
                  <a:gd name="connsiteX20" fmla="*/ 35149 w 528634"/>
                  <a:gd name="connsiteY20" fmla="*/ 14514 h 485199"/>
                  <a:gd name="connsiteX21" fmla="*/ 6120 w 528634"/>
                  <a:gd name="connsiteY21" fmla="*/ 159657 h 485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28634" h="485199">
                    <a:moveTo>
                      <a:pt x="180291" y="72571"/>
                    </a:moveTo>
                    <a:cubicBezTo>
                      <a:pt x="165777" y="77409"/>
                      <a:pt x="147567" y="76268"/>
                      <a:pt x="136749" y="87086"/>
                    </a:cubicBezTo>
                    <a:cubicBezTo>
                      <a:pt x="94046" y="129789"/>
                      <a:pt x="102089" y="196381"/>
                      <a:pt x="122234" y="246743"/>
                    </a:cubicBezTo>
                    <a:cubicBezTo>
                      <a:pt x="138961" y="288560"/>
                      <a:pt x="174355" y="293145"/>
                      <a:pt x="209320" y="304800"/>
                    </a:cubicBezTo>
                    <a:cubicBezTo>
                      <a:pt x="243283" y="293479"/>
                      <a:pt x="274167" y="293086"/>
                      <a:pt x="281891" y="246743"/>
                    </a:cubicBezTo>
                    <a:cubicBezTo>
                      <a:pt x="284406" y="231652"/>
                      <a:pt x="272215" y="217714"/>
                      <a:pt x="267377" y="203200"/>
                    </a:cubicBezTo>
                    <a:cubicBezTo>
                      <a:pt x="272215" y="183848"/>
                      <a:pt x="262967" y="151451"/>
                      <a:pt x="281891" y="145143"/>
                    </a:cubicBezTo>
                    <a:cubicBezTo>
                      <a:pt x="354163" y="121052"/>
                      <a:pt x="457809" y="199526"/>
                      <a:pt x="354463" y="130628"/>
                    </a:cubicBezTo>
                    <a:cubicBezTo>
                      <a:pt x="341982" y="111907"/>
                      <a:pt x="304898" y="50117"/>
                      <a:pt x="281891" y="43543"/>
                    </a:cubicBezTo>
                    <a:cubicBezTo>
                      <a:pt x="262711" y="38063"/>
                      <a:pt x="243186" y="53219"/>
                      <a:pt x="223834" y="58057"/>
                    </a:cubicBezTo>
                    <a:cubicBezTo>
                      <a:pt x="218996" y="72571"/>
                      <a:pt x="209320" y="86301"/>
                      <a:pt x="209320" y="101600"/>
                    </a:cubicBezTo>
                    <a:cubicBezTo>
                      <a:pt x="209320" y="183663"/>
                      <a:pt x="217936" y="200021"/>
                      <a:pt x="238349" y="261257"/>
                    </a:cubicBezTo>
                    <a:cubicBezTo>
                      <a:pt x="245108" y="301810"/>
                      <a:pt x="245881" y="485199"/>
                      <a:pt x="383491" y="333828"/>
                    </a:cubicBezTo>
                    <a:cubicBezTo>
                      <a:pt x="416198" y="297851"/>
                      <a:pt x="381390" y="234381"/>
                      <a:pt x="398006" y="188686"/>
                    </a:cubicBezTo>
                    <a:cubicBezTo>
                      <a:pt x="403235" y="174308"/>
                      <a:pt x="428175" y="181601"/>
                      <a:pt x="441549" y="174171"/>
                    </a:cubicBezTo>
                    <a:cubicBezTo>
                      <a:pt x="472046" y="157228"/>
                      <a:pt x="528634" y="116114"/>
                      <a:pt x="528634" y="116114"/>
                    </a:cubicBezTo>
                    <a:cubicBezTo>
                      <a:pt x="426250" y="13728"/>
                      <a:pt x="478268" y="47387"/>
                      <a:pt x="383491" y="0"/>
                    </a:cubicBezTo>
                    <a:cubicBezTo>
                      <a:pt x="364892" y="4650"/>
                      <a:pt x="302712" y="18618"/>
                      <a:pt x="281891" y="29028"/>
                    </a:cubicBezTo>
                    <a:cubicBezTo>
                      <a:pt x="266289" y="36829"/>
                      <a:pt x="252863" y="48381"/>
                      <a:pt x="238349" y="58057"/>
                    </a:cubicBezTo>
                    <a:cubicBezTo>
                      <a:pt x="199644" y="53219"/>
                      <a:pt x="160374" y="51716"/>
                      <a:pt x="122234" y="43543"/>
                    </a:cubicBezTo>
                    <a:cubicBezTo>
                      <a:pt x="92315" y="37132"/>
                      <a:pt x="35149" y="14514"/>
                      <a:pt x="35149" y="14514"/>
                    </a:cubicBezTo>
                    <a:cubicBezTo>
                      <a:pt x="0" y="119959"/>
                      <a:pt x="6120" y="71001"/>
                      <a:pt x="6120" y="159657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3134239" rtl="0" eaLnBrk="1" latinLnBrk="0" hangingPunct="1">
                  <a:defRPr sz="6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567119" algn="l" defTabSz="3134239" rtl="0" eaLnBrk="1" latinLnBrk="0" hangingPunct="1">
                  <a:defRPr sz="6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134239" algn="l" defTabSz="3134239" rtl="0" eaLnBrk="1" latinLnBrk="0" hangingPunct="1">
                  <a:defRPr sz="6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4701358" algn="l" defTabSz="3134239" rtl="0" eaLnBrk="1" latinLnBrk="0" hangingPunct="1">
                  <a:defRPr sz="6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268477" algn="l" defTabSz="3134239" rtl="0" eaLnBrk="1" latinLnBrk="0" hangingPunct="1">
                  <a:defRPr sz="6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7835597" algn="l" defTabSz="3134239" rtl="0" eaLnBrk="1" latinLnBrk="0" hangingPunct="1">
                  <a:defRPr sz="6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9402716" algn="l" defTabSz="3134239" rtl="0" eaLnBrk="1" latinLnBrk="0" hangingPunct="1">
                  <a:defRPr sz="6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0969835" algn="l" defTabSz="3134239" rtl="0" eaLnBrk="1" latinLnBrk="0" hangingPunct="1">
                  <a:defRPr sz="6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2536955" algn="l" defTabSz="3134239" rtl="0" eaLnBrk="1" latinLnBrk="0" hangingPunct="1">
                  <a:defRPr sz="6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dirty="0"/>
              </a:p>
            </p:txBody>
          </p:sp>
        </p:grpSp>
        <p:sp>
          <p:nvSpPr>
            <p:cNvPr id="6" name="TextBox 316"/>
            <p:cNvSpPr txBox="1"/>
            <p:nvPr/>
          </p:nvSpPr>
          <p:spPr>
            <a:xfrm>
              <a:off x="26289000" y="18821400"/>
              <a:ext cx="6383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3134239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567119" algn="l" defTabSz="3134239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134239" algn="l" defTabSz="3134239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701358" algn="l" defTabSz="3134239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268477" algn="l" defTabSz="3134239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835597" algn="l" defTabSz="3134239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402716" algn="l" defTabSz="3134239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0969835" algn="l" defTabSz="3134239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536955" algn="l" defTabSz="3134239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dirty="0" smtClean="0"/>
                <a:t>RNA</a:t>
              </a:r>
              <a:endParaRPr lang="en-US" sz="2000" dirty="0"/>
            </a:p>
          </p:txBody>
        </p:sp>
      </p:grpSp>
      <p:sp>
        <p:nvSpPr>
          <p:cNvPr id="141" name="TextBox 140"/>
          <p:cNvSpPr txBox="1"/>
          <p:nvPr/>
        </p:nvSpPr>
        <p:spPr>
          <a:xfrm>
            <a:off x="3119434" y="433169"/>
            <a:ext cx="3170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Dengue Virus</a:t>
            </a:r>
            <a:endParaRPr 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 rot="6174921" flipV="1">
            <a:off x="5743527" y="1638634"/>
            <a:ext cx="707822" cy="1573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50941" y="1141143"/>
            <a:ext cx="1927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E1 transmembrane domain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7813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780268" y="3943350"/>
            <a:ext cx="2693549" cy="1775699"/>
            <a:chOff x="3429000" y="1952625"/>
            <a:chExt cx="2551111" cy="3429000"/>
          </a:xfrm>
        </p:grpSpPr>
        <p:grpSp>
          <p:nvGrpSpPr>
            <p:cNvPr id="9226" name="Group 10"/>
            <p:cNvGrpSpPr>
              <a:grpSpLocks/>
            </p:cNvGrpSpPr>
            <p:nvPr/>
          </p:nvGrpSpPr>
          <p:grpSpPr bwMode="auto">
            <a:xfrm>
              <a:off x="4365625" y="2003425"/>
              <a:ext cx="312738" cy="1362075"/>
              <a:chOff x="2700" y="2160"/>
              <a:chExt cx="360" cy="1215"/>
            </a:xfrm>
          </p:grpSpPr>
          <p:sp>
            <p:nvSpPr>
              <p:cNvPr id="9227" name="Oval 11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8" name="Freeform 12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9" name="Freeform 13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30" name="Group 14"/>
            <p:cNvGrpSpPr>
              <a:grpSpLocks/>
            </p:cNvGrpSpPr>
            <p:nvPr/>
          </p:nvGrpSpPr>
          <p:grpSpPr bwMode="auto">
            <a:xfrm flipH="1">
              <a:off x="4656138" y="1952625"/>
              <a:ext cx="334962" cy="1779588"/>
              <a:chOff x="1980" y="2160"/>
              <a:chExt cx="386" cy="1588"/>
            </a:xfrm>
          </p:grpSpPr>
          <p:sp>
            <p:nvSpPr>
              <p:cNvPr id="9231" name="Oval 15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2" name="Freeform 16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3" name="Freeform 17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34" name="Group 18"/>
            <p:cNvGrpSpPr>
              <a:grpSpLocks/>
            </p:cNvGrpSpPr>
            <p:nvPr/>
          </p:nvGrpSpPr>
          <p:grpSpPr bwMode="auto">
            <a:xfrm flipV="1">
              <a:off x="4365625" y="3933825"/>
              <a:ext cx="312738" cy="1360488"/>
              <a:chOff x="2700" y="2160"/>
              <a:chExt cx="360" cy="1215"/>
            </a:xfrm>
          </p:grpSpPr>
          <p:sp>
            <p:nvSpPr>
              <p:cNvPr id="9235" name="Oval 19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6" name="Freeform 20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7" name="Freeform 21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38" name="Group 22"/>
            <p:cNvGrpSpPr>
              <a:grpSpLocks/>
            </p:cNvGrpSpPr>
            <p:nvPr/>
          </p:nvGrpSpPr>
          <p:grpSpPr bwMode="auto">
            <a:xfrm flipV="1">
              <a:off x="4991100" y="3602038"/>
              <a:ext cx="334963" cy="1779587"/>
              <a:chOff x="1980" y="2160"/>
              <a:chExt cx="386" cy="1588"/>
            </a:xfrm>
          </p:grpSpPr>
          <p:sp>
            <p:nvSpPr>
              <p:cNvPr id="9239" name="Oval 23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0" name="Freeform 24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1" name="Freeform 25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42" name="Group 26"/>
            <p:cNvGrpSpPr>
              <a:grpSpLocks/>
            </p:cNvGrpSpPr>
            <p:nvPr/>
          </p:nvGrpSpPr>
          <p:grpSpPr bwMode="auto">
            <a:xfrm flipH="1" flipV="1">
              <a:off x="5334000" y="3602038"/>
              <a:ext cx="334963" cy="1779587"/>
              <a:chOff x="1980" y="2160"/>
              <a:chExt cx="386" cy="1588"/>
            </a:xfrm>
          </p:grpSpPr>
          <p:sp>
            <p:nvSpPr>
              <p:cNvPr id="9243" name="Oval 27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4" name="Freeform 28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5" name="Freeform 29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46" name="Group 30"/>
            <p:cNvGrpSpPr>
              <a:grpSpLocks/>
            </p:cNvGrpSpPr>
            <p:nvPr/>
          </p:nvGrpSpPr>
          <p:grpSpPr bwMode="auto">
            <a:xfrm>
              <a:off x="3429000" y="1952625"/>
              <a:ext cx="334963" cy="1779588"/>
              <a:chOff x="1980" y="2160"/>
              <a:chExt cx="386" cy="1588"/>
            </a:xfrm>
          </p:grpSpPr>
          <p:sp>
            <p:nvSpPr>
              <p:cNvPr id="9247" name="Oval 31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8" name="Freeform 32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9" name="Freeform 33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50" name="Group 34"/>
            <p:cNvGrpSpPr>
              <a:grpSpLocks/>
            </p:cNvGrpSpPr>
            <p:nvPr/>
          </p:nvGrpSpPr>
          <p:grpSpPr bwMode="auto">
            <a:xfrm>
              <a:off x="3719513" y="1952625"/>
              <a:ext cx="334962" cy="1779588"/>
              <a:chOff x="1980" y="2160"/>
              <a:chExt cx="386" cy="1588"/>
            </a:xfrm>
          </p:grpSpPr>
          <p:sp>
            <p:nvSpPr>
              <p:cNvPr id="9251" name="Oval 35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2" name="Freeform 36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3" name="Freeform 37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54" name="Group 38"/>
            <p:cNvGrpSpPr>
              <a:grpSpLocks/>
            </p:cNvGrpSpPr>
            <p:nvPr/>
          </p:nvGrpSpPr>
          <p:grpSpPr bwMode="auto">
            <a:xfrm>
              <a:off x="4054475" y="1979864"/>
              <a:ext cx="311150" cy="1362075"/>
              <a:chOff x="2700" y="2160"/>
              <a:chExt cx="360" cy="1215"/>
            </a:xfrm>
          </p:grpSpPr>
          <p:sp>
            <p:nvSpPr>
              <p:cNvPr id="9255" name="Oval 39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6" name="Freeform 40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7" name="Freeform 41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58" name="Group 42"/>
            <p:cNvGrpSpPr>
              <a:grpSpLocks/>
            </p:cNvGrpSpPr>
            <p:nvPr/>
          </p:nvGrpSpPr>
          <p:grpSpPr bwMode="auto">
            <a:xfrm flipH="1">
              <a:off x="5638800" y="1989138"/>
              <a:ext cx="334963" cy="1779587"/>
              <a:chOff x="1980" y="2160"/>
              <a:chExt cx="386" cy="1588"/>
            </a:xfrm>
          </p:grpSpPr>
          <p:sp>
            <p:nvSpPr>
              <p:cNvPr id="9259" name="Oval 43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60" name="Freeform 44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61" name="Freeform 45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62" name="Group 46"/>
            <p:cNvGrpSpPr>
              <a:grpSpLocks/>
            </p:cNvGrpSpPr>
            <p:nvPr/>
          </p:nvGrpSpPr>
          <p:grpSpPr bwMode="auto">
            <a:xfrm flipH="1">
              <a:off x="5303838" y="1989138"/>
              <a:ext cx="334962" cy="1779587"/>
              <a:chOff x="1980" y="2160"/>
              <a:chExt cx="386" cy="1588"/>
            </a:xfrm>
          </p:grpSpPr>
          <p:sp>
            <p:nvSpPr>
              <p:cNvPr id="9263" name="Oval 47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64" name="Freeform 48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65" name="Freeform 49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66" name="Group 50"/>
            <p:cNvGrpSpPr>
              <a:grpSpLocks/>
            </p:cNvGrpSpPr>
            <p:nvPr/>
          </p:nvGrpSpPr>
          <p:grpSpPr bwMode="auto">
            <a:xfrm>
              <a:off x="4991100" y="1989138"/>
              <a:ext cx="334963" cy="1779587"/>
              <a:chOff x="1980" y="2160"/>
              <a:chExt cx="386" cy="1588"/>
            </a:xfrm>
          </p:grpSpPr>
          <p:sp>
            <p:nvSpPr>
              <p:cNvPr id="9267" name="Oval 51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68" name="Freeform 52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69" name="Freeform 53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70" name="Group 54"/>
            <p:cNvGrpSpPr>
              <a:grpSpLocks/>
            </p:cNvGrpSpPr>
            <p:nvPr/>
          </p:nvGrpSpPr>
          <p:grpSpPr bwMode="auto">
            <a:xfrm flipH="1" flipV="1">
              <a:off x="5638800" y="3581400"/>
              <a:ext cx="334963" cy="1779588"/>
              <a:chOff x="1980" y="2160"/>
              <a:chExt cx="386" cy="1588"/>
            </a:xfrm>
          </p:grpSpPr>
          <p:sp>
            <p:nvSpPr>
              <p:cNvPr id="9271" name="Oval 55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72" name="Freeform 56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73" name="Freeform 57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74" name="Group 58"/>
            <p:cNvGrpSpPr>
              <a:grpSpLocks/>
            </p:cNvGrpSpPr>
            <p:nvPr/>
          </p:nvGrpSpPr>
          <p:grpSpPr bwMode="auto">
            <a:xfrm flipV="1">
              <a:off x="3429000" y="3565525"/>
              <a:ext cx="334963" cy="1779588"/>
              <a:chOff x="1980" y="2160"/>
              <a:chExt cx="386" cy="1588"/>
            </a:xfrm>
          </p:grpSpPr>
          <p:sp>
            <p:nvSpPr>
              <p:cNvPr id="9275" name="Oval 59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76" name="Freeform 60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77" name="Freeform 61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78" name="Group 62"/>
            <p:cNvGrpSpPr>
              <a:grpSpLocks/>
            </p:cNvGrpSpPr>
            <p:nvPr/>
          </p:nvGrpSpPr>
          <p:grpSpPr bwMode="auto">
            <a:xfrm flipV="1">
              <a:off x="3719513" y="3565525"/>
              <a:ext cx="334962" cy="1779588"/>
              <a:chOff x="1980" y="2160"/>
              <a:chExt cx="386" cy="1588"/>
            </a:xfrm>
          </p:grpSpPr>
          <p:sp>
            <p:nvSpPr>
              <p:cNvPr id="9279" name="Oval 63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0" name="Freeform 64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1" name="Freeform 65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82" name="Group 66"/>
            <p:cNvGrpSpPr>
              <a:grpSpLocks/>
            </p:cNvGrpSpPr>
            <p:nvPr/>
          </p:nvGrpSpPr>
          <p:grpSpPr bwMode="auto">
            <a:xfrm flipV="1">
              <a:off x="4054475" y="3983038"/>
              <a:ext cx="311150" cy="1362075"/>
              <a:chOff x="2700" y="2160"/>
              <a:chExt cx="360" cy="1215"/>
            </a:xfrm>
          </p:grpSpPr>
          <p:sp>
            <p:nvSpPr>
              <p:cNvPr id="9283" name="Oval 67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4" name="Freeform 68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5" name="Freeform 69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86" name="Group 70"/>
            <p:cNvGrpSpPr>
              <a:grpSpLocks/>
            </p:cNvGrpSpPr>
            <p:nvPr/>
          </p:nvGrpSpPr>
          <p:grpSpPr bwMode="auto">
            <a:xfrm flipH="1" flipV="1">
              <a:off x="4656138" y="3565525"/>
              <a:ext cx="334962" cy="1779588"/>
              <a:chOff x="1980" y="2160"/>
              <a:chExt cx="386" cy="1588"/>
            </a:xfrm>
          </p:grpSpPr>
          <p:sp>
            <p:nvSpPr>
              <p:cNvPr id="9287" name="Oval 71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8" name="Freeform 72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9" name="Freeform 73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90" name="Group 74"/>
            <p:cNvGrpSpPr>
              <a:grpSpLocks/>
            </p:cNvGrpSpPr>
            <p:nvPr/>
          </p:nvGrpSpPr>
          <p:grpSpPr bwMode="auto">
            <a:xfrm>
              <a:off x="3657600" y="2305050"/>
              <a:ext cx="228600" cy="1308100"/>
              <a:chOff x="5940" y="3834"/>
              <a:chExt cx="200" cy="1206"/>
            </a:xfrm>
          </p:grpSpPr>
          <p:sp>
            <p:nvSpPr>
              <p:cNvPr id="9291" name="Oval 75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92" name="Freeform 76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93" name="Group 77"/>
            <p:cNvGrpSpPr>
              <a:grpSpLocks/>
            </p:cNvGrpSpPr>
            <p:nvPr/>
          </p:nvGrpSpPr>
          <p:grpSpPr bwMode="auto">
            <a:xfrm>
              <a:off x="3962400" y="2305050"/>
              <a:ext cx="228600" cy="1308100"/>
              <a:chOff x="5940" y="3834"/>
              <a:chExt cx="200" cy="1206"/>
            </a:xfrm>
          </p:grpSpPr>
          <p:sp>
            <p:nvSpPr>
              <p:cNvPr id="9294" name="Oval 78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95" name="Freeform 79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96" name="Group 80"/>
            <p:cNvGrpSpPr>
              <a:grpSpLocks/>
            </p:cNvGrpSpPr>
            <p:nvPr/>
          </p:nvGrpSpPr>
          <p:grpSpPr bwMode="auto">
            <a:xfrm>
              <a:off x="4656138" y="2305050"/>
              <a:ext cx="228600" cy="1308100"/>
              <a:chOff x="5940" y="3834"/>
              <a:chExt cx="200" cy="1206"/>
            </a:xfrm>
          </p:grpSpPr>
          <p:sp>
            <p:nvSpPr>
              <p:cNvPr id="9297" name="Oval 81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98" name="Freeform 82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solidFill>
                <a:srgbClr val="FF0000"/>
              </a:soli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99" name="Group 83"/>
            <p:cNvGrpSpPr>
              <a:grpSpLocks/>
            </p:cNvGrpSpPr>
            <p:nvPr/>
          </p:nvGrpSpPr>
          <p:grpSpPr bwMode="auto">
            <a:xfrm>
              <a:off x="5233988" y="2362200"/>
              <a:ext cx="228600" cy="1308100"/>
              <a:chOff x="5940" y="3834"/>
              <a:chExt cx="200" cy="1206"/>
            </a:xfrm>
          </p:grpSpPr>
          <p:sp>
            <p:nvSpPr>
              <p:cNvPr id="9300" name="Oval 84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01" name="Freeform 85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02" name="Group 86"/>
            <p:cNvGrpSpPr>
              <a:grpSpLocks/>
            </p:cNvGrpSpPr>
            <p:nvPr/>
          </p:nvGrpSpPr>
          <p:grpSpPr bwMode="auto">
            <a:xfrm>
              <a:off x="5580063" y="2305050"/>
              <a:ext cx="228600" cy="1308100"/>
              <a:chOff x="5940" y="3834"/>
              <a:chExt cx="200" cy="1206"/>
            </a:xfrm>
          </p:grpSpPr>
          <p:sp>
            <p:nvSpPr>
              <p:cNvPr id="9303" name="Oval 87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04" name="Freeform 88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solidFill>
                <a:srgbClr val="FF0000"/>
              </a:soli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05" name="Group 89"/>
            <p:cNvGrpSpPr>
              <a:grpSpLocks/>
            </p:cNvGrpSpPr>
            <p:nvPr/>
          </p:nvGrpSpPr>
          <p:grpSpPr bwMode="auto">
            <a:xfrm rot="10800000">
              <a:off x="3581400" y="3800475"/>
              <a:ext cx="228600" cy="1308100"/>
              <a:chOff x="5940" y="3834"/>
              <a:chExt cx="200" cy="1206"/>
            </a:xfrm>
          </p:grpSpPr>
          <p:sp>
            <p:nvSpPr>
              <p:cNvPr id="9306" name="Oval 90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07" name="Freeform 91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08" name="Group 92"/>
            <p:cNvGrpSpPr>
              <a:grpSpLocks/>
            </p:cNvGrpSpPr>
            <p:nvPr/>
          </p:nvGrpSpPr>
          <p:grpSpPr bwMode="auto">
            <a:xfrm rot="10800000">
              <a:off x="3889375" y="3649663"/>
              <a:ext cx="228600" cy="1308100"/>
              <a:chOff x="5940" y="3834"/>
              <a:chExt cx="200" cy="1206"/>
            </a:xfrm>
          </p:grpSpPr>
          <p:sp>
            <p:nvSpPr>
              <p:cNvPr id="9309" name="Oval 93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0" name="Freeform 94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11" name="Group 95"/>
            <p:cNvGrpSpPr>
              <a:grpSpLocks/>
            </p:cNvGrpSpPr>
            <p:nvPr/>
          </p:nvGrpSpPr>
          <p:grpSpPr bwMode="auto">
            <a:xfrm rot="10800000" flipH="1">
              <a:off x="5540375" y="3725863"/>
              <a:ext cx="228600" cy="1308100"/>
              <a:chOff x="5940" y="3834"/>
              <a:chExt cx="200" cy="1206"/>
            </a:xfrm>
          </p:grpSpPr>
          <p:sp>
            <p:nvSpPr>
              <p:cNvPr id="9312" name="Oval 96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3" name="Freeform 97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14" name="Group 98"/>
            <p:cNvGrpSpPr>
              <a:grpSpLocks/>
            </p:cNvGrpSpPr>
            <p:nvPr/>
          </p:nvGrpSpPr>
          <p:grpSpPr bwMode="auto">
            <a:xfrm rot="10800000" flipH="1">
              <a:off x="5195888" y="3733800"/>
              <a:ext cx="228600" cy="1308100"/>
              <a:chOff x="5940" y="3834"/>
              <a:chExt cx="200" cy="1206"/>
            </a:xfrm>
            <a:solidFill>
              <a:srgbClr val="C00000"/>
            </a:solidFill>
          </p:grpSpPr>
          <p:sp>
            <p:nvSpPr>
              <p:cNvPr id="9315" name="Oval 99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pFill/>
              <a:ln w="1905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6" name="Freeform 100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p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17" name="Group 101"/>
            <p:cNvGrpSpPr>
              <a:grpSpLocks/>
            </p:cNvGrpSpPr>
            <p:nvPr/>
          </p:nvGrpSpPr>
          <p:grpSpPr bwMode="auto">
            <a:xfrm rot="10800000" flipH="1">
              <a:off x="4275138" y="3724275"/>
              <a:ext cx="228600" cy="1308100"/>
              <a:chOff x="5940" y="3834"/>
              <a:chExt cx="200" cy="1206"/>
            </a:xfrm>
          </p:grpSpPr>
          <p:sp>
            <p:nvSpPr>
              <p:cNvPr id="9318" name="Oval 102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9" name="Freeform 103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solidFill>
                <a:srgbClr val="FF0000"/>
              </a:soli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20" name="Group 104"/>
            <p:cNvGrpSpPr>
              <a:grpSpLocks/>
            </p:cNvGrpSpPr>
            <p:nvPr/>
          </p:nvGrpSpPr>
          <p:grpSpPr bwMode="auto">
            <a:xfrm rot="10800000" flipH="1">
              <a:off x="4581525" y="3581400"/>
              <a:ext cx="228600" cy="1308100"/>
              <a:chOff x="5940" y="3834"/>
              <a:chExt cx="200" cy="1206"/>
            </a:xfrm>
          </p:grpSpPr>
          <p:sp>
            <p:nvSpPr>
              <p:cNvPr id="9321" name="Oval 105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2" name="Freeform 106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23" name="Group 107"/>
            <p:cNvGrpSpPr>
              <a:grpSpLocks/>
            </p:cNvGrpSpPr>
            <p:nvPr/>
          </p:nvGrpSpPr>
          <p:grpSpPr bwMode="auto">
            <a:xfrm rot="10800000" flipH="1">
              <a:off x="4851400" y="3800475"/>
              <a:ext cx="228600" cy="1308100"/>
              <a:chOff x="5940" y="3834"/>
              <a:chExt cx="200" cy="1206"/>
            </a:xfrm>
          </p:grpSpPr>
          <p:sp>
            <p:nvSpPr>
              <p:cNvPr id="9324" name="Oval 108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5" name="Freeform 109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solidFill>
                <a:srgbClr val="FF0000"/>
              </a:soli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26" name="Group 110"/>
            <p:cNvGrpSpPr>
              <a:grpSpLocks/>
            </p:cNvGrpSpPr>
            <p:nvPr/>
          </p:nvGrpSpPr>
          <p:grpSpPr bwMode="auto">
            <a:xfrm flipH="1">
              <a:off x="4876800" y="2349500"/>
              <a:ext cx="228600" cy="1308100"/>
              <a:chOff x="5940" y="3834"/>
              <a:chExt cx="200" cy="1206"/>
            </a:xfrm>
          </p:grpSpPr>
          <p:sp>
            <p:nvSpPr>
              <p:cNvPr id="9327" name="Oval 111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8" name="Freeform 112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30" name="Group 114"/>
            <p:cNvGrpSpPr>
              <a:grpSpLocks/>
            </p:cNvGrpSpPr>
            <p:nvPr/>
          </p:nvGrpSpPr>
          <p:grpSpPr bwMode="auto">
            <a:xfrm>
              <a:off x="4271963" y="2343150"/>
              <a:ext cx="228600" cy="1308100"/>
              <a:chOff x="5940" y="3834"/>
              <a:chExt cx="200" cy="1206"/>
            </a:xfrm>
          </p:grpSpPr>
          <p:sp>
            <p:nvSpPr>
              <p:cNvPr id="9331" name="Oval 115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2" name="Freeform 116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9333" name="Picture 117" descr="E2TMhelix"/>
            <p:cNvPicPr preferRelativeResize="0"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90" t="41125" r="8749" b="39111"/>
            <a:stretch/>
          </p:blipFill>
          <p:spPr bwMode="auto">
            <a:xfrm rot="5400000">
              <a:off x="3027982" y="3793971"/>
              <a:ext cx="2697512" cy="317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334" name="Group 118"/>
            <p:cNvGrpSpPr>
              <a:grpSpLocks/>
            </p:cNvGrpSpPr>
            <p:nvPr/>
          </p:nvGrpSpPr>
          <p:grpSpPr bwMode="auto">
            <a:xfrm flipH="1">
              <a:off x="5667710" y="1970088"/>
              <a:ext cx="312401" cy="1779587"/>
              <a:chOff x="1980" y="2160"/>
              <a:chExt cx="360" cy="1588"/>
            </a:xfrm>
          </p:grpSpPr>
          <p:sp>
            <p:nvSpPr>
              <p:cNvPr id="9335" name="Oval 119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6" name="Freeform 120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417" name="Text Box 201"/>
          <p:cNvSpPr txBox="1">
            <a:spLocks noChangeArrowheads="1"/>
          </p:cNvSpPr>
          <p:nvPr/>
        </p:nvSpPr>
        <p:spPr bwMode="auto">
          <a:xfrm>
            <a:off x="1123491" y="359987"/>
            <a:ext cx="20645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Insect membrane</a:t>
            </a:r>
          </a:p>
        </p:txBody>
      </p:sp>
      <p:sp>
        <p:nvSpPr>
          <p:cNvPr id="9418" name="Text Box 202"/>
          <p:cNvSpPr txBox="1">
            <a:spLocks noChangeArrowheads="1"/>
          </p:cNvSpPr>
          <p:nvPr/>
        </p:nvSpPr>
        <p:spPr bwMode="auto">
          <a:xfrm>
            <a:off x="5126659" y="356239"/>
            <a:ext cx="26191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Mammalian membrane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85382" y="4199929"/>
            <a:ext cx="2720930" cy="1597988"/>
            <a:chOff x="450850" y="2087564"/>
            <a:chExt cx="2640013" cy="3205163"/>
          </a:xfrm>
        </p:grpSpPr>
        <p:grpSp>
          <p:nvGrpSpPr>
            <p:cNvPr id="9339" name="Group 123"/>
            <p:cNvGrpSpPr>
              <a:grpSpLocks/>
            </p:cNvGrpSpPr>
            <p:nvPr/>
          </p:nvGrpSpPr>
          <p:grpSpPr bwMode="auto">
            <a:xfrm>
              <a:off x="450850" y="2087564"/>
              <a:ext cx="2640013" cy="3205163"/>
              <a:chOff x="284" y="1315"/>
              <a:chExt cx="1663" cy="2019"/>
            </a:xfrm>
          </p:grpSpPr>
          <p:grpSp>
            <p:nvGrpSpPr>
              <p:cNvPr id="9340" name="Group 124"/>
              <p:cNvGrpSpPr>
                <a:grpSpLocks/>
              </p:cNvGrpSpPr>
              <p:nvPr/>
            </p:nvGrpSpPr>
            <p:grpSpPr bwMode="auto">
              <a:xfrm flipV="1">
                <a:off x="1106" y="2445"/>
                <a:ext cx="207" cy="622"/>
                <a:chOff x="2700" y="2160"/>
                <a:chExt cx="360" cy="1215"/>
              </a:xfrm>
            </p:grpSpPr>
            <p:sp>
              <p:nvSpPr>
                <p:cNvPr id="9341" name="Oval 125"/>
                <p:cNvSpPr>
                  <a:spLocks noChangeArrowheads="1"/>
                </p:cNvSpPr>
                <p:nvPr/>
              </p:nvSpPr>
              <p:spPr bwMode="auto">
                <a:xfrm>
                  <a:off x="270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42" name="Freeform 126"/>
                <p:cNvSpPr>
                  <a:spLocks/>
                </p:cNvSpPr>
                <p:nvPr/>
              </p:nvSpPr>
              <p:spPr bwMode="auto">
                <a:xfrm>
                  <a:off x="2700" y="2520"/>
                  <a:ext cx="210" cy="855"/>
                </a:xfrm>
                <a:custGeom>
                  <a:avLst/>
                  <a:gdLst>
                    <a:gd name="T0" fmla="*/ 60 w 210"/>
                    <a:gd name="T1" fmla="*/ 0 h 855"/>
                    <a:gd name="T2" fmla="*/ 0 w 210"/>
                    <a:gd name="T3" fmla="*/ 360 h 855"/>
                    <a:gd name="T4" fmla="*/ 15 w 210"/>
                    <a:gd name="T5" fmla="*/ 630 h 855"/>
                    <a:gd name="T6" fmla="*/ 210 w 210"/>
                    <a:gd name="T7" fmla="*/ 855 h 8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0" h="855">
                      <a:moveTo>
                        <a:pt x="60" y="0"/>
                      </a:moveTo>
                      <a:cubicBezTo>
                        <a:pt x="30" y="119"/>
                        <a:pt x="15" y="238"/>
                        <a:pt x="0" y="360"/>
                      </a:cubicBezTo>
                      <a:cubicBezTo>
                        <a:pt x="5" y="450"/>
                        <a:pt x="3" y="541"/>
                        <a:pt x="15" y="630"/>
                      </a:cubicBezTo>
                      <a:cubicBezTo>
                        <a:pt x="27" y="721"/>
                        <a:pt x="146" y="791"/>
                        <a:pt x="210" y="85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43" name="Freeform 127"/>
                <p:cNvSpPr>
                  <a:spLocks/>
                </p:cNvSpPr>
                <p:nvPr/>
              </p:nvSpPr>
              <p:spPr bwMode="auto">
                <a:xfrm>
                  <a:off x="2749" y="2520"/>
                  <a:ext cx="298" cy="570"/>
                </a:xfrm>
                <a:custGeom>
                  <a:avLst/>
                  <a:gdLst>
                    <a:gd name="T0" fmla="*/ 221 w 298"/>
                    <a:gd name="T1" fmla="*/ 0 h 570"/>
                    <a:gd name="T2" fmla="*/ 176 w 298"/>
                    <a:gd name="T3" fmla="*/ 15 h 570"/>
                    <a:gd name="T4" fmla="*/ 71 w 298"/>
                    <a:gd name="T5" fmla="*/ 150 h 570"/>
                    <a:gd name="T6" fmla="*/ 101 w 298"/>
                    <a:gd name="T7" fmla="*/ 480 h 570"/>
                    <a:gd name="T8" fmla="*/ 281 w 298"/>
                    <a:gd name="T9" fmla="*/ 510 h 570"/>
                    <a:gd name="T10" fmla="*/ 281 w 298"/>
                    <a:gd name="T11" fmla="*/ 570 h 5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8" h="570">
                      <a:moveTo>
                        <a:pt x="221" y="0"/>
                      </a:moveTo>
                      <a:cubicBezTo>
                        <a:pt x="206" y="5"/>
                        <a:pt x="187" y="4"/>
                        <a:pt x="176" y="15"/>
                      </a:cubicBezTo>
                      <a:cubicBezTo>
                        <a:pt x="136" y="55"/>
                        <a:pt x="111" y="110"/>
                        <a:pt x="71" y="150"/>
                      </a:cubicBezTo>
                      <a:cubicBezTo>
                        <a:pt x="37" y="251"/>
                        <a:pt x="0" y="400"/>
                        <a:pt x="101" y="480"/>
                      </a:cubicBezTo>
                      <a:cubicBezTo>
                        <a:pt x="148" y="518"/>
                        <a:pt x="228" y="480"/>
                        <a:pt x="281" y="510"/>
                      </a:cubicBezTo>
                      <a:cubicBezTo>
                        <a:pt x="298" y="520"/>
                        <a:pt x="281" y="550"/>
                        <a:pt x="281" y="570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44" name="Group 128"/>
              <p:cNvGrpSpPr>
                <a:grpSpLocks/>
              </p:cNvGrpSpPr>
              <p:nvPr/>
            </p:nvGrpSpPr>
            <p:grpSpPr bwMode="auto">
              <a:xfrm flipV="1">
                <a:off x="903" y="2469"/>
                <a:ext cx="207" cy="622"/>
                <a:chOff x="2700" y="2160"/>
                <a:chExt cx="360" cy="1215"/>
              </a:xfrm>
            </p:grpSpPr>
            <p:sp>
              <p:nvSpPr>
                <p:cNvPr id="9345" name="Oval 129"/>
                <p:cNvSpPr>
                  <a:spLocks noChangeArrowheads="1"/>
                </p:cNvSpPr>
                <p:nvPr/>
              </p:nvSpPr>
              <p:spPr bwMode="auto">
                <a:xfrm>
                  <a:off x="270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46" name="Freeform 130"/>
                <p:cNvSpPr>
                  <a:spLocks/>
                </p:cNvSpPr>
                <p:nvPr/>
              </p:nvSpPr>
              <p:spPr bwMode="auto">
                <a:xfrm>
                  <a:off x="2700" y="2520"/>
                  <a:ext cx="210" cy="855"/>
                </a:xfrm>
                <a:custGeom>
                  <a:avLst/>
                  <a:gdLst>
                    <a:gd name="T0" fmla="*/ 60 w 210"/>
                    <a:gd name="T1" fmla="*/ 0 h 855"/>
                    <a:gd name="T2" fmla="*/ 0 w 210"/>
                    <a:gd name="T3" fmla="*/ 360 h 855"/>
                    <a:gd name="T4" fmla="*/ 15 w 210"/>
                    <a:gd name="T5" fmla="*/ 630 h 855"/>
                    <a:gd name="T6" fmla="*/ 210 w 210"/>
                    <a:gd name="T7" fmla="*/ 855 h 8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0" h="855">
                      <a:moveTo>
                        <a:pt x="60" y="0"/>
                      </a:moveTo>
                      <a:cubicBezTo>
                        <a:pt x="30" y="119"/>
                        <a:pt x="15" y="238"/>
                        <a:pt x="0" y="360"/>
                      </a:cubicBezTo>
                      <a:cubicBezTo>
                        <a:pt x="5" y="450"/>
                        <a:pt x="3" y="541"/>
                        <a:pt x="15" y="630"/>
                      </a:cubicBezTo>
                      <a:cubicBezTo>
                        <a:pt x="27" y="721"/>
                        <a:pt x="146" y="791"/>
                        <a:pt x="210" y="85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47" name="Freeform 131"/>
                <p:cNvSpPr>
                  <a:spLocks/>
                </p:cNvSpPr>
                <p:nvPr/>
              </p:nvSpPr>
              <p:spPr bwMode="auto">
                <a:xfrm>
                  <a:off x="2749" y="2520"/>
                  <a:ext cx="298" cy="570"/>
                </a:xfrm>
                <a:custGeom>
                  <a:avLst/>
                  <a:gdLst>
                    <a:gd name="T0" fmla="*/ 221 w 298"/>
                    <a:gd name="T1" fmla="*/ 0 h 570"/>
                    <a:gd name="T2" fmla="*/ 176 w 298"/>
                    <a:gd name="T3" fmla="*/ 15 h 570"/>
                    <a:gd name="T4" fmla="*/ 71 w 298"/>
                    <a:gd name="T5" fmla="*/ 150 h 570"/>
                    <a:gd name="T6" fmla="*/ 101 w 298"/>
                    <a:gd name="T7" fmla="*/ 480 h 570"/>
                    <a:gd name="T8" fmla="*/ 281 w 298"/>
                    <a:gd name="T9" fmla="*/ 510 h 570"/>
                    <a:gd name="T10" fmla="*/ 281 w 298"/>
                    <a:gd name="T11" fmla="*/ 570 h 5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8" h="570">
                      <a:moveTo>
                        <a:pt x="221" y="0"/>
                      </a:moveTo>
                      <a:cubicBezTo>
                        <a:pt x="206" y="5"/>
                        <a:pt x="187" y="4"/>
                        <a:pt x="176" y="15"/>
                      </a:cubicBezTo>
                      <a:cubicBezTo>
                        <a:pt x="136" y="55"/>
                        <a:pt x="111" y="110"/>
                        <a:pt x="71" y="150"/>
                      </a:cubicBezTo>
                      <a:cubicBezTo>
                        <a:pt x="37" y="251"/>
                        <a:pt x="0" y="400"/>
                        <a:pt x="101" y="480"/>
                      </a:cubicBezTo>
                      <a:cubicBezTo>
                        <a:pt x="148" y="518"/>
                        <a:pt x="228" y="480"/>
                        <a:pt x="281" y="510"/>
                      </a:cubicBezTo>
                      <a:cubicBezTo>
                        <a:pt x="298" y="520"/>
                        <a:pt x="281" y="550"/>
                        <a:pt x="281" y="570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48" name="Group 132"/>
              <p:cNvGrpSpPr>
                <a:grpSpLocks/>
              </p:cNvGrpSpPr>
              <p:nvPr/>
            </p:nvGrpSpPr>
            <p:grpSpPr bwMode="auto">
              <a:xfrm flipH="1">
                <a:off x="1141" y="1315"/>
                <a:ext cx="221" cy="1021"/>
                <a:chOff x="1980" y="2160"/>
                <a:chExt cx="386" cy="1588"/>
              </a:xfrm>
            </p:grpSpPr>
            <p:sp>
              <p:nvSpPr>
                <p:cNvPr id="9349" name="Oval 133"/>
                <p:cNvSpPr>
                  <a:spLocks noChangeArrowheads="1"/>
                </p:cNvSpPr>
                <p:nvPr/>
              </p:nvSpPr>
              <p:spPr bwMode="auto">
                <a:xfrm>
                  <a:off x="198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50" name="Freeform 134"/>
                <p:cNvSpPr>
                  <a:spLocks/>
                </p:cNvSpPr>
                <p:nvPr/>
              </p:nvSpPr>
              <p:spPr bwMode="auto">
                <a:xfrm>
                  <a:off x="2057" y="2505"/>
                  <a:ext cx="179" cy="1243"/>
                </a:xfrm>
                <a:custGeom>
                  <a:avLst/>
                  <a:gdLst>
                    <a:gd name="T0" fmla="*/ 73 w 178"/>
                    <a:gd name="T1" fmla="*/ 0 h 1243"/>
                    <a:gd name="T2" fmla="*/ 13 w 178"/>
                    <a:gd name="T3" fmla="*/ 195 h 1243"/>
                    <a:gd name="T4" fmla="*/ 43 w 178"/>
                    <a:gd name="T5" fmla="*/ 600 h 1243"/>
                    <a:gd name="T6" fmla="*/ 178 w 178"/>
                    <a:gd name="T7" fmla="*/ 840 h 1243"/>
                    <a:gd name="T8" fmla="*/ 163 w 178"/>
                    <a:gd name="T9" fmla="*/ 1050 h 1243"/>
                    <a:gd name="T10" fmla="*/ 133 w 178"/>
                    <a:gd name="T11" fmla="*/ 1125 h 1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8" h="1243">
                      <a:moveTo>
                        <a:pt x="73" y="0"/>
                      </a:moveTo>
                      <a:cubicBezTo>
                        <a:pt x="51" y="66"/>
                        <a:pt x="30" y="128"/>
                        <a:pt x="13" y="195"/>
                      </a:cubicBezTo>
                      <a:cubicBezTo>
                        <a:pt x="19" y="330"/>
                        <a:pt x="0" y="472"/>
                        <a:pt x="43" y="600"/>
                      </a:cubicBezTo>
                      <a:cubicBezTo>
                        <a:pt x="73" y="689"/>
                        <a:pt x="148" y="751"/>
                        <a:pt x="178" y="840"/>
                      </a:cubicBezTo>
                      <a:cubicBezTo>
                        <a:pt x="173" y="910"/>
                        <a:pt x="175" y="981"/>
                        <a:pt x="163" y="1050"/>
                      </a:cubicBezTo>
                      <a:cubicBezTo>
                        <a:pt x="131" y="1243"/>
                        <a:pt x="133" y="1059"/>
                        <a:pt x="133" y="112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51" name="Freeform 135"/>
                <p:cNvSpPr>
                  <a:spLocks/>
                </p:cNvSpPr>
                <p:nvPr/>
              </p:nvSpPr>
              <p:spPr bwMode="auto">
                <a:xfrm>
                  <a:off x="2220" y="2490"/>
                  <a:ext cx="146" cy="975"/>
                </a:xfrm>
                <a:custGeom>
                  <a:avLst/>
                  <a:gdLst>
                    <a:gd name="T0" fmla="*/ 15 w 146"/>
                    <a:gd name="T1" fmla="*/ 0 h 975"/>
                    <a:gd name="T2" fmla="*/ 0 w 146"/>
                    <a:gd name="T3" fmla="*/ 615 h 975"/>
                    <a:gd name="T4" fmla="*/ 15 w 146"/>
                    <a:gd name="T5" fmla="*/ 765 h 975"/>
                    <a:gd name="T6" fmla="*/ 135 w 146"/>
                    <a:gd name="T7" fmla="*/ 885 h 975"/>
                    <a:gd name="T8" fmla="*/ 135 w 146"/>
                    <a:gd name="T9" fmla="*/ 975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" h="975">
                      <a:moveTo>
                        <a:pt x="15" y="0"/>
                      </a:moveTo>
                      <a:cubicBezTo>
                        <a:pt x="10" y="205"/>
                        <a:pt x="0" y="410"/>
                        <a:pt x="0" y="615"/>
                      </a:cubicBezTo>
                      <a:cubicBezTo>
                        <a:pt x="0" y="665"/>
                        <a:pt x="0" y="717"/>
                        <a:pt x="15" y="765"/>
                      </a:cubicBezTo>
                      <a:cubicBezTo>
                        <a:pt x="22" y="786"/>
                        <a:pt x="131" y="876"/>
                        <a:pt x="135" y="885"/>
                      </a:cubicBezTo>
                      <a:cubicBezTo>
                        <a:pt x="146" y="913"/>
                        <a:pt x="135" y="945"/>
                        <a:pt x="135" y="97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53" name="Group 137"/>
              <p:cNvGrpSpPr>
                <a:grpSpLocks/>
              </p:cNvGrpSpPr>
              <p:nvPr/>
            </p:nvGrpSpPr>
            <p:grpSpPr bwMode="auto">
              <a:xfrm>
                <a:off x="475" y="1315"/>
                <a:ext cx="222" cy="1021"/>
                <a:chOff x="1980" y="2160"/>
                <a:chExt cx="386" cy="1588"/>
              </a:xfrm>
            </p:grpSpPr>
            <p:sp>
              <p:nvSpPr>
                <p:cNvPr id="9354" name="Oval 138"/>
                <p:cNvSpPr>
                  <a:spLocks noChangeArrowheads="1"/>
                </p:cNvSpPr>
                <p:nvPr/>
              </p:nvSpPr>
              <p:spPr bwMode="auto">
                <a:xfrm>
                  <a:off x="198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55" name="Freeform 139"/>
                <p:cNvSpPr>
                  <a:spLocks/>
                </p:cNvSpPr>
                <p:nvPr/>
              </p:nvSpPr>
              <p:spPr bwMode="auto">
                <a:xfrm>
                  <a:off x="2057" y="2505"/>
                  <a:ext cx="179" cy="1243"/>
                </a:xfrm>
                <a:custGeom>
                  <a:avLst/>
                  <a:gdLst>
                    <a:gd name="T0" fmla="*/ 73 w 178"/>
                    <a:gd name="T1" fmla="*/ 0 h 1243"/>
                    <a:gd name="T2" fmla="*/ 13 w 178"/>
                    <a:gd name="T3" fmla="*/ 195 h 1243"/>
                    <a:gd name="T4" fmla="*/ 43 w 178"/>
                    <a:gd name="T5" fmla="*/ 600 h 1243"/>
                    <a:gd name="T6" fmla="*/ 178 w 178"/>
                    <a:gd name="T7" fmla="*/ 840 h 1243"/>
                    <a:gd name="T8" fmla="*/ 163 w 178"/>
                    <a:gd name="T9" fmla="*/ 1050 h 1243"/>
                    <a:gd name="T10" fmla="*/ 133 w 178"/>
                    <a:gd name="T11" fmla="*/ 1125 h 1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8" h="1243">
                      <a:moveTo>
                        <a:pt x="73" y="0"/>
                      </a:moveTo>
                      <a:cubicBezTo>
                        <a:pt x="51" y="66"/>
                        <a:pt x="30" y="128"/>
                        <a:pt x="13" y="195"/>
                      </a:cubicBezTo>
                      <a:cubicBezTo>
                        <a:pt x="19" y="330"/>
                        <a:pt x="0" y="472"/>
                        <a:pt x="43" y="600"/>
                      </a:cubicBezTo>
                      <a:cubicBezTo>
                        <a:pt x="73" y="689"/>
                        <a:pt x="148" y="751"/>
                        <a:pt x="178" y="840"/>
                      </a:cubicBezTo>
                      <a:cubicBezTo>
                        <a:pt x="173" y="910"/>
                        <a:pt x="175" y="981"/>
                        <a:pt x="163" y="1050"/>
                      </a:cubicBezTo>
                      <a:cubicBezTo>
                        <a:pt x="131" y="1243"/>
                        <a:pt x="133" y="1059"/>
                        <a:pt x="133" y="112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56" name="Freeform 140"/>
                <p:cNvSpPr>
                  <a:spLocks/>
                </p:cNvSpPr>
                <p:nvPr/>
              </p:nvSpPr>
              <p:spPr bwMode="auto">
                <a:xfrm>
                  <a:off x="2220" y="2490"/>
                  <a:ext cx="146" cy="975"/>
                </a:xfrm>
                <a:custGeom>
                  <a:avLst/>
                  <a:gdLst>
                    <a:gd name="T0" fmla="*/ 15 w 146"/>
                    <a:gd name="T1" fmla="*/ 0 h 975"/>
                    <a:gd name="T2" fmla="*/ 0 w 146"/>
                    <a:gd name="T3" fmla="*/ 615 h 975"/>
                    <a:gd name="T4" fmla="*/ 15 w 146"/>
                    <a:gd name="T5" fmla="*/ 765 h 975"/>
                    <a:gd name="T6" fmla="*/ 135 w 146"/>
                    <a:gd name="T7" fmla="*/ 885 h 975"/>
                    <a:gd name="T8" fmla="*/ 135 w 146"/>
                    <a:gd name="T9" fmla="*/ 975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" h="975">
                      <a:moveTo>
                        <a:pt x="15" y="0"/>
                      </a:moveTo>
                      <a:cubicBezTo>
                        <a:pt x="10" y="205"/>
                        <a:pt x="0" y="410"/>
                        <a:pt x="0" y="615"/>
                      </a:cubicBezTo>
                      <a:cubicBezTo>
                        <a:pt x="0" y="665"/>
                        <a:pt x="0" y="717"/>
                        <a:pt x="15" y="765"/>
                      </a:cubicBezTo>
                      <a:cubicBezTo>
                        <a:pt x="22" y="786"/>
                        <a:pt x="131" y="876"/>
                        <a:pt x="135" y="885"/>
                      </a:cubicBezTo>
                      <a:cubicBezTo>
                        <a:pt x="146" y="913"/>
                        <a:pt x="135" y="945"/>
                        <a:pt x="135" y="97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58" name="Group 142"/>
              <p:cNvGrpSpPr>
                <a:grpSpLocks/>
              </p:cNvGrpSpPr>
              <p:nvPr/>
            </p:nvGrpSpPr>
            <p:grpSpPr bwMode="auto">
              <a:xfrm>
                <a:off x="284" y="1315"/>
                <a:ext cx="221" cy="1021"/>
                <a:chOff x="1980" y="2160"/>
                <a:chExt cx="386" cy="1588"/>
              </a:xfrm>
            </p:grpSpPr>
            <p:sp>
              <p:nvSpPr>
                <p:cNvPr id="9359" name="Oval 143"/>
                <p:cNvSpPr>
                  <a:spLocks noChangeArrowheads="1"/>
                </p:cNvSpPr>
                <p:nvPr/>
              </p:nvSpPr>
              <p:spPr bwMode="auto">
                <a:xfrm>
                  <a:off x="198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60" name="Freeform 144"/>
                <p:cNvSpPr>
                  <a:spLocks/>
                </p:cNvSpPr>
                <p:nvPr/>
              </p:nvSpPr>
              <p:spPr bwMode="auto">
                <a:xfrm>
                  <a:off x="2057" y="2505"/>
                  <a:ext cx="179" cy="1243"/>
                </a:xfrm>
                <a:custGeom>
                  <a:avLst/>
                  <a:gdLst>
                    <a:gd name="T0" fmla="*/ 73 w 178"/>
                    <a:gd name="T1" fmla="*/ 0 h 1243"/>
                    <a:gd name="T2" fmla="*/ 13 w 178"/>
                    <a:gd name="T3" fmla="*/ 195 h 1243"/>
                    <a:gd name="T4" fmla="*/ 43 w 178"/>
                    <a:gd name="T5" fmla="*/ 600 h 1243"/>
                    <a:gd name="T6" fmla="*/ 178 w 178"/>
                    <a:gd name="T7" fmla="*/ 840 h 1243"/>
                    <a:gd name="T8" fmla="*/ 163 w 178"/>
                    <a:gd name="T9" fmla="*/ 1050 h 1243"/>
                    <a:gd name="T10" fmla="*/ 133 w 178"/>
                    <a:gd name="T11" fmla="*/ 1125 h 1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8" h="1243">
                      <a:moveTo>
                        <a:pt x="73" y="0"/>
                      </a:moveTo>
                      <a:cubicBezTo>
                        <a:pt x="51" y="66"/>
                        <a:pt x="30" y="128"/>
                        <a:pt x="13" y="195"/>
                      </a:cubicBezTo>
                      <a:cubicBezTo>
                        <a:pt x="19" y="330"/>
                        <a:pt x="0" y="472"/>
                        <a:pt x="43" y="600"/>
                      </a:cubicBezTo>
                      <a:cubicBezTo>
                        <a:pt x="73" y="689"/>
                        <a:pt x="148" y="751"/>
                        <a:pt x="178" y="840"/>
                      </a:cubicBezTo>
                      <a:cubicBezTo>
                        <a:pt x="173" y="910"/>
                        <a:pt x="175" y="981"/>
                        <a:pt x="163" y="1050"/>
                      </a:cubicBezTo>
                      <a:cubicBezTo>
                        <a:pt x="131" y="1243"/>
                        <a:pt x="133" y="1059"/>
                        <a:pt x="133" y="112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61" name="Freeform 145"/>
                <p:cNvSpPr>
                  <a:spLocks/>
                </p:cNvSpPr>
                <p:nvPr/>
              </p:nvSpPr>
              <p:spPr bwMode="auto">
                <a:xfrm>
                  <a:off x="2220" y="2490"/>
                  <a:ext cx="146" cy="975"/>
                </a:xfrm>
                <a:custGeom>
                  <a:avLst/>
                  <a:gdLst>
                    <a:gd name="T0" fmla="*/ 15 w 146"/>
                    <a:gd name="T1" fmla="*/ 0 h 975"/>
                    <a:gd name="T2" fmla="*/ 0 w 146"/>
                    <a:gd name="T3" fmla="*/ 615 h 975"/>
                    <a:gd name="T4" fmla="*/ 15 w 146"/>
                    <a:gd name="T5" fmla="*/ 765 h 975"/>
                    <a:gd name="T6" fmla="*/ 135 w 146"/>
                    <a:gd name="T7" fmla="*/ 885 h 975"/>
                    <a:gd name="T8" fmla="*/ 135 w 146"/>
                    <a:gd name="T9" fmla="*/ 975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" h="975">
                      <a:moveTo>
                        <a:pt x="15" y="0"/>
                      </a:moveTo>
                      <a:cubicBezTo>
                        <a:pt x="10" y="205"/>
                        <a:pt x="0" y="410"/>
                        <a:pt x="0" y="615"/>
                      </a:cubicBezTo>
                      <a:cubicBezTo>
                        <a:pt x="0" y="665"/>
                        <a:pt x="0" y="717"/>
                        <a:pt x="15" y="765"/>
                      </a:cubicBezTo>
                      <a:cubicBezTo>
                        <a:pt x="22" y="786"/>
                        <a:pt x="131" y="876"/>
                        <a:pt x="135" y="885"/>
                      </a:cubicBezTo>
                      <a:cubicBezTo>
                        <a:pt x="146" y="913"/>
                        <a:pt x="135" y="945"/>
                        <a:pt x="135" y="97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62" name="Group 146"/>
              <p:cNvGrpSpPr>
                <a:grpSpLocks/>
              </p:cNvGrpSpPr>
              <p:nvPr/>
            </p:nvGrpSpPr>
            <p:grpSpPr bwMode="auto">
              <a:xfrm>
                <a:off x="1340" y="1351"/>
                <a:ext cx="221" cy="1021"/>
                <a:chOff x="1980" y="2160"/>
                <a:chExt cx="386" cy="1588"/>
              </a:xfrm>
            </p:grpSpPr>
            <p:sp>
              <p:nvSpPr>
                <p:cNvPr id="9363" name="Oval 147"/>
                <p:cNvSpPr>
                  <a:spLocks noChangeArrowheads="1"/>
                </p:cNvSpPr>
                <p:nvPr/>
              </p:nvSpPr>
              <p:spPr bwMode="auto">
                <a:xfrm>
                  <a:off x="198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64" name="Freeform 148"/>
                <p:cNvSpPr>
                  <a:spLocks/>
                </p:cNvSpPr>
                <p:nvPr/>
              </p:nvSpPr>
              <p:spPr bwMode="auto">
                <a:xfrm>
                  <a:off x="2057" y="2505"/>
                  <a:ext cx="179" cy="1243"/>
                </a:xfrm>
                <a:custGeom>
                  <a:avLst/>
                  <a:gdLst>
                    <a:gd name="T0" fmla="*/ 73 w 178"/>
                    <a:gd name="T1" fmla="*/ 0 h 1243"/>
                    <a:gd name="T2" fmla="*/ 13 w 178"/>
                    <a:gd name="T3" fmla="*/ 195 h 1243"/>
                    <a:gd name="T4" fmla="*/ 43 w 178"/>
                    <a:gd name="T5" fmla="*/ 600 h 1243"/>
                    <a:gd name="T6" fmla="*/ 178 w 178"/>
                    <a:gd name="T7" fmla="*/ 840 h 1243"/>
                    <a:gd name="T8" fmla="*/ 163 w 178"/>
                    <a:gd name="T9" fmla="*/ 1050 h 1243"/>
                    <a:gd name="T10" fmla="*/ 133 w 178"/>
                    <a:gd name="T11" fmla="*/ 1125 h 1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8" h="1243">
                      <a:moveTo>
                        <a:pt x="73" y="0"/>
                      </a:moveTo>
                      <a:cubicBezTo>
                        <a:pt x="51" y="66"/>
                        <a:pt x="30" y="128"/>
                        <a:pt x="13" y="195"/>
                      </a:cubicBezTo>
                      <a:cubicBezTo>
                        <a:pt x="19" y="330"/>
                        <a:pt x="0" y="472"/>
                        <a:pt x="43" y="600"/>
                      </a:cubicBezTo>
                      <a:cubicBezTo>
                        <a:pt x="73" y="689"/>
                        <a:pt x="148" y="751"/>
                        <a:pt x="178" y="840"/>
                      </a:cubicBezTo>
                      <a:cubicBezTo>
                        <a:pt x="173" y="910"/>
                        <a:pt x="175" y="981"/>
                        <a:pt x="163" y="1050"/>
                      </a:cubicBezTo>
                      <a:cubicBezTo>
                        <a:pt x="131" y="1243"/>
                        <a:pt x="133" y="1059"/>
                        <a:pt x="133" y="112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65" name="Freeform 149"/>
                <p:cNvSpPr>
                  <a:spLocks/>
                </p:cNvSpPr>
                <p:nvPr/>
              </p:nvSpPr>
              <p:spPr bwMode="auto">
                <a:xfrm>
                  <a:off x="2220" y="2490"/>
                  <a:ext cx="146" cy="975"/>
                </a:xfrm>
                <a:custGeom>
                  <a:avLst/>
                  <a:gdLst>
                    <a:gd name="T0" fmla="*/ 15 w 146"/>
                    <a:gd name="T1" fmla="*/ 0 h 975"/>
                    <a:gd name="T2" fmla="*/ 0 w 146"/>
                    <a:gd name="T3" fmla="*/ 615 h 975"/>
                    <a:gd name="T4" fmla="*/ 15 w 146"/>
                    <a:gd name="T5" fmla="*/ 765 h 975"/>
                    <a:gd name="T6" fmla="*/ 135 w 146"/>
                    <a:gd name="T7" fmla="*/ 885 h 975"/>
                    <a:gd name="T8" fmla="*/ 135 w 146"/>
                    <a:gd name="T9" fmla="*/ 975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" h="975">
                      <a:moveTo>
                        <a:pt x="15" y="0"/>
                      </a:moveTo>
                      <a:cubicBezTo>
                        <a:pt x="10" y="205"/>
                        <a:pt x="0" y="410"/>
                        <a:pt x="0" y="615"/>
                      </a:cubicBezTo>
                      <a:cubicBezTo>
                        <a:pt x="0" y="665"/>
                        <a:pt x="0" y="717"/>
                        <a:pt x="15" y="765"/>
                      </a:cubicBezTo>
                      <a:cubicBezTo>
                        <a:pt x="22" y="786"/>
                        <a:pt x="131" y="876"/>
                        <a:pt x="135" y="885"/>
                      </a:cubicBezTo>
                      <a:cubicBezTo>
                        <a:pt x="146" y="913"/>
                        <a:pt x="135" y="945"/>
                        <a:pt x="135" y="97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66" name="Group 150"/>
              <p:cNvGrpSpPr>
                <a:grpSpLocks/>
              </p:cNvGrpSpPr>
              <p:nvPr/>
            </p:nvGrpSpPr>
            <p:grpSpPr bwMode="auto">
              <a:xfrm flipH="1" flipV="1">
                <a:off x="1724" y="2262"/>
                <a:ext cx="222" cy="1021"/>
                <a:chOff x="1980" y="2160"/>
                <a:chExt cx="386" cy="1588"/>
              </a:xfrm>
            </p:grpSpPr>
            <p:sp>
              <p:nvSpPr>
                <p:cNvPr id="9367" name="Oval 151"/>
                <p:cNvSpPr>
                  <a:spLocks noChangeArrowheads="1"/>
                </p:cNvSpPr>
                <p:nvPr/>
              </p:nvSpPr>
              <p:spPr bwMode="auto">
                <a:xfrm>
                  <a:off x="198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68" name="Freeform 152"/>
                <p:cNvSpPr>
                  <a:spLocks/>
                </p:cNvSpPr>
                <p:nvPr/>
              </p:nvSpPr>
              <p:spPr bwMode="auto">
                <a:xfrm>
                  <a:off x="2057" y="2505"/>
                  <a:ext cx="179" cy="1243"/>
                </a:xfrm>
                <a:custGeom>
                  <a:avLst/>
                  <a:gdLst>
                    <a:gd name="T0" fmla="*/ 73 w 178"/>
                    <a:gd name="T1" fmla="*/ 0 h 1243"/>
                    <a:gd name="T2" fmla="*/ 13 w 178"/>
                    <a:gd name="T3" fmla="*/ 195 h 1243"/>
                    <a:gd name="T4" fmla="*/ 43 w 178"/>
                    <a:gd name="T5" fmla="*/ 600 h 1243"/>
                    <a:gd name="T6" fmla="*/ 178 w 178"/>
                    <a:gd name="T7" fmla="*/ 840 h 1243"/>
                    <a:gd name="T8" fmla="*/ 163 w 178"/>
                    <a:gd name="T9" fmla="*/ 1050 h 1243"/>
                    <a:gd name="T10" fmla="*/ 133 w 178"/>
                    <a:gd name="T11" fmla="*/ 1125 h 1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8" h="1243">
                      <a:moveTo>
                        <a:pt x="73" y="0"/>
                      </a:moveTo>
                      <a:cubicBezTo>
                        <a:pt x="51" y="66"/>
                        <a:pt x="30" y="128"/>
                        <a:pt x="13" y="195"/>
                      </a:cubicBezTo>
                      <a:cubicBezTo>
                        <a:pt x="19" y="330"/>
                        <a:pt x="0" y="472"/>
                        <a:pt x="43" y="600"/>
                      </a:cubicBezTo>
                      <a:cubicBezTo>
                        <a:pt x="73" y="689"/>
                        <a:pt x="148" y="751"/>
                        <a:pt x="178" y="840"/>
                      </a:cubicBezTo>
                      <a:cubicBezTo>
                        <a:pt x="173" y="910"/>
                        <a:pt x="175" y="981"/>
                        <a:pt x="163" y="1050"/>
                      </a:cubicBezTo>
                      <a:cubicBezTo>
                        <a:pt x="131" y="1243"/>
                        <a:pt x="133" y="1059"/>
                        <a:pt x="133" y="112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69" name="Freeform 153"/>
                <p:cNvSpPr>
                  <a:spLocks/>
                </p:cNvSpPr>
                <p:nvPr/>
              </p:nvSpPr>
              <p:spPr bwMode="auto">
                <a:xfrm>
                  <a:off x="2220" y="2490"/>
                  <a:ext cx="146" cy="975"/>
                </a:xfrm>
                <a:custGeom>
                  <a:avLst/>
                  <a:gdLst>
                    <a:gd name="T0" fmla="*/ 15 w 146"/>
                    <a:gd name="T1" fmla="*/ 0 h 975"/>
                    <a:gd name="T2" fmla="*/ 0 w 146"/>
                    <a:gd name="T3" fmla="*/ 615 h 975"/>
                    <a:gd name="T4" fmla="*/ 15 w 146"/>
                    <a:gd name="T5" fmla="*/ 765 h 975"/>
                    <a:gd name="T6" fmla="*/ 135 w 146"/>
                    <a:gd name="T7" fmla="*/ 885 h 975"/>
                    <a:gd name="T8" fmla="*/ 135 w 146"/>
                    <a:gd name="T9" fmla="*/ 975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" h="975">
                      <a:moveTo>
                        <a:pt x="15" y="0"/>
                      </a:moveTo>
                      <a:cubicBezTo>
                        <a:pt x="10" y="205"/>
                        <a:pt x="0" y="410"/>
                        <a:pt x="0" y="615"/>
                      </a:cubicBezTo>
                      <a:cubicBezTo>
                        <a:pt x="0" y="665"/>
                        <a:pt x="0" y="717"/>
                        <a:pt x="15" y="765"/>
                      </a:cubicBezTo>
                      <a:cubicBezTo>
                        <a:pt x="22" y="786"/>
                        <a:pt x="131" y="876"/>
                        <a:pt x="135" y="885"/>
                      </a:cubicBezTo>
                      <a:cubicBezTo>
                        <a:pt x="146" y="913"/>
                        <a:pt x="135" y="945"/>
                        <a:pt x="135" y="97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70" name="Group 154"/>
              <p:cNvGrpSpPr>
                <a:grpSpLocks/>
              </p:cNvGrpSpPr>
              <p:nvPr/>
            </p:nvGrpSpPr>
            <p:grpSpPr bwMode="auto">
              <a:xfrm flipH="1" flipV="1">
                <a:off x="1488" y="2474"/>
                <a:ext cx="241" cy="730"/>
                <a:chOff x="2700" y="2239"/>
                <a:chExt cx="419" cy="1136"/>
              </a:xfrm>
            </p:grpSpPr>
            <p:sp>
              <p:nvSpPr>
                <p:cNvPr id="9371" name="Oval 155"/>
                <p:cNvSpPr>
                  <a:spLocks noChangeArrowheads="1"/>
                </p:cNvSpPr>
                <p:nvPr/>
              </p:nvSpPr>
              <p:spPr bwMode="auto">
                <a:xfrm>
                  <a:off x="2759" y="2239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72" name="Freeform 156"/>
                <p:cNvSpPr>
                  <a:spLocks/>
                </p:cNvSpPr>
                <p:nvPr/>
              </p:nvSpPr>
              <p:spPr bwMode="auto">
                <a:xfrm>
                  <a:off x="2700" y="2520"/>
                  <a:ext cx="210" cy="855"/>
                </a:xfrm>
                <a:custGeom>
                  <a:avLst/>
                  <a:gdLst>
                    <a:gd name="T0" fmla="*/ 60 w 210"/>
                    <a:gd name="T1" fmla="*/ 0 h 855"/>
                    <a:gd name="T2" fmla="*/ 0 w 210"/>
                    <a:gd name="T3" fmla="*/ 360 h 855"/>
                    <a:gd name="T4" fmla="*/ 15 w 210"/>
                    <a:gd name="T5" fmla="*/ 630 h 855"/>
                    <a:gd name="T6" fmla="*/ 210 w 210"/>
                    <a:gd name="T7" fmla="*/ 855 h 8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0" h="855">
                      <a:moveTo>
                        <a:pt x="60" y="0"/>
                      </a:moveTo>
                      <a:cubicBezTo>
                        <a:pt x="30" y="119"/>
                        <a:pt x="15" y="238"/>
                        <a:pt x="0" y="360"/>
                      </a:cubicBezTo>
                      <a:cubicBezTo>
                        <a:pt x="5" y="450"/>
                        <a:pt x="3" y="541"/>
                        <a:pt x="15" y="630"/>
                      </a:cubicBezTo>
                      <a:cubicBezTo>
                        <a:pt x="27" y="721"/>
                        <a:pt x="146" y="791"/>
                        <a:pt x="210" y="85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73" name="Freeform 157"/>
                <p:cNvSpPr>
                  <a:spLocks/>
                </p:cNvSpPr>
                <p:nvPr/>
              </p:nvSpPr>
              <p:spPr bwMode="auto">
                <a:xfrm>
                  <a:off x="2749" y="2520"/>
                  <a:ext cx="298" cy="570"/>
                </a:xfrm>
                <a:custGeom>
                  <a:avLst/>
                  <a:gdLst>
                    <a:gd name="T0" fmla="*/ 221 w 298"/>
                    <a:gd name="T1" fmla="*/ 0 h 570"/>
                    <a:gd name="T2" fmla="*/ 176 w 298"/>
                    <a:gd name="T3" fmla="*/ 15 h 570"/>
                    <a:gd name="T4" fmla="*/ 71 w 298"/>
                    <a:gd name="T5" fmla="*/ 150 h 570"/>
                    <a:gd name="T6" fmla="*/ 101 w 298"/>
                    <a:gd name="T7" fmla="*/ 480 h 570"/>
                    <a:gd name="T8" fmla="*/ 281 w 298"/>
                    <a:gd name="T9" fmla="*/ 510 h 570"/>
                    <a:gd name="T10" fmla="*/ 281 w 298"/>
                    <a:gd name="T11" fmla="*/ 570 h 5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8" h="570">
                      <a:moveTo>
                        <a:pt x="221" y="0"/>
                      </a:moveTo>
                      <a:cubicBezTo>
                        <a:pt x="206" y="5"/>
                        <a:pt x="187" y="4"/>
                        <a:pt x="176" y="15"/>
                      </a:cubicBezTo>
                      <a:cubicBezTo>
                        <a:pt x="136" y="55"/>
                        <a:pt x="111" y="110"/>
                        <a:pt x="71" y="150"/>
                      </a:cubicBezTo>
                      <a:cubicBezTo>
                        <a:pt x="37" y="251"/>
                        <a:pt x="0" y="400"/>
                        <a:pt x="101" y="480"/>
                      </a:cubicBezTo>
                      <a:cubicBezTo>
                        <a:pt x="148" y="518"/>
                        <a:pt x="228" y="480"/>
                        <a:pt x="281" y="510"/>
                      </a:cubicBezTo>
                      <a:cubicBezTo>
                        <a:pt x="298" y="520"/>
                        <a:pt x="281" y="550"/>
                        <a:pt x="281" y="570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74" name="Group 158"/>
              <p:cNvGrpSpPr>
                <a:grpSpLocks/>
              </p:cNvGrpSpPr>
              <p:nvPr/>
            </p:nvGrpSpPr>
            <p:grpSpPr bwMode="auto">
              <a:xfrm flipV="1">
                <a:off x="1315" y="2208"/>
                <a:ext cx="221" cy="768"/>
                <a:chOff x="1980" y="2160"/>
                <a:chExt cx="386" cy="1588"/>
              </a:xfrm>
            </p:grpSpPr>
            <p:sp>
              <p:nvSpPr>
                <p:cNvPr id="9375" name="Oval 159"/>
                <p:cNvSpPr>
                  <a:spLocks noChangeArrowheads="1"/>
                </p:cNvSpPr>
                <p:nvPr/>
              </p:nvSpPr>
              <p:spPr bwMode="auto">
                <a:xfrm>
                  <a:off x="198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76" name="Freeform 160"/>
                <p:cNvSpPr>
                  <a:spLocks/>
                </p:cNvSpPr>
                <p:nvPr/>
              </p:nvSpPr>
              <p:spPr bwMode="auto">
                <a:xfrm>
                  <a:off x="2057" y="2505"/>
                  <a:ext cx="179" cy="1243"/>
                </a:xfrm>
                <a:custGeom>
                  <a:avLst/>
                  <a:gdLst>
                    <a:gd name="T0" fmla="*/ 73 w 178"/>
                    <a:gd name="T1" fmla="*/ 0 h 1243"/>
                    <a:gd name="T2" fmla="*/ 13 w 178"/>
                    <a:gd name="T3" fmla="*/ 195 h 1243"/>
                    <a:gd name="T4" fmla="*/ 43 w 178"/>
                    <a:gd name="T5" fmla="*/ 600 h 1243"/>
                    <a:gd name="T6" fmla="*/ 178 w 178"/>
                    <a:gd name="T7" fmla="*/ 840 h 1243"/>
                    <a:gd name="T8" fmla="*/ 163 w 178"/>
                    <a:gd name="T9" fmla="*/ 1050 h 1243"/>
                    <a:gd name="T10" fmla="*/ 133 w 178"/>
                    <a:gd name="T11" fmla="*/ 1125 h 1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8" h="1243">
                      <a:moveTo>
                        <a:pt x="73" y="0"/>
                      </a:moveTo>
                      <a:cubicBezTo>
                        <a:pt x="51" y="66"/>
                        <a:pt x="30" y="128"/>
                        <a:pt x="13" y="195"/>
                      </a:cubicBezTo>
                      <a:cubicBezTo>
                        <a:pt x="19" y="330"/>
                        <a:pt x="0" y="472"/>
                        <a:pt x="43" y="600"/>
                      </a:cubicBezTo>
                      <a:cubicBezTo>
                        <a:pt x="73" y="689"/>
                        <a:pt x="148" y="751"/>
                        <a:pt x="178" y="840"/>
                      </a:cubicBezTo>
                      <a:cubicBezTo>
                        <a:pt x="173" y="910"/>
                        <a:pt x="175" y="981"/>
                        <a:pt x="163" y="1050"/>
                      </a:cubicBezTo>
                      <a:cubicBezTo>
                        <a:pt x="131" y="1243"/>
                        <a:pt x="133" y="1059"/>
                        <a:pt x="133" y="112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77" name="Freeform 161"/>
                <p:cNvSpPr>
                  <a:spLocks/>
                </p:cNvSpPr>
                <p:nvPr/>
              </p:nvSpPr>
              <p:spPr bwMode="auto">
                <a:xfrm>
                  <a:off x="2220" y="2490"/>
                  <a:ext cx="146" cy="975"/>
                </a:xfrm>
                <a:custGeom>
                  <a:avLst/>
                  <a:gdLst>
                    <a:gd name="T0" fmla="*/ 15 w 146"/>
                    <a:gd name="T1" fmla="*/ 0 h 975"/>
                    <a:gd name="T2" fmla="*/ 0 w 146"/>
                    <a:gd name="T3" fmla="*/ 615 h 975"/>
                    <a:gd name="T4" fmla="*/ 15 w 146"/>
                    <a:gd name="T5" fmla="*/ 765 h 975"/>
                    <a:gd name="T6" fmla="*/ 135 w 146"/>
                    <a:gd name="T7" fmla="*/ 885 h 975"/>
                    <a:gd name="T8" fmla="*/ 135 w 146"/>
                    <a:gd name="T9" fmla="*/ 975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" h="975">
                      <a:moveTo>
                        <a:pt x="15" y="0"/>
                      </a:moveTo>
                      <a:cubicBezTo>
                        <a:pt x="10" y="205"/>
                        <a:pt x="0" y="410"/>
                        <a:pt x="0" y="615"/>
                      </a:cubicBezTo>
                      <a:cubicBezTo>
                        <a:pt x="0" y="665"/>
                        <a:pt x="0" y="717"/>
                        <a:pt x="15" y="765"/>
                      </a:cubicBezTo>
                      <a:cubicBezTo>
                        <a:pt x="22" y="786"/>
                        <a:pt x="131" y="876"/>
                        <a:pt x="135" y="885"/>
                      </a:cubicBezTo>
                      <a:cubicBezTo>
                        <a:pt x="146" y="913"/>
                        <a:pt x="135" y="945"/>
                        <a:pt x="135" y="97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78" name="Group 162"/>
              <p:cNvGrpSpPr>
                <a:grpSpLocks/>
              </p:cNvGrpSpPr>
              <p:nvPr/>
            </p:nvGrpSpPr>
            <p:grpSpPr bwMode="auto">
              <a:xfrm flipV="1">
                <a:off x="284" y="2241"/>
                <a:ext cx="221" cy="1021"/>
                <a:chOff x="1980" y="2160"/>
                <a:chExt cx="386" cy="1588"/>
              </a:xfrm>
            </p:grpSpPr>
            <p:sp>
              <p:nvSpPr>
                <p:cNvPr id="9379" name="Oval 163"/>
                <p:cNvSpPr>
                  <a:spLocks noChangeArrowheads="1"/>
                </p:cNvSpPr>
                <p:nvPr/>
              </p:nvSpPr>
              <p:spPr bwMode="auto">
                <a:xfrm>
                  <a:off x="198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80" name="Freeform 164"/>
                <p:cNvSpPr>
                  <a:spLocks/>
                </p:cNvSpPr>
                <p:nvPr/>
              </p:nvSpPr>
              <p:spPr bwMode="auto">
                <a:xfrm>
                  <a:off x="2057" y="2505"/>
                  <a:ext cx="179" cy="1243"/>
                </a:xfrm>
                <a:custGeom>
                  <a:avLst/>
                  <a:gdLst>
                    <a:gd name="T0" fmla="*/ 73 w 178"/>
                    <a:gd name="T1" fmla="*/ 0 h 1243"/>
                    <a:gd name="T2" fmla="*/ 13 w 178"/>
                    <a:gd name="T3" fmla="*/ 195 h 1243"/>
                    <a:gd name="T4" fmla="*/ 43 w 178"/>
                    <a:gd name="T5" fmla="*/ 600 h 1243"/>
                    <a:gd name="T6" fmla="*/ 178 w 178"/>
                    <a:gd name="T7" fmla="*/ 840 h 1243"/>
                    <a:gd name="T8" fmla="*/ 163 w 178"/>
                    <a:gd name="T9" fmla="*/ 1050 h 1243"/>
                    <a:gd name="T10" fmla="*/ 133 w 178"/>
                    <a:gd name="T11" fmla="*/ 1125 h 1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8" h="1243">
                      <a:moveTo>
                        <a:pt x="73" y="0"/>
                      </a:moveTo>
                      <a:cubicBezTo>
                        <a:pt x="51" y="66"/>
                        <a:pt x="30" y="128"/>
                        <a:pt x="13" y="195"/>
                      </a:cubicBezTo>
                      <a:cubicBezTo>
                        <a:pt x="19" y="330"/>
                        <a:pt x="0" y="472"/>
                        <a:pt x="43" y="600"/>
                      </a:cubicBezTo>
                      <a:cubicBezTo>
                        <a:pt x="73" y="689"/>
                        <a:pt x="148" y="751"/>
                        <a:pt x="178" y="840"/>
                      </a:cubicBezTo>
                      <a:cubicBezTo>
                        <a:pt x="173" y="910"/>
                        <a:pt x="175" y="981"/>
                        <a:pt x="163" y="1050"/>
                      </a:cubicBezTo>
                      <a:cubicBezTo>
                        <a:pt x="131" y="1243"/>
                        <a:pt x="133" y="1059"/>
                        <a:pt x="133" y="112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81" name="Freeform 165"/>
                <p:cNvSpPr>
                  <a:spLocks/>
                </p:cNvSpPr>
                <p:nvPr/>
              </p:nvSpPr>
              <p:spPr bwMode="auto">
                <a:xfrm>
                  <a:off x="2220" y="2490"/>
                  <a:ext cx="146" cy="975"/>
                </a:xfrm>
                <a:custGeom>
                  <a:avLst/>
                  <a:gdLst>
                    <a:gd name="T0" fmla="*/ 15 w 146"/>
                    <a:gd name="T1" fmla="*/ 0 h 975"/>
                    <a:gd name="T2" fmla="*/ 0 w 146"/>
                    <a:gd name="T3" fmla="*/ 615 h 975"/>
                    <a:gd name="T4" fmla="*/ 15 w 146"/>
                    <a:gd name="T5" fmla="*/ 765 h 975"/>
                    <a:gd name="T6" fmla="*/ 135 w 146"/>
                    <a:gd name="T7" fmla="*/ 885 h 975"/>
                    <a:gd name="T8" fmla="*/ 135 w 146"/>
                    <a:gd name="T9" fmla="*/ 975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" h="975">
                      <a:moveTo>
                        <a:pt x="15" y="0"/>
                      </a:moveTo>
                      <a:cubicBezTo>
                        <a:pt x="10" y="205"/>
                        <a:pt x="0" y="410"/>
                        <a:pt x="0" y="615"/>
                      </a:cubicBezTo>
                      <a:cubicBezTo>
                        <a:pt x="0" y="665"/>
                        <a:pt x="0" y="717"/>
                        <a:pt x="15" y="765"/>
                      </a:cubicBezTo>
                      <a:cubicBezTo>
                        <a:pt x="22" y="786"/>
                        <a:pt x="131" y="876"/>
                        <a:pt x="135" y="885"/>
                      </a:cubicBezTo>
                      <a:cubicBezTo>
                        <a:pt x="146" y="913"/>
                        <a:pt x="135" y="945"/>
                        <a:pt x="135" y="97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82" name="Group 166"/>
              <p:cNvGrpSpPr>
                <a:grpSpLocks/>
              </p:cNvGrpSpPr>
              <p:nvPr/>
            </p:nvGrpSpPr>
            <p:grpSpPr bwMode="auto">
              <a:xfrm flipV="1">
                <a:off x="481" y="2241"/>
                <a:ext cx="222" cy="1021"/>
                <a:chOff x="1980" y="2160"/>
                <a:chExt cx="386" cy="1588"/>
              </a:xfrm>
            </p:grpSpPr>
            <p:sp>
              <p:nvSpPr>
                <p:cNvPr id="9383" name="Oval 167"/>
                <p:cNvSpPr>
                  <a:spLocks noChangeArrowheads="1"/>
                </p:cNvSpPr>
                <p:nvPr/>
              </p:nvSpPr>
              <p:spPr bwMode="auto">
                <a:xfrm>
                  <a:off x="198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84" name="Freeform 168"/>
                <p:cNvSpPr>
                  <a:spLocks/>
                </p:cNvSpPr>
                <p:nvPr/>
              </p:nvSpPr>
              <p:spPr bwMode="auto">
                <a:xfrm>
                  <a:off x="2057" y="2505"/>
                  <a:ext cx="179" cy="1243"/>
                </a:xfrm>
                <a:custGeom>
                  <a:avLst/>
                  <a:gdLst>
                    <a:gd name="T0" fmla="*/ 73 w 178"/>
                    <a:gd name="T1" fmla="*/ 0 h 1243"/>
                    <a:gd name="T2" fmla="*/ 13 w 178"/>
                    <a:gd name="T3" fmla="*/ 195 h 1243"/>
                    <a:gd name="T4" fmla="*/ 43 w 178"/>
                    <a:gd name="T5" fmla="*/ 600 h 1243"/>
                    <a:gd name="T6" fmla="*/ 178 w 178"/>
                    <a:gd name="T7" fmla="*/ 840 h 1243"/>
                    <a:gd name="T8" fmla="*/ 163 w 178"/>
                    <a:gd name="T9" fmla="*/ 1050 h 1243"/>
                    <a:gd name="T10" fmla="*/ 133 w 178"/>
                    <a:gd name="T11" fmla="*/ 1125 h 1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8" h="1243">
                      <a:moveTo>
                        <a:pt x="73" y="0"/>
                      </a:moveTo>
                      <a:cubicBezTo>
                        <a:pt x="51" y="66"/>
                        <a:pt x="30" y="128"/>
                        <a:pt x="13" y="195"/>
                      </a:cubicBezTo>
                      <a:cubicBezTo>
                        <a:pt x="19" y="330"/>
                        <a:pt x="0" y="472"/>
                        <a:pt x="43" y="600"/>
                      </a:cubicBezTo>
                      <a:cubicBezTo>
                        <a:pt x="73" y="689"/>
                        <a:pt x="148" y="751"/>
                        <a:pt x="178" y="840"/>
                      </a:cubicBezTo>
                      <a:cubicBezTo>
                        <a:pt x="173" y="910"/>
                        <a:pt x="175" y="981"/>
                        <a:pt x="163" y="1050"/>
                      </a:cubicBezTo>
                      <a:cubicBezTo>
                        <a:pt x="131" y="1243"/>
                        <a:pt x="133" y="1059"/>
                        <a:pt x="133" y="112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85" name="Freeform 169"/>
                <p:cNvSpPr>
                  <a:spLocks/>
                </p:cNvSpPr>
                <p:nvPr/>
              </p:nvSpPr>
              <p:spPr bwMode="auto">
                <a:xfrm>
                  <a:off x="2220" y="2490"/>
                  <a:ext cx="146" cy="975"/>
                </a:xfrm>
                <a:custGeom>
                  <a:avLst/>
                  <a:gdLst>
                    <a:gd name="T0" fmla="*/ 15 w 146"/>
                    <a:gd name="T1" fmla="*/ 0 h 975"/>
                    <a:gd name="T2" fmla="*/ 0 w 146"/>
                    <a:gd name="T3" fmla="*/ 615 h 975"/>
                    <a:gd name="T4" fmla="*/ 15 w 146"/>
                    <a:gd name="T5" fmla="*/ 765 h 975"/>
                    <a:gd name="T6" fmla="*/ 135 w 146"/>
                    <a:gd name="T7" fmla="*/ 885 h 975"/>
                    <a:gd name="T8" fmla="*/ 135 w 146"/>
                    <a:gd name="T9" fmla="*/ 975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" h="975">
                      <a:moveTo>
                        <a:pt x="15" y="0"/>
                      </a:moveTo>
                      <a:cubicBezTo>
                        <a:pt x="10" y="205"/>
                        <a:pt x="0" y="410"/>
                        <a:pt x="0" y="615"/>
                      </a:cubicBezTo>
                      <a:cubicBezTo>
                        <a:pt x="0" y="665"/>
                        <a:pt x="0" y="717"/>
                        <a:pt x="15" y="765"/>
                      </a:cubicBezTo>
                      <a:cubicBezTo>
                        <a:pt x="22" y="786"/>
                        <a:pt x="131" y="876"/>
                        <a:pt x="135" y="885"/>
                      </a:cubicBezTo>
                      <a:cubicBezTo>
                        <a:pt x="146" y="913"/>
                        <a:pt x="135" y="945"/>
                        <a:pt x="135" y="97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86" name="Group 170"/>
              <p:cNvGrpSpPr>
                <a:grpSpLocks/>
              </p:cNvGrpSpPr>
              <p:nvPr/>
            </p:nvGrpSpPr>
            <p:grpSpPr bwMode="auto">
              <a:xfrm flipV="1">
                <a:off x="697" y="2251"/>
                <a:ext cx="206" cy="781"/>
                <a:chOff x="2700" y="2160"/>
                <a:chExt cx="360" cy="1215"/>
              </a:xfrm>
            </p:grpSpPr>
            <p:sp>
              <p:nvSpPr>
                <p:cNvPr id="9387" name="Oval 171"/>
                <p:cNvSpPr>
                  <a:spLocks noChangeArrowheads="1"/>
                </p:cNvSpPr>
                <p:nvPr/>
              </p:nvSpPr>
              <p:spPr bwMode="auto">
                <a:xfrm>
                  <a:off x="270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88" name="Freeform 172"/>
                <p:cNvSpPr>
                  <a:spLocks/>
                </p:cNvSpPr>
                <p:nvPr/>
              </p:nvSpPr>
              <p:spPr bwMode="auto">
                <a:xfrm>
                  <a:off x="2700" y="2520"/>
                  <a:ext cx="210" cy="855"/>
                </a:xfrm>
                <a:custGeom>
                  <a:avLst/>
                  <a:gdLst>
                    <a:gd name="T0" fmla="*/ 60 w 210"/>
                    <a:gd name="T1" fmla="*/ 0 h 855"/>
                    <a:gd name="T2" fmla="*/ 0 w 210"/>
                    <a:gd name="T3" fmla="*/ 360 h 855"/>
                    <a:gd name="T4" fmla="*/ 15 w 210"/>
                    <a:gd name="T5" fmla="*/ 630 h 855"/>
                    <a:gd name="T6" fmla="*/ 210 w 210"/>
                    <a:gd name="T7" fmla="*/ 855 h 8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0" h="855">
                      <a:moveTo>
                        <a:pt x="60" y="0"/>
                      </a:moveTo>
                      <a:cubicBezTo>
                        <a:pt x="30" y="119"/>
                        <a:pt x="15" y="238"/>
                        <a:pt x="0" y="360"/>
                      </a:cubicBezTo>
                      <a:cubicBezTo>
                        <a:pt x="5" y="450"/>
                        <a:pt x="3" y="541"/>
                        <a:pt x="15" y="630"/>
                      </a:cubicBezTo>
                      <a:cubicBezTo>
                        <a:pt x="27" y="721"/>
                        <a:pt x="146" y="791"/>
                        <a:pt x="210" y="85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89" name="Freeform 173"/>
                <p:cNvSpPr>
                  <a:spLocks/>
                </p:cNvSpPr>
                <p:nvPr/>
              </p:nvSpPr>
              <p:spPr bwMode="auto">
                <a:xfrm>
                  <a:off x="2749" y="2520"/>
                  <a:ext cx="298" cy="570"/>
                </a:xfrm>
                <a:custGeom>
                  <a:avLst/>
                  <a:gdLst>
                    <a:gd name="T0" fmla="*/ 221 w 298"/>
                    <a:gd name="T1" fmla="*/ 0 h 570"/>
                    <a:gd name="T2" fmla="*/ 176 w 298"/>
                    <a:gd name="T3" fmla="*/ 15 h 570"/>
                    <a:gd name="T4" fmla="*/ 71 w 298"/>
                    <a:gd name="T5" fmla="*/ 150 h 570"/>
                    <a:gd name="T6" fmla="*/ 101 w 298"/>
                    <a:gd name="T7" fmla="*/ 480 h 570"/>
                    <a:gd name="T8" fmla="*/ 281 w 298"/>
                    <a:gd name="T9" fmla="*/ 510 h 570"/>
                    <a:gd name="T10" fmla="*/ 281 w 298"/>
                    <a:gd name="T11" fmla="*/ 570 h 5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8" h="570">
                      <a:moveTo>
                        <a:pt x="221" y="0"/>
                      </a:moveTo>
                      <a:cubicBezTo>
                        <a:pt x="206" y="5"/>
                        <a:pt x="187" y="4"/>
                        <a:pt x="176" y="15"/>
                      </a:cubicBezTo>
                      <a:cubicBezTo>
                        <a:pt x="136" y="55"/>
                        <a:pt x="111" y="110"/>
                        <a:pt x="71" y="150"/>
                      </a:cubicBezTo>
                      <a:cubicBezTo>
                        <a:pt x="37" y="251"/>
                        <a:pt x="0" y="400"/>
                        <a:pt x="101" y="480"/>
                      </a:cubicBezTo>
                      <a:cubicBezTo>
                        <a:pt x="148" y="518"/>
                        <a:pt x="228" y="480"/>
                        <a:pt x="281" y="510"/>
                      </a:cubicBezTo>
                      <a:cubicBezTo>
                        <a:pt x="298" y="520"/>
                        <a:pt x="281" y="550"/>
                        <a:pt x="281" y="570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91" name="Group 175"/>
              <p:cNvGrpSpPr>
                <a:grpSpLocks/>
              </p:cNvGrpSpPr>
              <p:nvPr/>
            </p:nvGrpSpPr>
            <p:grpSpPr bwMode="auto">
              <a:xfrm>
                <a:off x="816" y="1535"/>
                <a:ext cx="207" cy="643"/>
                <a:chOff x="2700" y="2160"/>
                <a:chExt cx="360" cy="1215"/>
              </a:xfrm>
            </p:grpSpPr>
            <p:sp>
              <p:nvSpPr>
                <p:cNvPr id="9392" name="Oval 176"/>
                <p:cNvSpPr>
                  <a:spLocks noChangeArrowheads="1"/>
                </p:cNvSpPr>
                <p:nvPr/>
              </p:nvSpPr>
              <p:spPr bwMode="auto">
                <a:xfrm>
                  <a:off x="270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93" name="Freeform 177"/>
                <p:cNvSpPr>
                  <a:spLocks/>
                </p:cNvSpPr>
                <p:nvPr/>
              </p:nvSpPr>
              <p:spPr bwMode="auto">
                <a:xfrm>
                  <a:off x="2700" y="2520"/>
                  <a:ext cx="210" cy="855"/>
                </a:xfrm>
                <a:custGeom>
                  <a:avLst/>
                  <a:gdLst>
                    <a:gd name="T0" fmla="*/ 60 w 210"/>
                    <a:gd name="T1" fmla="*/ 0 h 855"/>
                    <a:gd name="T2" fmla="*/ 0 w 210"/>
                    <a:gd name="T3" fmla="*/ 360 h 855"/>
                    <a:gd name="T4" fmla="*/ 15 w 210"/>
                    <a:gd name="T5" fmla="*/ 630 h 855"/>
                    <a:gd name="T6" fmla="*/ 210 w 210"/>
                    <a:gd name="T7" fmla="*/ 855 h 8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0" h="855">
                      <a:moveTo>
                        <a:pt x="60" y="0"/>
                      </a:moveTo>
                      <a:cubicBezTo>
                        <a:pt x="30" y="119"/>
                        <a:pt x="15" y="238"/>
                        <a:pt x="0" y="360"/>
                      </a:cubicBezTo>
                      <a:cubicBezTo>
                        <a:pt x="5" y="450"/>
                        <a:pt x="3" y="541"/>
                        <a:pt x="15" y="630"/>
                      </a:cubicBezTo>
                      <a:cubicBezTo>
                        <a:pt x="27" y="721"/>
                        <a:pt x="146" y="791"/>
                        <a:pt x="210" y="85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94" name="Freeform 178"/>
                <p:cNvSpPr>
                  <a:spLocks/>
                </p:cNvSpPr>
                <p:nvPr/>
              </p:nvSpPr>
              <p:spPr bwMode="auto">
                <a:xfrm>
                  <a:off x="2749" y="2520"/>
                  <a:ext cx="298" cy="570"/>
                </a:xfrm>
                <a:custGeom>
                  <a:avLst/>
                  <a:gdLst>
                    <a:gd name="T0" fmla="*/ 221 w 298"/>
                    <a:gd name="T1" fmla="*/ 0 h 570"/>
                    <a:gd name="T2" fmla="*/ 176 w 298"/>
                    <a:gd name="T3" fmla="*/ 15 h 570"/>
                    <a:gd name="T4" fmla="*/ 71 w 298"/>
                    <a:gd name="T5" fmla="*/ 150 h 570"/>
                    <a:gd name="T6" fmla="*/ 101 w 298"/>
                    <a:gd name="T7" fmla="*/ 480 h 570"/>
                    <a:gd name="T8" fmla="*/ 281 w 298"/>
                    <a:gd name="T9" fmla="*/ 510 h 570"/>
                    <a:gd name="T10" fmla="*/ 281 w 298"/>
                    <a:gd name="T11" fmla="*/ 570 h 5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8" h="570">
                      <a:moveTo>
                        <a:pt x="221" y="0"/>
                      </a:moveTo>
                      <a:cubicBezTo>
                        <a:pt x="206" y="5"/>
                        <a:pt x="187" y="4"/>
                        <a:pt x="176" y="15"/>
                      </a:cubicBezTo>
                      <a:cubicBezTo>
                        <a:pt x="136" y="55"/>
                        <a:pt x="111" y="110"/>
                        <a:pt x="71" y="150"/>
                      </a:cubicBezTo>
                      <a:cubicBezTo>
                        <a:pt x="37" y="251"/>
                        <a:pt x="0" y="400"/>
                        <a:pt x="101" y="480"/>
                      </a:cubicBezTo>
                      <a:cubicBezTo>
                        <a:pt x="148" y="518"/>
                        <a:pt x="228" y="480"/>
                        <a:pt x="281" y="510"/>
                      </a:cubicBezTo>
                      <a:cubicBezTo>
                        <a:pt x="298" y="520"/>
                        <a:pt x="281" y="550"/>
                        <a:pt x="281" y="570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95" name="Group 179"/>
              <p:cNvGrpSpPr>
                <a:grpSpLocks/>
              </p:cNvGrpSpPr>
              <p:nvPr/>
            </p:nvGrpSpPr>
            <p:grpSpPr bwMode="auto">
              <a:xfrm flipH="1">
                <a:off x="1725" y="1336"/>
                <a:ext cx="222" cy="1021"/>
                <a:chOff x="1980" y="2160"/>
                <a:chExt cx="386" cy="1588"/>
              </a:xfrm>
            </p:grpSpPr>
            <p:sp>
              <p:nvSpPr>
                <p:cNvPr id="9396" name="Oval 180"/>
                <p:cNvSpPr>
                  <a:spLocks noChangeArrowheads="1"/>
                </p:cNvSpPr>
                <p:nvPr/>
              </p:nvSpPr>
              <p:spPr bwMode="auto">
                <a:xfrm>
                  <a:off x="198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97" name="Freeform 181"/>
                <p:cNvSpPr>
                  <a:spLocks/>
                </p:cNvSpPr>
                <p:nvPr/>
              </p:nvSpPr>
              <p:spPr bwMode="auto">
                <a:xfrm>
                  <a:off x="2057" y="2505"/>
                  <a:ext cx="179" cy="1243"/>
                </a:xfrm>
                <a:custGeom>
                  <a:avLst/>
                  <a:gdLst>
                    <a:gd name="T0" fmla="*/ 73 w 178"/>
                    <a:gd name="T1" fmla="*/ 0 h 1243"/>
                    <a:gd name="T2" fmla="*/ 13 w 178"/>
                    <a:gd name="T3" fmla="*/ 195 h 1243"/>
                    <a:gd name="T4" fmla="*/ 43 w 178"/>
                    <a:gd name="T5" fmla="*/ 600 h 1243"/>
                    <a:gd name="T6" fmla="*/ 178 w 178"/>
                    <a:gd name="T7" fmla="*/ 840 h 1243"/>
                    <a:gd name="T8" fmla="*/ 163 w 178"/>
                    <a:gd name="T9" fmla="*/ 1050 h 1243"/>
                    <a:gd name="T10" fmla="*/ 133 w 178"/>
                    <a:gd name="T11" fmla="*/ 1125 h 1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8" h="1243">
                      <a:moveTo>
                        <a:pt x="73" y="0"/>
                      </a:moveTo>
                      <a:cubicBezTo>
                        <a:pt x="51" y="66"/>
                        <a:pt x="30" y="128"/>
                        <a:pt x="13" y="195"/>
                      </a:cubicBezTo>
                      <a:cubicBezTo>
                        <a:pt x="19" y="330"/>
                        <a:pt x="0" y="472"/>
                        <a:pt x="43" y="600"/>
                      </a:cubicBezTo>
                      <a:cubicBezTo>
                        <a:pt x="73" y="689"/>
                        <a:pt x="148" y="751"/>
                        <a:pt x="178" y="840"/>
                      </a:cubicBezTo>
                      <a:cubicBezTo>
                        <a:pt x="173" y="910"/>
                        <a:pt x="175" y="981"/>
                        <a:pt x="163" y="1050"/>
                      </a:cubicBezTo>
                      <a:cubicBezTo>
                        <a:pt x="131" y="1243"/>
                        <a:pt x="133" y="1059"/>
                        <a:pt x="133" y="112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98" name="Freeform 182"/>
                <p:cNvSpPr>
                  <a:spLocks/>
                </p:cNvSpPr>
                <p:nvPr/>
              </p:nvSpPr>
              <p:spPr bwMode="auto">
                <a:xfrm>
                  <a:off x="2220" y="2490"/>
                  <a:ext cx="146" cy="975"/>
                </a:xfrm>
                <a:custGeom>
                  <a:avLst/>
                  <a:gdLst>
                    <a:gd name="T0" fmla="*/ 15 w 146"/>
                    <a:gd name="T1" fmla="*/ 0 h 975"/>
                    <a:gd name="T2" fmla="*/ 0 w 146"/>
                    <a:gd name="T3" fmla="*/ 615 h 975"/>
                    <a:gd name="T4" fmla="*/ 15 w 146"/>
                    <a:gd name="T5" fmla="*/ 765 h 975"/>
                    <a:gd name="T6" fmla="*/ 135 w 146"/>
                    <a:gd name="T7" fmla="*/ 885 h 975"/>
                    <a:gd name="T8" fmla="*/ 135 w 146"/>
                    <a:gd name="T9" fmla="*/ 975 h 9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" h="975">
                      <a:moveTo>
                        <a:pt x="15" y="0"/>
                      </a:moveTo>
                      <a:cubicBezTo>
                        <a:pt x="10" y="205"/>
                        <a:pt x="0" y="410"/>
                        <a:pt x="0" y="615"/>
                      </a:cubicBezTo>
                      <a:cubicBezTo>
                        <a:pt x="0" y="665"/>
                        <a:pt x="0" y="717"/>
                        <a:pt x="15" y="765"/>
                      </a:cubicBezTo>
                      <a:cubicBezTo>
                        <a:pt x="22" y="786"/>
                        <a:pt x="131" y="876"/>
                        <a:pt x="135" y="885"/>
                      </a:cubicBezTo>
                      <a:cubicBezTo>
                        <a:pt x="146" y="913"/>
                        <a:pt x="135" y="945"/>
                        <a:pt x="135" y="97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99" name="Group 183"/>
              <p:cNvGrpSpPr>
                <a:grpSpLocks/>
              </p:cNvGrpSpPr>
              <p:nvPr/>
            </p:nvGrpSpPr>
            <p:grpSpPr bwMode="auto">
              <a:xfrm flipH="1">
                <a:off x="1531" y="1332"/>
                <a:ext cx="206" cy="781"/>
                <a:chOff x="2700" y="2160"/>
                <a:chExt cx="360" cy="1215"/>
              </a:xfrm>
            </p:grpSpPr>
            <p:sp>
              <p:nvSpPr>
                <p:cNvPr id="9400" name="Oval 184"/>
                <p:cNvSpPr>
                  <a:spLocks noChangeArrowheads="1"/>
                </p:cNvSpPr>
                <p:nvPr/>
              </p:nvSpPr>
              <p:spPr bwMode="auto">
                <a:xfrm>
                  <a:off x="2700" y="2160"/>
                  <a:ext cx="360" cy="360"/>
                </a:xfrm>
                <a:prstGeom prst="ellipse">
                  <a:avLst/>
                </a:pr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01" name="Freeform 185"/>
                <p:cNvSpPr>
                  <a:spLocks/>
                </p:cNvSpPr>
                <p:nvPr/>
              </p:nvSpPr>
              <p:spPr bwMode="auto">
                <a:xfrm>
                  <a:off x="2700" y="2520"/>
                  <a:ext cx="210" cy="855"/>
                </a:xfrm>
                <a:custGeom>
                  <a:avLst/>
                  <a:gdLst>
                    <a:gd name="T0" fmla="*/ 60 w 210"/>
                    <a:gd name="T1" fmla="*/ 0 h 855"/>
                    <a:gd name="T2" fmla="*/ 0 w 210"/>
                    <a:gd name="T3" fmla="*/ 360 h 855"/>
                    <a:gd name="T4" fmla="*/ 15 w 210"/>
                    <a:gd name="T5" fmla="*/ 630 h 855"/>
                    <a:gd name="T6" fmla="*/ 210 w 210"/>
                    <a:gd name="T7" fmla="*/ 855 h 8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0" h="855">
                      <a:moveTo>
                        <a:pt x="60" y="0"/>
                      </a:moveTo>
                      <a:cubicBezTo>
                        <a:pt x="30" y="119"/>
                        <a:pt x="15" y="238"/>
                        <a:pt x="0" y="360"/>
                      </a:cubicBezTo>
                      <a:cubicBezTo>
                        <a:pt x="5" y="450"/>
                        <a:pt x="3" y="541"/>
                        <a:pt x="15" y="630"/>
                      </a:cubicBezTo>
                      <a:cubicBezTo>
                        <a:pt x="27" y="721"/>
                        <a:pt x="146" y="791"/>
                        <a:pt x="210" y="855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02" name="Freeform 186"/>
                <p:cNvSpPr>
                  <a:spLocks/>
                </p:cNvSpPr>
                <p:nvPr/>
              </p:nvSpPr>
              <p:spPr bwMode="auto">
                <a:xfrm>
                  <a:off x="2749" y="2520"/>
                  <a:ext cx="298" cy="570"/>
                </a:xfrm>
                <a:custGeom>
                  <a:avLst/>
                  <a:gdLst>
                    <a:gd name="T0" fmla="*/ 221 w 298"/>
                    <a:gd name="T1" fmla="*/ 0 h 570"/>
                    <a:gd name="T2" fmla="*/ 176 w 298"/>
                    <a:gd name="T3" fmla="*/ 15 h 570"/>
                    <a:gd name="T4" fmla="*/ 71 w 298"/>
                    <a:gd name="T5" fmla="*/ 150 h 570"/>
                    <a:gd name="T6" fmla="*/ 101 w 298"/>
                    <a:gd name="T7" fmla="*/ 480 h 570"/>
                    <a:gd name="T8" fmla="*/ 281 w 298"/>
                    <a:gd name="T9" fmla="*/ 510 h 570"/>
                    <a:gd name="T10" fmla="*/ 281 w 298"/>
                    <a:gd name="T11" fmla="*/ 570 h 5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8" h="570">
                      <a:moveTo>
                        <a:pt x="221" y="0"/>
                      </a:moveTo>
                      <a:cubicBezTo>
                        <a:pt x="206" y="5"/>
                        <a:pt x="187" y="4"/>
                        <a:pt x="176" y="15"/>
                      </a:cubicBezTo>
                      <a:cubicBezTo>
                        <a:pt x="136" y="55"/>
                        <a:pt x="111" y="110"/>
                        <a:pt x="71" y="150"/>
                      </a:cubicBezTo>
                      <a:cubicBezTo>
                        <a:pt x="37" y="251"/>
                        <a:pt x="0" y="400"/>
                        <a:pt x="101" y="480"/>
                      </a:cubicBezTo>
                      <a:cubicBezTo>
                        <a:pt x="148" y="518"/>
                        <a:pt x="228" y="480"/>
                        <a:pt x="281" y="510"/>
                      </a:cubicBezTo>
                      <a:cubicBezTo>
                        <a:pt x="298" y="520"/>
                        <a:pt x="281" y="550"/>
                        <a:pt x="281" y="570"/>
                      </a:cubicBezTo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403" name="Group 187"/>
              <p:cNvGrpSpPr>
                <a:grpSpLocks/>
              </p:cNvGrpSpPr>
              <p:nvPr/>
            </p:nvGrpSpPr>
            <p:grpSpPr bwMode="auto">
              <a:xfrm rot="10708145" flipH="1">
                <a:off x="624" y="2274"/>
                <a:ext cx="144" cy="824"/>
                <a:chOff x="5940" y="3834"/>
                <a:chExt cx="200" cy="1206"/>
              </a:xfrm>
            </p:grpSpPr>
            <p:sp>
              <p:nvSpPr>
                <p:cNvPr id="9404" name="Oval 188"/>
                <p:cNvSpPr>
                  <a:spLocks noChangeArrowheads="1"/>
                </p:cNvSpPr>
                <p:nvPr/>
              </p:nvSpPr>
              <p:spPr bwMode="auto">
                <a:xfrm flipH="1" flipV="1">
                  <a:off x="5940" y="4140"/>
                  <a:ext cx="200" cy="9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05" name="Freeform 189"/>
                <p:cNvSpPr>
                  <a:spLocks/>
                </p:cNvSpPr>
                <p:nvPr/>
              </p:nvSpPr>
              <p:spPr bwMode="auto">
                <a:xfrm>
                  <a:off x="5969" y="3834"/>
                  <a:ext cx="71" cy="300"/>
                </a:xfrm>
                <a:custGeom>
                  <a:avLst/>
                  <a:gdLst>
                    <a:gd name="T0" fmla="*/ 71 w 71"/>
                    <a:gd name="T1" fmla="*/ 300 h 300"/>
                    <a:gd name="T2" fmla="*/ 26 w 71"/>
                    <a:gd name="T3" fmla="*/ 0 h 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71" h="300">
                      <a:moveTo>
                        <a:pt x="71" y="300"/>
                      </a:moveTo>
                      <a:cubicBezTo>
                        <a:pt x="0" y="194"/>
                        <a:pt x="26" y="157"/>
                        <a:pt x="26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0000">
                        <a:alpha val="96001"/>
                      </a:srgbClr>
                    </a:gs>
                    <a:gs pos="100000">
                      <a:srgbClr val="FF00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19050" cmpd="sng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9408" name="Freeform 192"/>
              <p:cNvSpPr>
                <a:spLocks/>
              </p:cNvSpPr>
              <p:nvPr/>
            </p:nvSpPr>
            <p:spPr bwMode="auto">
              <a:xfrm rot="10858381" flipH="1">
                <a:off x="1271" y="2821"/>
                <a:ext cx="51" cy="205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409" name="Group 193"/>
              <p:cNvGrpSpPr>
                <a:grpSpLocks/>
              </p:cNvGrpSpPr>
              <p:nvPr/>
            </p:nvGrpSpPr>
            <p:grpSpPr bwMode="auto">
              <a:xfrm>
                <a:off x="1508" y="1453"/>
                <a:ext cx="144" cy="824"/>
                <a:chOff x="5940" y="3834"/>
                <a:chExt cx="200" cy="1206"/>
              </a:xfrm>
            </p:grpSpPr>
            <p:sp>
              <p:nvSpPr>
                <p:cNvPr id="9410" name="Oval 194"/>
                <p:cNvSpPr>
                  <a:spLocks noChangeArrowheads="1"/>
                </p:cNvSpPr>
                <p:nvPr/>
              </p:nvSpPr>
              <p:spPr bwMode="auto">
                <a:xfrm flipH="1" flipV="1">
                  <a:off x="5940" y="4140"/>
                  <a:ext cx="200" cy="9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11" name="Freeform 195"/>
                <p:cNvSpPr>
                  <a:spLocks/>
                </p:cNvSpPr>
                <p:nvPr/>
              </p:nvSpPr>
              <p:spPr bwMode="auto">
                <a:xfrm>
                  <a:off x="5969" y="3834"/>
                  <a:ext cx="71" cy="300"/>
                </a:xfrm>
                <a:custGeom>
                  <a:avLst/>
                  <a:gdLst>
                    <a:gd name="T0" fmla="*/ 71 w 71"/>
                    <a:gd name="T1" fmla="*/ 300 h 300"/>
                    <a:gd name="T2" fmla="*/ 26 w 71"/>
                    <a:gd name="T3" fmla="*/ 0 h 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71" h="300">
                      <a:moveTo>
                        <a:pt x="71" y="300"/>
                      </a:moveTo>
                      <a:cubicBezTo>
                        <a:pt x="0" y="194"/>
                        <a:pt x="26" y="157"/>
                        <a:pt x="26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0000">
                        <a:alpha val="98000"/>
                      </a:srgbClr>
                    </a:gs>
                    <a:gs pos="100000">
                      <a:srgbClr val="FF00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19050" cmpd="sng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9415" name="Picture 199" descr="E1TM"/>
              <p:cNvPicPr preferRelativeResize="0">
                <a:picLocks noChangeAspect="1" noChangeArrowheads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22" t="39375" r="13710" b="42563"/>
              <a:stretch/>
            </p:blipFill>
            <p:spPr bwMode="auto">
              <a:xfrm rot="5785629">
                <a:off x="308" y="2285"/>
                <a:ext cx="1872" cy="2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416" name="Picture 200" descr="E2TMhelix"/>
              <p:cNvPicPr preferRelativeResize="0">
                <a:picLocks noChangeAspect="1" noChangeArrowheads="1"/>
              </p:cNvPicPr>
              <p:nvPr/>
            </p:nvPicPr>
            <p:blipFill rotWithShape="1"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52" t="37793" r="8750" b="39111"/>
              <a:stretch/>
            </p:blipFill>
            <p:spPr bwMode="auto">
              <a:xfrm rot="5787188">
                <a:off x="190" y="2281"/>
                <a:ext cx="1652" cy="234"/>
              </a:xfrm>
              <a:prstGeom prst="rect">
                <a:avLst/>
              </a:prstGeom>
              <a:solidFill>
                <a:srgbClr val="FFFFFF"/>
              </a:solidFill>
            </p:spPr>
          </p:pic>
        </p:grpSp>
        <p:sp>
          <p:nvSpPr>
            <p:cNvPr id="205" name="Oval 138"/>
            <p:cNvSpPr>
              <a:spLocks noChangeArrowheads="1"/>
            </p:cNvSpPr>
            <p:nvPr/>
          </p:nvSpPr>
          <p:spPr bwMode="auto">
            <a:xfrm>
              <a:off x="1042913" y="2239963"/>
              <a:ext cx="328687" cy="367444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Freeform 177"/>
            <p:cNvSpPr>
              <a:spLocks/>
            </p:cNvSpPr>
            <p:nvPr/>
          </p:nvSpPr>
          <p:spPr bwMode="auto">
            <a:xfrm>
              <a:off x="1143000" y="2590800"/>
              <a:ext cx="191691" cy="718314"/>
            </a:xfrm>
            <a:custGeom>
              <a:avLst/>
              <a:gdLst>
                <a:gd name="T0" fmla="*/ 60 w 210"/>
                <a:gd name="T1" fmla="*/ 0 h 855"/>
                <a:gd name="T2" fmla="*/ 0 w 210"/>
                <a:gd name="T3" fmla="*/ 360 h 855"/>
                <a:gd name="T4" fmla="*/ 15 w 210"/>
                <a:gd name="T5" fmla="*/ 630 h 855"/>
                <a:gd name="T6" fmla="*/ 210 w 210"/>
                <a:gd name="T7" fmla="*/ 855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855">
                  <a:moveTo>
                    <a:pt x="60" y="0"/>
                  </a:moveTo>
                  <a:cubicBezTo>
                    <a:pt x="30" y="119"/>
                    <a:pt x="15" y="238"/>
                    <a:pt x="0" y="360"/>
                  </a:cubicBezTo>
                  <a:cubicBezTo>
                    <a:pt x="5" y="450"/>
                    <a:pt x="3" y="541"/>
                    <a:pt x="15" y="630"/>
                  </a:cubicBezTo>
                  <a:cubicBezTo>
                    <a:pt x="27" y="721"/>
                    <a:pt x="146" y="791"/>
                    <a:pt x="210" y="855"/>
                  </a:cubicBez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09" name="Picture 117" descr="E2TMhelix"/>
          <p:cNvPicPr preferRelativeResize="0"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0" t="41125" r="8749" b="39111"/>
          <a:stretch/>
        </p:blipFill>
        <p:spPr bwMode="auto">
          <a:xfrm rot="5400000">
            <a:off x="5716837" y="4692701"/>
            <a:ext cx="1350764" cy="42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0" name="Group 123"/>
          <p:cNvGrpSpPr>
            <a:grpSpLocks/>
          </p:cNvGrpSpPr>
          <p:nvPr/>
        </p:nvGrpSpPr>
        <p:grpSpPr bwMode="auto">
          <a:xfrm>
            <a:off x="739851" y="916796"/>
            <a:ext cx="2726666" cy="2049014"/>
            <a:chOff x="284" y="1205"/>
            <a:chExt cx="1663" cy="2078"/>
          </a:xfrm>
        </p:grpSpPr>
        <p:grpSp>
          <p:nvGrpSpPr>
            <p:cNvPr id="211" name="Group 124"/>
            <p:cNvGrpSpPr>
              <a:grpSpLocks/>
            </p:cNvGrpSpPr>
            <p:nvPr/>
          </p:nvGrpSpPr>
          <p:grpSpPr bwMode="auto">
            <a:xfrm flipV="1">
              <a:off x="1106" y="2445"/>
              <a:ext cx="207" cy="622"/>
              <a:chOff x="2700" y="2160"/>
              <a:chExt cx="360" cy="1215"/>
            </a:xfrm>
          </p:grpSpPr>
          <p:sp>
            <p:nvSpPr>
              <p:cNvPr id="282" name="Oval 125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3" name="Freeform 126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4" name="Freeform 127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2" name="Group 128"/>
            <p:cNvGrpSpPr>
              <a:grpSpLocks/>
            </p:cNvGrpSpPr>
            <p:nvPr/>
          </p:nvGrpSpPr>
          <p:grpSpPr bwMode="auto">
            <a:xfrm flipV="1">
              <a:off x="903" y="2469"/>
              <a:ext cx="207" cy="622"/>
              <a:chOff x="2700" y="2160"/>
              <a:chExt cx="360" cy="1215"/>
            </a:xfrm>
          </p:grpSpPr>
          <p:sp>
            <p:nvSpPr>
              <p:cNvPr id="279" name="Oval 129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0" name="Freeform 130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1" name="Freeform 131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3" name="Group 132"/>
            <p:cNvGrpSpPr>
              <a:grpSpLocks/>
            </p:cNvGrpSpPr>
            <p:nvPr/>
          </p:nvGrpSpPr>
          <p:grpSpPr bwMode="auto">
            <a:xfrm flipH="1">
              <a:off x="1141" y="1315"/>
              <a:ext cx="221" cy="1021"/>
              <a:chOff x="1980" y="2160"/>
              <a:chExt cx="386" cy="1588"/>
            </a:xfrm>
          </p:grpSpPr>
          <p:sp>
            <p:nvSpPr>
              <p:cNvPr id="276" name="Oval 133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" name="Freeform 134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" name="Freeform 135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4" name="Group 137"/>
            <p:cNvGrpSpPr>
              <a:grpSpLocks/>
            </p:cNvGrpSpPr>
            <p:nvPr/>
          </p:nvGrpSpPr>
          <p:grpSpPr bwMode="auto">
            <a:xfrm>
              <a:off x="475" y="1315"/>
              <a:ext cx="222" cy="1021"/>
              <a:chOff x="1980" y="2160"/>
              <a:chExt cx="386" cy="1588"/>
            </a:xfrm>
          </p:grpSpPr>
          <p:sp>
            <p:nvSpPr>
              <p:cNvPr id="273" name="Oval 138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Freeform 139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5" name="Freeform 140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5" name="Group 142"/>
            <p:cNvGrpSpPr>
              <a:grpSpLocks/>
            </p:cNvGrpSpPr>
            <p:nvPr/>
          </p:nvGrpSpPr>
          <p:grpSpPr bwMode="auto">
            <a:xfrm>
              <a:off x="284" y="1315"/>
              <a:ext cx="221" cy="1021"/>
              <a:chOff x="1980" y="2160"/>
              <a:chExt cx="386" cy="1588"/>
            </a:xfrm>
          </p:grpSpPr>
          <p:sp>
            <p:nvSpPr>
              <p:cNvPr id="270" name="Oval 143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1" name="Freeform 144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2" name="Freeform 145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6" name="Group 146"/>
            <p:cNvGrpSpPr>
              <a:grpSpLocks/>
            </p:cNvGrpSpPr>
            <p:nvPr/>
          </p:nvGrpSpPr>
          <p:grpSpPr bwMode="auto">
            <a:xfrm>
              <a:off x="1340" y="1351"/>
              <a:ext cx="221" cy="1021"/>
              <a:chOff x="1980" y="2160"/>
              <a:chExt cx="386" cy="1588"/>
            </a:xfrm>
          </p:grpSpPr>
          <p:sp>
            <p:nvSpPr>
              <p:cNvPr id="267" name="Oval 147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" name="Freeform 148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9" name="Freeform 149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7" name="Group 150"/>
            <p:cNvGrpSpPr>
              <a:grpSpLocks/>
            </p:cNvGrpSpPr>
            <p:nvPr/>
          </p:nvGrpSpPr>
          <p:grpSpPr bwMode="auto">
            <a:xfrm flipH="1" flipV="1">
              <a:off x="1724" y="2262"/>
              <a:ext cx="222" cy="1021"/>
              <a:chOff x="1980" y="2160"/>
              <a:chExt cx="386" cy="1588"/>
            </a:xfrm>
          </p:grpSpPr>
          <p:sp>
            <p:nvSpPr>
              <p:cNvPr id="264" name="Oval 151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5" name="Freeform 152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" name="Freeform 153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8" name="Group 154"/>
            <p:cNvGrpSpPr>
              <a:grpSpLocks/>
            </p:cNvGrpSpPr>
            <p:nvPr/>
          </p:nvGrpSpPr>
          <p:grpSpPr bwMode="auto">
            <a:xfrm flipH="1" flipV="1">
              <a:off x="1522" y="2473"/>
              <a:ext cx="207" cy="781"/>
              <a:chOff x="2700" y="2160"/>
              <a:chExt cx="360" cy="1215"/>
            </a:xfrm>
          </p:grpSpPr>
          <p:sp>
            <p:nvSpPr>
              <p:cNvPr id="261" name="Oval 155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2" name="Freeform 156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3" name="Freeform 157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9" name="Group 158"/>
            <p:cNvGrpSpPr>
              <a:grpSpLocks/>
            </p:cNvGrpSpPr>
            <p:nvPr/>
          </p:nvGrpSpPr>
          <p:grpSpPr bwMode="auto">
            <a:xfrm flipV="1">
              <a:off x="1315" y="2208"/>
              <a:ext cx="221" cy="768"/>
              <a:chOff x="1980" y="2160"/>
              <a:chExt cx="386" cy="1588"/>
            </a:xfrm>
          </p:grpSpPr>
          <p:sp>
            <p:nvSpPr>
              <p:cNvPr id="258" name="Oval 159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" name="Freeform 160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0" name="Freeform 161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0" name="Group 162"/>
            <p:cNvGrpSpPr>
              <a:grpSpLocks/>
            </p:cNvGrpSpPr>
            <p:nvPr/>
          </p:nvGrpSpPr>
          <p:grpSpPr bwMode="auto">
            <a:xfrm flipV="1">
              <a:off x="284" y="2241"/>
              <a:ext cx="221" cy="1021"/>
              <a:chOff x="1980" y="2160"/>
              <a:chExt cx="386" cy="1588"/>
            </a:xfrm>
          </p:grpSpPr>
          <p:sp>
            <p:nvSpPr>
              <p:cNvPr id="255" name="Oval 163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" name="Freeform 164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" name="Freeform 165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1" name="Group 166"/>
            <p:cNvGrpSpPr>
              <a:grpSpLocks/>
            </p:cNvGrpSpPr>
            <p:nvPr/>
          </p:nvGrpSpPr>
          <p:grpSpPr bwMode="auto">
            <a:xfrm flipV="1">
              <a:off x="481" y="2241"/>
              <a:ext cx="222" cy="1021"/>
              <a:chOff x="1980" y="2160"/>
              <a:chExt cx="386" cy="1588"/>
            </a:xfrm>
          </p:grpSpPr>
          <p:sp>
            <p:nvSpPr>
              <p:cNvPr id="252" name="Oval 167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3" name="Freeform 168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4" name="Freeform 169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2" name="Group 170"/>
            <p:cNvGrpSpPr>
              <a:grpSpLocks/>
            </p:cNvGrpSpPr>
            <p:nvPr/>
          </p:nvGrpSpPr>
          <p:grpSpPr bwMode="auto">
            <a:xfrm flipV="1">
              <a:off x="697" y="2251"/>
              <a:ext cx="206" cy="781"/>
              <a:chOff x="2700" y="2160"/>
              <a:chExt cx="360" cy="1215"/>
            </a:xfrm>
          </p:grpSpPr>
          <p:sp>
            <p:nvSpPr>
              <p:cNvPr id="249" name="Oval 171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" name="Freeform 172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1" name="Freeform 173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3" name="Group 175"/>
            <p:cNvGrpSpPr>
              <a:grpSpLocks/>
            </p:cNvGrpSpPr>
            <p:nvPr/>
          </p:nvGrpSpPr>
          <p:grpSpPr bwMode="auto">
            <a:xfrm>
              <a:off x="816" y="1535"/>
              <a:ext cx="207" cy="643"/>
              <a:chOff x="2700" y="2160"/>
              <a:chExt cx="360" cy="1215"/>
            </a:xfrm>
          </p:grpSpPr>
          <p:sp>
            <p:nvSpPr>
              <p:cNvPr id="246" name="Oval 176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40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" name="Freeform 177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" name="Freeform 178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4" name="Group 179"/>
            <p:cNvGrpSpPr>
              <a:grpSpLocks/>
            </p:cNvGrpSpPr>
            <p:nvPr/>
          </p:nvGrpSpPr>
          <p:grpSpPr bwMode="auto">
            <a:xfrm flipH="1">
              <a:off x="1725" y="1336"/>
              <a:ext cx="222" cy="1021"/>
              <a:chOff x="1980" y="2160"/>
              <a:chExt cx="386" cy="1588"/>
            </a:xfrm>
          </p:grpSpPr>
          <p:sp>
            <p:nvSpPr>
              <p:cNvPr id="243" name="Oval 180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4" name="Freeform 181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" name="Freeform 182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" name="Group 183"/>
            <p:cNvGrpSpPr>
              <a:grpSpLocks/>
            </p:cNvGrpSpPr>
            <p:nvPr/>
          </p:nvGrpSpPr>
          <p:grpSpPr bwMode="auto">
            <a:xfrm flipH="1">
              <a:off x="1531" y="1332"/>
              <a:ext cx="206" cy="781"/>
              <a:chOff x="2700" y="2160"/>
              <a:chExt cx="360" cy="1215"/>
            </a:xfrm>
          </p:grpSpPr>
          <p:sp>
            <p:nvSpPr>
              <p:cNvPr id="240" name="Oval 184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1" name="Freeform 185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" name="Freeform 186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6" name="Group 187"/>
            <p:cNvGrpSpPr>
              <a:grpSpLocks/>
            </p:cNvGrpSpPr>
            <p:nvPr/>
          </p:nvGrpSpPr>
          <p:grpSpPr bwMode="auto">
            <a:xfrm rot="10708145" flipH="1">
              <a:off x="624" y="2274"/>
              <a:ext cx="144" cy="824"/>
              <a:chOff x="5940" y="3834"/>
              <a:chExt cx="200" cy="1206"/>
            </a:xfrm>
          </p:grpSpPr>
          <p:sp>
            <p:nvSpPr>
              <p:cNvPr id="239" name="Freeform 189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6001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" name="Oval 188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8" name="Group 193"/>
            <p:cNvGrpSpPr>
              <a:grpSpLocks/>
            </p:cNvGrpSpPr>
            <p:nvPr/>
          </p:nvGrpSpPr>
          <p:grpSpPr bwMode="auto">
            <a:xfrm>
              <a:off x="1508" y="1453"/>
              <a:ext cx="144" cy="824"/>
              <a:chOff x="5940" y="3834"/>
              <a:chExt cx="200" cy="1206"/>
            </a:xfrm>
          </p:grpSpPr>
          <p:sp>
            <p:nvSpPr>
              <p:cNvPr id="234" name="Oval 194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" name="Freeform 195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30" name="Picture 199" descr="E1TM"/>
            <p:cNvPicPr preferRelativeResize="0"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01" t="41136" r="13710" b="42563"/>
            <a:stretch>
              <a:fillRect/>
            </a:stretch>
          </p:blipFill>
          <p:spPr bwMode="auto">
            <a:xfrm rot="5785629">
              <a:off x="257" y="2108"/>
              <a:ext cx="1988" cy="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1" name="Picture 200" descr="E2TMhelix"/>
            <p:cNvPicPr preferRelativeResize="0"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50" t="43111" r="8749" b="39111"/>
            <a:stretch>
              <a:fillRect/>
            </a:stretch>
          </p:blipFill>
          <p:spPr bwMode="auto">
            <a:xfrm rot="5787188">
              <a:off x="97" y="2173"/>
              <a:ext cx="1753" cy="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1495888" y="1428751"/>
            <a:ext cx="409112" cy="834812"/>
            <a:chOff x="1495888" y="1428751"/>
            <a:chExt cx="409112" cy="834812"/>
          </a:xfrm>
        </p:grpSpPr>
        <p:sp>
          <p:nvSpPr>
            <p:cNvPr id="398" name="Oval 176"/>
            <p:cNvSpPr>
              <a:spLocks noChangeArrowheads="1"/>
            </p:cNvSpPr>
            <p:nvPr/>
          </p:nvSpPr>
          <p:spPr bwMode="auto">
            <a:xfrm>
              <a:off x="1524334" y="1428751"/>
              <a:ext cx="380666" cy="28575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" name="Freeform 177"/>
            <p:cNvSpPr>
              <a:spLocks/>
            </p:cNvSpPr>
            <p:nvPr/>
          </p:nvSpPr>
          <p:spPr bwMode="auto">
            <a:xfrm>
              <a:off x="1495888" y="1676400"/>
              <a:ext cx="256712" cy="573300"/>
            </a:xfrm>
            <a:custGeom>
              <a:avLst/>
              <a:gdLst>
                <a:gd name="T0" fmla="*/ 60 w 210"/>
                <a:gd name="T1" fmla="*/ 0 h 855"/>
                <a:gd name="T2" fmla="*/ 0 w 210"/>
                <a:gd name="T3" fmla="*/ 360 h 855"/>
                <a:gd name="T4" fmla="*/ 15 w 210"/>
                <a:gd name="T5" fmla="*/ 630 h 855"/>
                <a:gd name="T6" fmla="*/ 210 w 210"/>
                <a:gd name="T7" fmla="*/ 855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855">
                  <a:moveTo>
                    <a:pt x="60" y="0"/>
                  </a:moveTo>
                  <a:cubicBezTo>
                    <a:pt x="30" y="119"/>
                    <a:pt x="15" y="238"/>
                    <a:pt x="0" y="360"/>
                  </a:cubicBezTo>
                  <a:cubicBezTo>
                    <a:pt x="5" y="450"/>
                    <a:pt x="3" y="541"/>
                    <a:pt x="15" y="630"/>
                  </a:cubicBezTo>
                  <a:cubicBezTo>
                    <a:pt x="27" y="721"/>
                    <a:pt x="146" y="791"/>
                    <a:pt x="210" y="855"/>
                  </a:cubicBez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" name="Freeform 178"/>
            <p:cNvSpPr>
              <a:spLocks/>
            </p:cNvSpPr>
            <p:nvPr/>
          </p:nvSpPr>
          <p:spPr bwMode="auto">
            <a:xfrm>
              <a:off x="1524000" y="1714500"/>
              <a:ext cx="342965" cy="549063"/>
            </a:xfrm>
            <a:custGeom>
              <a:avLst/>
              <a:gdLst>
                <a:gd name="T0" fmla="*/ 221 w 298"/>
                <a:gd name="T1" fmla="*/ 0 h 570"/>
                <a:gd name="T2" fmla="*/ 176 w 298"/>
                <a:gd name="T3" fmla="*/ 15 h 570"/>
                <a:gd name="T4" fmla="*/ 71 w 298"/>
                <a:gd name="T5" fmla="*/ 150 h 570"/>
                <a:gd name="T6" fmla="*/ 101 w 298"/>
                <a:gd name="T7" fmla="*/ 480 h 570"/>
                <a:gd name="T8" fmla="*/ 281 w 298"/>
                <a:gd name="T9" fmla="*/ 510 h 570"/>
                <a:gd name="T10" fmla="*/ 281 w 298"/>
                <a:gd name="T11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570">
                  <a:moveTo>
                    <a:pt x="221" y="0"/>
                  </a:moveTo>
                  <a:cubicBezTo>
                    <a:pt x="206" y="5"/>
                    <a:pt x="187" y="4"/>
                    <a:pt x="176" y="15"/>
                  </a:cubicBezTo>
                  <a:cubicBezTo>
                    <a:pt x="136" y="55"/>
                    <a:pt x="111" y="110"/>
                    <a:pt x="71" y="150"/>
                  </a:cubicBezTo>
                  <a:cubicBezTo>
                    <a:pt x="37" y="251"/>
                    <a:pt x="0" y="400"/>
                    <a:pt x="101" y="480"/>
                  </a:cubicBezTo>
                  <a:cubicBezTo>
                    <a:pt x="148" y="518"/>
                    <a:pt x="228" y="480"/>
                    <a:pt x="281" y="510"/>
                  </a:cubicBezTo>
                  <a:cubicBezTo>
                    <a:pt x="298" y="520"/>
                    <a:pt x="281" y="550"/>
                    <a:pt x="281" y="57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5" name="Group 284"/>
          <p:cNvGrpSpPr/>
          <p:nvPr/>
        </p:nvGrpSpPr>
        <p:grpSpPr>
          <a:xfrm>
            <a:off x="4538249" y="1035371"/>
            <a:ext cx="2619838" cy="1869174"/>
            <a:chOff x="3429000" y="1952625"/>
            <a:chExt cx="2551113" cy="3429000"/>
          </a:xfrm>
        </p:grpSpPr>
        <p:grpSp>
          <p:nvGrpSpPr>
            <p:cNvPr id="286" name="Group 10"/>
            <p:cNvGrpSpPr>
              <a:grpSpLocks/>
            </p:cNvGrpSpPr>
            <p:nvPr/>
          </p:nvGrpSpPr>
          <p:grpSpPr bwMode="auto">
            <a:xfrm>
              <a:off x="4365625" y="2003425"/>
              <a:ext cx="312738" cy="1362075"/>
              <a:chOff x="2700" y="2160"/>
              <a:chExt cx="360" cy="1215"/>
            </a:xfrm>
          </p:grpSpPr>
          <p:sp>
            <p:nvSpPr>
              <p:cNvPr id="395" name="Oval 11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6" name="Freeform 12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7" name="Freeform 13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" name="Group 14"/>
            <p:cNvGrpSpPr>
              <a:grpSpLocks/>
            </p:cNvGrpSpPr>
            <p:nvPr/>
          </p:nvGrpSpPr>
          <p:grpSpPr bwMode="auto">
            <a:xfrm flipH="1">
              <a:off x="4682500" y="2012363"/>
              <a:ext cx="334962" cy="1779588"/>
              <a:chOff x="1980" y="2160"/>
              <a:chExt cx="386" cy="1588"/>
            </a:xfrm>
          </p:grpSpPr>
          <p:sp>
            <p:nvSpPr>
              <p:cNvPr id="392" name="Oval 15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3" name="Freeform 16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4" name="Freeform 17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8" name="Group 18"/>
            <p:cNvGrpSpPr>
              <a:grpSpLocks/>
            </p:cNvGrpSpPr>
            <p:nvPr/>
          </p:nvGrpSpPr>
          <p:grpSpPr bwMode="auto">
            <a:xfrm flipV="1">
              <a:off x="4365625" y="3933825"/>
              <a:ext cx="312738" cy="1360488"/>
              <a:chOff x="2700" y="2160"/>
              <a:chExt cx="360" cy="1215"/>
            </a:xfrm>
          </p:grpSpPr>
          <p:sp>
            <p:nvSpPr>
              <p:cNvPr id="389" name="Oval 19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" name="Freeform 20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" name="Freeform 21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9" name="Group 22"/>
            <p:cNvGrpSpPr>
              <a:grpSpLocks/>
            </p:cNvGrpSpPr>
            <p:nvPr/>
          </p:nvGrpSpPr>
          <p:grpSpPr bwMode="auto">
            <a:xfrm flipV="1">
              <a:off x="4991100" y="3602038"/>
              <a:ext cx="334963" cy="1779587"/>
              <a:chOff x="1980" y="2160"/>
              <a:chExt cx="386" cy="1588"/>
            </a:xfrm>
          </p:grpSpPr>
          <p:sp>
            <p:nvSpPr>
              <p:cNvPr id="386" name="Oval 23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7" name="Freeform 24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8" name="Freeform 25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0" name="Group 26"/>
            <p:cNvGrpSpPr>
              <a:grpSpLocks/>
            </p:cNvGrpSpPr>
            <p:nvPr/>
          </p:nvGrpSpPr>
          <p:grpSpPr bwMode="auto">
            <a:xfrm flipH="1" flipV="1">
              <a:off x="5334000" y="3602038"/>
              <a:ext cx="334963" cy="1779587"/>
              <a:chOff x="1980" y="2160"/>
              <a:chExt cx="386" cy="1588"/>
            </a:xfrm>
          </p:grpSpPr>
          <p:sp>
            <p:nvSpPr>
              <p:cNvPr id="383" name="Oval 27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4" name="Freeform 28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5" name="Freeform 29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1" name="Group 30"/>
            <p:cNvGrpSpPr>
              <a:grpSpLocks/>
            </p:cNvGrpSpPr>
            <p:nvPr/>
          </p:nvGrpSpPr>
          <p:grpSpPr bwMode="auto">
            <a:xfrm>
              <a:off x="3429000" y="1952625"/>
              <a:ext cx="334963" cy="1779588"/>
              <a:chOff x="1980" y="2160"/>
              <a:chExt cx="386" cy="1588"/>
            </a:xfrm>
          </p:grpSpPr>
          <p:sp>
            <p:nvSpPr>
              <p:cNvPr id="380" name="Oval 31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1" name="Freeform 32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2" name="Freeform 33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2" name="Group 34"/>
            <p:cNvGrpSpPr>
              <a:grpSpLocks/>
            </p:cNvGrpSpPr>
            <p:nvPr/>
          </p:nvGrpSpPr>
          <p:grpSpPr bwMode="auto">
            <a:xfrm>
              <a:off x="3719513" y="1952625"/>
              <a:ext cx="334962" cy="1779588"/>
              <a:chOff x="1980" y="2160"/>
              <a:chExt cx="386" cy="1588"/>
            </a:xfrm>
          </p:grpSpPr>
          <p:sp>
            <p:nvSpPr>
              <p:cNvPr id="377" name="Oval 35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8" name="Freeform 36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" name="Freeform 37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3" name="Group 38"/>
            <p:cNvGrpSpPr>
              <a:grpSpLocks/>
            </p:cNvGrpSpPr>
            <p:nvPr/>
          </p:nvGrpSpPr>
          <p:grpSpPr bwMode="auto">
            <a:xfrm>
              <a:off x="4057652" y="1992314"/>
              <a:ext cx="311150" cy="1362075"/>
              <a:chOff x="2700" y="2160"/>
              <a:chExt cx="360" cy="1215"/>
            </a:xfrm>
          </p:grpSpPr>
          <p:sp>
            <p:nvSpPr>
              <p:cNvPr id="374" name="Oval 39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" name="Freeform 40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6" name="Freeform 41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4" name="Group 42"/>
            <p:cNvGrpSpPr>
              <a:grpSpLocks/>
            </p:cNvGrpSpPr>
            <p:nvPr/>
          </p:nvGrpSpPr>
          <p:grpSpPr bwMode="auto">
            <a:xfrm flipH="1">
              <a:off x="5638800" y="1989138"/>
              <a:ext cx="334963" cy="1779587"/>
              <a:chOff x="1980" y="2160"/>
              <a:chExt cx="386" cy="1588"/>
            </a:xfrm>
          </p:grpSpPr>
          <p:sp>
            <p:nvSpPr>
              <p:cNvPr id="371" name="Oval 43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2" name="Freeform 44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" name="Freeform 45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5" name="Group 46"/>
            <p:cNvGrpSpPr>
              <a:grpSpLocks/>
            </p:cNvGrpSpPr>
            <p:nvPr/>
          </p:nvGrpSpPr>
          <p:grpSpPr bwMode="auto">
            <a:xfrm flipH="1">
              <a:off x="5303838" y="1989138"/>
              <a:ext cx="334962" cy="1779587"/>
              <a:chOff x="1980" y="2160"/>
              <a:chExt cx="386" cy="1588"/>
            </a:xfrm>
          </p:grpSpPr>
          <p:sp>
            <p:nvSpPr>
              <p:cNvPr id="368" name="Oval 47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" name="Freeform 48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0" name="Freeform 49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6" name="Group 50"/>
            <p:cNvGrpSpPr>
              <a:grpSpLocks/>
            </p:cNvGrpSpPr>
            <p:nvPr/>
          </p:nvGrpSpPr>
          <p:grpSpPr bwMode="auto">
            <a:xfrm>
              <a:off x="4991100" y="1989138"/>
              <a:ext cx="334963" cy="1779587"/>
              <a:chOff x="1980" y="2160"/>
              <a:chExt cx="386" cy="1588"/>
            </a:xfrm>
          </p:grpSpPr>
          <p:sp>
            <p:nvSpPr>
              <p:cNvPr id="365" name="Oval 51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6" name="Freeform 52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7" name="Freeform 53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7" name="Group 54"/>
            <p:cNvGrpSpPr>
              <a:grpSpLocks/>
            </p:cNvGrpSpPr>
            <p:nvPr/>
          </p:nvGrpSpPr>
          <p:grpSpPr bwMode="auto">
            <a:xfrm flipH="1" flipV="1">
              <a:off x="5638800" y="3581400"/>
              <a:ext cx="334963" cy="1779588"/>
              <a:chOff x="1980" y="2160"/>
              <a:chExt cx="386" cy="1588"/>
            </a:xfrm>
          </p:grpSpPr>
          <p:sp>
            <p:nvSpPr>
              <p:cNvPr id="362" name="Oval 55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" name="Freeform 56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" name="Freeform 57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8" name="Group 58"/>
            <p:cNvGrpSpPr>
              <a:grpSpLocks/>
            </p:cNvGrpSpPr>
            <p:nvPr/>
          </p:nvGrpSpPr>
          <p:grpSpPr bwMode="auto">
            <a:xfrm flipV="1">
              <a:off x="3429000" y="3565525"/>
              <a:ext cx="334963" cy="1779588"/>
              <a:chOff x="1980" y="2160"/>
              <a:chExt cx="386" cy="1588"/>
            </a:xfrm>
          </p:grpSpPr>
          <p:sp>
            <p:nvSpPr>
              <p:cNvPr id="359" name="Oval 59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0" name="Freeform 60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1" name="Freeform 61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9" name="Group 62"/>
            <p:cNvGrpSpPr>
              <a:grpSpLocks/>
            </p:cNvGrpSpPr>
            <p:nvPr/>
          </p:nvGrpSpPr>
          <p:grpSpPr bwMode="auto">
            <a:xfrm flipV="1">
              <a:off x="3719513" y="3565525"/>
              <a:ext cx="334962" cy="1779588"/>
              <a:chOff x="1980" y="2160"/>
              <a:chExt cx="386" cy="1588"/>
            </a:xfrm>
          </p:grpSpPr>
          <p:sp>
            <p:nvSpPr>
              <p:cNvPr id="356" name="Oval 63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7" name="Freeform 64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" name="Freeform 65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0" name="Group 66"/>
            <p:cNvGrpSpPr>
              <a:grpSpLocks/>
            </p:cNvGrpSpPr>
            <p:nvPr/>
          </p:nvGrpSpPr>
          <p:grpSpPr bwMode="auto">
            <a:xfrm flipV="1">
              <a:off x="4054475" y="3983038"/>
              <a:ext cx="311150" cy="1362075"/>
              <a:chOff x="2700" y="2160"/>
              <a:chExt cx="360" cy="1215"/>
            </a:xfrm>
          </p:grpSpPr>
          <p:sp>
            <p:nvSpPr>
              <p:cNvPr id="353" name="Oval 67"/>
              <p:cNvSpPr>
                <a:spLocks noChangeArrowheads="1"/>
              </p:cNvSpPr>
              <p:nvPr/>
            </p:nvSpPr>
            <p:spPr bwMode="auto">
              <a:xfrm>
                <a:off x="270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4" name="Freeform 68"/>
              <p:cNvSpPr>
                <a:spLocks/>
              </p:cNvSpPr>
              <p:nvPr/>
            </p:nvSpPr>
            <p:spPr bwMode="auto">
              <a:xfrm>
                <a:off x="2700" y="2520"/>
                <a:ext cx="210" cy="855"/>
              </a:xfrm>
              <a:custGeom>
                <a:avLst/>
                <a:gdLst>
                  <a:gd name="T0" fmla="*/ 60 w 210"/>
                  <a:gd name="T1" fmla="*/ 0 h 855"/>
                  <a:gd name="T2" fmla="*/ 0 w 210"/>
                  <a:gd name="T3" fmla="*/ 360 h 855"/>
                  <a:gd name="T4" fmla="*/ 15 w 210"/>
                  <a:gd name="T5" fmla="*/ 630 h 855"/>
                  <a:gd name="T6" fmla="*/ 210 w 210"/>
                  <a:gd name="T7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855">
                    <a:moveTo>
                      <a:pt x="60" y="0"/>
                    </a:moveTo>
                    <a:cubicBezTo>
                      <a:pt x="30" y="119"/>
                      <a:pt x="15" y="238"/>
                      <a:pt x="0" y="360"/>
                    </a:cubicBezTo>
                    <a:cubicBezTo>
                      <a:pt x="5" y="450"/>
                      <a:pt x="3" y="541"/>
                      <a:pt x="15" y="630"/>
                    </a:cubicBezTo>
                    <a:cubicBezTo>
                      <a:pt x="27" y="721"/>
                      <a:pt x="146" y="791"/>
                      <a:pt x="210" y="85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5" name="Freeform 69"/>
              <p:cNvSpPr>
                <a:spLocks/>
              </p:cNvSpPr>
              <p:nvPr/>
            </p:nvSpPr>
            <p:spPr bwMode="auto">
              <a:xfrm>
                <a:off x="2749" y="2520"/>
                <a:ext cx="298" cy="570"/>
              </a:xfrm>
              <a:custGeom>
                <a:avLst/>
                <a:gdLst>
                  <a:gd name="T0" fmla="*/ 221 w 298"/>
                  <a:gd name="T1" fmla="*/ 0 h 570"/>
                  <a:gd name="T2" fmla="*/ 176 w 298"/>
                  <a:gd name="T3" fmla="*/ 15 h 570"/>
                  <a:gd name="T4" fmla="*/ 71 w 298"/>
                  <a:gd name="T5" fmla="*/ 150 h 570"/>
                  <a:gd name="T6" fmla="*/ 101 w 298"/>
                  <a:gd name="T7" fmla="*/ 480 h 570"/>
                  <a:gd name="T8" fmla="*/ 281 w 298"/>
                  <a:gd name="T9" fmla="*/ 510 h 570"/>
                  <a:gd name="T10" fmla="*/ 281 w 298"/>
                  <a:gd name="T1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8" h="570">
                    <a:moveTo>
                      <a:pt x="221" y="0"/>
                    </a:moveTo>
                    <a:cubicBezTo>
                      <a:pt x="206" y="5"/>
                      <a:pt x="187" y="4"/>
                      <a:pt x="176" y="15"/>
                    </a:cubicBezTo>
                    <a:cubicBezTo>
                      <a:pt x="136" y="55"/>
                      <a:pt x="111" y="110"/>
                      <a:pt x="71" y="150"/>
                    </a:cubicBezTo>
                    <a:cubicBezTo>
                      <a:pt x="37" y="251"/>
                      <a:pt x="0" y="400"/>
                      <a:pt x="101" y="480"/>
                    </a:cubicBezTo>
                    <a:cubicBezTo>
                      <a:pt x="148" y="518"/>
                      <a:pt x="228" y="480"/>
                      <a:pt x="281" y="510"/>
                    </a:cubicBezTo>
                    <a:cubicBezTo>
                      <a:pt x="298" y="520"/>
                      <a:pt x="281" y="550"/>
                      <a:pt x="281" y="570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1" name="Group 70"/>
            <p:cNvGrpSpPr>
              <a:grpSpLocks/>
            </p:cNvGrpSpPr>
            <p:nvPr/>
          </p:nvGrpSpPr>
          <p:grpSpPr bwMode="auto">
            <a:xfrm flipH="1" flipV="1">
              <a:off x="4656138" y="3565525"/>
              <a:ext cx="334962" cy="1779588"/>
              <a:chOff x="1980" y="2160"/>
              <a:chExt cx="386" cy="1588"/>
            </a:xfrm>
          </p:grpSpPr>
          <p:sp>
            <p:nvSpPr>
              <p:cNvPr id="350" name="Oval 71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" name="Freeform 72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" name="Freeform 73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2" name="Group 74"/>
            <p:cNvGrpSpPr>
              <a:grpSpLocks/>
            </p:cNvGrpSpPr>
            <p:nvPr/>
          </p:nvGrpSpPr>
          <p:grpSpPr bwMode="auto">
            <a:xfrm rot="-21600000">
              <a:off x="3657600" y="2305050"/>
              <a:ext cx="228600" cy="1308100"/>
              <a:chOff x="5940" y="3834"/>
              <a:chExt cx="200" cy="1206"/>
            </a:xfrm>
          </p:grpSpPr>
          <p:sp>
            <p:nvSpPr>
              <p:cNvPr id="348" name="Oval 75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" name="Freeform 76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3" name="Group 77"/>
            <p:cNvGrpSpPr>
              <a:grpSpLocks/>
            </p:cNvGrpSpPr>
            <p:nvPr/>
          </p:nvGrpSpPr>
          <p:grpSpPr bwMode="auto">
            <a:xfrm rot="-21600000">
              <a:off x="3962400" y="2305050"/>
              <a:ext cx="228600" cy="1308100"/>
              <a:chOff x="5940" y="3834"/>
              <a:chExt cx="200" cy="1206"/>
            </a:xfrm>
          </p:grpSpPr>
          <p:sp>
            <p:nvSpPr>
              <p:cNvPr id="346" name="Oval 78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" name="Freeform 79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4" name="Group 80"/>
            <p:cNvGrpSpPr>
              <a:grpSpLocks/>
            </p:cNvGrpSpPr>
            <p:nvPr/>
          </p:nvGrpSpPr>
          <p:grpSpPr bwMode="auto">
            <a:xfrm rot="-43200000">
              <a:off x="4656138" y="2305050"/>
              <a:ext cx="228600" cy="1308100"/>
              <a:chOff x="5940" y="3834"/>
              <a:chExt cx="200" cy="1206"/>
            </a:xfrm>
          </p:grpSpPr>
          <p:sp>
            <p:nvSpPr>
              <p:cNvPr id="344" name="Oval 81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" name="Freeform 82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solidFill>
                <a:srgbClr val="FF0000"/>
              </a:soli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5" name="Group 83"/>
            <p:cNvGrpSpPr>
              <a:grpSpLocks/>
            </p:cNvGrpSpPr>
            <p:nvPr/>
          </p:nvGrpSpPr>
          <p:grpSpPr bwMode="auto">
            <a:xfrm rot="-21600000">
              <a:off x="5233988" y="2362200"/>
              <a:ext cx="228600" cy="1308100"/>
              <a:chOff x="5940" y="3834"/>
              <a:chExt cx="200" cy="1206"/>
            </a:xfrm>
          </p:grpSpPr>
          <p:sp>
            <p:nvSpPr>
              <p:cNvPr id="342" name="Oval 84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" name="Freeform 85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6" name="Group 86"/>
            <p:cNvGrpSpPr>
              <a:grpSpLocks/>
            </p:cNvGrpSpPr>
            <p:nvPr/>
          </p:nvGrpSpPr>
          <p:grpSpPr bwMode="auto">
            <a:xfrm rot="-21600000">
              <a:off x="5580063" y="2305050"/>
              <a:ext cx="228600" cy="1308100"/>
              <a:chOff x="5940" y="3834"/>
              <a:chExt cx="200" cy="1206"/>
            </a:xfrm>
          </p:grpSpPr>
          <p:sp>
            <p:nvSpPr>
              <p:cNvPr id="340" name="Oval 87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" name="Freeform 88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solidFill>
                <a:srgbClr val="FF0000"/>
              </a:soli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7" name="Group 89"/>
            <p:cNvGrpSpPr>
              <a:grpSpLocks/>
            </p:cNvGrpSpPr>
            <p:nvPr/>
          </p:nvGrpSpPr>
          <p:grpSpPr bwMode="auto">
            <a:xfrm rot="-10800000">
              <a:off x="3581400" y="3800475"/>
              <a:ext cx="228600" cy="1308100"/>
              <a:chOff x="5940" y="3834"/>
              <a:chExt cx="200" cy="1206"/>
            </a:xfrm>
          </p:grpSpPr>
          <p:sp>
            <p:nvSpPr>
              <p:cNvPr id="338" name="Oval 90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" name="Freeform 91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8" name="Group 92"/>
            <p:cNvGrpSpPr>
              <a:grpSpLocks/>
            </p:cNvGrpSpPr>
            <p:nvPr/>
          </p:nvGrpSpPr>
          <p:grpSpPr bwMode="auto">
            <a:xfrm rot="-10800000">
              <a:off x="3889375" y="3649663"/>
              <a:ext cx="228600" cy="1308100"/>
              <a:chOff x="5940" y="3834"/>
              <a:chExt cx="200" cy="1206"/>
            </a:xfrm>
          </p:grpSpPr>
          <p:sp>
            <p:nvSpPr>
              <p:cNvPr id="336" name="Oval 93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" name="Freeform 94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9" name="Group 95"/>
            <p:cNvGrpSpPr>
              <a:grpSpLocks/>
            </p:cNvGrpSpPr>
            <p:nvPr/>
          </p:nvGrpSpPr>
          <p:grpSpPr bwMode="auto">
            <a:xfrm rot="10800000" flipH="1">
              <a:off x="5540375" y="3725863"/>
              <a:ext cx="228600" cy="1308100"/>
              <a:chOff x="5940" y="3834"/>
              <a:chExt cx="200" cy="1206"/>
            </a:xfrm>
          </p:grpSpPr>
          <p:sp>
            <p:nvSpPr>
              <p:cNvPr id="334" name="Oval 96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" name="Freeform 97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0" name="Group 98"/>
            <p:cNvGrpSpPr>
              <a:grpSpLocks/>
            </p:cNvGrpSpPr>
            <p:nvPr/>
          </p:nvGrpSpPr>
          <p:grpSpPr bwMode="auto">
            <a:xfrm rot="10800000" flipH="1">
              <a:off x="5195888" y="3733800"/>
              <a:ext cx="228600" cy="1308100"/>
              <a:chOff x="5940" y="3834"/>
              <a:chExt cx="200" cy="1206"/>
            </a:xfrm>
            <a:solidFill>
              <a:srgbClr val="C00000"/>
            </a:solidFill>
          </p:grpSpPr>
          <p:sp>
            <p:nvSpPr>
              <p:cNvPr id="332" name="Oval 99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pFill/>
              <a:ln w="1905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" name="Freeform 100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pFill/>
              <a:ln w="19050" cmpd="sng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1" name="Group 101"/>
            <p:cNvGrpSpPr>
              <a:grpSpLocks/>
            </p:cNvGrpSpPr>
            <p:nvPr/>
          </p:nvGrpSpPr>
          <p:grpSpPr bwMode="auto">
            <a:xfrm rot="10800000" flipH="1">
              <a:off x="4275138" y="3724275"/>
              <a:ext cx="228600" cy="1308100"/>
              <a:chOff x="5940" y="3834"/>
              <a:chExt cx="200" cy="1206"/>
            </a:xfrm>
          </p:grpSpPr>
          <p:sp>
            <p:nvSpPr>
              <p:cNvPr id="330" name="Oval 102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" name="Freeform 103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solidFill>
                <a:srgbClr val="FF0000"/>
              </a:soli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2" name="Group 104"/>
            <p:cNvGrpSpPr>
              <a:grpSpLocks/>
            </p:cNvGrpSpPr>
            <p:nvPr/>
          </p:nvGrpSpPr>
          <p:grpSpPr bwMode="auto">
            <a:xfrm rot="10800000" flipH="1">
              <a:off x="4581525" y="3581400"/>
              <a:ext cx="228600" cy="1308100"/>
              <a:chOff x="5940" y="3834"/>
              <a:chExt cx="200" cy="1206"/>
            </a:xfrm>
          </p:grpSpPr>
          <p:sp>
            <p:nvSpPr>
              <p:cNvPr id="328" name="Oval 105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" name="Freeform 106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3" name="Group 107"/>
            <p:cNvGrpSpPr>
              <a:grpSpLocks/>
            </p:cNvGrpSpPr>
            <p:nvPr/>
          </p:nvGrpSpPr>
          <p:grpSpPr bwMode="auto">
            <a:xfrm rot="10800000" flipH="1">
              <a:off x="4851400" y="3800475"/>
              <a:ext cx="228600" cy="1308100"/>
              <a:chOff x="5940" y="3834"/>
              <a:chExt cx="200" cy="1206"/>
            </a:xfrm>
          </p:grpSpPr>
          <p:sp>
            <p:nvSpPr>
              <p:cNvPr id="326" name="Oval 108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" name="Freeform 109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solidFill>
                <a:srgbClr val="FF0000"/>
              </a:soli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4" name="Group 110"/>
            <p:cNvGrpSpPr>
              <a:grpSpLocks/>
            </p:cNvGrpSpPr>
            <p:nvPr/>
          </p:nvGrpSpPr>
          <p:grpSpPr bwMode="auto">
            <a:xfrm flipH="1">
              <a:off x="4876800" y="2349500"/>
              <a:ext cx="228600" cy="1308100"/>
              <a:chOff x="5940" y="3834"/>
              <a:chExt cx="200" cy="1206"/>
            </a:xfrm>
          </p:grpSpPr>
          <p:sp>
            <p:nvSpPr>
              <p:cNvPr id="324" name="Oval 111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" name="Freeform 112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5" name="Group 114"/>
            <p:cNvGrpSpPr>
              <a:grpSpLocks/>
            </p:cNvGrpSpPr>
            <p:nvPr/>
          </p:nvGrpSpPr>
          <p:grpSpPr bwMode="auto">
            <a:xfrm rot="-43200000">
              <a:off x="4271963" y="2343150"/>
              <a:ext cx="228600" cy="1308100"/>
              <a:chOff x="5940" y="3834"/>
              <a:chExt cx="200" cy="1206"/>
            </a:xfrm>
          </p:grpSpPr>
          <p:sp>
            <p:nvSpPr>
              <p:cNvPr id="322" name="Oval 115"/>
              <p:cNvSpPr>
                <a:spLocks noChangeArrowheads="1"/>
              </p:cNvSpPr>
              <p:nvPr/>
            </p:nvSpPr>
            <p:spPr bwMode="auto">
              <a:xfrm flipH="1" flipV="1">
                <a:off x="5940" y="4140"/>
                <a:ext cx="200" cy="900"/>
              </a:xfrm>
              <a:prstGeom prst="ellipse">
                <a:avLst/>
              </a:pr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" name="Freeform 116"/>
              <p:cNvSpPr>
                <a:spLocks/>
              </p:cNvSpPr>
              <p:nvPr/>
            </p:nvSpPr>
            <p:spPr bwMode="auto">
              <a:xfrm>
                <a:off x="5969" y="3834"/>
                <a:ext cx="71" cy="300"/>
              </a:xfrm>
              <a:custGeom>
                <a:avLst/>
                <a:gdLst>
                  <a:gd name="T0" fmla="*/ 71 w 71"/>
                  <a:gd name="T1" fmla="*/ 300 h 300"/>
                  <a:gd name="T2" fmla="*/ 26 w 71"/>
                  <a:gd name="T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300">
                    <a:moveTo>
                      <a:pt x="71" y="300"/>
                    </a:moveTo>
                    <a:cubicBezTo>
                      <a:pt x="0" y="194"/>
                      <a:pt x="26" y="157"/>
                      <a:pt x="26" y="0"/>
                    </a:cubicBezTo>
                  </a:path>
                </a:pathLst>
              </a:custGeom>
              <a:gradFill rotWithShape="1">
                <a:gsLst>
                  <a:gs pos="0">
                    <a:srgbClr val="FF0000">
                      <a:alpha val="98000"/>
                    </a:srgbClr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9050" cmpd="sng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316" name="Picture 117" descr="E2TMhelix"/>
            <p:cNvPicPr preferRelativeResize="0"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50" t="43111" r="8749" b="39111"/>
            <a:stretch>
              <a:fillRect/>
            </a:stretch>
          </p:blipFill>
          <p:spPr bwMode="auto">
            <a:xfrm rot="5591402">
              <a:off x="2886869" y="3610062"/>
              <a:ext cx="2979738" cy="285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17" name="Group 118"/>
            <p:cNvGrpSpPr>
              <a:grpSpLocks/>
            </p:cNvGrpSpPr>
            <p:nvPr/>
          </p:nvGrpSpPr>
          <p:grpSpPr bwMode="auto">
            <a:xfrm flipH="1">
              <a:off x="5645150" y="1970088"/>
              <a:ext cx="334963" cy="1779587"/>
              <a:chOff x="1980" y="2160"/>
              <a:chExt cx="386" cy="1588"/>
            </a:xfrm>
          </p:grpSpPr>
          <p:sp>
            <p:nvSpPr>
              <p:cNvPr id="319" name="Oval 119"/>
              <p:cNvSpPr>
                <a:spLocks noChangeArrowheads="1"/>
              </p:cNvSpPr>
              <p:nvPr/>
            </p:nvSpPr>
            <p:spPr bwMode="auto">
              <a:xfrm>
                <a:off x="1980" y="2160"/>
                <a:ext cx="360" cy="36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" name="Freeform 120"/>
              <p:cNvSpPr>
                <a:spLocks/>
              </p:cNvSpPr>
              <p:nvPr/>
            </p:nvSpPr>
            <p:spPr bwMode="auto">
              <a:xfrm>
                <a:off x="2057" y="2505"/>
                <a:ext cx="179" cy="1243"/>
              </a:xfrm>
              <a:custGeom>
                <a:avLst/>
                <a:gdLst>
                  <a:gd name="T0" fmla="*/ 73 w 178"/>
                  <a:gd name="T1" fmla="*/ 0 h 1243"/>
                  <a:gd name="T2" fmla="*/ 13 w 178"/>
                  <a:gd name="T3" fmla="*/ 195 h 1243"/>
                  <a:gd name="T4" fmla="*/ 43 w 178"/>
                  <a:gd name="T5" fmla="*/ 600 h 1243"/>
                  <a:gd name="T6" fmla="*/ 178 w 178"/>
                  <a:gd name="T7" fmla="*/ 840 h 1243"/>
                  <a:gd name="T8" fmla="*/ 163 w 178"/>
                  <a:gd name="T9" fmla="*/ 1050 h 1243"/>
                  <a:gd name="T10" fmla="*/ 133 w 178"/>
                  <a:gd name="T11" fmla="*/ 1125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243">
                    <a:moveTo>
                      <a:pt x="73" y="0"/>
                    </a:moveTo>
                    <a:cubicBezTo>
                      <a:pt x="51" y="66"/>
                      <a:pt x="30" y="128"/>
                      <a:pt x="13" y="195"/>
                    </a:cubicBezTo>
                    <a:cubicBezTo>
                      <a:pt x="19" y="330"/>
                      <a:pt x="0" y="472"/>
                      <a:pt x="43" y="600"/>
                    </a:cubicBezTo>
                    <a:cubicBezTo>
                      <a:pt x="73" y="689"/>
                      <a:pt x="148" y="751"/>
                      <a:pt x="178" y="840"/>
                    </a:cubicBezTo>
                    <a:cubicBezTo>
                      <a:pt x="173" y="910"/>
                      <a:pt x="175" y="981"/>
                      <a:pt x="163" y="1050"/>
                    </a:cubicBezTo>
                    <a:cubicBezTo>
                      <a:pt x="131" y="1243"/>
                      <a:pt x="133" y="1059"/>
                      <a:pt x="133" y="1125"/>
                    </a:cubicBezTo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" name="Freeform 121"/>
              <p:cNvSpPr>
                <a:spLocks/>
              </p:cNvSpPr>
              <p:nvPr/>
            </p:nvSpPr>
            <p:spPr bwMode="auto">
              <a:xfrm>
                <a:off x="2220" y="2490"/>
                <a:ext cx="146" cy="975"/>
              </a:xfrm>
              <a:custGeom>
                <a:avLst/>
                <a:gdLst>
                  <a:gd name="T0" fmla="*/ 15 w 146"/>
                  <a:gd name="T1" fmla="*/ 0 h 975"/>
                  <a:gd name="T2" fmla="*/ 0 w 146"/>
                  <a:gd name="T3" fmla="*/ 615 h 975"/>
                  <a:gd name="T4" fmla="*/ 15 w 146"/>
                  <a:gd name="T5" fmla="*/ 765 h 975"/>
                  <a:gd name="T6" fmla="*/ 135 w 146"/>
                  <a:gd name="T7" fmla="*/ 885 h 975"/>
                  <a:gd name="T8" fmla="*/ 135 w 146"/>
                  <a:gd name="T9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975">
                    <a:moveTo>
                      <a:pt x="15" y="0"/>
                    </a:moveTo>
                    <a:cubicBezTo>
                      <a:pt x="10" y="205"/>
                      <a:pt x="0" y="410"/>
                      <a:pt x="0" y="615"/>
                    </a:cubicBezTo>
                    <a:cubicBezTo>
                      <a:pt x="0" y="665"/>
                      <a:pt x="0" y="717"/>
                      <a:pt x="15" y="765"/>
                    </a:cubicBezTo>
                    <a:cubicBezTo>
                      <a:pt x="22" y="786"/>
                      <a:pt x="131" y="876"/>
                      <a:pt x="135" y="885"/>
                    </a:cubicBezTo>
                    <a:cubicBezTo>
                      <a:pt x="146" y="913"/>
                      <a:pt x="135" y="945"/>
                      <a:pt x="135" y="975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318" name="Picture 122" descr="E2TMhelix"/>
            <p:cNvPicPr preferRelativeResize="0"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50" t="43111" r="8749" b="39111"/>
            <a:stretch>
              <a:fillRect/>
            </a:stretch>
          </p:blipFill>
          <p:spPr bwMode="auto">
            <a:xfrm rot="5654899">
              <a:off x="3334982" y="3610910"/>
              <a:ext cx="2979738" cy="285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3160807" y="540905"/>
            <a:ext cx="2027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WT virus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36789" y="3469631"/>
            <a:ext cx="2571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Deletion mutant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45799" y="3998572"/>
            <a:ext cx="1120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Modified E-1 TMD is unable to span membranes</a:t>
            </a:r>
            <a:endParaRPr lang="en-US" sz="1200" dirty="0"/>
          </a:p>
        </p:txBody>
      </p:sp>
      <p:cxnSp>
        <p:nvCxnSpPr>
          <p:cNvPr id="9" name="Straight Arrow Connector 8"/>
          <p:cNvCxnSpPr>
            <a:endCxn id="9297" idx="5"/>
          </p:cNvCxnSpPr>
          <p:nvPr/>
        </p:nvCxnSpPr>
        <p:spPr>
          <a:xfrm flipH="1" flipV="1">
            <a:off x="6111269" y="4371761"/>
            <a:ext cx="1674261" cy="96325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393599" y="4064579"/>
            <a:ext cx="656446" cy="402299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473817" y="891480"/>
            <a:ext cx="1365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E-1 Transmembrane Domain (TMD)</a:t>
            </a:r>
          </a:p>
        </p:txBody>
      </p:sp>
      <p:cxnSp>
        <p:nvCxnSpPr>
          <p:cNvPr id="12" name="Straight Arrow Connector 11"/>
          <p:cNvCxnSpPr>
            <a:stCxn id="10" idx="1"/>
          </p:cNvCxnSpPr>
          <p:nvPr/>
        </p:nvCxnSpPr>
        <p:spPr>
          <a:xfrm flipH="1">
            <a:off x="5732299" y="1214646"/>
            <a:ext cx="1741518" cy="32316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4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>
                <a:solidFill>
                  <a:srgbClr val="3399FF"/>
                </a:solidFill>
              </a:rPr>
              <a:t>Arbovax </a:t>
            </a:r>
            <a:r>
              <a:rPr lang="en-US" dirty="0" smtClean="0">
                <a:solidFill>
                  <a:srgbClr val="3399FF"/>
                </a:solidFill>
              </a:rPr>
              <a:t>Technology Advantage</a:t>
            </a:r>
            <a:endParaRPr lang="en-GB" dirty="0" smtClean="0">
              <a:solidFill>
                <a:srgbClr val="3399FF"/>
              </a:solidFill>
            </a:endParaRPr>
          </a:p>
        </p:txBody>
      </p:sp>
      <p:sp>
        <p:nvSpPr>
          <p:cNvPr id="3584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342900" lvl="1" indent="-342900" eaLnBrk="1" hangingPunct="1">
              <a:buClr>
                <a:srgbClr val="3399FF"/>
              </a:buClr>
              <a:buFont typeface="Arial" charset="0"/>
              <a:buChar char="•"/>
            </a:pPr>
            <a:r>
              <a:rPr lang="en-US" dirty="0" smtClean="0">
                <a:solidFill>
                  <a:srgbClr val="333333"/>
                </a:solidFill>
              </a:rPr>
              <a:t>Maximum </a:t>
            </a:r>
            <a:r>
              <a:rPr lang="en-US" dirty="0">
                <a:solidFill>
                  <a:srgbClr val="333333"/>
                </a:solidFill>
              </a:rPr>
              <a:t>immune response (like wild type)</a:t>
            </a:r>
          </a:p>
          <a:p>
            <a:pPr marL="342900" lvl="1" indent="-342900" eaLnBrk="1" hangingPunct="1">
              <a:buClr>
                <a:srgbClr val="3399FF"/>
              </a:buClr>
              <a:buFont typeface="Arial" charset="0"/>
              <a:buChar char="•"/>
            </a:pPr>
            <a:r>
              <a:rPr lang="en-US" dirty="0">
                <a:solidFill>
                  <a:srgbClr val="333333"/>
                </a:solidFill>
              </a:rPr>
              <a:t>One dose, tetravalent immunization</a:t>
            </a:r>
          </a:p>
          <a:p>
            <a:pPr marL="342900" lvl="1" indent="-342900" eaLnBrk="1" hangingPunct="1">
              <a:buClr>
                <a:srgbClr val="3399FF"/>
              </a:buClr>
              <a:buFont typeface="Arial" charset="0"/>
              <a:buChar char="•"/>
            </a:pPr>
            <a:r>
              <a:rPr lang="en-US" dirty="0">
                <a:solidFill>
                  <a:srgbClr val="333333"/>
                </a:solidFill>
              </a:rPr>
              <a:t>Cost effective </a:t>
            </a:r>
            <a:r>
              <a:rPr lang="en-US" dirty="0" smtClean="0">
                <a:solidFill>
                  <a:srgbClr val="333333"/>
                </a:solidFill>
              </a:rPr>
              <a:t>manufacture</a:t>
            </a:r>
          </a:p>
          <a:p>
            <a:pPr marL="342900" lvl="1" indent="-342900" eaLnBrk="1" hangingPunct="1">
              <a:buClr>
                <a:srgbClr val="3399FF"/>
              </a:buClr>
              <a:buFont typeface="Arial" charset="0"/>
              <a:buChar char="•"/>
            </a:pPr>
            <a:r>
              <a:rPr lang="en-US" dirty="0" smtClean="0">
                <a:solidFill>
                  <a:srgbClr val="333333"/>
                </a:solidFill>
              </a:rPr>
              <a:t>Safe: no reversion to wild-type</a:t>
            </a:r>
          </a:p>
          <a:p>
            <a:pPr marL="342900" lvl="1" indent="-342900" eaLnBrk="1" hangingPunct="1">
              <a:buClr>
                <a:srgbClr val="3399FF"/>
              </a:buClr>
              <a:buFont typeface="Arial" charset="0"/>
              <a:buChar char="•"/>
            </a:pPr>
            <a:r>
              <a:rPr lang="en-US" dirty="0" smtClean="0">
                <a:solidFill>
                  <a:srgbClr val="333333"/>
                </a:solidFill>
              </a:rPr>
              <a:t>2012 and 2013 PNAS publications strongly support whole virus approach to Dengue vaccine</a:t>
            </a:r>
            <a:r>
              <a:rPr lang="en-US" baseline="30000" dirty="0" smtClean="0"/>
              <a:t>1,2</a:t>
            </a:r>
          </a:p>
          <a:p>
            <a:pPr marL="342900" lvl="1" indent="-342900" eaLnBrk="1" hangingPunct="1">
              <a:buClr>
                <a:srgbClr val="3399FF"/>
              </a:buClr>
              <a:buFont typeface="Arial" charset="0"/>
              <a:buChar char="•"/>
            </a:pPr>
            <a:endParaRPr lang="en-US" sz="1000" dirty="0" smtClean="0">
              <a:solidFill>
                <a:srgbClr val="333333"/>
              </a:solidFill>
            </a:endParaRPr>
          </a:p>
          <a:p>
            <a:pPr marL="342900" lvl="1" indent="-342900" eaLnBrk="1" hangingPunct="1">
              <a:buClr>
                <a:srgbClr val="3399FF"/>
              </a:buClr>
              <a:buFont typeface="Arial" charset="0"/>
              <a:buChar char="•"/>
            </a:pPr>
            <a:r>
              <a:rPr lang="en-US" sz="1400" baseline="30000" dirty="0" smtClean="0"/>
              <a:t>1</a:t>
            </a:r>
            <a:r>
              <a:rPr lang="en-US" sz="1400" dirty="0" smtClean="0"/>
              <a:t>University </a:t>
            </a:r>
            <a:r>
              <a:rPr lang="en-US" sz="1400" dirty="0"/>
              <a:t>of North Carolina School of Medicine. "Achilles heel of dengue virus identified: Target for future vaccines." </a:t>
            </a:r>
            <a:r>
              <a:rPr lang="en-US" sz="1400" i="1" dirty="0" err="1"/>
              <a:t>ScienceDaily</a:t>
            </a:r>
            <a:r>
              <a:rPr lang="en-US" sz="1400" dirty="0"/>
              <a:t>, 11 Apr. 2012. Web. 13 Apr. 2012.</a:t>
            </a:r>
          </a:p>
          <a:p>
            <a:r>
              <a:rPr lang="en-US" sz="1400" baseline="30000" dirty="0" smtClean="0"/>
              <a:t>2</a:t>
            </a:r>
            <a:r>
              <a:rPr lang="en-US" sz="1400" dirty="0" smtClean="0"/>
              <a:t>Comprehensive </a:t>
            </a:r>
            <a:r>
              <a:rPr lang="en-US" sz="1400" dirty="0"/>
              <a:t>analysis of dengue </a:t>
            </a:r>
            <a:r>
              <a:rPr lang="en-US" sz="1400" dirty="0" smtClean="0"/>
              <a:t>virus-specific responses </a:t>
            </a:r>
            <a:r>
              <a:rPr lang="en-US" sz="1400" dirty="0"/>
              <a:t>supports an HLA-linked protective </a:t>
            </a:r>
            <a:r>
              <a:rPr lang="en-US" sz="1400" dirty="0" smtClean="0"/>
              <a:t>role for </a:t>
            </a:r>
            <a:r>
              <a:rPr lang="en-US" sz="1400" dirty="0"/>
              <a:t>CD8+ T </a:t>
            </a:r>
            <a:r>
              <a:rPr lang="en-US" sz="1400" dirty="0" smtClean="0"/>
              <a:t>cells. </a:t>
            </a:r>
            <a:r>
              <a:rPr lang="en-US" sz="1400" dirty="0"/>
              <a:t>www.pnas.org/cgi/doi/10.1073/pnas.1305227110</a:t>
            </a:r>
            <a:endParaRPr lang="en-GB" sz="1400" dirty="0">
              <a:solidFill>
                <a:srgbClr val="333333"/>
              </a:solidFill>
            </a:endParaRPr>
          </a:p>
          <a:p>
            <a:pPr>
              <a:buClr>
                <a:srgbClr val="3399FF"/>
              </a:buClr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3317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>
                <a:solidFill>
                  <a:srgbClr val="3399FF"/>
                </a:solidFill>
              </a:rPr>
              <a:t>Arbovax </a:t>
            </a:r>
            <a:r>
              <a:rPr lang="en-US" dirty="0" smtClean="0">
                <a:solidFill>
                  <a:srgbClr val="3399FF"/>
                </a:solidFill>
              </a:rPr>
              <a:t>Technology Advantage</a:t>
            </a:r>
            <a:endParaRPr lang="en-GB" dirty="0" smtClean="0">
              <a:solidFill>
                <a:srgbClr val="3399FF"/>
              </a:solidFill>
            </a:endParaRPr>
          </a:p>
        </p:txBody>
      </p:sp>
      <p:sp>
        <p:nvSpPr>
          <p:cNvPr id="3584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342900" lvl="1" indent="-342900" eaLnBrk="1" hangingPunct="1">
              <a:buClr>
                <a:srgbClr val="3399FF"/>
              </a:buClr>
              <a:buFont typeface="Arial" charset="0"/>
              <a:buChar char="•"/>
            </a:pPr>
            <a:endParaRPr lang="en-US" sz="1000" dirty="0" smtClean="0">
              <a:solidFill>
                <a:srgbClr val="333333"/>
              </a:solidFill>
            </a:endParaRPr>
          </a:p>
          <a:p>
            <a:pPr>
              <a:buClr>
                <a:srgbClr val="3399FF"/>
              </a:buClr>
            </a:pPr>
            <a:r>
              <a:rPr lang="en-GB" dirty="0" smtClean="0"/>
              <a:t>Technology can be rapidly adapted to other Arboviruses.</a:t>
            </a:r>
          </a:p>
          <a:p>
            <a:pPr>
              <a:buClr>
                <a:srgbClr val="3399FF"/>
              </a:buClr>
            </a:pPr>
            <a:r>
              <a:rPr lang="en-GB" dirty="0" smtClean="0"/>
              <a:t>Transmembrane domain alignment within Alpha and Flaviviruses </a:t>
            </a:r>
          </a:p>
          <a:p>
            <a:pPr>
              <a:buClr>
                <a:srgbClr val="3399FF"/>
              </a:buClr>
            </a:pPr>
            <a:r>
              <a:rPr lang="en-GB" dirty="0" smtClean="0"/>
              <a:t>Chikungunya vaccine aligned with Sindbis</a:t>
            </a:r>
          </a:p>
          <a:p>
            <a:pPr lvl="1">
              <a:buClr>
                <a:srgbClr val="3399FF"/>
              </a:buClr>
            </a:pPr>
            <a:r>
              <a:rPr lang="en-GB" dirty="0" smtClean="0"/>
              <a:t>Vaccine candidate identified 1 month</a:t>
            </a:r>
          </a:p>
          <a:p>
            <a:pPr>
              <a:buClr>
                <a:srgbClr val="3399FF"/>
              </a:buClr>
            </a:pPr>
            <a:r>
              <a:rPr lang="en-GB" dirty="0" smtClean="0"/>
              <a:t>Successfully tested in mice</a:t>
            </a:r>
          </a:p>
        </p:txBody>
      </p:sp>
    </p:spTree>
    <p:extLst>
      <p:ext uri="{BB962C8B-B14F-4D97-AF65-F5344CB8AC3E}">
        <p14:creationId xmlns:p14="http://schemas.microsoft.com/office/powerpoint/2010/main" val="369867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3399FF"/>
                </a:solidFill>
              </a:rPr>
              <a:t>Tetravalent Trial</a:t>
            </a:r>
            <a:endParaRPr lang="en-US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005456"/>
              </p:ext>
            </p:extLst>
          </p:nvPr>
        </p:nvGraphicFramePr>
        <p:xfrm>
          <a:off x="381000" y="1524000"/>
          <a:ext cx="8458201" cy="4114800"/>
        </p:xfrm>
        <a:graphic>
          <a:graphicData uri="http://schemas.openxmlformats.org/drawingml/2006/table">
            <a:tbl>
              <a:tblPr firstRow="1" firstCol="1" bandRow="1"/>
              <a:tblGrid>
                <a:gridCol w="887916"/>
                <a:gridCol w="801504"/>
                <a:gridCol w="947375"/>
                <a:gridCol w="947375"/>
                <a:gridCol w="947375"/>
                <a:gridCol w="801504"/>
                <a:gridCol w="801504"/>
                <a:gridCol w="801504"/>
                <a:gridCol w="761072"/>
                <a:gridCol w="761072"/>
              </a:tblGrid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Virus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Animal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Day 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Day 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Day 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Day 5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Day 6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Day 7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Day 9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Day 11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WT-Tet*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1253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DV1,2,4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DV1,2,3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---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1272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DV1,2,4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1407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DV1,2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1427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DV1,2,4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DV1,2,4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200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TetV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1095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DV1,2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DV1,2,3,4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DV1,2,3,4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1114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DV1,2,4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DV1,2,3,4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1225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DV1,2,4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DV1,2,3,4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DV1,2,3,4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EE"/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1463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DV1,2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DV1,2,3,4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DV1,2,3,4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DV2,3,4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DV2,4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589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3399FF"/>
                </a:solidFill>
              </a:rPr>
              <a:t>Strong Immune Response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9B26DD-7E74-4981-AADA-9E4B770ED61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4161701"/>
              </p:ext>
            </p:extLst>
          </p:nvPr>
        </p:nvGraphicFramePr>
        <p:xfrm>
          <a:off x="990600" y="1524000"/>
          <a:ext cx="73152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41500" y="554990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n-lt"/>
              </a:rPr>
              <a:t>DENV1</a:t>
            </a:r>
            <a:endParaRPr lang="en-US" sz="1200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19500" y="554990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n-lt"/>
              </a:rPr>
              <a:t>DENV2</a:t>
            </a:r>
            <a:endParaRPr lang="en-US" sz="12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7500" y="554990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n-lt"/>
              </a:rPr>
              <a:t>DENV3</a:t>
            </a:r>
            <a:endParaRPr lang="en-US" sz="1200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24700" y="554990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n-lt"/>
              </a:rPr>
              <a:t>DENV4</a:t>
            </a:r>
            <a:endParaRPr lang="en-US" sz="1200" b="1" dirty="0">
              <a:latin typeface="+mn-lt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663700" y="4762500"/>
            <a:ext cx="6477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0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3399FF"/>
                </a:solidFill>
              </a:rPr>
              <a:t>Tetravalent Trial</a:t>
            </a:r>
            <a:endParaRPr lang="en-US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660831"/>
              </p:ext>
            </p:extLst>
          </p:nvPr>
        </p:nvGraphicFramePr>
        <p:xfrm>
          <a:off x="609599" y="1523999"/>
          <a:ext cx="8001000" cy="4191000"/>
        </p:xfrm>
        <a:graphic>
          <a:graphicData uri="http://schemas.openxmlformats.org/drawingml/2006/table">
            <a:tbl>
              <a:tblPr firstRow="1" firstCol="1" bandRow="1"/>
              <a:tblGrid>
                <a:gridCol w="1878790"/>
                <a:gridCol w="1878790"/>
                <a:gridCol w="2121710"/>
                <a:gridCol w="2121710"/>
              </a:tblGrid>
              <a:tr h="31818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Groups</a:t>
                      </a:r>
                      <a:endParaRPr lang="en-US" sz="11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Serotype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Sero-Conversion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54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Pre-Challenge*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Post-Challenge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445647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HR-DV-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Tet</a:t>
                      </a:r>
                      <a:endParaRPr lang="en-US" sz="11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Vaccine</a:t>
                      </a:r>
                      <a:endParaRPr lang="en-US" sz="11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DV1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100%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(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16/16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100% (4/4)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100% (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16/16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100% (4/4)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4341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DV3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100% (16/16)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100% (4/4)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DV4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100% (16/16)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100% (4/4)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509859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Naïve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DV1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NA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75%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(3/4)</a:t>
                      </a:r>
                      <a:endParaRPr lang="en-US" sz="11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7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DV2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NA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75%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(3/4)</a:t>
                      </a:r>
                      <a:endParaRPr lang="en-US" sz="11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5012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DV3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NA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100% (4/4)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7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DV4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NA</a:t>
                      </a:r>
                      <a:endParaRPr lang="en-U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100% (4/4)</a:t>
                      </a:r>
                      <a:endParaRPr lang="en-US" sz="11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12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3399FF"/>
                </a:solidFill>
              </a:rPr>
              <a:t>Tetravalent Trial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06963"/>
          </a:xfrm>
        </p:spPr>
        <p:txBody>
          <a:bodyPr/>
          <a:lstStyle/>
          <a:p>
            <a:pPr lvl="0"/>
            <a:r>
              <a:rPr lang="en-US" sz="2400" dirty="0" smtClean="0"/>
              <a:t>Sero-conversion </a:t>
            </a:r>
            <a:r>
              <a:rPr lang="en-US" sz="2400" dirty="0"/>
              <a:t>of 75% is the benchmark for LAV </a:t>
            </a:r>
            <a:r>
              <a:rPr lang="en-US" sz="2400" dirty="0" smtClean="0"/>
              <a:t>sero-conversion</a:t>
            </a:r>
            <a:endParaRPr lang="en-US" sz="2400" dirty="0"/>
          </a:p>
          <a:p>
            <a:r>
              <a:rPr lang="en-US" sz="2400" dirty="0"/>
              <a:t> </a:t>
            </a:r>
            <a:r>
              <a:rPr lang="en-US" sz="2400" dirty="0" smtClean="0"/>
              <a:t>Animal sero-conversion </a:t>
            </a:r>
            <a:r>
              <a:rPr lang="en-US" sz="2400" dirty="0"/>
              <a:t>rates are very high compared to other LAVs</a:t>
            </a:r>
          </a:p>
          <a:p>
            <a:r>
              <a:rPr lang="en-US" sz="2400" dirty="0"/>
              <a:t> </a:t>
            </a:r>
            <a:r>
              <a:rPr lang="en-US" sz="2400" dirty="0" smtClean="0"/>
              <a:t>DV2 </a:t>
            </a:r>
            <a:r>
              <a:rPr lang="en-US" sz="2400" dirty="0"/>
              <a:t>has </a:t>
            </a:r>
            <a:r>
              <a:rPr lang="en-US" sz="2400" dirty="0" smtClean="0"/>
              <a:t>100% </a:t>
            </a:r>
            <a:r>
              <a:rPr lang="en-US" sz="2400" dirty="0"/>
              <a:t>of pre </a:t>
            </a:r>
            <a:r>
              <a:rPr lang="en-US" sz="2400" dirty="0" smtClean="0"/>
              <a:t>challenge and high PRNT sero-conversion titers which were </a:t>
            </a:r>
            <a:r>
              <a:rPr lang="en-US" sz="2400" dirty="0"/>
              <a:t>not seen with any chimeric LAV</a:t>
            </a:r>
          </a:p>
          <a:p>
            <a:r>
              <a:rPr lang="en-US" sz="2400" dirty="0"/>
              <a:t> </a:t>
            </a:r>
            <a:r>
              <a:rPr lang="en-US" sz="2400" dirty="0" smtClean="0"/>
              <a:t>Animals </a:t>
            </a:r>
            <a:r>
              <a:rPr lang="en-US" sz="2400" dirty="0"/>
              <a:t>inoculated with HR DV tetravalent vaccine respond rapidly with increased IgG following challenge.</a:t>
            </a: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lvl="0" indent="0" algn="ctr">
              <a:buNone/>
            </a:pPr>
            <a:r>
              <a:rPr lang="en-US" sz="2400" b="1" i="1" dirty="0">
                <a:solidFill>
                  <a:srgbClr val="C00000"/>
                </a:solidFill>
              </a:rPr>
              <a:t>To date no other LAV platform has performed this favorably with or without a vaccination boost.</a:t>
            </a:r>
            <a:endParaRPr lang="en-US" sz="2400" b="1" dirty="0">
              <a:solidFill>
                <a:srgbClr val="C00000"/>
              </a:solidFill>
            </a:endParaRPr>
          </a:p>
          <a:p>
            <a:pPr eaLnBrk="1" hangingPunct="1"/>
            <a:endParaRPr lang="en-US" b="1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47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99FF"/>
                </a:solidFill>
              </a:rPr>
              <a:t>Additional Target: Chikungunya Virus</a:t>
            </a:r>
            <a:endParaRPr lang="en-US" dirty="0">
              <a:solidFill>
                <a:srgbClr val="3399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333333"/>
                </a:solidFill>
              </a:rPr>
              <a:t>Causes flu-like symptoms and painful arthritis-like joint swelling that may persist for years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333333"/>
                </a:solidFill>
              </a:rPr>
              <a:t>Emerging threat in Asia, India, South America and Caribbean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333333"/>
                </a:solidFill>
              </a:rPr>
              <a:t>CDC reporting over 600 cases in North America, as of Aug 2014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333333"/>
                </a:solidFill>
              </a:rPr>
              <a:t>Transmitted by A. </a:t>
            </a:r>
            <a:r>
              <a:rPr lang="en-US" sz="2800" dirty="0" err="1" smtClean="0">
                <a:solidFill>
                  <a:srgbClr val="333333"/>
                </a:solidFill>
              </a:rPr>
              <a:t>Albopictus</a:t>
            </a:r>
            <a:r>
              <a:rPr lang="en-US" sz="2800" dirty="0" smtClean="0">
                <a:solidFill>
                  <a:srgbClr val="333333"/>
                </a:solidFill>
              </a:rPr>
              <a:t> (tiger mosquito) found in over 30 U.S. states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333333"/>
                </a:solidFill>
              </a:rPr>
              <a:t>No commercially available vaccine for the prevention of this disease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9B26DD-7E74-4981-AADA-9E4B770ED61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0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9088" y="274638"/>
            <a:ext cx="8505825" cy="1143000"/>
          </a:xfrm>
        </p:spPr>
        <p:txBody>
          <a:bodyPr/>
          <a:lstStyle/>
          <a:p>
            <a:r>
              <a:rPr lang="en-US" dirty="0" smtClean="0">
                <a:solidFill>
                  <a:srgbClr val="3399FF"/>
                </a:solidFill>
              </a:rPr>
              <a:t>Chikungunya Preclinical Development</a:t>
            </a:r>
            <a:endParaRPr lang="en-US" dirty="0">
              <a:solidFill>
                <a:srgbClr val="3399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333333"/>
                </a:solidFill>
              </a:rPr>
              <a:t>Mice are an excellent model for trials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333333"/>
                </a:solidFill>
              </a:rPr>
              <a:t>Display all human symptoms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333333"/>
                </a:solidFill>
              </a:rPr>
              <a:t>Began with five host range mutants injected into mice (N=225)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333333"/>
                </a:solidFill>
              </a:rPr>
              <a:t>Monitored injection site, foot and ankle swelling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333333"/>
                </a:solidFill>
              </a:rPr>
              <a:t>Efficacy measured by: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olidFill>
                  <a:srgbClr val="333333"/>
                </a:solidFill>
              </a:rPr>
              <a:t>Virus titer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olidFill>
                  <a:srgbClr val="333333"/>
                </a:solidFill>
              </a:rPr>
              <a:t>Presence of virus neutralizing antibodies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rgbClr val="333333"/>
                </a:solidFill>
              </a:rPr>
              <a:t>Determined that one mutant (TM17-2) is a good vaccine candidate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9B26DD-7E74-4981-AADA-9E4B770ED61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78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99FF"/>
                </a:solidFill>
              </a:rPr>
              <a:t>Assay of Infection after Challenge</a:t>
            </a:r>
            <a:endParaRPr lang="en-US" dirty="0">
              <a:solidFill>
                <a:srgbClr val="3399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9B26DD-7E74-4981-AADA-9E4B770ED61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467805"/>
              </p:ext>
            </p:extLst>
          </p:nvPr>
        </p:nvGraphicFramePr>
        <p:xfrm>
          <a:off x="1542013" y="1676400"/>
          <a:ext cx="6059974" cy="287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4174"/>
                <a:gridCol w="1143000"/>
                <a:gridCol w="1143000"/>
                <a:gridCol w="1143000"/>
                <a:gridCol w="1066800"/>
              </a:tblGrid>
              <a:tr h="41524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Naïve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MR44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TM17-1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TM17-2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492319">
                <a:tc>
                  <a:txBody>
                    <a:bodyPr/>
                    <a:lstStyle/>
                    <a:p>
                      <a:r>
                        <a:rPr lang="en-US" smtClean="0"/>
                        <a:t>Virus</a:t>
                      </a:r>
                      <a:r>
                        <a:rPr lang="en-US" baseline="0" smtClean="0"/>
                        <a:t> in serum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sym typeface="Wingdings"/>
                        </a:rPr>
                        <a:t>+</a:t>
                      </a:r>
                      <a:endParaRPr lang="en-US" sz="20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sym typeface="Wingdings"/>
                        </a:rPr>
                        <a:t>+</a:t>
                      </a:r>
                      <a:endParaRPr lang="en-US" sz="20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sym typeface="Wingdings"/>
                        </a:rPr>
                        <a:t>+</a:t>
                      </a:r>
                      <a:endParaRPr lang="en-US" sz="20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92319">
                <a:tc>
                  <a:txBody>
                    <a:bodyPr/>
                    <a:lstStyle/>
                    <a:p>
                      <a:r>
                        <a:rPr lang="en-US" dirty="0" smtClean="0"/>
                        <a:t>Virus in ankle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sym typeface="Wingdings"/>
                        </a:rPr>
                        <a:t>+</a:t>
                      </a:r>
                      <a:endParaRPr lang="en-US" sz="20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92319">
                <a:tc>
                  <a:txBody>
                    <a:bodyPr/>
                    <a:lstStyle/>
                    <a:p>
                      <a:r>
                        <a:rPr lang="en-US" dirty="0" smtClean="0"/>
                        <a:t>Virus</a:t>
                      </a:r>
                      <a:r>
                        <a:rPr lang="en-US" baseline="0" dirty="0" smtClean="0"/>
                        <a:t> in quad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sym typeface="Wingdings"/>
                        </a:rPr>
                        <a:t>+</a:t>
                      </a:r>
                      <a:endParaRPr lang="en-US" sz="20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sym typeface="Wingdings"/>
                        </a:rPr>
                        <a:t>+</a:t>
                      </a:r>
                      <a:endParaRPr lang="en-US" sz="20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sym typeface="Wingdings"/>
                        </a:rPr>
                        <a:t>+</a:t>
                      </a:r>
                      <a:endParaRPr lang="en-US" sz="20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9231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sym typeface="Wingdings"/>
                        </a:rPr>
                        <a:t>+</a:t>
                      </a:r>
                      <a:endParaRPr 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sym typeface="Wingdings"/>
                        </a:rPr>
                        <a:t>-</a:t>
                      </a:r>
                      <a:endParaRPr lang="en-US" sz="20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sym typeface="Wingdings"/>
                        </a:rPr>
                        <a:t>-</a:t>
                      </a:r>
                      <a:endParaRPr lang="en-US" sz="20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sym typeface="Wingdings"/>
                        </a:rPr>
                        <a:t>+</a:t>
                      </a:r>
                      <a:endParaRPr 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92319">
                <a:tc>
                  <a:txBody>
                    <a:bodyPr/>
                    <a:lstStyle/>
                    <a:p>
                      <a:r>
                        <a:rPr lang="en-US" dirty="0" smtClean="0"/>
                        <a:t>Inflammation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sym typeface="Wingdings"/>
                        </a:rPr>
                        <a:t>+</a:t>
                      </a:r>
                      <a:endParaRPr lang="en-US" sz="20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6324600" y="1295400"/>
            <a:ext cx="1447800" cy="35353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9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333333"/>
                </a:solidFill>
              </a:rPr>
              <a:t>TM17-2 is an excellent candidate to move forward: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333333"/>
                </a:solidFill>
              </a:rPr>
              <a:t>No swelling at the site of infection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err="1" smtClean="0">
                <a:solidFill>
                  <a:srgbClr val="333333"/>
                </a:solidFill>
              </a:rPr>
              <a:t>Viremia</a:t>
            </a:r>
            <a:r>
              <a:rPr lang="en-US" sz="2400" dirty="0" smtClean="0">
                <a:solidFill>
                  <a:srgbClr val="333333"/>
                </a:solidFill>
              </a:rPr>
              <a:t> less than wild-type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333333"/>
                </a:solidFill>
              </a:rPr>
              <a:t>No virus became established in the joints or muscles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333333"/>
                </a:solidFill>
              </a:rPr>
              <a:t>Good neutralizing Ab response (immunogenic)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333333"/>
                </a:solidFill>
              </a:rPr>
              <a:t>No challenge virus replicated (protection)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333333"/>
                </a:solidFill>
              </a:rPr>
              <a:t>No virus in serum, ankle or quad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333333"/>
                </a:solidFill>
              </a:rPr>
              <a:t>Five fold increase in </a:t>
            </a:r>
            <a:r>
              <a:rPr lang="en-US" sz="2400" dirty="0" err="1" smtClean="0">
                <a:solidFill>
                  <a:srgbClr val="333333"/>
                </a:solidFill>
              </a:rPr>
              <a:t>NAb</a:t>
            </a:r>
            <a:r>
              <a:rPr lang="en-US" sz="2400" dirty="0" smtClean="0">
                <a:solidFill>
                  <a:srgbClr val="333333"/>
                </a:solidFill>
              </a:rPr>
              <a:t> after challenge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333333"/>
                </a:solidFill>
              </a:rPr>
              <a:t>Pre-IND discussion with FDA completed early 2014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333333"/>
                </a:solidFill>
              </a:rPr>
              <a:t>Candidate is ready to move forward to phase 1 human trial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99FF"/>
                </a:solidFill>
              </a:rPr>
              <a:t>Chikungunya Study Conclusions</a:t>
            </a:r>
            <a:endParaRPr lang="en-US" dirty="0">
              <a:solidFill>
                <a:srgbClr val="3399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9B26DD-7E74-4981-AADA-9E4B770ED61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7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3399FF"/>
                </a:solidFill>
              </a:rPr>
              <a:t>Current Status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06963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33"/>
                </a:solidFill>
              </a:rPr>
              <a:t>Paper published in Journal of Virology 2014</a:t>
            </a:r>
          </a:p>
          <a:p>
            <a:pPr eaLnBrk="1" hangingPunct="1"/>
            <a:r>
              <a:rPr lang="en-US" dirty="0" smtClean="0">
                <a:solidFill>
                  <a:srgbClr val="333333"/>
                </a:solidFill>
              </a:rPr>
              <a:t>US FDA review of Dengue and Chikungunya pre-IND submission cleared move forward to human phase 1 trial</a:t>
            </a:r>
          </a:p>
          <a:p>
            <a:pPr eaLnBrk="1" hangingPunct="1"/>
            <a:r>
              <a:rPr lang="en-US" dirty="0" smtClean="0">
                <a:solidFill>
                  <a:srgbClr val="333333"/>
                </a:solidFill>
              </a:rPr>
              <a:t>30 subjects, 6 month phase 1 trials expected late 2015</a:t>
            </a:r>
          </a:p>
          <a:p>
            <a:pPr eaLnBrk="1" hangingPunct="1"/>
            <a:r>
              <a:rPr lang="en-US" dirty="0" smtClean="0">
                <a:solidFill>
                  <a:srgbClr val="333333"/>
                </a:solidFill>
              </a:rPr>
              <a:t>Phase 2 trials to follow</a:t>
            </a:r>
            <a:endParaRPr lang="en-US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98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3600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Arbovax</a:t>
            </a:r>
            <a:r>
              <a:rPr lang="en-US" sz="3200" baseline="30000" dirty="0" smtClean="0">
                <a:latin typeface="Copperplate Gothic Bold" pitchFamily="34" charset="0"/>
              </a:rPr>
              <a:t> </a:t>
            </a:r>
            <a:r>
              <a:rPr lang="en-US" sz="3200" baseline="66000" dirty="0" smtClean="0">
                <a:latin typeface="Copperplate Gothic Bold" pitchFamily="34" charset="0"/>
              </a:rPr>
              <a:t>®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685800" y="3490913"/>
            <a:ext cx="7772400" cy="2605087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en-US" sz="1600" i="1" dirty="0" smtClean="0">
                <a:solidFill>
                  <a:srgbClr val="C00000"/>
                </a:solidFill>
                <a:latin typeface="Copperplate Gothic Bold" pitchFamily="34" charset="0"/>
              </a:rPr>
              <a:t>Advanced technology for insect-borne virus vaccines</a:t>
            </a:r>
          </a:p>
          <a:p>
            <a:pPr marL="0" indent="0" algn="ctr" eaLnBrk="1" hangingPunct="1">
              <a:buNone/>
            </a:pPr>
            <a:r>
              <a:rPr lang="en-US" sz="1600" b="1" i="1" dirty="0" smtClean="0">
                <a:solidFill>
                  <a:srgbClr val="C00000"/>
                </a:solidFill>
                <a:latin typeface="Copperplate Gothic Bold" pitchFamily="34" charset="0"/>
              </a:rPr>
              <a:t>www.arbovax.com.</a:t>
            </a:r>
          </a:p>
          <a:p>
            <a:pPr marL="0" indent="0" algn="ctr" eaLnBrk="1" hangingPunct="1">
              <a:buFont typeface="Arial" charset="0"/>
              <a:buNone/>
            </a:pPr>
            <a:endParaRPr lang="en-US" sz="1600" b="1" i="1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en-US" sz="1600" b="1" i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en-US" dirty="0" smtClean="0">
                <a:solidFill>
                  <a:srgbClr val="C00000"/>
                </a:solidFill>
                <a:latin typeface="Copperplate Gothic Bold" pitchFamily="34" charset="0"/>
              </a:rPr>
              <a:t>Thank You</a:t>
            </a:r>
          </a:p>
        </p:txBody>
      </p:sp>
      <p:grpSp>
        <p:nvGrpSpPr>
          <p:cNvPr id="40963" name="Group 40"/>
          <p:cNvGrpSpPr>
            <a:grpSpLocks/>
          </p:cNvGrpSpPr>
          <p:nvPr/>
        </p:nvGrpSpPr>
        <p:grpSpPr bwMode="auto">
          <a:xfrm>
            <a:off x="1905000" y="2057400"/>
            <a:ext cx="914400" cy="685800"/>
            <a:chOff x="1200" y="1296"/>
            <a:chExt cx="576" cy="432"/>
          </a:xfrm>
        </p:grpSpPr>
        <p:sp>
          <p:nvSpPr>
            <p:cNvPr id="40964" name="Oval 7"/>
            <p:cNvSpPr>
              <a:spLocks noChangeArrowheads="1"/>
            </p:cNvSpPr>
            <p:nvPr/>
          </p:nvSpPr>
          <p:spPr bwMode="auto">
            <a:xfrm>
              <a:off x="1296" y="1296"/>
              <a:ext cx="432" cy="432"/>
            </a:xfrm>
            <a:prstGeom prst="ellipse">
              <a:avLst/>
            </a:prstGeom>
            <a:solidFill>
              <a:srgbClr val="CCFF33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65" name="Line 37"/>
            <p:cNvSpPr>
              <a:spLocks noChangeShapeType="1"/>
            </p:cNvSpPr>
            <p:nvPr/>
          </p:nvSpPr>
          <p:spPr bwMode="auto">
            <a:xfrm>
              <a:off x="1344" y="1392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966" name="Line 38"/>
            <p:cNvSpPr>
              <a:spLocks noChangeShapeType="1"/>
            </p:cNvSpPr>
            <p:nvPr/>
          </p:nvSpPr>
          <p:spPr bwMode="auto">
            <a:xfrm flipH="1">
              <a:off x="1392" y="1344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967" name="Oval 8"/>
            <p:cNvSpPr>
              <a:spLocks noChangeArrowheads="1"/>
            </p:cNvSpPr>
            <p:nvPr/>
          </p:nvSpPr>
          <p:spPr bwMode="auto">
            <a:xfrm>
              <a:off x="1488" y="1296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68" name="Oval 9"/>
            <p:cNvSpPr>
              <a:spLocks noChangeArrowheads="1"/>
            </p:cNvSpPr>
            <p:nvPr/>
          </p:nvSpPr>
          <p:spPr bwMode="auto">
            <a:xfrm>
              <a:off x="1488" y="139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69" name="Oval 10"/>
            <p:cNvSpPr>
              <a:spLocks noChangeArrowheads="1"/>
            </p:cNvSpPr>
            <p:nvPr/>
          </p:nvSpPr>
          <p:spPr bwMode="auto">
            <a:xfrm>
              <a:off x="1536" y="139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70" name="Oval 11"/>
            <p:cNvSpPr>
              <a:spLocks noChangeArrowheads="1"/>
            </p:cNvSpPr>
            <p:nvPr/>
          </p:nvSpPr>
          <p:spPr bwMode="auto">
            <a:xfrm>
              <a:off x="1632" y="139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71" name="Oval 12"/>
            <p:cNvSpPr>
              <a:spLocks noChangeArrowheads="1"/>
            </p:cNvSpPr>
            <p:nvPr/>
          </p:nvSpPr>
          <p:spPr bwMode="auto">
            <a:xfrm>
              <a:off x="1680" y="1344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72" name="Oval 13"/>
            <p:cNvSpPr>
              <a:spLocks noChangeArrowheads="1"/>
            </p:cNvSpPr>
            <p:nvPr/>
          </p:nvSpPr>
          <p:spPr bwMode="auto">
            <a:xfrm>
              <a:off x="1584" y="1296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73" name="Oval 14"/>
            <p:cNvSpPr>
              <a:spLocks noChangeArrowheads="1"/>
            </p:cNvSpPr>
            <p:nvPr/>
          </p:nvSpPr>
          <p:spPr bwMode="auto">
            <a:xfrm>
              <a:off x="1488" y="1584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74" name="Oval 15"/>
            <p:cNvSpPr>
              <a:spLocks noChangeArrowheads="1"/>
            </p:cNvSpPr>
            <p:nvPr/>
          </p:nvSpPr>
          <p:spPr bwMode="auto">
            <a:xfrm>
              <a:off x="1536" y="163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75" name="Oval 16"/>
            <p:cNvSpPr>
              <a:spLocks noChangeArrowheads="1"/>
            </p:cNvSpPr>
            <p:nvPr/>
          </p:nvSpPr>
          <p:spPr bwMode="auto">
            <a:xfrm>
              <a:off x="1584" y="1536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76" name="Oval 17"/>
            <p:cNvSpPr>
              <a:spLocks noChangeArrowheads="1"/>
            </p:cNvSpPr>
            <p:nvPr/>
          </p:nvSpPr>
          <p:spPr bwMode="auto">
            <a:xfrm>
              <a:off x="1632" y="1488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77" name="Oval 18"/>
            <p:cNvSpPr>
              <a:spLocks noChangeArrowheads="1"/>
            </p:cNvSpPr>
            <p:nvPr/>
          </p:nvSpPr>
          <p:spPr bwMode="auto">
            <a:xfrm>
              <a:off x="1392" y="1488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78" name="Oval 19"/>
            <p:cNvSpPr>
              <a:spLocks noChangeArrowheads="1"/>
            </p:cNvSpPr>
            <p:nvPr/>
          </p:nvSpPr>
          <p:spPr bwMode="auto">
            <a:xfrm>
              <a:off x="1344" y="1440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79" name="Oval 20"/>
            <p:cNvSpPr>
              <a:spLocks noChangeArrowheads="1"/>
            </p:cNvSpPr>
            <p:nvPr/>
          </p:nvSpPr>
          <p:spPr bwMode="auto">
            <a:xfrm>
              <a:off x="1296" y="1488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80" name="Oval 21"/>
            <p:cNvSpPr>
              <a:spLocks noChangeArrowheads="1"/>
            </p:cNvSpPr>
            <p:nvPr/>
          </p:nvSpPr>
          <p:spPr bwMode="auto">
            <a:xfrm>
              <a:off x="1296" y="1344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81" name="Oval 22"/>
            <p:cNvSpPr>
              <a:spLocks noChangeArrowheads="1"/>
            </p:cNvSpPr>
            <p:nvPr/>
          </p:nvSpPr>
          <p:spPr bwMode="auto">
            <a:xfrm>
              <a:off x="1200" y="139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82" name="Oval 23"/>
            <p:cNvSpPr>
              <a:spLocks noChangeArrowheads="1"/>
            </p:cNvSpPr>
            <p:nvPr/>
          </p:nvSpPr>
          <p:spPr bwMode="auto">
            <a:xfrm>
              <a:off x="1392" y="1584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83" name="Oval 24"/>
            <p:cNvSpPr>
              <a:spLocks noChangeArrowheads="1"/>
            </p:cNvSpPr>
            <p:nvPr/>
          </p:nvSpPr>
          <p:spPr bwMode="auto">
            <a:xfrm>
              <a:off x="1344" y="163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84" name="Oval 25"/>
            <p:cNvSpPr>
              <a:spLocks noChangeArrowheads="1"/>
            </p:cNvSpPr>
            <p:nvPr/>
          </p:nvSpPr>
          <p:spPr bwMode="auto">
            <a:xfrm>
              <a:off x="1632" y="1632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85" name="Oval 26"/>
            <p:cNvSpPr>
              <a:spLocks noChangeArrowheads="1"/>
            </p:cNvSpPr>
            <p:nvPr/>
          </p:nvSpPr>
          <p:spPr bwMode="auto">
            <a:xfrm>
              <a:off x="1392" y="1344"/>
              <a:ext cx="48" cy="48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86" name="Oval 27"/>
            <p:cNvSpPr>
              <a:spLocks noChangeArrowheads="1"/>
            </p:cNvSpPr>
            <p:nvPr/>
          </p:nvSpPr>
          <p:spPr bwMode="auto">
            <a:xfrm rot="-2993946">
              <a:off x="1506" y="1457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87" name="Oval 28"/>
            <p:cNvSpPr>
              <a:spLocks noChangeArrowheads="1"/>
            </p:cNvSpPr>
            <p:nvPr/>
          </p:nvSpPr>
          <p:spPr bwMode="auto">
            <a:xfrm rot="-2993946">
              <a:off x="1698" y="1601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88" name="Oval 29"/>
            <p:cNvSpPr>
              <a:spLocks noChangeArrowheads="1"/>
            </p:cNvSpPr>
            <p:nvPr/>
          </p:nvSpPr>
          <p:spPr bwMode="auto">
            <a:xfrm rot="-2993946">
              <a:off x="1313" y="1553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89" name="Oval 30"/>
            <p:cNvSpPr>
              <a:spLocks noChangeArrowheads="1"/>
            </p:cNvSpPr>
            <p:nvPr/>
          </p:nvSpPr>
          <p:spPr bwMode="auto">
            <a:xfrm rot="-6735187">
              <a:off x="1361" y="1423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90" name="Oval 31"/>
            <p:cNvSpPr>
              <a:spLocks noChangeArrowheads="1"/>
            </p:cNvSpPr>
            <p:nvPr/>
          </p:nvSpPr>
          <p:spPr bwMode="auto">
            <a:xfrm rot="-8716619">
              <a:off x="1410" y="1519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91" name="Oval 32"/>
            <p:cNvSpPr>
              <a:spLocks noChangeArrowheads="1"/>
            </p:cNvSpPr>
            <p:nvPr/>
          </p:nvSpPr>
          <p:spPr bwMode="auto">
            <a:xfrm rot="-5759575">
              <a:off x="1506" y="1327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92" name="Oval 33"/>
            <p:cNvSpPr>
              <a:spLocks noChangeArrowheads="1"/>
            </p:cNvSpPr>
            <p:nvPr/>
          </p:nvSpPr>
          <p:spPr bwMode="auto">
            <a:xfrm rot="-6735187">
              <a:off x="1505" y="1567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93" name="Oval 34"/>
            <p:cNvSpPr>
              <a:spLocks noChangeArrowheads="1"/>
            </p:cNvSpPr>
            <p:nvPr/>
          </p:nvSpPr>
          <p:spPr bwMode="auto">
            <a:xfrm rot="-9233199">
              <a:off x="1584" y="1680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94" name="Oval 35"/>
            <p:cNvSpPr>
              <a:spLocks noChangeArrowheads="1"/>
            </p:cNvSpPr>
            <p:nvPr/>
          </p:nvSpPr>
          <p:spPr bwMode="auto">
            <a:xfrm rot="-8070128">
              <a:off x="1650" y="1471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995" name="Oval 36"/>
            <p:cNvSpPr>
              <a:spLocks noChangeArrowheads="1"/>
            </p:cNvSpPr>
            <p:nvPr/>
          </p:nvSpPr>
          <p:spPr bwMode="auto">
            <a:xfrm rot="10800000">
              <a:off x="1248" y="1423"/>
              <a:ext cx="110" cy="4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bovax Master">
  <a:themeElements>
    <a:clrScheme name="Arbovax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rbovax Master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rbovax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bovax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bovax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bovax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bovax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bovax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bovax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bovax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bovax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bovax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bovax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bovax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Secure_x0020_Document xmlns="http://schemas.microsoft.com/sharepoint/v3">false</Secure_x0020_Document>
    <OldLastAccess xmlns="http://schemas.microsoft.com/sharepoint/v3" xsi:nil="true"/>
    <CC xmlns="http://schemas.microsoft.com/sharepoint/v3" xsi:nil="true"/>
    <ConversationTopic xmlns="http://schemas.microsoft.com/sharepoint/v3" xsi:nil="true"/>
    <Author0 xmlns="http://schemas.microsoft.com/sharepoint/v3">
      <UserInfo>
        <DisplayName>Caldwell, Cynthia L.</DisplayName>
        <AccountId>48</AccountId>
        <AccountType/>
      </UserInfo>
    </Author0>
    <SentOn xmlns="http://schemas.microsoft.com/sharepoint/v3" xsi:nil="true"/>
    <From xmlns="http://schemas.microsoft.com/sharepoint/v3" xsi:nil="true"/>
    <OldVersionLabel xmlns="http://schemas.microsoft.com/sharepoint/v3" xsi:nil="true"/>
    <ReceivedTime xmlns="http://schemas.microsoft.com/sharepoint/v3" xsi:nil="true"/>
    <OldMatter xmlns="http://schemas.microsoft.com/sharepoint/v3" xsi:nil="true"/>
    <OldDocId xmlns="http://schemas.microsoft.com/sharepoint/v3" xsi:nil="true"/>
    <Attach_x0020_Count xmlns="http://schemas.microsoft.com/sharepoint/v3" xsi:nil="true"/>
    <Importance xmlns="http://schemas.microsoft.com/sharepoint/v3" xsi:nil="true"/>
    <AuthorLocation xmlns="http://schemas.microsoft.com/sharepoint/v3" xsi:nil="true"/>
    <OldDocumentType xmlns="http://schemas.microsoft.com/sharepoint/v3" xsi:nil="true"/>
    <To xmlns="http://schemas.microsoft.com/sharepoint/v3" xsi:nil="true"/>
    <OldAuthor xmlns="http://schemas.microsoft.com/sharepoint/v3" xsi:nil="true"/>
    <BCC xmlns="http://schemas.microsoft.com/sharepoint/v3" xsi:nil="true"/>
    <OldClient xmlns="http://schemas.microsoft.com/sharepoint/v3" xsi:nil="true"/>
    <DocumentDescription xmlns="http://schemas.microsoft.com/sharepoint/v3" xsi:nil="true"/>
    <Doc_x0020_Ref xmlns="5026adbe-9439-4e00-8eb0-6421402d68a3">Version:4.0;Matter:Events;Client:marketing</Doc_x0020_Ref>
    <Doc_x0020_ID xmlns="5026adbe-9439-4e00-8eb0-6421402d68a3">1485891</Doc_x0020_I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dmin Document" ma:contentTypeID="0x0101009DC85C2F575D4A6A9CA416A1C83102980100E227D7700E9A428499D332DB87C545480054100BEECDC4C8479280A839A2EE687F" ma:contentTypeVersion="7" ma:contentTypeDescription="Upload a new admin document to this document library." ma:contentTypeScope="" ma:versionID="6d5ec30b9aa905b0998b0938e88fc817">
  <xsd:schema xmlns:xsd="http://www.w3.org/2001/XMLSchema" xmlns:p="http://schemas.microsoft.com/office/2006/metadata/properties" xmlns:ns1="http://schemas.microsoft.com/sharepoint/v3" xmlns:ns2="5026adbe-9439-4e00-8eb0-6421402d68a3" targetNamespace="http://schemas.microsoft.com/office/2006/metadata/properties" ma:root="true" ma:fieldsID="cbbe4a95b81d94181cd1a893688ce8ca" ns1:_="" ns2:_="">
    <xsd:import namespace="http://schemas.microsoft.com/sharepoint/v3"/>
    <xsd:import namespace="5026adbe-9439-4e00-8eb0-6421402d68a3"/>
    <xsd:element name="properties">
      <xsd:complexType>
        <xsd:sequence>
          <xsd:element name="documentManagement">
            <xsd:complexType>
              <xsd:all>
                <xsd:element ref="ns1:Secure_x0020_Document" minOccurs="0"/>
                <xsd:element ref="ns1:Author0" minOccurs="0"/>
                <xsd:element ref="ns1:AuthorLocation" minOccurs="0"/>
                <xsd:element ref="ns1:OldDocId" minOccurs="0"/>
                <xsd:element ref="ns1:OldVersionLabel" minOccurs="0"/>
                <xsd:element ref="ns1:OldLastAccess" minOccurs="0"/>
                <xsd:element ref="ns1:OldDocumentType" minOccurs="0"/>
                <xsd:element ref="ns1:Attach_x0020_Count" minOccurs="0"/>
                <xsd:element ref="ns1:To" minOccurs="0"/>
                <xsd:element ref="ns1:From" minOccurs="0"/>
                <xsd:element ref="ns1:CC" minOccurs="0"/>
                <xsd:element ref="ns1:BCC" minOccurs="0"/>
                <xsd:element ref="ns1:ConversationTopic" minOccurs="0"/>
                <xsd:element ref="ns1:Importance" minOccurs="0"/>
                <xsd:element ref="ns1:ReceivedTime" minOccurs="0"/>
                <xsd:element ref="ns1:SentOn" minOccurs="0"/>
                <xsd:element ref="ns1:OldClient" minOccurs="0"/>
                <xsd:element ref="ns1:OldMatter" minOccurs="0"/>
                <xsd:element ref="ns1:DocumentDescription" minOccurs="0"/>
                <xsd:element ref="ns2:Doc_x0020_ID" minOccurs="0"/>
                <xsd:element ref="ns2:Doc_x0020_Ref" minOccurs="0"/>
                <xsd:element ref="ns1:OldAutho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Secure_x0020_Document" ma:index="8" nillable="true" ma:displayName="Secure Document" ma:hidden="true" ma:internalName="Secure_x0020_Document">
      <xsd:simpleType>
        <xsd:restriction base="dms:Boolean"/>
      </xsd:simpleType>
    </xsd:element>
    <xsd:element name="Author0" ma:index="9" nillable="true" ma:displayName="Author" ma:list="UserInfo" ma:internalName="Author0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uthorLocation" ma:index="10" nillable="true" ma:displayName="Author Location" ma:hidden="true" ma:internalName="AuthorLocation">
      <xsd:simpleType>
        <xsd:restriction base="dms:Text"/>
      </xsd:simpleType>
    </xsd:element>
    <xsd:element name="OldDocId" ma:index="11" nillable="true" ma:displayName="Old Doc Id" ma:hidden="true" ma:internalName="OldDocId">
      <xsd:simpleType>
        <xsd:restriction base="dms:Number"/>
      </xsd:simpleType>
    </xsd:element>
    <xsd:element name="OldVersionLabel" ma:index="12" nillable="true" ma:displayName="Old Version Label" ma:hidden="true" ma:internalName="OldVersionLabel">
      <xsd:simpleType>
        <xsd:restriction base="dms:Text"/>
      </xsd:simpleType>
    </xsd:element>
    <xsd:element name="OldLastAccess" ma:index="13" nillable="true" ma:displayName="Old Last Access" ma:format="DateTime" ma:hidden="true" ma:internalName="OldLastAccess">
      <xsd:simpleType>
        <xsd:restriction base="dms:DateTime"/>
      </xsd:simpleType>
    </xsd:element>
    <xsd:element name="OldDocumentType" ma:index="14" nillable="true" ma:displayName="Old Document Type" ma:hidden="true" ma:internalName="OldDocumentType">
      <xsd:simpleType>
        <xsd:restriction base="dms:Text"/>
      </xsd:simpleType>
    </xsd:element>
    <xsd:element name="Attach_x0020_Count" ma:index="15" nillable="true" ma:displayName="A" ma:hidden="true" ma:internalName="Attach_x0020_Count">
      <xsd:simpleType>
        <xsd:restriction base="dms:Text">
          <xsd:maxLength value="255"/>
        </xsd:restriction>
      </xsd:simpleType>
    </xsd:element>
    <xsd:element name="To" ma:index="16" nillable="true" ma:displayName="To" ma:hidden="true" ma:internalName="To">
      <xsd:simpleType>
        <xsd:restriction base="dms:Text">
          <xsd:maxLength value="255"/>
        </xsd:restriction>
      </xsd:simpleType>
    </xsd:element>
    <xsd:element name="From" ma:index="17" nillable="true" ma:displayName="From" ma:hidden="true" ma:internalName="From">
      <xsd:simpleType>
        <xsd:restriction base="dms:Text">
          <xsd:maxLength value="255"/>
        </xsd:restriction>
      </xsd:simpleType>
    </xsd:element>
    <xsd:element name="CC" ma:index="18" nillable="true" ma:displayName="CC" ma:hidden="true" ma:internalName="CC">
      <xsd:simpleType>
        <xsd:restriction base="dms:Text">
          <xsd:maxLength value="255"/>
        </xsd:restriction>
      </xsd:simpleType>
    </xsd:element>
    <xsd:element name="BCC" ma:index="19" nillable="true" ma:displayName="BCC" ma:hidden="true" ma:internalName="BCC">
      <xsd:simpleType>
        <xsd:restriction base="dms:Text">
          <xsd:maxLength value="255"/>
        </xsd:restriction>
      </xsd:simpleType>
    </xsd:element>
    <xsd:element name="ConversationTopic" ma:index="20" nillable="true" ma:displayName="ConversationTopic" ma:hidden="true" ma:internalName="ConversationTopic">
      <xsd:simpleType>
        <xsd:restriction base="dms:Text">
          <xsd:maxLength value="255"/>
        </xsd:restriction>
      </xsd:simpleType>
    </xsd:element>
    <xsd:element name="Importance" ma:index="21" nillable="true" ma:displayName="Importance" ma:hidden="true" ma:internalName="Importance">
      <xsd:simpleType>
        <xsd:restriction base="dms:Text">
          <xsd:maxLength value="255"/>
        </xsd:restriction>
      </xsd:simpleType>
    </xsd:element>
    <xsd:element name="ReceivedTime" ma:index="22" nillable="true" ma:displayName="ReceivedTime" ma:format="DateTime" ma:hidden="true" ma:internalName="ReceivedTime">
      <xsd:simpleType>
        <xsd:restriction base="dms:DateTime"/>
      </xsd:simpleType>
    </xsd:element>
    <xsd:element name="SentOn" ma:index="23" nillable="true" ma:displayName="SentOn" ma:format="DateTime" ma:hidden="true" ma:internalName="SentOn">
      <xsd:simpleType>
        <xsd:restriction base="dms:DateTime"/>
      </xsd:simpleType>
    </xsd:element>
    <xsd:element name="OldClient" ma:index="24" nillable="true" ma:displayName="Old Client" ma:hidden="true" ma:internalName="OldClient">
      <xsd:simpleType>
        <xsd:restriction base="dms:Text"/>
      </xsd:simpleType>
    </xsd:element>
    <xsd:element name="OldMatter" ma:index="25" nillable="true" ma:displayName="Old Matter" ma:hidden="true" ma:internalName="OldMatter">
      <xsd:simpleType>
        <xsd:restriction base="dms:Text"/>
      </xsd:simpleType>
    </xsd:element>
    <xsd:element name="DocumentDescription" ma:index="26" nillable="true" ma:displayName="Description" ma:hidden="true" ma:internalName="DocumentDescription" ma:readOnly="false">
      <xsd:simpleType>
        <xsd:restriction base="dms:Note"/>
      </xsd:simpleType>
    </xsd:element>
    <xsd:element name="OldAuthor" ma:index="29" nillable="true" ma:displayName="Old Author" ma:hidden="true" ma:internalName="OldAuthor" ma:readOnly="false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5026adbe-9439-4e00-8eb0-6421402d68a3" elementFormDefault="qualified">
    <xsd:import namespace="http://schemas.microsoft.com/office/2006/documentManagement/types"/>
    <xsd:element name="Doc_x0020_ID" ma:index="27" nillable="true" ma:displayName="Doc ID" ma:internalName="Doc_x0020_ID" ma:readOnly="true">
      <xsd:simpleType>
        <xsd:restriction base="dms:Text"/>
      </xsd:simpleType>
    </xsd:element>
    <xsd:element name="Doc_x0020_Ref" ma:index="28" nillable="true" ma:displayName="Doc Ref" ma:internalName="Doc_x0020_Ref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513A556F-DFBA-421B-B94A-EB02711CF8A3}">
  <ds:schemaRefs>
    <ds:schemaRef ds:uri="http://www.w3.org/XML/1998/namespace"/>
    <ds:schemaRef ds:uri="5026adbe-9439-4e00-8eb0-6421402d68a3"/>
    <ds:schemaRef ds:uri="http://schemas.microsoft.com/sharepoint/v3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97B0E0F-8679-49EC-8AD0-329BD1654A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BA7D2D-0632-4978-8E1E-F89F5967CB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026adbe-9439-4e00-8eb0-6421402d68a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4556</TotalTime>
  <Words>837</Words>
  <Application>Microsoft Office PowerPoint</Application>
  <PresentationFormat>On-screen Show (4:3)</PresentationFormat>
  <Paragraphs>271</Paragraphs>
  <Slides>17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Arbovax Master</vt:lpstr>
      <vt:lpstr>Office Theme</vt:lpstr>
      <vt:lpstr>Arbovax ®</vt:lpstr>
      <vt:lpstr>Arbovirus Structure</vt:lpstr>
      <vt:lpstr>Arbovax  Unique Approach</vt:lpstr>
      <vt:lpstr>PowerPoint Presentation</vt:lpstr>
      <vt:lpstr>PowerPoint Presentation</vt:lpstr>
      <vt:lpstr>Arbovax Technology Advantage</vt:lpstr>
      <vt:lpstr>Arbovax Technology Advantage</vt:lpstr>
      <vt:lpstr>Tetravalent Trial</vt:lpstr>
      <vt:lpstr>Strong Immune Response</vt:lpstr>
      <vt:lpstr>Tetravalent Trial</vt:lpstr>
      <vt:lpstr>Tetravalent Trial</vt:lpstr>
      <vt:lpstr>Additional Target: Chikungunya Virus</vt:lpstr>
      <vt:lpstr>Chikungunya Preclinical Development</vt:lpstr>
      <vt:lpstr>Assay of Infection after Challenge</vt:lpstr>
      <vt:lpstr>Chikungunya Study Conclusions</vt:lpstr>
      <vt:lpstr>Current Status</vt:lpstr>
      <vt:lpstr>Arbovax ®</vt:lpstr>
    </vt:vector>
  </TitlesOfParts>
  <Company>COMMUNISPOND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Arbovax VC Presentation Aug 2011.pptx</dc:title>
  <dc:creator>Malcolm Thomas</dc:creator>
  <cp:lastModifiedBy>Malcolm</cp:lastModifiedBy>
  <cp:revision>534</cp:revision>
  <cp:lastPrinted>2012-01-03T18:45:24Z</cp:lastPrinted>
  <dcterms:created xsi:type="dcterms:W3CDTF">2005-01-17T20:29:09Z</dcterms:created>
  <dcterms:modified xsi:type="dcterms:W3CDTF">2014-08-25T16:38:43Z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0x0101009DC85C2F575D4A6A9CA416A1C83102980100E227D7700E9A428499D332DB87C545480054100BEECDC4C8479280A839A2EE687F</vt:lpwstr>
  </property>
  <property fmtid="{D5CDD505-2E9C-101B-9397-08002B2CF9AE}" pid="3" name="URL">
    <vt:lpwstr/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  <property fmtid="{D5CDD505-2E9C-101B-9397-08002B2CF9AE}" pid="9" name="_NewReviewCycle">
    <vt:lpwstr/>
  </property>
</Properties>
</file>