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xls" ContentType="application/vnd.ms-exce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Default Extension="doc" ContentType="application/msword"/>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7"/>
  </p:notesMasterIdLst>
  <p:sldIdLst>
    <p:sldId id="290" r:id="rId2"/>
    <p:sldId id="1599" r:id="rId3"/>
    <p:sldId id="1600" r:id="rId4"/>
    <p:sldId id="1587" r:id="rId5"/>
    <p:sldId id="1588" r:id="rId6"/>
    <p:sldId id="1645" r:id="rId7"/>
    <p:sldId id="1556" r:id="rId8"/>
    <p:sldId id="1553" r:id="rId9"/>
    <p:sldId id="1554" r:id="rId10"/>
    <p:sldId id="1555" r:id="rId11"/>
    <p:sldId id="1557" r:id="rId12"/>
    <p:sldId id="1482" r:id="rId13"/>
    <p:sldId id="1528" r:id="rId14"/>
    <p:sldId id="1485" r:id="rId15"/>
    <p:sldId id="1535" r:id="rId16"/>
    <p:sldId id="1601" r:id="rId17"/>
    <p:sldId id="1602" r:id="rId18"/>
    <p:sldId id="1603" r:id="rId19"/>
    <p:sldId id="1604" r:id="rId20"/>
    <p:sldId id="1605" r:id="rId21"/>
    <p:sldId id="1607" r:id="rId22"/>
    <p:sldId id="1608" r:id="rId23"/>
    <p:sldId id="1609" r:id="rId24"/>
    <p:sldId id="1610" r:id="rId25"/>
    <p:sldId id="1611" r:id="rId26"/>
    <p:sldId id="1612" r:id="rId27"/>
    <p:sldId id="1613" r:id="rId28"/>
    <p:sldId id="1614" r:id="rId29"/>
    <p:sldId id="1615" r:id="rId30"/>
    <p:sldId id="1616" r:id="rId31"/>
    <p:sldId id="1617" r:id="rId32"/>
    <p:sldId id="1644" r:id="rId33"/>
    <p:sldId id="1619" r:id="rId34"/>
    <p:sldId id="1620" r:id="rId35"/>
    <p:sldId id="1621" r:id="rId36"/>
    <p:sldId id="1622" r:id="rId37"/>
    <p:sldId id="1623" r:id="rId38"/>
    <p:sldId id="1624" r:id="rId39"/>
    <p:sldId id="1625" r:id="rId40"/>
    <p:sldId id="1626" r:id="rId41"/>
    <p:sldId id="1627" r:id="rId42"/>
    <p:sldId id="1628" r:id="rId43"/>
    <p:sldId id="1629" r:id="rId44"/>
    <p:sldId id="1630" r:id="rId45"/>
    <p:sldId id="1631" r:id="rId46"/>
    <p:sldId id="1632" r:id="rId47"/>
    <p:sldId id="1633" r:id="rId48"/>
    <p:sldId id="1634" r:id="rId49"/>
    <p:sldId id="1635" r:id="rId50"/>
    <p:sldId id="1636" r:id="rId51"/>
    <p:sldId id="1637" r:id="rId52"/>
    <p:sldId id="1638" r:id="rId53"/>
    <p:sldId id="1639" r:id="rId54"/>
    <p:sldId id="1640" r:id="rId55"/>
    <p:sldId id="1641" r:id="rId56"/>
    <p:sldId id="1642" r:id="rId57"/>
    <p:sldId id="1643" r:id="rId58"/>
    <p:sldId id="1486" r:id="rId59"/>
    <p:sldId id="1487" r:id="rId60"/>
    <p:sldId id="1488" r:id="rId61"/>
    <p:sldId id="1490" r:id="rId62"/>
    <p:sldId id="1547" r:id="rId63"/>
    <p:sldId id="1548" r:id="rId64"/>
    <p:sldId id="1589" r:id="rId65"/>
    <p:sldId id="1552" r:id="rId66"/>
    <p:sldId id="1565" r:id="rId67"/>
    <p:sldId id="1549" r:id="rId68"/>
    <p:sldId id="1494" r:id="rId69"/>
    <p:sldId id="1505" r:id="rId70"/>
    <p:sldId id="1510" r:id="rId71"/>
    <p:sldId id="1563" r:id="rId72"/>
    <p:sldId id="1561" r:id="rId73"/>
    <p:sldId id="1562" r:id="rId74"/>
    <p:sldId id="1546" r:id="rId75"/>
    <p:sldId id="1590" r:id="rId76"/>
    <p:sldId id="1591" r:id="rId77"/>
    <p:sldId id="1592" r:id="rId78"/>
    <p:sldId id="1507" r:id="rId79"/>
    <p:sldId id="1513" r:id="rId80"/>
    <p:sldId id="1495" r:id="rId81"/>
    <p:sldId id="1499" r:id="rId82"/>
    <p:sldId id="1498" r:id="rId83"/>
    <p:sldId id="1596" r:id="rId84"/>
    <p:sldId id="1537" r:id="rId85"/>
    <p:sldId id="1593" r:id="rId86"/>
    <p:sldId id="1597" r:id="rId87"/>
    <p:sldId id="1564" r:id="rId88"/>
    <p:sldId id="1598" r:id="rId89"/>
    <p:sldId id="1514" r:id="rId90"/>
    <p:sldId id="1531" r:id="rId91"/>
    <p:sldId id="1525" r:id="rId92"/>
    <p:sldId id="1503" r:id="rId93"/>
    <p:sldId id="1595" r:id="rId94"/>
    <p:sldId id="1504" r:id="rId95"/>
    <p:sldId id="1523" r:id="rId96"/>
    <p:sldId id="1516" r:id="rId97"/>
    <p:sldId id="1567" r:id="rId98"/>
    <p:sldId id="1566" r:id="rId99"/>
    <p:sldId id="1526" r:id="rId100"/>
    <p:sldId id="1568" r:id="rId101"/>
    <p:sldId id="1515" r:id="rId102"/>
    <p:sldId id="1521" r:id="rId103"/>
    <p:sldId id="1572" r:id="rId104"/>
    <p:sldId id="1573" r:id="rId105"/>
    <p:sldId id="1574" r:id="rId106"/>
    <p:sldId id="1575" r:id="rId107"/>
    <p:sldId id="1576" r:id="rId108"/>
    <p:sldId id="1577" r:id="rId109"/>
    <p:sldId id="1578" r:id="rId110"/>
    <p:sldId id="1579" r:id="rId111"/>
    <p:sldId id="1580" r:id="rId112"/>
    <p:sldId id="1581" r:id="rId113"/>
    <p:sldId id="1582" r:id="rId114"/>
    <p:sldId id="1583" r:id="rId115"/>
    <p:sldId id="1584" r:id="rId116"/>
    <p:sldId id="1585" r:id="rId117"/>
    <p:sldId id="1586" r:id="rId118"/>
    <p:sldId id="1569" r:id="rId119"/>
    <p:sldId id="1501" r:id="rId120"/>
    <p:sldId id="1519" r:id="rId121"/>
    <p:sldId id="1520" r:id="rId122"/>
    <p:sldId id="1470" r:id="rId123"/>
    <p:sldId id="1389" r:id="rId124"/>
    <p:sldId id="1390" r:id="rId125"/>
    <p:sldId id="1391" r:id="rId126"/>
    <p:sldId id="1392" r:id="rId127"/>
    <p:sldId id="1393" r:id="rId128"/>
    <p:sldId id="1394" r:id="rId129"/>
    <p:sldId id="1395" r:id="rId130"/>
    <p:sldId id="1396" r:id="rId131"/>
    <p:sldId id="1397" r:id="rId132"/>
    <p:sldId id="1398" r:id="rId133"/>
    <p:sldId id="1399" r:id="rId134"/>
    <p:sldId id="1400" r:id="rId135"/>
    <p:sldId id="1401" r:id="rId136"/>
    <p:sldId id="1402" r:id="rId137"/>
    <p:sldId id="1403" r:id="rId138"/>
    <p:sldId id="1404" r:id="rId139"/>
    <p:sldId id="1405" r:id="rId140"/>
    <p:sldId id="1406" r:id="rId141"/>
    <p:sldId id="1407" r:id="rId142"/>
    <p:sldId id="1408" r:id="rId143"/>
    <p:sldId id="1409" r:id="rId144"/>
    <p:sldId id="1139" r:id="rId145"/>
    <p:sldId id="1193" r:id="rId146"/>
    <p:sldId id="1196" r:id="rId147"/>
    <p:sldId id="1239" r:id="rId148"/>
    <p:sldId id="1241" r:id="rId149"/>
    <p:sldId id="1242" r:id="rId150"/>
    <p:sldId id="1376" r:id="rId151"/>
    <p:sldId id="1247" r:id="rId152"/>
    <p:sldId id="1258" r:id="rId153"/>
    <p:sldId id="1261" r:id="rId154"/>
    <p:sldId id="1266" r:id="rId155"/>
    <p:sldId id="1267" r:id="rId156"/>
    <p:sldId id="1293" r:id="rId157"/>
    <p:sldId id="1297" r:id="rId158"/>
    <p:sldId id="1298" r:id="rId159"/>
    <p:sldId id="1299" r:id="rId160"/>
    <p:sldId id="1300" r:id="rId161"/>
    <p:sldId id="1301" r:id="rId162"/>
    <p:sldId id="1303" r:id="rId163"/>
    <p:sldId id="1377" r:id="rId164"/>
    <p:sldId id="1378" r:id="rId165"/>
    <p:sldId id="1312" r:id="rId166"/>
    <p:sldId id="1313" r:id="rId167"/>
    <p:sldId id="1314" r:id="rId168"/>
    <p:sldId id="1315" r:id="rId169"/>
    <p:sldId id="1380" r:id="rId170"/>
    <p:sldId id="1379" r:id="rId171"/>
    <p:sldId id="1381" r:id="rId172"/>
    <p:sldId id="1320" r:id="rId173"/>
    <p:sldId id="1324" r:id="rId174"/>
    <p:sldId id="1325" r:id="rId175"/>
    <p:sldId id="1327" r:id="rId176"/>
    <p:sldId id="1328" r:id="rId177"/>
    <p:sldId id="1329" r:id="rId178"/>
    <p:sldId id="1330" r:id="rId179"/>
    <p:sldId id="1332" r:id="rId180"/>
    <p:sldId id="1338" r:id="rId181"/>
    <p:sldId id="1024" r:id="rId182"/>
    <p:sldId id="1349" r:id="rId183"/>
    <p:sldId id="934" r:id="rId184"/>
    <p:sldId id="1348" r:id="rId185"/>
    <p:sldId id="1545" r:id="rId1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85" autoAdjust="0"/>
    <p:restoredTop sz="94660"/>
  </p:normalViewPr>
  <p:slideViewPr>
    <p:cSldViewPr snapToGrid="0">
      <p:cViewPr varScale="1">
        <p:scale>
          <a:sx n="65" d="100"/>
          <a:sy n="65" d="100"/>
        </p:scale>
        <p:origin x="-716" y="-72"/>
      </p:cViewPr>
      <p:guideLst>
        <p:guide orient="horz" pos="2160"/>
        <p:guide pos="3840"/>
      </p:guideLst>
    </p:cSldViewPr>
  </p:slideViewPr>
  <p:notesTextViewPr>
    <p:cViewPr>
      <p:scale>
        <a:sx n="1" d="1"/>
        <a:sy n="1" d="1"/>
      </p:scale>
      <p:origin x="0" y="0"/>
    </p:cViewPr>
  </p:notesTextViewPr>
  <p:sorterViewPr>
    <p:cViewPr>
      <p:scale>
        <a:sx n="20" d="100"/>
        <a:sy n="20"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wmf"/><Relationship Id="rId1" Type="http://schemas.openxmlformats.org/officeDocument/2006/relationships/image" Target="../media/image72.wmf"/><Relationship Id="rId4" Type="http://schemas.openxmlformats.org/officeDocument/2006/relationships/image" Target="../media/image7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9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0.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0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07.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8.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1ACD8F-6A66-4A5F-B734-8C7AE9B9E134}" type="datetimeFigureOut">
              <a:rPr lang="en-US" smtClean="0"/>
              <a:pPr/>
              <a:t>11/10/2016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0E6A39-9BC4-4860-80E8-9043C4A4424C}" type="slidenum">
              <a:rPr lang="en-US" smtClean="0"/>
              <a:pPr/>
              <a:t>‹#›</a:t>
            </a:fld>
            <a:endParaRPr lang="en-US"/>
          </a:p>
        </p:txBody>
      </p:sp>
    </p:spTree>
    <p:extLst>
      <p:ext uri="{BB962C8B-B14F-4D97-AF65-F5344CB8AC3E}">
        <p14:creationId xmlns:p14="http://schemas.microsoft.com/office/powerpoint/2010/main" xmlns="" val="1719310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64A04D-7646-40E2-9D2D-2BEB7CD24D05}" type="slidenum">
              <a:rPr lang="en-US"/>
              <a:pPr/>
              <a:t>33</a:t>
            </a:fld>
            <a:endParaRPr lang="en-US"/>
          </a:p>
        </p:txBody>
      </p:sp>
      <p:sp>
        <p:nvSpPr>
          <p:cNvPr id="181250" name="Rectangle 2"/>
          <p:cNvSpPr>
            <a:spLocks noGrp="1" noRot="1" noChangeAspect="1" noChangeArrowheads="1" noTextEdit="1"/>
          </p:cNvSpPr>
          <p:nvPr>
            <p:ph type="sldImg"/>
          </p:nvPr>
        </p:nvSpPr>
        <p:spPr>
          <a:xfrm>
            <a:off x="1120775" y="668338"/>
            <a:ext cx="4618038" cy="3463925"/>
          </a:xfrm>
          <a:ln w="12700" cap="flat">
            <a:solidFill>
              <a:schemeClr val="tx1"/>
            </a:solidFill>
          </a:ln>
        </p:spPr>
      </p:sp>
      <p:sp>
        <p:nvSpPr>
          <p:cNvPr id="181251" name="Rectangle 3"/>
          <p:cNvSpPr>
            <a:spLocks noGrp="1" noChangeArrowheads="1"/>
          </p:cNvSpPr>
          <p:nvPr>
            <p:ph type="body" idx="1"/>
          </p:nvPr>
        </p:nvSpPr>
        <p:spPr>
          <a:xfrm>
            <a:off x="925513" y="4356100"/>
            <a:ext cx="5005387" cy="4125913"/>
          </a:xfrm>
          <a:noFill/>
          <a:ln/>
        </p:spPr>
        <p:txBody>
          <a:bodyPr lIns="91197" tIns="45599" rIns="91197" bIns="45599"/>
          <a:lstStyle/>
          <a:p>
            <a:r>
              <a:rPr lang="en-GB" sz="1400" b="1"/>
              <a:t>Geographic distribution of HBV carriers and incidence of HCC</a:t>
            </a:r>
          </a:p>
          <a:p>
            <a:pPr>
              <a:lnSpc>
                <a:spcPct val="120000"/>
              </a:lnSpc>
            </a:pPr>
            <a:r>
              <a:rPr lang="en-GB" sz="1400" i="1"/>
              <a:t>HBV prevalence varies around the world; the most endemic regions being Asia, the Pacific and sub-Saharan Africa. A significant correlation between the prevalence of HBV and incidence of hepatocellular carcinoma can be observed. HBV is the single most important cause of primary liver cancer.</a:t>
            </a:r>
          </a:p>
          <a:p>
            <a:pPr>
              <a:lnSpc>
                <a:spcPct val="120000"/>
              </a:lnSpc>
            </a:pPr>
            <a:r>
              <a:rPr lang="en-GB" sz="1400"/>
              <a:t>Yu MC, Yuan JM, Govindarajan S, Ross RK. Epidemiology of hepatocellular carcinoma. </a:t>
            </a:r>
            <a:r>
              <a:rPr lang="en-GB" sz="1400" i="1"/>
              <a:t>Can J Gastroenterol</a:t>
            </a:r>
            <a:r>
              <a:rPr lang="en-GB" sz="1400"/>
              <a:t> 2000;14:703-9.</a:t>
            </a:r>
          </a:p>
          <a:p>
            <a:endParaRPr lang="en-US" sz="1400"/>
          </a:p>
        </p:txBody>
      </p:sp>
    </p:spTree>
    <p:extLst>
      <p:ext uri="{BB962C8B-B14F-4D97-AF65-F5344CB8AC3E}">
        <p14:creationId xmlns:p14="http://schemas.microsoft.com/office/powerpoint/2010/main" xmlns="" val="110341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2A6253-93B8-4F83-80AC-03C6CC30C37B}" type="slidenum">
              <a:rPr lang="en-US"/>
              <a:pPr/>
              <a:t>43</a:t>
            </a:fld>
            <a:endParaRPr lang="en-US"/>
          </a:p>
        </p:txBody>
      </p:sp>
      <p:sp>
        <p:nvSpPr>
          <p:cNvPr id="194562" name="Rectangle 2"/>
          <p:cNvSpPr>
            <a:spLocks noGrp="1" noChangeArrowheads="1"/>
          </p:cNvSpPr>
          <p:nvPr>
            <p:ph type="body" idx="1"/>
          </p:nvPr>
        </p:nvSpPr>
        <p:spPr>
          <a:xfrm>
            <a:off x="914400" y="4346575"/>
            <a:ext cx="5029200" cy="3849688"/>
          </a:xfrm>
          <a:noFill/>
          <a:ln/>
        </p:spPr>
        <p:txBody>
          <a:bodyPr lIns="90488" tIns="44450" rIns="90488" bIns="44450"/>
          <a:lstStyle/>
          <a:p>
            <a:r>
              <a:rPr lang="en-GB"/>
              <a:t>done</a:t>
            </a:r>
          </a:p>
        </p:txBody>
      </p:sp>
      <p:sp>
        <p:nvSpPr>
          <p:cNvPr id="194563" name="Rectangle 3"/>
          <p:cNvSpPr>
            <a:spLocks noGrp="1" noRot="1" noChangeAspect="1" noChangeArrowheads="1" noTextEdit="1"/>
          </p:cNvSpPr>
          <p:nvPr>
            <p:ph type="sldImg"/>
          </p:nvPr>
        </p:nvSpPr>
        <p:spPr>
          <a:xfrm>
            <a:off x="581025" y="796925"/>
            <a:ext cx="5695950" cy="3205163"/>
          </a:xfrm>
          <a:ln w="12700" cap="flat">
            <a:solidFill>
              <a:schemeClr val="tx1"/>
            </a:solidFill>
          </a:ln>
        </p:spPr>
      </p:sp>
    </p:spTree>
    <p:extLst>
      <p:ext uri="{BB962C8B-B14F-4D97-AF65-F5344CB8AC3E}">
        <p14:creationId xmlns:p14="http://schemas.microsoft.com/office/powerpoint/2010/main" xmlns="" val="2363462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D9924181-4950-4E57-848A-9DDAA5078632}" type="slidenum">
              <a:rPr lang="en-US" altLang="en-US" sz="1200">
                <a:latin typeface="Arial" panose="020B0604020202020204" pitchFamily="34" charset="0"/>
              </a:rPr>
              <a:pPr/>
              <a:t>113</a:t>
            </a:fld>
            <a:endParaRPr lang="en-US" altLang="en-US" sz="1200">
              <a:latin typeface="Arial" panose="020B0604020202020204" pitchFamily="34" charset="0"/>
            </a:endParaRPr>
          </a:p>
        </p:txBody>
      </p:sp>
      <p:sp>
        <p:nvSpPr>
          <p:cNvPr id="24579" name="Rectangle 2"/>
          <p:cNvSpPr>
            <a:spLocks noGrp="1" noRot="1" noChangeAspect="1" noChangeArrowheads="1" noTextEdit="1"/>
          </p:cNvSpPr>
          <p:nvPr>
            <p:ph type="sldImg"/>
          </p:nvPr>
        </p:nvSpPr>
        <p:spPr>
          <a:solidFill>
            <a:srgbClr val="FFFFFF"/>
          </a:solidFill>
          <a:ln/>
        </p:spPr>
      </p:sp>
      <p:sp>
        <p:nvSpPr>
          <p:cNvPr id="245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2661893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01774178-6A5A-42BA-BA6C-F79B85B5CBA3}" type="slidenum">
              <a:rPr lang="en-US" altLang="en-US" sz="1200">
                <a:latin typeface="Arial" panose="020B0604020202020204" pitchFamily="34" charset="0"/>
              </a:rPr>
              <a:pPr/>
              <a:t>123</a:t>
            </a:fld>
            <a:endParaRPr lang="en-US" altLang="en-US" sz="1200">
              <a:latin typeface="Arial" panose="020B0604020202020204" pitchFamily="34" charset="0"/>
            </a:endParaRPr>
          </a:p>
        </p:txBody>
      </p:sp>
      <p:sp>
        <p:nvSpPr>
          <p:cNvPr id="30723" name="Rectangle 2"/>
          <p:cNvSpPr>
            <a:spLocks noGrp="1" noRot="1" noChangeAspect="1" noChangeArrowheads="1" noTextEdit="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1592712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CC12CB4D-63F3-459D-8A89-20D671C0BC55}" type="slidenum">
              <a:rPr lang="en-US" altLang="en-US" sz="1200">
                <a:latin typeface="Arial" panose="020B0604020202020204" pitchFamily="34" charset="0"/>
              </a:rPr>
              <a:pPr/>
              <a:t>124</a:t>
            </a:fld>
            <a:endParaRPr lang="en-US" altLang="en-US" sz="1200">
              <a:latin typeface="Arial" panose="020B0604020202020204" pitchFamily="34" charset="0"/>
            </a:endParaRPr>
          </a:p>
        </p:txBody>
      </p:sp>
      <p:sp>
        <p:nvSpPr>
          <p:cNvPr id="32771" name="Rectangle 2"/>
          <p:cNvSpPr>
            <a:spLocks noGrp="1" noRot="1" noChangeAspect="1" noChangeArrowheads="1" noTextEdit="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3710061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34BF920-FA75-4098-8D7C-AF95E7EC78EA}" type="slidenum">
              <a:rPr lang="en-US" altLang="en-US" sz="1200">
                <a:latin typeface="Arial" panose="020B0604020202020204" pitchFamily="34" charset="0"/>
              </a:rPr>
              <a:pPr/>
              <a:t>125</a:t>
            </a:fld>
            <a:endParaRPr lang="en-US" altLang="en-US" sz="1200">
              <a:latin typeface="Arial" panose="020B0604020202020204" pitchFamily="34" charset="0"/>
            </a:endParaRPr>
          </a:p>
        </p:txBody>
      </p:sp>
      <p:sp>
        <p:nvSpPr>
          <p:cNvPr id="34819" name="Rectangle 2"/>
          <p:cNvSpPr>
            <a:spLocks noGrp="1" noRot="1" noChangeAspect="1" noChangeArrowheads="1" noTextEdit="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759897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CB262A18-D7EF-4487-A952-D692C08461EB}" type="slidenum">
              <a:rPr lang="en-US" altLang="en-US" sz="1200">
                <a:latin typeface="Arial" panose="020B0604020202020204" pitchFamily="34" charset="0"/>
              </a:rPr>
              <a:pPr/>
              <a:t>126</a:t>
            </a:fld>
            <a:endParaRPr lang="en-US" altLang="en-US" sz="1200">
              <a:latin typeface="Arial" panose="020B0604020202020204" pitchFamily="34" charset="0"/>
            </a:endParaRPr>
          </a:p>
        </p:txBody>
      </p:sp>
      <p:sp>
        <p:nvSpPr>
          <p:cNvPr id="36867" name="Rectangle 2"/>
          <p:cNvSpPr>
            <a:spLocks noGrp="1" noRot="1" noChangeAspect="1" noChangeArrowheads="1" noTextEdit="1"/>
          </p:cNvSpPr>
          <p:nvPr>
            <p:ph type="sldImg"/>
          </p:nvPr>
        </p:nvSpPr>
        <p:spPr>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881356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30FAB12B-D39D-400E-8B46-C8F905F39F7D}" type="slidenum">
              <a:rPr lang="en-US" altLang="en-US" sz="1200">
                <a:latin typeface="Arial" panose="020B0604020202020204" pitchFamily="34" charset="0"/>
              </a:rPr>
              <a:pPr/>
              <a:t>127</a:t>
            </a:fld>
            <a:endParaRPr lang="en-US" altLang="en-US" sz="1200">
              <a:latin typeface="Arial" panose="020B0604020202020204" pitchFamily="34" charset="0"/>
            </a:endParaRPr>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43288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E6404237-B708-4211-B73A-685826469542}" type="slidenum">
              <a:rPr lang="en-US" altLang="en-US" sz="1200">
                <a:latin typeface="Arial" panose="020B0604020202020204" pitchFamily="34" charset="0"/>
              </a:rPr>
              <a:pPr/>
              <a:t>128</a:t>
            </a:fld>
            <a:endParaRPr lang="en-US" altLang="en-US" sz="1200">
              <a:latin typeface="Arial" panose="020B0604020202020204" pitchFamily="34" charset="0"/>
            </a:endParaRPr>
          </a:p>
        </p:txBody>
      </p:sp>
      <p:sp>
        <p:nvSpPr>
          <p:cNvPr id="43011" name="Rectangle 2"/>
          <p:cNvSpPr>
            <a:spLocks noGrp="1" noRot="1" noChangeAspect="1" noChangeArrowheads="1" noTextEdit="1"/>
          </p:cNvSpPr>
          <p:nvPr>
            <p:ph type="sldImg"/>
          </p:nvPr>
        </p:nvSpPr>
        <p:spPr>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1224727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1BDB5956-801D-4A5E-B974-41274D87C2DB}" type="slidenum">
              <a:rPr lang="en-US" altLang="en-US" sz="1200">
                <a:latin typeface="Arial" panose="020B0604020202020204" pitchFamily="34" charset="0"/>
              </a:rPr>
              <a:pPr/>
              <a:t>129</a:t>
            </a:fld>
            <a:endParaRPr lang="en-US" altLang="en-US" sz="1200">
              <a:latin typeface="Arial" panose="020B0604020202020204" pitchFamily="34" charset="0"/>
            </a:endParaRPr>
          </a:p>
        </p:txBody>
      </p:sp>
      <p:sp>
        <p:nvSpPr>
          <p:cNvPr id="45059" name="Rectangle 2"/>
          <p:cNvSpPr>
            <a:spLocks noGrp="1" noRot="1" noChangeAspect="1" noChangeArrowheads="1" noTextEdit="1"/>
          </p:cNvSpPr>
          <p:nvPr>
            <p:ph type="sldImg"/>
          </p:nvPr>
        </p:nvSpPr>
        <p:spPr>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804686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D489562B-3F0E-4BE4-96CF-2E8C260F0C5F}" type="slidenum">
              <a:rPr lang="en-US" altLang="en-US" sz="1200">
                <a:latin typeface="Arial" panose="020B0604020202020204" pitchFamily="34" charset="0"/>
              </a:rPr>
              <a:pPr/>
              <a:t>130</a:t>
            </a:fld>
            <a:endParaRPr lang="en-US" altLang="en-US" sz="1200">
              <a:latin typeface="Arial" panose="020B0604020202020204" pitchFamily="34" charset="0"/>
            </a:endParaRPr>
          </a:p>
        </p:txBody>
      </p:sp>
      <p:sp>
        <p:nvSpPr>
          <p:cNvPr id="47107" name="Rectangle 2"/>
          <p:cNvSpPr>
            <a:spLocks noGrp="1" noRot="1" noChangeAspect="1" noChangeArrowheads="1" noTextEdit="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1075442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05FE7105-FEB9-4978-B7B3-FBB0CB670497}" type="slidenum">
              <a:rPr lang="en-US" altLang="en-US" sz="1200">
                <a:latin typeface="Arial" panose="020B0604020202020204" pitchFamily="34" charset="0"/>
              </a:rPr>
              <a:pPr/>
              <a:t>131</a:t>
            </a:fld>
            <a:endParaRPr lang="en-US" altLang="en-US" sz="1200">
              <a:latin typeface="Arial" panose="020B0604020202020204" pitchFamily="34" charset="0"/>
            </a:endParaRPr>
          </a:p>
        </p:txBody>
      </p:sp>
      <p:sp>
        <p:nvSpPr>
          <p:cNvPr id="49155" name="Rectangle 2"/>
          <p:cNvSpPr>
            <a:spLocks noGrp="1" noRot="1" noChangeAspect="1" noChangeArrowheads="1" noTextEdit="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346008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A89728ED-BF13-4DA9-9E87-4F1F22CD957E}" type="slidenum">
              <a:rPr lang="en-US" altLang="en-US" sz="1200">
                <a:latin typeface="Arial" panose="020B0604020202020204" pitchFamily="34" charset="0"/>
              </a:rPr>
              <a:pPr/>
              <a:t>132</a:t>
            </a:fld>
            <a:endParaRPr lang="en-US" altLang="en-US" sz="1200">
              <a:latin typeface="Arial" panose="020B0604020202020204" pitchFamily="34" charset="0"/>
            </a:endParaRPr>
          </a:p>
        </p:txBody>
      </p:sp>
      <p:sp>
        <p:nvSpPr>
          <p:cNvPr id="51203" name="Rectangle 2"/>
          <p:cNvSpPr>
            <a:spLocks noGrp="1" noRot="1" noChangeAspect="1" noChangeArrowheads="1" noTextEdit="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3104048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EA39788A-BCA3-4DC9-90E4-D909D4B36A28}" type="slidenum">
              <a:rPr lang="en-US" altLang="en-US" sz="1200">
                <a:latin typeface="Arial" panose="020B0604020202020204" pitchFamily="34" charset="0"/>
              </a:rPr>
              <a:pPr/>
              <a:t>133</a:t>
            </a:fld>
            <a:endParaRPr lang="en-US" altLang="en-US" sz="1200">
              <a:latin typeface="Arial" panose="020B0604020202020204" pitchFamily="34" charset="0"/>
            </a:endParaRPr>
          </a:p>
        </p:txBody>
      </p:sp>
      <p:sp>
        <p:nvSpPr>
          <p:cNvPr id="53251" name="Rectangle 2"/>
          <p:cNvSpPr>
            <a:spLocks noGrp="1" noRot="1" noChangeAspect="1" noChangeArrowheads="1" noTextEdit="1"/>
          </p:cNvSpPr>
          <p:nvPr>
            <p:ph type="sldImg"/>
          </p:nvPr>
        </p:nvSpPr>
        <p:spPr>
          <a:solidFill>
            <a:srgbClr val="FFFFFF"/>
          </a:solidFill>
          <a:ln/>
        </p:spPr>
      </p:sp>
      <p:sp>
        <p:nvSpPr>
          <p:cNvPr id="532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106382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0335C889-9981-44B2-A97B-8FDB869250D7}" type="slidenum">
              <a:rPr lang="en-US" altLang="en-US" sz="1200">
                <a:latin typeface="Arial" panose="020B0604020202020204" pitchFamily="34" charset="0"/>
              </a:rPr>
              <a:pPr/>
              <a:t>134</a:t>
            </a:fld>
            <a:endParaRPr lang="en-US" altLang="en-US" sz="1200">
              <a:latin typeface="Arial" panose="020B0604020202020204" pitchFamily="34" charset="0"/>
            </a:endParaRPr>
          </a:p>
        </p:txBody>
      </p:sp>
      <p:sp>
        <p:nvSpPr>
          <p:cNvPr id="55299" name="Rectangle 2"/>
          <p:cNvSpPr>
            <a:spLocks noGrp="1" noRot="1" noChangeAspect="1" noChangeArrowheads="1" noTextEdit="1"/>
          </p:cNvSpPr>
          <p:nvPr>
            <p:ph type="sldImg"/>
          </p:nvPr>
        </p:nvSpPr>
        <p:spPr>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3459369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B4754725-60E7-4E5E-89B4-31762876A71C}" type="slidenum">
              <a:rPr lang="en-US" altLang="en-US" sz="1200">
                <a:latin typeface="Arial" panose="020B0604020202020204" pitchFamily="34" charset="0"/>
              </a:rPr>
              <a:pPr/>
              <a:t>135</a:t>
            </a:fld>
            <a:endParaRPr lang="en-US" altLang="en-US" sz="1200">
              <a:latin typeface="Arial" panose="020B0604020202020204" pitchFamily="34" charset="0"/>
            </a:endParaRPr>
          </a:p>
        </p:txBody>
      </p:sp>
      <p:sp>
        <p:nvSpPr>
          <p:cNvPr id="57347" name="Rectangle 2"/>
          <p:cNvSpPr>
            <a:spLocks noGrp="1" noRot="1" noChangeAspect="1" noChangeArrowheads="1" noTextEdit="1"/>
          </p:cNvSpPr>
          <p:nvPr>
            <p:ph type="sldImg"/>
          </p:nvPr>
        </p:nvSpPr>
        <p:spPr>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480156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00B26BC0-7BE6-44A2-8F4D-F02A55619290}" type="slidenum">
              <a:rPr lang="en-US" altLang="en-US" sz="1200">
                <a:latin typeface="Arial" panose="020B0604020202020204" pitchFamily="34" charset="0"/>
              </a:rPr>
              <a:pPr/>
              <a:t>136</a:t>
            </a:fld>
            <a:endParaRPr lang="en-US" altLang="en-US" sz="1200">
              <a:latin typeface="Arial" panose="020B0604020202020204" pitchFamily="34" charset="0"/>
            </a:endParaRPr>
          </a:p>
        </p:txBody>
      </p:sp>
      <p:sp>
        <p:nvSpPr>
          <p:cNvPr id="59395" name="Rectangle 2"/>
          <p:cNvSpPr>
            <a:spLocks noGrp="1" noRot="1" noChangeAspect="1" noChangeArrowheads="1" noTextEdit="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2570708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5290ABAA-E230-46DA-B464-609BB2C208D3}" type="slidenum">
              <a:rPr lang="en-US" altLang="en-US" sz="1200">
                <a:latin typeface="Arial" panose="020B0604020202020204" pitchFamily="34" charset="0"/>
              </a:rPr>
              <a:pPr/>
              <a:t>137</a:t>
            </a:fld>
            <a:endParaRPr lang="en-US" altLang="en-US" sz="1200">
              <a:latin typeface="Arial" panose="020B0604020202020204" pitchFamily="34" charset="0"/>
            </a:endParaRPr>
          </a:p>
        </p:txBody>
      </p:sp>
      <p:sp>
        <p:nvSpPr>
          <p:cNvPr id="61443" name="Rectangle 2"/>
          <p:cNvSpPr>
            <a:spLocks noGrp="1" noRot="1" noChangeAspect="1" noChangeArrowheads="1" noTextEdit="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1407303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83CEA2F4-085A-4042-A891-022666B64E7A}" type="slidenum">
              <a:rPr lang="en-US" altLang="en-US" sz="1200">
                <a:latin typeface="Arial" panose="020B0604020202020204" pitchFamily="34" charset="0"/>
              </a:rPr>
              <a:pPr/>
              <a:t>140</a:t>
            </a:fld>
            <a:endParaRPr lang="en-US" altLang="en-US" sz="1200">
              <a:latin typeface="Arial" panose="020B0604020202020204" pitchFamily="34" charset="0"/>
            </a:endParaRPr>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1457727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5B2BE00D-6A82-4340-8EAE-0A87A99F8941}" type="slidenum">
              <a:rPr lang="en-US" altLang="en-US" sz="1200">
                <a:latin typeface="Arial" panose="020B0604020202020204" pitchFamily="34" charset="0"/>
              </a:rPr>
              <a:pPr/>
              <a:t>141</a:t>
            </a:fld>
            <a:endParaRPr lang="en-US" altLang="en-US" sz="1200">
              <a:latin typeface="Arial" panose="020B0604020202020204" pitchFamily="34" charset="0"/>
            </a:endParaRPr>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2037979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56A36B20-2C28-4086-B7E8-D4811C355285}" type="slidenum">
              <a:rPr lang="en-US" altLang="en-US" sz="1200">
                <a:latin typeface="Arial" panose="020B0604020202020204" pitchFamily="34" charset="0"/>
              </a:rPr>
              <a:pPr/>
              <a:t>142</a:t>
            </a:fld>
            <a:endParaRPr lang="en-US" altLang="en-US" sz="1200">
              <a:latin typeface="Arial" panose="020B0604020202020204" pitchFamily="34" charset="0"/>
            </a:endParaRPr>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1836016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fld id="{7BC69674-5BC1-41E8-AFC0-5982AC8C3C04}" type="slidenum">
              <a:rPr lang="en-US" altLang="en-US" sz="1200">
                <a:latin typeface="Arial" panose="020B0604020202020204" pitchFamily="34" charset="0"/>
              </a:rPr>
              <a:pPr/>
              <a:t>143</a:t>
            </a:fld>
            <a:endParaRPr lang="en-US" altLang="en-US" sz="1200">
              <a:latin typeface="Arial" panose="020B0604020202020204" pitchFamily="34" charset="0"/>
            </a:endParaRPr>
          </a:p>
        </p:txBody>
      </p:sp>
      <p:sp>
        <p:nvSpPr>
          <p:cNvPr id="81923" name="Rectangle 2"/>
          <p:cNvSpPr>
            <a:spLocks noGrp="1" noRot="1" noChangeAspect="1" noChangeArrowheads="1" noTextEdit="1"/>
          </p:cNvSpPr>
          <p:nvPr>
            <p:ph type="sldImg"/>
          </p:nvPr>
        </p:nvSpPr>
        <p:spPr>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extLst>
      <p:ext uri="{BB962C8B-B14F-4D97-AF65-F5344CB8AC3E}">
        <p14:creationId xmlns:p14="http://schemas.microsoft.com/office/powerpoint/2010/main" xmlns="" val="3256094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2BA01E-B096-4B49-A880-553BA5808F96}" type="slidenum">
              <a:rPr lang="en-US"/>
              <a:pPr/>
              <a:t>147</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300858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BB734E-08D7-4E96-9BF2-DF8BFEB34693}" type="slidenum">
              <a:rPr lang="en-US"/>
              <a:pPr/>
              <a:t>148</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976030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4D562F-22EF-4FF5-A979-75AE2953F996}" type="slidenum">
              <a:rPr lang="en-US"/>
              <a:pPr/>
              <a:t>149</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280499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5BDDB-9DC1-42AD-8F1B-F37A23EA3380}" type="slidenum">
              <a:rPr lang="en-US"/>
              <a:pPr/>
              <a:t>152</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112036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B8465E-E37A-4C5E-A6D4-DA9671934E8A}" type="slidenum">
              <a:rPr lang="en-US"/>
              <a:pPr/>
              <a:t>153</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9220494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9D17F5-8FF6-476F-AE4A-B9B3D463A459}" type="slidenum">
              <a:rPr lang="en-US"/>
              <a:pPr/>
              <a:t>154</a:t>
            </a:fld>
            <a:endParaRPr lang="en-US"/>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1478061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99EC4D-A743-4F4B-B565-FAB5108D6E0E}" type="slidenum">
              <a:rPr lang="en-US"/>
              <a:pPr/>
              <a:t>155</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349431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pic>
        <p:nvPicPr>
          <p:cNvPr id="1026" name="Picture 1" descr="C:\Users\JCLIENT\Desktop\new acds business card_F.jpg"/>
          <p:cNvPicPr>
            <a:picLocks noChangeAspect="1" noChangeArrowheads="1"/>
          </p:cNvPicPr>
          <p:nvPr userDrawn="1"/>
        </p:nvPicPr>
        <p:blipFill>
          <a:blip r:embed="rId2" cstate="print"/>
          <a:srcRect/>
          <a:stretch>
            <a:fillRect/>
          </a:stretch>
        </p:blipFill>
        <p:spPr bwMode="auto">
          <a:xfrm>
            <a:off x="8839200" y="6248400"/>
            <a:ext cx="3251200" cy="609600"/>
          </a:xfrm>
          <a:prstGeom prst="rect">
            <a:avLst/>
          </a:prstGeom>
          <a:noFill/>
          <a:ln w="9525">
            <a:noFill/>
            <a:miter lim="800000"/>
            <a:headEnd/>
            <a:tailEnd/>
          </a:ln>
        </p:spPr>
      </p:pic>
    </p:spTree>
    <p:extLst>
      <p:ext uri="{BB962C8B-B14F-4D97-AF65-F5344CB8AC3E}">
        <p14:creationId xmlns:p14="http://schemas.microsoft.com/office/powerpoint/2010/main" xmlns="" val="3884807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63563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3331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168104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19948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02450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04319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74586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92717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12356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75595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02167" y="228601"/>
            <a:ext cx="11347451" cy="1325563"/>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02167" y="1676401"/>
            <a:ext cx="11387667" cy="4422775"/>
          </a:xfrm>
        </p:spPr>
        <p:txBody>
          <a:bodyPr/>
          <a:lstStyle/>
          <a:p>
            <a:endParaRPr lang="en-US"/>
          </a:p>
        </p:txBody>
      </p:sp>
      <p:sp>
        <p:nvSpPr>
          <p:cNvPr id="4" name="Date Placeholder 3"/>
          <p:cNvSpPr>
            <a:spLocks noGrp="1"/>
          </p:cNvSpPr>
          <p:nvPr>
            <p:ph type="dt" sz="half" idx="10"/>
          </p:nvPr>
        </p:nvSpPr>
        <p:spPr>
          <a:xfrm>
            <a:off x="406400" y="6245225"/>
            <a:ext cx="3048000" cy="476250"/>
          </a:xfrm>
        </p:spPr>
        <p:txBody>
          <a:bodyPr/>
          <a:lstStyle>
            <a:lvl1pPr>
              <a:defRPr/>
            </a:lvl1pPr>
          </a:lstStyle>
          <a:p>
            <a:endParaRPr lang="en-US"/>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8737600" y="6245225"/>
            <a:ext cx="3048000" cy="476250"/>
          </a:xfrm>
        </p:spPr>
        <p:txBody>
          <a:bodyPr/>
          <a:lstStyle>
            <a:lvl1pPr>
              <a:defRPr/>
            </a:lvl1pPr>
          </a:lstStyle>
          <a:p>
            <a:fld id="{0513868B-D417-47BF-BA71-15EB9C89535A}"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76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6959600" y="1981200"/>
            <a:ext cx="5080000" cy="4114800"/>
          </a:xfrm>
        </p:spPr>
        <p:txBody>
          <a:bodyPr/>
          <a:lstStyle/>
          <a:p>
            <a:pPr lvl="0"/>
            <a:endParaRPr lang="en-US" noProof="0" smtClean="0"/>
          </a:p>
        </p:txBody>
      </p:sp>
      <p:sp>
        <p:nvSpPr>
          <p:cNvPr id="5" name="Rectangle 13"/>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5"/>
          <p:cNvSpPr>
            <a:spLocks noGrp="1" noChangeArrowheads="1"/>
          </p:cNvSpPr>
          <p:nvPr>
            <p:ph type="sldNum" sz="quarter" idx="12"/>
          </p:nvPr>
        </p:nvSpPr>
        <p:spPr>
          <a:ln/>
        </p:spPr>
        <p:txBody>
          <a:bodyPr/>
          <a:lstStyle>
            <a:lvl1pPr>
              <a:defRPr/>
            </a:lvl1pPr>
          </a:lstStyle>
          <a:p>
            <a:pPr>
              <a:defRPr/>
            </a:pPr>
            <a:fld id="{B6F9D6F6-C3D4-45D5-8CC6-EC4A4208D830}" type="slidenum">
              <a:rPr lang="en-US" altLang="en-US"/>
              <a:pPr>
                <a:defRPr/>
              </a:pPr>
              <a:t>‹#›</a:t>
            </a:fld>
            <a:endParaRPr lang="en-US" altLang="en-US"/>
          </a:p>
        </p:txBody>
      </p:sp>
    </p:spTree>
    <p:extLst>
      <p:ext uri="{BB962C8B-B14F-4D97-AF65-F5344CB8AC3E}">
        <p14:creationId xmlns:p14="http://schemas.microsoft.com/office/powerpoint/2010/main" xmlns="" val="694252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3"/>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52AD075D-6729-4277-AE9E-64E37072E1AD}" type="slidenum">
              <a:rPr lang="en-US"/>
              <a:pPr/>
              <a:t>‹#›</a:t>
            </a:fld>
            <a:endParaRPr lang="en-US"/>
          </a:p>
        </p:txBody>
      </p:sp>
    </p:spTree>
    <p:extLst>
      <p:ext uri="{BB962C8B-B14F-4D97-AF65-F5344CB8AC3E}">
        <p14:creationId xmlns:p14="http://schemas.microsoft.com/office/powerpoint/2010/main" xmlns="" val="2593554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9838267"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079500" y="2214563"/>
            <a:ext cx="10610851" cy="3881437"/>
          </a:xfrm>
        </p:spPr>
        <p:txBody>
          <a:bodyPr/>
          <a:lstStyle/>
          <a:p>
            <a:pPr lvl="0"/>
            <a:endParaRPr lang="en-US" noProof="0" smtClean="0"/>
          </a:p>
        </p:txBody>
      </p:sp>
      <p:sp>
        <p:nvSpPr>
          <p:cNvPr id="4" name="Rectangle 108"/>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09"/>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10"/>
          <p:cNvSpPr>
            <a:spLocks noGrp="1" noChangeArrowheads="1"/>
          </p:cNvSpPr>
          <p:nvPr>
            <p:ph type="sldNum" sz="quarter" idx="12"/>
          </p:nvPr>
        </p:nvSpPr>
        <p:spPr>
          <a:ln/>
        </p:spPr>
        <p:txBody>
          <a:bodyPr/>
          <a:lstStyle>
            <a:lvl1pPr>
              <a:defRPr/>
            </a:lvl1pPr>
          </a:lstStyle>
          <a:p>
            <a:pPr>
              <a:defRPr/>
            </a:pPr>
            <a:fld id="{B2554C2D-CA1D-4A98-ADB4-3503F9DABCE5}" type="slidenum">
              <a:rPr lang="en-US" altLang="en-US"/>
              <a:pPr>
                <a:defRPr/>
              </a:pPr>
              <a:t>‹#›</a:t>
            </a:fld>
            <a:endParaRPr lang="en-US" altLang="en-US"/>
          </a:p>
        </p:txBody>
      </p:sp>
    </p:spTree>
    <p:extLst>
      <p:ext uri="{BB962C8B-B14F-4D97-AF65-F5344CB8AC3E}">
        <p14:creationId xmlns:p14="http://schemas.microsoft.com/office/powerpoint/2010/main" xmlns="" val="1562492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76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959600" y="1981200"/>
            <a:ext cx="5080000" cy="4114800"/>
          </a:xfrm>
        </p:spPr>
        <p:txBody>
          <a:bodyPr rtlCol="0">
            <a:normAutofit/>
          </a:bodyPr>
          <a:lstStyle/>
          <a:p>
            <a:pPr lvl="0"/>
            <a:endParaRPr lang="en-US" noProof="0" smtClean="0"/>
          </a:p>
        </p:txBody>
      </p:sp>
      <p:sp>
        <p:nvSpPr>
          <p:cNvPr id="5" name="Rectangle 13"/>
          <p:cNvSpPr>
            <a:spLocks noGrp="1" noChangeArrowheads="1"/>
          </p:cNvSpPr>
          <p:nvPr>
            <p:ph type="dt" sz="half" idx="10"/>
          </p:nvPr>
        </p:nvSpPr>
        <p:spPr/>
        <p:txBody>
          <a:bodyPr/>
          <a:lstStyle>
            <a:lvl1pPr>
              <a:defRPr/>
            </a:lvl1pPr>
          </a:lstStyle>
          <a:p>
            <a:pPr>
              <a:defRPr/>
            </a:pPr>
            <a:endParaRPr lang="en-US"/>
          </a:p>
        </p:txBody>
      </p:sp>
      <p:sp>
        <p:nvSpPr>
          <p:cNvPr id="6" name="Rectangle 14"/>
          <p:cNvSpPr>
            <a:spLocks noGrp="1" noChangeArrowheads="1"/>
          </p:cNvSpPr>
          <p:nvPr>
            <p:ph type="ftr" sz="quarter" idx="11"/>
          </p:nvPr>
        </p:nvSpPr>
        <p:spPr/>
        <p:txBody>
          <a:bodyPr/>
          <a:lstStyle>
            <a:lvl1pPr>
              <a:defRPr/>
            </a:lvl1pPr>
          </a:lstStyle>
          <a:p>
            <a:pPr>
              <a:defRPr/>
            </a:pPr>
            <a:endParaRPr lang="en-US"/>
          </a:p>
        </p:txBody>
      </p:sp>
      <p:sp>
        <p:nvSpPr>
          <p:cNvPr id="7" name="Rectangle 15"/>
          <p:cNvSpPr>
            <a:spLocks noGrp="1" noChangeArrowheads="1"/>
          </p:cNvSpPr>
          <p:nvPr>
            <p:ph type="sldNum" sz="quarter" idx="12"/>
          </p:nvPr>
        </p:nvSpPr>
        <p:spPr/>
        <p:txBody>
          <a:bodyPr/>
          <a:lstStyle>
            <a:lvl1pPr>
              <a:defRPr/>
            </a:lvl1pPr>
          </a:lstStyle>
          <a:p>
            <a:pPr>
              <a:defRPr/>
            </a:pPr>
            <a:fld id="{FEDAC074-6372-40DB-85C7-94FE1FD00F0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DE7A9-26F2-422E-809E-A1E93DF763C9}" type="datetimeFigureOut">
              <a:rPr lang="en-US" smtClean="0">
                <a:solidFill>
                  <a:prstClr val="black">
                    <a:tint val="75000"/>
                  </a:prstClr>
                </a:solidFill>
              </a:rPr>
              <a:pPr/>
              <a:t>11/10/2016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2B1A6-185F-41AD-BC99-7CCF8EB1E92C}" type="slidenum">
              <a:rPr lang="en-US" smtClean="0">
                <a:solidFill>
                  <a:prstClr val="black">
                    <a:tint val="75000"/>
                  </a:prstClr>
                </a:solidFill>
              </a:rPr>
              <a:pPr/>
              <a:t>‹#›</a:t>
            </a:fld>
            <a:endParaRPr lang="en-US">
              <a:solidFill>
                <a:prstClr val="black">
                  <a:tint val="75000"/>
                </a:prstClr>
              </a:solidFill>
            </a:endParaRPr>
          </a:p>
        </p:txBody>
      </p:sp>
      <p:pic>
        <p:nvPicPr>
          <p:cNvPr id="2050" name="Picture 1" descr="C:\Users\JCLIENT\Desktop\new acds business card_F.jpg"/>
          <p:cNvPicPr>
            <a:picLocks noChangeAspect="1" noChangeArrowheads="1"/>
          </p:cNvPicPr>
          <p:nvPr userDrawn="1"/>
        </p:nvPicPr>
        <p:blipFill>
          <a:blip r:embed="rId18" cstate="print"/>
          <a:srcRect/>
          <a:stretch>
            <a:fillRect/>
          </a:stretch>
        </p:blipFill>
        <p:spPr bwMode="auto">
          <a:xfrm>
            <a:off x="8534400" y="6172200"/>
            <a:ext cx="3657600" cy="685800"/>
          </a:xfrm>
          <a:prstGeom prst="rect">
            <a:avLst/>
          </a:prstGeom>
          <a:noFill/>
          <a:ln w="9525">
            <a:noFill/>
            <a:miter lim="800000"/>
            <a:headEnd/>
            <a:tailEnd/>
          </a:ln>
        </p:spPr>
      </p:pic>
    </p:spTree>
    <p:extLst>
      <p:ext uri="{BB962C8B-B14F-4D97-AF65-F5344CB8AC3E}">
        <p14:creationId xmlns:p14="http://schemas.microsoft.com/office/powerpoint/2010/main" xmlns="" val="4281730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6" r:id="rId14"/>
    <p:sldLayoutId id="2147483677" r:id="rId15"/>
    <p:sldLayoutId id="2147483678"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makkihf@yahoo.com" TargetMode="Externa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5.emf"/></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cmr.asm.org/content/vol13/issue2/images/large/cm0200010002.jpe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4.xml"/><Relationship Id="rId1" Type="http://schemas.openxmlformats.org/officeDocument/2006/relationships/vmlDrawing" Target="../drawings/vmlDrawing7.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4.xml"/><Relationship Id="rId1" Type="http://schemas.openxmlformats.org/officeDocument/2006/relationships/vmlDrawing" Target="../drawings/vmlDrawing9.vml"/><Relationship Id="rId4" Type="http://schemas.openxmlformats.org/officeDocument/2006/relationships/oleObject" Target="../embeddings/Microsoft_Office_Excel_97-2003_Worksheet5.xls"/></Relationships>
</file>

<file path=ppt/slides/_rels/slide50.xml.rels><?xml version="1.0" encoding="UTF-8" standalone="yes"?>
<Relationships xmlns="http://schemas.openxmlformats.org/package/2006/relationships"><Relationship Id="rId3" Type="http://schemas.openxmlformats.org/officeDocument/2006/relationships/oleObject" Target="../embeddings/Microsoft_Office_Excel_97-2003_Worksheet6.xls"/><Relationship Id="rId2" Type="http://schemas.openxmlformats.org/officeDocument/2006/relationships/slideLayout" Target="../slideLayouts/slideLayout4.xml"/><Relationship Id="rId1" Type="http://schemas.openxmlformats.org/officeDocument/2006/relationships/vmlDrawing" Target="../drawings/vmlDrawing10.vml"/></Relationships>
</file>

<file path=ppt/slides/_rels/slide51.xml.rels><?xml version="1.0" encoding="UTF-8" standalone="yes"?>
<Relationships xmlns="http://schemas.openxmlformats.org/package/2006/relationships"><Relationship Id="rId3" Type="http://schemas.openxmlformats.org/officeDocument/2006/relationships/oleObject" Target="../embeddings/Microsoft_Office_Excel_97-2003_Worksheet7.xls"/><Relationship Id="rId2" Type="http://schemas.openxmlformats.org/officeDocument/2006/relationships/slideLayout" Target="../slideLayouts/slideLayout4.xml"/><Relationship Id="rId1" Type="http://schemas.openxmlformats.org/officeDocument/2006/relationships/vmlDrawing" Target="../drawings/vmlDrawing11.v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6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oleObject" Target="../embeddings/oleObject7.bin"/><Relationship Id="rId7" Type="http://schemas.openxmlformats.org/officeDocument/2006/relationships/oleObject" Target="../embeddings/oleObject11.bin"/><Relationship Id="rId2" Type="http://schemas.openxmlformats.org/officeDocument/2006/relationships/slideLayout" Target="../slideLayouts/slideLayout16.xml"/><Relationship Id="rId1" Type="http://schemas.openxmlformats.org/officeDocument/2006/relationships/vmlDrawing" Target="../drawings/vmlDrawing13.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 Id="rId9" Type="http://schemas.openxmlformats.org/officeDocument/2006/relationships/image" Target="../media/image57.png"/></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Microsoft_Office_Word_97_-_2003_Document8.doc"/><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4.xml"/><Relationship Id="rId1" Type="http://schemas.openxmlformats.org/officeDocument/2006/relationships/vmlDrawing" Target="../drawings/vmlDrawing17.vml"/></Relationships>
</file>

<file path=ppt/slides/_rels/slide9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3" Type="http://schemas.openxmlformats.org/officeDocument/2006/relationships/hyperlink" Target="http://www.ncbi.nlm.nih.gov/pubmed?term=Germinario%20C%5bAuthor%5d&amp;cauthor=true&amp;cauthor_uid=12682810" TargetMode="External"/><Relationship Id="rId7" Type="http://schemas.openxmlformats.org/officeDocument/2006/relationships/hyperlink" Target="http://www.ncbi.nlm.nih.gov/pubmed?term=Quarto%20M%5bAuthor%5d&amp;cauthor=true&amp;cauthor_uid=12682810" TargetMode="External"/><Relationship Id="rId2" Type="http://schemas.openxmlformats.org/officeDocument/2006/relationships/hyperlink" Target="http://www.ncbi.nlm.nih.gov/pubmed?term=Chironna%20M%5bAuthor%5d&amp;cauthor=true&amp;cauthor_uid=12682810" TargetMode="External"/><Relationship Id="rId1" Type="http://schemas.openxmlformats.org/officeDocument/2006/relationships/slideLayout" Target="../slideLayouts/slideLayout2.xml"/><Relationship Id="rId6" Type="http://schemas.openxmlformats.org/officeDocument/2006/relationships/hyperlink" Target="http://www.ncbi.nlm.nih.gov/pubmed?term=Barbuti%20S%5bAuthor%5d&amp;cauthor=true&amp;cauthor_uid=12682810" TargetMode="External"/><Relationship Id="rId5" Type="http://schemas.openxmlformats.org/officeDocument/2006/relationships/hyperlink" Target="http://www.ncbi.nlm.nih.gov/pubmed?term=Carrozzini%20F%5bAuthor%5d&amp;cauthor=true&amp;cauthor_uid=12682810" TargetMode="External"/><Relationship Id="rId4" Type="http://schemas.openxmlformats.org/officeDocument/2006/relationships/hyperlink" Target="http://www.ncbi.nlm.nih.gov/pubmed?term=Lopalco%20PL%5bAuthor%5d&amp;cauthor=true&amp;cauthor_uid=12682810"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www.emro.who.int/" TargetMode="External"/><Relationship Id="rId2" Type="http://schemas.openxmlformats.org/officeDocument/2006/relationships/hyperlink" Target="http://www.emro.who.int/countries/irq/" TargetMode="Externa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9.vml"/><Relationship Id="rId4" Type="http://schemas.openxmlformats.org/officeDocument/2006/relationships/oleObject" Target="../embeddings/oleObject20.bin"/></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20.vml"/><Relationship Id="rId4" Type="http://schemas.openxmlformats.org/officeDocument/2006/relationships/oleObject" Target="../embeddings/oleObject21.bin"/></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21.vml"/><Relationship Id="rId4" Type="http://schemas.openxmlformats.org/officeDocument/2006/relationships/oleObject" Target="../embeddings/oleObject22.bin"/></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22.vml"/><Relationship Id="rId4" Type="http://schemas.openxmlformats.org/officeDocument/2006/relationships/oleObject" Target="../embeddings/oleObject23.bin"/></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23.vml"/><Relationship Id="rId4" Type="http://schemas.openxmlformats.org/officeDocument/2006/relationships/oleObject" Target="../embeddings/oleObject24.bin"/></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24.vml"/><Relationship Id="rId4" Type="http://schemas.openxmlformats.org/officeDocument/2006/relationships/oleObject" Target="../embeddings/oleObject25.bin"/></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25.vml"/><Relationship Id="rId4" Type="http://schemas.openxmlformats.org/officeDocument/2006/relationships/oleObject" Target="../embeddings/oleObject26.bin"/></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26.vml"/><Relationship Id="rId4" Type="http://schemas.openxmlformats.org/officeDocument/2006/relationships/oleObject" Target="../embeddings/oleObject27.bin"/></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vmlDrawing" Target="../drawings/vmlDrawing27.vml"/><Relationship Id="rId4" Type="http://schemas.openxmlformats.org/officeDocument/2006/relationships/oleObject" Target="../embeddings/oleObject28.bin"/></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28.vml"/><Relationship Id="rId4" Type="http://schemas.openxmlformats.org/officeDocument/2006/relationships/oleObject" Target="../embeddings/oleObject29.bin"/></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29.vml"/><Relationship Id="rId4" Type="http://schemas.openxmlformats.org/officeDocument/2006/relationships/oleObject" Target="../embeddings/oleObject30.bin"/></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vmlDrawing" Target="../drawings/vmlDrawing30.vml"/><Relationship Id="rId4" Type="http://schemas.openxmlformats.org/officeDocument/2006/relationships/oleObject" Target="../embeddings/Microsoft_Office_Word_97_-_2003_Document9.doc"/></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hyperlink" Target="http://www.utdol.com/utd/content/topic.do?topicKey=headache/2543&amp;view=text"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xml"/><Relationship Id="rId5" Type="http://schemas.openxmlformats.org/officeDocument/2006/relationships/image" Target="../media/image116.png"/><Relationship Id="rId4" Type="http://schemas.openxmlformats.org/officeDocument/2006/relationships/image" Target="../media/image115.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vmlDrawing" Target="../drawings/vmlDrawing31.vml"/><Relationship Id="rId5" Type="http://schemas.openxmlformats.org/officeDocument/2006/relationships/image" Target="../media/image118.jpeg"/><Relationship Id="rId4" Type="http://schemas.openxmlformats.org/officeDocument/2006/relationships/oleObject" Target="../embeddings/oleObject31.bin"/></Relationships>
</file>

<file path=ppt/slides/_rels/slide15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15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hyperlink" Target="http://www.uptodate.com/contents/epidemiology-and-pathogenesis-of-primary-sclerosing-cholangitis/abstract/1" TargetMode="Externa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latin typeface="Arial Rounded MT Bold" pitchFamily="34" charset="0"/>
                <a:ea typeface="Arial Unicode MS" pitchFamily="34" charset="-128"/>
                <a:cs typeface="Arial Unicode MS" pitchFamily="34" charset="-128"/>
              </a:rPr>
              <a:t>Observational study in liver disease 1978-2016</a:t>
            </a:r>
            <a:endParaRPr lang="en-US" sz="3200" dirty="0">
              <a:latin typeface="Arial Rounded MT Bold" pitchFamily="34" charset="0"/>
              <a:ea typeface="Arial Unicode MS" pitchFamily="34" charset="-128"/>
              <a:cs typeface="Arial Unicode MS" pitchFamily="34" charset="-128"/>
            </a:endParaRPr>
          </a:p>
        </p:txBody>
      </p:sp>
      <p:sp>
        <p:nvSpPr>
          <p:cNvPr id="3" name="Content Placeholder 2"/>
          <p:cNvSpPr>
            <a:spLocks noGrp="1"/>
          </p:cNvSpPr>
          <p:nvPr>
            <p:ph sz="quarter" idx="1"/>
          </p:nvPr>
        </p:nvSpPr>
        <p:spPr/>
        <p:txBody>
          <a:bodyPr>
            <a:normAutofit/>
          </a:bodyPr>
          <a:lstStyle/>
          <a:p>
            <a:r>
              <a:rPr lang="en-US" b="1" dirty="0">
                <a:latin typeface="Times New Roman" panose="02020603050405020304" pitchFamily="18" charset="0"/>
                <a:cs typeface="Times New Roman" panose="02020603050405020304" pitchFamily="18" charset="0"/>
              </a:rPr>
              <a:t>MAKKI H FAYADH </a:t>
            </a:r>
            <a:r>
              <a:rPr lang="en-US" b="1" dirty="0" err="1">
                <a:latin typeface="Times New Roman" panose="02020603050405020304" pitchFamily="18" charset="0"/>
                <a:cs typeface="Times New Roman" panose="02020603050405020304" pitchFamily="18" charset="0"/>
              </a:rPr>
              <a:t>FRCPEd,FRCP</a:t>
            </a:r>
            <a:r>
              <a:rPr lang="en-US" b="1" dirty="0">
                <a:latin typeface="Times New Roman" panose="02020603050405020304" pitchFamily="18" charset="0"/>
                <a:cs typeface="Times New Roman" panose="02020603050405020304" pitchFamily="18" charset="0"/>
              </a:rPr>
              <a:t> London</a:t>
            </a:r>
          </a:p>
          <a:p>
            <a:r>
              <a:rPr lang="en-US" sz="2400" b="1" dirty="0">
                <a:latin typeface="Times New Roman" panose="02020603050405020304" pitchFamily="18" charset="0"/>
                <a:cs typeface="Times New Roman" panose="02020603050405020304" pitchFamily="18" charset="0"/>
              </a:rPr>
              <a:t>Consultant physician &amp; gastroenterologist</a:t>
            </a:r>
          </a:p>
          <a:p>
            <a:r>
              <a:rPr lang="en-US" sz="2400" b="1" dirty="0">
                <a:latin typeface="Times New Roman" panose="02020603050405020304" pitchFamily="18" charset="0"/>
                <a:cs typeface="Times New Roman" panose="02020603050405020304" pitchFamily="18" charset="0"/>
              </a:rPr>
              <a:t>ACDS</a:t>
            </a:r>
          </a:p>
          <a:p>
            <a:r>
              <a:rPr lang="en-US" sz="3600" b="1" dirty="0">
                <a:latin typeface="Times New Roman" panose="02020603050405020304" pitchFamily="18" charset="0"/>
                <a:cs typeface="Times New Roman" panose="02020603050405020304" pitchFamily="18" charset="0"/>
                <a:hlinkClick r:id="rId2"/>
              </a:rPr>
              <a:t>makkihf@yahoo.com</a:t>
            </a:r>
            <a:endParaRPr lang="en-US" sz="3600" b="1"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www.acds.ae</a:t>
            </a:r>
          </a:p>
          <a:p>
            <a:r>
              <a:rPr lang="en-US" b="1" dirty="0" smtClean="0">
                <a:latin typeface="Times New Roman" panose="02020603050405020304" pitchFamily="18" charset="0"/>
                <a:cs typeface="Times New Roman" panose="02020603050405020304" pitchFamily="18" charset="0"/>
              </a:rPr>
              <a:t>GASTRO 2016</a:t>
            </a:r>
            <a:endParaRPr lang="en-US" b="1" dirty="0">
              <a:latin typeface="Times New Roman" panose="02020603050405020304" pitchFamily="18" charset="0"/>
              <a:cs typeface="Times New Roman" panose="02020603050405020304" pitchFamily="18" charset="0"/>
            </a:endParaRPr>
          </a:p>
        </p:txBody>
      </p:sp>
      <p:pic>
        <p:nvPicPr>
          <p:cNvPr id="7" name="Content Placeholder 3"/>
          <p:cNvPicPr>
            <a:picLocks noGrp="1" noChangeAspect="1"/>
          </p:cNvPicPr>
          <p:nvPr>
            <p:ph sz="half" idx="2"/>
          </p:nvPr>
        </p:nvPicPr>
        <p:blipFill>
          <a:blip r:embed="rId3" cstate="print"/>
          <a:stretch>
            <a:fillRect/>
          </a:stretch>
        </p:blipFill>
        <p:spPr>
          <a:xfrm>
            <a:off x="6172200" y="2348706"/>
            <a:ext cx="4038600" cy="3028950"/>
          </a:xfrm>
          <a:prstGeom prst="rect">
            <a:avLst/>
          </a:prstGeom>
        </p:spPr>
      </p:pic>
      <p:pic>
        <p:nvPicPr>
          <p:cNvPr id="5" name="Content Placeholder 7" descr="20140429_160331.jpg"/>
          <p:cNvPicPr>
            <a:picLocks noChangeAspect="1"/>
          </p:cNvPicPr>
          <p:nvPr/>
        </p:nvPicPr>
        <p:blipFill>
          <a:blip r:embed="rId4" cstate="print"/>
          <a:stretch>
            <a:fillRect/>
          </a:stretch>
        </p:blipFill>
        <p:spPr>
          <a:xfrm>
            <a:off x="5293554" y="1669299"/>
            <a:ext cx="6674423" cy="2805424"/>
          </a:xfrm>
          <a:prstGeom prst="rect">
            <a:avLst/>
          </a:prstGeom>
        </p:spPr>
      </p:pic>
    </p:spTree>
    <p:extLst>
      <p:ext uri="{BB962C8B-B14F-4D97-AF65-F5344CB8AC3E}">
        <p14:creationId xmlns:p14="http://schemas.microsoft.com/office/powerpoint/2010/main" xmlns="" val="4138017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middle east past present ? FUTURE ???</a:t>
            </a:r>
            <a:endParaRPr lang="en-US" dirty="0"/>
          </a:p>
        </p:txBody>
      </p:sp>
      <p:pic>
        <p:nvPicPr>
          <p:cNvPr id="4" name="Picture 2" descr="C:\Users\Dr Makki Fayadh\Desktop\MEJDD-7-201-g001.jpg"/>
          <p:cNvPicPr>
            <a:picLocks noGrp="1" noChangeAspect="1" noChangeArrowheads="1"/>
          </p:cNvPicPr>
          <p:nvPr>
            <p:ph idx="1"/>
          </p:nvPr>
        </p:nvPicPr>
        <p:blipFill>
          <a:blip r:embed="rId2" cstate="print"/>
          <a:srcRect b="74458"/>
          <a:stretch>
            <a:fillRect/>
          </a:stretch>
        </p:blipFill>
        <p:spPr bwMode="auto">
          <a:xfrm>
            <a:off x="1237963" y="1731524"/>
            <a:ext cx="9348344" cy="3852152"/>
          </a:xfrm>
          <a:prstGeom prst="rect">
            <a:avLst/>
          </a:prstGeom>
          <a:noFill/>
        </p:spPr>
      </p:pic>
      <p:sp>
        <p:nvSpPr>
          <p:cNvPr id="5" name="Rectangle 4"/>
          <p:cNvSpPr/>
          <p:nvPr/>
        </p:nvSpPr>
        <p:spPr>
          <a:xfrm>
            <a:off x="1206231" y="3784059"/>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Liver disease burden in the middle east</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The overall burden of GIT diseases is highest in Afghanistan, Pakistan, and Egypt. </a:t>
            </a:r>
          </a:p>
          <a:p>
            <a:r>
              <a:rPr lang="en-US" dirty="0" smtClean="0"/>
              <a:t>Diarrheal diseases have been replaced by gastrointestinal cancers and cirrhosis in most countries in the region. </a:t>
            </a:r>
          </a:p>
          <a:p>
            <a:r>
              <a:rPr lang="en-US" dirty="0" smtClean="0"/>
              <a:t>In some countries including Afghanistan, Pakistan, Turkmenistan, Egypt, and Yemen, communicable GIT diseases are still among top causes of mortality and morbidity in addition to non-communicable GIT-LIVER  and cancers. </a:t>
            </a:r>
          </a:p>
          <a:p>
            <a:r>
              <a:rPr lang="en-US" dirty="0" smtClean="0"/>
              <a:t>These countries are experiencing the double burden. </a:t>
            </a:r>
          </a:p>
          <a:p>
            <a:r>
              <a:rPr lang="en-US" dirty="0" smtClean="0"/>
              <a:t>In the  Gulf  GCC  countries ,Jordan&amp; Iraq cancers are increasing</a:t>
            </a:r>
          </a:p>
          <a:p>
            <a:endParaRPr lang="en-US" dirty="0"/>
          </a:p>
        </p:txBody>
      </p:sp>
      <p:pic>
        <p:nvPicPr>
          <p:cNvPr id="387074" name="Picture 2" descr="D:\IRAQ OLD 2\OLD IRAQ\picture\صور\imported picture\herpes zoster\_0071.jpg"/>
          <p:cNvPicPr>
            <a:picLocks noGrp="1" noChangeAspect="1" noChangeArrowheads="1"/>
          </p:cNvPicPr>
          <p:nvPr>
            <p:ph sz="half" idx="2"/>
          </p:nvPr>
        </p:nvPicPr>
        <p:blipFill>
          <a:blip r:embed="rId2"/>
          <a:srcRect/>
          <a:stretch>
            <a:fillRect/>
          </a:stretch>
        </p:blipFill>
        <p:spPr bwMode="auto">
          <a:xfrm>
            <a:off x="8755322" y="1391055"/>
            <a:ext cx="2798976" cy="2099232"/>
          </a:xfrm>
          <a:prstGeom prst="rect">
            <a:avLst/>
          </a:prstGeom>
          <a:noFill/>
        </p:spPr>
      </p:pic>
      <p:pic>
        <p:nvPicPr>
          <p:cNvPr id="387075" name="Picture 3" descr="D:\IRAQ OLD 2\OLD IRAQ\picture\صور\imported picture\herpes zoster\_0076.jpg"/>
          <p:cNvPicPr>
            <a:picLocks noChangeAspect="1" noChangeArrowheads="1"/>
          </p:cNvPicPr>
          <p:nvPr/>
        </p:nvPicPr>
        <p:blipFill>
          <a:blip r:embed="rId3"/>
          <a:srcRect/>
          <a:stretch>
            <a:fillRect/>
          </a:stretch>
        </p:blipFill>
        <p:spPr bwMode="auto">
          <a:xfrm>
            <a:off x="8602492" y="3677054"/>
            <a:ext cx="2842639" cy="2131979"/>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trip with a patient story 1960-2008</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S.H  Male Iraqi high ranking ministerial post in Iraq</a:t>
            </a:r>
          </a:p>
          <a:p>
            <a:r>
              <a:rPr lang="en-US" dirty="0" smtClean="0"/>
              <a:t>1962 Acute hepatitis</a:t>
            </a:r>
          </a:p>
          <a:p>
            <a:r>
              <a:rPr lang="en-US" dirty="0" smtClean="0"/>
              <a:t>Delayed resolution</a:t>
            </a:r>
          </a:p>
          <a:p>
            <a:r>
              <a:rPr lang="en-US" dirty="0" smtClean="0"/>
              <a:t>Liver biopsy after 6 months  Non A non B hepatitis ? Auto immune hepatitis</a:t>
            </a:r>
          </a:p>
          <a:p>
            <a:r>
              <a:rPr lang="en-US" dirty="0" smtClean="0"/>
              <a:t>1995 elevated liver enzymes  HCV positive </a:t>
            </a:r>
          </a:p>
          <a:p>
            <a:r>
              <a:rPr lang="en-US" dirty="0" smtClean="0"/>
              <a:t>Treated Interferon</a:t>
            </a:r>
          </a:p>
          <a:p>
            <a:r>
              <a:rPr lang="en-US" dirty="0" smtClean="0"/>
              <a:t>1998 treated </a:t>
            </a:r>
            <a:r>
              <a:rPr lang="en-US" dirty="0" err="1" smtClean="0"/>
              <a:t>pegylated</a:t>
            </a:r>
            <a:r>
              <a:rPr lang="en-US" dirty="0" smtClean="0"/>
              <a:t> </a:t>
            </a:r>
            <a:r>
              <a:rPr lang="en-US" dirty="0" err="1" smtClean="0"/>
              <a:t>inteferon</a:t>
            </a:r>
            <a:r>
              <a:rPr lang="en-US" dirty="0" smtClean="0"/>
              <a:t> &amp;  </a:t>
            </a:r>
            <a:r>
              <a:rPr lang="en-US" dirty="0" err="1" smtClean="0"/>
              <a:t>ribavirin</a:t>
            </a:r>
            <a:r>
              <a:rPr lang="en-US" dirty="0" smtClean="0"/>
              <a:t> cleared the virus</a:t>
            </a:r>
          </a:p>
          <a:p>
            <a:r>
              <a:rPr lang="en-US" dirty="0" smtClean="0"/>
              <a:t>Severe depression</a:t>
            </a:r>
          </a:p>
          <a:p>
            <a:r>
              <a:rPr lang="en-US" dirty="0" smtClean="0"/>
              <a:t>Died 2008  age 83</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a:t>
            </a:r>
            <a:endParaRPr lang="en-US" dirty="0"/>
          </a:p>
        </p:txBody>
      </p:sp>
      <p:sp>
        <p:nvSpPr>
          <p:cNvPr id="3" name="Content Placeholder 2"/>
          <p:cNvSpPr>
            <a:spLocks noGrp="1"/>
          </p:cNvSpPr>
          <p:nvPr>
            <p:ph idx="1"/>
          </p:nvPr>
        </p:nvSpPr>
        <p:spPr/>
        <p:txBody>
          <a:bodyPr/>
          <a:lstStyle/>
          <a:p>
            <a:r>
              <a:rPr lang="en-US" sz="4400" dirty="0" smtClean="0">
                <a:solidFill>
                  <a:srgbClr val="FF0000"/>
                </a:solidFill>
              </a:rPr>
              <a:t>1978  viral hepatitis committee</a:t>
            </a:r>
          </a:p>
          <a:p>
            <a:r>
              <a:rPr lang="en-US" dirty="0" smtClean="0"/>
              <a:t>1984 HEPATITIS b VACCINATION PLASMA DERIVED</a:t>
            </a:r>
          </a:p>
          <a:p>
            <a:r>
              <a:rPr lang="en-US" dirty="0" smtClean="0"/>
              <a:t>1986  INITIATION OF LIVER TRANSPLANT PROGRAM</a:t>
            </a:r>
          </a:p>
          <a:p>
            <a:r>
              <a:rPr lang="en-US" dirty="0" smtClean="0"/>
              <a:t>STOPPED   WAR</a:t>
            </a:r>
          </a:p>
          <a:p>
            <a:r>
              <a:rPr lang="en-US" dirty="0" smtClean="0"/>
              <a:t>1988   ARAM PLAN FOR PAN ARAB LIVER PROGRAM</a:t>
            </a:r>
          </a:p>
          <a:p>
            <a:r>
              <a:rPr lang="en-US" dirty="0" smtClean="0"/>
              <a:t>ABORTED WAR</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 </a:t>
            </a:r>
            <a:endParaRPr lang="en-US" dirty="0"/>
          </a:p>
        </p:txBody>
      </p:sp>
      <p:sp>
        <p:nvSpPr>
          <p:cNvPr id="3" name="Content Placeholder 2"/>
          <p:cNvSpPr>
            <a:spLocks noGrp="1"/>
          </p:cNvSpPr>
          <p:nvPr>
            <p:ph idx="1"/>
          </p:nvPr>
        </p:nvSpPr>
        <p:spPr/>
        <p:txBody>
          <a:bodyPr/>
          <a:lstStyle/>
          <a:p>
            <a:r>
              <a:rPr lang="en-US" dirty="0" smtClean="0"/>
              <a:t>VACCINATION HEP B 1984</a:t>
            </a:r>
          </a:p>
          <a:p>
            <a:r>
              <a:rPr lang="en-US" dirty="0" smtClean="0"/>
              <a:t>SYLIMARINE 1988</a:t>
            </a:r>
          </a:p>
          <a:p>
            <a:r>
              <a:rPr lang="en-US" dirty="0" smtClean="0"/>
              <a:t>INTERFERON 1988 FOR  NON A NON B</a:t>
            </a:r>
          </a:p>
          <a:p>
            <a:r>
              <a:rPr lang="en-US" dirty="0" smtClean="0"/>
              <a:t>HCV 1991</a:t>
            </a:r>
          </a:p>
          <a:p>
            <a:r>
              <a:rPr lang="en-US" dirty="0" smtClean="0"/>
              <a:t>PLAN FOR CENTERS 1994</a:t>
            </a:r>
            <a:endParaRPr lang="en-US" dirty="0"/>
          </a:p>
        </p:txBody>
      </p:sp>
      <p:pic>
        <p:nvPicPr>
          <p:cNvPr id="4" name="Picture 2"/>
          <p:cNvPicPr>
            <a:picLocks noChangeAspect="1" noChangeArrowheads="1"/>
          </p:cNvPicPr>
          <p:nvPr/>
        </p:nvPicPr>
        <p:blipFill>
          <a:blip r:embed="rId2" cstate="print"/>
          <a:srcRect/>
          <a:stretch>
            <a:fillRect/>
          </a:stretch>
        </p:blipFill>
        <p:spPr>
          <a:xfrm>
            <a:off x="5697401" y="3949430"/>
            <a:ext cx="2201458" cy="193094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1988-1ST ARAB LIVER </a:t>
            </a:r>
            <a:r>
              <a:rPr lang="en-US" altLang="en-US" dirty="0" smtClean="0"/>
              <a:t>GROUP</a:t>
            </a:r>
          </a:p>
        </p:txBody>
      </p:sp>
      <p:pic>
        <p:nvPicPr>
          <p:cNvPr id="8195" name="Picture 2" descr="C:\Users\makki\Desktop\alaa\IMG_0362.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733426" y="1914526"/>
            <a:ext cx="4820841" cy="3615929"/>
          </a:xfrm>
          <a:noFill/>
        </p:spPr>
      </p:pic>
      <p:pic>
        <p:nvPicPr>
          <p:cNvPr id="4" name="Picture 2" descr="C:\Users\makki\Desktop\alaa\IMG_035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a:off x="5824538" y="1793677"/>
            <a:ext cx="5143500" cy="3857625"/>
          </a:xfrm>
          <a:prstGeom prst="rect">
            <a:avLst/>
          </a:prstGeom>
          <a:noFill/>
        </p:spPr>
      </p:pic>
      <p:sp>
        <p:nvSpPr>
          <p:cNvPr id="2" name="Rectangle 1"/>
          <p:cNvSpPr/>
          <p:nvPr/>
        </p:nvSpPr>
        <p:spPr>
          <a:xfrm>
            <a:off x="4624603" y="3244334"/>
            <a:ext cx="2942793" cy="369332"/>
          </a:xfrm>
          <a:prstGeom prst="rect">
            <a:avLst/>
          </a:prstGeom>
        </p:spPr>
        <p:txBody>
          <a:bodyPr wrap="none">
            <a:spAutoFit/>
          </a:bodyPr>
          <a:lstStyle/>
          <a:p>
            <a:r>
              <a:rPr lang="en-US" altLang="en-US" dirty="0"/>
              <a:t>1988-1ST ARAB LIVER GROUP</a:t>
            </a:r>
            <a:endParaRPr lang="en-US" dirty="0"/>
          </a:p>
        </p:txBody>
      </p:sp>
    </p:spTree>
    <p:extLst>
      <p:ext uri="{BB962C8B-B14F-4D97-AF65-F5344CB8AC3E}">
        <p14:creationId xmlns:p14="http://schemas.microsoft.com/office/powerpoint/2010/main" xmlns="" val="40809056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fontScale="90000"/>
          </a:bodyPr>
          <a:lstStyle/>
          <a:p>
            <a:pPr eaLnBrk="1" hangingPunct="1"/>
            <a:r>
              <a:rPr lang="en-US" altLang="en-US" smtClean="0"/>
              <a:t>FIRST ARAB LIVER GROUP 1988…………………………………….2013</a:t>
            </a:r>
          </a:p>
        </p:txBody>
      </p:sp>
      <p:sp>
        <p:nvSpPr>
          <p:cNvPr id="3" name="Content Placeholder 2"/>
          <p:cNvSpPr>
            <a:spLocks noGrp="1"/>
          </p:cNvSpPr>
          <p:nvPr>
            <p:ph sz="half" idx="1"/>
          </p:nvPr>
        </p:nvSpPr>
        <p:spPr>
          <a:xfrm>
            <a:off x="3009900" y="2544366"/>
            <a:ext cx="3028950" cy="3394472"/>
          </a:xfrm>
        </p:spPr>
        <p:txBody>
          <a:bodyPr>
            <a:normAutofit fontScale="62500" lnSpcReduction="20000"/>
          </a:bodyPr>
          <a:lstStyle/>
          <a:p>
            <a:pPr marL="274320" indent="-192024">
              <a:buClr>
                <a:schemeClr val="accent3"/>
              </a:buClr>
              <a:buFont typeface="Georgia"/>
              <a:buChar char="•"/>
              <a:defRPr/>
            </a:pPr>
            <a:r>
              <a:rPr lang="en-US" dirty="0" smtClean="0"/>
              <a:t>HOUSTON TEXAS 1988</a:t>
            </a:r>
          </a:p>
          <a:p>
            <a:pPr marL="274320" indent="-192024">
              <a:buClr>
                <a:schemeClr val="accent3"/>
              </a:buClr>
              <a:buFont typeface="Georgia"/>
              <a:buChar char="•"/>
              <a:defRPr/>
            </a:pPr>
            <a:r>
              <a:rPr lang="en-US" dirty="0" smtClean="0"/>
              <a:t>NEXT MEETING  SCHEDULED 1990  POSTPONED - GULF WAR  1990 &amp; POSTPONED -TILL NOW 2013</a:t>
            </a:r>
          </a:p>
          <a:p>
            <a:pPr marL="274320" indent="-192024">
              <a:buClr>
                <a:schemeClr val="accent3"/>
              </a:buClr>
              <a:buFont typeface="Georgia"/>
              <a:buChar char="•"/>
              <a:defRPr/>
            </a:pPr>
            <a:r>
              <a:rPr lang="en-US" dirty="0" smtClean="0"/>
              <a:t>RECOMMENDATIONS 1988</a:t>
            </a:r>
          </a:p>
          <a:p>
            <a:pPr marL="385763" indent="-385763">
              <a:buClr>
                <a:schemeClr val="accent3"/>
              </a:buClr>
              <a:buFont typeface="+mj-lt"/>
              <a:buAutoNum type="arabicPeriod"/>
              <a:defRPr/>
            </a:pPr>
            <a:r>
              <a:rPr lang="en-US" dirty="0" smtClean="0"/>
              <a:t>ARAB RESEARCH</a:t>
            </a:r>
          </a:p>
          <a:p>
            <a:pPr marL="385763" indent="-385763">
              <a:buClr>
                <a:schemeClr val="accent3"/>
              </a:buClr>
              <a:buFont typeface="+mj-lt"/>
              <a:buAutoNum type="arabicPeriod"/>
              <a:defRPr/>
            </a:pPr>
            <a:r>
              <a:rPr lang="en-US" dirty="0" smtClean="0"/>
              <a:t>ARAB DATA BASE IN LIVER DISEASES</a:t>
            </a:r>
          </a:p>
          <a:p>
            <a:pPr marL="385763" indent="-385763">
              <a:buClr>
                <a:schemeClr val="accent3"/>
              </a:buClr>
              <a:buFont typeface="+mj-lt"/>
              <a:buAutoNum type="arabicPeriod"/>
              <a:defRPr/>
            </a:pPr>
            <a:r>
              <a:rPr lang="en-US" dirty="0" smtClean="0"/>
              <a:t>SUBSPECIALTY  ARAB BOARD IN  LIVER DISEASES.</a:t>
            </a:r>
          </a:p>
          <a:p>
            <a:pPr marL="274320" indent="-192024">
              <a:buClr>
                <a:schemeClr val="accent3"/>
              </a:buClr>
              <a:buFont typeface="Georgia"/>
              <a:buChar char="•"/>
              <a:defRPr/>
            </a:pPr>
            <a:endParaRPr lang="en-US" dirty="0"/>
          </a:p>
        </p:txBody>
      </p:sp>
      <p:pic>
        <p:nvPicPr>
          <p:cNvPr id="14340" name="Picture 2" descr="C:\Users\makki\Desktop\liver houston1 - Copy_002.png"/>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a:xfrm>
            <a:off x="6355556" y="2544366"/>
            <a:ext cx="2624138" cy="3394472"/>
          </a:xfrm>
          <a:noFill/>
        </p:spPr>
      </p:pic>
      <p:sp>
        <p:nvSpPr>
          <p:cNvPr id="5" name="Right Arrow 4"/>
          <p:cNvSpPr/>
          <p:nvPr/>
        </p:nvSpPr>
        <p:spPr>
          <a:xfrm>
            <a:off x="3924300" y="2171701"/>
            <a:ext cx="3829050" cy="3631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22313585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1988-IST ARAB LIVER GROUP</a:t>
            </a:r>
          </a:p>
        </p:txBody>
      </p:sp>
      <p:pic>
        <p:nvPicPr>
          <p:cNvPr id="7171" name="Picture 2" descr="C:\Users\makki\Desktop\alaa\IMG_0358.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3409950" y="2300289"/>
            <a:ext cx="5143500" cy="3857625"/>
          </a:xfrm>
          <a:noFill/>
        </p:spPr>
      </p:pic>
    </p:spTree>
    <p:extLst>
      <p:ext uri="{BB962C8B-B14F-4D97-AF65-F5344CB8AC3E}">
        <p14:creationId xmlns:p14="http://schemas.microsoft.com/office/powerpoint/2010/main" xmlns="" val="3115480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t>1988---------------------------2013</a:t>
            </a:r>
          </a:p>
        </p:txBody>
      </p:sp>
      <p:pic>
        <p:nvPicPr>
          <p:cNvPr id="9219" name="Picture 2" descr="C:\Users\makki\Desktop\NEW ALAA\IMG_0951.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276350" y="2530079"/>
            <a:ext cx="4324350" cy="3243263"/>
          </a:xfrm>
          <a:noFill/>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a:off x="6319837" y="2415780"/>
            <a:ext cx="4324350" cy="3243263"/>
          </a:xfrm>
          <a:prstGeom prst="rect">
            <a:avLst/>
          </a:prstGeom>
          <a:noFill/>
        </p:spPr>
      </p:pic>
    </p:spTree>
    <p:extLst>
      <p:ext uri="{BB962C8B-B14F-4D97-AF65-F5344CB8AC3E}">
        <p14:creationId xmlns:p14="http://schemas.microsoft.com/office/powerpoint/2010/main" xmlns="" val="2586025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mtClean="0"/>
              <a:t>THE CREAM OF OUR AREA</a:t>
            </a:r>
          </a:p>
        </p:txBody>
      </p:sp>
      <p:pic>
        <p:nvPicPr>
          <p:cNvPr id="10243" name="Picture 2" descr="C:\Users\makki\Desktop\alaa\IMG_0356.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2833688" y="2358630"/>
            <a:ext cx="4324350" cy="3243263"/>
          </a:xfrm>
          <a:noFill/>
        </p:spPr>
      </p:pic>
      <p:pic>
        <p:nvPicPr>
          <p:cNvPr id="3" name="Picture 2"/>
          <p:cNvPicPr>
            <a:picLocks noChangeAspect="1"/>
          </p:cNvPicPr>
          <p:nvPr/>
        </p:nvPicPr>
        <p:blipFill>
          <a:blip r:embed="rId3"/>
          <a:stretch>
            <a:fillRect/>
          </a:stretch>
        </p:blipFill>
        <p:spPr>
          <a:xfrm>
            <a:off x="7603620" y="1993061"/>
            <a:ext cx="4328535" cy="3243353"/>
          </a:xfrm>
          <a:prstGeom prst="rect">
            <a:avLst/>
          </a:prstGeom>
        </p:spPr>
      </p:pic>
    </p:spTree>
    <p:extLst>
      <p:ext uri="{BB962C8B-B14F-4D97-AF65-F5344CB8AC3E}">
        <p14:creationId xmlns:p14="http://schemas.microsoft.com/office/powerpoint/2010/main" xmlns="" val="2335903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BAGHDAD MEDICAL COLLEGE</a:t>
            </a:r>
            <a:br>
              <a:rPr lang="en-US" dirty="0" smtClean="0"/>
            </a:br>
            <a:r>
              <a:rPr lang="en-US" dirty="0" smtClean="0"/>
              <a:t>always ask why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784320" y="1600200"/>
            <a:ext cx="6623360" cy="4525963"/>
          </a:xfrm>
        </p:spPr>
      </p:pic>
    </p:spTree>
    <p:extLst>
      <p:ext uri="{BB962C8B-B14F-4D97-AF65-F5344CB8AC3E}">
        <p14:creationId xmlns:p14="http://schemas.microsoft.com/office/powerpoint/2010/main" xmlns="" val="2372304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MIDDLE EAST</a:t>
            </a:r>
            <a:endParaRPr lang="en-US" dirty="0"/>
          </a:p>
        </p:txBody>
      </p:sp>
      <p:pic>
        <p:nvPicPr>
          <p:cNvPr id="377858" name="Picture 2" descr="C:\Users\Dr Makki Fayadh\Desktop\data=RfCSdfNZ0LFPrHSm0ublXdzhdrDFhtmHhN1u-gM,LZm4bzcnVOHIX8CMjuk0DXTvc2fmtyZoxzpTLufC2BRUmpeY_tA2fZ97KJfQB_Wh5cO50Kxzd-hXuYWzQ08lGkyxXshYstvq2fLXPqqeuEpRmRpd2PjI3fpNtGZM5O7l_ZCWejZrW2gMmTijBVU1Jyd8OofXdyQMIRkMvL.png"/>
          <p:cNvPicPr>
            <a:picLocks noGrp="1" noChangeAspect="1" noChangeArrowheads="1"/>
          </p:cNvPicPr>
          <p:nvPr>
            <p:ph idx="1"/>
          </p:nvPr>
        </p:nvPicPr>
        <p:blipFill>
          <a:blip r:embed="rId2"/>
          <a:srcRect/>
          <a:stretch>
            <a:fillRect/>
          </a:stretch>
        </p:blipFill>
        <p:spPr bwMode="auto">
          <a:xfrm>
            <a:off x="854411" y="1930292"/>
            <a:ext cx="9476361" cy="4927708"/>
          </a:xfrm>
          <a:prstGeom prst="rect">
            <a:avLst/>
          </a:prstGeom>
          <a:noFill/>
        </p:spPr>
      </p:pic>
      <p:sp>
        <p:nvSpPr>
          <p:cNvPr id="4" name="Right Arrow 3"/>
          <p:cNvSpPr/>
          <p:nvPr/>
        </p:nvSpPr>
        <p:spPr>
          <a:xfrm>
            <a:off x="4212077" y="361868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5204298" y="431908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fontAlgn="auto">
              <a:spcAft>
                <a:spcPts val="0"/>
              </a:spcAft>
              <a:buFontTx/>
              <a:buChar char="•"/>
              <a:defRPr/>
            </a:pPr>
            <a:r>
              <a:rPr lang="ar-AE" sz="2800" smtClean="0">
                <a:latin typeface="Times New Roman" pitchFamily="18" charset="0"/>
              </a:rPr>
              <a:t>الاشوريون </a:t>
            </a:r>
            <a:r>
              <a:rPr lang="en-US" sz="2800" smtClean="0">
                <a:latin typeface="Times New Roman" pitchFamily="18" charset="0"/>
              </a:rPr>
              <a:t>The Assyrians </a:t>
            </a:r>
            <a:br>
              <a:rPr lang="en-US" sz="2800" smtClean="0">
                <a:latin typeface="Times New Roman" pitchFamily="18" charset="0"/>
              </a:rPr>
            </a:br>
            <a:endParaRPr lang="en-US" sz="2800" smtClean="0">
              <a:latin typeface="Times New Roman" pitchFamily="18" charset="0"/>
            </a:endParaRPr>
          </a:p>
        </p:txBody>
      </p:sp>
      <p:pic>
        <p:nvPicPr>
          <p:cNvPr id="48131" name="Picture 7" descr="C:\Bak\Makki\Mvc-001.jpg"/>
          <p:cNvPicPr>
            <a:picLocks noGrp="1" noChangeAspect="1" noChangeArrowheads="1"/>
          </p:cNvPicPr>
          <p:nvPr>
            <p:ph type="clipArt" sz="half" idx="2"/>
          </p:nvPr>
        </p:nvPicPr>
        <p:blipFill>
          <a:blip r:embed="rId2" cstate="print"/>
          <a:srcRect/>
          <a:stretch>
            <a:fillRect/>
          </a:stretch>
        </p:blipFill>
        <p:spPr>
          <a:xfrm>
            <a:off x="3454400" y="1574800"/>
            <a:ext cx="7213600" cy="4978400"/>
          </a:xfrm>
          <a:noFill/>
          <a:ln w="38100">
            <a:solidFill>
              <a:schemeClr val="tx2"/>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 </a:t>
            </a:r>
            <a:r>
              <a:rPr lang="en-US" dirty="0" smtClean="0"/>
              <a:t>EAST COMLEX ?????</a:t>
            </a:r>
            <a:endParaRPr lang="en-US" dirty="0"/>
          </a:p>
        </p:txBody>
      </p:sp>
      <p:pic>
        <p:nvPicPr>
          <p:cNvPr id="385026" name="Picture 2" descr="C:\Users\Dr Makki Fayadh\Desktop\34d9872e-c7cc-41f6-9036-e02ed804de23.jpg"/>
          <p:cNvPicPr>
            <a:picLocks noGrp="1" noChangeAspect="1" noChangeArrowheads="1"/>
          </p:cNvPicPr>
          <p:nvPr>
            <p:ph idx="1"/>
          </p:nvPr>
        </p:nvPicPr>
        <p:blipFill>
          <a:blip r:embed="rId2"/>
          <a:srcRect/>
          <a:stretch>
            <a:fillRect/>
          </a:stretch>
        </p:blipFill>
        <p:spPr bwMode="auto">
          <a:xfrm>
            <a:off x="787940" y="1526402"/>
            <a:ext cx="6935822" cy="521787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middle east past present ? FUTURE ???</a:t>
            </a:r>
            <a:endParaRPr lang="en-US" dirty="0"/>
          </a:p>
        </p:txBody>
      </p:sp>
      <p:pic>
        <p:nvPicPr>
          <p:cNvPr id="4" name="Picture 2" descr="C:\Users\Dr Makki Fayadh\Desktop\MEJDD-7-201-g001.jpg"/>
          <p:cNvPicPr>
            <a:picLocks noGrp="1" noChangeAspect="1" noChangeArrowheads="1"/>
          </p:cNvPicPr>
          <p:nvPr>
            <p:ph idx="1"/>
          </p:nvPr>
        </p:nvPicPr>
        <p:blipFill>
          <a:blip r:embed="rId2" cstate="print"/>
          <a:srcRect b="74458"/>
          <a:stretch>
            <a:fillRect/>
          </a:stretch>
        </p:blipFill>
        <p:spPr bwMode="auto">
          <a:xfrm>
            <a:off x="1237963" y="1731524"/>
            <a:ext cx="9348344" cy="3852152"/>
          </a:xfrm>
          <a:prstGeom prst="rect">
            <a:avLst/>
          </a:prstGeom>
          <a:noFill/>
        </p:spPr>
      </p:pic>
      <p:sp>
        <p:nvSpPr>
          <p:cNvPr id="5" name="Rectangle 4"/>
          <p:cNvSpPr/>
          <p:nvPr/>
        </p:nvSpPr>
        <p:spPr>
          <a:xfrm>
            <a:off x="1206231" y="3784059"/>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Liver disease maps :burden in The middle east countries variable </a:t>
            </a:r>
            <a:endParaRPr lang="en-US" dirty="0"/>
          </a:p>
        </p:txBody>
      </p:sp>
      <p:sp>
        <p:nvSpPr>
          <p:cNvPr id="3" name="Content Placeholder 2"/>
          <p:cNvSpPr>
            <a:spLocks noGrp="1"/>
          </p:cNvSpPr>
          <p:nvPr>
            <p:ph sz="half" idx="1"/>
          </p:nvPr>
        </p:nvSpPr>
        <p:spPr/>
        <p:txBody>
          <a:bodyPr>
            <a:normAutofit/>
          </a:bodyPr>
          <a:lstStyle/>
          <a:p>
            <a:r>
              <a:rPr lang="en-US" dirty="0" smtClean="0">
                <a:solidFill>
                  <a:srgbClr val="92D050"/>
                </a:solidFill>
              </a:rPr>
              <a:t>Some countries such as Afghanistan and Pakistan are still facing gastrointestinal infectious diseases, </a:t>
            </a:r>
          </a:p>
          <a:p>
            <a:r>
              <a:rPr lang="en-US" dirty="0" smtClean="0">
                <a:solidFill>
                  <a:srgbClr val="FF0000"/>
                </a:solidFill>
              </a:rPr>
              <a:t>Countries with better economy experienced the obvious transition from communicable to non-communicable diseases.</a:t>
            </a:r>
          </a:p>
          <a:p>
            <a:endParaRPr lang="en-US" dirty="0"/>
          </a:p>
        </p:txBody>
      </p:sp>
      <p:pic>
        <p:nvPicPr>
          <p:cNvPr id="7" name="Picture 2" descr="C:\Users\Dr Makki Fayadh\Desktop\MEJDD-7-201-g001.jpg"/>
          <p:cNvPicPr>
            <a:picLocks noGrp="1" noChangeAspect="1" noChangeArrowheads="1"/>
          </p:cNvPicPr>
          <p:nvPr>
            <p:ph sz="half" idx="2"/>
          </p:nvPr>
        </p:nvPicPr>
        <p:blipFill>
          <a:blip r:embed="rId2" cstate="print"/>
          <a:srcRect b="74458"/>
          <a:stretch>
            <a:fillRect/>
          </a:stretch>
        </p:blipFill>
        <p:spPr bwMode="auto">
          <a:xfrm>
            <a:off x="6142865" y="1804080"/>
            <a:ext cx="5064681" cy="208698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Liver disease burden in the middle east</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solidFill>
                  <a:srgbClr val="FF0000"/>
                </a:solidFill>
              </a:rPr>
              <a:t>The overall burden of GIT diseases is highest in Afghanistan, Pakistan, and Egypt. </a:t>
            </a:r>
          </a:p>
          <a:p>
            <a:r>
              <a:rPr lang="en-US" dirty="0" smtClean="0"/>
              <a:t>Diarrheal diseases have been replaced by gastrointestinal cancers and cirrhosis in most countries in the region. </a:t>
            </a:r>
          </a:p>
          <a:p>
            <a:r>
              <a:rPr lang="en-US" dirty="0" smtClean="0"/>
              <a:t>In some countries including Afghanistan, Pakistan, Turkmenistan, Egypt, and Yemen, communicable GIT diseases are still among top causes of mortality and morbidity in addition to non-communicable GIT-LIVER  and cancers. </a:t>
            </a:r>
          </a:p>
          <a:p>
            <a:r>
              <a:rPr lang="en-US" dirty="0" smtClean="0"/>
              <a:t>These countries are experiencing the double burden. </a:t>
            </a:r>
          </a:p>
          <a:p>
            <a:r>
              <a:rPr lang="en-US" dirty="0" smtClean="0">
                <a:solidFill>
                  <a:srgbClr val="FF0000"/>
                </a:solidFill>
              </a:rPr>
              <a:t>In the  Gulf  GCC  countries ,Jordan&amp; Iraq cancers are increasing</a:t>
            </a:r>
          </a:p>
          <a:p>
            <a:endParaRPr lang="en-US" dirty="0"/>
          </a:p>
        </p:txBody>
      </p:sp>
      <p:pic>
        <p:nvPicPr>
          <p:cNvPr id="387074" name="Picture 2" descr="D:\IRAQ OLD 2\OLD IRAQ\picture\صور\imported picture\herpes zoster\_0071.jpg"/>
          <p:cNvPicPr>
            <a:picLocks noGrp="1" noChangeAspect="1" noChangeArrowheads="1"/>
          </p:cNvPicPr>
          <p:nvPr>
            <p:ph sz="half" idx="2"/>
          </p:nvPr>
        </p:nvPicPr>
        <p:blipFill>
          <a:blip r:embed="rId2"/>
          <a:srcRect/>
          <a:stretch>
            <a:fillRect/>
          </a:stretch>
        </p:blipFill>
        <p:spPr bwMode="auto">
          <a:xfrm>
            <a:off x="8755322" y="1391055"/>
            <a:ext cx="2798976" cy="2099232"/>
          </a:xfrm>
          <a:prstGeom prst="rect">
            <a:avLst/>
          </a:prstGeom>
          <a:noFill/>
        </p:spPr>
      </p:pic>
      <p:pic>
        <p:nvPicPr>
          <p:cNvPr id="387075" name="Picture 3" descr="D:\IRAQ OLD 2\OLD IRAQ\picture\صور\imported picture\herpes zoster\_0076.jpg"/>
          <p:cNvPicPr>
            <a:picLocks noChangeAspect="1" noChangeArrowheads="1"/>
          </p:cNvPicPr>
          <p:nvPr/>
        </p:nvPicPr>
        <p:blipFill>
          <a:blip r:embed="rId3"/>
          <a:srcRect/>
          <a:stretch>
            <a:fillRect/>
          </a:stretch>
        </p:blipFill>
        <p:spPr bwMode="auto">
          <a:xfrm>
            <a:off x="8602492" y="3677054"/>
            <a:ext cx="2842639" cy="213197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solidFill>
                  <a:srgbClr val="FF0000"/>
                </a:solidFill>
              </a:rPr>
              <a:t>Improving the infrastructure of health care system </a:t>
            </a:r>
            <a:r>
              <a:rPr lang="en-US" dirty="0"/>
              <a:t>including cancer registries and electronic recording of outpatient care is a necessity for better surveillance of GIT &amp;liver diseases. </a:t>
            </a:r>
            <a:endParaRPr lang="en-US" dirty="0" smtClean="0"/>
          </a:p>
          <a:p>
            <a:r>
              <a:rPr lang="en-US" dirty="0" smtClean="0">
                <a:solidFill>
                  <a:srgbClr val="FF0000"/>
                </a:solidFill>
              </a:rPr>
              <a:t>In </a:t>
            </a:r>
            <a:r>
              <a:rPr lang="en-US" dirty="0">
                <a:solidFill>
                  <a:srgbClr val="FF0000"/>
                </a:solidFill>
              </a:rPr>
              <a:t>contrast to expensive treatment, prevention is feasible and inexpensive. </a:t>
            </a:r>
          </a:p>
          <a:p>
            <a:r>
              <a:rPr lang="en-US" dirty="0">
                <a:solidFill>
                  <a:srgbClr val="00B0F0"/>
                </a:solidFill>
              </a:rPr>
              <a:t>The health care systems in the region can be strengthened for prevention and control</a:t>
            </a:r>
          </a:p>
          <a:p>
            <a:endParaRPr lang="en-US" dirty="0"/>
          </a:p>
        </p:txBody>
      </p:sp>
    </p:spTree>
    <p:extLst>
      <p:ext uri="{BB962C8B-B14F-4D97-AF65-F5344CB8AC3E}">
        <p14:creationId xmlns:p14="http://schemas.microsoft.com/office/powerpoint/2010/main" xmlns="" val="37106150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Liver disease burden</a:t>
            </a:r>
            <a:endParaRPr lang="en-US" dirty="0"/>
          </a:p>
        </p:txBody>
      </p:sp>
      <p:sp>
        <p:nvSpPr>
          <p:cNvPr id="3" name="Content Placeholder 2"/>
          <p:cNvSpPr>
            <a:spLocks noGrp="1"/>
          </p:cNvSpPr>
          <p:nvPr>
            <p:ph idx="1"/>
          </p:nvPr>
        </p:nvSpPr>
        <p:spPr/>
        <p:txBody>
          <a:bodyPr/>
          <a:lstStyle/>
          <a:p>
            <a:r>
              <a:rPr lang="en-US" dirty="0" smtClean="0">
                <a:solidFill>
                  <a:srgbClr val="FF0000"/>
                </a:solidFill>
              </a:rPr>
              <a:t>Disease burden is an important indicator of the state of health of a population. </a:t>
            </a:r>
          </a:p>
          <a:p>
            <a:r>
              <a:rPr lang="en-US" dirty="0" smtClean="0"/>
              <a:t>It can be measured as the frequency (</a:t>
            </a:r>
            <a:r>
              <a:rPr lang="en-US" dirty="0" err="1" smtClean="0"/>
              <a:t>eg</a:t>
            </a:r>
            <a:r>
              <a:rPr lang="en-US" dirty="0" smtClean="0"/>
              <a:t>, incidence and prevalence) of a condition or its effects including fatal and non-fatal health loss from disease (</a:t>
            </a:r>
            <a:r>
              <a:rPr lang="en-US" dirty="0" err="1" smtClean="0"/>
              <a:t>eg</a:t>
            </a:r>
            <a:r>
              <a:rPr lang="en-US" dirty="0" smtClean="0"/>
              <a:t>, disability-adjusted life years) as well as the financial costs (</a:t>
            </a:r>
            <a:r>
              <a:rPr lang="en-US" dirty="0" err="1" smtClean="0"/>
              <a:t>eg</a:t>
            </a:r>
            <a:r>
              <a:rPr lang="en-US" dirty="0" smtClean="0"/>
              <a:t>, direct healthcare costs and indirect healthcare expenditures related to lost income because of premature death).</a:t>
            </a:r>
            <a:endParaRPr lang="en-US" dirty="0"/>
          </a:p>
        </p:txBody>
      </p:sp>
    </p:spTree>
    <p:extLst>
      <p:ext uri="{BB962C8B-B14F-4D97-AF65-F5344CB8AC3E}">
        <p14:creationId xmlns:p14="http://schemas.microsoft.com/office/powerpoint/2010/main" xmlns="" val="40146140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Chronic hepatitis B and C</a:t>
            </a:r>
          </a:p>
        </p:txBody>
      </p:sp>
      <p:sp>
        <p:nvSpPr>
          <p:cNvPr id="3" name="Content Placeholder 2"/>
          <p:cNvSpPr>
            <a:spLocks noGrp="1"/>
          </p:cNvSpPr>
          <p:nvPr>
            <p:ph idx="1"/>
          </p:nvPr>
        </p:nvSpPr>
        <p:spPr/>
        <p:txBody>
          <a:bodyPr/>
          <a:lstStyle/>
          <a:p>
            <a:r>
              <a:rPr lang="en-US" dirty="0" smtClean="0">
                <a:solidFill>
                  <a:srgbClr val="FF0000"/>
                </a:solidFill>
              </a:rPr>
              <a:t>Chronic hepatitis B and C are the main causes of liver cirrhosis and progression to hepatocellular carcinoma. </a:t>
            </a:r>
          </a:p>
          <a:p>
            <a:r>
              <a:rPr lang="en-US" dirty="0" smtClean="0">
                <a:solidFill>
                  <a:srgbClr val="0070C0"/>
                </a:solidFill>
              </a:rPr>
              <a:t>Liver cirrhosis is among the top four causes of death in all countries in MENA except for Bahrain. </a:t>
            </a:r>
          </a:p>
          <a:p>
            <a:r>
              <a:rPr lang="en-US" dirty="0" smtClean="0"/>
              <a:t>The death rate caused by cirrhosis in Egypt is by far the highest in the world, followed by Pakistan, Afghanistan, Yemen, and Morocco. Pakistan is specifically experiencing an epidemic of cirrhosis.</a:t>
            </a:r>
            <a:endParaRPr lang="en-US" dirty="0"/>
          </a:p>
        </p:txBody>
      </p:sp>
    </p:spTree>
    <p:extLst>
      <p:ext uri="{BB962C8B-B14F-4D97-AF65-F5344CB8AC3E}">
        <p14:creationId xmlns:p14="http://schemas.microsoft.com/office/powerpoint/2010/main" xmlns="" val="15305967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PRIMARY LIVER CANCER </a:t>
            </a:r>
            <a:r>
              <a:rPr lang="en-US" dirty="0" smtClean="0"/>
              <a:t>HCC</a:t>
            </a:r>
            <a:br>
              <a:rPr lang="en-US" dirty="0" smtClean="0"/>
            </a:br>
            <a:r>
              <a:rPr lang="en-US" dirty="0" smtClean="0">
                <a:solidFill>
                  <a:srgbClr val="FF0000"/>
                </a:solidFill>
              </a:rPr>
              <a:t>A PREVETABLE CANCER</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Hepatocellular carcinoma is another complication of chronic hepatitis. </a:t>
            </a:r>
          </a:p>
          <a:p>
            <a:r>
              <a:rPr lang="en-US" dirty="0" smtClean="0">
                <a:solidFill>
                  <a:srgbClr val="FF0000"/>
                </a:solidFill>
              </a:rPr>
              <a:t>It is estimated that 78% of all cases are attributable to either chronic HBV or HCV infections. </a:t>
            </a:r>
          </a:p>
          <a:p>
            <a:r>
              <a:rPr lang="en-US" dirty="0" smtClean="0"/>
              <a:t>In another report, </a:t>
            </a:r>
            <a:r>
              <a:rPr lang="en-US" dirty="0" smtClean="0">
                <a:solidFill>
                  <a:srgbClr val="FF0000"/>
                </a:solidFill>
              </a:rPr>
              <a:t>55% of global hepatocellular carcinoma is attributed to chronic HBV infection. </a:t>
            </a:r>
          </a:p>
          <a:p>
            <a:r>
              <a:rPr lang="en-US" dirty="0" smtClean="0"/>
              <a:t>This figure is 89% in endemic regions. </a:t>
            </a:r>
          </a:p>
          <a:p>
            <a:r>
              <a:rPr lang="en-US" dirty="0" smtClean="0"/>
              <a:t>Pakistan is specifically experiencing a significant rise in hepatocellular carcinoma secondary to HBV and HCV infections.</a:t>
            </a:r>
            <a:endParaRPr lang="en-US" dirty="0"/>
          </a:p>
        </p:txBody>
      </p:sp>
    </p:spTree>
    <p:extLst>
      <p:ext uri="{BB962C8B-B14F-4D97-AF65-F5344CB8AC3E}">
        <p14:creationId xmlns:p14="http://schemas.microsoft.com/office/powerpoint/2010/main" xmlns="" val="16384992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 JULY</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895310" y="1600200"/>
            <a:ext cx="6401380" cy="4525963"/>
          </a:xfrm>
        </p:spPr>
      </p:pic>
    </p:spTree>
    <p:extLst>
      <p:ext uri="{BB962C8B-B14F-4D97-AF65-F5344CB8AC3E}">
        <p14:creationId xmlns:p14="http://schemas.microsoft.com/office/powerpoint/2010/main" xmlns="" val="27332899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WORLD HEPATITIS DAY 2016</a:t>
            </a:r>
            <a:br>
              <a:rPr lang="en-US" dirty="0"/>
            </a:br>
            <a:endParaRPr lang="en-US" dirty="0"/>
          </a:p>
        </p:txBody>
      </p:sp>
      <p:sp>
        <p:nvSpPr>
          <p:cNvPr id="3" name="Content Placeholder 2"/>
          <p:cNvSpPr>
            <a:spLocks noGrp="1"/>
          </p:cNvSpPr>
          <p:nvPr>
            <p:ph sz="half" idx="1"/>
          </p:nvPr>
        </p:nvSpPr>
        <p:spPr/>
        <p:txBody>
          <a:bodyPr>
            <a:normAutofit fontScale="55000" lnSpcReduction="20000"/>
          </a:bodyPr>
          <a:lstStyle/>
          <a:p>
            <a:r>
              <a:rPr lang="en-US" dirty="0" smtClean="0"/>
              <a:t>When</a:t>
            </a:r>
            <a:r>
              <a:rPr lang="en-US" dirty="0"/>
              <a:t>: July 29, 2016</a:t>
            </a:r>
          </a:p>
          <a:p>
            <a:r>
              <a:rPr lang="en-US" dirty="0" smtClean="0"/>
              <a:t>This </a:t>
            </a:r>
            <a:r>
              <a:rPr lang="en-US" dirty="0"/>
              <a:t>event was organized by the Advanced Center for Day Care Surgery and endorsed by the Emirates Society of Gastroenterology and </a:t>
            </a:r>
            <a:r>
              <a:rPr lang="en-US" dirty="0" err="1"/>
              <a:t>Hepatology</a:t>
            </a:r>
            <a:r>
              <a:rPr lang="en-US" dirty="0"/>
              <a:t>, sponsored by ABBVIE  with Speakers from ACDS, </a:t>
            </a:r>
            <a:r>
              <a:rPr lang="en-US" dirty="0" err="1"/>
              <a:t>Tawam</a:t>
            </a:r>
            <a:r>
              <a:rPr lang="en-US" dirty="0"/>
              <a:t> Hospital, SKMC, Rashid Hospital, </a:t>
            </a:r>
            <a:r>
              <a:rPr lang="en-US" dirty="0" err="1"/>
              <a:t>Burjeel</a:t>
            </a:r>
            <a:r>
              <a:rPr lang="en-US" dirty="0"/>
              <a:t> Hospital and Advance Cure Center. Topics presented: Hepatitis C Genotype I-Huda Al </a:t>
            </a:r>
            <a:r>
              <a:rPr lang="en-US" dirty="0" err="1"/>
              <a:t>Quraishi</a:t>
            </a:r>
            <a:r>
              <a:rPr lang="en-US" dirty="0"/>
              <a:t>, Hepatitis C Genotype 4-Nigel </a:t>
            </a:r>
            <a:r>
              <a:rPr lang="en-US" dirty="0" err="1"/>
              <a:t>Beejay</a:t>
            </a:r>
            <a:r>
              <a:rPr lang="en-US" dirty="0"/>
              <a:t>, Hepatitis C Genotype 3-Salim </a:t>
            </a:r>
            <a:r>
              <a:rPr lang="en-US" dirty="0" err="1"/>
              <a:t>Awadh</a:t>
            </a:r>
            <a:r>
              <a:rPr lang="en-US" dirty="0"/>
              <a:t>, Hepatitis B, When to </a:t>
            </a:r>
            <a:r>
              <a:rPr lang="en-US" dirty="0" err="1"/>
              <a:t>treat?Rami</a:t>
            </a:r>
            <a:r>
              <a:rPr lang="en-US" dirty="0"/>
              <a:t> </a:t>
            </a:r>
            <a:r>
              <a:rPr lang="en-US" dirty="0" err="1"/>
              <a:t>Moucari</a:t>
            </a:r>
            <a:r>
              <a:rPr lang="en-US" dirty="0"/>
              <a:t>, Autoimmune hepatitis-Salim </a:t>
            </a:r>
            <a:r>
              <a:rPr lang="en-US" dirty="0" err="1"/>
              <a:t>Awadh</a:t>
            </a:r>
            <a:r>
              <a:rPr lang="en-US" dirty="0"/>
              <a:t> &amp; Khalid Osman, Acute Liver Failure with and without Pregnancy-Salim </a:t>
            </a:r>
            <a:r>
              <a:rPr lang="en-US" dirty="0" err="1"/>
              <a:t>Awadh</a:t>
            </a:r>
            <a:r>
              <a:rPr lang="en-US" dirty="0"/>
              <a:t>, Case presentations - Makki Fayadh, Fatty Liver and Cancer -Nigel </a:t>
            </a:r>
            <a:r>
              <a:rPr lang="en-US" dirty="0" err="1"/>
              <a:t>Beejay</a:t>
            </a:r>
            <a:r>
              <a:rPr lang="en-US" dirty="0"/>
              <a:t>, Focal Liver Lesion in Cirrhotic Liver -Muhammad </a:t>
            </a:r>
            <a:r>
              <a:rPr lang="en-US" dirty="0" err="1"/>
              <a:t>Zaman</a:t>
            </a:r>
            <a:r>
              <a:rPr lang="en-US" dirty="0"/>
              <a:t>, Iron Overload and the Liver- Makki Fayadh, Celiac Disease and the Liver -Salim </a:t>
            </a:r>
            <a:r>
              <a:rPr lang="en-US" dirty="0" err="1"/>
              <a:t>Awadh</a:t>
            </a:r>
            <a:r>
              <a:rPr lang="en-US" dirty="0"/>
              <a:t>, Inflammatory Bowel Disease and the Liver -</a:t>
            </a:r>
            <a:r>
              <a:rPr lang="en-US" dirty="0" err="1"/>
              <a:t>Mazen</a:t>
            </a:r>
            <a:r>
              <a:rPr lang="en-US" dirty="0"/>
              <a:t> </a:t>
            </a:r>
            <a:r>
              <a:rPr lang="en-US" dirty="0" err="1"/>
              <a:t>Taha</a:t>
            </a:r>
            <a:r>
              <a:rPr lang="en-US" dirty="0"/>
              <a:t>.</a:t>
            </a:r>
          </a:p>
          <a:p>
            <a:r>
              <a:rPr lang="en-US" dirty="0"/>
              <a:t>ACCREDITED 4 HRS CME BY HAAD. KINDLY POST IT IN THE WORLD GASTROENTEROLOGY</a:t>
            </a:r>
          </a:p>
          <a:p>
            <a:r>
              <a:rPr lang="en-US" dirty="0"/>
              <a:t>ORGANIZATION AND CC TO DR. MARYAM AL KATHRI AND TO US.</a:t>
            </a:r>
          </a:p>
          <a:p>
            <a:endParaRPr lang="en-US" dirty="0"/>
          </a:p>
          <a:p>
            <a:r>
              <a:rPr lang="en-US" dirty="0"/>
              <a:t>ATTENDED BY 120 DOCTOR AND NURSES IN THE WHOLE UAE</a:t>
            </a:r>
          </a:p>
          <a:p>
            <a:endParaRPr lang="en-US" dirty="0"/>
          </a:p>
        </p:txBody>
      </p:sp>
      <p:pic>
        <p:nvPicPr>
          <p:cNvPr id="5" name="Content Placeholder 4"/>
          <p:cNvPicPr>
            <a:picLocks noGrp="1" noChangeAspect="1"/>
          </p:cNvPicPr>
          <p:nvPr>
            <p:ph sz="half" idx="2"/>
          </p:nvPr>
        </p:nvPicPr>
        <p:blipFill>
          <a:blip r:embed="rId2"/>
          <a:stretch>
            <a:fillRect/>
          </a:stretch>
        </p:blipFill>
        <p:spPr>
          <a:xfrm>
            <a:off x="6078825" y="2386013"/>
            <a:ext cx="5519631" cy="2900362"/>
          </a:xfrm>
          <a:prstGeom prst="rect">
            <a:avLst/>
          </a:prstGeom>
        </p:spPr>
      </p:pic>
    </p:spTree>
    <p:extLst>
      <p:ext uri="{BB962C8B-B14F-4D97-AF65-F5344CB8AC3E}">
        <p14:creationId xmlns:p14="http://schemas.microsoft.com/office/powerpoint/2010/main" xmlns="" val="41531660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WORLD HEPATITIS DAY 2016  </a:t>
            </a:r>
            <a:r>
              <a:rPr lang="en-US" dirty="0" smtClean="0">
                <a:solidFill>
                  <a:srgbClr val="FF0000"/>
                </a:solidFill>
              </a:rPr>
              <a:t>UAE RECOMMENDATIONS </a:t>
            </a:r>
            <a:endParaRPr lang="en-US"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r>
              <a:rPr lang="en-US" dirty="0">
                <a:solidFill>
                  <a:srgbClr val="FF0000"/>
                </a:solidFill>
              </a:rPr>
              <a:t>1.  TO TREAT ALL HCV CARRIER.</a:t>
            </a:r>
            <a:r>
              <a:rPr lang="en-US" dirty="0"/>
              <a:t/>
            </a:r>
            <a:br>
              <a:rPr lang="en-US" dirty="0"/>
            </a:br>
            <a:r>
              <a:rPr lang="en-US" dirty="0">
                <a:solidFill>
                  <a:srgbClr val="00B0F0"/>
                </a:solidFill>
              </a:rPr>
              <a:t>2.  SCREEN HEALTH CARE WORKERS FOR ANTI HBS AB,  ANTI HB CORE TOTAL AND HCV.</a:t>
            </a:r>
            <a:r>
              <a:rPr lang="en-US" dirty="0"/>
              <a:t/>
            </a:r>
            <a:br>
              <a:rPr lang="en-US" dirty="0"/>
            </a:br>
            <a:r>
              <a:rPr lang="en-US" dirty="0">
                <a:solidFill>
                  <a:srgbClr val="00B050"/>
                </a:solidFill>
              </a:rPr>
              <a:t>3.  SURVEILLANCE FOR LIVER CANCER IN ALL HEPATITIS  B &amp; C  CARRIER AND FATTY LIVER DISEASE IF ASSOCIATED WITH FIBROSIS.</a:t>
            </a:r>
            <a:r>
              <a:rPr lang="en-US" dirty="0"/>
              <a:t/>
            </a:r>
            <a:br>
              <a:rPr lang="en-US" dirty="0"/>
            </a:br>
            <a:r>
              <a:rPr lang="en-US" dirty="0">
                <a:solidFill>
                  <a:srgbClr val="7030A0"/>
                </a:solidFill>
              </a:rPr>
              <a:t>4.  MAKE TREATMENT AVAILABLE FOR HEPATITIS C FOR ALL WHO NEED IT WITH A MINIMUM COST AND TRY TO USE PANGENOTIPIC MEDICATION.</a:t>
            </a:r>
            <a:r>
              <a:rPr lang="en-US" dirty="0"/>
              <a:t/>
            </a:r>
            <a:br>
              <a:rPr lang="en-US" dirty="0"/>
            </a:br>
            <a:r>
              <a:rPr lang="en-US" dirty="0">
                <a:solidFill>
                  <a:schemeClr val="accent6">
                    <a:lumMod val="50000"/>
                  </a:schemeClr>
                </a:solidFill>
              </a:rPr>
              <a:t>5.  PRIMARY SCLEROSING CHOLANGITISIS ASSOCIATED WITH ULCERATIVE COLITIS AND</a:t>
            </a:r>
            <a:br>
              <a:rPr lang="en-US" dirty="0">
                <a:solidFill>
                  <a:schemeClr val="accent6">
                    <a:lumMod val="50000"/>
                  </a:schemeClr>
                </a:solidFill>
              </a:rPr>
            </a:br>
            <a:r>
              <a:rPr lang="en-US" dirty="0">
                <a:solidFill>
                  <a:schemeClr val="accent6">
                    <a:lumMod val="50000"/>
                  </a:schemeClr>
                </a:solidFill>
              </a:rPr>
              <a:t>IGG4  DISEASE SHOWED BE EXCLUDED.</a:t>
            </a:r>
            <a:r>
              <a:rPr lang="en-US" dirty="0"/>
              <a:t/>
            </a:r>
            <a:br>
              <a:rPr lang="en-US" dirty="0"/>
            </a:br>
            <a:r>
              <a:rPr lang="en-US" dirty="0">
                <a:solidFill>
                  <a:srgbClr val="7030A0"/>
                </a:solidFill>
              </a:rPr>
              <a:t>6.  CELIAC DISEASE IS MORE RECOGNIZED IN UAE BUT STILL NEED MORE AWARENESS</a:t>
            </a:r>
            <a:br>
              <a:rPr lang="en-US" dirty="0">
                <a:solidFill>
                  <a:srgbClr val="7030A0"/>
                </a:solidFill>
              </a:rPr>
            </a:br>
            <a:r>
              <a:rPr lang="en-US" dirty="0">
                <a:solidFill>
                  <a:srgbClr val="7030A0"/>
                </a:solidFill>
              </a:rPr>
              <a:t>AND INITIAL DATA PREVELENCE OF 2.3% CAN BE ASSOCIATED LIVER DISEASE.</a:t>
            </a:r>
            <a:r>
              <a:rPr lang="en-US" dirty="0"/>
              <a:t/>
            </a:r>
            <a:br>
              <a:rPr lang="en-US" dirty="0"/>
            </a:br>
            <a:r>
              <a:rPr lang="en-US" dirty="0"/>
              <a:t>7.  FOCAL LIVER LESION NEED TO BE DETECTED EARLY AND TREATED EARLY</a:t>
            </a:r>
            <a:br>
              <a:rPr lang="en-US" dirty="0"/>
            </a:br>
            <a:r>
              <a:rPr lang="en-US" dirty="0">
                <a:solidFill>
                  <a:srgbClr val="FF0000"/>
                </a:solidFill>
              </a:rPr>
              <a:t>8.  HEPATITIS A&amp; E NEED MORE PUBLIC AWARENESS AND MORE HYGIENIC ENVIRONMENT.</a:t>
            </a:r>
            <a:r>
              <a:rPr lang="en-US" dirty="0"/>
              <a:t/>
            </a:r>
            <a:br>
              <a:rPr lang="en-US" dirty="0"/>
            </a:br>
            <a:r>
              <a:rPr lang="en-US" dirty="0">
                <a:solidFill>
                  <a:srgbClr val="92D050"/>
                </a:solidFill>
              </a:rPr>
              <a:t>9.  AUTOIMMUNE HEPATITIS AND SUB TYPES WERE REVIEWED.</a:t>
            </a:r>
            <a:r>
              <a:rPr lang="en-US" dirty="0"/>
              <a:t/>
            </a:r>
            <a:br>
              <a:rPr lang="en-US" dirty="0"/>
            </a:br>
            <a:r>
              <a:rPr lang="en-US" dirty="0">
                <a:solidFill>
                  <a:srgbClr val="0070C0"/>
                </a:solidFill>
              </a:rPr>
              <a:t>10.  LIVER DISEASE IN PREGNANCY DIAGNOSIS AND MANAGEMENT WERE DISCUSSED.</a:t>
            </a:r>
            <a:r>
              <a:rPr lang="en-US" dirty="0"/>
              <a:t/>
            </a:r>
            <a:br>
              <a:rPr lang="en-US" dirty="0"/>
            </a:br>
            <a:r>
              <a:rPr lang="en-US" dirty="0">
                <a:solidFill>
                  <a:srgbClr val="C00000"/>
                </a:solidFill>
              </a:rPr>
              <a:t>11.  IRON OVER LOAD WAS ADDRESSED AND THE NEED TO DO IRON AND TRANSFERRITIN AND IF POSITIVE, GENETIC TEST TO BE ADDED</a:t>
            </a:r>
            <a:r>
              <a:rPr lang="en-US" dirty="0"/>
              <a:t>. </a:t>
            </a:r>
            <a:br>
              <a:rPr lang="en-US" dirty="0"/>
            </a:br>
            <a:r>
              <a:rPr lang="en-US" dirty="0">
                <a:solidFill>
                  <a:schemeClr val="tx2"/>
                </a:solidFill>
              </a:rPr>
              <a:t>12.  CASE PRESENTATION INCLUDED ACUTE HEPATITIS,FLARE UP AFTER IMMUNOSUPPRESSION</a:t>
            </a:r>
            <a:br>
              <a:rPr lang="en-US" dirty="0">
                <a:solidFill>
                  <a:schemeClr val="tx2"/>
                </a:solidFill>
              </a:rPr>
            </a:br>
            <a:r>
              <a:rPr lang="en-US" dirty="0">
                <a:solidFill>
                  <a:schemeClr val="tx2"/>
                </a:solidFill>
              </a:rPr>
              <a:t>AUTOIMMUNE HEPATITIS, IRON OVER LOAD, 2 CASE OF PRIMARY SCLEROSINGCHOLANGITIS, AND CELIAC DISEASE</a:t>
            </a:r>
            <a:r>
              <a:rPr lang="en-US" dirty="0"/>
              <a:t>.</a:t>
            </a:r>
          </a:p>
        </p:txBody>
      </p:sp>
    </p:spTree>
    <p:extLst>
      <p:ext uri="{BB962C8B-B14F-4D97-AF65-F5344CB8AC3E}">
        <p14:creationId xmlns:p14="http://schemas.microsoft.com/office/powerpoint/2010/main" xmlns="" val="23135328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MENA REGION</a:t>
            </a:r>
            <a:endParaRPr lang="en-US" dirty="0"/>
          </a:p>
        </p:txBody>
      </p:sp>
      <p:sp>
        <p:nvSpPr>
          <p:cNvPr id="3" name="Content Placeholder 2"/>
          <p:cNvSpPr>
            <a:spLocks noGrp="1"/>
          </p:cNvSpPr>
          <p:nvPr>
            <p:ph idx="1"/>
          </p:nvPr>
        </p:nvSpPr>
        <p:spPr/>
        <p:txBody>
          <a:bodyPr>
            <a:normAutofit/>
          </a:bodyPr>
          <a:lstStyle/>
          <a:p>
            <a:r>
              <a:rPr lang="en-US" dirty="0" smtClean="0"/>
              <a:t>The rates of stomach cancer are highest in Afghanistan, Iran, and Turkmenistan. </a:t>
            </a:r>
          </a:p>
          <a:p>
            <a:r>
              <a:rPr lang="en-US" dirty="0" smtClean="0"/>
              <a:t>Cancer of stomach is followed by liver cancer, colorectal cancer, esophageal cancer, pancreatic cancer, and gall bladder and </a:t>
            </a:r>
            <a:r>
              <a:rPr lang="en-US" dirty="0" err="1" smtClean="0"/>
              <a:t>hepatobilliary</a:t>
            </a:r>
            <a:r>
              <a:rPr lang="en-US" dirty="0" smtClean="0"/>
              <a:t> cancer in the entire region. </a:t>
            </a:r>
          </a:p>
          <a:p>
            <a:r>
              <a:rPr lang="en-US" dirty="0" smtClean="0"/>
              <a:t>Liver cancer is among the top four causes of death in 18 countries</a:t>
            </a:r>
          </a:p>
        </p:txBody>
      </p:sp>
    </p:spTree>
    <p:extLst>
      <p:ext uri="{BB962C8B-B14F-4D97-AF65-F5344CB8AC3E}">
        <p14:creationId xmlns:p14="http://schemas.microsoft.com/office/powerpoint/2010/main" xmlns="" val="6515757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rrowheads="1"/>
          </p:cNvSpPr>
          <p:nvPr>
            <p:ph type="title"/>
          </p:nvPr>
        </p:nvSpPr>
        <p:spPr/>
        <p:txBody>
          <a:bodyPr/>
          <a:lstStyle/>
          <a:p>
            <a:r>
              <a:rPr lang="en-US" sz="3200" dirty="0" smtClean="0">
                <a:solidFill>
                  <a:schemeClr val="tx1"/>
                </a:solidFill>
              </a:rPr>
              <a:t>UAE </a:t>
            </a:r>
            <a:r>
              <a:rPr lang="en-US" sz="3200" dirty="0" err="1" smtClean="0">
                <a:solidFill>
                  <a:schemeClr val="tx1"/>
                </a:solidFill>
              </a:rPr>
              <a:t>Seroprevalence</a:t>
            </a:r>
            <a:r>
              <a:rPr lang="en-US" sz="3200" dirty="0" smtClean="0">
                <a:solidFill>
                  <a:schemeClr val="tx1"/>
                </a:solidFill>
              </a:rPr>
              <a:t> </a:t>
            </a:r>
            <a:r>
              <a:rPr lang="en-US" sz="3200" dirty="0">
                <a:solidFill>
                  <a:schemeClr val="tx1"/>
                </a:solidFill>
              </a:rPr>
              <a:t>of HBV amongst Health Care workers in </a:t>
            </a:r>
            <a:r>
              <a:rPr lang="en-US" sz="3200" dirty="0" err="1">
                <a:solidFill>
                  <a:schemeClr val="tx1"/>
                </a:solidFill>
              </a:rPr>
              <a:t>Sharjah</a:t>
            </a:r>
            <a:r>
              <a:rPr lang="en-US" sz="3200" dirty="0">
                <a:solidFill>
                  <a:schemeClr val="tx1"/>
                </a:solidFill>
              </a:rPr>
              <a:t> (any marker)</a:t>
            </a:r>
          </a:p>
        </p:txBody>
      </p:sp>
      <p:graphicFrame>
        <p:nvGraphicFramePr>
          <p:cNvPr id="173059" name="Group 3"/>
          <p:cNvGraphicFramePr>
            <a:graphicFrameLocks noGrp="1"/>
          </p:cNvGraphicFramePr>
          <p:nvPr>
            <p:ph idx="1"/>
          </p:nvPr>
        </p:nvGraphicFramePr>
        <p:xfrm>
          <a:off x="508000" y="2209801"/>
          <a:ext cx="10972800" cy="3124201"/>
        </p:xfrm>
        <a:graphic>
          <a:graphicData uri="http://schemas.openxmlformats.org/drawingml/2006/table">
            <a:tbl>
              <a:tblPr/>
              <a:tblGrid>
                <a:gridCol w="4267200"/>
                <a:gridCol w="2235200"/>
                <a:gridCol w="2540000"/>
                <a:gridCol w="1930400"/>
              </a:tblGrid>
              <a:tr h="754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Nationality</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Total Number (n)</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Positive cases  (n)</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Percentage</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541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ISC / SEA</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346</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104</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30.0</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North African Arabs</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178</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48</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26.9</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Gulf Area</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111</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26</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23.4</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Middle East Arabs</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129</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30</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23.2</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Europeans</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67</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11</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bg1"/>
                          </a:solidFill>
                          <a:effectLst>
                            <a:outerShdw blurRad="38100" dist="38100" dir="2700000" algn="tl">
                              <a:srgbClr val="000000"/>
                            </a:outerShdw>
                          </a:effectLst>
                          <a:latin typeface="Arial" charset="0"/>
                        </a:rPr>
                        <a:t>26.4</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r>
            </a:tbl>
          </a:graphicData>
        </a:graphic>
      </p:graphicFrame>
      <p:sp>
        <p:nvSpPr>
          <p:cNvPr id="173096" name="Text Box 40"/>
          <p:cNvSpPr txBox="1">
            <a:spLocks noChangeArrowheads="1"/>
          </p:cNvSpPr>
          <p:nvPr/>
        </p:nvSpPr>
        <p:spPr bwMode="auto">
          <a:xfrm>
            <a:off x="203200" y="6019800"/>
            <a:ext cx="11785600" cy="304800"/>
          </a:xfrm>
          <a:prstGeom prst="rect">
            <a:avLst/>
          </a:prstGeom>
          <a:noFill/>
          <a:ln w="9525">
            <a:noFill/>
            <a:miter lim="800000"/>
            <a:headEnd/>
            <a:tailEnd/>
          </a:ln>
          <a:effectLst/>
        </p:spPr>
        <p:txBody>
          <a:bodyPr>
            <a:spAutoFit/>
          </a:bodyPr>
          <a:lstStyle/>
          <a:p>
            <a:pPr eaLnBrk="1" hangingPunct="1">
              <a:spcBef>
                <a:spcPct val="50000"/>
              </a:spcBef>
            </a:pPr>
            <a:r>
              <a:rPr lang="en-US" sz="1400" b="1" i="1">
                <a:latin typeface="Times New Roman" pitchFamily="18" charset="0"/>
                <a:cs typeface="Times New Roman" pitchFamily="18" charset="0"/>
              </a:rPr>
              <a:t>Dajani et al. Em Med J. 1987;5:100-107</a:t>
            </a:r>
          </a:p>
        </p:txBody>
      </p:sp>
    </p:spTree>
    <p:extLst>
      <p:ext uri="{BB962C8B-B14F-4D97-AF65-F5344CB8AC3E}">
        <p14:creationId xmlns:p14="http://schemas.microsoft.com/office/powerpoint/2010/main" xmlns="" val="29544735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rrowheads="1"/>
          </p:cNvSpPr>
          <p:nvPr>
            <p:ph type="title"/>
          </p:nvPr>
        </p:nvSpPr>
        <p:spPr/>
        <p:txBody>
          <a:bodyPr/>
          <a:lstStyle/>
          <a:p>
            <a:r>
              <a:rPr lang="en-US" sz="3600" dirty="0" smtClean="0"/>
              <a:t> UAE HBV </a:t>
            </a:r>
            <a:r>
              <a:rPr lang="en-US" sz="3600" dirty="0"/>
              <a:t>Carrier rates: Population groups</a:t>
            </a:r>
          </a:p>
        </p:txBody>
      </p:sp>
      <p:graphicFrame>
        <p:nvGraphicFramePr>
          <p:cNvPr id="176131" name="Object 3"/>
          <p:cNvGraphicFramePr>
            <a:graphicFrameLocks noGrp="1" noChangeAspect="1"/>
          </p:cNvGraphicFramePr>
          <p:nvPr>
            <p:ph idx="1"/>
          </p:nvPr>
        </p:nvGraphicFramePr>
        <p:xfrm>
          <a:off x="408518" y="1674813"/>
          <a:ext cx="11349567" cy="4405312"/>
        </p:xfrm>
        <a:graphic>
          <a:graphicData uri="http://schemas.openxmlformats.org/presentationml/2006/ole">
            <p:oleObj spid="_x0000_s530434" name="Chart" r:id="rId3" imgW="8229690" imgH="4521240" progId="MSGraph.Chart.8">
              <p:embed followColorScheme="full"/>
            </p:oleObj>
          </a:graphicData>
        </a:graphic>
      </p:graphicFrame>
      <p:sp>
        <p:nvSpPr>
          <p:cNvPr id="176132" name="Text Box 4"/>
          <p:cNvSpPr txBox="1">
            <a:spLocks noChangeArrowheads="1"/>
          </p:cNvSpPr>
          <p:nvPr/>
        </p:nvSpPr>
        <p:spPr bwMode="auto">
          <a:xfrm>
            <a:off x="203200" y="6019800"/>
            <a:ext cx="11785600" cy="304800"/>
          </a:xfrm>
          <a:prstGeom prst="rect">
            <a:avLst/>
          </a:prstGeom>
          <a:noFill/>
          <a:ln w="9525">
            <a:noFill/>
            <a:miter lim="800000"/>
            <a:headEnd/>
            <a:tailEnd/>
          </a:ln>
          <a:effectLst/>
        </p:spPr>
        <p:txBody>
          <a:bodyPr>
            <a:spAutoFit/>
          </a:bodyPr>
          <a:lstStyle/>
          <a:p>
            <a:pPr eaLnBrk="1" hangingPunct="1">
              <a:spcBef>
                <a:spcPct val="50000"/>
              </a:spcBef>
            </a:pPr>
            <a:r>
              <a:rPr lang="en-US" sz="1400" b="1" i="1">
                <a:latin typeface="Times New Roman" pitchFamily="18" charset="0"/>
                <a:cs typeface="Times New Roman" pitchFamily="18" charset="0"/>
              </a:rPr>
              <a:t>Seroprevalence of HBV carriers in UAE cohort. Dajani, Fadlullah, Butt, et al 2</a:t>
            </a:r>
            <a:r>
              <a:rPr lang="en-US" sz="1400" b="1" i="1" baseline="30000">
                <a:latin typeface="Times New Roman" pitchFamily="18" charset="0"/>
                <a:cs typeface="Times New Roman" pitchFamily="18" charset="0"/>
              </a:rPr>
              <a:t>nd</a:t>
            </a:r>
            <a:r>
              <a:rPr lang="en-US" sz="1400" b="1" i="1">
                <a:latin typeface="Times New Roman" pitchFamily="18" charset="0"/>
                <a:cs typeface="Times New Roman" pitchFamily="18" charset="0"/>
              </a:rPr>
              <a:t> Emirates GI conference 1988.</a:t>
            </a:r>
          </a:p>
        </p:txBody>
      </p:sp>
    </p:spTree>
    <p:extLst>
      <p:ext uri="{BB962C8B-B14F-4D97-AF65-F5344CB8AC3E}">
        <p14:creationId xmlns:p14="http://schemas.microsoft.com/office/powerpoint/2010/main" xmlns="" val="27295863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p:txBody>
          <a:bodyPr>
            <a:normAutofit fontScale="90000"/>
          </a:bodyPr>
          <a:lstStyle/>
          <a:p>
            <a:r>
              <a:rPr lang="en-US" sz="4000" dirty="0" smtClean="0"/>
              <a:t> UAE HBV </a:t>
            </a:r>
            <a:r>
              <a:rPr lang="en-US" sz="4000" dirty="0"/>
              <a:t>carrier rates according to blood bank statistics</a:t>
            </a:r>
          </a:p>
        </p:txBody>
      </p:sp>
      <p:graphicFrame>
        <p:nvGraphicFramePr>
          <p:cNvPr id="177155" name="Object 3"/>
          <p:cNvGraphicFramePr>
            <a:graphicFrameLocks noGrp="1" noChangeAspect="1"/>
          </p:cNvGraphicFramePr>
          <p:nvPr>
            <p:ph idx="1"/>
          </p:nvPr>
        </p:nvGraphicFramePr>
        <p:xfrm>
          <a:off x="402167" y="1676400"/>
          <a:ext cx="11387667" cy="4421188"/>
        </p:xfrm>
        <a:graphic>
          <a:graphicData uri="http://schemas.openxmlformats.org/presentationml/2006/ole">
            <p:oleObj spid="_x0000_s531458" name="Chart" r:id="rId3" imgW="8229690" imgH="4521240" progId="MSGraph.Chart.8">
              <p:embed followColorScheme="full"/>
            </p:oleObj>
          </a:graphicData>
        </a:graphic>
      </p:graphicFrame>
      <p:sp>
        <p:nvSpPr>
          <p:cNvPr id="177156" name="Text Box 4"/>
          <p:cNvSpPr txBox="1">
            <a:spLocks noChangeArrowheads="1"/>
          </p:cNvSpPr>
          <p:nvPr/>
        </p:nvSpPr>
        <p:spPr bwMode="auto">
          <a:xfrm>
            <a:off x="203200" y="6019800"/>
            <a:ext cx="11785600" cy="304800"/>
          </a:xfrm>
          <a:prstGeom prst="rect">
            <a:avLst/>
          </a:prstGeom>
          <a:noFill/>
          <a:ln w="9525">
            <a:noFill/>
            <a:miter lim="800000"/>
            <a:headEnd/>
            <a:tailEnd/>
          </a:ln>
          <a:effectLst/>
        </p:spPr>
        <p:txBody>
          <a:bodyPr>
            <a:spAutoFit/>
          </a:bodyPr>
          <a:lstStyle/>
          <a:p>
            <a:pPr eaLnBrk="1" hangingPunct="1">
              <a:spcBef>
                <a:spcPct val="50000"/>
              </a:spcBef>
            </a:pPr>
            <a:r>
              <a:rPr lang="en-US" sz="1400" b="1" i="1">
                <a:latin typeface="Times New Roman" pitchFamily="18" charset="0"/>
                <a:cs typeface="Times New Roman" pitchFamily="18" charset="0"/>
              </a:rPr>
              <a:t>Seroprevalence of HBV carriers in UAE cohort. Dajani, Fadlullah, Butt, et al 2</a:t>
            </a:r>
            <a:r>
              <a:rPr lang="en-US" sz="1400" b="1" i="1" baseline="30000">
                <a:latin typeface="Times New Roman" pitchFamily="18" charset="0"/>
                <a:cs typeface="Times New Roman" pitchFamily="18" charset="0"/>
              </a:rPr>
              <a:t>nd</a:t>
            </a:r>
            <a:r>
              <a:rPr lang="en-US" sz="1400" b="1" i="1">
                <a:latin typeface="Times New Roman" pitchFamily="18" charset="0"/>
                <a:cs typeface="Times New Roman" pitchFamily="18" charset="0"/>
              </a:rPr>
              <a:t> Emirates GI conference 1988.</a:t>
            </a:r>
          </a:p>
        </p:txBody>
      </p:sp>
    </p:spTree>
    <p:extLst>
      <p:ext uri="{BB962C8B-B14F-4D97-AF65-F5344CB8AC3E}">
        <p14:creationId xmlns:p14="http://schemas.microsoft.com/office/powerpoint/2010/main" xmlns="" val="28772753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rrowheads="1"/>
          </p:cNvSpPr>
          <p:nvPr>
            <p:ph type="title"/>
          </p:nvPr>
        </p:nvSpPr>
        <p:spPr/>
        <p:txBody>
          <a:bodyPr/>
          <a:lstStyle/>
          <a:p>
            <a:r>
              <a:rPr lang="en-US" dirty="0" smtClean="0"/>
              <a:t> UAE HBV </a:t>
            </a:r>
            <a:r>
              <a:rPr lang="en-US" dirty="0"/>
              <a:t>carrier rate by age group</a:t>
            </a:r>
          </a:p>
        </p:txBody>
      </p:sp>
      <p:graphicFrame>
        <p:nvGraphicFramePr>
          <p:cNvPr id="178179" name="Object 3"/>
          <p:cNvGraphicFramePr>
            <a:graphicFrameLocks noGrp="1" noChangeAspect="1"/>
          </p:cNvGraphicFramePr>
          <p:nvPr>
            <p:ph idx="1"/>
          </p:nvPr>
        </p:nvGraphicFramePr>
        <p:xfrm>
          <a:off x="408518" y="1674813"/>
          <a:ext cx="11347449" cy="4405312"/>
        </p:xfrm>
        <a:graphic>
          <a:graphicData uri="http://schemas.openxmlformats.org/presentationml/2006/ole">
            <p:oleObj spid="_x0000_s532482" name="Chart" r:id="rId3" imgW="8223207" imgH="4521240" progId="MSGraph.Chart.8">
              <p:embed followColorScheme="full"/>
            </p:oleObj>
          </a:graphicData>
        </a:graphic>
      </p:graphicFrame>
      <p:sp>
        <p:nvSpPr>
          <p:cNvPr id="178180" name="Text Box 4"/>
          <p:cNvSpPr txBox="1">
            <a:spLocks noChangeArrowheads="1"/>
          </p:cNvSpPr>
          <p:nvPr/>
        </p:nvSpPr>
        <p:spPr bwMode="auto">
          <a:xfrm>
            <a:off x="203200" y="6019800"/>
            <a:ext cx="11785600" cy="304800"/>
          </a:xfrm>
          <a:prstGeom prst="rect">
            <a:avLst/>
          </a:prstGeom>
          <a:noFill/>
          <a:ln w="9525">
            <a:noFill/>
            <a:miter lim="800000"/>
            <a:headEnd/>
            <a:tailEnd/>
          </a:ln>
          <a:effectLst/>
        </p:spPr>
        <p:txBody>
          <a:bodyPr>
            <a:spAutoFit/>
          </a:bodyPr>
          <a:lstStyle/>
          <a:p>
            <a:pPr eaLnBrk="1" hangingPunct="1">
              <a:spcBef>
                <a:spcPct val="50000"/>
              </a:spcBef>
            </a:pPr>
            <a:r>
              <a:rPr lang="en-US" sz="1400" b="1" i="1">
                <a:latin typeface="Times New Roman" pitchFamily="18" charset="0"/>
                <a:cs typeface="Times New Roman" pitchFamily="18" charset="0"/>
              </a:rPr>
              <a:t>Seroprevalence of HBV carriers in UAE cohort. Dajani, Fadlullah, Butt, et al 2</a:t>
            </a:r>
            <a:r>
              <a:rPr lang="en-US" sz="1400" b="1" i="1" baseline="30000">
                <a:latin typeface="Times New Roman" pitchFamily="18" charset="0"/>
                <a:cs typeface="Times New Roman" pitchFamily="18" charset="0"/>
              </a:rPr>
              <a:t>nd</a:t>
            </a:r>
            <a:r>
              <a:rPr lang="en-US" sz="1400" b="1" i="1">
                <a:latin typeface="Times New Roman" pitchFamily="18" charset="0"/>
                <a:cs typeface="Times New Roman" pitchFamily="18" charset="0"/>
              </a:rPr>
              <a:t> Emirates GI conference 1988.</a:t>
            </a:r>
          </a:p>
        </p:txBody>
      </p:sp>
    </p:spTree>
    <p:extLst>
      <p:ext uri="{BB962C8B-B14F-4D97-AF65-F5344CB8AC3E}">
        <p14:creationId xmlns:p14="http://schemas.microsoft.com/office/powerpoint/2010/main" xmlns="" val="7916375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rrowheads="1"/>
          </p:cNvSpPr>
          <p:nvPr>
            <p:ph type="title"/>
          </p:nvPr>
        </p:nvSpPr>
        <p:spPr/>
        <p:txBody>
          <a:bodyPr/>
          <a:lstStyle/>
          <a:p>
            <a:r>
              <a:rPr lang="en-US" sz="3200" dirty="0"/>
              <a:t>HBV carrier rate in the UAE citizen</a:t>
            </a:r>
            <a:br>
              <a:rPr lang="en-US" sz="3200" dirty="0"/>
            </a:br>
            <a:r>
              <a:rPr lang="en-US" sz="3200" dirty="0"/>
              <a:t>Military (n=955), non-military (n=492)</a:t>
            </a:r>
          </a:p>
        </p:txBody>
      </p:sp>
      <p:graphicFrame>
        <p:nvGraphicFramePr>
          <p:cNvPr id="179203" name="Group 3"/>
          <p:cNvGraphicFramePr>
            <a:graphicFrameLocks noGrp="1"/>
          </p:cNvGraphicFramePr>
          <p:nvPr>
            <p:ph idx="1"/>
          </p:nvPr>
        </p:nvGraphicFramePr>
        <p:xfrm>
          <a:off x="402167" y="1676400"/>
          <a:ext cx="11387666" cy="3886200"/>
        </p:xfrm>
        <a:graphic>
          <a:graphicData uri="http://schemas.openxmlformats.org/drawingml/2006/table">
            <a:tbl>
              <a:tblPr/>
              <a:tblGrid>
                <a:gridCol w="4322233"/>
                <a:gridCol w="2531533"/>
                <a:gridCol w="2319867"/>
                <a:gridCol w="2214033"/>
              </a:tblGrid>
              <a:tr h="971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Total Number</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HBsAg +ve</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Percentage</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Total Number</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1447</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30</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2.1</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Males</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1092</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24</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2.2</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FF"/>
                    </a:solidFill>
                  </a:tcPr>
                </a:tc>
              </a:tr>
              <a:tr h="971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Females</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355</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6</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bg1"/>
                          </a:solidFill>
                          <a:effectLst>
                            <a:outerShdw blurRad="38100" dist="38100" dir="2700000" algn="tl">
                              <a:srgbClr val="000000"/>
                            </a:outerShdw>
                          </a:effectLst>
                          <a:latin typeface="Arial" charset="0"/>
                        </a:rPr>
                        <a:t>1.7</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FF"/>
                    </a:solidFill>
                  </a:tcPr>
                </a:tc>
              </a:tr>
            </a:tbl>
          </a:graphicData>
        </a:graphic>
      </p:graphicFrame>
      <p:sp>
        <p:nvSpPr>
          <p:cNvPr id="179230" name="Text Box 30"/>
          <p:cNvSpPr txBox="1">
            <a:spLocks noChangeArrowheads="1"/>
          </p:cNvSpPr>
          <p:nvPr/>
        </p:nvSpPr>
        <p:spPr bwMode="auto">
          <a:xfrm>
            <a:off x="304800" y="6400800"/>
            <a:ext cx="11277600" cy="274638"/>
          </a:xfrm>
          <a:prstGeom prst="rect">
            <a:avLst/>
          </a:prstGeom>
          <a:noFill/>
          <a:ln w="9525">
            <a:noFill/>
            <a:miter lim="800000"/>
            <a:headEnd/>
            <a:tailEnd/>
          </a:ln>
          <a:effectLst/>
        </p:spPr>
        <p:txBody>
          <a:bodyPr>
            <a:spAutoFit/>
          </a:bodyPr>
          <a:lstStyle/>
          <a:p>
            <a:pPr eaLnBrk="1" hangingPunct="1">
              <a:spcBef>
                <a:spcPct val="50000"/>
              </a:spcBef>
            </a:pPr>
            <a:r>
              <a:rPr lang="en-US" sz="1200" b="1">
                <a:cs typeface="Arial" charset="0"/>
              </a:rPr>
              <a:t>Hepatitis A,B,C,D and E Seroprevalence in the UAE citizen Al Boloushi et al; 3</a:t>
            </a:r>
            <a:r>
              <a:rPr lang="en-US" sz="1200" b="1" baseline="30000">
                <a:cs typeface="Arial" charset="0"/>
              </a:rPr>
              <a:t>rd</a:t>
            </a:r>
            <a:r>
              <a:rPr lang="en-US" sz="1200" b="1">
                <a:cs typeface="Arial" charset="0"/>
              </a:rPr>
              <a:t> Emirates GI conference 1995:153</a:t>
            </a:r>
          </a:p>
        </p:txBody>
      </p:sp>
    </p:spTree>
    <p:extLst>
      <p:ext uri="{BB962C8B-B14F-4D97-AF65-F5344CB8AC3E}">
        <p14:creationId xmlns:p14="http://schemas.microsoft.com/office/powerpoint/2010/main" xmlns="" val="29111932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genotype distribution in UAE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genotype distribution for </a:t>
            </a:r>
            <a:r>
              <a:rPr lang="en-US" u="sng" dirty="0" smtClean="0"/>
              <a:t>108 patients</a:t>
            </a:r>
            <a:r>
              <a:rPr lang="en-US" dirty="0" smtClean="0"/>
              <a:t> [UAE nationals] with chronic HBV infection was as follows;</a:t>
            </a:r>
          </a:p>
          <a:p>
            <a:r>
              <a:rPr lang="en-US" dirty="0" smtClean="0"/>
              <a:t>Genotype D                          80 %</a:t>
            </a:r>
            <a:r>
              <a:rPr lang="en-US" sz="4000" dirty="0" smtClean="0"/>
              <a:t> </a:t>
            </a:r>
            <a:endParaRPr lang="en-US" dirty="0" smtClean="0"/>
          </a:p>
          <a:p>
            <a:r>
              <a:rPr lang="en-US" dirty="0" smtClean="0"/>
              <a:t>Genotype A                          15 %</a:t>
            </a:r>
          </a:p>
          <a:p>
            <a:r>
              <a:rPr lang="en-US" dirty="0" smtClean="0"/>
              <a:t>Genotype C                          1  %</a:t>
            </a:r>
          </a:p>
          <a:p>
            <a:r>
              <a:rPr lang="en-US" dirty="0" smtClean="0"/>
              <a:t>Genotype F                          1  %</a:t>
            </a:r>
          </a:p>
          <a:p>
            <a:r>
              <a:rPr lang="en-US" dirty="0" smtClean="0"/>
              <a:t>Genotype A and F               1  %</a:t>
            </a:r>
          </a:p>
          <a:p>
            <a:r>
              <a:rPr lang="en-US" dirty="0" smtClean="0"/>
              <a:t>Genotype A and D               1  %</a:t>
            </a:r>
          </a:p>
          <a:p>
            <a:r>
              <a:rPr lang="en-US" dirty="0" smtClean="0"/>
              <a:t>Unknown Genotype            1  %</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ChangeArrowheads="1"/>
          </p:cNvSpPr>
          <p:nvPr/>
        </p:nvSpPr>
        <p:spPr bwMode="auto">
          <a:xfrm>
            <a:off x="814918" y="1852613"/>
            <a:ext cx="10674349" cy="4487862"/>
          </a:xfrm>
          <a:prstGeom prst="rect">
            <a:avLst/>
          </a:prstGeom>
          <a:noFill/>
          <a:ln w="12700">
            <a:noFill/>
            <a:miter lim="800000"/>
            <a:headEnd/>
            <a:tailEnd/>
          </a:ln>
          <a:effectLst/>
        </p:spPr>
        <p:txBody>
          <a:bodyPr wrap="none" anchor="ctr"/>
          <a:lstStyle/>
          <a:p>
            <a:endParaRPr lang="en-US"/>
          </a:p>
        </p:txBody>
      </p:sp>
      <p:pic>
        <p:nvPicPr>
          <p:cNvPr id="180227" name="Picture 3" descr="World"/>
          <p:cNvPicPr>
            <a:picLocks noChangeAspect="1" noChangeArrowheads="1"/>
          </p:cNvPicPr>
          <p:nvPr/>
        </p:nvPicPr>
        <p:blipFill>
          <a:blip r:embed="rId3"/>
          <a:srcRect/>
          <a:stretch>
            <a:fillRect/>
          </a:stretch>
        </p:blipFill>
        <p:spPr bwMode="auto">
          <a:xfrm>
            <a:off x="6421967" y="1524000"/>
            <a:ext cx="5020733" cy="2190750"/>
          </a:xfrm>
          <a:prstGeom prst="rect">
            <a:avLst/>
          </a:prstGeom>
          <a:noFill/>
          <a:ln w="9525">
            <a:noFill/>
            <a:miter lim="800000"/>
            <a:headEnd/>
            <a:tailEnd/>
          </a:ln>
        </p:spPr>
      </p:pic>
      <p:pic>
        <p:nvPicPr>
          <p:cNvPr id="180228" name="Picture 4" descr="weltNeu"/>
          <p:cNvPicPr>
            <a:picLocks noChangeAspect="1" noChangeArrowheads="1"/>
          </p:cNvPicPr>
          <p:nvPr/>
        </p:nvPicPr>
        <p:blipFill>
          <a:blip r:embed="rId4"/>
          <a:srcRect/>
          <a:stretch>
            <a:fillRect/>
          </a:stretch>
        </p:blipFill>
        <p:spPr bwMode="auto">
          <a:xfrm>
            <a:off x="814918" y="1600201"/>
            <a:ext cx="5016500" cy="2195513"/>
          </a:xfrm>
          <a:prstGeom prst="rect">
            <a:avLst/>
          </a:prstGeom>
          <a:noFill/>
          <a:ln w="9525">
            <a:noFill/>
            <a:miter lim="800000"/>
            <a:headEnd/>
            <a:tailEnd/>
          </a:ln>
        </p:spPr>
      </p:pic>
      <p:sp>
        <p:nvSpPr>
          <p:cNvPr id="180229" name="Rectangle 5"/>
          <p:cNvSpPr>
            <a:spLocks noChangeArrowheads="1"/>
          </p:cNvSpPr>
          <p:nvPr/>
        </p:nvSpPr>
        <p:spPr bwMode="auto">
          <a:xfrm>
            <a:off x="304800" y="3886200"/>
            <a:ext cx="5740400" cy="419100"/>
          </a:xfrm>
          <a:prstGeom prst="rect">
            <a:avLst/>
          </a:prstGeom>
          <a:noFill/>
          <a:ln w="12700">
            <a:noFill/>
            <a:miter lim="800000"/>
            <a:headEnd/>
            <a:tailEnd/>
          </a:ln>
          <a:effectLst/>
        </p:spPr>
        <p:txBody>
          <a:bodyPr lIns="90487" tIns="44450" rIns="90487" bIns="44450"/>
          <a:lstStyle/>
          <a:p>
            <a:pPr algn="ctr" eaLnBrk="1" hangingPunct="1">
              <a:spcBef>
                <a:spcPct val="20000"/>
              </a:spcBef>
              <a:buClr>
                <a:schemeClr val="hlink"/>
              </a:buClr>
              <a:buFont typeface="Wingdings" pitchFamily="2" charset="2"/>
              <a:buNone/>
            </a:pPr>
            <a:r>
              <a:rPr lang="de-CH" sz="2100" b="1">
                <a:effectLst>
                  <a:outerShdw blurRad="38100" dist="38100" dir="2700000" algn="tl">
                    <a:srgbClr val="000000"/>
                  </a:outerShdw>
                </a:effectLst>
              </a:rPr>
              <a:t>Prevalence of HBV carriers</a:t>
            </a:r>
          </a:p>
        </p:txBody>
      </p:sp>
      <p:sp>
        <p:nvSpPr>
          <p:cNvPr id="180230" name="Rectangle 6"/>
          <p:cNvSpPr>
            <a:spLocks noChangeArrowheads="1"/>
          </p:cNvSpPr>
          <p:nvPr/>
        </p:nvSpPr>
        <p:spPr bwMode="auto">
          <a:xfrm>
            <a:off x="1016000" y="4419601"/>
            <a:ext cx="4030133" cy="1497013"/>
          </a:xfrm>
          <a:prstGeom prst="rect">
            <a:avLst/>
          </a:prstGeom>
          <a:noFill/>
          <a:ln w="12700">
            <a:noFill/>
            <a:miter lim="800000"/>
            <a:headEnd/>
            <a:tailEnd/>
          </a:ln>
          <a:effectLst/>
        </p:spPr>
        <p:txBody>
          <a:bodyPr lIns="90487" tIns="44450" rIns="90487" bIns="44450"/>
          <a:lstStyle/>
          <a:p>
            <a:pPr eaLnBrk="1" hangingPunct="1">
              <a:spcBef>
                <a:spcPct val="20000"/>
              </a:spcBef>
              <a:buClr>
                <a:schemeClr val="hlink"/>
              </a:buClr>
              <a:buFont typeface="Wingdings" pitchFamily="2" charset="2"/>
              <a:buNone/>
              <a:tabLst>
                <a:tab pos="381000" algn="l"/>
              </a:tabLst>
            </a:pPr>
            <a:endParaRPr lang="de-CH" sz="2100">
              <a:effectLst>
                <a:outerShdw blurRad="38100" dist="38100" dir="2700000" algn="tl">
                  <a:srgbClr val="000000"/>
                </a:outerShdw>
              </a:effectLst>
            </a:endParaRPr>
          </a:p>
          <a:p>
            <a:pPr eaLnBrk="1" hangingPunct="1">
              <a:spcBef>
                <a:spcPct val="20000"/>
              </a:spcBef>
              <a:buClr>
                <a:schemeClr val="hlink"/>
              </a:buClr>
              <a:buFont typeface="Wingdings" pitchFamily="2" charset="2"/>
              <a:buNone/>
              <a:tabLst>
                <a:tab pos="381000" algn="l"/>
              </a:tabLst>
            </a:pPr>
            <a:r>
              <a:rPr lang="de-DE" sz="2100">
                <a:effectLst>
                  <a:outerShdw blurRad="38100" dist="38100" dir="2700000" algn="tl">
                    <a:srgbClr val="000000"/>
                  </a:outerShdw>
                </a:effectLst>
              </a:rPr>
              <a:t>	&lt;1%</a:t>
            </a:r>
            <a:br>
              <a:rPr lang="de-DE" sz="2100">
                <a:effectLst>
                  <a:outerShdw blurRad="38100" dist="38100" dir="2700000" algn="tl">
                    <a:srgbClr val="000000"/>
                  </a:outerShdw>
                </a:effectLst>
              </a:rPr>
            </a:br>
            <a:r>
              <a:rPr lang="de-DE" sz="2100">
                <a:effectLst>
                  <a:outerShdw blurRad="38100" dist="38100" dir="2700000" algn="tl">
                    <a:srgbClr val="000000"/>
                  </a:outerShdw>
                </a:effectLst>
              </a:rPr>
              <a:t>	1-10%</a:t>
            </a:r>
            <a:br>
              <a:rPr lang="de-DE" sz="2100">
                <a:effectLst>
                  <a:outerShdw blurRad="38100" dist="38100" dir="2700000" algn="tl">
                    <a:srgbClr val="000000"/>
                  </a:outerShdw>
                </a:effectLst>
              </a:rPr>
            </a:br>
            <a:r>
              <a:rPr lang="de-DE" sz="2100">
                <a:effectLst>
                  <a:outerShdw blurRad="38100" dist="38100" dir="2700000" algn="tl">
                    <a:srgbClr val="000000"/>
                  </a:outerShdw>
                </a:effectLst>
              </a:rPr>
              <a:t>	&gt;10%</a:t>
            </a:r>
            <a:br>
              <a:rPr lang="de-DE" sz="2100">
                <a:effectLst>
                  <a:outerShdw blurRad="38100" dist="38100" dir="2700000" algn="tl">
                    <a:srgbClr val="000000"/>
                  </a:outerShdw>
                </a:effectLst>
              </a:rPr>
            </a:br>
            <a:r>
              <a:rPr lang="de-DE" sz="2100">
                <a:effectLst>
                  <a:outerShdw blurRad="38100" dist="38100" dir="2700000" algn="tl">
                    <a:srgbClr val="000000"/>
                  </a:outerShdw>
                </a:effectLst>
              </a:rPr>
              <a:t>	unknown</a:t>
            </a:r>
            <a:endParaRPr lang="de-CH">
              <a:effectLst>
                <a:outerShdw blurRad="38100" dist="38100" dir="2700000" algn="tl">
                  <a:srgbClr val="000000"/>
                </a:outerShdw>
              </a:effectLst>
            </a:endParaRPr>
          </a:p>
        </p:txBody>
      </p:sp>
      <p:sp>
        <p:nvSpPr>
          <p:cNvPr id="180231" name="Rectangle 7"/>
          <p:cNvSpPr>
            <a:spLocks noChangeArrowheads="1"/>
          </p:cNvSpPr>
          <p:nvPr/>
        </p:nvSpPr>
        <p:spPr bwMode="auto">
          <a:xfrm>
            <a:off x="6299201" y="3886201"/>
            <a:ext cx="5738284" cy="722313"/>
          </a:xfrm>
          <a:prstGeom prst="rect">
            <a:avLst/>
          </a:prstGeom>
          <a:noFill/>
          <a:ln w="12700">
            <a:noFill/>
            <a:miter lim="800000"/>
            <a:headEnd/>
            <a:tailEnd/>
          </a:ln>
          <a:effectLst/>
        </p:spPr>
        <p:txBody>
          <a:bodyPr lIns="90487" tIns="44450" rIns="90487" bIns="44450"/>
          <a:lstStyle/>
          <a:p>
            <a:pPr algn="ctr" eaLnBrk="1" hangingPunct="1">
              <a:spcBef>
                <a:spcPct val="20000"/>
              </a:spcBef>
              <a:buClr>
                <a:schemeClr val="hlink"/>
              </a:buClr>
              <a:buFont typeface="Wingdings" pitchFamily="2" charset="2"/>
              <a:buNone/>
            </a:pPr>
            <a:r>
              <a:rPr lang="de-CH" sz="2100" b="1">
                <a:effectLst>
                  <a:outerShdw blurRad="38100" dist="38100" dir="2700000" algn="tl">
                    <a:srgbClr val="000000"/>
                  </a:outerShdw>
                </a:effectLst>
              </a:rPr>
              <a:t>Annual incidence of hepatoma</a:t>
            </a:r>
          </a:p>
        </p:txBody>
      </p:sp>
      <p:sp>
        <p:nvSpPr>
          <p:cNvPr id="180232" name="Rectangle 8"/>
          <p:cNvSpPr>
            <a:spLocks noChangeArrowheads="1"/>
          </p:cNvSpPr>
          <p:nvPr/>
        </p:nvSpPr>
        <p:spPr bwMode="auto">
          <a:xfrm>
            <a:off x="6807201" y="4419601"/>
            <a:ext cx="4034367" cy="1533525"/>
          </a:xfrm>
          <a:prstGeom prst="rect">
            <a:avLst/>
          </a:prstGeom>
          <a:noFill/>
          <a:ln w="12700">
            <a:noFill/>
            <a:miter lim="800000"/>
            <a:headEnd/>
            <a:tailEnd/>
          </a:ln>
          <a:effectLst/>
        </p:spPr>
        <p:txBody>
          <a:bodyPr lIns="90487" tIns="44450" rIns="90487" bIns="44450"/>
          <a:lstStyle/>
          <a:p>
            <a:pPr eaLnBrk="1" hangingPunct="1">
              <a:spcBef>
                <a:spcPct val="20000"/>
              </a:spcBef>
              <a:buClr>
                <a:schemeClr val="hlink"/>
              </a:buClr>
              <a:buFont typeface="Wingdings" pitchFamily="2" charset="2"/>
              <a:buNone/>
              <a:tabLst>
                <a:tab pos="381000" algn="l"/>
              </a:tabLst>
            </a:pPr>
            <a:r>
              <a:rPr lang="de-CH" sz="2100">
                <a:effectLst>
                  <a:outerShdw blurRad="38100" dist="38100" dir="2700000" algn="tl">
                    <a:srgbClr val="000000"/>
                  </a:outerShdw>
                </a:effectLst>
              </a:rPr>
              <a:t>incidence/100,000 population</a:t>
            </a:r>
          </a:p>
          <a:p>
            <a:pPr eaLnBrk="1" hangingPunct="1">
              <a:spcBef>
                <a:spcPct val="20000"/>
              </a:spcBef>
              <a:buClr>
                <a:schemeClr val="hlink"/>
              </a:buClr>
              <a:buFont typeface="Wingdings" pitchFamily="2" charset="2"/>
              <a:buNone/>
              <a:tabLst>
                <a:tab pos="381000" algn="l"/>
              </a:tabLst>
            </a:pPr>
            <a:r>
              <a:rPr lang="de-DE" sz="2100">
                <a:effectLst>
                  <a:outerShdw blurRad="38100" dist="38100" dir="2700000" algn="tl">
                    <a:srgbClr val="000000"/>
                  </a:outerShdw>
                </a:effectLst>
              </a:rPr>
              <a:t>	1-3</a:t>
            </a:r>
            <a:br>
              <a:rPr lang="de-DE" sz="2100">
                <a:effectLst>
                  <a:outerShdw blurRad="38100" dist="38100" dir="2700000" algn="tl">
                    <a:srgbClr val="000000"/>
                  </a:outerShdw>
                </a:effectLst>
              </a:rPr>
            </a:br>
            <a:r>
              <a:rPr lang="de-DE" sz="2100">
                <a:effectLst>
                  <a:outerShdw blurRad="38100" dist="38100" dir="2700000" algn="tl">
                    <a:srgbClr val="000000"/>
                  </a:outerShdw>
                </a:effectLst>
              </a:rPr>
              <a:t>	3-10</a:t>
            </a:r>
            <a:br>
              <a:rPr lang="de-DE" sz="2100">
                <a:effectLst>
                  <a:outerShdw blurRad="38100" dist="38100" dir="2700000" algn="tl">
                    <a:srgbClr val="000000"/>
                  </a:outerShdw>
                </a:effectLst>
              </a:rPr>
            </a:br>
            <a:r>
              <a:rPr lang="de-DE" sz="2100">
                <a:effectLst>
                  <a:outerShdw blurRad="38100" dist="38100" dir="2700000" algn="tl">
                    <a:srgbClr val="000000"/>
                  </a:outerShdw>
                </a:effectLst>
              </a:rPr>
              <a:t>	10-150</a:t>
            </a:r>
            <a:br>
              <a:rPr lang="de-DE" sz="2100">
                <a:effectLst>
                  <a:outerShdw blurRad="38100" dist="38100" dir="2700000" algn="tl">
                    <a:srgbClr val="000000"/>
                  </a:outerShdw>
                </a:effectLst>
              </a:rPr>
            </a:br>
            <a:r>
              <a:rPr lang="de-DE" sz="2100">
                <a:effectLst>
                  <a:outerShdw blurRad="38100" dist="38100" dir="2700000" algn="tl">
                    <a:srgbClr val="000000"/>
                  </a:outerShdw>
                </a:effectLst>
              </a:rPr>
              <a:t>	unknown</a:t>
            </a:r>
            <a:endParaRPr lang="de-CH" sz="3200">
              <a:effectLst>
                <a:outerShdw blurRad="38100" dist="38100" dir="2700000" algn="tl">
                  <a:srgbClr val="000000"/>
                </a:outerShdw>
              </a:effectLst>
            </a:endParaRPr>
          </a:p>
        </p:txBody>
      </p:sp>
      <p:grpSp>
        <p:nvGrpSpPr>
          <p:cNvPr id="2" name="Group 9"/>
          <p:cNvGrpSpPr>
            <a:grpSpLocks/>
          </p:cNvGrpSpPr>
          <p:nvPr/>
        </p:nvGrpSpPr>
        <p:grpSpPr bwMode="auto">
          <a:xfrm>
            <a:off x="1238251" y="4914900"/>
            <a:ext cx="285749" cy="1181100"/>
            <a:chOff x="523" y="3259"/>
            <a:chExt cx="135" cy="744"/>
          </a:xfrm>
        </p:grpSpPr>
        <p:sp>
          <p:nvSpPr>
            <p:cNvPr id="180234" name="Oval 10"/>
            <p:cNvSpPr>
              <a:spLocks noChangeArrowheads="1"/>
            </p:cNvSpPr>
            <p:nvPr/>
          </p:nvSpPr>
          <p:spPr bwMode="auto">
            <a:xfrm>
              <a:off x="523" y="3259"/>
              <a:ext cx="135" cy="149"/>
            </a:xfrm>
            <a:prstGeom prst="ellipse">
              <a:avLst/>
            </a:prstGeom>
            <a:solidFill>
              <a:srgbClr val="B9CAE1"/>
            </a:solidFill>
            <a:ln w="12700">
              <a:solidFill>
                <a:schemeClr val="tx1"/>
              </a:solidFill>
              <a:round/>
              <a:headEnd/>
              <a:tailEnd/>
            </a:ln>
            <a:effectLst/>
          </p:spPr>
          <p:txBody>
            <a:bodyPr wrap="none" anchor="ctr"/>
            <a:lstStyle/>
            <a:p>
              <a:endParaRPr lang="en-US"/>
            </a:p>
          </p:txBody>
        </p:sp>
        <p:sp>
          <p:nvSpPr>
            <p:cNvPr id="180235" name="Oval 11"/>
            <p:cNvSpPr>
              <a:spLocks noChangeArrowheads="1"/>
            </p:cNvSpPr>
            <p:nvPr/>
          </p:nvSpPr>
          <p:spPr bwMode="auto">
            <a:xfrm>
              <a:off x="523" y="3442"/>
              <a:ext cx="135" cy="149"/>
            </a:xfrm>
            <a:prstGeom prst="ellipse">
              <a:avLst/>
            </a:prstGeom>
            <a:solidFill>
              <a:srgbClr val="76ACCE"/>
            </a:solidFill>
            <a:ln w="12700">
              <a:solidFill>
                <a:schemeClr val="tx1"/>
              </a:solidFill>
              <a:round/>
              <a:headEnd/>
              <a:tailEnd/>
            </a:ln>
            <a:effectLst/>
          </p:spPr>
          <p:txBody>
            <a:bodyPr wrap="none" anchor="ctr"/>
            <a:lstStyle/>
            <a:p>
              <a:endParaRPr lang="en-US"/>
            </a:p>
          </p:txBody>
        </p:sp>
        <p:sp>
          <p:nvSpPr>
            <p:cNvPr id="180236" name="Oval 12"/>
            <p:cNvSpPr>
              <a:spLocks noChangeArrowheads="1"/>
            </p:cNvSpPr>
            <p:nvPr/>
          </p:nvSpPr>
          <p:spPr bwMode="auto">
            <a:xfrm>
              <a:off x="523" y="3637"/>
              <a:ext cx="135" cy="149"/>
            </a:xfrm>
            <a:prstGeom prst="ellipse">
              <a:avLst/>
            </a:prstGeom>
            <a:solidFill>
              <a:srgbClr val="1F70C1"/>
            </a:solidFill>
            <a:ln w="12700">
              <a:solidFill>
                <a:schemeClr val="tx1"/>
              </a:solidFill>
              <a:round/>
              <a:headEnd/>
              <a:tailEnd/>
            </a:ln>
            <a:effectLst/>
          </p:spPr>
          <p:txBody>
            <a:bodyPr wrap="none" anchor="ctr"/>
            <a:lstStyle/>
            <a:p>
              <a:endParaRPr lang="en-US"/>
            </a:p>
          </p:txBody>
        </p:sp>
        <p:sp>
          <p:nvSpPr>
            <p:cNvPr id="180237" name="Oval 13"/>
            <p:cNvSpPr>
              <a:spLocks noChangeArrowheads="1"/>
            </p:cNvSpPr>
            <p:nvPr/>
          </p:nvSpPr>
          <p:spPr bwMode="auto">
            <a:xfrm>
              <a:off x="523" y="3854"/>
              <a:ext cx="135" cy="149"/>
            </a:xfrm>
            <a:prstGeom prst="ellipse">
              <a:avLst/>
            </a:prstGeom>
            <a:solidFill>
              <a:schemeClr val="bg1"/>
            </a:solidFill>
            <a:ln w="12700">
              <a:solidFill>
                <a:schemeClr val="tx1"/>
              </a:solidFill>
              <a:round/>
              <a:headEnd/>
              <a:tailEnd/>
            </a:ln>
            <a:effectLst/>
          </p:spPr>
          <p:txBody>
            <a:bodyPr wrap="none" anchor="ctr"/>
            <a:lstStyle/>
            <a:p>
              <a:endParaRPr lang="en-US"/>
            </a:p>
          </p:txBody>
        </p:sp>
      </p:grpSp>
      <p:grpSp>
        <p:nvGrpSpPr>
          <p:cNvPr id="3" name="Group 14"/>
          <p:cNvGrpSpPr>
            <a:grpSpLocks/>
          </p:cNvGrpSpPr>
          <p:nvPr/>
        </p:nvGrpSpPr>
        <p:grpSpPr bwMode="auto">
          <a:xfrm>
            <a:off x="7027333" y="5237164"/>
            <a:ext cx="287867" cy="1163637"/>
            <a:chOff x="3312" y="3270"/>
            <a:chExt cx="136" cy="733"/>
          </a:xfrm>
        </p:grpSpPr>
        <p:sp>
          <p:nvSpPr>
            <p:cNvPr id="180239" name="Oval 15"/>
            <p:cNvSpPr>
              <a:spLocks noChangeArrowheads="1"/>
            </p:cNvSpPr>
            <p:nvPr/>
          </p:nvSpPr>
          <p:spPr bwMode="auto">
            <a:xfrm>
              <a:off x="3312" y="3270"/>
              <a:ext cx="136" cy="149"/>
            </a:xfrm>
            <a:prstGeom prst="ellipse">
              <a:avLst/>
            </a:prstGeom>
            <a:solidFill>
              <a:srgbClr val="FFBBBD"/>
            </a:solidFill>
            <a:ln w="12700">
              <a:solidFill>
                <a:schemeClr val="tx1"/>
              </a:solidFill>
              <a:round/>
              <a:headEnd/>
              <a:tailEnd/>
            </a:ln>
            <a:effectLst/>
          </p:spPr>
          <p:txBody>
            <a:bodyPr wrap="none" anchor="ctr"/>
            <a:lstStyle/>
            <a:p>
              <a:endParaRPr lang="en-US"/>
            </a:p>
          </p:txBody>
        </p:sp>
        <p:sp>
          <p:nvSpPr>
            <p:cNvPr id="180240" name="Oval 16"/>
            <p:cNvSpPr>
              <a:spLocks noChangeArrowheads="1"/>
            </p:cNvSpPr>
            <p:nvPr/>
          </p:nvSpPr>
          <p:spPr bwMode="auto">
            <a:xfrm>
              <a:off x="3312" y="3453"/>
              <a:ext cx="136" cy="149"/>
            </a:xfrm>
            <a:prstGeom prst="ellipse">
              <a:avLst/>
            </a:prstGeom>
            <a:solidFill>
              <a:srgbClr val="FF7C80"/>
            </a:solidFill>
            <a:ln w="12700">
              <a:solidFill>
                <a:schemeClr val="tx1"/>
              </a:solidFill>
              <a:round/>
              <a:headEnd/>
              <a:tailEnd/>
            </a:ln>
            <a:effectLst/>
          </p:spPr>
          <p:txBody>
            <a:bodyPr wrap="none" anchor="ctr"/>
            <a:lstStyle/>
            <a:p>
              <a:endParaRPr lang="en-US"/>
            </a:p>
          </p:txBody>
        </p:sp>
        <p:sp>
          <p:nvSpPr>
            <p:cNvPr id="180241" name="Oval 17"/>
            <p:cNvSpPr>
              <a:spLocks noChangeArrowheads="1"/>
            </p:cNvSpPr>
            <p:nvPr/>
          </p:nvSpPr>
          <p:spPr bwMode="auto">
            <a:xfrm>
              <a:off x="3312" y="3637"/>
              <a:ext cx="136" cy="149"/>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180242" name="Oval 18"/>
            <p:cNvSpPr>
              <a:spLocks noChangeArrowheads="1"/>
            </p:cNvSpPr>
            <p:nvPr/>
          </p:nvSpPr>
          <p:spPr bwMode="auto">
            <a:xfrm>
              <a:off x="3312" y="3854"/>
              <a:ext cx="136" cy="149"/>
            </a:xfrm>
            <a:prstGeom prst="ellipse">
              <a:avLst/>
            </a:prstGeom>
            <a:solidFill>
              <a:schemeClr val="bg1"/>
            </a:solidFill>
            <a:ln w="12700">
              <a:solidFill>
                <a:schemeClr val="tx1"/>
              </a:solidFill>
              <a:round/>
              <a:headEnd/>
              <a:tailEnd/>
            </a:ln>
            <a:effectLst/>
          </p:spPr>
          <p:txBody>
            <a:bodyPr wrap="none" anchor="ctr"/>
            <a:lstStyle/>
            <a:p>
              <a:endParaRPr lang="en-US"/>
            </a:p>
          </p:txBody>
        </p:sp>
      </p:grpSp>
      <p:sp>
        <p:nvSpPr>
          <p:cNvPr id="180243" name="Rectangle 19"/>
          <p:cNvSpPr>
            <a:spLocks noGrp="1" noRot="1" noChangeArrowheads="1"/>
          </p:cNvSpPr>
          <p:nvPr>
            <p:ph type="title"/>
          </p:nvPr>
        </p:nvSpPr>
        <p:spPr>
          <a:xfrm>
            <a:off x="0" y="0"/>
            <a:ext cx="12192000" cy="1143000"/>
          </a:xfrm>
        </p:spPr>
        <p:txBody>
          <a:bodyPr>
            <a:normAutofit fontScale="90000"/>
          </a:bodyPr>
          <a:lstStyle/>
          <a:p>
            <a:r>
              <a:rPr lang="de-CH" sz="4000" b="1"/>
              <a:t>Geographic Distribution of HBV Carriers and Incidence of Hepatoma</a:t>
            </a:r>
            <a:endParaRPr lang="en-GB" sz="4000" b="1"/>
          </a:p>
        </p:txBody>
      </p:sp>
    </p:spTree>
    <p:extLst>
      <p:ext uri="{BB962C8B-B14F-4D97-AF65-F5344CB8AC3E}">
        <p14:creationId xmlns:p14="http://schemas.microsoft.com/office/powerpoint/2010/main" xmlns="" val="10060872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jvn02"/>
          <p:cNvPicPr>
            <a:picLocks noChangeAspect="1" noChangeArrowheads="1"/>
          </p:cNvPicPr>
          <p:nvPr/>
        </p:nvPicPr>
        <p:blipFill>
          <a:blip r:embed="rId2"/>
          <a:srcRect/>
          <a:stretch>
            <a:fillRect/>
          </a:stretch>
        </p:blipFill>
        <p:spPr bwMode="auto">
          <a:xfrm>
            <a:off x="609600" y="2514600"/>
            <a:ext cx="5588000" cy="3352800"/>
          </a:xfrm>
          <a:prstGeom prst="rect">
            <a:avLst/>
          </a:prstGeom>
          <a:noFill/>
        </p:spPr>
      </p:pic>
      <p:pic>
        <p:nvPicPr>
          <p:cNvPr id="182275" name="Picture 3" descr="jvn02a"/>
          <p:cNvPicPr>
            <a:picLocks noChangeAspect="1" noChangeArrowheads="1"/>
          </p:cNvPicPr>
          <p:nvPr/>
        </p:nvPicPr>
        <p:blipFill>
          <a:blip r:embed="rId3"/>
          <a:srcRect/>
          <a:stretch>
            <a:fillRect/>
          </a:stretch>
        </p:blipFill>
        <p:spPr bwMode="auto">
          <a:xfrm>
            <a:off x="6299200" y="2438400"/>
            <a:ext cx="5283200" cy="3352800"/>
          </a:xfrm>
          <a:prstGeom prst="rect">
            <a:avLst/>
          </a:prstGeom>
          <a:noFill/>
        </p:spPr>
      </p:pic>
      <p:sp>
        <p:nvSpPr>
          <p:cNvPr id="182276" name="Text Box 4"/>
          <p:cNvSpPr txBox="1">
            <a:spLocks noChangeArrowheads="1"/>
          </p:cNvSpPr>
          <p:nvPr/>
        </p:nvSpPr>
        <p:spPr bwMode="auto">
          <a:xfrm>
            <a:off x="1625600" y="228600"/>
            <a:ext cx="9855200" cy="1015663"/>
          </a:xfrm>
          <a:prstGeom prst="rect">
            <a:avLst/>
          </a:prstGeom>
          <a:noFill/>
          <a:ln w="9525">
            <a:noFill/>
            <a:miter lim="800000"/>
            <a:headEnd/>
            <a:tailEnd/>
          </a:ln>
          <a:effectLst/>
        </p:spPr>
        <p:txBody>
          <a:bodyPr>
            <a:spAutoFit/>
          </a:bodyPr>
          <a:lstStyle/>
          <a:p>
            <a:pPr eaLnBrk="1" hangingPunct="1">
              <a:spcBef>
                <a:spcPct val="50000"/>
              </a:spcBef>
            </a:pPr>
            <a:r>
              <a:rPr lang="en-US" sz="2400" b="1" u="sng">
                <a:latin typeface="Times New Roman" pitchFamily="18" charset="0"/>
                <a:cs typeface="Arial" charset="0"/>
              </a:rPr>
              <a:t>HCC</a:t>
            </a:r>
            <a:r>
              <a:rPr lang="en-US" sz="2400" b="1">
                <a:latin typeface="Times New Roman" pitchFamily="18" charset="0"/>
                <a:cs typeface="Arial" charset="0"/>
              </a:rPr>
              <a:t> : </a:t>
            </a:r>
            <a:r>
              <a:rPr lang="en-US" b="1">
                <a:cs typeface="Arial" charset="0"/>
              </a:rPr>
              <a:t>[HEP B ]</a:t>
            </a:r>
            <a:r>
              <a:rPr lang="en-US" sz="2400" b="1">
                <a:latin typeface="Times New Roman" pitchFamily="18" charset="0"/>
                <a:cs typeface="Arial" charset="0"/>
              </a:rPr>
              <a:t> </a:t>
            </a:r>
          </a:p>
          <a:p>
            <a:pPr eaLnBrk="1" hangingPunct="1">
              <a:spcBef>
                <a:spcPct val="50000"/>
              </a:spcBef>
            </a:pPr>
            <a:r>
              <a:rPr lang="en-US" sz="2400" b="1">
                <a:latin typeface="Times New Roman" pitchFamily="18" charset="0"/>
                <a:cs typeface="Arial" charset="0"/>
              </a:rPr>
              <a:t>1-MULTIFOCAL    2-NODULAR</a:t>
            </a:r>
          </a:p>
        </p:txBody>
      </p:sp>
    </p:spTree>
    <p:extLst>
      <p:ext uri="{BB962C8B-B14F-4D97-AF65-F5344CB8AC3E}">
        <p14:creationId xmlns:p14="http://schemas.microsoft.com/office/powerpoint/2010/main" xmlns="" val="10890921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rrowheads="1"/>
          </p:cNvSpPr>
          <p:nvPr>
            <p:ph type="title"/>
          </p:nvPr>
        </p:nvSpPr>
        <p:spPr/>
        <p:txBody>
          <a:bodyPr/>
          <a:lstStyle/>
          <a:p>
            <a:r>
              <a:rPr lang="en-US"/>
              <a:t>Familial transmission in UAE</a:t>
            </a:r>
          </a:p>
        </p:txBody>
      </p:sp>
      <p:sp>
        <p:nvSpPr>
          <p:cNvPr id="186371" name="Rectangle 3"/>
          <p:cNvSpPr>
            <a:spLocks noGrp="1" noRot="1" noChangeArrowheads="1"/>
          </p:cNvSpPr>
          <p:nvPr>
            <p:ph type="body" idx="1"/>
          </p:nvPr>
        </p:nvSpPr>
        <p:spPr/>
        <p:txBody>
          <a:bodyPr/>
          <a:lstStyle/>
          <a:p>
            <a:pPr>
              <a:lnSpc>
                <a:spcPct val="90000"/>
              </a:lnSpc>
            </a:pPr>
            <a:r>
              <a:rPr lang="en-US" sz="2800" dirty="0"/>
              <a:t>Family A- [Abu </a:t>
            </a:r>
            <a:r>
              <a:rPr lang="en-US" sz="2800" dirty="0" err="1"/>
              <a:t>dhabi</a:t>
            </a:r>
            <a:r>
              <a:rPr lang="en-US" sz="2800" dirty="0"/>
              <a:t>]----     </a:t>
            </a:r>
            <a:r>
              <a:rPr lang="en-US" sz="2800" dirty="0" smtClean="0"/>
              <a:t> 23            </a:t>
            </a:r>
            <a:r>
              <a:rPr lang="en-US" sz="2800" dirty="0"/>
              <a:t>3 families</a:t>
            </a:r>
          </a:p>
          <a:p>
            <a:pPr>
              <a:lnSpc>
                <a:spcPct val="90000"/>
              </a:lnSpc>
            </a:pPr>
            <a:r>
              <a:rPr lang="en-US" sz="2800" dirty="0"/>
              <a:t>Family B  [Al-</a:t>
            </a:r>
            <a:r>
              <a:rPr lang="en-US" sz="2800" dirty="0" err="1"/>
              <a:t>Ain</a:t>
            </a:r>
            <a:r>
              <a:rPr lang="en-US" sz="2800" dirty="0"/>
              <a:t>]                </a:t>
            </a:r>
            <a:r>
              <a:rPr lang="en-US" sz="2800" dirty="0" smtClean="0"/>
              <a:t>   11            </a:t>
            </a:r>
            <a:r>
              <a:rPr lang="en-US" sz="2800" dirty="0"/>
              <a:t>2 families</a:t>
            </a:r>
          </a:p>
          <a:p>
            <a:pPr>
              <a:lnSpc>
                <a:spcPct val="90000"/>
              </a:lnSpc>
            </a:pPr>
            <a:r>
              <a:rPr lang="en-US" sz="2800" dirty="0"/>
              <a:t>Family C  [Dubai]                </a:t>
            </a:r>
            <a:r>
              <a:rPr lang="en-US" sz="2800" dirty="0" smtClean="0"/>
              <a:t>    11            </a:t>
            </a:r>
            <a:r>
              <a:rPr lang="en-US" sz="2800" dirty="0"/>
              <a:t>2 families</a:t>
            </a:r>
          </a:p>
          <a:p>
            <a:pPr>
              <a:lnSpc>
                <a:spcPct val="90000"/>
              </a:lnSpc>
            </a:pPr>
            <a:r>
              <a:rPr lang="en-US" sz="2800" dirty="0"/>
              <a:t>Family D  [</a:t>
            </a:r>
            <a:r>
              <a:rPr lang="en-US" sz="2800" dirty="0" err="1"/>
              <a:t>Ras-alkhaima</a:t>
            </a:r>
            <a:r>
              <a:rPr lang="en-US" sz="2800" dirty="0"/>
              <a:t>]     </a:t>
            </a:r>
            <a:r>
              <a:rPr lang="en-US" sz="2800" dirty="0" smtClean="0"/>
              <a:t>  9            </a:t>
            </a:r>
            <a:r>
              <a:rPr lang="en-US" sz="2800" dirty="0"/>
              <a:t>2 families</a:t>
            </a:r>
          </a:p>
          <a:p>
            <a:pPr>
              <a:lnSpc>
                <a:spcPct val="90000"/>
              </a:lnSpc>
            </a:pPr>
            <a:r>
              <a:rPr lang="en-US" sz="2800" dirty="0"/>
              <a:t>Family E  [Sharjah]               </a:t>
            </a:r>
            <a:r>
              <a:rPr lang="en-US" sz="2800" dirty="0" smtClean="0"/>
              <a:t>   7            </a:t>
            </a:r>
            <a:r>
              <a:rPr lang="en-US" sz="2800" dirty="0"/>
              <a:t>2 families</a:t>
            </a:r>
          </a:p>
          <a:p>
            <a:pPr>
              <a:lnSpc>
                <a:spcPct val="90000"/>
              </a:lnSpc>
            </a:pPr>
            <a:r>
              <a:rPr lang="en-US" sz="2800" dirty="0"/>
              <a:t>Family F  [</a:t>
            </a:r>
            <a:r>
              <a:rPr lang="en-US" sz="2800" dirty="0" err="1"/>
              <a:t>Fujaira</a:t>
            </a:r>
            <a:r>
              <a:rPr lang="en-US" sz="2800" dirty="0"/>
              <a:t> ]              </a:t>
            </a:r>
            <a:r>
              <a:rPr lang="en-US" sz="2800" dirty="0" smtClean="0"/>
              <a:t>     </a:t>
            </a:r>
            <a:r>
              <a:rPr lang="en-US" sz="2800" dirty="0"/>
              <a:t>6            1 family</a:t>
            </a:r>
          </a:p>
          <a:p>
            <a:pPr>
              <a:lnSpc>
                <a:spcPct val="90000"/>
              </a:lnSpc>
            </a:pPr>
            <a:r>
              <a:rPr lang="en-US" sz="2800" dirty="0"/>
              <a:t>Family G  [Oman]               </a:t>
            </a:r>
            <a:r>
              <a:rPr lang="en-US" sz="2800" dirty="0" smtClean="0"/>
              <a:t>     </a:t>
            </a:r>
            <a:r>
              <a:rPr lang="en-US" sz="2800" dirty="0"/>
              <a:t>7            1 family</a:t>
            </a:r>
          </a:p>
          <a:p>
            <a:pPr>
              <a:lnSpc>
                <a:spcPct val="90000"/>
              </a:lnSpc>
            </a:pPr>
            <a:r>
              <a:rPr lang="en-US" sz="2800" dirty="0"/>
              <a:t>Family H  [Saudi]                </a:t>
            </a:r>
            <a:r>
              <a:rPr lang="en-US" sz="2800" dirty="0" smtClean="0"/>
              <a:t>     </a:t>
            </a:r>
            <a:r>
              <a:rPr lang="en-US" sz="2800" dirty="0"/>
              <a:t>4            1 family</a:t>
            </a:r>
          </a:p>
          <a:p>
            <a:pPr>
              <a:lnSpc>
                <a:spcPct val="90000"/>
              </a:lnSpc>
            </a:pPr>
            <a:r>
              <a:rPr lang="en-US" sz="2800" dirty="0"/>
              <a:t>Family I    [Syria]                </a:t>
            </a:r>
            <a:r>
              <a:rPr lang="en-US" sz="2800" dirty="0" smtClean="0"/>
              <a:t>      </a:t>
            </a:r>
            <a:r>
              <a:rPr lang="en-US" sz="2800" dirty="0"/>
              <a:t>5           1 family</a:t>
            </a:r>
          </a:p>
          <a:p>
            <a:pPr>
              <a:lnSpc>
                <a:spcPct val="90000"/>
              </a:lnSpc>
            </a:pPr>
            <a:endParaRPr lang="en-US" sz="2800" dirty="0"/>
          </a:p>
        </p:txBody>
      </p:sp>
    </p:spTree>
    <p:extLst>
      <p:ext uri="{BB962C8B-B14F-4D97-AF65-F5344CB8AC3E}">
        <p14:creationId xmlns:p14="http://schemas.microsoft.com/office/powerpoint/2010/main" xmlns="" val="5379732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rrowheads="1"/>
          </p:cNvSpPr>
          <p:nvPr>
            <p:ph type="title"/>
          </p:nvPr>
        </p:nvSpPr>
        <p:spPr/>
        <p:txBody>
          <a:bodyPr/>
          <a:lstStyle/>
          <a:p>
            <a:endParaRPr lang="en-US" dirty="0"/>
          </a:p>
        </p:txBody>
      </p:sp>
      <p:graphicFrame>
        <p:nvGraphicFramePr>
          <p:cNvPr id="185347" name="Object 3"/>
          <p:cNvGraphicFramePr>
            <a:graphicFrameLocks noGrp="1" noChangeAspect="1"/>
          </p:cNvGraphicFramePr>
          <p:nvPr>
            <p:ph idx="1"/>
          </p:nvPr>
        </p:nvGraphicFramePr>
        <p:xfrm>
          <a:off x="2510367" y="2197100"/>
          <a:ext cx="6853767" cy="3603625"/>
        </p:xfrm>
        <a:graphic>
          <a:graphicData uri="http://schemas.openxmlformats.org/presentationml/2006/ole">
            <p:oleObj spid="_x0000_s533506" name="Bitmap Image" r:id="rId3" imgW="3019048" imgH="2247619" progId="PBrush">
              <p:embed/>
            </p:oleObj>
          </a:graphicData>
        </a:graphic>
      </p:graphicFrame>
    </p:spTree>
    <p:extLst>
      <p:ext uri="{BB962C8B-B14F-4D97-AF65-F5344CB8AC3E}">
        <p14:creationId xmlns:p14="http://schemas.microsoft.com/office/powerpoint/2010/main" xmlns="" val="12143921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rrowheads="1"/>
          </p:cNvSpPr>
          <p:nvPr>
            <p:ph type="ctrTitle"/>
          </p:nvPr>
        </p:nvSpPr>
        <p:spPr>
          <a:xfrm>
            <a:off x="719667" y="1125538"/>
            <a:ext cx="10871200" cy="4648200"/>
          </a:xfrm>
        </p:spPr>
        <p:txBody>
          <a:bodyPr>
            <a:normAutofit fontScale="90000"/>
          </a:bodyPr>
          <a:lstStyle/>
          <a:p>
            <a:r>
              <a:rPr lang="en-US" sz="6600" b="1" dirty="0">
                <a:latin typeface="Verdana" pitchFamily="34" charset="0"/>
              </a:rPr>
              <a:t>HEPATITIS-C</a:t>
            </a:r>
            <a:r>
              <a:rPr lang="en-US" sz="4800" b="1" dirty="0">
                <a:solidFill>
                  <a:srgbClr val="FFFF00"/>
                </a:solidFill>
                <a:latin typeface="Verdana" pitchFamily="34" charset="0"/>
              </a:rPr>
              <a:t/>
            </a:r>
            <a:br>
              <a:rPr lang="en-US" sz="4800" b="1" dirty="0">
                <a:solidFill>
                  <a:srgbClr val="FFFF00"/>
                </a:solidFill>
                <a:latin typeface="Verdana" pitchFamily="34" charset="0"/>
              </a:rPr>
            </a:br>
            <a:r>
              <a:rPr lang="en-US" sz="4000" b="1" dirty="0">
                <a:latin typeface="Verdana" pitchFamily="34" charset="0"/>
              </a:rPr>
              <a:t>Epidemiology –	Middle East</a:t>
            </a:r>
            <a:br>
              <a:rPr lang="en-US" sz="4000" b="1" dirty="0">
                <a:latin typeface="Verdana" pitchFamily="34" charset="0"/>
              </a:rPr>
            </a:br>
            <a:r>
              <a:rPr lang="en-US" sz="3200" b="1" dirty="0">
                <a:latin typeface="Verdana" pitchFamily="34" charset="0"/>
              </a:rPr>
              <a:t>EASL 2005</a:t>
            </a:r>
            <a:br>
              <a:rPr lang="en-US" sz="3200" b="1" dirty="0">
                <a:latin typeface="Verdana" pitchFamily="34" charset="0"/>
              </a:rPr>
            </a:br>
            <a:r>
              <a:rPr lang="en-US" sz="3200" b="1" dirty="0">
                <a:latin typeface="Verdana" pitchFamily="34" charset="0"/>
              </a:rPr>
              <a:t/>
            </a:r>
            <a:br>
              <a:rPr lang="en-US" sz="3200" b="1" dirty="0">
                <a:latin typeface="Verdana" pitchFamily="34" charset="0"/>
              </a:rPr>
            </a:br>
            <a:r>
              <a:rPr lang="en-US" sz="3200" b="1" dirty="0">
                <a:latin typeface="Verdana" pitchFamily="34" charset="0"/>
              </a:rPr>
              <a:t/>
            </a:r>
            <a:br>
              <a:rPr lang="en-US" sz="3200" b="1" dirty="0">
                <a:latin typeface="Verdana" pitchFamily="34" charset="0"/>
              </a:rPr>
            </a:br>
            <a:r>
              <a:rPr lang="en-US" sz="3200" b="1" dirty="0">
                <a:latin typeface="Verdana" pitchFamily="34" charset="0"/>
              </a:rPr>
              <a:t/>
            </a:r>
            <a:br>
              <a:rPr lang="en-US" sz="3200" b="1" dirty="0">
                <a:latin typeface="Verdana" pitchFamily="34" charset="0"/>
              </a:rPr>
            </a:br>
            <a:r>
              <a:rPr lang="en-US" sz="3200" b="1" dirty="0">
                <a:latin typeface="Verdana" pitchFamily="34" charset="0"/>
              </a:rPr>
              <a:t/>
            </a:r>
            <a:br>
              <a:rPr lang="en-US" sz="3200" b="1" dirty="0">
                <a:latin typeface="Verdana" pitchFamily="34" charset="0"/>
              </a:rPr>
            </a:br>
            <a:r>
              <a:rPr lang="en-US" sz="3200" b="1" dirty="0">
                <a:latin typeface="Verdana" pitchFamily="34" charset="0"/>
              </a:rPr>
              <a:t/>
            </a:r>
            <a:br>
              <a:rPr lang="en-US" sz="3200" b="1" dirty="0">
                <a:latin typeface="Verdana" pitchFamily="34" charset="0"/>
              </a:rPr>
            </a:br>
            <a:endParaRPr lang="en-US" sz="2800" i="1" dirty="0">
              <a:solidFill>
                <a:schemeClr val="tx1"/>
              </a:solidFill>
            </a:endParaRPr>
          </a:p>
        </p:txBody>
      </p:sp>
    </p:spTree>
    <p:extLst>
      <p:ext uri="{BB962C8B-B14F-4D97-AF65-F5344CB8AC3E}">
        <p14:creationId xmlns:p14="http://schemas.microsoft.com/office/powerpoint/2010/main" xmlns="" val="5870957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Freeform 2"/>
          <p:cNvSpPr>
            <a:spLocks/>
          </p:cNvSpPr>
          <p:nvPr/>
        </p:nvSpPr>
        <p:spPr bwMode="auto">
          <a:xfrm>
            <a:off x="7414685" y="992188"/>
            <a:ext cx="12700" cy="12700"/>
          </a:xfrm>
          <a:custGeom>
            <a:avLst/>
            <a:gdLst/>
            <a:ahLst/>
            <a:cxnLst>
              <a:cxn ang="0">
                <a:pos x="4" y="25"/>
              </a:cxn>
              <a:cxn ang="0">
                <a:pos x="0" y="0"/>
              </a:cxn>
              <a:cxn ang="0">
                <a:pos x="19" y="14"/>
              </a:cxn>
              <a:cxn ang="0">
                <a:pos x="4" y="25"/>
              </a:cxn>
            </a:cxnLst>
            <a:rect l="0" t="0" r="r" b="b"/>
            <a:pathLst>
              <a:path w="19" h="25">
                <a:moveTo>
                  <a:pt x="4" y="25"/>
                </a:moveTo>
                <a:lnTo>
                  <a:pt x="0" y="0"/>
                </a:lnTo>
                <a:lnTo>
                  <a:pt x="19" y="14"/>
                </a:lnTo>
                <a:lnTo>
                  <a:pt x="4" y="25"/>
                </a:lnTo>
                <a:close/>
              </a:path>
            </a:pathLst>
          </a:custGeom>
          <a:solidFill>
            <a:srgbClr val="0000FF"/>
          </a:solidFill>
          <a:ln w="9525">
            <a:noFill/>
            <a:round/>
            <a:headEnd/>
            <a:tailEnd/>
          </a:ln>
        </p:spPr>
        <p:txBody>
          <a:bodyPr/>
          <a:lstStyle/>
          <a:p>
            <a:endParaRPr lang="en-US"/>
          </a:p>
        </p:txBody>
      </p:sp>
      <p:sp>
        <p:nvSpPr>
          <p:cNvPr id="188419" name="Freeform 3"/>
          <p:cNvSpPr>
            <a:spLocks/>
          </p:cNvSpPr>
          <p:nvPr/>
        </p:nvSpPr>
        <p:spPr bwMode="auto">
          <a:xfrm>
            <a:off x="8324851" y="3930650"/>
            <a:ext cx="21167" cy="14288"/>
          </a:xfrm>
          <a:custGeom>
            <a:avLst/>
            <a:gdLst/>
            <a:ahLst/>
            <a:cxnLst>
              <a:cxn ang="0">
                <a:pos x="0" y="0"/>
              </a:cxn>
              <a:cxn ang="0">
                <a:pos x="9" y="12"/>
              </a:cxn>
              <a:cxn ang="0">
                <a:pos x="31" y="26"/>
              </a:cxn>
              <a:cxn ang="0">
                <a:pos x="0" y="0"/>
              </a:cxn>
            </a:cxnLst>
            <a:rect l="0" t="0" r="r" b="b"/>
            <a:pathLst>
              <a:path w="31" h="26">
                <a:moveTo>
                  <a:pt x="0" y="0"/>
                </a:moveTo>
                <a:lnTo>
                  <a:pt x="9" y="12"/>
                </a:lnTo>
                <a:lnTo>
                  <a:pt x="31" y="26"/>
                </a:lnTo>
                <a:lnTo>
                  <a:pt x="0" y="0"/>
                </a:lnTo>
                <a:close/>
              </a:path>
            </a:pathLst>
          </a:custGeom>
          <a:solidFill>
            <a:srgbClr val="0000FF"/>
          </a:solidFill>
          <a:ln w="9525">
            <a:noFill/>
            <a:round/>
            <a:headEnd/>
            <a:tailEnd/>
          </a:ln>
        </p:spPr>
        <p:txBody>
          <a:bodyPr/>
          <a:lstStyle/>
          <a:p>
            <a:endParaRPr lang="en-US"/>
          </a:p>
        </p:txBody>
      </p:sp>
      <p:sp>
        <p:nvSpPr>
          <p:cNvPr id="188420" name="Rectangle 4"/>
          <p:cNvSpPr>
            <a:spLocks noChangeArrowheads="1"/>
          </p:cNvSpPr>
          <p:nvPr/>
        </p:nvSpPr>
        <p:spPr bwMode="auto">
          <a:xfrm>
            <a:off x="480484" y="696913"/>
            <a:ext cx="65" cy="369332"/>
          </a:xfrm>
          <a:prstGeom prst="rect">
            <a:avLst/>
          </a:prstGeom>
          <a:noFill/>
          <a:ln w="9525">
            <a:noFill/>
            <a:miter lim="800000"/>
            <a:headEnd/>
            <a:tailEnd/>
          </a:ln>
        </p:spPr>
        <p:txBody>
          <a:bodyPr wrap="none" lIns="0" tIns="0" rIns="0" bIns="0">
            <a:spAutoFit/>
          </a:bodyPr>
          <a:lstStyle/>
          <a:p>
            <a:pPr>
              <a:spcBef>
                <a:spcPct val="50000"/>
              </a:spcBef>
            </a:pPr>
            <a:endParaRPr lang="en-GB" sz="2400">
              <a:solidFill>
                <a:schemeClr val="bg1"/>
              </a:solidFill>
              <a:latin typeface="RotisSansSerif" pitchFamily="2" charset="0"/>
              <a:cs typeface="Times New Roman" pitchFamily="18" charset="0"/>
            </a:endParaRPr>
          </a:p>
        </p:txBody>
      </p:sp>
      <p:grpSp>
        <p:nvGrpSpPr>
          <p:cNvPr id="2" name="Group 5"/>
          <p:cNvGrpSpPr>
            <a:grpSpLocks/>
          </p:cNvGrpSpPr>
          <p:nvPr/>
        </p:nvGrpSpPr>
        <p:grpSpPr bwMode="auto">
          <a:xfrm>
            <a:off x="637118" y="1109663"/>
            <a:ext cx="11053233" cy="5346700"/>
            <a:chOff x="301" y="429"/>
            <a:chExt cx="5222" cy="3368"/>
          </a:xfrm>
        </p:grpSpPr>
        <p:sp>
          <p:nvSpPr>
            <p:cNvPr id="188422" name="Freeform 6"/>
            <p:cNvSpPr>
              <a:spLocks/>
            </p:cNvSpPr>
            <p:nvPr/>
          </p:nvSpPr>
          <p:spPr bwMode="ltGray">
            <a:xfrm>
              <a:off x="2521" y="1821"/>
              <a:ext cx="1082" cy="1505"/>
            </a:xfrm>
            <a:custGeom>
              <a:avLst/>
              <a:gdLst/>
              <a:ahLst/>
              <a:cxnLst>
                <a:cxn ang="0">
                  <a:pos x="2158" y="361"/>
                </a:cxn>
                <a:cxn ang="0">
                  <a:pos x="1868" y="263"/>
                </a:cxn>
                <a:cxn ang="0">
                  <a:pos x="1733" y="425"/>
                </a:cxn>
                <a:cxn ang="0">
                  <a:pos x="1624" y="373"/>
                </a:cxn>
                <a:cxn ang="0">
                  <a:pos x="1416" y="288"/>
                </a:cxn>
                <a:cxn ang="0">
                  <a:pos x="1336" y="153"/>
                </a:cxn>
                <a:cxn ang="0">
                  <a:pos x="1204" y="0"/>
                </a:cxn>
                <a:cxn ang="0">
                  <a:pos x="750" y="91"/>
                </a:cxn>
                <a:cxn ang="0">
                  <a:pos x="515" y="52"/>
                </a:cxn>
                <a:cxn ang="0">
                  <a:pos x="393" y="228"/>
                </a:cxn>
                <a:cxn ang="0">
                  <a:pos x="285" y="521"/>
                </a:cxn>
                <a:cxn ang="0">
                  <a:pos x="107" y="778"/>
                </a:cxn>
                <a:cxn ang="0">
                  <a:pos x="17" y="1025"/>
                </a:cxn>
                <a:cxn ang="0">
                  <a:pos x="7" y="1451"/>
                </a:cxn>
                <a:cxn ang="0">
                  <a:pos x="25" y="1632"/>
                </a:cxn>
                <a:cxn ang="0">
                  <a:pos x="128" y="1819"/>
                </a:cxn>
                <a:cxn ang="0">
                  <a:pos x="348" y="2062"/>
                </a:cxn>
                <a:cxn ang="0">
                  <a:pos x="536" y="2062"/>
                </a:cxn>
                <a:cxn ang="0">
                  <a:pos x="750" y="2003"/>
                </a:cxn>
                <a:cxn ang="0">
                  <a:pos x="890" y="2016"/>
                </a:cxn>
                <a:cxn ang="0">
                  <a:pos x="1093" y="2090"/>
                </a:cxn>
                <a:cxn ang="0">
                  <a:pos x="1225" y="2198"/>
                </a:cxn>
                <a:cxn ang="0">
                  <a:pos x="1225" y="2506"/>
                </a:cxn>
                <a:cxn ang="0">
                  <a:pos x="1326" y="2765"/>
                </a:cxn>
                <a:cxn ang="0">
                  <a:pos x="1372" y="3180"/>
                </a:cxn>
                <a:cxn ang="0">
                  <a:pos x="1360" y="3571"/>
                </a:cxn>
                <a:cxn ang="0">
                  <a:pos x="1427" y="3878"/>
                </a:cxn>
                <a:cxn ang="0">
                  <a:pos x="1502" y="4054"/>
                </a:cxn>
                <a:cxn ang="0">
                  <a:pos x="1592" y="4308"/>
                </a:cxn>
                <a:cxn ang="0">
                  <a:pos x="1714" y="4516"/>
                </a:cxn>
                <a:cxn ang="0">
                  <a:pos x="1992" y="4396"/>
                </a:cxn>
                <a:cxn ang="0">
                  <a:pos x="2248" y="4171"/>
                </a:cxn>
                <a:cxn ang="0">
                  <a:pos x="2323" y="3902"/>
                </a:cxn>
                <a:cxn ang="0">
                  <a:pos x="2458" y="3693"/>
                </a:cxn>
                <a:cxn ang="0">
                  <a:pos x="2545" y="3413"/>
                </a:cxn>
                <a:cxn ang="0">
                  <a:pos x="2713" y="3061"/>
                </a:cxn>
                <a:cxn ang="0">
                  <a:pos x="2713" y="2614"/>
                </a:cxn>
                <a:cxn ang="0">
                  <a:pos x="2811" y="2383"/>
                </a:cxn>
                <a:cxn ang="0">
                  <a:pos x="3033" y="2090"/>
                </a:cxn>
                <a:cxn ang="0">
                  <a:pos x="3212" y="1769"/>
                </a:cxn>
                <a:cxn ang="0">
                  <a:pos x="3222" y="1589"/>
                </a:cxn>
                <a:cxn ang="0">
                  <a:pos x="3033" y="1632"/>
                </a:cxn>
                <a:cxn ang="0">
                  <a:pos x="2891" y="1577"/>
                </a:cxn>
                <a:cxn ang="0">
                  <a:pos x="2694" y="1355"/>
                </a:cxn>
                <a:cxn ang="0">
                  <a:pos x="2600" y="1179"/>
                </a:cxn>
                <a:cxn ang="0">
                  <a:pos x="2476" y="792"/>
                </a:cxn>
                <a:cxn ang="0">
                  <a:pos x="2435" y="712"/>
                </a:cxn>
              </a:cxnLst>
              <a:rect l="0" t="0" r="r" b="b"/>
              <a:pathLst>
                <a:path w="3244" h="4516">
                  <a:moveTo>
                    <a:pt x="2357" y="384"/>
                  </a:moveTo>
                  <a:lnTo>
                    <a:pt x="2300" y="354"/>
                  </a:lnTo>
                  <a:lnTo>
                    <a:pt x="2158" y="361"/>
                  </a:lnTo>
                  <a:lnTo>
                    <a:pt x="2026" y="324"/>
                  </a:lnTo>
                  <a:lnTo>
                    <a:pt x="1948" y="300"/>
                  </a:lnTo>
                  <a:lnTo>
                    <a:pt x="1868" y="263"/>
                  </a:lnTo>
                  <a:lnTo>
                    <a:pt x="1824" y="274"/>
                  </a:lnTo>
                  <a:lnTo>
                    <a:pt x="1748" y="350"/>
                  </a:lnTo>
                  <a:lnTo>
                    <a:pt x="1733" y="425"/>
                  </a:lnTo>
                  <a:lnTo>
                    <a:pt x="1714" y="434"/>
                  </a:lnTo>
                  <a:lnTo>
                    <a:pt x="1638" y="387"/>
                  </a:lnTo>
                  <a:lnTo>
                    <a:pt x="1624" y="373"/>
                  </a:lnTo>
                  <a:lnTo>
                    <a:pt x="1525" y="324"/>
                  </a:lnTo>
                  <a:lnTo>
                    <a:pt x="1515" y="300"/>
                  </a:lnTo>
                  <a:lnTo>
                    <a:pt x="1416" y="288"/>
                  </a:lnTo>
                  <a:lnTo>
                    <a:pt x="1336" y="240"/>
                  </a:lnTo>
                  <a:lnTo>
                    <a:pt x="1316" y="167"/>
                  </a:lnTo>
                  <a:lnTo>
                    <a:pt x="1336" y="153"/>
                  </a:lnTo>
                  <a:lnTo>
                    <a:pt x="1326" y="64"/>
                  </a:lnTo>
                  <a:lnTo>
                    <a:pt x="1307" y="17"/>
                  </a:lnTo>
                  <a:lnTo>
                    <a:pt x="1204" y="0"/>
                  </a:lnTo>
                  <a:lnTo>
                    <a:pt x="950" y="14"/>
                  </a:lnTo>
                  <a:lnTo>
                    <a:pt x="873" y="31"/>
                  </a:lnTo>
                  <a:lnTo>
                    <a:pt x="750" y="91"/>
                  </a:lnTo>
                  <a:lnTo>
                    <a:pt x="683" y="127"/>
                  </a:lnTo>
                  <a:lnTo>
                    <a:pt x="585" y="105"/>
                  </a:lnTo>
                  <a:lnTo>
                    <a:pt x="515" y="52"/>
                  </a:lnTo>
                  <a:lnTo>
                    <a:pt x="494" y="77"/>
                  </a:lnTo>
                  <a:lnTo>
                    <a:pt x="461" y="153"/>
                  </a:lnTo>
                  <a:lnTo>
                    <a:pt x="393" y="228"/>
                  </a:lnTo>
                  <a:lnTo>
                    <a:pt x="337" y="300"/>
                  </a:lnTo>
                  <a:lnTo>
                    <a:pt x="293" y="448"/>
                  </a:lnTo>
                  <a:lnTo>
                    <a:pt x="285" y="521"/>
                  </a:lnTo>
                  <a:lnTo>
                    <a:pt x="149" y="668"/>
                  </a:lnTo>
                  <a:lnTo>
                    <a:pt x="128" y="705"/>
                  </a:lnTo>
                  <a:lnTo>
                    <a:pt x="107" y="778"/>
                  </a:lnTo>
                  <a:lnTo>
                    <a:pt x="61" y="851"/>
                  </a:lnTo>
                  <a:lnTo>
                    <a:pt x="17" y="936"/>
                  </a:lnTo>
                  <a:lnTo>
                    <a:pt x="17" y="1025"/>
                  </a:lnTo>
                  <a:lnTo>
                    <a:pt x="7" y="1135"/>
                  </a:lnTo>
                  <a:lnTo>
                    <a:pt x="0" y="1355"/>
                  </a:lnTo>
                  <a:lnTo>
                    <a:pt x="7" y="1451"/>
                  </a:lnTo>
                  <a:lnTo>
                    <a:pt x="0" y="1366"/>
                  </a:lnTo>
                  <a:lnTo>
                    <a:pt x="10" y="1561"/>
                  </a:lnTo>
                  <a:lnTo>
                    <a:pt x="25" y="1632"/>
                  </a:lnTo>
                  <a:lnTo>
                    <a:pt x="51" y="1673"/>
                  </a:lnTo>
                  <a:lnTo>
                    <a:pt x="107" y="1746"/>
                  </a:lnTo>
                  <a:lnTo>
                    <a:pt x="128" y="1819"/>
                  </a:lnTo>
                  <a:lnTo>
                    <a:pt x="159" y="1893"/>
                  </a:lnTo>
                  <a:lnTo>
                    <a:pt x="238" y="1978"/>
                  </a:lnTo>
                  <a:lnTo>
                    <a:pt x="348" y="2062"/>
                  </a:lnTo>
                  <a:lnTo>
                    <a:pt x="427" y="2112"/>
                  </a:lnTo>
                  <a:lnTo>
                    <a:pt x="482" y="2099"/>
                  </a:lnTo>
                  <a:lnTo>
                    <a:pt x="536" y="2062"/>
                  </a:lnTo>
                  <a:lnTo>
                    <a:pt x="675" y="2055"/>
                  </a:lnTo>
                  <a:lnTo>
                    <a:pt x="738" y="2016"/>
                  </a:lnTo>
                  <a:lnTo>
                    <a:pt x="750" y="2003"/>
                  </a:lnTo>
                  <a:lnTo>
                    <a:pt x="805" y="1929"/>
                  </a:lnTo>
                  <a:lnTo>
                    <a:pt x="815" y="1929"/>
                  </a:lnTo>
                  <a:lnTo>
                    <a:pt x="890" y="2016"/>
                  </a:lnTo>
                  <a:lnTo>
                    <a:pt x="982" y="2028"/>
                  </a:lnTo>
                  <a:lnTo>
                    <a:pt x="1026" y="2028"/>
                  </a:lnTo>
                  <a:lnTo>
                    <a:pt x="1093" y="2090"/>
                  </a:lnTo>
                  <a:lnTo>
                    <a:pt x="1137" y="2090"/>
                  </a:lnTo>
                  <a:lnTo>
                    <a:pt x="1225" y="2124"/>
                  </a:lnTo>
                  <a:lnTo>
                    <a:pt x="1225" y="2198"/>
                  </a:lnTo>
                  <a:lnTo>
                    <a:pt x="1204" y="2276"/>
                  </a:lnTo>
                  <a:lnTo>
                    <a:pt x="1189" y="2421"/>
                  </a:lnTo>
                  <a:lnTo>
                    <a:pt x="1225" y="2506"/>
                  </a:lnTo>
                  <a:lnTo>
                    <a:pt x="1259" y="2555"/>
                  </a:lnTo>
                  <a:lnTo>
                    <a:pt x="1316" y="2641"/>
                  </a:lnTo>
                  <a:lnTo>
                    <a:pt x="1326" y="2765"/>
                  </a:lnTo>
                  <a:lnTo>
                    <a:pt x="1383" y="3007"/>
                  </a:lnTo>
                  <a:lnTo>
                    <a:pt x="1393" y="3084"/>
                  </a:lnTo>
                  <a:lnTo>
                    <a:pt x="1372" y="3180"/>
                  </a:lnTo>
                  <a:lnTo>
                    <a:pt x="1349" y="3269"/>
                  </a:lnTo>
                  <a:lnTo>
                    <a:pt x="1326" y="3498"/>
                  </a:lnTo>
                  <a:lnTo>
                    <a:pt x="1360" y="3571"/>
                  </a:lnTo>
                  <a:lnTo>
                    <a:pt x="1416" y="3658"/>
                  </a:lnTo>
                  <a:lnTo>
                    <a:pt x="1416" y="3745"/>
                  </a:lnTo>
                  <a:lnTo>
                    <a:pt x="1427" y="3878"/>
                  </a:lnTo>
                  <a:lnTo>
                    <a:pt x="1433" y="3892"/>
                  </a:lnTo>
                  <a:lnTo>
                    <a:pt x="1481" y="3977"/>
                  </a:lnTo>
                  <a:lnTo>
                    <a:pt x="1502" y="4054"/>
                  </a:lnTo>
                  <a:lnTo>
                    <a:pt x="1525" y="4148"/>
                  </a:lnTo>
                  <a:lnTo>
                    <a:pt x="1572" y="4230"/>
                  </a:lnTo>
                  <a:lnTo>
                    <a:pt x="1592" y="4308"/>
                  </a:lnTo>
                  <a:lnTo>
                    <a:pt x="1605" y="4382"/>
                  </a:lnTo>
                  <a:lnTo>
                    <a:pt x="1624" y="4457"/>
                  </a:lnTo>
                  <a:lnTo>
                    <a:pt x="1714" y="4516"/>
                  </a:lnTo>
                  <a:lnTo>
                    <a:pt x="1779" y="4469"/>
                  </a:lnTo>
                  <a:lnTo>
                    <a:pt x="1923" y="4420"/>
                  </a:lnTo>
                  <a:lnTo>
                    <a:pt x="1992" y="4396"/>
                  </a:lnTo>
                  <a:lnTo>
                    <a:pt x="2124" y="4320"/>
                  </a:lnTo>
                  <a:lnTo>
                    <a:pt x="2199" y="4249"/>
                  </a:lnTo>
                  <a:lnTo>
                    <a:pt x="2248" y="4171"/>
                  </a:lnTo>
                  <a:lnTo>
                    <a:pt x="2282" y="4101"/>
                  </a:lnTo>
                  <a:lnTo>
                    <a:pt x="2303" y="4027"/>
                  </a:lnTo>
                  <a:lnTo>
                    <a:pt x="2323" y="3902"/>
                  </a:lnTo>
                  <a:lnTo>
                    <a:pt x="2357" y="3864"/>
                  </a:lnTo>
                  <a:lnTo>
                    <a:pt x="2447" y="3782"/>
                  </a:lnTo>
                  <a:lnTo>
                    <a:pt x="2458" y="3693"/>
                  </a:lnTo>
                  <a:lnTo>
                    <a:pt x="2458" y="3597"/>
                  </a:lnTo>
                  <a:lnTo>
                    <a:pt x="2490" y="3498"/>
                  </a:lnTo>
                  <a:lnTo>
                    <a:pt x="2545" y="3413"/>
                  </a:lnTo>
                  <a:lnTo>
                    <a:pt x="2679" y="3278"/>
                  </a:lnTo>
                  <a:lnTo>
                    <a:pt x="2713" y="3203"/>
                  </a:lnTo>
                  <a:lnTo>
                    <a:pt x="2713" y="3061"/>
                  </a:lnTo>
                  <a:lnTo>
                    <a:pt x="2725" y="2885"/>
                  </a:lnTo>
                  <a:lnTo>
                    <a:pt x="2713" y="2800"/>
                  </a:lnTo>
                  <a:lnTo>
                    <a:pt x="2713" y="2614"/>
                  </a:lnTo>
                  <a:lnTo>
                    <a:pt x="2733" y="2531"/>
                  </a:lnTo>
                  <a:lnTo>
                    <a:pt x="2769" y="2456"/>
                  </a:lnTo>
                  <a:lnTo>
                    <a:pt x="2811" y="2383"/>
                  </a:lnTo>
                  <a:lnTo>
                    <a:pt x="2914" y="2250"/>
                  </a:lnTo>
                  <a:lnTo>
                    <a:pt x="2989" y="2161"/>
                  </a:lnTo>
                  <a:lnTo>
                    <a:pt x="3033" y="2090"/>
                  </a:lnTo>
                  <a:lnTo>
                    <a:pt x="3113" y="1978"/>
                  </a:lnTo>
                  <a:lnTo>
                    <a:pt x="3178" y="1870"/>
                  </a:lnTo>
                  <a:lnTo>
                    <a:pt x="3212" y="1769"/>
                  </a:lnTo>
                  <a:lnTo>
                    <a:pt x="3244" y="1696"/>
                  </a:lnTo>
                  <a:lnTo>
                    <a:pt x="3244" y="1648"/>
                  </a:lnTo>
                  <a:lnTo>
                    <a:pt x="3222" y="1589"/>
                  </a:lnTo>
                  <a:lnTo>
                    <a:pt x="3178" y="1575"/>
                  </a:lnTo>
                  <a:lnTo>
                    <a:pt x="3101" y="1632"/>
                  </a:lnTo>
                  <a:lnTo>
                    <a:pt x="3033" y="1632"/>
                  </a:lnTo>
                  <a:lnTo>
                    <a:pt x="2969" y="1622"/>
                  </a:lnTo>
                  <a:lnTo>
                    <a:pt x="2901" y="1622"/>
                  </a:lnTo>
                  <a:lnTo>
                    <a:pt x="2891" y="1577"/>
                  </a:lnTo>
                  <a:lnTo>
                    <a:pt x="2878" y="1577"/>
                  </a:lnTo>
                  <a:lnTo>
                    <a:pt x="2834" y="1451"/>
                  </a:lnTo>
                  <a:lnTo>
                    <a:pt x="2694" y="1355"/>
                  </a:lnTo>
                  <a:lnTo>
                    <a:pt x="2660" y="1313"/>
                  </a:lnTo>
                  <a:lnTo>
                    <a:pt x="2652" y="1215"/>
                  </a:lnTo>
                  <a:lnTo>
                    <a:pt x="2600" y="1179"/>
                  </a:lnTo>
                  <a:lnTo>
                    <a:pt x="2564" y="1013"/>
                  </a:lnTo>
                  <a:lnTo>
                    <a:pt x="2482" y="893"/>
                  </a:lnTo>
                  <a:lnTo>
                    <a:pt x="2476" y="792"/>
                  </a:lnTo>
                  <a:lnTo>
                    <a:pt x="2459" y="746"/>
                  </a:lnTo>
                  <a:lnTo>
                    <a:pt x="2435" y="718"/>
                  </a:lnTo>
                  <a:lnTo>
                    <a:pt x="2435" y="712"/>
                  </a:lnTo>
                  <a:lnTo>
                    <a:pt x="2414" y="553"/>
                  </a:lnTo>
                  <a:lnTo>
                    <a:pt x="2357" y="38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23" name="Freeform 7"/>
            <p:cNvSpPr>
              <a:spLocks/>
            </p:cNvSpPr>
            <p:nvPr/>
          </p:nvSpPr>
          <p:spPr bwMode="ltGray">
            <a:xfrm>
              <a:off x="2634" y="1251"/>
              <a:ext cx="1195" cy="1095"/>
            </a:xfrm>
            <a:custGeom>
              <a:avLst/>
              <a:gdLst/>
              <a:ahLst/>
              <a:cxnLst>
                <a:cxn ang="0">
                  <a:pos x="1523" y="12"/>
                </a:cxn>
                <a:cxn ang="0">
                  <a:pos x="1490" y="171"/>
                </a:cxn>
                <a:cxn ang="0">
                  <a:pos x="1407" y="168"/>
                </a:cxn>
                <a:cxn ang="0">
                  <a:pos x="1337" y="395"/>
                </a:cxn>
                <a:cxn ang="0">
                  <a:pos x="997" y="433"/>
                </a:cxn>
                <a:cxn ang="0">
                  <a:pos x="944" y="260"/>
                </a:cxn>
                <a:cxn ang="0">
                  <a:pos x="811" y="307"/>
                </a:cxn>
                <a:cxn ang="0">
                  <a:pos x="666" y="496"/>
                </a:cxn>
                <a:cxn ang="0">
                  <a:pos x="511" y="614"/>
                </a:cxn>
                <a:cxn ang="0">
                  <a:pos x="456" y="799"/>
                </a:cxn>
                <a:cxn ang="0">
                  <a:pos x="321" y="898"/>
                </a:cxn>
                <a:cxn ang="0">
                  <a:pos x="295" y="972"/>
                </a:cxn>
                <a:cxn ang="0">
                  <a:pos x="288" y="1263"/>
                </a:cxn>
                <a:cxn ang="0">
                  <a:pos x="69" y="1279"/>
                </a:cxn>
                <a:cxn ang="0">
                  <a:pos x="0" y="1530"/>
                </a:cxn>
                <a:cxn ang="0">
                  <a:pos x="134" y="1706"/>
                </a:cxn>
                <a:cxn ang="0">
                  <a:pos x="379" y="1692"/>
                </a:cxn>
                <a:cxn ang="0">
                  <a:pos x="536" y="1530"/>
                </a:cxn>
                <a:cxn ang="0">
                  <a:pos x="601" y="1387"/>
                </a:cxn>
                <a:cxn ang="0">
                  <a:pos x="806" y="1286"/>
                </a:cxn>
                <a:cxn ang="0">
                  <a:pos x="855" y="1202"/>
                </a:cxn>
                <a:cxn ang="0">
                  <a:pos x="1034" y="1399"/>
                </a:cxn>
                <a:cxn ang="0">
                  <a:pos x="1187" y="1594"/>
                </a:cxn>
                <a:cxn ang="0">
                  <a:pos x="1263" y="1512"/>
                </a:cxn>
                <a:cxn ang="0">
                  <a:pos x="1304" y="1507"/>
                </a:cxn>
                <a:cxn ang="0">
                  <a:pos x="1210" y="1361"/>
                </a:cxn>
                <a:cxn ang="0">
                  <a:pos x="1057" y="1198"/>
                </a:cxn>
                <a:cxn ang="0">
                  <a:pos x="1154" y="1249"/>
                </a:cxn>
                <a:cxn ang="0">
                  <a:pos x="1355" y="1422"/>
                </a:cxn>
                <a:cxn ang="0">
                  <a:pos x="1477" y="1570"/>
                </a:cxn>
                <a:cxn ang="0">
                  <a:pos x="1470" y="1622"/>
                </a:cxn>
                <a:cxn ang="0">
                  <a:pos x="1539" y="1706"/>
                </a:cxn>
                <a:cxn ang="0">
                  <a:pos x="1573" y="1617"/>
                </a:cxn>
                <a:cxn ang="0">
                  <a:pos x="1654" y="1619"/>
                </a:cxn>
                <a:cxn ang="0">
                  <a:pos x="1868" y="1787"/>
                </a:cxn>
                <a:cxn ang="0">
                  <a:pos x="2076" y="1755"/>
                </a:cxn>
                <a:cxn ang="0">
                  <a:pos x="2086" y="1940"/>
                </a:cxn>
                <a:cxn ang="0">
                  <a:pos x="2076" y="2266"/>
                </a:cxn>
                <a:cxn ang="0">
                  <a:pos x="2252" y="2613"/>
                </a:cxn>
                <a:cxn ang="0">
                  <a:pos x="2397" y="2868"/>
                </a:cxn>
                <a:cxn ang="0">
                  <a:pos x="2545" y="3285"/>
                </a:cxn>
                <a:cxn ang="0">
                  <a:pos x="2695" y="3197"/>
                </a:cxn>
                <a:cxn ang="0">
                  <a:pos x="2975" y="3053"/>
                </a:cxn>
                <a:cxn ang="0">
                  <a:pos x="3253" y="2772"/>
                </a:cxn>
                <a:cxn ang="0">
                  <a:pos x="3188" y="2494"/>
                </a:cxn>
                <a:cxn ang="0">
                  <a:pos x="2985" y="2430"/>
                </a:cxn>
                <a:cxn ang="0">
                  <a:pos x="3096" y="2369"/>
                </a:cxn>
                <a:cxn ang="0">
                  <a:pos x="3450" y="2490"/>
                </a:cxn>
              </a:cxnLst>
              <a:rect l="0" t="0" r="r" b="b"/>
              <a:pathLst>
                <a:path w="3584" h="3287">
                  <a:moveTo>
                    <a:pt x="1753" y="7"/>
                  </a:moveTo>
                  <a:lnTo>
                    <a:pt x="1695" y="0"/>
                  </a:lnTo>
                  <a:lnTo>
                    <a:pt x="1610" y="35"/>
                  </a:lnTo>
                  <a:lnTo>
                    <a:pt x="1523" y="12"/>
                  </a:lnTo>
                  <a:lnTo>
                    <a:pt x="1514" y="30"/>
                  </a:lnTo>
                  <a:lnTo>
                    <a:pt x="1531" y="197"/>
                  </a:lnTo>
                  <a:lnTo>
                    <a:pt x="1512" y="216"/>
                  </a:lnTo>
                  <a:lnTo>
                    <a:pt x="1490" y="171"/>
                  </a:lnTo>
                  <a:lnTo>
                    <a:pt x="1466" y="98"/>
                  </a:lnTo>
                  <a:lnTo>
                    <a:pt x="1441" y="81"/>
                  </a:lnTo>
                  <a:lnTo>
                    <a:pt x="1426" y="98"/>
                  </a:lnTo>
                  <a:lnTo>
                    <a:pt x="1407" y="168"/>
                  </a:lnTo>
                  <a:lnTo>
                    <a:pt x="1399" y="197"/>
                  </a:lnTo>
                  <a:lnTo>
                    <a:pt x="1386" y="285"/>
                  </a:lnTo>
                  <a:lnTo>
                    <a:pt x="1374" y="384"/>
                  </a:lnTo>
                  <a:lnTo>
                    <a:pt x="1337" y="395"/>
                  </a:lnTo>
                  <a:lnTo>
                    <a:pt x="1288" y="377"/>
                  </a:lnTo>
                  <a:lnTo>
                    <a:pt x="1154" y="395"/>
                  </a:lnTo>
                  <a:lnTo>
                    <a:pt x="1083" y="433"/>
                  </a:lnTo>
                  <a:lnTo>
                    <a:pt x="997" y="433"/>
                  </a:lnTo>
                  <a:lnTo>
                    <a:pt x="985" y="413"/>
                  </a:lnTo>
                  <a:lnTo>
                    <a:pt x="978" y="344"/>
                  </a:lnTo>
                  <a:lnTo>
                    <a:pt x="965" y="307"/>
                  </a:lnTo>
                  <a:lnTo>
                    <a:pt x="944" y="260"/>
                  </a:lnTo>
                  <a:lnTo>
                    <a:pt x="910" y="232"/>
                  </a:lnTo>
                  <a:lnTo>
                    <a:pt x="846" y="232"/>
                  </a:lnTo>
                  <a:lnTo>
                    <a:pt x="824" y="246"/>
                  </a:lnTo>
                  <a:lnTo>
                    <a:pt x="811" y="307"/>
                  </a:lnTo>
                  <a:lnTo>
                    <a:pt x="832" y="384"/>
                  </a:lnTo>
                  <a:lnTo>
                    <a:pt x="832" y="415"/>
                  </a:lnTo>
                  <a:lnTo>
                    <a:pt x="777" y="466"/>
                  </a:lnTo>
                  <a:lnTo>
                    <a:pt x="666" y="496"/>
                  </a:lnTo>
                  <a:lnTo>
                    <a:pt x="601" y="502"/>
                  </a:lnTo>
                  <a:lnTo>
                    <a:pt x="588" y="511"/>
                  </a:lnTo>
                  <a:lnTo>
                    <a:pt x="557" y="585"/>
                  </a:lnTo>
                  <a:lnTo>
                    <a:pt x="511" y="614"/>
                  </a:lnTo>
                  <a:lnTo>
                    <a:pt x="511" y="623"/>
                  </a:lnTo>
                  <a:lnTo>
                    <a:pt x="552" y="699"/>
                  </a:lnTo>
                  <a:lnTo>
                    <a:pt x="532" y="745"/>
                  </a:lnTo>
                  <a:lnTo>
                    <a:pt x="456" y="799"/>
                  </a:lnTo>
                  <a:lnTo>
                    <a:pt x="400" y="791"/>
                  </a:lnTo>
                  <a:lnTo>
                    <a:pt x="360" y="775"/>
                  </a:lnTo>
                  <a:lnTo>
                    <a:pt x="345" y="825"/>
                  </a:lnTo>
                  <a:lnTo>
                    <a:pt x="321" y="898"/>
                  </a:lnTo>
                  <a:lnTo>
                    <a:pt x="230" y="909"/>
                  </a:lnTo>
                  <a:lnTo>
                    <a:pt x="194" y="930"/>
                  </a:lnTo>
                  <a:lnTo>
                    <a:pt x="211" y="960"/>
                  </a:lnTo>
                  <a:lnTo>
                    <a:pt x="295" y="972"/>
                  </a:lnTo>
                  <a:lnTo>
                    <a:pt x="381" y="1040"/>
                  </a:lnTo>
                  <a:lnTo>
                    <a:pt x="412" y="1129"/>
                  </a:lnTo>
                  <a:lnTo>
                    <a:pt x="410" y="1171"/>
                  </a:lnTo>
                  <a:lnTo>
                    <a:pt x="288" y="1263"/>
                  </a:lnTo>
                  <a:lnTo>
                    <a:pt x="222" y="1246"/>
                  </a:lnTo>
                  <a:lnTo>
                    <a:pt x="205" y="1296"/>
                  </a:lnTo>
                  <a:lnTo>
                    <a:pt x="106" y="1270"/>
                  </a:lnTo>
                  <a:lnTo>
                    <a:pt x="69" y="1279"/>
                  </a:lnTo>
                  <a:lnTo>
                    <a:pt x="36" y="1301"/>
                  </a:lnTo>
                  <a:lnTo>
                    <a:pt x="46" y="1413"/>
                  </a:lnTo>
                  <a:lnTo>
                    <a:pt x="33" y="1507"/>
                  </a:lnTo>
                  <a:lnTo>
                    <a:pt x="0" y="1530"/>
                  </a:lnTo>
                  <a:lnTo>
                    <a:pt x="10" y="1594"/>
                  </a:lnTo>
                  <a:lnTo>
                    <a:pt x="46" y="1680"/>
                  </a:lnTo>
                  <a:lnTo>
                    <a:pt x="101" y="1684"/>
                  </a:lnTo>
                  <a:lnTo>
                    <a:pt x="134" y="1706"/>
                  </a:lnTo>
                  <a:lnTo>
                    <a:pt x="213" y="1727"/>
                  </a:lnTo>
                  <a:lnTo>
                    <a:pt x="254" y="1720"/>
                  </a:lnTo>
                  <a:lnTo>
                    <a:pt x="303" y="1713"/>
                  </a:lnTo>
                  <a:lnTo>
                    <a:pt x="379" y="1692"/>
                  </a:lnTo>
                  <a:lnTo>
                    <a:pt x="456" y="1594"/>
                  </a:lnTo>
                  <a:lnTo>
                    <a:pt x="477" y="1507"/>
                  </a:lnTo>
                  <a:lnTo>
                    <a:pt x="488" y="1493"/>
                  </a:lnTo>
                  <a:lnTo>
                    <a:pt x="536" y="1530"/>
                  </a:lnTo>
                  <a:lnTo>
                    <a:pt x="550" y="1521"/>
                  </a:lnTo>
                  <a:lnTo>
                    <a:pt x="563" y="1460"/>
                  </a:lnTo>
                  <a:lnTo>
                    <a:pt x="578" y="1413"/>
                  </a:lnTo>
                  <a:lnTo>
                    <a:pt x="601" y="1387"/>
                  </a:lnTo>
                  <a:lnTo>
                    <a:pt x="666" y="1336"/>
                  </a:lnTo>
                  <a:lnTo>
                    <a:pt x="702" y="1301"/>
                  </a:lnTo>
                  <a:lnTo>
                    <a:pt x="790" y="1288"/>
                  </a:lnTo>
                  <a:lnTo>
                    <a:pt x="806" y="1286"/>
                  </a:lnTo>
                  <a:lnTo>
                    <a:pt x="832" y="1301"/>
                  </a:lnTo>
                  <a:lnTo>
                    <a:pt x="824" y="1263"/>
                  </a:lnTo>
                  <a:lnTo>
                    <a:pt x="824" y="1237"/>
                  </a:lnTo>
                  <a:lnTo>
                    <a:pt x="855" y="1202"/>
                  </a:lnTo>
                  <a:lnTo>
                    <a:pt x="934" y="1263"/>
                  </a:lnTo>
                  <a:lnTo>
                    <a:pt x="978" y="1336"/>
                  </a:lnTo>
                  <a:lnTo>
                    <a:pt x="1011" y="1387"/>
                  </a:lnTo>
                  <a:lnTo>
                    <a:pt x="1034" y="1399"/>
                  </a:lnTo>
                  <a:lnTo>
                    <a:pt x="1112" y="1448"/>
                  </a:lnTo>
                  <a:lnTo>
                    <a:pt x="1181" y="1483"/>
                  </a:lnTo>
                  <a:lnTo>
                    <a:pt x="1205" y="1512"/>
                  </a:lnTo>
                  <a:lnTo>
                    <a:pt x="1187" y="1594"/>
                  </a:lnTo>
                  <a:lnTo>
                    <a:pt x="1198" y="1605"/>
                  </a:lnTo>
                  <a:lnTo>
                    <a:pt x="1244" y="1581"/>
                  </a:lnTo>
                  <a:lnTo>
                    <a:pt x="1272" y="1526"/>
                  </a:lnTo>
                  <a:lnTo>
                    <a:pt x="1263" y="1512"/>
                  </a:lnTo>
                  <a:lnTo>
                    <a:pt x="1242" y="1466"/>
                  </a:lnTo>
                  <a:lnTo>
                    <a:pt x="1275" y="1460"/>
                  </a:lnTo>
                  <a:lnTo>
                    <a:pt x="1294" y="1492"/>
                  </a:lnTo>
                  <a:lnTo>
                    <a:pt x="1304" y="1507"/>
                  </a:lnTo>
                  <a:lnTo>
                    <a:pt x="1334" y="1483"/>
                  </a:lnTo>
                  <a:lnTo>
                    <a:pt x="1338" y="1469"/>
                  </a:lnTo>
                  <a:lnTo>
                    <a:pt x="1278" y="1413"/>
                  </a:lnTo>
                  <a:lnTo>
                    <a:pt x="1210" y="1361"/>
                  </a:lnTo>
                  <a:lnTo>
                    <a:pt x="1143" y="1336"/>
                  </a:lnTo>
                  <a:lnTo>
                    <a:pt x="1102" y="1312"/>
                  </a:lnTo>
                  <a:lnTo>
                    <a:pt x="1078" y="1279"/>
                  </a:lnTo>
                  <a:lnTo>
                    <a:pt x="1057" y="1198"/>
                  </a:lnTo>
                  <a:lnTo>
                    <a:pt x="1068" y="1178"/>
                  </a:lnTo>
                  <a:lnTo>
                    <a:pt x="1091" y="1141"/>
                  </a:lnTo>
                  <a:lnTo>
                    <a:pt x="1143" y="1167"/>
                  </a:lnTo>
                  <a:lnTo>
                    <a:pt x="1154" y="1249"/>
                  </a:lnTo>
                  <a:lnTo>
                    <a:pt x="1208" y="1267"/>
                  </a:lnTo>
                  <a:lnTo>
                    <a:pt x="1286" y="1336"/>
                  </a:lnTo>
                  <a:lnTo>
                    <a:pt x="1355" y="1399"/>
                  </a:lnTo>
                  <a:lnTo>
                    <a:pt x="1355" y="1422"/>
                  </a:lnTo>
                  <a:lnTo>
                    <a:pt x="1376" y="1485"/>
                  </a:lnTo>
                  <a:lnTo>
                    <a:pt x="1420" y="1558"/>
                  </a:lnTo>
                  <a:lnTo>
                    <a:pt x="1441" y="1542"/>
                  </a:lnTo>
                  <a:lnTo>
                    <a:pt x="1477" y="1570"/>
                  </a:lnTo>
                  <a:lnTo>
                    <a:pt x="1487" y="1581"/>
                  </a:lnTo>
                  <a:lnTo>
                    <a:pt x="1524" y="1612"/>
                  </a:lnTo>
                  <a:lnTo>
                    <a:pt x="1523" y="1631"/>
                  </a:lnTo>
                  <a:lnTo>
                    <a:pt x="1470" y="1622"/>
                  </a:lnTo>
                  <a:lnTo>
                    <a:pt x="1441" y="1652"/>
                  </a:lnTo>
                  <a:lnTo>
                    <a:pt x="1457" y="1725"/>
                  </a:lnTo>
                  <a:lnTo>
                    <a:pt x="1523" y="1729"/>
                  </a:lnTo>
                  <a:lnTo>
                    <a:pt x="1539" y="1706"/>
                  </a:lnTo>
                  <a:lnTo>
                    <a:pt x="1567" y="1702"/>
                  </a:lnTo>
                  <a:lnTo>
                    <a:pt x="1575" y="1652"/>
                  </a:lnTo>
                  <a:lnTo>
                    <a:pt x="1602" y="1622"/>
                  </a:lnTo>
                  <a:lnTo>
                    <a:pt x="1573" y="1617"/>
                  </a:lnTo>
                  <a:lnTo>
                    <a:pt x="1565" y="1603"/>
                  </a:lnTo>
                  <a:lnTo>
                    <a:pt x="1598" y="1563"/>
                  </a:lnTo>
                  <a:lnTo>
                    <a:pt x="1648" y="1553"/>
                  </a:lnTo>
                  <a:lnTo>
                    <a:pt x="1654" y="1619"/>
                  </a:lnTo>
                  <a:lnTo>
                    <a:pt x="1671" y="1663"/>
                  </a:lnTo>
                  <a:lnTo>
                    <a:pt x="1732" y="1729"/>
                  </a:lnTo>
                  <a:lnTo>
                    <a:pt x="1797" y="1755"/>
                  </a:lnTo>
                  <a:lnTo>
                    <a:pt x="1868" y="1787"/>
                  </a:lnTo>
                  <a:lnTo>
                    <a:pt x="1917" y="1748"/>
                  </a:lnTo>
                  <a:lnTo>
                    <a:pt x="2019" y="1769"/>
                  </a:lnTo>
                  <a:lnTo>
                    <a:pt x="2026" y="1773"/>
                  </a:lnTo>
                  <a:lnTo>
                    <a:pt x="2076" y="1755"/>
                  </a:lnTo>
                  <a:lnTo>
                    <a:pt x="2097" y="1743"/>
                  </a:lnTo>
                  <a:lnTo>
                    <a:pt x="2120" y="1764"/>
                  </a:lnTo>
                  <a:lnTo>
                    <a:pt x="2130" y="1839"/>
                  </a:lnTo>
                  <a:lnTo>
                    <a:pt x="2086" y="1940"/>
                  </a:lnTo>
                  <a:lnTo>
                    <a:pt x="2080" y="1989"/>
                  </a:lnTo>
                  <a:lnTo>
                    <a:pt x="2027" y="2050"/>
                  </a:lnTo>
                  <a:lnTo>
                    <a:pt x="2019" y="2095"/>
                  </a:lnTo>
                  <a:lnTo>
                    <a:pt x="2076" y="2266"/>
                  </a:lnTo>
                  <a:lnTo>
                    <a:pt x="2113" y="2369"/>
                  </a:lnTo>
                  <a:lnTo>
                    <a:pt x="2174" y="2430"/>
                  </a:lnTo>
                  <a:lnTo>
                    <a:pt x="2197" y="2512"/>
                  </a:lnTo>
                  <a:lnTo>
                    <a:pt x="2252" y="2613"/>
                  </a:lnTo>
                  <a:lnTo>
                    <a:pt x="2265" y="2673"/>
                  </a:lnTo>
                  <a:lnTo>
                    <a:pt x="2265" y="2695"/>
                  </a:lnTo>
                  <a:lnTo>
                    <a:pt x="2364" y="2796"/>
                  </a:lnTo>
                  <a:lnTo>
                    <a:pt x="2397" y="2868"/>
                  </a:lnTo>
                  <a:lnTo>
                    <a:pt x="2442" y="2943"/>
                  </a:lnTo>
                  <a:lnTo>
                    <a:pt x="2463" y="3030"/>
                  </a:lnTo>
                  <a:lnTo>
                    <a:pt x="2486" y="3126"/>
                  </a:lnTo>
                  <a:lnTo>
                    <a:pt x="2545" y="3285"/>
                  </a:lnTo>
                  <a:lnTo>
                    <a:pt x="2553" y="3287"/>
                  </a:lnTo>
                  <a:lnTo>
                    <a:pt x="2563" y="3273"/>
                  </a:lnTo>
                  <a:lnTo>
                    <a:pt x="2631" y="3248"/>
                  </a:lnTo>
                  <a:lnTo>
                    <a:pt x="2695" y="3197"/>
                  </a:lnTo>
                  <a:lnTo>
                    <a:pt x="2763" y="3177"/>
                  </a:lnTo>
                  <a:lnTo>
                    <a:pt x="2830" y="3126"/>
                  </a:lnTo>
                  <a:lnTo>
                    <a:pt x="2907" y="3089"/>
                  </a:lnTo>
                  <a:lnTo>
                    <a:pt x="2975" y="3053"/>
                  </a:lnTo>
                  <a:lnTo>
                    <a:pt x="3052" y="2991"/>
                  </a:lnTo>
                  <a:lnTo>
                    <a:pt x="3130" y="2943"/>
                  </a:lnTo>
                  <a:lnTo>
                    <a:pt x="3230" y="2847"/>
                  </a:lnTo>
                  <a:lnTo>
                    <a:pt x="3253" y="2772"/>
                  </a:lnTo>
                  <a:lnTo>
                    <a:pt x="3294" y="2695"/>
                  </a:lnTo>
                  <a:lnTo>
                    <a:pt x="3294" y="2673"/>
                  </a:lnTo>
                  <a:lnTo>
                    <a:pt x="3240" y="2577"/>
                  </a:lnTo>
                  <a:lnTo>
                    <a:pt x="3188" y="2494"/>
                  </a:lnTo>
                  <a:lnTo>
                    <a:pt x="3096" y="2416"/>
                  </a:lnTo>
                  <a:lnTo>
                    <a:pt x="3063" y="2416"/>
                  </a:lnTo>
                  <a:lnTo>
                    <a:pt x="2998" y="2437"/>
                  </a:lnTo>
                  <a:lnTo>
                    <a:pt x="2985" y="2430"/>
                  </a:lnTo>
                  <a:lnTo>
                    <a:pt x="2998" y="2405"/>
                  </a:lnTo>
                  <a:lnTo>
                    <a:pt x="3006" y="2387"/>
                  </a:lnTo>
                  <a:lnTo>
                    <a:pt x="3063" y="2369"/>
                  </a:lnTo>
                  <a:lnTo>
                    <a:pt x="3096" y="2369"/>
                  </a:lnTo>
                  <a:lnTo>
                    <a:pt x="3162" y="2405"/>
                  </a:lnTo>
                  <a:lnTo>
                    <a:pt x="3286" y="2540"/>
                  </a:lnTo>
                  <a:lnTo>
                    <a:pt x="3318" y="2524"/>
                  </a:lnTo>
                  <a:lnTo>
                    <a:pt x="3450" y="2490"/>
                  </a:lnTo>
                  <a:lnTo>
                    <a:pt x="3584" y="2501"/>
                  </a:lnTo>
                  <a:lnTo>
                    <a:pt x="1753" y="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24" name="Freeform 8"/>
            <p:cNvSpPr>
              <a:spLocks/>
            </p:cNvSpPr>
            <p:nvPr/>
          </p:nvSpPr>
          <p:spPr bwMode="ltGray">
            <a:xfrm>
              <a:off x="2854" y="917"/>
              <a:ext cx="1374" cy="1509"/>
            </a:xfrm>
            <a:custGeom>
              <a:avLst/>
              <a:gdLst/>
              <a:ahLst/>
              <a:cxnLst>
                <a:cxn ang="0">
                  <a:pos x="3126" y="3642"/>
                </a:cxn>
                <a:cxn ang="0">
                  <a:pos x="3164" y="3720"/>
                </a:cxn>
                <a:cxn ang="0">
                  <a:pos x="3291" y="4029"/>
                </a:cxn>
                <a:cxn ang="0">
                  <a:pos x="3409" y="4306"/>
                </a:cxn>
                <a:cxn ang="0">
                  <a:pos x="3478" y="4519"/>
                </a:cxn>
                <a:cxn ang="0">
                  <a:pos x="3558" y="4505"/>
                </a:cxn>
                <a:cxn ang="0">
                  <a:pos x="3625" y="4333"/>
                </a:cxn>
                <a:cxn ang="0">
                  <a:pos x="3702" y="4052"/>
                </a:cxn>
                <a:cxn ang="0">
                  <a:pos x="3847" y="3881"/>
                </a:cxn>
                <a:cxn ang="0">
                  <a:pos x="3956" y="3757"/>
                </a:cxn>
                <a:cxn ang="0">
                  <a:pos x="2360" y="141"/>
                </a:cxn>
                <a:cxn ang="0">
                  <a:pos x="2290" y="201"/>
                </a:cxn>
                <a:cxn ang="0">
                  <a:pos x="2073" y="201"/>
                </a:cxn>
                <a:cxn ang="0">
                  <a:pos x="1827" y="352"/>
                </a:cxn>
                <a:cxn ang="0">
                  <a:pos x="1779" y="317"/>
                </a:cxn>
                <a:cxn ang="0">
                  <a:pos x="1650" y="194"/>
                </a:cxn>
                <a:cxn ang="0">
                  <a:pos x="1660" y="338"/>
                </a:cxn>
                <a:cxn ang="0">
                  <a:pos x="1486" y="510"/>
                </a:cxn>
                <a:cxn ang="0">
                  <a:pos x="1486" y="602"/>
                </a:cxn>
                <a:cxn ang="0">
                  <a:pos x="1257" y="398"/>
                </a:cxn>
                <a:cxn ang="0">
                  <a:pos x="1420" y="429"/>
                </a:cxn>
                <a:cxn ang="0">
                  <a:pos x="1549" y="387"/>
                </a:cxn>
                <a:cxn ang="0">
                  <a:pos x="1479" y="270"/>
                </a:cxn>
                <a:cxn ang="0">
                  <a:pos x="1176" y="164"/>
                </a:cxn>
                <a:cxn ang="0">
                  <a:pos x="1083" y="141"/>
                </a:cxn>
                <a:cxn ang="0">
                  <a:pos x="1096" y="91"/>
                </a:cxn>
                <a:cxn ang="0">
                  <a:pos x="1013" y="0"/>
                </a:cxn>
                <a:cxn ang="0">
                  <a:pos x="870" y="7"/>
                </a:cxn>
                <a:cxn ang="0">
                  <a:pos x="751" y="70"/>
                </a:cxn>
                <a:cxn ang="0">
                  <a:pos x="619" y="153"/>
                </a:cxn>
                <a:cxn ang="0">
                  <a:pos x="420" y="290"/>
                </a:cxn>
                <a:cxn ang="0">
                  <a:pos x="306" y="521"/>
                </a:cxn>
                <a:cxn ang="0">
                  <a:pos x="62" y="755"/>
                </a:cxn>
                <a:cxn ang="0">
                  <a:pos x="38" y="942"/>
                </a:cxn>
                <a:cxn ang="0">
                  <a:pos x="95" y="1128"/>
                </a:cxn>
                <a:cxn ang="0">
                  <a:pos x="130" y="1169"/>
                </a:cxn>
                <a:cxn ang="0">
                  <a:pos x="298" y="1092"/>
                </a:cxn>
                <a:cxn ang="0">
                  <a:pos x="386" y="1336"/>
                </a:cxn>
                <a:cxn ang="0">
                  <a:pos x="479" y="1334"/>
                </a:cxn>
                <a:cxn ang="0">
                  <a:pos x="568" y="1151"/>
                </a:cxn>
                <a:cxn ang="0">
                  <a:pos x="596" y="975"/>
                </a:cxn>
                <a:cxn ang="0">
                  <a:pos x="619" y="729"/>
                </a:cxn>
                <a:cxn ang="0">
                  <a:pos x="761" y="521"/>
                </a:cxn>
                <a:cxn ang="0">
                  <a:pos x="872" y="521"/>
                </a:cxn>
                <a:cxn ang="0">
                  <a:pos x="740" y="682"/>
                </a:cxn>
                <a:cxn ang="0">
                  <a:pos x="740" y="926"/>
                </a:cxn>
                <a:cxn ang="0">
                  <a:pos x="1006" y="935"/>
                </a:cxn>
                <a:cxn ang="0">
                  <a:pos x="2925" y="3501"/>
                </a:cxn>
              </a:cxnLst>
              <a:rect l="0" t="0" r="r" b="b"/>
              <a:pathLst>
                <a:path w="4121" h="4526">
                  <a:moveTo>
                    <a:pt x="2925" y="3501"/>
                  </a:moveTo>
                  <a:lnTo>
                    <a:pt x="3017" y="3560"/>
                  </a:lnTo>
                  <a:lnTo>
                    <a:pt x="3126" y="3642"/>
                  </a:lnTo>
                  <a:lnTo>
                    <a:pt x="3086" y="3658"/>
                  </a:lnTo>
                  <a:lnTo>
                    <a:pt x="3076" y="3688"/>
                  </a:lnTo>
                  <a:lnTo>
                    <a:pt x="3164" y="3720"/>
                  </a:lnTo>
                  <a:lnTo>
                    <a:pt x="3226" y="3780"/>
                  </a:lnTo>
                  <a:lnTo>
                    <a:pt x="3246" y="3846"/>
                  </a:lnTo>
                  <a:lnTo>
                    <a:pt x="3291" y="4029"/>
                  </a:lnTo>
                  <a:lnTo>
                    <a:pt x="3291" y="4111"/>
                  </a:lnTo>
                  <a:lnTo>
                    <a:pt x="3335" y="4180"/>
                  </a:lnTo>
                  <a:lnTo>
                    <a:pt x="3409" y="4306"/>
                  </a:lnTo>
                  <a:lnTo>
                    <a:pt x="3426" y="4420"/>
                  </a:lnTo>
                  <a:lnTo>
                    <a:pt x="3457" y="4494"/>
                  </a:lnTo>
                  <a:lnTo>
                    <a:pt x="3478" y="4519"/>
                  </a:lnTo>
                  <a:lnTo>
                    <a:pt x="3514" y="4526"/>
                  </a:lnTo>
                  <a:lnTo>
                    <a:pt x="3532" y="4526"/>
                  </a:lnTo>
                  <a:lnTo>
                    <a:pt x="3558" y="4505"/>
                  </a:lnTo>
                  <a:lnTo>
                    <a:pt x="3591" y="4469"/>
                  </a:lnTo>
                  <a:lnTo>
                    <a:pt x="3625" y="4384"/>
                  </a:lnTo>
                  <a:lnTo>
                    <a:pt x="3625" y="4333"/>
                  </a:lnTo>
                  <a:lnTo>
                    <a:pt x="3638" y="4260"/>
                  </a:lnTo>
                  <a:lnTo>
                    <a:pt x="3648" y="4162"/>
                  </a:lnTo>
                  <a:lnTo>
                    <a:pt x="3702" y="4052"/>
                  </a:lnTo>
                  <a:lnTo>
                    <a:pt x="3711" y="4040"/>
                  </a:lnTo>
                  <a:lnTo>
                    <a:pt x="3767" y="3953"/>
                  </a:lnTo>
                  <a:lnTo>
                    <a:pt x="3847" y="3881"/>
                  </a:lnTo>
                  <a:lnTo>
                    <a:pt x="3880" y="3846"/>
                  </a:lnTo>
                  <a:lnTo>
                    <a:pt x="3924" y="3757"/>
                  </a:lnTo>
                  <a:lnTo>
                    <a:pt x="3956" y="3757"/>
                  </a:lnTo>
                  <a:lnTo>
                    <a:pt x="4110" y="3672"/>
                  </a:lnTo>
                  <a:lnTo>
                    <a:pt x="4121" y="3658"/>
                  </a:lnTo>
                  <a:lnTo>
                    <a:pt x="2360" y="141"/>
                  </a:lnTo>
                  <a:lnTo>
                    <a:pt x="2351" y="143"/>
                  </a:lnTo>
                  <a:lnTo>
                    <a:pt x="2339" y="201"/>
                  </a:lnTo>
                  <a:lnTo>
                    <a:pt x="2290" y="201"/>
                  </a:lnTo>
                  <a:lnTo>
                    <a:pt x="2225" y="215"/>
                  </a:lnTo>
                  <a:lnTo>
                    <a:pt x="2181" y="228"/>
                  </a:lnTo>
                  <a:lnTo>
                    <a:pt x="2073" y="201"/>
                  </a:lnTo>
                  <a:lnTo>
                    <a:pt x="1993" y="228"/>
                  </a:lnTo>
                  <a:lnTo>
                    <a:pt x="1917" y="290"/>
                  </a:lnTo>
                  <a:lnTo>
                    <a:pt x="1827" y="352"/>
                  </a:lnTo>
                  <a:lnTo>
                    <a:pt x="1793" y="387"/>
                  </a:lnTo>
                  <a:lnTo>
                    <a:pt x="1773" y="384"/>
                  </a:lnTo>
                  <a:lnTo>
                    <a:pt x="1779" y="317"/>
                  </a:lnTo>
                  <a:lnTo>
                    <a:pt x="1754" y="239"/>
                  </a:lnTo>
                  <a:lnTo>
                    <a:pt x="1682" y="201"/>
                  </a:lnTo>
                  <a:lnTo>
                    <a:pt x="1650" y="194"/>
                  </a:lnTo>
                  <a:lnTo>
                    <a:pt x="1627" y="215"/>
                  </a:lnTo>
                  <a:lnTo>
                    <a:pt x="1660" y="302"/>
                  </a:lnTo>
                  <a:lnTo>
                    <a:pt x="1660" y="338"/>
                  </a:lnTo>
                  <a:lnTo>
                    <a:pt x="1650" y="412"/>
                  </a:lnTo>
                  <a:lnTo>
                    <a:pt x="1639" y="420"/>
                  </a:lnTo>
                  <a:lnTo>
                    <a:pt x="1486" y="510"/>
                  </a:lnTo>
                  <a:lnTo>
                    <a:pt x="1490" y="537"/>
                  </a:lnTo>
                  <a:lnTo>
                    <a:pt x="1532" y="604"/>
                  </a:lnTo>
                  <a:lnTo>
                    <a:pt x="1486" y="602"/>
                  </a:lnTo>
                  <a:lnTo>
                    <a:pt x="1365" y="521"/>
                  </a:lnTo>
                  <a:lnTo>
                    <a:pt x="1308" y="471"/>
                  </a:lnTo>
                  <a:lnTo>
                    <a:pt x="1257" y="398"/>
                  </a:lnTo>
                  <a:lnTo>
                    <a:pt x="1344" y="420"/>
                  </a:lnTo>
                  <a:lnTo>
                    <a:pt x="1381" y="387"/>
                  </a:lnTo>
                  <a:lnTo>
                    <a:pt x="1420" y="429"/>
                  </a:lnTo>
                  <a:lnTo>
                    <a:pt x="1497" y="420"/>
                  </a:lnTo>
                  <a:lnTo>
                    <a:pt x="1519" y="400"/>
                  </a:lnTo>
                  <a:lnTo>
                    <a:pt x="1549" y="387"/>
                  </a:lnTo>
                  <a:lnTo>
                    <a:pt x="1539" y="338"/>
                  </a:lnTo>
                  <a:lnTo>
                    <a:pt x="1515" y="290"/>
                  </a:lnTo>
                  <a:lnTo>
                    <a:pt x="1479" y="270"/>
                  </a:lnTo>
                  <a:lnTo>
                    <a:pt x="1400" y="206"/>
                  </a:lnTo>
                  <a:lnTo>
                    <a:pt x="1316" y="178"/>
                  </a:lnTo>
                  <a:lnTo>
                    <a:pt x="1176" y="164"/>
                  </a:lnTo>
                  <a:lnTo>
                    <a:pt x="1191" y="125"/>
                  </a:lnTo>
                  <a:lnTo>
                    <a:pt x="1150" y="117"/>
                  </a:lnTo>
                  <a:lnTo>
                    <a:pt x="1083" y="141"/>
                  </a:lnTo>
                  <a:lnTo>
                    <a:pt x="1062" y="141"/>
                  </a:lnTo>
                  <a:lnTo>
                    <a:pt x="1050" y="129"/>
                  </a:lnTo>
                  <a:lnTo>
                    <a:pt x="1096" y="91"/>
                  </a:lnTo>
                  <a:lnTo>
                    <a:pt x="1115" y="80"/>
                  </a:lnTo>
                  <a:lnTo>
                    <a:pt x="1104" y="43"/>
                  </a:lnTo>
                  <a:lnTo>
                    <a:pt x="1013" y="0"/>
                  </a:lnTo>
                  <a:lnTo>
                    <a:pt x="916" y="33"/>
                  </a:lnTo>
                  <a:lnTo>
                    <a:pt x="889" y="7"/>
                  </a:lnTo>
                  <a:lnTo>
                    <a:pt x="870" y="7"/>
                  </a:lnTo>
                  <a:lnTo>
                    <a:pt x="828" y="33"/>
                  </a:lnTo>
                  <a:lnTo>
                    <a:pt x="818" y="43"/>
                  </a:lnTo>
                  <a:lnTo>
                    <a:pt x="751" y="70"/>
                  </a:lnTo>
                  <a:lnTo>
                    <a:pt x="696" y="117"/>
                  </a:lnTo>
                  <a:lnTo>
                    <a:pt x="684" y="129"/>
                  </a:lnTo>
                  <a:lnTo>
                    <a:pt x="619" y="153"/>
                  </a:lnTo>
                  <a:lnTo>
                    <a:pt x="539" y="201"/>
                  </a:lnTo>
                  <a:lnTo>
                    <a:pt x="476" y="246"/>
                  </a:lnTo>
                  <a:lnTo>
                    <a:pt x="420" y="290"/>
                  </a:lnTo>
                  <a:lnTo>
                    <a:pt x="391" y="363"/>
                  </a:lnTo>
                  <a:lnTo>
                    <a:pt x="340" y="448"/>
                  </a:lnTo>
                  <a:lnTo>
                    <a:pt x="306" y="521"/>
                  </a:lnTo>
                  <a:lnTo>
                    <a:pt x="262" y="597"/>
                  </a:lnTo>
                  <a:lnTo>
                    <a:pt x="130" y="729"/>
                  </a:lnTo>
                  <a:lnTo>
                    <a:pt x="62" y="755"/>
                  </a:lnTo>
                  <a:lnTo>
                    <a:pt x="7" y="835"/>
                  </a:lnTo>
                  <a:lnTo>
                    <a:pt x="0" y="863"/>
                  </a:lnTo>
                  <a:lnTo>
                    <a:pt x="38" y="942"/>
                  </a:lnTo>
                  <a:lnTo>
                    <a:pt x="72" y="1092"/>
                  </a:lnTo>
                  <a:lnTo>
                    <a:pt x="109" y="1080"/>
                  </a:lnTo>
                  <a:lnTo>
                    <a:pt x="95" y="1128"/>
                  </a:lnTo>
                  <a:lnTo>
                    <a:pt x="97" y="1160"/>
                  </a:lnTo>
                  <a:lnTo>
                    <a:pt x="111" y="1165"/>
                  </a:lnTo>
                  <a:lnTo>
                    <a:pt x="130" y="1169"/>
                  </a:lnTo>
                  <a:lnTo>
                    <a:pt x="208" y="1160"/>
                  </a:lnTo>
                  <a:lnTo>
                    <a:pt x="294" y="1080"/>
                  </a:lnTo>
                  <a:lnTo>
                    <a:pt x="298" y="1092"/>
                  </a:lnTo>
                  <a:lnTo>
                    <a:pt x="338" y="1160"/>
                  </a:lnTo>
                  <a:lnTo>
                    <a:pt x="340" y="1245"/>
                  </a:lnTo>
                  <a:lnTo>
                    <a:pt x="386" y="1336"/>
                  </a:lnTo>
                  <a:lnTo>
                    <a:pt x="453" y="1352"/>
                  </a:lnTo>
                  <a:lnTo>
                    <a:pt x="461" y="1307"/>
                  </a:lnTo>
                  <a:lnTo>
                    <a:pt x="479" y="1334"/>
                  </a:lnTo>
                  <a:lnTo>
                    <a:pt x="523" y="1296"/>
                  </a:lnTo>
                  <a:lnTo>
                    <a:pt x="552" y="1231"/>
                  </a:lnTo>
                  <a:lnTo>
                    <a:pt x="568" y="1151"/>
                  </a:lnTo>
                  <a:lnTo>
                    <a:pt x="596" y="1096"/>
                  </a:lnTo>
                  <a:lnTo>
                    <a:pt x="575" y="1062"/>
                  </a:lnTo>
                  <a:lnTo>
                    <a:pt x="596" y="975"/>
                  </a:lnTo>
                  <a:lnTo>
                    <a:pt x="568" y="924"/>
                  </a:lnTo>
                  <a:lnTo>
                    <a:pt x="585" y="806"/>
                  </a:lnTo>
                  <a:lnTo>
                    <a:pt x="619" y="729"/>
                  </a:lnTo>
                  <a:lnTo>
                    <a:pt x="684" y="693"/>
                  </a:lnTo>
                  <a:lnTo>
                    <a:pt x="740" y="607"/>
                  </a:lnTo>
                  <a:lnTo>
                    <a:pt x="761" y="521"/>
                  </a:lnTo>
                  <a:lnTo>
                    <a:pt x="782" y="497"/>
                  </a:lnTo>
                  <a:lnTo>
                    <a:pt x="849" y="492"/>
                  </a:lnTo>
                  <a:lnTo>
                    <a:pt x="872" y="521"/>
                  </a:lnTo>
                  <a:lnTo>
                    <a:pt x="872" y="537"/>
                  </a:lnTo>
                  <a:lnTo>
                    <a:pt x="818" y="607"/>
                  </a:lnTo>
                  <a:lnTo>
                    <a:pt x="740" y="682"/>
                  </a:lnTo>
                  <a:lnTo>
                    <a:pt x="717" y="718"/>
                  </a:lnTo>
                  <a:lnTo>
                    <a:pt x="715" y="799"/>
                  </a:lnTo>
                  <a:lnTo>
                    <a:pt x="740" y="926"/>
                  </a:lnTo>
                  <a:lnTo>
                    <a:pt x="808" y="961"/>
                  </a:lnTo>
                  <a:lnTo>
                    <a:pt x="901" y="970"/>
                  </a:lnTo>
                  <a:lnTo>
                    <a:pt x="1006" y="935"/>
                  </a:lnTo>
                  <a:lnTo>
                    <a:pt x="1062" y="963"/>
                  </a:lnTo>
                  <a:lnTo>
                    <a:pt x="1094" y="1007"/>
                  </a:lnTo>
                  <a:lnTo>
                    <a:pt x="2925" y="350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25" name="Freeform 9"/>
            <p:cNvSpPr>
              <a:spLocks/>
            </p:cNvSpPr>
            <p:nvPr/>
          </p:nvSpPr>
          <p:spPr bwMode="ltGray">
            <a:xfrm>
              <a:off x="3640" y="879"/>
              <a:ext cx="1061" cy="1830"/>
            </a:xfrm>
            <a:custGeom>
              <a:avLst/>
              <a:gdLst/>
              <a:ahLst/>
              <a:cxnLst>
                <a:cxn ang="0">
                  <a:pos x="902" y="162"/>
                </a:cxn>
                <a:cxn ang="0">
                  <a:pos x="821" y="59"/>
                </a:cxn>
                <a:cxn ang="0">
                  <a:pos x="655" y="50"/>
                </a:cxn>
                <a:cxn ang="0">
                  <a:pos x="655" y="123"/>
                </a:cxn>
                <a:cxn ang="0">
                  <a:pos x="599" y="77"/>
                </a:cxn>
                <a:cxn ang="0">
                  <a:pos x="575" y="0"/>
                </a:cxn>
                <a:cxn ang="0">
                  <a:pos x="500" y="101"/>
                </a:cxn>
                <a:cxn ang="0">
                  <a:pos x="544" y="306"/>
                </a:cxn>
                <a:cxn ang="0">
                  <a:pos x="657" y="345"/>
                </a:cxn>
                <a:cxn ang="0">
                  <a:pos x="565" y="528"/>
                </a:cxn>
                <a:cxn ang="0">
                  <a:pos x="391" y="593"/>
                </a:cxn>
                <a:cxn ang="0">
                  <a:pos x="376" y="537"/>
                </a:cxn>
                <a:cxn ang="0">
                  <a:pos x="521" y="514"/>
                </a:cxn>
                <a:cxn ang="0">
                  <a:pos x="531" y="317"/>
                </a:cxn>
                <a:cxn ang="0">
                  <a:pos x="495" y="197"/>
                </a:cxn>
                <a:cxn ang="0">
                  <a:pos x="449" y="89"/>
                </a:cxn>
                <a:cxn ang="0">
                  <a:pos x="347" y="6"/>
                </a:cxn>
                <a:cxn ang="0">
                  <a:pos x="221" y="160"/>
                </a:cxn>
                <a:cxn ang="0">
                  <a:pos x="324" y="357"/>
                </a:cxn>
                <a:cxn ang="0">
                  <a:pos x="110" y="247"/>
                </a:cxn>
                <a:cxn ang="0">
                  <a:pos x="1760" y="3775"/>
                </a:cxn>
                <a:cxn ang="0">
                  <a:pos x="1897" y="4010"/>
                </a:cxn>
                <a:cxn ang="0">
                  <a:pos x="1972" y="4158"/>
                </a:cxn>
                <a:cxn ang="0">
                  <a:pos x="2073" y="4181"/>
                </a:cxn>
                <a:cxn ang="0">
                  <a:pos x="2140" y="4378"/>
                </a:cxn>
                <a:cxn ang="0">
                  <a:pos x="2174" y="4720"/>
                </a:cxn>
                <a:cxn ang="0">
                  <a:pos x="2296" y="4964"/>
                </a:cxn>
                <a:cxn ang="0">
                  <a:pos x="2195" y="4889"/>
                </a:cxn>
                <a:cxn ang="0">
                  <a:pos x="2130" y="4757"/>
                </a:cxn>
                <a:cxn ang="0">
                  <a:pos x="1996" y="4783"/>
                </a:cxn>
                <a:cxn ang="0">
                  <a:pos x="2086" y="4988"/>
                </a:cxn>
                <a:cxn ang="0">
                  <a:pos x="2151" y="5053"/>
                </a:cxn>
                <a:cxn ang="0">
                  <a:pos x="2262" y="5177"/>
                </a:cxn>
                <a:cxn ang="0">
                  <a:pos x="2319" y="5346"/>
                </a:cxn>
                <a:cxn ang="0">
                  <a:pos x="2439" y="5492"/>
                </a:cxn>
                <a:cxn ang="0">
                  <a:pos x="2527" y="5383"/>
                </a:cxn>
                <a:cxn ang="0">
                  <a:pos x="2450" y="5177"/>
                </a:cxn>
                <a:cxn ang="0">
                  <a:pos x="2418" y="5043"/>
                </a:cxn>
                <a:cxn ang="0">
                  <a:pos x="2405" y="4881"/>
                </a:cxn>
                <a:cxn ang="0">
                  <a:pos x="2252" y="4622"/>
                </a:cxn>
                <a:cxn ang="0">
                  <a:pos x="2218" y="4460"/>
                </a:cxn>
                <a:cxn ang="0">
                  <a:pos x="2252" y="4331"/>
                </a:cxn>
                <a:cxn ang="0">
                  <a:pos x="2428" y="4500"/>
                </a:cxn>
                <a:cxn ang="0">
                  <a:pos x="2527" y="4586"/>
                </a:cxn>
                <a:cxn ang="0">
                  <a:pos x="2662" y="4364"/>
                </a:cxn>
                <a:cxn ang="0">
                  <a:pos x="2649" y="4132"/>
                </a:cxn>
                <a:cxn ang="0">
                  <a:pos x="2496" y="3963"/>
                </a:cxn>
                <a:cxn ang="0">
                  <a:pos x="2548" y="3862"/>
                </a:cxn>
                <a:cxn ang="0">
                  <a:pos x="2582" y="4024"/>
                </a:cxn>
                <a:cxn ang="0">
                  <a:pos x="2672" y="3874"/>
                </a:cxn>
                <a:cxn ang="0">
                  <a:pos x="2794" y="3853"/>
                </a:cxn>
                <a:cxn ang="0">
                  <a:pos x="2993" y="3692"/>
                </a:cxn>
                <a:cxn ang="0">
                  <a:pos x="3152" y="3394"/>
                </a:cxn>
                <a:cxn ang="0">
                  <a:pos x="3152" y="3101"/>
                </a:cxn>
                <a:cxn ang="0">
                  <a:pos x="3037" y="2932"/>
                </a:cxn>
                <a:cxn ang="0">
                  <a:pos x="3136" y="2793"/>
                </a:cxn>
                <a:cxn ang="0">
                  <a:pos x="3006" y="2747"/>
                </a:cxn>
                <a:cxn ang="0">
                  <a:pos x="2884" y="2696"/>
                </a:cxn>
              </a:cxnLst>
              <a:rect l="0" t="0" r="r" b="b"/>
              <a:pathLst>
                <a:path w="3183" h="5492">
                  <a:moveTo>
                    <a:pt x="931" y="171"/>
                  </a:moveTo>
                  <a:lnTo>
                    <a:pt x="919" y="188"/>
                  </a:lnTo>
                  <a:lnTo>
                    <a:pt x="902" y="162"/>
                  </a:lnTo>
                  <a:lnTo>
                    <a:pt x="884" y="178"/>
                  </a:lnTo>
                  <a:lnTo>
                    <a:pt x="875" y="101"/>
                  </a:lnTo>
                  <a:lnTo>
                    <a:pt x="821" y="59"/>
                  </a:lnTo>
                  <a:lnTo>
                    <a:pt x="739" y="31"/>
                  </a:lnTo>
                  <a:lnTo>
                    <a:pt x="720" y="38"/>
                  </a:lnTo>
                  <a:lnTo>
                    <a:pt x="655" y="50"/>
                  </a:lnTo>
                  <a:lnTo>
                    <a:pt x="632" y="77"/>
                  </a:lnTo>
                  <a:lnTo>
                    <a:pt x="643" y="111"/>
                  </a:lnTo>
                  <a:lnTo>
                    <a:pt x="655" y="123"/>
                  </a:lnTo>
                  <a:lnTo>
                    <a:pt x="643" y="137"/>
                  </a:lnTo>
                  <a:lnTo>
                    <a:pt x="611" y="137"/>
                  </a:lnTo>
                  <a:lnTo>
                    <a:pt x="599" y="77"/>
                  </a:lnTo>
                  <a:lnTo>
                    <a:pt x="599" y="27"/>
                  </a:lnTo>
                  <a:lnTo>
                    <a:pt x="588" y="0"/>
                  </a:lnTo>
                  <a:lnTo>
                    <a:pt x="575" y="0"/>
                  </a:lnTo>
                  <a:lnTo>
                    <a:pt x="557" y="64"/>
                  </a:lnTo>
                  <a:lnTo>
                    <a:pt x="495" y="77"/>
                  </a:lnTo>
                  <a:lnTo>
                    <a:pt x="500" y="101"/>
                  </a:lnTo>
                  <a:lnTo>
                    <a:pt x="523" y="141"/>
                  </a:lnTo>
                  <a:lnTo>
                    <a:pt x="531" y="176"/>
                  </a:lnTo>
                  <a:lnTo>
                    <a:pt x="544" y="306"/>
                  </a:lnTo>
                  <a:lnTo>
                    <a:pt x="624" y="315"/>
                  </a:lnTo>
                  <a:lnTo>
                    <a:pt x="653" y="326"/>
                  </a:lnTo>
                  <a:lnTo>
                    <a:pt x="657" y="345"/>
                  </a:lnTo>
                  <a:lnTo>
                    <a:pt x="596" y="368"/>
                  </a:lnTo>
                  <a:lnTo>
                    <a:pt x="588" y="455"/>
                  </a:lnTo>
                  <a:lnTo>
                    <a:pt x="565" y="528"/>
                  </a:lnTo>
                  <a:lnTo>
                    <a:pt x="449" y="586"/>
                  </a:lnTo>
                  <a:lnTo>
                    <a:pt x="404" y="593"/>
                  </a:lnTo>
                  <a:lnTo>
                    <a:pt x="391" y="593"/>
                  </a:lnTo>
                  <a:lnTo>
                    <a:pt x="326" y="533"/>
                  </a:lnTo>
                  <a:lnTo>
                    <a:pt x="337" y="505"/>
                  </a:lnTo>
                  <a:lnTo>
                    <a:pt x="376" y="537"/>
                  </a:lnTo>
                  <a:lnTo>
                    <a:pt x="431" y="551"/>
                  </a:lnTo>
                  <a:lnTo>
                    <a:pt x="451" y="537"/>
                  </a:lnTo>
                  <a:lnTo>
                    <a:pt x="521" y="514"/>
                  </a:lnTo>
                  <a:lnTo>
                    <a:pt x="550" y="485"/>
                  </a:lnTo>
                  <a:lnTo>
                    <a:pt x="560" y="345"/>
                  </a:lnTo>
                  <a:lnTo>
                    <a:pt x="531" y="317"/>
                  </a:lnTo>
                  <a:lnTo>
                    <a:pt x="508" y="306"/>
                  </a:lnTo>
                  <a:lnTo>
                    <a:pt x="508" y="270"/>
                  </a:lnTo>
                  <a:lnTo>
                    <a:pt x="495" y="197"/>
                  </a:lnTo>
                  <a:lnTo>
                    <a:pt x="490" y="176"/>
                  </a:lnTo>
                  <a:lnTo>
                    <a:pt x="482" y="141"/>
                  </a:lnTo>
                  <a:lnTo>
                    <a:pt x="449" y="89"/>
                  </a:lnTo>
                  <a:lnTo>
                    <a:pt x="456" y="31"/>
                  </a:lnTo>
                  <a:lnTo>
                    <a:pt x="431" y="0"/>
                  </a:lnTo>
                  <a:lnTo>
                    <a:pt x="347" y="6"/>
                  </a:lnTo>
                  <a:lnTo>
                    <a:pt x="319" y="13"/>
                  </a:lnTo>
                  <a:lnTo>
                    <a:pt x="286" y="101"/>
                  </a:lnTo>
                  <a:lnTo>
                    <a:pt x="221" y="160"/>
                  </a:lnTo>
                  <a:lnTo>
                    <a:pt x="217" y="203"/>
                  </a:lnTo>
                  <a:lnTo>
                    <a:pt x="272" y="272"/>
                  </a:lnTo>
                  <a:lnTo>
                    <a:pt x="324" y="357"/>
                  </a:lnTo>
                  <a:lnTo>
                    <a:pt x="241" y="260"/>
                  </a:lnTo>
                  <a:lnTo>
                    <a:pt x="179" y="228"/>
                  </a:lnTo>
                  <a:lnTo>
                    <a:pt x="110" y="247"/>
                  </a:lnTo>
                  <a:lnTo>
                    <a:pt x="52" y="240"/>
                  </a:lnTo>
                  <a:lnTo>
                    <a:pt x="0" y="258"/>
                  </a:lnTo>
                  <a:lnTo>
                    <a:pt x="1760" y="3775"/>
                  </a:lnTo>
                  <a:lnTo>
                    <a:pt x="1784" y="3800"/>
                  </a:lnTo>
                  <a:lnTo>
                    <a:pt x="1820" y="3888"/>
                  </a:lnTo>
                  <a:lnTo>
                    <a:pt x="1897" y="4010"/>
                  </a:lnTo>
                  <a:lnTo>
                    <a:pt x="1884" y="4085"/>
                  </a:lnTo>
                  <a:lnTo>
                    <a:pt x="1908" y="4146"/>
                  </a:lnTo>
                  <a:lnTo>
                    <a:pt x="1972" y="4158"/>
                  </a:lnTo>
                  <a:lnTo>
                    <a:pt x="2040" y="4146"/>
                  </a:lnTo>
                  <a:lnTo>
                    <a:pt x="2052" y="4146"/>
                  </a:lnTo>
                  <a:lnTo>
                    <a:pt x="2073" y="4181"/>
                  </a:lnTo>
                  <a:lnTo>
                    <a:pt x="2086" y="4292"/>
                  </a:lnTo>
                  <a:lnTo>
                    <a:pt x="2130" y="4364"/>
                  </a:lnTo>
                  <a:lnTo>
                    <a:pt x="2140" y="4378"/>
                  </a:lnTo>
                  <a:lnTo>
                    <a:pt x="2140" y="4561"/>
                  </a:lnTo>
                  <a:lnTo>
                    <a:pt x="2151" y="4647"/>
                  </a:lnTo>
                  <a:lnTo>
                    <a:pt x="2174" y="4720"/>
                  </a:lnTo>
                  <a:lnTo>
                    <a:pt x="2239" y="4819"/>
                  </a:lnTo>
                  <a:lnTo>
                    <a:pt x="2296" y="4889"/>
                  </a:lnTo>
                  <a:lnTo>
                    <a:pt x="2296" y="4964"/>
                  </a:lnTo>
                  <a:lnTo>
                    <a:pt x="2285" y="4980"/>
                  </a:lnTo>
                  <a:lnTo>
                    <a:pt x="2262" y="4980"/>
                  </a:lnTo>
                  <a:lnTo>
                    <a:pt x="2195" y="4889"/>
                  </a:lnTo>
                  <a:lnTo>
                    <a:pt x="2164" y="4805"/>
                  </a:lnTo>
                  <a:lnTo>
                    <a:pt x="2151" y="4771"/>
                  </a:lnTo>
                  <a:lnTo>
                    <a:pt x="2130" y="4757"/>
                  </a:lnTo>
                  <a:lnTo>
                    <a:pt x="2086" y="4805"/>
                  </a:lnTo>
                  <a:lnTo>
                    <a:pt x="2048" y="4776"/>
                  </a:lnTo>
                  <a:lnTo>
                    <a:pt x="1996" y="4783"/>
                  </a:lnTo>
                  <a:lnTo>
                    <a:pt x="1985" y="4805"/>
                  </a:lnTo>
                  <a:lnTo>
                    <a:pt x="2040" y="4901"/>
                  </a:lnTo>
                  <a:lnTo>
                    <a:pt x="2086" y="4988"/>
                  </a:lnTo>
                  <a:lnTo>
                    <a:pt x="2096" y="5089"/>
                  </a:lnTo>
                  <a:lnTo>
                    <a:pt x="2120" y="5114"/>
                  </a:lnTo>
                  <a:lnTo>
                    <a:pt x="2151" y="5053"/>
                  </a:lnTo>
                  <a:lnTo>
                    <a:pt x="2164" y="5043"/>
                  </a:lnTo>
                  <a:lnTo>
                    <a:pt x="2184" y="5064"/>
                  </a:lnTo>
                  <a:lnTo>
                    <a:pt x="2262" y="5177"/>
                  </a:lnTo>
                  <a:lnTo>
                    <a:pt x="2272" y="5295"/>
                  </a:lnTo>
                  <a:lnTo>
                    <a:pt x="2285" y="5320"/>
                  </a:lnTo>
                  <a:lnTo>
                    <a:pt x="2319" y="5346"/>
                  </a:lnTo>
                  <a:lnTo>
                    <a:pt x="2385" y="5407"/>
                  </a:lnTo>
                  <a:lnTo>
                    <a:pt x="2428" y="5484"/>
                  </a:lnTo>
                  <a:lnTo>
                    <a:pt x="2439" y="5492"/>
                  </a:lnTo>
                  <a:lnTo>
                    <a:pt x="2473" y="5470"/>
                  </a:lnTo>
                  <a:lnTo>
                    <a:pt x="2506" y="5456"/>
                  </a:lnTo>
                  <a:lnTo>
                    <a:pt x="2527" y="5383"/>
                  </a:lnTo>
                  <a:lnTo>
                    <a:pt x="2496" y="5270"/>
                  </a:lnTo>
                  <a:lnTo>
                    <a:pt x="2473" y="5250"/>
                  </a:lnTo>
                  <a:lnTo>
                    <a:pt x="2450" y="5177"/>
                  </a:lnTo>
                  <a:lnTo>
                    <a:pt x="2351" y="5064"/>
                  </a:lnTo>
                  <a:lnTo>
                    <a:pt x="2351" y="5043"/>
                  </a:lnTo>
                  <a:lnTo>
                    <a:pt x="2418" y="5043"/>
                  </a:lnTo>
                  <a:lnTo>
                    <a:pt x="2460" y="5025"/>
                  </a:lnTo>
                  <a:lnTo>
                    <a:pt x="2450" y="4952"/>
                  </a:lnTo>
                  <a:lnTo>
                    <a:pt x="2405" y="4881"/>
                  </a:lnTo>
                  <a:lnTo>
                    <a:pt x="2373" y="4783"/>
                  </a:lnTo>
                  <a:lnTo>
                    <a:pt x="2319" y="4697"/>
                  </a:lnTo>
                  <a:lnTo>
                    <a:pt x="2252" y="4622"/>
                  </a:lnTo>
                  <a:lnTo>
                    <a:pt x="2208" y="4549"/>
                  </a:lnTo>
                  <a:lnTo>
                    <a:pt x="2208" y="4500"/>
                  </a:lnTo>
                  <a:lnTo>
                    <a:pt x="2218" y="4460"/>
                  </a:lnTo>
                  <a:lnTo>
                    <a:pt x="2218" y="4352"/>
                  </a:lnTo>
                  <a:lnTo>
                    <a:pt x="2228" y="4340"/>
                  </a:lnTo>
                  <a:lnTo>
                    <a:pt x="2252" y="4331"/>
                  </a:lnTo>
                  <a:lnTo>
                    <a:pt x="2329" y="4416"/>
                  </a:lnTo>
                  <a:lnTo>
                    <a:pt x="2362" y="4488"/>
                  </a:lnTo>
                  <a:lnTo>
                    <a:pt x="2428" y="4500"/>
                  </a:lnTo>
                  <a:lnTo>
                    <a:pt x="2460" y="4574"/>
                  </a:lnTo>
                  <a:lnTo>
                    <a:pt x="2473" y="4610"/>
                  </a:lnTo>
                  <a:lnTo>
                    <a:pt x="2527" y="4586"/>
                  </a:lnTo>
                  <a:lnTo>
                    <a:pt x="2574" y="4512"/>
                  </a:lnTo>
                  <a:lnTo>
                    <a:pt x="2630" y="4439"/>
                  </a:lnTo>
                  <a:lnTo>
                    <a:pt x="2662" y="4364"/>
                  </a:lnTo>
                  <a:lnTo>
                    <a:pt x="2649" y="4279"/>
                  </a:lnTo>
                  <a:lnTo>
                    <a:pt x="2662" y="4205"/>
                  </a:lnTo>
                  <a:lnTo>
                    <a:pt x="2649" y="4132"/>
                  </a:lnTo>
                  <a:lnTo>
                    <a:pt x="2582" y="4071"/>
                  </a:lnTo>
                  <a:lnTo>
                    <a:pt x="2506" y="3975"/>
                  </a:lnTo>
                  <a:lnTo>
                    <a:pt x="2496" y="3963"/>
                  </a:lnTo>
                  <a:lnTo>
                    <a:pt x="2496" y="3949"/>
                  </a:lnTo>
                  <a:lnTo>
                    <a:pt x="2540" y="3874"/>
                  </a:lnTo>
                  <a:lnTo>
                    <a:pt x="2548" y="3862"/>
                  </a:lnTo>
                  <a:lnTo>
                    <a:pt x="2561" y="3874"/>
                  </a:lnTo>
                  <a:lnTo>
                    <a:pt x="2582" y="3949"/>
                  </a:lnTo>
                  <a:lnTo>
                    <a:pt x="2582" y="4024"/>
                  </a:lnTo>
                  <a:lnTo>
                    <a:pt x="2672" y="4010"/>
                  </a:lnTo>
                  <a:lnTo>
                    <a:pt x="2695" y="3963"/>
                  </a:lnTo>
                  <a:lnTo>
                    <a:pt x="2672" y="3874"/>
                  </a:lnTo>
                  <a:lnTo>
                    <a:pt x="2672" y="3862"/>
                  </a:lnTo>
                  <a:lnTo>
                    <a:pt x="2750" y="3853"/>
                  </a:lnTo>
                  <a:lnTo>
                    <a:pt x="2794" y="3853"/>
                  </a:lnTo>
                  <a:lnTo>
                    <a:pt x="2863" y="3839"/>
                  </a:lnTo>
                  <a:lnTo>
                    <a:pt x="2928" y="3775"/>
                  </a:lnTo>
                  <a:lnTo>
                    <a:pt x="2993" y="3692"/>
                  </a:lnTo>
                  <a:lnTo>
                    <a:pt x="3050" y="3617"/>
                  </a:lnTo>
                  <a:lnTo>
                    <a:pt x="3083" y="3502"/>
                  </a:lnTo>
                  <a:lnTo>
                    <a:pt x="3152" y="3394"/>
                  </a:lnTo>
                  <a:lnTo>
                    <a:pt x="3138" y="3228"/>
                  </a:lnTo>
                  <a:lnTo>
                    <a:pt x="3183" y="3182"/>
                  </a:lnTo>
                  <a:lnTo>
                    <a:pt x="3152" y="3101"/>
                  </a:lnTo>
                  <a:lnTo>
                    <a:pt x="3094" y="3028"/>
                  </a:lnTo>
                  <a:lnTo>
                    <a:pt x="3050" y="2981"/>
                  </a:lnTo>
                  <a:lnTo>
                    <a:pt x="3037" y="2932"/>
                  </a:lnTo>
                  <a:lnTo>
                    <a:pt x="3053" y="2852"/>
                  </a:lnTo>
                  <a:lnTo>
                    <a:pt x="3117" y="2822"/>
                  </a:lnTo>
                  <a:lnTo>
                    <a:pt x="3136" y="2793"/>
                  </a:lnTo>
                  <a:lnTo>
                    <a:pt x="3138" y="2747"/>
                  </a:lnTo>
                  <a:lnTo>
                    <a:pt x="3117" y="2735"/>
                  </a:lnTo>
                  <a:lnTo>
                    <a:pt x="3006" y="2747"/>
                  </a:lnTo>
                  <a:lnTo>
                    <a:pt x="2908" y="2733"/>
                  </a:lnTo>
                  <a:lnTo>
                    <a:pt x="2907" y="2735"/>
                  </a:lnTo>
                  <a:lnTo>
                    <a:pt x="2884" y="2696"/>
                  </a:lnTo>
                  <a:lnTo>
                    <a:pt x="931" y="17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26" name="Freeform 10"/>
            <p:cNvSpPr>
              <a:spLocks/>
            </p:cNvSpPr>
            <p:nvPr/>
          </p:nvSpPr>
          <p:spPr bwMode="ltGray">
            <a:xfrm>
              <a:off x="3899" y="716"/>
              <a:ext cx="1080" cy="1148"/>
            </a:xfrm>
            <a:custGeom>
              <a:avLst/>
              <a:gdLst/>
              <a:ahLst/>
              <a:cxnLst>
                <a:cxn ang="0">
                  <a:pos x="1985" y="550"/>
                </a:cxn>
                <a:cxn ang="0">
                  <a:pos x="1930" y="476"/>
                </a:cxn>
                <a:cxn ang="0">
                  <a:pos x="1854" y="370"/>
                </a:cxn>
                <a:cxn ang="0">
                  <a:pos x="1764" y="452"/>
                </a:cxn>
                <a:cxn ang="0">
                  <a:pos x="1575" y="392"/>
                </a:cxn>
                <a:cxn ang="0">
                  <a:pos x="1230" y="372"/>
                </a:cxn>
                <a:cxn ang="0">
                  <a:pos x="1163" y="426"/>
                </a:cxn>
                <a:cxn ang="0">
                  <a:pos x="1077" y="417"/>
                </a:cxn>
                <a:cxn ang="0">
                  <a:pos x="1210" y="360"/>
                </a:cxn>
                <a:cxn ang="0">
                  <a:pos x="1275" y="173"/>
                </a:cxn>
                <a:cxn ang="0">
                  <a:pos x="1085" y="85"/>
                </a:cxn>
                <a:cxn ang="0">
                  <a:pos x="974" y="110"/>
                </a:cxn>
                <a:cxn ang="0">
                  <a:pos x="798" y="12"/>
                </a:cxn>
                <a:cxn ang="0">
                  <a:pos x="788" y="136"/>
                </a:cxn>
                <a:cxn ang="0">
                  <a:pos x="710" y="173"/>
                </a:cxn>
                <a:cxn ang="0">
                  <a:pos x="598" y="173"/>
                </a:cxn>
                <a:cxn ang="0">
                  <a:pos x="443" y="234"/>
                </a:cxn>
                <a:cxn ang="0">
                  <a:pos x="207" y="293"/>
                </a:cxn>
                <a:cxn ang="0">
                  <a:pos x="132" y="417"/>
                </a:cxn>
                <a:cxn ang="0">
                  <a:pos x="8" y="473"/>
                </a:cxn>
                <a:cxn ang="0">
                  <a:pos x="130" y="566"/>
                </a:cxn>
                <a:cxn ang="0">
                  <a:pos x="2107" y="3185"/>
                </a:cxn>
                <a:cxn ang="0">
                  <a:pos x="2244" y="3117"/>
                </a:cxn>
                <a:cxn ang="0">
                  <a:pos x="2397" y="3089"/>
                </a:cxn>
                <a:cxn ang="0">
                  <a:pos x="2430" y="3185"/>
                </a:cxn>
                <a:cxn ang="0">
                  <a:pos x="2539" y="3368"/>
                </a:cxn>
                <a:cxn ang="0">
                  <a:pos x="2663" y="3433"/>
                </a:cxn>
                <a:cxn ang="0">
                  <a:pos x="2653" y="3163"/>
                </a:cxn>
                <a:cxn ang="0">
                  <a:pos x="2713" y="2901"/>
                </a:cxn>
                <a:cxn ang="0">
                  <a:pos x="2892" y="2746"/>
                </a:cxn>
                <a:cxn ang="0">
                  <a:pos x="2993" y="2524"/>
                </a:cxn>
                <a:cxn ang="0">
                  <a:pos x="2972" y="2180"/>
                </a:cxn>
                <a:cxn ang="0">
                  <a:pos x="2993" y="2144"/>
                </a:cxn>
                <a:cxn ang="0">
                  <a:pos x="3029" y="2280"/>
                </a:cxn>
                <a:cxn ang="0">
                  <a:pos x="3084" y="2622"/>
                </a:cxn>
                <a:cxn ang="0">
                  <a:pos x="3167" y="2608"/>
                </a:cxn>
                <a:cxn ang="0">
                  <a:pos x="3190" y="2467"/>
                </a:cxn>
                <a:cxn ang="0">
                  <a:pos x="3140" y="2350"/>
                </a:cxn>
                <a:cxn ang="0">
                  <a:pos x="3073" y="2132"/>
                </a:cxn>
                <a:cxn ang="0">
                  <a:pos x="3207" y="2107"/>
                </a:cxn>
                <a:cxn ang="0">
                  <a:pos x="3104" y="2048"/>
                </a:cxn>
                <a:cxn ang="0">
                  <a:pos x="2972" y="2071"/>
                </a:cxn>
                <a:cxn ang="0">
                  <a:pos x="2838" y="2048"/>
                </a:cxn>
                <a:cxn ang="0">
                  <a:pos x="2705" y="1987"/>
                </a:cxn>
              </a:cxnLst>
              <a:rect l="0" t="0" r="r" b="b"/>
              <a:pathLst>
                <a:path w="3239" h="3444">
                  <a:moveTo>
                    <a:pt x="2151" y="626"/>
                  </a:moveTo>
                  <a:lnTo>
                    <a:pt x="2051" y="588"/>
                  </a:lnTo>
                  <a:lnTo>
                    <a:pt x="1985" y="550"/>
                  </a:lnTo>
                  <a:lnTo>
                    <a:pt x="1919" y="527"/>
                  </a:lnTo>
                  <a:lnTo>
                    <a:pt x="1907" y="516"/>
                  </a:lnTo>
                  <a:lnTo>
                    <a:pt x="1930" y="476"/>
                  </a:lnTo>
                  <a:lnTo>
                    <a:pt x="1974" y="466"/>
                  </a:lnTo>
                  <a:lnTo>
                    <a:pt x="1919" y="406"/>
                  </a:lnTo>
                  <a:lnTo>
                    <a:pt x="1854" y="370"/>
                  </a:lnTo>
                  <a:lnTo>
                    <a:pt x="1798" y="370"/>
                  </a:lnTo>
                  <a:lnTo>
                    <a:pt x="1764" y="440"/>
                  </a:lnTo>
                  <a:lnTo>
                    <a:pt x="1764" y="452"/>
                  </a:lnTo>
                  <a:lnTo>
                    <a:pt x="1730" y="452"/>
                  </a:lnTo>
                  <a:lnTo>
                    <a:pt x="1642" y="440"/>
                  </a:lnTo>
                  <a:lnTo>
                    <a:pt x="1575" y="392"/>
                  </a:lnTo>
                  <a:lnTo>
                    <a:pt x="1544" y="382"/>
                  </a:lnTo>
                  <a:lnTo>
                    <a:pt x="1297" y="370"/>
                  </a:lnTo>
                  <a:lnTo>
                    <a:pt x="1230" y="372"/>
                  </a:lnTo>
                  <a:lnTo>
                    <a:pt x="1210" y="372"/>
                  </a:lnTo>
                  <a:lnTo>
                    <a:pt x="1186" y="406"/>
                  </a:lnTo>
                  <a:lnTo>
                    <a:pt x="1163" y="426"/>
                  </a:lnTo>
                  <a:lnTo>
                    <a:pt x="1091" y="447"/>
                  </a:lnTo>
                  <a:lnTo>
                    <a:pt x="1057" y="440"/>
                  </a:lnTo>
                  <a:lnTo>
                    <a:pt x="1077" y="417"/>
                  </a:lnTo>
                  <a:lnTo>
                    <a:pt x="1142" y="378"/>
                  </a:lnTo>
                  <a:lnTo>
                    <a:pt x="1202" y="360"/>
                  </a:lnTo>
                  <a:lnTo>
                    <a:pt x="1210" y="360"/>
                  </a:lnTo>
                  <a:lnTo>
                    <a:pt x="1278" y="298"/>
                  </a:lnTo>
                  <a:lnTo>
                    <a:pt x="1293" y="234"/>
                  </a:lnTo>
                  <a:lnTo>
                    <a:pt x="1275" y="173"/>
                  </a:lnTo>
                  <a:lnTo>
                    <a:pt x="1240" y="136"/>
                  </a:lnTo>
                  <a:lnTo>
                    <a:pt x="1155" y="99"/>
                  </a:lnTo>
                  <a:lnTo>
                    <a:pt x="1085" y="85"/>
                  </a:lnTo>
                  <a:lnTo>
                    <a:pt x="1044" y="136"/>
                  </a:lnTo>
                  <a:lnTo>
                    <a:pt x="984" y="122"/>
                  </a:lnTo>
                  <a:lnTo>
                    <a:pt x="974" y="110"/>
                  </a:lnTo>
                  <a:lnTo>
                    <a:pt x="920" y="12"/>
                  </a:lnTo>
                  <a:lnTo>
                    <a:pt x="867" y="0"/>
                  </a:lnTo>
                  <a:lnTo>
                    <a:pt x="798" y="12"/>
                  </a:lnTo>
                  <a:lnTo>
                    <a:pt x="777" y="51"/>
                  </a:lnTo>
                  <a:lnTo>
                    <a:pt x="788" y="122"/>
                  </a:lnTo>
                  <a:lnTo>
                    <a:pt x="788" y="136"/>
                  </a:lnTo>
                  <a:lnTo>
                    <a:pt x="718" y="136"/>
                  </a:lnTo>
                  <a:lnTo>
                    <a:pt x="697" y="147"/>
                  </a:lnTo>
                  <a:lnTo>
                    <a:pt x="710" y="173"/>
                  </a:lnTo>
                  <a:lnTo>
                    <a:pt x="710" y="197"/>
                  </a:lnTo>
                  <a:lnTo>
                    <a:pt x="676" y="197"/>
                  </a:lnTo>
                  <a:lnTo>
                    <a:pt x="598" y="173"/>
                  </a:lnTo>
                  <a:lnTo>
                    <a:pt x="586" y="159"/>
                  </a:lnTo>
                  <a:lnTo>
                    <a:pt x="455" y="223"/>
                  </a:lnTo>
                  <a:lnTo>
                    <a:pt x="443" y="234"/>
                  </a:lnTo>
                  <a:lnTo>
                    <a:pt x="377" y="234"/>
                  </a:lnTo>
                  <a:lnTo>
                    <a:pt x="289" y="257"/>
                  </a:lnTo>
                  <a:lnTo>
                    <a:pt x="207" y="293"/>
                  </a:lnTo>
                  <a:lnTo>
                    <a:pt x="222" y="378"/>
                  </a:lnTo>
                  <a:lnTo>
                    <a:pt x="199" y="406"/>
                  </a:lnTo>
                  <a:lnTo>
                    <a:pt x="132" y="417"/>
                  </a:lnTo>
                  <a:lnTo>
                    <a:pt x="54" y="417"/>
                  </a:lnTo>
                  <a:lnTo>
                    <a:pt x="0" y="429"/>
                  </a:lnTo>
                  <a:lnTo>
                    <a:pt x="8" y="473"/>
                  </a:lnTo>
                  <a:lnTo>
                    <a:pt x="59" y="504"/>
                  </a:lnTo>
                  <a:lnTo>
                    <a:pt x="106" y="527"/>
                  </a:lnTo>
                  <a:lnTo>
                    <a:pt x="130" y="566"/>
                  </a:lnTo>
                  <a:lnTo>
                    <a:pt x="155" y="639"/>
                  </a:lnTo>
                  <a:lnTo>
                    <a:pt x="155" y="660"/>
                  </a:lnTo>
                  <a:lnTo>
                    <a:pt x="2107" y="3185"/>
                  </a:lnTo>
                  <a:lnTo>
                    <a:pt x="2182" y="3107"/>
                  </a:lnTo>
                  <a:lnTo>
                    <a:pt x="2215" y="3082"/>
                  </a:lnTo>
                  <a:lnTo>
                    <a:pt x="2244" y="3117"/>
                  </a:lnTo>
                  <a:lnTo>
                    <a:pt x="2260" y="3163"/>
                  </a:lnTo>
                  <a:lnTo>
                    <a:pt x="2317" y="3173"/>
                  </a:lnTo>
                  <a:lnTo>
                    <a:pt x="2397" y="3089"/>
                  </a:lnTo>
                  <a:lnTo>
                    <a:pt x="2407" y="3098"/>
                  </a:lnTo>
                  <a:lnTo>
                    <a:pt x="2417" y="3173"/>
                  </a:lnTo>
                  <a:lnTo>
                    <a:pt x="2430" y="3185"/>
                  </a:lnTo>
                  <a:lnTo>
                    <a:pt x="2495" y="3224"/>
                  </a:lnTo>
                  <a:lnTo>
                    <a:pt x="2529" y="3297"/>
                  </a:lnTo>
                  <a:lnTo>
                    <a:pt x="2539" y="3368"/>
                  </a:lnTo>
                  <a:lnTo>
                    <a:pt x="2562" y="3421"/>
                  </a:lnTo>
                  <a:lnTo>
                    <a:pt x="2606" y="3444"/>
                  </a:lnTo>
                  <a:lnTo>
                    <a:pt x="2663" y="3433"/>
                  </a:lnTo>
                  <a:lnTo>
                    <a:pt x="2682" y="3380"/>
                  </a:lnTo>
                  <a:lnTo>
                    <a:pt x="2671" y="3297"/>
                  </a:lnTo>
                  <a:lnTo>
                    <a:pt x="2653" y="3163"/>
                  </a:lnTo>
                  <a:lnTo>
                    <a:pt x="2638" y="3077"/>
                  </a:lnTo>
                  <a:lnTo>
                    <a:pt x="2663" y="2968"/>
                  </a:lnTo>
                  <a:lnTo>
                    <a:pt x="2713" y="2901"/>
                  </a:lnTo>
                  <a:lnTo>
                    <a:pt x="2770" y="2883"/>
                  </a:lnTo>
                  <a:lnTo>
                    <a:pt x="2807" y="2868"/>
                  </a:lnTo>
                  <a:lnTo>
                    <a:pt x="2892" y="2746"/>
                  </a:lnTo>
                  <a:lnTo>
                    <a:pt x="2926" y="2672"/>
                  </a:lnTo>
                  <a:lnTo>
                    <a:pt x="2972" y="2597"/>
                  </a:lnTo>
                  <a:lnTo>
                    <a:pt x="2993" y="2524"/>
                  </a:lnTo>
                  <a:lnTo>
                    <a:pt x="2993" y="2439"/>
                  </a:lnTo>
                  <a:lnTo>
                    <a:pt x="2985" y="2292"/>
                  </a:lnTo>
                  <a:lnTo>
                    <a:pt x="2972" y="2180"/>
                  </a:lnTo>
                  <a:lnTo>
                    <a:pt x="2972" y="2160"/>
                  </a:lnTo>
                  <a:lnTo>
                    <a:pt x="2985" y="2144"/>
                  </a:lnTo>
                  <a:lnTo>
                    <a:pt x="2993" y="2144"/>
                  </a:lnTo>
                  <a:lnTo>
                    <a:pt x="3006" y="2160"/>
                  </a:lnTo>
                  <a:lnTo>
                    <a:pt x="3019" y="2254"/>
                  </a:lnTo>
                  <a:lnTo>
                    <a:pt x="3029" y="2280"/>
                  </a:lnTo>
                  <a:lnTo>
                    <a:pt x="3060" y="2352"/>
                  </a:lnTo>
                  <a:lnTo>
                    <a:pt x="3104" y="2580"/>
                  </a:lnTo>
                  <a:lnTo>
                    <a:pt x="3084" y="2622"/>
                  </a:lnTo>
                  <a:lnTo>
                    <a:pt x="3094" y="2636"/>
                  </a:lnTo>
                  <a:lnTo>
                    <a:pt x="3128" y="2636"/>
                  </a:lnTo>
                  <a:lnTo>
                    <a:pt x="3167" y="2608"/>
                  </a:lnTo>
                  <a:lnTo>
                    <a:pt x="3153" y="2573"/>
                  </a:lnTo>
                  <a:lnTo>
                    <a:pt x="3140" y="2423"/>
                  </a:lnTo>
                  <a:lnTo>
                    <a:pt x="3190" y="2467"/>
                  </a:lnTo>
                  <a:lnTo>
                    <a:pt x="3239" y="2477"/>
                  </a:lnTo>
                  <a:lnTo>
                    <a:pt x="3239" y="2453"/>
                  </a:lnTo>
                  <a:lnTo>
                    <a:pt x="3140" y="2350"/>
                  </a:lnTo>
                  <a:lnTo>
                    <a:pt x="3099" y="2276"/>
                  </a:lnTo>
                  <a:lnTo>
                    <a:pt x="3073" y="2194"/>
                  </a:lnTo>
                  <a:lnTo>
                    <a:pt x="3073" y="2132"/>
                  </a:lnTo>
                  <a:lnTo>
                    <a:pt x="3084" y="2118"/>
                  </a:lnTo>
                  <a:lnTo>
                    <a:pt x="3195" y="2118"/>
                  </a:lnTo>
                  <a:lnTo>
                    <a:pt x="3207" y="2107"/>
                  </a:lnTo>
                  <a:lnTo>
                    <a:pt x="3216" y="2081"/>
                  </a:lnTo>
                  <a:lnTo>
                    <a:pt x="3172" y="2048"/>
                  </a:lnTo>
                  <a:lnTo>
                    <a:pt x="3104" y="2048"/>
                  </a:lnTo>
                  <a:lnTo>
                    <a:pt x="3006" y="2008"/>
                  </a:lnTo>
                  <a:lnTo>
                    <a:pt x="2985" y="2059"/>
                  </a:lnTo>
                  <a:lnTo>
                    <a:pt x="2972" y="2071"/>
                  </a:lnTo>
                  <a:lnTo>
                    <a:pt x="2960" y="2071"/>
                  </a:lnTo>
                  <a:lnTo>
                    <a:pt x="2882" y="2008"/>
                  </a:lnTo>
                  <a:lnTo>
                    <a:pt x="2838" y="2048"/>
                  </a:lnTo>
                  <a:lnTo>
                    <a:pt x="2828" y="2059"/>
                  </a:lnTo>
                  <a:lnTo>
                    <a:pt x="2717" y="1999"/>
                  </a:lnTo>
                  <a:lnTo>
                    <a:pt x="2705" y="1987"/>
                  </a:lnTo>
                  <a:lnTo>
                    <a:pt x="2151" y="62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27" name="Freeform 11"/>
            <p:cNvSpPr>
              <a:spLocks/>
            </p:cNvSpPr>
            <p:nvPr/>
          </p:nvSpPr>
          <p:spPr bwMode="ltGray">
            <a:xfrm>
              <a:off x="3151" y="1839"/>
              <a:ext cx="42" cy="18"/>
            </a:xfrm>
            <a:custGeom>
              <a:avLst/>
              <a:gdLst/>
              <a:ahLst/>
              <a:cxnLst>
                <a:cxn ang="0">
                  <a:pos x="44" y="0"/>
                </a:cxn>
                <a:cxn ang="0">
                  <a:pos x="104" y="8"/>
                </a:cxn>
                <a:cxn ang="0">
                  <a:pos x="127" y="55"/>
                </a:cxn>
                <a:cxn ang="0">
                  <a:pos x="57" y="41"/>
                </a:cxn>
                <a:cxn ang="0">
                  <a:pos x="0" y="48"/>
                </a:cxn>
                <a:cxn ang="0">
                  <a:pos x="44" y="0"/>
                </a:cxn>
              </a:cxnLst>
              <a:rect l="0" t="0" r="r" b="b"/>
              <a:pathLst>
                <a:path w="127" h="55">
                  <a:moveTo>
                    <a:pt x="44" y="0"/>
                  </a:moveTo>
                  <a:lnTo>
                    <a:pt x="104" y="8"/>
                  </a:lnTo>
                  <a:lnTo>
                    <a:pt x="127" y="55"/>
                  </a:lnTo>
                  <a:lnTo>
                    <a:pt x="57" y="41"/>
                  </a:lnTo>
                  <a:lnTo>
                    <a:pt x="0" y="48"/>
                  </a:lnTo>
                  <a:lnTo>
                    <a:pt x="44"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28" name="Freeform 12"/>
            <p:cNvSpPr>
              <a:spLocks/>
            </p:cNvSpPr>
            <p:nvPr/>
          </p:nvSpPr>
          <p:spPr bwMode="ltGray">
            <a:xfrm>
              <a:off x="3289" y="1851"/>
              <a:ext cx="26" cy="21"/>
            </a:xfrm>
            <a:custGeom>
              <a:avLst/>
              <a:gdLst/>
              <a:ahLst/>
              <a:cxnLst>
                <a:cxn ang="0">
                  <a:pos x="76" y="9"/>
                </a:cxn>
                <a:cxn ang="0">
                  <a:pos x="75" y="55"/>
                </a:cxn>
                <a:cxn ang="0">
                  <a:pos x="31" y="64"/>
                </a:cxn>
                <a:cxn ang="0">
                  <a:pos x="0" y="50"/>
                </a:cxn>
                <a:cxn ang="0">
                  <a:pos x="0" y="27"/>
                </a:cxn>
                <a:cxn ang="0">
                  <a:pos x="43" y="0"/>
                </a:cxn>
                <a:cxn ang="0">
                  <a:pos x="76" y="9"/>
                </a:cxn>
              </a:cxnLst>
              <a:rect l="0" t="0" r="r" b="b"/>
              <a:pathLst>
                <a:path w="76" h="64">
                  <a:moveTo>
                    <a:pt x="76" y="9"/>
                  </a:moveTo>
                  <a:lnTo>
                    <a:pt x="75" y="55"/>
                  </a:lnTo>
                  <a:lnTo>
                    <a:pt x="31" y="64"/>
                  </a:lnTo>
                  <a:lnTo>
                    <a:pt x="0" y="50"/>
                  </a:lnTo>
                  <a:lnTo>
                    <a:pt x="0" y="27"/>
                  </a:lnTo>
                  <a:lnTo>
                    <a:pt x="43" y="0"/>
                  </a:lnTo>
                  <a:lnTo>
                    <a:pt x="76" y="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29" name="Freeform 13"/>
            <p:cNvSpPr>
              <a:spLocks/>
            </p:cNvSpPr>
            <p:nvPr/>
          </p:nvSpPr>
          <p:spPr bwMode="ltGray">
            <a:xfrm>
              <a:off x="3592" y="932"/>
              <a:ext cx="41" cy="32"/>
            </a:xfrm>
            <a:custGeom>
              <a:avLst/>
              <a:gdLst/>
              <a:ahLst/>
              <a:cxnLst>
                <a:cxn ang="0">
                  <a:pos x="110" y="97"/>
                </a:cxn>
                <a:cxn ang="0">
                  <a:pos x="89" y="73"/>
                </a:cxn>
                <a:cxn ang="0">
                  <a:pos x="21" y="47"/>
                </a:cxn>
                <a:cxn ang="0">
                  <a:pos x="0" y="28"/>
                </a:cxn>
                <a:cxn ang="0">
                  <a:pos x="10" y="11"/>
                </a:cxn>
                <a:cxn ang="0">
                  <a:pos x="54" y="0"/>
                </a:cxn>
                <a:cxn ang="0">
                  <a:pos x="110" y="36"/>
                </a:cxn>
                <a:cxn ang="0">
                  <a:pos x="123" y="73"/>
                </a:cxn>
                <a:cxn ang="0">
                  <a:pos x="110" y="97"/>
                </a:cxn>
              </a:cxnLst>
              <a:rect l="0" t="0" r="r" b="b"/>
              <a:pathLst>
                <a:path w="123" h="97">
                  <a:moveTo>
                    <a:pt x="110" y="97"/>
                  </a:moveTo>
                  <a:lnTo>
                    <a:pt x="89" y="73"/>
                  </a:lnTo>
                  <a:lnTo>
                    <a:pt x="21" y="47"/>
                  </a:lnTo>
                  <a:lnTo>
                    <a:pt x="0" y="28"/>
                  </a:lnTo>
                  <a:lnTo>
                    <a:pt x="10" y="11"/>
                  </a:lnTo>
                  <a:lnTo>
                    <a:pt x="54" y="0"/>
                  </a:lnTo>
                  <a:lnTo>
                    <a:pt x="110" y="36"/>
                  </a:lnTo>
                  <a:lnTo>
                    <a:pt x="123" y="73"/>
                  </a:lnTo>
                  <a:lnTo>
                    <a:pt x="110" y="9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0" name="Freeform 14"/>
            <p:cNvSpPr>
              <a:spLocks/>
            </p:cNvSpPr>
            <p:nvPr/>
          </p:nvSpPr>
          <p:spPr bwMode="ltGray">
            <a:xfrm>
              <a:off x="2854" y="1733"/>
              <a:ext cx="14" cy="12"/>
            </a:xfrm>
            <a:custGeom>
              <a:avLst/>
              <a:gdLst/>
              <a:ahLst/>
              <a:cxnLst>
                <a:cxn ang="0">
                  <a:pos x="0" y="37"/>
                </a:cxn>
                <a:cxn ang="0">
                  <a:pos x="0" y="11"/>
                </a:cxn>
                <a:cxn ang="0">
                  <a:pos x="17" y="0"/>
                </a:cxn>
                <a:cxn ang="0">
                  <a:pos x="29" y="0"/>
                </a:cxn>
                <a:cxn ang="0">
                  <a:pos x="42" y="25"/>
                </a:cxn>
                <a:cxn ang="0">
                  <a:pos x="29" y="37"/>
                </a:cxn>
                <a:cxn ang="0">
                  <a:pos x="0" y="37"/>
                </a:cxn>
              </a:cxnLst>
              <a:rect l="0" t="0" r="r" b="b"/>
              <a:pathLst>
                <a:path w="42" h="37">
                  <a:moveTo>
                    <a:pt x="0" y="37"/>
                  </a:moveTo>
                  <a:lnTo>
                    <a:pt x="0" y="11"/>
                  </a:lnTo>
                  <a:lnTo>
                    <a:pt x="17" y="0"/>
                  </a:lnTo>
                  <a:lnTo>
                    <a:pt x="29" y="0"/>
                  </a:lnTo>
                  <a:lnTo>
                    <a:pt x="42" y="25"/>
                  </a:lnTo>
                  <a:lnTo>
                    <a:pt x="29" y="37"/>
                  </a:lnTo>
                  <a:lnTo>
                    <a:pt x="0" y="3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1" name="Freeform 15"/>
            <p:cNvSpPr>
              <a:spLocks/>
            </p:cNvSpPr>
            <p:nvPr/>
          </p:nvSpPr>
          <p:spPr bwMode="ltGray">
            <a:xfrm>
              <a:off x="2914" y="1718"/>
              <a:ext cx="35" cy="59"/>
            </a:xfrm>
            <a:custGeom>
              <a:avLst/>
              <a:gdLst/>
              <a:ahLst/>
              <a:cxnLst>
                <a:cxn ang="0">
                  <a:pos x="0" y="104"/>
                </a:cxn>
                <a:cxn ang="0">
                  <a:pos x="10" y="31"/>
                </a:cxn>
                <a:cxn ang="0">
                  <a:pos x="15" y="11"/>
                </a:cxn>
                <a:cxn ang="0">
                  <a:pos x="60" y="0"/>
                </a:cxn>
                <a:cxn ang="0">
                  <a:pos x="88" y="24"/>
                </a:cxn>
                <a:cxn ang="0">
                  <a:pos x="104" y="104"/>
                </a:cxn>
                <a:cxn ang="0">
                  <a:pos x="88" y="154"/>
                </a:cxn>
                <a:cxn ang="0">
                  <a:pos x="58" y="145"/>
                </a:cxn>
                <a:cxn ang="0">
                  <a:pos x="38" y="177"/>
                </a:cxn>
                <a:cxn ang="0">
                  <a:pos x="7" y="127"/>
                </a:cxn>
                <a:cxn ang="0">
                  <a:pos x="0" y="104"/>
                </a:cxn>
              </a:cxnLst>
              <a:rect l="0" t="0" r="r" b="b"/>
              <a:pathLst>
                <a:path w="104" h="177">
                  <a:moveTo>
                    <a:pt x="0" y="104"/>
                  </a:moveTo>
                  <a:lnTo>
                    <a:pt x="10" y="31"/>
                  </a:lnTo>
                  <a:lnTo>
                    <a:pt x="15" y="11"/>
                  </a:lnTo>
                  <a:lnTo>
                    <a:pt x="60" y="0"/>
                  </a:lnTo>
                  <a:lnTo>
                    <a:pt x="88" y="24"/>
                  </a:lnTo>
                  <a:lnTo>
                    <a:pt x="104" y="104"/>
                  </a:lnTo>
                  <a:lnTo>
                    <a:pt x="88" y="154"/>
                  </a:lnTo>
                  <a:lnTo>
                    <a:pt x="58" y="145"/>
                  </a:lnTo>
                  <a:lnTo>
                    <a:pt x="38" y="177"/>
                  </a:lnTo>
                  <a:lnTo>
                    <a:pt x="7" y="127"/>
                  </a:lnTo>
                  <a:lnTo>
                    <a:pt x="0" y="10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2" name="Freeform 16"/>
            <p:cNvSpPr>
              <a:spLocks/>
            </p:cNvSpPr>
            <p:nvPr/>
          </p:nvSpPr>
          <p:spPr bwMode="ltGray">
            <a:xfrm>
              <a:off x="2923" y="1676"/>
              <a:ext cx="18" cy="28"/>
            </a:xfrm>
            <a:custGeom>
              <a:avLst/>
              <a:gdLst/>
              <a:ahLst/>
              <a:cxnLst>
                <a:cxn ang="0">
                  <a:pos x="0" y="47"/>
                </a:cxn>
                <a:cxn ang="0">
                  <a:pos x="10" y="0"/>
                </a:cxn>
                <a:cxn ang="0">
                  <a:pos x="44" y="0"/>
                </a:cxn>
                <a:cxn ang="0">
                  <a:pos x="54" y="35"/>
                </a:cxn>
                <a:cxn ang="0">
                  <a:pos x="54" y="47"/>
                </a:cxn>
                <a:cxn ang="0">
                  <a:pos x="20" y="84"/>
                </a:cxn>
                <a:cxn ang="0">
                  <a:pos x="10" y="84"/>
                </a:cxn>
                <a:cxn ang="0">
                  <a:pos x="0" y="47"/>
                </a:cxn>
              </a:cxnLst>
              <a:rect l="0" t="0" r="r" b="b"/>
              <a:pathLst>
                <a:path w="54" h="84">
                  <a:moveTo>
                    <a:pt x="0" y="47"/>
                  </a:moveTo>
                  <a:lnTo>
                    <a:pt x="10" y="0"/>
                  </a:lnTo>
                  <a:lnTo>
                    <a:pt x="44" y="0"/>
                  </a:lnTo>
                  <a:lnTo>
                    <a:pt x="54" y="35"/>
                  </a:lnTo>
                  <a:lnTo>
                    <a:pt x="54" y="47"/>
                  </a:lnTo>
                  <a:lnTo>
                    <a:pt x="20" y="84"/>
                  </a:lnTo>
                  <a:lnTo>
                    <a:pt x="10" y="84"/>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3" name="Freeform 17"/>
            <p:cNvSpPr>
              <a:spLocks/>
            </p:cNvSpPr>
            <p:nvPr/>
          </p:nvSpPr>
          <p:spPr bwMode="ltGray">
            <a:xfrm>
              <a:off x="2995" y="1786"/>
              <a:ext cx="31" cy="29"/>
            </a:xfrm>
            <a:custGeom>
              <a:avLst/>
              <a:gdLst/>
              <a:ahLst/>
              <a:cxnLst>
                <a:cxn ang="0">
                  <a:pos x="0" y="17"/>
                </a:cxn>
                <a:cxn ang="0">
                  <a:pos x="62" y="0"/>
                </a:cxn>
                <a:cxn ang="0">
                  <a:pos x="81" y="0"/>
                </a:cxn>
                <a:cxn ang="0">
                  <a:pos x="92" y="53"/>
                </a:cxn>
                <a:cxn ang="0">
                  <a:pos x="71" y="87"/>
                </a:cxn>
                <a:cxn ang="0">
                  <a:pos x="60" y="87"/>
                </a:cxn>
                <a:cxn ang="0">
                  <a:pos x="23" y="78"/>
                </a:cxn>
                <a:cxn ang="0">
                  <a:pos x="0" y="26"/>
                </a:cxn>
                <a:cxn ang="0">
                  <a:pos x="0" y="17"/>
                </a:cxn>
              </a:cxnLst>
              <a:rect l="0" t="0" r="r" b="b"/>
              <a:pathLst>
                <a:path w="92" h="87">
                  <a:moveTo>
                    <a:pt x="0" y="17"/>
                  </a:moveTo>
                  <a:lnTo>
                    <a:pt x="62" y="0"/>
                  </a:lnTo>
                  <a:lnTo>
                    <a:pt x="81" y="0"/>
                  </a:lnTo>
                  <a:lnTo>
                    <a:pt x="92" y="53"/>
                  </a:lnTo>
                  <a:lnTo>
                    <a:pt x="71" y="87"/>
                  </a:lnTo>
                  <a:lnTo>
                    <a:pt x="60" y="87"/>
                  </a:lnTo>
                  <a:lnTo>
                    <a:pt x="23" y="78"/>
                  </a:lnTo>
                  <a:lnTo>
                    <a:pt x="0" y="26"/>
                  </a:lnTo>
                  <a:lnTo>
                    <a:pt x="0" y="1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4" name="Freeform 18"/>
            <p:cNvSpPr>
              <a:spLocks/>
            </p:cNvSpPr>
            <p:nvPr/>
          </p:nvSpPr>
          <p:spPr bwMode="ltGray">
            <a:xfrm>
              <a:off x="3050" y="1294"/>
              <a:ext cx="24" cy="25"/>
            </a:xfrm>
            <a:custGeom>
              <a:avLst/>
              <a:gdLst/>
              <a:ahLst/>
              <a:cxnLst>
                <a:cxn ang="0">
                  <a:pos x="11" y="31"/>
                </a:cxn>
                <a:cxn ang="0">
                  <a:pos x="29" y="7"/>
                </a:cxn>
                <a:cxn ang="0">
                  <a:pos x="53" y="0"/>
                </a:cxn>
                <a:cxn ang="0">
                  <a:pos x="70" y="18"/>
                </a:cxn>
                <a:cxn ang="0">
                  <a:pos x="70" y="31"/>
                </a:cxn>
                <a:cxn ang="0">
                  <a:pos x="63" y="54"/>
                </a:cxn>
                <a:cxn ang="0">
                  <a:pos x="34" y="75"/>
                </a:cxn>
                <a:cxn ang="0">
                  <a:pos x="0" y="54"/>
                </a:cxn>
                <a:cxn ang="0">
                  <a:pos x="11" y="31"/>
                </a:cxn>
              </a:cxnLst>
              <a:rect l="0" t="0" r="r" b="b"/>
              <a:pathLst>
                <a:path w="70" h="75">
                  <a:moveTo>
                    <a:pt x="11" y="31"/>
                  </a:moveTo>
                  <a:lnTo>
                    <a:pt x="29" y="7"/>
                  </a:lnTo>
                  <a:lnTo>
                    <a:pt x="53" y="0"/>
                  </a:lnTo>
                  <a:lnTo>
                    <a:pt x="70" y="18"/>
                  </a:lnTo>
                  <a:lnTo>
                    <a:pt x="70" y="31"/>
                  </a:lnTo>
                  <a:lnTo>
                    <a:pt x="63" y="54"/>
                  </a:lnTo>
                  <a:lnTo>
                    <a:pt x="34" y="75"/>
                  </a:lnTo>
                  <a:lnTo>
                    <a:pt x="0" y="54"/>
                  </a:lnTo>
                  <a:lnTo>
                    <a:pt x="11" y="3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5" name="Freeform 19"/>
            <p:cNvSpPr>
              <a:spLocks/>
            </p:cNvSpPr>
            <p:nvPr/>
          </p:nvSpPr>
          <p:spPr bwMode="ltGray">
            <a:xfrm>
              <a:off x="3074" y="1230"/>
              <a:ext cx="7" cy="13"/>
            </a:xfrm>
            <a:custGeom>
              <a:avLst/>
              <a:gdLst/>
              <a:ahLst/>
              <a:cxnLst>
                <a:cxn ang="0">
                  <a:pos x="0" y="39"/>
                </a:cxn>
                <a:cxn ang="0">
                  <a:pos x="0" y="0"/>
                </a:cxn>
                <a:cxn ang="0">
                  <a:pos x="15" y="16"/>
                </a:cxn>
                <a:cxn ang="0">
                  <a:pos x="23" y="16"/>
                </a:cxn>
                <a:cxn ang="0">
                  <a:pos x="15" y="27"/>
                </a:cxn>
                <a:cxn ang="0">
                  <a:pos x="0" y="39"/>
                </a:cxn>
              </a:cxnLst>
              <a:rect l="0" t="0" r="r" b="b"/>
              <a:pathLst>
                <a:path w="23" h="39">
                  <a:moveTo>
                    <a:pt x="0" y="39"/>
                  </a:moveTo>
                  <a:lnTo>
                    <a:pt x="0" y="0"/>
                  </a:lnTo>
                  <a:lnTo>
                    <a:pt x="15" y="16"/>
                  </a:lnTo>
                  <a:lnTo>
                    <a:pt x="23" y="16"/>
                  </a:lnTo>
                  <a:lnTo>
                    <a:pt x="15" y="27"/>
                  </a:lnTo>
                  <a:lnTo>
                    <a:pt x="0" y="3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6" name="Freeform 20"/>
            <p:cNvSpPr>
              <a:spLocks/>
            </p:cNvSpPr>
            <p:nvPr/>
          </p:nvSpPr>
          <p:spPr bwMode="ltGray">
            <a:xfrm>
              <a:off x="3404" y="609"/>
              <a:ext cx="55" cy="36"/>
            </a:xfrm>
            <a:custGeom>
              <a:avLst/>
              <a:gdLst/>
              <a:ahLst/>
              <a:cxnLst>
                <a:cxn ang="0">
                  <a:pos x="0" y="27"/>
                </a:cxn>
                <a:cxn ang="0">
                  <a:pos x="42" y="0"/>
                </a:cxn>
                <a:cxn ang="0">
                  <a:pos x="110" y="18"/>
                </a:cxn>
                <a:cxn ang="0">
                  <a:pos x="150" y="61"/>
                </a:cxn>
                <a:cxn ang="0">
                  <a:pos x="163" y="97"/>
                </a:cxn>
                <a:cxn ang="0">
                  <a:pos x="152" y="108"/>
                </a:cxn>
                <a:cxn ang="0">
                  <a:pos x="89" y="84"/>
                </a:cxn>
                <a:cxn ang="0">
                  <a:pos x="44" y="86"/>
                </a:cxn>
                <a:cxn ang="0">
                  <a:pos x="8" y="73"/>
                </a:cxn>
                <a:cxn ang="0">
                  <a:pos x="8" y="47"/>
                </a:cxn>
                <a:cxn ang="0">
                  <a:pos x="0" y="27"/>
                </a:cxn>
              </a:cxnLst>
              <a:rect l="0" t="0" r="r" b="b"/>
              <a:pathLst>
                <a:path w="163" h="108">
                  <a:moveTo>
                    <a:pt x="0" y="27"/>
                  </a:moveTo>
                  <a:lnTo>
                    <a:pt x="42" y="0"/>
                  </a:lnTo>
                  <a:lnTo>
                    <a:pt x="110" y="18"/>
                  </a:lnTo>
                  <a:lnTo>
                    <a:pt x="150" y="61"/>
                  </a:lnTo>
                  <a:lnTo>
                    <a:pt x="163" y="97"/>
                  </a:lnTo>
                  <a:lnTo>
                    <a:pt x="152" y="108"/>
                  </a:lnTo>
                  <a:lnTo>
                    <a:pt x="89" y="84"/>
                  </a:lnTo>
                  <a:lnTo>
                    <a:pt x="44" y="86"/>
                  </a:lnTo>
                  <a:lnTo>
                    <a:pt x="8" y="73"/>
                  </a:lnTo>
                  <a:lnTo>
                    <a:pt x="8" y="47"/>
                  </a:lnTo>
                  <a:lnTo>
                    <a:pt x="0" y="2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7" name="Freeform 21"/>
            <p:cNvSpPr>
              <a:spLocks/>
            </p:cNvSpPr>
            <p:nvPr/>
          </p:nvSpPr>
          <p:spPr bwMode="ltGray">
            <a:xfrm>
              <a:off x="3476" y="2822"/>
              <a:ext cx="18" cy="14"/>
            </a:xfrm>
            <a:custGeom>
              <a:avLst/>
              <a:gdLst/>
              <a:ahLst/>
              <a:cxnLst>
                <a:cxn ang="0">
                  <a:pos x="0" y="23"/>
                </a:cxn>
                <a:cxn ang="0">
                  <a:pos x="11" y="0"/>
                </a:cxn>
                <a:cxn ang="0">
                  <a:pos x="55" y="2"/>
                </a:cxn>
                <a:cxn ang="0">
                  <a:pos x="55" y="9"/>
                </a:cxn>
                <a:cxn ang="0">
                  <a:pos x="40" y="23"/>
                </a:cxn>
                <a:cxn ang="0">
                  <a:pos x="21" y="42"/>
                </a:cxn>
                <a:cxn ang="0">
                  <a:pos x="0" y="23"/>
                </a:cxn>
              </a:cxnLst>
              <a:rect l="0" t="0" r="r" b="b"/>
              <a:pathLst>
                <a:path w="55" h="42">
                  <a:moveTo>
                    <a:pt x="0" y="23"/>
                  </a:moveTo>
                  <a:lnTo>
                    <a:pt x="11" y="0"/>
                  </a:lnTo>
                  <a:lnTo>
                    <a:pt x="55" y="2"/>
                  </a:lnTo>
                  <a:lnTo>
                    <a:pt x="55" y="9"/>
                  </a:lnTo>
                  <a:lnTo>
                    <a:pt x="40" y="23"/>
                  </a:lnTo>
                  <a:lnTo>
                    <a:pt x="21" y="42"/>
                  </a:lnTo>
                  <a:lnTo>
                    <a:pt x="0" y="2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8" name="Freeform 22"/>
            <p:cNvSpPr>
              <a:spLocks/>
            </p:cNvSpPr>
            <p:nvPr/>
          </p:nvSpPr>
          <p:spPr bwMode="ltGray">
            <a:xfrm>
              <a:off x="3459" y="2832"/>
              <a:ext cx="126" cy="282"/>
            </a:xfrm>
            <a:custGeom>
              <a:avLst/>
              <a:gdLst/>
              <a:ahLst/>
              <a:cxnLst>
                <a:cxn ang="0">
                  <a:pos x="0" y="701"/>
                </a:cxn>
                <a:cxn ang="0">
                  <a:pos x="0" y="598"/>
                </a:cxn>
                <a:cxn ang="0">
                  <a:pos x="34" y="527"/>
                </a:cxn>
                <a:cxn ang="0">
                  <a:pos x="44" y="463"/>
                </a:cxn>
                <a:cxn ang="0">
                  <a:pos x="50" y="365"/>
                </a:cxn>
                <a:cxn ang="0">
                  <a:pos x="66" y="291"/>
                </a:cxn>
                <a:cxn ang="0">
                  <a:pos x="84" y="272"/>
                </a:cxn>
                <a:cxn ang="0">
                  <a:pos x="130" y="236"/>
                </a:cxn>
                <a:cxn ang="0">
                  <a:pos x="187" y="222"/>
                </a:cxn>
                <a:cxn ang="0">
                  <a:pos x="222" y="183"/>
                </a:cxn>
                <a:cxn ang="0">
                  <a:pos x="255" y="75"/>
                </a:cxn>
                <a:cxn ang="0">
                  <a:pos x="309" y="0"/>
                </a:cxn>
                <a:cxn ang="0">
                  <a:pos x="334" y="28"/>
                </a:cxn>
                <a:cxn ang="0">
                  <a:pos x="362" y="115"/>
                </a:cxn>
                <a:cxn ang="0">
                  <a:pos x="364" y="147"/>
                </a:cxn>
                <a:cxn ang="0">
                  <a:pos x="378" y="232"/>
                </a:cxn>
                <a:cxn ang="0">
                  <a:pos x="343" y="211"/>
                </a:cxn>
                <a:cxn ang="0">
                  <a:pos x="349" y="300"/>
                </a:cxn>
                <a:cxn ang="0">
                  <a:pos x="319" y="398"/>
                </a:cxn>
                <a:cxn ang="0">
                  <a:pos x="267" y="552"/>
                </a:cxn>
                <a:cxn ang="0">
                  <a:pos x="255" y="660"/>
                </a:cxn>
                <a:cxn ang="0">
                  <a:pos x="232" y="738"/>
                </a:cxn>
                <a:cxn ang="0">
                  <a:pos x="196" y="808"/>
                </a:cxn>
                <a:cxn ang="0">
                  <a:pos x="179" y="831"/>
                </a:cxn>
                <a:cxn ang="0">
                  <a:pos x="46" y="845"/>
                </a:cxn>
                <a:cxn ang="0">
                  <a:pos x="13" y="822"/>
                </a:cxn>
                <a:cxn ang="0">
                  <a:pos x="13" y="712"/>
                </a:cxn>
                <a:cxn ang="0">
                  <a:pos x="0" y="701"/>
                </a:cxn>
              </a:cxnLst>
              <a:rect l="0" t="0" r="r" b="b"/>
              <a:pathLst>
                <a:path w="378" h="845">
                  <a:moveTo>
                    <a:pt x="0" y="701"/>
                  </a:moveTo>
                  <a:lnTo>
                    <a:pt x="0" y="598"/>
                  </a:lnTo>
                  <a:lnTo>
                    <a:pt x="34" y="527"/>
                  </a:lnTo>
                  <a:lnTo>
                    <a:pt x="44" y="463"/>
                  </a:lnTo>
                  <a:lnTo>
                    <a:pt x="50" y="365"/>
                  </a:lnTo>
                  <a:lnTo>
                    <a:pt x="66" y="291"/>
                  </a:lnTo>
                  <a:lnTo>
                    <a:pt x="84" y="272"/>
                  </a:lnTo>
                  <a:lnTo>
                    <a:pt x="130" y="236"/>
                  </a:lnTo>
                  <a:lnTo>
                    <a:pt x="187" y="222"/>
                  </a:lnTo>
                  <a:lnTo>
                    <a:pt x="222" y="183"/>
                  </a:lnTo>
                  <a:lnTo>
                    <a:pt x="255" y="75"/>
                  </a:lnTo>
                  <a:lnTo>
                    <a:pt x="309" y="0"/>
                  </a:lnTo>
                  <a:lnTo>
                    <a:pt x="334" y="28"/>
                  </a:lnTo>
                  <a:lnTo>
                    <a:pt x="362" y="115"/>
                  </a:lnTo>
                  <a:lnTo>
                    <a:pt x="364" y="147"/>
                  </a:lnTo>
                  <a:lnTo>
                    <a:pt x="378" y="232"/>
                  </a:lnTo>
                  <a:lnTo>
                    <a:pt x="343" y="211"/>
                  </a:lnTo>
                  <a:lnTo>
                    <a:pt x="349" y="300"/>
                  </a:lnTo>
                  <a:lnTo>
                    <a:pt x="319" y="398"/>
                  </a:lnTo>
                  <a:lnTo>
                    <a:pt x="267" y="552"/>
                  </a:lnTo>
                  <a:lnTo>
                    <a:pt x="255" y="660"/>
                  </a:lnTo>
                  <a:lnTo>
                    <a:pt x="232" y="738"/>
                  </a:lnTo>
                  <a:lnTo>
                    <a:pt x="196" y="808"/>
                  </a:lnTo>
                  <a:lnTo>
                    <a:pt x="179" y="831"/>
                  </a:lnTo>
                  <a:lnTo>
                    <a:pt x="46" y="845"/>
                  </a:lnTo>
                  <a:lnTo>
                    <a:pt x="13" y="822"/>
                  </a:lnTo>
                  <a:lnTo>
                    <a:pt x="13" y="712"/>
                  </a:lnTo>
                  <a:lnTo>
                    <a:pt x="0" y="70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39" name="Freeform 23"/>
            <p:cNvSpPr>
              <a:spLocks/>
            </p:cNvSpPr>
            <p:nvPr/>
          </p:nvSpPr>
          <p:spPr bwMode="ltGray">
            <a:xfrm>
              <a:off x="3463" y="961"/>
              <a:ext cx="30" cy="32"/>
            </a:xfrm>
            <a:custGeom>
              <a:avLst/>
              <a:gdLst/>
              <a:ahLst/>
              <a:cxnLst>
                <a:cxn ang="0">
                  <a:pos x="4" y="75"/>
                </a:cxn>
                <a:cxn ang="0">
                  <a:pos x="22" y="13"/>
                </a:cxn>
                <a:cxn ang="0">
                  <a:pos x="77" y="0"/>
                </a:cxn>
                <a:cxn ang="0">
                  <a:pos x="89" y="11"/>
                </a:cxn>
                <a:cxn ang="0">
                  <a:pos x="85" y="54"/>
                </a:cxn>
                <a:cxn ang="0">
                  <a:pos x="51" y="90"/>
                </a:cxn>
                <a:cxn ang="0">
                  <a:pos x="21" y="97"/>
                </a:cxn>
                <a:cxn ang="0">
                  <a:pos x="0" y="84"/>
                </a:cxn>
                <a:cxn ang="0">
                  <a:pos x="4" y="75"/>
                </a:cxn>
              </a:cxnLst>
              <a:rect l="0" t="0" r="r" b="b"/>
              <a:pathLst>
                <a:path w="89" h="97">
                  <a:moveTo>
                    <a:pt x="4" y="75"/>
                  </a:moveTo>
                  <a:lnTo>
                    <a:pt x="22" y="13"/>
                  </a:lnTo>
                  <a:lnTo>
                    <a:pt x="77" y="0"/>
                  </a:lnTo>
                  <a:lnTo>
                    <a:pt x="89" y="11"/>
                  </a:lnTo>
                  <a:lnTo>
                    <a:pt x="85" y="54"/>
                  </a:lnTo>
                  <a:lnTo>
                    <a:pt x="51" y="90"/>
                  </a:lnTo>
                  <a:lnTo>
                    <a:pt x="21" y="97"/>
                  </a:lnTo>
                  <a:lnTo>
                    <a:pt x="0" y="84"/>
                  </a:lnTo>
                  <a:lnTo>
                    <a:pt x="4" y="7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0" name="Freeform 24"/>
            <p:cNvSpPr>
              <a:spLocks/>
            </p:cNvSpPr>
            <p:nvPr/>
          </p:nvSpPr>
          <p:spPr bwMode="ltGray">
            <a:xfrm>
              <a:off x="3485" y="2839"/>
              <a:ext cx="14" cy="20"/>
            </a:xfrm>
            <a:custGeom>
              <a:avLst/>
              <a:gdLst/>
              <a:ahLst/>
              <a:cxnLst>
                <a:cxn ang="0">
                  <a:pos x="0" y="47"/>
                </a:cxn>
                <a:cxn ang="0">
                  <a:pos x="7" y="19"/>
                </a:cxn>
                <a:cxn ang="0">
                  <a:pos x="19" y="0"/>
                </a:cxn>
                <a:cxn ang="0">
                  <a:pos x="34" y="0"/>
                </a:cxn>
                <a:cxn ang="0">
                  <a:pos x="42" y="11"/>
                </a:cxn>
                <a:cxn ang="0">
                  <a:pos x="34" y="31"/>
                </a:cxn>
                <a:cxn ang="0">
                  <a:pos x="29" y="38"/>
                </a:cxn>
                <a:cxn ang="0">
                  <a:pos x="29" y="54"/>
                </a:cxn>
                <a:cxn ang="0">
                  <a:pos x="17" y="61"/>
                </a:cxn>
                <a:cxn ang="0">
                  <a:pos x="0" y="61"/>
                </a:cxn>
                <a:cxn ang="0">
                  <a:pos x="0" y="47"/>
                </a:cxn>
              </a:cxnLst>
              <a:rect l="0" t="0" r="r" b="b"/>
              <a:pathLst>
                <a:path w="42" h="61">
                  <a:moveTo>
                    <a:pt x="0" y="47"/>
                  </a:moveTo>
                  <a:lnTo>
                    <a:pt x="7" y="19"/>
                  </a:lnTo>
                  <a:lnTo>
                    <a:pt x="19" y="0"/>
                  </a:lnTo>
                  <a:lnTo>
                    <a:pt x="34" y="0"/>
                  </a:lnTo>
                  <a:lnTo>
                    <a:pt x="42" y="11"/>
                  </a:lnTo>
                  <a:lnTo>
                    <a:pt x="34" y="31"/>
                  </a:lnTo>
                  <a:lnTo>
                    <a:pt x="29" y="38"/>
                  </a:lnTo>
                  <a:lnTo>
                    <a:pt x="29" y="54"/>
                  </a:lnTo>
                  <a:lnTo>
                    <a:pt x="17" y="61"/>
                  </a:lnTo>
                  <a:lnTo>
                    <a:pt x="0" y="61"/>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1" name="Freeform 25"/>
            <p:cNvSpPr>
              <a:spLocks/>
            </p:cNvSpPr>
            <p:nvPr/>
          </p:nvSpPr>
          <p:spPr bwMode="ltGray">
            <a:xfrm>
              <a:off x="3474" y="627"/>
              <a:ext cx="14" cy="15"/>
            </a:xfrm>
            <a:custGeom>
              <a:avLst/>
              <a:gdLst/>
              <a:ahLst/>
              <a:cxnLst>
                <a:cxn ang="0">
                  <a:pos x="2" y="32"/>
                </a:cxn>
                <a:cxn ang="0">
                  <a:pos x="2" y="7"/>
                </a:cxn>
                <a:cxn ang="0">
                  <a:pos x="20" y="0"/>
                </a:cxn>
                <a:cxn ang="0">
                  <a:pos x="41" y="23"/>
                </a:cxn>
                <a:cxn ang="0">
                  <a:pos x="35" y="32"/>
                </a:cxn>
                <a:cxn ang="0">
                  <a:pos x="0" y="44"/>
                </a:cxn>
                <a:cxn ang="0">
                  <a:pos x="2" y="32"/>
                </a:cxn>
              </a:cxnLst>
              <a:rect l="0" t="0" r="r" b="b"/>
              <a:pathLst>
                <a:path w="41" h="44">
                  <a:moveTo>
                    <a:pt x="2" y="32"/>
                  </a:moveTo>
                  <a:lnTo>
                    <a:pt x="2" y="7"/>
                  </a:lnTo>
                  <a:lnTo>
                    <a:pt x="20" y="0"/>
                  </a:lnTo>
                  <a:lnTo>
                    <a:pt x="41" y="23"/>
                  </a:lnTo>
                  <a:lnTo>
                    <a:pt x="35" y="32"/>
                  </a:lnTo>
                  <a:lnTo>
                    <a:pt x="0" y="44"/>
                  </a:lnTo>
                  <a:lnTo>
                    <a:pt x="2" y="3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2" name="Freeform 26"/>
            <p:cNvSpPr>
              <a:spLocks/>
            </p:cNvSpPr>
            <p:nvPr/>
          </p:nvSpPr>
          <p:spPr bwMode="ltGray">
            <a:xfrm>
              <a:off x="3501" y="2821"/>
              <a:ext cx="12" cy="9"/>
            </a:xfrm>
            <a:custGeom>
              <a:avLst/>
              <a:gdLst/>
              <a:ahLst/>
              <a:cxnLst>
                <a:cxn ang="0">
                  <a:pos x="0" y="17"/>
                </a:cxn>
                <a:cxn ang="0">
                  <a:pos x="10" y="0"/>
                </a:cxn>
                <a:cxn ang="0">
                  <a:pos x="32" y="0"/>
                </a:cxn>
                <a:cxn ang="0">
                  <a:pos x="34" y="24"/>
                </a:cxn>
                <a:cxn ang="0">
                  <a:pos x="32" y="28"/>
                </a:cxn>
                <a:cxn ang="0">
                  <a:pos x="10" y="28"/>
                </a:cxn>
                <a:cxn ang="0">
                  <a:pos x="0" y="17"/>
                </a:cxn>
              </a:cxnLst>
              <a:rect l="0" t="0" r="r" b="b"/>
              <a:pathLst>
                <a:path w="34" h="28">
                  <a:moveTo>
                    <a:pt x="0" y="17"/>
                  </a:moveTo>
                  <a:lnTo>
                    <a:pt x="10" y="0"/>
                  </a:lnTo>
                  <a:lnTo>
                    <a:pt x="32" y="0"/>
                  </a:lnTo>
                  <a:lnTo>
                    <a:pt x="34" y="24"/>
                  </a:lnTo>
                  <a:lnTo>
                    <a:pt x="32" y="28"/>
                  </a:lnTo>
                  <a:lnTo>
                    <a:pt x="10" y="28"/>
                  </a:lnTo>
                  <a:lnTo>
                    <a:pt x="0" y="1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3" name="Freeform 27"/>
            <p:cNvSpPr>
              <a:spLocks/>
            </p:cNvSpPr>
            <p:nvPr/>
          </p:nvSpPr>
          <p:spPr bwMode="ltGray">
            <a:xfrm>
              <a:off x="3507" y="2842"/>
              <a:ext cx="22" cy="15"/>
            </a:xfrm>
            <a:custGeom>
              <a:avLst/>
              <a:gdLst/>
              <a:ahLst/>
              <a:cxnLst>
                <a:cxn ang="0">
                  <a:pos x="3" y="16"/>
                </a:cxn>
                <a:cxn ang="0">
                  <a:pos x="23" y="5"/>
                </a:cxn>
                <a:cxn ang="0">
                  <a:pos x="52" y="0"/>
                </a:cxn>
                <a:cxn ang="0">
                  <a:pos x="65" y="16"/>
                </a:cxn>
                <a:cxn ang="0">
                  <a:pos x="58" y="42"/>
                </a:cxn>
                <a:cxn ang="0">
                  <a:pos x="31" y="44"/>
                </a:cxn>
                <a:cxn ang="0">
                  <a:pos x="0" y="16"/>
                </a:cxn>
                <a:cxn ang="0">
                  <a:pos x="3" y="16"/>
                </a:cxn>
              </a:cxnLst>
              <a:rect l="0" t="0" r="r" b="b"/>
              <a:pathLst>
                <a:path w="65" h="44">
                  <a:moveTo>
                    <a:pt x="3" y="16"/>
                  </a:moveTo>
                  <a:lnTo>
                    <a:pt x="23" y="5"/>
                  </a:lnTo>
                  <a:lnTo>
                    <a:pt x="52" y="0"/>
                  </a:lnTo>
                  <a:lnTo>
                    <a:pt x="65" y="16"/>
                  </a:lnTo>
                  <a:lnTo>
                    <a:pt x="58" y="42"/>
                  </a:lnTo>
                  <a:lnTo>
                    <a:pt x="31" y="44"/>
                  </a:lnTo>
                  <a:lnTo>
                    <a:pt x="0" y="16"/>
                  </a:lnTo>
                  <a:lnTo>
                    <a:pt x="3" y="1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4" name="Freeform 28"/>
            <p:cNvSpPr>
              <a:spLocks/>
            </p:cNvSpPr>
            <p:nvPr/>
          </p:nvSpPr>
          <p:spPr bwMode="ltGray">
            <a:xfrm>
              <a:off x="3536" y="746"/>
              <a:ext cx="188" cy="105"/>
            </a:xfrm>
            <a:custGeom>
              <a:avLst/>
              <a:gdLst/>
              <a:ahLst/>
              <a:cxnLst>
                <a:cxn ang="0">
                  <a:pos x="36" y="303"/>
                </a:cxn>
                <a:cxn ang="0">
                  <a:pos x="0" y="278"/>
                </a:cxn>
                <a:cxn ang="0">
                  <a:pos x="39" y="249"/>
                </a:cxn>
                <a:cxn ang="0">
                  <a:pos x="90" y="153"/>
                </a:cxn>
                <a:cxn ang="0">
                  <a:pos x="142" y="131"/>
                </a:cxn>
                <a:cxn ang="0">
                  <a:pos x="179" y="117"/>
                </a:cxn>
                <a:cxn ang="0">
                  <a:pos x="314" y="68"/>
                </a:cxn>
                <a:cxn ang="0">
                  <a:pos x="379" y="60"/>
                </a:cxn>
                <a:cxn ang="0">
                  <a:pos x="456" y="18"/>
                </a:cxn>
                <a:cxn ang="0">
                  <a:pos x="498" y="0"/>
                </a:cxn>
                <a:cxn ang="0">
                  <a:pos x="565" y="4"/>
                </a:cxn>
                <a:cxn ang="0">
                  <a:pos x="557" y="39"/>
                </a:cxn>
                <a:cxn ang="0">
                  <a:pos x="531" y="60"/>
                </a:cxn>
                <a:cxn ang="0">
                  <a:pos x="463" y="107"/>
                </a:cxn>
                <a:cxn ang="0">
                  <a:pos x="386" y="135"/>
                </a:cxn>
                <a:cxn ang="0">
                  <a:pos x="314" y="165"/>
                </a:cxn>
                <a:cxn ang="0">
                  <a:pos x="213" y="224"/>
                </a:cxn>
                <a:cxn ang="0">
                  <a:pos x="174" y="273"/>
                </a:cxn>
                <a:cxn ang="0">
                  <a:pos x="146" y="283"/>
                </a:cxn>
                <a:cxn ang="0">
                  <a:pos x="109" y="289"/>
                </a:cxn>
                <a:cxn ang="0">
                  <a:pos x="46" y="314"/>
                </a:cxn>
                <a:cxn ang="0">
                  <a:pos x="36" y="303"/>
                </a:cxn>
              </a:cxnLst>
              <a:rect l="0" t="0" r="r" b="b"/>
              <a:pathLst>
                <a:path w="565" h="314">
                  <a:moveTo>
                    <a:pt x="36" y="303"/>
                  </a:moveTo>
                  <a:lnTo>
                    <a:pt x="0" y="278"/>
                  </a:lnTo>
                  <a:lnTo>
                    <a:pt x="39" y="249"/>
                  </a:lnTo>
                  <a:lnTo>
                    <a:pt x="90" y="153"/>
                  </a:lnTo>
                  <a:lnTo>
                    <a:pt x="142" y="131"/>
                  </a:lnTo>
                  <a:lnTo>
                    <a:pt x="179" y="117"/>
                  </a:lnTo>
                  <a:lnTo>
                    <a:pt x="314" y="68"/>
                  </a:lnTo>
                  <a:lnTo>
                    <a:pt x="379" y="60"/>
                  </a:lnTo>
                  <a:lnTo>
                    <a:pt x="456" y="18"/>
                  </a:lnTo>
                  <a:lnTo>
                    <a:pt x="498" y="0"/>
                  </a:lnTo>
                  <a:lnTo>
                    <a:pt x="565" y="4"/>
                  </a:lnTo>
                  <a:lnTo>
                    <a:pt x="557" y="39"/>
                  </a:lnTo>
                  <a:lnTo>
                    <a:pt x="531" y="60"/>
                  </a:lnTo>
                  <a:lnTo>
                    <a:pt x="463" y="107"/>
                  </a:lnTo>
                  <a:lnTo>
                    <a:pt x="386" y="135"/>
                  </a:lnTo>
                  <a:lnTo>
                    <a:pt x="314" y="165"/>
                  </a:lnTo>
                  <a:lnTo>
                    <a:pt x="213" y="224"/>
                  </a:lnTo>
                  <a:lnTo>
                    <a:pt x="174" y="273"/>
                  </a:lnTo>
                  <a:lnTo>
                    <a:pt x="146" y="283"/>
                  </a:lnTo>
                  <a:lnTo>
                    <a:pt x="109" y="289"/>
                  </a:lnTo>
                  <a:lnTo>
                    <a:pt x="46" y="314"/>
                  </a:lnTo>
                  <a:lnTo>
                    <a:pt x="36" y="30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5" name="Freeform 29"/>
            <p:cNvSpPr>
              <a:spLocks/>
            </p:cNvSpPr>
            <p:nvPr/>
          </p:nvSpPr>
          <p:spPr bwMode="ltGray">
            <a:xfrm>
              <a:off x="3499" y="604"/>
              <a:ext cx="13" cy="11"/>
            </a:xfrm>
            <a:custGeom>
              <a:avLst/>
              <a:gdLst/>
              <a:ahLst/>
              <a:cxnLst>
                <a:cxn ang="0">
                  <a:pos x="27" y="12"/>
                </a:cxn>
                <a:cxn ang="0">
                  <a:pos x="0" y="30"/>
                </a:cxn>
                <a:cxn ang="0">
                  <a:pos x="39" y="35"/>
                </a:cxn>
                <a:cxn ang="0">
                  <a:pos x="27" y="0"/>
                </a:cxn>
                <a:cxn ang="0">
                  <a:pos x="27" y="12"/>
                </a:cxn>
              </a:cxnLst>
              <a:rect l="0" t="0" r="r" b="b"/>
              <a:pathLst>
                <a:path w="39" h="35">
                  <a:moveTo>
                    <a:pt x="27" y="12"/>
                  </a:moveTo>
                  <a:lnTo>
                    <a:pt x="0" y="30"/>
                  </a:lnTo>
                  <a:lnTo>
                    <a:pt x="39" y="35"/>
                  </a:lnTo>
                  <a:lnTo>
                    <a:pt x="27" y="0"/>
                  </a:lnTo>
                  <a:lnTo>
                    <a:pt x="27" y="1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6" name="Freeform 30"/>
            <p:cNvSpPr>
              <a:spLocks/>
            </p:cNvSpPr>
            <p:nvPr/>
          </p:nvSpPr>
          <p:spPr bwMode="ltGray">
            <a:xfrm>
              <a:off x="3521" y="584"/>
              <a:ext cx="12" cy="11"/>
            </a:xfrm>
            <a:custGeom>
              <a:avLst/>
              <a:gdLst/>
              <a:ahLst/>
              <a:cxnLst>
                <a:cxn ang="0">
                  <a:pos x="0" y="28"/>
                </a:cxn>
                <a:cxn ang="0">
                  <a:pos x="26" y="0"/>
                </a:cxn>
                <a:cxn ang="0">
                  <a:pos x="37" y="35"/>
                </a:cxn>
                <a:cxn ang="0">
                  <a:pos x="0" y="28"/>
                </a:cxn>
              </a:cxnLst>
              <a:rect l="0" t="0" r="r" b="b"/>
              <a:pathLst>
                <a:path w="37" h="35">
                  <a:moveTo>
                    <a:pt x="0" y="28"/>
                  </a:moveTo>
                  <a:lnTo>
                    <a:pt x="26" y="0"/>
                  </a:lnTo>
                  <a:lnTo>
                    <a:pt x="37" y="35"/>
                  </a:lnTo>
                  <a:lnTo>
                    <a:pt x="0" y="2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7" name="Freeform 31"/>
            <p:cNvSpPr>
              <a:spLocks/>
            </p:cNvSpPr>
            <p:nvPr/>
          </p:nvSpPr>
          <p:spPr bwMode="ltGray">
            <a:xfrm>
              <a:off x="3529" y="630"/>
              <a:ext cx="11" cy="20"/>
            </a:xfrm>
            <a:custGeom>
              <a:avLst/>
              <a:gdLst/>
              <a:ahLst/>
              <a:cxnLst>
                <a:cxn ang="0">
                  <a:pos x="0" y="47"/>
                </a:cxn>
                <a:cxn ang="0">
                  <a:pos x="0" y="0"/>
                </a:cxn>
                <a:cxn ang="0">
                  <a:pos x="11" y="0"/>
                </a:cxn>
                <a:cxn ang="0">
                  <a:pos x="22" y="13"/>
                </a:cxn>
                <a:cxn ang="0">
                  <a:pos x="33" y="36"/>
                </a:cxn>
                <a:cxn ang="0">
                  <a:pos x="11" y="61"/>
                </a:cxn>
                <a:cxn ang="0">
                  <a:pos x="0" y="47"/>
                </a:cxn>
              </a:cxnLst>
              <a:rect l="0" t="0" r="r" b="b"/>
              <a:pathLst>
                <a:path w="33" h="61">
                  <a:moveTo>
                    <a:pt x="0" y="47"/>
                  </a:moveTo>
                  <a:lnTo>
                    <a:pt x="0" y="0"/>
                  </a:lnTo>
                  <a:lnTo>
                    <a:pt x="11" y="0"/>
                  </a:lnTo>
                  <a:lnTo>
                    <a:pt x="22" y="13"/>
                  </a:lnTo>
                  <a:lnTo>
                    <a:pt x="33" y="36"/>
                  </a:lnTo>
                  <a:lnTo>
                    <a:pt x="11" y="61"/>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8" name="Freeform 32"/>
            <p:cNvSpPr>
              <a:spLocks/>
            </p:cNvSpPr>
            <p:nvPr/>
          </p:nvSpPr>
          <p:spPr bwMode="ltGray">
            <a:xfrm>
              <a:off x="3553" y="604"/>
              <a:ext cx="57" cy="39"/>
            </a:xfrm>
            <a:custGeom>
              <a:avLst/>
              <a:gdLst/>
              <a:ahLst/>
              <a:cxnLst>
                <a:cxn ang="0">
                  <a:pos x="28" y="118"/>
                </a:cxn>
                <a:cxn ang="0">
                  <a:pos x="0" y="78"/>
                </a:cxn>
                <a:cxn ang="0">
                  <a:pos x="32" y="35"/>
                </a:cxn>
                <a:cxn ang="0">
                  <a:pos x="109" y="0"/>
                </a:cxn>
                <a:cxn ang="0">
                  <a:pos x="151" y="0"/>
                </a:cxn>
                <a:cxn ang="0">
                  <a:pos x="169" y="17"/>
                </a:cxn>
                <a:cxn ang="0">
                  <a:pos x="169" y="52"/>
                </a:cxn>
                <a:cxn ang="0">
                  <a:pos x="148" y="78"/>
                </a:cxn>
                <a:cxn ang="0">
                  <a:pos x="92" y="92"/>
                </a:cxn>
                <a:cxn ang="0">
                  <a:pos x="46" y="110"/>
                </a:cxn>
                <a:cxn ang="0">
                  <a:pos x="28" y="118"/>
                </a:cxn>
              </a:cxnLst>
              <a:rect l="0" t="0" r="r" b="b"/>
              <a:pathLst>
                <a:path w="169" h="118">
                  <a:moveTo>
                    <a:pt x="28" y="118"/>
                  </a:moveTo>
                  <a:lnTo>
                    <a:pt x="0" y="78"/>
                  </a:lnTo>
                  <a:lnTo>
                    <a:pt x="32" y="35"/>
                  </a:lnTo>
                  <a:lnTo>
                    <a:pt x="109" y="0"/>
                  </a:lnTo>
                  <a:lnTo>
                    <a:pt x="151" y="0"/>
                  </a:lnTo>
                  <a:lnTo>
                    <a:pt x="169" y="17"/>
                  </a:lnTo>
                  <a:lnTo>
                    <a:pt x="169" y="52"/>
                  </a:lnTo>
                  <a:lnTo>
                    <a:pt x="148" y="78"/>
                  </a:lnTo>
                  <a:lnTo>
                    <a:pt x="92" y="92"/>
                  </a:lnTo>
                  <a:lnTo>
                    <a:pt x="46" y="110"/>
                  </a:lnTo>
                  <a:lnTo>
                    <a:pt x="28" y="11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49" name="Freeform 33"/>
            <p:cNvSpPr>
              <a:spLocks/>
            </p:cNvSpPr>
            <p:nvPr/>
          </p:nvSpPr>
          <p:spPr bwMode="ltGray">
            <a:xfrm>
              <a:off x="3619" y="589"/>
              <a:ext cx="27" cy="24"/>
            </a:xfrm>
            <a:custGeom>
              <a:avLst/>
              <a:gdLst/>
              <a:ahLst/>
              <a:cxnLst>
                <a:cxn ang="0">
                  <a:pos x="11" y="55"/>
                </a:cxn>
                <a:cxn ang="0">
                  <a:pos x="38" y="36"/>
                </a:cxn>
                <a:cxn ang="0">
                  <a:pos x="63" y="0"/>
                </a:cxn>
                <a:cxn ang="0">
                  <a:pos x="81" y="20"/>
                </a:cxn>
                <a:cxn ang="0">
                  <a:pos x="79" y="55"/>
                </a:cxn>
                <a:cxn ang="0">
                  <a:pos x="44" y="71"/>
                </a:cxn>
                <a:cxn ang="0">
                  <a:pos x="0" y="64"/>
                </a:cxn>
                <a:cxn ang="0">
                  <a:pos x="11" y="55"/>
                </a:cxn>
              </a:cxnLst>
              <a:rect l="0" t="0" r="r" b="b"/>
              <a:pathLst>
                <a:path w="81" h="71">
                  <a:moveTo>
                    <a:pt x="11" y="55"/>
                  </a:moveTo>
                  <a:lnTo>
                    <a:pt x="38" y="36"/>
                  </a:lnTo>
                  <a:lnTo>
                    <a:pt x="63" y="0"/>
                  </a:lnTo>
                  <a:lnTo>
                    <a:pt x="81" y="20"/>
                  </a:lnTo>
                  <a:lnTo>
                    <a:pt x="79" y="55"/>
                  </a:lnTo>
                  <a:lnTo>
                    <a:pt x="44" y="71"/>
                  </a:lnTo>
                  <a:lnTo>
                    <a:pt x="0" y="64"/>
                  </a:lnTo>
                  <a:lnTo>
                    <a:pt x="11" y="5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0" name="Freeform 34"/>
            <p:cNvSpPr>
              <a:spLocks/>
            </p:cNvSpPr>
            <p:nvPr/>
          </p:nvSpPr>
          <p:spPr bwMode="ltGray">
            <a:xfrm>
              <a:off x="3624" y="2685"/>
              <a:ext cx="20" cy="16"/>
            </a:xfrm>
            <a:custGeom>
              <a:avLst/>
              <a:gdLst/>
              <a:ahLst/>
              <a:cxnLst>
                <a:cxn ang="0">
                  <a:pos x="0" y="46"/>
                </a:cxn>
                <a:cxn ang="0">
                  <a:pos x="10" y="18"/>
                </a:cxn>
                <a:cxn ang="0">
                  <a:pos x="33" y="0"/>
                </a:cxn>
                <a:cxn ang="0">
                  <a:pos x="50" y="0"/>
                </a:cxn>
                <a:cxn ang="0">
                  <a:pos x="60" y="14"/>
                </a:cxn>
                <a:cxn ang="0">
                  <a:pos x="60" y="35"/>
                </a:cxn>
                <a:cxn ang="0">
                  <a:pos x="33" y="32"/>
                </a:cxn>
                <a:cxn ang="0">
                  <a:pos x="0" y="46"/>
                </a:cxn>
              </a:cxnLst>
              <a:rect l="0" t="0" r="r" b="b"/>
              <a:pathLst>
                <a:path w="60" h="46">
                  <a:moveTo>
                    <a:pt x="0" y="46"/>
                  </a:moveTo>
                  <a:lnTo>
                    <a:pt x="10" y="18"/>
                  </a:lnTo>
                  <a:lnTo>
                    <a:pt x="33" y="0"/>
                  </a:lnTo>
                  <a:lnTo>
                    <a:pt x="50" y="0"/>
                  </a:lnTo>
                  <a:lnTo>
                    <a:pt x="60" y="14"/>
                  </a:lnTo>
                  <a:lnTo>
                    <a:pt x="60" y="35"/>
                  </a:lnTo>
                  <a:lnTo>
                    <a:pt x="33" y="32"/>
                  </a:lnTo>
                  <a:lnTo>
                    <a:pt x="0" y="4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1" name="Freeform 35"/>
            <p:cNvSpPr>
              <a:spLocks/>
            </p:cNvSpPr>
            <p:nvPr/>
          </p:nvSpPr>
          <p:spPr bwMode="ltGray">
            <a:xfrm>
              <a:off x="3658" y="3011"/>
              <a:ext cx="3" cy="17"/>
            </a:xfrm>
            <a:custGeom>
              <a:avLst/>
              <a:gdLst/>
              <a:ahLst/>
              <a:cxnLst>
                <a:cxn ang="0">
                  <a:pos x="0" y="40"/>
                </a:cxn>
                <a:cxn ang="0">
                  <a:pos x="0" y="0"/>
                </a:cxn>
                <a:cxn ang="0">
                  <a:pos x="10" y="0"/>
                </a:cxn>
                <a:cxn ang="0">
                  <a:pos x="10" y="51"/>
                </a:cxn>
                <a:cxn ang="0">
                  <a:pos x="0" y="40"/>
                </a:cxn>
              </a:cxnLst>
              <a:rect l="0" t="0" r="r" b="b"/>
              <a:pathLst>
                <a:path w="10" h="51">
                  <a:moveTo>
                    <a:pt x="0" y="40"/>
                  </a:moveTo>
                  <a:lnTo>
                    <a:pt x="0" y="0"/>
                  </a:lnTo>
                  <a:lnTo>
                    <a:pt x="10" y="0"/>
                  </a:lnTo>
                  <a:lnTo>
                    <a:pt x="10" y="51"/>
                  </a:lnTo>
                  <a:lnTo>
                    <a:pt x="0" y="4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2" name="Freeform 36"/>
            <p:cNvSpPr>
              <a:spLocks/>
            </p:cNvSpPr>
            <p:nvPr/>
          </p:nvSpPr>
          <p:spPr bwMode="ltGray">
            <a:xfrm>
              <a:off x="3652" y="2652"/>
              <a:ext cx="12" cy="26"/>
            </a:xfrm>
            <a:custGeom>
              <a:avLst/>
              <a:gdLst/>
              <a:ahLst/>
              <a:cxnLst>
                <a:cxn ang="0">
                  <a:pos x="0" y="57"/>
                </a:cxn>
                <a:cxn ang="0">
                  <a:pos x="3" y="13"/>
                </a:cxn>
                <a:cxn ang="0">
                  <a:pos x="22" y="0"/>
                </a:cxn>
                <a:cxn ang="0">
                  <a:pos x="34" y="36"/>
                </a:cxn>
                <a:cxn ang="0">
                  <a:pos x="29" y="78"/>
                </a:cxn>
                <a:cxn ang="0">
                  <a:pos x="0" y="57"/>
                </a:cxn>
              </a:cxnLst>
              <a:rect l="0" t="0" r="r" b="b"/>
              <a:pathLst>
                <a:path w="34" h="78">
                  <a:moveTo>
                    <a:pt x="0" y="57"/>
                  </a:moveTo>
                  <a:lnTo>
                    <a:pt x="3" y="13"/>
                  </a:lnTo>
                  <a:lnTo>
                    <a:pt x="22" y="0"/>
                  </a:lnTo>
                  <a:lnTo>
                    <a:pt x="34" y="36"/>
                  </a:lnTo>
                  <a:lnTo>
                    <a:pt x="29" y="78"/>
                  </a:lnTo>
                  <a:lnTo>
                    <a:pt x="0" y="5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3" name="Freeform 37"/>
            <p:cNvSpPr>
              <a:spLocks/>
            </p:cNvSpPr>
            <p:nvPr/>
          </p:nvSpPr>
          <p:spPr bwMode="ltGray">
            <a:xfrm>
              <a:off x="3670" y="2779"/>
              <a:ext cx="21" cy="12"/>
            </a:xfrm>
            <a:custGeom>
              <a:avLst/>
              <a:gdLst/>
              <a:ahLst/>
              <a:cxnLst>
                <a:cxn ang="0">
                  <a:pos x="0" y="26"/>
                </a:cxn>
                <a:cxn ang="0">
                  <a:pos x="0" y="12"/>
                </a:cxn>
                <a:cxn ang="0">
                  <a:pos x="23" y="0"/>
                </a:cxn>
                <a:cxn ang="0">
                  <a:pos x="44" y="0"/>
                </a:cxn>
                <a:cxn ang="0">
                  <a:pos x="65" y="12"/>
                </a:cxn>
                <a:cxn ang="0">
                  <a:pos x="65" y="26"/>
                </a:cxn>
                <a:cxn ang="0">
                  <a:pos x="33" y="37"/>
                </a:cxn>
                <a:cxn ang="0">
                  <a:pos x="10" y="37"/>
                </a:cxn>
                <a:cxn ang="0">
                  <a:pos x="0" y="26"/>
                </a:cxn>
              </a:cxnLst>
              <a:rect l="0" t="0" r="r" b="b"/>
              <a:pathLst>
                <a:path w="65" h="37">
                  <a:moveTo>
                    <a:pt x="0" y="26"/>
                  </a:moveTo>
                  <a:lnTo>
                    <a:pt x="0" y="12"/>
                  </a:lnTo>
                  <a:lnTo>
                    <a:pt x="23" y="0"/>
                  </a:lnTo>
                  <a:lnTo>
                    <a:pt x="44" y="0"/>
                  </a:lnTo>
                  <a:lnTo>
                    <a:pt x="65" y="12"/>
                  </a:lnTo>
                  <a:lnTo>
                    <a:pt x="65" y="26"/>
                  </a:lnTo>
                  <a:lnTo>
                    <a:pt x="33" y="37"/>
                  </a:lnTo>
                  <a:lnTo>
                    <a:pt x="10" y="37"/>
                  </a:lnTo>
                  <a:lnTo>
                    <a:pt x="0" y="2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4" name="Freeform 38"/>
            <p:cNvSpPr>
              <a:spLocks/>
            </p:cNvSpPr>
            <p:nvPr/>
          </p:nvSpPr>
          <p:spPr bwMode="ltGray">
            <a:xfrm>
              <a:off x="3681" y="2800"/>
              <a:ext cx="22" cy="20"/>
            </a:xfrm>
            <a:custGeom>
              <a:avLst/>
              <a:gdLst/>
              <a:ahLst/>
              <a:cxnLst>
                <a:cxn ang="0">
                  <a:pos x="0" y="47"/>
                </a:cxn>
                <a:cxn ang="0">
                  <a:pos x="11" y="22"/>
                </a:cxn>
                <a:cxn ang="0">
                  <a:pos x="44" y="0"/>
                </a:cxn>
                <a:cxn ang="0">
                  <a:pos x="68" y="22"/>
                </a:cxn>
                <a:cxn ang="0">
                  <a:pos x="68" y="34"/>
                </a:cxn>
                <a:cxn ang="0">
                  <a:pos x="57" y="47"/>
                </a:cxn>
                <a:cxn ang="0">
                  <a:pos x="23" y="59"/>
                </a:cxn>
                <a:cxn ang="0">
                  <a:pos x="0" y="47"/>
                </a:cxn>
              </a:cxnLst>
              <a:rect l="0" t="0" r="r" b="b"/>
              <a:pathLst>
                <a:path w="68" h="59">
                  <a:moveTo>
                    <a:pt x="0" y="47"/>
                  </a:moveTo>
                  <a:lnTo>
                    <a:pt x="11" y="22"/>
                  </a:lnTo>
                  <a:lnTo>
                    <a:pt x="44" y="0"/>
                  </a:lnTo>
                  <a:lnTo>
                    <a:pt x="68" y="22"/>
                  </a:lnTo>
                  <a:lnTo>
                    <a:pt x="68" y="34"/>
                  </a:lnTo>
                  <a:lnTo>
                    <a:pt x="57" y="47"/>
                  </a:lnTo>
                  <a:lnTo>
                    <a:pt x="23" y="59"/>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5" name="Freeform 39"/>
            <p:cNvSpPr>
              <a:spLocks/>
            </p:cNvSpPr>
            <p:nvPr/>
          </p:nvSpPr>
          <p:spPr bwMode="ltGray">
            <a:xfrm>
              <a:off x="3672" y="2650"/>
              <a:ext cx="10" cy="14"/>
            </a:xfrm>
            <a:custGeom>
              <a:avLst/>
              <a:gdLst/>
              <a:ahLst/>
              <a:cxnLst>
                <a:cxn ang="0">
                  <a:pos x="0" y="37"/>
                </a:cxn>
                <a:cxn ang="0">
                  <a:pos x="10" y="0"/>
                </a:cxn>
                <a:cxn ang="0">
                  <a:pos x="32" y="17"/>
                </a:cxn>
                <a:cxn ang="0">
                  <a:pos x="28" y="44"/>
                </a:cxn>
                <a:cxn ang="0">
                  <a:pos x="24" y="44"/>
                </a:cxn>
                <a:cxn ang="0">
                  <a:pos x="0" y="37"/>
                </a:cxn>
              </a:cxnLst>
              <a:rect l="0" t="0" r="r" b="b"/>
              <a:pathLst>
                <a:path w="32" h="44">
                  <a:moveTo>
                    <a:pt x="0" y="37"/>
                  </a:moveTo>
                  <a:lnTo>
                    <a:pt x="10" y="0"/>
                  </a:lnTo>
                  <a:lnTo>
                    <a:pt x="32" y="17"/>
                  </a:lnTo>
                  <a:lnTo>
                    <a:pt x="28" y="44"/>
                  </a:lnTo>
                  <a:lnTo>
                    <a:pt x="24" y="44"/>
                  </a:lnTo>
                  <a:lnTo>
                    <a:pt x="0" y="3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6" name="Freeform 40"/>
            <p:cNvSpPr>
              <a:spLocks/>
            </p:cNvSpPr>
            <p:nvPr/>
          </p:nvSpPr>
          <p:spPr bwMode="ltGray">
            <a:xfrm>
              <a:off x="3691" y="2990"/>
              <a:ext cx="9" cy="18"/>
            </a:xfrm>
            <a:custGeom>
              <a:avLst/>
              <a:gdLst/>
              <a:ahLst/>
              <a:cxnLst>
                <a:cxn ang="0">
                  <a:pos x="0" y="53"/>
                </a:cxn>
                <a:cxn ang="0">
                  <a:pos x="0" y="0"/>
                </a:cxn>
                <a:cxn ang="0">
                  <a:pos x="12" y="0"/>
                </a:cxn>
                <a:cxn ang="0">
                  <a:pos x="25" y="30"/>
                </a:cxn>
                <a:cxn ang="0">
                  <a:pos x="12" y="53"/>
                </a:cxn>
                <a:cxn ang="0">
                  <a:pos x="0" y="53"/>
                </a:cxn>
              </a:cxnLst>
              <a:rect l="0" t="0" r="r" b="b"/>
              <a:pathLst>
                <a:path w="25" h="53">
                  <a:moveTo>
                    <a:pt x="0" y="53"/>
                  </a:moveTo>
                  <a:lnTo>
                    <a:pt x="0" y="0"/>
                  </a:lnTo>
                  <a:lnTo>
                    <a:pt x="12" y="0"/>
                  </a:lnTo>
                  <a:lnTo>
                    <a:pt x="25" y="30"/>
                  </a:lnTo>
                  <a:lnTo>
                    <a:pt x="12" y="53"/>
                  </a:lnTo>
                  <a:lnTo>
                    <a:pt x="0" y="5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7" name="Freeform 41"/>
            <p:cNvSpPr>
              <a:spLocks/>
            </p:cNvSpPr>
            <p:nvPr/>
          </p:nvSpPr>
          <p:spPr bwMode="ltGray">
            <a:xfrm>
              <a:off x="3822" y="3626"/>
              <a:ext cx="37" cy="36"/>
            </a:xfrm>
            <a:custGeom>
              <a:avLst/>
              <a:gdLst/>
              <a:ahLst/>
              <a:cxnLst>
                <a:cxn ang="0">
                  <a:pos x="0" y="94"/>
                </a:cxn>
                <a:cxn ang="0">
                  <a:pos x="0" y="23"/>
                </a:cxn>
                <a:cxn ang="0">
                  <a:pos x="10" y="9"/>
                </a:cxn>
                <a:cxn ang="0">
                  <a:pos x="43" y="0"/>
                </a:cxn>
                <a:cxn ang="0">
                  <a:pos x="111" y="59"/>
                </a:cxn>
                <a:cxn ang="0">
                  <a:pos x="111" y="82"/>
                </a:cxn>
                <a:cxn ang="0">
                  <a:pos x="98" y="94"/>
                </a:cxn>
                <a:cxn ang="0">
                  <a:pos x="10" y="107"/>
                </a:cxn>
                <a:cxn ang="0">
                  <a:pos x="0" y="94"/>
                </a:cxn>
              </a:cxnLst>
              <a:rect l="0" t="0" r="r" b="b"/>
              <a:pathLst>
                <a:path w="111" h="107">
                  <a:moveTo>
                    <a:pt x="0" y="94"/>
                  </a:moveTo>
                  <a:lnTo>
                    <a:pt x="0" y="23"/>
                  </a:lnTo>
                  <a:lnTo>
                    <a:pt x="10" y="9"/>
                  </a:lnTo>
                  <a:lnTo>
                    <a:pt x="43" y="0"/>
                  </a:lnTo>
                  <a:lnTo>
                    <a:pt x="111" y="59"/>
                  </a:lnTo>
                  <a:lnTo>
                    <a:pt x="111" y="82"/>
                  </a:lnTo>
                  <a:lnTo>
                    <a:pt x="98" y="94"/>
                  </a:lnTo>
                  <a:lnTo>
                    <a:pt x="10" y="107"/>
                  </a:lnTo>
                  <a:lnTo>
                    <a:pt x="0" y="9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8" name="Freeform 42"/>
            <p:cNvSpPr>
              <a:spLocks/>
            </p:cNvSpPr>
            <p:nvPr/>
          </p:nvSpPr>
          <p:spPr bwMode="ltGray">
            <a:xfrm>
              <a:off x="3917" y="2690"/>
              <a:ext cx="16" cy="32"/>
            </a:xfrm>
            <a:custGeom>
              <a:avLst/>
              <a:gdLst/>
              <a:ahLst/>
              <a:cxnLst>
                <a:cxn ang="0">
                  <a:pos x="0" y="68"/>
                </a:cxn>
                <a:cxn ang="0">
                  <a:pos x="13" y="0"/>
                </a:cxn>
                <a:cxn ang="0">
                  <a:pos x="21" y="0"/>
                </a:cxn>
                <a:cxn ang="0">
                  <a:pos x="47" y="21"/>
                </a:cxn>
                <a:cxn ang="0">
                  <a:pos x="34" y="84"/>
                </a:cxn>
                <a:cxn ang="0">
                  <a:pos x="21" y="94"/>
                </a:cxn>
                <a:cxn ang="0">
                  <a:pos x="0" y="68"/>
                </a:cxn>
              </a:cxnLst>
              <a:rect l="0" t="0" r="r" b="b"/>
              <a:pathLst>
                <a:path w="47" h="94">
                  <a:moveTo>
                    <a:pt x="0" y="68"/>
                  </a:moveTo>
                  <a:lnTo>
                    <a:pt x="13" y="0"/>
                  </a:lnTo>
                  <a:lnTo>
                    <a:pt x="21" y="0"/>
                  </a:lnTo>
                  <a:lnTo>
                    <a:pt x="47" y="21"/>
                  </a:lnTo>
                  <a:lnTo>
                    <a:pt x="34" y="84"/>
                  </a:lnTo>
                  <a:lnTo>
                    <a:pt x="21" y="94"/>
                  </a:lnTo>
                  <a:lnTo>
                    <a:pt x="0" y="6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59" name="Freeform 43"/>
            <p:cNvSpPr>
              <a:spLocks/>
            </p:cNvSpPr>
            <p:nvPr/>
          </p:nvSpPr>
          <p:spPr bwMode="ltGray">
            <a:xfrm>
              <a:off x="3933" y="2473"/>
              <a:ext cx="22" cy="32"/>
            </a:xfrm>
            <a:custGeom>
              <a:avLst/>
              <a:gdLst/>
              <a:ahLst/>
              <a:cxnLst>
                <a:cxn ang="0">
                  <a:pos x="0" y="11"/>
                </a:cxn>
                <a:cxn ang="0">
                  <a:pos x="8" y="0"/>
                </a:cxn>
                <a:cxn ang="0">
                  <a:pos x="23" y="0"/>
                </a:cxn>
                <a:cxn ang="0">
                  <a:pos x="54" y="11"/>
                </a:cxn>
                <a:cxn ang="0">
                  <a:pos x="54" y="23"/>
                </a:cxn>
                <a:cxn ang="0">
                  <a:pos x="65" y="36"/>
                </a:cxn>
                <a:cxn ang="0">
                  <a:pos x="54" y="36"/>
                </a:cxn>
                <a:cxn ang="0">
                  <a:pos x="41" y="47"/>
                </a:cxn>
                <a:cxn ang="0">
                  <a:pos x="41" y="84"/>
                </a:cxn>
                <a:cxn ang="0">
                  <a:pos x="54" y="97"/>
                </a:cxn>
                <a:cxn ang="0">
                  <a:pos x="31" y="97"/>
                </a:cxn>
                <a:cxn ang="0">
                  <a:pos x="23" y="84"/>
                </a:cxn>
                <a:cxn ang="0">
                  <a:pos x="23" y="73"/>
                </a:cxn>
                <a:cxn ang="0">
                  <a:pos x="41" y="61"/>
                </a:cxn>
                <a:cxn ang="0">
                  <a:pos x="0" y="11"/>
                </a:cxn>
              </a:cxnLst>
              <a:rect l="0" t="0" r="r" b="b"/>
              <a:pathLst>
                <a:path w="65" h="97">
                  <a:moveTo>
                    <a:pt x="0" y="11"/>
                  </a:moveTo>
                  <a:lnTo>
                    <a:pt x="8" y="0"/>
                  </a:lnTo>
                  <a:lnTo>
                    <a:pt x="23" y="0"/>
                  </a:lnTo>
                  <a:lnTo>
                    <a:pt x="54" y="11"/>
                  </a:lnTo>
                  <a:lnTo>
                    <a:pt x="54" y="23"/>
                  </a:lnTo>
                  <a:lnTo>
                    <a:pt x="65" y="36"/>
                  </a:lnTo>
                  <a:lnTo>
                    <a:pt x="54" y="36"/>
                  </a:lnTo>
                  <a:lnTo>
                    <a:pt x="41" y="47"/>
                  </a:lnTo>
                  <a:lnTo>
                    <a:pt x="41" y="84"/>
                  </a:lnTo>
                  <a:lnTo>
                    <a:pt x="54" y="97"/>
                  </a:lnTo>
                  <a:lnTo>
                    <a:pt x="31" y="97"/>
                  </a:lnTo>
                  <a:lnTo>
                    <a:pt x="23" y="84"/>
                  </a:lnTo>
                  <a:lnTo>
                    <a:pt x="23" y="73"/>
                  </a:lnTo>
                  <a:lnTo>
                    <a:pt x="41" y="61"/>
                  </a:lnTo>
                  <a:lnTo>
                    <a:pt x="0" y="1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0" name="Freeform 44"/>
            <p:cNvSpPr>
              <a:spLocks/>
            </p:cNvSpPr>
            <p:nvPr/>
          </p:nvSpPr>
          <p:spPr bwMode="ltGray">
            <a:xfrm>
              <a:off x="3936" y="2678"/>
              <a:ext cx="22" cy="24"/>
            </a:xfrm>
            <a:custGeom>
              <a:avLst/>
              <a:gdLst/>
              <a:ahLst/>
              <a:cxnLst>
                <a:cxn ang="0">
                  <a:pos x="0" y="25"/>
                </a:cxn>
                <a:cxn ang="0">
                  <a:pos x="0" y="0"/>
                </a:cxn>
                <a:cxn ang="0">
                  <a:pos x="23" y="0"/>
                </a:cxn>
                <a:cxn ang="0">
                  <a:pos x="67" y="45"/>
                </a:cxn>
                <a:cxn ang="0">
                  <a:pos x="67" y="73"/>
                </a:cxn>
                <a:cxn ang="0">
                  <a:pos x="46" y="73"/>
                </a:cxn>
                <a:cxn ang="0">
                  <a:pos x="0" y="25"/>
                </a:cxn>
              </a:cxnLst>
              <a:rect l="0" t="0" r="r" b="b"/>
              <a:pathLst>
                <a:path w="67" h="73">
                  <a:moveTo>
                    <a:pt x="0" y="25"/>
                  </a:moveTo>
                  <a:lnTo>
                    <a:pt x="0" y="0"/>
                  </a:lnTo>
                  <a:lnTo>
                    <a:pt x="23" y="0"/>
                  </a:lnTo>
                  <a:lnTo>
                    <a:pt x="67" y="45"/>
                  </a:lnTo>
                  <a:lnTo>
                    <a:pt x="67" y="73"/>
                  </a:lnTo>
                  <a:lnTo>
                    <a:pt x="46" y="73"/>
                  </a:lnTo>
                  <a:lnTo>
                    <a:pt x="0" y="2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1" name="Freeform 45"/>
            <p:cNvSpPr>
              <a:spLocks/>
            </p:cNvSpPr>
            <p:nvPr/>
          </p:nvSpPr>
          <p:spPr bwMode="ltGray">
            <a:xfrm>
              <a:off x="3943" y="2725"/>
              <a:ext cx="11" cy="13"/>
            </a:xfrm>
            <a:custGeom>
              <a:avLst/>
              <a:gdLst/>
              <a:ahLst/>
              <a:cxnLst>
                <a:cxn ang="0">
                  <a:pos x="0" y="26"/>
                </a:cxn>
                <a:cxn ang="0">
                  <a:pos x="10" y="0"/>
                </a:cxn>
                <a:cxn ang="0">
                  <a:pos x="22" y="0"/>
                </a:cxn>
                <a:cxn ang="0">
                  <a:pos x="32" y="12"/>
                </a:cxn>
                <a:cxn ang="0">
                  <a:pos x="32" y="40"/>
                </a:cxn>
                <a:cxn ang="0">
                  <a:pos x="22" y="40"/>
                </a:cxn>
                <a:cxn ang="0">
                  <a:pos x="0" y="26"/>
                </a:cxn>
              </a:cxnLst>
              <a:rect l="0" t="0" r="r" b="b"/>
              <a:pathLst>
                <a:path w="32" h="40">
                  <a:moveTo>
                    <a:pt x="0" y="26"/>
                  </a:moveTo>
                  <a:lnTo>
                    <a:pt x="10" y="0"/>
                  </a:lnTo>
                  <a:lnTo>
                    <a:pt x="22" y="0"/>
                  </a:lnTo>
                  <a:lnTo>
                    <a:pt x="32" y="12"/>
                  </a:lnTo>
                  <a:lnTo>
                    <a:pt x="32" y="40"/>
                  </a:lnTo>
                  <a:lnTo>
                    <a:pt x="22" y="40"/>
                  </a:lnTo>
                  <a:lnTo>
                    <a:pt x="0" y="2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2" name="Freeform 46"/>
            <p:cNvSpPr>
              <a:spLocks/>
            </p:cNvSpPr>
            <p:nvPr/>
          </p:nvSpPr>
          <p:spPr bwMode="ltGray">
            <a:xfrm>
              <a:off x="3951" y="3437"/>
              <a:ext cx="10" cy="24"/>
            </a:xfrm>
            <a:custGeom>
              <a:avLst/>
              <a:gdLst/>
              <a:ahLst/>
              <a:cxnLst>
                <a:cxn ang="0">
                  <a:pos x="0" y="12"/>
                </a:cxn>
                <a:cxn ang="0">
                  <a:pos x="12" y="0"/>
                </a:cxn>
                <a:cxn ang="0">
                  <a:pos x="21" y="0"/>
                </a:cxn>
                <a:cxn ang="0">
                  <a:pos x="31" y="36"/>
                </a:cxn>
                <a:cxn ang="0">
                  <a:pos x="31" y="73"/>
                </a:cxn>
                <a:cxn ang="0">
                  <a:pos x="12" y="49"/>
                </a:cxn>
                <a:cxn ang="0">
                  <a:pos x="0" y="12"/>
                </a:cxn>
              </a:cxnLst>
              <a:rect l="0" t="0" r="r" b="b"/>
              <a:pathLst>
                <a:path w="31" h="73">
                  <a:moveTo>
                    <a:pt x="0" y="12"/>
                  </a:moveTo>
                  <a:lnTo>
                    <a:pt x="12" y="0"/>
                  </a:lnTo>
                  <a:lnTo>
                    <a:pt x="21" y="0"/>
                  </a:lnTo>
                  <a:lnTo>
                    <a:pt x="31" y="36"/>
                  </a:lnTo>
                  <a:lnTo>
                    <a:pt x="31" y="73"/>
                  </a:lnTo>
                  <a:lnTo>
                    <a:pt x="12" y="49"/>
                  </a:lnTo>
                  <a:lnTo>
                    <a:pt x="0" y="1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3" name="Freeform 47"/>
            <p:cNvSpPr>
              <a:spLocks/>
            </p:cNvSpPr>
            <p:nvPr/>
          </p:nvSpPr>
          <p:spPr bwMode="ltGray">
            <a:xfrm>
              <a:off x="3951" y="2580"/>
              <a:ext cx="7" cy="20"/>
            </a:xfrm>
            <a:custGeom>
              <a:avLst/>
              <a:gdLst/>
              <a:ahLst/>
              <a:cxnLst>
                <a:cxn ang="0">
                  <a:pos x="0" y="47"/>
                </a:cxn>
                <a:cxn ang="0">
                  <a:pos x="10" y="0"/>
                </a:cxn>
                <a:cxn ang="0">
                  <a:pos x="21" y="0"/>
                </a:cxn>
                <a:cxn ang="0">
                  <a:pos x="21" y="61"/>
                </a:cxn>
                <a:cxn ang="0">
                  <a:pos x="10" y="61"/>
                </a:cxn>
                <a:cxn ang="0">
                  <a:pos x="0" y="47"/>
                </a:cxn>
              </a:cxnLst>
              <a:rect l="0" t="0" r="r" b="b"/>
              <a:pathLst>
                <a:path w="21" h="61">
                  <a:moveTo>
                    <a:pt x="0" y="47"/>
                  </a:moveTo>
                  <a:lnTo>
                    <a:pt x="10" y="0"/>
                  </a:lnTo>
                  <a:lnTo>
                    <a:pt x="21" y="0"/>
                  </a:lnTo>
                  <a:lnTo>
                    <a:pt x="21" y="61"/>
                  </a:lnTo>
                  <a:lnTo>
                    <a:pt x="10" y="61"/>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4" name="Freeform 48"/>
            <p:cNvSpPr>
              <a:spLocks/>
            </p:cNvSpPr>
            <p:nvPr/>
          </p:nvSpPr>
          <p:spPr bwMode="ltGray">
            <a:xfrm>
              <a:off x="3951" y="2533"/>
              <a:ext cx="10" cy="38"/>
            </a:xfrm>
            <a:custGeom>
              <a:avLst/>
              <a:gdLst/>
              <a:ahLst/>
              <a:cxnLst>
                <a:cxn ang="0">
                  <a:pos x="0" y="41"/>
                </a:cxn>
                <a:cxn ang="0">
                  <a:pos x="12" y="0"/>
                </a:cxn>
                <a:cxn ang="0">
                  <a:pos x="21" y="16"/>
                </a:cxn>
                <a:cxn ang="0">
                  <a:pos x="31" y="53"/>
                </a:cxn>
                <a:cxn ang="0">
                  <a:pos x="31" y="113"/>
                </a:cxn>
                <a:cxn ang="0">
                  <a:pos x="21" y="113"/>
                </a:cxn>
                <a:cxn ang="0">
                  <a:pos x="12" y="100"/>
                </a:cxn>
                <a:cxn ang="0">
                  <a:pos x="12" y="79"/>
                </a:cxn>
                <a:cxn ang="0">
                  <a:pos x="0" y="41"/>
                </a:cxn>
              </a:cxnLst>
              <a:rect l="0" t="0" r="r" b="b"/>
              <a:pathLst>
                <a:path w="31" h="113">
                  <a:moveTo>
                    <a:pt x="0" y="41"/>
                  </a:moveTo>
                  <a:lnTo>
                    <a:pt x="12" y="0"/>
                  </a:lnTo>
                  <a:lnTo>
                    <a:pt x="21" y="16"/>
                  </a:lnTo>
                  <a:lnTo>
                    <a:pt x="31" y="53"/>
                  </a:lnTo>
                  <a:lnTo>
                    <a:pt x="31" y="113"/>
                  </a:lnTo>
                  <a:lnTo>
                    <a:pt x="21" y="113"/>
                  </a:lnTo>
                  <a:lnTo>
                    <a:pt x="12" y="100"/>
                  </a:lnTo>
                  <a:lnTo>
                    <a:pt x="12" y="79"/>
                  </a:lnTo>
                  <a:lnTo>
                    <a:pt x="0" y="4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5" name="Freeform 49"/>
            <p:cNvSpPr>
              <a:spLocks/>
            </p:cNvSpPr>
            <p:nvPr/>
          </p:nvSpPr>
          <p:spPr bwMode="ltGray">
            <a:xfrm>
              <a:off x="3954" y="2374"/>
              <a:ext cx="7" cy="5"/>
            </a:xfrm>
            <a:custGeom>
              <a:avLst/>
              <a:gdLst/>
              <a:ahLst/>
              <a:cxnLst>
                <a:cxn ang="0">
                  <a:pos x="0" y="14"/>
                </a:cxn>
                <a:cxn ang="0">
                  <a:pos x="0" y="0"/>
                </a:cxn>
                <a:cxn ang="0">
                  <a:pos x="11" y="0"/>
                </a:cxn>
                <a:cxn ang="0">
                  <a:pos x="21" y="14"/>
                </a:cxn>
                <a:cxn ang="0">
                  <a:pos x="0" y="14"/>
                </a:cxn>
              </a:cxnLst>
              <a:rect l="0" t="0" r="r" b="b"/>
              <a:pathLst>
                <a:path w="21" h="14">
                  <a:moveTo>
                    <a:pt x="0" y="14"/>
                  </a:moveTo>
                  <a:lnTo>
                    <a:pt x="0" y="0"/>
                  </a:lnTo>
                  <a:lnTo>
                    <a:pt x="11" y="0"/>
                  </a:lnTo>
                  <a:lnTo>
                    <a:pt x="21" y="14"/>
                  </a:lnTo>
                  <a:lnTo>
                    <a:pt x="0" y="1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6" name="Freeform 50"/>
            <p:cNvSpPr>
              <a:spLocks/>
            </p:cNvSpPr>
            <p:nvPr/>
          </p:nvSpPr>
          <p:spPr bwMode="ltGray">
            <a:xfrm>
              <a:off x="3958" y="2506"/>
              <a:ext cx="15" cy="19"/>
            </a:xfrm>
            <a:custGeom>
              <a:avLst/>
              <a:gdLst/>
              <a:ahLst/>
              <a:cxnLst>
                <a:cxn ang="0">
                  <a:pos x="0" y="36"/>
                </a:cxn>
                <a:cxn ang="0">
                  <a:pos x="10" y="0"/>
                </a:cxn>
                <a:cxn ang="0">
                  <a:pos x="46" y="36"/>
                </a:cxn>
                <a:cxn ang="0">
                  <a:pos x="46" y="59"/>
                </a:cxn>
                <a:cxn ang="0">
                  <a:pos x="10" y="59"/>
                </a:cxn>
                <a:cxn ang="0">
                  <a:pos x="0" y="36"/>
                </a:cxn>
              </a:cxnLst>
              <a:rect l="0" t="0" r="r" b="b"/>
              <a:pathLst>
                <a:path w="46" h="59">
                  <a:moveTo>
                    <a:pt x="0" y="36"/>
                  </a:moveTo>
                  <a:lnTo>
                    <a:pt x="10" y="0"/>
                  </a:lnTo>
                  <a:lnTo>
                    <a:pt x="46" y="36"/>
                  </a:lnTo>
                  <a:lnTo>
                    <a:pt x="46" y="59"/>
                  </a:lnTo>
                  <a:lnTo>
                    <a:pt x="10" y="59"/>
                  </a:lnTo>
                  <a:lnTo>
                    <a:pt x="0" y="3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7" name="Freeform 51"/>
            <p:cNvSpPr>
              <a:spLocks/>
            </p:cNvSpPr>
            <p:nvPr/>
          </p:nvSpPr>
          <p:spPr bwMode="ltGray">
            <a:xfrm>
              <a:off x="3980" y="3391"/>
              <a:ext cx="11" cy="17"/>
            </a:xfrm>
            <a:custGeom>
              <a:avLst/>
              <a:gdLst/>
              <a:ahLst/>
              <a:cxnLst>
                <a:cxn ang="0">
                  <a:pos x="0" y="39"/>
                </a:cxn>
                <a:cxn ang="0">
                  <a:pos x="14" y="0"/>
                </a:cxn>
                <a:cxn ang="0">
                  <a:pos x="22" y="0"/>
                </a:cxn>
                <a:cxn ang="0">
                  <a:pos x="33" y="12"/>
                </a:cxn>
                <a:cxn ang="0">
                  <a:pos x="33" y="39"/>
                </a:cxn>
                <a:cxn ang="0">
                  <a:pos x="22" y="51"/>
                </a:cxn>
                <a:cxn ang="0">
                  <a:pos x="14" y="51"/>
                </a:cxn>
                <a:cxn ang="0">
                  <a:pos x="0" y="39"/>
                </a:cxn>
              </a:cxnLst>
              <a:rect l="0" t="0" r="r" b="b"/>
              <a:pathLst>
                <a:path w="33" h="51">
                  <a:moveTo>
                    <a:pt x="0" y="39"/>
                  </a:moveTo>
                  <a:lnTo>
                    <a:pt x="14" y="0"/>
                  </a:lnTo>
                  <a:lnTo>
                    <a:pt x="22" y="0"/>
                  </a:lnTo>
                  <a:lnTo>
                    <a:pt x="33" y="12"/>
                  </a:lnTo>
                  <a:lnTo>
                    <a:pt x="33" y="39"/>
                  </a:lnTo>
                  <a:lnTo>
                    <a:pt x="22" y="51"/>
                  </a:lnTo>
                  <a:lnTo>
                    <a:pt x="14" y="51"/>
                  </a:lnTo>
                  <a:lnTo>
                    <a:pt x="0" y="3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8" name="Freeform 52"/>
            <p:cNvSpPr>
              <a:spLocks/>
            </p:cNvSpPr>
            <p:nvPr/>
          </p:nvSpPr>
          <p:spPr bwMode="ltGray">
            <a:xfrm>
              <a:off x="3985" y="3356"/>
              <a:ext cx="6" cy="8"/>
            </a:xfrm>
            <a:custGeom>
              <a:avLst/>
              <a:gdLst/>
              <a:ahLst/>
              <a:cxnLst>
                <a:cxn ang="0">
                  <a:pos x="0" y="24"/>
                </a:cxn>
                <a:cxn ang="0">
                  <a:pos x="0" y="0"/>
                </a:cxn>
                <a:cxn ang="0">
                  <a:pos x="8" y="0"/>
                </a:cxn>
                <a:cxn ang="0">
                  <a:pos x="19" y="10"/>
                </a:cxn>
                <a:cxn ang="0">
                  <a:pos x="19" y="24"/>
                </a:cxn>
                <a:cxn ang="0">
                  <a:pos x="0" y="24"/>
                </a:cxn>
              </a:cxnLst>
              <a:rect l="0" t="0" r="r" b="b"/>
              <a:pathLst>
                <a:path w="19" h="24">
                  <a:moveTo>
                    <a:pt x="0" y="24"/>
                  </a:moveTo>
                  <a:lnTo>
                    <a:pt x="0" y="0"/>
                  </a:lnTo>
                  <a:lnTo>
                    <a:pt x="8" y="0"/>
                  </a:lnTo>
                  <a:lnTo>
                    <a:pt x="19" y="10"/>
                  </a:lnTo>
                  <a:lnTo>
                    <a:pt x="19" y="24"/>
                  </a:lnTo>
                  <a:lnTo>
                    <a:pt x="0" y="2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69" name="Freeform 53"/>
            <p:cNvSpPr>
              <a:spLocks/>
            </p:cNvSpPr>
            <p:nvPr/>
          </p:nvSpPr>
          <p:spPr bwMode="ltGray">
            <a:xfrm>
              <a:off x="3998" y="577"/>
              <a:ext cx="69" cy="40"/>
            </a:xfrm>
            <a:custGeom>
              <a:avLst/>
              <a:gdLst/>
              <a:ahLst/>
              <a:cxnLst>
                <a:cxn ang="0">
                  <a:pos x="190" y="85"/>
                </a:cxn>
                <a:cxn ang="0">
                  <a:pos x="59" y="119"/>
                </a:cxn>
                <a:cxn ang="0">
                  <a:pos x="0" y="114"/>
                </a:cxn>
                <a:cxn ang="0">
                  <a:pos x="78" y="35"/>
                </a:cxn>
                <a:cxn ang="0">
                  <a:pos x="134" y="0"/>
                </a:cxn>
                <a:cxn ang="0">
                  <a:pos x="172" y="21"/>
                </a:cxn>
                <a:cxn ang="0">
                  <a:pos x="209" y="73"/>
                </a:cxn>
                <a:cxn ang="0">
                  <a:pos x="190" y="85"/>
                </a:cxn>
              </a:cxnLst>
              <a:rect l="0" t="0" r="r" b="b"/>
              <a:pathLst>
                <a:path w="209" h="119">
                  <a:moveTo>
                    <a:pt x="190" y="85"/>
                  </a:moveTo>
                  <a:lnTo>
                    <a:pt x="59" y="119"/>
                  </a:lnTo>
                  <a:lnTo>
                    <a:pt x="0" y="114"/>
                  </a:lnTo>
                  <a:lnTo>
                    <a:pt x="78" y="35"/>
                  </a:lnTo>
                  <a:lnTo>
                    <a:pt x="134" y="0"/>
                  </a:lnTo>
                  <a:lnTo>
                    <a:pt x="172" y="21"/>
                  </a:lnTo>
                  <a:lnTo>
                    <a:pt x="209" y="73"/>
                  </a:lnTo>
                  <a:lnTo>
                    <a:pt x="190" y="8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0" name="Freeform 54"/>
            <p:cNvSpPr>
              <a:spLocks/>
            </p:cNvSpPr>
            <p:nvPr/>
          </p:nvSpPr>
          <p:spPr bwMode="ltGray">
            <a:xfrm>
              <a:off x="3932" y="2347"/>
              <a:ext cx="7" cy="5"/>
            </a:xfrm>
            <a:custGeom>
              <a:avLst/>
              <a:gdLst/>
              <a:ahLst/>
              <a:cxnLst>
                <a:cxn ang="0">
                  <a:pos x="0" y="16"/>
                </a:cxn>
                <a:cxn ang="0">
                  <a:pos x="0" y="0"/>
                </a:cxn>
                <a:cxn ang="0">
                  <a:pos x="11" y="0"/>
                </a:cxn>
                <a:cxn ang="0">
                  <a:pos x="21" y="16"/>
                </a:cxn>
                <a:cxn ang="0">
                  <a:pos x="0" y="16"/>
                </a:cxn>
              </a:cxnLst>
              <a:rect l="0" t="0" r="r" b="b"/>
              <a:pathLst>
                <a:path w="21" h="16">
                  <a:moveTo>
                    <a:pt x="0" y="16"/>
                  </a:moveTo>
                  <a:lnTo>
                    <a:pt x="0" y="0"/>
                  </a:lnTo>
                  <a:lnTo>
                    <a:pt x="11" y="0"/>
                  </a:lnTo>
                  <a:lnTo>
                    <a:pt x="21" y="16"/>
                  </a:lnTo>
                  <a:lnTo>
                    <a:pt x="0" y="1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1" name="Freeform 55"/>
            <p:cNvSpPr>
              <a:spLocks/>
            </p:cNvSpPr>
            <p:nvPr/>
          </p:nvSpPr>
          <p:spPr bwMode="ltGray">
            <a:xfrm>
              <a:off x="3932" y="2373"/>
              <a:ext cx="7" cy="6"/>
            </a:xfrm>
            <a:custGeom>
              <a:avLst/>
              <a:gdLst/>
              <a:ahLst/>
              <a:cxnLst>
                <a:cxn ang="0">
                  <a:pos x="0" y="16"/>
                </a:cxn>
                <a:cxn ang="0">
                  <a:pos x="0" y="0"/>
                </a:cxn>
                <a:cxn ang="0">
                  <a:pos x="11" y="0"/>
                </a:cxn>
                <a:cxn ang="0">
                  <a:pos x="21" y="16"/>
                </a:cxn>
                <a:cxn ang="0">
                  <a:pos x="0" y="16"/>
                </a:cxn>
              </a:cxnLst>
              <a:rect l="0" t="0" r="r" b="b"/>
              <a:pathLst>
                <a:path w="21" h="16">
                  <a:moveTo>
                    <a:pt x="0" y="16"/>
                  </a:moveTo>
                  <a:lnTo>
                    <a:pt x="0" y="0"/>
                  </a:lnTo>
                  <a:lnTo>
                    <a:pt x="11" y="0"/>
                  </a:lnTo>
                  <a:lnTo>
                    <a:pt x="21" y="16"/>
                  </a:lnTo>
                  <a:lnTo>
                    <a:pt x="0" y="1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2" name="Freeform 56"/>
            <p:cNvSpPr>
              <a:spLocks/>
            </p:cNvSpPr>
            <p:nvPr/>
          </p:nvSpPr>
          <p:spPr bwMode="ltGray">
            <a:xfrm>
              <a:off x="3497" y="872"/>
              <a:ext cx="88" cy="89"/>
            </a:xfrm>
            <a:custGeom>
              <a:avLst/>
              <a:gdLst/>
              <a:ahLst/>
              <a:cxnLst>
                <a:cxn ang="0">
                  <a:pos x="0" y="131"/>
                </a:cxn>
                <a:cxn ang="0">
                  <a:pos x="34" y="170"/>
                </a:cxn>
                <a:cxn ang="0">
                  <a:pos x="100" y="190"/>
                </a:cxn>
                <a:cxn ang="0">
                  <a:pos x="131" y="227"/>
                </a:cxn>
                <a:cxn ang="0">
                  <a:pos x="196" y="267"/>
                </a:cxn>
                <a:cxn ang="0">
                  <a:pos x="252" y="240"/>
                </a:cxn>
                <a:cxn ang="0">
                  <a:pos x="263" y="227"/>
                </a:cxn>
                <a:cxn ang="0">
                  <a:pos x="252" y="206"/>
                </a:cxn>
                <a:cxn ang="0">
                  <a:pos x="188" y="123"/>
                </a:cxn>
                <a:cxn ang="0">
                  <a:pos x="160" y="14"/>
                </a:cxn>
                <a:cxn ang="0">
                  <a:pos x="93" y="0"/>
                </a:cxn>
                <a:cxn ang="0">
                  <a:pos x="10" y="99"/>
                </a:cxn>
                <a:cxn ang="0">
                  <a:pos x="0" y="131"/>
                </a:cxn>
              </a:cxnLst>
              <a:rect l="0" t="0" r="r" b="b"/>
              <a:pathLst>
                <a:path w="263" h="267">
                  <a:moveTo>
                    <a:pt x="0" y="131"/>
                  </a:moveTo>
                  <a:lnTo>
                    <a:pt x="34" y="170"/>
                  </a:lnTo>
                  <a:lnTo>
                    <a:pt x="100" y="190"/>
                  </a:lnTo>
                  <a:lnTo>
                    <a:pt x="131" y="227"/>
                  </a:lnTo>
                  <a:lnTo>
                    <a:pt x="196" y="267"/>
                  </a:lnTo>
                  <a:lnTo>
                    <a:pt x="252" y="240"/>
                  </a:lnTo>
                  <a:lnTo>
                    <a:pt x="263" y="227"/>
                  </a:lnTo>
                  <a:lnTo>
                    <a:pt x="252" y="206"/>
                  </a:lnTo>
                  <a:lnTo>
                    <a:pt x="188" y="123"/>
                  </a:lnTo>
                  <a:lnTo>
                    <a:pt x="160" y="14"/>
                  </a:lnTo>
                  <a:lnTo>
                    <a:pt x="93" y="0"/>
                  </a:lnTo>
                  <a:lnTo>
                    <a:pt x="10" y="99"/>
                  </a:lnTo>
                  <a:lnTo>
                    <a:pt x="0" y="13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3" name="Freeform 57"/>
            <p:cNvSpPr>
              <a:spLocks/>
            </p:cNvSpPr>
            <p:nvPr/>
          </p:nvSpPr>
          <p:spPr bwMode="ltGray">
            <a:xfrm>
              <a:off x="3992" y="620"/>
              <a:ext cx="135" cy="62"/>
            </a:xfrm>
            <a:custGeom>
              <a:avLst/>
              <a:gdLst/>
              <a:ahLst/>
              <a:cxnLst>
                <a:cxn ang="0">
                  <a:pos x="406" y="186"/>
                </a:cxn>
                <a:cxn ang="0">
                  <a:pos x="331" y="175"/>
                </a:cxn>
                <a:cxn ang="0">
                  <a:pos x="228" y="134"/>
                </a:cxn>
                <a:cxn ang="0">
                  <a:pos x="164" y="123"/>
                </a:cxn>
                <a:cxn ang="0">
                  <a:pos x="72" y="56"/>
                </a:cxn>
                <a:cxn ang="0">
                  <a:pos x="26" y="134"/>
                </a:cxn>
                <a:cxn ang="0">
                  <a:pos x="13" y="139"/>
                </a:cxn>
                <a:cxn ang="0">
                  <a:pos x="0" y="127"/>
                </a:cxn>
                <a:cxn ang="0">
                  <a:pos x="13" y="56"/>
                </a:cxn>
                <a:cxn ang="0">
                  <a:pos x="33" y="43"/>
                </a:cxn>
                <a:cxn ang="0">
                  <a:pos x="84" y="10"/>
                </a:cxn>
                <a:cxn ang="0">
                  <a:pos x="142" y="22"/>
                </a:cxn>
                <a:cxn ang="0">
                  <a:pos x="162" y="22"/>
                </a:cxn>
                <a:cxn ang="0">
                  <a:pos x="193" y="0"/>
                </a:cxn>
                <a:cxn ang="0">
                  <a:pos x="234" y="0"/>
                </a:cxn>
                <a:cxn ang="0">
                  <a:pos x="276" y="56"/>
                </a:cxn>
                <a:cxn ang="0">
                  <a:pos x="331" y="61"/>
                </a:cxn>
                <a:cxn ang="0">
                  <a:pos x="353" y="71"/>
                </a:cxn>
                <a:cxn ang="0">
                  <a:pos x="366" y="115"/>
                </a:cxn>
                <a:cxn ang="0">
                  <a:pos x="384" y="144"/>
                </a:cxn>
                <a:cxn ang="0">
                  <a:pos x="406" y="186"/>
                </a:cxn>
              </a:cxnLst>
              <a:rect l="0" t="0" r="r" b="b"/>
              <a:pathLst>
                <a:path w="406" h="186">
                  <a:moveTo>
                    <a:pt x="406" y="186"/>
                  </a:moveTo>
                  <a:lnTo>
                    <a:pt x="331" y="175"/>
                  </a:lnTo>
                  <a:lnTo>
                    <a:pt x="228" y="134"/>
                  </a:lnTo>
                  <a:lnTo>
                    <a:pt x="164" y="123"/>
                  </a:lnTo>
                  <a:lnTo>
                    <a:pt x="72" y="56"/>
                  </a:lnTo>
                  <a:lnTo>
                    <a:pt x="26" y="134"/>
                  </a:lnTo>
                  <a:lnTo>
                    <a:pt x="13" y="139"/>
                  </a:lnTo>
                  <a:lnTo>
                    <a:pt x="0" y="127"/>
                  </a:lnTo>
                  <a:lnTo>
                    <a:pt x="13" y="56"/>
                  </a:lnTo>
                  <a:lnTo>
                    <a:pt x="33" y="43"/>
                  </a:lnTo>
                  <a:lnTo>
                    <a:pt x="84" y="10"/>
                  </a:lnTo>
                  <a:lnTo>
                    <a:pt x="142" y="22"/>
                  </a:lnTo>
                  <a:lnTo>
                    <a:pt x="162" y="22"/>
                  </a:lnTo>
                  <a:lnTo>
                    <a:pt x="193" y="0"/>
                  </a:lnTo>
                  <a:lnTo>
                    <a:pt x="234" y="0"/>
                  </a:lnTo>
                  <a:lnTo>
                    <a:pt x="276" y="56"/>
                  </a:lnTo>
                  <a:lnTo>
                    <a:pt x="331" y="61"/>
                  </a:lnTo>
                  <a:lnTo>
                    <a:pt x="353" y="71"/>
                  </a:lnTo>
                  <a:lnTo>
                    <a:pt x="366" y="115"/>
                  </a:lnTo>
                  <a:lnTo>
                    <a:pt x="384" y="144"/>
                  </a:lnTo>
                  <a:lnTo>
                    <a:pt x="406" y="18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4" name="Freeform 58"/>
            <p:cNvSpPr>
              <a:spLocks/>
            </p:cNvSpPr>
            <p:nvPr/>
          </p:nvSpPr>
          <p:spPr bwMode="ltGray">
            <a:xfrm>
              <a:off x="3104" y="1255"/>
              <a:ext cx="20" cy="16"/>
            </a:xfrm>
            <a:custGeom>
              <a:avLst/>
              <a:gdLst/>
              <a:ahLst/>
              <a:cxnLst>
                <a:cxn ang="0">
                  <a:pos x="41" y="0"/>
                </a:cxn>
                <a:cxn ang="0">
                  <a:pos x="5" y="32"/>
                </a:cxn>
                <a:cxn ang="0">
                  <a:pos x="0" y="49"/>
                </a:cxn>
                <a:cxn ang="0">
                  <a:pos x="47" y="25"/>
                </a:cxn>
                <a:cxn ang="0">
                  <a:pos x="60" y="5"/>
                </a:cxn>
                <a:cxn ang="0">
                  <a:pos x="41" y="0"/>
                </a:cxn>
              </a:cxnLst>
              <a:rect l="0" t="0" r="r" b="b"/>
              <a:pathLst>
                <a:path w="60" h="49">
                  <a:moveTo>
                    <a:pt x="41" y="0"/>
                  </a:moveTo>
                  <a:lnTo>
                    <a:pt x="5" y="32"/>
                  </a:lnTo>
                  <a:lnTo>
                    <a:pt x="0" y="49"/>
                  </a:lnTo>
                  <a:lnTo>
                    <a:pt x="47" y="25"/>
                  </a:lnTo>
                  <a:lnTo>
                    <a:pt x="60" y="5"/>
                  </a:lnTo>
                  <a:lnTo>
                    <a:pt x="41"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5" name="Freeform 59"/>
            <p:cNvSpPr>
              <a:spLocks/>
            </p:cNvSpPr>
            <p:nvPr/>
          </p:nvSpPr>
          <p:spPr bwMode="ltGray">
            <a:xfrm>
              <a:off x="301" y="814"/>
              <a:ext cx="980" cy="910"/>
            </a:xfrm>
            <a:custGeom>
              <a:avLst/>
              <a:gdLst/>
              <a:ahLst/>
              <a:cxnLst>
                <a:cxn ang="0">
                  <a:pos x="2917" y="245"/>
                </a:cxn>
                <a:cxn ang="0">
                  <a:pos x="2736" y="113"/>
                </a:cxn>
                <a:cxn ang="0">
                  <a:pos x="2562" y="48"/>
                </a:cxn>
                <a:cxn ang="0">
                  <a:pos x="2422" y="20"/>
                </a:cxn>
                <a:cxn ang="0">
                  <a:pos x="2283" y="123"/>
                </a:cxn>
                <a:cxn ang="0">
                  <a:pos x="2185" y="245"/>
                </a:cxn>
                <a:cxn ang="0">
                  <a:pos x="2238" y="366"/>
                </a:cxn>
                <a:cxn ang="0">
                  <a:pos x="2428" y="282"/>
                </a:cxn>
                <a:cxn ang="0">
                  <a:pos x="2449" y="318"/>
                </a:cxn>
                <a:cxn ang="0">
                  <a:pos x="2506" y="428"/>
                </a:cxn>
                <a:cxn ang="0">
                  <a:pos x="2671" y="540"/>
                </a:cxn>
                <a:cxn ang="0">
                  <a:pos x="2843" y="614"/>
                </a:cxn>
                <a:cxn ang="0">
                  <a:pos x="2795" y="673"/>
                </a:cxn>
                <a:cxn ang="0">
                  <a:pos x="2619" y="618"/>
                </a:cxn>
                <a:cxn ang="0">
                  <a:pos x="2449" y="517"/>
                </a:cxn>
                <a:cxn ang="0">
                  <a:pos x="2228" y="442"/>
                </a:cxn>
                <a:cxn ang="0">
                  <a:pos x="2108" y="479"/>
                </a:cxn>
                <a:cxn ang="0">
                  <a:pos x="2139" y="453"/>
                </a:cxn>
                <a:cxn ang="0">
                  <a:pos x="1955" y="493"/>
                </a:cxn>
                <a:cxn ang="0">
                  <a:pos x="1762" y="453"/>
                </a:cxn>
                <a:cxn ang="0">
                  <a:pos x="1684" y="479"/>
                </a:cxn>
                <a:cxn ang="0">
                  <a:pos x="1497" y="479"/>
                </a:cxn>
                <a:cxn ang="0">
                  <a:pos x="1391" y="435"/>
                </a:cxn>
                <a:cxn ang="0">
                  <a:pos x="1098" y="403"/>
                </a:cxn>
                <a:cxn ang="0">
                  <a:pos x="884" y="332"/>
                </a:cxn>
                <a:cxn ang="0">
                  <a:pos x="629" y="373"/>
                </a:cxn>
                <a:cxn ang="0">
                  <a:pos x="461" y="479"/>
                </a:cxn>
                <a:cxn ang="0">
                  <a:pos x="547" y="556"/>
                </a:cxn>
                <a:cxn ang="0">
                  <a:pos x="702" y="614"/>
                </a:cxn>
                <a:cxn ang="0">
                  <a:pos x="562" y="732"/>
                </a:cxn>
                <a:cxn ang="0">
                  <a:pos x="352" y="706"/>
                </a:cxn>
                <a:cxn ang="0">
                  <a:pos x="287" y="821"/>
                </a:cxn>
                <a:cxn ang="0">
                  <a:pos x="386" y="882"/>
                </a:cxn>
                <a:cxn ang="0">
                  <a:pos x="432" y="959"/>
                </a:cxn>
                <a:cxn ang="0">
                  <a:pos x="598" y="934"/>
                </a:cxn>
                <a:cxn ang="0">
                  <a:pos x="530" y="1069"/>
                </a:cxn>
                <a:cxn ang="0">
                  <a:pos x="277" y="1095"/>
                </a:cxn>
                <a:cxn ang="0">
                  <a:pos x="103" y="1255"/>
                </a:cxn>
                <a:cxn ang="0">
                  <a:pos x="230" y="1337"/>
                </a:cxn>
                <a:cxn ang="0">
                  <a:pos x="122" y="1426"/>
                </a:cxn>
                <a:cxn ang="0">
                  <a:pos x="193" y="1599"/>
                </a:cxn>
                <a:cxn ang="0">
                  <a:pos x="390" y="1618"/>
                </a:cxn>
                <a:cxn ang="0">
                  <a:pos x="520" y="1599"/>
                </a:cxn>
                <a:cxn ang="0">
                  <a:pos x="339" y="1831"/>
                </a:cxn>
                <a:cxn ang="0">
                  <a:pos x="207" y="1960"/>
                </a:cxn>
                <a:cxn ang="0">
                  <a:pos x="7" y="2203"/>
                </a:cxn>
                <a:cxn ang="0">
                  <a:pos x="20" y="2208"/>
                </a:cxn>
                <a:cxn ang="0">
                  <a:pos x="287" y="2049"/>
                </a:cxn>
                <a:cxn ang="0">
                  <a:pos x="512" y="1898"/>
                </a:cxn>
                <a:cxn ang="0">
                  <a:pos x="654" y="1695"/>
                </a:cxn>
                <a:cxn ang="0">
                  <a:pos x="872" y="1587"/>
                </a:cxn>
                <a:cxn ang="0">
                  <a:pos x="723" y="1788"/>
                </a:cxn>
                <a:cxn ang="0">
                  <a:pos x="839" y="1813"/>
                </a:cxn>
                <a:cxn ang="0">
                  <a:pos x="1000" y="1596"/>
                </a:cxn>
                <a:cxn ang="0">
                  <a:pos x="1052" y="1411"/>
                </a:cxn>
                <a:cxn ang="0">
                  <a:pos x="1310" y="1397"/>
                </a:cxn>
                <a:cxn ang="0">
                  <a:pos x="1404" y="1571"/>
                </a:cxn>
                <a:cxn ang="0">
                  <a:pos x="1539" y="1596"/>
                </a:cxn>
                <a:cxn ang="0">
                  <a:pos x="1611" y="1717"/>
                </a:cxn>
                <a:cxn ang="0">
                  <a:pos x="1691" y="1896"/>
                </a:cxn>
                <a:cxn ang="0">
                  <a:pos x="1783" y="2013"/>
                </a:cxn>
              </a:cxnLst>
              <a:rect l="0" t="0" r="r" b="b"/>
              <a:pathLst>
                <a:path w="2939" h="2731">
                  <a:moveTo>
                    <a:pt x="2939" y="256"/>
                  </a:moveTo>
                  <a:lnTo>
                    <a:pt x="2927" y="256"/>
                  </a:lnTo>
                  <a:lnTo>
                    <a:pt x="2917" y="245"/>
                  </a:lnTo>
                  <a:lnTo>
                    <a:pt x="2897" y="174"/>
                  </a:lnTo>
                  <a:lnTo>
                    <a:pt x="2832" y="165"/>
                  </a:lnTo>
                  <a:lnTo>
                    <a:pt x="2736" y="113"/>
                  </a:lnTo>
                  <a:lnTo>
                    <a:pt x="2715" y="85"/>
                  </a:lnTo>
                  <a:lnTo>
                    <a:pt x="2650" y="59"/>
                  </a:lnTo>
                  <a:lnTo>
                    <a:pt x="2562" y="48"/>
                  </a:lnTo>
                  <a:lnTo>
                    <a:pt x="2547" y="48"/>
                  </a:lnTo>
                  <a:lnTo>
                    <a:pt x="2482" y="0"/>
                  </a:lnTo>
                  <a:lnTo>
                    <a:pt x="2422" y="20"/>
                  </a:lnTo>
                  <a:lnTo>
                    <a:pt x="2350" y="20"/>
                  </a:lnTo>
                  <a:lnTo>
                    <a:pt x="2295" y="39"/>
                  </a:lnTo>
                  <a:lnTo>
                    <a:pt x="2283" y="123"/>
                  </a:lnTo>
                  <a:lnTo>
                    <a:pt x="2217" y="174"/>
                  </a:lnTo>
                  <a:lnTo>
                    <a:pt x="2194" y="202"/>
                  </a:lnTo>
                  <a:lnTo>
                    <a:pt x="2185" y="245"/>
                  </a:lnTo>
                  <a:lnTo>
                    <a:pt x="2231" y="298"/>
                  </a:lnTo>
                  <a:lnTo>
                    <a:pt x="2228" y="355"/>
                  </a:lnTo>
                  <a:lnTo>
                    <a:pt x="2238" y="366"/>
                  </a:lnTo>
                  <a:lnTo>
                    <a:pt x="2301" y="355"/>
                  </a:lnTo>
                  <a:lnTo>
                    <a:pt x="2380" y="345"/>
                  </a:lnTo>
                  <a:lnTo>
                    <a:pt x="2428" y="282"/>
                  </a:lnTo>
                  <a:lnTo>
                    <a:pt x="2438" y="272"/>
                  </a:lnTo>
                  <a:lnTo>
                    <a:pt x="2456" y="275"/>
                  </a:lnTo>
                  <a:lnTo>
                    <a:pt x="2449" y="318"/>
                  </a:lnTo>
                  <a:lnTo>
                    <a:pt x="2462" y="373"/>
                  </a:lnTo>
                  <a:lnTo>
                    <a:pt x="2550" y="387"/>
                  </a:lnTo>
                  <a:lnTo>
                    <a:pt x="2506" y="428"/>
                  </a:lnTo>
                  <a:lnTo>
                    <a:pt x="2537" y="488"/>
                  </a:lnTo>
                  <a:lnTo>
                    <a:pt x="2546" y="497"/>
                  </a:lnTo>
                  <a:lnTo>
                    <a:pt x="2671" y="540"/>
                  </a:lnTo>
                  <a:lnTo>
                    <a:pt x="2684" y="589"/>
                  </a:lnTo>
                  <a:lnTo>
                    <a:pt x="2736" y="561"/>
                  </a:lnTo>
                  <a:lnTo>
                    <a:pt x="2843" y="614"/>
                  </a:lnTo>
                  <a:lnTo>
                    <a:pt x="2850" y="650"/>
                  </a:lnTo>
                  <a:lnTo>
                    <a:pt x="2832" y="671"/>
                  </a:lnTo>
                  <a:lnTo>
                    <a:pt x="2795" y="673"/>
                  </a:lnTo>
                  <a:lnTo>
                    <a:pt x="2728" y="638"/>
                  </a:lnTo>
                  <a:lnTo>
                    <a:pt x="2658" y="618"/>
                  </a:lnTo>
                  <a:lnTo>
                    <a:pt x="2619" y="618"/>
                  </a:lnTo>
                  <a:lnTo>
                    <a:pt x="2550" y="556"/>
                  </a:lnTo>
                  <a:lnTo>
                    <a:pt x="2547" y="556"/>
                  </a:lnTo>
                  <a:lnTo>
                    <a:pt x="2449" y="517"/>
                  </a:lnTo>
                  <a:lnTo>
                    <a:pt x="2360" y="513"/>
                  </a:lnTo>
                  <a:lnTo>
                    <a:pt x="2283" y="442"/>
                  </a:lnTo>
                  <a:lnTo>
                    <a:pt x="2228" y="442"/>
                  </a:lnTo>
                  <a:lnTo>
                    <a:pt x="2194" y="497"/>
                  </a:lnTo>
                  <a:lnTo>
                    <a:pt x="2122" y="506"/>
                  </a:lnTo>
                  <a:lnTo>
                    <a:pt x="2108" y="479"/>
                  </a:lnTo>
                  <a:lnTo>
                    <a:pt x="2130" y="479"/>
                  </a:lnTo>
                  <a:lnTo>
                    <a:pt x="2139" y="465"/>
                  </a:lnTo>
                  <a:lnTo>
                    <a:pt x="2139" y="453"/>
                  </a:lnTo>
                  <a:lnTo>
                    <a:pt x="2095" y="403"/>
                  </a:lnTo>
                  <a:lnTo>
                    <a:pt x="2039" y="417"/>
                  </a:lnTo>
                  <a:lnTo>
                    <a:pt x="1955" y="493"/>
                  </a:lnTo>
                  <a:lnTo>
                    <a:pt x="1865" y="490"/>
                  </a:lnTo>
                  <a:lnTo>
                    <a:pt x="1783" y="465"/>
                  </a:lnTo>
                  <a:lnTo>
                    <a:pt x="1762" y="453"/>
                  </a:lnTo>
                  <a:lnTo>
                    <a:pt x="1741" y="513"/>
                  </a:lnTo>
                  <a:lnTo>
                    <a:pt x="1728" y="526"/>
                  </a:lnTo>
                  <a:lnTo>
                    <a:pt x="1684" y="479"/>
                  </a:lnTo>
                  <a:lnTo>
                    <a:pt x="1630" y="490"/>
                  </a:lnTo>
                  <a:lnTo>
                    <a:pt x="1561" y="490"/>
                  </a:lnTo>
                  <a:lnTo>
                    <a:pt x="1497" y="479"/>
                  </a:lnTo>
                  <a:lnTo>
                    <a:pt x="1485" y="453"/>
                  </a:lnTo>
                  <a:lnTo>
                    <a:pt x="1471" y="439"/>
                  </a:lnTo>
                  <a:lnTo>
                    <a:pt x="1391" y="435"/>
                  </a:lnTo>
                  <a:lnTo>
                    <a:pt x="1310" y="406"/>
                  </a:lnTo>
                  <a:lnTo>
                    <a:pt x="1209" y="392"/>
                  </a:lnTo>
                  <a:lnTo>
                    <a:pt x="1098" y="403"/>
                  </a:lnTo>
                  <a:lnTo>
                    <a:pt x="1075" y="410"/>
                  </a:lnTo>
                  <a:lnTo>
                    <a:pt x="1016" y="355"/>
                  </a:lnTo>
                  <a:lnTo>
                    <a:pt x="884" y="332"/>
                  </a:lnTo>
                  <a:lnTo>
                    <a:pt x="763" y="332"/>
                  </a:lnTo>
                  <a:lnTo>
                    <a:pt x="698" y="345"/>
                  </a:lnTo>
                  <a:lnTo>
                    <a:pt x="629" y="373"/>
                  </a:lnTo>
                  <a:lnTo>
                    <a:pt x="556" y="401"/>
                  </a:lnTo>
                  <a:lnTo>
                    <a:pt x="489" y="428"/>
                  </a:lnTo>
                  <a:lnTo>
                    <a:pt x="461" y="479"/>
                  </a:lnTo>
                  <a:lnTo>
                    <a:pt x="479" y="545"/>
                  </a:lnTo>
                  <a:lnTo>
                    <a:pt x="512" y="570"/>
                  </a:lnTo>
                  <a:lnTo>
                    <a:pt x="547" y="556"/>
                  </a:lnTo>
                  <a:lnTo>
                    <a:pt x="603" y="556"/>
                  </a:lnTo>
                  <a:lnTo>
                    <a:pt x="673" y="589"/>
                  </a:lnTo>
                  <a:lnTo>
                    <a:pt x="702" y="614"/>
                  </a:lnTo>
                  <a:lnTo>
                    <a:pt x="629" y="634"/>
                  </a:lnTo>
                  <a:lnTo>
                    <a:pt x="612" y="699"/>
                  </a:lnTo>
                  <a:lnTo>
                    <a:pt x="562" y="732"/>
                  </a:lnTo>
                  <a:lnTo>
                    <a:pt x="505" y="678"/>
                  </a:lnTo>
                  <a:lnTo>
                    <a:pt x="415" y="662"/>
                  </a:lnTo>
                  <a:lnTo>
                    <a:pt x="352" y="706"/>
                  </a:lnTo>
                  <a:lnTo>
                    <a:pt x="321" y="742"/>
                  </a:lnTo>
                  <a:lnTo>
                    <a:pt x="305" y="772"/>
                  </a:lnTo>
                  <a:lnTo>
                    <a:pt x="287" y="821"/>
                  </a:lnTo>
                  <a:lnTo>
                    <a:pt x="298" y="849"/>
                  </a:lnTo>
                  <a:lnTo>
                    <a:pt x="365" y="858"/>
                  </a:lnTo>
                  <a:lnTo>
                    <a:pt x="386" y="882"/>
                  </a:lnTo>
                  <a:lnTo>
                    <a:pt x="334" y="959"/>
                  </a:lnTo>
                  <a:lnTo>
                    <a:pt x="357" y="980"/>
                  </a:lnTo>
                  <a:lnTo>
                    <a:pt x="432" y="959"/>
                  </a:lnTo>
                  <a:lnTo>
                    <a:pt x="497" y="969"/>
                  </a:lnTo>
                  <a:lnTo>
                    <a:pt x="564" y="945"/>
                  </a:lnTo>
                  <a:lnTo>
                    <a:pt x="598" y="934"/>
                  </a:lnTo>
                  <a:lnTo>
                    <a:pt x="608" y="945"/>
                  </a:lnTo>
                  <a:lnTo>
                    <a:pt x="577" y="1030"/>
                  </a:lnTo>
                  <a:lnTo>
                    <a:pt x="530" y="1069"/>
                  </a:lnTo>
                  <a:lnTo>
                    <a:pt x="453" y="1069"/>
                  </a:lnTo>
                  <a:lnTo>
                    <a:pt x="375" y="1065"/>
                  </a:lnTo>
                  <a:lnTo>
                    <a:pt x="277" y="1095"/>
                  </a:lnTo>
                  <a:lnTo>
                    <a:pt x="237" y="1156"/>
                  </a:lnTo>
                  <a:lnTo>
                    <a:pt x="134" y="1196"/>
                  </a:lnTo>
                  <a:lnTo>
                    <a:pt x="103" y="1255"/>
                  </a:lnTo>
                  <a:lnTo>
                    <a:pt x="142" y="1287"/>
                  </a:lnTo>
                  <a:lnTo>
                    <a:pt x="212" y="1306"/>
                  </a:lnTo>
                  <a:lnTo>
                    <a:pt x="230" y="1337"/>
                  </a:lnTo>
                  <a:lnTo>
                    <a:pt x="228" y="1341"/>
                  </a:lnTo>
                  <a:lnTo>
                    <a:pt x="109" y="1362"/>
                  </a:lnTo>
                  <a:lnTo>
                    <a:pt x="122" y="1426"/>
                  </a:lnTo>
                  <a:lnTo>
                    <a:pt x="109" y="1505"/>
                  </a:lnTo>
                  <a:lnTo>
                    <a:pt x="199" y="1534"/>
                  </a:lnTo>
                  <a:lnTo>
                    <a:pt x="193" y="1599"/>
                  </a:lnTo>
                  <a:lnTo>
                    <a:pt x="248" y="1662"/>
                  </a:lnTo>
                  <a:lnTo>
                    <a:pt x="300" y="1655"/>
                  </a:lnTo>
                  <a:lnTo>
                    <a:pt x="390" y="1618"/>
                  </a:lnTo>
                  <a:lnTo>
                    <a:pt x="453" y="1596"/>
                  </a:lnTo>
                  <a:lnTo>
                    <a:pt x="474" y="1596"/>
                  </a:lnTo>
                  <a:lnTo>
                    <a:pt x="520" y="1599"/>
                  </a:lnTo>
                  <a:lnTo>
                    <a:pt x="468" y="1685"/>
                  </a:lnTo>
                  <a:lnTo>
                    <a:pt x="404" y="1765"/>
                  </a:lnTo>
                  <a:lnTo>
                    <a:pt x="339" y="1831"/>
                  </a:lnTo>
                  <a:lnTo>
                    <a:pt x="287" y="1912"/>
                  </a:lnTo>
                  <a:lnTo>
                    <a:pt x="277" y="1925"/>
                  </a:lnTo>
                  <a:lnTo>
                    <a:pt x="207" y="1960"/>
                  </a:lnTo>
                  <a:lnTo>
                    <a:pt x="134" y="2049"/>
                  </a:lnTo>
                  <a:lnTo>
                    <a:pt x="69" y="2086"/>
                  </a:lnTo>
                  <a:lnTo>
                    <a:pt x="7" y="2203"/>
                  </a:lnTo>
                  <a:lnTo>
                    <a:pt x="0" y="2194"/>
                  </a:lnTo>
                  <a:lnTo>
                    <a:pt x="9" y="2208"/>
                  </a:lnTo>
                  <a:lnTo>
                    <a:pt x="20" y="2208"/>
                  </a:lnTo>
                  <a:lnTo>
                    <a:pt x="86" y="2185"/>
                  </a:lnTo>
                  <a:lnTo>
                    <a:pt x="218" y="2112"/>
                  </a:lnTo>
                  <a:lnTo>
                    <a:pt x="287" y="2049"/>
                  </a:lnTo>
                  <a:lnTo>
                    <a:pt x="367" y="2004"/>
                  </a:lnTo>
                  <a:lnTo>
                    <a:pt x="447" y="1946"/>
                  </a:lnTo>
                  <a:lnTo>
                    <a:pt x="512" y="1898"/>
                  </a:lnTo>
                  <a:lnTo>
                    <a:pt x="570" y="1788"/>
                  </a:lnTo>
                  <a:lnTo>
                    <a:pt x="616" y="1717"/>
                  </a:lnTo>
                  <a:lnTo>
                    <a:pt x="654" y="1695"/>
                  </a:lnTo>
                  <a:lnTo>
                    <a:pt x="723" y="1634"/>
                  </a:lnTo>
                  <a:lnTo>
                    <a:pt x="829" y="1545"/>
                  </a:lnTo>
                  <a:lnTo>
                    <a:pt x="872" y="1587"/>
                  </a:lnTo>
                  <a:lnTo>
                    <a:pt x="834" y="1605"/>
                  </a:lnTo>
                  <a:lnTo>
                    <a:pt x="753" y="1706"/>
                  </a:lnTo>
                  <a:lnTo>
                    <a:pt x="723" y="1788"/>
                  </a:lnTo>
                  <a:lnTo>
                    <a:pt x="719" y="1866"/>
                  </a:lnTo>
                  <a:lnTo>
                    <a:pt x="727" y="1866"/>
                  </a:lnTo>
                  <a:lnTo>
                    <a:pt x="839" y="1813"/>
                  </a:lnTo>
                  <a:lnTo>
                    <a:pt x="868" y="1761"/>
                  </a:lnTo>
                  <a:lnTo>
                    <a:pt x="932" y="1665"/>
                  </a:lnTo>
                  <a:lnTo>
                    <a:pt x="1000" y="1596"/>
                  </a:lnTo>
                  <a:lnTo>
                    <a:pt x="1069" y="1545"/>
                  </a:lnTo>
                  <a:lnTo>
                    <a:pt x="1060" y="1482"/>
                  </a:lnTo>
                  <a:lnTo>
                    <a:pt x="1052" y="1411"/>
                  </a:lnTo>
                  <a:lnTo>
                    <a:pt x="1070" y="1378"/>
                  </a:lnTo>
                  <a:lnTo>
                    <a:pt x="1238" y="1365"/>
                  </a:lnTo>
                  <a:lnTo>
                    <a:pt x="1310" y="1397"/>
                  </a:lnTo>
                  <a:lnTo>
                    <a:pt x="1378" y="1472"/>
                  </a:lnTo>
                  <a:lnTo>
                    <a:pt x="1378" y="1534"/>
                  </a:lnTo>
                  <a:lnTo>
                    <a:pt x="1404" y="1571"/>
                  </a:lnTo>
                  <a:lnTo>
                    <a:pt x="1469" y="1564"/>
                  </a:lnTo>
                  <a:lnTo>
                    <a:pt x="1529" y="1580"/>
                  </a:lnTo>
                  <a:lnTo>
                    <a:pt x="1539" y="1596"/>
                  </a:lnTo>
                  <a:lnTo>
                    <a:pt x="1565" y="1605"/>
                  </a:lnTo>
                  <a:lnTo>
                    <a:pt x="1593" y="1685"/>
                  </a:lnTo>
                  <a:lnTo>
                    <a:pt x="1611" y="1717"/>
                  </a:lnTo>
                  <a:lnTo>
                    <a:pt x="1649" y="1824"/>
                  </a:lnTo>
                  <a:lnTo>
                    <a:pt x="1674" y="1834"/>
                  </a:lnTo>
                  <a:lnTo>
                    <a:pt x="1691" y="1896"/>
                  </a:lnTo>
                  <a:lnTo>
                    <a:pt x="1777" y="2013"/>
                  </a:lnTo>
                  <a:lnTo>
                    <a:pt x="1783" y="2008"/>
                  </a:lnTo>
                  <a:lnTo>
                    <a:pt x="1783" y="2013"/>
                  </a:lnTo>
                  <a:lnTo>
                    <a:pt x="2923" y="2731"/>
                  </a:lnTo>
                  <a:lnTo>
                    <a:pt x="2939" y="25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6" name="Freeform 60"/>
            <p:cNvSpPr>
              <a:spLocks/>
            </p:cNvSpPr>
            <p:nvPr/>
          </p:nvSpPr>
          <p:spPr bwMode="ltGray">
            <a:xfrm>
              <a:off x="1276" y="848"/>
              <a:ext cx="693" cy="876"/>
            </a:xfrm>
            <a:custGeom>
              <a:avLst/>
              <a:gdLst/>
              <a:ahLst/>
              <a:cxnLst>
                <a:cxn ang="0">
                  <a:pos x="36" y="71"/>
                </a:cxn>
                <a:cxn ang="0">
                  <a:pos x="209" y="0"/>
                </a:cxn>
                <a:cxn ang="0">
                  <a:pos x="158" y="209"/>
                </a:cxn>
                <a:cxn ang="0">
                  <a:pos x="256" y="270"/>
                </a:cxn>
                <a:cxn ang="0">
                  <a:pos x="249" y="399"/>
                </a:cxn>
                <a:cxn ang="0">
                  <a:pos x="170" y="485"/>
                </a:cxn>
                <a:cxn ang="0">
                  <a:pos x="314" y="499"/>
                </a:cxn>
                <a:cxn ang="0">
                  <a:pos x="314" y="461"/>
                </a:cxn>
                <a:cxn ang="0">
                  <a:pos x="314" y="387"/>
                </a:cxn>
                <a:cxn ang="0">
                  <a:pos x="448" y="387"/>
                </a:cxn>
                <a:cxn ang="0">
                  <a:pos x="507" y="394"/>
                </a:cxn>
                <a:cxn ang="0">
                  <a:pos x="500" y="209"/>
                </a:cxn>
                <a:cxn ang="0">
                  <a:pos x="616" y="216"/>
                </a:cxn>
                <a:cxn ang="0">
                  <a:pos x="704" y="410"/>
                </a:cxn>
                <a:cxn ang="0">
                  <a:pos x="796" y="443"/>
                </a:cxn>
                <a:cxn ang="0">
                  <a:pos x="804" y="534"/>
                </a:cxn>
                <a:cxn ang="0">
                  <a:pos x="904" y="445"/>
                </a:cxn>
                <a:cxn ang="0">
                  <a:pos x="993" y="380"/>
                </a:cxn>
                <a:cxn ang="0">
                  <a:pos x="1078" y="479"/>
                </a:cxn>
                <a:cxn ang="0">
                  <a:pos x="1001" y="644"/>
                </a:cxn>
                <a:cxn ang="0">
                  <a:pos x="878" y="717"/>
                </a:cxn>
                <a:cxn ang="0">
                  <a:pos x="746" y="816"/>
                </a:cxn>
                <a:cxn ang="0">
                  <a:pos x="515" y="1015"/>
                </a:cxn>
                <a:cxn ang="0">
                  <a:pos x="368" y="1246"/>
                </a:cxn>
                <a:cxn ang="0">
                  <a:pos x="425" y="1317"/>
                </a:cxn>
                <a:cxn ang="0">
                  <a:pos x="562" y="1468"/>
                </a:cxn>
                <a:cxn ang="0">
                  <a:pos x="697" y="1558"/>
                </a:cxn>
                <a:cxn ang="0">
                  <a:pos x="836" y="1563"/>
                </a:cxn>
                <a:cxn ang="0">
                  <a:pos x="852" y="1729"/>
                </a:cxn>
                <a:cxn ang="0">
                  <a:pos x="928" y="1821"/>
                </a:cxn>
                <a:cxn ang="0">
                  <a:pos x="936" y="1624"/>
                </a:cxn>
                <a:cxn ang="0">
                  <a:pos x="1072" y="1532"/>
                </a:cxn>
                <a:cxn ang="0">
                  <a:pos x="1057" y="1285"/>
                </a:cxn>
                <a:cxn ang="0">
                  <a:pos x="1091" y="1038"/>
                </a:cxn>
                <a:cxn ang="0">
                  <a:pos x="1189" y="989"/>
                </a:cxn>
                <a:cxn ang="0">
                  <a:pos x="1368" y="1072"/>
                </a:cxn>
                <a:cxn ang="0">
                  <a:pos x="1445" y="1235"/>
                </a:cxn>
                <a:cxn ang="0">
                  <a:pos x="1445" y="1294"/>
                </a:cxn>
                <a:cxn ang="0">
                  <a:pos x="1645" y="1162"/>
                </a:cxn>
                <a:cxn ang="0">
                  <a:pos x="1759" y="1308"/>
                </a:cxn>
                <a:cxn ang="0">
                  <a:pos x="1759" y="1502"/>
                </a:cxn>
                <a:cxn ang="0">
                  <a:pos x="1900" y="1603"/>
                </a:cxn>
                <a:cxn ang="0">
                  <a:pos x="1979" y="1832"/>
                </a:cxn>
                <a:cxn ang="0">
                  <a:pos x="2068" y="2057"/>
                </a:cxn>
                <a:cxn ang="0">
                  <a:pos x="2023" y="2240"/>
                </a:cxn>
                <a:cxn ang="0">
                  <a:pos x="1974" y="2240"/>
                </a:cxn>
                <a:cxn ang="0">
                  <a:pos x="1897" y="2196"/>
                </a:cxn>
                <a:cxn ang="0">
                  <a:pos x="1772" y="2249"/>
                </a:cxn>
                <a:cxn ang="0">
                  <a:pos x="1703" y="2212"/>
                </a:cxn>
                <a:cxn ang="0">
                  <a:pos x="1845" y="2018"/>
                </a:cxn>
                <a:cxn ang="0">
                  <a:pos x="1889" y="1919"/>
                </a:cxn>
                <a:cxn ang="0">
                  <a:pos x="1866" y="1908"/>
                </a:cxn>
                <a:cxn ang="0">
                  <a:pos x="1676" y="1952"/>
                </a:cxn>
                <a:cxn ang="0">
                  <a:pos x="17" y="154"/>
                </a:cxn>
              </a:cxnLst>
              <a:rect l="0" t="0" r="r" b="b"/>
              <a:pathLst>
                <a:path w="2078" h="2629">
                  <a:moveTo>
                    <a:pt x="17" y="154"/>
                  </a:moveTo>
                  <a:lnTo>
                    <a:pt x="28" y="143"/>
                  </a:lnTo>
                  <a:lnTo>
                    <a:pt x="36" y="71"/>
                  </a:lnTo>
                  <a:lnTo>
                    <a:pt x="48" y="40"/>
                  </a:lnTo>
                  <a:lnTo>
                    <a:pt x="92" y="44"/>
                  </a:lnTo>
                  <a:lnTo>
                    <a:pt x="209" y="0"/>
                  </a:lnTo>
                  <a:lnTo>
                    <a:pt x="218" y="44"/>
                  </a:lnTo>
                  <a:lnTo>
                    <a:pt x="158" y="143"/>
                  </a:lnTo>
                  <a:lnTo>
                    <a:pt x="158" y="209"/>
                  </a:lnTo>
                  <a:lnTo>
                    <a:pt x="170" y="279"/>
                  </a:lnTo>
                  <a:lnTo>
                    <a:pt x="192" y="289"/>
                  </a:lnTo>
                  <a:lnTo>
                    <a:pt x="256" y="270"/>
                  </a:lnTo>
                  <a:lnTo>
                    <a:pt x="268" y="289"/>
                  </a:lnTo>
                  <a:lnTo>
                    <a:pt x="282" y="351"/>
                  </a:lnTo>
                  <a:lnTo>
                    <a:pt x="249" y="399"/>
                  </a:lnTo>
                  <a:lnTo>
                    <a:pt x="212" y="443"/>
                  </a:lnTo>
                  <a:lnTo>
                    <a:pt x="170" y="461"/>
                  </a:lnTo>
                  <a:lnTo>
                    <a:pt x="170" y="485"/>
                  </a:lnTo>
                  <a:lnTo>
                    <a:pt x="182" y="499"/>
                  </a:lnTo>
                  <a:lnTo>
                    <a:pt x="228" y="485"/>
                  </a:lnTo>
                  <a:lnTo>
                    <a:pt x="314" y="499"/>
                  </a:lnTo>
                  <a:lnTo>
                    <a:pt x="324" y="485"/>
                  </a:lnTo>
                  <a:lnTo>
                    <a:pt x="324" y="474"/>
                  </a:lnTo>
                  <a:lnTo>
                    <a:pt x="314" y="461"/>
                  </a:lnTo>
                  <a:lnTo>
                    <a:pt x="259" y="438"/>
                  </a:lnTo>
                  <a:lnTo>
                    <a:pt x="268" y="410"/>
                  </a:lnTo>
                  <a:lnTo>
                    <a:pt x="314" y="387"/>
                  </a:lnTo>
                  <a:lnTo>
                    <a:pt x="368" y="387"/>
                  </a:lnTo>
                  <a:lnTo>
                    <a:pt x="425" y="363"/>
                  </a:lnTo>
                  <a:lnTo>
                    <a:pt x="448" y="387"/>
                  </a:lnTo>
                  <a:lnTo>
                    <a:pt x="507" y="433"/>
                  </a:lnTo>
                  <a:lnTo>
                    <a:pt x="536" y="415"/>
                  </a:lnTo>
                  <a:lnTo>
                    <a:pt x="507" y="394"/>
                  </a:lnTo>
                  <a:lnTo>
                    <a:pt x="474" y="319"/>
                  </a:lnTo>
                  <a:lnTo>
                    <a:pt x="482" y="253"/>
                  </a:lnTo>
                  <a:lnTo>
                    <a:pt x="500" y="209"/>
                  </a:lnTo>
                  <a:lnTo>
                    <a:pt x="570" y="164"/>
                  </a:lnTo>
                  <a:lnTo>
                    <a:pt x="591" y="169"/>
                  </a:lnTo>
                  <a:lnTo>
                    <a:pt x="616" y="216"/>
                  </a:lnTo>
                  <a:lnTo>
                    <a:pt x="658" y="289"/>
                  </a:lnTo>
                  <a:lnTo>
                    <a:pt x="691" y="399"/>
                  </a:lnTo>
                  <a:lnTo>
                    <a:pt x="704" y="410"/>
                  </a:lnTo>
                  <a:lnTo>
                    <a:pt x="754" y="394"/>
                  </a:lnTo>
                  <a:lnTo>
                    <a:pt x="785" y="401"/>
                  </a:lnTo>
                  <a:lnTo>
                    <a:pt x="796" y="443"/>
                  </a:lnTo>
                  <a:lnTo>
                    <a:pt x="767" y="495"/>
                  </a:lnTo>
                  <a:lnTo>
                    <a:pt x="772" y="523"/>
                  </a:lnTo>
                  <a:lnTo>
                    <a:pt x="804" y="534"/>
                  </a:lnTo>
                  <a:lnTo>
                    <a:pt x="836" y="502"/>
                  </a:lnTo>
                  <a:lnTo>
                    <a:pt x="865" y="457"/>
                  </a:lnTo>
                  <a:lnTo>
                    <a:pt x="904" y="445"/>
                  </a:lnTo>
                  <a:lnTo>
                    <a:pt x="884" y="408"/>
                  </a:lnTo>
                  <a:lnTo>
                    <a:pt x="904" y="387"/>
                  </a:lnTo>
                  <a:lnTo>
                    <a:pt x="993" y="380"/>
                  </a:lnTo>
                  <a:lnTo>
                    <a:pt x="1057" y="396"/>
                  </a:lnTo>
                  <a:lnTo>
                    <a:pt x="1089" y="445"/>
                  </a:lnTo>
                  <a:lnTo>
                    <a:pt x="1078" y="479"/>
                  </a:lnTo>
                  <a:lnTo>
                    <a:pt x="1034" y="516"/>
                  </a:lnTo>
                  <a:lnTo>
                    <a:pt x="1028" y="598"/>
                  </a:lnTo>
                  <a:lnTo>
                    <a:pt x="1001" y="644"/>
                  </a:lnTo>
                  <a:lnTo>
                    <a:pt x="904" y="656"/>
                  </a:lnTo>
                  <a:lnTo>
                    <a:pt x="870" y="703"/>
                  </a:lnTo>
                  <a:lnTo>
                    <a:pt x="878" y="717"/>
                  </a:lnTo>
                  <a:lnTo>
                    <a:pt x="804" y="747"/>
                  </a:lnTo>
                  <a:lnTo>
                    <a:pt x="779" y="747"/>
                  </a:lnTo>
                  <a:lnTo>
                    <a:pt x="746" y="816"/>
                  </a:lnTo>
                  <a:lnTo>
                    <a:pt x="702" y="855"/>
                  </a:lnTo>
                  <a:lnTo>
                    <a:pt x="635" y="902"/>
                  </a:lnTo>
                  <a:lnTo>
                    <a:pt x="515" y="1015"/>
                  </a:lnTo>
                  <a:lnTo>
                    <a:pt x="448" y="1099"/>
                  </a:lnTo>
                  <a:lnTo>
                    <a:pt x="391" y="1172"/>
                  </a:lnTo>
                  <a:lnTo>
                    <a:pt x="368" y="1246"/>
                  </a:lnTo>
                  <a:lnTo>
                    <a:pt x="391" y="1285"/>
                  </a:lnTo>
                  <a:lnTo>
                    <a:pt x="412" y="1298"/>
                  </a:lnTo>
                  <a:lnTo>
                    <a:pt x="425" y="1317"/>
                  </a:lnTo>
                  <a:lnTo>
                    <a:pt x="421" y="1378"/>
                  </a:lnTo>
                  <a:lnTo>
                    <a:pt x="448" y="1432"/>
                  </a:lnTo>
                  <a:lnTo>
                    <a:pt x="562" y="1468"/>
                  </a:lnTo>
                  <a:lnTo>
                    <a:pt x="603" y="1516"/>
                  </a:lnTo>
                  <a:lnTo>
                    <a:pt x="647" y="1535"/>
                  </a:lnTo>
                  <a:lnTo>
                    <a:pt x="697" y="1558"/>
                  </a:lnTo>
                  <a:lnTo>
                    <a:pt x="771" y="1568"/>
                  </a:lnTo>
                  <a:lnTo>
                    <a:pt x="813" y="1553"/>
                  </a:lnTo>
                  <a:lnTo>
                    <a:pt x="836" y="1563"/>
                  </a:lnTo>
                  <a:lnTo>
                    <a:pt x="848" y="1612"/>
                  </a:lnTo>
                  <a:lnTo>
                    <a:pt x="837" y="1663"/>
                  </a:lnTo>
                  <a:lnTo>
                    <a:pt x="852" y="1729"/>
                  </a:lnTo>
                  <a:lnTo>
                    <a:pt x="858" y="1798"/>
                  </a:lnTo>
                  <a:lnTo>
                    <a:pt x="892" y="1828"/>
                  </a:lnTo>
                  <a:lnTo>
                    <a:pt x="928" y="1821"/>
                  </a:lnTo>
                  <a:lnTo>
                    <a:pt x="948" y="1768"/>
                  </a:lnTo>
                  <a:lnTo>
                    <a:pt x="924" y="1663"/>
                  </a:lnTo>
                  <a:lnTo>
                    <a:pt x="936" y="1624"/>
                  </a:lnTo>
                  <a:lnTo>
                    <a:pt x="968" y="1603"/>
                  </a:lnTo>
                  <a:lnTo>
                    <a:pt x="1034" y="1575"/>
                  </a:lnTo>
                  <a:lnTo>
                    <a:pt x="1072" y="1532"/>
                  </a:lnTo>
                  <a:lnTo>
                    <a:pt x="1083" y="1432"/>
                  </a:lnTo>
                  <a:lnTo>
                    <a:pt x="1039" y="1356"/>
                  </a:lnTo>
                  <a:lnTo>
                    <a:pt x="1057" y="1285"/>
                  </a:lnTo>
                  <a:lnTo>
                    <a:pt x="1072" y="1207"/>
                  </a:lnTo>
                  <a:lnTo>
                    <a:pt x="1072" y="1109"/>
                  </a:lnTo>
                  <a:lnTo>
                    <a:pt x="1091" y="1038"/>
                  </a:lnTo>
                  <a:lnTo>
                    <a:pt x="1101" y="989"/>
                  </a:lnTo>
                  <a:lnTo>
                    <a:pt x="1148" y="965"/>
                  </a:lnTo>
                  <a:lnTo>
                    <a:pt x="1189" y="989"/>
                  </a:lnTo>
                  <a:lnTo>
                    <a:pt x="1257" y="1001"/>
                  </a:lnTo>
                  <a:lnTo>
                    <a:pt x="1298" y="1024"/>
                  </a:lnTo>
                  <a:lnTo>
                    <a:pt x="1368" y="1072"/>
                  </a:lnTo>
                  <a:lnTo>
                    <a:pt x="1445" y="1109"/>
                  </a:lnTo>
                  <a:lnTo>
                    <a:pt x="1458" y="1122"/>
                  </a:lnTo>
                  <a:lnTo>
                    <a:pt x="1445" y="1235"/>
                  </a:lnTo>
                  <a:lnTo>
                    <a:pt x="1435" y="1260"/>
                  </a:lnTo>
                  <a:lnTo>
                    <a:pt x="1435" y="1285"/>
                  </a:lnTo>
                  <a:lnTo>
                    <a:pt x="1445" y="1294"/>
                  </a:lnTo>
                  <a:lnTo>
                    <a:pt x="1602" y="1285"/>
                  </a:lnTo>
                  <a:lnTo>
                    <a:pt x="1624" y="1235"/>
                  </a:lnTo>
                  <a:lnTo>
                    <a:pt x="1645" y="1162"/>
                  </a:lnTo>
                  <a:lnTo>
                    <a:pt x="1655" y="1146"/>
                  </a:lnTo>
                  <a:lnTo>
                    <a:pt x="1690" y="1221"/>
                  </a:lnTo>
                  <a:lnTo>
                    <a:pt x="1759" y="1308"/>
                  </a:lnTo>
                  <a:lnTo>
                    <a:pt x="1780" y="1406"/>
                  </a:lnTo>
                  <a:lnTo>
                    <a:pt x="1759" y="1477"/>
                  </a:lnTo>
                  <a:lnTo>
                    <a:pt x="1759" y="1502"/>
                  </a:lnTo>
                  <a:lnTo>
                    <a:pt x="1767" y="1516"/>
                  </a:lnTo>
                  <a:lnTo>
                    <a:pt x="1837" y="1553"/>
                  </a:lnTo>
                  <a:lnTo>
                    <a:pt x="1900" y="1603"/>
                  </a:lnTo>
                  <a:lnTo>
                    <a:pt x="1956" y="1699"/>
                  </a:lnTo>
                  <a:lnTo>
                    <a:pt x="1964" y="1772"/>
                  </a:lnTo>
                  <a:lnTo>
                    <a:pt x="1979" y="1832"/>
                  </a:lnTo>
                  <a:lnTo>
                    <a:pt x="1979" y="1908"/>
                  </a:lnTo>
                  <a:lnTo>
                    <a:pt x="2023" y="1969"/>
                  </a:lnTo>
                  <a:lnTo>
                    <a:pt x="2068" y="2057"/>
                  </a:lnTo>
                  <a:lnTo>
                    <a:pt x="2078" y="2128"/>
                  </a:lnTo>
                  <a:lnTo>
                    <a:pt x="2055" y="2201"/>
                  </a:lnTo>
                  <a:lnTo>
                    <a:pt x="2023" y="2240"/>
                  </a:lnTo>
                  <a:lnTo>
                    <a:pt x="2023" y="2231"/>
                  </a:lnTo>
                  <a:lnTo>
                    <a:pt x="2013" y="2240"/>
                  </a:lnTo>
                  <a:lnTo>
                    <a:pt x="1974" y="2240"/>
                  </a:lnTo>
                  <a:lnTo>
                    <a:pt x="1941" y="2189"/>
                  </a:lnTo>
                  <a:lnTo>
                    <a:pt x="1919" y="2226"/>
                  </a:lnTo>
                  <a:lnTo>
                    <a:pt x="1897" y="2196"/>
                  </a:lnTo>
                  <a:lnTo>
                    <a:pt x="1785" y="2180"/>
                  </a:lnTo>
                  <a:lnTo>
                    <a:pt x="1799" y="2238"/>
                  </a:lnTo>
                  <a:lnTo>
                    <a:pt x="1772" y="2249"/>
                  </a:lnTo>
                  <a:lnTo>
                    <a:pt x="1751" y="2226"/>
                  </a:lnTo>
                  <a:lnTo>
                    <a:pt x="1711" y="2231"/>
                  </a:lnTo>
                  <a:lnTo>
                    <a:pt x="1703" y="2212"/>
                  </a:lnTo>
                  <a:lnTo>
                    <a:pt x="1751" y="2196"/>
                  </a:lnTo>
                  <a:lnTo>
                    <a:pt x="1788" y="2059"/>
                  </a:lnTo>
                  <a:lnTo>
                    <a:pt x="1845" y="2018"/>
                  </a:lnTo>
                  <a:lnTo>
                    <a:pt x="1871" y="2018"/>
                  </a:lnTo>
                  <a:lnTo>
                    <a:pt x="1866" y="1974"/>
                  </a:lnTo>
                  <a:lnTo>
                    <a:pt x="1889" y="1919"/>
                  </a:lnTo>
                  <a:lnTo>
                    <a:pt x="1896" y="1894"/>
                  </a:lnTo>
                  <a:lnTo>
                    <a:pt x="1881" y="1884"/>
                  </a:lnTo>
                  <a:lnTo>
                    <a:pt x="1866" y="1908"/>
                  </a:lnTo>
                  <a:lnTo>
                    <a:pt x="1816" y="1947"/>
                  </a:lnTo>
                  <a:lnTo>
                    <a:pt x="1730" y="1956"/>
                  </a:lnTo>
                  <a:lnTo>
                    <a:pt x="1676" y="1952"/>
                  </a:lnTo>
                  <a:lnTo>
                    <a:pt x="1565" y="1947"/>
                  </a:lnTo>
                  <a:lnTo>
                    <a:pt x="0" y="2629"/>
                  </a:lnTo>
                  <a:lnTo>
                    <a:pt x="17" y="15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7" name="Freeform 61"/>
            <p:cNvSpPr>
              <a:spLocks/>
            </p:cNvSpPr>
            <p:nvPr/>
          </p:nvSpPr>
          <p:spPr bwMode="ltGray">
            <a:xfrm>
              <a:off x="827" y="1480"/>
              <a:ext cx="1008" cy="996"/>
            </a:xfrm>
            <a:custGeom>
              <a:avLst/>
              <a:gdLst/>
              <a:ahLst/>
              <a:cxnLst>
                <a:cxn ang="0">
                  <a:pos x="10" y="0"/>
                </a:cxn>
                <a:cxn ang="0">
                  <a:pos x="95" y="122"/>
                </a:cxn>
                <a:cxn ang="0">
                  <a:pos x="132" y="275"/>
                </a:cxn>
                <a:cxn ang="0">
                  <a:pos x="141" y="465"/>
                </a:cxn>
                <a:cxn ang="0">
                  <a:pos x="56" y="823"/>
                </a:cxn>
                <a:cxn ang="0">
                  <a:pos x="98" y="933"/>
                </a:cxn>
                <a:cxn ang="0">
                  <a:pos x="222" y="1216"/>
                </a:cxn>
                <a:cxn ang="0">
                  <a:pos x="344" y="1449"/>
                </a:cxn>
                <a:cxn ang="0">
                  <a:pos x="421" y="1606"/>
                </a:cxn>
                <a:cxn ang="0">
                  <a:pos x="452" y="1678"/>
                </a:cxn>
                <a:cxn ang="0">
                  <a:pos x="601" y="1896"/>
                </a:cxn>
                <a:cxn ang="0">
                  <a:pos x="637" y="1887"/>
                </a:cxn>
                <a:cxn ang="0">
                  <a:pos x="564" y="1665"/>
                </a:cxn>
                <a:cxn ang="0">
                  <a:pos x="463" y="1441"/>
                </a:cxn>
                <a:cxn ang="0">
                  <a:pos x="534" y="1535"/>
                </a:cxn>
                <a:cxn ang="0">
                  <a:pos x="668" y="1768"/>
                </a:cxn>
                <a:cxn ang="0">
                  <a:pos x="800" y="1958"/>
                </a:cxn>
                <a:cxn ang="0">
                  <a:pos x="825" y="2194"/>
                </a:cxn>
                <a:cxn ang="0">
                  <a:pos x="1100" y="2344"/>
                </a:cxn>
                <a:cxn ang="0">
                  <a:pos x="1332" y="2412"/>
                </a:cxn>
                <a:cxn ang="0">
                  <a:pos x="1551" y="2557"/>
                </a:cxn>
                <a:cxn ang="0">
                  <a:pos x="1705" y="2754"/>
                </a:cxn>
                <a:cxn ang="0">
                  <a:pos x="1909" y="2892"/>
                </a:cxn>
                <a:cxn ang="0">
                  <a:pos x="2023" y="2833"/>
                </a:cxn>
                <a:cxn ang="0">
                  <a:pos x="2082" y="2986"/>
                </a:cxn>
                <a:cxn ang="0">
                  <a:pos x="2075" y="2737"/>
                </a:cxn>
                <a:cxn ang="0">
                  <a:pos x="1958" y="2674"/>
                </a:cxn>
                <a:cxn ang="0">
                  <a:pos x="1829" y="2661"/>
                </a:cxn>
                <a:cxn ang="0">
                  <a:pos x="1844" y="2402"/>
                </a:cxn>
                <a:cxn ang="0">
                  <a:pos x="1629" y="2363"/>
                </a:cxn>
                <a:cxn ang="0">
                  <a:pos x="1621" y="2240"/>
                </a:cxn>
                <a:cxn ang="0">
                  <a:pos x="1705" y="2082"/>
                </a:cxn>
                <a:cxn ang="0">
                  <a:pos x="1575" y="2011"/>
                </a:cxn>
                <a:cxn ang="0">
                  <a:pos x="1365" y="2194"/>
                </a:cxn>
                <a:cxn ang="0">
                  <a:pos x="1233" y="2058"/>
                </a:cxn>
                <a:cxn ang="0">
                  <a:pos x="1238" y="1732"/>
                </a:cxn>
                <a:cxn ang="0">
                  <a:pos x="1305" y="1589"/>
                </a:cxn>
                <a:cxn ang="0">
                  <a:pos x="1474" y="1516"/>
                </a:cxn>
                <a:cxn ang="0">
                  <a:pos x="1668" y="1571"/>
                </a:cxn>
                <a:cxn ang="0">
                  <a:pos x="1792" y="1535"/>
                </a:cxn>
                <a:cxn ang="0">
                  <a:pos x="1917" y="1626"/>
                </a:cxn>
                <a:cxn ang="0">
                  <a:pos x="2002" y="1819"/>
                </a:cxn>
                <a:cxn ang="0">
                  <a:pos x="2059" y="1742"/>
                </a:cxn>
                <a:cxn ang="0">
                  <a:pos x="2005" y="1482"/>
                </a:cxn>
                <a:cxn ang="0">
                  <a:pos x="2106" y="1296"/>
                </a:cxn>
                <a:cxn ang="0">
                  <a:pos x="2272" y="1170"/>
                </a:cxn>
                <a:cxn ang="0">
                  <a:pos x="2267" y="1058"/>
                </a:cxn>
                <a:cxn ang="0">
                  <a:pos x="2370" y="1022"/>
                </a:cxn>
                <a:cxn ang="0">
                  <a:pos x="2411" y="818"/>
                </a:cxn>
                <a:cxn ang="0">
                  <a:pos x="2583" y="572"/>
                </a:cxn>
                <a:cxn ang="0">
                  <a:pos x="2746" y="488"/>
                </a:cxn>
                <a:cxn ang="0">
                  <a:pos x="2872" y="440"/>
                </a:cxn>
                <a:cxn ang="0">
                  <a:pos x="2792" y="539"/>
                </a:cxn>
                <a:cxn ang="0">
                  <a:pos x="2941" y="440"/>
                </a:cxn>
                <a:cxn ang="0">
                  <a:pos x="3016" y="378"/>
                </a:cxn>
                <a:cxn ang="0">
                  <a:pos x="2904" y="364"/>
                </a:cxn>
                <a:cxn ang="0">
                  <a:pos x="2889" y="293"/>
                </a:cxn>
                <a:cxn ang="0">
                  <a:pos x="2989" y="138"/>
                </a:cxn>
                <a:cxn ang="0">
                  <a:pos x="2912" y="48"/>
                </a:cxn>
              </a:cxnLst>
              <a:rect l="0" t="0" r="r" b="b"/>
              <a:pathLst>
                <a:path w="3025" h="2986">
                  <a:moveTo>
                    <a:pt x="207" y="12"/>
                  </a:moveTo>
                  <a:lnTo>
                    <a:pt x="165" y="35"/>
                  </a:lnTo>
                  <a:lnTo>
                    <a:pt x="10" y="0"/>
                  </a:lnTo>
                  <a:lnTo>
                    <a:pt x="0" y="17"/>
                  </a:lnTo>
                  <a:lnTo>
                    <a:pt x="59" y="57"/>
                  </a:lnTo>
                  <a:lnTo>
                    <a:pt x="95" y="122"/>
                  </a:lnTo>
                  <a:lnTo>
                    <a:pt x="141" y="183"/>
                  </a:lnTo>
                  <a:lnTo>
                    <a:pt x="176" y="244"/>
                  </a:lnTo>
                  <a:lnTo>
                    <a:pt x="132" y="275"/>
                  </a:lnTo>
                  <a:lnTo>
                    <a:pt x="155" y="305"/>
                  </a:lnTo>
                  <a:lnTo>
                    <a:pt x="126" y="333"/>
                  </a:lnTo>
                  <a:lnTo>
                    <a:pt x="141" y="465"/>
                  </a:lnTo>
                  <a:lnTo>
                    <a:pt x="149" y="579"/>
                  </a:lnTo>
                  <a:lnTo>
                    <a:pt x="74" y="765"/>
                  </a:lnTo>
                  <a:lnTo>
                    <a:pt x="56" y="823"/>
                  </a:lnTo>
                  <a:lnTo>
                    <a:pt x="74" y="841"/>
                  </a:lnTo>
                  <a:lnTo>
                    <a:pt x="123" y="865"/>
                  </a:lnTo>
                  <a:lnTo>
                    <a:pt x="98" y="933"/>
                  </a:lnTo>
                  <a:lnTo>
                    <a:pt x="98" y="1008"/>
                  </a:lnTo>
                  <a:lnTo>
                    <a:pt x="149" y="1136"/>
                  </a:lnTo>
                  <a:lnTo>
                    <a:pt x="222" y="1216"/>
                  </a:lnTo>
                  <a:lnTo>
                    <a:pt x="318" y="1252"/>
                  </a:lnTo>
                  <a:lnTo>
                    <a:pt x="315" y="1346"/>
                  </a:lnTo>
                  <a:lnTo>
                    <a:pt x="344" y="1449"/>
                  </a:lnTo>
                  <a:lnTo>
                    <a:pt x="370" y="1509"/>
                  </a:lnTo>
                  <a:lnTo>
                    <a:pt x="448" y="1589"/>
                  </a:lnTo>
                  <a:lnTo>
                    <a:pt x="421" y="1606"/>
                  </a:lnTo>
                  <a:lnTo>
                    <a:pt x="392" y="1594"/>
                  </a:lnTo>
                  <a:lnTo>
                    <a:pt x="362" y="1610"/>
                  </a:lnTo>
                  <a:lnTo>
                    <a:pt x="452" y="1678"/>
                  </a:lnTo>
                  <a:lnTo>
                    <a:pt x="491" y="1747"/>
                  </a:lnTo>
                  <a:lnTo>
                    <a:pt x="528" y="1864"/>
                  </a:lnTo>
                  <a:lnTo>
                    <a:pt x="601" y="1896"/>
                  </a:lnTo>
                  <a:lnTo>
                    <a:pt x="683" y="1988"/>
                  </a:lnTo>
                  <a:lnTo>
                    <a:pt x="683" y="1969"/>
                  </a:lnTo>
                  <a:lnTo>
                    <a:pt x="637" y="1887"/>
                  </a:lnTo>
                  <a:lnTo>
                    <a:pt x="610" y="1823"/>
                  </a:lnTo>
                  <a:lnTo>
                    <a:pt x="585" y="1747"/>
                  </a:lnTo>
                  <a:lnTo>
                    <a:pt x="564" y="1665"/>
                  </a:lnTo>
                  <a:lnTo>
                    <a:pt x="507" y="1589"/>
                  </a:lnTo>
                  <a:lnTo>
                    <a:pt x="473" y="1516"/>
                  </a:lnTo>
                  <a:lnTo>
                    <a:pt x="463" y="1441"/>
                  </a:lnTo>
                  <a:lnTo>
                    <a:pt x="458" y="1344"/>
                  </a:lnTo>
                  <a:lnTo>
                    <a:pt x="507" y="1470"/>
                  </a:lnTo>
                  <a:lnTo>
                    <a:pt x="534" y="1535"/>
                  </a:lnTo>
                  <a:lnTo>
                    <a:pt x="561" y="1575"/>
                  </a:lnTo>
                  <a:lnTo>
                    <a:pt x="618" y="1690"/>
                  </a:lnTo>
                  <a:lnTo>
                    <a:pt x="668" y="1768"/>
                  </a:lnTo>
                  <a:lnTo>
                    <a:pt x="746" y="1845"/>
                  </a:lnTo>
                  <a:lnTo>
                    <a:pt x="792" y="1915"/>
                  </a:lnTo>
                  <a:lnTo>
                    <a:pt x="800" y="1958"/>
                  </a:lnTo>
                  <a:lnTo>
                    <a:pt x="792" y="2032"/>
                  </a:lnTo>
                  <a:lnTo>
                    <a:pt x="784" y="2130"/>
                  </a:lnTo>
                  <a:lnTo>
                    <a:pt x="825" y="2194"/>
                  </a:lnTo>
                  <a:lnTo>
                    <a:pt x="890" y="2262"/>
                  </a:lnTo>
                  <a:lnTo>
                    <a:pt x="995" y="2302"/>
                  </a:lnTo>
                  <a:lnTo>
                    <a:pt x="1100" y="2344"/>
                  </a:lnTo>
                  <a:lnTo>
                    <a:pt x="1160" y="2388"/>
                  </a:lnTo>
                  <a:lnTo>
                    <a:pt x="1227" y="2400"/>
                  </a:lnTo>
                  <a:lnTo>
                    <a:pt x="1332" y="2412"/>
                  </a:lnTo>
                  <a:lnTo>
                    <a:pt x="1406" y="2473"/>
                  </a:lnTo>
                  <a:lnTo>
                    <a:pt x="1485" y="2508"/>
                  </a:lnTo>
                  <a:lnTo>
                    <a:pt x="1551" y="2557"/>
                  </a:lnTo>
                  <a:lnTo>
                    <a:pt x="1640" y="2608"/>
                  </a:lnTo>
                  <a:lnTo>
                    <a:pt x="1694" y="2679"/>
                  </a:lnTo>
                  <a:lnTo>
                    <a:pt x="1705" y="2754"/>
                  </a:lnTo>
                  <a:lnTo>
                    <a:pt x="1782" y="2805"/>
                  </a:lnTo>
                  <a:lnTo>
                    <a:pt x="1837" y="2878"/>
                  </a:lnTo>
                  <a:lnTo>
                    <a:pt x="1909" y="2892"/>
                  </a:lnTo>
                  <a:lnTo>
                    <a:pt x="1938" y="2846"/>
                  </a:lnTo>
                  <a:lnTo>
                    <a:pt x="1990" y="2824"/>
                  </a:lnTo>
                  <a:lnTo>
                    <a:pt x="2023" y="2833"/>
                  </a:lnTo>
                  <a:lnTo>
                    <a:pt x="2043" y="2867"/>
                  </a:lnTo>
                  <a:lnTo>
                    <a:pt x="2028" y="2942"/>
                  </a:lnTo>
                  <a:lnTo>
                    <a:pt x="2082" y="2986"/>
                  </a:lnTo>
                  <a:lnTo>
                    <a:pt x="2106" y="2789"/>
                  </a:lnTo>
                  <a:lnTo>
                    <a:pt x="2093" y="2791"/>
                  </a:lnTo>
                  <a:lnTo>
                    <a:pt x="2075" y="2737"/>
                  </a:lnTo>
                  <a:lnTo>
                    <a:pt x="2051" y="2698"/>
                  </a:lnTo>
                  <a:lnTo>
                    <a:pt x="2009" y="2681"/>
                  </a:lnTo>
                  <a:lnTo>
                    <a:pt x="1958" y="2674"/>
                  </a:lnTo>
                  <a:lnTo>
                    <a:pt x="1904" y="2679"/>
                  </a:lnTo>
                  <a:lnTo>
                    <a:pt x="1854" y="2698"/>
                  </a:lnTo>
                  <a:lnTo>
                    <a:pt x="1829" y="2661"/>
                  </a:lnTo>
                  <a:lnTo>
                    <a:pt x="1837" y="2557"/>
                  </a:lnTo>
                  <a:lnTo>
                    <a:pt x="1862" y="2464"/>
                  </a:lnTo>
                  <a:lnTo>
                    <a:pt x="1844" y="2402"/>
                  </a:lnTo>
                  <a:lnTo>
                    <a:pt x="1805" y="2363"/>
                  </a:lnTo>
                  <a:lnTo>
                    <a:pt x="1714" y="2347"/>
                  </a:lnTo>
                  <a:lnTo>
                    <a:pt x="1629" y="2363"/>
                  </a:lnTo>
                  <a:lnTo>
                    <a:pt x="1606" y="2341"/>
                  </a:lnTo>
                  <a:lnTo>
                    <a:pt x="1606" y="2278"/>
                  </a:lnTo>
                  <a:lnTo>
                    <a:pt x="1621" y="2240"/>
                  </a:lnTo>
                  <a:lnTo>
                    <a:pt x="1686" y="2182"/>
                  </a:lnTo>
                  <a:lnTo>
                    <a:pt x="1705" y="2095"/>
                  </a:lnTo>
                  <a:lnTo>
                    <a:pt x="1705" y="2082"/>
                  </a:lnTo>
                  <a:lnTo>
                    <a:pt x="1684" y="2047"/>
                  </a:lnTo>
                  <a:lnTo>
                    <a:pt x="1629" y="2006"/>
                  </a:lnTo>
                  <a:lnTo>
                    <a:pt x="1575" y="2011"/>
                  </a:lnTo>
                  <a:lnTo>
                    <a:pt x="1508" y="2068"/>
                  </a:lnTo>
                  <a:lnTo>
                    <a:pt x="1445" y="2143"/>
                  </a:lnTo>
                  <a:lnTo>
                    <a:pt x="1365" y="2194"/>
                  </a:lnTo>
                  <a:lnTo>
                    <a:pt x="1299" y="2187"/>
                  </a:lnTo>
                  <a:lnTo>
                    <a:pt x="1253" y="2143"/>
                  </a:lnTo>
                  <a:lnTo>
                    <a:pt x="1233" y="2058"/>
                  </a:lnTo>
                  <a:lnTo>
                    <a:pt x="1223" y="1981"/>
                  </a:lnTo>
                  <a:lnTo>
                    <a:pt x="1219" y="1850"/>
                  </a:lnTo>
                  <a:lnTo>
                    <a:pt x="1238" y="1732"/>
                  </a:lnTo>
                  <a:lnTo>
                    <a:pt x="1233" y="1669"/>
                  </a:lnTo>
                  <a:lnTo>
                    <a:pt x="1253" y="1617"/>
                  </a:lnTo>
                  <a:lnTo>
                    <a:pt x="1305" y="1589"/>
                  </a:lnTo>
                  <a:lnTo>
                    <a:pt x="1343" y="1552"/>
                  </a:lnTo>
                  <a:lnTo>
                    <a:pt x="1430" y="1516"/>
                  </a:lnTo>
                  <a:lnTo>
                    <a:pt x="1474" y="1516"/>
                  </a:lnTo>
                  <a:lnTo>
                    <a:pt x="1540" y="1568"/>
                  </a:lnTo>
                  <a:lnTo>
                    <a:pt x="1596" y="1573"/>
                  </a:lnTo>
                  <a:lnTo>
                    <a:pt x="1668" y="1571"/>
                  </a:lnTo>
                  <a:lnTo>
                    <a:pt x="1632" y="1521"/>
                  </a:lnTo>
                  <a:lnTo>
                    <a:pt x="1694" y="1509"/>
                  </a:lnTo>
                  <a:lnTo>
                    <a:pt x="1792" y="1535"/>
                  </a:lnTo>
                  <a:lnTo>
                    <a:pt x="1870" y="1521"/>
                  </a:lnTo>
                  <a:lnTo>
                    <a:pt x="1909" y="1542"/>
                  </a:lnTo>
                  <a:lnTo>
                    <a:pt x="1917" y="1626"/>
                  </a:lnTo>
                  <a:lnTo>
                    <a:pt x="1919" y="1716"/>
                  </a:lnTo>
                  <a:lnTo>
                    <a:pt x="1958" y="1793"/>
                  </a:lnTo>
                  <a:lnTo>
                    <a:pt x="2002" y="1819"/>
                  </a:lnTo>
                  <a:lnTo>
                    <a:pt x="2028" y="1812"/>
                  </a:lnTo>
                  <a:lnTo>
                    <a:pt x="2038" y="1800"/>
                  </a:lnTo>
                  <a:lnTo>
                    <a:pt x="2059" y="1742"/>
                  </a:lnTo>
                  <a:lnTo>
                    <a:pt x="2049" y="1651"/>
                  </a:lnTo>
                  <a:lnTo>
                    <a:pt x="2028" y="1580"/>
                  </a:lnTo>
                  <a:lnTo>
                    <a:pt x="2005" y="1482"/>
                  </a:lnTo>
                  <a:lnTo>
                    <a:pt x="2020" y="1383"/>
                  </a:lnTo>
                  <a:lnTo>
                    <a:pt x="2028" y="1372"/>
                  </a:lnTo>
                  <a:lnTo>
                    <a:pt x="2106" y="1296"/>
                  </a:lnTo>
                  <a:lnTo>
                    <a:pt x="2152" y="1223"/>
                  </a:lnTo>
                  <a:lnTo>
                    <a:pt x="2220" y="1184"/>
                  </a:lnTo>
                  <a:lnTo>
                    <a:pt x="2272" y="1170"/>
                  </a:lnTo>
                  <a:lnTo>
                    <a:pt x="2294" y="1141"/>
                  </a:lnTo>
                  <a:lnTo>
                    <a:pt x="2272" y="1090"/>
                  </a:lnTo>
                  <a:lnTo>
                    <a:pt x="2267" y="1058"/>
                  </a:lnTo>
                  <a:lnTo>
                    <a:pt x="2308" y="1053"/>
                  </a:lnTo>
                  <a:lnTo>
                    <a:pt x="2349" y="1053"/>
                  </a:lnTo>
                  <a:lnTo>
                    <a:pt x="2370" y="1022"/>
                  </a:lnTo>
                  <a:lnTo>
                    <a:pt x="2380" y="948"/>
                  </a:lnTo>
                  <a:lnTo>
                    <a:pt x="2381" y="868"/>
                  </a:lnTo>
                  <a:lnTo>
                    <a:pt x="2411" y="818"/>
                  </a:lnTo>
                  <a:lnTo>
                    <a:pt x="2438" y="779"/>
                  </a:lnTo>
                  <a:lnTo>
                    <a:pt x="2562" y="671"/>
                  </a:lnTo>
                  <a:lnTo>
                    <a:pt x="2583" y="572"/>
                  </a:lnTo>
                  <a:lnTo>
                    <a:pt x="2629" y="516"/>
                  </a:lnTo>
                  <a:lnTo>
                    <a:pt x="2684" y="500"/>
                  </a:lnTo>
                  <a:lnTo>
                    <a:pt x="2746" y="488"/>
                  </a:lnTo>
                  <a:lnTo>
                    <a:pt x="2860" y="415"/>
                  </a:lnTo>
                  <a:lnTo>
                    <a:pt x="2872" y="427"/>
                  </a:lnTo>
                  <a:lnTo>
                    <a:pt x="2872" y="440"/>
                  </a:lnTo>
                  <a:lnTo>
                    <a:pt x="2860" y="451"/>
                  </a:lnTo>
                  <a:lnTo>
                    <a:pt x="2792" y="513"/>
                  </a:lnTo>
                  <a:lnTo>
                    <a:pt x="2792" y="539"/>
                  </a:lnTo>
                  <a:lnTo>
                    <a:pt x="2805" y="547"/>
                  </a:lnTo>
                  <a:lnTo>
                    <a:pt x="2852" y="525"/>
                  </a:lnTo>
                  <a:lnTo>
                    <a:pt x="2941" y="440"/>
                  </a:lnTo>
                  <a:lnTo>
                    <a:pt x="2992" y="429"/>
                  </a:lnTo>
                  <a:lnTo>
                    <a:pt x="3025" y="406"/>
                  </a:lnTo>
                  <a:lnTo>
                    <a:pt x="3016" y="378"/>
                  </a:lnTo>
                  <a:lnTo>
                    <a:pt x="3000" y="376"/>
                  </a:lnTo>
                  <a:lnTo>
                    <a:pt x="2941" y="376"/>
                  </a:lnTo>
                  <a:lnTo>
                    <a:pt x="2904" y="364"/>
                  </a:lnTo>
                  <a:lnTo>
                    <a:pt x="2912" y="328"/>
                  </a:lnTo>
                  <a:lnTo>
                    <a:pt x="2904" y="303"/>
                  </a:lnTo>
                  <a:lnTo>
                    <a:pt x="2889" y="293"/>
                  </a:lnTo>
                  <a:lnTo>
                    <a:pt x="2884" y="220"/>
                  </a:lnTo>
                  <a:lnTo>
                    <a:pt x="2974" y="202"/>
                  </a:lnTo>
                  <a:lnTo>
                    <a:pt x="2989" y="138"/>
                  </a:lnTo>
                  <a:lnTo>
                    <a:pt x="2897" y="145"/>
                  </a:lnTo>
                  <a:lnTo>
                    <a:pt x="2958" y="85"/>
                  </a:lnTo>
                  <a:lnTo>
                    <a:pt x="2912" y="48"/>
                  </a:lnTo>
                  <a:lnTo>
                    <a:pt x="1347" y="731"/>
                  </a:lnTo>
                  <a:lnTo>
                    <a:pt x="207" y="1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8" name="Freeform 62"/>
            <p:cNvSpPr>
              <a:spLocks/>
            </p:cNvSpPr>
            <p:nvPr/>
          </p:nvSpPr>
          <p:spPr bwMode="ltGray">
            <a:xfrm>
              <a:off x="1459" y="2335"/>
              <a:ext cx="754" cy="1462"/>
            </a:xfrm>
            <a:custGeom>
              <a:avLst/>
              <a:gdLst/>
              <a:ahLst/>
              <a:cxnLst>
                <a:cxn ang="0">
                  <a:pos x="256" y="141"/>
                </a:cxn>
                <a:cxn ang="0">
                  <a:pos x="333" y="60"/>
                </a:cxn>
                <a:cxn ang="0">
                  <a:pos x="470" y="0"/>
                </a:cxn>
                <a:cxn ang="0">
                  <a:pos x="530" y="69"/>
                </a:cxn>
                <a:cxn ang="0">
                  <a:pos x="698" y="85"/>
                </a:cxn>
                <a:cxn ang="0">
                  <a:pos x="984" y="131"/>
                </a:cxn>
                <a:cxn ang="0">
                  <a:pos x="1096" y="225"/>
                </a:cxn>
                <a:cxn ang="0">
                  <a:pos x="1211" y="401"/>
                </a:cxn>
                <a:cxn ang="0">
                  <a:pos x="1404" y="451"/>
                </a:cxn>
                <a:cxn ang="0">
                  <a:pos x="1492" y="676"/>
                </a:cxn>
                <a:cxn ang="0">
                  <a:pos x="1574" y="790"/>
                </a:cxn>
                <a:cxn ang="0">
                  <a:pos x="1751" y="854"/>
                </a:cxn>
                <a:cxn ang="0">
                  <a:pos x="2108" y="994"/>
                </a:cxn>
                <a:cxn ang="0">
                  <a:pos x="2263" y="1221"/>
                </a:cxn>
                <a:cxn ang="0">
                  <a:pos x="2142" y="1454"/>
                </a:cxn>
                <a:cxn ang="0">
                  <a:pos x="2057" y="1629"/>
                </a:cxn>
                <a:cxn ang="0">
                  <a:pos x="2003" y="1823"/>
                </a:cxn>
                <a:cxn ang="0">
                  <a:pos x="1984" y="2041"/>
                </a:cxn>
                <a:cxn ang="0">
                  <a:pos x="1798" y="2253"/>
                </a:cxn>
                <a:cxn ang="0">
                  <a:pos x="1655" y="2432"/>
                </a:cxn>
                <a:cxn ang="0">
                  <a:pos x="1590" y="2634"/>
                </a:cxn>
                <a:cxn ang="0">
                  <a:pos x="1500" y="2801"/>
                </a:cxn>
                <a:cxn ang="0">
                  <a:pos x="1362" y="2890"/>
                </a:cxn>
                <a:cxn ang="0">
                  <a:pos x="1303" y="3021"/>
                </a:cxn>
                <a:cxn ang="0">
                  <a:pos x="1165" y="3213"/>
                </a:cxn>
                <a:cxn ang="0">
                  <a:pos x="1041" y="3354"/>
                </a:cxn>
                <a:cxn ang="0">
                  <a:pos x="926" y="3396"/>
                </a:cxn>
                <a:cxn ang="0">
                  <a:pos x="991" y="3464"/>
                </a:cxn>
                <a:cxn ang="0">
                  <a:pos x="943" y="3625"/>
                </a:cxn>
                <a:cxn ang="0">
                  <a:pos x="918" y="3767"/>
                </a:cxn>
                <a:cxn ang="0">
                  <a:pos x="886" y="3937"/>
                </a:cxn>
                <a:cxn ang="0">
                  <a:pos x="834" y="4170"/>
                </a:cxn>
                <a:cxn ang="0">
                  <a:pos x="1007" y="4360"/>
                </a:cxn>
                <a:cxn ang="0">
                  <a:pos x="831" y="4364"/>
                </a:cxn>
                <a:cxn ang="0">
                  <a:pos x="691" y="4277"/>
                </a:cxn>
                <a:cxn ang="0">
                  <a:pos x="568" y="4031"/>
                </a:cxn>
                <a:cxn ang="0">
                  <a:pos x="558" y="3891"/>
                </a:cxn>
                <a:cxn ang="0">
                  <a:pos x="512" y="3640"/>
                </a:cxn>
                <a:cxn ang="0">
                  <a:pos x="502" y="3302"/>
                </a:cxn>
                <a:cxn ang="0">
                  <a:pos x="502" y="3105"/>
                </a:cxn>
                <a:cxn ang="0">
                  <a:pos x="535" y="2801"/>
                </a:cxn>
                <a:cxn ang="0">
                  <a:pos x="546" y="2412"/>
                </a:cxn>
                <a:cxn ang="0">
                  <a:pos x="546" y="2042"/>
                </a:cxn>
                <a:cxn ang="0">
                  <a:pos x="463" y="1823"/>
                </a:cxn>
                <a:cxn ang="0">
                  <a:pos x="273" y="1638"/>
                </a:cxn>
                <a:cxn ang="0">
                  <a:pos x="136" y="1358"/>
                </a:cxn>
                <a:cxn ang="0">
                  <a:pos x="0" y="1090"/>
                </a:cxn>
                <a:cxn ang="0">
                  <a:pos x="82" y="926"/>
                </a:cxn>
                <a:cxn ang="0">
                  <a:pos x="56" y="806"/>
                </a:cxn>
                <a:cxn ang="0">
                  <a:pos x="67" y="676"/>
                </a:cxn>
                <a:cxn ang="0">
                  <a:pos x="147" y="530"/>
                </a:cxn>
              </a:cxnLst>
              <a:rect l="0" t="0" r="r" b="b"/>
              <a:pathLst>
                <a:path w="2263" h="4385">
                  <a:moveTo>
                    <a:pt x="209" y="227"/>
                  </a:moveTo>
                  <a:lnTo>
                    <a:pt x="227" y="170"/>
                  </a:lnTo>
                  <a:lnTo>
                    <a:pt x="256" y="141"/>
                  </a:lnTo>
                  <a:lnTo>
                    <a:pt x="304" y="106"/>
                  </a:lnTo>
                  <a:lnTo>
                    <a:pt x="318" y="80"/>
                  </a:lnTo>
                  <a:lnTo>
                    <a:pt x="333" y="60"/>
                  </a:lnTo>
                  <a:lnTo>
                    <a:pt x="372" y="42"/>
                  </a:lnTo>
                  <a:lnTo>
                    <a:pt x="429" y="33"/>
                  </a:lnTo>
                  <a:lnTo>
                    <a:pt x="470" y="0"/>
                  </a:lnTo>
                  <a:lnTo>
                    <a:pt x="507" y="7"/>
                  </a:lnTo>
                  <a:lnTo>
                    <a:pt x="476" y="85"/>
                  </a:lnTo>
                  <a:lnTo>
                    <a:pt x="530" y="69"/>
                  </a:lnTo>
                  <a:lnTo>
                    <a:pt x="590" y="50"/>
                  </a:lnTo>
                  <a:lnTo>
                    <a:pt x="641" y="50"/>
                  </a:lnTo>
                  <a:lnTo>
                    <a:pt x="698" y="85"/>
                  </a:lnTo>
                  <a:lnTo>
                    <a:pt x="754" y="153"/>
                  </a:lnTo>
                  <a:lnTo>
                    <a:pt x="896" y="117"/>
                  </a:lnTo>
                  <a:lnTo>
                    <a:pt x="984" y="131"/>
                  </a:lnTo>
                  <a:lnTo>
                    <a:pt x="1028" y="165"/>
                  </a:lnTo>
                  <a:lnTo>
                    <a:pt x="1075" y="207"/>
                  </a:lnTo>
                  <a:lnTo>
                    <a:pt x="1096" y="225"/>
                  </a:lnTo>
                  <a:lnTo>
                    <a:pt x="1126" y="296"/>
                  </a:lnTo>
                  <a:lnTo>
                    <a:pt x="1163" y="350"/>
                  </a:lnTo>
                  <a:lnTo>
                    <a:pt x="1211" y="401"/>
                  </a:lnTo>
                  <a:lnTo>
                    <a:pt x="1251" y="436"/>
                  </a:lnTo>
                  <a:lnTo>
                    <a:pt x="1339" y="429"/>
                  </a:lnTo>
                  <a:lnTo>
                    <a:pt x="1404" y="451"/>
                  </a:lnTo>
                  <a:lnTo>
                    <a:pt x="1475" y="513"/>
                  </a:lnTo>
                  <a:lnTo>
                    <a:pt x="1497" y="591"/>
                  </a:lnTo>
                  <a:lnTo>
                    <a:pt x="1492" y="676"/>
                  </a:lnTo>
                  <a:lnTo>
                    <a:pt x="1502" y="731"/>
                  </a:lnTo>
                  <a:lnTo>
                    <a:pt x="1452" y="852"/>
                  </a:lnTo>
                  <a:lnTo>
                    <a:pt x="1574" y="790"/>
                  </a:lnTo>
                  <a:lnTo>
                    <a:pt x="1637" y="790"/>
                  </a:lnTo>
                  <a:lnTo>
                    <a:pt x="1689" y="806"/>
                  </a:lnTo>
                  <a:lnTo>
                    <a:pt x="1751" y="854"/>
                  </a:lnTo>
                  <a:lnTo>
                    <a:pt x="1842" y="937"/>
                  </a:lnTo>
                  <a:lnTo>
                    <a:pt x="2010" y="952"/>
                  </a:lnTo>
                  <a:lnTo>
                    <a:pt x="2108" y="994"/>
                  </a:lnTo>
                  <a:lnTo>
                    <a:pt x="2194" y="1051"/>
                  </a:lnTo>
                  <a:lnTo>
                    <a:pt x="2263" y="1134"/>
                  </a:lnTo>
                  <a:lnTo>
                    <a:pt x="2263" y="1221"/>
                  </a:lnTo>
                  <a:lnTo>
                    <a:pt x="2240" y="1306"/>
                  </a:lnTo>
                  <a:lnTo>
                    <a:pt x="2209" y="1381"/>
                  </a:lnTo>
                  <a:lnTo>
                    <a:pt x="2142" y="1454"/>
                  </a:lnTo>
                  <a:lnTo>
                    <a:pt x="2108" y="1503"/>
                  </a:lnTo>
                  <a:lnTo>
                    <a:pt x="2108" y="1601"/>
                  </a:lnTo>
                  <a:lnTo>
                    <a:pt x="2057" y="1629"/>
                  </a:lnTo>
                  <a:lnTo>
                    <a:pt x="2041" y="1749"/>
                  </a:lnTo>
                  <a:lnTo>
                    <a:pt x="2018" y="1782"/>
                  </a:lnTo>
                  <a:lnTo>
                    <a:pt x="2003" y="1823"/>
                  </a:lnTo>
                  <a:lnTo>
                    <a:pt x="1979" y="1880"/>
                  </a:lnTo>
                  <a:lnTo>
                    <a:pt x="1971" y="1943"/>
                  </a:lnTo>
                  <a:lnTo>
                    <a:pt x="1984" y="2041"/>
                  </a:lnTo>
                  <a:lnTo>
                    <a:pt x="1963" y="2130"/>
                  </a:lnTo>
                  <a:lnTo>
                    <a:pt x="1886" y="2210"/>
                  </a:lnTo>
                  <a:lnTo>
                    <a:pt x="1798" y="2253"/>
                  </a:lnTo>
                  <a:lnTo>
                    <a:pt x="1737" y="2295"/>
                  </a:lnTo>
                  <a:lnTo>
                    <a:pt x="1681" y="2356"/>
                  </a:lnTo>
                  <a:lnTo>
                    <a:pt x="1655" y="2432"/>
                  </a:lnTo>
                  <a:lnTo>
                    <a:pt x="1660" y="2546"/>
                  </a:lnTo>
                  <a:lnTo>
                    <a:pt x="1639" y="2585"/>
                  </a:lnTo>
                  <a:lnTo>
                    <a:pt x="1590" y="2634"/>
                  </a:lnTo>
                  <a:lnTo>
                    <a:pt x="1565" y="2684"/>
                  </a:lnTo>
                  <a:lnTo>
                    <a:pt x="1551" y="2754"/>
                  </a:lnTo>
                  <a:lnTo>
                    <a:pt x="1500" y="2801"/>
                  </a:lnTo>
                  <a:lnTo>
                    <a:pt x="1458" y="2885"/>
                  </a:lnTo>
                  <a:lnTo>
                    <a:pt x="1416" y="2901"/>
                  </a:lnTo>
                  <a:lnTo>
                    <a:pt x="1362" y="2890"/>
                  </a:lnTo>
                  <a:lnTo>
                    <a:pt x="1297" y="2899"/>
                  </a:lnTo>
                  <a:lnTo>
                    <a:pt x="1235" y="2925"/>
                  </a:lnTo>
                  <a:lnTo>
                    <a:pt x="1303" y="3021"/>
                  </a:lnTo>
                  <a:lnTo>
                    <a:pt x="1295" y="3080"/>
                  </a:lnTo>
                  <a:lnTo>
                    <a:pt x="1258" y="3126"/>
                  </a:lnTo>
                  <a:lnTo>
                    <a:pt x="1165" y="3213"/>
                  </a:lnTo>
                  <a:lnTo>
                    <a:pt x="1083" y="3236"/>
                  </a:lnTo>
                  <a:lnTo>
                    <a:pt x="1052" y="3288"/>
                  </a:lnTo>
                  <a:lnTo>
                    <a:pt x="1041" y="3354"/>
                  </a:lnTo>
                  <a:lnTo>
                    <a:pt x="1017" y="3373"/>
                  </a:lnTo>
                  <a:lnTo>
                    <a:pt x="945" y="3368"/>
                  </a:lnTo>
                  <a:lnTo>
                    <a:pt x="926" y="3396"/>
                  </a:lnTo>
                  <a:lnTo>
                    <a:pt x="926" y="3438"/>
                  </a:lnTo>
                  <a:lnTo>
                    <a:pt x="987" y="3453"/>
                  </a:lnTo>
                  <a:lnTo>
                    <a:pt x="991" y="3464"/>
                  </a:lnTo>
                  <a:lnTo>
                    <a:pt x="963" y="3522"/>
                  </a:lnTo>
                  <a:lnTo>
                    <a:pt x="960" y="3588"/>
                  </a:lnTo>
                  <a:lnTo>
                    <a:pt x="943" y="3625"/>
                  </a:lnTo>
                  <a:lnTo>
                    <a:pt x="906" y="3668"/>
                  </a:lnTo>
                  <a:lnTo>
                    <a:pt x="901" y="3719"/>
                  </a:lnTo>
                  <a:lnTo>
                    <a:pt x="918" y="3767"/>
                  </a:lnTo>
                  <a:lnTo>
                    <a:pt x="960" y="3811"/>
                  </a:lnTo>
                  <a:lnTo>
                    <a:pt x="947" y="3881"/>
                  </a:lnTo>
                  <a:lnTo>
                    <a:pt x="886" y="3937"/>
                  </a:lnTo>
                  <a:lnTo>
                    <a:pt x="874" y="3987"/>
                  </a:lnTo>
                  <a:lnTo>
                    <a:pt x="836" y="4053"/>
                  </a:lnTo>
                  <a:lnTo>
                    <a:pt x="834" y="4170"/>
                  </a:lnTo>
                  <a:lnTo>
                    <a:pt x="851" y="4230"/>
                  </a:lnTo>
                  <a:lnTo>
                    <a:pt x="945" y="4312"/>
                  </a:lnTo>
                  <a:lnTo>
                    <a:pt x="1007" y="4360"/>
                  </a:lnTo>
                  <a:lnTo>
                    <a:pt x="999" y="4373"/>
                  </a:lnTo>
                  <a:lnTo>
                    <a:pt x="919" y="4385"/>
                  </a:lnTo>
                  <a:lnTo>
                    <a:pt x="831" y="4364"/>
                  </a:lnTo>
                  <a:lnTo>
                    <a:pt x="761" y="4346"/>
                  </a:lnTo>
                  <a:lnTo>
                    <a:pt x="691" y="4324"/>
                  </a:lnTo>
                  <a:lnTo>
                    <a:pt x="691" y="4277"/>
                  </a:lnTo>
                  <a:lnTo>
                    <a:pt x="681" y="4218"/>
                  </a:lnTo>
                  <a:lnTo>
                    <a:pt x="595" y="4106"/>
                  </a:lnTo>
                  <a:lnTo>
                    <a:pt x="568" y="4031"/>
                  </a:lnTo>
                  <a:lnTo>
                    <a:pt x="551" y="3973"/>
                  </a:lnTo>
                  <a:lnTo>
                    <a:pt x="551" y="3928"/>
                  </a:lnTo>
                  <a:lnTo>
                    <a:pt x="558" y="3891"/>
                  </a:lnTo>
                  <a:lnTo>
                    <a:pt x="553" y="3836"/>
                  </a:lnTo>
                  <a:lnTo>
                    <a:pt x="530" y="3661"/>
                  </a:lnTo>
                  <a:lnTo>
                    <a:pt x="512" y="3640"/>
                  </a:lnTo>
                  <a:lnTo>
                    <a:pt x="509" y="3513"/>
                  </a:lnTo>
                  <a:lnTo>
                    <a:pt x="499" y="3405"/>
                  </a:lnTo>
                  <a:lnTo>
                    <a:pt x="502" y="3302"/>
                  </a:lnTo>
                  <a:lnTo>
                    <a:pt x="535" y="3169"/>
                  </a:lnTo>
                  <a:lnTo>
                    <a:pt x="486" y="3181"/>
                  </a:lnTo>
                  <a:lnTo>
                    <a:pt x="502" y="3105"/>
                  </a:lnTo>
                  <a:lnTo>
                    <a:pt x="499" y="2991"/>
                  </a:lnTo>
                  <a:lnTo>
                    <a:pt x="499" y="2908"/>
                  </a:lnTo>
                  <a:lnTo>
                    <a:pt x="535" y="2801"/>
                  </a:lnTo>
                  <a:lnTo>
                    <a:pt x="559" y="2741"/>
                  </a:lnTo>
                  <a:lnTo>
                    <a:pt x="585" y="2661"/>
                  </a:lnTo>
                  <a:lnTo>
                    <a:pt x="546" y="2412"/>
                  </a:lnTo>
                  <a:lnTo>
                    <a:pt x="546" y="2248"/>
                  </a:lnTo>
                  <a:lnTo>
                    <a:pt x="551" y="2175"/>
                  </a:lnTo>
                  <a:lnTo>
                    <a:pt x="546" y="2042"/>
                  </a:lnTo>
                  <a:lnTo>
                    <a:pt x="546" y="1990"/>
                  </a:lnTo>
                  <a:lnTo>
                    <a:pt x="530" y="1901"/>
                  </a:lnTo>
                  <a:lnTo>
                    <a:pt x="463" y="1823"/>
                  </a:lnTo>
                  <a:lnTo>
                    <a:pt x="398" y="1775"/>
                  </a:lnTo>
                  <a:lnTo>
                    <a:pt x="336" y="1723"/>
                  </a:lnTo>
                  <a:lnTo>
                    <a:pt x="273" y="1638"/>
                  </a:lnTo>
                  <a:lnTo>
                    <a:pt x="243" y="1566"/>
                  </a:lnTo>
                  <a:lnTo>
                    <a:pt x="206" y="1472"/>
                  </a:lnTo>
                  <a:lnTo>
                    <a:pt x="136" y="1358"/>
                  </a:lnTo>
                  <a:lnTo>
                    <a:pt x="107" y="1242"/>
                  </a:lnTo>
                  <a:lnTo>
                    <a:pt x="43" y="1127"/>
                  </a:lnTo>
                  <a:lnTo>
                    <a:pt x="0" y="1090"/>
                  </a:lnTo>
                  <a:lnTo>
                    <a:pt x="12" y="1038"/>
                  </a:lnTo>
                  <a:lnTo>
                    <a:pt x="67" y="980"/>
                  </a:lnTo>
                  <a:lnTo>
                    <a:pt x="82" y="926"/>
                  </a:lnTo>
                  <a:lnTo>
                    <a:pt x="38" y="914"/>
                  </a:lnTo>
                  <a:lnTo>
                    <a:pt x="22" y="882"/>
                  </a:lnTo>
                  <a:lnTo>
                    <a:pt x="56" y="806"/>
                  </a:lnTo>
                  <a:lnTo>
                    <a:pt x="43" y="699"/>
                  </a:lnTo>
                  <a:lnTo>
                    <a:pt x="48" y="683"/>
                  </a:lnTo>
                  <a:lnTo>
                    <a:pt x="67" y="676"/>
                  </a:lnTo>
                  <a:lnTo>
                    <a:pt x="92" y="694"/>
                  </a:lnTo>
                  <a:lnTo>
                    <a:pt x="124" y="647"/>
                  </a:lnTo>
                  <a:lnTo>
                    <a:pt x="147" y="530"/>
                  </a:lnTo>
                  <a:lnTo>
                    <a:pt x="186" y="422"/>
                  </a:lnTo>
                  <a:lnTo>
                    <a:pt x="209" y="22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79" name="Freeform 63"/>
            <p:cNvSpPr>
              <a:spLocks/>
            </p:cNvSpPr>
            <p:nvPr/>
          </p:nvSpPr>
          <p:spPr bwMode="ltGray">
            <a:xfrm>
              <a:off x="1365" y="830"/>
              <a:ext cx="80" cy="105"/>
            </a:xfrm>
            <a:custGeom>
              <a:avLst/>
              <a:gdLst/>
              <a:ahLst/>
              <a:cxnLst>
                <a:cxn ang="0">
                  <a:pos x="207" y="233"/>
                </a:cxn>
                <a:cxn ang="0">
                  <a:pos x="165" y="252"/>
                </a:cxn>
                <a:cxn ang="0">
                  <a:pos x="152" y="279"/>
                </a:cxn>
                <a:cxn ang="0">
                  <a:pos x="124" y="317"/>
                </a:cxn>
                <a:cxn ang="0">
                  <a:pos x="94" y="274"/>
                </a:cxn>
                <a:cxn ang="0">
                  <a:pos x="29" y="233"/>
                </a:cxn>
                <a:cxn ang="0">
                  <a:pos x="0" y="175"/>
                </a:cxn>
                <a:cxn ang="0">
                  <a:pos x="4" y="127"/>
                </a:cxn>
                <a:cxn ang="0">
                  <a:pos x="73" y="111"/>
                </a:cxn>
                <a:cxn ang="0">
                  <a:pos x="59" y="99"/>
                </a:cxn>
                <a:cxn ang="0">
                  <a:pos x="39" y="65"/>
                </a:cxn>
                <a:cxn ang="0">
                  <a:pos x="59" y="47"/>
                </a:cxn>
                <a:cxn ang="0">
                  <a:pos x="124" y="15"/>
                </a:cxn>
                <a:cxn ang="0">
                  <a:pos x="191" y="0"/>
                </a:cxn>
                <a:cxn ang="0">
                  <a:pos x="240" y="40"/>
                </a:cxn>
                <a:cxn ang="0">
                  <a:pos x="240" y="95"/>
                </a:cxn>
                <a:cxn ang="0">
                  <a:pos x="207" y="141"/>
                </a:cxn>
                <a:cxn ang="0">
                  <a:pos x="240" y="169"/>
                </a:cxn>
                <a:cxn ang="0">
                  <a:pos x="213" y="227"/>
                </a:cxn>
                <a:cxn ang="0">
                  <a:pos x="207" y="233"/>
                </a:cxn>
              </a:cxnLst>
              <a:rect l="0" t="0" r="r" b="b"/>
              <a:pathLst>
                <a:path w="240" h="317">
                  <a:moveTo>
                    <a:pt x="207" y="233"/>
                  </a:moveTo>
                  <a:lnTo>
                    <a:pt x="165" y="252"/>
                  </a:lnTo>
                  <a:lnTo>
                    <a:pt x="152" y="279"/>
                  </a:lnTo>
                  <a:lnTo>
                    <a:pt x="124" y="317"/>
                  </a:lnTo>
                  <a:lnTo>
                    <a:pt x="94" y="274"/>
                  </a:lnTo>
                  <a:lnTo>
                    <a:pt x="29" y="233"/>
                  </a:lnTo>
                  <a:lnTo>
                    <a:pt x="0" y="175"/>
                  </a:lnTo>
                  <a:lnTo>
                    <a:pt x="4" y="127"/>
                  </a:lnTo>
                  <a:lnTo>
                    <a:pt x="73" y="111"/>
                  </a:lnTo>
                  <a:lnTo>
                    <a:pt x="59" y="99"/>
                  </a:lnTo>
                  <a:lnTo>
                    <a:pt x="39" y="65"/>
                  </a:lnTo>
                  <a:lnTo>
                    <a:pt x="59" y="47"/>
                  </a:lnTo>
                  <a:lnTo>
                    <a:pt x="124" y="15"/>
                  </a:lnTo>
                  <a:lnTo>
                    <a:pt x="191" y="0"/>
                  </a:lnTo>
                  <a:lnTo>
                    <a:pt x="240" y="40"/>
                  </a:lnTo>
                  <a:lnTo>
                    <a:pt x="240" y="95"/>
                  </a:lnTo>
                  <a:lnTo>
                    <a:pt x="207" y="141"/>
                  </a:lnTo>
                  <a:lnTo>
                    <a:pt x="240" y="169"/>
                  </a:lnTo>
                  <a:lnTo>
                    <a:pt x="213" y="227"/>
                  </a:lnTo>
                  <a:lnTo>
                    <a:pt x="207" y="23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0" name="Freeform 64"/>
            <p:cNvSpPr>
              <a:spLocks/>
            </p:cNvSpPr>
            <p:nvPr/>
          </p:nvSpPr>
          <p:spPr bwMode="ltGray">
            <a:xfrm>
              <a:off x="794" y="1358"/>
              <a:ext cx="25" cy="31"/>
            </a:xfrm>
            <a:custGeom>
              <a:avLst/>
              <a:gdLst/>
              <a:ahLst/>
              <a:cxnLst>
                <a:cxn ang="0">
                  <a:pos x="68" y="36"/>
                </a:cxn>
                <a:cxn ang="0">
                  <a:pos x="50" y="0"/>
                </a:cxn>
                <a:cxn ang="0">
                  <a:pos x="16" y="0"/>
                </a:cxn>
                <a:cxn ang="0">
                  <a:pos x="0" y="71"/>
                </a:cxn>
                <a:cxn ang="0">
                  <a:pos x="21" y="92"/>
                </a:cxn>
                <a:cxn ang="0">
                  <a:pos x="64" y="92"/>
                </a:cxn>
                <a:cxn ang="0">
                  <a:pos x="75" y="80"/>
                </a:cxn>
                <a:cxn ang="0">
                  <a:pos x="76" y="41"/>
                </a:cxn>
                <a:cxn ang="0">
                  <a:pos x="68" y="36"/>
                </a:cxn>
              </a:cxnLst>
              <a:rect l="0" t="0" r="r" b="b"/>
              <a:pathLst>
                <a:path w="76" h="92">
                  <a:moveTo>
                    <a:pt x="68" y="36"/>
                  </a:moveTo>
                  <a:lnTo>
                    <a:pt x="50" y="0"/>
                  </a:lnTo>
                  <a:lnTo>
                    <a:pt x="16" y="0"/>
                  </a:lnTo>
                  <a:lnTo>
                    <a:pt x="0" y="71"/>
                  </a:lnTo>
                  <a:lnTo>
                    <a:pt x="21" y="92"/>
                  </a:lnTo>
                  <a:lnTo>
                    <a:pt x="64" y="92"/>
                  </a:lnTo>
                  <a:lnTo>
                    <a:pt x="75" y="80"/>
                  </a:lnTo>
                  <a:lnTo>
                    <a:pt x="76" y="41"/>
                  </a:lnTo>
                  <a:lnTo>
                    <a:pt x="68" y="3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1" name="Freeform 65"/>
            <p:cNvSpPr>
              <a:spLocks/>
            </p:cNvSpPr>
            <p:nvPr/>
          </p:nvSpPr>
          <p:spPr bwMode="ltGray">
            <a:xfrm>
              <a:off x="1681" y="1008"/>
              <a:ext cx="33" cy="34"/>
            </a:xfrm>
            <a:custGeom>
              <a:avLst/>
              <a:gdLst/>
              <a:ahLst/>
              <a:cxnLst>
                <a:cxn ang="0">
                  <a:pos x="100" y="34"/>
                </a:cxn>
                <a:cxn ang="0">
                  <a:pos x="71" y="23"/>
                </a:cxn>
                <a:cxn ang="0">
                  <a:pos x="58" y="0"/>
                </a:cxn>
                <a:cxn ang="0">
                  <a:pos x="8" y="21"/>
                </a:cxn>
                <a:cxn ang="0">
                  <a:pos x="0" y="66"/>
                </a:cxn>
                <a:cxn ang="0">
                  <a:pos x="25" y="102"/>
                </a:cxn>
                <a:cxn ang="0">
                  <a:pos x="46" y="89"/>
                </a:cxn>
                <a:cxn ang="0">
                  <a:pos x="94" y="82"/>
                </a:cxn>
                <a:cxn ang="0">
                  <a:pos x="100" y="44"/>
                </a:cxn>
                <a:cxn ang="0">
                  <a:pos x="100" y="34"/>
                </a:cxn>
              </a:cxnLst>
              <a:rect l="0" t="0" r="r" b="b"/>
              <a:pathLst>
                <a:path w="100" h="102">
                  <a:moveTo>
                    <a:pt x="100" y="34"/>
                  </a:moveTo>
                  <a:lnTo>
                    <a:pt x="71" y="23"/>
                  </a:lnTo>
                  <a:lnTo>
                    <a:pt x="58" y="0"/>
                  </a:lnTo>
                  <a:lnTo>
                    <a:pt x="8" y="21"/>
                  </a:lnTo>
                  <a:lnTo>
                    <a:pt x="0" y="66"/>
                  </a:lnTo>
                  <a:lnTo>
                    <a:pt x="25" y="102"/>
                  </a:lnTo>
                  <a:lnTo>
                    <a:pt x="46" y="89"/>
                  </a:lnTo>
                  <a:lnTo>
                    <a:pt x="94" y="82"/>
                  </a:lnTo>
                  <a:lnTo>
                    <a:pt x="100" y="44"/>
                  </a:lnTo>
                  <a:lnTo>
                    <a:pt x="100" y="3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2" name="Freeform 66"/>
            <p:cNvSpPr>
              <a:spLocks/>
            </p:cNvSpPr>
            <p:nvPr/>
          </p:nvSpPr>
          <p:spPr bwMode="ltGray">
            <a:xfrm>
              <a:off x="1372" y="749"/>
              <a:ext cx="78" cy="64"/>
            </a:xfrm>
            <a:custGeom>
              <a:avLst/>
              <a:gdLst/>
              <a:ahLst/>
              <a:cxnLst>
                <a:cxn ang="0">
                  <a:pos x="0" y="123"/>
                </a:cxn>
                <a:cxn ang="0">
                  <a:pos x="37" y="61"/>
                </a:cxn>
                <a:cxn ang="0">
                  <a:pos x="71" y="66"/>
                </a:cxn>
                <a:cxn ang="0">
                  <a:pos x="130" y="23"/>
                </a:cxn>
                <a:cxn ang="0">
                  <a:pos x="202" y="0"/>
                </a:cxn>
                <a:cxn ang="0">
                  <a:pos x="221" y="25"/>
                </a:cxn>
                <a:cxn ang="0">
                  <a:pos x="235" y="111"/>
                </a:cxn>
                <a:cxn ang="0">
                  <a:pos x="221" y="157"/>
                </a:cxn>
                <a:cxn ang="0">
                  <a:pos x="154" y="193"/>
                </a:cxn>
                <a:cxn ang="0">
                  <a:pos x="81" y="193"/>
                </a:cxn>
                <a:cxn ang="0">
                  <a:pos x="37" y="116"/>
                </a:cxn>
                <a:cxn ang="0">
                  <a:pos x="0" y="123"/>
                </a:cxn>
              </a:cxnLst>
              <a:rect l="0" t="0" r="r" b="b"/>
              <a:pathLst>
                <a:path w="235" h="193">
                  <a:moveTo>
                    <a:pt x="0" y="123"/>
                  </a:moveTo>
                  <a:lnTo>
                    <a:pt x="37" y="61"/>
                  </a:lnTo>
                  <a:lnTo>
                    <a:pt x="71" y="66"/>
                  </a:lnTo>
                  <a:lnTo>
                    <a:pt x="130" y="23"/>
                  </a:lnTo>
                  <a:lnTo>
                    <a:pt x="202" y="0"/>
                  </a:lnTo>
                  <a:lnTo>
                    <a:pt x="221" y="25"/>
                  </a:lnTo>
                  <a:lnTo>
                    <a:pt x="235" y="111"/>
                  </a:lnTo>
                  <a:lnTo>
                    <a:pt x="221" y="157"/>
                  </a:lnTo>
                  <a:lnTo>
                    <a:pt x="154" y="193"/>
                  </a:lnTo>
                  <a:lnTo>
                    <a:pt x="81" y="193"/>
                  </a:lnTo>
                  <a:lnTo>
                    <a:pt x="37" y="116"/>
                  </a:lnTo>
                  <a:lnTo>
                    <a:pt x="0" y="12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3" name="Freeform 67"/>
            <p:cNvSpPr>
              <a:spLocks/>
            </p:cNvSpPr>
            <p:nvPr/>
          </p:nvSpPr>
          <p:spPr bwMode="ltGray">
            <a:xfrm>
              <a:off x="1593" y="2181"/>
              <a:ext cx="95" cy="51"/>
            </a:xfrm>
            <a:custGeom>
              <a:avLst/>
              <a:gdLst/>
              <a:ahLst/>
              <a:cxnLst>
                <a:cxn ang="0">
                  <a:pos x="30" y="6"/>
                </a:cxn>
                <a:cxn ang="0">
                  <a:pos x="53" y="0"/>
                </a:cxn>
                <a:cxn ang="0">
                  <a:pos x="90" y="24"/>
                </a:cxn>
                <a:cxn ang="0">
                  <a:pos x="160" y="6"/>
                </a:cxn>
                <a:cxn ang="0">
                  <a:pos x="214" y="18"/>
                </a:cxn>
                <a:cxn ang="0">
                  <a:pos x="240" y="76"/>
                </a:cxn>
                <a:cxn ang="0">
                  <a:pos x="284" y="103"/>
                </a:cxn>
                <a:cxn ang="0">
                  <a:pos x="275" y="122"/>
                </a:cxn>
                <a:cxn ang="0">
                  <a:pos x="164" y="127"/>
                </a:cxn>
                <a:cxn ang="0">
                  <a:pos x="141" y="151"/>
                </a:cxn>
                <a:cxn ang="0">
                  <a:pos x="111" y="153"/>
                </a:cxn>
                <a:cxn ang="0">
                  <a:pos x="90" y="127"/>
                </a:cxn>
                <a:cxn ang="0">
                  <a:pos x="0" y="117"/>
                </a:cxn>
                <a:cxn ang="0">
                  <a:pos x="1" y="80"/>
                </a:cxn>
                <a:cxn ang="0">
                  <a:pos x="30" y="68"/>
                </a:cxn>
                <a:cxn ang="0">
                  <a:pos x="30" y="6"/>
                </a:cxn>
              </a:cxnLst>
              <a:rect l="0" t="0" r="r" b="b"/>
              <a:pathLst>
                <a:path w="284" h="153">
                  <a:moveTo>
                    <a:pt x="30" y="6"/>
                  </a:moveTo>
                  <a:lnTo>
                    <a:pt x="53" y="0"/>
                  </a:lnTo>
                  <a:lnTo>
                    <a:pt x="90" y="24"/>
                  </a:lnTo>
                  <a:lnTo>
                    <a:pt x="160" y="6"/>
                  </a:lnTo>
                  <a:lnTo>
                    <a:pt x="214" y="18"/>
                  </a:lnTo>
                  <a:lnTo>
                    <a:pt x="240" y="76"/>
                  </a:lnTo>
                  <a:lnTo>
                    <a:pt x="284" y="103"/>
                  </a:lnTo>
                  <a:lnTo>
                    <a:pt x="275" y="122"/>
                  </a:lnTo>
                  <a:lnTo>
                    <a:pt x="164" y="127"/>
                  </a:lnTo>
                  <a:lnTo>
                    <a:pt x="141" y="151"/>
                  </a:lnTo>
                  <a:lnTo>
                    <a:pt x="111" y="153"/>
                  </a:lnTo>
                  <a:lnTo>
                    <a:pt x="90" y="127"/>
                  </a:lnTo>
                  <a:lnTo>
                    <a:pt x="0" y="117"/>
                  </a:lnTo>
                  <a:lnTo>
                    <a:pt x="1" y="80"/>
                  </a:lnTo>
                  <a:lnTo>
                    <a:pt x="30" y="68"/>
                  </a:lnTo>
                  <a:lnTo>
                    <a:pt x="30" y="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4" name="Freeform 68"/>
            <p:cNvSpPr>
              <a:spLocks/>
            </p:cNvSpPr>
            <p:nvPr/>
          </p:nvSpPr>
          <p:spPr bwMode="ltGray">
            <a:xfrm>
              <a:off x="1440" y="429"/>
              <a:ext cx="23" cy="8"/>
            </a:xfrm>
            <a:custGeom>
              <a:avLst/>
              <a:gdLst/>
              <a:ahLst/>
              <a:cxnLst>
                <a:cxn ang="0">
                  <a:pos x="0" y="0"/>
                </a:cxn>
                <a:cxn ang="0">
                  <a:pos x="24" y="0"/>
                </a:cxn>
                <a:cxn ang="0">
                  <a:pos x="71" y="25"/>
                </a:cxn>
                <a:cxn ang="0">
                  <a:pos x="56" y="25"/>
                </a:cxn>
                <a:cxn ang="0">
                  <a:pos x="0" y="0"/>
                </a:cxn>
              </a:cxnLst>
              <a:rect l="0" t="0" r="r" b="b"/>
              <a:pathLst>
                <a:path w="71" h="25">
                  <a:moveTo>
                    <a:pt x="0" y="0"/>
                  </a:moveTo>
                  <a:lnTo>
                    <a:pt x="24" y="0"/>
                  </a:lnTo>
                  <a:lnTo>
                    <a:pt x="71" y="25"/>
                  </a:lnTo>
                  <a:lnTo>
                    <a:pt x="56" y="25"/>
                  </a:lnTo>
                  <a:lnTo>
                    <a:pt x="0"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5" name="Freeform 69"/>
            <p:cNvSpPr>
              <a:spLocks/>
            </p:cNvSpPr>
            <p:nvPr/>
          </p:nvSpPr>
          <p:spPr bwMode="ltGray">
            <a:xfrm>
              <a:off x="1462" y="620"/>
              <a:ext cx="25" cy="24"/>
            </a:xfrm>
            <a:custGeom>
              <a:avLst/>
              <a:gdLst/>
              <a:ahLst/>
              <a:cxnLst>
                <a:cxn ang="0">
                  <a:pos x="0" y="34"/>
                </a:cxn>
                <a:cxn ang="0">
                  <a:pos x="8" y="8"/>
                </a:cxn>
                <a:cxn ang="0">
                  <a:pos x="53" y="0"/>
                </a:cxn>
                <a:cxn ang="0">
                  <a:pos x="62" y="8"/>
                </a:cxn>
                <a:cxn ang="0">
                  <a:pos x="75" y="45"/>
                </a:cxn>
                <a:cxn ang="0">
                  <a:pos x="44" y="71"/>
                </a:cxn>
                <a:cxn ang="0">
                  <a:pos x="18" y="71"/>
                </a:cxn>
                <a:cxn ang="0">
                  <a:pos x="0" y="34"/>
                </a:cxn>
              </a:cxnLst>
              <a:rect l="0" t="0" r="r" b="b"/>
              <a:pathLst>
                <a:path w="75" h="71">
                  <a:moveTo>
                    <a:pt x="0" y="34"/>
                  </a:moveTo>
                  <a:lnTo>
                    <a:pt x="8" y="8"/>
                  </a:lnTo>
                  <a:lnTo>
                    <a:pt x="53" y="0"/>
                  </a:lnTo>
                  <a:lnTo>
                    <a:pt x="62" y="8"/>
                  </a:lnTo>
                  <a:lnTo>
                    <a:pt x="75" y="45"/>
                  </a:lnTo>
                  <a:lnTo>
                    <a:pt x="44" y="71"/>
                  </a:lnTo>
                  <a:lnTo>
                    <a:pt x="18" y="71"/>
                  </a:lnTo>
                  <a:lnTo>
                    <a:pt x="0" y="3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6" name="Freeform 70"/>
            <p:cNvSpPr>
              <a:spLocks/>
            </p:cNvSpPr>
            <p:nvPr/>
          </p:nvSpPr>
          <p:spPr bwMode="ltGray">
            <a:xfrm>
              <a:off x="1463" y="666"/>
              <a:ext cx="40" cy="36"/>
            </a:xfrm>
            <a:custGeom>
              <a:avLst/>
              <a:gdLst/>
              <a:ahLst/>
              <a:cxnLst>
                <a:cxn ang="0">
                  <a:pos x="0" y="35"/>
                </a:cxn>
                <a:cxn ang="0">
                  <a:pos x="0" y="0"/>
                </a:cxn>
                <a:cxn ang="0">
                  <a:pos x="41" y="0"/>
                </a:cxn>
                <a:cxn ang="0">
                  <a:pos x="110" y="35"/>
                </a:cxn>
                <a:cxn ang="0">
                  <a:pos x="118" y="49"/>
                </a:cxn>
                <a:cxn ang="0">
                  <a:pos x="118" y="57"/>
                </a:cxn>
                <a:cxn ang="0">
                  <a:pos x="98" y="94"/>
                </a:cxn>
                <a:cxn ang="0">
                  <a:pos x="39" y="106"/>
                </a:cxn>
                <a:cxn ang="0">
                  <a:pos x="35" y="80"/>
                </a:cxn>
                <a:cxn ang="0">
                  <a:pos x="29" y="57"/>
                </a:cxn>
                <a:cxn ang="0">
                  <a:pos x="16" y="43"/>
                </a:cxn>
                <a:cxn ang="0">
                  <a:pos x="0" y="35"/>
                </a:cxn>
              </a:cxnLst>
              <a:rect l="0" t="0" r="r" b="b"/>
              <a:pathLst>
                <a:path w="118" h="106">
                  <a:moveTo>
                    <a:pt x="0" y="35"/>
                  </a:moveTo>
                  <a:lnTo>
                    <a:pt x="0" y="0"/>
                  </a:lnTo>
                  <a:lnTo>
                    <a:pt x="41" y="0"/>
                  </a:lnTo>
                  <a:lnTo>
                    <a:pt x="110" y="35"/>
                  </a:lnTo>
                  <a:lnTo>
                    <a:pt x="118" y="49"/>
                  </a:lnTo>
                  <a:lnTo>
                    <a:pt x="118" y="57"/>
                  </a:lnTo>
                  <a:lnTo>
                    <a:pt x="98" y="94"/>
                  </a:lnTo>
                  <a:lnTo>
                    <a:pt x="39" y="106"/>
                  </a:lnTo>
                  <a:lnTo>
                    <a:pt x="35" y="80"/>
                  </a:lnTo>
                  <a:lnTo>
                    <a:pt x="29" y="57"/>
                  </a:lnTo>
                  <a:lnTo>
                    <a:pt x="16" y="43"/>
                  </a:lnTo>
                  <a:lnTo>
                    <a:pt x="0" y="3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7" name="Freeform 71"/>
            <p:cNvSpPr>
              <a:spLocks/>
            </p:cNvSpPr>
            <p:nvPr/>
          </p:nvSpPr>
          <p:spPr bwMode="ltGray">
            <a:xfrm>
              <a:off x="1518" y="2206"/>
              <a:ext cx="41" cy="29"/>
            </a:xfrm>
            <a:custGeom>
              <a:avLst/>
              <a:gdLst/>
              <a:ahLst/>
              <a:cxnLst>
                <a:cxn ang="0">
                  <a:pos x="0" y="43"/>
                </a:cxn>
                <a:cxn ang="0">
                  <a:pos x="21" y="0"/>
                </a:cxn>
                <a:cxn ang="0">
                  <a:pos x="42" y="3"/>
                </a:cxn>
                <a:cxn ang="0">
                  <a:pos x="109" y="26"/>
                </a:cxn>
                <a:cxn ang="0">
                  <a:pos x="117" y="36"/>
                </a:cxn>
                <a:cxn ang="0">
                  <a:pos x="123" y="76"/>
                </a:cxn>
                <a:cxn ang="0">
                  <a:pos x="92" y="87"/>
                </a:cxn>
                <a:cxn ang="0">
                  <a:pos x="60" y="60"/>
                </a:cxn>
                <a:cxn ang="0">
                  <a:pos x="13" y="62"/>
                </a:cxn>
                <a:cxn ang="0">
                  <a:pos x="0" y="43"/>
                </a:cxn>
              </a:cxnLst>
              <a:rect l="0" t="0" r="r" b="b"/>
              <a:pathLst>
                <a:path w="123" h="87">
                  <a:moveTo>
                    <a:pt x="0" y="43"/>
                  </a:moveTo>
                  <a:lnTo>
                    <a:pt x="21" y="0"/>
                  </a:lnTo>
                  <a:lnTo>
                    <a:pt x="42" y="3"/>
                  </a:lnTo>
                  <a:lnTo>
                    <a:pt x="109" y="26"/>
                  </a:lnTo>
                  <a:lnTo>
                    <a:pt x="117" y="36"/>
                  </a:lnTo>
                  <a:lnTo>
                    <a:pt x="123" y="76"/>
                  </a:lnTo>
                  <a:lnTo>
                    <a:pt x="92" y="87"/>
                  </a:lnTo>
                  <a:lnTo>
                    <a:pt x="60" y="60"/>
                  </a:lnTo>
                  <a:lnTo>
                    <a:pt x="13" y="62"/>
                  </a:lnTo>
                  <a:lnTo>
                    <a:pt x="0" y="4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8" name="Freeform 72"/>
            <p:cNvSpPr>
              <a:spLocks/>
            </p:cNvSpPr>
            <p:nvPr/>
          </p:nvSpPr>
          <p:spPr bwMode="ltGray">
            <a:xfrm>
              <a:off x="1521" y="2076"/>
              <a:ext cx="23" cy="29"/>
            </a:xfrm>
            <a:custGeom>
              <a:avLst/>
              <a:gdLst/>
              <a:ahLst/>
              <a:cxnLst>
                <a:cxn ang="0">
                  <a:pos x="0" y="26"/>
                </a:cxn>
                <a:cxn ang="0">
                  <a:pos x="23" y="0"/>
                </a:cxn>
                <a:cxn ang="0">
                  <a:pos x="34" y="0"/>
                </a:cxn>
                <a:cxn ang="0">
                  <a:pos x="57" y="48"/>
                </a:cxn>
                <a:cxn ang="0">
                  <a:pos x="70" y="87"/>
                </a:cxn>
                <a:cxn ang="0">
                  <a:pos x="44" y="87"/>
                </a:cxn>
                <a:cxn ang="0">
                  <a:pos x="11" y="76"/>
                </a:cxn>
                <a:cxn ang="0">
                  <a:pos x="0" y="26"/>
                </a:cxn>
              </a:cxnLst>
              <a:rect l="0" t="0" r="r" b="b"/>
              <a:pathLst>
                <a:path w="70" h="87">
                  <a:moveTo>
                    <a:pt x="0" y="26"/>
                  </a:moveTo>
                  <a:lnTo>
                    <a:pt x="23" y="0"/>
                  </a:lnTo>
                  <a:lnTo>
                    <a:pt x="34" y="0"/>
                  </a:lnTo>
                  <a:lnTo>
                    <a:pt x="57" y="48"/>
                  </a:lnTo>
                  <a:lnTo>
                    <a:pt x="70" y="87"/>
                  </a:lnTo>
                  <a:lnTo>
                    <a:pt x="44" y="87"/>
                  </a:lnTo>
                  <a:lnTo>
                    <a:pt x="11" y="76"/>
                  </a:lnTo>
                  <a:lnTo>
                    <a:pt x="0" y="2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89" name="Freeform 73"/>
            <p:cNvSpPr>
              <a:spLocks/>
            </p:cNvSpPr>
            <p:nvPr/>
          </p:nvSpPr>
          <p:spPr bwMode="ltGray">
            <a:xfrm>
              <a:off x="1551" y="2044"/>
              <a:ext cx="11" cy="17"/>
            </a:xfrm>
            <a:custGeom>
              <a:avLst/>
              <a:gdLst/>
              <a:ahLst/>
              <a:cxnLst>
                <a:cxn ang="0">
                  <a:pos x="0" y="37"/>
                </a:cxn>
                <a:cxn ang="0">
                  <a:pos x="0" y="0"/>
                </a:cxn>
                <a:cxn ang="0">
                  <a:pos x="32" y="0"/>
                </a:cxn>
                <a:cxn ang="0">
                  <a:pos x="32" y="37"/>
                </a:cxn>
                <a:cxn ang="0">
                  <a:pos x="22" y="51"/>
                </a:cxn>
                <a:cxn ang="0">
                  <a:pos x="10" y="51"/>
                </a:cxn>
                <a:cxn ang="0">
                  <a:pos x="0" y="37"/>
                </a:cxn>
              </a:cxnLst>
              <a:rect l="0" t="0" r="r" b="b"/>
              <a:pathLst>
                <a:path w="32" h="51">
                  <a:moveTo>
                    <a:pt x="0" y="37"/>
                  </a:moveTo>
                  <a:lnTo>
                    <a:pt x="0" y="0"/>
                  </a:lnTo>
                  <a:lnTo>
                    <a:pt x="32" y="0"/>
                  </a:lnTo>
                  <a:lnTo>
                    <a:pt x="32" y="37"/>
                  </a:lnTo>
                  <a:lnTo>
                    <a:pt x="22" y="51"/>
                  </a:lnTo>
                  <a:lnTo>
                    <a:pt x="10" y="51"/>
                  </a:lnTo>
                  <a:lnTo>
                    <a:pt x="0" y="3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0" name="Freeform 74"/>
            <p:cNvSpPr>
              <a:spLocks/>
            </p:cNvSpPr>
            <p:nvPr/>
          </p:nvSpPr>
          <p:spPr bwMode="ltGray">
            <a:xfrm>
              <a:off x="1559" y="2101"/>
              <a:ext cx="10" cy="16"/>
            </a:xfrm>
            <a:custGeom>
              <a:avLst/>
              <a:gdLst/>
              <a:ahLst/>
              <a:cxnLst>
                <a:cxn ang="0">
                  <a:pos x="0" y="38"/>
                </a:cxn>
                <a:cxn ang="0">
                  <a:pos x="21" y="0"/>
                </a:cxn>
                <a:cxn ang="0">
                  <a:pos x="21" y="12"/>
                </a:cxn>
                <a:cxn ang="0">
                  <a:pos x="31" y="49"/>
                </a:cxn>
                <a:cxn ang="0">
                  <a:pos x="21" y="49"/>
                </a:cxn>
                <a:cxn ang="0">
                  <a:pos x="0" y="38"/>
                </a:cxn>
              </a:cxnLst>
              <a:rect l="0" t="0" r="r" b="b"/>
              <a:pathLst>
                <a:path w="31" h="49">
                  <a:moveTo>
                    <a:pt x="0" y="38"/>
                  </a:moveTo>
                  <a:lnTo>
                    <a:pt x="21" y="0"/>
                  </a:lnTo>
                  <a:lnTo>
                    <a:pt x="21" y="12"/>
                  </a:lnTo>
                  <a:lnTo>
                    <a:pt x="31" y="49"/>
                  </a:lnTo>
                  <a:lnTo>
                    <a:pt x="21" y="49"/>
                  </a:lnTo>
                  <a:lnTo>
                    <a:pt x="0" y="3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1" name="Freeform 75"/>
            <p:cNvSpPr>
              <a:spLocks/>
            </p:cNvSpPr>
            <p:nvPr/>
          </p:nvSpPr>
          <p:spPr bwMode="ltGray">
            <a:xfrm>
              <a:off x="1566" y="2076"/>
              <a:ext cx="30" cy="33"/>
            </a:xfrm>
            <a:custGeom>
              <a:avLst/>
              <a:gdLst/>
              <a:ahLst/>
              <a:cxnLst>
                <a:cxn ang="0">
                  <a:pos x="0" y="26"/>
                </a:cxn>
                <a:cxn ang="0">
                  <a:pos x="9" y="0"/>
                </a:cxn>
                <a:cxn ang="0">
                  <a:pos x="32" y="0"/>
                </a:cxn>
                <a:cxn ang="0">
                  <a:pos x="89" y="48"/>
                </a:cxn>
                <a:cxn ang="0">
                  <a:pos x="89" y="76"/>
                </a:cxn>
                <a:cxn ang="0">
                  <a:pos x="76" y="100"/>
                </a:cxn>
                <a:cxn ang="0">
                  <a:pos x="53" y="100"/>
                </a:cxn>
                <a:cxn ang="0">
                  <a:pos x="32" y="87"/>
                </a:cxn>
                <a:cxn ang="0">
                  <a:pos x="24" y="64"/>
                </a:cxn>
                <a:cxn ang="0">
                  <a:pos x="0" y="26"/>
                </a:cxn>
              </a:cxnLst>
              <a:rect l="0" t="0" r="r" b="b"/>
              <a:pathLst>
                <a:path w="89" h="100">
                  <a:moveTo>
                    <a:pt x="0" y="26"/>
                  </a:moveTo>
                  <a:lnTo>
                    <a:pt x="9" y="0"/>
                  </a:lnTo>
                  <a:lnTo>
                    <a:pt x="32" y="0"/>
                  </a:lnTo>
                  <a:lnTo>
                    <a:pt x="89" y="48"/>
                  </a:lnTo>
                  <a:lnTo>
                    <a:pt x="89" y="76"/>
                  </a:lnTo>
                  <a:lnTo>
                    <a:pt x="76" y="100"/>
                  </a:lnTo>
                  <a:lnTo>
                    <a:pt x="53" y="100"/>
                  </a:lnTo>
                  <a:lnTo>
                    <a:pt x="32" y="87"/>
                  </a:lnTo>
                  <a:lnTo>
                    <a:pt x="24" y="64"/>
                  </a:lnTo>
                  <a:lnTo>
                    <a:pt x="0" y="2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2" name="Freeform 76"/>
            <p:cNvSpPr>
              <a:spLocks/>
            </p:cNvSpPr>
            <p:nvPr/>
          </p:nvSpPr>
          <p:spPr bwMode="ltGray">
            <a:xfrm>
              <a:off x="1584" y="2122"/>
              <a:ext cx="12" cy="11"/>
            </a:xfrm>
            <a:custGeom>
              <a:avLst/>
              <a:gdLst/>
              <a:ahLst/>
              <a:cxnLst>
                <a:cxn ang="0">
                  <a:pos x="0" y="23"/>
                </a:cxn>
                <a:cxn ang="0">
                  <a:pos x="0" y="0"/>
                </a:cxn>
                <a:cxn ang="0">
                  <a:pos x="35" y="0"/>
                </a:cxn>
                <a:cxn ang="0">
                  <a:pos x="35" y="9"/>
                </a:cxn>
                <a:cxn ang="0">
                  <a:pos x="13" y="35"/>
                </a:cxn>
                <a:cxn ang="0">
                  <a:pos x="0" y="23"/>
                </a:cxn>
              </a:cxnLst>
              <a:rect l="0" t="0" r="r" b="b"/>
              <a:pathLst>
                <a:path w="35" h="35">
                  <a:moveTo>
                    <a:pt x="0" y="23"/>
                  </a:moveTo>
                  <a:lnTo>
                    <a:pt x="0" y="0"/>
                  </a:lnTo>
                  <a:lnTo>
                    <a:pt x="35" y="0"/>
                  </a:lnTo>
                  <a:lnTo>
                    <a:pt x="35" y="9"/>
                  </a:lnTo>
                  <a:lnTo>
                    <a:pt x="13" y="35"/>
                  </a:lnTo>
                  <a:lnTo>
                    <a:pt x="0" y="2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3" name="Freeform 77"/>
            <p:cNvSpPr>
              <a:spLocks/>
            </p:cNvSpPr>
            <p:nvPr/>
          </p:nvSpPr>
          <p:spPr bwMode="ltGray">
            <a:xfrm>
              <a:off x="1588" y="1337"/>
              <a:ext cx="25" cy="24"/>
            </a:xfrm>
            <a:custGeom>
              <a:avLst/>
              <a:gdLst/>
              <a:ahLst/>
              <a:cxnLst>
                <a:cxn ang="0">
                  <a:pos x="0" y="47"/>
                </a:cxn>
                <a:cxn ang="0">
                  <a:pos x="10" y="24"/>
                </a:cxn>
                <a:cxn ang="0">
                  <a:pos x="41" y="0"/>
                </a:cxn>
                <a:cxn ang="0">
                  <a:pos x="55" y="0"/>
                </a:cxn>
                <a:cxn ang="0">
                  <a:pos x="63" y="8"/>
                </a:cxn>
                <a:cxn ang="0">
                  <a:pos x="75" y="33"/>
                </a:cxn>
                <a:cxn ang="0">
                  <a:pos x="63" y="33"/>
                </a:cxn>
                <a:cxn ang="0">
                  <a:pos x="55" y="47"/>
                </a:cxn>
                <a:cxn ang="0">
                  <a:pos x="23" y="70"/>
                </a:cxn>
                <a:cxn ang="0">
                  <a:pos x="0" y="47"/>
                </a:cxn>
              </a:cxnLst>
              <a:rect l="0" t="0" r="r" b="b"/>
              <a:pathLst>
                <a:path w="75" h="70">
                  <a:moveTo>
                    <a:pt x="0" y="47"/>
                  </a:moveTo>
                  <a:lnTo>
                    <a:pt x="10" y="24"/>
                  </a:lnTo>
                  <a:lnTo>
                    <a:pt x="41" y="0"/>
                  </a:lnTo>
                  <a:lnTo>
                    <a:pt x="55" y="0"/>
                  </a:lnTo>
                  <a:lnTo>
                    <a:pt x="63" y="8"/>
                  </a:lnTo>
                  <a:lnTo>
                    <a:pt x="75" y="33"/>
                  </a:lnTo>
                  <a:lnTo>
                    <a:pt x="63" y="33"/>
                  </a:lnTo>
                  <a:lnTo>
                    <a:pt x="55" y="47"/>
                  </a:lnTo>
                  <a:lnTo>
                    <a:pt x="23" y="70"/>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4" name="Freeform 78"/>
            <p:cNvSpPr>
              <a:spLocks/>
            </p:cNvSpPr>
            <p:nvPr/>
          </p:nvSpPr>
          <p:spPr bwMode="ltGray">
            <a:xfrm>
              <a:off x="1596" y="2149"/>
              <a:ext cx="17" cy="14"/>
            </a:xfrm>
            <a:custGeom>
              <a:avLst/>
              <a:gdLst/>
              <a:ahLst/>
              <a:cxnLst>
                <a:cxn ang="0">
                  <a:pos x="0" y="28"/>
                </a:cxn>
                <a:cxn ang="0">
                  <a:pos x="8" y="0"/>
                </a:cxn>
                <a:cxn ang="0">
                  <a:pos x="52" y="0"/>
                </a:cxn>
                <a:cxn ang="0">
                  <a:pos x="52" y="28"/>
                </a:cxn>
                <a:cxn ang="0">
                  <a:pos x="42" y="42"/>
                </a:cxn>
                <a:cxn ang="0">
                  <a:pos x="18" y="42"/>
                </a:cxn>
                <a:cxn ang="0">
                  <a:pos x="0" y="28"/>
                </a:cxn>
              </a:cxnLst>
              <a:rect l="0" t="0" r="r" b="b"/>
              <a:pathLst>
                <a:path w="52" h="42">
                  <a:moveTo>
                    <a:pt x="0" y="28"/>
                  </a:moveTo>
                  <a:lnTo>
                    <a:pt x="8" y="0"/>
                  </a:lnTo>
                  <a:lnTo>
                    <a:pt x="52" y="0"/>
                  </a:lnTo>
                  <a:lnTo>
                    <a:pt x="52" y="28"/>
                  </a:lnTo>
                  <a:lnTo>
                    <a:pt x="42" y="42"/>
                  </a:lnTo>
                  <a:lnTo>
                    <a:pt x="18" y="42"/>
                  </a:lnTo>
                  <a:lnTo>
                    <a:pt x="0" y="2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5" name="Freeform 79"/>
            <p:cNvSpPr>
              <a:spLocks/>
            </p:cNvSpPr>
            <p:nvPr/>
          </p:nvSpPr>
          <p:spPr bwMode="ltGray">
            <a:xfrm>
              <a:off x="1554" y="1155"/>
              <a:ext cx="28" cy="34"/>
            </a:xfrm>
            <a:custGeom>
              <a:avLst/>
              <a:gdLst/>
              <a:ahLst/>
              <a:cxnLst>
                <a:cxn ang="0">
                  <a:pos x="0" y="78"/>
                </a:cxn>
                <a:cxn ang="0">
                  <a:pos x="17" y="14"/>
                </a:cxn>
                <a:cxn ang="0">
                  <a:pos x="38" y="5"/>
                </a:cxn>
                <a:cxn ang="0">
                  <a:pos x="38" y="0"/>
                </a:cxn>
                <a:cxn ang="0">
                  <a:pos x="85" y="28"/>
                </a:cxn>
                <a:cxn ang="0">
                  <a:pos x="80" y="69"/>
                </a:cxn>
                <a:cxn ang="0">
                  <a:pos x="52" y="93"/>
                </a:cxn>
                <a:cxn ang="0">
                  <a:pos x="4" y="100"/>
                </a:cxn>
                <a:cxn ang="0">
                  <a:pos x="0" y="78"/>
                </a:cxn>
              </a:cxnLst>
              <a:rect l="0" t="0" r="r" b="b"/>
              <a:pathLst>
                <a:path w="85" h="100">
                  <a:moveTo>
                    <a:pt x="0" y="78"/>
                  </a:moveTo>
                  <a:lnTo>
                    <a:pt x="17" y="14"/>
                  </a:lnTo>
                  <a:lnTo>
                    <a:pt x="38" y="5"/>
                  </a:lnTo>
                  <a:lnTo>
                    <a:pt x="38" y="0"/>
                  </a:lnTo>
                  <a:lnTo>
                    <a:pt x="85" y="28"/>
                  </a:lnTo>
                  <a:lnTo>
                    <a:pt x="80" y="69"/>
                  </a:lnTo>
                  <a:lnTo>
                    <a:pt x="52" y="93"/>
                  </a:lnTo>
                  <a:lnTo>
                    <a:pt x="4" y="100"/>
                  </a:lnTo>
                  <a:lnTo>
                    <a:pt x="0" y="7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6" name="Freeform 80"/>
            <p:cNvSpPr>
              <a:spLocks/>
            </p:cNvSpPr>
            <p:nvPr/>
          </p:nvSpPr>
          <p:spPr bwMode="ltGray">
            <a:xfrm>
              <a:off x="1607" y="2117"/>
              <a:ext cx="18" cy="20"/>
            </a:xfrm>
            <a:custGeom>
              <a:avLst/>
              <a:gdLst/>
              <a:ahLst/>
              <a:cxnLst>
                <a:cxn ang="0">
                  <a:pos x="0" y="36"/>
                </a:cxn>
                <a:cxn ang="0">
                  <a:pos x="0" y="0"/>
                </a:cxn>
                <a:cxn ang="0">
                  <a:pos x="41" y="0"/>
                </a:cxn>
                <a:cxn ang="0">
                  <a:pos x="54" y="36"/>
                </a:cxn>
                <a:cxn ang="0">
                  <a:pos x="31" y="59"/>
                </a:cxn>
                <a:cxn ang="0">
                  <a:pos x="18" y="59"/>
                </a:cxn>
                <a:cxn ang="0">
                  <a:pos x="0" y="36"/>
                </a:cxn>
              </a:cxnLst>
              <a:rect l="0" t="0" r="r" b="b"/>
              <a:pathLst>
                <a:path w="54" h="59">
                  <a:moveTo>
                    <a:pt x="0" y="36"/>
                  </a:moveTo>
                  <a:lnTo>
                    <a:pt x="0" y="0"/>
                  </a:lnTo>
                  <a:lnTo>
                    <a:pt x="41" y="0"/>
                  </a:lnTo>
                  <a:lnTo>
                    <a:pt x="54" y="36"/>
                  </a:lnTo>
                  <a:lnTo>
                    <a:pt x="31" y="59"/>
                  </a:lnTo>
                  <a:lnTo>
                    <a:pt x="18" y="59"/>
                  </a:lnTo>
                  <a:lnTo>
                    <a:pt x="0" y="3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7" name="Freeform 81"/>
            <p:cNvSpPr>
              <a:spLocks/>
            </p:cNvSpPr>
            <p:nvPr/>
          </p:nvSpPr>
          <p:spPr bwMode="ltGray">
            <a:xfrm>
              <a:off x="1628" y="2133"/>
              <a:ext cx="24" cy="16"/>
            </a:xfrm>
            <a:custGeom>
              <a:avLst/>
              <a:gdLst/>
              <a:ahLst/>
              <a:cxnLst>
                <a:cxn ang="0">
                  <a:pos x="0" y="25"/>
                </a:cxn>
                <a:cxn ang="0">
                  <a:pos x="15" y="0"/>
                </a:cxn>
                <a:cxn ang="0">
                  <a:pos x="34" y="0"/>
                </a:cxn>
                <a:cxn ang="0">
                  <a:pos x="70" y="25"/>
                </a:cxn>
                <a:cxn ang="0">
                  <a:pos x="70" y="48"/>
                </a:cxn>
                <a:cxn ang="0">
                  <a:pos x="15" y="48"/>
                </a:cxn>
                <a:cxn ang="0">
                  <a:pos x="0" y="25"/>
                </a:cxn>
              </a:cxnLst>
              <a:rect l="0" t="0" r="r" b="b"/>
              <a:pathLst>
                <a:path w="70" h="48">
                  <a:moveTo>
                    <a:pt x="0" y="25"/>
                  </a:moveTo>
                  <a:lnTo>
                    <a:pt x="15" y="0"/>
                  </a:lnTo>
                  <a:lnTo>
                    <a:pt x="34" y="0"/>
                  </a:lnTo>
                  <a:lnTo>
                    <a:pt x="70" y="25"/>
                  </a:lnTo>
                  <a:lnTo>
                    <a:pt x="70" y="48"/>
                  </a:lnTo>
                  <a:lnTo>
                    <a:pt x="15" y="48"/>
                  </a:lnTo>
                  <a:lnTo>
                    <a:pt x="0" y="2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8" name="Freeform 82"/>
            <p:cNvSpPr>
              <a:spLocks/>
            </p:cNvSpPr>
            <p:nvPr/>
          </p:nvSpPr>
          <p:spPr bwMode="ltGray">
            <a:xfrm>
              <a:off x="1637" y="1136"/>
              <a:ext cx="14" cy="12"/>
            </a:xfrm>
            <a:custGeom>
              <a:avLst/>
              <a:gdLst/>
              <a:ahLst/>
              <a:cxnLst>
                <a:cxn ang="0">
                  <a:pos x="0" y="12"/>
                </a:cxn>
                <a:cxn ang="0">
                  <a:pos x="8" y="0"/>
                </a:cxn>
                <a:cxn ang="0">
                  <a:pos x="38" y="5"/>
                </a:cxn>
                <a:cxn ang="0">
                  <a:pos x="44" y="12"/>
                </a:cxn>
                <a:cxn ang="0">
                  <a:pos x="31" y="37"/>
                </a:cxn>
                <a:cxn ang="0">
                  <a:pos x="8" y="37"/>
                </a:cxn>
                <a:cxn ang="0">
                  <a:pos x="0" y="12"/>
                </a:cxn>
              </a:cxnLst>
              <a:rect l="0" t="0" r="r" b="b"/>
              <a:pathLst>
                <a:path w="44" h="37">
                  <a:moveTo>
                    <a:pt x="0" y="12"/>
                  </a:moveTo>
                  <a:lnTo>
                    <a:pt x="8" y="0"/>
                  </a:lnTo>
                  <a:lnTo>
                    <a:pt x="38" y="5"/>
                  </a:lnTo>
                  <a:lnTo>
                    <a:pt x="44" y="12"/>
                  </a:lnTo>
                  <a:lnTo>
                    <a:pt x="31" y="37"/>
                  </a:lnTo>
                  <a:lnTo>
                    <a:pt x="8" y="37"/>
                  </a:lnTo>
                  <a:lnTo>
                    <a:pt x="0" y="1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499" name="Freeform 83"/>
            <p:cNvSpPr>
              <a:spLocks/>
            </p:cNvSpPr>
            <p:nvPr/>
          </p:nvSpPr>
          <p:spPr bwMode="ltGray">
            <a:xfrm>
              <a:off x="1783" y="2327"/>
              <a:ext cx="7" cy="5"/>
            </a:xfrm>
            <a:custGeom>
              <a:avLst/>
              <a:gdLst/>
              <a:ahLst/>
              <a:cxnLst>
                <a:cxn ang="0">
                  <a:pos x="0" y="0"/>
                </a:cxn>
                <a:cxn ang="0">
                  <a:pos x="16" y="2"/>
                </a:cxn>
                <a:cxn ang="0">
                  <a:pos x="21" y="5"/>
                </a:cxn>
                <a:cxn ang="0">
                  <a:pos x="15" y="14"/>
                </a:cxn>
                <a:cxn ang="0">
                  <a:pos x="8" y="16"/>
                </a:cxn>
                <a:cxn ang="0">
                  <a:pos x="0" y="14"/>
                </a:cxn>
                <a:cxn ang="0">
                  <a:pos x="0" y="0"/>
                </a:cxn>
              </a:cxnLst>
              <a:rect l="0" t="0" r="r" b="b"/>
              <a:pathLst>
                <a:path w="21" h="16">
                  <a:moveTo>
                    <a:pt x="0" y="0"/>
                  </a:moveTo>
                  <a:lnTo>
                    <a:pt x="16" y="2"/>
                  </a:lnTo>
                  <a:lnTo>
                    <a:pt x="21" y="5"/>
                  </a:lnTo>
                  <a:lnTo>
                    <a:pt x="15" y="14"/>
                  </a:lnTo>
                  <a:lnTo>
                    <a:pt x="8" y="16"/>
                  </a:lnTo>
                  <a:lnTo>
                    <a:pt x="0" y="14"/>
                  </a:lnTo>
                  <a:lnTo>
                    <a:pt x="0"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0" name="Freeform 84"/>
            <p:cNvSpPr>
              <a:spLocks/>
            </p:cNvSpPr>
            <p:nvPr/>
          </p:nvSpPr>
          <p:spPr bwMode="ltGray">
            <a:xfrm>
              <a:off x="1795" y="2302"/>
              <a:ext cx="7" cy="11"/>
            </a:xfrm>
            <a:custGeom>
              <a:avLst/>
              <a:gdLst/>
              <a:ahLst/>
              <a:cxnLst>
                <a:cxn ang="0">
                  <a:pos x="0" y="19"/>
                </a:cxn>
                <a:cxn ang="0">
                  <a:pos x="8" y="0"/>
                </a:cxn>
                <a:cxn ang="0">
                  <a:pos x="20" y="12"/>
                </a:cxn>
                <a:cxn ang="0">
                  <a:pos x="20" y="19"/>
                </a:cxn>
                <a:cxn ang="0">
                  <a:pos x="12" y="25"/>
                </a:cxn>
                <a:cxn ang="0">
                  <a:pos x="0" y="32"/>
                </a:cxn>
                <a:cxn ang="0">
                  <a:pos x="0" y="19"/>
                </a:cxn>
              </a:cxnLst>
              <a:rect l="0" t="0" r="r" b="b"/>
              <a:pathLst>
                <a:path w="20" h="32">
                  <a:moveTo>
                    <a:pt x="0" y="19"/>
                  </a:moveTo>
                  <a:lnTo>
                    <a:pt x="8" y="0"/>
                  </a:lnTo>
                  <a:lnTo>
                    <a:pt x="20" y="12"/>
                  </a:lnTo>
                  <a:lnTo>
                    <a:pt x="20" y="19"/>
                  </a:lnTo>
                  <a:lnTo>
                    <a:pt x="12" y="25"/>
                  </a:lnTo>
                  <a:lnTo>
                    <a:pt x="0" y="32"/>
                  </a:lnTo>
                  <a:lnTo>
                    <a:pt x="0" y="1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1" name="Freeform 85"/>
            <p:cNvSpPr>
              <a:spLocks/>
            </p:cNvSpPr>
            <p:nvPr/>
          </p:nvSpPr>
          <p:spPr bwMode="ltGray">
            <a:xfrm>
              <a:off x="2186" y="2386"/>
              <a:ext cx="17" cy="21"/>
            </a:xfrm>
            <a:custGeom>
              <a:avLst/>
              <a:gdLst/>
              <a:ahLst/>
              <a:cxnLst>
                <a:cxn ang="0">
                  <a:pos x="0" y="50"/>
                </a:cxn>
                <a:cxn ang="0">
                  <a:pos x="13" y="0"/>
                </a:cxn>
                <a:cxn ang="0">
                  <a:pos x="26" y="0"/>
                </a:cxn>
                <a:cxn ang="0">
                  <a:pos x="49" y="13"/>
                </a:cxn>
                <a:cxn ang="0">
                  <a:pos x="34" y="25"/>
                </a:cxn>
                <a:cxn ang="0">
                  <a:pos x="13" y="62"/>
                </a:cxn>
                <a:cxn ang="0">
                  <a:pos x="0" y="50"/>
                </a:cxn>
              </a:cxnLst>
              <a:rect l="0" t="0" r="r" b="b"/>
              <a:pathLst>
                <a:path w="49" h="62">
                  <a:moveTo>
                    <a:pt x="0" y="50"/>
                  </a:moveTo>
                  <a:lnTo>
                    <a:pt x="13" y="0"/>
                  </a:lnTo>
                  <a:lnTo>
                    <a:pt x="26" y="0"/>
                  </a:lnTo>
                  <a:lnTo>
                    <a:pt x="49" y="13"/>
                  </a:lnTo>
                  <a:lnTo>
                    <a:pt x="34" y="25"/>
                  </a:lnTo>
                  <a:lnTo>
                    <a:pt x="13" y="62"/>
                  </a:lnTo>
                  <a:lnTo>
                    <a:pt x="0" y="5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2" name="Freeform 86"/>
            <p:cNvSpPr>
              <a:spLocks/>
            </p:cNvSpPr>
            <p:nvPr/>
          </p:nvSpPr>
          <p:spPr bwMode="ltGray">
            <a:xfrm>
              <a:off x="2287" y="3000"/>
              <a:ext cx="14" cy="20"/>
            </a:xfrm>
            <a:custGeom>
              <a:avLst/>
              <a:gdLst/>
              <a:ahLst/>
              <a:cxnLst>
                <a:cxn ang="0">
                  <a:pos x="0" y="33"/>
                </a:cxn>
                <a:cxn ang="0">
                  <a:pos x="0" y="0"/>
                </a:cxn>
                <a:cxn ang="0">
                  <a:pos x="19" y="0"/>
                </a:cxn>
                <a:cxn ang="0">
                  <a:pos x="34" y="10"/>
                </a:cxn>
                <a:cxn ang="0">
                  <a:pos x="44" y="33"/>
                </a:cxn>
                <a:cxn ang="0">
                  <a:pos x="19" y="59"/>
                </a:cxn>
                <a:cxn ang="0">
                  <a:pos x="0" y="33"/>
                </a:cxn>
              </a:cxnLst>
              <a:rect l="0" t="0" r="r" b="b"/>
              <a:pathLst>
                <a:path w="44" h="59">
                  <a:moveTo>
                    <a:pt x="0" y="33"/>
                  </a:moveTo>
                  <a:lnTo>
                    <a:pt x="0" y="0"/>
                  </a:lnTo>
                  <a:lnTo>
                    <a:pt x="19" y="0"/>
                  </a:lnTo>
                  <a:lnTo>
                    <a:pt x="34" y="10"/>
                  </a:lnTo>
                  <a:lnTo>
                    <a:pt x="44" y="33"/>
                  </a:lnTo>
                  <a:lnTo>
                    <a:pt x="19" y="59"/>
                  </a:lnTo>
                  <a:lnTo>
                    <a:pt x="0" y="3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3" name="Freeform 87"/>
            <p:cNvSpPr>
              <a:spLocks/>
            </p:cNvSpPr>
            <p:nvPr/>
          </p:nvSpPr>
          <p:spPr bwMode="ltGray">
            <a:xfrm>
              <a:off x="2309" y="2987"/>
              <a:ext cx="18" cy="13"/>
            </a:xfrm>
            <a:custGeom>
              <a:avLst/>
              <a:gdLst/>
              <a:ahLst/>
              <a:cxnLst>
                <a:cxn ang="0">
                  <a:pos x="0" y="28"/>
                </a:cxn>
                <a:cxn ang="0">
                  <a:pos x="24" y="0"/>
                </a:cxn>
                <a:cxn ang="0">
                  <a:pos x="45" y="0"/>
                </a:cxn>
                <a:cxn ang="0">
                  <a:pos x="55" y="10"/>
                </a:cxn>
                <a:cxn ang="0">
                  <a:pos x="55" y="40"/>
                </a:cxn>
                <a:cxn ang="0">
                  <a:pos x="35" y="40"/>
                </a:cxn>
                <a:cxn ang="0">
                  <a:pos x="0" y="28"/>
                </a:cxn>
              </a:cxnLst>
              <a:rect l="0" t="0" r="r" b="b"/>
              <a:pathLst>
                <a:path w="55" h="40">
                  <a:moveTo>
                    <a:pt x="0" y="28"/>
                  </a:moveTo>
                  <a:lnTo>
                    <a:pt x="24" y="0"/>
                  </a:lnTo>
                  <a:lnTo>
                    <a:pt x="45" y="0"/>
                  </a:lnTo>
                  <a:lnTo>
                    <a:pt x="55" y="10"/>
                  </a:lnTo>
                  <a:lnTo>
                    <a:pt x="55" y="40"/>
                  </a:lnTo>
                  <a:lnTo>
                    <a:pt x="35" y="40"/>
                  </a:lnTo>
                  <a:lnTo>
                    <a:pt x="0" y="2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4" name="Freeform 88"/>
            <p:cNvSpPr>
              <a:spLocks/>
            </p:cNvSpPr>
            <p:nvPr/>
          </p:nvSpPr>
          <p:spPr bwMode="ltGray">
            <a:xfrm>
              <a:off x="2346" y="2231"/>
              <a:ext cx="15" cy="17"/>
            </a:xfrm>
            <a:custGeom>
              <a:avLst/>
              <a:gdLst/>
              <a:ahLst/>
              <a:cxnLst>
                <a:cxn ang="0">
                  <a:pos x="0" y="39"/>
                </a:cxn>
                <a:cxn ang="0">
                  <a:pos x="0" y="11"/>
                </a:cxn>
                <a:cxn ang="0">
                  <a:pos x="25" y="0"/>
                </a:cxn>
                <a:cxn ang="0">
                  <a:pos x="44" y="25"/>
                </a:cxn>
                <a:cxn ang="0">
                  <a:pos x="33" y="49"/>
                </a:cxn>
                <a:cxn ang="0">
                  <a:pos x="10" y="49"/>
                </a:cxn>
                <a:cxn ang="0">
                  <a:pos x="0" y="39"/>
                </a:cxn>
              </a:cxnLst>
              <a:rect l="0" t="0" r="r" b="b"/>
              <a:pathLst>
                <a:path w="44" h="49">
                  <a:moveTo>
                    <a:pt x="0" y="39"/>
                  </a:moveTo>
                  <a:lnTo>
                    <a:pt x="0" y="11"/>
                  </a:lnTo>
                  <a:lnTo>
                    <a:pt x="25" y="0"/>
                  </a:lnTo>
                  <a:lnTo>
                    <a:pt x="44" y="25"/>
                  </a:lnTo>
                  <a:lnTo>
                    <a:pt x="33" y="49"/>
                  </a:lnTo>
                  <a:lnTo>
                    <a:pt x="10" y="49"/>
                  </a:lnTo>
                  <a:lnTo>
                    <a:pt x="0" y="3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5" name="Freeform 89"/>
            <p:cNvSpPr>
              <a:spLocks/>
            </p:cNvSpPr>
            <p:nvPr/>
          </p:nvSpPr>
          <p:spPr bwMode="ltGray">
            <a:xfrm>
              <a:off x="2364" y="2271"/>
              <a:ext cx="16" cy="19"/>
            </a:xfrm>
            <a:custGeom>
              <a:avLst/>
              <a:gdLst/>
              <a:ahLst/>
              <a:cxnLst>
                <a:cxn ang="0">
                  <a:pos x="3" y="39"/>
                </a:cxn>
                <a:cxn ang="0">
                  <a:pos x="8" y="5"/>
                </a:cxn>
                <a:cxn ang="0">
                  <a:pos x="28" y="0"/>
                </a:cxn>
                <a:cxn ang="0">
                  <a:pos x="47" y="39"/>
                </a:cxn>
                <a:cxn ang="0">
                  <a:pos x="34" y="55"/>
                </a:cxn>
                <a:cxn ang="0">
                  <a:pos x="0" y="55"/>
                </a:cxn>
                <a:cxn ang="0">
                  <a:pos x="3" y="39"/>
                </a:cxn>
              </a:cxnLst>
              <a:rect l="0" t="0" r="r" b="b"/>
              <a:pathLst>
                <a:path w="47" h="55">
                  <a:moveTo>
                    <a:pt x="3" y="39"/>
                  </a:moveTo>
                  <a:lnTo>
                    <a:pt x="8" y="5"/>
                  </a:lnTo>
                  <a:lnTo>
                    <a:pt x="28" y="0"/>
                  </a:lnTo>
                  <a:lnTo>
                    <a:pt x="47" y="39"/>
                  </a:lnTo>
                  <a:lnTo>
                    <a:pt x="34" y="55"/>
                  </a:lnTo>
                  <a:lnTo>
                    <a:pt x="0" y="55"/>
                  </a:lnTo>
                  <a:lnTo>
                    <a:pt x="3" y="3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6" name="Freeform 90"/>
            <p:cNvSpPr>
              <a:spLocks/>
            </p:cNvSpPr>
            <p:nvPr/>
          </p:nvSpPr>
          <p:spPr bwMode="ltGray">
            <a:xfrm>
              <a:off x="2373" y="2236"/>
              <a:ext cx="13" cy="20"/>
            </a:xfrm>
            <a:custGeom>
              <a:avLst/>
              <a:gdLst/>
              <a:ahLst/>
              <a:cxnLst>
                <a:cxn ang="0">
                  <a:pos x="6" y="61"/>
                </a:cxn>
                <a:cxn ang="0">
                  <a:pos x="0" y="3"/>
                </a:cxn>
                <a:cxn ang="0">
                  <a:pos x="29" y="0"/>
                </a:cxn>
                <a:cxn ang="0">
                  <a:pos x="39" y="36"/>
                </a:cxn>
                <a:cxn ang="0">
                  <a:pos x="18" y="61"/>
                </a:cxn>
                <a:cxn ang="0">
                  <a:pos x="6" y="61"/>
                </a:cxn>
              </a:cxnLst>
              <a:rect l="0" t="0" r="r" b="b"/>
              <a:pathLst>
                <a:path w="39" h="61">
                  <a:moveTo>
                    <a:pt x="6" y="61"/>
                  </a:moveTo>
                  <a:lnTo>
                    <a:pt x="0" y="3"/>
                  </a:lnTo>
                  <a:lnTo>
                    <a:pt x="29" y="0"/>
                  </a:lnTo>
                  <a:lnTo>
                    <a:pt x="39" y="36"/>
                  </a:lnTo>
                  <a:lnTo>
                    <a:pt x="18" y="61"/>
                  </a:lnTo>
                  <a:lnTo>
                    <a:pt x="6" y="6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7" name="Freeform 91"/>
            <p:cNvSpPr>
              <a:spLocks/>
            </p:cNvSpPr>
            <p:nvPr/>
          </p:nvSpPr>
          <p:spPr bwMode="ltGray">
            <a:xfrm>
              <a:off x="2390" y="2272"/>
              <a:ext cx="15" cy="21"/>
            </a:xfrm>
            <a:custGeom>
              <a:avLst/>
              <a:gdLst/>
              <a:ahLst/>
              <a:cxnLst>
                <a:cxn ang="0">
                  <a:pos x="0" y="24"/>
                </a:cxn>
                <a:cxn ang="0">
                  <a:pos x="0" y="12"/>
                </a:cxn>
                <a:cxn ang="0">
                  <a:pos x="23" y="0"/>
                </a:cxn>
                <a:cxn ang="0">
                  <a:pos x="31" y="12"/>
                </a:cxn>
                <a:cxn ang="0">
                  <a:pos x="44" y="52"/>
                </a:cxn>
                <a:cxn ang="0">
                  <a:pos x="31" y="61"/>
                </a:cxn>
                <a:cxn ang="0">
                  <a:pos x="23" y="61"/>
                </a:cxn>
                <a:cxn ang="0">
                  <a:pos x="0" y="24"/>
                </a:cxn>
              </a:cxnLst>
              <a:rect l="0" t="0" r="r" b="b"/>
              <a:pathLst>
                <a:path w="44" h="61">
                  <a:moveTo>
                    <a:pt x="0" y="24"/>
                  </a:moveTo>
                  <a:lnTo>
                    <a:pt x="0" y="12"/>
                  </a:lnTo>
                  <a:lnTo>
                    <a:pt x="23" y="0"/>
                  </a:lnTo>
                  <a:lnTo>
                    <a:pt x="31" y="12"/>
                  </a:lnTo>
                  <a:lnTo>
                    <a:pt x="44" y="52"/>
                  </a:lnTo>
                  <a:lnTo>
                    <a:pt x="31" y="61"/>
                  </a:lnTo>
                  <a:lnTo>
                    <a:pt x="23" y="61"/>
                  </a:lnTo>
                  <a:lnTo>
                    <a:pt x="0" y="2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8" name="Freeform 92"/>
            <p:cNvSpPr>
              <a:spLocks/>
            </p:cNvSpPr>
            <p:nvPr/>
          </p:nvSpPr>
          <p:spPr bwMode="ltGray">
            <a:xfrm>
              <a:off x="2398" y="2245"/>
              <a:ext cx="26" cy="22"/>
            </a:xfrm>
            <a:custGeom>
              <a:avLst/>
              <a:gdLst/>
              <a:ahLst/>
              <a:cxnLst>
                <a:cxn ang="0">
                  <a:pos x="0" y="48"/>
                </a:cxn>
                <a:cxn ang="0">
                  <a:pos x="8" y="9"/>
                </a:cxn>
                <a:cxn ang="0">
                  <a:pos x="45" y="0"/>
                </a:cxn>
                <a:cxn ang="0">
                  <a:pos x="77" y="34"/>
                </a:cxn>
                <a:cxn ang="0">
                  <a:pos x="75" y="48"/>
                </a:cxn>
                <a:cxn ang="0">
                  <a:pos x="36" y="66"/>
                </a:cxn>
                <a:cxn ang="0">
                  <a:pos x="8" y="60"/>
                </a:cxn>
                <a:cxn ang="0">
                  <a:pos x="0" y="48"/>
                </a:cxn>
              </a:cxnLst>
              <a:rect l="0" t="0" r="r" b="b"/>
              <a:pathLst>
                <a:path w="77" h="66">
                  <a:moveTo>
                    <a:pt x="0" y="48"/>
                  </a:moveTo>
                  <a:lnTo>
                    <a:pt x="8" y="9"/>
                  </a:lnTo>
                  <a:lnTo>
                    <a:pt x="45" y="0"/>
                  </a:lnTo>
                  <a:lnTo>
                    <a:pt x="77" y="34"/>
                  </a:lnTo>
                  <a:lnTo>
                    <a:pt x="75" y="48"/>
                  </a:lnTo>
                  <a:lnTo>
                    <a:pt x="36" y="66"/>
                  </a:lnTo>
                  <a:lnTo>
                    <a:pt x="8" y="60"/>
                  </a:lnTo>
                  <a:lnTo>
                    <a:pt x="0" y="4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09" name="Freeform 93"/>
            <p:cNvSpPr>
              <a:spLocks/>
            </p:cNvSpPr>
            <p:nvPr/>
          </p:nvSpPr>
          <p:spPr bwMode="ltGray">
            <a:xfrm>
              <a:off x="2449" y="1039"/>
              <a:ext cx="141" cy="118"/>
            </a:xfrm>
            <a:custGeom>
              <a:avLst/>
              <a:gdLst/>
              <a:ahLst/>
              <a:cxnLst>
                <a:cxn ang="0">
                  <a:pos x="21" y="217"/>
                </a:cxn>
                <a:cxn ang="0">
                  <a:pos x="72" y="177"/>
                </a:cxn>
                <a:cxn ang="0">
                  <a:pos x="65" y="169"/>
                </a:cxn>
                <a:cxn ang="0">
                  <a:pos x="5" y="177"/>
                </a:cxn>
                <a:cxn ang="0">
                  <a:pos x="0" y="149"/>
                </a:cxn>
                <a:cxn ang="0">
                  <a:pos x="36" y="82"/>
                </a:cxn>
                <a:cxn ang="0">
                  <a:pos x="49" y="20"/>
                </a:cxn>
                <a:cxn ang="0">
                  <a:pos x="80" y="0"/>
                </a:cxn>
                <a:cxn ang="0">
                  <a:pos x="134" y="37"/>
                </a:cxn>
                <a:cxn ang="0">
                  <a:pos x="210" y="79"/>
                </a:cxn>
                <a:cxn ang="0">
                  <a:pos x="324" y="60"/>
                </a:cxn>
                <a:cxn ang="0">
                  <a:pos x="378" y="71"/>
                </a:cxn>
                <a:cxn ang="0">
                  <a:pos x="367" y="108"/>
                </a:cxn>
                <a:cxn ang="0">
                  <a:pos x="422" y="174"/>
                </a:cxn>
                <a:cxn ang="0">
                  <a:pos x="412" y="253"/>
                </a:cxn>
                <a:cxn ang="0">
                  <a:pos x="394" y="280"/>
                </a:cxn>
                <a:cxn ang="0">
                  <a:pos x="300" y="328"/>
                </a:cxn>
                <a:cxn ang="0">
                  <a:pos x="114" y="353"/>
                </a:cxn>
                <a:cxn ang="0">
                  <a:pos x="52" y="330"/>
                </a:cxn>
                <a:cxn ang="0">
                  <a:pos x="46" y="303"/>
                </a:cxn>
                <a:cxn ang="0">
                  <a:pos x="72" y="287"/>
                </a:cxn>
                <a:cxn ang="0">
                  <a:pos x="103" y="264"/>
                </a:cxn>
                <a:cxn ang="0">
                  <a:pos x="36" y="253"/>
                </a:cxn>
                <a:cxn ang="0">
                  <a:pos x="19" y="237"/>
                </a:cxn>
                <a:cxn ang="0">
                  <a:pos x="21" y="217"/>
                </a:cxn>
              </a:cxnLst>
              <a:rect l="0" t="0" r="r" b="b"/>
              <a:pathLst>
                <a:path w="422" h="353">
                  <a:moveTo>
                    <a:pt x="21" y="217"/>
                  </a:moveTo>
                  <a:lnTo>
                    <a:pt x="72" y="177"/>
                  </a:lnTo>
                  <a:lnTo>
                    <a:pt x="65" y="169"/>
                  </a:lnTo>
                  <a:lnTo>
                    <a:pt x="5" y="177"/>
                  </a:lnTo>
                  <a:lnTo>
                    <a:pt x="0" y="149"/>
                  </a:lnTo>
                  <a:lnTo>
                    <a:pt x="36" y="82"/>
                  </a:lnTo>
                  <a:lnTo>
                    <a:pt x="49" y="20"/>
                  </a:lnTo>
                  <a:lnTo>
                    <a:pt x="80" y="0"/>
                  </a:lnTo>
                  <a:lnTo>
                    <a:pt x="134" y="37"/>
                  </a:lnTo>
                  <a:lnTo>
                    <a:pt x="210" y="79"/>
                  </a:lnTo>
                  <a:lnTo>
                    <a:pt x="324" y="60"/>
                  </a:lnTo>
                  <a:lnTo>
                    <a:pt x="378" y="71"/>
                  </a:lnTo>
                  <a:lnTo>
                    <a:pt x="367" y="108"/>
                  </a:lnTo>
                  <a:lnTo>
                    <a:pt x="422" y="174"/>
                  </a:lnTo>
                  <a:lnTo>
                    <a:pt x="412" y="253"/>
                  </a:lnTo>
                  <a:lnTo>
                    <a:pt x="394" y="280"/>
                  </a:lnTo>
                  <a:lnTo>
                    <a:pt x="300" y="328"/>
                  </a:lnTo>
                  <a:lnTo>
                    <a:pt x="114" y="353"/>
                  </a:lnTo>
                  <a:lnTo>
                    <a:pt x="52" y="330"/>
                  </a:lnTo>
                  <a:lnTo>
                    <a:pt x="46" y="303"/>
                  </a:lnTo>
                  <a:lnTo>
                    <a:pt x="72" y="287"/>
                  </a:lnTo>
                  <a:lnTo>
                    <a:pt x="103" y="264"/>
                  </a:lnTo>
                  <a:lnTo>
                    <a:pt x="36" y="253"/>
                  </a:lnTo>
                  <a:lnTo>
                    <a:pt x="19" y="237"/>
                  </a:lnTo>
                  <a:lnTo>
                    <a:pt x="21" y="21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0" name="Freeform 94"/>
            <p:cNvSpPr>
              <a:spLocks/>
            </p:cNvSpPr>
            <p:nvPr/>
          </p:nvSpPr>
          <p:spPr bwMode="ltGray">
            <a:xfrm>
              <a:off x="2684" y="1279"/>
              <a:ext cx="128" cy="232"/>
            </a:xfrm>
            <a:custGeom>
              <a:avLst/>
              <a:gdLst/>
              <a:ahLst/>
              <a:cxnLst>
                <a:cxn ang="0">
                  <a:pos x="229" y="644"/>
                </a:cxn>
                <a:cxn ang="0">
                  <a:pos x="176" y="655"/>
                </a:cxn>
                <a:cxn ang="0">
                  <a:pos x="117" y="660"/>
                </a:cxn>
                <a:cxn ang="0">
                  <a:pos x="29" y="697"/>
                </a:cxn>
                <a:cxn ang="0">
                  <a:pos x="0" y="681"/>
                </a:cxn>
                <a:cxn ang="0">
                  <a:pos x="43" y="641"/>
                </a:cxn>
                <a:cxn ang="0">
                  <a:pos x="112" y="585"/>
                </a:cxn>
                <a:cxn ang="0">
                  <a:pos x="51" y="508"/>
                </a:cxn>
                <a:cxn ang="0">
                  <a:pos x="74" y="442"/>
                </a:cxn>
                <a:cxn ang="0">
                  <a:pos x="140" y="417"/>
                </a:cxn>
                <a:cxn ang="0">
                  <a:pos x="186" y="355"/>
                </a:cxn>
                <a:cxn ang="0">
                  <a:pos x="164" y="309"/>
                </a:cxn>
                <a:cxn ang="0">
                  <a:pos x="100" y="259"/>
                </a:cxn>
                <a:cxn ang="0">
                  <a:pos x="51" y="269"/>
                </a:cxn>
                <a:cxn ang="0">
                  <a:pos x="43" y="245"/>
                </a:cxn>
                <a:cxn ang="0">
                  <a:pos x="43" y="234"/>
                </a:cxn>
                <a:cxn ang="0">
                  <a:pos x="83" y="159"/>
                </a:cxn>
                <a:cxn ang="0">
                  <a:pos x="85" y="62"/>
                </a:cxn>
                <a:cxn ang="0">
                  <a:pos x="129" y="0"/>
                </a:cxn>
                <a:cxn ang="0">
                  <a:pos x="157" y="0"/>
                </a:cxn>
                <a:cxn ang="0">
                  <a:pos x="176" y="53"/>
                </a:cxn>
                <a:cxn ang="0">
                  <a:pos x="231" y="62"/>
                </a:cxn>
                <a:cxn ang="0">
                  <a:pos x="246" y="97"/>
                </a:cxn>
                <a:cxn ang="0">
                  <a:pos x="223" y="163"/>
                </a:cxn>
                <a:cxn ang="0">
                  <a:pos x="255" y="179"/>
                </a:cxn>
                <a:cxn ang="0">
                  <a:pos x="312" y="269"/>
                </a:cxn>
                <a:cxn ang="0">
                  <a:pos x="320" y="369"/>
                </a:cxn>
                <a:cxn ang="0">
                  <a:pos x="349" y="392"/>
                </a:cxn>
                <a:cxn ang="0">
                  <a:pos x="386" y="417"/>
                </a:cxn>
                <a:cxn ang="0">
                  <a:pos x="369" y="468"/>
                </a:cxn>
                <a:cxn ang="0">
                  <a:pos x="328" y="536"/>
                </a:cxn>
                <a:cxn ang="0">
                  <a:pos x="337" y="625"/>
                </a:cxn>
                <a:cxn ang="0">
                  <a:pos x="328" y="641"/>
                </a:cxn>
                <a:cxn ang="0">
                  <a:pos x="285" y="628"/>
                </a:cxn>
                <a:cxn ang="0">
                  <a:pos x="231" y="634"/>
                </a:cxn>
                <a:cxn ang="0">
                  <a:pos x="229" y="644"/>
                </a:cxn>
              </a:cxnLst>
              <a:rect l="0" t="0" r="r" b="b"/>
              <a:pathLst>
                <a:path w="386" h="697">
                  <a:moveTo>
                    <a:pt x="229" y="644"/>
                  </a:moveTo>
                  <a:lnTo>
                    <a:pt x="176" y="655"/>
                  </a:lnTo>
                  <a:lnTo>
                    <a:pt x="117" y="660"/>
                  </a:lnTo>
                  <a:lnTo>
                    <a:pt x="29" y="697"/>
                  </a:lnTo>
                  <a:lnTo>
                    <a:pt x="0" y="681"/>
                  </a:lnTo>
                  <a:lnTo>
                    <a:pt x="43" y="641"/>
                  </a:lnTo>
                  <a:lnTo>
                    <a:pt x="112" y="585"/>
                  </a:lnTo>
                  <a:lnTo>
                    <a:pt x="51" y="508"/>
                  </a:lnTo>
                  <a:lnTo>
                    <a:pt x="74" y="442"/>
                  </a:lnTo>
                  <a:lnTo>
                    <a:pt x="140" y="417"/>
                  </a:lnTo>
                  <a:lnTo>
                    <a:pt x="186" y="355"/>
                  </a:lnTo>
                  <a:lnTo>
                    <a:pt x="164" y="309"/>
                  </a:lnTo>
                  <a:lnTo>
                    <a:pt x="100" y="259"/>
                  </a:lnTo>
                  <a:lnTo>
                    <a:pt x="51" y="269"/>
                  </a:lnTo>
                  <a:lnTo>
                    <a:pt x="43" y="245"/>
                  </a:lnTo>
                  <a:lnTo>
                    <a:pt x="43" y="234"/>
                  </a:lnTo>
                  <a:lnTo>
                    <a:pt x="83" y="159"/>
                  </a:lnTo>
                  <a:lnTo>
                    <a:pt x="85" y="62"/>
                  </a:lnTo>
                  <a:lnTo>
                    <a:pt x="129" y="0"/>
                  </a:lnTo>
                  <a:lnTo>
                    <a:pt x="157" y="0"/>
                  </a:lnTo>
                  <a:lnTo>
                    <a:pt x="176" y="53"/>
                  </a:lnTo>
                  <a:lnTo>
                    <a:pt x="231" y="62"/>
                  </a:lnTo>
                  <a:lnTo>
                    <a:pt x="246" y="97"/>
                  </a:lnTo>
                  <a:lnTo>
                    <a:pt x="223" y="163"/>
                  </a:lnTo>
                  <a:lnTo>
                    <a:pt x="255" y="179"/>
                  </a:lnTo>
                  <a:lnTo>
                    <a:pt x="312" y="269"/>
                  </a:lnTo>
                  <a:lnTo>
                    <a:pt x="320" y="369"/>
                  </a:lnTo>
                  <a:lnTo>
                    <a:pt x="349" y="392"/>
                  </a:lnTo>
                  <a:lnTo>
                    <a:pt x="386" y="417"/>
                  </a:lnTo>
                  <a:lnTo>
                    <a:pt x="369" y="468"/>
                  </a:lnTo>
                  <a:lnTo>
                    <a:pt x="328" y="536"/>
                  </a:lnTo>
                  <a:lnTo>
                    <a:pt x="337" y="625"/>
                  </a:lnTo>
                  <a:lnTo>
                    <a:pt x="328" y="641"/>
                  </a:lnTo>
                  <a:lnTo>
                    <a:pt x="285" y="628"/>
                  </a:lnTo>
                  <a:lnTo>
                    <a:pt x="231" y="634"/>
                  </a:lnTo>
                  <a:lnTo>
                    <a:pt x="229" y="64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1" name="Freeform 95"/>
            <p:cNvSpPr>
              <a:spLocks/>
            </p:cNvSpPr>
            <p:nvPr/>
          </p:nvSpPr>
          <p:spPr bwMode="ltGray">
            <a:xfrm>
              <a:off x="2631" y="1375"/>
              <a:ext cx="52" cy="77"/>
            </a:xfrm>
            <a:custGeom>
              <a:avLst/>
              <a:gdLst/>
              <a:ahLst/>
              <a:cxnLst>
                <a:cxn ang="0">
                  <a:pos x="0" y="182"/>
                </a:cxn>
                <a:cxn ang="0">
                  <a:pos x="24" y="135"/>
                </a:cxn>
                <a:cxn ang="0">
                  <a:pos x="10" y="85"/>
                </a:cxn>
                <a:cxn ang="0">
                  <a:pos x="52" y="63"/>
                </a:cxn>
                <a:cxn ang="0">
                  <a:pos x="58" y="12"/>
                </a:cxn>
                <a:cxn ang="0">
                  <a:pos x="116" y="0"/>
                </a:cxn>
                <a:cxn ang="0">
                  <a:pos x="156" y="21"/>
                </a:cxn>
                <a:cxn ang="0">
                  <a:pos x="131" y="83"/>
                </a:cxn>
                <a:cxn ang="0">
                  <a:pos x="141" y="156"/>
                </a:cxn>
                <a:cxn ang="0">
                  <a:pos x="107" y="224"/>
                </a:cxn>
                <a:cxn ang="0">
                  <a:pos x="62" y="229"/>
                </a:cxn>
                <a:cxn ang="0">
                  <a:pos x="0" y="182"/>
                </a:cxn>
              </a:cxnLst>
              <a:rect l="0" t="0" r="r" b="b"/>
              <a:pathLst>
                <a:path w="156" h="229">
                  <a:moveTo>
                    <a:pt x="0" y="182"/>
                  </a:moveTo>
                  <a:lnTo>
                    <a:pt x="24" y="135"/>
                  </a:lnTo>
                  <a:lnTo>
                    <a:pt x="10" y="85"/>
                  </a:lnTo>
                  <a:lnTo>
                    <a:pt x="52" y="63"/>
                  </a:lnTo>
                  <a:lnTo>
                    <a:pt x="58" y="12"/>
                  </a:lnTo>
                  <a:lnTo>
                    <a:pt x="116" y="0"/>
                  </a:lnTo>
                  <a:lnTo>
                    <a:pt x="156" y="21"/>
                  </a:lnTo>
                  <a:lnTo>
                    <a:pt x="131" y="83"/>
                  </a:lnTo>
                  <a:lnTo>
                    <a:pt x="141" y="156"/>
                  </a:lnTo>
                  <a:lnTo>
                    <a:pt x="107" y="224"/>
                  </a:lnTo>
                  <a:lnTo>
                    <a:pt x="62" y="229"/>
                  </a:lnTo>
                  <a:lnTo>
                    <a:pt x="0" y="18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2" name="Freeform 96"/>
            <p:cNvSpPr>
              <a:spLocks/>
            </p:cNvSpPr>
            <p:nvPr/>
          </p:nvSpPr>
          <p:spPr bwMode="ltGray">
            <a:xfrm>
              <a:off x="2673" y="1282"/>
              <a:ext cx="20" cy="18"/>
            </a:xfrm>
            <a:custGeom>
              <a:avLst/>
              <a:gdLst/>
              <a:ahLst/>
              <a:cxnLst>
                <a:cxn ang="0">
                  <a:pos x="0" y="36"/>
                </a:cxn>
                <a:cxn ang="0">
                  <a:pos x="42" y="0"/>
                </a:cxn>
                <a:cxn ang="0">
                  <a:pos x="60" y="15"/>
                </a:cxn>
                <a:cxn ang="0">
                  <a:pos x="60" y="31"/>
                </a:cxn>
                <a:cxn ang="0">
                  <a:pos x="39" y="54"/>
                </a:cxn>
                <a:cxn ang="0">
                  <a:pos x="5" y="47"/>
                </a:cxn>
                <a:cxn ang="0">
                  <a:pos x="0" y="36"/>
                </a:cxn>
              </a:cxnLst>
              <a:rect l="0" t="0" r="r" b="b"/>
              <a:pathLst>
                <a:path w="60" h="54">
                  <a:moveTo>
                    <a:pt x="0" y="36"/>
                  </a:moveTo>
                  <a:lnTo>
                    <a:pt x="42" y="0"/>
                  </a:lnTo>
                  <a:lnTo>
                    <a:pt x="60" y="15"/>
                  </a:lnTo>
                  <a:lnTo>
                    <a:pt x="60" y="31"/>
                  </a:lnTo>
                  <a:lnTo>
                    <a:pt x="39" y="54"/>
                  </a:lnTo>
                  <a:lnTo>
                    <a:pt x="5" y="47"/>
                  </a:lnTo>
                  <a:lnTo>
                    <a:pt x="0" y="3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3" name="Freeform 97"/>
            <p:cNvSpPr>
              <a:spLocks/>
            </p:cNvSpPr>
            <p:nvPr/>
          </p:nvSpPr>
          <p:spPr bwMode="ltGray">
            <a:xfrm>
              <a:off x="2686" y="1169"/>
              <a:ext cx="11" cy="20"/>
            </a:xfrm>
            <a:custGeom>
              <a:avLst/>
              <a:gdLst/>
              <a:ahLst/>
              <a:cxnLst>
                <a:cxn ang="0">
                  <a:pos x="0" y="50"/>
                </a:cxn>
                <a:cxn ang="0">
                  <a:pos x="13" y="0"/>
                </a:cxn>
                <a:cxn ang="0">
                  <a:pos x="21" y="0"/>
                </a:cxn>
                <a:cxn ang="0">
                  <a:pos x="33" y="10"/>
                </a:cxn>
                <a:cxn ang="0">
                  <a:pos x="33" y="24"/>
                </a:cxn>
                <a:cxn ang="0">
                  <a:pos x="21" y="59"/>
                </a:cxn>
                <a:cxn ang="0">
                  <a:pos x="13" y="59"/>
                </a:cxn>
                <a:cxn ang="0">
                  <a:pos x="0" y="50"/>
                </a:cxn>
              </a:cxnLst>
              <a:rect l="0" t="0" r="r" b="b"/>
              <a:pathLst>
                <a:path w="33" h="59">
                  <a:moveTo>
                    <a:pt x="0" y="50"/>
                  </a:moveTo>
                  <a:lnTo>
                    <a:pt x="13" y="0"/>
                  </a:lnTo>
                  <a:lnTo>
                    <a:pt x="21" y="0"/>
                  </a:lnTo>
                  <a:lnTo>
                    <a:pt x="33" y="10"/>
                  </a:lnTo>
                  <a:lnTo>
                    <a:pt x="33" y="24"/>
                  </a:lnTo>
                  <a:lnTo>
                    <a:pt x="21" y="59"/>
                  </a:lnTo>
                  <a:lnTo>
                    <a:pt x="13" y="59"/>
                  </a:lnTo>
                  <a:lnTo>
                    <a:pt x="0" y="5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4" name="Freeform 98"/>
            <p:cNvSpPr>
              <a:spLocks/>
            </p:cNvSpPr>
            <p:nvPr/>
          </p:nvSpPr>
          <p:spPr bwMode="ltGray">
            <a:xfrm>
              <a:off x="2831" y="1745"/>
              <a:ext cx="15" cy="16"/>
            </a:xfrm>
            <a:custGeom>
              <a:avLst/>
              <a:gdLst/>
              <a:ahLst/>
              <a:cxnLst>
                <a:cxn ang="0">
                  <a:pos x="0" y="37"/>
                </a:cxn>
                <a:cxn ang="0">
                  <a:pos x="0" y="9"/>
                </a:cxn>
                <a:cxn ang="0">
                  <a:pos x="18" y="0"/>
                </a:cxn>
                <a:cxn ang="0">
                  <a:pos x="44" y="9"/>
                </a:cxn>
                <a:cxn ang="0">
                  <a:pos x="44" y="23"/>
                </a:cxn>
                <a:cxn ang="0">
                  <a:pos x="31" y="37"/>
                </a:cxn>
                <a:cxn ang="0">
                  <a:pos x="10" y="46"/>
                </a:cxn>
                <a:cxn ang="0">
                  <a:pos x="0" y="37"/>
                </a:cxn>
              </a:cxnLst>
              <a:rect l="0" t="0" r="r" b="b"/>
              <a:pathLst>
                <a:path w="44" h="46">
                  <a:moveTo>
                    <a:pt x="0" y="37"/>
                  </a:moveTo>
                  <a:lnTo>
                    <a:pt x="0" y="9"/>
                  </a:lnTo>
                  <a:lnTo>
                    <a:pt x="18" y="0"/>
                  </a:lnTo>
                  <a:lnTo>
                    <a:pt x="44" y="9"/>
                  </a:lnTo>
                  <a:lnTo>
                    <a:pt x="44" y="23"/>
                  </a:lnTo>
                  <a:lnTo>
                    <a:pt x="31" y="37"/>
                  </a:lnTo>
                  <a:lnTo>
                    <a:pt x="10" y="46"/>
                  </a:lnTo>
                  <a:lnTo>
                    <a:pt x="0" y="3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5" name="Freeform 99"/>
            <p:cNvSpPr>
              <a:spLocks/>
            </p:cNvSpPr>
            <p:nvPr/>
          </p:nvSpPr>
          <p:spPr bwMode="ltGray">
            <a:xfrm>
              <a:off x="1851" y="3706"/>
              <a:ext cx="30" cy="22"/>
            </a:xfrm>
            <a:custGeom>
              <a:avLst/>
              <a:gdLst/>
              <a:ahLst/>
              <a:cxnLst>
                <a:cxn ang="0">
                  <a:pos x="89" y="22"/>
                </a:cxn>
                <a:cxn ang="0">
                  <a:pos x="81" y="40"/>
                </a:cxn>
                <a:cxn ang="0">
                  <a:pos x="40" y="40"/>
                </a:cxn>
                <a:cxn ang="0">
                  <a:pos x="32" y="40"/>
                </a:cxn>
                <a:cxn ang="0">
                  <a:pos x="0" y="66"/>
                </a:cxn>
                <a:cxn ang="0">
                  <a:pos x="16" y="14"/>
                </a:cxn>
                <a:cxn ang="0">
                  <a:pos x="24" y="14"/>
                </a:cxn>
                <a:cxn ang="0">
                  <a:pos x="32" y="1"/>
                </a:cxn>
                <a:cxn ang="0">
                  <a:pos x="69" y="0"/>
                </a:cxn>
                <a:cxn ang="0">
                  <a:pos x="89" y="4"/>
                </a:cxn>
                <a:cxn ang="0">
                  <a:pos x="89" y="22"/>
                </a:cxn>
              </a:cxnLst>
              <a:rect l="0" t="0" r="r" b="b"/>
              <a:pathLst>
                <a:path w="89" h="66">
                  <a:moveTo>
                    <a:pt x="89" y="22"/>
                  </a:moveTo>
                  <a:lnTo>
                    <a:pt x="81" y="40"/>
                  </a:lnTo>
                  <a:lnTo>
                    <a:pt x="40" y="40"/>
                  </a:lnTo>
                  <a:lnTo>
                    <a:pt x="32" y="40"/>
                  </a:lnTo>
                  <a:lnTo>
                    <a:pt x="0" y="66"/>
                  </a:lnTo>
                  <a:lnTo>
                    <a:pt x="16" y="14"/>
                  </a:lnTo>
                  <a:lnTo>
                    <a:pt x="24" y="14"/>
                  </a:lnTo>
                  <a:lnTo>
                    <a:pt x="32" y="1"/>
                  </a:lnTo>
                  <a:lnTo>
                    <a:pt x="69" y="0"/>
                  </a:lnTo>
                  <a:lnTo>
                    <a:pt x="89" y="4"/>
                  </a:lnTo>
                  <a:lnTo>
                    <a:pt x="89" y="2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6" name="Freeform 100"/>
            <p:cNvSpPr>
              <a:spLocks/>
            </p:cNvSpPr>
            <p:nvPr/>
          </p:nvSpPr>
          <p:spPr bwMode="ltGray">
            <a:xfrm>
              <a:off x="1891" y="3706"/>
              <a:ext cx="25" cy="19"/>
            </a:xfrm>
            <a:custGeom>
              <a:avLst/>
              <a:gdLst/>
              <a:ahLst/>
              <a:cxnLst>
                <a:cxn ang="0">
                  <a:pos x="10" y="24"/>
                </a:cxn>
                <a:cxn ang="0">
                  <a:pos x="27" y="1"/>
                </a:cxn>
                <a:cxn ang="0">
                  <a:pos x="56" y="0"/>
                </a:cxn>
                <a:cxn ang="0">
                  <a:pos x="73" y="10"/>
                </a:cxn>
                <a:cxn ang="0">
                  <a:pos x="76" y="24"/>
                </a:cxn>
                <a:cxn ang="0">
                  <a:pos x="76" y="38"/>
                </a:cxn>
                <a:cxn ang="0">
                  <a:pos x="52" y="57"/>
                </a:cxn>
                <a:cxn ang="0">
                  <a:pos x="23" y="50"/>
                </a:cxn>
                <a:cxn ang="0">
                  <a:pos x="0" y="47"/>
                </a:cxn>
                <a:cxn ang="0">
                  <a:pos x="0" y="33"/>
                </a:cxn>
                <a:cxn ang="0">
                  <a:pos x="10" y="24"/>
                </a:cxn>
              </a:cxnLst>
              <a:rect l="0" t="0" r="r" b="b"/>
              <a:pathLst>
                <a:path w="76" h="57">
                  <a:moveTo>
                    <a:pt x="10" y="24"/>
                  </a:moveTo>
                  <a:lnTo>
                    <a:pt x="27" y="1"/>
                  </a:lnTo>
                  <a:lnTo>
                    <a:pt x="56" y="0"/>
                  </a:lnTo>
                  <a:lnTo>
                    <a:pt x="73" y="10"/>
                  </a:lnTo>
                  <a:lnTo>
                    <a:pt x="76" y="24"/>
                  </a:lnTo>
                  <a:lnTo>
                    <a:pt x="76" y="38"/>
                  </a:lnTo>
                  <a:lnTo>
                    <a:pt x="52" y="57"/>
                  </a:lnTo>
                  <a:lnTo>
                    <a:pt x="23" y="50"/>
                  </a:lnTo>
                  <a:lnTo>
                    <a:pt x="0" y="47"/>
                  </a:lnTo>
                  <a:lnTo>
                    <a:pt x="0" y="33"/>
                  </a:lnTo>
                  <a:lnTo>
                    <a:pt x="10" y="2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7" name="Freeform 101"/>
            <p:cNvSpPr>
              <a:spLocks/>
            </p:cNvSpPr>
            <p:nvPr/>
          </p:nvSpPr>
          <p:spPr bwMode="ltGray">
            <a:xfrm>
              <a:off x="1425" y="2117"/>
              <a:ext cx="164" cy="78"/>
            </a:xfrm>
            <a:custGeom>
              <a:avLst/>
              <a:gdLst/>
              <a:ahLst/>
              <a:cxnLst>
                <a:cxn ang="0">
                  <a:pos x="474" y="193"/>
                </a:cxn>
                <a:cxn ang="0">
                  <a:pos x="492" y="184"/>
                </a:cxn>
                <a:cxn ang="0">
                  <a:pos x="492" y="139"/>
                </a:cxn>
                <a:cxn ang="0">
                  <a:pos x="489" y="125"/>
                </a:cxn>
                <a:cxn ang="0">
                  <a:pos x="437" y="113"/>
                </a:cxn>
                <a:cxn ang="0">
                  <a:pos x="393" y="74"/>
                </a:cxn>
                <a:cxn ang="0">
                  <a:pos x="363" y="63"/>
                </a:cxn>
                <a:cxn ang="0">
                  <a:pos x="321" y="29"/>
                </a:cxn>
                <a:cxn ang="0">
                  <a:pos x="238" y="14"/>
                </a:cxn>
                <a:cxn ang="0">
                  <a:pos x="163" y="0"/>
                </a:cxn>
                <a:cxn ang="0">
                  <a:pos x="101" y="7"/>
                </a:cxn>
                <a:cxn ang="0">
                  <a:pos x="49" y="14"/>
                </a:cxn>
                <a:cxn ang="0">
                  <a:pos x="5" y="47"/>
                </a:cxn>
                <a:cxn ang="0">
                  <a:pos x="0" y="99"/>
                </a:cxn>
                <a:cxn ang="0">
                  <a:pos x="49" y="103"/>
                </a:cxn>
                <a:cxn ang="0">
                  <a:pos x="85" y="81"/>
                </a:cxn>
                <a:cxn ang="0">
                  <a:pos x="85" y="58"/>
                </a:cxn>
                <a:cxn ang="0">
                  <a:pos x="124" y="63"/>
                </a:cxn>
                <a:cxn ang="0">
                  <a:pos x="269" y="137"/>
                </a:cxn>
                <a:cxn ang="0">
                  <a:pos x="302" y="173"/>
                </a:cxn>
                <a:cxn ang="0">
                  <a:pos x="306" y="228"/>
                </a:cxn>
                <a:cxn ang="0">
                  <a:pos x="339" y="233"/>
                </a:cxn>
                <a:cxn ang="0">
                  <a:pos x="380" y="219"/>
                </a:cxn>
                <a:cxn ang="0">
                  <a:pos x="407" y="193"/>
                </a:cxn>
                <a:cxn ang="0">
                  <a:pos x="455" y="197"/>
                </a:cxn>
                <a:cxn ang="0">
                  <a:pos x="474" y="193"/>
                </a:cxn>
              </a:cxnLst>
              <a:rect l="0" t="0" r="r" b="b"/>
              <a:pathLst>
                <a:path w="492" h="233">
                  <a:moveTo>
                    <a:pt x="474" y="193"/>
                  </a:moveTo>
                  <a:lnTo>
                    <a:pt x="492" y="184"/>
                  </a:lnTo>
                  <a:lnTo>
                    <a:pt x="492" y="139"/>
                  </a:lnTo>
                  <a:lnTo>
                    <a:pt x="489" y="125"/>
                  </a:lnTo>
                  <a:lnTo>
                    <a:pt x="437" y="113"/>
                  </a:lnTo>
                  <a:lnTo>
                    <a:pt x="393" y="74"/>
                  </a:lnTo>
                  <a:lnTo>
                    <a:pt x="363" y="63"/>
                  </a:lnTo>
                  <a:lnTo>
                    <a:pt x="321" y="29"/>
                  </a:lnTo>
                  <a:lnTo>
                    <a:pt x="238" y="14"/>
                  </a:lnTo>
                  <a:lnTo>
                    <a:pt x="163" y="0"/>
                  </a:lnTo>
                  <a:lnTo>
                    <a:pt x="101" y="7"/>
                  </a:lnTo>
                  <a:lnTo>
                    <a:pt x="49" y="14"/>
                  </a:lnTo>
                  <a:lnTo>
                    <a:pt x="5" y="47"/>
                  </a:lnTo>
                  <a:lnTo>
                    <a:pt x="0" y="99"/>
                  </a:lnTo>
                  <a:lnTo>
                    <a:pt x="49" y="103"/>
                  </a:lnTo>
                  <a:lnTo>
                    <a:pt x="85" y="81"/>
                  </a:lnTo>
                  <a:lnTo>
                    <a:pt x="85" y="58"/>
                  </a:lnTo>
                  <a:lnTo>
                    <a:pt x="124" y="63"/>
                  </a:lnTo>
                  <a:lnTo>
                    <a:pt x="269" y="137"/>
                  </a:lnTo>
                  <a:lnTo>
                    <a:pt x="302" y="173"/>
                  </a:lnTo>
                  <a:lnTo>
                    <a:pt x="306" y="228"/>
                  </a:lnTo>
                  <a:lnTo>
                    <a:pt x="339" y="233"/>
                  </a:lnTo>
                  <a:lnTo>
                    <a:pt x="380" y="219"/>
                  </a:lnTo>
                  <a:lnTo>
                    <a:pt x="407" y="193"/>
                  </a:lnTo>
                  <a:lnTo>
                    <a:pt x="455" y="197"/>
                  </a:lnTo>
                  <a:lnTo>
                    <a:pt x="474" y="19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8" name="Freeform 102"/>
            <p:cNvSpPr>
              <a:spLocks/>
            </p:cNvSpPr>
            <p:nvPr/>
          </p:nvSpPr>
          <p:spPr bwMode="ltGray">
            <a:xfrm>
              <a:off x="1654" y="984"/>
              <a:ext cx="21" cy="20"/>
            </a:xfrm>
            <a:custGeom>
              <a:avLst/>
              <a:gdLst/>
              <a:ahLst/>
              <a:cxnLst>
                <a:cxn ang="0">
                  <a:pos x="44" y="0"/>
                </a:cxn>
                <a:cxn ang="0">
                  <a:pos x="65" y="15"/>
                </a:cxn>
                <a:cxn ang="0">
                  <a:pos x="54" y="36"/>
                </a:cxn>
                <a:cxn ang="0">
                  <a:pos x="36" y="57"/>
                </a:cxn>
                <a:cxn ang="0">
                  <a:pos x="0" y="61"/>
                </a:cxn>
                <a:cxn ang="0">
                  <a:pos x="8" y="1"/>
                </a:cxn>
                <a:cxn ang="0">
                  <a:pos x="30" y="0"/>
                </a:cxn>
                <a:cxn ang="0">
                  <a:pos x="44" y="0"/>
                </a:cxn>
              </a:cxnLst>
              <a:rect l="0" t="0" r="r" b="b"/>
              <a:pathLst>
                <a:path w="65" h="61">
                  <a:moveTo>
                    <a:pt x="44" y="0"/>
                  </a:moveTo>
                  <a:lnTo>
                    <a:pt x="65" y="15"/>
                  </a:lnTo>
                  <a:lnTo>
                    <a:pt x="54" y="36"/>
                  </a:lnTo>
                  <a:lnTo>
                    <a:pt x="36" y="57"/>
                  </a:lnTo>
                  <a:lnTo>
                    <a:pt x="0" y="61"/>
                  </a:lnTo>
                  <a:lnTo>
                    <a:pt x="8" y="1"/>
                  </a:lnTo>
                  <a:lnTo>
                    <a:pt x="30" y="0"/>
                  </a:lnTo>
                  <a:lnTo>
                    <a:pt x="44"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19" name="Freeform 103"/>
            <p:cNvSpPr>
              <a:spLocks/>
            </p:cNvSpPr>
            <p:nvPr/>
          </p:nvSpPr>
          <p:spPr bwMode="ltGray">
            <a:xfrm>
              <a:off x="1462" y="834"/>
              <a:ext cx="55" cy="61"/>
            </a:xfrm>
            <a:custGeom>
              <a:avLst/>
              <a:gdLst/>
              <a:ahLst/>
              <a:cxnLst>
                <a:cxn ang="0">
                  <a:pos x="88" y="0"/>
                </a:cxn>
                <a:cxn ang="0">
                  <a:pos x="124" y="10"/>
                </a:cxn>
                <a:cxn ang="0">
                  <a:pos x="140" y="22"/>
                </a:cxn>
                <a:cxn ang="0">
                  <a:pos x="167" y="70"/>
                </a:cxn>
                <a:cxn ang="0">
                  <a:pos x="154" y="129"/>
                </a:cxn>
                <a:cxn ang="0">
                  <a:pos x="75" y="139"/>
                </a:cxn>
                <a:cxn ang="0">
                  <a:pos x="43" y="182"/>
                </a:cxn>
                <a:cxn ang="0">
                  <a:pos x="49" y="129"/>
                </a:cxn>
                <a:cxn ang="0">
                  <a:pos x="0" y="66"/>
                </a:cxn>
                <a:cxn ang="0">
                  <a:pos x="6" y="10"/>
                </a:cxn>
                <a:cxn ang="0">
                  <a:pos x="88" y="0"/>
                </a:cxn>
              </a:cxnLst>
              <a:rect l="0" t="0" r="r" b="b"/>
              <a:pathLst>
                <a:path w="167" h="182">
                  <a:moveTo>
                    <a:pt x="88" y="0"/>
                  </a:moveTo>
                  <a:lnTo>
                    <a:pt x="124" y="10"/>
                  </a:lnTo>
                  <a:lnTo>
                    <a:pt x="140" y="22"/>
                  </a:lnTo>
                  <a:lnTo>
                    <a:pt x="167" y="70"/>
                  </a:lnTo>
                  <a:lnTo>
                    <a:pt x="154" y="129"/>
                  </a:lnTo>
                  <a:lnTo>
                    <a:pt x="75" y="139"/>
                  </a:lnTo>
                  <a:lnTo>
                    <a:pt x="43" y="182"/>
                  </a:lnTo>
                  <a:lnTo>
                    <a:pt x="49" y="129"/>
                  </a:lnTo>
                  <a:lnTo>
                    <a:pt x="0" y="66"/>
                  </a:lnTo>
                  <a:lnTo>
                    <a:pt x="6" y="10"/>
                  </a:lnTo>
                  <a:lnTo>
                    <a:pt x="88"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0" name="Freeform 104"/>
            <p:cNvSpPr>
              <a:spLocks/>
            </p:cNvSpPr>
            <p:nvPr/>
          </p:nvSpPr>
          <p:spPr bwMode="ltGray">
            <a:xfrm>
              <a:off x="1367" y="659"/>
              <a:ext cx="80" cy="57"/>
            </a:xfrm>
            <a:custGeom>
              <a:avLst/>
              <a:gdLst/>
              <a:ahLst/>
              <a:cxnLst>
                <a:cxn ang="0">
                  <a:pos x="100" y="161"/>
                </a:cxn>
                <a:cxn ang="0">
                  <a:pos x="94" y="159"/>
                </a:cxn>
                <a:cxn ang="0">
                  <a:pos x="86" y="145"/>
                </a:cxn>
                <a:cxn ang="0">
                  <a:pos x="76" y="145"/>
                </a:cxn>
                <a:cxn ang="0">
                  <a:pos x="11" y="159"/>
                </a:cxn>
                <a:cxn ang="0">
                  <a:pos x="0" y="117"/>
                </a:cxn>
                <a:cxn ang="0">
                  <a:pos x="36" y="106"/>
                </a:cxn>
                <a:cxn ang="0">
                  <a:pos x="21" y="81"/>
                </a:cxn>
                <a:cxn ang="0">
                  <a:pos x="40" y="25"/>
                </a:cxn>
                <a:cxn ang="0">
                  <a:pos x="76" y="0"/>
                </a:cxn>
                <a:cxn ang="0">
                  <a:pos x="86" y="0"/>
                </a:cxn>
                <a:cxn ang="0">
                  <a:pos x="150" y="36"/>
                </a:cxn>
                <a:cxn ang="0">
                  <a:pos x="232" y="45"/>
                </a:cxn>
                <a:cxn ang="0">
                  <a:pos x="215" y="73"/>
                </a:cxn>
                <a:cxn ang="0">
                  <a:pos x="215" y="106"/>
                </a:cxn>
                <a:cxn ang="0">
                  <a:pos x="240" y="141"/>
                </a:cxn>
                <a:cxn ang="0">
                  <a:pos x="237" y="155"/>
                </a:cxn>
                <a:cxn ang="0">
                  <a:pos x="129" y="170"/>
                </a:cxn>
                <a:cxn ang="0">
                  <a:pos x="109" y="166"/>
                </a:cxn>
                <a:cxn ang="0">
                  <a:pos x="100" y="161"/>
                </a:cxn>
              </a:cxnLst>
              <a:rect l="0" t="0" r="r" b="b"/>
              <a:pathLst>
                <a:path w="240" h="170">
                  <a:moveTo>
                    <a:pt x="100" y="161"/>
                  </a:moveTo>
                  <a:lnTo>
                    <a:pt x="94" y="159"/>
                  </a:lnTo>
                  <a:lnTo>
                    <a:pt x="86" y="145"/>
                  </a:lnTo>
                  <a:lnTo>
                    <a:pt x="76" y="145"/>
                  </a:lnTo>
                  <a:lnTo>
                    <a:pt x="11" y="159"/>
                  </a:lnTo>
                  <a:lnTo>
                    <a:pt x="0" y="117"/>
                  </a:lnTo>
                  <a:lnTo>
                    <a:pt x="36" y="106"/>
                  </a:lnTo>
                  <a:lnTo>
                    <a:pt x="21" y="81"/>
                  </a:lnTo>
                  <a:lnTo>
                    <a:pt x="40" y="25"/>
                  </a:lnTo>
                  <a:lnTo>
                    <a:pt x="76" y="0"/>
                  </a:lnTo>
                  <a:lnTo>
                    <a:pt x="86" y="0"/>
                  </a:lnTo>
                  <a:lnTo>
                    <a:pt x="150" y="36"/>
                  </a:lnTo>
                  <a:lnTo>
                    <a:pt x="232" y="45"/>
                  </a:lnTo>
                  <a:lnTo>
                    <a:pt x="215" y="73"/>
                  </a:lnTo>
                  <a:lnTo>
                    <a:pt x="215" y="106"/>
                  </a:lnTo>
                  <a:lnTo>
                    <a:pt x="240" y="141"/>
                  </a:lnTo>
                  <a:lnTo>
                    <a:pt x="237" y="155"/>
                  </a:lnTo>
                  <a:lnTo>
                    <a:pt x="129" y="170"/>
                  </a:lnTo>
                  <a:lnTo>
                    <a:pt x="109" y="166"/>
                  </a:lnTo>
                  <a:lnTo>
                    <a:pt x="100" y="16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1" name="Freeform 105"/>
            <p:cNvSpPr>
              <a:spLocks/>
            </p:cNvSpPr>
            <p:nvPr/>
          </p:nvSpPr>
          <p:spPr bwMode="ltGray">
            <a:xfrm>
              <a:off x="1263" y="681"/>
              <a:ext cx="62" cy="27"/>
            </a:xfrm>
            <a:custGeom>
              <a:avLst/>
              <a:gdLst/>
              <a:ahLst/>
              <a:cxnLst>
                <a:cxn ang="0">
                  <a:pos x="75" y="47"/>
                </a:cxn>
                <a:cxn ang="0">
                  <a:pos x="0" y="40"/>
                </a:cxn>
                <a:cxn ang="0">
                  <a:pos x="10" y="31"/>
                </a:cxn>
                <a:cxn ang="0">
                  <a:pos x="106" y="0"/>
                </a:cxn>
                <a:cxn ang="0">
                  <a:pos x="174" y="18"/>
                </a:cxn>
                <a:cxn ang="0">
                  <a:pos x="185" y="31"/>
                </a:cxn>
                <a:cxn ang="0">
                  <a:pos x="185" y="40"/>
                </a:cxn>
                <a:cxn ang="0">
                  <a:pos x="174" y="80"/>
                </a:cxn>
                <a:cxn ang="0">
                  <a:pos x="114" y="47"/>
                </a:cxn>
                <a:cxn ang="0">
                  <a:pos x="75" y="47"/>
                </a:cxn>
              </a:cxnLst>
              <a:rect l="0" t="0" r="r" b="b"/>
              <a:pathLst>
                <a:path w="185" h="80">
                  <a:moveTo>
                    <a:pt x="75" y="47"/>
                  </a:moveTo>
                  <a:lnTo>
                    <a:pt x="0" y="40"/>
                  </a:lnTo>
                  <a:lnTo>
                    <a:pt x="10" y="31"/>
                  </a:lnTo>
                  <a:lnTo>
                    <a:pt x="106" y="0"/>
                  </a:lnTo>
                  <a:lnTo>
                    <a:pt x="174" y="18"/>
                  </a:lnTo>
                  <a:lnTo>
                    <a:pt x="185" y="31"/>
                  </a:lnTo>
                  <a:lnTo>
                    <a:pt x="185" y="40"/>
                  </a:lnTo>
                  <a:lnTo>
                    <a:pt x="174" y="80"/>
                  </a:lnTo>
                  <a:lnTo>
                    <a:pt x="114" y="47"/>
                  </a:lnTo>
                  <a:lnTo>
                    <a:pt x="75"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2" name="Freeform 106"/>
            <p:cNvSpPr>
              <a:spLocks/>
            </p:cNvSpPr>
            <p:nvPr/>
          </p:nvSpPr>
          <p:spPr bwMode="ltGray">
            <a:xfrm>
              <a:off x="1376" y="720"/>
              <a:ext cx="27" cy="32"/>
            </a:xfrm>
            <a:custGeom>
              <a:avLst/>
              <a:gdLst/>
              <a:ahLst/>
              <a:cxnLst>
                <a:cxn ang="0">
                  <a:pos x="8" y="94"/>
                </a:cxn>
                <a:cxn ang="0">
                  <a:pos x="13" y="73"/>
                </a:cxn>
                <a:cxn ang="0">
                  <a:pos x="0" y="28"/>
                </a:cxn>
                <a:cxn ang="0">
                  <a:pos x="6" y="32"/>
                </a:cxn>
                <a:cxn ang="0">
                  <a:pos x="23" y="0"/>
                </a:cxn>
                <a:cxn ang="0">
                  <a:pos x="66" y="0"/>
                </a:cxn>
                <a:cxn ang="0">
                  <a:pos x="71" y="11"/>
                </a:cxn>
                <a:cxn ang="0">
                  <a:pos x="79" y="86"/>
                </a:cxn>
                <a:cxn ang="0">
                  <a:pos x="56" y="97"/>
                </a:cxn>
                <a:cxn ang="0">
                  <a:pos x="13" y="89"/>
                </a:cxn>
                <a:cxn ang="0">
                  <a:pos x="8" y="94"/>
                </a:cxn>
              </a:cxnLst>
              <a:rect l="0" t="0" r="r" b="b"/>
              <a:pathLst>
                <a:path w="79" h="97">
                  <a:moveTo>
                    <a:pt x="8" y="94"/>
                  </a:moveTo>
                  <a:lnTo>
                    <a:pt x="13" y="73"/>
                  </a:lnTo>
                  <a:lnTo>
                    <a:pt x="0" y="28"/>
                  </a:lnTo>
                  <a:lnTo>
                    <a:pt x="6" y="32"/>
                  </a:lnTo>
                  <a:lnTo>
                    <a:pt x="23" y="0"/>
                  </a:lnTo>
                  <a:lnTo>
                    <a:pt x="66" y="0"/>
                  </a:lnTo>
                  <a:lnTo>
                    <a:pt x="71" y="11"/>
                  </a:lnTo>
                  <a:lnTo>
                    <a:pt x="79" y="86"/>
                  </a:lnTo>
                  <a:lnTo>
                    <a:pt x="56" y="97"/>
                  </a:lnTo>
                  <a:lnTo>
                    <a:pt x="13" y="89"/>
                  </a:lnTo>
                  <a:lnTo>
                    <a:pt x="8" y="9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3" name="Freeform 107"/>
            <p:cNvSpPr>
              <a:spLocks/>
            </p:cNvSpPr>
            <p:nvPr/>
          </p:nvSpPr>
          <p:spPr bwMode="ltGray">
            <a:xfrm>
              <a:off x="1226" y="710"/>
              <a:ext cx="28" cy="19"/>
            </a:xfrm>
            <a:custGeom>
              <a:avLst/>
              <a:gdLst/>
              <a:ahLst/>
              <a:cxnLst>
                <a:cxn ang="0">
                  <a:pos x="63" y="7"/>
                </a:cxn>
                <a:cxn ang="0">
                  <a:pos x="11" y="0"/>
                </a:cxn>
                <a:cxn ang="0">
                  <a:pos x="0" y="15"/>
                </a:cxn>
                <a:cxn ang="0">
                  <a:pos x="11" y="40"/>
                </a:cxn>
                <a:cxn ang="0">
                  <a:pos x="44" y="57"/>
                </a:cxn>
                <a:cxn ang="0">
                  <a:pos x="84" y="26"/>
                </a:cxn>
                <a:cxn ang="0">
                  <a:pos x="63" y="7"/>
                </a:cxn>
              </a:cxnLst>
              <a:rect l="0" t="0" r="r" b="b"/>
              <a:pathLst>
                <a:path w="84" h="57">
                  <a:moveTo>
                    <a:pt x="63" y="7"/>
                  </a:moveTo>
                  <a:lnTo>
                    <a:pt x="11" y="0"/>
                  </a:lnTo>
                  <a:lnTo>
                    <a:pt x="0" y="15"/>
                  </a:lnTo>
                  <a:lnTo>
                    <a:pt x="11" y="40"/>
                  </a:lnTo>
                  <a:lnTo>
                    <a:pt x="44" y="57"/>
                  </a:lnTo>
                  <a:lnTo>
                    <a:pt x="84" y="26"/>
                  </a:lnTo>
                  <a:lnTo>
                    <a:pt x="63" y="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4" name="Freeform 108"/>
            <p:cNvSpPr>
              <a:spLocks/>
            </p:cNvSpPr>
            <p:nvPr/>
          </p:nvSpPr>
          <p:spPr bwMode="ltGray">
            <a:xfrm>
              <a:off x="1272" y="711"/>
              <a:ext cx="34" cy="20"/>
            </a:xfrm>
            <a:custGeom>
              <a:avLst/>
              <a:gdLst/>
              <a:ahLst/>
              <a:cxnLst>
                <a:cxn ang="0">
                  <a:pos x="0" y="62"/>
                </a:cxn>
                <a:cxn ang="0">
                  <a:pos x="46" y="36"/>
                </a:cxn>
                <a:cxn ang="0">
                  <a:pos x="104" y="20"/>
                </a:cxn>
                <a:cxn ang="0">
                  <a:pos x="71" y="0"/>
                </a:cxn>
                <a:cxn ang="0">
                  <a:pos x="30" y="15"/>
                </a:cxn>
                <a:cxn ang="0">
                  <a:pos x="8" y="15"/>
                </a:cxn>
                <a:cxn ang="0">
                  <a:pos x="0" y="62"/>
                </a:cxn>
              </a:cxnLst>
              <a:rect l="0" t="0" r="r" b="b"/>
              <a:pathLst>
                <a:path w="104" h="62">
                  <a:moveTo>
                    <a:pt x="0" y="62"/>
                  </a:moveTo>
                  <a:lnTo>
                    <a:pt x="46" y="36"/>
                  </a:lnTo>
                  <a:lnTo>
                    <a:pt x="104" y="20"/>
                  </a:lnTo>
                  <a:lnTo>
                    <a:pt x="71" y="0"/>
                  </a:lnTo>
                  <a:lnTo>
                    <a:pt x="30" y="15"/>
                  </a:lnTo>
                  <a:lnTo>
                    <a:pt x="8" y="15"/>
                  </a:lnTo>
                  <a:lnTo>
                    <a:pt x="0" y="6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5" name="Freeform 109"/>
            <p:cNvSpPr>
              <a:spLocks/>
            </p:cNvSpPr>
            <p:nvPr/>
          </p:nvSpPr>
          <p:spPr bwMode="ltGray">
            <a:xfrm>
              <a:off x="1193" y="725"/>
              <a:ext cx="180" cy="101"/>
            </a:xfrm>
            <a:custGeom>
              <a:avLst/>
              <a:gdLst/>
              <a:ahLst/>
              <a:cxnLst>
                <a:cxn ang="0">
                  <a:pos x="3" y="245"/>
                </a:cxn>
                <a:cxn ang="0">
                  <a:pos x="75" y="303"/>
                </a:cxn>
                <a:cxn ang="0">
                  <a:pos x="146" y="304"/>
                </a:cxn>
                <a:cxn ang="0">
                  <a:pos x="210" y="285"/>
                </a:cxn>
                <a:cxn ang="0">
                  <a:pos x="340" y="245"/>
                </a:cxn>
                <a:cxn ang="0">
                  <a:pos x="482" y="266"/>
                </a:cxn>
                <a:cxn ang="0">
                  <a:pos x="506" y="230"/>
                </a:cxn>
                <a:cxn ang="0">
                  <a:pos x="471" y="184"/>
                </a:cxn>
                <a:cxn ang="0">
                  <a:pos x="475" y="153"/>
                </a:cxn>
                <a:cxn ang="0">
                  <a:pos x="540" y="114"/>
                </a:cxn>
                <a:cxn ang="0">
                  <a:pos x="515" y="61"/>
                </a:cxn>
                <a:cxn ang="0">
                  <a:pos x="464" y="66"/>
                </a:cxn>
                <a:cxn ang="0">
                  <a:pos x="448" y="57"/>
                </a:cxn>
                <a:cxn ang="0">
                  <a:pos x="417" y="1"/>
                </a:cxn>
                <a:cxn ang="0">
                  <a:pos x="379" y="0"/>
                </a:cxn>
                <a:cxn ang="0">
                  <a:pos x="343" y="64"/>
                </a:cxn>
                <a:cxn ang="0">
                  <a:pos x="293" y="98"/>
                </a:cxn>
                <a:cxn ang="0">
                  <a:pos x="267" y="179"/>
                </a:cxn>
                <a:cxn ang="0">
                  <a:pos x="242" y="189"/>
                </a:cxn>
                <a:cxn ang="0">
                  <a:pos x="190" y="179"/>
                </a:cxn>
                <a:cxn ang="0">
                  <a:pos x="123" y="139"/>
                </a:cxn>
                <a:cxn ang="0">
                  <a:pos x="52" y="147"/>
                </a:cxn>
                <a:cxn ang="0">
                  <a:pos x="0" y="216"/>
                </a:cxn>
                <a:cxn ang="0">
                  <a:pos x="3" y="245"/>
                </a:cxn>
              </a:cxnLst>
              <a:rect l="0" t="0" r="r" b="b"/>
              <a:pathLst>
                <a:path w="540" h="304">
                  <a:moveTo>
                    <a:pt x="3" y="245"/>
                  </a:moveTo>
                  <a:lnTo>
                    <a:pt x="75" y="303"/>
                  </a:lnTo>
                  <a:lnTo>
                    <a:pt x="146" y="304"/>
                  </a:lnTo>
                  <a:lnTo>
                    <a:pt x="210" y="285"/>
                  </a:lnTo>
                  <a:lnTo>
                    <a:pt x="340" y="245"/>
                  </a:lnTo>
                  <a:lnTo>
                    <a:pt x="482" y="266"/>
                  </a:lnTo>
                  <a:lnTo>
                    <a:pt x="506" y="230"/>
                  </a:lnTo>
                  <a:lnTo>
                    <a:pt x="471" y="184"/>
                  </a:lnTo>
                  <a:lnTo>
                    <a:pt x="475" y="153"/>
                  </a:lnTo>
                  <a:lnTo>
                    <a:pt x="540" y="114"/>
                  </a:lnTo>
                  <a:lnTo>
                    <a:pt x="515" y="61"/>
                  </a:lnTo>
                  <a:lnTo>
                    <a:pt x="464" y="66"/>
                  </a:lnTo>
                  <a:lnTo>
                    <a:pt x="448" y="57"/>
                  </a:lnTo>
                  <a:lnTo>
                    <a:pt x="417" y="1"/>
                  </a:lnTo>
                  <a:lnTo>
                    <a:pt x="379" y="0"/>
                  </a:lnTo>
                  <a:lnTo>
                    <a:pt x="343" y="64"/>
                  </a:lnTo>
                  <a:lnTo>
                    <a:pt x="293" y="98"/>
                  </a:lnTo>
                  <a:lnTo>
                    <a:pt x="267" y="179"/>
                  </a:lnTo>
                  <a:lnTo>
                    <a:pt x="242" y="189"/>
                  </a:lnTo>
                  <a:lnTo>
                    <a:pt x="190" y="179"/>
                  </a:lnTo>
                  <a:lnTo>
                    <a:pt x="123" y="139"/>
                  </a:lnTo>
                  <a:lnTo>
                    <a:pt x="52" y="147"/>
                  </a:lnTo>
                  <a:lnTo>
                    <a:pt x="0" y="216"/>
                  </a:lnTo>
                  <a:lnTo>
                    <a:pt x="3" y="24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6" name="Freeform 110"/>
            <p:cNvSpPr>
              <a:spLocks/>
            </p:cNvSpPr>
            <p:nvPr/>
          </p:nvSpPr>
          <p:spPr bwMode="ltGray">
            <a:xfrm>
              <a:off x="1111" y="725"/>
              <a:ext cx="117" cy="61"/>
            </a:xfrm>
            <a:custGeom>
              <a:avLst/>
              <a:gdLst/>
              <a:ahLst/>
              <a:cxnLst>
                <a:cxn ang="0">
                  <a:pos x="101" y="84"/>
                </a:cxn>
                <a:cxn ang="0">
                  <a:pos x="79" y="84"/>
                </a:cxn>
                <a:cxn ang="0">
                  <a:pos x="64" y="109"/>
                </a:cxn>
                <a:cxn ang="0">
                  <a:pos x="36" y="118"/>
                </a:cxn>
                <a:cxn ang="0">
                  <a:pos x="0" y="154"/>
                </a:cxn>
                <a:cxn ang="0">
                  <a:pos x="21" y="182"/>
                </a:cxn>
                <a:cxn ang="0">
                  <a:pos x="101" y="168"/>
                </a:cxn>
                <a:cxn ang="0">
                  <a:pos x="111" y="162"/>
                </a:cxn>
                <a:cxn ang="0">
                  <a:pos x="143" y="130"/>
                </a:cxn>
                <a:cxn ang="0">
                  <a:pos x="349" y="84"/>
                </a:cxn>
                <a:cxn ang="0">
                  <a:pos x="314" y="50"/>
                </a:cxn>
                <a:cxn ang="0">
                  <a:pos x="318" y="22"/>
                </a:cxn>
                <a:cxn ang="0">
                  <a:pos x="288" y="0"/>
                </a:cxn>
                <a:cxn ang="0">
                  <a:pos x="182" y="19"/>
                </a:cxn>
                <a:cxn ang="0">
                  <a:pos x="111" y="59"/>
                </a:cxn>
                <a:cxn ang="0">
                  <a:pos x="101" y="84"/>
                </a:cxn>
              </a:cxnLst>
              <a:rect l="0" t="0" r="r" b="b"/>
              <a:pathLst>
                <a:path w="349" h="182">
                  <a:moveTo>
                    <a:pt x="101" y="84"/>
                  </a:moveTo>
                  <a:lnTo>
                    <a:pt x="79" y="84"/>
                  </a:lnTo>
                  <a:lnTo>
                    <a:pt x="64" y="109"/>
                  </a:lnTo>
                  <a:lnTo>
                    <a:pt x="36" y="118"/>
                  </a:lnTo>
                  <a:lnTo>
                    <a:pt x="0" y="154"/>
                  </a:lnTo>
                  <a:lnTo>
                    <a:pt x="21" y="182"/>
                  </a:lnTo>
                  <a:lnTo>
                    <a:pt x="101" y="168"/>
                  </a:lnTo>
                  <a:lnTo>
                    <a:pt x="111" y="162"/>
                  </a:lnTo>
                  <a:lnTo>
                    <a:pt x="143" y="130"/>
                  </a:lnTo>
                  <a:lnTo>
                    <a:pt x="349" y="84"/>
                  </a:lnTo>
                  <a:lnTo>
                    <a:pt x="314" y="50"/>
                  </a:lnTo>
                  <a:lnTo>
                    <a:pt x="318" y="22"/>
                  </a:lnTo>
                  <a:lnTo>
                    <a:pt x="288" y="0"/>
                  </a:lnTo>
                  <a:lnTo>
                    <a:pt x="182" y="19"/>
                  </a:lnTo>
                  <a:lnTo>
                    <a:pt x="111" y="59"/>
                  </a:lnTo>
                  <a:lnTo>
                    <a:pt x="101" y="8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7" name="Freeform 111"/>
            <p:cNvSpPr>
              <a:spLocks/>
            </p:cNvSpPr>
            <p:nvPr/>
          </p:nvSpPr>
          <p:spPr bwMode="ltGray">
            <a:xfrm>
              <a:off x="1469" y="526"/>
              <a:ext cx="510" cy="301"/>
            </a:xfrm>
            <a:custGeom>
              <a:avLst/>
              <a:gdLst/>
              <a:ahLst/>
              <a:cxnLst>
                <a:cxn ang="0">
                  <a:pos x="282" y="178"/>
                </a:cxn>
                <a:cxn ang="0">
                  <a:pos x="234" y="173"/>
                </a:cxn>
                <a:cxn ang="0">
                  <a:pos x="103" y="310"/>
                </a:cxn>
                <a:cxn ang="0">
                  <a:pos x="111" y="391"/>
                </a:cxn>
                <a:cxn ang="0">
                  <a:pos x="179" y="511"/>
                </a:cxn>
                <a:cxn ang="0">
                  <a:pos x="316" y="544"/>
                </a:cxn>
                <a:cxn ang="0">
                  <a:pos x="318" y="459"/>
                </a:cxn>
                <a:cxn ang="0">
                  <a:pos x="347" y="415"/>
                </a:cxn>
                <a:cxn ang="0">
                  <a:pos x="419" y="471"/>
                </a:cxn>
                <a:cxn ang="0">
                  <a:pos x="419" y="511"/>
                </a:cxn>
                <a:cxn ang="0">
                  <a:pos x="345" y="569"/>
                </a:cxn>
                <a:cxn ang="0">
                  <a:pos x="262" y="659"/>
                </a:cxn>
                <a:cxn ang="0">
                  <a:pos x="189" y="696"/>
                </a:cxn>
                <a:cxn ang="0">
                  <a:pos x="125" y="668"/>
                </a:cxn>
                <a:cxn ang="0">
                  <a:pos x="0" y="642"/>
                </a:cxn>
                <a:cxn ang="0">
                  <a:pos x="67" y="686"/>
                </a:cxn>
                <a:cxn ang="0">
                  <a:pos x="96" y="775"/>
                </a:cxn>
                <a:cxn ang="0">
                  <a:pos x="145" y="825"/>
                </a:cxn>
                <a:cxn ang="0">
                  <a:pos x="342" y="874"/>
                </a:cxn>
                <a:cxn ang="0">
                  <a:pos x="599" y="895"/>
                </a:cxn>
                <a:cxn ang="0">
                  <a:pos x="591" y="832"/>
                </a:cxn>
                <a:cxn ang="0">
                  <a:pos x="448" y="821"/>
                </a:cxn>
                <a:cxn ang="0">
                  <a:pos x="375" y="802"/>
                </a:cxn>
                <a:cxn ang="0">
                  <a:pos x="482" y="796"/>
                </a:cxn>
                <a:cxn ang="0">
                  <a:pos x="609" y="814"/>
                </a:cxn>
                <a:cxn ang="0">
                  <a:pos x="645" y="766"/>
                </a:cxn>
                <a:cxn ang="0">
                  <a:pos x="637" y="720"/>
                </a:cxn>
                <a:cxn ang="0">
                  <a:pos x="762" y="713"/>
                </a:cxn>
                <a:cxn ang="0">
                  <a:pos x="777" y="668"/>
                </a:cxn>
                <a:cxn ang="0">
                  <a:pos x="733" y="628"/>
                </a:cxn>
                <a:cxn ang="0">
                  <a:pos x="821" y="592"/>
                </a:cxn>
                <a:cxn ang="0">
                  <a:pos x="911" y="528"/>
                </a:cxn>
                <a:cxn ang="0">
                  <a:pos x="959" y="408"/>
                </a:cxn>
                <a:cxn ang="0">
                  <a:pos x="1135" y="347"/>
                </a:cxn>
                <a:cxn ang="0">
                  <a:pos x="1267" y="262"/>
                </a:cxn>
                <a:cxn ang="0">
                  <a:pos x="1378" y="136"/>
                </a:cxn>
                <a:cxn ang="0">
                  <a:pos x="1524" y="106"/>
                </a:cxn>
                <a:cxn ang="0">
                  <a:pos x="1513" y="54"/>
                </a:cxn>
                <a:cxn ang="0">
                  <a:pos x="1311" y="26"/>
                </a:cxn>
                <a:cxn ang="0">
                  <a:pos x="1112" y="0"/>
                </a:cxn>
                <a:cxn ang="0">
                  <a:pos x="1034" y="26"/>
                </a:cxn>
                <a:cxn ang="0">
                  <a:pos x="923" y="49"/>
                </a:cxn>
                <a:cxn ang="0">
                  <a:pos x="790" y="26"/>
                </a:cxn>
                <a:cxn ang="0">
                  <a:pos x="668" y="54"/>
                </a:cxn>
                <a:cxn ang="0">
                  <a:pos x="536" y="54"/>
                </a:cxn>
                <a:cxn ang="0">
                  <a:pos x="345" y="101"/>
                </a:cxn>
                <a:cxn ang="0">
                  <a:pos x="352" y="201"/>
                </a:cxn>
                <a:cxn ang="0">
                  <a:pos x="415" y="267"/>
                </a:cxn>
                <a:cxn ang="0">
                  <a:pos x="563" y="322"/>
                </a:cxn>
                <a:cxn ang="0">
                  <a:pos x="482" y="299"/>
                </a:cxn>
                <a:cxn ang="0">
                  <a:pos x="326" y="244"/>
                </a:cxn>
              </a:cxnLst>
              <a:rect l="0" t="0" r="r" b="b"/>
              <a:pathLst>
                <a:path w="1531" h="903">
                  <a:moveTo>
                    <a:pt x="326" y="244"/>
                  </a:moveTo>
                  <a:lnTo>
                    <a:pt x="282" y="178"/>
                  </a:lnTo>
                  <a:lnTo>
                    <a:pt x="272" y="178"/>
                  </a:lnTo>
                  <a:lnTo>
                    <a:pt x="234" y="173"/>
                  </a:lnTo>
                  <a:lnTo>
                    <a:pt x="168" y="225"/>
                  </a:lnTo>
                  <a:lnTo>
                    <a:pt x="103" y="310"/>
                  </a:lnTo>
                  <a:lnTo>
                    <a:pt x="96" y="359"/>
                  </a:lnTo>
                  <a:lnTo>
                    <a:pt x="111" y="391"/>
                  </a:lnTo>
                  <a:lnTo>
                    <a:pt x="150" y="434"/>
                  </a:lnTo>
                  <a:lnTo>
                    <a:pt x="179" y="511"/>
                  </a:lnTo>
                  <a:lnTo>
                    <a:pt x="228" y="553"/>
                  </a:lnTo>
                  <a:lnTo>
                    <a:pt x="316" y="544"/>
                  </a:lnTo>
                  <a:lnTo>
                    <a:pt x="342" y="489"/>
                  </a:lnTo>
                  <a:lnTo>
                    <a:pt x="318" y="459"/>
                  </a:lnTo>
                  <a:lnTo>
                    <a:pt x="318" y="434"/>
                  </a:lnTo>
                  <a:lnTo>
                    <a:pt x="347" y="415"/>
                  </a:lnTo>
                  <a:lnTo>
                    <a:pt x="383" y="450"/>
                  </a:lnTo>
                  <a:lnTo>
                    <a:pt x="419" y="471"/>
                  </a:lnTo>
                  <a:lnTo>
                    <a:pt x="433" y="496"/>
                  </a:lnTo>
                  <a:lnTo>
                    <a:pt x="419" y="511"/>
                  </a:lnTo>
                  <a:lnTo>
                    <a:pt x="375" y="516"/>
                  </a:lnTo>
                  <a:lnTo>
                    <a:pt x="345" y="569"/>
                  </a:lnTo>
                  <a:lnTo>
                    <a:pt x="318" y="670"/>
                  </a:lnTo>
                  <a:lnTo>
                    <a:pt x="262" y="659"/>
                  </a:lnTo>
                  <a:lnTo>
                    <a:pt x="209" y="675"/>
                  </a:lnTo>
                  <a:lnTo>
                    <a:pt x="189" y="696"/>
                  </a:lnTo>
                  <a:lnTo>
                    <a:pt x="161" y="665"/>
                  </a:lnTo>
                  <a:lnTo>
                    <a:pt x="125" y="668"/>
                  </a:lnTo>
                  <a:lnTo>
                    <a:pt x="92" y="659"/>
                  </a:lnTo>
                  <a:lnTo>
                    <a:pt x="0" y="642"/>
                  </a:lnTo>
                  <a:lnTo>
                    <a:pt x="10" y="668"/>
                  </a:lnTo>
                  <a:lnTo>
                    <a:pt x="67" y="686"/>
                  </a:lnTo>
                  <a:lnTo>
                    <a:pt x="130" y="741"/>
                  </a:lnTo>
                  <a:lnTo>
                    <a:pt x="96" y="775"/>
                  </a:lnTo>
                  <a:lnTo>
                    <a:pt x="103" y="794"/>
                  </a:lnTo>
                  <a:lnTo>
                    <a:pt x="145" y="825"/>
                  </a:lnTo>
                  <a:lnTo>
                    <a:pt x="272" y="867"/>
                  </a:lnTo>
                  <a:lnTo>
                    <a:pt x="342" y="874"/>
                  </a:lnTo>
                  <a:lnTo>
                    <a:pt x="487" y="903"/>
                  </a:lnTo>
                  <a:lnTo>
                    <a:pt x="599" y="895"/>
                  </a:lnTo>
                  <a:lnTo>
                    <a:pt x="620" y="858"/>
                  </a:lnTo>
                  <a:lnTo>
                    <a:pt x="591" y="832"/>
                  </a:lnTo>
                  <a:lnTo>
                    <a:pt x="521" y="828"/>
                  </a:lnTo>
                  <a:lnTo>
                    <a:pt x="448" y="821"/>
                  </a:lnTo>
                  <a:lnTo>
                    <a:pt x="396" y="802"/>
                  </a:lnTo>
                  <a:lnTo>
                    <a:pt x="375" y="802"/>
                  </a:lnTo>
                  <a:lnTo>
                    <a:pt x="415" y="780"/>
                  </a:lnTo>
                  <a:lnTo>
                    <a:pt x="482" y="796"/>
                  </a:lnTo>
                  <a:lnTo>
                    <a:pt x="513" y="787"/>
                  </a:lnTo>
                  <a:lnTo>
                    <a:pt x="609" y="814"/>
                  </a:lnTo>
                  <a:lnTo>
                    <a:pt x="687" y="802"/>
                  </a:lnTo>
                  <a:lnTo>
                    <a:pt x="645" y="766"/>
                  </a:lnTo>
                  <a:lnTo>
                    <a:pt x="620" y="741"/>
                  </a:lnTo>
                  <a:lnTo>
                    <a:pt x="637" y="720"/>
                  </a:lnTo>
                  <a:lnTo>
                    <a:pt x="712" y="701"/>
                  </a:lnTo>
                  <a:lnTo>
                    <a:pt x="762" y="713"/>
                  </a:lnTo>
                  <a:lnTo>
                    <a:pt x="777" y="704"/>
                  </a:lnTo>
                  <a:lnTo>
                    <a:pt x="777" y="668"/>
                  </a:lnTo>
                  <a:lnTo>
                    <a:pt x="767" y="654"/>
                  </a:lnTo>
                  <a:lnTo>
                    <a:pt x="733" y="628"/>
                  </a:lnTo>
                  <a:lnTo>
                    <a:pt x="759" y="603"/>
                  </a:lnTo>
                  <a:lnTo>
                    <a:pt x="821" y="592"/>
                  </a:lnTo>
                  <a:lnTo>
                    <a:pt x="844" y="581"/>
                  </a:lnTo>
                  <a:lnTo>
                    <a:pt x="911" y="528"/>
                  </a:lnTo>
                  <a:lnTo>
                    <a:pt x="955" y="450"/>
                  </a:lnTo>
                  <a:lnTo>
                    <a:pt x="959" y="408"/>
                  </a:lnTo>
                  <a:lnTo>
                    <a:pt x="1034" y="372"/>
                  </a:lnTo>
                  <a:lnTo>
                    <a:pt x="1135" y="347"/>
                  </a:lnTo>
                  <a:lnTo>
                    <a:pt x="1202" y="297"/>
                  </a:lnTo>
                  <a:lnTo>
                    <a:pt x="1267" y="262"/>
                  </a:lnTo>
                  <a:lnTo>
                    <a:pt x="1414" y="157"/>
                  </a:lnTo>
                  <a:lnTo>
                    <a:pt x="1378" y="136"/>
                  </a:lnTo>
                  <a:lnTo>
                    <a:pt x="1490" y="111"/>
                  </a:lnTo>
                  <a:lnTo>
                    <a:pt x="1524" y="106"/>
                  </a:lnTo>
                  <a:lnTo>
                    <a:pt x="1531" y="73"/>
                  </a:lnTo>
                  <a:lnTo>
                    <a:pt x="1513" y="54"/>
                  </a:lnTo>
                  <a:lnTo>
                    <a:pt x="1378" y="26"/>
                  </a:lnTo>
                  <a:lnTo>
                    <a:pt x="1311" y="26"/>
                  </a:lnTo>
                  <a:lnTo>
                    <a:pt x="1210" y="17"/>
                  </a:lnTo>
                  <a:lnTo>
                    <a:pt x="1112" y="0"/>
                  </a:lnTo>
                  <a:lnTo>
                    <a:pt x="1045" y="26"/>
                  </a:lnTo>
                  <a:lnTo>
                    <a:pt x="1034" y="26"/>
                  </a:lnTo>
                  <a:lnTo>
                    <a:pt x="969" y="38"/>
                  </a:lnTo>
                  <a:lnTo>
                    <a:pt x="923" y="49"/>
                  </a:lnTo>
                  <a:lnTo>
                    <a:pt x="857" y="54"/>
                  </a:lnTo>
                  <a:lnTo>
                    <a:pt x="790" y="26"/>
                  </a:lnTo>
                  <a:lnTo>
                    <a:pt x="759" y="26"/>
                  </a:lnTo>
                  <a:lnTo>
                    <a:pt x="668" y="54"/>
                  </a:lnTo>
                  <a:lnTo>
                    <a:pt x="603" y="66"/>
                  </a:lnTo>
                  <a:lnTo>
                    <a:pt x="536" y="54"/>
                  </a:lnTo>
                  <a:lnTo>
                    <a:pt x="399" y="77"/>
                  </a:lnTo>
                  <a:lnTo>
                    <a:pt x="345" y="101"/>
                  </a:lnTo>
                  <a:lnTo>
                    <a:pt x="324" y="136"/>
                  </a:lnTo>
                  <a:lnTo>
                    <a:pt x="352" y="201"/>
                  </a:lnTo>
                  <a:lnTo>
                    <a:pt x="409" y="253"/>
                  </a:lnTo>
                  <a:lnTo>
                    <a:pt x="415" y="267"/>
                  </a:lnTo>
                  <a:lnTo>
                    <a:pt x="542" y="297"/>
                  </a:lnTo>
                  <a:lnTo>
                    <a:pt x="563" y="322"/>
                  </a:lnTo>
                  <a:lnTo>
                    <a:pt x="538" y="342"/>
                  </a:lnTo>
                  <a:lnTo>
                    <a:pt x="482" y="299"/>
                  </a:lnTo>
                  <a:lnTo>
                    <a:pt x="396" y="290"/>
                  </a:lnTo>
                  <a:lnTo>
                    <a:pt x="326" y="24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8" name="Freeform 112"/>
            <p:cNvSpPr>
              <a:spLocks/>
            </p:cNvSpPr>
            <p:nvPr/>
          </p:nvSpPr>
          <p:spPr bwMode="ltGray">
            <a:xfrm>
              <a:off x="1801" y="488"/>
              <a:ext cx="827" cy="771"/>
            </a:xfrm>
            <a:custGeom>
              <a:avLst/>
              <a:gdLst/>
              <a:ahLst/>
              <a:cxnLst>
                <a:cxn ang="0">
                  <a:pos x="47" y="619"/>
                </a:cxn>
                <a:cxn ang="0">
                  <a:pos x="304" y="549"/>
                </a:cxn>
                <a:cxn ang="0">
                  <a:pos x="280" y="448"/>
                </a:cxn>
                <a:cxn ang="0">
                  <a:pos x="388" y="387"/>
                </a:cxn>
                <a:cxn ang="0">
                  <a:pos x="568" y="277"/>
                </a:cxn>
                <a:cxn ang="0">
                  <a:pos x="798" y="300"/>
                </a:cxn>
                <a:cxn ang="0">
                  <a:pos x="1046" y="221"/>
                </a:cxn>
                <a:cxn ang="0">
                  <a:pos x="1224" y="228"/>
                </a:cxn>
                <a:cxn ang="0">
                  <a:pos x="1090" y="130"/>
                </a:cxn>
                <a:cxn ang="0">
                  <a:pos x="1159" y="84"/>
                </a:cxn>
                <a:cxn ang="0">
                  <a:pos x="1518" y="10"/>
                </a:cxn>
                <a:cxn ang="0">
                  <a:pos x="1677" y="20"/>
                </a:cxn>
                <a:cxn ang="0">
                  <a:pos x="1773" y="36"/>
                </a:cxn>
                <a:cxn ang="0">
                  <a:pos x="2194" y="52"/>
                </a:cxn>
                <a:cxn ang="0">
                  <a:pos x="2226" y="134"/>
                </a:cxn>
                <a:cxn ang="0">
                  <a:pos x="2085" y="157"/>
                </a:cxn>
                <a:cxn ang="0">
                  <a:pos x="1821" y="164"/>
                </a:cxn>
                <a:cxn ang="0">
                  <a:pos x="1681" y="237"/>
                </a:cxn>
                <a:cxn ang="0">
                  <a:pos x="1798" y="242"/>
                </a:cxn>
                <a:cxn ang="0">
                  <a:pos x="1951" y="277"/>
                </a:cxn>
                <a:cxn ang="0">
                  <a:pos x="2011" y="267"/>
                </a:cxn>
                <a:cxn ang="0">
                  <a:pos x="2045" y="352"/>
                </a:cxn>
                <a:cxn ang="0">
                  <a:pos x="2167" y="251"/>
                </a:cxn>
                <a:cxn ang="0">
                  <a:pos x="2381" y="300"/>
                </a:cxn>
                <a:cxn ang="0">
                  <a:pos x="2467" y="364"/>
                </a:cxn>
                <a:cxn ang="0">
                  <a:pos x="2229" y="523"/>
                </a:cxn>
                <a:cxn ang="0">
                  <a:pos x="2211" y="574"/>
                </a:cxn>
                <a:cxn ang="0">
                  <a:pos x="2068" y="673"/>
                </a:cxn>
                <a:cxn ang="0">
                  <a:pos x="2154" y="659"/>
                </a:cxn>
                <a:cxn ang="0">
                  <a:pos x="2267" y="633"/>
                </a:cxn>
                <a:cxn ang="0">
                  <a:pos x="2131" y="783"/>
                </a:cxn>
                <a:cxn ang="0">
                  <a:pos x="2099" y="1043"/>
                </a:cxn>
                <a:cxn ang="0">
                  <a:pos x="1962" y="1128"/>
                </a:cxn>
                <a:cxn ang="0">
                  <a:pos x="1936" y="1277"/>
                </a:cxn>
                <a:cxn ang="0">
                  <a:pos x="1946" y="1383"/>
                </a:cxn>
                <a:cxn ang="0">
                  <a:pos x="1879" y="1303"/>
                </a:cxn>
                <a:cxn ang="0">
                  <a:pos x="1780" y="1313"/>
                </a:cxn>
                <a:cxn ang="0">
                  <a:pos x="1913" y="1412"/>
                </a:cxn>
                <a:cxn ang="0">
                  <a:pos x="1677" y="1529"/>
                </a:cxn>
                <a:cxn ang="0">
                  <a:pos x="1456" y="1723"/>
                </a:cxn>
                <a:cxn ang="0">
                  <a:pos x="1255" y="1810"/>
                </a:cxn>
                <a:cxn ang="0">
                  <a:pos x="1146" y="1971"/>
                </a:cxn>
                <a:cxn ang="0">
                  <a:pos x="1080" y="2103"/>
                </a:cxn>
                <a:cxn ang="0">
                  <a:pos x="1013" y="2252"/>
                </a:cxn>
                <a:cxn ang="0">
                  <a:pos x="935" y="2278"/>
                </a:cxn>
                <a:cxn ang="0">
                  <a:pos x="790" y="2225"/>
                </a:cxn>
                <a:cxn ang="0">
                  <a:pos x="757" y="2103"/>
                </a:cxn>
                <a:cxn ang="0">
                  <a:pos x="635" y="1749"/>
                </a:cxn>
                <a:cxn ang="0">
                  <a:pos x="734" y="1554"/>
                </a:cxn>
                <a:cxn ang="0">
                  <a:pos x="767" y="1442"/>
                </a:cxn>
                <a:cxn ang="0">
                  <a:pos x="635" y="1360"/>
                </a:cxn>
                <a:cxn ang="0">
                  <a:pos x="746" y="1322"/>
                </a:cxn>
                <a:cxn ang="0">
                  <a:pos x="612" y="1332"/>
                </a:cxn>
                <a:cxn ang="0">
                  <a:pos x="602" y="1200"/>
                </a:cxn>
                <a:cxn ang="0">
                  <a:pos x="516" y="922"/>
                </a:cxn>
                <a:cxn ang="0">
                  <a:pos x="290" y="867"/>
                </a:cxn>
                <a:cxn ang="0">
                  <a:pos x="101" y="856"/>
                </a:cxn>
                <a:cxn ang="0">
                  <a:pos x="68" y="769"/>
                </a:cxn>
                <a:cxn ang="0">
                  <a:pos x="191" y="743"/>
                </a:cxn>
                <a:cxn ang="0">
                  <a:pos x="313" y="734"/>
                </a:cxn>
                <a:cxn ang="0">
                  <a:pos x="280" y="696"/>
                </a:cxn>
                <a:cxn ang="0">
                  <a:pos x="195" y="718"/>
                </a:cxn>
                <a:cxn ang="0">
                  <a:pos x="78" y="696"/>
                </a:cxn>
              </a:cxnLst>
              <a:rect l="0" t="0" r="r" b="b"/>
              <a:pathLst>
                <a:path w="2479" h="2314">
                  <a:moveTo>
                    <a:pt x="0" y="684"/>
                  </a:moveTo>
                  <a:lnTo>
                    <a:pt x="0" y="659"/>
                  </a:lnTo>
                  <a:lnTo>
                    <a:pt x="47" y="619"/>
                  </a:lnTo>
                  <a:lnTo>
                    <a:pt x="150" y="610"/>
                  </a:lnTo>
                  <a:lnTo>
                    <a:pt x="212" y="558"/>
                  </a:lnTo>
                  <a:lnTo>
                    <a:pt x="304" y="549"/>
                  </a:lnTo>
                  <a:lnTo>
                    <a:pt x="347" y="499"/>
                  </a:lnTo>
                  <a:lnTo>
                    <a:pt x="324" y="474"/>
                  </a:lnTo>
                  <a:lnTo>
                    <a:pt x="280" y="448"/>
                  </a:lnTo>
                  <a:lnTo>
                    <a:pt x="290" y="425"/>
                  </a:lnTo>
                  <a:lnTo>
                    <a:pt x="313" y="411"/>
                  </a:lnTo>
                  <a:lnTo>
                    <a:pt x="388" y="387"/>
                  </a:lnTo>
                  <a:lnTo>
                    <a:pt x="469" y="377"/>
                  </a:lnTo>
                  <a:lnTo>
                    <a:pt x="541" y="322"/>
                  </a:lnTo>
                  <a:lnTo>
                    <a:pt x="568" y="277"/>
                  </a:lnTo>
                  <a:lnTo>
                    <a:pt x="790" y="221"/>
                  </a:lnTo>
                  <a:lnTo>
                    <a:pt x="803" y="233"/>
                  </a:lnTo>
                  <a:lnTo>
                    <a:pt x="798" y="300"/>
                  </a:lnTo>
                  <a:lnTo>
                    <a:pt x="937" y="288"/>
                  </a:lnTo>
                  <a:lnTo>
                    <a:pt x="933" y="242"/>
                  </a:lnTo>
                  <a:lnTo>
                    <a:pt x="1046" y="221"/>
                  </a:lnTo>
                  <a:lnTo>
                    <a:pt x="1063" y="204"/>
                  </a:lnTo>
                  <a:lnTo>
                    <a:pt x="1146" y="288"/>
                  </a:lnTo>
                  <a:lnTo>
                    <a:pt x="1224" y="228"/>
                  </a:lnTo>
                  <a:lnTo>
                    <a:pt x="1213" y="214"/>
                  </a:lnTo>
                  <a:lnTo>
                    <a:pt x="1112" y="153"/>
                  </a:lnTo>
                  <a:lnTo>
                    <a:pt x="1090" y="130"/>
                  </a:lnTo>
                  <a:lnTo>
                    <a:pt x="1088" y="108"/>
                  </a:lnTo>
                  <a:lnTo>
                    <a:pt x="1101" y="94"/>
                  </a:lnTo>
                  <a:lnTo>
                    <a:pt x="1159" y="84"/>
                  </a:lnTo>
                  <a:lnTo>
                    <a:pt x="1213" y="52"/>
                  </a:lnTo>
                  <a:lnTo>
                    <a:pt x="1321" y="43"/>
                  </a:lnTo>
                  <a:lnTo>
                    <a:pt x="1518" y="10"/>
                  </a:lnTo>
                  <a:lnTo>
                    <a:pt x="1572" y="20"/>
                  </a:lnTo>
                  <a:lnTo>
                    <a:pt x="1633" y="15"/>
                  </a:lnTo>
                  <a:lnTo>
                    <a:pt x="1677" y="20"/>
                  </a:lnTo>
                  <a:lnTo>
                    <a:pt x="1783" y="0"/>
                  </a:lnTo>
                  <a:lnTo>
                    <a:pt x="1806" y="15"/>
                  </a:lnTo>
                  <a:lnTo>
                    <a:pt x="1773" y="36"/>
                  </a:lnTo>
                  <a:lnTo>
                    <a:pt x="2052" y="43"/>
                  </a:lnTo>
                  <a:lnTo>
                    <a:pt x="2133" y="36"/>
                  </a:lnTo>
                  <a:lnTo>
                    <a:pt x="2194" y="52"/>
                  </a:lnTo>
                  <a:lnTo>
                    <a:pt x="2177" y="84"/>
                  </a:lnTo>
                  <a:lnTo>
                    <a:pt x="2110" y="125"/>
                  </a:lnTo>
                  <a:lnTo>
                    <a:pt x="2226" y="134"/>
                  </a:lnTo>
                  <a:lnTo>
                    <a:pt x="2206" y="157"/>
                  </a:lnTo>
                  <a:lnTo>
                    <a:pt x="2143" y="169"/>
                  </a:lnTo>
                  <a:lnTo>
                    <a:pt x="2085" y="157"/>
                  </a:lnTo>
                  <a:lnTo>
                    <a:pt x="2022" y="164"/>
                  </a:lnTo>
                  <a:lnTo>
                    <a:pt x="1920" y="150"/>
                  </a:lnTo>
                  <a:lnTo>
                    <a:pt x="1821" y="164"/>
                  </a:lnTo>
                  <a:lnTo>
                    <a:pt x="1703" y="150"/>
                  </a:lnTo>
                  <a:lnTo>
                    <a:pt x="1739" y="214"/>
                  </a:lnTo>
                  <a:lnTo>
                    <a:pt x="1681" y="237"/>
                  </a:lnTo>
                  <a:lnTo>
                    <a:pt x="1638" y="270"/>
                  </a:lnTo>
                  <a:lnTo>
                    <a:pt x="1689" y="274"/>
                  </a:lnTo>
                  <a:lnTo>
                    <a:pt x="1798" y="242"/>
                  </a:lnTo>
                  <a:lnTo>
                    <a:pt x="1811" y="251"/>
                  </a:lnTo>
                  <a:lnTo>
                    <a:pt x="1855" y="242"/>
                  </a:lnTo>
                  <a:lnTo>
                    <a:pt x="1951" y="277"/>
                  </a:lnTo>
                  <a:lnTo>
                    <a:pt x="1978" y="251"/>
                  </a:lnTo>
                  <a:lnTo>
                    <a:pt x="2001" y="251"/>
                  </a:lnTo>
                  <a:lnTo>
                    <a:pt x="2011" y="267"/>
                  </a:lnTo>
                  <a:lnTo>
                    <a:pt x="2011" y="333"/>
                  </a:lnTo>
                  <a:lnTo>
                    <a:pt x="2021" y="352"/>
                  </a:lnTo>
                  <a:lnTo>
                    <a:pt x="2045" y="352"/>
                  </a:lnTo>
                  <a:lnTo>
                    <a:pt x="2068" y="324"/>
                  </a:lnTo>
                  <a:lnTo>
                    <a:pt x="2127" y="260"/>
                  </a:lnTo>
                  <a:lnTo>
                    <a:pt x="2167" y="251"/>
                  </a:lnTo>
                  <a:lnTo>
                    <a:pt x="2192" y="274"/>
                  </a:lnTo>
                  <a:lnTo>
                    <a:pt x="2255" y="288"/>
                  </a:lnTo>
                  <a:lnTo>
                    <a:pt x="2381" y="300"/>
                  </a:lnTo>
                  <a:lnTo>
                    <a:pt x="2469" y="308"/>
                  </a:lnTo>
                  <a:lnTo>
                    <a:pt x="2479" y="352"/>
                  </a:lnTo>
                  <a:lnTo>
                    <a:pt x="2467" y="364"/>
                  </a:lnTo>
                  <a:lnTo>
                    <a:pt x="2399" y="387"/>
                  </a:lnTo>
                  <a:lnTo>
                    <a:pt x="2296" y="457"/>
                  </a:lnTo>
                  <a:lnTo>
                    <a:pt x="2229" y="523"/>
                  </a:lnTo>
                  <a:lnTo>
                    <a:pt x="2293" y="549"/>
                  </a:lnTo>
                  <a:lnTo>
                    <a:pt x="2255" y="558"/>
                  </a:lnTo>
                  <a:lnTo>
                    <a:pt x="2211" y="574"/>
                  </a:lnTo>
                  <a:lnTo>
                    <a:pt x="2120" y="610"/>
                  </a:lnTo>
                  <a:lnTo>
                    <a:pt x="2076" y="645"/>
                  </a:lnTo>
                  <a:lnTo>
                    <a:pt x="2068" y="673"/>
                  </a:lnTo>
                  <a:lnTo>
                    <a:pt x="2076" y="684"/>
                  </a:lnTo>
                  <a:lnTo>
                    <a:pt x="2087" y="684"/>
                  </a:lnTo>
                  <a:lnTo>
                    <a:pt x="2154" y="659"/>
                  </a:lnTo>
                  <a:lnTo>
                    <a:pt x="2234" y="619"/>
                  </a:lnTo>
                  <a:lnTo>
                    <a:pt x="2267" y="619"/>
                  </a:lnTo>
                  <a:lnTo>
                    <a:pt x="2267" y="633"/>
                  </a:lnTo>
                  <a:lnTo>
                    <a:pt x="2255" y="645"/>
                  </a:lnTo>
                  <a:lnTo>
                    <a:pt x="2177" y="707"/>
                  </a:lnTo>
                  <a:lnTo>
                    <a:pt x="2131" y="783"/>
                  </a:lnTo>
                  <a:lnTo>
                    <a:pt x="2076" y="830"/>
                  </a:lnTo>
                  <a:lnTo>
                    <a:pt x="2099" y="907"/>
                  </a:lnTo>
                  <a:lnTo>
                    <a:pt x="2099" y="1043"/>
                  </a:lnTo>
                  <a:lnTo>
                    <a:pt x="2085" y="1078"/>
                  </a:lnTo>
                  <a:lnTo>
                    <a:pt x="2050" y="1116"/>
                  </a:lnTo>
                  <a:lnTo>
                    <a:pt x="1962" y="1128"/>
                  </a:lnTo>
                  <a:lnTo>
                    <a:pt x="1909" y="1160"/>
                  </a:lnTo>
                  <a:lnTo>
                    <a:pt x="1909" y="1172"/>
                  </a:lnTo>
                  <a:lnTo>
                    <a:pt x="1936" y="1277"/>
                  </a:lnTo>
                  <a:lnTo>
                    <a:pt x="1990" y="1289"/>
                  </a:lnTo>
                  <a:lnTo>
                    <a:pt x="1995" y="1318"/>
                  </a:lnTo>
                  <a:lnTo>
                    <a:pt x="1946" y="1383"/>
                  </a:lnTo>
                  <a:lnTo>
                    <a:pt x="1918" y="1364"/>
                  </a:lnTo>
                  <a:lnTo>
                    <a:pt x="1909" y="1309"/>
                  </a:lnTo>
                  <a:lnTo>
                    <a:pt x="1879" y="1303"/>
                  </a:lnTo>
                  <a:lnTo>
                    <a:pt x="1890" y="1364"/>
                  </a:lnTo>
                  <a:lnTo>
                    <a:pt x="1865" y="1373"/>
                  </a:lnTo>
                  <a:lnTo>
                    <a:pt x="1780" y="1313"/>
                  </a:lnTo>
                  <a:lnTo>
                    <a:pt x="1769" y="1334"/>
                  </a:lnTo>
                  <a:lnTo>
                    <a:pt x="1811" y="1373"/>
                  </a:lnTo>
                  <a:lnTo>
                    <a:pt x="1913" y="1412"/>
                  </a:lnTo>
                  <a:lnTo>
                    <a:pt x="1890" y="1426"/>
                  </a:lnTo>
                  <a:lnTo>
                    <a:pt x="1746" y="1479"/>
                  </a:lnTo>
                  <a:lnTo>
                    <a:pt x="1677" y="1529"/>
                  </a:lnTo>
                  <a:lnTo>
                    <a:pt x="1521" y="1676"/>
                  </a:lnTo>
                  <a:lnTo>
                    <a:pt x="1475" y="1723"/>
                  </a:lnTo>
                  <a:lnTo>
                    <a:pt x="1456" y="1723"/>
                  </a:lnTo>
                  <a:lnTo>
                    <a:pt x="1392" y="1774"/>
                  </a:lnTo>
                  <a:lnTo>
                    <a:pt x="1322" y="1800"/>
                  </a:lnTo>
                  <a:lnTo>
                    <a:pt x="1255" y="1810"/>
                  </a:lnTo>
                  <a:lnTo>
                    <a:pt x="1180" y="1886"/>
                  </a:lnTo>
                  <a:lnTo>
                    <a:pt x="1168" y="1908"/>
                  </a:lnTo>
                  <a:lnTo>
                    <a:pt x="1146" y="1971"/>
                  </a:lnTo>
                  <a:lnTo>
                    <a:pt x="1155" y="1996"/>
                  </a:lnTo>
                  <a:lnTo>
                    <a:pt x="1134" y="2007"/>
                  </a:lnTo>
                  <a:lnTo>
                    <a:pt x="1080" y="2103"/>
                  </a:lnTo>
                  <a:lnTo>
                    <a:pt x="1070" y="2203"/>
                  </a:lnTo>
                  <a:lnTo>
                    <a:pt x="1046" y="2225"/>
                  </a:lnTo>
                  <a:lnTo>
                    <a:pt x="1013" y="2252"/>
                  </a:lnTo>
                  <a:lnTo>
                    <a:pt x="982" y="2314"/>
                  </a:lnTo>
                  <a:lnTo>
                    <a:pt x="946" y="2301"/>
                  </a:lnTo>
                  <a:lnTo>
                    <a:pt x="935" y="2278"/>
                  </a:lnTo>
                  <a:lnTo>
                    <a:pt x="868" y="2215"/>
                  </a:lnTo>
                  <a:lnTo>
                    <a:pt x="858" y="2215"/>
                  </a:lnTo>
                  <a:lnTo>
                    <a:pt x="790" y="2225"/>
                  </a:lnTo>
                  <a:lnTo>
                    <a:pt x="767" y="2225"/>
                  </a:lnTo>
                  <a:lnTo>
                    <a:pt x="757" y="2215"/>
                  </a:lnTo>
                  <a:lnTo>
                    <a:pt x="757" y="2103"/>
                  </a:lnTo>
                  <a:lnTo>
                    <a:pt x="713" y="1957"/>
                  </a:lnTo>
                  <a:lnTo>
                    <a:pt x="681" y="1886"/>
                  </a:lnTo>
                  <a:lnTo>
                    <a:pt x="635" y="1749"/>
                  </a:lnTo>
                  <a:lnTo>
                    <a:pt x="635" y="1676"/>
                  </a:lnTo>
                  <a:lnTo>
                    <a:pt x="669" y="1603"/>
                  </a:lnTo>
                  <a:lnTo>
                    <a:pt x="734" y="1554"/>
                  </a:lnTo>
                  <a:lnTo>
                    <a:pt x="767" y="1517"/>
                  </a:lnTo>
                  <a:lnTo>
                    <a:pt x="785" y="1474"/>
                  </a:lnTo>
                  <a:lnTo>
                    <a:pt x="767" y="1442"/>
                  </a:lnTo>
                  <a:lnTo>
                    <a:pt x="692" y="1419"/>
                  </a:lnTo>
                  <a:lnTo>
                    <a:pt x="635" y="1380"/>
                  </a:lnTo>
                  <a:lnTo>
                    <a:pt x="635" y="1360"/>
                  </a:lnTo>
                  <a:lnTo>
                    <a:pt x="742" y="1369"/>
                  </a:lnTo>
                  <a:lnTo>
                    <a:pt x="767" y="1343"/>
                  </a:lnTo>
                  <a:lnTo>
                    <a:pt x="746" y="1322"/>
                  </a:lnTo>
                  <a:lnTo>
                    <a:pt x="702" y="1284"/>
                  </a:lnTo>
                  <a:lnTo>
                    <a:pt x="635" y="1332"/>
                  </a:lnTo>
                  <a:lnTo>
                    <a:pt x="612" y="1332"/>
                  </a:lnTo>
                  <a:lnTo>
                    <a:pt x="591" y="1296"/>
                  </a:lnTo>
                  <a:lnTo>
                    <a:pt x="591" y="1284"/>
                  </a:lnTo>
                  <a:lnTo>
                    <a:pt x="602" y="1200"/>
                  </a:lnTo>
                  <a:lnTo>
                    <a:pt x="625" y="1123"/>
                  </a:lnTo>
                  <a:lnTo>
                    <a:pt x="602" y="1036"/>
                  </a:lnTo>
                  <a:lnTo>
                    <a:pt x="516" y="922"/>
                  </a:lnTo>
                  <a:lnTo>
                    <a:pt x="436" y="907"/>
                  </a:lnTo>
                  <a:lnTo>
                    <a:pt x="365" y="881"/>
                  </a:lnTo>
                  <a:lnTo>
                    <a:pt x="290" y="867"/>
                  </a:lnTo>
                  <a:lnTo>
                    <a:pt x="204" y="881"/>
                  </a:lnTo>
                  <a:lnTo>
                    <a:pt x="114" y="867"/>
                  </a:lnTo>
                  <a:lnTo>
                    <a:pt x="101" y="856"/>
                  </a:lnTo>
                  <a:lnTo>
                    <a:pt x="93" y="830"/>
                  </a:lnTo>
                  <a:lnTo>
                    <a:pt x="47" y="794"/>
                  </a:lnTo>
                  <a:lnTo>
                    <a:pt x="68" y="769"/>
                  </a:lnTo>
                  <a:lnTo>
                    <a:pt x="101" y="755"/>
                  </a:lnTo>
                  <a:lnTo>
                    <a:pt x="166" y="750"/>
                  </a:lnTo>
                  <a:lnTo>
                    <a:pt x="191" y="743"/>
                  </a:lnTo>
                  <a:lnTo>
                    <a:pt x="239" y="755"/>
                  </a:lnTo>
                  <a:lnTo>
                    <a:pt x="304" y="743"/>
                  </a:lnTo>
                  <a:lnTo>
                    <a:pt x="313" y="734"/>
                  </a:lnTo>
                  <a:lnTo>
                    <a:pt x="313" y="718"/>
                  </a:lnTo>
                  <a:lnTo>
                    <a:pt x="304" y="707"/>
                  </a:lnTo>
                  <a:lnTo>
                    <a:pt x="280" y="696"/>
                  </a:lnTo>
                  <a:lnTo>
                    <a:pt x="248" y="696"/>
                  </a:lnTo>
                  <a:lnTo>
                    <a:pt x="223" y="707"/>
                  </a:lnTo>
                  <a:lnTo>
                    <a:pt x="195" y="718"/>
                  </a:lnTo>
                  <a:lnTo>
                    <a:pt x="183" y="723"/>
                  </a:lnTo>
                  <a:lnTo>
                    <a:pt x="150" y="734"/>
                  </a:lnTo>
                  <a:lnTo>
                    <a:pt x="78" y="696"/>
                  </a:lnTo>
                  <a:lnTo>
                    <a:pt x="13" y="696"/>
                  </a:lnTo>
                  <a:lnTo>
                    <a:pt x="0" y="68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29" name="Freeform 113"/>
            <p:cNvSpPr>
              <a:spLocks/>
            </p:cNvSpPr>
            <p:nvPr/>
          </p:nvSpPr>
          <p:spPr bwMode="ltGray">
            <a:xfrm>
              <a:off x="1448" y="794"/>
              <a:ext cx="46" cy="23"/>
            </a:xfrm>
            <a:custGeom>
              <a:avLst/>
              <a:gdLst/>
              <a:ahLst/>
              <a:cxnLst>
                <a:cxn ang="0">
                  <a:pos x="136" y="71"/>
                </a:cxn>
                <a:cxn ang="0">
                  <a:pos x="87" y="71"/>
                </a:cxn>
                <a:cxn ang="0">
                  <a:pos x="34" y="55"/>
                </a:cxn>
                <a:cxn ang="0">
                  <a:pos x="0" y="55"/>
                </a:cxn>
                <a:cxn ang="0">
                  <a:pos x="23" y="5"/>
                </a:cxn>
                <a:cxn ang="0">
                  <a:pos x="58" y="0"/>
                </a:cxn>
                <a:cxn ang="0">
                  <a:pos x="113" y="0"/>
                </a:cxn>
                <a:cxn ang="0">
                  <a:pos x="136" y="23"/>
                </a:cxn>
                <a:cxn ang="0">
                  <a:pos x="139" y="45"/>
                </a:cxn>
                <a:cxn ang="0">
                  <a:pos x="136" y="71"/>
                </a:cxn>
              </a:cxnLst>
              <a:rect l="0" t="0" r="r" b="b"/>
              <a:pathLst>
                <a:path w="139" h="71">
                  <a:moveTo>
                    <a:pt x="136" y="71"/>
                  </a:moveTo>
                  <a:lnTo>
                    <a:pt x="87" y="71"/>
                  </a:lnTo>
                  <a:lnTo>
                    <a:pt x="34" y="55"/>
                  </a:lnTo>
                  <a:lnTo>
                    <a:pt x="0" y="55"/>
                  </a:lnTo>
                  <a:lnTo>
                    <a:pt x="23" y="5"/>
                  </a:lnTo>
                  <a:lnTo>
                    <a:pt x="58" y="0"/>
                  </a:lnTo>
                  <a:lnTo>
                    <a:pt x="113" y="0"/>
                  </a:lnTo>
                  <a:lnTo>
                    <a:pt x="136" y="23"/>
                  </a:lnTo>
                  <a:lnTo>
                    <a:pt x="139" y="45"/>
                  </a:lnTo>
                  <a:lnTo>
                    <a:pt x="136" y="7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0" name="Freeform 114"/>
            <p:cNvSpPr>
              <a:spLocks/>
            </p:cNvSpPr>
            <p:nvPr/>
          </p:nvSpPr>
          <p:spPr bwMode="ltGray">
            <a:xfrm>
              <a:off x="1481" y="717"/>
              <a:ext cx="49" cy="23"/>
            </a:xfrm>
            <a:custGeom>
              <a:avLst/>
              <a:gdLst/>
              <a:ahLst/>
              <a:cxnLst>
                <a:cxn ang="0">
                  <a:pos x="146" y="36"/>
                </a:cxn>
                <a:cxn ang="0">
                  <a:pos x="107" y="68"/>
                </a:cxn>
                <a:cxn ang="0">
                  <a:pos x="30" y="57"/>
                </a:cxn>
                <a:cxn ang="0">
                  <a:pos x="0" y="19"/>
                </a:cxn>
                <a:cxn ang="0">
                  <a:pos x="30" y="0"/>
                </a:cxn>
                <a:cxn ang="0">
                  <a:pos x="57" y="23"/>
                </a:cxn>
                <a:cxn ang="0">
                  <a:pos x="88" y="14"/>
                </a:cxn>
                <a:cxn ang="0">
                  <a:pos x="130" y="14"/>
                </a:cxn>
                <a:cxn ang="0">
                  <a:pos x="146" y="36"/>
                </a:cxn>
              </a:cxnLst>
              <a:rect l="0" t="0" r="r" b="b"/>
              <a:pathLst>
                <a:path w="146" h="68">
                  <a:moveTo>
                    <a:pt x="146" y="36"/>
                  </a:moveTo>
                  <a:lnTo>
                    <a:pt x="107" y="68"/>
                  </a:lnTo>
                  <a:lnTo>
                    <a:pt x="30" y="57"/>
                  </a:lnTo>
                  <a:lnTo>
                    <a:pt x="0" y="19"/>
                  </a:lnTo>
                  <a:lnTo>
                    <a:pt x="30" y="0"/>
                  </a:lnTo>
                  <a:lnTo>
                    <a:pt x="57" y="23"/>
                  </a:lnTo>
                  <a:lnTo>
                    <a:pt x="88" y="14"/>
                  </a:lnTo>
                  <a:lnTo>
                    <a:pt x="130" y="14"/>
                  </a:lnTo>
                  <a:lnTo>
                    <a:pt x="146" y="3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1" name="Freeform 115"/>
            <p:cNvSpPr>
              <a:spLocks/>
            </p:cNvSpPr>
            <p:nvPr/>
          </p:nvSpPr>
          <p:spPr bwMode="ltGray">
            <a:xfrm>
              <a:off x="1564" y="1414"/>
              <a:ext cx="8" cy="13"/>
            </a:xfrm>
            <a:custGeom>
              <a:avLst/>
              <a:gdLst/>
              <a:ahLst/>
              <a:cxnLst>
                <a:cxn ang="0">
                  <a:pos x="8" y="0"/>
                </a:cxn>
                <a:cxn ang="0">
                  <a:pos x="23" y="19"/>
                </a:cxn>
                <a:cxn ang="0">
                  <a:pos x="18" y="40"/>
                </a:cxn>
                <a:cxn ang="0">
                  <a:pos x="0" y="35"/>
                </a:cxn>
                <a:cxn ang="0">
                  <a:pos x="8" y="0"/>
                </a:cxn>
              </a:cxnLst>
              <a:rect l="0" t="0" r="r" b="b"/>
              <a:pathLst>
                <a:path w="23" h="40">
                  <a:moveTo>
                    <a:pt x="8" y="0"/>
                  </a:moveTo>
                  <a:lnTo>
                    <a:pt x="23" y="19"/>
                  </a:lnTo>
                  <a:lnTo>
                    <a:pt x="18" y="40"/>
                  </a:lnTo>
                  <a:lnTo>
                    <a:pt x="0" y="35"/>
                  </a:lnTo>
                  <a:lnTo>
                    <a:pt x="8"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2" name="Freeform 116"/>
            <p:cNvSpPr>
              <a:spLocks/>
            </p:cNvSpPr>
            <p:nvPr/>
          </p:nvSpPr>
          <p:spPr bwMode="ltGray">
            <a:xfrm>
              <a:off x="1514" y="1107"/>
              <a:ext cx="97" cy="59"/>
            </a:xfrm>
            <a:custGeom>
              <a:avLst/>
              <a:gdLst/>
              <a:ahLst/>
              <a:cxnLst>
                <a:cxn ang="0">
                  <a:pos x="139" y="0"/>
                </a:cxn>
                <a:cxn ang="0">
                  <a:pos x="187" y="34"/>
                </a:cxn>
                <a:cxn ang="0">
                  <a:pos x="237" y="50"/>
                </a:cxn>
                <a:cxn ang="0">
                  <a:pos x="245" y="88"/>
                </a:cxn>
                <a:cxn ang="0">
                  <a:pos x="287" y="114"/>
                </a:cxn>
                <a:cxn ang="0">
                  <a:pos x="291" y="140"/>
                </a:cxn>
                <a:cxn ang="0">
                  <a:pos x="247" y="145"/>
                </a:cxn>
                <a:cxn ang="0">
                  <a:pos x="172" y="95"/>
                </a:cxn>
                <a:cxn ang="0">
                  <a:pos x="145" y="95"/>
                </a:cxn>
                <a:cxn ang="0">
                  <a:pos x="122" y="140"/>
                </a:cxn>
                <a:cxn ang="0">
                  <a:pos x="68" y="178"/>
                </a:cxn>
                <a:cxn ang="0">
                  <a:pos x="57" y="134"/>
                </a:cxn>
                <a:cxn ang="0">
                  <a:pos x="13" y="150"/>
                </a:cxn>
                <a:cxn ang="0">
                  <a:pos x="0" y="125"/>
                </a:cxn>
                <a:cxn ang="0">
                  <a:pos x="49" y="105"/>
                </a:cxn>
                <a:cxn ang="0">
                  <a:pos x="93" y="17"/>
                </a:cxn>
                <a:cxn ang="0">
                  <a:pos x="139" y="0"/>
                </a:cxn>
              </a:cxnLst>
              <a:rect l="0" t="0" r="r" b="b"/>
              <a:pathLst>
                <a:path w="291" h="178">
                  <a:moveTo>
                    <a:pt x="139" y="0"/>
                  </a:moveTo>
                  <a:lnTo>
                    <a:pt x="187" y="34"/>
                  </a:lnTo>
                  <a:lnTo>
                    <a:pt x="237" y="50"/>
                  </a:lnTo>
                  <a:lnTo>
                    <a:pt x="245" y="88"/>
                  </a:lnTo>
                  <a:lnTo>
                    <a:pt x="287" y="114"/>
                  </a:lnTo>
                  <a:lnTo>
                    <a:pt x="291" y="140"/>
                  </a:lnTo>
                  <a:lnTo>
                    <a:pt x="247" y="145"/>
                  </a:lnTo>
                  <a:lnTo>
                    <a:pt x="172" y="95"/>
                  </a:lnTo>
                  <a:lnTo>
                    <a:pt x="145" y="95"/>
                  </a:lnTo>
                  <a:lnTo>
                    <a:pt x="122" y="140"/>
                  </a:lnTo>
                  <a:lnTo>
                    <a:pt x="68" y="178"/>
                  </a:lnTo>
                  <a:lnTo>
                    <a:pt x="57" y="134"/>
                  </a:lnTo>
                  <a:lnTo>
                    <a:pt x="13" y="150"/>
                  </a:lnTo>
                  <a:lnTo>
                    <a:pt x="0" y="125"/>
                  </a:lnTo>
                  <a:lnTo>
                    <a:pt x="49" y="105"/>
                  </a:lnTo>
                  <a:lnTo>
                    <a:pt x="93" y="17"/>
                  </a:lnTo>
                  <a:lnTo>
                    <a:pt x="139"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3" name="Freeform 117"/>
            <p:cNvSpPr>
              <a:spLocks/>
            </p:cNvSpPr>
            <p:nvPr/>
          </p:nvSpPr>
          <p:spPr bwMode="ltGray">
            <a:xfrm>
              <a:off x="1612" y="1163"/>
              <a:ext cx="21" cy="21"/>
            </a:xfrm>
            <a:custGeom>
              <a:avLst/>
              <a:gdLst/>
              <a:ahLst/>
              <a:cxnLst>
                <a:cxn ang="0">
                  <a:pos x="12" y="4"/>
                </a:cxn>
                <a:cxn ang="0">
                  <a:pos x="46" y="0"/>
                </a:cxn>
                <a:cxn ang="0">
                  <a:pos x="62" y="22"/>
                </a:cxn>
                <a:cxn ang="0">
                  <a:pos x="46" y="62"/>
                </a:cxn>
                <a:cxn ang="0">
                  <a:pos x="0" y="55"/>
                </a:cxn>
                <a:cxn ang="0">
                  <a:pos x="12" y="4"/>
                </a:cxn>
              </a:cxnLst>
              <a:rect l="0" t="0" r="r" b="b"/>
              <a:pathLst>
                <a:path w="62" h="62">
                  <a:moveTo>
                    <a:pt x="12" y="4"/>
                  </a:moveTo>
                  <a:lnTo>
                    <a:pt x="46" y="0"/>
                  </a:lnTo>
                  <a:lnTo>
                    <a:pt x="62" y="22"/>
                  </a:lnTo>
                  <a:lnTo>
                    <a:pt x="46" y="62"/>
                  </a:lnTo>
                  <a:lnTo>
                    <a:pt x="0" y="55"/>
                  </a:lnTo>
                  <a:lnTo>
                    <a:pt x="12" y="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4" name="Freeform 118"/>
            <p:cNvSpPr>
              <a:spLocks/>
            </p:cNvSpPr>
            <p:nvPr/>
          </p:nvSpPr>
          <p:spPr bwMode="ltGray">
            <a:xfrm>
              <a:off x="1527" y="839"/>
              <a:ext cx="373" cy="370"/>
            </a:xfrm>
            <a:custGeom>
              <a:avLst/>
              <a:gdLst/>
              <a:ahLst/>
              <a:cxnLst>
                <a:cxn ang="0">
                  <a:pos x="437" y="403"/>
                </a:cxn>
                <a:cxn ang="0">
                  <a:pos x="488" y="411"/>
                </a:cxn>
                <a:cxn ang="0">
                  <a:pos x="597" y="505"/>
                </a:cxn>
                <a:cxn ang="0">
                  <a:pos x="670" y="579"/>
                </a:cxn>
                <a:cxn ang="0">
                  <a:pos x="597" y="684"/>
                </a:cxn>
                <a:cxn ang="0">
                  <a:pos x="473" y="743"/>
                </a:cxn>
                <a:cxn ang="0">
                  <a:pos x="425" y="794"/>
                </a:cxn>
                <a:cxn ang="0">
                  <a:pos x="388" y="853"/>
                </a:cxn>
                <a:cxn ang="0">
                  <a:pos x="505" y="865"/>
                </a:cxn>
                <a:cxn ang="0">
                  <a:pos x="611" y="917"/>
                </a:cxn>
                <a:cxn ang="0">
                  <a:pos x="761" y="1043"/>
                </a:cxn>
                <a:cxn ang="0">
                  <a:pos x="875" y="1109"/>
                </a:cxn>
                <a:cxn ang="0">
                  <a:pos x="898" y="1050"/>
                </a:cxn>
                <a:cxn ang="0">
                  <a:pos x="859" y="993"/>
                </a:cxn>
                <a:cxn ang="0">
                  <a:pos x="903" y="991"/>
                </a:cxn>
                <a:cxn ang="0">
                  <a:pos x="934" y="881"/>
                </a:cxn>
                <a:cxn ang="0">
                  <a:pos x="850" y="732"/>
                </a:cxn>
                <a:cxn ang="0">
                  <a:pos x="867" y="698"/>
                </a:cxn>
                <a:cxn ang="0">
                  <a:pos x="917" y="732"/>
                </a:cxn>
                <a:cxn ang="0">
                  <a:pos x="1043" y="764"/>
                </a:cxn>
                <a:cxn ang="0">
                  <a:pos x="1093" y="715"/>
                </a:cxn>
                <a:cxn ang="0">
                  <a:pos x="1119" y="628"/>
                </a:cxn>
                <a:cxn ang="0">
                  <a:pos x="992" y="511"/>
                </a:cxn>
                <a:cxn ang="0">
                  <a:pos x="883" y="476"/>
                </a:cxn>
                <a:cxn ang="0">
                  <a:pos x="893" y="450"/>
                </a:cxn>
                <a:cxn ang="0">
                  <a:pos x="893" y="305"/>
                </a:cxn>
                <a:cxn ang="0">
                  <a:pos x="743" y="216"/>
                </a:cxn>
                <a:cxn ang="0">
                  <a:pos x="642" y="157"/>
                </a:cxn>
                <a:cxn ang="0">
                  <a:pos x="517" y="118"/>
                </a:cxn>
                <a:cxn ang="0">
                  <a:pos x="411" y="115"/>
                </a:cxn>
                <a:cxn ang="0">
                  <a:pos x="335" y="40"/>
                </a:cxn>
                <a:cxn ang="0">
                  <a:pos x="243" y="134"/>
                </a:cxn>
                <a:cxn ang="0">
                  <a:pos x="253" y="258"/>
                </a:cxn>
                <a:cxn ang="0">
                  <a:pos x="217" y="80"/>
                </a:cxn>
                <a:cxn ang="0">
                  <a:pos x="224" y="29"/>
                </a:cxn>
                <a:cxn ang="0">
                  <a:pos x="92" y="26"/>
                </a:cxn>
                <a:cxn ang="0">
                  <a:pos x="18" y="134"/>
                </a:cxn>
                <a:cxn ang="0">
                  <a:pos x="17" y="352"/>
                </a:cxn>
                <a:cxn ang="0">
                  <a:pos x="96" y="386"/>
                </a:cxn>
                <a:cxn ang="0">
                  <a:pos x="222" y="370"/>
                </a:cxn>
                <a:cxn ang="0">
                  <a:pos x="323" y="370"/>
                </a:cxn>
                <a:cxn ang="0">
                  <a:pos x="381" y="406"/>
                </a:cxn>
              </a:cxnLst>
              <a:rect l="0" t="0" r="r" b="b"/>
              <a:pathLst>
                <a:path w="1119" h="1109">
                  <a:moveTo>
                    <a:pt x="381" y="406"/>
                  </a:moveTo>
                  <a:lnTo>
                    <a:pt x="437" y="403"/>
                  </a:lnTo>
                  <a:lnTo>
                    <a:pt x="466" y="379"/>
                  </a:lnTo>
                  <a:lnTo>
                    <a:pt x="488" y="411"/>
                  </a:lnTo>
                  <a:lnTo>
                    <a:pt x="543" y="422"/>
                  </a:lnTo>
                  <a:lnTo>
                    <a:pt x="597" y="505"/>
                  </a:lnTo>
                  <a:lnTo>
                    <a:pt x="660" y="521"/>
                  </a:lnTo>
                  <a:lnTo>
                    <a:pt x="670" y="579"/>
                  </a:lnTo>
                  <a:lnTo>
                    <a:pt x="626" y="642"/>
                  </a:lnTo>
                  <a:lnTo>
                    <a:pt x="597" y="684"/>
                  </a:lnTo>
                  <a:lnTo>
                    <a:pt x="492" y="722"/>
                  </a:lnTo>
                  <a:lnTo>
                    <a:pt x="473" y="743"/>
                  </a:lnTo>
                  <a:lnTo>
                    <a:pt x="481" y="782"/>
                  </a:lnTo>
                  <a:lnTo>
                    <a:pt x="425" y="794"/>
                  </a:lnTo>
                  <a:lnTo>
                    <a:pt x="381" y="823"/>
                  </a:lnTo>
                  <a:lnTo>
                    <a:pt x="388" y="853"/>
                  </a:lnTo>
                  <a:lnTo>
                    <a:pt x="419" y="869"/>
                  </a:lnTo>
                  <a:lnTo>
                    <a:pt x="505" y="865"/>
                  </a:lnTo>
                  <a:lnTo>
                    <a:pt x="553" y="874"/>
                  </a:lnTo>
                  <a:lnTo>
                    <a:pt x="611" y="917"/>
                  </a:lnTo>
                  <a:lnTo>
                    <a:pt x="686" y="972"/>
                  </a:lnTo>
                  <a:lnTo>
                    <a:pt x="761" y="1043"/>
                  </a:lnTo>
                  <a:lnTo>
                    <a:pt x="823" y="1092"/>
                  </a:lnTo>
                  <a:lnTo>
                    <a:pt x="875" y="1109"/>
                  </a:lnTo>
                  <a:lnTo>
                    <a:pt x="909" y="1109"/>
                  </a:lnTo>
                  <a:lnTo>
                    <a:pt x="898" y="1050"/>
                  </a:lnTo>
                  <a:lnTo>
                    <a:pt x="893" y="1041"/>
                  </a:lnTo>
                  <a:lnTo>
                    <a:pt x="859" y="993"/>
                  </a:lnTo>
                  <a:lnTo>
                    <a:pt x="883" y="991"/>
                  </a:lnTo>
                  <a:lnTo>
                    <a:pt x="903" y="991"/>
                  </a:lnTo>
                  <a:lnTo>
                    <a:pt x="932" y="961"/>
                  </a:lnTo>
                  <a:lnTo>
                    <a:pt x="934" y="881"/>
                  </a:lnTo>
                  <a:lnTo>
                    <a:pt x="909" y="807"/>
                  </a:lnTo>
                  <a:lnTo>
                    <a:pt x="850" y="732"/>
                  </a:lnTo>
                  <a:lnTo>
                    <a:pt x="850" y="720"/>
                  </a:lnTo>
                  <a:lnTo>
                    <a:pt x="867" y="698"/>
                  </a:lnTo>
                  <a:lnTo>
                    <a:pt x="893" y="703"/>
                  </a:lnTo>
                  <a:lnTo>
                    <a:pt x="917" y="732"/>
                  </a:lnTo>
                  <a:lnTo>
                    <a:pt x="1043" y="818"/>
                  </a:lnTo>
                  <a:lnTo>
                    <a:pt x="1043" y="764"/>
                  </a:lnTo>
                  <a:lnTo>
                    <a:pt x="1056" y="736"/>
                  </a:lnTo>
                  <a:lnTo>
                    <a:pt x="1093" y="715"/>
                  </a:lnTo>
                  <a:lnTo>
                    <a:pt x="1090" y="656"/>
                  </a:lnTo>
                  <a:lnTo>
                    <a:pt x="1119" y="628"/>
                  </a:lnTo>
                  <a:lnTo>
                    <a:pt x="1075" y="558"/>
                  </a:lnTo>
                  <a:lnTo>
                    <a:pt x="992" y="511"/>
                  </a:lnTo>
                  <a:lnTo>
                    <a:pt x="917" y="501"/>
                  </a:lnTo>
                  <a:lnTo>
                    <a:pt x="883" y="476"/>
                  </a:lnTo>
                  <a:lnTo>
                    <a:pt x="883" y="464"/>
                  </a:lnTo>
                  <a:lnTo>
                    <a:pt x="893" y="450"/>
                  </a:lnTo>
                  <a:lnTo>
                    <a:pt x="922" y="391"/>
                  </a:lnTo>
                  <a:lnTo>
                    <a:pt x="893" y="305"/>
                  </a:lnTo>
                  <a:lnTo>
                    <a:pt x="842" y="242"/>
                  </a:lnTo>
                  <a:lnTo>
                    <a:pt x="743" y="216"/>
                  </a:lnTo>
                  <a:lnTo>
                    <a:pt x="683" y="228"/>
                  </a:lnTo>
                  <a:lnTo>
                    <a:pt x="642" y="157"/>
                  </a:lnTo>
                  <a:lnTo>
                    <a:pt x="575" y="120"/>
                  </a:lnTo>
                  <a:lnTo>
                    <a:pt x="517" y="118"/>
                  </a:lnTo>
                  <a:lnTo>
                    <a:pt x="450" y="146"/>
                  </a:lnTo>
                  <a:lnTo>
                    <a:pt x="411" y="115"/>
                  </a:lnTo>
                  <a:lnTo>
                    <a:pt x="381" y="49"/>
                  </a:lnTo>
                  <a:lnTo>
                    <a:pt x="335" y="40"/>
                  </a:lnTo>
                  <a:lnTo>
                    <a:pt x="261" y="56"/>
                  </a:lnTo>
                  <a:lnTo>
                    <a:pt x="243" y="134"/>
                  </a:lnTo>
                  <a:lnTo>
                    <a:pt x="269" y="269"/>
                  </a:lnTo>
                  <a:lnTo>
                    <a:pt x="253" y="258"/>
                  </a:lnTo>
                  <a:lnTo>
                    <a:pt x="217" y="141"/>
                  </a:lnTo>
                  <a:lnTo>
                    <a:pt x="217" y="80"/>
                  </a:lnTo>
                  <a:lnTo>
                    <a:pt x="225" y="56"/>
                  </a:lnTo>
                  <a:lnTo>
                    <a:pt x="224" y="29"/>
                  </a:lnTo>
                  <a:lnTo>
                    <a:pt x="157" y="0"/>
                  </a:lnTo>
                  <a:lnTo>
                    <a:pt x="92" y="26"/>
                  </a:lnTo>
                  <a:lnTo>
                    <a:pt x="73" y="47"/>
                  </a:lnTo>
                  <a:lnTo>
                    <a:pt x="18" y="134"/>
                  </a:lnTo>
                  <a:lnTo>
                    <a:pt x="0" y="258"/>
                  </a:lnTo>
                  <a:lnTo>
                    <a:pt x="17" y="352"/>
                  </a:lnTo>
                  <a:lnTo>
                    <a:pt x="44" y="377"/>
                  </a:lnTo>
                  <a:lnTo>
                    <a:pt x="96" y="386"/>
                  </a:lnTo>
                  <a:lnTo>
                    <a:pt x="188" y="400"/>
                  </a:lnTo>
                  <a:lnTo>
                    <a:pt x="222" y="370"/>
                  </a:lnTo>
                  <a:lnTo>
                    <a:pt x="282" y="366"/>
                  </a:lnTo>
                  <a:lnTo>
                    <a:pt x="323" y="370"/>
                  </a:lnTo>
                  <a:lnTo>
                    <a:pt x="383" y="413"/>
                  </a:lnTo>
                  <a:lnTo>
                    <a:pt x="381" y="40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5" name="Freeform 119"/>
            <p:cNvSpPr>
              <a:spLocks/>
            </p:cNvSpPr>
            <p:nvPr/>
          </p:nvSpPr>
          <p:spPr bwMode="ltGray">
            <a:xfrm>
              <a:off x="1170" y="786"/>
              <a:ext cx="16" cy="20"/>
            </a:xfrm>
            <a:custGeom>
              <a:avLst/>
              <a:gdLst/>
              <a:ahLst/>
              <a:cxnLst>
                <a:cxn ang="0">
                  <a:pos x="50" y="27"/>
                </a:cxn>
                <a:cxn ang="0">
                  <a:pos x="16" y="0"/>
                </a:cxn>
                <a:cxn ang="0">
                  <a:pos x="0" y="34"/>
                </a:cxn>
                <a:cxn ang="0">
                  <a:pos x="1" y="45"/>
                </a:cxn>
                <a:cxn ang="0">
                  <a:pos x="42" y="59"/>
                </a:cxn>
                <a:cxn ang="0">
                  <a:pos x="50" y="27"/>
                </a:cxn>
              </a:cxnLst>
              <a:rect l="0" t="0" r="r" b="b"/>
              <a:pathLst>
                <a:path w="50" h="59">
                  <a:moveTo>
                    <a:pt x="50" y="27"/>
                  </a:moveTo>
                  <a:lnTo>
                    <a:pt x="16" y="0"/>
                  </a:lnTo>
                  <a:lnTo>
                    <a:pt x="0" y="34"/>
                  </a:lnTo>
                  <a:lnTo>
                    <a:pt x="1" y="45"/>
                  </a:lnTo>
                  <a:lnTo>
                    <a:pt x="42" y="59"/>
                  </a:lnTo>
                  <a:lnTo>
                    <a:pt x="50" y="2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6" name="Freeform 120"/>
            <p:cNvSpPr>
              <a:spLocks/>
            </p:cNvSpPr>
            <p:nvPr/>
          </p:nvSpPr>
          <p:spPr bwMode="ltGray">
            <a:xfrm>
              <a:off x="4617" y="859"/>
              <a:ext cx="857" cy="602"/>
            </a:xfrm>
            <a:custGeom>
              <a:avLst/>
              <a:gdLst/>
              <a:ahLst/>
              <a:cxnLst>
                <a:cxn ang="0">
                  <a:pos x="599" y="1518"/>
                </a:cxn>
                <a:cxn ang="0">
                  <a:pos x="698" y="1357"/>
                </a:cxn>
                <a:cxn ang="0">
                  <a:pos x="775" y="1237"/>
                </a:cxn>
                <a:cxn ang="0">
                  <a:pos x="908" y="1225"/>
                </a:cxn>
                <a:cxn ang="0">
                  <a:pos x="1012" y="1237"/>
                </a:cxn>
                <a:cxn ang="0">
                  <a:pos x="1120" y="1259"/>
                </a:cxn>
                <a:cxn ang="0">
                  <a:pos x="1299" y="1251"/>
                </a:cxn>
                <a:cxn ang="0">
                  <a:pos x="1356" y="1087"/>
                </a:cxn>
                <a:cxn ang="0">
                  <a:pos x="1467" y="1064"/>
                </a:cxn>
                <a:cxn ang="0">
                  <a:pos x="1571" y="1042"/>
                </a:cxn>
                <a:cxn ang="0">
                  <a:pos x="1576" y="1087"/>
                </a:cxn>
                <a:cxn ang="0">
                  <a:pos x="1522" y="1251"/>
                </a:cxn>
                <a:cxn ang="0">
                  <a:pos x="1423" y="1273"/>
                </a:cxn>
                <a:cxn ang="0">
                  <a:pos x="1393" y="1408"/>
                </a:cxn>
                <a:cxn ang="0">
                  <a:pos x="1444" y="1556"/>
                </a:cxn>
                <a:cxn ang="0">
                  <a:pos x="1496" y="1774"/>
                </a:cxn>
                <a:cxn ang="0">
                  <a:pos x="1598" y="1774"/>
                </a:cxn>
                <a:cxn ang="0">
                  <a:pos x="1621" y="1687"/>
                </a:cxn>
                <a:cxn ang="0">
                  <a:pos x="1718" y="1605"/>
                </a:cxn>
                <a:cxn ang="0">
                  <a:pos x="1690" y="1497"/>
                </a:cxn>
                <a:cxn ang="0">
                  <a:pos x="1740" y="1479"/>
                </a:cxn>
                <a:cxn ang="0">
                  <a:pos x="1762" y="1427"/>
                </a:cxn>
                <a:cxn ang="0">
                  <a:pos x="1707" y="1345"/>
                </a:cxn>
                <a:cxn ang="0">
                  <a:pos x="1695" y="1214"/>
                </a:cxn>
                <a:cxn ang="0">
                  <a:pos x="1820" y="1129"/>
                </a:cxn>
                <a:cxn ang="0">
                  <a:pos x="2009" y="1099"/>
                </a:cxn>
                <a:cxn ang="0">
                  <a:pos x="2120" y="1019"/>
                </a:cxn>
                <a:cxn ang="0">
                  <a:pos x="2275" y="951"/>
                </a:cxn>
                <a:cxn ang="0">
                  <a:pos x="2317" y="921"/>
                </a:cxn>
                <a:cxn ang="0">
                  <a:pos x="2310" y="877"/>
                </a:cxn>
                <a:cxn ang="0">
                  <a:pos x="2221" y="776"/>
                </a:cxn>
                <a:cxn ang="0">
                  <a:pos x="2307" y="724"/>
                </a:cxn>
                <a:cxn ang="0">
                  <a:pos x="2354" y="728"/>
                </a:cxn>
                <a:cxn ang="0">
                  <a:pos x="2543" y="808"/>
                </a:cxn>
                <a:cxn ang="0">
                  <a:pos x="2572" y="733"/>
                </a:cxn>
                <a:cxn ang="0">
                  <a:pos x="2440" y="561"/>
                </a:cxn>
                <a:cxn ang="0">
                  <a:pos x="2317" y="464"/>
                </a:cxn>
                <a:cxn ang="0">
                  <a:pos x="2164" y="389"/>
                </a:cxn>
                <a:cxn ang="0">
                  <a:pos x="2074" y="375"/>
                </a:cxn>
                <a:cxn ang="0">
                  <a:pos x="1963" y="342"/>
                </a:cxn>
                <a:cxn ang="0">
                  <a:pos x="1828" y="291"/>
                </a:cxn>
                <a:cxn ang="0">
                  <a:pos x="1699" y="254"/>
                </a:cxn>
                <a:cxn ang="0">
                  <a:pos x="1652" y="279"/>
                </a:cxn>
                <a:cxn ang="0">
                  <a:pos x="1620" y="328"/>
                </a:cxn>
                <a:cxn ang="0">
                  <a:pos x="1532" y="305"/>
                </a:cxn>
                <a:cxn ang="0">
                  <a:pos x="1397" y="305"/>
                </a:cxn>
                <a:cxn ang="0">
                  <a:pos x="1320" y="342"/>
                </a:cxn>
                <a:cxn ang="0">
                  <a:pos x="1278" y="328"/>
                </a:cxn>
                <a:cxn ang="0">
                  <a:pos x="1089" y="169"/>
                </a:cxn>
                <a:cxn ang="0">
                  <a:pos x="932" y="195"/>
                </a:cxn>
                <a:cxn ang="0">
                  <a:pos x="752" y="96"/>
                </a:cxn>
                <a:cxn ang="0">
                  <a:pos x="643" y="85"/>
                </a:cxn>
                <a:cxn ang="0">
                  <a:pos x="589" y="46"/>
                </a:cxn>
                <a:cxn ang="0">
                  <a:pos x="387" y="21"/>
                </a:cxn>
                <a:cxn ang="0">
                  <a:pos x="322" y="37"/>
                </a:cxn>
                <a:cxn ang="0">
                  <a:pos x="289" y="119"/>
                </a:cxn>
                <a:cxn ang="0">
                  <a:pos x="55" y="135"/>
                </a:cxn>
                <a:cxn ang="0">
                  <a:pos x="553" y="1556"/>
                </a:cxn>
              </a:cxnLst>
              <a:rect l="0" t="0" r="r" b="b"/>
              <a:pathLst>
                <a:path w="2572" h="1804">
                  <a:moveTo>
                    <a:pt x="553" y="1556"/>
                  </a:moveTo>
                  <a:lnTo>
                    <a:pt x="599" y="1518"/>
                  </a:lnTo>
                  <a:lnTo>
                    <a:pt x="643" y="1443"/>
                  </a:lnTo>
                  <a:lnTo>
                    <a:pt x="698" y="1357"/>
                  </a:lnTo>
                  <a:lnTo>
                    <a:pt x="731" y="1273"/>
                  </a:lnTo>
                  <a:lnTo>
                    <a:pt x="775" y="1237"/>
                  </a:lnTo>
                  <a:lnTo>
                    <a:pt x="842" y="1211"/>
                  </a:lnTo>
                  <a:lnTo>
                    <a:pt x="908" y="1225"/>
                  </a:lnTo>
                  <a:lnTo>
                    <a:pt x="976" y="1225"/>
                  </a:lnTo>
                  <a:lnTo>
                    <a:pt x="1012" y="1237"/>
                  </a:lnTo>
                  <a:lnTo>
                    <a:pt x="1056" y="1211"/>
                  </a:lnTo>
                  <a:lnTo>
                    <a:pt x="1120" y="1259"/>
                  </a:lnTo>
                  <a:lnTo>
                    <a:pt x="1171" y="1241"/>
                  </a:lnTo>
                  <a:lnTo>
                    <a:pt x="1299" y="1251"/>
                  </a:lnTo>
                  <a:lnTo>
                    <a:pt x="1335" y="1232"/>
                  </a:lnTo>
                  <a:lnTo>
                    <a:pt x="1356" y="1087"/>
                  </a:lnTo>
                  <a:lnTo>
                    <a:pt x="1434" y="1010"/>
                  </a:lnTo>
                  <a:lnTo>
                    <a:pt x="1467" y="1064"/>
                  </a:lnTo>
                  <a:lnTo>
                    <a:pt x="1509" y="1087"/>
                  </a:lnTo>
                  <a:lnTo>
                    <a:pt x="1571" y="1042"/>
                  </a:lnTo>
                  <a:lnTo>
                    <a:pt x="1598" y="1019"/>
                  </a:lnTo>
                  <a:lnTo>
                    <a:pt x="1576" y="1087"/>
                  </a:lnTo>
                  <a:lnTo>
                    <a:pt x="1532" y="1163"/>
                  </a:lnTo>
                  <a:lnTo>
                    <a:pt x="1522" y="1251"/>
                  </a:lnTo>
                  <a:lnTo>
                    <a:pt x="1458" y="1280"/>
                  </a:lnTo>
                  <a:lnTo>
                    <a:pt x="1423" y="1273"/>
                  </a:lnTo>
                  <a:lnTo>
                    <a:pt x="1416" y="1331"/>
                  </a:lnTo>
                  <a:lnTo>
                    <a:pt x="1393" y="1408"/>
                  </a:lnTo>
                  <a:lnTo>
                    <a:pt x="1397" y="1481"/>
                  </a:lnTo>
                  <a:lnTo>
                    <a:pt x="1444" y="1556"/>
                  </a:lnTo>
                  <a:lnTo>
                    <a:pt x="1475" y="1628"/>
                  </a:lnTo>
                  <a:lnTo>
                    <a:pt x="1496" y="1774"/>
                  </a:lnTo>
                  <a:lnTo>
                    <a:pt x="1540" y="1804"/>
                  </a:lnTo>
                  <a:lnTo>
                    <a:pt x="1598" y="1774"/>
                  </a:lnTo>
                  <a:lnTo>
                    <a:pt x="1631" y="1734"/>
                  </a:lnTo>
                  <a:lnTo>
                    <a:pt x="1621" y="1687"/>
                  </a:lnTo>
                  <a:lnTo>
                    <a:pt x="1667" y="1650"/>
                  </a:lnTo>
                  <a:lnTo>
                    <a:pt x="1718" y="1605"/>
                  </a:lnTo>
                  <a:lnTo>
                    <a:pt x="1714" y="1551"/>
                  </a:lnTo>
                  <a:lnTo>
                    <a:pt x="1690" y="1497"/>
                  </a:lnTo>
                  <a:lnTo>
                    <a:pt x="1682" y="1458"/>
                  </a:lnTo>
                  <a:lnTo>
                    <a:pt x="1740" y="1479"/>
                  </a:lnTo>
                  <a:lnTo>
                    <a:pt x="1753" y="1451"/>
                  </a:lnTo>
                  <a:lnTo>
                    <a:pt x="1762" y="1427"/>
                  </a:lnTo>
                  <a:lnTo>
                    <a:pt x="1740" y="1397"/>
                  </a:lnTo>
                  <a:lnTo>
                    <a:pt x="1707" y="1345"/>
                  </a:lnTo>
                  <a:lnTo>
                    <a:pt x="1682" y="1294"/>
                  </a:lnTo>
                  <a:lnTo>
                    <a:pt x="1695" y="1214"/>
                  </a:lnTo>
                  <a:lnTo>
                    <a:pt x="1732" y="1156"/>
                  </a:lnTo>
                  <a:lnTo>
                    <a:pt x="1820" y="1129"/>
                  </a:lnTo>
                  <a:lnTo>
                    <a:pt x="1939" y="1145"/>
                  </a:lnTo>
                  <a:lnTo>
                    <a:pt x="2009" y="1099"/>
                  </a:lnTo>
                  <a:lnTo>
                    <a:pt x="2053" y="1038"/>
                  </a:lnTo>
                  <a:lnTo>
                    <a:pt x="2120" y="1019"/>
                  </a:lnTo>
                  <a:lnTo>
                    <a:pt x="2208" y="966"/>
                  </a:lnTo>
                  <a:lnTo>
                    <a:pt x="2275" y="951"/>
                  </a:lnTo>
                  <a:lnTo>
                    <a:pt x="2330" y="930"/>
                  </a:lnTo>
                  <a:lnTo>
                    <a:pt x="2317" y="921"/>
                  </a:lnTo>
                  <a:lnTo>
                    <a:pt x="2317" y="893"/>
                  </a:lnTo>
                  <a:lnTo>
                    <a:pt x="2310" y="877"/>
                  </a:lnTo>
                  <a:lnTo>
                    <a:pt x="2224" y="808"/>
                  </a:lnTo>
                  <a:lnTo>
                    <a:pt x="2221" y="776"/>
                  </a:lnTo>
                  <a:lnTo>
                    <a:pt x="2284" y="767"/>
                  </a:lnTo>
                  <a:lnTo>
                    <a:pt x="2307" y="724"/>
                  </a:lnTo>
                  <a:lnTo>
                    <a:pt x="2317" y="661"/>
                  </a:lnTo>
                  <a:lnTo>
                    <a:pt x="2354" y="728"/>
                  </a:lnTo>
                  <a:lnTo>
                    <a:pt x="2480" y="813"/>
                  </a:lnTo>
                  <a:lnTo>
                    <a:pt x="2543" y="808"/>
                  </a:lnTo>
                  <a:lnTo>
                    <a:pt x="2572" y="771"/>
                  </a:lnTo>
                  <a:lnTo>
                    <a:pt x="2572" y="733"/>
                  </a:lnTo>
                  <a:lnTo>
                    <a:pt x="2486" y="649"/>
                  </a:lnTo>
                  <a:lnTo>
                    <a:pt x="2440" y="561"/>
                  </a:lnTo>
                  <a:lnTo>
                    <a:pt x="2385" y="488"/>
                  </a:lnTo>
                  <a:lnTo>
                    <a:pt x="2317" y="464"/>
                  </a:lnTo>
                  <a:lnTo>
                    <a:pt x="2242" y="415"/>
                  </a:lnTo>
                  <a:lnTo>
                    <a:pt x="2164" y="389"/>
                  </a:lnTo>
                  <a:lnTo>
                    <a:pt x="2141" y="389"/>
                  </a:lnTo>
                  <a:lnTo>
                    <a:pt x="2074" y="375"/>
                  </a:lnTo>
                  <a:lnTo>
                    <a:pt x="1996" y="353"/>
                  </a:lnTo>
                  <a:lnTo>
                    <a:pt x="1963" y="342"/>
                  </a:lnTo>
                  <a:lnTo>
                    <a:pt x="1895" y="305"/>
                  </a:lnTo>
                  <a:lnTo>
                    <a:pt x="1828" y="291"/>
                  </a:lnTo>
                  <a:lnTo>
                    <a:pt x="1763" y="265"/>
                  </a:lnTo>
                  <a:lnTo>
                    <a:pt x="1699" y="254"/>
                  </a:lnTo>
                  <a:lnTo>
                    <a:pt x="1675" y="254"/>
                  </a:lnTo>
                  <a:lnTo>
                    <a:pt x="1652" y="279"/>
                  </a:lnTo>
                  <a:lnTo>
                    <a:pt x="1652" y="353"/>
                  </a:lnTo>
                  <a:lnTo>
                    <a:pt x="1620" y="328"/>
                  </a:lnTo>
                  <a:lnTo>
                    <a:pt x="1598" y="316"/>
                  </a:lnTo>
                  <a:lnTo>
                    <a:pt x="1532" y="305"/>
                  </a:lnTo>
                  <a:lnTo>
                    <a:pt x="1467" y="316"/>
                  </a:lnTo>
                  <a:lnTo>
                    <a:pt x="1397" y="305"/>
                  </a:lnTo>
                  <a:lnTo>
                    <a:pt x="1376" y="291"/>
                  </a:lnTo>
                  <a:lnTo>
                    <a:pt x="1320" y="342"/>
                  </a:lnTo>
                  <a:lnTo>
                    <a:pt x="1299" y="364"/>
                  </a:lnTo>
                  <a:lnTo>
                    <a:pt x="1278" y="328"/>
                  </a:lnTo>
                  <a:lnTo>
                    <a:pt x="1219" y="246"/>
                  </a:lnTo>
                  <a:lnTo>
                    <a:pt x="1089" y="169"/>
                  </a:lnTo>
                  <a:lnTo>
                    <a:pt x="997" y="181"/>
                  </a:lnTo>
                  <a:lnTo>
                    <a:pt x="932" y="195"/>
                  </a:lnTo>
                  <a:lnTo>
                    <a:pt x="866" y="145"/>
                  </a:lnTo>
                  <a:lnTo>
                    <a:pt x="752" y="96"/>
                  </a:lnTo>
                  <a:lnTo>
                    <a:pt x="710" y="71"/>
                  </a:lnTo>
                  <a:lnTo>
                    <a:pt x="643" y="85"/>
                  </a:lnTo>
                  <a:lnTo>
                    <a:pt x="599" y="96"/>
                  </a:lnTo>
                  <a:lnTo>
                    <a:pt x="589" y="46"/>
                  </a:lnTo>
                  <a:lnTo>
                    <a:pt x="553" y="9"/>
                  </a:lnTo>
                  <a:lnTo>
                    <a:pt x="387" y="21"/>
                  </a:lnTo>
                  <a:lnTo>
                    <a:pt x="319" y="0"/>
                  </a:lnTo>
                  <a:lnTo>
                    <a:pt x="322" y="37"/>
                  </a:lnTo>
                  <a:lnTo>
                    <a:pt x="299" y="105"/>
                  </a:lnTo>
                  <a:lnTo>
                    <a:pt x="289" y="119"/>
                  </a:lnTo>
                  <a:lnTo>
                    <a:pt x="132" y="135"/>
                  </a:lnTo>
                  <a:lnTo>
                    <a:pt x="55" y="135"/>
                  </a:lnTo>
                  <a:lnTo>
                    <a:pt x="0" y="195"/>
                  </a:lnTo>
                  <a:lnTo>
                    <a:pt x="553" y="155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7" name="Freeform 121"/>
            <p:cNvSpPr>
              <a:spLocks/>
            </p:cNvSpPr>
            <p:nvPr/>
          </p:nvSpPr>
          <p:spPr bwMode="ltGray">
            <a:xfrm>
              <a:off x="4051" y="2399"/>
              <a:ext cx="33" cy="74"/>
            </a:xfrm>
            <a:custGeom>
              <a:avLst/>
              <a:gdLst/>
              <a:ahLst/>
              <a:cxnLst>
                <a:cxn ang="0">
                  <a:pos x="39" y="4"/>
                </a:cxn>
                <a:cxn ang="0">
                  <a:pos x="63" y="0"/>
                </a:cxn>
                <a:cxn ang="0">
                  <a:pos x="83" y="130"/>
                </a:cxn>
                <a:cxn ang="0">
                  <a:pos x="100" y="157"/>
                </a:cxn>
                <a:cxn ang="0">
                  <a:pos x="88" y="211"/>
                </a:cxn>
                <a:cxn ang="0">
                  <a:pos x="46" y="221"/>
                </a:cxn>
                <a:cxn ang="0">
                  <a:pos x="21" y="202"/>
                </a:cxn>
                <a:cxn ang="0">
                  <a:pos x="0" y="135"/>
                </a:cxn>
                <a:cxn ang="0">
                  <a:pos x="0" y="122"/>
                </a:cxn>
                <a:cxn ang="0">
                  <a:pos x="39" y="4"/>
                </a:cxn>
              </a:cxnLst>
              <a:rect l="0" t="0" r="r" b="b"/>
              <a:pathLst>
                <a:path w="100" h="221">
                  <a:moveTo>
                    <a:pt x="39" y="4"/>
                  </a:moveTo>
                  <a:lnTo>
                    <a:pt x="63" y="0"/>
                  </a:lnTo>
                  <a:lnTo>
                    <a:pt x="83" y="130"/>
                  </a:lnTo>
                  <a:lnTo>
                    <a:pt x="100" y="157"/>
                  </a:lnTo>
                  <a:lnTo>
                    <a:pt x="88" y="211"/>
                  </a:lnTo>
                  <a:lnTo>
                    <a:pt x="46" y="221"/>
                  </a:lnTo>
                  <a:lnTo>
                    <a:pt x="21" y="202"/>
                  </a:lnTo>
                  <a:lnTo>
                    <a:pt x="0" y="135"/>
                  </a:lnTo>
                  <a:lnTo>
                    <a:pt x="0" y="122"/>
                  </a:lnTo>
                  <a:lnTo>
                    <a:pt x="39" y="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8" name="Freeform 122"/>
            <p:cNvSpPr>
              <a:spLocks/>
            </p:cNvSpPr>
            <p:nvPr/>
          </p:nvSpPr>
          <p:spPr bwMode="ltGray">
            <a:xfrm>
              <a:off x="4136" y="651"/>
              <a:ext cx="59" cy="52"/>
            </a:xfrm>
            <a:custGeom>
              <a:avLst/>
              <a:gdLst/>
              <a:ahLst/>
              <a:cxnLst>
                <a:cxn ang="0">
                  <a:pos x="0" y="95"/>
                </a:cxn>
                <a:cxn ang="0">
                  <a:pos x="16" y="47"/>
                </a:cxn>
                <a:cxn ang="0">
                  <a:pos x="25" y="26"/>
                </a:cxn>
                <a:cxn ang="0">
                  <a:pos x="37" y="5"/>
                </a:cxn>
                <a:cxn ang="0">
                  <a:pos x="84" y="12"/>
                </a:cxn>
                <a:cxn ang="0">
                  <a:pos x="117" y="0"/>
                </a:cxn>
                <a:cxn ang="0">
                  <a:pos x="147" y="42"/>
                </a:cxn>
                <a:cxn ang="0">
                  <a:pos x="157" y="73"/>
                </a:cxn>
                <a:cxn ang="0">
                  <a:pos x="171" y="88"/>
                </a:cxn>
                <a:cxn ang="0">
                  <a:pos x="177" y="121"/>
                </a:cxn>
                <a:cxn ang="0">
                  <a:pos x="157" y="132"/>
                </a:cxn>
                <a:cxn ang="0">
                  <a:pos x="89" y="125"/>
                </a:cxn>
                <a:cxn ang="0">
                  <a:pos x="71" y="146"/>
                </a:cxn>
                <a:cxn ang="0">
                  <a:pos x="42" y="156"/>
                </a:cxn>
                <a:cxn ang="0">
                  <a:pos x="16" y="113"/>
                </a:cxn>
                <a:cxn ang="0">
                  <a:pos x="0" y="95"/>
                </a:cxn>
              </a:cxnLst>
              <a:rect l="0" t="0" r="r" b="b"/>
              <a:pathLst>
                <a:path w="177" h="156">
                  <a:moveTo>
                    <a:pt x="0" y="95"/>
                  </a:moveTo>
                  <a:lnTo>
                    <a:pt x="16" y="47"/>
                  </a:lnTo>
                  <a:lnTo>
                    <a:pt x="25" y="26"/>
                  </a:lnTo>
                  <a:lnTo>
                    <a:pt x="37" y="5"/>
                  </a:lnTo>
                  <a:lnTo>
                    <a:pt x="84" y="12"/>
                  </a:lnTo>
                  <a:lnTo>
                    <a:pt x="117" y="0"/>
                  </a:lnTo>
                  <a:lnTo>
                    <a:pt x="147" y="42"/>
                  </a:lnTo>
                  <a:lnTo>
                    <a:pt x="157" y="73"/>
                  </a:lnTo>
                  <a:lnTo>
                    <a:pt x="171" y="88"/>
                  </a:lnTo>
                  <a:lnTo>
                    <a:pt x="177" y="121"/>
                  </a:lnTo>
                  <a:lnTo>
                    <a:pt x="157" y="132"/>
                  </a:lnTo>
                  <a:lnTo>
                    <a:pt x="89" y="125"/>
                  </a:lnTo>
                  <a:lnTo>
                    <a:pt x="71" y="146"/>
                  </a:lnTo>
                  <a:lnTo>
                    <a:pt x="42" y="156"/>
                  </a:lnTo>
                  <a:lnTo>
                    <a:pt x="16" y="113"/>
                  </a:lnTo>
                  <a:lnTo>
                    <a:pt x="0" y="9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39" name="Freeform 123"/>
            <p:cNvSpPr>
              <a:spLocks/>
            </p:cNvSpPr>
            <p:nvPr/>
          </p:nvSpPr>
          <p:spPr bwMode="ltGray">
            <a:xfrm>
              <a:off x="4213" y="688"/>
              <a:ext cx="22" cy="11"/>
            </a:xfrm>
            <a:custGeom>
              <a:avLst/>
              <a:gdLst/>
              <a:ahLst/>
              <a:cxnLst>
                <a:cxn ang="0">
                  <a:pos x="0" y="32"/>
                </a:cxn>
                <a:cxn ang="0">
                  <a:pos x="10" y="0"/>
                </a:cxn>
                <a:cxn ang="0">
                  <a:pos x="67" y="9"/>
                </a:cxn>
                <a:cxn ang="0">
                  <a:pos x="56" y="21"/>
                </a:cxn>
                <a:cxn ang="0">
                  <a:pos x="0" y="32"/>
                </a:cxn>
              </a:cxnLst>
              <a:rect l="0" t="0" r="r" b="b"/>
              <a:pathLst>
                <a:path w="67" h="32">
                  <a:moveTo>
                    <a:pt x="0" y="32"/>
                  </a:moveTo>
                  <a:lnTo>
                    <a:pt x="10" y="0"/>
                  </a:lnTo>
                  <a:lnTo>
                    <a:pt x="67" y="9"/>
                  </a:lnTo>
                  <a:lnTo>
                    <a:pt x="56" y="21"/>
                  </a:lnTo>
                  <a:lnTo>
                    <a:pt x="0" y="3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0" name="Freeform 124"/>
            <p:cNvSpPr>
              <a:spLocks/>
            </p:cNvSpPr>
            <p:nvPr/>
          </p:nvSpPr>
          <p:spPr bwMode="ltGray">
            <a:xfrm>
              <a:off x="4250" y="2358"/>
              <a:ext cx="15" cy="12"/>
            </a:xfrm>
            <a:custGeom>
              <a:avLst/>
              <a:gdLst/>
              <a:ahLst/>
              <a:cxnLst>
                <a:cxn ang="0">
                  <a:pos x="0" y="21"/>
                </a:cxn>
                <a:cxn ang="0">
                  <a:pos x="10" y="0"/>
                </a:cxn>
                <a:cxn ang="0">
                  <a:pos x="31" y="0"/>
                </a:cxn>
                <a:cxn ang="0">
                  <a:pos x="44" y="21"/>
                </a:cxn>
                <a:cxn ang="0">
                  <a:pos x="31" y="37"/>
                </a:cxn>
                <a:cxn ang="0">
                  <a:pos x="0" y="21"/>
                </a:cxn>
              </a:cxnLst>
              <a:rect l="0" t="0" r="r" b="b"/>
              <a:pathLst>
                <a:path w="44" h="37">
                  <a:moveTo>
                    <a:pt x="0" y="21"/>
                  </a:moveTo>
                  <a:lnTo>
                    <a:pt x="10" y="0"/>
                  </a:lnTo>
                  <a:lnTo>
                    <a:pt x="31" y="0"/>
                  </a:lnTo>
                  <a:lnTo>
                    <a:pt x="44" y="21"/>
                  </a:lnTo>
                  <a:lnTo>
                    <a:pt x="31" y="37"/>
                  </a:lnTo>
                  <a:lnTo>
                    <a:pt x="0" y="2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1" name="Freeform 125"/>
            <p:cNvSpPr>
              <a:spLocks/>
            </p:cNvSpPr>
            <p:nvPr/>
          </p:nvSpPr>
          <p:spPr bwMode="ltGray">
            <a:xfrm>
              <a:off x="4261" y="2329"/>
              <a:ext cx="15" cy="12"/>
            </a:xfrm>
            <a:custGeom>
              <a:avLst/>
              <a:gdLst/>
              <a:ahLst/>
              <a:cxnLst>
                <a:cxn ang="0">
                  <a:pos x="0" y="11"/>
                </a:cxn>
                <a:cxn ang="0">
                  <a:pos x="0" y="0"/>
                </a:cxn>
                <a:cxn ang="0">
                  <a:pos x="47" y="0"/>
                </a:cxn>
                <a:cxn ang="0">
                  <a:pos x="47" y="11"/>
                </a:cxn>
                <a:cxn ang="0">
                  <a:pos x="23" y="37"/>
                </a:cxn>
                <a:cxn ang="0">
                  <a:pos x="23" y="25"/>
                </a:cxn>
                <a:cxn ang="0">
                  <a:pos x="13" y="11"/>
                </a:cxn>
                <a:cxn ang="0">
                  <a:pos x="0" y="11"/>
                </a:cxn>
              </a:cxnLst>
              <a:rect l="0" t="0" r="r" b="b"/>
              <a:pathLst>
                <a:path w="47" h="37">
                  <a:moveTo>
                    <a:pt x="0" y="11"/>
                  </a:moveTo>
                  <a:lnTo>
                    <a:pt x="0" y="0"/>
                  </a:lnTo>
                  <a:lnTo>
                    <a:pt x="47" y="0"/>
                  </a:lnTo>
                  <a:lnTo>
                    <a:pt x="47" y="11"/>
                  </a:lnTo>
                  <a:lnTo>
                    <a:pt x="23" y="37"/>
                  </a:lnTo>
                  <a:lnTo>
                    <a:pt x="23" y="25"/>
                  </a:lnTo>
                  <a:lnTo>
                    <a:pt x="13" y="11"/>
                  </a:lnTo>
                  <a:lnTo>
                    <a:pt x="0" y="1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2" name="Freeform 126"/>
            <p:cNvSpPr>
              <a:spLocks/>
            </p:cNvSpPr>
            <p:nvPr/>
          </p:nvSpPr>
          <p:spPr bwMode="ltGray">
            <a:xfrm>
              <a:off x="4261" y="2305"/>
              <a:ext cx="7" cy="8"/>
            </a:xfrm>
            <a:custGeom>
              <a:avLst/>
              <a:gdLst/>
              <a:ahLst/>
              <a:cxnLst>
                <a:cxn ang="0">
                  <a:pos x="0" y="14"/>
                </a:cxn>
                <a:cxn ang="0">
                  <a:pos x="0" y="0"/>
                </a:cxn>
                <a:cxn ang="0">
                  <a:pos x="13" y="0"/>
                </a:cxn>
                <a:cxn ang="0">
                  <a:pos x="23" y="14"/>
                </a:cxn>
                <a:cxn ang="0">
                  <a:pos x="23" y="25"/>
                </a:cxn>
                <a:cxn ang="0">
                  <a:pos x="13" y="25"/>
                </a:cxn>
                <a:cxn ang="0">
                  <a:pos x="0" y="14"/>
                </a:cxn>
              </a:cxnLst>
              <a:rect l="0" t="0" r="r" b="b"/>
              <a:pathLst>
                <a:path w="23" h="25">
                  <a:moveTo>
                    <a:pt x="0" y="14"/>
                  </a:moveTo>
                  <a:lnTo>
                    <a:pt x="0" y="0"/>
                  </a:lnTo>
                  <a:lnTo>
                    <a:pt x="13" y="0"/>
                  </a:lnTo>
                  <a:lnTo>
                    <a:pt x="23" y="14"/>
                  </a:lnTo>
                  <a:lnTo>
                    <a:pt x="23" y="25"/>
                  </a:lnTo>
                  <a:lnTo>
                    <a:pt x="13" y="25"/>
                  </a:lnTo>
                  <a:lnTo>
                    <a:pt x="0" y="1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3" name="Freeform 127"/>
            <p:cNvSpPr>
              <a:spLocks/>
            </p:cNvSpPr>
            <p:nvPr/>
          </p:nvSpPr>
          <p:spPr bwMode="ltGray">
            <a:xfrm>
              <a:off x="4683" y="2764"/>
              <a:ext cx="30" cy="23"/>
            </a:xfrm>
            <a:custGeom>
              <a:avLst/>
              <a:gdLst/>
              <a:ahLst/>
              <a:cxnLst>
                <a:cxn ang="0">
                  <a:pos x="21" y="0"/>
                </a:cxn>
                <a:cxn ang="0">
                  <a:pos x="25" y="10"/>
                </a:cxn>
                <a:cxn ang="0">
                  <a:pos x="59" y="20"/>
                </a:cxn>
                <a:cxn ang="0">
                  <a:pos x="90" y="57"/>
                </a:cxn>
                <a:cxn ang="0">
                  <a:pos x="79" y="71"/>
                </a:cxn>
                <a:cxn ang="0">
                  <a:pos x="46" y="71"/>
                </a:cxn>
                <a:cxn ang="0">
                  <a:pos x="0" y="45"/>
                </a:cxn>
                <a:cxn ang="0">
                  <a:pos x="0" y="20"/>
                </a:cxn>
                <a:cxn ang="0">
                  <a:pos x="10" y="20"/>
                </a:cxn>
                <a:cxn ang="0">
                  <a:pos x="21" y="0"/>
                </a:cxn>
              </a:cxnLst>
              <a:rect l="0" t="0" r="r" b="b"/>
              <a:pathLst>
                <a:path w="90" h="71">
                  <a:moveTo>
                    <a:pt x="21" y="0"/>
                  </a:moveTo>
                  <a:lnTo>
                    <a:pt x="25" y="10"/>
                  </a:lnTo>
                  <a:lnTo>
                    <a:pt x="59" y="20"/>
                  </a:lnTo>
                  <a:lnTo>
                    <a:pt x="90" y="57"/>
                  </a:lnTo>
                  <a:lnTo>
                    <a:pt x="79" y="71"/>
                  </a:lnTo>
                  <a:lnTo>
                    <a:pt x="46" y="71"/>
                  </a:lnTo>
                  <a:lnTo>
                    <a:pt x="0" y="45"/>
                  </a:lnTo>
                  <a:lnTo>
                    <a:pt x="0" y="20"/>
                  </a:lnTo>
                  <a:lnTo>
                    <a:pt x="10" y="20"/>
                  </a:lnTo>
                  <a:lnTo>
                    <a:pt x="21"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4" name="Freeform 128"/>
            <p:cNvSpPr>
              <a:spLocks/>
            </p:cNvSpPr>
            <p:nvPr/>
          </p:nvSpPr>
          <p:spPr bwMode="ltGray">
            <a:xfrm>
              <a:off x="4479" y="2600"/>
              <a:ext cx="11" cy="24"/>
            </a:xfrm>
            <a:custGeom>
              <a:avLst/>
              <a:gdLst/>
              <a:ahLst/>
              <a:cxnLst>
                <a:cxn ang="0">
                  <a:pos x="0" y="31"/>
                </a:cxn>
                <a:cxn ang="0">
                  <a:pos x="0" y="0"/>
                </a:cxn>
                <a:cxn ang="0">
                  <a:pos x="31" y="31"/>
                </a:cxn>
                <a:cxn ang="0">
                  <a:pos x="31" y="71"/>
                </a:cxn>
                <a:cxn ang="0">
                  <a:pos x="0" y="31"/>
                </a:cxn>
              </a:cxnLst>
              <a:rect l="0" t="0" r="r" b="b"/>
              <a:pathLst>
                <a:path w="31" h="71">
                  <a:moveTo>
                    <a:pt x="0" y="31"/>
                  </a:moveTo>
                  <a:lnTo>
                    <a:pt x="0" y="0"/>
                  </a:lnTo>
                  <a:lnTo>
                    <a:pt x="31" y="31"/>
                  </a:lnTo>
                  <a:lnTo>
                    <a:pt x="31" y="71"/>
                  </a:lnTo>
                  <a:lnTo>
                    <a:pt x="0" y="3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5" name="Freeform 129"/>
            <p:cNvSpPr>
              <a:spLocks/>
            </p:cNvSpPr>
            <p:nvPr/>
          </p:nvSpPr>
          <p:spPr bwMode="ltGray">
            <a:xfrm>
              <a:off x="4513" y="2620"/>
              <a:ext cx="10" cy="15"/>
            </a:xfrm>
            <a:custGeom>
              <a:avLst/>
              <a:gdLst/>
              <a:ahLst/>
              <a:cxnLst>
                <a:cxn ang="0">
                  <a:pos x="0" y="46"/>
                </a:cxn>
                <a:cxn ang="0">
                  <a:pos x="20" y="0"/>
                </a:cxn>
                <a:cxn ang="0">
                  <a:pos x="31" y="0"/>
                </a:cxn>
                <a:cxn ang="0">
                  <a:pos x="31" y="25"/>
                </a:cxn>
                <a:cxn ang="0">
                  <a:pos x="12" y="46"/>
                </a:cxn>
                <a:cxn ang="0">
                  <a:pos x="0" y="46"/>
                </a:cxn>
              </a:cxnLst>
              <a:rect l="0" t="0" r="r" b="b"/>
              <a:pathLst>
                <a:path w="31" h="46">
                  <a:moveTo>
                    <a:pt x="0" y="46"/>
                  </a:moveTo>
                  <a:lnTo>
                    <a:pt x="20" y="0"/>
                  </a:lnTo>
                  <a:lnTo>
                    <a:pt x="31" y="0"/>
                  </a:lnTo>
                  <a:lnTo>
                    <a:pt x="31" y="25"/>
                  </a:lnTo>
                  <a:lnTo>
                    <a:pt x="12" y="46"/>
                  </a:lnTo>
                  <a:lnTo>
                    <a:pt x="0" y="4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6" name="Freeform 130"/>
            <p:cNvSpPr>
              <a:spLocks/>
            </p:cNvSpPr>
            <p:nvPr/>
          </p:nvSpPr>
          <p:spPr bwMode="ltGray">
            <a:xfrm>
              <a:off x="4527" y="2454"/>
              <a:ext cx="265" cy="243"/>
            </a:xfrm>
            <a:custGeom>
              <a:avLst/>
              <a:gdLst/>
              <a:ahLst/>
              <a:cxnLst>
                <a:cxn ang="0">
                  <a:pos x="0" y="364"/>
                </a:cxn>
                <a:cxn ang="0">
                  <a:pos x="15" y="298"/>
                </a:cxn>
                <a:cxn ang="0">
                  <a:pos x="68" y="272"/>
                </a:cxn>
                <a:cxn ang="0">
                  <a:pos x="163" y="226"/>
                </a:cxn>
                <a:cxn ang="0">
                  <a:pos x="296" y="96"/>
                </a:cxn>
                <a:cxn ang="0">
                  <a:pos x="311" y="22"/>
                </a:cxn>
                <a:cxn ang="0">
                  <a:pos x="340" y="7"/>
                </a:cxn>
                <a:cxn ang="0">
                  <a:pos x="399" y="0"/>
                </a:cxn>
                <a:cxn ang="0">
                  <a:pos x="428" y="47"/>
                </a:cxn>
                <a:cxn ang="0">
                  <a:pos x="456" y="38"/>
                </a:cxn>
                <a:cxn ang="0">
                  <a:pos x="502" y="85"/>
                </a:cxn>
                <a:cxn ang="0">
                  <a:pos x="493" y="120"/>
                </a:cxn>
                <a:cxn ang="0">
                  <a:pos x="459" y="132"/>
                </a:cxn>
                <a:cxn ang="0">
                  <a:pos x="451" y="164"/>
                </a:cxn>
                <a:cxn ang="0">
                  <a:pos x="479" y="317"/>
                </a:cxn>
                <a:cxn ang="0">
                  <a:pos x="493" y="317"/>
                </a:cxn>
                <a:cxn ang="0">
                  <a:pos x="547" y="263"/>
                </a:cxn>
                <a:cxn ang="0">
                  <a:pos x="568" y="263"/>
                </a:cxn>
                <a:cxn ang="0">
                  <a:pos x="622" y="314"/>
                </a:cxn>
                <a:cxn ang="0">
                  <a:pos x="707" y="343"/>
                </a:cxn>
                <a:cxn ang="0">
                  <a:pos x="761" y="314"/>
                </a:cxn>
                <a:cxn ang="0">
                  <a:pos x="797" y="305"/>
                </a:cxn>
                <a:cxn ang="0">
                  <a:pos x="797" y="359"/>
                </a:cxn>
                <a:cxn ang="0">
                  <a:pos x="755" y="398"/>
                </a:cxn>
                <a:cxn ang="0">
                  <a:pos x="694" y="398"/>
                </a:cxn>
                <a:cxn ang="0">
                  <a:pos x="617" y="375"/>
                </a:cxn>
                <a:cxn ang="0">
                  <a:pos x="612" y="398"/>
                </a:cxn>
                <a:cxn ang="0">
                  <a:pos x="661" y="416"/>
                </a:cxn>
                <a:cxn ang="0">
                  <a:pos x="673" y="444"/>
                </a:cxn>
                <a:cxn ang="0">
                  <a:pos x="627" y="485"/>
                </a:cxn>
                <a:cxn ang="0">
                  <a:pos x="673" y="565"/>
                </a:cxn>
                <a:cxn ang="0">
                  <a:pos x="673" y="624"/>
                </a:cxn>
                <a:cxn ang="0">
                  <a:pos x="715" y="643"/>
                </a:cxn>
                <a:cxn ang="0">
                  <a:pos x="709" y="661"/>
                </a:cxn>
                <a:cxn ang="0">
                  <a:pos x="679" y="682"/>
                </a:cxn>
                <a:cxn ang="0">
                  <a:pos x="646" y="682"/>
                </a:cxn>
                <a:cxn ang="0">
                  <a:pos x="591" y="643"/>
                </a:cxn>
                <a:cxn ang="0">
                  <a:pos x="560" y="654"/>
                </a:cxn>
                <a:cxn ang="0">
                  <a:pos x="541" y="730"/>
                </a:cxn>
                <a:cxn ang="0">
                  <a:pos x="493" y="716"/>
                </a:cxn>
                <a:cxn ang="0">
                  <a:pos x="466" y="609"/>
                </a:cxn>
                <a:cxn ang="0">
                  <a:pos x="477" y="579"/>
                </a:cxn>
                <a:cxn ang="0">
                  <a:pos x="445" y="549"/>
                </a:cxn>
                <a:cxn ang="0">
                  <a:pos x="435" y="561"/>
                </a:cxn>
                <a:cxn ang="0">
                  <a:pos x="393" y="544"/>
                </a:cxn>
                <a:cxn ang="0">
                  <a:pos x="349" y="577"/>
                </a:cxn>
                <a:cxn ang="0">
                  <a:pos x="344" y="609"/>
                </a:cxn>
                <a:cxn ang="0">
                  <a:pos x="373" y="638"/>
                </a:cxn>
                <a:cxn ang="0">
                  <a:pos x="324" y="657"/>
                </a:cxn>
                <a:cxn ang="0">
                  <a:pos x="280" y="671"/>
                </a:cxn>
                <a:cxn ang="0">
                  <a:pos x="236" y="671"/>
                </a:cxn>
                <a:cxn ang="0">
                  <a:pos x="200" y="624"/>
                </a:cxn>
                <a:cxn ang="0">
                  <a:pos x="114" y="609"/>
                </a:cxn>
                <a:cxn ang="0">
                  <a:pos x="103" y="595"/>
                </a:cxn>
                <a:cxn ang="0">
                  <a:pos x="47" y="511"/>
                </a:cxn>
                <a:cxn ang="0">
                  <a:pos x="36" y="425"/>
                </a:cxn>
                <a:cxn ang="0">
                  <a:pos x="3" y="389"/>
                </a:cxn>
                <a:cxn ang="0">
                  <a:pos x="0" y="364"/>
                </a:cxn>
              </a:cxnLst>
              <a:rect l="0" t="0" r="r" b="b"/>
              <a:pathLst>
                <a:path w="797" h="730">
                  <a:moveTo>
                    <a:pt x="0" y="364"/>
                  </a:moveTo>
                  <a:lnTo>
                    <a:pt x="15" y="298"/>
                  </a:lnTo>
                  <a:lnTo>
                    <a:pt x="68" y="272"/>
                  </a:lnTo>
                  <a:lnTo>
                    <a:pt x="163" y="226"/>
                  </a:lnTo>
                  <a:lnTo>
                    <a:pt x="296" y="96"/>
                  </a:lnTo>
                  <a:lnTo>
                    <a:pt x="311" y="22"/>
                  </a:lnTo>
                  <a:lnTo>
                    <a:pt x="340" y="7"/>
                  </a:lnTo>
                  <a:lnTo>
                    <a:pt x="399" y="0"/>
                  </a:lnTo>
                  <a:lnTo>
                    <a:pt x="428" y="47"/>
                  </a:lnTo>
                  <a:lnTo>
                    <a:pt x="456" y="38"/>
                  </a:lnTo>
                  <a:lnTo>
                    <a:pt x="502" y="85"/>
                  </a:lnTo>
                  <a:lnTo>
                    <a:pt x="493" y="120"/>
                  </a:lnTo>
                  <a:lnTo>
                    <a:pt x="459" y="132"/>
                  </a:lnTo>
                  <a:lnTo>
                    <a:pt x="451" y="164"/>
                  </a:lnTo>
                  <a:lnTo>
                    <a:pt x="479" y="317"/>
                  </a:lnTo>
                  <a:lnTo>
                    <a:pt x="493" y="317"/>
                  </a:lnTo>
                  <a:lnTo>
                    <a:pt x="547" y="263"/>
                  </a:lnTo>
                  <a:lnTo>
                    <a:pt x="568" y="263"/>
                  </a:lnTo>
                  <a:lnTo>
                    <a:pt x="622" y="314"/>
                  </a:lnTo>
                  <a:lnTo>
                    <a:pt x="707" y="343"/>
                  </a:lnTo>
                  <a:lnTo>
                    <a:pt x="761" y="314"/>
                  </a:lnTo>
                  <a:lnTo>
                    <a:pt x="797" y="305"/>
                  </a:lnTo>
                  <a:lnTo>
                    <a:pt x="797" y="359"/>
                  </a:lnTo>
                  <a:lnTo>
                    <a:pt x="755" y="398"/>
                  </a:lnTo>
                  <a:lnTo>
                    <a:pt x="694" y="398"/>
                  </a:lnTo>
                  <a:lnTo>
                    <a:pt x="617" y="375"/>
                  </a:lnTo>
                  <a:lnTo>
                    <a:pt x="612" y="398"/>
                  </a:lnTo>
                  <a:lnTo>
                    <a:pt x="661" y="416"/>
                  </a:lnTo>
                  <a:lnTo>
                    <a:pt x="673" y="444"/>
                  </a:lnTo>
                  <a:lnTo>
                    <a:pt x="627" y="485"/>
                  </a:lnTo>
                  <a:lnTo>
                    <a:pt x="673" y="565"/>
                  </a:lnTo>
                  <a:lnTo>
                    <a:pt x="673" y="624"/>
                  </a:lnTo>
                  <a:lnTo>
                    <a:pt x="715" y="643"/>
                  </a:lnTo>
                  <a:lnTo>
                    <a:pt x="709" y="661"/>
                  </a:lnTo>
                  <a:lnTo>
                    <a:pt x="679" y="682"/>
                  </a:lnTo>
                  <a:lnTo>
                    <a:pt x="646" y="682"/>
                  </a:lnTo>
                  <a:lnTo>
                    <a:pt x="591" y="643"/>
                  </a:lnTo>
                  <a:lnTo>
                    <a:pt x="560" y="654"/>
                  </a:lnTo>
                  <a:lnTo>
                    <a:pt x="541" y="730"/>
                  </a:lnTo>
                  <a:lnTo>
                    <a:pt x="493" y="716"/>
                  </a:lnTo>
                  <a:lnTo>
                    <a:pt x="466" y="609"/>
                  </a:lnTo>
                  <a:lnTo>
                    <a:pt x="477" y="579"/>
                  </a:lnTo>
                  <a:lnTo>
                    <a:pt x="445" y="549"/>
                  </a:lnTo>
                  <a:lnTo>
                    <a:pt x="435" y="561"/>
                  </a:lnTo>
                  <a:lnTo>
                    <a:pt x="393" y="544"/>
                  </a:lnTo>
                  <a:lnTo>
                    <a:pt x="349" y="577"/>
                  </a:lnTo>
                  <a:lnTo>
                    <a:pt x="344" y="609"/>
                  </a:lnTo>
                  <a:lnTo>
                    <a:pt x="373" y="638"/>
                  </a:lnTo>
                  <a:lnTo>
                    <a:pt x="324" y="657"/>
                  </a:lnTo>
                  <a:lnTo>
                    <a:pt x="280" y="671"/>
                  </a:lnTo>
                  <a:lnTo>
                    <a:pt x="236" y="671"/>
                  </a:lnTo>
                  <a:lnTo>
                    <a:pt x="200" y="624"/>
                  </a:lnTo>
                  <a:lnTo>
                    <a:pt x="114" y="609"/>
                  </a:lnTo>
                  <a:lnTo>
                    <a:pt x="103" y="595"/>
                  </a:lnTo>
                  <a:lnTo>
                    <a:pt x="47" y="511"/>
                  </a:lnTo>
                  <a:lnTo>
                    <a:pt x="36" y="425"/>
                  </a:lnTo>
                  <a:lnTo>
                    <a:pt x="3" y="389"/>
                  </a:lnTo>
                  <a:lnTo>
                    <a:pt x="0" y="36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7" name="Freeform 131"/>
            <p:cNvSpPr>
              <a:spLocks/>
            </p:cNvSpPr>
            <p:nvPr/>
          </p:nvSpPr>
          <p:spPr bwMode="ltGray">
            <a:xfrm>
              <a:off x="4561" y="2800"/>
              <a:ext cx="628" cy="605"/>
            </a:xfrm>
            <a:custGeom>
              <a:avLst/>
              <a:gdLst/>
              <a:ahLst/>
              <a:cxnLst>
                <a:cxn ang="0">
                  <a:pos x="21" y="857"/>
                </a:cxn>
                <a:cxn ang="0">
                  <a:pos x="65" y="721"/>
                </a:cxn>
                <a:cxn ang="0">
                  <a:pos x="254" y="611"/>
                </a:cxn>
                <a:cxn ang="0">
                  <a:pos x="422" y="550"/>
                </a:cxn>
                <a:cxn ang="0">
                  <a:pos x="497" y="401"/>
                </a:cxn>
                <a:cxn ang="0">
                  <a:pos x="643" y="255"/>
                </a:cxn>
                <a:cxn ang="0">
                  <a:pos x="731" y="215"/>
                </a:cxn>
                <a:cxn ang="0">
                  <a:pos x="830" y="255"/>
                </a:cxn>
                <a:cxn ang="0">
                  <a:pos x="853" y="171"/>
                </a:cxn>
                <a:cxn ang="0">
                  <a:pos x="868" y="59"/>
                </a:cxn>
                <a:cxn ang="0">
                  <a:pos x="1000" y="48"/>
                </a:cxn>
                <a:cxn ang="0">
                  <a:pos x="1210" y="89"/>
                </a:cxn>
                <a:cxn ang="0">
                  <a:pos x="1182" y="156"/>
                </a:cxn>
                <a:cxn ang="0">
                  <a:pos x="1169" y="302"/>
                </a:cxn>
                <a:cxn ang="0">
                  <a:pos x="1257" y="325"/>
                </a:cxn>
                <a:cxn ang="0">
                  <a:pos x="1396" y="387"/>
                </a:cxn>
                <a:cxn ang="0">
                  <a:pos x="1410" y="89"/>
                </a:cxn>
                <a:cxn ang="0">
                  <a:pos x="1477" y="0"/>
                </a:cxn>
                <a:cxn ang="0">
                  <a:pos x="1509" y="35"/>
                </a:cxn>
                <a:cxn ang="0">
                  <a:pos x="1542" y="194"/>
                </a:cxn>
                <a:cxn ang="0">
                  <a:pos x="1609" y="295"/>
                </a:cxn>
                <a:cxn ang="0">
                  <a:pos x="1752" y="623"/>
                </a:cxn>
                <a:cxn ang="0">
                  <a:pos x="1853" y="817"/>
                </a:cxn>
                <a:cxn ang="0">
                  <a:pos x="1886" y="1188"/>
                </a:cxn>
                <a:cxn ang="0">
                  <a:pos x="1842" y="1383"/>
                </a:cxn>
                <a:cxn ang="0">
                  <a:pos x="1775" y="1479"/>
                </a:cxn>
                <a:cxn ang="0">
                  <a:pos x="1689" y="1628"/>
                </a:cxn>
                <a:cxn ang="0">
                  <a:pos x="1586" y="1754"/>
                </a:cxn>
                <a:cxn ang="0">
                  <a:pos x="1477" y="1813"/>
                </a:cxn>
                <a:cxn ang="0">
                  <a:pos x="1329" y="1774"/>
                </a:cxn>
                <a:cxn ang="0">
                  <a:pos x="1171" y="1813"/>
                </a:cxn>
                <a:cxn ang="0">
                  <a:pos x="1190" y="1743"/>
                </a:cxn>
                <a:cxn ang="0">
                  <a:pos x="1119" y="1617"/>
                </a:cxn>
                <a:cxn ang="0">
                  <a:pos x="1065" y="1579"/>
                </a:cxn>
                <a:cxn ang="0">
                  <a:pos x="1037" y="1563"/>
                </a:cxn>
                <a:cxn ang="0">
                  <a:pos x="1021" y="1520"/>
                </a:cxn>
                <a:cxn ang="0">
                  <a:pos x="985" y="1563"/>
                </a:cxn>
                <a:cxn ang="0">
                  <a:pos x="884" y="1396"/>
                </a:cxn>
                <a:cxn ang="0">
                  <a:pos x="809" y="1357"/>
                </a:cxn>
                <a:cxn ang="0">
                  <a:pos x="710" y="1347"/>
                </a:cxn>
                <a:cxn ang="0">
                  <a:pos x="609" y="1383"/>
                </a:cxn>
                <a:cxn ang="0">
                  <a:pos x="497" y="1445"/>
                </a:cxn>
                <a:cxn ang="0">
                  <a:pos x="370" y="1479"/>
                </a:cxn>
                <a:cxn ang="0">
                  <a:pos x="231" y="1556"/>
                </a:cxn>
                <a:cxn ang="0">
                  <a:pos x="55" y="1520"/>
                </a:cxn>
                <a:cxn ang="0">
                  <a:pos x="65" y="1434"/>
                </a:cxn>
                <a:cxn ang="0">
                  <a:pos x="55" y="1273"/>
                </a:cxn>
                <a:cxn ang="0">
                  <a:pos x="65" y="1174"/>
                </a:cxn>
                <a:cxn ang="0">
                  <a:pos x="32" y="963"/>
                </a:cxn>
                <a:cxn ang="0">
                  <a:pos x="0" y="918"/>
                </a:cxn>
              </a:cxnLst>
              <a:rect l="0" t="0" r="r" b="b"/>
              <a:pathLst>
                <a:path w="1886" h="1816">
                  <a:moveTo>
                    <a:pt x="0" y="918"/>
                  </a:moveTo>
                  <a:lnTo>
                    <a:pt x="21" y="857"/>
                  </a:lnTo>
                  <a:lnTo>
                    <a:pt x="42" y="735"/>
                  </a:lnTo>
                  <a:lnTo>
                    <a:pt x="65" y="721"/>
                  </a:lnTo>
                  <a:lnTo>
                    <a:pt x="156" y="648"/>
                  </a:lnTo>
                  <a:lnTo>
                    <a:pt x="254" y="611"/>
                  </a:lnTo>
                  <a:lnTo>
                    <a:pt x="355" y="600"/>
                  </a:lnTo>
                  <a:lnTo>
                    <a:pt x="422" y="550"/>
                  </a:lnTo>
                  <a:lnTo>
                    <a:pt x="489" y="476"/>
                  </a:lnTo>
                  <a:lnTo>
                    <a:pt x="497" y="401"/>
                  </a:lnTo>
                  <a:lnTo>
                    <a:pt x="564" y="355"/>
                  </a:lnTo>
                  <a:lnTo>
                    <a:pt x="643" y="255"/>
                  </a:lnTo>
                  <a:lnTo>
                    <a:pt x="710" y="215"/>
                  </a:lnTo>
                  <a:lnTo>
                    <a:pt x="731" y="215"/>
                  </a:lnTo>
                  <a:lnTo>
                    <a:pt x="798" y="255"/>
                  </a:lnTo>
                  <a:lnTo>
                    <a:pt x="830" y="255"/>
                  </a:lnTo>
                  <a:lnTo>
                    <a:pt x="843" y="243"/>
                  </a:lnTo>
                  <a:lnTo>
                    <a:pt x="853" y="171"/>
                  </a:lnTo>
                  <a:lnTo>
                    <a:pt x="863" y="70"/>
                  </a:lnTo>
                  <a:lnTo>
                    <a:pt x="868" y="59"/>
                  </a:lnTo>
                  <a:lnTo>
                    <a:pt x="891" y="58"/>
                  </a:lnTo>
                  <a:lnTo>
                    <a:pt x="1000" y="48"/>
                  </a:lnTo>
                  <a:lnTo>
                    <a:pt x="1086" y="59"/>
                  </a:lnTo>
                  <a:lnTo>
                    <a:pt x="1210" y="89"/>
                  </a:lnTo>
                  <a:lnTo>
                    <a:pt x="1231" y="133"/>
                  </a:lnTo>
                  <a:lnTo>
                    <a:pt x="1182" y="156"/>
                  </a:lnTo>
                  <a:lnTo>
                    <a:pt x="1163" y="194"/>
                  </a:lnTo>
                  <a:lnTo>
                    <a:pt x="1169" y="302"/>
                  </a:lnTo>
                  <a:lnTo>
                    <a:pt x="1210" y="295"/>
                  </a:lnTo>
                  <a:lnTo>
                    <a:pt x="1257" y="325"/>
                  </a:lnTo>
                  <a:lnTo>
                    <a:pt x="1321" y="380"/>
                  </a:lnTo>
                  <a:lnTo>
                    <a:pt x="1396" y="387"/>
                  </a:lnTo>
                  <a:lnTo>
                    <a:pt x="1427" y="302"/>
                  </a:lnTo>
                  <a:lnTo>
                    <a:pt x="1410" y="89"/>
                  </a:lnTo>
                  <a:lnTo>
                    <a:pt x="1430" y="23"/>
                  </a:lnTo>
                  <a:lnTo>
                    <a:pt x="1477" y="0"/>
                  </a:lnTo>
                  <a:lnTo>
                    <a:pt x="1509" y="23"/>
                  </a:lnTo>
                  <a:lnTo>
                    <a:pt x="1509" y="35"/>
                  </a:lnTo>
                  <a:lnTo>
                    <a:pt x="1517" y="124"/>
                  </a:lnTo>
                  <a:lnTo>
                    <a:pt x="1542" y="194"/>
                  </a:lnTo>
                  <a:lnTo>
                    <a:pt x="1563" y="215"/>
                  </a:lnTo>
                  <a:lnTo>
                    <a:pt x="1609" y="295"/>
                  </a:lnTo>
                  <a:lnTo>
                    <a:pt x="1661" y="476"/>
                  </a:lnTo>
                  <a:lnTo>
                    <a:pt x="1752" y="623"/>
                  </a:lnTo>
                  <a:lnTo>
                    <a:pt x="1819" y="769"/>
                  </a:lnTo>
                  <a:lnTo>
                    <a:pt x="1853" y="817"/>
                  </a:lnTo>
                  <a:lnTo>
                    <a:pt x="1873" y="893"/>
                  </a:lnTo>
                  <a:lnTo>
                    <a:pt x="1886" y="1188"/>
                  </a:lnTo>
                  <a:lnTo>
                    <a:pt x="1865" y="1293"/>
                  </a:lnTo>
                  <a:lnTo>
                    <a:pt x="1842" y="1383"/>
                  </a:lnTo>
                  <a:lnTo>
                    <a:pt x="1819" y="1396"/>
                  </a:lnTo>
                  <a:lnTo>
                    <a:pt x="1775" y="1479"/>
                  </a:lnTo>
                  <a:lnTo>
                    <a:pt x="1721" y="1559"/>
                  </a:lnTo>
                  <a:lnTo>
                    <a:pt x="1689" y="1628"/>
                  </a:lnTo>
                  <a:lnTo>
                    <a:pt x="1651" y="1689"/>
                  </a:lnTo>
                  <a:lnTo>
                    <a:pt x="1586" y="1754"/>
                  </a:lnTo>
                  <a:lnTo>
                    <a:pt x="1529" y="1809"/>
                  </a:lnTo>
                  <a:lnTo>
                    <a:pt x="1477" y="1813"/>
                  </a:lnTo>
                  <a:lnTo>
                    <a:pt x="1396" y="1786"/>
                  </a:lnTo>
                  <a:lnTo>
                    <a:pt x="1329" y="1774"/>
                  </a:lnTo>
                  <a:lnTo>
                    <a:pt x="1228" y="1816"/>
                  </a:lnTo>
                  <a:lnTo>
                    <a:pt x="1171" y="1813"/>
                  </a:lnTo>
                  <a:lnTo>
                    <a:pt x="1151" y="1774"/>
                  </a:lnTo>
                  <a:lnTo>
                    <a:pt x="1190" y="1743"/>
                  </a:lnTo>
                  <a:lnTo>
                    <a:pt x="1151" y="1676"/>
                  </a:lnTo>
                  <a:lnTo>
                    <a:pt x="1119" y="1617"/>
                  </a:lnTo>
                  <a:lnTo>
                    <a:pt x="1086" y="1568"/>
                  </a:lnTo>
                  <a:lnTo>
                    <a:pt x="1065" y="1579"/>
                  </a:lnTo>
                  <a:lnTo>
                    <a:pt x="1054" y="1603"/>
                  </a:lnTo>
                  <a:lnTo>
                    <a:pt x="1037" y="1563"/>
                  </a:lnTo>
                  <a:lnTo>
                    <a:pt x="1052" y="1504"/>
                  </a:lnTo>
                  <a:lnTo>
                    <a:pt x="1021" y="1520"/>
                  </a:lnTo>
                  <a:lnTo>
                    <a:pt x="1008" y="1532"/>
                  </a:lnTo>
                  <a:lnTo>
                    <a:pt x="985" y="1563"/>
                  </a:lnTo>
                  <a:lnTo>
                    <a:pt x="958" y="1537"/>
                  </a:lnTo>
                  <a:lnTo>
                    <a:pt x="884" y="1396"/>
                  </a:lnTo>
                  <a:lnTo>
                    <a:pt x="876" y="1383"/>
                  </a:lnTo>
                  <a:lnTo>
                    <a:pt x="809" y="1357"/>
                  </a:lnTo>
                  <a:lnTo>
                    <a:pt x="742" y="1347"/>
                  </a:lnTo>
                  <a:lnTo>
                    <a:pt x="710" y="1347"/>
                  </a:lnTo>
                  <a:lnTo>
                    <a:pt x="686" y="1371"/>
                  </a:lnTo>
                  <a:lnTo>
                    <a:pt x="609" y="1383"/>
                  </a:lnTo>
                  <a:lnTo>
                    <a:pt x="544" y="1410"/>
                  </a:lnTo>
                  <a:lnTo>
                    <a:pt x="497" y="1445"/>
                  </a:lnTo>
                  <a:lnTo>
                    <a:pt x="432" y="1483"/>
                  </a:lnTo>
                  <a:lnTo>
                    <a:pt x="370" y="1479"/>
                  </a:lnTo>
                  <a:lnTo>
                    <a:pt x="303" y="1490"/>
                  </a:lnTo>
                  <a:lnTo>
                    <a:pt x="231" y="1556"/>
                  </a:lnTo>
                  <a:lnTo>
                    <a:pt x="132" y="1568"/>
                  </a:lnTo>
                  <a:lnTo>
                    <a:pt x="55" y="1520"/>
                  </a:lnTo>
                  <a:lnTo>
                    <a:pt x="42" y="1467"/>
                  </a:lnTo>
                  <a:lnTo>
                    <a:pt x="65" y="1434"/>
                  </a:lnTo>
                  <a:lnTo>
                    <a:pt x="76" y="1347"/>
                  </a:lnTo>
                  <a:lnTo>
                    <a:pt x="55" y="1273"/>
                  </a:lnTo>
                  <a:lnTo>
                    <a:pt x="55" y="1261"/>
                  </a:lnTo>
                  <a:lnTo>
                    <a:pt x="65" y="1174"/>
                  </a:lnTo>
                  <a:lnTo>
                    <a:pt x="42" y="987"/>
                  </a:lnTo>
                  <a:lnTo>
                    <a:pt x="32" y="963"/>
                  </a:lnTo>
                  <a:lnTo>
                    <a:pt x="0" y="930"/>
                  </a:lnTo>
                  <a:lnTo>
                    <a:pt x="0" y="91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8" name="Freeform 132"/>
            <p:cNvSpPr>
              <a:spLocks/>
            </p:cNvSpPr>
            <p:nvPr/>
          </p:nvSpPr>
          <p:spPr bwMode="ltGray">
            <a:xfrm>
              <a:off x="4715" y="820"/>
              <a:ext cx="40" cy="22"/>
            </a:xfrm>
            <a:custGeom>
              <a:avLst/>
              <a:gdLst/>
              <a:ahLst/>
              <a:cxnLst>
                <a:cxn ang="0">
                  <a:pos x="4" y="0"/>
                </a:cxn>
                <a:cxn ang="0">
                  <a:pos x="25" y="1"/>
                </a:cxn>
                <a:cxn ang="0">
                  <a:pos x="41" y="38"/>
                </a:cxn>
                <a:cxn ang="0">
                  <a:pos x="120" y="29"/>
                </a:cxn>
                <a:cxn ang="0">
                  <a:pos x="114" y="59"/>
                </a:cxn>
                <a:cxn ang="0">
                  <a:pos x="70" y="66"/>
                </a:cxn>
                <a:cxn ang="0">
                  <a:pos x="25" y="66"/>
                </a:cxn>
                <a:cxn ang="0">
                  <a:pos x="0" y="0"/>
                </a:cxn>
                <a:cxn ang="0">
                  <a:pos x="4" y="0"/>
                </a:cxn>
              </a:cxnLst>
              <a:rect l="0" t="0" r="r" b="b"/>
              <a:pathLst>
                <a:path w="120" h="66">
                  <a:moveTo>
                    <a:pt x="4" y="0"/>
                  </a:moveTo>
                  <a:lnTo>
                    <a:pt x="25" y="1"/>
                  </a:lnTo>
                  <a:lnTo>
                    <a:pt x="41" y="38"/>
                  </a:lnTo>
                  <a:lnTo>
                    <a:pt x="120" y="29"/>
                  </a:lnTo>
                  <a:lnTo>
                    <a:pt x="114" y="59"/>
                  </a:lnTo>
                  <a:lnTo>
                    <a:pt x="70" y="66"/>
                  </a:lnTo>
                  <a:lnTo>
                    <a:pt x="25" y="66"/>
                  </a:lnTo>
                  <a:lnTo>
                    <a:pt x="0" y="0"/>
                  </a:lnTo>
                  <a:lnTo>
                    <a:pt x="4"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49" name="Freeform 133"/>
            <p:cNvSpPr>
              <a:spLocks/>
            </p:cNvSpPr>
            <p:nvPr/>
          </p:nvSpPr>
          <p:spPr bwMode="ltGray">
            <a:xfrm>
              <a:off x="4672" y="2068"/>
              <a:ext cx="41" cy="73"/>
            </a:xfrm>
            <a:custGeom>
              <a:avLst/>
              <a:gdLst/>
              <a:ahLst/>
              <a:cxnLst>
                <a:cxn ang="0">
                  <a:pos x="0" y="109"/>
                </a:cxn>
                <a:cxn ang="0">
                  <a:pos x="9" y="59"/>
                </a:cxn>
                <a:cxn ang="0">
                  <a:pos x="44" y="26"/>
                </a:cxn>
                <a:cxn ang="0">
                  <a:pos x="79" y="0"/>
                </a:cxn>
                <a:cxn ang="0">
                  <a:pos x="89" y="0"/>
                </a:cxn>
                <a:cxn ang="0">
                  <a:pos x="99" y="13"/>
                </a:cxn>
                <a:cxn ang="0">
                  <a:pos x="123" y="51"/>
                </a:cxn>
                <a:cxn ang="0">
                  <a:pos x="112" y="72"/>
                </a:cxn>
                <a:cxn ang="0">
                  <a:pos x="99" y="183"/>
                </a:cxn>
                <a:cxn ang="0">
                  <a:pos x="79" y="219"/>
                </a:cxn>
                <a:cxn ang="0">
                  <a:pos x="66" y="219"/>
                </a:cxn>
                <a:cxn ang="0">
                  <a:pos x="44" y="183"/>
                </a:cxn>
                <a:cxn ang="0">
                  <a:pos x="0" y="109"/>
                </a:cxn>
              </a:cxnLst>
              <a:rect l="0" t="0" r="r" b="b"/>
              <a:pathLst>
                <a:path w="123" h="219">
                  <a:moveTo>
                    <a:pt x="0" y="109"/>
                  </a:moveTo>
                  <a:lnTo>
                    <a:pt x="9" y="59"/>
                  </a:lnTo>
                  <a:lnTo>
                    <a:pt x="44" y="26"/>
                  </a:lnTo>
                  <a:lnTo>
                    <a:pt x="79" y="0"/>
                  </a:lnTo>
                  <a:lnTo>
                    <a:pt x="89" y="0"/>
                  </a:lnTo>
                  <a:lnTo>
                    <a:pt x="99" y="13"/>
                  </a:lnTo>
                  <a:lnTo>
                    <a:pt x="123" y="51"/>
                  </a:lnTo>
                  <a:lnTo>
                    <a:pt x="112" y="72"/>
                  </a:lnTo>
                  <a:lnTo>
                    <a:pt x="99" y="183"/>
                  </a:lnTo>
                  <a:lnTo>
                    <a:pt x="79" y="219"/>
                  </a:lnTo>
                  <a:lnTo>
                    <a:pt x="66" y="219"/>
                  </a:lnTo>
                  <a:lnTo>
                    <a:pt x="44" y="183"/>
                  </a:lnTo>
                  <a:lnTo>
                    <a:pt x="0" y="10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0" name="Freeform 134"/>
            <p:cNvSpPr>
              <a:spLocks/>
            </p:cNvSpPr>
            <p:nvPr/>
          </p:nvSpPr>
          <p:spPr bwMode="ltGray">
            <a:xfrm>
              <a:off x="4724" y="2338"/>
              <a:ext cx="21" cy="27"/>
            </a:xfrm>
            <a:custGeom>
              <a:avLst/>
              <a:gdLst/>
              <a:ahLst/>
              <a:cxnLst>
                <a:cxn ang="0">
                  <a:pos x="58" y="9"/>
                </a:cxn>
                <a:cxn ang="0">
                  <a:pos x="65" y="61"/>
                </a:cxn>
                <a:cxn ang="0">
                  <a:pos x="55" y="82"/>
                </a:cxn>
                <a:cxn ang="0">
                  <a:pos x="21" y="82"/>
                </a:cxn>
                <a:cxn ang="0">
                  <a:pos x="8" y="70"/>
                </a:cxn>
                <a:cxn ang="0">
                  <a:pos x="0" y="27"/>
                </a:cxn>
                <a:cxn ang="0">
                  <a:pos x="23" y="0"/>
                </a:cxn>
                <a:cxn ang="0">
                  <a:pos x="47" y="0"/>
                </a:cxn>
                <a:cxn ang="0">
                  <a:pos x="58" y="9"/>
                </a:cxn>
              </a:cxnLst>
              <a:rect l="0" t="0" r="r" b="b"/>
              <a:pathLst>
                <a:path w="65" h="82">
                  <a:moveTo>
                    <a:pt x="58" y="9"/>
                  </a:moveTo>
                  <a:lnTo>
                    <a:pt x="65" y="61"/>
                  </a:lnTo>
                  <a:lnTo>
                    <a:pt x="55" y="82"/>
                  </a:lnTo>
                  <a:lnTo>
                    <a:pt x="21" y="82"/>
                  </a:lnTo>
                  <a:lnTo>
                    <a:pt x="8" y="70"/>
                  </a:lnTo>
                  <a:lnTo>
                    <a:pt x="0" y="27"/>
                  </a:lnTo>
                  <a:lnTo>
                    <a:pt x="23" y="0"/>
                  </a:lnTo>
                  <a:lnTo>
                    <a:pt x="47" y="0"/>
                  </a:lnTo>
                  <a:lnTo>
                    <a:pt x="58" y="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1" name="Freeform 135"/>
            <p:cNvSpPr>
              <a:spLocks/>
            </p:cNvSpPr>
            <p:nvPr/>
          </p:nvSpPr>
          <p:spPr bwMode="ltGray">
            <a:xfrm>
              <a:off x="4757" y="2729"/>
              <a:ext cx="59" cy="57"/>
            </a:xfrm>
            <a:custGeom>
              <a:avLst/>
              <a:gdLst/>
              <a:ahLst/>
              <a:cxnLst>
                <a:cxn ang="0">
                  <a:pos x="0" y="148"/>
                </a:cxn>
                <a:cxn ang="0">
                  <a:pos x="45" y="88"/>
                </a:cxn>
                <a:cxn ang="0">
                  <a:pos x="21" y="71"/>
                </a:cxn>
                <a:cxn ang="0">
                  <a:pos x="16" y="47"/>
                </a:cxn>
                <a:cxn ang="0">
                  <a:pos x="37" y="31"/>
                </a:cxn>
                <a:cxn ang="0">
                  <a:pos x="97" y="40"/>
                </a:cxn>
                <a:cxn ang="0">
                  <a:pos x="108" y="29"/>
                </a:cxn>
                <a:cxn ang="0">
                  <a:pos x="177" y="0"/>
                </a:cxn>
                <a:cxn ang="0">
                  <a:pos x="177" y="52"/>
                </a:cxn>
                <a:cxn ang="0">
                  <a:pos x="154" y="113"/>
                </a:cxn>
                <a:cxn ang="0">
                  <a:pos x="89" y="148"/>
                </a:cxn>
                <a:cxn ang="0">
                  <a:pos x="24" y="170"/>
                </a:cxn>
                <a:cxn ang="0">
                  <a:pos x="0" y="148"/>
                </a:cxn>
              </a:cxnLst>
              <a:rect l="0" t="0" r="r" b="b"/>
              <a:pathLst>
                <a:path w="177" h="170">
                  <a:moveTo>
                    <a:pt x="0" y="148"/>
                  </a:moveTo>
                  <a:lnTo>
                    <a:pt x="45" y="88"/>
                  </a:lnTo>
                  <a:lnTo>
                    <a:pt x="21" y="71"/>
                  </a:lnTo>
                  <a:lnTo>
                    <a:pt x="16" y="47"/>
                  </a:lnTo>
                  <a:lnTo>
                    <a:pt x="37" y="31"/>
                  </a:lnTo>
                  <a:lnTo>
                    <a:pt x="97" y="40"/>
                  </a:lnTo>
                  <a:lnTo>
                    <a:pt x="108" y="29"/>
                  </a:lnTo>
                  <a:lnTo>
                    <a:pt x="177" y="0"/>
                  </a:lnTo>
                  <a:lnTo>
                    <a:pt x="177" y="52"/>
                  </a:lnTo>
                  <a:lnTo>
                    <a:pt x="154" y="113"/>
                  </a:lnTo>
                  <a:lnTo>
                    <a:pt x="89" y="148"/>
                  </a:lnTo>
                  <a:lnTo>
                    <a:pt x="24" y="170"/>
                  </a:lnTo>
                  <a:lnTo>
                    <a:pt x="0" y="14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2" name="Freeform 136"/>
            <p:cNvSpPr>
              <a:spLocks/>
            </p:cNvSpPr>
            <p:nvPr/>
          </p:nvSpPr>
          <p:spPr bwMode="ltGray">
            <a:xfrm>
              <a:off x="4770" y="765"/>
              <a:ext cx="66" cy="41"/>
            </a:xfrm>
            <a:custGeom>
              <a:avLst/>
              <a:gdLst/>
              <a:ahLst/>
              <a:cxnLst>
                <a:cxn ang="0">
                  <a:pos x="0" y="19"/>
                </a:cxn>
                <a:cxn ang="0">
                  <a:pos x="20" y="0"/>
                </a:cxn>
                <a:cxn ang="0">
                  <a:pos x="43" y="12"/>
                </a:cxn>
                <a:cxn ang="0">
                  <a:pos x="72" y="42"/>
                </a:cxn>
                <a:cxn ang="0">
                  <a:pos x="163" y="78"/>
                </a:cxn>
                <a:cxn ang="0">
                  <a:pos x="175" y="78"/>
                </a:cxn>
                <a:cxn ang="0">
                  <a:pos x="183" y="87"/>
                </a:cxn>
                <a:cxn ang="0">
                  <a:pos x="200" y="104"/>
                </a:cxn>
                <a:cxn ang="0">
                  <a:pos x="173" y="123"/>
                </a:cxn>
                <a:cxn ang="0">
                  <a:pos x="43" y="98"/>
                </a:cxn>
                <a:cxn ang="0">
                  <a:pos x="8" y="76"/>
                </a:cxn>
                <a:cxn ang="0">
                  <a:pos x="0" y="30"/>
                </a:cxn>
                <a:cxn ang="0">
                  <a:pos x="0" y="19"/>
                </a:cxn>
              </a:cxnLst>
              <a:rect l="0" t="0" r="r" b="b"/>
              <a:pathLst>
                <a:path w="200" h="123">
                  <a:moveTo>
                    <a:pt x="0" y="19"/>
                  </a:moveTo>
                  <a:lnTo>
                    <a:pt x="20" y="0"/>
                  </a:lnTo>
                  <a:lnTo>
                    <a:pt x="43" y="12"/>
                  </a:lnTo>
                  <a:lnTo>
                    <a:pt x="72" y="42"/>
                  </a:lnTo>
                  <a:lnTo>
                    <a:pt x="163" y="78"/>
                  </a:lnTo>
                  <a:lnTo>
                    <a:pt x="175" y="78"/>
                  </a:lnTo>
                  <a:lnTo>
                    <a:pt x="183" y="87"/>
                  </a:lnTo>
                  <a:lnTo>
                    <a:pt x="200" y="104"/>
                  </a:lnTo>
                  <a:lnTo>
                    <a:pt x="173" y="123"/>
                  </a:lnTo>
                  <a:lnTo>
                    <a:pt x="43" y="98"/>
                  </a:lnTo>
                  <a:lnTo>
                    <a:pt x="8" y="76"/>
                  </a:lnTo>
                  <a:lnTo>
                    <a:pt x="0" y="30"/>
                  </a:lnTo>
                  <a:lnTo>
                    <a:pt x="0" y="1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3" name="Freeform 137"/>
            <p:cNvSpPr>
              <a:spLocks/>
            </p:cNvSpPr>
            <p:nvPr/>
          </p:nvSpPr>
          <p:spPr bwMode="ltGray">
            <a:xfrm>
              <a:off x="4779" y="2314"/>
              <a:ext cx="14" cy="24"/>
            </a:xfrm>
            <a:custGeom>
              <a:avLst/>
              <a:gdLst/>
              <a:ahLst/>
              <a:cxnLst>
                <a:cxn ang="0">
                  <a:pos x="0" y="35"/>
                </a:cxn>
                <a:cxn ang="0">
                  <a:pos x="15" y="0"/>
                </a:cxn>
                <a:cxn ang="0">
                  <a:pos x="25" y="9"/>
                </a:cxn>
                <a:cxn ang="0">
                  <a:pos x="44" y="59"/>
                </a:cxn>
                <a:cxn ang="0">
                  <a:pos x="33" y="73"/>
                </a:cxn>
                <a:cxn ang="0">
                  <a:pos x="15" y="73"/>
                </a:cxn>
                <a:cxn ang="0">
                  <a:pos x="0" y="35"/>
                </a:cxn>
              </a:cxnLst>
              <a:rect l="0" t="0" r="r" b="b"/>
              <a:pathLst>
                <a:path w="44" h="73">
                  <a:moveTo>
                    <a:pt x="0" y="35"/>
                  </a:moveTo>
                  <a:lnTo>
                    <a:pt x="15" y="0"/>
                  </a:lnTo>
                  <a:lnTo>
                    <a:pt x="25" y="9"/>
                  </a:lnTo>
                  <a:lnTo>
                    <a:pt x="44" y="59"/>
                  </a:lnTo>
                  <a:lnTo>
                    <a:pt x="33" y="73"/>
                  </a:lnTo>
                  <a:lnTo>
                    <a:pt x="15" y="73"/>
                  </a:lnTo>
                  <a:lnTo>
                    <a:pt x="0" y="3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4" name="Freeform 138"/>
            <p:cNvSpPr>
              <a:spLocks/>
            </p:cNvSpPr>
            <p:nvPr/>
          </p:nvSpPr>
          <p:spPr bwMode="ltGray">
            <a:xfrm>
              <a:off x="4793" y="2023"/>
              <a:ext cx="16" cy="23"/>
            </a:xfrm>
            <a:custGeom>
              <a:avLst/>
              <a:gdLst/>
              <a:ahLst/>
              <a:cxnLst>
                <a:cxn ang="0">
                  <a:pos x="0" y="49"/>
                </a:cxn>
                <a:cxn ang="0">
                  <a:pos x="0" y="0"/>
                </a:cxn>
                <a:cxn ang="0">
                  <a:pos x="15" y="0"/>
                </a:cxn>
                <a:cxn ang="0">
                  <a:pos x="36" y="10"/>
                </a:cxn>
                <a:cxn ang="0">
                  <a:pos x="46" y="36"/>
                </a:cxn>
                <a:cxn ang="0">
                  <a:pos x="46" y="49"/>
                </a:cxn>
                <a:cxn ang="0">
                  <a:pos x="36" y="68"/>
                </a:cxn>
                <a:cxn ang="0">
                  <a:pos x="15" y="68"/>
                </a:cxn>
                <a:cxn ang="0">
                  <a:pos x="0" y="49"/>
                </a:cxn>
              </a:cxnLst>
              <a:rect l="0" t="0" r="r" b="b"/>
              <a:pathLst>
                <a:path w="46" h="68">
                  <a:moveTo>
                    <a:pt x="0" y="49"/>
                  </a:moveTo>
                  <a:lnTo>
                    <a:pt x="0" y="0"/>
                  </a:lnTo>
                  <a:lnTo>
                    <a:pt x="15" y="0"/>
                  </a:lnTo>
                  <a:lnTo>
                    <a:pt x="36" y="10"/>
                  </a:lnTo>
                  <a:lnTo>
                    <a:pt x="46" y="36"/>
                  </a:lnTo>
                  <a:lnTo>
                    <a:pt x="46" y="49"/>
                  </a:lnTo>
                  <a:lnTo>
                    <a:pt x="36" y="68"/>
                  </a:lnTo>
                  <a:lnTo>
                    <a:pt x="15" y="68"/>
                  </a:lnTo>
                  <a:lnTo>
                    <a:pt x="0" y="4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5" name="Freeform 139"/>
            <p:cNvSpPr>
              <a:spLocks/>
            </p:cNvSpPr>
            <p:nvPr/>
          </p:nvSpPr>
          <p:spPr bwMode="ltGray">
            <a:xfrm>
              <a:off x="4813" y="1983"/>
              <a:ext cx="14" cy="17"/>
            </a:xfrm>
            <a:custGeom>
              <a:avLst/>
              <a:gdLst/>
              <a:ahLst/>
              <a:cxnLst>
                <a:cxn ang="0">
                  <a:pos x="0" y="47"/>
                </a:cxn>
                <a:cxn ang="0">
                  <a:pos x="12" y="0"/>
                </a:cxn>
                <a:cxn ang="0">
                  <a:pos x="38" y="5"/>
                </a:cxn>
                <a:cxn ang="0">
                  <a:pos x="44" y="21"/>
                </a:cxn>
                <a:cxn ang="0">
                  <a:pos x="25" y="51"/>
                </a:cxn>
                <a:cxn ang="0">
                  <a:pos x="0" y="47"/>
                </a:cxn>
              </a:cxnLst>
              <a:rect l="0" t="0" r="r" b="b"/>
              <a:pathLst>
                <a:path w="44" h="51">
                  <a:moveTo>
                    <a:pt x="0" y="47"/>
                  </a:moveTo>
                  <a:lnTo>
                    <a:pt x="12" y="0"/>
                  </a:lnTo>
                  <a:lnTo>
                    <a:pt x="38" y="5"/>
                  </a:lnTo>
                  <a:lnTo>
                    <a:pt x="44" y="21"/>
                  </a:lnTo>
                  <a:lnTo>
                    <a:pt x="25" y="51"/>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6" name="Freeform 140"/>
            <p:cNvSpPr>
              <a:spLocks/>
            </p:cNvSpPr>
            <p:nvPr/>
          </p:nvSpPr>
          <p:spPr bwMode="ltGray">
            <a:xfrm>
              <a:off x="4813" y="1692"/>
              <a:ext cx="185" cy="243"/>
            </a:xfrm>
            <a:custGeom>
              <a:avLst/>
              <a:gdLst/>
              <a:ahLst/>
              <a:cxnLst>
                <a:cxn ang="0">
                  <a:pos x="0" y="600"/>
                </a:cxn>
                <a:cxn ang="0">
                  <a:pos x="38" y="504"/>
                </a:cxn>
                <a:cxn ang="0">
                  <a:pos x="82" y="464"/>
                </a:cxn>
                <a:cxn ang="0">
                  <a:pos x="119" y="412"/>
                </a:cxn>
                <a:cxn ang="0">
                  <a:pos x="183" y="382"/>
                </a:cxn>
                <a:cxn ang="0">
                  <a:pos x="333" y="368"/>
                </a:cxn>
                <a:cxn ang="0">
                  <a:pos x="396" y="368"/>
                </a:cxn>
                <a:cxn ang="0">
                  <a:pos x="424" y="341"/>
                </a:cxn>
                <a:cxn ang="0">
                  <a:pos x="400" y="275"/>
                </a:cxn>
                <a:cxn ang="0">
                  <a:pos x="396" y="206"/>
                </a:cxn>
                <a:cxn ang="0">
                  <a:pos x="409" y="110"/>
                </a:cxn>
                <a:cxn ang="0">
                  <a:pos x="417" y="29"/>
                </a:cxn>
                <a:cxn ang="0">
                  <a:pos x="432" y="0"/>
                </a:cxn>
                <a:cxn ang="0">
                  <a:pos x="444" y="0"/>
                </a:cxn>
                <a:cxn ang="0">
                  <a:pos x="473" y="43"/>
                </a:cxn>
                <a:cxn ang="0">
                  <a:pos x="468" y="108"/>
                </a:cxn>
                <a:cxn ang="0">
                  <a:pos x="499" y="188"/>
                </a:cxn>
                <a:cxn ang="0">
                  <a:pos x="507" y="382"/>
                </a:cxn>
                <a:cxn ang="0">
                  <a:pos x="522" y="389"/>
                </a:cxn>
                <a:cxn ang="0">
                  <a:pos x="556" y="418"/>
                </a:cxn>
                <a:cxn ang="0">
                  <a:pos x="532" y="451"/>
                </a:cxn>
                <a:cxn ang="0">
                  <a:pos x="500" y="464"/>
                </a:cxn>
                <a:cxn ang="0">
                  <a:pos x="444" y="464"/>
                </a:cxn>
                <a:cxn ang="0">
                  <a:pos x="344" y="504"/>
                </a:cxn>
                <a:cxn ang="0">
                  <a:pos x="260" y="535"/>
                </a:cxn>
                <a:cxn ang="0">
                  <a:pos x="191" y="530"/>
                </a:cxn>
                <a:cxn ang="0">
                  <a:pos x="136" y="561"/>
                </a:cxn>
                <a:cxn ang="0">
                  <a:pos x="142" y="612"/>
                </a:cxn>
                <a:cxn ang="0">
                  <a:pos x="126" y="698"/>
                </a:cxn>
                <a:cxn ang="0">
                  <a:pos x="96" y="730"/>
                </a:cxn>
                <a:cxn ang="0">
                  <a:pos x="82" y="694"/>
                </a:cxn>
                <a:cxn ang="0">
                  <a:pos x="10" y="647"/>
                </a:cxn>
                <a:cxn ang="0">
                  <a:pos x="0" y="600"/>
                </a:cxn>
              </a:cxnLst>
              <a:rect l="0" t="0" r="r" b="b"/>
              <a:pathLst>
                <a:path w="556" h="730">
                  <a:moveTo>
                    <a:pt x="0" y="600"/>
                  </a:moveTo>
                  <a:lnTo>
                    <a:pt x="38" y="504"/>
                  </a:lnTo>
                  <a:lnTo>
                    <a:pt x="82" y="464"/>
                  </a:lnTo>
                  <a:lnTo>
                    <a:pt x="119" y="412"/>
                  </a:lnTo>
                  <a:lnTo>
                    <a:pt x="183" y="382"/>
                  </a:lnTo>
                  <a:lnTo>
                    <a:pt x="333" y="368"/>
                  </a:lnTo>
                  <a:lnTo>
                    <a:pt x="396" y="368"/>
                  </a:lnTo>
                  <a:lnTo>
                    <a:pt x="424" y="341"/>
                  </a:lnTo>
                  <a:lnTo>
                    <a:pt x="400" y="275"/>
                  </a:lnTo>
                  <a:lnTo>
                    <a:pt x="396" y="206"/>
                  </a:lnTo>
                  <a:lnTo>
                    <a:pt x="409" y="110"/>
                  </a:lnTo>
                  <a:lnTo>
                    <a:pt x="417" y="29"/>
                  </a:lnTo>
                  <a:lnTo>
                    <a:pt x="432" y="0"/>
                  </a:lnTo>
                  <a:lnTo>
                    <a:pt x="444" y="0"/>
                  </a:lnTo>
                  <a:lnTo>
                    <a:pt x="473" y="43"/>
                  </a:lnTo>
                  <a:lnTo>
                    <a:pt x="468" y="108"/>
                  </a:lnTo>
                  <a:lnTo>
                    <a:pt x="499" y="188"/>
                  </a:lnTo>
                  <a:lnTo>
                    <a:pt x="507" y="382"/>
                  </a:lnTo>
                  <a:lnTo>
                    <a:pt x="522" y="389"/>
                  </a:lnTo>
                  <a:lnTo>
                    <a:pt x="556" y="418"/>
                  </a:lnTo>
                  <a:lnTo>
                    <a:pt x="532" y="451"/>
                  </a:lnTo>
                  <a:lnTo>
                    <a:pt x="500" y="464"/>
                  </a:lnTo>
                  <a:lnTo>
                    <a:pt x="444" y="464"/>
                  </a:lnTo>
                  <a:lnTo>
                    <a:pt x="344" y="504"/>
                  </a:lnTo>
                  <a:lnTo>
                    <a:pt x="260" y="535"/>
                  </a:lnTo>
                  <a:lnTo>
                    <a:pt x="191" y="530"/>
                  </a:lnTo>
                  <a:lnTo>
                    <a:pt x="136" y="561"/>
                  </a:lnTo>
                  <a:lnTo>
                    <a:pt x="142" y="612"/>
                  </a:lnTo>
                  <a:lnTo>
                    <a:pt x="126" y="698"/>
                  </a:lnTo>
                  <a:lnTo>
                    <a:pt x="96" y="730"/>
                  </a:lnTo>
                  <a:lnTo>
                    <a:pt x="82" y="694"/>
                  </a:lnTo>
                  <a:lnTo>
                    <a:pt x="10" y="647"/>
                  </a:lnTo>
                  <a:lnTo>
                    <a:pt x="0" y="60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7" name="Freeform 141"/>
            <p:cNvSpPr>
              <a:spLocks/>
            </p:cNvSpPr>
            <p:nvPr/>
          </p:nvSpPr>
          <p:spPr bwMode="ltGray">
            <a:xfrm>
              <a:off x="4867" y="2713"/>
              <a:ext cx="36" cy="27"/>
            </a:xfrm>
            <a:custGeom>
              <a:avLst/>
              <a:gdLst/>
              <a:ahLst/>
              <a:cxnLst>
                <a:cxn ang="0">
                  <a:pos x="5" y="36"/>
                </a:cxn>
                <a:cxn ang="0">
                  <a:pos x="23" y="9"/>
                </a:cxn>
                <a:cxn ang="0">
                  <a:pos x="81" y="0"/>
                </a:cxn>
                <a:cxn ang="0">
                  <a:pos x="89" y="0"/>
                </a:cxn>
                <a:cxn ang="0">
                  <a:pos x="107" y="48"/>
                </a:cxn>
                <a:cxn ang="0">
                  <a:pos x="52" y="80"/>
                </a:cxn>
                <a:cxn ang="0">
                  <a:pos x="0" y="36"/>
                </a:cxn>
                <a:cxn ang="0">
                  <a:pos x="5" y="36"/>
                </a:cxn>
              </a:cxnLst>
              <a:rect l="0" t="0" r="r" b="b"/>
              <a:pathLst>
                <a:path w="107" h="80">
                  <a:moveTo>
                    <a:pt x="5" y="36"/>
                  </a:moveTo>
                  <a:lnTo>
                    <a:pt x="23" y="9"/>
                  </a:lnTo>
                  <a:lnTo>
                    <a:pt x="81" y="0"/>
                  </a:lnTo>
                  <a:lnTo>
                    <a:pt x="89" y="0"/>
                  </a:lnTo>
                  <a:lnTo>
                    <a:pt x="107" y="48"/>
                  </a:lnTo>
                  <a:lnTo>
                    <a:pt x="52" y="80"/>
                  </a:lnTo>
                  <a:lnTo>
                    <a:pt x="0" y="36"/>
                  </a:lnTo>
                  <a:lnTo>
                    <a:pt x="5" y="36"/>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8" name="Freeform 142"/>
            <p:cNvSpPr>
              <a:spLocks/>
            </p:cNvSpPr>
            <p:nvPr/>
          </p:nvSpPr>
          <p:spPr bwMode="ltGray">
            <a:xfrm>
              <a:off x="4925" y="1601"/>
              <a:ext cx="95" cy="87"/>
            </a:xfrm>
            <a:custGeom>
              <a:avLst/>
              <a:gdLst/>
              <a:ahLst/>
              <a:cxnLst>
                <a:cxn ang="0">
                  <a:pos x="0" y="223"/>
                </a:cxn>
                <a:cxn ang="0">
                  <a:pos x="23" y="153"/>
                </a:cxn>
                <a:cxn ang="0">
                  <a:pos x="9" y="28"/>
                </a:cxn>
                <a:cxn ang="0">
                  <a:pos x="22" y="6"/>
                </a:cxn>
                <a:cxn ang="0">
                  <a:pos x="81" y="0"/>
                </a:cxn>
                <a:cxn ang="0">
                  <a:pos x="149" y="65"/>
                </a:cxn>
                <a:cxn ang="0">
                  <a:pos x="195" y="80"/>
                </a:cxn>
                <a:cxn ang="0">
                  <a:pos x="266" y="65"/>
                </a:cxn>
                <a:cxn ang="0">
                  <a:pos x="284" y="103"/>
                </a:cxn>
                <a:cxn ang="0">
                  <a:pos x="266" y="146"/>
                </a:cxn>
                <a:cxn ang="0">
                  <a:pos x="221" y="193"/>
                </a:cxn>
                <a:cxn ang="0">
                  <a:pos x="90" y="208"/>
                </a:cxn>
                <a:cxn ang="0">
                  <a:pos x="54" y="249"/>
                </a:cxn>
                <a:cxn ang="0">
                  <a:pos x="9" y="260"/>
                </a:cxn>
                <a:cxn ang="0">
                  <a:pos x="0" y="223"/>
                </a:cxn>
              </a:cxnLst>
              <a:rect l="0" t="0" r="r" b="b"/>
              <a:pathLst>
                <a:path w="284" h="260">
                  <a:moveTo>
                    <a:pt x="0" y="223"/>
                  </a:moveTo>
                  <a:lnTo>
                    <a:pt x="23" y="153"/>
                  </a:lnTo>
                  <a:lnTo>
                    <a:pt x="9" y="28"/>
                  </a:lnTo>
                  <a:lnTo>
                    <a:pt x="22" y="6"/>
                  </a:lnTo>
                  <a:lnTo>
                    <a:pt x="81" y="0"/>
                  </a:lnTo>
                  <a:lnTo>
                    <a:pt x="149" y="65"/>
                  </a:lnTo>
                  <a:lnTo>
                    <a:pt x="195" y="80"/>
                  </a:lnTo>
                  <a:lnTo>
                    <a:pt x="266" y="65"/>
                  </a:lnTo>
                  <a:lnTo>
                    <a:pt x="284" y="103"/>
                  </a:lnTo>
                  <a:lnTo>
                    <a:pt x="266" y="146"/>
                  </a:lnTo>
                  <a:lnTo>
                    <a:pt x="221" y="193"/>
                  </a:lnTo>
                  <a:lnTo>
                    <a:pt x="90" y="208"/>
                  </a:lnTo>
                  <a:lnTo>
                    <a:pt x="54" y="249"/>
                  </a:lnTo>
                  <a:lnTo>
                    <a:pt x="9" y="260"/>
                  </a:lnTo>
                  <a:lnTo>
                    <a:pt x="0" y="22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59" name="Freeform 143"/>
            <p:cNvSpPr>
              <a:spLocks/>
            </p:cNvSpPr>
            <p:nvPr/>
          </p:nvSpPr>
          <p:spPr bwMode="ltGray">
            <a:xfrm>
              <a:off x="5001" y="3430"/>
              <a:ext cx="63" cy="73"/>
            </a:xfrm>
            <a:custGeom>
              <a:avLst/>
              <a:gdLst/>
              <a:ahLst/>
              <a:cxnLst>
                <a:cxn ang="0">
                  <a:pos x="0" y="157"/>
                </a:cxn>
                <a:cxn ang="0">
                  <a:pos x="23" y="84"/>
                </a:cxn>
                <a:cxn ang="0">
                  <a:pos x="35" y="11"/>
                </a:cxn>
                <a:cxn ang="0">
                  <a:pos x="42" y="0"/>
                </a:cxn>
                <a:cxn ang="0">
                  <a:pos x="57" y="11"/>
                </a:cxn>
                <a:cxn ang="0">
                  <a:pos x="109" y="33"/>
                </a:cxn>
                <a:cxn ang="0">
                  <a:pos x="182" y="23"/>
                </a:cxn>
                <a:cxn ang="0">
                  <a:pos x="188" y="46"/>
                </a:cxn>
                <a:cxn ang="0">
                  <a:pos x="157" y="130"/>
                </a:cxn>
                <a:cxn ang="0">
                  <a:pos x="144" y="157"/>
                </a:cxn>
                <a:cxn ang="0">
                  <a:pos x="101" y="191"/>
                </a:cxn>
                <a:cxn ang="0">
                  <a:pos x="67" y="219"/>
                </a:cxn>
                <a:cxn ang="0">
                  <a:pos x="35" y="219"/>
                </a:cxn>
                <a:cxn ang="0">
                  <a:pos x="9" y="191"/>
                </a:cxn>
                <a:cxn ang="0">
                  <a:pos x="0" y="157"/>
                </a:cxn>
              </a:cxnLst>
              <a:rect l="0" t="0" r="r" b="b"/>
              <a:pathLst>
                <a:path w="188" h="219">
                  <a:moveTo>
                    <a:pt x="0" y="157"/>
                  </a:moveTo>
                  <a:lnTo>
                    <a:pt x="23" y="84"/>
                  </a:lnTo>
                  <a:lnTo>
                    <a:pt x="35" y="11"/>
                  </a:lnTo>
                  <a:lnTo>
                    <a:pt x="42" y="0"/>
                  </a:lnTo>
                  <a:lnTo>
                    <a:pt x="57" y="11"/>
                  </a:lnTo>
                  <a:lnTo>
                    <a:pt x="109" y="33"/>
                  </a:lnTo>
                  <a:lnTo>
                    <a:pt x="182" y="23"/>
                  </a:lnTo>
                  <a:lnTo>
                    <a:pt x="188" y="46"/>
                  </a:lnTo>
                  <a:lnTo>
                    <a:pt x="157" y="130"/>
                  </a:lnTo>
                  <a:lnTo>
                    <a:pt x="144" y="157"/>
                  </a:lnTo>
                  <a:lnTo>
                    <a:pt x="101" y="191"/>
                  </a:lnTo>
                  <a:lnTo>
                    <a:pt x="67" y="219"/>
                  </a:lnTo>
                  <a:lnTo>
                    <a:pt x="35" y="219"/>
                  </a:lnTo>
                  <a:lnTo>
                    <a:pt x="9" y="191"/>
                  </a:lnTo>
                  <a:lnTo>
                    <a:pt x="0" y="15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0" name="Freeform 144"/>
            <p:cNvSpPr>
              <a:spLocks/>
            </p:cNvSpPr>
            <p:nvPr/>
          </p:nvSpPr>
          <p:spPr bwMode="ltGray">
            <a:xfrm>
              <a:off x="5046" y="1599"/>
              <a:ext cx="10" cy="7"/>
            </a:xfrm>
            <a:custGeom>
              <a:avLst/>
              <a:gdLst/>
              <a:ahLst/>
              <a:cxnLst>
                <a:cxn ang="0">
                  <a:pos x="0" y="23"/>
                </a:cxn>
                <a:cxn ang="0">
                  <a:pos x="0" y="9"/>
                </a:cxn>
                <a:cxn ang="0">
                  <a:pos x="23" y="0"/>
                </a:cxn>
                <a:cxn ang="0">
                  <a:pos x="32" y="9"/>
                </a:cxn>
                <a:cxn ang="0">
                  <a:pos x="32" y="23"/>
                </a:cxn>
                <a:cxn ang="0">
                  <a:pos x="0" y="23"/>
                </a:cxn>
              </a:cxnLst>
              <a:rect l="0" t="0" r="r" b="b"/>
              <a:pathLst>
                <a:path w="32" h="23">
                  <a:moveTo>
                    <a:pt x="0" y="23"/>
                  </a:moveTo>
                  <a:lnTo>
                    <a:pt x="0" y="9"/>
                  </a:lnTo>
                  <a:lnTo>
                    <a:pt x="23" y="0"/>
                  </a:lnTo>
                  <a:lnTo>
                    <a:pt x="32" y="9"/>
                  </a:lnTo>
                  <a:lnTo>
                    <a:pt x="32" y="23"/>
                  </a:lnTo>
                  <a:lnTo>
                    <a:pt x="0" y="2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1" name="Freeform 145"/>
            <p:cNvSpPr>
              <a:spLocks/>
            </p:cNvSpPr>
            <p:nvPr/>
          </p:nvSpPr>
          <p:spPr bwMode="ltGray">
            <a:xfrm>
              <a:off x="5064" y="1575"/>
              <a:ext cx="22" cy="24"/>
            </a:xfrm>
            <a:custGeom>
              <a:avLst/>
              <a:gdLst/>
              <a:ahLst/>
              <a:cxnLst>
                <a:cxn ang="0">
                  <a:pos x="0" y="9"/>
                </a:cxn>
                <a:cxn ang="0">
                  <a:pos x="0" y="0"/>
                </a:cxn>
                <a:cxn ang="0">
                  <a:pos x="8" y="9"/>
                </a:cxn>
                <a:cxn ang="0">
                  <a:pos x="65" y="59"/>
                </a:cxn>
                <a:cxn ang="0">
                  <a:pos x="54" y="73"/>
                </a:cxn>
                <a:cxn ang="0">
                  <a:pos x="42" y="73"/>
                </a:cxn>
                <a:cxn ang="0">
                  <a:pos x="8" y="45"/>
                </a:cxn>
                <a:cxn ang="0">
                  <a:pos x="0" y="9"/>
                </a:cxn>
              </a:cxnLst>
              <a:rect l="0" t="0" r="r" b="b"/>
              <a:pathLst>
                <a:path w="65" h="73">
                  <a:moveTo>
                    <a:pt x="0" y="9"/>
                  </a:moveTo>
                  <a:lnTo>
                    <a:pt x="0" y="0"/>
                  </a:lnTo>
                  <a:lnTo>
                    <a:pt x="8" y="9"/>
                  </a:lnTo>
                  <a:lnTo>
                    <a:pt x="65" y="59"/>
                  </a:lnTo>
                  <a:lnTo>
                    <a:pt x="54" y="73"/>
                  </a:lnTo>
                  <a:lnTo>
                    <a:pt x="42" y="73"/>
                  </a:lnTo>
                  <a:lnTo>
                    <a:pt x="8" y="45"/>
                  </a:lnTo>
                  <a:lnTo>
                    <a:pt x="0" y="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2" name="Freeform 146"/>
            <p:cNvSpPr>
              <a:spLocks/>
            </p:cNvSpPr>
            <p:nvPr/>
          </p:nvSpPr>
          <p:spPr bwMode="ltGray">
            <a:xfrm>
              <a:off x="5082" y="1557"/>
              <a:ext cx="12" cy="11"/>
            </a:xfrm>
            <a:custGeom>
              <a:avLst/>
              <a:gdLst/>
              <a:ahLst/>
              <a:cxnLst>
                <a:cxn ang="0">
                  <a:pos x="0" y="25"/>
                </a:cxn>
                <a:cxn ang="0">
                  <a:pos x="0" y="0"/>
                </a:cxn>
                <a:cxn ang="0">
                  <a:pos x="22" y="0"/>
                </a:cxn>
                <a:cxn ang="0">
                  <a:pos x="35" y="25"/>
                </a:cxn>
                <a:cxn ang="0">
                  <a:pos x="35" y="34"/>
                </a:cxn>
                <a:cxn ang="0">
                  <a:pos x="11" y="34"/>
                </a:cxn>
                <a:cxn ang="0">
                  <a:pos x="0" y="25"/>
                </a:cxn>
              </a:cxnLst>
              <a:rect l="0" t="0" r="r" b="b"/>
              <a:pathLst>
                <a:path w="35" h="34">
                  <a:moveTo>
                    <a:pt x="0" y="25"/>
                  </a:moveTo>
                  <a:lnTo>
                    <a:pt x="0" y="0"/>
                  </a:lnTo>
                  <a:lnTo>
                    <a:pt x="22" y="0"/>
                  </a:lnTo>
                  <a:lnTo>
                    <a:pt x="35" y="25"/>
                  </a:lnTo>
                  <a:lnTo>
                    <a:pt x="35" y="34"/>
                  </a:lnTo>
                  <a:lnTo>
                    <a:pt x="11" y="34"/>
                  </a:lnTo>
                  <a:lnTo>
                    <a:pt x="0" y="2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3" name="Freeform 147"/>
            <p:cNvSpPr>
              <a:spLocks/>
            </p:cNvSpPr>
            <p:nvPr/>
          </p:nvSpPr>
          <p:spPr bwMode="ltGray">
            <a:xfrm>
              <a:off x="5094" y="1521"/>
              <a:ext cx="14" cy="21"/>
            </a:xfrm>
            <a:custGeom>
              <a:avLst/>
              <a:gdLst/>
              <a:ahLst/>
              <a:cxnLst>
                <a:cxn ang="0">
                  <a:pos x="0" y="11"/>
                </a:cxn>
                <a:cxn ang="0">
                  <a:pos x="11" y="0"/>
                </a:cxn>
                <a:cxn ang="0">
                  <a:pos x="34" y="0"/>
                </a:cxn>
                <a:cxn ang="0">
                  <a:pos x="42" y="24"/>
                </a:cxn>
                <a:cxn ang="0">
                  <a:pos x="42" y="47"/>
                </a:cxn>
                <a:cxn ang="0">
                  <a:pos x="34" y="64"/>
                </a:cxn>
                <a:cxn ang="0">
                  <a:pos x="19" y="64"/>
                </a:cxn>
                <a:cxn ang="0">
                  <a:pos x="11" y="47"/>
                </a:cxn>
                <a:cxn ang="0">
                  <a:pos x="0" y="11"/>
                </a:cxn>
              </a:cxnLst>
              <a:rect l="0" t="0" r="r" b="b"/>
              <a:pathLst>
                <a:path w="42" h="64">
                  <a:moveTo>
                    <a:pt x="0" y="11"/>
                  </a:moveTo>
                  <a:lnTo>
                    <a:pt x="11" y="0"/>
                  </a:lnTo>
                  <a:lnTo>
                    <a:pt x="34" y="0"/>
                  </a:lnTo>
                  <a:lnTo>
                    <a:pt x="42" y="24"/>
                  </a:lnTo>
                  <a:lnTo>
                    <a:pt x="42" y="47"/>
                  </a:lnTo>
                  <a:lnTo>
                    <a:pt x="34" y="64"/>
                  </a:lnTo>
                  <a:lnTo>
                    <a:pt x="19" y="64"/>
                  </a:lnTo>
                  <a:lnTo>
                    <a:pt x="11" y="47"/>
                  </a:lnTo>
                  <a:lnTo>
                    <a:pt x="0" y="1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4" name="Freeform 148"/>
            <p:cNvSpPr>
              <a:spLocks/>
            </p:cNvSpPr>
            <p:nvPr/>
          </p:nvSpPr>
          <p:spPr bwMode="ltGray">
            <a:xfrm>
              <a:off x="5115" y="1487"/>
              <a:ext cx="12" cy="21"/>
            </a:xfrm>
            <a:custGeom>
              <a:avLst/>
              <a:gdLst/>
              <a:ahLst/>
              <a:cxnLst>
                <a:cxn ang="0">
                  <a:pos x="0" y="62"/>
                </a:cxn>
                <a:cxn ang="0">
                  <a:pos x="26" y="0"/>
                </a:cxn>
                <a:cxn ang="0">
                  <a:pos x="35" y="15"/>
                </a:cxn>
                <a:cxn ang="0">
                  <a:pos x="35" y="36"/>
                </a:cxn>
                <a:cxn ang="0">
                  <a:pos x="13" y="62"/>
                </a:cxn>
                <a:cxn ang="0">
                  <a:pos x="0" y="62"/>
                </a:cxn>
              </a:cxnLst>
              <a:rect l="0" t="0" r="r" b="b"/>
              <a:pathLst>
                <a:path w="35" h="62">
                  <a:moveTo>
                    <a:pt x="0" y="62"/>
                  </a:moveTo>
                  <a:lnTo>
                    <a:pt x="26" y="0"/>
                  </a:lnTo>
                  <a:lnTo>
                    <a:pt x="35" y="15"/>
                  </a:lnTo>
                  <a:lnTo>
                    <a:pt x="35" y="36"/>
                  </a:lnTo>
                  <a:lnTo>
                    <a:pt x="13" y="62"/>
                  </a:lnTo>
                  <a:lnTo>
                    <a:pt x="0" y="6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5" name="Freeform 149"/>
            <p:cNvSpPr>
              <a:spLocks/>
            </p:cNvSpPr>
            <p:nvPr/>
          </p:nvSpPr>
          <p:spPr bwMode="ltGray">
            <a:xfrm>
              <a:off x="5160" y="2678"/>
              <a:ext cx="63" cy="19"/>
            </a:xfrm>
            <a:custGeom>
              <a:avLst/>
              <a:gdLst/>
              <a:ahLst/>
              <a:cxnLst>
                <a:cxn ang="0">
                  <a:pos x="0" y="38"/>
                </a:cxn>
                <a:cxn ang="0">
                  <a:pos x="13" y="0"/>
                </a:cxn>
                <a:cxn ang="0">
                  <a:pos x="13" y="10"/>
                </a:cxn>
                <a:cxn ang="0">
                  <a:pos x="24" y="24"/>
                </a:cxn>
                <a:cxn ang="0">
                  <a:pos x="35" y="24"/>
                </a:cxn>
                <a:cxn ang="0">
                  <a:pos x="109" y="0"/>
                </a:cxn>
                <a:cxn ang="0">
                  <a:pos x="176" y="0"/>
                </a:cxn>
                <a:cxn ang="0">
                  <a:pos x="188" y="10"/>
                </a:cxn>
                <a:cxn ang="0">
                  <a:pos x="188" y="24"/>
                </a:cxn>
                <a:cxn ang="0">
                  <a:pos x="152" y="45"/>
                </a:cxn>
                <a:cxn ang="0">
                  <a:pos x="132" y="45"/>
                </a:cxn>
                <a:cxn ang="0">
                  <a:pos x="68" y="59"/>
                </a:cxn>
                <a:cxn ang="0">
                  <a:pos x="0" y="38"/>
                </a:cxn>
              </a:cxnLst>
              <a:rect l="0" t="0" r="r" b="b"/>
              <a:pathLst>
                <a:path w="188" h="59">
                  <a:moveTo>
                    <a:pt x="0" y="38"/>
                  </a:moveTo>
                  <a:lnTo>
                    <a:pt x="13" y="0"/>
                  </a:lnTo>
                  <a:lnTo>
                    <a:pt x="13" y="10"/>
                  </a:lnTo>
                  <a:lnTo>
                    <a:pt x="24" y="24"/>
                  </a:lnTo>
                  <a:lnTo>
                    <a:pt x="35" y="24"/>
                  </a:lnTo>
                  <a:lnTo>
                    <a:pt x="109" y="0"/>
                  </a:lnTo>
                  <a:lnTo>
                    <a:pt x="176" y="0"/>
                  </a:lnTo>
                  <a:lnTo>
                    <a:pt x="188" y="10"/>
                  </a:lnTo>
                  <a:lnTo>
                    <a:pt x="188" y="24"/>
                  </a:lnTo>
                  <a:lnTo>
                    <a:pt x="152" y="45"/>
                  </a:lnTo>
                  <a:lnTo>
                    <a:pt x="132" y="45"/>
                  </a:lnTo>
                  <a:lnTo>
                    <a:pt x="68" y="59"/>
                  </a:lnTo>
                  <a:lnTo>
                    <a:pt x="0" y="3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6" name="Freeform 150"/>
            <p:cNvSpPr>
              <a:spLocks/>
            </p:cNvSpPr>
            <p:nvPr/>
          </p:nvSpPr>
          <p:spPr bwMode="ltGray">
            <a:xfrm>
              <a:off x="5260" y="2686"/>
              <a:ext cx="15" cy="27"/>
            </a:xfrm>
            <a:custGeom>
              <a:avLst/>
              <a:gdLst/>
              <a:ahLst/>
              <a:cxnLst>
                <a:cxn ang="0">
                  <a:pos x="0" y="47"/>
                </a:cxn>
                <a:cxn ang="0">
                  <a:pos x="6" y="7"/>
                </a:cxn>
                <a:cxn ang="0">
                  <a:pos x="21" y="0"/>
                </a:cxn>
                <a:cxn ang="0">
                  <a:pos x="31" y="21"/>
                </a:cxn>
                <a:cxn ang="0">
                  <a:pos x="44" y="71"/>
                </a:cxn>
                <a:cxn ang="0">
                  <a:pos x="23" y="82"/>
                </a:cxn>
                <a:cxn ang="0">
                  <a:pos x="0" y="47"/>
                </a:cxn>
              </a:cxnLst>
              <a:rect l="0" t="0" r="r" b="b"/>
              <a:pathLst>
                <a:path w="44" h="82">
                  <a:moveTo>
                    <a:pt x="0" y="47"/>
                  </a:moveTo>
                  <a:lnTo>
                    <a:pt x="6" y="7"/>
                  </a:lnTo>
                  <a:lnTo>
                    <a:pt x="21" y="0"/>
                  </a:lnTo>
                  <a:lnTo>
                    <a:pt x="31" y="21"/>
                  </a:lnTo>
                  <a:lnTo>
                    <a:pt x="44" y="71"/>
                  </a:lnTo>
                  <a:lnTo>
                    <a:pt x="23" y="82"/>
                  </a:lnTo>
                  <a:lnTo>
                    <a:pt x="0" y="4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7" name="Freeform 151"/>
            <p:cNvSpPr>
              <a:spLocks/>
            </p:cNvSpPr>
            <p:nvPr/>
          </p:nvSpPr>
          <p:spPr bwMode="ltGray">
            <a:xfrm>
              <a:off x="5260" y="886"/>
              <a:ext cx="56" cy="46"/>
            </a:xfrm>
            <a:custGeom>
              <a:avLst/>
              <a:gdLst/>
              <a:ahLst/>
              <a:cxnLst>
                <a:cxn ang="0">
                  <a:pos x="0" y="62"/>
                </a:cxn>
                <a:cxn ang="0">
                  <a:pos x="13" y="18"/>
                </a:cxn>
                <a:cxn ang="0">
                  <a:pos x="72" y="0"/>
                </a:cxn>
                <a:cxn ang="0">
                  <a:pos x="125" y="58"/>
                </a:cxn>
                <a:cxn ang="0">
                  <a:pos x="169" y="118"/>
                </a:cxn>
                <a:cxn ang="0">
                  <a:pos x="156" y="137"/>
                </a:cxn>
                <a:cxn ang="0">
                  <a:pos x="145" y="137"/>
                </a:cxn>
                <a:cxn ang="0">
                  <a:pos x="80" y="94"/>
                </a:cxn>
                <a:cxn ang="0">
                  <a:pos x="5" y="77"/>
                </a:cxn>
                <a:cxn ang="0">
                  <a:pos x="0" y="62"/>
                </a:cxn>
              </a:cxnLst>
              <a:rect l="0" t="0" r="r" b="b"/>
              <a:pathLst>
                <a:path w="169" h="137">
                  <a:moveTo>
                    <a:pt x="0" y="62"/>
                  </a:moveTo>
                  <a:lnTo>
                    <a:pt x="13" y="18"/>
                  </a:lnTo>
                  <a:lnTo>
                    <a:pt x="72" y="0"/>
                  </a:lnTo>
                  <a:lnTo>
                    <a:pt x="125" y="58"/>
                  </a:lnTo>
                  <a:lnTo>
                    <a:pt x="169" y="118"/>
                  </a:lnTo>
                  <a:lnTo>
                    <a:pt x="156" y="137"/>
                  </a:lnTo>
                  <a:lnTo>
                    <a:pt x="145" y="137"/>
                  </a:lnTo>
                  <a:lnTo>
                    <a:pt x="80" y="94"/>
                  </a:lnTo>
                  <a:lnTo>
                    <a:pt x="5" y="77"/>
                  </a:lnTo>
                  <a:lnTo>
                    <a:pt x="0" y="6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8" name="Freeform 152"/>
            <p:cNvSpPr>
              <a:spLocks/>
            </p:cNvSpPr>
            <p:nvPr/>
          </p:nvSpPr>
          <p:spPr bwMode="ltGray">
            <a:xfrm>
              <a:off x="5286" y="2707"/>
              <a:ext cx="10" cy="18"/>
            </a:xfrm>
            <a:custGeom>
              <a:avLst/>
              <a:gdLst/>
              <a:ahLst/>
              <a:cxnLst>
                <a:cxn ang="0">
                  <a:pos x="0" y="35"/>
                </a:cxn>
                <a:cxn ang="0">
                  <a:pos x="0" y="0"/>
                </a:cxn>
                <a:cxn ang="0">
                  <a:pos x="10" y="0"/>
                </a:cxn>
                <a:cxn ang="0">
                  <a:pos x="32" y="19"/>
                </a:cxn>
                <a:cxn ang="0">
                  <a:pos x="32" y="56"/>
                </a:cxn>
                <a:cxn ang="0">
                  <a:pos x="22" y="45"/>
                </a:cxn>
                <a:cxn ang="0">
                  <a:pos x="0" y="35"/>
                </a:cxn>
              </a:cxnLst>
              <a:rect l="0" t="0" r="r" b="b"/>
              <a:pathLst>
                <a:path w="32" h="56">
                  <a:moveTo>
                    <a:pt x="0" y="35"/>
                  </a:moveTo>
                  <a:lnTo>
                    <a:pt x="0" y="0"/>
                  </a:lnTo>
                  <a:lnTo>
                    <a:pt x="10" y="0"/>
                  </a:lnTo>
                  <a:lnTo>
                    <a:pt x="32" y="19"/>
                  </a:lnTo>
                  <a:lnTo>
                    <a:pt x="32" y="56"/>
                  </a:lnTo>
                  <a:lnTo>
                    <a:pt x="22" y="45"/>
                  </a:lnTo>
                  <a:lnTo>
                    <a:pt x="0" y="3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69" name="Freeform 153"/>
            <p:cNvSpPr>
              <a:spLocks/>
            </p:cNvSpPr>
            <p:nvPr/>
          </p:nvSpPr>
          <p:spPr bwMode="ltGray">
            <a:xfrm>
              <a:off x="5469" y="3294"/>
              <a:ext cx="54" cy="155"/>
            </a:xfrm>
            <a:custGeom>
              <a:avLst/>
              <a:gdLst/>
              <a:ahLst/>
              <a:cxnLst>
                <a:cxn ang="0">
                  <a:pos x="52" y="445"/>
                </a:cxn>
                <a:cxn ang="0">
                  <a:pos x="38" y="389"/>
                </a:cxn>
                <a:cxn ang="0">
                  <a:pos x="0" y="330"/>
                </a:cxn>
                <a:cxn ang="0">
                  <a:pos x="7" y="282"/>
                </a:cxn>
                <a:cxn ang="0">
                  <a:pos x="62" y="193"/>
                </a:cxn>
                <a:cxn ang="0">
                  <a:pos x="54" y="108"/>
                </a:cxn>
                <a:cxn ang="0">
                  <a:pos x="41" y="12"/>
                </a:cxn>
                <a:cxn ang="0">
                  <a:pos x="54" y="0"/>
                </a:cxn>
                <a:cxn ang="0">
                  <a:pos x="62" y="0"/>
                </a:cxn>
                <a:cxn ang="0">
                  <a:pos x="96" y="49"/>
                </a:cxn>
                <a:cxn ang="0">
                  <a:pos x="146" y="152"/>
                </a:cxn>
                <a:cxn ang="0">
                  <a:pos x="160" y="200"/>
                </a:cxn>
                <a:cxn ang="0">
                  <a:pos x="163" y="342"/>
                </a:cxn>
                <a:cxn ang="0">
                  <a:pos x="146" y="374"/>
                </a:cxn>
                <a:cxn ang="0">
                  <a:pos x="96" y="440"/>
                </a:cxn>
                <a:cxn ang="0">
                  <a:pos x="75" y="464"/>
                </a:cxn>
                <a:cxn ang="0">
                  <a:pos x="52" y="445"/>
                </a:cxn>
              </a:cxnLst>
              <a:rect l="0" t="0" r="r" b="b"/>
              <a:pathLst>
                <a:path w="163" h="464">
                  <a:moveTo>
                    <a:pt x="52" y="445"/>
                  </a:moveTo>
                  <a:lnTo>
                    <a:pt x="38" y="389"/>
                  </a:lnTo>
                  <a:lnTo>
                    <a:pt x="0" y="330"/>
                  </a:lnTo>
                  <a:lnTo>
                    <a:pt x="7" y="282"/>
                  </a:lnTo>
                  <a:lnTo>
                    <a:pt x="62" y="193"/>
                  </a:lnTo>
                  <a:lnTo>
                    <a:pt x="54" y="108"/>
                  </a:lnTo>
                  <a:lnTo>
                    <a:pt x="41" y="12"/>
                  </a:lnTo>
                  <a:lnTo>
                    <a:pt x="54" y="0"/>
                  </a:lnTo>
                  <a:lnTo>
                    <a:pt x="62" y="0"/>
                  </a:lnTo>
                  <a:lnTo>
                    <a:pt x="96" y="49"/>
                  </a:lnTo>
                  <a:lnTo>
                    <a:pt x="146" y="152"/>
                  </a:lnTo>
                  <a:lnTo>
                    <a:pt x="160" y="200"/>
                  </a:lnTo>
                  <a:lnTo>
                    <a:pt x="163" y="342"/>
                  </a:lnTo>
                  <a:lnTo>
                    <a:pt x="146" y="374"/>
                  </a:lnTo>
                  <a:lnTo>
                    <a:pt x="96" y="440"/>
                  </a:lnTo>
                  <a:lnTo>
                    <a:pt x="75" y="464"/>
                  </a:lnTo>
                  <a:lnTo>
                    <a:pt x="52" y="44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0" name="Freeform 154"/>
            <p:cNvSpPr>
              <a:spLocks/>
            </p:cNvSpPr>
            <p:nvPr/>
          </p:nvSpPr>
          <p:spPr bwMode="ltGray">
            <a:xfrm>
              <a:off x="5316" y="2729"/>
              <a:ext cx="18" cy="25"/>
            </a:xfrm>
            <a:custGeom>
              <a:avLst/>
              <a:gdLst/>
              <a:ahLst/>
              <a:cxnLst>
                <a:cxn ang="0">
                  <a:pos x="0" y="27"/>
                </a:cxn>
                <a:cxn ang="0">
                  <a:pos x="0" y="0"/>
                </a:cxn>
                <a:cxn ang="0">
                  <a:pos x="23" y="0"/>
                </a:cxn>
                <a:cxn ang="0">
                  <a:pos x="54" y="38"/>
                </a:cxn>
                <a:cxn ang="0">
                  <a:pos x="44" y="75"/>
                </a:cxn>
                <a:cxn ang="0">
                  <a:pos x="24" y="64"/>
                </a:cxn>
                <a:cxn ang="0">
                  <a:pos x="13" y="50"/>
                </a:cxn>
                <a:cxn ang="0">
                  <a:pos x="0" y="27"/>
                </a:cxn>
              </a:cxnLst>
              <a:rect l="0" t="0" r="r" b="b"/>
              <a:pathLst>
                <a:path w="54" h="75">
                  <a:moveTo>
                    <a:pt x="0" y="27"/>
                  </a:moveTo>
                  <a:lnTo>
                    <a:pt x="0" y="0"/>
                  </a:lnTo>
                  <a:lnTo>
                    <a:pt x="23" y="0"/>
                  </a:lnTo>
                  <a:lnTo>
                    <a:pt x="54" y="38"/>
                  </a:lnTo>
                  <a:lnTo>
                    <a:pt x="44" y="75"/>
                  </a:lnTo>
                  <a:lnTo>
                    <a:pt x="24" y="64"/>
                  </a:lnTo>
                  <a:lnTo>
                    <a:pt x="13" y="50"/>
                  </a:lnTo>
                  <a:lnTo>
                    <a:pt x="0" y="2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1" name="Freeform 155"/>
            <p:cNvSpPr>
              <a:spLocks/>
            </p:cNvSpPr>
            <p:nvPr/>
          </p:nvSpPr>
          <p:spPr bwMode="ltGray">
            <a:xfrm>
              <a:off x="5326" y="2775"/>
              <a:ext cx="22" cy="8"/>
            </a:xfrm>
            <a:custGeom>
              <a:avLst/>
              <a:gdLst/>
              <a:ahLst/>
              <a:cxnLst>
                <a:cxn ang="0">
                  <a:pos x="0" y="11"/>
                </a:cxn>
                <a:cxn ang="0">
                  <a:pos x="13" y="0"/>
                </a:cxn>
                <a:cxn ang="0">
                  <a:pos x="57" y="0"/>
                </a:cxn>
                <a:cxn ang="0">
                  <a:pos x="67" y="11"/>
                </a:cxn>
                <a:cxn ang="0">
                  <a:pos x="67" y="23"/>
                </a:cxn>
                <a:cxn ang="0">
                  <a:pos x="23" y="23"/>
                </a:cxn>
                <a:cxn ang="0">
                  <a:pos x="0" y="11"/>
                </a:cxn>
              </a:cxnLst>
              <a:rect l="0" t="0" r="r" b="b"/>
              <a:pathLst>
                <a:path w="67" h="23">
                  <a:moveTo>
                    <a:pt x="0" y="11"/>
                  </a:moveTo>
                  <a:lnTo>
                    <a:pt x="13" y="0"/>
                  </a:lnTo>
                  <a:lnTo>
                    <a:pt x="57" y="0"/>
                  </a:lnTo>
                  <a:lnTo>
                    <a:pt x="67" y="11"/>
                  </a:lnTo>
                  <a:lnTo>
                    <a:pt x="67" y="23"/>
                  </a:lnTo>
                  <a:lnTo>
                    <a:pt x="23" y="23"/>
                  </a:lnTo>
                  <a:lnTo>
                    <a:pt x="0" y="11"/>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2" name="Freeform 156"/>
            <p:cNvSpPr>
              <a:spLocks/>
            </p:cNvSpPr>
            <p:nvPr/>
          </p:nvSpPr>
          <p:spPr bwMode="ltGray">
            <a:xfrm>
              <a:off x="5341" y="2812"/>
              <a:ext cx="14" cy="12"/>
            </a:xfrm>
            <a:custGeom>
              <a:avLst/>
              <a:gdLst/>
              <a:ahLst/>
              <a:cxnLst>
                <a:cxn ang="0">
                  <a:pos x="0" y="37"/>
                </a:cxn>
                <a:cxn ang="0">
                  <a:pos x="11" y="0"/>
                </a:cxn>
                <a:cxn ang="0">
                  <a:pos x="34" y="0"/>
                </a:cxn>
                <a:cxn ang="0">
                  <a:pos x="44" y="13"/>
                </a:cxn>
                <a:cxn ang="0">
                  <a:pos x="44" y="37"/>
                </a:cxn>
                <a:cxn ang="0">
                  <a:pos x="0" y="37"/>
                </a:cxn>
              </a:cxnLst>
              <a:rect l="0" t="0" r="r" b="b"/>
              <a:pathLst>
                <a:path w="44" h="37">
                  <a:moveTo>
                    <a:pt x="0" y="37"/>
                  </a:moveTo>
                  <a:lnTo>
                    <a:pt x="11" y="0"/>
                  </a:lnTo>
                  <a:lnTo>
                    <a:pt x="34" y="0"/>
                  </a:lnTo>
                  <a:lnTo>
                    <a:pt x="44" y="13"/>
                  </a:lnTo>
                  <a:lnTo>
                    <a:pt x="44" y="37"/>
                  </a:lnTo>
                  <a:lnTo>
                    <a:pt x="0" y="3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3" name="Freeform 157"/>
            <p:cNvSpPr>
              <a:spLocks/>
            </p:cNvSpPr>
            <p:nvPr/>
          </p:nvSpPr>
          <p:spPr bwMode="ltGray">
            <a:xfrm>
              <a:off x="5358" y="2751"/>
              <a:ext cx="14" cy="40"/>
            </a:xfrm>
            <a:custGeom>
              <a:avLst/>
              <a:gdLst/>
              <a:ahLst/>
              <a:cxnLst>
                <a:cxn ang="0">
                  <a:pos x="0" y="98"/>
                </a:cxn>
                <a:cxn ang="0">
                  <a:pos x="8" y="0"/>
                </a:cxn>
                <a:cxn ang="0">
                  <a:pos x="7" y="0"/>
                </a:cxn>
                <a:cxn ang="0">
                  <a:pos x="36" y="59"/>
                </a:cxn>
                <a:cxn ang="0">
                  <a:pos x="42" y="117"/>
                </a:cxn>
                <a:cxn ang="0">
                  <a:pos x="7" y="120"/>
                </a:cxn>
                <a:cxn ang="0">
                  <a:pos x="0" y="98"/>
                </a:cxn>
              </a:cxnLst>
              <a:rect l="0" t="0" r="r" b="b"/>
              <a:pathLst>
                <a:path w="42" h="120">
                  <a:moveTo>
                    <a:pt x="0" y="98"/>
                  </a:moveTo>
                  <a:lnTo>
                    <a:pt x="8" y="0"/>
                  </a:lnTo>
                  <a:lnTo>
                    <a:pt x="7" y="0"/>
                  </a:lnTo>
                  <a:lnTo>
                    <a:pt x="36" y="59"/>
                  </a:lnTo>
                  <a:lnTo>
                    <a:pt x="42" y="117"/>
                  </a:lnTo>
                  <a:lnTo>
                    <a:pt x="7" y="120"/>
                  </a:lnTo>
                  <a:lnTo>
                    <a:pt x="0" y="9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4" name="Freeform 158"/>
            <p:cNvSpPr>
              <a:spLocks/>
            </p:cNvSpPr>
            <p:nvPr/>
          </p:nvSpPr>
          <p:spPr bwMode="ltGray">
            <a:xfrm>
              <a:off x="5378" y="2980"/>
              <a:ext cx="55" cy="56"/>
            </a:xfrm>
            <a:custGeom>
              <a:avLst/>
              <a:gdLst/>
              <a:ahLst/>
              <a:cxnLst>
                <a:cxn ang="0">
                  <a:pos x="0" y="53"/>
                </a:cxn>
                <a:cxn ang="0">
                  <a:pos x="33" y="0"/>
                </a:cxn>
                <a:cxn ang="0">
                  <a:pos x="54" y="0"/>
                </a:cxn>
                <a:cxn ang="0">
                  <a:pos x="80" y="12"/>
                </a:cxn>
                <a:cxn ang="0">
                  <a:pos x="131" y="62"/>
                </a:cxn>
                <a:cxn ang="0">
                  <a:pos x="143" y="84"/>
                </a:cxn>
                <a:cxn ang="0">
                  <a:pos x="164" y="155"/>
                </a:cxn>
                <a:cxn ang="0">
                  <a:pos x="164" y="168"/>
                </a:cxn>
                <a:cxn ang="0">
                  <a:pos x="155" y="155"/>
                </a:cxn>
                <a:cxn ang="0">
                  <a:pos x="143" y="155"/>
                </a:cxn>
                <a:cxn ang="0">
                  <a:pos x="121" y="168"/>
                </a:cxn>
                <a:cxn ang="0">
                  <a:pos x="109" y="145"/>
                </a:cxn>
                <a:cxn ang="0">
                  <a:pos x="54" y="72"/>
                </a:cxn>
                <a:cxn ang="0">
                  <a:pos x="0" y="53"/>
                </a:cxn>
              </a:cxnLst>
              <a:rect l="0" t="0" r="r" b="b"/>
              <a:pathLst>
                <a:path w="164" h="168">
                  <a:moveTo>
                    <a:pt x="0" y="53"/>
                  </a:moveTo>
                  <a:lnTo>
                    <a:pt x="33" y="0"/>
                  </a:lnTo>
                  <a:lnTo>
                    <a:pt x="54" y="0"/>
                  </a:lnTo>
                  <a:lnTo>
                    <a:pt x="80" y="12"/>
                  </a:lnTo>
                  <a:lnTo>
                    <a:pt x="131" y="62"/>
                  </a:lnTo>
                  <a:lnTo>
                    <a:pt x="143" y="84"/>
                  </a:lnTo>
                  <a:lnTo>
                    <a:pt x="164" y="155"/>
                  </a:lnTo>
                  <a:lnTo>
                    <a:pt x="164" y="168"/>
                  </a:lnTo>
                  <a:lnTo>
                    <a:pt x="155" y="155"/>
                  </a:lnTo>
                  <a:lnTo>
                    <a:pt x="143" y="155"/>
                  </a:lnTo>
                  <a:lnTo>
                    <a:pt x="121" y="168"/>
                  </a:lnTo>
                  <a:lnTo>
                    <a:pt x="109" y="145"/>
                  </a:lnTo>
                  <a:lnTo>
                    <a:pt x="54" y="72"/>
                  </a:lnTo>
                  <a:lnTo>
                    <a:pt x="0" y="5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5" name="Freeform 159"/>
            <p:cNvSpPr>
              <a:spLocks/>
            </p:cNvSpPr>
            <p:nvPr/>
          </p:nvSpPr>
          <p:spPr bwMode="ltGray">
            <a:xfrm>
              <a:off x="5426" y="2970"/>
              <a:ext cx="16" cy="26"/>
            </a:xfrm>
            <a:custGeom>
              <a:avLst/>
              <a:gdLst/>
              <a:ahLst/>
              <a:cxnLst>
                <a:cxn ang="0">
                  <a:pos x="0" y="52"/>
                </a:cxn>
                <a:cxn ang="0">
                  <a:pos x="0" y="19"/>
                </a:cxn>
                <a:cxn ang="0">
                  <a:pos x="24" y="0"/>
                </a:cxn>
                <a:cxn ang="0">
                  <a:pos x="47" y="22"/>
                </a:cxn>
                <a:cxn ang="0">
                  <a:pos x="42" y="62"/>
                </a:cxn>
                <a:cxn ang="0">
                  <a:pos x="34" y="80"/>
                </a:cxn>
                <a:cxn ang="0">
                  <a:pos x="11" y="62"/>
                </a:cxn>
                <a:cxn ang="0">
                  <a:pos x="0" y="52"/>
                </a:cxn>
              </a:cxnLst>
              <a:rect l="0" t="0" r="r" b="b"/>
              <a:pathLst>
                <a:path w="47" h="80">
                  <a:moveTo>
                    <a:pt x="0" y="52"/>
                  </a:moveTo>
                  <a:lnTo>
                    <a:pt x="0" y="19"/>
                  </a:lnTo>
                  <a:lnTo>
                    <a:pt x="24" y="0"/>
                  </a:lnTo>
                  <a:lnTo>
                    <a:pt x="47" y="22"/>
                  </a:lnTo>
                  <a:lnTo>
                    <a:pt x="42" y="62"/>
                  </a:lnTo>
                  <a:lnTo>
                    <a:pt x="34" y="80"/>
                  </a:lnTo>
                  <a:lnTo>
                    <a:pt x="11" y="62"/>
                  </a:lnTo>
                  <a:lnTo>
                    <a:pt x="0" y="5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6" name="Freeform 160"/>
            <p:cNvSpPr>
              <a:spLocks/>
            </p:cNvSpPr>
            <p:nvPr/>
          </p:nvSpPr>
          <p:spPr bwMode="ltGray">
            <a:xfrm>
              <a:off x="5430" y="2779"/>
              <a:ext cx="10" cy="8"/>
            </a:xfrm>
            <a:custGeom>
              <a:avLst/>
              <a:gdLst/>
              <a:ahLst/>
              <a:cxnLst>
                <a:cxn ang="0">
                  <a:pos x="0" y="12"/>
                </a:cxn>
                <a:cxn ang="0">
                  <a:pos x="0" y="0"/>
                </a:cxn>
                <a:cxn ang="0">
                  <a:pos x="31" y="0"/>
                </a:cxn>
                <a:cxn ang="0">
                  <a:pos x="31" y="12"/>
                </a:cxn>
                <a:cxn ang="0">
                  <a:pos x="23" y="26"/>
                </a:cxn>
                <a:cxn ang="0">
                  <a:pos x="11" y="26"/>
                </a:cxn>
                <a:cxn ang="0">
                  <a:pos x="0" y="12"/>
                </a:cxn>
              </a:cxnLst>
              <a:rect l="0" t="0" r="r" b="b"/>
              <a:pathLst>
                <a:path w="31" h="26">
                  <a:moveTo>
                    <a:pt x="0" y="12"/>
                  </a:moveTo>
                  <a:lnTo>
                    <a:pt x="0" y="0"/>
                  </a:lnTo>
                  <a:lnTo>
                    <a:pt x="31" y="0"/>
                  </a:lnTo>
                  <a:lnTo>
                    <a:pt x="31" y="12"/>
                  </a:lnTo>
                  <a:lnTo>
                    <a:pt x="23" y="26"/>
                  </a:lnTo>
                  <a:lnTo>
                    <a:pt x="11" y="26"/>
                  </a:lnTo>
                  <a:lnTo>
                    <a:pt x="0" y="12"/>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7" name="Freeform 161"/>
            <p:cNvSpPr>
              <a:spLocks/>
            </p:cNvSpPr>
            <p:nvPr/>
          </p:nvSpPr>
          <p:spPr bwMode="ltGray">
            <a:xfrm>
              <a:off x="5440" y="3000"/>
              <a:ext cx="14" cy="11"/>
            </a:xfrm>
            <a:custGeom>
              <a:avLst/>
              <a:gdLst/>
              <a:ahLst/>
              <a:cxnLst>
                <a:cxn ang="0">
                  <a:pos x="0" y="23"/>
                </a:cxn>
                <a:cxn ang="0">
                  <a:pos x="0" y="11"/>
                </a:cxn>
                <a:cxn ang="0">
                  <a:pos x="25" y="0"/>
                </a:cxn>
                <a:cxn ang="0">
                  <a:pos x="34" y="0"/>
                </a:cxn>
                <a:cxn ang="0">
                  <a:pos x="40" y="30"/>
                </a:cxn>
                <a:cxn ang="0">
                  <a:pos x="15" y="34"/>
                </a:cxn>
                <a:cxn ang="0">
                  <a:pos x="0" y="23"/>
                </a:cxn>
              </a:cxnLst>
              <a:rect l="0" t="0" r="r" b="b"/>
              <a:pathLst>
                <a:path w="40" h="34">
                  <a:moveTo>
                    <a:pt x="0" y="23"/>
                  </a:moveTo>
                  <a:lnTo>
                    <a:pt x="0" y="11"/>
                  </a:lnTo>
                  <a:lnTo>
                    <a:pt x="25" y="0"/>
                  </a:lnTo>
                  <a:lnTo>
                    <a:pt x="34" y="0"/>
                  </a:lnTo>
                  <a:lnTo>
                    <a:pt x="40" y="30"/>
                  </a:lnTo>
                  <a:lnTo>
                    <a:pt x="15" y="34"/>
                  </a:lnTo>
                  <a:lnTo>
                    <a:pt x="0" y="23"/>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8" name="Freeform 162"/>
            <p:cNvSpPr>
              <a:spLocks/>
            </p:cNvSpPr>
            <p:nvPr/>
          </p:nvSpPr>
          <p:spPr bwMode="ltGray">
            <a:xfrm>
              <a:off x="5440" y="2889"/>
              <a:ext cx="34" cy="29"/>
            </a:xfrm>
            <a:custGeom>
              <a:avLst/>
              <a:gdLst/>
              <a:ahLst/>
              <a:cxnLst>
                <a:cxn ang="0">
                  <a:pos x="0" y="14"/>
                </a:cxn>
                <a:cxn ang="0">
                  <a:pos x="15" y="0"/>
                </a:cxn>
                <a:cxn ang="0">
                  <a:pos x="26" y="0"/>
                </a:cxn>
                <a:cxn ang="0">
                  <a:pos x="47" y="14"/>
                </a:cxn>
                <a:cxn ang="0">
                  <a:pos x="100" y="75"/>
                </a:cxn>
                <a:cxn ang="0">
                  <a:pos x="100" y="89"/>
                </a:cxn>
                <a:cxn ang="0">
                  <a:pos x="57" y="82"/>
                </a:cxn>
                <a:cxn ang="0">
                  <a:pos x="57" y="52"/>
                </a:cxn>
                <a:cxn ang="0">
                  <a:pos x="0" y="14"/>
                </a:cxn>
              </a:cxnLst>
              <a:rect l="0" t="0" r="r" b="b"/>
              <a:pathLst>
                <a:path w="100" h="89">
                  <a:moveTo>
                    <a:pt x="0" y="14"/>
                  </a:moveTo>
                  <a:lnTo>
                    <a:pt x="15" y="0"/>
                  </a:lnTo>
                  <a:lnTo>
                    <a:pt x="26" y="0"/>
                  </a:lnTo>
                  <a:lnTo>
                    <a:pt x="47" y="14"/>
                  </a:lnTo>
                  <a:lnTo>
                    <a:pt x="100" y="75"/>
                  </a:lnTo>
                  <a:lnTo>
                    <a:pt x="100" y="89"/>
                  </a:lnTo>
                  <a:lnTo>
                    <a:pt x="57" y="82"/>
                  </a:lnTo>
                  <a:lnTo>
                    <a:pt x="57" y="52"/>
                  </a:lnTo>
                  <a:lnTo>
                    <a:pt x="0" y="1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79" name="Freeform 163"/>
            <p:cNvSpPr>
              <a:spLocks/>
            </p:cNvSpPr>
            <p:nvPr/>
          </p:nvSpPr>
          <p:spPr bwMode="ltGray">
            <a:xfrm>
              <a:off x="5470" y="2962"/>
              <a:ext cx="16" cy="9"/>
            </a:xfrm>
            <a:custGeom>
              <a:avLst/>
              <a:gdLst/>
              <a:ahLst/>
              <a:cxnLst>
                <a:cxn ang="0">
                  <a:pos x="0" y="14"/>
                </a:cxn>
                <a:cxn ang="0">
                  <a:pos x="11" y="0"/>
                </a:cxn>
                <a:cxn ang="0">
                  <a:pos x="21" y="0"/>
                </a:cxn>
                <a:cxn ang="0">
                  <a:pos x="47" y="26"/>
                </a:cxn>
                <a:cxn ang="0">
                  <a:pos x="11" y="26"/>
                </a:cxn>
                <a:cxn ang="0">
                  <a:pos x="0" y="14"/>
                </a:cxn>
              </a:cxnLst>
              <a:rect l="0" t="0" r="r" b="b"/>
              <a:pathLst>
                <a:path w="47" h="26">
                  <a:moveTo>
                    <a:pt x="0" y="14"/>
                  </a:moveTo>
                  <a:lnTo>
                    <a:pt x="11" y="0"/>
                  </a:lnTo>
                  <a:lnTo>
                    <a:pt x="21" y="0"/>
                  </a:lnTo>
                  <a:lnTo>
                    <a:pt x="47" y="26"/>
                  </a:lnTo>
                  <a:lnTo>
                    <a:pt x="11" y="26"/>
                  </a:lnTo>
                  <a:lnTo>
                    <a:pt x="0" y="1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0" name="Freeform 164"/>
            <p:cNvSpPr>
              <a:spLocks/>
            </p:cNvSpPr>
            <p:nvPr/>
          </p:nvSpPr>
          <p:spPr bwMode="ltGray">
            <a:xfrm>
              <a:off x="5471" y="2927"/>
              <a:ext cx="17" cy="16"/>
            </a:xfrm>
            <a:custGeom>
              <a:avLst/>
              <a:gdLst/>
              <a:ahLst/>
              <a:cxnLst>
                <a:cxn ang="0">
                  <a:pos x="0" y="37"/>
                </a:cxn>
                <a:cxn ang="0">
                  <a:pos x="10" y="0"/>
                </a:cxn>
                <a:cxn ang="0">
                  <a:pos x="47" y="2"/>
                </a:cxn>
                <a:cxn ang="0">
                  <a:pos x="52" y="37"/>
                </a:cxn>
                <a:cxn ang="0">
                  <a:pos x="10" y="48"/>
                </a:cxn>
                <a:cxn ang="0">
                  <a:pos x="0" y="37"/>
                </a:cxn>
              </a:cxnLst>
              <a:rect l="0" t="0" r="r" b="b"/>
              <a:pathLst>
                <a:path w="52" h="48">
                  <a:moveTo>
                    <a:pt x="0" y="37"/>
                  </a:moveTo>
                  <a:lnTo>
                    <a:pt x="10" y="0"/>
                  </a:lnTo>
                  <a:lnTo>
                    <a:pt x="47" y="2"/>
                  </a:lnTo>
                  <a:lnTo>
                    <a:pt x="52" y="37"/>
                  </a:lnTo>
                  <a:lnTo>
                    <a:pt x="10" y="48"/>
                  </a:lnTo>
                  <a:lnTo>
                    <a:pt x="0" y="3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1" name="Freeform 165"/>
            <p:cNvSpPr>
              <a:spLocks/>
            </p:cNvSpPr>
            <p:nvPr/>
          </p:nvSpPr>
          <p:spPr bwMode="ltGray">
            <a:xfrm>
              <a:off x="4650" y="758"/>
              <a:ext cx="107" cy="48"/>
            </a:xfrm>
            <a:custGeom>
              <a:avLst/>
              <a:gdLst/>
              <a:ahLst/>
              <a:cxnLst>
                <a:cxn ang="0">
                  <a:pos x="0" y="58"/>
                </a:cxn>
                <a:cxn ang="0">
                  <a:pos x="45" y="90"/>
                </a:cxn>
                <a:cxn ang="0">
                  <a:pos x="111" y="103"/>
                </a:cxn>
                <a:cxn ang="0">
                  <a:pos x="170" y="99"/>
                </a:cxn>
                <a:cxn ang="0">
                  <a:pos x="231" y="146"/>
                </a:cxn>
                <a:cxn ang="0">
                  <a:pos x="264" y="135"/>
                </a:cxn>
                <a:cxn ang="0">
                  <a:pos x="256" y="85"/>
                </a:cxn>
                <a:cxn ang="0">
                  <a:pos x="297" y="85"/>
                </a:cxn>
                <a:cxn ang="0">
                  <a:pos x="319" y="58"/>
                </a:cxn>
                <a:cxn ang="0">
                  <a:pos x="319" y="33"/>
                </a:cxn>
                <a:cxn ang="0">
                  <a:pos x="212" y="0"/>
                </a:cxn>
                <a:cxn ang="0">
                  <a:pos x="0" y="21"/>
                </a:cxn>
                <a:cxn ang="0">
                  <a:pos x="0" y="58"/>
                </a:cxn>
              </a:cxnLst>
              <a:rect l="0" t="0" r="r" b="b"/>
              <a:pathLst>
                <a:path w="319" h="146">
                  <a:moveTo>
                    <a:pt x="0" y="58"/>
                  </a:moveTo>
                  <a:lnTo>
                    <a:pt x="45" y="90"/>
                  </a:lnTo>
                  <a:lnTo>
                    <a:pt x="111" y="103"/>
                  </a:lnTo>
                  <a:lnTo>
                    <a:pt x="170" y="99"/>
                  </a:lnTo>
                  <a:lnTo>
                    <a:pt x="231" y="146"/>
                  </a:lnTo>
                  <a:lnTo>
                    <a:pt x="264" y="135"/>
                  </a:lnTo>
                  <a:lnTo>
                    <a:pt x="256" y="85"/>
                  </a:lnTo>
                  <a:lnTo>
                    <a:pt x="297" y="85"/>
                  </a:lnTo>
                  <a:lnTo>
                    <a:pt x="319" y="58"/>
                  </a:lnTo>
                  <a:lnTo>
                    <a:pt x="319" y="33"/>
                  </a:lnTo>
                  <a:lnTo>
                    <a:pt x="212" y="0"/>
                  </a:lnTo>
                  <a:lnTo>
                    <a:pt x="0" y="21"/>
                  </a:lnTo>
                  <a:lnTo>
                    <a:pt x="0" y="58"/>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2" name="Freeform 166"/>
            <p:cNvSpPr>
              <a:spLocks/>
            </p:cNvSpPr>
            <p:nvPr/>
          </p:nvSpPr>
          <p:spPr bwMode="ltGray">
            <a:xfrm>
              <a:off x="4733" y="2359"/>
              <a:ext cx="95" cy="107"/>
            </a:xfrm>
            <a:custGeom>
              <a:avLst/>
              <a:gdLst/>
              <a:ahLst/>
              <a:cxnLst>
                <a:cxn ang="0">
                  <a:pos x="6" y="209"/>
                </a:cxn>
                <a:cxn ang="0">
                  <a:pos x="49" y="220"/>
                </a:cxn>
                <a:cxn ang="0">
                  <a:pos x="109" y="209"/>
                </a:cxn>
                <a:cxn ang="0">
                  <a:pos x="139" y="243"/>
                </a:cxn>
                <a:cxn ang="0">
                  <a:pos x="129" y="270"/>
                </a:cxn>
                <a:cxn ang="0">
                  <a:pos x="186" y="322"/>
                </a:cxn>
                <a:cxn ang="0">
                  <a:pos x="212" y="322"/>
                </a:cxn>
                <a:cxn ang="0">
                  <a:pos x="186" y="249"/>
                </a:cxn>
                <a:cxn ang="0">
                  <a:pos x="212" y="216"/>
                </a:cxn>
                <a:cxn ang="0">
                  <a:pos x="257" y="233"/>
                </a:cxn>
                <a:cxn ang="0">
                  <a:pos x="284" y="204"/>
                </a:cxn>
                <a:cxn ang="0">
                  <a:pos x="217" y="101"/>
                </a:cxn>
                <a:cxn ang="0">
                  <a:pos x="186" y="0"/>
                </a:cxn>
                <a:cxn ang="0">
                  <a:pos x="162" y="0"/>
                </a:cxn>
                <a:cxn ang="0">
                  <a:pos x="133" y="43"/>
                </a:cxn>
                <a:cxn ang="0">
                  <a:pos x="124" y="74"/>
                </a:cxn>
                <a:cxn ang="0">
                  <a:pos x="111" y="109"/>
                </a:cxn>
                <a:cxn ang="0">
                  <a:pos x="81" y="124"/>
                </a:cxn>
                <a:cxn ang="0">
                  <a:pos x="36" y="132"/>
                </a:cxn>
                <a:cxn ang="0">
                  <a:pos x="6" y="148"/>
                </a:cxn>
                <a:cxn ang="0">
                  <a:pos x="0" y="194"/>
                </a:cxn>
                <a:cxn ang="0">
                  <a:pos x="6" y="209"/>
                </a:cxn>
              </a:cxnLst>
              <a:rect l="0" t="0" r="r" b="b"/>
              <a:pathLst>
                <a:path w="284" h="322">
                  <a:moveTo>
                    <a:pt x="6" y="209"/>
                  </a:moveTo>
                  <a:lnTo>
                    <a:pt x="49" y="220"/>
                  </a:lnTo>
                  <a:lnTo>
                    <a:pt x="109" y="209"/>
                  </a:lnTo>
                  <a:lnTo>
                    <a:pt x="139" y="243"/>
                  </a:lnTo>
                  <a:lnTo>
                    <a:pt x="129" y="270"/>
                  </a:lnTo>
                  <a:lnTo>
                    <a:pt x="186" y="322"/>
                  </a:lnTo>
                  <a:lnTo>
                    <a:pt x="212" y="322"/>
                  </a:lnTo>
                  <a:lnTo>
                    <a:pt x="186" y="249"/>
                  </a:lnTo>
                  <a:lnTo>
                    <a:pt x="212" y="216"/>
                  </a:lnTo>
                  <a:lnTo>
                    <a:pt x="257" y="233"/>
                  </a:lnTo>
                  <a:lnTo>
                    <a:pt x="284" y="204"/>
                  </a:lnTo>
                  <a:lnTo>
                    <a:pt x="217" y="101"/>
                  </a:lnTo>
                  <a:lnTo>
                    <a:pt x="186" y="0"/>
                  </a:lnTo>
                  <a:lnTo>
                    <a:pt x="162" y="0"/>
                  </a:lnTo>
                  <a:lnTo>
                    <a:pt x="133" y="43"/>
                  </a:lnTo>
                  <a:lnTo>
                    <a:pt x="124" y="74"/>
                  </a:lnTo>
                  <a:lnTo>
                    <a:pt x="111" y="109"/>
                  </a:lnTo>
                  <a:lnTo>
                    <a:pt x="81" y="124"/>
                  </a:lnTo>
                  <a:lnTo>
                    <a:pt x="36" y="132"/>
                  </a:lnTo>
                  <a:lnTo>
                    <a:pt x="6" y="148"/>
                  </a:lnTo>
                  <a:lnTo>
                    <a:pt x="0" y="194"/>
                  </a:lnTo>
                  <a:lnTo>
                    <a:pt x="6" y="209"/>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3" name="Freeform 167"/>
            <p:cNvSpPr>
              <a:spLocks/>
            </p:cNvSpPr>
            <p:nvPr/>
          </p:nvSpPr>
          <p:spPr bwMode="ltGray">
            <a:xfrm>
              <a:off x="4701" y="2300"/>
              <a:ext cx="20" cy="29"/>
            </a:xfrm>
            <a:custGeom>
              <a:avLst/>
              <a:gdLst/>
              <a:ahLst/>
              <a:cxnLst>
                <a:cxn ang="0">
                  <a:pos x="23" y="0"/>
                </a:cxn>
                <a:cxn ang="0">
                  <a:pos x="0" y="71"/>
                </a:cxn>
                <a:cxn ang="0">
                  <a:pos x="26" y="66"/>
                </a:cxn>
                <a:cxn ang="0">
                  <a:pos x="42" y="85"/>
                </a:cxn>
                <a:cxn ang="0">
                  <a:pos x="60" y="52"/>
                </a:cxn>
                <a:cxn ang="0">
                  <a:pos x="45" y="14"/>
                </a:cxn>
                <a:cxn ang="0">
                  <a:pos x="42" y="0"/>
                </a:cxn>
                <a:cxn ang="0">
                  <a:pos x="23" y="0"/>
                </a:cxn>
              </a:cxnLst>
              <a:rect l="0" t="0" r="r" b="b"/>
              <a:pathLst>
                <a:path w="60" h="85">
                  <a:moveTo>
                    <a:pt x="23" y="0"/>
                  </a:moveTo>
                  <a:lnTo>
                    <a:pt x="0" y="71"/>
                  </a:lnTo>
                  <a:lnTo>
                    <a:pt x="26" y="66"/>
                  </a:lnTo>
                  <a:lnTo>
                    <a:pt x="42" y="85"/>
                  </a:lnTo>
                  <a:lnTo>
                    <a:pt x="60" y="52"/>
                  </a:lnTo>
                  <a:lnTo>
                    <a:pt x="45" y="14"/>
                  </a:lnTo>
                  <a:lnTo>
                    <a:pt x="42" y="0"/>
                  </a:lnTo>
                  <a:lnTo>
                    <a:pt x="23"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4" name="Freeform 168"/>
            <p:cNvSpPr>
              <a:spLocks/>
            </p:cNvSpPr>
            <p:nvPr/>
          </p:nvSpPr>
          <p:spPr bwMode="ltGray">
            <a:xfrm>
              <a:off x="4687" y="2199"/>
              <a:ext cx="78" cy="135"/>
            </a:xfrm>
            <a:custGeom>
              <a:avLst/>
              <a:gdLst/>
              <a:ahLst/>
              <a:cxnLst>
                <a:cxn ang="0">
                  <a:pos x="113" y="255"/>
                </a:cxn>
                <a:cxn ang="0">
                  <a:pos x="122" y="297"/>
                </a:cxn>
                <a:cxn ang="0">
                  <a:pos x="130" y="344"/>
                </a:cxn>
                <a:cxn ang="0">
                  <a:pos x="180" y="387"/>
                </a:cxn>
                <a:cxn ang="0">
                  <a:pos x="186" y="400"/>
                </a:cxn>
                <a:cxn ang="0">
                  <a:pos x="225" y="405"/>
                </a:cxn>
                <a:cxn ang="0">
                  <a:pos x="233" y="368"/>
                </a:cxn>
                <a:cxn ang="0">
                  <a:pos x="204" y="293"/>
                </a:cxn>
                <a:cxn ang="0">
                  <a:pos x="127" y="223"/>
                </a:cxn>
                <a:cxn ang="0">
                  <a:pos x="122" y="189"/>
                </a:cxn>
                <a:cxn ang="0">
                  <a:pos x="145" y="124"/>
                </a:cxn>
                <a:cxn ang="0">
                  <a:pos x="156" y="62"/>
                </a:cxn>
                <a:cxn ang="0">
                  <a:pos x="130" y="26"/>
                </a:cxn>
                <a:cxn ang="0">
                  <a:pos x="145" y="0"/>
                </a:cxn>
                <a:cxn ang="0">
                  <a:pos x="86" y="22"/>
                </a:cxn>
                <a:cxn ang="0">
                  <a:pos x="52" y="2"/>
                </a:cxn>
                <a:cxn ang="0">
                  <a:pos x="27" y="19"/>
                </a:cxn>
                <a:cxn ang="0">
                  <a:pos x="35" y="110"/>
                </a:cxn>
                <a:cxn ang="0">
                  <a:pos x="0" y="155"/>
                </a:cxn>
                <a:cxn ang="0">
                  <a:pos x="0" y="185"/>
                </a:cxn>
                <a:cxn ang="0">
                  <a:pos x="8" y="228"/>
                </a:cxn>
                <a:cxn ang="0">
                  <a:pos x="34" y="255"/>
                </a:cxn>
                <a:cxn ang="0">
                  <a:pos x="63" y="271"/>
                </a:cxn>
                <a:cxn ang="0">
                  <a:pos x="113" y="255"/>
                </a:cxn>
              </a:cxnLst>
              <a:rect l="0" t="0" r="r" b="b"/>
              <a:pathLst>
                <a:path w="233" h="405">
                  <a:moveTo>
                    <a:pt x="113" y="255"/>
                  </a:moveTo>
                  <a:lnTo>
                    <a:pt x="122" y="297"/>
                  </a:lnTo>
                  <a:lnTo>
                    <a:pt x="130" y="344"/>
                  </a:lnTo>
                  <a:lnTo>
                    <a:pt x="180" y="387"/>
                  </a:lnTo>
                  <a:lnTo>
                    <a:pt x="186" y="400"/>
                  </a:lnTo>
                  <a:lnTo>
                    <a:pt x="225" y="405"/>
                  </a:lnTo>
                  <a:lnTo>
                    <a:pt x="233" y="368"/>
                  </a:lnTo>
                  <a:lnTo>
                    <a:pt x="204" y="293"/>
                  </a:lnTo>
                  <a:lnTo>
                    <a:pt x="127" y="223"/>
                  </a:lnTo>
                  <a:lnTo>
                    <a:pt x="122" y="189"/>
                  </a:lnTo>
                  <a:lnTo>
                    <a:pt x="145" y="124"/>
                  </a:lnTo>
                  <a:lnTo>
                    <a:pt x="156" y="62"/>
                  </a:lnTo>
                  <a:lnTo>
                    <a:pt x="130" y="26"/>
                  </a:lnTo>
                  <a:lnTo>
                    <a:pt x="145" y="0"/>
                  </a:lnTo>
                  <a:lnTo>
                    <a:pt x="86" y="22"/>
                  </a:lnTo>
                  <a:lnTo>
                    <a:pt x="52" y="2"/>
                  </a:lnTo>
                  <a:lnTo>
                    <a:pt x="27" y="19"/>
                  </a:lnTo>
                  <a:lnTo>
                    <a:pt x="35" y="110"/>
                  </a:lnTo>
                  <a:lnTo>
                    <a:pt x="0" y="155"/>
                  </a:lnTo>
                  <a:lnTo>
                    <a:pt x="0" y="185"/>
                  </a:lnTo>
                  <a:lnTo>
                    <a:pt x="8" y="228"/>
                  </a:lnTo>
                  <a:lnTo>
                    <a:pt x="34" y="255"/>
                  </a:lnTo>
                  <a:lnTo>
                    <a:pt x="63" y="271"/>
                  </a:lnTo>
                  <a:lnTo>
                    <a:pt x="113" y="255"/>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5" name="Freeform 169"/>
            <p:cNvSpPr>
              <a:spLocks/>
            </p:cNvSpPr>
            <p:nvPr/>
          </p:nvSpPr>
          <p:spPr bwMode="ltGray">
            <a:xfrm>
              <a:off x="4468" y="2674"/>
              <a:ext cx="280" cy="94"/>
            </a:xfrm>
            <a:custGeom>
              <a:avLst/>
              <a:gdLst/>
              <a:ahLst/>
              <a:cxnLst>
                <a:cxn ang="0">
                  <a:pos x="688" y="264"/>
                </a:cxn>
                <a:cxn ang="0">
                  <a:pos x="787" y="264"/>
                </a:cxn>
                <a:cxn ang="0">
                  <a:pos x="820" y="255"/>
                </a:cxn>
                <a:cxn ang="0">
                  <a:pos x="841" y="231"/>
                </a:cxn>
                <a:cxn ang="0">
                  <a:pos x="841" y="206"/>
                </a:cxn>
                <a:cxn ang="0">
                  <a:pos x="810" y="216"/>
                </a:cxn>
                <a:cxn ang="0">
                  <a:pos x="743" y="206"/>
                </a:cxn>
                <a:cxn ang="0">
                  <a:pos x="710" y="241"/>
                </a:cxn>
                <a:cxn ang="0">
                  <a:pos x="688" y="216"/>
                </a:cxn>
                <a:cxn ang="0">
                  <a:pos x="688" y="206"/>
                </a:cxn>
                <a:cxn ang="0">
                  <a:pos x="677" y="216"/>
                </a:cxn>
                <a:cxn ang="0">
                  <a:pos x="586" y="232"/>
                </a:cxn>
                <a:cxn ang="0">
                  <a:pos x="478" y="216"/>
                </a:cxn>
                <a:cxn ang="0">
                  <a:pos x="437" y="165"/>
                </a:cxn>
                <a:cxn ang="0">
                  <a:pos x="343" y="143"/>
                </a:cxn>
                <a:cxn ang="0">
                  <a:pos x="211" y="101"/>
                </a:cxn>
                <a:cxn ang="0">
                  <a:pos x="146" y="101"/>
                </a:cxn>
                <a:cxn ang="0">
                  <a:pos x="121" y="25"/>
                </a:cxn>
                <a:cxn ang="0">
                  <a:pos x="99" y="0"/>
                </a:cxn>
                <a:cxn ang="0">
                  <a:pos x="90" y="0"/>
                </a:cxn>
                <a:cxn ang="0">
                  <a:pos x="56" y="60"/>
                </a:cxn>
                <a:cxn ang="0">
                  <a:pos x="12" y="101"/>
                </a:cxn>
                <a:cxn ang="0">
                  <a:pos x="0" y="143"/>
                </a:cxn>
                <a:cxn ang="0">
                  <a:pos x="12" y="153"/>
                </a:cxn>
                <a:cxn ang="0">
                  <a:pos x="77" y="180"/>
                </a:cxn>
                <a:cxn ang="0">
                  <a:pos x="165" y="206"/>
                </a:cxn>
                <a:cxn ang="0">
                  <a:pos x="242" y="216"/>
                </a:cxn>
                <a:cxn ang="0">
                  <a:pos x="320" y="255"/>
                </a:cxn>
                <a:cxn ang="0">
                  <a:pos x="423" y="264"/>
                </a:cxn>
                <a:cxn ang="0">
                  <a:pos x="509" y="255"/>
                </a:cxn>
                <a:cxn ang="0">
                  <a:pos x="576" y="281"/>
                </a:cxn>
                <a:cxn ang="0">
                  <a:pos x="643" y="255"/>
                </a:cxn>
                <a:cxn ang="0">
                  <a:pos x="668" y="255"/>
                </a:cxn>
                <a:cxn ang="0">
                  <a:pos x="688" y="264"/>
                </a:cxn>
              </a:cxnLst>
              <a:rect l="0" t="0" r="r" b="b"/>
              <a:pathLst>
                <a:path w="841" h="281">
                  <a:moveTo>
                    <a:pt x="688" y="264"/>
                  </a:moveTo>
                  <a:lnTo>
                    <a:pt x="787" y="264"/>
                  </a:lnTo>
                  <a:lnTo>
                    <a:pt x="820" y="255"/>
                  </a:lnTo>
                  <a:lnTo>
                    <a:pt x="841" y="231"/>
                  </a:lnTo>
                  <a:lnTo>
                    <a:pt x="841" y="206"/>
                  </a:lnTo>
                  <a:lnTo>
                    <a:pt x="810" y="216"/>
                  </a:lnTo>
                  <a:lnTo>
                    <a:pt x="743" y="206"/>
                  </a:lnTo>
                  <a:lnTo>
                    <a:pt x="710" y="241"/>
                  </a:lnTo>
                  <a:lnTo>
                    <a:pt x="688" y="216"/>
                  </a:lnTo>
                  <a:lnTo>
                    <a:pt x="688" y="206"/>
                  </a:lnTo>
                  <a:lnTo>
                    <a:pt x="677" y="216"/>
                  </a:lnTo>
                  <a:lnTo>
                    <a:pt x="586" y="232"/>
                  </a:lnTo>
                  <a:lnTo>
                    <a:pt x="478" y="216"/>
                  </a:lnTo>
                  <a:lnTo>
                    <a:pt x="437" y="165"/>
                  </a:lnTo>
                  <a:lnTo>
                    <a:pt x="343" y="143"/>
                  </a:lnTo>
                  <a:lnTo>
                    <a:pt x="211" y="101"/>
                  </a:lnTo>
                  <a:lnTo>
                    <a:pt x="146" y="101"/>
                  </a:lnTo>
                  <a:lnTo>
                    <a:pt x="121" y="25"/>
                  </a:lnTo>
                  <a:lnTo>
                    <a:pt x="99" y="0"/>
                  </a:lnTo>
                  <a:lnTo>
                    <a:pt x="90" y="0"/>
                  </a:lnTo>
                  <a:lnTo>
                    <a:pt x="56" y="60"/>
                  </a:lnTo>
                  <a:lnTo>
                    <a:pt x="12" y="101"/>
                  </a:lnTo>
                  <a:lnTo>
                    <a:pt x="0" y="143"/>
                  </a:lnTo>
                  <a:lnTo>
                    <a:pt x="12" y="153"/>
                  </a:lnTo>
                  <a:lnTo>
                    <a:pt x="77" y="180"/>
                  </a:lnTo>
                  <a:lnTo>
                    <a:pt x="165" y="206"/>
                  </a:lnTo>
                  <a:lnTo>
                    <a:pt x="242" y="216"/>
                  </a:lnTo>
                  <a:lnTo>
                    <a:pt x="320" y="255"/>
                  </a:lnTo>
                  <a:lnTo>
                    <a:pt x="423" y="264"/>
                  </a:lnTo>
                  <a:lnTo>
                    <a:pt x="509" y="255"/>
                  </a:lnTo>
                  <a:lnTo>
                    <a:pt x="576" y="281"/>
                  </a:lnTo>
                  <a:lnTo>
                    <a:pt x="643" y="255"/>
                  </a:lnTo>
                  <a:lnTo>
                    <a:pt x="668" y="255"/>
                  </a:lnTo>
                  <a:lnTo>
                    <a:pt x="688" y="264"/>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6" name="Freeform 170"/>
            <p:cNvSpPr>
              <a:spLocks/>
            </p:cNvSpPr>
            <p:nvPr/>
          </p:nvSpPr>
          <p:spPr bwMode="ltGray">
            <a:xfrm>
              <a:off x="4811" y="2591"/>
              <a:ext cx="372" cy="189"/>
            </a:xfrm>
            <a:custGeom>
              <a:avLst/>
              <a:gdLst/>
              <a:ahLst/>
              <a:cxnLst>
                <a:cxn ang="0">
                  <a:pos x="0" y="87"/>
                </a:cxn>
                <a:cxn ang="0">
                  <a:pos x="44" y="66"/>
                </a:cxn>
                <a:cxn ang="0">
                  <a:pos x="147" y="66"/>
                </a:cxn>
                <a:cxn ang="0">
                  <a:pos x="212" y="50"/>
                </a:cxn>
                <a:cxn ang="0">
                  <a:pos x="259" y="0"/>
                </a:cxn>
                <a:cxn ang="0">
                  <a:pos x="360" y="14"/>
                </a:cxn>
                <a:cxn ang="0">
                  <a:pos x="379" y="59"/>
                </a:cxn>
                <a:cxn ang="0">
                  <a:pos x="394" y="59"/>
                </a:cxn>
                <a:cxn ang="0">
                  <a:pos x="420" y="28"/>
                </a:cxn>
                <a:cxn ang="0">
                  <a:pos x="484" y="14"/>
                </a:cxn>
                <a:cxn ang="0">
                  <a:pos x="689" y="137"/>
                </a:cxn>
                <a:cxn ang="0">
                  <a:pos x="695" y="144"/>
                </a:cxn>
                <a:cxn ang="0">
                  <a:pos x="781" y="169"/>
                </a:cxn>
                <a:cxn ang="0">
                  <a:pos x="892" y="240"/>
                </a:cxn>
                <a:cxn ang="0">
                  <a:pos x="899" y="303"/>
                </a:cxn>
                <a:cxn ang="0">
                  <a:pos x="961" y="345"/>
                </a:cxn>
                <a:cxn ang="0">
                  <a:pos x="1000" y="362"/>
                </a:cxn>
                <a:cxn ang="0">
                  <a:pos x="1039" y="419"/>
                </a:cxn>
                <a:cxn ang="0">
                  <a:pos x="1047" y="492"/>
                </a:cxn>
                <a:cxn ang="0">
                  <a:pos x="1110" y="523"/>
                </a:cxn>
                <a:cxn ang="0">
                  <a:pos x="1117" y="554"/>
                </a:cxn>
                <a:cxn ang="0">
                  <a:pos x="1085" y="568"/>
                </a:cxn>
                <a:cxn ang="0">
                  <a:pos x="1016" y="552"/>
                </a:cxn>
                <a:cxn ang="0">
                  <a:pos x="935" y="474"/>
                </a:cxn>
                <a:cxn ang="0">
                  <a:pos x="913" y="465"/>
                </a:cxn>
                <a:cxn ang="0">
                  <a:pos x="881" y="465"/>
                </a:cxn>
                <a:cxn ang="0">
                  <a:pos x="852" y="504"/>
                </a:cxn>
                <a:cxn ang="0">
                  <a:pos x="814" y="530"/>
                </a:cxn>
                <a:cxn ang="0">
                  <a:pos x="660" y="492"/>
                </a:cxn>
                <a:cxn ang="0">
                  <a:pos x="630" y="460"/>
                </a:cxn>
                <a:cxn ang="0">
                  <a:pos x="585" y="483"/>
                </a:cxn>
                <a:cxn ang="0">
                  <a:pos x="562" y="455"/>
                </a:cxn>
                <a:cxn ang="0">
                  <a:pos x="576" y="422"/>
                </a:cxn>
                <a:cxn ang="0">
                  <a:pos x="562" y="330"/>
                </a:cxn>
                <a:cxn ang="0">
                  <a:pos x="490" y="256"/>
                </a:cxn>
                <a:cxn ang="0">
                  <a:pos x="375" y="186"/>
                </a:cxn>
                <a:cxn ang="0">
                  <a:pos x="316" y="223"/>
                </a:cxn>
                <a:cxn ang="0">
                  <a:pos x="306" y="223"/>
                </a:cxn>
                <a:cxn ang="0">
                  <a:pos x="277" y="209"/>
                </a:cxn>
                <a:cxn ang="0">
                  <a:pos x="245" y="176"/>
                </a:cxn>
                <a:cxn ang="0">
                  <a:pos x="226" y="197"/>
                </a:cxn>
                <a:cxn ang="0">
                  <a:pos x="207" y="197"/>
                </a:cxn>
                <a:cxn ang="0">
                  <a:pos x="69" y="167"/>
                </a:cxn>
                <a:cxn ang="0">
                  <a:pos x="81" y="122"/>
                </a:cxn>
                <a:cxn ang="0">
                  <a:pos x="16" y="113"/>
                </a:cxn>
                <a:cxn ang="0">
                  <a:pos x="0" y="87"/>
                </a:cxn>
              </a:cxnLst>
              <a:rect l="0" t="0" r="r" b="b"/>
              <a:pathLst>
                <a:path w="1117" h="568">
                  <a:moveTo>
                    <a:pt x="0" y="87"/>
                  </a:moveTo>
                  <a:lnTo>
                    <a:pt x="44" y="66"/>
                  </a:lnTo>
                  <a:lnTo>
                    <a:pt x="147" y="66"/>
                  </a:lnTo>
                  <a:lnTo>
                    <a:pt x="212" y="50"/>
                  </a:lnTo>
                  <a:lnTo>
                    <a:pt x="259" y="0"/>
                  </a:lnTo>
                  <a:lnTo>
                    <a:pt x="360" y="14"/>
                  </a:lnTo>
                  <a:lnTo>
                    <a:pt x="379" y="59"/>
                  </a:lnTo>
                  <a:lnTo>
                    <a:pt x="394" y="59"/>
                  </a:lnTo>
                  <a:lnTo>
                    <a:pt x="420" y="28"/>
                  </a:lnTo>
                  <a:lnTo>
                    <a:pt x="484" y="14"/>
                  </a:lnTo>
                  <a:lnTo>
                    <a:pt x="689" y="137"/>
                  </a:lnTo>
                  <a:lnTo>
                    <a:pt x="695" y="144"/>
                  </a:lnTo>
                  <a:lnTo>
                    <a:pt x="781" y="169"/>
                  </a:lnTo>
                  <a:lnTo>
                    <a:pt x="892" y="240"/>
                  </a:lnTo>
                  <a:lnTo>
                    <a:pt x="899" y="303"/>
                  </a:lnTo>
                  <a:lnTo>
                    <a:pt x="961" y="345"/>
                  </a:lnTo>
                  <a:lnTo>
                    <a:pt x="1000" y="362"/>
                  </a:lnTo>
                  <a:lnTo>
                    <a:pt x="1039" y="419"/>
                  </a:lnTo>
                  <a:lnTo>
                    <a:pt x="1047" y="492"/>
                  </a:lnTo>
                  <a:lnTo>
                    <a:pt x="1110" y="523"/>
                  </a:lnTo>
                  <a:lnTo>
                    <a:pt x="1117" y="554"/>
                  </a:lnTo>
                  <a:lnTo>
                    <a:pt x="1085" y="568"/>
                  </a:lnTo>
                  <a:lnTo>
                    <a:pt x="1016" y="552"/>
                  </a:lnTo>
                  <a:lnTo>
                    <a:pt x="935" y="474"/>
                  </a:lnTo>
                  <a:lnTo>
                    <a:pt x="913" y="465"/>
                  </a:lnTo>
                  <a:lnTo>
                    <a:pt x="881" y="465"/>
                  </a:lnTo>
                  <a:lnTo>
                    <a:pt x="852" y="504"/>
                  </a:lnTo>
                  <a:lnTo>
                    <a:pt x="814" y="530"/>
                  </a:lnTo>
                  <a:lnTo>
                    <a:pt x="660" y="492"/>
                  </a:lnTo>
                  <a:lnTo>
                    <a:pt x="630" y="460"/>
                  </a:lnTo>
                  <a:lnTo>
                    <a:pt x="585" y="483"/>
                  </a:lnTo>
                  <a:lnTo>
                    <a:pt x="562" y="455"/>
                  </a:lnTo>
                  <a:lnTo>
                    <a:pt x="576" y="422"/>
                  </a:lnTo>
                  <a:lnTo>
                    <a:pt x="562" y="330"/>
                  </a:lnTo>
                  <a:lnTo>
                    <a:pt x="490" y="256"/>
                  </a:lnTo>
                  <a:lnTo>
                    <a:pt x="375" y="186"/>
                  </a:lnTo>
                  <a:lnTo>
                    <a:pt x="316" y="223"/>
                  </a:lnTo>
                  <a:lnTo>
                    <a:pt x="306" y="223"/>
                  </a:lnTo>
                  <a:lnTo>
                    <a:pt x="277" y="209"/>
                  </a:lnTo>
                  <a:lnTo>
                    <a:pt x="245" y="176"/>
                  </a:lnTo>
                  <a:lnTo>
                    <a:pt x="226" y="197"/>
                  </a:lnTo>
                  <a:lnTo>
                    <a:pt x="207" y="197"/>
                  </a:lnTo>
                  <a:lnTo>
                    <a:pt x="69" y="167"/>
                  </a:lnTo>
                  <a:lnTo>
                    <a:pt x="81" y="122"/>
                  </a:lnTo>
                  <a:lnTo>
                    <a:pt x="16" y="113"/>
                  </a:lnTo>
                  <a:lnTo>
                    <a:pt x="0" y="87"/>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7" name="Freeform 171"/>
            <p:cNvSpPr>
              <a:spLocks/>
            </p:cNvSpPr>
            <p:nvPr/>
          </p:nvSpPr>
          <p:spPr bwMode="ltGray">
            <a:xfrm>
              <a:off x="5318" y="3425"/>
              <a:ext cx="158" cy="166"/>
            </a:xfrm>
            <a:custGeom>
              <a:avLst/>
              <a:gdLst/>
              <a:ahLst/>
              <a:cxnLst>
                <a:cxn ang="0">
                  <a:pos x="0" y="460"/>
                </a:cxn>
                <a:cxn ang="0">
                  <a:pos x="37" y="498"/>
                </a:cxn>
                <a:cxn ang="0">
                  <a:pos x="127" y="476"/>
                </a:cxn>
                <a:cxn ang="0">
                  <a:pos x="192" y="425"/>
                </a:cxn>
                <a:cxn ang="0">
                  <a:pos x="213" y="406"/>
                </a:cxn>
                <a:cxn ang="0">
                  <a:pos x="259" y="340"/>
                </a:cxn>
                <a:cxn ang="0">
                  <a:pos x="355" y="261"/>
                </a:cxn>
                <a:cxn ang="0">
                  <a:pos x="438" y="242"/>
                </a:cxn>
                <a:cxn ang="0">
                  <a:pos x="475" y="223"/>
                </a:cxn>
                <a:cxn ang="0">
                  <a:pos x="469" y="171"/>
                </a:cxn>
                <a:cxn ang="0">
                  <a:pos x="459" y="144"/>
                </a:cxn>
                <a:cxn ang="0">
                  <a:pos x="448" y="134"/>
                </a:cxn>
                <a:cxn ang="0">
                  <a:pos x="448" y="120"/>
                </a:cxn>
                <a:cxn ang="0">
                  <a:pos x="435" y="96"/>
                </a:cxn>
                <a:cxn ang="0">
                  <a:pos x="420" y="84"/>
                </a:cxn>
                <a:cxn ang="0">
                  <a:pos x="435" y="36"/>
                </a:cxn>
                <a:cxn ang="0">
                  <a:pos x="394" y="0"/>
                </a:cxn>
                <a:cxn ang="0">
                  <a:pos x="368" y="0"/>
                </a:cxn>
                <a:cxn ang="0">
                  <a:pos x="303" y="47"/>
                </a:cxn>
                <a:cxn ang="0">
                  <a:pos x="291" y="61"/>
                </a:cxn>
                <a:cxn ang="0">
                  <a:pos x="270" y="134"/>
                </a:cxn>
                <a:cxn ang="0">
                  <a:pos x="171" y="233"/>
                </a:cxn>
                <a:cxn ang="0">
                  <a:pos x="91" y="279"/>
                </a:cxn>
                <a:cxn ang="0">
                  <a:pos x="47" y="327"/>
                </a:cxn>
                <a:cxn ang="0">
                  <a:pos x="0" y="460"/>
                </a:cxn>
              </a:cxnLst>
              <a:rect l="0" t="0" r="r" b="b"/>
              <a:pathLst>
                <a:path w="475" h="498">
                  <a:moveTo>
                    <a:pt x="0" y="460"/>
                  </a:moveTo>
                  <a:lnTo>
                    <a:pt x="37" y="498"/>
                  </a:lnTo>
                  <a:lnTo>
                    <a:pt x="127" y="476"/>
                  </a:lnTo>
                  <a:lnTo>
                    <a:pt x="192" y="425"/>
                  </a:lnTo>
                  <a:lnTo>
                    <a:pt x="213" y="406"/>
                  </a:lnTo>
                  <a:lnTo>
                    <a:pt x="259" y="340"/>
                  </a:lnTo>
                  <a:lnTo>
                    <a:pt x="355" y="261"/>
                  </a:lnTo>
                  <a:lnTo>
                    <a:pt x="438" y="242"/>
                  </a:lnTo>
                  <a:lnTo>
                    <a:pt x="475" y="223"/>
                  </a:lnTo>
                  <a:lnTo>
                    <a:pt x="469" y="171"/>
                  </a:lnTo>
                  <a:lnTo>
                    <a:pt x="459" y="144"/>
                  </a:lnTo>
                  <a:lnTo>
                    <a:pt x="448" y="134"/>
                  </a:lnTo>
                  <a:lnTo>
                    <a:pt x="448" y="120"/>
                  </a:lnTo>
                  <a:lnTo>
                    <a:pt x="435" y="96"/>
                  </a:lnTo>
                  <a:lnTo>
                    <a:pt x="420" y="84"/>
                  </a:lnTo>
                  <a:lnTo>
                    <a:pt x="435" y="36"/>
                  </a:lnTo>
                  <a:lnTo>
                    <a:pt x="394" y="0"/>
                  </a:lnTo>
                  <a:lnTo>
                    <a:pt x="368" y="0"/>
                  </a:lnTo>
                  <a:lnTo>
                    <a:pt x="303" y="47"/>
                  </a:lnTo>
                  <a:lnTo>
                    <a:pt x="291" y="61"/>
                  </a:lnTo>
                  <a:lnTo>
                    <a:pt x="270" y="134"/>
                  </a:lnTo>
                  <a:lnTo>
                    <a:pt x="171" y="233"/>
                  </a:lnTo>
                  <a:lnTo>
                    <a:pt x="91" y="279"/>
                  </a:lnTo>
                  <a:lnTo>
                    <a:pt x="47" y="327"/>
                  </a:lnTo>
                  <a:lnTo>
                    <a:pt x="0" y="46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8" name="Freeform 172"/>
            <p:cNvSpPr>
              <a:spLocks/>
            </p:cNvSpPr>
            <p:nvPr/>
          </p:nvSpPr>
          <p:spPr bwMode="ltGray">
            <a:xfrm>
              <a:off x="4765" y="2344"/>
              <a:ext cx="13" cy="16"/>
            </a:xfrm>
            <a:custGeom>
              <a:avLst/>
              <a:gdLst/>
              <a:ahLst/>
              <a:cxnLst>
                <a:cxn ang="0">
                  <a:pos x="23" y="0"/>
                </a:cxn>
                <a:cxn ang="0">
                  <a:pos x="37" y="18"/>
                </a:cxn>
                <a:cxn ang="0">
                  <a:pos x="37" y="28"/>
                </a:cxn>
                <a:cxn ang="0">
                  <a:pos x="27" y="49"/>
                </a:cxn>
                <a:cxn ang="0">
                  <a:pos x="23" y="44"/>
                </a:cxn>
                <a:cxn ang="0">
                  <a:pos x="0" y="16"/>
                </a:cxn>
                <a:cxn ang="0">
                  <a:pos x="23" y="0"/>
                </a:cxn>
              </a:cxnLst>
              <a:rect l="0" t="0" r="r" b="b"/>
              <a:pathLst>
                <a:path w="37" h="49">
                  <a:moveTo>
                    <a:pt x="23" y="0"/>
                  </a:moveTo>
                  <a:lnTo>
                    <a:pt x="37" y="18"/>
                  </a:lnTo>
                  <a:lnTo>
                    <a:pt x="37" y="28"/>
                  </a:lnTo>
                  <a:lnTo>
                    <a:pt x="27" y="49"/>
                  </a:lnTo>
                  <a:lnTo>
                    <a:pt x="23" y="44"/>
                  </a:lnTo>
                  <a:lnTo>
                    <a:pt x="0" y="16"/>
                  </a:lnTo>
                  <a:lnTo>
                    <a:pt x="23"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89" name="Freeform 173"/>
            <p:cNvSpPr>
              <a:spLocks/>
            </p:cNvSpPr>
            <p:nvPr/>
          </p:nvSpPr>
          <p:spPr bwMode="ltGray">
            <a:xfrm>
              <a:off x="4739" y="2364"/>
              <a:ext cx="12" cy="21"/>
            </a:xfrm>
            <a:custGeom>
              <a:avLst/>
              <a:gdLst/>
              <a:ahLst/>
              <a:cxnLst>
                <a:cxn ang="0">
                  <a:pos x="34" y="0"/>
                </a:cxn>
                <a:cxn ang="0">
                  <a:pos x="22" y="15"/>
                </a:cxn>
                <a:cxn ang="0">
                  <a:pos x="0" y="48"/>
                </a:cxn>
                <a:cxn ang="0">
                  <a:pos x="0" y="64"/>
                </a:cxn>
                <a:cxn ang="0">
                  <a:pos x="18" y="48"/>
                </a:cxn>
                <a:cxn ang="0">
                  <a:pos x="34" y="20"/>
                </a:cxn>
                <a:cxn ang="0">
                  <a:pos x="34" y="0"/>
                </a:cxn>
              </a:cxnLst>
              <a:rect l="0" t="0" r="r" b="b"/>
              <a:pathLst>
                <a:path w="34" h="64">
                  <a:moveTo>
                    <a:pt x="34" y="0"/>
                  </a:moveTo>
                  <a:lnTo>
                    <a:pt x="22" y="15"/>
                  </a:lnTo>
                  <a:lnTo>
                    <a:pt x="0" y="48"/>
                  </a:lnTo>
                  <a:lnTo>
                    <a:pt x="0" y="64"/>
                  </a:lnTo>
                  <a:lnTo>
                    <a:pt x="18" y="48"/>
                  </a:lnTo>
                  <a:lnTo>
                    <a:pt x="34" y="20"/>
                  </a:lnTo>
                  <a:lnTo>
                    <a:pt x="34"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90" name="Freeform 174"/>
            <p:cNvSpPr>
              <a:spLocks/>
            </p:cNvSpPr>
            <p:nvPr/>
          </p:nvSpPr>
          <p:spPr bwMode="ltGray">
            <a:xfrm>
              <a:off x="4757" y="2374"/>
              <a:ext cx="8" cy="12"/>
            </a:xfrm>
            <a:custGeom>
              <a:avLst/>
              <a:gdLst/>
              <a:ahLst/>
              <a:cxnLst>
                <a:cxn ang="0">
                  <a:pos x="25" y="0"/>
                </a:cxn>
                <a:cxn ang="0">
                  <a:pos x="9" y="7"/>
                </a:cxn>
                <a:cxn ang="0">
                  <a:pos x="0" y="33"/>
                </a:cxn>
                <a:cxn ang="0">
                  <a:pos x="18" y="37"/>
                </a:cxn>
                <a:cxn ang="0">
                  <a:pos x="25" y="26"/>
                </a:cxn>
                <a:cxn ang="0">
                  <a:pos x="25" y="0"/>
                </a:cxn>
              </a:cxnLst>
              <a:rect l="0" t="0" r="r" b="b"/>
              <a:pathLst>
                <a:path w="25" h="37">
                  <a:moveTo>
                    <a:pt x="25" y="0"/>
                  </a:moveTo>
                  <a:lnTo>
                    <a:pt x="9" y="7"/>
                  </a:lnTo>
                  <a:lnTo>
                    <a:pt x="0" y="33"/>
                  </a:lnTo>
                  <a:lnTo>
                    <a:pt x="18" y="37"/>
                  </a:lnTo>
                  <a:lnTo>
                    <a:pt x="25" y="26"/>
                  </a:lnTo>
                  <a:lnTo>
                    <a:pt x="25" y="0"/>
                  </a:lnTo>
                  <a:close/>
                </a:path>
              </a:pathLst>
            </a:custGeom>
            <a:gradFill rotWithShape="0">
              <a:gsLst>
                <a:gs pos="0">
                  <a:srgbClr val="CC3300">
                    <a:gamma/>
                    <a:shade val="76471"/>
                    <a:invGamma/>
                  </a:srgbClr>
                </a:gs>
                <a:gs pos="100000">
                  <a:srgbClr val="CC3300"/>
                </a:gs>
              </a:gsLst>
              <a:lin ang="2700000" scaled="1"/>
            </a:gradFill>
            <a:ln w="9525">
              <a:noFill/>
              <a:round/>
              <a:headEnd/>
              <a:tailEnd/>
            </a:ln>
          </p:spPr>
          <p:txBody>
            <a:bodyPr/>
            <a:lstStyle/>
            <a:p>
              <a:endParaRPr lang="en-US"/>
            </a:p>
          </p:txBody>
        </p:sp>
        <p:sp>
          <p:nvSpPr>
            <p:cNvPr id="188591" name="Rectangle 175"/>
            <p:cNvSpPr>
              <a:spLocks noChangeArrowheads="1"/>
            </p:cNvSpPr>
            <p:nvPr/>
          </p:nvSpPr>
          <p:spPr bwMode="ltGray">
            <a:xfrm>
              <a:off x="868" y="756"/>
              <a:ext cx="0" cy="233"/>
            </a:xfrm>
            <a:prstGeom prst="rect">
              <a:avLst/>
            </a:prstGeom>
            <a:gradFill rotWithShape="0">
              <a:gsLst>
                <a:gs pos="0">
                  <a:srgbClr val="CC3300">
                    <a:gamma/>
                    <a:shade val="76471"/>
                    <a:invGamma/>
                  </a:srgbClr>
                </a:gs>
                <a:gs pos="100000">
                  <a:srgbClr val="CC3300"/>
                </a:gs>
              </a:gsLst>
              <a:lin ang="2700000" scaled="1"/>
            </a:gradFill>
            <a:ln w="9525">
              <a:noFill/>
              <a:miter lim="800000"/>
              <a:headEnd/>
              <a:tailEnd/>
            </a:ln>
          </p:spPr>
          <p:txBody>
            <a:bodyPr wrap="none" lIns="0" tIns="0" rIns="0" bIns="0">
              <a:spAutoFit/>
            </a:bodyPr>
            <a:lstStyle/>
            <a:p>
              <a:pPr>
                <a:spcBef>
                  <a:spcPct val="50000"/>
                </a:spcBef>
              </a:pPr>
              <a:endParaRPr lang="en-GB" sz="2400">
                <a:solidFill>
                  <a:schemeClr val="bg1"/>
                </a:solidFill>
                <a:latin typeface="RotisSansSerif" pitchFamily="2" charset="0"/>
                <a:cs typeface="Times New Roman" pitchFamily="18" charset="0"/>
              </a:endParaRPr>
            </a:p>
          </p:txBody>
        </p:sp>
      </p:grpSp>
      <p:sp>
        <p:nvSpPr>
          <p:cNvPr id="188592" name="Text Box 176"/>
          <p:cNvSpPr txBox="1">
            <a:spLocks noChangeArrowheads="1"/>
          </p:cNvSpPr>
          <p:nvPr/>
        </p:nvSpPr>
        <p:spPr bwMode="auto">
          <a:xfrm>
            <a:off x="2095501" y="2609851"/>
            <a:ext cx="1445684" cy="574675"/>
          </a:xfrm>
          <a:prstGeom prst="rect">
            <a:avLst/>
          </a:prstGeom>
          <a:noFill/>
          <a:ln w="9525">
            <a:noFill/>
            <a:miter lim="800000"/>
            <a:headEnd/>
            <a:tailEnd/>
          </a:ln>
          <a:effectLst/>
        </p:spPr>
        <p:txBody>
          <a:bodyPr>
            <a:spAutoFit/>
          </a:bodyPr>
          <a:lstStyle/>
          <a:p>
            <a:pPr algn="ctr">
              <a:spcBef>
                <a:spcPct val="50000"/>
              </a:spcBef>
            </a:pPr>
            <a:r>
              <a:rPr lang="en-GB" sz="1700" b="1">
                <a:cs typeface="Times New Roman" pitchFamily="18" charset="0"/>
              </a:rPr>
              <a:t>U</a:t>
            </a:r>
            <a:r>
              <a:rPr lang="en-GB" b="1" i="1">
                <a:cs typeface="Times New Roman" pitchFamily="18" charset="0"/>
              </a:rPr>
              <a:t>.S.</a:t>
            </a:r>
            <a:r>
              <a:rPr lang="en-GB" sz="1700" b="1">
                <a:cs typeface="Times New Roman" pitchFamily="18" charset="0"/>
              </a:rPr>
              <a:t>A. </a:t>
            </a:r>
          </a:p>
          <a:p>
            <a:pPr algn="ctr">
              <a:lnSpc>
                <a:spcPct val="30000"/>
              </a:lnSpc>
              <a:spcBef>
                <a:spcPct val="50000"/>
              </a:spcBef>
            </a:pPr>
            <a:r>
              <a:rPr lang="en-GB" sz="1700" b="1">
                <a:cs typeface="Times New Roman" pitchFamily="18" charset="0"/>
              </a:rPr>
              <a:t>3-4 M</a:t>
            </a:r>
          </a:p>
        </p:txBody>
      </p:sp>
      <p:sp>
        <p:nvSpPr>
          <p:cNvPr id="188593" name="Text Box 177"/>
          <p:cNvSpPr txBox="1">
            <a:spLocks noChangeArrowheads="1"/>
          </p:cNvSpPr>
          <p:nvPr/>
        </p:nvSpPr>
        <p:spPr bwMode="auto">
          <a:xfrm>
            <a:off x="2885018" y="4633914"/>
            <a:ext cx="2163233" cy="503237"/>
          </a:xfrm>
          <a:prstGeom prst="rect">
            <a:avLst/>
          </a:prstGeom>
          <a:noFill/>
          <a:ln w="9525">
            <a:noFill/>
            <a:miter lim="800000"/>
            <a:headEnd/>
            <a:tailEnd/>
          </a:ln>
          <a:effectLst/>
        </p:spPr>
        <p:txBody>
          <a:bodyPr>
            <a:spAutoFit/>
          </a:bodyPr>
          <a:lstStyle/>
          <a:p>
            <a:pPr algn="ctr">
              <a:spcBef>
                <a:spcPct val="50000"/>
              </a:spcBef>
            </a:pPr>
            <a:r>
              <a:rPr lang="en-GB" sz="1500" b="1">
                <a:cs typeface="Times New Roman" pitchFamily="18" charset="0"/>
              </a:rPr>
              <a:t>AMERICAS</a:t>
            </a:r>
          </a:p>
          <a:p>
            <a:pPr algn="ctr">
              <a:lnSpc>
                <a:spcPct val="30000"/>
              </a:lnSpc>
              <a:spcBef>
                <a:spcPct val="50000"/>
              </a:spcBef>
            </a:pPr>
            <a:r>
              <a:rPr lang="en-GB" sz="1500" b="1">
                <a:cs typeface="Times New Roman" pitchFamily="18" charset="0"/>
              </a:rPr>
              <a:t>12-15 M</a:t>
            </a:r>
          </a:p>
        </p:txBody>
      </p:sp>
      <p:sp>
        <p:nvSpPr>
          <p:cNvPr id="188594" name="Text Box 178"/>
          <p:cNvSpPr txBox="1">
            <a:spLocks noChangeArrowheads="1"/>
          </p:cNvSpPr>
          <p:nvPr/>
        </p:nvSpPr>
        <p:spPr bwMode="auto">
          <a:xfrm>
            <a:off x="6017685" y="3902076"/>
            <a:ext cx="1399116" cy="434975"/>
          </a:xfrm>
          <a:prstGeom prst="rect">
            <a:avLst/>
          </a:prstGeom>
          <a:noFill/>
          <a:ln w="9525">
            <a:noFill/>
            <a:miter lim="800000"/>
            <a:headEnd/>
            <a:tailEnd/>
          </a:ln>
          <a:effectLst/>
        </p:spPr>
        <p:txBody>
          <a:bodyPr>
            <a:spAutoFit/>
          </a:bodyPr>
          <a:lstStyle/>
          <a:p>
            <a:pPr>
              <a:lnSpc>
                <a:spcPct val="50000"/>
              </a:lnSpc>
              <a:spcBef>
                <a:spcPct val="50000"/>
              </a:spcBef>
            </a:pPr>
            <a:r>
              <a:rPr lang="en-GB" sz="1500" b="1">
                <a:cs typeface="Times New Roman" pitchFamily="18" charset="0"/>
              </a:rPr>
              <a:t>AFRICA  </a:t>
            </a:r>
          </a:p>
          <a:p>
            <a:pPr>
              <a:lnSpc>
                <a:spcPct val="50000"/>
              </a:lnSpc>
              <a:spcBef>
                <a:spcPct val="50000"/>
              </a:spcBef>
            </a:pPr>
            <a:r>
              <a:rPr lang="en-GB" sz="1500" b="1">
                <a:cs typeface="Times New Roman" pitchFamily="18" charset="0"/>
              </a:rPr>
              <a:t>30-40 M</a:t>
            </a:r>
          </a:p>
        </p:txBody>
      </p:sp>
      <p:sp>
        <p:nvSpPr>
          <p:cNvPr id="188595" name="Text Box 179"/>
          <p:cNvSpPr txBox="1">
            <a:spLocks noChangeArrowheads="1"/>
          </p:cNvSpPr>
          <p:nvPr/>
        </p:nvSpPr>
        <p:spPr bwMode="auto">
          <a:xfrm>
            <a:off x="6521452" y="2247901"/>
            <a:ext cx="1833033" cy="733425"/>
          </a:xfrm>
          <a:prstGeom prst="rect">
            <a:avLst/>
          </a:prstGeom>
          <a:noFill/>
          <a:ln w="9525">
            <a:noFill/>
            <a:miter lim="800000"/>
            <a:headEnd/>
            <a:tailEnd/>
          </a:ln>
          <a:effectLst/>
        </p:spPr>
        <p:txBody>
          <a:bodyPr>
            <a:spAutoFit/>
          </a:bodyPr>
          <a:lstStyle/>
          <a:p>
            <a:pPr algn="ctr">
              <a:spcBef>
                <a:spcPct val="50000"/>
              </a:spcBef>
            </a:pPr>
            <a:r>
              <a:rPr lang="en-GB" sz="1500" b="1">
                <a:cs typeface="Times New Roman" pitchFamily="18" charset="0"/>
              </a:rPr>
              <a:t>EAST </a:t>
            </a:r>
          </a:p>
          <a:p>
            <a:pPr algn="ctr">
              <a:lnSpc>
                <a:spcPct val="40000"/>
              </a:lnSpc>
              <a:spcBef>
                <a:spcPct val="50000"/>
              </a:spcBef>
            </a:pPr>
            <a:r>
              <a:rPr lang="en-GB" sz="1500" b="1">
                <a:cs typeface="Times New Roman" pitchFamily="18" charset="0"/>
              </a:rPr>
              <a:t>EUROPE </a:t>
            </a:r>
          </a:p>
          <a:p>
            <a:pPr algn="ctr">
              <a:lnSpc>
                <a:spcPct val="40000"/>
              </a:lnSpc>
              <a:spcBef>
                <a:spcPct val="50000"/>
              </a:spcBef>
            </a:pPr>
            <a:r>
              <a:rPr lang="en-GB" sz="1500" b="1">
                <a:cs typeface="Times New Roman" pitchFamily="18" charset="0"/>
              </a:rPr>
              <a:t>10 M</a:t>
            </a:r>
          </a:p>
        </p:txBody>
      </p:sp>
      <p:sp>
        <p:nvSpPr>
          <p:cNvPr id="188596" name="Text Box 180"/>
          <p:cNvSpPr txBox="1">
            <a:spLocks noChangeArrowheads="1"/>
          </p:cNvSpPr>
          <p:nvPr/>
        </p:nvSpPr>
        <p:spPr bwMode="auto">
          <a:xfrm>
            <a:off x="7952317" y="3209926"/>
            <a:ext cx="2497667" cy="579389"/>
          </a:xfrm>
          <a:prstGeom prst="rect">
            <a:avLst/>
          </a:prstGeom>
          <a:noFill/>
          <a:ln w="9525">
            <a:noFill/>
            <a:miter lim="800000"/>
            <a:headEnd/>
            <a:tailEnd/>
          </a:ln>
          <a:effectLst/>
        </p:spPr>
        <p:txBody>
          <a:bodyPr>
            <a:spAutoFit/>
          </a:bodyPr>
          <a:lstStyle/>
          <a:p>
            <a:pPr algn="ctr">
              <a:lnSpc>
                <a:spcPct val="0"/>
              </a:lnSpc>
              <a:spcBef>
                <a:spcPct val="50000"/>
              </a:spcBef>
            </a:pPr>
            <a:endParaRPr lang="en-GB" sz="1500" b="1">
              <a:cs typeface="Times New Roman" pitchFamily="18" charset="0"/>
            </a:endParaRPr>
          </a:p>
          <a:p>
            <a:pPr algn="ctr">
              <a:lnSpc>
                <a:spcPct val="90000"/>
              </a:lnSpc>
              <a:spcBef>
                <a:spcPct val="50000"/>
              </a:spcBef>
            </a:pPr>
            <a:r>
              <a:rPr lang="en-GB" sz="1500" b="1">
                <a:cs typeface="Times New Roman" pitchFamily="18" charset="0"/>
              </a:rPr>
              <a:t>SOUTH EAST ASIA</a:t>
            </a:r>
          </a:p>
          <a:p>
            <a:pPr algn="ctr">
              <a:lnSpc>
                <a:spcPct val="20000"/>
              </a:lnSpc>
              <a:spcBef>
                <a:spcPct val="50000"/>
              </a:spcBef>
            </a:pPr>
            <a:r>
              <a:rPr lang="en-GB" sz="1500" b="1">
                <a:cs typeface="Times New Roman" pitchFamily="18" charset="0"/>
              </a:rPr>
              <a:t>30-35 M</a:t>
            </a:r>
          </a:p>
        </p:txBody>
      </p:sp>
      <p:sp>
        <p:nvSpPr>
          <p:cNvPr id="188597" name="Text Box 181"/>
          <p:cNvSpPr txBox="1">
            <a:spLocks noChangeArrowheads="1"/>
          </p:cNvSpPr>
          <p:nvPr/>
        </p:nvSpPr>
        <p:spPr bwMode="auto">
          <a:xfrm>
            <a:off x="9141885" y="5095875"/>
            <a:ext cx="2440516" cy="527050"/>
          </a:xfrm>
          <a:prstGeom prst="rect">
            <a:avLst/>
          </a:prstGeom>
          <a:noFill/>
          <a:ln w="9525">
            <a:noFill/>
            <a:miter lim="800000"/>
            <a:headEnd/>
            <a:tailEnd/>
          </a:ln>
          <a:effectLst/>
        </p:spPr>
        <p:txBody>
          <a:bodyPr>
            <a:spAutoFit/>
          </a:bodyPr>
          <a:lstStyle/>
          <a:p>
            <a:pPr algn="ctr">
              <a:spcBef>
                <a:spcPct val="50000"/>
              </a:spcBef>
            </a:pPr>
            <a:r>
              <a:rPr lang="en-GB" sz="1500" b="1">
                <a:cs typeface="Times New Roman" pitchFamily="18" charset="0"/>
              </a:rPr>
              <a:t>AUSTRALIA</a:t>
            </a:r>
          </a:p>
          <a:p>
            <a:pPr algn="ctr">
              <a:lnSpc>
                <a:spcPct val="40000"/>
              </a:lnSpc>
              <a:spcBef>
                <a:spcPct val="50000"/>
              </a:spcBef>
            </a:pPr>
            <a:r>
              <a:rPr lang="en-GB" sz="1500" b="1">
                <a:cs typeface="Times New Roman" pitchFamily="18" charset="0"/>
              </a:rPr>
              <a:t>0.2 M</a:t>
            </a:r>
          </a:p>
        </p:txBody>
      </p:sp>
      <p:sp>
        <p:nvSpPr>
          <p:cNvPr id="188598" name="Text Box 182"/>
          <p:cNvSpPr txBox="1">
            <a:spLocks noChangeArrowheads="1"/>
          </p:cNvSpPr>
          <p:nvPr/>
        </p:nvSpPr>
        <p:spPr bwMode="auto">
          <a:xfrm>
            <a:off x="1083733" y="6153150"/>
            <a:ext cx="2347384" cy="274638"/>
          </a:xfrm>
          <a:prstGeom prst="rect">
            <a:avLst/>
          </a:prstGeom>
          <a:noFill/>
          <a:ln w="9525">
            <a:noFill/>
            <a:miter lim="800000"/>
            <a:headEnd/>
            <a:tailEnd/>
          </a:ln>
          <a:effectLst/>
        </p:spPr>
        <p:txBody>
          <a:bodyPr>
            <a:spAutoFit/>
          </a:bodyPr>
          <a:lstStyle/>
          <a:p>
            <a:pPr algn="ctr">
              <a:spcBef>
                <a:spcPct val="50000"/>
              </a:spcBef>
            </a:pPr>
            <a:r>
              <a:rPr lang="en-GB" sz="1200" b="1">
                <a:cs typeface="Times New Roman" pitchFamily="18" charset="0"/>
              </a:rPr>
              <a:t>SOURCE, WHO</a:t>
            </a:r>
          </a:p>
        </p:txBody>
      </p:sp>
      <p:sp>
        <p:nvSpPr>
          <p:cNvPr id="188599" name="Text Box 183"/>
          <p:cNvSpPr txBox="1">
            <a:spLocks noChangeArrowheads="1"/>
          </p:cNvSpPr>
          <p:nvPr/>
        </p:nvSpPr>
        <p:spPr bwMode="auto">
          <a:xfrm>
            <a:off x="5035551" y="2476501"/>
            <a:ext cx="1602316" cy="733425"/>
          </a:xfrm>
          <a:prstGeom prst="rect">
            <a:avLst/>
          </a:prstGeom>
          <a:noFill/>
          <a:ln w="9525">
            <a:noFill/>
            <a:miter lim="800000"/>
            <a:headEnd/>
            <a:tailEnd/>
          </a:ln>
          <a:effectLst/>
        </p:spPr>
        <p:txBody>
          <a:bodyPr>
            <a:spAutoFit/>
          </a:bodyPr>
          <a:lstStyle/>
          <a:p>
            <a:pPr algn="ctr">
              <a:spcBef>
                <a:spcPct val="50000"/>
              </a:spcBef>
            </a:pPr>
            <a:r>
              <a:rPr lang="en-GB" sz="1500" b="1">
                <a:cs typeface="Times New Roman" pitchFamily="18" charset="0"/>
              </a:rPr>
              <a:t>WEST </a:t>
            </a:r>
          </a:p>
          <a:p>
            <a:pPr algn="ctr">
              <a:lnSpc>
                <a:spcPct val="40000"/>
              </a:lnSpc>
              <a:spcBef>
                <a:spcPct val="50000"/>
              </a:spcBef>
            </a:pPr>
            <a:r>
              <a:rPr lang="en-GB" sz="1500" b="1">
                <a:cs typeface="Times New Roman" pitchFamily="18" charset="0"/>
              </a:rPr>
              <a:t>EUROPE </a:t>
            </a:r>
          </a:p>
          <a:p>
            <a:pPr algn="ctr">
              <a:lnSpc>
                <a:spcPct val="40000"/>
              </a:lnSpc>
              <a:spcBef>
                <a:spcPct val="50000"/>
              </a:spcBef>
            </a:pPr>
            <a:r>
              <a:rPr lang="en-GB" sz="1500" b="1">
                <a:cs typeface="Times New Roman" pitchFamily="18" charset="0"/>
              </a:rPr>
              <a:t>5 M</a:t>
            </a:r>
          </a:p>
        </p:txBody>
      </p:sp>
      <p:sp>
        <p:nvSpPr>
          <p:cNvPr id="188600" name="Text Box 184"/>
          <p:cNvSpPr txBox="1">
            <a:spLocks noChangeArrowheads="1"/>
          </p:cNvSpPr>
          <p:nvPr/>
        </p:nvSpPr>
        <p:spPr bwMode="auto">
          <a:xfrm>
            <a:off x="8765117" y="2533650"/>
            <a:ext cx="2497667" cy="579389"/>
          </a:xfrm>
          <a:prstGeom prst="rect">
            <a:avLst/>
          </a:prstGeom>
          <a:noFill/>
          <a:ln w="9525">
            <a:noFill/>
            <a:miter lim="800000"/>
            <a:headEnd/>
            <a:tailEnd/>
          </a:ln>
          <a:effectLst/>
        </p:spPr>
        <p:txBody>
          <a:bodyPr>
            <a:spAutoFit/>
          </a:bodyPr>
          <a:lstStyle/>
          <a:p>
            <a:pPr algn="ctr">
              <a:lnSpc>
                <a:spcPct val="90000"/>
              </a:lnSpc>
              <a:spcBef>
                <a:spcPct val="50000"/>
              </a:spcBef>
            </a:pPr>
            <a:r>
              <a:rPr lang="en-GB" sz="1500" b="1">
                <a:cs typeface="Times New Roman" pitchFamily="18" charset="0"/>
              </a:rPr>
              <a:t>FAR EAST ASIA</a:t>
            </a:r>
          </a:p>
          <a:p>
            <a:pPr algn="ctr">
              <a:lnSpc>
                <a:spcPct val="20000"/>
              </a:lnSpc>
              <a:spcBef>
                <a:spcPct val="50000"/>
              </a:spcBef>
            </a:pPr>
            <a:r>
              <a:rPr lang="en-GB" sz="1500" b="1">
                <a:cs typeface="Times New Roman" pitchFamily="18" charset="0"/>
              </a:rPr>
              <a:t>60 M</a:t>
            </a:r>
          </a:p>
          <a:p>
            <a:pPr algn="ctr">
              <a:lnSpc>
                <a:spcPct val="0"/>
              </a:lnSpc>
              <a:spcBef>
                <a:spcPct val="50000"/>
              </a:spcBef>
            </a:pPr>
            <a:endParaRPr lang="en-GB" sz="1500" b="1">
              <a:cs typeface="Times New Roman" pitchFamily="18" charset="0"/>
            </a:endParaRPr>
          </a:p>
        </p:txBody>
      </p:sp>
      <p:sp>
        <p:nvSpPr>
          <p:cNvPr id="188601" name="Rectangle 185"/>
          <p:cNvSpPr>
            <a:spLocks noChangeArrowheads="1"/>
          </p:cNvSpPr>
          <p:nvPr/>
        </p:nvSpPr>
        <p:spPr bwMode="auto">
          <a:xfrm>
            <a:off x="3206751" y="1411288"/>
            <a:ext cx="5016310" cy="461665"/>
          </a:xfrm>
          <a:prstGeom prst="rect">
            <a:avLst/>
          </a:prstGeom>
          <a:noFill/>
          <a:ln w="12700">
            <a:noFill/>
            <a:miter lim="800000"/>
            <a:headEnd/>
            <a:tailEnd/>
          </a:ln>
          <a:effectLst/>
        </p:spPr>
        <p:txBody>
          <a:bodyPr wrap="none">
            <a:spAutoFit/>
          </a:bodyPr>
          <a:lstStyle/>
          <a:p>
            <a:pPr>
              <a:spcBef>
                <a:spcPct val="50000"/>
              </a:spcBef>
            </a:pPr>
            <a:r>
              <a:rPr lang="en-GB" sz="2400" b="1">
                <a:solidFill>
                  <a:schemeClr val="tx2"/>
                </a:solidFill>
                <a:cs typeface="Times New Roman" pitchFamily="18" charset="0"/>
              </a:rPr>
              <a:t>About 300 Million Carriers Worldwide</a:t>
            </a:r>
          </a:p>
        </p:txBody>
      </p:sp>
      <p:sp>
        <p:nvSpPr>
          <p:cNvPr id="188602" name="Rectangle 186"/>
          <p:cNvSpPr>
            <a:spLocks noGrp="1" noRot="1" noChangeArrowheads="1"/>
          </p:cNvSpPr>
          <p:nvPr>
            <p:ph type="title"/>
          </p:nvPr>
        </p:nvSpPr>
        <p:spPr>
          <a:xfrm>
            <a:off x="182034" y="152400"/>
            <a:ext cx="12009967" cy="1066800"/>
          </a:xfrm>
        </p:spPr>
        <p:txBody>
          <a:bodyPr/>
          <a:lstStyle/>
          <a:p>
            <a:r>
              <a:rPr lang="en-GB" sz="3600" b="1" dirty="0"/>
              <a:t>Hepatitis C: A Global Health Problem</a:t>
            </a:r>
            <a:endParaRPr lang="en-US" sz="3600" b="1" dirty="0"/>
          </a:p>
        </p:txBody>
      </p:sp>
    </p:spTree>
    <p:extLst>
      <p:ext uri="{BB962C8B-B14F-4D97-AF65-F5344CB8AC3E}">
        <p14:creationId xmlns:p14="http://schemas.microsoft.com/office/powerpoint/2010/main" xmlns="" val="9716140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rrowheads="1"/>
          </p:cNvSpPr>
          <p:nvPr>
            <p:ph type="title"/>
          </p:nvPr>
        </p:nvSpPr>
        <p:spPr/>
        <p:txBody>
          <a:bodyPr/>
          <a:lstStyle/>
          <a:p>
            <a:r>
              <a:rPr lang="en-US"/>
              <a:t>HCV genotypes</a:t>
            </a:r>
          </a:p>
        </p:txBody>
      </p:sp>
      <p:sp>
        <p:nvSpPr>
          <p:cNvPr id="189443" name="Rectangle 3"/>
          <p:cNvSpPr>
            <a:spLocks noGrp="1" noRot="1" noChangeArrowheads="1"/>
          </p:cNvSpPr>
          <p:nvPr>
            <p:ph type="body" idx="1"/>
          </p:nvPr>
        </p:nvSpPr>
        <p:spPr/>
        <p:txBody>
          <a:bodyPr/>
          <a:lstStyle/>
          <a:p>
            <a:r>
              <a:rPr lang="en-US" sz="2800" b="1" dirty="0">
                <a:solidFill>
                  <a:srgbClr val="FF0000"/>
                </a:solidFill>
              </a:rPr>
              <a:t>Chronic Hepatitis C affects more than 300 million people worldwide</a:t>
            </a:r>
            <a:r>
              <a:rPr lang="en-US" sz="2800" dirty="0">
                <a:solidFill>
                  <a:srgbClr val="FF0000"/>
                </a:solidFill>
              </a:rPr>
              <a:t> </a:t>
            </a:r>
          </a:p>
          <a:p>
            <a:r>
              <a:rPr lang="en-US" sz="2800" b="1" dirty="0"/>
              <a:t>The clinical significance of HCV genotypes that are not common in the USA, Europe, or Japan has received minimal attention because most scientific investigations are being conducted in these countries</a:t>
            </a:r>
            <a:r>
              <a:rPr lang="en-US" sz="2800" dirty="0"/>
              <a:t>. </a:t>
            </a:r>
          </a:p>
          <a:p>
            <a:r>
              <a:rPr lang="en-US" sz="2800" b="1" dirty="0">
                <a:solidFill>
                  <a:srgbClr val="7030A0"/>
                </a:solidFill>
                <a:effectLst/>
              </a:rPr>
              <a:t>Genotype 4 is the predominant genotype in </a:t>
            </a:r>
          </a:p>
          <a:p>
            <a:pPr>
              <a:buFont typeface="Wingdings" pitchFamily="2" charset="2"/>
              <a:buNone/>
            </a:pPr>
            <a:r>
              <a:rPr lang="en-US" sz="2800" b="1" dirty="0">
                <a:solidFill>
                  <a:srgbClr val="7030A0"/>
                </a:solidFill>
                <a:effectLst/>
              </a:rPr>
              <a:t>                    Middle Eastern Countries</a:t>
            </a:r>
          </a:p>
          <a:p>
            <a:pPr>
              <a:spcBef>
                <a:spcPct val="0"/>
              </a:spcBef>
              <a:buClrTx/>
              <a:buFontTx/>
              <a:buNone/>
            </a:pPr>
            <a:r>
              <a:rPr lang="en-US" sz="2800" dirty="0"/>
              <a:t> </a:t>
            </a:r>
          </a:p>
          <a:p>
            <a:endParaRPr lang="en-US" sz="2800" dirty="0"/>
          </a:p>
        </p:txBody>
      </p:sp>
    </p:spTree>
    <p:extLst>
      <p:ext uri="{BB962C8B-B14F-4D97-AF65-F5344CB8AC3E}">
        <p14:creationId xmlns:p14="http://schemas.microsoft.com/office/powerpoint/2010/main" xmlns="" val="12610233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rrowheads="1"/>
          </p:cNvSpPr>
          <p:nvPr>
            <p:ph type="title"/>
          </p:nvPr>
        </p:nvSpPr>
        <p:spPr>
          <a:xfrm>
            <a:off x="1422400" y="-31750"/>
            <a:ext cx="10363200" cy="1403350"/>
          </a:xfrm>
        </p:spPr>
        <p:txBody>
          <a:bodyPr/>
          <a:lstStyle/>
          <a:p>
            <a:r>
              <a:rPr lang="en-US" sz="3600" dirty="0"/>
              <a:t>Worldwide geographic distribution of HCV genotypes and subtypes</a:t>
            </a:r>
            <a:r>
              <a:rPr lang="en-US" sz="4000" dirty="0"/>
              <a:t> </a:t>
            </a:r>
          </a:p>
        </p:txBody>
      </p:sp>
      <p:sp>
        <p:nvSpPr>
          <p:cNvPr id="190467" name="Rectangle 3"/>
          <p:cNvSpPr>
            <a:spLocks noGrp="1" noRot="1" noChangeArrowheads="1"/>
          </p:cNvSpPr>
          <p:nvPr>
            <p:ph type="body" idx="1"/>
          </p:nvPr>
        </p:nvSpPr>
        <p:spPr/>
        <p:txBody>
          <a:bodyPr/>
          <a:lstStyle/>
          <a:p>
            <a:pPr>
              <a:lnSpc>
                <a:spcPct val="90000"/>
              </a:lnSpc>
            </a:pPr>
            <a:endParaRPr lang="en-US" sz="1800"/>
          </a:p>
        </p:txBody>
      </p:sp>
      <p:pic>
        <p:nvPicPr>
          <p:cNvPr id="190468" name="Picture 4" descr="cm0200010002">
            <a:hlinkClick r:id="rId2"/>
          </p:cNvPr>
          <p:cNvPicPr>
            <a:picLocks noChangeAspect="1" noChangeArrowheads="1"/>
          </p:cNvPicPr>
          <p:nvPr/>
        </p:nvPicPr>
        <p:blipFill>
          <a:blip r:embed="rId3"/>
          <a:srcRect/>
          <a:stretch>
            <a:fillRect/>
          </a:stretch>
        </p:blipFill>
        <p:spPr bwMode="auto">
          <a:xfrm>
            <a:off x="0" y="1447800"/>
            <a:ext cx="12192000" cy="5410200"/>
          </a:xfrm>
          <a:prstGeom prst="rect">
            <a:avLst/>
          </a:prstGeom>
          <a:noFill/>
        </p:spPr>
      </p:pic>
      <p:sp>
        <p:nvSpPr>
          <p:cNvPr id="190469" name="Line 5"/>
          <p:cNvSpPr>
            <a:spLocks noChangeShapeType="1"/>
          </p:cNvSpPr>
          <p:nvPr/>
        </p:nvSpPr>
        <p:spPr bwMode="auto">
          <a:xfrm flipV="1">
            <a:off x="6604000" y="3124200"/>
            <a:ext cx="304800" cy="228600"/>
          </a:xfrm>
          <a:prstGeom prst="line">
            <a:avLst/>
          </a:prstGeom>
          <a:noFill/>
          <a:ln w="9525">
            <a:solidFill>
              <a:schemeClr val="tx1"/>
            </a:solidFill>
            <a:round/>
            <a:headEnd/>
            <a:tailEnd type="triangle" w="med" len="med"/>
          </a:ln>
          <a:effectLst/>
        </p:spPr>
        <p:txBody>
          <a:bodyPr wrap="none"/>
          <a:lstStyle/>
          <a:p>
            <a:endParaRPr lang="en-US"/>
          </a:p>
        </p:txBody>
      </p:sp>
      <p:sp>
        <p:nvSpPr>
          <p:cNvPr id="190470" name="Line 6"/>
          <p:cNvSpPr>
            <a:spLocks noChangeShapeType="1"/>
          </p:cNvSpPr>
          <p:nvPr/>
        </p:nvSpPr>
        <p:spPr bwMode="auto">
          <a:xfrm>
            <a:off x="6908800" y="3124200"/>
            <a:ext cx="609600" cy="304800"/>
          </a:xfrm>
          <a:prstGeom prst="line">
            <a:avLst/>
          </a:prstGeom>
          <a:noFill/>
          <a:ln w="38100">
            <a:solidFill>
              <a:schemeClr val="tx1"/>
            </a:solidFill>
            <a:round/>
            <a:headEnd/>
            <a:tailEnd type="triangle" w="med" len="med"/>
          </a:ln>
          <a:effectLst/>
        </p:spPr>
        <p:txBody>
          <a:bodyPr wrap="none"/>
          <a:lstStyle/>
          <a:p>
            <a:endParaRPr lang="en-US"/>
          </a:p>
        </p:txBody>
      </p:sp>
      <p:sp>
        <p:nvSpPr>
          <p:cNvPr id="190471" name="Line 7"/>
          <p:cNvSpPr>
            <a:spLocks noChangeShapeType="1"/>
          </p:cNvSpPr>
          <p:nvPr/>
        </p:nvSpPr>
        <p:spPr bwMode="auto">
          <a:xfrm flipV="1">
            <a:off x="5486400" y="3124200"/>
            <a:ext cx="1422400" cy="914400"/>
          </a:xfrm>
          <a:prstGeom prst="line">
            <a:avLst/>
          </a:prstGeom>
          <a:noFill/>
          <a:ln w="38100">
            <a:solidFill>
              <a:schemeClr val="tx1"/>
            </a:solidFill>
            <a:round/>
            <a:headEnd/>
            <a:tailEnd type="triangle" w="med" len="med"/>
          </a:ln>
          <a:effectLst/>
        </p:spPr>
        <p:txBody>
          <a:bodyPr wrap="none"/>
          <a:lstStyle/>
          <a:p>
            <a:endParaRPr lang="en-US"/>
          </a:p>
        </p:txBody>
      </p:sp>
      <p:sp>
        <p:nvSpPr>
          <p:cNvPr id="190472" name="Oval 8"/>
          <p:cNvSpPr>
            <a:spLocks noChangeArrowheads="1"/>
          </p:cNvSpPr>
          <p:nvPr/>
        </p:nvSpPr>
        <p:spPr bwMode="auto">
          <a:xfrm>
            <a:off x="6299200" y="3276600"/>
            <a:ext cx="406400" cy="381000"/>
          </a:xfrm>
          <a:prstGeom prst="ellipse">
            <a:avLst/>
          </a:prstGeom>
          <a:solidFill>
            <a:srgbClr val="00FF00"/>
          </a:solidFill>
          <a:ln w="38100">
            <a:solidFill>
              <a:schemeClr val="bg2"/>
            </a:solidFill>
            <a:round/>
            <a:headEnd/>
            <a:tailEnd/>
          </a:ln>
          <a:effectLst/>
        </p:spPr>
        <p:txBody>
          <a:bodyPr wrap="none" anchor="ctr"/>
          <a:lstStyle/>
          <a:p>
            <a:endParaRPr lang="en-US"/>
          </a:p>
        </p:txBody>
      </p:sp>
    </p:spTree>
    <p:extLst>
      <p:ext uri="{BB962C8B-B14F-4D97-AF65-F5344CB8AC3E}">
        <p14:creationId xmlns:p14="http://schemas.microsoft.com/office/powerpoint/2010/main" xmlns="" val="23351011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rrowheads="1"/>
          </p:cNvSpPr>
          <p:nvPr>
            <p:ph type="title"/>
          </p:nvPr>
        </p:nvSpPr>
        <p:spPr>
          <a:xfrm>
            <a:off x="0" y="274638"/>
            <a:ext cx="12192000" cy="1143000"/>
          </a:xfrm>
        </p:spPr>
        <p:txBody>
          <a:bodyPr/>
          <a:lstStyle/>
          <a:p>
            <a:r>
              <a:rPr lang="en-US" sz="3200" b="1" dirty="0"/>
              <a:t>Prevalence of Genotype 4 among HCV infected  Middle Eastern Patients</a:t>
            </a:r>
          </a:p>
        </p:txBody>
      </p:sp>
      <p:graphicFrame>
        <p:nvGraphicFramePr>
          <p:cNvPr id="191491" name="Object 3"/>
          <p:cNvGraphicFramePr>
            <a:graphicFrameLocks noGrp="1" noChangeAspect="1"/>
          </p:cNvGraphicFramePr>
          <p:nvPr>
            <p:ph idx="1"/>
          </p:nvPr>
        </p:nvGraphicFramePr>
        <p:xfrm>
          <a:off x="1117600" y="1295400"/>
          <a:ext cx="9855200" cy="4927600"/>
        </p:xfrm>
        <a:graphic>
          <a:graphicData uri="http://schemas.openxmlformats.org/presentationml/2006/ole">
            <p:oleObj spid="_x0000_s534530" name="Chart" r:id="rId3" imgW="6096000" imgH="4064040" progId="MSGraph.Chart.8">
              <p:embed followColorScheme="full"/>
            </p:oleObj>
          </a:graphicData>
        </a:graphic>
      </p:graphicFrame>
      <p:sp>
        <p:nvSpPr>
          <p:cNvPr id="191492" name="Text Box 4"/>
          <p:cNvSpPr txBox="1">
            <a:spLocks noChangeArrowheads="1"/>
          </p:cNvSpPr>
          <p:nvPr/>
        </p:nvSpPr>
        <p:spPr bwMode="auto">
          <a:xfrm>
            <a:off x="5486400" y="6021388"/>
            <a:ext cx="6705600" cy="823912"/>
          </a:xfrm>
          <a:prstGeom prst="rect">
            <a:avLst/>
          </a:prstGeom>
          <a:noFill/>
          <a:ln w="9525">
            <a:noFill/>
            <a:miter lim="800000"/>
            <a:headEnd/>
            <a:tailEnd/>
          </a:ln>
          <a:effectLst/>
        </p:spPr>
        <p:txBody>
          <a:bodyPr>
            <a:spAutoFit/>
          </a:bodyPr>
          <a:lstStyle/>
          <a:p>
            <a:pPr eaLnBrk="1" hangingPunct="1">
              <a:spcBef>
                <a:spcPct val="50000"/>
              </a:spcBef>
              <a:buFontTx/>
              <a:buChar char="•"/>
            </a:pPr>
            <a:r>
              <a:rPr lang="en-US" sz="1200" i="1">
                <a:cs typeface="Arial" charset="0"/>
              </a:rPr>
              <a:t>Hasan et al. Hepatogastroenterology 2002 </a:t>
            </a:r>
          </a:p>
          <a:p>
            <a:pPr eaLnBrk="1" hangingPunct="1">
              <a:spcBef>
                <a:spcPct val="50000"/>
              </a:spcBef>
              <a:buFontTx/>
              <a:buChar char="•"/>
            </a:pPr>
            <a:r>
              <a:rPr lang="en-US" sz="1200" i="1">
                <a:cs typeface="Arial" charset="0"/>
              </a:rPr>
              <a:t>Shobokshi et al. Saudi Med J 2003</a:t>
            </a:r>
          </a:p>
          <a:p>
            <a:pPr eaLnBrk="1" hangingPunct="1">
              <a:spcBef>
                <a:spcPct val="50000"/>
              </a:spcBef>
              <a:buFontTx/>
              <a:buChar char="•"/>
            </a:pPr>
            <a:r>
              <a:rPr lang="en-US" sz="1200" i="1">
                <a:cs typeface="Arial" charset="0"/>
              </a:rPr>
              <a:t>Ray SC,et al,J.Infect.Dis.2000;182:698-707</a:t>
            </a:r>
          </a:p>
        </p:txBody>
      </p:sp>
      <p:sp>
        <p:nvSpPr>
          <p:cNvPr id="191493" name="Text Box 5"/>
          <p:cNvSpPr txBox="1">
            <a:spLocks noChangeArrowheads="1"/>
          </p:cNvSpPr>
          <p:nvPr/>
        </p:nvSpPr>
        <p:spPr bwMode="auto">
          <a:xfrm>
            <a:off x="508000" y="6096000"/>
            <a:ext cx="4165600" cy="336550"/>
          </a:xfrm>
          <a:prstGeom prst="rect">
            <a:avLst/>
          </a:prstGeom>
          <a:noFill/>
          <a:ln w="9525">
            <a:noFill/>
            <a:miter lim="800000"/>
            <a:headEnd/>
            <a:tailEnd/>
          </a:ln>
          <a:effectLst/>
        </p:spPr>
        <p:txBody>
          <a:bodyPr>
            <a:spAutoFit/>
          </a:bodyPr>
          <a:lstStyle/>
          <a:p>
            <a:pPr rtl="1" eaLnBrk="1" hangingPunct="1">
              <a:spcBef>
                <a:spcPct val="50000"/>
              </a:spcBef>
            </a:pPr>
            <a:r>
              <a:rPr lang="en-US" sz="1600" b="1">
                <a:solidFill>
                  <a:srgbClr val="FFFF00"/>
                </a:solidFill>
                <a:cs typeface="Arial" charset="0"/>
              </a:rPr>
              <a:t>* </a:t>
            </a:r>
            <a:r>
              <a:rPr lang="en-US" sz="1600" b="1">
                <a:cs typeface="Arial" charset="0"/>
              </a:rPr>
              <a:t>Eastern province of Syria</a:t>
            </a:r>
          </a:p>
        </p:txBody>
      </p:sp>
    </p:spTree>
    <p:extLst>
      <p:ext uri="{BB962C8B-B14F-4D97-AF65-F5344CB8AC3E}">
        <p14:creationId xmlns:p14="http://schemas.microsoft.com/office/powerpoint/2010/main" xmlns="" val="7348148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rrowheads="1"/>
          </p:cNvSpPr>
          <p:nvPr>
            <p:ph type="title"/>
          </p:nvPr>
        </p:nvSpPr>
        <p:spPr>
          <a:xfrm>
            <a:off x="1524000" y="304800"/>
            <a:ext cx="10363200" cy="1066800"/>
          </a:xfrm>
        </p:spPr>
        <p:txBody>
          <a:bodyPr/>
          <a:lstStyle/>
          <a:p>
            <a:r>
              <a:rPr lang="en-US" b="1" dirty="0"/>
              <a:t>Genotypes in UAE nationals</a:t>
            </a:r>
          </a:p>
        </p:txBody>
      </p:sp>
      <p:graphicFrame>
        <p:nvGraphicFramePr>
          <p:cNvPr id="192515" name="Object 3"/>
          <p:cNvGraphicFramePr>
            <a:graphicFrameLocks noGrp="1" noChangeAspect="1"/>
          </p:cNvGraphicFramePr>
          <p:nvPr>
            <p:ph idx="1"/>
          </p:nvPr>
        </p:nvGraphicFramePr>
        <p:xfrm>
          <a:off x="1016000" y="1790700"/>
          <a:ext cx="10718800" cy="4019550"/>
        </p:xfrm>
        <a:graphic>
          <a:graphicData uri="http://schemas.openxmlformats.org/presentationml/2006/ole">
            <p:oleObj spid="_x0000_s535554" name="Chart" r:id="rId3" imgW="7581900" imgH="3791102" progId="Excel.Sheet.8">
              <p:embed/>
            </p:oleObj>
          </a:graphicData>
        </a:graphic>
      </p:graphicFrame>
      <p:sp>
        <p:nvSpPr>
          <p:cNvPr id="192516" name="Text Box 4"/>
          <p:cNvSpPr txBox="1">
            <a:spLocks noChangeArrowheads="1"/>
          </p:cNvSpPr>
          <p:nvPr/>
        </p:nvSpPr>
        <p:spPr bwMode="auto">
          <a:xfrm>
            <a:off x="609600" y="6400800"/>
            <a:ext cx="6908800" cy="304800"/>
          </a:xfrm>
          <a:prstGeom prst="rect">
            <a:avLst/>
          </a:prstGeom>
          <a:noFill/>
          <a:ln w="9525">
            <a:noFill/>
            <a:miter lim="800000"/>
            <a:headEnd/>
            <a:tailEnd/>
          </a:ln>
          <a:effectLst/>
        </p:spPr>
        <p:txBody>
          <a:bodyPr>
            <a:spAutoFit/>
          </a:bodyPr>
          <a:lstStyle/>
          <a:p>
            <a:pPr eaLnBrk="1" hangingPunct="1">
              <a:spcBef>
                <a:spcPct val="50000"/>
              </a:spcBef>
            </a:pPr>
            <a:r>
              <a:rPr lang="en-US" sz="1400" i="1">
                <a:latin typeface="Times New Roman" pitchFamily="18" charset="0"/>
                <a:cs typeface="Times New Roman" pitchFamily="18" charset="0"/>
              </a:rPr>
              <a:t>Awadh S, Jazeera Hospital AXD 2004</a:t>
            </a:r>
          </a:p>
        </p:txBody>
      </p:sp>
    </p:spTree>
    <p:extLst>
      <p:ext uri="{BB962C8B-B14F-4D97-AF65-F5344CB8AC3E}">
        <p14:creationId xmlns:p14="http://schemas.microsoft.com/office/powerpoint/2010/main" xmlns="" val="9208415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3538" name="Rectangle 2"/>
          <p:cNvSpPr>
            <a:spLocks noGrp="1" noRot="1" noChangeArrowheads="1"/>
          </p:cNvSpPr>
          <p:nvPr>
            <p:ph type="title"/>
          </p:nvPr>
        </p:nvSpPr>
        <p:spPr>
          <a:xfrm>
            <a:off x="2032001" y="228600"/>
            <a:ext cx="7912100" cy="1104900"/>
          </a:xfrm>
          <a:noFill/>
          <a:ln/>
          <a:effectLst>
            <a:outerShdw dist="35921" dir="2700000" algn="ctr" rotWithShape="0">
              <a:schemeClr val="bg2"/>
            </a:outerShdw>
          </a:effectLst>
        </p:spPr>
        <p:txBody>
          <a:bodyPr lIns="90488" tIns="44450" rIns="90488" bIns="44450" anchor="b"/>
          <a:lstStyle/>
          <a:p>
            <a:r>
              <a:rPr lang="en-GB" sz="3600" b="1" dirty="0"/>
              <a:t>Hepatitis C Prevalence in Blood Donors</a:t>
            </a:r>
          </a:p>
        </p:txBody>
      </p:sp>
      <p:sp>
        <p:nvSpPr>
          <p:cNvPr id="193539" name="Rectangle 3"/>
          <p:cNvSpPr>
            <a:spLocks noGrp="1" noRot="1" noChangeArrowheads="1"/>
          </p:cNvSpPr>
          <p:nvPr>
            <p:ph type="body" idx="1"/>
          </p:nvPr>
        </p:nvSpPr>
        <p:spPr>
          <a:xfrm>
            <a:off x="912285" y="1557338"/>
            <a:ext cx="10841567" cy="4248150"/>
          </a:xfrm>
          <a:noFill/>
          <a:ln/>
          <a:effectLst>
            <a:outerShdw dist="35921" dir="2700000" algn="ctr" rotWithShape="0">
              <a:schemeClr val="bg2"/>
            </a:outerShdw>
          </a:effectLst>
        </p:spPr>
        <p:txBody>
          <a:bodyPr lIns="90488" tIns="44450" rIns="90488" bIns="44450"/>
          <a:lstStyle/>
          <a:p>
            <a:pPr defTabSz="1392238">
              <a:lnSpc>
                <a:spcPct val="110000"/>
              </a:lnSpc>
              <a:buFont typeface="Wingdings" pitchFamily="2" charset="2"/>
              <a:buNone/>
              <a:tabLst>
                <a:tab pos="1136650" algn="l"/>
                <a:tab pos="3525838" algn="l"/>
              </a:tabLst>
            </a:pPr>
            <a:r>
              <a:rPr lang="en-GB" sz="2800" dirty="0">
                <a:solidFill>
                  <a:schemeClr val="tx2"/>
                </a:solidFill>
              </a:rPr>
              <a:t>Reported from:</a:t>
            </a:r>
            <a:r>
              <a:rPr lang="en-GB" sz="2800" dirty="0"/>
              <a:t>	</a:t>
            </a:r>
          </a:p>
          <a:p>
            <a:pPr defTabSz="1392238">
              <a:lnSpc>
                <a:spcPct val="110000"/>
              </a:lnSpc>
              <a:buFont typeface="Wingdings" pitchFamily="2" charset="2"/>
              <a:buNone/>
              <a:tabLst>
                <a:tab pos="1136650" algn="l"/>
                <a:tab pos="3525838" algn="l"/>
              </a:tabLst>
            </a:pPr>
            <a:r>
              <a:rPr lang="en-GB" sz="2800" dirty="0"/>
              <a:t>USA				0.5%</a:t>
            </a:r>
          </a:p>
          <a:p>
            <a:pPr defTabSz="1392238">
              <a:lnSpc>
                <a:spcPct val="110000"/>
              </a:lnSpc>
              <a:buFont typeface="Wingdings" pitchFamily="2" charset="2"/>
              <a:buNone/>
              <a:tabLst>
                <a:tab pos="1136650" algn="l"/>
                <a:tab pos="3525838" algn="l"/>
              </a:tabLst>
            </a:pPr>
            <a:r>
              <a:rPr lang="en-GB" sz="2800" dirty="0"/>
              <a:t>Canada			</a:t>
            </a:r>
            <a:r>
              <a:rPr lang="en-GB" sz="2800" dirty="0" smtClean="0"/>
              <a:t>                 0.6</a:t>
            </a:r>
            <a:r>
              <a:rPr lang="en-GB" sz="2800" dirty="0"/>
              <a:t>%	</a:t>
            </a:r>
          </a:p>
          <a:p>
            <a:pPr defTabSz="1392238">
              <a:lnSpc>
                <a:spcPct val="90000"/>
              </a:lnSpc>
              <a:buFont typeface="Wingdings" pitchFamily="2" charset="2"/>
              <a:buNone/>
              <a:tabLst>
                <a:tab pos="1136650" algn="l"/>
                <a:tab pos="3525838" algn="l"/>
              </a:tabLst>
            </a:pPr>
            <a:r>
              <a:rPr lang="en-GB" sz="2800" dirty="0"/>
              <a:t>Japan				1.4%</a:t>
            </a:r>
          </a:p>
          <a:p>
            <a:pPr defTabSz="1392238">
              <a:lnSpc>
                <a:spcPct val="90000"/>
              </a:lnSpc>
              <a:buFont typeface="Wingdings" pitchFamily="2" charset="2"/>
              <a:buNone/>
              <a:tabLst>
                <a:tab pos="1136650" algn="l"/>
                <a:tab pos="3525838" algn="l"/>
              </a:tabLst>
            </a:pPr>
            <a:r>
              <a:rPr lang="en-GB" sz="2800" dirty="0"/>
              <a:t>Korea				0.6%</a:t>
            </a:r>
          </a:p>
          <a:p>
            <a:pPr defTabSz="1392238">
              <a:lnSpc>
                <a:spcPct val="90000"/>
              </a:lnSpc>
              <a:buFont typeface="Wingdings" pitchFamily="2" charset="2"/>
              <a:buNone/>
              <a:tabLst>
                <a:tab pos="1136650" algn="l"/>
                <a:tab pos="3525838" algn="l"/>
              </a:tabLst>
            </a:pPr>
            <a:r>
              <a:rPr lang="en-GB" sz="2800" dirty="0"/>
              <a:t>Egypt				11-19%</a:t>
            </a:r>
          </a:p>
          <a:p>
            <a:pPr defTabSz="1392238">
              <a:lnSpc>
                <a:spcPct val="90000"/>
              </a:lnSpc>
              <a:buFont typeface="Wingdings" pitchFamily="2" charset="2"/>
              <a:buNone/>
              <a:tabLst>
                <a:tab pos="1136650" algn="l"/>
                <a:tab pos="3525838" algn="l"/>
              </a:tabLst>
            </a:pPr>
            <a:r>
              <a:rPr lang="en-GB" sz="2800" dirty="0"/>
              <a:t>Australia			0.4%</a:t>
            </a:r>
          </a:p>
          <a:p>
            <a:pPr defTabSz="1392238">
              <a:lnSpc>
                <a:spcPct val="90000"/>
              </a:lnSpc>
              <a:buFont typeface="Wingdings" pitchFamily="2" charset="2"/>
              <a:buNone/>
              <a:tabLst>
                <a:tab pos="1136650" algn="l"/>
                <a:tab pos="3525838" algn="l"/>
              </a:tabLst>
            </a:pPr>
            <a:r>
              <a:rPr lang="en-GB" sz="2800" dirty="0"/>
              <a:t>UAE *                                              </a:t>
            </a:r>
            <a:r>
              <a:rPr lang="en-GB" sz="2800" dirty="0" smtClean="0"/>
              <a:t>            </a:t>
            </a:r>
            <a:r>
              <a:rPr lang="en-GB" sz="2800" dirty="0"/>
              <a:t>0.7%</a:t>
            </a:r>
          </a:p>
          <a:p>
            <a:pPr defTabSz="1392238">
              <a:lnSpc>
                <a:spcPct val="140000"/>
              </a:lnSpc>
              <a:buFont typeface="Wingdings" pitchFamily="2" charset="2"/>
              <a:buNone/>
              <a:tabLst>
                <a:tab pos="1136650" algn="l"/>
                <a:tab pos="3525838" algn="l"/>
              </a:tabLst>
            </a:pPr>
            <a:endParaRPr lang="en-GB" dirty="0"/>
          </a:p>
        </p:txBody>
      </p:sp>
      <p:pic>
        <p:nvPicPr>
          <p:cNvPr id="193540" name="Picture 4"/>
          <p:cNvPicPr>
            <a:picLocks noChangeArrowheads="1"/>
          </p:cNvPicPr>
          <p:nvPr/>
        </p:nvPicPr>
        <p:blipFill>
          <a:blip r:embed="rId3"/>
          <a:srcRect/>
          <a:stretch>
            <a:fillRect/>
          </a:stretch>
        </p:blipFill>
        <p:spPr bwMode="auto">
          <a:xfrm>
            <a:off x="10919885" y="5810251"/>
            <a:ext cx="893233" cy="684213"/>
          </a:xfrm>
          <a:prstGeom prst="rect">
            <a:avLst/>
          </a:prstGeom>
          <a:noFill/>
          <a:ln w="12700">
            <a:noFill/>
            <a:miter lim="800000"/>
            <a:headEnd/>
            <a:tailEnd/>
          </a:ln>
          <a:effectLst/>
        </p:spPr>
      </p:pic>
      <p:sp>
        <p:nvSpPr>
          <p:cNvPr id="193541" name="Text Box 5"/>
          <p:cNvSpPr txBox="1">
            <a:spLocks noChangeArrowheads="1"/>
          </p:cNvSpPr>
          <p:nvPr/>
        </p:nvSpPr>
        <p:spPr bwMode="auto">
          <a:xfrm>
            <a:off x="508000" y="6096000"/>
            <a:ext cx="9245600" cy="304800"/>
          </a:xfrm>
          <a:prstGeom prst="rect">
            <a:avLst/>
          </a:prstGeom>
          <a:noFill/>
          <a:ln w="9525">
            <a:noFill/>
            <a:miter lim="800000"/>
            <a:headEnd/>
            <a:tailEnd/>
          </a:ln>
          <a:effectLst/>
        </p:spPr>
        <p:txBody>
          <a:bodyPr>
            <a:spAutoFit/>
          </a:bodyPr>
          <a:lstStyle/>
          <a:p>
            <a:pPr eaLnBrk="1" hangingPunct="1">
              <a:spcBef>
                <a:spcPct val="50000"/>
              </a:spcBef>
            </a:pPr>
            <a:r>
              <a:rPr lang="en-US" sz="1400" i="1">
                <a:latin typeface="Times New Roman" pitchFamily="18" charset="0"/>
                <a:cs typeface="Times New Roman" pitchFamily="18" charset="0"/>
              </a:rPr>
              <a:t>Salem S. 4</a:t>
            </a:r>
            <a:r>
              <a:rPr lang="en-US" sz="1400" i="1" baseline="30000">
                <a:latin typeface="Times New Roman" pitchFamily="18" charset="0"/>
                <a:cs typeface="Times New Roman" pitchFamily="18" charset="0"/>
              </a:rPr>
              <a:t>th</a:t>
            </a:r>
            <a:r>
              <a:rPr lang="en-US" sz="1400" i="1">
                <a:latin typeface="Times New Roman" pitchFamily="18" charset="0"/>
                <a:cs typeface="Times New Roman" pitchFamily="18" charset="0"/>
              </a:rPr>
              <a:t> Emirates GI Conference 2002</a:t>
            </a:r>
          </a:p>
        </p:txBody>
      </p:sp>
    </p:spTree>
    <p:extLst>
      <p:ext uri="{BB962C8B-B14F-4D97-AF65-F5344CB8AC3E}">
        <p14:creationId xmlns:p14="http://schemas.microsoft.com/office/powerpoint/2010/main" xmlns="" val="45419180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3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3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3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3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35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35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935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9353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93541"/>
                                        </p:tgtEl>
                                        <p:attrNameLst>
                                          <p:attrName>style.visibility</p:attrName>
                                        </p:attrNameLst>
                                      </p:cBhvr>
                                      <p:to>
                                        <p:strVal val="visible"/>
                                      </p:to>
                                    </p:set>
                                    <p:animEffect transition="in" filter="box(in)">
                                      <p:cBhvr>
                                        <p:cTn id="39" dur="500"/>
                                        <p:tgtEl>
                                          <p:spTgt spid="193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build="p" autoUpdateAnimBg="0"/>
      <p:bldP spid="19354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rrowheads="1"/>
          </p:cNvSpPr>
          <p:nvPr>
            <p:ph type="title"/>
          </p:nvPr>
        </p:nvSpPr>
        <p:spPr>
          <a:xfrm>
            <a:off x="914400" y="381000"/>
            <a:ext cx="10363200" cy="1143000"/>
          </a:xfrm>
        </p:spPr>
        <p:txBody>
          <a:bodyPr/>
          <a:lstStyle/>
          <a:p>
            <a:r>
              <a:rPr lang="en-US" b="1" dirty="0"/>
              <a:t>GENOTYPE 4 SUBTYPES IN UAE </a:t>
            </a:r>
          </a:p>
        </p:txBody>
      </p:sp>
      <p:graphicFrame>
        <p:nvGraphicFramePr>
          <p:cNvPr id="195587" name="Object 3"/>
          <p:cNvGraphicFramePr>
            <a:graphicFrameLocks noGrp="1" noChangeAspect="1"/>
          </p:cNvGraphicFramePr>
          <p:nvPr>
            <p:ph sz="half" idx="2"/>
          </p:nvPr>
        </p:nvGraphicFramePr>
        <p:xfrm>
          <a:off x="2561167" y="1878013"/>
          <a:ext cx="6991351" cy="4043362"/>
        </p:xfrm>
        <a:graphic>
          <a:graphicData uri="http://schemas.openxmlformats.org/presentationml/2006/ole">
            <p:oleObj spid="_x0000_s536578" name="Chart" r:id="rId3" imgW="4819802" imgH="3800551" progId="Excel.Sheet.8">
              <p:embed/>
            </p:oleObj>
          </a:graphicData>
        </a:graphic>
      </p:graphicFrame>
    </p:spTree>
    <p:extLst>
      <p:ext uri="{BB962C8B-B14F-4D97-AF65-F5344CB8AC3E}">
        <p14:creationId xmlns:p14="http://schemas.microsoft.com/office/powerpoint/2010/main" xmlns="" val="18649094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rrowheads="1"/>
          </p:cNvSpPr>
          <p:nvPr>
            <p:ph type="title"/>
          </p:nvPr>
        </p:nvSpPr>
        <p:spPr/>
        <p:txBody>
          <a:bodyPr/>
          <a:lstStyle/>
          <a:p>
            <a:r>
              <a:rPr lang="en-US" b="1" dirty="0"/>
              <a:t>GENOTYPE 4 SUBTYPES</a:t>
            </a:r>
          </a:p>
        </p:txBody>
      </p:sp>
      <p:sp>
        <p:nvSpPr>
          <p:cNvPr id="196611" name="Rectangle 3"/>
          <p:cNvSpPr>
            <a:spLocks noGrp="1" noRot="1" noChangeArrowheads="1"/>
          </p:cNvSpPr>
          <p:nvPr>
            <p:ph type="body" idx="1"/>
          </p:nvPr>
        </p:nvSpPr>
        <p:spPr>
          <a:xfrm>
            <a:off x="431801" y="1676400"/>
            <a:ext cx="11358033" cy="4344988"/>
          </a:xfrm>
        </p:spPr>
        <p:txBody>
          <a:bodyPr/>
          <a:lstStyle/>
          <a:p>
            <a:pPr>
              <a:lnSpc>
                <a:spcPct val="90000"/>
              </a:lnSpc>
            </a:pPr>
            <a:r>
              <a:rPr lang="en-US" sz="2800" dirty="0"/>
              <a:t>Non-European countries (Central Africa or the Middle East), living in France were mainly infected with       </a:t>
            </a:r>
            <a:r>
              <a:rPr lang="en-US" sz="2800" dirty="0">
                <a:effectLst/>
              </a:rPr>
              <a:t>G4 subtypes</a:t>
            </a:r>
            <a:r>
              <a:rPr lang="en-US" sz="2800" dirty="0"/>
              <a:t> 4f, 4k, 4r</a:t>
            </a:r>
          </a:p>
          <a:p>
            <a:pPr>
              <a:lnSpc>
                <a:spcPct val="90000"/>
              </a:lnSpc>
              <a:buFont typeface="Wingdings" pitchFamily="2" charset="2"/>
              <a:buNone/>
            </a:pPr>
            <a:endParaRPr lang="en-US" sz="2800" dirty="0"/>
          </a:p>
          <a:p>
            <a:pPr>
              <a:lnSpc>
                <a:spcPct val="90000"/>
              </a:lnSpc>
            </a:pPr>
            <a:r>
              <a:rPr lang="en-US" sz="2800" dirty="0">
                <a:solidFill>
                  <a:srgbClr val="FF0000"/>
                </a:solidFill>
                <a:effectLst/>
              </a:rPr>
              <a:t>Egypt :-           G4 subtypes 4a, 4d, </a:t>
            </a:r>
            <a:r>
              <a:rPr lang="en-US" sz="2800" dirty="0" smtClean="0">
                <a:solidFill>
                  <a:srgbClr val="FF0000"/>
                </a:solidFill>
                <a:effectLst/>
              </a:rPr>
              <a:t>4c</a:t>
            </a:r>
            <a:endParaRPr lang="en-US" sz="2800" dirty="0">
              <a:solidFill>
                <a:srgbClr val="FF0000"/>
              </a:solidFill>
              <a:effectLst/>
            </a:endParaRPr>
          </a:p>
          <a:p>
            <a:pPr>
              <a:lnSpc>
                <a:spcPct val="90000"/>
              </a:lnSpc>
            </a:pPr>
            <a:endParaRPr lang="en-US" sz="2800" dirty="0">
              <a:effectLst/>
            </a:endParaRPr>
          </a:p>
          <a:p>
            <a:pPr>
              <a:lnSpc>
                <a:spcPct val="90000"/>
              </a:lnSpc>
            </a:pPr>
            <a:r>
              <a:rPr lang="en-US" sz="2800" b="1" dirty="0">
                <a:effectLst/>
              </a:rPr>
              <a:t>Saudi Arabia ;- G 4c /4d [</a:t>
            </a:r>
            <a:r>
              <a:rPr lang="en-US" sz="2800" b="1" dirty="0"/>
              <a:t>33%;]</a:t>
            </a:r>
            <a:r>
              <a:rPr lang="en-US" sz="2800" b="1" dirty="0">
                <a:effectLst/>
              </a:rPr>
              <a:t>,4h [</a:t>
            </a:r>
            <a:r>
              <a:rPr lang="en-US" sz="2800" b="1" dirty="0"/>
              <a:t>14%];</a:t>
            </a:r>
            <a:r>
              <a:rPr lang="en-US" sz="2800" b="1" dirty="0">
                <a:effectLst/>
              </a:rPr>
              <a:t>,4e </a:t>
            </a:r>
            <a:r>
              <a:rPr lang="en-US" sz="2800" b="1" dirty="0"/>
              <a:t>7%;</a:t>
            </a:r>
          </a:p>
          <a:p>
            <a:pPr>
              <a:lnSpc>
                <a:spcPct val="90000"/>
              </a:lnSpc>
              <a:buFont typeface="Wingdings" pitchFamily="2" charset="2"/>
              <a:buNone/>
            </a:pPr>
            <a:r>
              <a:rPr lang="en-US" sz="2800" b="1" dirty="0"/>
              <a:t> </a:t>
            </a:r>
            <a:endParaRPr lang="en-US" sz="2800" b="1" dirty="0">
              <a:effectLst/>
            </a:endParaRPr>
          </a:p>
          <a:p>
            <a:pPr>
              <a:lnSpc>
                <a:spcPct val="90000"/>
              </a:lnSpc>
            </a:pPr>
            <a:r>
              <a:rPr lang="en-US" sz="2800" b="1" dirty="0">
                <a:solidFill>
                  <a:srgbClr val="FF0000"/>
                </a:solidFill>
                <a:effectLst/>
              </a:rPr>
              <a:t>UAE               G 4c /4d [</a:t>
            </a:r>
            <a:r>
              <a:rPr lang="en-US" sz="2800" b="1" dirty="0">
                <a:solidFill>
                  <a:srgbClr val="FF0000"/>
                </a:solidFill>
              </a:rPr>
              <a:t>42%];</a:t>
            </a:r>
            <a:r>
              <a:rPr lang="en-US" sz="2800" b="1" dirty="0">
                <a:solidFill>
                  <a:srgbClr val="FF0000"/>
                </a:solidFill>
                <a:effectLst/>
              </a:rPr>
              <a:t>,4h [</a:t>
            </a:r>
            <a:r>
              <a:rPr lang="en-US" sz="2800" b="1" dirty="0">
                <a:solidFill>
                  <a:srgbClr val="FF0000"/>
                </a:solidFill>
              </a:rPr>
              <a:t>29%]; </a:t>
            </a:r>
            <a:r>
              <a:rPr lang="en-US" sz="2800" b="1" dirty="0">
                <a:solidFill>
                  <a:srgbClr val="FF0000"/>
                </a:solidFill>
                <a:effectLst/>
              </a:rPr>
              <a:t>4e [</a:t>
            </a:r>
            <a:r>
              <a:rPr lang="en-US" sz="2800" b="1" dirty="0">
                <a:solidFill>
                  <a:srgbClr val="FF0000"/>
                </a:solidFill>
              </a:rPr>
              <a:t>29%]; </a:t>
            </a:r>
          </a:p>
          <a:p>
            <a:pPr>
              <a:lnSpc>
                <a:spcPct val="90000"/>
              </a:lnSpc>
            </a:pPr>
            <a:endParaRPr lang="en-US" sz="2800" b="1" dirty="0"/>
          </a:p>
          <a:p>
            <a:pPr>
              <a:lnSpc>
                <a:spcPct val="90000"/>
              </a:lnSpc>
            </a:pPr>
            <a:endParaRPr lang="en-US" sz="2800" b="1" dirty="0">
              <a:effectLst/>
            </a:endParaRPr>
          </a:p>
          <a:p>
            <a:pPr>
              <a:lnSpc>
                <a:spcPct val="90000"/>
              </a:lnSpc>
            </a:pPr>
            <a:endParaRPr lang="en-US" sz="2800" b="1" dirty="0">
              <a:effectLst/>
            </a:endParaRPr>
          </a:p>
        </p:txBody>
      </p:sp>
    </p:spTree>
    <p:extLst>
      <p:ext uri="{BB962C8B-B14F-4D97-AF65-F5344CB8AC3E}">
        <p14:creationId xmlns:p14="http://schemas.microsoft.com/office/powerpoint/2010/main" xmlns="" val="31705366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rrowheads="1"/>
          </p:cNvSpPr>
          <p:nvPr>
            <p:ph type="title"/>
          </p:nvPr>
        </p:nvSpPr>
        <p:spPr/>
        <p:txBody>
          <a:bodyPr/>
          <a:lstStyle/>
          <a:p>
            <a:r>
              <a:rPr lang="en-US" sz="3600">
                <a:latin typeface="Times New Roman" pitchFamily="18" charset="0"/>
                <a:cs typeface="Times New Roman" pitchFamily="18" charset="0"/>
              </a:rPr>
              <a:t>HCV genotype</a:t>
            </a:r>
          </a:p>
        </p:txBody>
      </p:sp>
      <p:sp>
        <p:nvSpPr>
          <p:cNvPr id="197635" name="Rectangle 3"/>
          <p:cNvSpPr>
            <a:spLocks noGrp="1" noRot="1" noChangeArrowheads="1"/>
          </p:cNvSpPr>
          <p:nvPr>
            <p:ph type="body" idx="1"/>
          </p:nvPr>
        </p:nvSpPr>
        <p:spPr>
          <a:solidFill>
            <a:schemeClr val="bg2"/>
          </a:solidFill>
        </p:spPr>
        <p:txBody>
          <a:bodyPr/>
          <a:lstStyle/>
          <a:p>
            <a:r>
              <a:rPr lang="en-US" dirty="0">
                <a:latin typeface="Times New Roman" pitchFamily="18" charset="0"/>
                <a:cs typeface="Times New Roman" pitchFamily="18" charset="0"/>
              </a:rPr>
              <a:t>HCV genotype…  </a:t>
            </a:r>
            <a:r>
              <a:rPr lang="en-US" dirty="0">
                <a:solidFill>
                  <a:srgbClr val="FF0000"/>
                </a:solidFill>
                <a:latin typeface="Times New Roman" pitchFamily="18" charset="0"/>
                <a:cs typeface="Times New Roman" pitchFamily="18" charset="0"/>
              </a:rPr>
              <a:t>54.3% 4a</a:t>
            </a:r>
          </a:p>
          <a:p>
            <a:pPr>
              <a:buFont typeface="Wingdings" pitchFamily="2" charset="2"/>
              <a:buNone/>
            </a:pPr>
            <a:r>
              <a:rPr lang="en-US" dirty="0">
                <a:solidFill>
                  <a:srgbClr val="FF0000"/>
                </a:solidFill>
                <a:latin typeface="Times New Roman" pitchFamily="18" charset="0"/>
                <a:cs typeface="Times New Roman" pitchFamily="18" charset="0"/>
              </a:rPr>
              <a:t>                                  28.7% 4b/c</a:t>
            </a:r>
          </a:p>
          <a:p>
            <a:pPr>
              <a:buFont typeface="Wingdings" pitchFamily="2" charset="2"/>
              <a:buNone/>
            </a:pPr>
            <a:r>
              <a:rPr lang="en-US" dirty="0">
                <a:solidFill>
                  <a:srgbClr val="FF0000"/>
                </a:solidFill>
                <a:latin typeface="Times New Roman" pitchFamily="18" charset="0"/>
                <a:cs typeface="Times New Roman" pitchFamily="18" charset="0"/>
              </a:rPr>
              <a:t>                                  14.9% 1</a:t>
            </a:r>
          </a:p>
          <a:p>
            <a:pPr>
              <a:buFont typeface="Wingdings" pitchFamily="2" charset="2"/>
              <a:buNone/>
            </a:pPr>
            <a:r>
              <a:rPr lang="en-US" dirty="0">
                <a:solidFill>
                  <a:srgbClr val="FF0000"/>
                </a:solidFill>
                <a:latin typeface="Times New Roman" pitchFamily="18" charset="0"/>
                <a:cs typeface="Times New Roman" pitchFamily="18" charset="0"/>
              </a:rPr>
              <a:t>                                   0.5%  2</a:t>
            </a:r>
          </a:p>
          <a:p>
            <a:pPr>
              <a:buFont typeface="Wingdings" pitchFamily="2" charset="2"/>
              <a:buNone/>
            </a:pPr>
            <a:r>
              <a:rPr lang="en-US" dirty="0">
                <a:solidFill>
                  <a:srgbClr val="FF0000"/>
                </a:solidFill>
                <a:latin typeface="Times New Roman" pitchFamily="18" charset="0"/>
                <a:cs typeface="Times New Roman" pitchFamily="18" charset="0"/>
              </a:rPr>
              <a:t>                                   1.1%  3</a:t>
            </a:r>
          </a:p>
          <a:p>
            <a:pPr algn="r">
              <a:buFont typeface="Wingdings" pitchFamily="2" charset="2"/>
              <a:buNone/>
            </a:pPr>
            <a:r>
              <a:rPr lang="en-US" sz="2400" dirty="0">
                <a:solidFill>
                  <a:srgbClr val="FF9933"/>
                </a:solidFill>
                <a:latin typeface="Times New Roman" pitchFamily="18" charset="0"/>
                <a:cs typeface="Times New Roman" pitchFamily="18" charset="0"/>
              </a:rPr>
              <a:t>Frank et al . In press</a:t>
            </a:r>
          </a:p>
        </p:txBody>
      </p:sp>
    </p:spTree>
    <p:extLst>
      <p:ext uri="{BB962C8B-B14F-4D97-AF65-F5344CB8AC3E}">
        <p14:creationId xmlns:p14="http://schemas.microsoft.com/office/powerpoint/2010/main" xmlns="" val="27029705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rrowheads="1"/>
          </p:cNvSpPr>
          <p:nvPr>
            <p:ph type="ctrTitle"/>
          </p:nvPr>
        </p:nvSpPr>
        <p:spPr>
          <a:xfrm>
            <a:off x="2032000" y="533400"/>
            <a:ext cx="9550400" cy="4495800"/>
          </a:xfrm>
        </p:spPr>
        <p:txBody>
          <a:bodyPr/>
          <a:lstStyle/>
          <a:p>
            <a:pPr algn="l"/>
            <a:r>
              <a:rPr lang="en-US" sz="6600" b="1" i="1" dirty="0">
                <a:solidFill>
                  <a:schemeClr val="tx1"/>
                </a:solidFill>
              </a:rPr>
              <a:t>  </a:t>
            </a:r>
            <a:endParaRPr lang="en-US" sz="7200" b="1" dirty="0">
              <a:solidFill>
                <a:srgbClr val="FFFF00"/>
              </a:solidFill>
              <a:latin typeface="Verdana" pitchFamily="34" charset="0"/>
            </a:endParaRPr>
          </a:p>
        </p:txBody>
      </p:sp>
      <p:sp>
        <p:nvSpPr>
          <p:cNvPr id="198659" name="Rectangle 3"/>
          <p:cNvSpPr>
            <a:spLocks noChangeArrowheads="1"/>
          </p:cNvSpPr>
          <p:nvPr/>
        </p:nvSpPr>
        <p:spPr bwMode="auto">
          <a:xfrm>
            <a:off x="812800" y="609600"/>
            <a:ext cx="10871200" cy="1066800"/>
          </a:xfrm>
          <a:prstGeom prst="rect">
            <a:avLst/>
          </a:prstGeom>
          <a:noFill/>
          <a:ln w="9525">
            <a:noFill/>
            <a:miter lim="800000"/>
            <a:headEnd/>
            <a:tailEnd/>
          </a:ln>
          <a:effectLst/>
        </p:spPr>
        <p:txBody>
          <a:bodyPr>
            <a:spAutoFit/>
          </a:bodyPr>
          <a:lstStyle/>
          <a:p>
            <a:pPr eaLnBrk="1" hangingPunct="1"/>
            <a:r>
              <a:rPr lang="en-US" sz="3200" dirty="0">
                <a:latin typeface="Times New Roman" pitchFamily="18" charset="0"/>
                <a:cs typeface="Times New Roman" pitchFamily="18" charset="0"/>
              </a:rPr>
              <a:t>        HCV in National Rehabilitation Center</a:t>
            </a:r>
          </a:p>
          <a:p>
            <a:pPr eaLnBrk="1" hangingPunct="1"/>
            <a:r>
              <a:rPr lang="en-US" sz="3200" dirty="0">
                <a:latin typeface="Times New Roman" pitchFamily="18" charset="0"/>
                <a:cs typeface="Times New Roman" pitchFamily="18" charset="0"/>
              </a:rPr>
              <a:t>                      Abu Dhabi, 2003-2004</a:t>
            </a:r>
          </a:p>
        </p:txBody>
      </p:sp>
      <p:sp>
        <p:nvSpPr>
          <p:cNvPr id="198660" name="Text Box 4"/>
          <p:cNvSpPr txBox="1">
            <a:spLocks noChangeArrowheads="1"/>
          </p:cNvSpPr>
          <p:nvPr/>
        </p:nvSpPr>
        <p:spPr bwMode="auto">
          <a:xfrm>
            <a:off x="1524001" y="2438401"/>
            <a:ext cx="6677405" cy="523220"/>
          </a:xfrm>
          <a:prstGeom prst="rect">
            <a:avLst/>
          </a:prstGeom>
          <a:noFill/>
          <a:ln w="9525">
            <a:noFill/>
            <a:miter lim="800000"/>
            <a:headEnd/>
            <a:tailEnd/>
          </a:ln>
          <a:effectLst/>
        </p:spPr>
        <p:txBody>
          <a:bodyPr wrap="none">
            <a:spAutoFit/>
          </a:bodyPr>
          <a:lstStyle/>
          <a:p>
            <a:pPr eaLnBrk="1" hangingPunct="1"/>
            <a:r>
              <a:rPr lang="en-US" sz="2800" b="1">
                <a:latin typeface="Times New Roman" pitchFamily="18" charset="0"/>
                <a:cs typeface="Times New Roman" pitchFamily="18" charset="0"/>
              </a:rPr>
              <a:t>Total number of HCV patients :- 20 (31%)</a:t>
            </a:r>
          </a:p>
        </p:txBody>
      </p:sp>
      <p:sp>
        <p:nvSpPr>
          <p:cNvPr id="198661" name="Text Box 5"/>
          <p:cNvSpPr txBox="1">
            <a:spLocks noChangeArrowheads="1"/>
          </p:cNvSpPr>
          <p:nvPr/>
        </p:nvSpPr>
        <p:spPr bwMode="auto">
          <a:xfrm>
            <a:off x="1524001" y="3378200"/>
            <a:ext cx="7886700" cy="519113"/>
          </a:xfrm>
          <a:prstGeom prst="rect">
            <a:avLst/>
          </a:prstGeom>
          <a:noFill/>
          <a:ln w="9525">
            <a:noFill/>
            <a:miter lim="800000"/>
            <a:headEnd/>
            <a:tailEnd/>
          </a:ln>
          <a:effectLst/>
        </p:spPr>
        <p:txBody>
          <a:bodyPr>
            <a:spAutoFit/>
          </a:bodyPr>
          <a:lstStyle/>
          <a:p>
            <a:pPr eaLnBrk="1" hangingPunct="1"/>
            <a:r>
              <a:rPr lang="en-US" sz="2800" b="1">
                <a:latin typeface="Times New Roman" pitchFamily="18" charset="0"/>
                <a:cs typeface="Times New Roman" pitchFamily="18" charset="0"/>
              </a:rPr>
              <a:t>Total number of IV drug addicts:- 23</a:t>
            </a:r>
          </a:p>
        </p:txBody>
      </p:sp>
      <p:sp>
        <p:nvSpPr>
          <p:cNvPr id="198662" name="Text Box 6"/>
          <p:cNvSpPr txBox="1">
            <a:spLocks noChangeArrowheads="1"/>
          </p:cNvSpPr>
          <p:nvPr/>
        </p:nvSpPr>
        <p:spPr bwMode="auto">
          <a:xfrm>
            <a:off x="5668434" y="1565275"/>
            <a:ext cx="896399" cy="461665"/>
          </a:xfrm>
          <a:prstGeom prst="rect">
            <a:avLst/>
          </a:prstGeom>
          <a:noFill/>
          <a:ln w="9525">
            <a:noFill/>
            <a:miter lim="800000"/>
            <a:headEnd/>
            <a:tailEnd/>
          </a:ln>
          <a:effectLst/>
        </p:spPr>
        <p:txBody>
          <a:bodyPr wrap="none">
            <a:spAutoFit/>
          </a:bodyPr>
          <a:lstStyle/>
          <a:p>
            <a:pPr eaLnBrk="1" hangingPunct="1"/>
            <a:r>
              <a:rPr lang="en-US" sz="2400">
                <a:latin typeface="Times New Roman" pitchFamily="18" charset="0"/>
                <a:cs typeface="Times New Roman" pitchFamily="18" charset="0"/>
              </a:rPr>
              <a:t>n= 64</a:t>
            </a:r>
          </a:p>
        </p:txBody>
      </p:sp>
      <p:sp>
        <p:nvSpPr>
          <p:cNvPr id="198663" name="AutoShape 7"/>
          <p:cNvSpPr>
            <a:spLocks noChangeArrowheads="1"/>
          </p:cNvSpPr>
          <p:nvPr/>
        </p:nvSpPr>
        <p:spPr bwMode="auto">
          <a:xfrm>
            <a:off x="9042401" y="3810000"/>
            <a:ext cx="977900" cy="1214438"/>
          </a:xfrm>
          <a:prstGeom prst="curvedLeftArrow">
            <a:avLst>
              <a:gd name="adj1" fmla="val 33117"/>
              <a:gd name="adj2" fmla="val 66234"/>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198664" name="AutoShape 8"/>
          <p:cNvSpPr>
            <a:spLocks noChangeArrowheads="1"/>
          </p:cNvSpPr>
          <p:nvPr/>
        </p:nvSpPr>
        <p:spPr bwMode="auto">
          <a:xfrm>
            <a:off x="812801" y="3886200"/>
            <a:ext cx="977900" cy="1214438"/>
          </a:xfrm>
          <a:prstGeom prst="curvedRightArrow">
            <a:avLst>
              <a:gd name="adj1" fmla="val 33117"/>
              <a:gd name="adj2" fmla="val 66234"/>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198665" name="Text Box 9"/>
          <p:cNvSpPr txBox="1">
            <a:spLocks noChangeArrowheads="1"/>
          </p:cNvSpPr>
          <p:nvPr/>
        </p:nvSpPr>
        <p:spPr bwMode="auto">
          <a:xfrm>
            <a:off x="406401" y="5029200"/>
            <a:ext cx="3201517" cy="461665"/>
          </a:xfrm>
          <a:prstGeom prst="rect">
            <a:avLst/>
          </a:prstGeom>
          <a:noFill/>
          <a:ln w="9525">
            <a:noFill/>
            <a:miter lim="800000"/>
            <a:headEnd/>
            <a:tailEnd/>
          </a:ln>
          <a:effectLst/>
        </p:spPr>
        <p:txBody>
          <a:bodyPr wrap="none">
            <a:spAutoFit/>
          </a:bodyPr>
          <a:lstStyle/>
          <a:p>
            <a:pPr eaLnBrk="1" hangingPunct="1"/>
            <a:r>
              <a:rPr lang="en-US" sz="2400" b="1">
                <a:latin typeface="Times New Roman" pitchFamily="18" charset="0"/>
                <a:cs typeface="Times New Roman" pitchFamily="18" charset="0"/>
              </a:rPr>
              <a:t>Hepatitis -ve patients 3</a:t>
            </a:r>
          </a:p>
        </p:txBody>
      </p:sp>
      <p:sp>
        <p:nvSpPr>
          <p:cNvPr id="198666" name="Text Box 10"/>
          <p:cNvSpPr txBox="1">
            <a:spLocks noChangeArrowheads="1"/>
          </p:cNvSpPr>
          <p:nvPr/>
        </p:nvSpPr>
        <p:spPr bwMode="auto">
          <a:xfrm>
            <a:off x="7213601" y="4876800"/>
            <a:ext cx="3427541" cy="461665"/>
          </a:xfrm>
          <a:prstGeom prst="rect">
            <a:avLst/>
          </a:prstGeom>
          <a:noFill/>
          <a:ln w="9525">
            <a:noFill/>
            <a:miter lim="800000"/>
            <a:headEnd/>
            <a:tailEnd/>
          </a:ln>
          <a:effectLst/>
        </p:spPr>
        <p:txBody>
          <a:bodyPr wrap="none">
            <a:spAutoFit/>
          </a:bodyPr>
          <a:lstStyle/>
          <a:p>
            <a:pPr eaLnBrk="1" hangingPunct="1"/>
            <a:r>
              <a:rPr lang="en-US" sz="2400" b="1">
                <a:latin typeface="Times New Roman" pitchFamily="18" charset="0"/>
                <a:cs typeface="Times New Roman" pitchFamily="18" charset="0"/>
              </a:rPr>
              <a:t>Hepatitis +ve patients 20</a:t>
            </a:r>
          </a:p>
        </p:txBody>
      </p:sp>
      <p:sp>
        <p:nvSpPr>
          <p:cNvPr id="198667" name="Line 11"/>
          <p:cNvSpPr>
            <a:spLocks noChangeShapeType="1"/>
          </p:cNvSpPr>
          <p:nvPr/>
        </p:nvSpPr>
        <p:spPr bwMode="auto">
          <a:xfrm>
            <a:off x="9042400" y="5334000"/>
            <a:ext cx="0" cy="381000"/>
          </a:xfrm>
          <a:prstGeom prst="line">
            <a:avLst/>
          </a:prstGeom>
          <a:noFill/>
          <a:ln w="57150">
            <a:solidFill>
              <a:schemeClr val="tx1"/>
            </a:solidFill>
            <a:round/>
            <a:headEnd/>
            <a:tailEnd/>
          </a:ln>
          <a:effectLst/>
        </p:spPr>
        <p:txBody>
          <a:bodyPr wrap="none"/>
          <a:lstStyle/>
          <a:p>
            <a:endParaRPr lang="en-US"/>
          </a:p>
        </p:txBody>
      </p:sp>
      <p:sp>
        <p:nvSpPr>
          <p:cNvPr id="198668" name="Line 12"/>
          <p:cNvSpPr>
            <a:spLocks noChangeShapeType="1"/>
          </p:cNvSpPr>
          <p:nvPr/>
        </p:nvSpPr>
        <p:spPr bwMode="auto">
          <a:xfrm flipV="1">
            <a:off x="5892800" y="5715000"/>
            <a:ext cx="4572000" cy="0"/>
          </a:xfrm>
          <a:prstGeom prst="line">
            <a:avLst/>
          </a:prstGeom>
          <a:noFill/>
          <a:ln w="38100">
            <a:solidFill>
              <a:schemeClr val="tx1"/>
            </a:solidFill>
            <a:round/>
            <a:headEnd/>
            <a:tailEnd/>
          </a:ln>
          <a:effectLst/>
        </p:spPr>
        <p:txBody>
          <a:bodyPr wrap="none"/>
          <a:lstStyle/>
          <a:p>
            <a:endParaRPr lang="en-US"/>
          </a:p>
        </p:txBody>
      </p:sp>
      <p:sp>
        <p:nvSpPr>
          <p:cNvPr id="198669" name="Rectangle 13"/>
          <p:cNvSpPr>
            <a:spLocks noChangeArrowheads="1"/>
          </p:cNvSpPr>
          <p:nvPr/>
        </p:nvSpPr>
        <p:spPr bwMode="auto">
          <a:xfrm>
            <a:off x="4267200" y="6096000"/>
            <a:ext cx="3352800" cy="533400"/>
          </a:xfrm>
          <a:prstGeom prst="rect">
            <a:avLst/>
          </a:prstGeom>
          <a:solidFill>
            <a:srgbClr val="0000FF"/>
          </a:solidFill>
          <a:ln w="9525">
            <a:solidFill>
              <a:schemeClr val="tx1"/>
            </a:solidFill>
            <a:miter lim="800000"/>
            <a:headEnd/>
            <a:tailEnd/>
          </a:ln>
          <a:effectLst/>
        </p:spPr>
        <p:txBody>
          <a:bodyPr wrap="none" anchor="ctr"/>
          <a:lstStyle/>
          <a:p>
            <a:pPr algn="ctr" eaLnBrk="1" hangingPunct="1"/>
            <a:r>
              <a:rPr lang="en-US" sz="2400" b="1">
                <a:latin typeface="Times New Roman" pitchFamily="18" charset="0"/>
                <a:cs typeface="Times New Roman" pitchFamily="18" charset="0"/>
              </a:rPr>
              <a:t>HCV+ve 19(95%)</a:t>
            </a:r>
          </a:p>
        </p:txBody>
      </p:sp>
      <p:sp>
        <p:nvSpPr>
          <p:cNvPr id="198670" name="Rectangle 14"/>
          <p:cNvSpPr>
            <a:spLocks noChangeArrowheads="1"/>
          </p:cNvSpPr>
          <p:nvPr/>
        </p:nvSpPr>
        <p:spPr bwMode="auto">
          <a:xfrm>
            <a:off x="8534400" y="6096000"/>
            <a:ext cx="3352800" cy="533400"/>
          </a:xfrm>
          <a:prstGeom prst="rect">
            <a:avLst/>
          </a:prstGeom>
          <a:solidFill>
            <a:srgbClr val="0000FF"/>
          </a:solidFill>
          <a:ln w="9525">
            <a:solidFill>
              <a:schemeClr val="tx1"/>
            </a:solidFill>
            <a:miter lim="800000"/>
            <a:headEnd/>
            <a:tailEnd/>
          </a:ln>
          <a:effectLst/>
        </p:spPr>
        <p:txBody>
          <a:bodyPr wrap="none" anchor="ctr"/>
          <a:lstStyle/>
          <a:p>
            <a:pPr algn="ctr" eaLnBrk="1" hangingPunct="1"/>
            <a:r>
              <a:rPr lang="en-US" sz="2400" b="1">
                <a:latin typeface="Times New Roman" pitchFamily="18" charset="0"/>
                <a:cs typeface="Times New Roman" pitchFamily="18" charset="0"/>
              </a:rPr>
              <a:t>HBV+ve 1(5%)</a:t>
            </a:r>
          </a:p>
        </p:txBody>
      </p:sp>
      <p:sp>
        <p:nvSpPr>
          <p:cNvPr id="198671" name="Line 15"/>
          <p:cNvSpPr>
            <a:spLocks noChangeShapeType="1"/>
          </p:cNvSpPr>
          <p:nvPr/>
        </p:nvSpPr>
        <p:spPr bwMode="auto">
          <a:xfrm>
            <a:off x="5892800" y="5715000"/>
            <a:ext cx="0" cy="381000"/>
          </a:xfrm>
          <a:prstGeom prst="line">
            <a:avLst/>
          </a:prstGeom>
          <a:noFill/>
          <a:ln w="38100">
            <a:solidFill>
              <a:schemeClr val="tx1"/>
            </a:solidFill>
            <a:round/>
            <a:headEnd/>
            <a:tailEnd type="triangle" w="med" len="med"/>
          </a:ln>
          <a:effectLst/>
        </p:spPr>
        <p:txBody>
          <a:bodyPr wrap="none"/>
          <a:lstStyle/>
          <a:p>
            <a:endParaRPr lang="en-US"/>
          </a:p>
        </p:txBody>
      </p:sp>
      <p:sp>
        <p:nvSpPr>
          <p:cNvPr id="198672" name="Line 16"/>
          <p:cNvSpPr>
            <a:spLocks noChangeShapeType="1"/>
          </p:cNvSpPr>
          <p:nvPr/>
        </p:nvSpPr>
        <p:spPr bwMode="auto">
          <a:xfrm>
            <a:off x="10464800" y="5715000"/>
            <a:ext cx="0" cy="381000"/>
          </a:xfrm>
          <a:prstGeom prst="line">
            <a:avLst/>
          </a:prstGeom>
          <a:noFill/>
          <a:ln w="38100">
            <a:solidFill>
              <a:schemeClr val="tx1"/>
            </a:solidFill>
            <a:round/>
            <a:headEnd/>
            <a:tailEnd type="triangle" w="med" len="med"/>
          </a:ln>
          <a:effectLst/>
        </p:spPr>
        <p:txBody>
          <a:bodyPr wrap="none"/>
          <a:lstStyle/>
          <a:p>
            <a:endParaRPr lang="en-US"/>
          </a:p>
        </p:txBody>
      </p:sp>
    </p:spTree>
    <p:extLst>
      <p:ext uri="{BB962C8B-B14F-4D97-AF65-F5344CB8AC3E}">
        <p14:creationId xmlns:p14="http://schemas.microsoft.com/office/powerpoint/2010/main" xmlns="" val="18538246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rrowheads="1"/>
          </p:cNvSpPr>
          <p:nvPr>
            <p:ph type="title"/>
          </p:nvPr>
        </p:nvSpPr>
        <p:spPr>
          <a:xfrm>
            <a:off x="508000" y="381000"/>
            <a:ext cx="11074400" cy="1143000"/>
          </a:xfrm>
        </p:spPr>
        <p:txBody>
          <a:bodyPr>
            <a:normAutofit fontScale="90000"/>
          </a:bodyPr>
          <a:lstStyle/>
          <a:p>
            <a:r>
              <a:rPr lang="en-US" sz="4000" b="1" dirty="0"/>
              <a:t>ALT at presentation in UAE nationals with Hepatitis C-G4</a:t>
            </a:r>
          </a:p>
        </p:txBody>
      </p:sp>
      <p:graphicFrame>
        <p:nvGraphicFramePr>
          <p:cNvPr id="199683" name="Object 3"/>
          <p:cNvGraphicFramePr>
            <a:graphicFrameLocks noGrp="1" noChangeAspect="1"/>
          </p:cNvGraphicFramePr>
          <p:nvPr>
            <p:ph idx="1"/>
          </p:nvPr>
        </p:nvGraphicFramePr>
        <p:xfrm>
          <a:off x="1828800" y="1905000"/>
          <a:ext cx="9652000" cy="4267200"/>
        </p:xfrm>
        <a:graphic>
          <a:graphicData uri="http://schemas.openxmlformats.org/presentationml/2006/ole">
            <p:oleObj spid="_x0000_s537602" name="Chart" r:id="rId3" imgW="4800600" imgH="3581400" progId="Excel.Sheet.8">
              <p:embed/>
            </p:oleObj>
          </a:graphicData>
        </a:graphic>
      </p:graphicFrame>
    </p:spTree>
    <p:extLst>
      <p:ext uri="{BB962C8B-B14F-4D97-AF65-F5344CB8AC3E}">
        <p14:creationId xmlns:p14="http://schemas.microsoft.com/office/powerpoint/2010/main" xmlns="" val="25498438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rrowheads="1"/>
          </p:cNvSpPr>
          <p:nvPr>
            <p:ph type="title"/>
          </p:nvPr>
        </p:nvSpPr>
        <p:spPr>
          <a:xfrm>
            <a:off x="1016000" y="1066800"/>
            <a:ext cx="5486400" cy="1143000"/>
          </a:xfrm>
        </p:spPr>
        <p:txBody>
          <a:bodyPr/>
          <a:lstStyle/>
          <a:p>
            <a:r>
              <a:rPr lang="en-US" sz="2800" b="1" dirty="0"/>
              <a:t>UAE nationals blood transfusion induced Hepatitis C</a:t>
            </a:r>
            <a:r>
              <a:rPr lang="en-US" sz="2800" dirty="0"/>
              <a:t> </a:t>
            </a:r>
          </a:p>
        </p:txBody>
      </p:sp>
      <p:graphicFrame>
        <p:nvGraphicFramePr>
          <p:cNvPr id="200707" name="Object 3"/>
          <p:cNvGraphicFramePr>
            <a:graphicFrameLocks noGrp="1" noChangeAspect="1"/>
          </p:cNvGraphicFramePr>
          <p:nvPr>
            <p:ph sz="half" idx="1"/>
          </p:nvPr>
        </p:nvGraphicFramePr>
        <p:xfrm>
          <a:off x="239185" y="2636839"/>
          <a:ext cx="5219700" cy="3335337"/>
        </p:xfrm>
        <a:graphic>
          <a:graphicData uri="http://schemas.openxmlformats.org/presentationml/2006/ole">
            <p:oleObj spid="_x0000_s538626" name="Chart" r:id="rId3" imgW="4629302" imgH="3943502" progId="Excel.Sheet.8">
              <p:embed/>
            </p:oleObj>
          </a:graphicData>
        </a:graphic>
      </p:graphicFrame>
      <p:graphicFrame>
        <p:nvGraphicFramePr>
          <p:cNvPr id="200708" name="Object 4"/>
          <p:cNvGraphicFramePr>
            <a:graphicFrameLocks noGrp="1" noChangeAspect="1"/>
          </p:cNvGraphicFramePr>
          <p:nvPr>
            <p:ph sz="half" idx="2"/>
          </p:nvPr>
        </p:nvGraphicFramePr>
        <p:xfrm>
          <a:off x="5712884" y="2565400"/>
          <a:ext cx="6034616" cy="3517900"/>
        </p:xfrm>
        <a:graphic>
          <a:graphicData uri="http://schemas.openxmlformats.org/presentationml/2006/ole">
            <p:oleObj spid="_x0000_s538627" name="Chart" r:id="rId4" imgW="4448175" imgH="3457651" progId="Excel.Sheet.8">
              <p:embed/>
            </p:oleObj>
          </a:graphicData>
        </a:graphic>
      </p:graphicFrame>
      <p:sp>
        <p:nvSpPr>
          <p:cNvPr id="200709" name="Rectangle 5"/>
          <p:cNvSpPr>
            <a:spLocks noChangeArrowheads="1"/>
          </p:cNvSpPr>
          <p:nvPr/>
        </p:nvSpPr>
        <p:spPr bwMode="auto">
          <a:xfrm>
            <a:off x="6807200" y="1295400"/>
            <a:ext cx="5384800" cy="990600"/>
          </a:xfrm>
          <a:prstGeom prst="rect">
            <a:avLst/>
          </a:prstGeom>
          <a:noFill/>
          <a:ln w="9525">
            <a:noFill/>
            <a:miter lim="800000"/>
            <a:headEnd/>
            <a:tailEnd/>
          </a:ln>
          <a:effectLst/>
        </p:spPr>
        <p:txBody>
          <a:bodyPr lIns="92075" tIns="46038" rIns="92075" bIns="46038" anchor="ctr"/>
          <a:lstStyle/>
          <a:p>
            <a:pPr algn="ctr" eaLnBrk="1" hangingPunct="1"/>
            <a:r>
              <a:rPr lang="en-US" sz="2800" b="1">
                <a:solidFill>
                  <a:schemeClr val="tx2"/>
                </a:solidFill>
                <a:effectLst>
                  <a:outerShdw blurRad="38100" dist="38100" dir="2700000" algn="tl">
                    <a:srgbClr val="000000"/>
                  </a:outerShdw>
                </a:effectLst>
              </a:rPr>
              <a:t>UAE nationals drug users induced Hepatitis C </a:t>
            </a:r>
            <a:br>
              <a:rPr lang="en-US" sz="2800" b="1">
                <a:solidFill>
                  <a:schemeClr val="tx2"/>
                </a:solidFill>
                <a:effectLst>
                  <a:outerShdw blurRad="38100" dist="38100" dir="2700000" algn="tl">
                    <a:srgbClr val="000000"/>
                  </a:outerShdw>
                </a:effectLst>
              </a:rPr>
            </a:br>
            <a:endParaRPr lang="en-US" sz="2800" b="1">
              <a:solidFill>
                <a:schemeClr val="tx2"/>
              </a:solidFill>
              <a:effectLst>
                <a:outerShdw blurRad="38100" dist="38100" dir="2700000" algn="tl">
                  <a:srgbClr val="000000"/>
                </a:outerShdw>
              </a:effectLst>
            </a:endParaRPr>
          </a:p>
        </p:txBody>
      </p:sp>
      <p:sp>
        <p:nvSpPr>
          <p:cNvPr id="200710" name="Text Box 6"/>
          <p:cNvSpPr txBox="1">
            <a:spLocks noChangeArrowheads="1"/>
          </p:cNvSpPr>
          <p:nvPr/>
        </p:nvSpPr>
        <p:spPr bwMode="auto">
          <a:xfrm>
            <a:off x="304800" y="228600"/>
            <a:ext cx="11480800" cy="579438"/>
          </a:xfrm>
          <a:prstGeom prst="rect">
            <a:avLst/>
          </a:prstGeom>
          <a:noFill/>
          <a:ln w="9525">
            <a:noFill/>
            <a:miter lim="800000"/>
            <a:headEnd/>
            <a:tailEnd/>
          </a:ln>
          <a:effectLst/>
        </p:spPr>
        <p:txBody>
          <a:bodyPr>
            <a:spAutoFit/>
          </a:bodyPr>
          <a:lstStyle/>
          <a:p>
            <a:pPr eaLnBrk="1" hangingPunct="1"/>
            <a:r>
              <a:rPr lang="en-US" sz="3200" b="1" dirty="0">
                <a:latin typeface="Times New Roman" pitchFamily="18" charset="0"/>
                <a:cs typeface="Times New Roman" pitchFamily="18" charset="0"/>
              </a:rPr>
              <a:t>ALT level in UAE national Hepatitis C Patients</a:t>
            </a:r>
          </a:p>
        </p:txBody>
      </p:sp>
    </p:spTree>
    <p:extLst>
      <p:ext uri="{BB962C8B-B14F-4D97-AF65-F5344CB8AC3E}">
        <p14:creationId xmlns:p14="http://schemas.microsoft.com/office/powerpoint/2010/main" xmlns="" val="42816978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rrowheads="1"/>
          </p:cNvSpPr>
          <p:nvPr>
            <p:ph type="title"/>
          </p:nvPr>
        </p:nvSpPr>
        <p:spPr>
          <a:xfrm>
            <a:off x="914400" y="228600"/>
            <a:ext cx="10363200" cy="1143000"/>
          </a:xfrm>
        </p:spPr>
        <p:txBody>
          <a:bodyPr/>
          <a:lstStyle/>
          <a:p>
            <a:r>
              <a:rPr lang="en-US" b="1" dirty="0"/>
              <a:t>Viral load at presentation</a:t>
            </a:r>
          </a:p>
        </p:txBody>
      </p:sp>
      <p:graphicFrame>
        <p:nvGraphicFramePr>
          <p:cNvPr id="201731" name="Object 3"/>
          <p:cNvGraphicFramePr>
            <a:graphicFrameLocks noGrp="1" noChangeAspect="1"/>
          </p:cNvGraphicFramePr>
          <p:nvPr>
            <p:ph sz="half" idx="2"/>
          </p:nvPr>
        </p:nvGraphicFramePr>
        <p:xfrm>
          <a:off x="1828800" y="1905000"/>
          <a:ext cx="9652000" cy="4114800"/>
        </p:xfrm>
        <a:graphic>
          <a:graphicData uri="http://schemas.openxmlformats.org/presentationml/2006/ole">
            <p:oleObj spid="_x0000_s539650" name="Chart" r:id="rId3" imgW="4505249" imgH="3829202" progId="Excel.Sheet.8">
              <p:embed/>
            </p:oleObj>
          </a:graphicData>
        </a:graphic>
      </p:graphicFrame>
    </p:spTree>
    <p:extLst>
      <p:ext uri="{BB962C8B-B14F-4D97-AF65-F5344CB8AC3E}">
        <p14:creationId xmlns:p14="http://schemas.microsoft.com/office/powerpoint/2010/main" xmlns="" val="14153280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rrowheads="1"/>
          </p:cNvSpPr>
          <p:nvPr>
            <p:ph type="title"/>
          </p:nvPr>
        </p:nvSpPr>
        <p:spPr>
          <a:xfrm>
            <a:off x="914400" y="228600"/>
            <a:ext cx="10363200" cy="1143000"/>
          </a:xfrm>
        </p:spPr>
        <p:txBody>
          <a:bodyPr/>
          <a:lstStyle/>
          <a:p>
            <a:r>
              <a:rPr lang="en-US" b="1" dirty="0"/>
              <a:t>Liver biopsies at presentation</a:t>
            </a:r>
          </a:p>
        </p:txBody>
      </p:sp>
      <p:graphicFrame>
        <p:nvGraphicFramePr>
          <p:cNvPr id="202755" name="Object 3"/>
          <p:cNvGraphicFramePr>
            <a:graphicFrameLocks noGrp="1" noChangeAspect="1"/>
          </p:cNvGraphicFramePr>
          <p:nvPr>
            <p:ph sz="half" idx="2"/>
          </p:nvPr>
        </p:nvGraphicFramePr>
        <p:xfrm>
          <a:off x="1828800" y="1905000"/>
          <a:ext cx="9753600" cy="4114800"/>
        </p:xfrm>
        <a:graphic>
          <a:graphicData uri="http://schemas.openxmlformats.org/presentationml/2006/ole">
            <p:oleObj spid="_x0000_s540674" name="Chart" r:id="rId3" imgW="4638751" imgH="3876751" progId="Excel.Sheet.8">
              <p:embed/>
            </p:oleObj>
          </a:graphicData>
        </a:graphic>
      </p:graphicFrame>
    </p:spTree>
    <p:extLst>
      <p:ext uri="{BB962C8B-B14F-4D97-AF65-F5344CB8AC3E}">
        <p14:creationId xmlns:p14="http://schemas.microsoft.com/office/powerpoint/2010/main" xmlns="" val="31543498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rrowheads="1"/>
          </p:cNvSpPr>
          <p:nvPr>
            <p:ph type="title"/>
          </p:nvPr>
        </p:nvSpPr>
        <p:spPr>
          <a:xfrm>
            <a:off x="0" y="304800"/>
            <a:ext cx="12192000" cy="762000"/>
          </a:xfrm>
        </p:spPr>
        <p:txBody>
          <a:bodyPr/>
          <a:lstStyle/>
          <a:p>
            <a:r>
              <a:rPr lang="en-US" sz="3200" b="1" dirty="0">
                <a:solidFill>
                  <a:srgbClr val="FF0000"/>
                </a:solidFill>
              </a:rPr>
              <a:t>HCV Patients with Genotype 4 Post Liver Transplantation</a:t>
            </a:r>
          </a:p>
        </p:txBody>
      </p:sp>
      <p:sp>
        <p:nvSpPr>
          <p:cNvPr id="203779" name="Rectangle 3"/>
          <p:cNvSpPr>
            <a:spLocks noGrp="1" noRot="1" noChangeArrowheads="1"/>
          </p:cNvSpPr>
          <p:nvPr>
            <p:ph type="body" idx="1"/>
          </p:nvPr>
        </p:nvSpPr>
        <p:spPr>
          <a:xfrm>
            <a:off x="508000" y="1371601"/>
            <a:ext cx="11415184" cy="4689475"/>
          </a:xfrm>
        </p:spPr>
        <p:txBody>
          <a:bodyPr/>
          <a:lstStyle/>
          <a:p>
            <a:pPr>
              <a:lnSpc>
                <a:spcPct val="80000"/>
              </a:lnSpc>
            </a:pPr>
            <a:r>
              <a:rPr lang="en-US" dirty="0"/>
              <a:t>26% of HCV genotype-4 patients developed either severe fibrosis or cirrhosis versus 6.7% in the genotype non-4 group (P =.04). </a:t>
            </a:r>
          </a:p>
          <a:p>
            <a:pPr>
              <a:lnSpc>
                <a:spcPct val="80000"/>
              </a:lnSpc>
              <a:buFont typeface="Wingdings" pitchFamily="2" charset="2"/>
              <a:buNone/>
            </a:pPr>
            <a:r>
              <a:rPr lang="en-US" sz="2800" i="1" dirty="0">
                <a:solidFill>
                  <a:srgbClr val="0070C0"/>
                </a:solidFill>
              </a:rPr>
              <a:t>A statistically significant greater fibrosis progression rate was observed in genotype-4 than genotype non-4 patients. </a:t>
            </a:r>
          </a:p>
          <a:p>
            <a:pPr>
              <a:lnSpc>
                <a:spcPct val="80000"/>
              </a:lnSpc>
              <a:buFont typeface="Wingdings" pitchFamily="2" charset="2"/>
              <a:buNone/>
            </a:pPr>
            <a:endParaRPr lang="en-US" sz="2800" i="1" dirty="0">
              <a:solidFill>
                <a:schemeClr val="tx2"/>
              </a:solidFill>
            </a:endParaRPr>
          </a:p>
          <a:p>
            <a:pPr>
              <a:lnSpc>
                <a:spcPct val="80000"/>
              </a:lnSpc>
            </a:pPr>
            <a:r>
              <a:rPr lang="en-US" dirty="0"/>
              <a:t>5 year cumulative rates for the development of cirrhosis or severe liver fibrosis = 84% in genotype-4 and 24% in genotype non-4 patients (P =.02). </a:t>
            </a:r>
          </a:p>
        </p:txBody>
      </p:sp>
      <p:sp>
        <p:nvSpPr>
          <p:cNvPr id="203780" name="Rectangle 4"/>
          <p:cNvSpPr>
            <a:spLocks noChangeArrowheads="1"/>
          </p:cNvSpPr>
          <p:nvPr/>
        </p:nvSpPr>
        <p:spPr bwMode="auto">
          <a:xfrm>
            <a:off x="1625600" y="6019801"/>
            <a:ext cx="6658811" cy="387798"/>
          </a:xfrm>
          <a:prstGeom prst="rect">
            <a:avLst/>
          </a:prstGeom>
          <a:noFill/>
          <a:ln w="9525">
            <a:noFill/>
            <a:miter lim="800000"/>
            <a:headEnd/>
            <a:tailEnd/>
          </a:ln>
          <a:effectLst/>
        </p:spPr>
        <p:txBody>
          <a:bodyPr wrap="none">
            <a:spAutoFit/>
          </a:bodyPr>
          <a:lstStyle/>
          <a:p>
            <a:pPr eaLnBrk="1" hangingPunct="1">
              <a:lnSpc>
                <a:spcPct val="80000"/>
              </a:lnSpc>
              <a:spcBef>
                <a:spcPct val="20000"/>
              </a:spcBef>
              <a:buClr>
                <a:schemeClr val="tx2"/>
              </a:buClr>
              <a:buSzPct val="75000"/>
              <a:buFont typeface="Wingdings" pitchFamily="2" charset="2"/>
              <a:buNone/>
            </a:pPr>
            <a:r>
              <a:rPr lang="en-US" sz="2400" b="1" i="1">
                <a:effectLst>
                  <a:outerShdw blurRad="38100" dist="38100" dir="2700000" algn="tl">
                    <a:srgbClr val="000000"/>
                  </a:outerShdw>
                </a:effectLst>
                <a:latin typeface="Times New Roman" pitchFamily="18" charset="0"/>
                <a:cs typeface="Times New Roman" pitchFamily="18" charset="0"/>
              </a:rPr>
              <a:t>Liver Transplantation 9(8): 796-804. August 2003.</a:t>
            </a:r>
            <a:r>
              <a:rPr lang="en-US" sz="2400" b="1" i="1">
                <a:latin typeface="Times New Roman" pitchFamily="18" charset="0"/>
                <a:cs typeface="Times New Roman" pitchFamily="18" charset="0"/>
              </a:rPr>
              <a:t> </a:t>
            </a:r>
          </a:p>
        </p:txBody>
      </p:sp>
    </p:spTree>
    <p:extLst>
      <p:ext uri="{BB962C8B-B14F-4D97-AF65-F5344CB8AC3E}">
        <p14:creationId xmlns:p14="http://schemas.microsoft.com/office/powerpoint/2010/main" xmlns="" val="41418904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rrowheads="1"/>
          </p:cNvSpPr>
          <p:nvPr>
            <p:ph type="title"/>
          </p:nvPr>
        </p:nvSpPr>
        <p:spPr>
          <a:xfrm>
            <a:off x="0" y="304800"/>
            <a:ext cx="12192000" cy="762000"/>
          </a:xfrm>
        </p:spPr>
        <p:txBody>
          <a:bodyPr/>
          <a:lstStyle/>
          <a:p>
            <a:r>
              <a:rPr lang="en-US" sz="3200" b="1" dirty="0"/>
              <a:t>HCV Patients with Genotype 4 Post Liver Transplantation</a:t>
            </a:r>
          </a:p>
        </p:txBody>
      </p:sp>
      <p:sp>
        <p:nvSpPr>
          <p:cNvPr id="204803" name="Rectangle 3"/>
          <p:cNvSpPr>
            <a:spLocks noGrp="1" noRot="1" noChangeArrowheads="1"/>
          </p:cNvSpPr>
          <p:nvPr>
            <p:ph type="body" idx="1"/>
          </p:nvPr>
        </p:nvSpPr>
        <p:spPr>
          <a:xfrm>
            <a:off x="711200" y="1219200"/>
            <a:ext cx="11211984" cy="4841875"/>
          </a:xfrm>
        </p:spPr>
        <p:txBody>
          <a:bodyPr/>
          <a:lstStyle/>
          <a:p>
            <a:pPr>
              <a:lnSpc>
                <a:spcPct val="80000"/>
              </a:lnSpc>
            </a:pPr>
            <a:r>
              <a:rPr lang="en-US" dirty="0"/>
              <a:t>5-year survival rates for patients with genotypes 1, 2/3, and 4 were 72%, 80%, and 79%, respectively </a:t>
            </a:r>
          </a:p>
          <a:p>
            <a:pPr>
              <a:lnSpc>
                <a:spcPct val="80000"/>
              </a:lnSpc>
              <a:buFont typeface="Wingdings" pitchFamily="2" charset="2"/>
              <a:buNone/>
            </a:pPr>
            <a:r>
              <a:rPr lang="en-US" dirty="0"/>
              <a:t> </a:t>
            </a:r>
          </a:p>
          <a:p>
            <a:pPr>
              <a:lnSpc>
                <a:spcPct val="80000"/>
              </a:lnSpc>
            </a:pPr>
            <a:r>
              <a:rPr lang="en-US" dirty="0"/>
              <a:t>5-year survival for patients who underwent transplantation for HCV genotype-4  was similar to that of genotype non-4; </a:t>
            </a:r>
          </a:p>
          <a:p>
            <a:pPr>
              <a:lnSpc>
                <a:spcPct val="80000"/>
              </a:lnSpc>
              <a:buFont typeface="Wingdings" pitchFamily="2" charset="2"/>
              <a:buNone/>
            </a:pPr>
            <a:r>
              <a:rPr lang="en-US" sz="2800" i="1" dirty="0">
                <a:solidFill>
                  <a:srgbClr val="FF0000"/>
                </a:solidFill>
              </a:rPr>
              <a:t>However, more severe fibrosis and rapid fibrosis progression was observed after transplantation in genotype-4 patients</a:t>
            </a:r>
          </a:p>
          <a:p>
            <a:pPr>
              <a:lnSpc>
                <a:spcPct val="80000"/>
              </a:lnSpc>
              <a:buFont typeface="Wingdings" pitchFamily="2" charset="2"/>
              <a:buNone/>
            </a:pPr>
            <a:endParaRPr lang="en-US" dirty="0">
              <a:solidFill>
                <a:srgbClr val="FFFF00"/>
              </a:solidFill>
            </a:endParaRPr>
          </a:p>
        </p:txBody>
      </p:sp>
      <p:sp>
        <p:nvSpPr>
          <p:cNvPr id="204804" name="Rectangle 4"/>
          <p:cNvSpPr>
            <a:spLocks noChangeArrowheads="1"/>
          </p:cNvSpPr>
          <p:nvPr/>
        </p:nvSpPr>
        <p:spPr bwMode="auto">
          <a:xfrm>
            <a:off x="1524001" y="5962650"/>
            <a:ext cx="9859433" cy="457200"/>
          </a:xfrm>
          <a:prstGeom prst="rect">
            <a:avLst/>
          </a:prstGeom>
          <a:noFill/>
          <a:ln w="9525">
            <a:noFill/>
            <a:miter lim="800000"/>
            <a:headEnd/>
            <a:tailEnd/>
          </a:ln>
          <a:effectLst/>
        </p:spPr>
        <p:txBody>
          <a:bodyPr>
            <a:spAutoFit/>
          </a:bodyPr>
          <a:lstStyle/>
          <a:p>
            <a:pPr eaLnBrk="1" hangingPunct="1"/>
            <a:r>
              <a:rPr lang="en-US" sz="2400" b="1" i="1">
                <a:effectLst>
                  <a:outerShdw blurRad="38100" dist="38100" dir="2700000" algn="tl">
                    <a:srgbClr val="000000"/>
                  </a:outerShdw>
                </a:effectLst>
                <a:latin typeface="Times New Roman" pitchFamily="18" charset="0"/>
                <a:cs typeface="Times New Roman" pitchFamily="18" charset="0"/>
              </a:rPr>
              <a:t>Liver Transplantation 9(8): 796-804. August 2003</a:t>
            </a:r>
            <a:r>
              <a:rPr lang="en-US" sz="2400">
                <a:effectLst>
                  <a:outerShdw blurRad="38100" dist="38100" dir="2700000" algn="tl">
                    <a:srgbClr val="000000"/>
                  </a:outerShdw>
                </a:effectLst>
                <a:latin typeface="Times New Roman" pitchFamily="18" charset="0"/>
                <a:cs typeface="Times New Roman" pitchFamily="18" charset="0"/>
              </a:rPr>
              <a:t>.</a:t>
            </a:r>
          </a:p>
        </p:txBody>
      </p:sp>
    </p:spTree>
    <p:extLst>
      <p:ext uri="{BB962C8B-B14F-4D97-AF65-F5344CB8AC3E}">
        <p14:creationId xmlns:p14="http://schemas.microsoft.com/office/powerpoint/2010/main" xmlns="" val="5450545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a:xfrm>
            <a:off x="406400" y="228600"/>
            <a:ext cx="11379200" cy="1143000"/>
          </a:xfrm>
        </p:spPr>
        <p:txBody>
          <a:bodyPr>
            <a:normAutofit fontScale="90000"/>
          </a:bodyPr>
          <a:lstStyle/>
          <a:p>
            <a:r>
              <a:rPr lang="en-US" sz="3600" b="1" dirty="0">
                <a:solidFill>
                  <a:srgbClr val="FF0000"/>
                </a:solidFill>
              </a:rPr>
              <a:t>MOST COMMON ASSOCIATED DISEASES IN UAE NATIONALS WITH HEPATITIS C-G4</a:t>
            </a:r>
          </a:p>
        </p:txBody>
      </p:sp>
      <p:sp>
        <p:nvSpPr>
          <p:cNvPr id="205827" name="Rectangle 3"/>
          <p:cNvSpPr>
            <a:spLocks noGrp="1" noRot="1" noChangeArrowheads="1"/>
          </p:cNvSpPr>
          <p:nvPr>
            <p:ph type="body" idx="1"/>
          </p:nvPr>
        </p:nvSpPr>
        <p:spPr/>
        <p:txBody>
          <a:bodyPr/>
          <a:lstStyle/>
          <a:p>
            <a:r>
              <a:rPr lang="en-US" dirty="0"/>
              <a:t>Diabetes Mellitus….22 %</a:t>
            </a:r>
          </a:p>
          <a:p>
            <a:r>
              <a:rPr lang="en-US" dirty="0"/>
              <a:t>Skin Lesions (Psoriasis, Lichen </a:t>
            </a:r>
            <a:r>
              <a:rPr lang="en-US" dirty="0" err="1"/>
              <a:t>Planus</a:t>
            </a:r>
            <a:r>
              <a:rPr lang="en-US" dirty="0"/>
              <a:t>, </a:t>
            </a:r>
            <a:r>
              <a:rPr lang="en-US" dirty="0" err="1"/>
              <a:t>Vitiligo</a:t>
            </a:r>
            <a:r>
              <a:rPr lang="en-US" dirty="0"/>
              <a:t>..)…. 14 %</a:t>
            </a:r>
          </a:p>
          <a:p>
            <a:r>
              <a:rPr lang="en-US" dirty="0"/>
              <a:t>Hypothyroidism…4%</a:t>
            </a:r>
          </a:p>
          <a:p>
            <a:r>
              <a:rPr lang="en-US" dirty="0"/>
              <a:t>Hyperthyroidism…1%</a:t>
            </a:r>
          </a:p>
          <a:p>
            <a:r>
              <a:rPr lang="en-US" dirty="0"/>
              <a:t>Glomerulonephritis…2%</a:t>
            </a:r>
          </a:p>
        </p:txBody>
      </p:sp>
    </p:spTree>
    <p:extLst>
      <p:ext uri="{BB962C8B-B14F-4D97-AF65-F5344CB8AC3E}">
        <p14:creationId xmlns:p14="http://schemas.microsoft.com/office/powerpoint/2010/main" xmlns="" val="86305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2"/>
          <p:cNvSpPr txBox="1">
            <a:spLocks noChangeArrowheads="1"/>
          </p:cNvSpPr>
          <p:nvPr/>
        </p:nvSpPr>
        <p:spPr bwMode="auto">
          <a:xfrm>
            <a:off x="1524000" y="1828800"/>
            <a:ext cx="10261600" cy="3785652"/>
          </a:xfrm>
          <a:prstGeom prst="rect">
            <a:avLst/>
          </a:prstGeom>
          <a:noFill/>
          <a:ln w="9525">
            <a:noFill/>
            <a:miter lim="800000"/>
            <a:headEnd/>
            <a:tailEnd/>
          </a:ln>
          <a:effectLst/>
        </p:spPr>
        <p:txBody>
          <a:bodyPr>
            <a:spAutoFit/>
          </a:bodyPr>
          <a:lstStyle/>
          <a:p>
            <a:pPr eaLnBrk="1" hangingPunct="1"/>
            <a:endParaRPr lang="en-US" sz="2000" b="1">
              <a:solidFill>
                <a:srgbClr val="FFFF00"/>
              </a:solidFill>
              <a:latin typeface="Times New Roman" pitchFamily="18" charset="0"/>
              <a:cs typeface="Times New Roman" pitchFamily="18" charset="0"/>
            </a:endParaRPr>
          </a:p>
          <a:p>
            <a:pPr eaLnBrk="1" hangingPunct="1"/>
            <a:r>
              <a:rPr lang="en-US" sz="2000" b="1">
                <a:latin typeface="Times New Roman" pitchFamily="18" charset="0"/>
                <a:cs typeface="Times New Roman" pitchFamily="18" charset="0"/>
              </a:rPr>
              <a:t>1-HCV is not as common in UAE nationals compared to other nationalities.</a:t>
            </a:r>
          </a:p>
          <a:p>
            <a:pPr eaLnBrk="1" hangingPunct="1"/>
            <a:endParaRPr lang="en-US" sz="2000" b="1">
              <a:latin typeface="Times New Roman" pitchFamily="18" charset="0"/>
              <a:cs typeface="Times New Roman" pitchFamily="18" charset="0"/>
            </a:endParaRPr>
          </a:p>
          <a:p>
            <a:pPr eaLnBrk="1" hangingPunct="1"/>
            <a:r>
              <a:rPr lang="en-US" sz="2000" b="1">
                <a:latin typeface="Times New Roman" pitchFamily="18" charset="0"/>
                <a:cs typeface="Times New Roman" pitchFamily="18" charset="0"/>
              </a:rPr>
              <a:t>2-Most common HCV genotypes in UAE nationals are types 1,4,3 respectively</a:t>
            </a:r>
          </a:p>
          <a:p>
            <a:pPr eaLnBrk="1" hangingPunct="1"/>
            <a:endParaRPr lang="en-US" sz="2000" b="1">
              <a:latin typeface="Times New Roman" pitchFamily="18" charset="0"/>
              <a:cs typeface="Times New Roman" pitchFamily="18" charset="0"/>
            </a:endParaRPr>
          </a:p>
          <a:p>
            <a:pPr eaLnBrk="1" hangingPunct="1"/>
            <a:r>
              <a:rPr lang="en-US" sz="2000" b="1">
                <a:latin typeface="Times New Roman" pitchFamily="18" charset="0"/>
                <a:cs typeface="Times New Roman" pitchFamily="18" charset="0"/>
              </a:rPr>
              <a:t>3-The source of transmission of type 1 &amp; 4 is blood transfusion while IVD drug users is the main source of transmission of G3.</a:t>
            </a:r>
          </a:p>
          <a:p>
            <a:pPr eaLnBrk="1" hangingPunct="1"/>
            <a:endParaRPr lang="en-US" sz="2000" b="1">
              <a:latin typeface="Times New Roman" pitchFamily="18" charset="0"/>
              <a:cs typeface="Times New Roman" pitchFamily="18" charset="0"/>
            </a:endParaRPr>
          </a:p>
          <a:p>
            <a:pPr eaLnBrk="1" hangingPunct="1"/>
            <a:r>
              <a:rPr lang="en-US" sz="2000" b="1">
                <a:latin typeface="Times New Roman" pitchFamily="18" charset="0"/>
                <a:cs typeface="Times New Roman" pitchFamily="18" charset="0"/>
              </a:rPr>
              <a:t>4-Normal ALT is more prevalent in transfusion induced </a:t>
            </a:r>
          </a:p>
          <a:p>
            <a:pPr eaLnBrk="1" hangingPunct="1"/>
            <a:r>
              <a:rPr lang="en-US" sz="2000" b="1">
                <a:latin typeface="Times New Roman" pitchFamily="18" charset="0"/>
                <a:cs typeface="Times New Roman" pitchFamily="18" charset="0"/>
              </a:rPr>
              <a:t>     Hepatitis C than IVD drug users.</a:t>
            </a:r>
          </a:p>
          <a:p>
            <a:pPr eaLnBrk="1" hangingPunct="1"/>
            <a:endParaRPr lang="en-US" sz="2000" b="1">
              <a:latin typeface="Times New Roman" pitchFamily="18" charset="0"/>
              <a:cs typeface="Times New Roman" pitchFamily="18" charset="0"/>
            </a:endParaRPr>
          </a:p>
          <a:p>
            <a:pPr eaLnBrk="1" hangingPunct="1"/>
            <a:r>
              <a:rPr lang="en-US" sz="2000" b="1">
                <a:latin typeface="Times New Roman" pitchFamily="18" charset="0"/>
                <a:cs typeface="Times New Roman" pitchFamily="18" charset="0"/>
              </a:rPr>
              <a:t>5- Viral load is NOT correlated to the underlying genotype.</a:t>
            </a:r>
          </a:p>
        </p:txBody>
      </p:sp>
      <p:sp>
        <p:nvSpPr>
          <p:cNvPr id="206851" name="Rectangle 3"/>
          <p:cNvSpPr>
            <a:spLocks noChangeArrowheads="1"/>
          </p:cNvSpPr>
          <p:nvPr/>
        </p:nvSpPr>
        <p:spPr bwMode="auto">
          <a:xfrm>
            <a:off x="2336800" y="685800"/>
            <a:ext cx="9042400" cy="1066800"/>
          </a:xfrm>
          <a:prstGeom prst="rect">
            <a:avLst/>
          </a:prstGeom>
          <a:noFill/>
          <a:ln w="9525">
            <a:noFill/>
            <a:miter lim="800000"/>
            <a:headEnd/>
            <a:tailEnd/>
          </a:ln>
          <a:effectLst/>
        </p:spPr>
        <p:txBody>
          <a:bodyPr>
            <a:spAutoFit/>
          </a:bodyPr>
          <a:lstStyle/>
          <a:p>
            <a:pPr eaLnBrk="1" hangingPunct="1"/>
            <a:r>
              <a:rPr lang="en-US" sz="3200" b="1" dirty="0">
                <a:latin typeface="Times New Roman" pitchFamily="18" charset="0"/>
                <a:cs typeface="Times New Roman" pitchFamily="18" charset="0"/>
              </a:rPr>
              <a:t>Epidemiology of Hepatitis C in UAE</a:t>
            </a:r>
            <a:r>
              <a:rPr lang="en-US" sz="2400" dirty="0">
                <a:latin typeface="Times New Roman" pitchFamily="18" charset="0"/>
                <a:cs typeface="Times New Roman" pitchFamily="18" charset="0"/>
              </a:rPr>
              <a:t>   </a:t>
            </a:r>
          </a:p>
          <a:p>
            <a:pPr eaLnBrk="1" hangingPunct="1"/>
            <a:r>
              <a:rPr lang="en-US" sz="2400" dirty="0">
                <a:latin typeface="Times New Roman" pitchFamily="18" charset="0"/>
                <a:cs typeface="Times New Roman" pitchFamily="18" charset="0"/>
              </a:rPr>
              <a:t>                                         </a:t>
            </a:r>
            <a:r>
              <a:rPr lang="en-US" sz="3200" b="1" i="1" dirty="0">
                <a:latin typeface="Times New Roman" pitchFamily="18" charset="0"/>
                <a:cs typeface="Times New Roman" pitchFamily="18" charset="0"/>
              </a:rPr>
              <a:t>Conclusions</a:t>
            </a:r>
          </a:p>
        </p:txBody>
      </p:sp>
    </p:spTree>
    <p:extLst>
      <p:ext uri="{BB962C8B-B14F-4D97-AF65-F5344CB8AC3E}">
        <p14:creationId xmlns:p14="http://schemas.microsoft.com/office/powerpoint/2010/main" xmlns="" val="20845374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rrowheads="1"/>
          </p:cNvSpPr>
          <p:nvPr>
            <p:ph type="title"/>
          </p:nvPr>
        </p:nvSpPr>
        <p:spPr/>
        <p:txBody>
          <a:bodyPr/>
          <a:lstStyle/>
          <a:p>
            <a:r>
              <a:rPr lang="en-US"/>
              <a:t>Conclusion</a:t>
            </a:r>
          </a:p>
        </p:txBody>
      </p:sp>
      <p:sp>
        <p:nvSpPr>
          <p:cNvPr id="207875" name="Rectangle 3"/>
          <p:cNvSpPr>
            <a:spLocks noGrp="1" noRot="1" noChangeArrowheads="1"/>
          </p:cNvSpPr>
          <p:nvPr>
            <p:ph type="body" idx="1"/>
          </p:nvPr>
        </p:nvSpPr>
        <p:spPr/>
        <p:txBody>
          <a:bodyPr/>
          <a:lstStyle/>
          <a:p>
            <a:r>
              <a:rPr lang="en-US" sz="2800" b="1"/>
              <a:t>The geographic distribution and diversity of HCV genotypes may provide clues about the historical origin of HCV</a:t>
            </a:r>
          </a:p>
          <a:p>
            <a:r>
              <a:rPr lang="en-US" sz="2800" b="1"/>
              <a:t>Steatosis is a feature of Genotype 3 but fibrosis is a feature of Genotype 4</a:t>
            </a:r>
          </a:p>
          <a:p>
            <a:r>
              <a:rPr lang="en-US" sz="2800" b="1"/>
              <a:t> Genotyping may be a useful tool for tracing the source of an HCV outbreak</a:t>
            </a:r>
          </a:p>
          <a:p>
            <a:r>
              <a:rPr lang="en-US" sz="2800" b="1"/>
              <a:t>Subtype is  useful to determine which subtype may be relevant in the development of HCC</a:t>
            </a:r>
          </a:p>
        </p:txBody>
      </p:sp>
    </p:spTree>
    <p:extLst>
      <p:ext uri="{BB962C8B-B14F-4D97-AF65-F5344CB8AC3E}">
        <p14:creationId xmlns:p14="http://schemas.microsoft.com/office/powerpoint/2010/main" xmlns="" val="40830822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LIVER CANCER RECOMMENDATIONS</a:t>
            </a:r>
            <a:endParaRPr lang="en-US" dirty="0"/>
          </a:p>
        </p:txBody>
      </p:sp>
      <p:pic>
        <p:nvPicPr>
          <p:cNvPr id="53250" name="Picture 2" descr="C:\Users\makki\Desktop\i phone june 2013\IMG_3167.JPG"/>
          <p:cNvPicPr>
            <a:picLocks noGrp="1" noChangeAspect="1" noChangeArrowheads="1"/>
          </p:cNvPicPr>
          <p:nvPr>
            <p:ph idx="1"/>
          </p:nvPr>
        </p:nvPicPr>
        <p:blipFill>
          <a:blip r:embed="rId2" cstate="print"/>
          <a:srcRect/>
          <a:stretch>
            <a:fillRect/>
          </a:stretch>
        </p:blipFill>
        <p:spPr bwMode="auto">
          <a:xfrm>
            <a:off x="1320801" y="1462882"/>
            <a:ext cx="9042399" cy="5086349"/>
          </a:xfrm>
          <a:prstGeom prst="rect">
            <a:avLst/>
          </a:prstGeom>
          <a:noFill/>
        </p:spPr>
      </p:pic>
      <p:sp>
        <p:nvSpPr>
          <p:cNvPr id="4" name="Date Placeholder 3"/>
          <p:cNvSpPr>
            <a:spLocks noGrp="1"/>
          </p:cNvSpPr>
          <p:nvPr>
            <p:ph type="dt" sz="half" idx="10"/>
          </p:nvPr>
        </p:nvSpPr>
        <p:spPr/>
        <p:txBody>
          <a:bodyPr/>
          <a:lstStyle/>
          <a:p>
            <a:fld id="{DD039DD2-70EA-44A1-81A1-98B7DB27BC59}" type="datetime1">
              <a:rPr lang="en-US" smtClean="0"/>
              <a:pPr/>
              <a:t>11/10/2016</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235200" y="1143000"/>
            <a:ext cx="8737600" cy="3970318"/>
          </a:xfrm>
          <a:prstGeom prst="rect">
            <a:avLst/>
          </a:prstGeom>
          <a:noFill/>
          <a:ln w="9525">
            <a:noFill/>
            <a:miter lim="800000"/>
            <a:headEnd/>
            <a:tailEnd/>
          </a:ln>
        </p:spPr>
        <p:txBody>
          <a:bodyPr>
            <a:spAutoFit/>
          </a:bodyPr>
          <a:lstStyle/>
          <a:p>
            <a:pPr>
              <a:spcBef>
                <a:spcPct val="50000"/>
              </a:spcBef>
              <a:buClr>
                <a:schemeClr val="accent2"/>
              </a:buClr>
              <a:buSzPct val="150000"/>
              <a:buFontTx/>
              <a:buChar char="•"/>
            </a:pPr>
            <a:r>
              <a:rPr lang="en-US" sz="2800" dirty="0">
                <a:latin typeface="Times New Roman" pitchFamily="18" charset="0"/>
              </a:rPr>
              <a:t>The  Practice of medicine in Iraq date back to over 5000 years.</a:t>
            </a:r>
          </a:p>
          <a:p>
            <a:pPr>
              <a:spcBef>
                <a:spcPct val="50000"/>
              </a:spcBef>
              <a:buClr>
                <a:schemeClr val="accent2"/>
              </a:buClr>
              <a:buSzPct val="150000"/>
              <a:buFontTx/>
              <a:buChar char="•"/>
            </a:pPr>
            <a:r>
              <a:rPr lang="en-US" sz="2800" dirty="0">
                <a:latin typeface="Times New Roman" pitchFamily="18" charset="0"/>
              </a:rPr>
              <a:t>The first medical law and the sanitary drainage system and toilets were established that time . </a:t>
            </a:r>
          </a:p>
          <a:p>
            <a:pPr>
              <a:spcBef>
                <a:spcPct val="50000"/>
              </a:spcBef>
              <a:buClr>
                <a:schemeClr val="accent2"/>
              </a:buClr>
              <a:buSzPct val="150000"/>
              <a:buFontTx/>
              <a:buChar char="•"/>
            </a:pPr>
            <a:r>
              <a:rPr lang="en-US" sz="2800" dirty="0">
                <a:latin typeface="Times New Roman" pitchFamily="18" charset="0"/>
              </a:rPr>
              <a:t>Surgical instruments were used</a:t>
            </a:r>
            <a:endParaRPr lang="ar-AE" sz="2800" dirty="0">
              <a:latin typeface="Times New Roman" pitchFamily="18" charset="0"/>
            </a:endParaRPr>
          </a:p>
          <a:p>
            <a:pPr>
              <a:spcBef>
                <a:spcPct val="50000"/>
              </a:spcBef>
              <a:buClr>
                <a:schemeClr val="accent2"/>
              </a:buClr>
              <a:buSzPct val="150000"/>
              <a:buFontTx/>
              <a:buChar char="•"/>
            </a:pPr>
            <a:r>
              <a:rPr lang="ar-AE" sz="2800" dirty="0">
                <a:latin typeface="Times New Roman" pitchFamily="18" charset="0"/>
              </a:rPr>
              <a:t>اول قوانين طبيه قبل 5000 سنه</a:t>
            </a:r>
            <a:r>
              <a:rPr lang="en-US" sz="2800" dirty="0">
                <a:latin typeface="Times New Roman" pitchFamily="18" charset="0"/>
              </a:rPr>
              <a:t>.</a:t>
            </a:r>
          </a:p>
          <a:p>
            <a:pPr>
              <a:spcBef>
                <a:spcPct val="50000"/>
              </a:spcBef>
            </a:pPr>
            <a:endParaRPr lang="en-US" sz="2800" dirty="0">
              <a:latin typeface="Times New Roman" pitchFamily="18" charset="0"/>
            </a:endParaRPr>
          </a:p>
        </p:txBody>
      </p:sp>
      <p:sp>
        <p:nvSpPr>
          <p:cNvPr id="50179" name="AutoShape 3"/>
          <p:cNvSpPr>
            <a:spLocks noChangeArrowheads="1"/>
          </p:cNvSpPr>
          <p:nvPr/>
        </p:nvSpPr>
        <p:spPr bwMode="auto">
          <a:xfrm>
            <a:off x="4876800" y="5562600"/>
            <a:ext cx="2032000" cy="609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7200 h 21600"/>
              <a:gd name="T14" fmla="*/ 19800 w 21600"/>
              <a:gd name="T15" fmla="*/ 14400 h 21600"/>
            </a:gdLst>
            <a:ahLst/>
            <a:cxnLst>
              <a:cxn ang="T8">
                <a:pos x="T0" y="T1"/>
              </a:cxn>
              <a:cxn ang="T9">
                <a:pos x="T2" y="T3"/>
              </a:cxn>
              <a:cxn ang="T10">
                <a:pos x="T4" y="T5"/>
              </a:cxn>
              <a:cxn ang="T11">
                <a:pos x="T6" y="T7"/>
              </a:cxn>
            </a:cxnLst>
            <a:rect l="T12" t="T13" r="T14" b="T15"/>
            <a:pathLst>
              <a:path w="21600" h="21600">
                <a:moveTo>
                  <a:pt x="16200" y="0"/>
                </a:moveTo>
                <a:lnTo>
                  <a:pt x="16200" y="7200"/>
                </a:lnTo>
                <a:lnTo>
                  <a:pt x="3375" y="7200"/>
                </a:lnTo>
                <a:lnTo>
                  <a:pt x="3375" y="14400"/>
                </a:lnTo>
                <a:lnTo>
                  <a:pt x="16200" y="14400"/>
                </a:lnTo>
                <a:lnTo>
                  <a:pt x="16200" y="21600"/>
                </a:lnTo>
                <a:lnTo>
                  <a:pt x="21600" y="10800"/>
                </a:lnTo>
                <a:close/>
              </a:path>
              <a:path w="21600" h="21600">
                <a:moveTo>
                  <a:pt x="1350" y="7200"/>
                </a:moveTo>
                <a:lnTo>
                  <a:pt x="1350" y="14400"/>
                </a:lnTo>
                <a:lnTo>
                  <a:pt x="2700" y="14400"/>
                </a:lnTo>
                <a:lnTo>
                  <a:pt x="2700" y="7200"/>
                </a:lnTo>
                <a:close/>
              </a:path>
              <a:path w="21600" h="21600">
                <a:moveTo>
                  <a:pt x="0" y="7200"/>
                </a:moveTo>
                <a:lnTo>
                  <a:pt x="0" y="14400"/>
                </a:lnTo>
                <a:lnTo>
                  <a:pt x="675" y="14400"/>
                </a:lnTo>
                <a:lnTo>
                  <a:pt x="675" y="7200"/>
                </a:lnTo>
                <a:close/>
              </a:path>
            </a:pathLst>
          </a:custGeom>
          <a:solidFill>
            <a:schemeClr val="folHlink"/>
          </a:solidFill>
          <a:ln w="12700">
            <a:solidFill>
              <a:schemeClr val="tx1"/>
            </a:solidFill>
            <a:miter lim="800000"/>
            <a:headEnd/>
            <a:tailEnd/>
          </a:ln>
        </p:spPr>
        <p:txBody>
          <a:bodyPr wrap="none" anchor="ctr"/>
          <a:lstStyle/>
          <a:p>
            <a:endParaRPr lang="en-US"/>
          </a:p>
        </p:txBody>
      </p:sp>
      <p:pic>
        <p:nvPicPr>
          <p:cNvPr id="50180" name="Picture 4" descr="C:\Bak\Makki\Mvc-008.jpg"/>
          <p:cNvPicPr>
            <a:picLocks noChangeAspect="1" noChangeArrowheads="1"/>
          </p:cNvPicPr>
          <p:nvPr/>
        </p:nvPicPr>
        <p:blipFill>
          <a:blip r:embed="rId2" cstate="print"/>
          <a:srcRect/>
          <a:stretch>
            <a:fillRect/>
          </a:stretch>
        </p:blipFill>
        <p:spPr bwMode="auto">
          <a:xfrm>
            <a:off x="8775701" y="3276600"/>
            <a:ext cx="3088217" cy="3352800"/>
          </a:xfrm>
          <a:prstGeom prst="rect">
            <a:avLst/>
          </a:prstGeom>
          <a:noFill/>
          <a:ln w="19050">
            <a:solidFill>
              <a:srgbClr val="000000"/>
            </a:solid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2438400" y="3505201"/>
            <a:ext cx="8839200" cy="2031325"/>
          </a:xfrm>
          <a:prstGeom prst="rect">
            <a:avLst/>
          </a:prstGeom>
          <a:noFill/>
          <a:ln w="9525">
            <a:noFill/>
            <a:miter lim="800000"/>
            <a:headEnd/>
            <a:tailEnd/>
          </a:ln>
        </p:spPr>
        <p:txBody>
          <a:bodyPr>
            <a:spAutoFit/>
          </a:bodyPr>
          <a:lstStyle/>
          <a:p>
            <a:pPr>
              <a:spcBef>
                <a:spcPct val="50000"/>
              </a:spcBef>
            </a:pPr>
            <a:r>
              <a:rPr lang="en-US" sz="2800" b="1">
                <a:latin typeface="Times New Roman" pitchFamily="18" charset="0"/>
              </a:rPr>
              <a:t>The liver and the Biliary tree and the inferior vena cava , liver viens , the pylorus, the pancreas ,were described in full details.</a:t>
            </a:r>
            <a:r>
              <a:rPr lang="ar-AE" sz="2800" b="1">
                <a:latin typeface="Times New Roman" pitchFamily="18" charset="0"/>
              </a:rPr>
              <a:t>وصفوا امراض البطن وتشريحه </a:t>
            </a:r>
            <a:endParaRPr lang="en-US" sz="2800" b="1">
              <a:latin typeface="Times New Roman" pitchFamily="18" charset="0"/>
            </a:endParaRPr>
          </a:p>
          <a:p>
            <a:pPr>
              <a:spcBef>
                <a:spcPct val="50000"/>
              </a:spcBef>
            </a:pPr>
            <a:endParaRPr lang="en-US" sz="2800" b="1">
              <a:latin typeface="Times New Roman" pitchFamily="18" charset="0"/>
            </a:endParaRPr>
          </a:p>
        </p:txBody>
      </p:sp>
      <p:sp>
        <p:nvSpPr>
          <p:cNvPr id="1028" name="AutoShape 3"/>
          <p:cNvSpPr>
            <a:spLocks noChangeArrowheads="1"/>
          </p:cNvSpPr>
          <p:nvPr/>
        </p:nvSpPr>
        <p:spPr bwMode="auto">
          <a:xfrm>
            <a:off x="4876800" y="5562600"/>
            <a:ext cx="2032000" cy="609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7200 h 21600"/>
              <a:gd name="T14" fmla="*/ 19800 w 21600"/>
              <a:gd name="T15" fmla="*/ 14400 h 21600"/>
            </a:gdLst>
            <a:ahLst/>
            <a:cxnLst>
              <a:cxn ang="T8">
                <a:pos x="T0" y="T1"/>
              </a:cxn>
              <a:cxn ang="T9">
                <a:pos x="T2" y="T3"/>
              </a:cxn>
              <a:cxn ang="T10">
                <a:pos x="T4" y="T5"/>
              </a:cxn>
              <a:cxn ang="T11">
                <a:pos x="T6" y="T7"/>
              </a:cxn>
            </a:cxnLst>
            <a:rect l="T12" t="T13" r="T14" b="T15"/>
            <a:pathLst>
              <a:path w="21600" h="21600">
                <a:moveTo>
                  <a:pt x="16200" y="0"/>
                </a:moveTo>
                <a:lnTo>
                  <a:pt x="16200" y="7200"/>
                </a:lnTo>
                <a:lnTo>
                  <a:pt x="3375" y="7200"/>
                </a:lnTo>
                <a:lnTo>
                  <a:pt x="3375" y="14400"/>
                </a:lnTo>
                <a:lnTo>
                  <a:pt x="16200" y="14400"/>
                </a:lnTo>
                <a:lnTo>
                  <a:pt x="16200" y="21600"/>
                </a:lnTo>
                <a:lnTo>
                  <a:pt x="21600" y="10800"/>
                </a:lnTo>
                <a:close/>
              </a:path>
              <a:path w="21600" h="21600">
                <a:moveTo>
                  <a:pt x="1350" y="7200"/>
                </a:moveTo>
                <a:lnTo>
                  <a:pt x="1350" y="14400"/>
                </a:lnTo>
                <a:lnTo>
                  <a:pt x="2700" y="14400"/>
                </a:lnTo>
                <a:lnTo>
                  <a:pt x="2700" y="7200"/>
                </a:lnTo>
                <a:close/>
              </a:path>
              <a:path w="21600" h="21600">
                <a:moveTo>
                  <a:pt x="0" y="7200"/>
                </a:moveTo>
                <a:lnTo>
                  <a:pt x="0" y="14400"/>
                </a:lnTo>
                <a:lnTo>
                  <a:pt x="675" y="14400"/>
                </a:lnTo>
                <a:lnTo>
                  <a:pt x="675" y="7200"/>
                </a:lnTo>
                <a:close/>
              </a:path>
            </a:pathLst>
          </a:custGeom>
          <a:solidFill>
            <a:schemeClr val="folHlink"/>
          </a:solidFill>
          <a:ln w="12700">
            <a:solidFill>
              <a:schemeClr val="tx1"/>
            </a:solidFill>
            <a:miter lim="800000"/>
            <a:headEnd/>
            <a:tailEnd/>
          </a:ln>
        </p:spPr>
        <p:txBody>
          <a:bodyPr wrap="none" anchor="ctr"/>
          <a:lstStyle/>
          <a:p>
            <a:endParaRPr lang="en-US"/>
          </a:p>
        </p:txBody>
      </p:sp>
      <p:graphicFrame>
        <p:nvGraphicFramePr>
          <p:cNvPr id="1026" name="Object 4"/>
          <p:cNvGraphicFramePr>
            <a:graphicFrameLocks noChangeAspect="1"/>
          </p:cNvGraphicFramePr>
          <p:nvPr/>
        </p:nvGraphicFramePr>
        <p:xfrm>
          <a:off x="6807200" y="609601"/>
          <a:ext cx="4997451" cy="2809875"/>
        </p:xfrm>
        <a:graphic>
          <a:graphicData uri="http://schemas.openxmlformats.org/presentationml/2006/ole">
            <p:oleObj spid="_x0000_s222219" name="Image Document" r:id="rId3" imgW="8270421" imgH="4816929" progId="">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2032000" y="457201"/>
            <a:ext cx="9855200" cy="4154984"/>
          </a:xfrm>
          <a:prstGeom prst="rect">
            <a:avLst/>
          </a:prstGeom>
          <a:noFill/>
          <a:ln w="9525">
            <a:noFill/>
            <a:miter lim="800000"/>
            <a:headEnd/>
            <a:tailEnd/>
          </a:ln>
        </p:spPr>
        <p:txBody>
          <a:bodyPr>
            <a:spAutoFit/>
          </a:bodyPr>
          <a:lstStyle/>
          <a:p>
            <a:pPr>
              <a:spcBef>
                <a:spcPct val="50000"/>
              </a:spcBef>
            </a:pPr>
            <a:r>
              <a:rPr lang="en-US" sz="2400" b="1" dirty="0"/>
              <a:t>They used the followings:-</a:t>
            </a:r>
          </a:p>
          <a:p>
            <a:pPr>
              <a:spcBef>
                <a:spcPct val="50000"/>
              </a:spcBef>
            </a:pPr>
            <a:r>
              <a:rPr lang="en-US" sz="2400" dirty="0"/>
              <a:t>	</a:t>
            </a:r>
            <a:r>
              <a:rPr lang="en-US" sz="2400" dirty="0" err="1">
                <a:solidFill>
                  <a:srgbClr val="FF0000"/>
                </a:solidFill>
              </a:rPr>
              <a:t>Liquorice</a:t>
            </a:r>
            <a:r>
              <a:rPr lang="en-US" sz="2400" dirty="0">
                <a:solidFill>
                  <a:srgbClr val="FF0000"/>
                </a:solidFill>
              </a:rPr>
              <a:t> for heart  burn</a:t>
            </a:r>
            <a:r>
              <a:rPr lang="en-US" sz="2400" dirty="0"/>
              <a:t>, other herbs mixed in </a:t>
            </a:r>
            <a:r>
              <a:rPr lang="en-US" sz="2400" dirty="0">
                <a:solidFill>
                  <a:srgbClr val="FF0000"/>
                </a:solidFill>
              </a:rPr>
              <a:t>honey and yoghurt</a:t>
            </a:r>
            <a:r>
              <a:rPr lang="en-US" sz="2400" dirty="0"/>
              <a:t>.</a:t>
            </a:r>
          </a:p>
          <a:p>
            <a:pPr>
              <a:spcBef>
                <a:spcPct val="50000"/>
              </a:spcBef>
            </a:pPr>
            <a:r>
              <a:rPr lang="en-US" sz="2400" dirty="0"/>
              <a:t>They used </a:t>
            </a:r>
            <a:r>
              <a:rPr lang="en-US" sz="2400" dirty="0">
                <a:solidFill>
                  <a:srgbClr val="FF0000"/>
                </a:solidFill>
              </a:rPr>
              <a:t>Castor oil</a:t>
            </a:r>
            <a:r>
              <a:rPr lang="en-US" sz="2400" dirty="0"/>
              <a:t>, </a:t>
            </a:r>
            <a:r>
              <a:rPr lang="en-US" sz="2400" dirty="0" err="1">
                <a:solidFill>
                  <a:srgbClr val="FF0000"/>
                </a:solidFill>
              </a:rPr>
              <a:t>psyllium</a:t>
            </a:r>
            <a:r>
              <a:rPr lang="en-US" sz="2400" dirty="0"/>
              <a:t> ,Beer.</a:t>
            </a:r>
          </a:p>
          <a:p>
            <a:pPr>
              <a:spcBef>
                <a:spcPct val="50000"/>
              </a:spcBef>
            </a:pPr>
            <a:r>
              <a:rPr lang="en-US" sz="2400" dirty="0"/>
              <a:t> For abdominal distention they used equal parts of </a:t>
            </a:r>
            <a:r>
              <a:rPr lang="en-US" sz="2400" dirty="0">
                <a:solidFill>
                  <a:srgbClr val="FF0000"/>
                </a:solidFill>
              </a:rPr>
              <a:t>marihuana with mustard </a:t>
            </a:r>
            <a:r>
              <a:rPr lang="en-US" sz="2400" dirty="0"/>
              <a:t>mint, Castor oil,  almond oil, rice, and others, 10 </a:t>
            </a:r>
            <a:r>
              <a:rPr lang="en-US" sz="2400" dirty="0" err="1"/>
              <a:t>shaykals</a:t>
            </a:r>
            <a:r>
              <a:rPr lang="en-US" sz="2400" dirty="0"/>
              <a:t> each.</a:t>
            </a:r>
          </a:p>
          <a:p>
            <a:pPr>
              <a:spcBef>
                <a:spcPct val="50000"/>
              </a:spcBef>
            </a:pPr>
            <a:r>
              <a:rPr lang="en-US" sz="2400" dirty="0"/>
              <a:t> </a:t>
            </a:r>
            <a:r>
              <a:rPr lang="en-US" sz="2400" dirty="0">
                <a:solidFill>
                  <a:srgbClr val="FF0000"/>
                </a:solidFill>
              </a:rPr>
              <a:t>The </a:t>
            </a:r>
            <a:r>
              <a:rPr lang="en-US" sz="2400" dirty="0" smtClean="0">
                <a:solidFill>
                  <a:srgbClr val="FF0000"/>
                </a:solidFill>
              </a:rPr>
              <a:t>shekels </a:t>
            </a:r>
            <a:r>
              <a:rPr lang="en-US" sz="2400" dirty="0"/>
              <a:t>is the Babylonian unit of </a:t>
            </a:r>
            <a:r>
              <a:rPr lang="en-US" sz="2400" dirty="0" smtClean="0"/>
              <a:t>measurement.</a:t>
            </a:r>
            <a:endParaRPr lang="ar-AE" sz="2400" dirty="0"/>
          </a:p>
          <a:p>
            <a:pPr>
              <a:spcBef>
                <a:spcPct val="50000"/>
              </a:spcBef>
            </a:pPr>
            <a:r>
              <a:rPr lang="ar-AE" sz="2400" dirty="0"/>
              <a:t>الشيكل وحدة القياس البابليه</a:t>
            </a:r>
            <a:endParaRPr lang="en-US" sz="2400" dirty="0"/>
          </a:p>
          <a:p>
            <a:pPr>
              <a:spcBef>
                <a:spcPct val="50000"/>
              </a:spcBef>
            </a:pPr>
            <a:endParaRPr lang="en-US" sz="2400" dirty="0"/>
          </a:p>
        </p:txBody>
      </p:sp>
      <p:sp>
        <p:nvSpPr>
          <p:cNvPr id="55299" name="AutoShape 3"/>
          <p:cNvSpPr>
            <a:spLocks noChangeArrowheads="1"/>
          </p:cNvSpPr>
          <p:nvPr/>
        </p:nvSpPr>
        <p:spPr bwMode="auto">
          <a:xfrm>
            <a:off x="4876800" y="5562600"/>
            <a:ext cx="2032000" cy="609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7200 h 21600"/>
              <a:gd name="T14" fmla="*/ 19800 w 21600"/>
              <a:gd name="T15" fmla="*/ 14400 h 21600"/>
            </a:gdLst>
            <a:ahLst/>
            <a:cxnLst>
              <a:cxn ang="T8">
                <a:pos x="T0" y="T1"/>
              </a:cxn>
              <a:cxn ang="T9">
                <a:pos x="T2" y="T3"/>
              </a:cxn>
              <a:cxn ang="T10">
                <a:pos x="T4" y="T5"/>
              </a:cxn>
              <a:cxn ang="T11">
                <a:pos x="T6" y="T7"/>
              </a:cxn>
            </a:cxnLst>
            <a:rect l="T12" t="T13" r="T14" b="T15"/>
            <a:pathLst>
              <a:path w="21600" h="21600">
                <a:moveTo>
                  <a:pt x="16200" y="0"/>
                </a:moveTo>
                <a:lnTo>
                  <a:pt x="16200" y="7200"/>
                </a:lnTo>
                <a:lnTo>
                  <a:pt x="3375" y="7200"/>
                </a:lnTo>
                <a:lnTo>
                  <a:pt x="3375" y="14400"/>
                </a:lnTo>
                <a:lnTo>
                  <a:pt x="16200" y="14400"/>
                </a:lnTo>
                <a:lnTo>
                  <a:pt x="16200" y="21600"/>
                </a:lnTo>
                <a:lnTo>
                  <a:pt x="21600" y="10800"/>
                </a:lnTo>
                <a:close/>
              </a:path>
              <a:path w="21600" h="21600">
                <a:moveTo>
                  <a:pt x="1350" y="7200"/>
                </a:moveTo>
                <a:lnTo>
                  <a:pt x="1350" y="14400"/>
                </a:lnTo>
                <a:lnTo>
                  <a:pt x="2700" y="14400"/>
                </a:lnTo>
                <a:lnTo>
                  <a:pt x="2700" y="7200"/>
                </a:lnTo>
                <a:close/>
              </a:path>
              <a:path w="21600" h="21600">
                <a:moveTo>
                  <a:pt x="0" y="7200"/>
                </a:moveTo>
                <a:lnTo>
                  <a:pt x="0" y="14400"/>
                </a:lnTo>
                <a:lnTo>
                  <a:pt x="675" y="14400"/>
                </a:lnTo>
                <a:lnTo>
                  <a:pt x="675" y="7200"/>
                </a:lnTo>
                <a:close/>
              </a:path>
            </a:pathLst>
          </a:custGeom>
          <a:solidFill>
            <a:schemeClr val="folHlink"/>
          </a:solidFill>
          <a:ln w="12700">
            <a:solidFill>
              <a:schemeClr val="tx1"/>
            </a:solidFill>
            <a:miter lim="800000"/>
            <a:headEnd/>
            <a:tailEnd/>
          </a:ln>
        </p:spPr>
        <p:txBody>
          <a:bodyPr wrap="none" anchor="ctr"/>
          <a:lstStyle/>
          <a:p>
            <a:endParaRPr lang="en-US"/>
          </a:p>
        </p:txBody>
      </p:sp>
      <p:pic>
        <p:nvPicPr>
          <p:cNvPr id="55300" name="Picture 4" descr="C:\Bak\Makki\Mvc-005.jpg"/>
          <p:cNvPicPr>
            <a:picLocks noChangeAspect="1" noChangeArrowheads="1"/>
          </p:cNvPicPr>
          <p:nvPr/>
        </p:nvPicPr>
        <p:blipFill>
          <a:blip r:embed="rId2" cstate="print"/>
          <a:srcRect/>
          <a:stretch>
            <a:fillRect/>
          </a:stretch>
        </p:blipFill>
        <p:spPr bwMode="auto">
          <a:xfrm>
            <a:off x="7603067" y="4330700"/>
            <a:ext cx="4470400" cy="2439988"/>
          </a:xfrm>
          <a:prstGeom prst="rect">
            <a:avLst/>
          </a:prstGeom>
          <a:noFill/>
          <a:ln w="19050">
            <a:solidFill>
              <a:srgbClr val="000000"/>
            </a:solid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2032000" y="914400"/>
            <a:ext cx="8737600" cy="2862322"/>
          </a:xfrm>
          <a:prstGeom prst="rect">
            <a:avLst/>
          </a:prstGeom>
          <a:noFill/>
          <a:ln w="9525">
            <a:noFill/>
            <a:miter lim="800000"/>
            <a:headEnd/>
            <a:tailEnd/>
          </a:ln>
        </p:spPr>
        <p:txBody>
          <a:bodyPr>
            <a:spAutoFit/>
          </a:bodyPr>
          <a:lstStyle/>
          <a:p>
            <a:pPr>
              <a:spcBef>
                <a:spcPct val="50000"/>
              </a:spcBef>
            </a:pPr>
            <a:r>
              <a:rPr lang="en-US" sz="2400" b="1"/>
              <a:t>They used large number of herbs.</a:t>
            </a:r>
          </a:p>
          <a:p>
            <a:pPr>
              <a:spcBef>
                <a:spcPct val="50000"/>
              </a:spcBef>
            </a:pPr>
            <a:r>
              <a:rPr lang="en-US" sz="2400" b="1"/>
              <a:t>They used a variety of local  suppositories .</a:t>
            </a:r>
          </a:p>
          <a:p>
            <a:pPr>
              <a:spcBef>
                <a:spcPct val="50000"/>
              </a:spcBef>
            </a:pPr>
            <a:r>
              <a:rPr lang="en-US" sz="2400" b="1" u="sng"/>
              <a:t>Pocket medical books</a:t>
            </a:r>
            <a:r>
              <a:rPr lang="en-US" sz="2400" b="1"/>
              <a:t> were also used with prognostic markers e.g. a man with belly pain, vomiting and absolute constipation will die.</a:t>
            </a:r>
            <a:r>
              <a:rPr lang="ar-AE" sz="2400" b="1"/>
              <a:t>استعملوا اللبوس-التحاميل وكتب الجيب الطبيه</a:t>
            </a:r>
            <a:endParaRPr lang="en-US" sz="2400" b="1"/>
          </a:p>
          <a:p>
            <a:pPr>
              <a:spcBef>
                <a:spcPct val="50000"/>
              </a:spcBef>
            </a:pPr>
            <a:endParaRPr lang="en-US" sz="2400" b="1"/>
          </a:p>
        </p:txBody>
      </p:sp>
      <p:sp>
        <p:nvSpPr>
          <p:cNvPr id="56323" name="AutoShape 3"/>
          <p:cNvSpPr>
            <a:spLocks noChangeArrowheads="1"/>
          </p:cNvSpPr>
          <p:nvPr/>
        </p:nvSpPr>
        <p:spPr bwMode="auto">
          <a:xfrm>
            <a:off x="4876800" y="5562600"/>
            <a:ext cx="2032000" cy="609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7200 h 21600"/>
              <a:gd name="T14" fmla="*/ 19800 w 21600"/>
              <a:gd name="T15" fmla="*/ 14400 h 21600"/>
            </a:gdLst>
            <a:ahLst/>
            <a:cxnLst>
              <a:cxn ang="T8">
                <a:pos x="T0" y="T1"/>
              </a:cxn>
              <a:cxn ang="T9">
                <a:pos x="T2" y="T3"/>
              </a:cxn>
              <a:cxn ang="T10">
                <a:pos x="T4" y="T5"/>
              </a:cxn>
              <a:cxn ang="T11">
                <a:pos x="T6" y="T7"/>
              </a:cxn>
            </a:cxnLst>
            <a:rect l="T12" t="T13" r="T14" b="T15"/>
            <a:pathLst>
              <a:path w="21600" h="21600">
                <a:moveTo>
                  <a:pt x="16200" y="0"/>
                </a:moveTo>
                <a:lnTo>
                  <a:pt x="16200" y="7200"/>
                </a:lnTo>
                <a:lnTo>
                  <a:pt x="3375" y="7200"/>
                </a:lnTo>
                <a:lnTo>
                  <a:pt x="3375" y="14400"/>
                </a:lnTo>
                <a:lnTo>
                  <a:pt x="16200" y="14400"/>
                </a:lnTo>
                <a:lnTo>
                  <a:pt x="16200" y="21600"/>
                </a:lnTo>
                <a:lnTo>
                  <a:pt x="21600" y="10800"/>
                </a:lnTo>
                <a:close/>
              </a:path>
              <a:path w="21600" h="21600">
                <a:moveTo>
                  <a:pt x="1350" y="7200"/>
                </a:moveTo>
                <a:lnTo>
                  <a:pt x="1350" y="14400"/>
                </a:lnTo>
                <a:lnTo>
                  <a:pt x="2700" y="14400"/>
                </a:lnTo>
                <a:lnTo>
                  <a:pt x="2700" y="7200"/>
                </a:lnTo>
                <a:close/>
              </a:path>
              <a:path w="21600" h="21600">
                <a:moveTo>
                  <a:pt x="0" y="7200"/>
                </a:moveTo>
                <a:lnTo>
                  <a:pt x="0" y="14400"/>
                </a:lnTo>
                <a:lnTo>
                  <a:pt x="675" y="14400"/>
                </a:lnTo>
                <a:lnTo>
                  <a:pt x="675" y="7200"/>
                </a:lnTo>
                <a:close/>
              </a:path>
            </a:pathLst>
          </a:custGeom>
          <a:solidFill>
            <a:schemeClr val="folHlink"/>
          </a:solidFill>
          <a:ln w="12700">
            <a:solidFill>
              <a:schemeClr val="tx1"/>
            </a:solidFill>
            <a:miter lim="800000"/>
            <a:headEnd/>
            <a:tailEnd/>
          </a:ln>
        </p:spPr>
        <p:txBody>
          <a:bodyPr wrap="none" anchor="ctr"/>
          <a:lstStyle/>
          <a:p>
            <a:endParaRPr lang="en-US"/>
          </a:p>
        </p:txBody>
      </p:sp>
      <p:pic>
        <p:nvPicPr>
          <p:cNvPr id="56324" name="Picture 4" descr="C:\Bak\Makki\Mvc-009.jpg"/>
          <p:cNvPicPr>
            <a:picLocks noChangeAspect="1" noChangeArrowheads="1"/>
          </p:cNvPicPr>
          <p:nvPr/>
        </p:nvPicPr>
        <p:blipFill>
          <a:blip r:embed="rId2" cstate="print"/>
          <a:srcRect/>
          <a:stretch>
            <a:fillRect/>
          </a:stretch>
        </p:blipFill>
        <p:spPr bwMode="auto">
          <a:xfrm>
            <a:off x="9141884" y="3886200"/>
            <a:ext cx="2506133" cy="2882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Iraqi git 1960-2016</a:t>
            </a:r>
            <a:endParaRPr lang="en-US" dirty="0"/>
          </a:p>
        </p:txBody>
      </p:sp>
      <p:sp>
        <p:nvSpPr>
          <p:cNvPr id="3" name="Content Placeholder 2"/>
          <p:cNvSpPr>
            <a:spLocks noGrp="1"/>
          </p:cNvSpPr>
          <p:nvPr>
            <p:ph idx="1"/>
          </p:nvPr>
        </p:nvSpPr>
        <p:spPr/>
        <p:txBody>
          <a:bodyPr/>
          <a:lstStyle/>
          <a:p>
            <a:r>
              <a:rPr lang="en-US" sz="4400" b="1" dirty="0" smtClean="0"/>
              <a:t>In the sixties pioneers in Baghdad medical </a:t>
            </a:r>
            <a:r>
              <a:rPr lang="en-US" sz="4400" b="1" dirty="0" err="1" smtClean="0"/>
              <a:t>colleage</a:t>
            </a:r>
            <a:r>
              <a:rPr lang="en-US" sz="4400" b="1" dirty="0" smtClean="0"/>
              <a:t> </a:t>
            </a:r>
            <a:r>
              <a:rPr lang="en-US" sz="4400" b="1" dirty="0" err="1" smtClean="0"/>
              <a:t>specialy</a:t>
            </a:r>
            <a:r>
              <a:rPr lang="en-US" sz="4400" b="1" dirty="0" smtClean="0"/>
              <a:t> the late Professor </a:t>
            </a:r>
            <a:r>
              <a:rPr lang="en-US" sz="4400" b="1" dirty="0" err="1" smtClean="0"/>
              <a:t>Zuhair</a:t>
            </a:r>
            <a:r>
              <a:rPr lang="en-US" sz="4400" b="1" dirty="0" smtClean="0"/>
              <a:t> </a:t>
            </a:r>
            <a:r>
              <a:rPr lang="en-US" sz="4400" b="1" dirty="0" err="1" smtClean="0"/>
              <a:t>Kassir</a:t>
            </a:r>
            <a:r>
              <a:rPr lang="en-US" sz="4400" b="1" dirty="0" smtClean="0"/>
              <a:t> and Professor </a:t>
            </a:r>
            <a:r>
              <a:rPr lang="en-US" sz="4400" b="1" dirty="0" err="1" smtClean="0"/>
              <a:t>Zuhair</a:t>
            </a:r>
            <a:r>
              <a:rPr lang="en-US" sz="4400" b="1" dirty="0" smtClean="0"/>
              <a:t> </a:t>
            </a:r>
            <a:r>
              <a:rPr lang="en-US" sz="4400" b="1" dirty="0" err="1" smtClean="0"/>
              <a:t>Bahrani</a:t>
            </a:r>
            <a:r>
              <a:rPr lang="en-US" sz="4400" b="1" dirty="0" smtClean="0"/>
              <a:t> started </a:t>
            </a:r>
            <a:r>
              <a:rPr lang="en-US" sz="4400" b="1" dirty="0" err="1" smtClean="0"/>
              <a:t>weakley</a:t>
            </a:r>
            <a:r>
              <a:rPr lang="en-US" sz="4400" b="1" dirty="0" smtClean="0"/>
              <a:t> G.I.T meetings with their colleagues which continued to the  seventies stopped 1976.</a:t>
            </a:r>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1978-1992</a:t>
            </a:r>
            <a:endParaRPr lang="en-US" dirty="0"/>
          </a:p>
        </p:txBody>
      </p:sp>
      <p:sp>
        <p:nvSpPr>
          <p:cNvPr id="3" name="Content Placeholder 2"/>
          <p:cNvSpPr>
            <a:spLocks noGrp="1"/>
          </p:cNvSpPr>
          <p:nvPr>
            <p:ph idx="1"/>
          </p:nvPr>
        </p:nvSpPr>
        <p:spPr/>
        <p:txBody>
          <a:bodyPr>
            <a:normAutofit lnSpcReduction="10000"/>
          </a:bodyPr>
          <a:lstStyle/>
          <a:p>
            <a:r>
              <a:rPr lang="en-US" dirty="0" smtClean="0"/>
              <a:t>Viral hepatitis  groups</a:t>
            </a:r>
          </a:p>
          <a:p>
            <a:r>
              <a:rPr lang="en-US" dirty="0" smtClean="0"/>
              <a:t>Program for liver disease  control</a:t>
            </a:r>
          </a:p>
          <a:p>
            <a:r>
              <a:rPr lang="en-US" dirty="0" smtClean="0"/>
              <a:t>Git society</a:t>
            </a:r>
          </a:p>
          <a:p>
            <a:r>
              <a:rPr lang="en-US" dirty="0" smtClean="0"/>
              <a:t>Git board</a:t>
            </a:r>
          </a:p>
          <a:p>
            <a:r>
              <a:rPr lang="en-US" dirty="0" smtClean="0"/>
              <a:t>Journal</a:t>
            </a:r>
          </a:p>
          <a:p>
            <a:r>
              <a:rPr lang="en-US" dirty="0" smtClean="0"/>
              <a:t>Data</a:t>
            </a:r>
          </a:p>
          <a:p>
            <a:r>
              <a:rPr lang="en-US" dirty="0" smtClean="0"/>
              <a:t>Plan</a:t>
            </a:r>
          </a:p>
          <a:p>
            <a:r>
              <a:rPr lang="en-US" dirty="0" smtClean="0"/>
              <a:t> pyramid of </a:t>
            </a:r>
            <a:r>
              <a:rPr lang="en-US" dirty="0" err="1" smtClean="0"/>
              <a:t>developement</a:t>
            </a:r>
            <a:endParaRPr lang="en-US" dirty="0" smtClean="0"/>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IRAQI RESEARCH</a:t>
            </a:r>
            <a:endParaRPr lang="en-US" dirty="0"/>
          </a:p>
        </p:txBody>
      </p:sp>
      <p:sp>
        <p:nvSpPr>
          <p:cNvPr id="3" name="Content Placeholder 2"/>
          <p:cNvSpPr>
            <a:spLocks noGrp="1"/>
          </p:cNvSpPr>
          <p:nvPr>
            <p:ph idx="1"/>
          </p:nvPr>
        </p:nvSpPr>
        <p:spPr/>
        <p:txBody>
          <a:bodyPr/>
          <a:lstStyle/>
          <a:p>
            <a:r>
              <a:rPr lang="en-US" dirty="0" smtClean="0"/>
              <a:t>HEPATITIS</a:t>
            </a:r>
          </a:p>
          <a:p>
            <a:r>
              <a:rPr lang="en-US" dirty="0" smtClean="0"/>
              <a:t>HYDATID ATTEMPTED VACCINE PROGRAM KHALIG NAJI</a:t>
            </a:r>
          </a:p>
          <a:p>
            <a:r>
              <a:rPr lang="en-US" dirty="0" smtClean="0"/>
              <a:t>CELIAC DISEASE  LOCALLY MADE AGENTS-CELIAC FOOD</a:t>
            </a:r>
          </a:p>
          <a:p>
            <a:r>
              <a:rPr lang="en-US" dirty="0" smtClean="0"/>
              <a:t>TB  CROHNS</a:t>
            </a:r>
          </a:p>
          <a:p>
            <a:r>
              <a:rPr lang="en-US" dirty="0" smtClean="0"/>
              <a:t>CANCERS  DATA COLLECTION ON DEPLETED URANIUM</a:t>
            </a:r>
          </a:p>
          <a:p>
            <a:r>
              <a:rPr lang="en-US" dirty="0" smtClean="0"/>
              <a:t>PROBIOTICS PROGRAM  1994</a:t>
            </a:r>
          </a:p>
          <a:p>
            <a:r>
              <a:rPr lang="en-US" dirty="0" smtClean="0"/>
              <a:t>PAN ARAB COMMUNICATION</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LOCALLY MADE 120 BED  HOSPITAL </a:t>
            </a:r>
            <a:br>
              <a:rPr lang="en-US" dirty="0" smtClean="0"/>
            </a:br>
            <a:r>
              <a:rPr lang="en-US" dirty="0" smtClean="0"/>
              <a:t>500,000 $ ONLY</a:t>
            </a:r>
            <a:endParaRPr lang="en-US" dirty="0"/>
          </a:p>
        </p:txBody>
      </p:sp>
      <p:sp>
        <p:nvSpPr>
          <p:cNvPr id="3" name="Content Placeholder 2"/>
          <p:cNvSpPr>
            <a:spLocks noGrp="1"/>
          </p:cNvSpPr>
          <p:nvPr>
            <p:ph idx="1"/>
          </p:nvPr>
        </p:nvSpPr>
        <p:spPr/>
        <p:txBody>
          <a:bodyPr/>
          <a:lstStyle/>
          <a:p>
            <a:r>
              <a:rPr lang="en-US" dirty="0" smtClean="0"/>
              <a:t>3 centers</a:t>
            </a:r>
          </a:p>
          <a:p>
            <a:endParaRPr lang="en-US" dirty="0"/>
          </a:p>
        </p:txBody>
      </p:sp>
      <p:pic>
        <p:nvPicPr>
          <p:cNvPr id="392194" name="Picture 2" descr="D:\IRAQ OLD 2\OLD IRAQ\picture\صور\imported picture\المستشفى\Rotation of _0002.jpg"/>
          <p:cNvPicPr>
            <a:picLocks noChangeAspect="1" noChangeArrowheads="1"/>
          </p:cNvPicPr>
          <p:nvPr/>
        </p:nvPicPr>
        <p:blipFill>
          <a:blip r:embed="rId2"/>
          <a:srcRect/>
          <a:stretch>
            <a:fillRect/>
          </a:stretch>
        </p:blipFill>
        <p:spPr bwMode="auto">
          <a:xfrm>
            <a:off x="7830766" y="1698557"/>
            <a:ext cx="3048000" cy="4064000"/>
          </a:xfrm>
          <a:prstGeom prst="rect">
            <a:avLst/>
          </a:prstGeom>
          <a:noFill/>
        </p:spPr>
      </p:pic>
      <p:pic>
        <p:nvPicPr>
          <p:cNvPr id="392195" name="Picture 3" descr="D:\IRAQ OLD 2\OLD IRAQ\picture\صور\imported picture\صور المستشفى\_0064.jpg"/>
          <p:cNvPicPr>
            <a:picLocks noChangeAspect="1" noChangeArrowheads="1"/>
          </p:cNvPicPr>
          <p:nvPr/>
        </p:nvPicPr>
        <p:blipFill>
          <a:blip r:embed="rId3"/>
          <a:srcRect/>
          <a:stretch>
            <a:fillRect/>
          </a:stretch>
        </p:blipFill>
        <p:spPr bwMode="auto">
          <a:xfrm>
            <a:off x="1126246" y="2294107"/>
            <a:ext cx="4064000" cy="3048000"/>
          </a:xfrm>
          <a:prstGeom prst="rect">
            <a:avLst/>
          </a:prstGeom>
          <a:noFill/>
        </p:spPr>
      </p:pic>
      <p:pic>
        <p:nvPicPr>
          <p:cNvPr id="392196" name="Picture 4" descr="D:\IRAQ OLD 2\OLD IRAQ\picture\صور\imported picture\صور المستشفى\_0068.jpg"/>
          <p:cNvPicPr>
            <a:picLocks noChangeAspect="1" noChangeArrowheads="1"/>
          </p:cNvPicPr>
          <p:nvPr/>
        </p:nvPicPr>
        <p:blipFill>
          <a:blip r:embed="rId4"/>
          <a:srcRect/>
          <a:stretch>
            <a:fillRect/>
          </a:stretch>
        </p:blipFill>
        <p:spPr bwMode="auto">
          <a:xfrm>
            <a:off x="4902740" y="1393487"/>
            <a:ext cx="2943157" cy="2207368"/>
          </a:xfrm>
          <a:prstGeom prst="rect">
            <a:avLst/>
          </a:prstGeom>
          <a:noFill/>
        </p:spPr>
      </p:pic>
      <p:pic>
        <p:nvPicPr>
          <p:cNvPr id="392197" name="Picture 5" descr="D:\IRAQ OLD 2\OLD IRAQ\picture\صور\imported picture\صور المستشفى\_0035.jpg"/>
          <p:cNvPicPr>
            <a:picLocks noChangeAspect="1" noChangeArrowheads="1"/>
          </p:cNvPicPr>
          <p:nvPr/>
        </p:nvPicPr>
        <p:blipFill>
          <a:blip r:embed="rId5"/>
          <a:srcRect/>
          <a:stretch>
            <a:fillRect/>
          </a:stretch>
        </p:blipFill>
        <p:spPr bwMode="auto">
          <a:xfrm>
            <a:off x="4951378" y="4333671"/>
            <a:ext cx="2991796" cy="2243847"/>
          </a:xfrm>
          <a:prstGeom prst="rect">
            <a:avLst/>
          </a:prstGeom>
          <a:noFill/>
        </p:spPr>
      </p:pic>
      <p:pic>
        <p:nvPicPr>
          <p:cNvPr id="392198" name="Picture 6" descr="D:\IRAQ OLD 2\OLD IRAQ\picture\صور\imported picture\صور المستشفى\_0078.jpg"/>
          <p:cNvPicPr>
            <a:picLocks noChangeAspect="1" noChangeArrowheads="1"/>
          </p:cNvPicPr>
          <p:nvPr/>
        </p:nvPicPr>
        <p:blipFill>
          <a:blip r:embed="rId6"/>
          <a:srcRect/>
          <a:stretch>
            <a:fillRect/>
          </a:stretch>
        </p:blipFill>
        <p:spPr bwMode="auto">
          <a:xfrm>
            <a:off x="9647677" y="0"/>
            <a:ext cx="2544323" cy="1908242"/>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MDT PATHOLOGIST GASTROENTEROLOGISTSSURGEONS PEDIATRICIANS ONCOLOGISTS</a:t>
            </a:r>
            <a:endParaRPr lang="en-US" sz="3200" dirty="0"/>
          </a:p>
        </p:txBody>
      </p:sp>
      <p:pic>
        <p:nvPicPr>
          <p:cNvPr id="393218" name="Picture 2" descr="D:\IRAQ OLD 2\OLD IRAQ\picture\صور\imported picture\صور 30\_0012.jpg"/>
          <p:cNvPicPr>
            <a:picLocks noGrp="1" noChangeAspect="1" noChangeArrowheads="1"/>
          </p:cNvPicPr>
          <p:nvPr>
            <p:ph idx="1"/>
          </p:nvPr>
        </p:nvPicPr>
        <p:blipFill>
          <a:blip r:embed="rId2"/>
          <a:srcRect/>
          <a:stretch>
            <a:fillRect/>
          </a:stretch>
        </p:blipFill>
        <p:spPr bwMode="auto">
          <a:xfrm>
            <a:off x="1330528" y="2086261"/>
            <a:ext cx="5936034" cy="4452026"/>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noAutofit/>
          </a:bodyPr>
          <a:lstStyle/>
          <a:p>
            <a:pPr fontAlgn="auto">
              <a:spcAft>
                <a:spcPts val="0"/>
              </a:spcAft>
              <a:defRPr/>
            </a:pPr>
            <a:r>
              <a:rPr lang="ar-AE" sz="3600" dirty="0" smtClean="0"/>
              <a:t>خطتنا لتطوير الجهاز الهضمي فى العراق</a:t>
            </a:r>
            <a:r>
              <a:rPr lang="en-US" sz="3600" dirty="0" smtClean="0"/>
              <a:t/>
            </a:r>
            <a:br>
              <a:rPr lang="en-US" sz="3600" dirty="0" smtClean="0"/>
            </a:br>
            <a:r>
              <a:rPr lang="en-US" sz="3600" dirty="0" smtClean="0"/>
              <a:t>PLAN FOR IRAQI GIT UPGRADING</a:t>
            </a:r>
          </a:p>
        </p:txBody>
      </p:sp>
      <p:pic>
        <p:nvPicPr>
          <p:cNvPr id="142339" name="Picture 2"/>
          <p:cNvPicPr>
            <a:picLocks noGrp="1" noChangeAspect="1" noChangeArrowheads="1"/>
          </p:cNvPicPr>
          <p:nvPr>
            <p:ph idx="1"/>
          </p:nvPr>
        </p:nvPicPr>
        <p:blipFill>
          <a:blip r:embed="rId2" cstate="print"/>
          <a:srcRect/>
          <a:stretch>
            <a:fillRect/>
          </a:stretch>
        </p:blipFill>
        <p:spPr>
          <a:xfrm>
            <a:off x="3149600" y="1371600"/>
            <a:ext cx="5994400" cy="5257800"/>
          </a:xfr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Grp="1" noChangeAspect="1"/>
          </p:cNvGraphicFramePr>
          <p:nvPr>
            <p:ph type="body" sz="half" idx="1"/>
          </p:nvPr>
        </p:nvGraphicFramePr>
        <p:xfrm>
          <a:off x="1828801" y="4419601"/>
          <a:ext cx="3350684" cy="1882775"/>
        </p:xfrm>
        <a:graphic>
          <a:graphicData uri="http://schemas.openxmlformats.org/presentationml/2006/ole">
            <p:oleObj spid="_x0000_s223288" name="Image Document" r:id="rId3" imgW="3862873" imgH="1505339" progId="">
              <p:embed/>
            </p:oleObj>
          </a:graphicData>
        </a:graphic>
      </p:graphicFrame>
      <p:graphicFrame>
        <p:nvGraphicFramePr>
          <p:cNvPr id="6147" name="Object 4"/>
          <p:cNvGraphicFramePr>
            <a:graphicFrameLocks noGrp="1" noChangeAspect="1"/>
          </p:cNvGraphicFramePr>
          <p:nvPr>
            <p:ph type="clipArt" sz="half" idx="2"/>
          </p:nvPr>
        </p:nvGraphicFramePr>
        <p:xfrm>
          <a:off x="5087566" y="1752601"/>
          <a:ext cx="3433864" cy="2132013"/>
        </p:xfrm>
        <a:graphic>
          <a:graphicData uri="http://schemas.openxmlformats.org/presentationml/2006/ole">
            <p:oleObj spid="_x0000_s223289" name="Image Document" r:id="rId4" imgW="8270421" imgH="4816929" progId="">
              <p:embed/>
            </p:oleObj>
          </a:graphicData>
        </a:graphic>
      </p:graphicFrame>
      <p:graphicFrame>
        <p:nvGraphicFramePr>
          <p:cNvPr id="6148" name="Object 5"/>
          <p:cNvGraphicFramePr>
            <a:graphicFrameLocks noChangeAspect="1"/>
          </p:cNvGraphicFramePr>
          <p:nvPr/>
        </p:nvGraphicFramePr>
        <p:xfrm>
          <a:off x="8737600" y="4343400"/>
          <a:ext cx="3149600" cy="1874838"/>
        </p:xfrm>
        <a:graphic>
          <a:graphicData uri="http://schemas.openxmlformats.org/presentationml/2006/ole">
            <p:oleObj spid="_x0000_s223290" name="Image Document" r:id="rId5" imgW="3862873" imgH="1505339" progId="">
              <p:embed/>
            </p:oleObj>
          </a:graphicData>
        </a:graphic>
      </p:graphicFrame>
      <p:graphicFrame>
        <p:nvGraphicFramePr>
          <p:cNvPr id="6149" name="Object 8"/>
          <p:cNvGraphicFramePr>
            <a:graphicFrameLocks noChangeAspect="1"/>
          </p:cNvGraphicFramePr>
          <p:nvPr/>
        </p:nvGraphicFramePr>
        <p:xfrm>
          <a:off x="1219201" y="61908"/>
          <a:ext cx="2654300" cy="2376493"/>
        </p:xfrm>
        <a:graphic>
          <a:graphicData uri="http://schemas.openxmlformats.org/presentationml/2006/ole">
            <p:oleObj spid="_x0000_s223291" name="Bitmap Image" r:id="rId6" imgW="714286" imgH="933580" progId="PBrush">
              <p:embed/>
            </p:oleObj>
          </a:graphicData>
        </a:graphic>
      </p:graphicFrame>
      <p:graphicFrame>
        <p:nvGraphicFramePr>
          <p:cNvPr id="6150" name="Object 9"/>
          <p:cNvGraphicFramePr>
            <a:graphicFrameLocks noChangeAspect="1"/>
          </p:cNvGraphicFramePr>
          <p:nvPr/>
        </p:nvGraphicFramePr>
        <p:xfrm>
          <a:off x="9144000" y="152400"/>
          <a:ext cx="2311400" cy="2106592"/>
        </p:xfrm>
        <a:graphic>
          <a:graphicData uri="http://schemas.openxmlformats.org/presentationml/2006/ole">
            <p:oleObj spid="_x0000_s223292" name="Bitmap Image" r:id="rId7" imgW="1809524" imgH="1628571" progId="PBrush">
              <p:embed/>
            </p:oleObj>
          </a:graphicData>
        </a:graphic>
      </p:graphicFrame>
      <p:graphicFrame>
        <p:nvGraphicFramePr>
          <p:cNvPr id="6151" name="Object 10"/>
          <p:cNvGraphicFramePr>
            <a:graphicFrameLocks noChangeAspect="1"/>
          </p:cNvGraphicFramePr>
          <p:nvPr/>
        </p:nvGraphicFramePr>
        <p:xfrm>
          <a:off x="6096000" y="4572000"/>
          <a:ext cx="1758951" cy="1676400"/>
        </p:xfrm>
        <a:graphic>
          <a:graphicData uri="http://schemas.openxmlformats.org/presentationml/2006/ole">
            <p:oleObj spid="_x0000_s223293" name="Bitmap Image" r:id="rId8" imgW="1228571" imgH="1561905" progId="PBrush">
              <p:embed/>
            </p:oleObj>
          </a:graphicData>
        </a:graphic>
      </p:graphicFrame>
      <p:sp>
        <p:nvSpPr>
          <p:cNvPr id="6152" name="Text Box 12"/>
          <p:cNvSpPr txBox="1">
            <a:spLocks noChangeArrowheads="1"/>
          </p:cNvSpPr>
          <p:nvPr/>
        </p:nvSpPr>
        <p:spPr bwMode="auto">
          <a:xfrm>
            <a:off x="2032000" y="2514601"/>
            <a:ext cx="1625600" cy="396875"/>
          </a:xfrm>
          <a:prstGeom prst="rect">
            <a:avLst/>
          </a:prstGeom>
          <a:noFill/>
          <a:ln w="9525">
            <a:noFill/>
            <a:miter lim="800000"/>
            <a:headEnd/>
            <a:tailEnd/>
          </a:ln>
        </p:spPr>
        <p:txBody>
          <a:bodyPr>
            <a:spAutoFit/>
          </a:bodyPr>
          <a:lstStyle/>
          <a:p>
            <a:pPr>
              <a:spcBef>
                <a:spcPct val="50000"/>
              </a:spcBef>
            </a:pPr>
            <a:r>
              <a:rPr lang="en-US" sz="2000"/>
              <a:t>Z.Kassir</a:t>
            </a:r>
          </a:p>
        </p:txBody>
      </p:sp>
      <p:sp>
        <p:nvSpPr>
          <p:cNvPr id="6153" name="Text Box 13"/>
          <p:cNvSpPr txBox="1">
            <a:spLocks noChangeArrowheads="1"/>
          </p:cNvSpPr>
          <p:nvPr/>
        </p:nvSpPr>
        <p:spPr bwMode="auto">
          <a:xfrm>
            <a:off x="9956800" y="2514601"/>
            <a:ext cx="1727200" cy="396875"/>
          </a:xfrm>
          <a:prstGeom prst="rect">
            <a:avLst/>
          </a:prstGeom>
          <a:noFill/>
          <a:ln w="9525">
            <a:noFill/>
            <a:miter lim="800000"/>
            <a:headEnd/>
            <a:tailEnd/>
          </a:ln>
        </p:spPr>
        <p:txBody>
          <a:bodyPr>
            <a:spAutoFit/>
          </a:bodyPr>
          <a:lstStyle/>
          <a:p>
            <a:pPr>
              <a:spcBef>
                <a:spcPct val="50000"/>
              </a:spcBef>
            </a:pPr>
            <a:r>
              <a:rPr lang="en-US" sz="2000"/>
              <a:t>Z.Bahrani</a:t>
            </a:r>
          </a:p>
        </p:txBody>
      </p:sp>
      <p:sp>
        <p:nvSpPr>
          <p:cNvPr id="6154" name="Text Box 14"/>
          <p:cNvSpPr txBox="1">
            <a:spLocks noChangeArrowheads="1"/>
          </p:cNvSpPr>
          <p:nvPr/>
        </p:nvSpPr>
        <p:spPr bwMode="auto">
          <a:xfrm>
            <a:off x="5689600" y="3962401"/>
            <a:ext cx="2438400" cy="396875"/>
          </a:xfrm>
          <a:prstGeom prst="rect">
            <a:avLst/>
          </a:prstGeom>
          <a:noFill/>
          <a:ln w="9525">
            <a:noFill/>
            <a:miter lim="800000"/>
            <a:headEnd/>
            <a:tailEnd/>
          </a:ln>
        </p:spPr>
        <p:txBody>
          <a:bodyPr>
            <a:spAutoFit/>
          </a:bodyPr>
          <a:lstStyle/>
          <a:p>
            <a:pPr>
              <a:spcBef>
                <a:spcPct val="50000"/>
              </a:spcBef>
            </a:pPr>
            <a:r>
              <a:rPr lang="en-US" sz="2000"/>
              <a:t>Makki Fayadh</a:t>
            </a:r>
          </a:p>
        </p:txBody>
      </p:sp>
      <p:sp>
        <p:nvSpPr>
          <p:cNvPr id="6155" name="Text Box 15"/>
          <p:cNvSpPr txBox="1">
            <a:spLocks noChangeArrowheads="1"/>
          </p:cNvSpPr>
          <p:nvPr/>
        </p:nvSpPr>
        <p:spPr bwMode="auto">
          <a:xfrm>
            <a:off x="2438400" y="6410326"/>
            <a:ext cx="2032000" cy="396875"/>
          </a:xfrm>
          <a:prstGeom prst="rect">
            <a:avLst/>
          </a:prstGeom>
          <a:noFill/>
          <a:ln w="9525">
            <a:noFill/>
            <a:miter lim="800000"/>
            <a:headEnd/>
            <a:tailEnd/>
          </a:ln>
        </p:spPr>
        <p:txBody>
          <a:bodyPr>
            <a:spAutoFit/>
          </a:bodyPr>
          <a:lstStyle/>
          <a:p>
            <a:pPr>
              <a:spcBef>
                <a:spcPct val="50000"/>
              </a:spcBef>
            </a:pPr>
            <a:r>
              <a:rPr lang="en-US" sz="2000"/>
              <a:t>A. Shubber</a:t>
            </a:r>
          </a:p>
        </p:txBody>
      </p:sp>
      <p:sp>
        <p:nvSpPr>
          <p:cNvPr id="6156" name="Text Box 16"/>
          <p:cNvSpPr txBox="1">
            <a:spLocks noChangeArrowheads="1"/>
          </p:cNvSpPr>
          <p:nvPr/>
        </p:nvSpPr>
        <p:spPr bwMode="auto">
          <a:xfrm>
            <a:off x="6129867" y="6350001"/>
            <a:ext cx="2133600" cy="396875"/>
          </a:xfrm>
          <a:prstGeom prst="rect">
            <a:avLst/>
          </a:prstGeom>
          <a:noFill/>
          <a:ln w="9525">
            <a:noFill/>
            <a:miter lim="800000"/>
            <a:headEnd/>
            <a:tailEnd/>
          </a:ln>
        </p:spPr>
        <p:txBody>
          <a:bodyPr>
            <a:spAutoFit/>
          </a:bodyPr>
          <a:lstStyle/>
          <a:p>
            <a:pPr>
              <a:spcBef>
                <a:spcPct val="50000"/>
              </a:spcBef>
            </a:pPr>
            <a:r>
              <a:rPr lang="en-US" sz="2000"/>
              <a:t>M. AL-Hilli</a:t>
            </a:r>
          </a:p>
        </p:txBody>
      </p:sp>
      <p:sp>
        <p:nvSpPr>
          <p:cNvPr id="6157" name="Text Box 17"/>
          <p:cNvSpPr txBox="1">
            <a:spLocks noChangeArrowheads="1"/>
          </p:cNvSpPr>
          <p:nvPr/>
        </p:nvSpPr>
        <p:spPr bwMode="auto">
          <a:xfrm>
            <a:off x="9381067" y="6324601"/>
            <a:ext cx="2438400" cy="396875"/>
          </a:xfrm>
          <a:prstGeom prst="rect">
            <a:avLst/>
          </a:prstGeom>
          <a:noFill/>
          <a:ln w="9525">
            <a:noFill/>
            <a:miter lim="800000"/>
            <a:headEnd/>
            <a:tailEnd/>
          </a:ln>
        </p:spPr>
        <p:txBody>
          <a:bodyPr>
            <a:spAutoFit/>
          </a:bodyPr>
          <a:lstStyle/>
          <a:p>
            <a:pPr>
              <a:spcBef>
                <a:spcPct val="50000"/>
              </a:spcBef>
            </a:pPr>
            <a:r>
              <a:rPr lang="en-US" sz="2000"/>
              <a:t>M. Madhat</a:t>
            </a:r>
          </a:p>
        </p:txBody>
      </p:sp>
      <p:pic>
        <p:nvPicPr>
          <p:cNvPr id="14" name="Picture 3"/>
          <p:cNvPicPr>
            <a:picLocks noChangeAspect="1" noChangeArrowheads="1"/>
          </p:cNvPicPr>
          <p:nvPr/>
        </p:nvPicPr>
        <p:blipFill>
          <a:blip r:embed="rId9" cstate="print"/>
          <a:srcRect/>
          <a:stretch>
            <a:fillRect/>
          </a:stretch>
        </p:blipFill>
        <p:spPr bwMode="auto">
          <a:xfrm>
            <a:off x="5505855" y="73366"/>
            <a:ext cx="1536971" cy="1427713"/>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ERCP-EXPIRED CONTRAST 7 YEARS IT WORKED</a:t>
            </a:r>
            <a:r>
              <a:rPr lang="en-US" dirty="0" smtClean="0"/>
              <a:t>?</a:t>
            </a:r>
            <a:br>
              <a:rPr lang="en-US" dirty="0" smtClean="0"/>
            </a:br>
            <a:r>
              <a:rPr lang="en-US" dirty="0" smtClean="0"/>
              <a:t>1990-2003 SIEGE</a:t>
            </a:r>
            <a:r>
              <a:rPr lang="en-US" dirty="0" smtClean="0"/>
              <a:t> </a:t>
            </a:r>
            <a:endParaRPr lang="en-US" dirty="0"/>
          </a:p>
        </p:txBody>
      </p:sp>
      <p:pic>
        <p:nvPicPr>
          <p:cNvPr id="5" name="Picture 2" descr="C:\Bak\Makki\Mvc-024.jpg"/>
          <p:cNvPicPr>
            <a:picLocks noGrp="1" noChangeAspect="1" noChangeArrowheads="1"/>
          </p:cNvPicPr>
          <p:nvPr>
            <p:ph sz="half" idx="1"/>
          </p:nvPr>
        </p:nvPicPr>
        <p:blipFill>
          <a:blip r:embed="rId2" cstate="print"/>
          <a:stretch>
            <a:fillRect/>
          </a:stretch>
        </p:blipFill>
        <p:spPr>
          <a:xfrm>
            <a:off x="1708150" y="1831181"/>
            <a:ext cx="3187700" cy="4064000"/>
          </a:xfrm>
          <a:noFill/>
        </p:spPr>
      </p:pic>
      <p:pic>
        <p:nvPicPr>
          <p:cNvPr id="6" name="Picture 2" descr="C:\Bak\Makki\Mvc-021.jpg"/>
          <p:cNvPicPr>
            <a:picLocks noGrp="1" noChangeAspect="1" noChangeArrowheads="1"/>
          </p:cNvPicPr>
          <p:nvPr>
            <p:ph sz="half" idx="2"/>
          </p:nvPr>
        </p:nvPicPr>
        <p:blipFill>
          <a:blip r:embed="rId3" cstate="print"/>
          <a:stretch>
            <a:fillRect/>
          </a:stretch>
        </p:blipFill>
        <p:spPr>
          <a:xfrm>
            <a:off x="6197600" y="1724309"/>
            <a:ext cx="5384800" cy="4277745"/>
          </a:xfr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Bak\Makki\Mvc-023.jpg"/>
          <p:cNvPicPr>
            <a:picLocks noChangeAspect="1" noChangeArrowheads="1"/>
          </p:cNvPicPr>
          <p:nvPr/>
        </p:nvPicPr>
        <p:blipFill>
          <a:blip r:embed="rId2" cstate="print"/>
          <a:srcRect/>
          <a:stretch>
            <a:fillRect/>
          </a:stretch>
        </p:blipFill>
        <p:spPr bwMode="auto">
          <a:xfrm>
            <a:off x="609600" y="1103314"/>
            <a:ext cx="11074400" cy="4606925"/>
          </a:xfrm>
          <a:prstGeom prst="rect">
            <a:avLst/>
          </a:prstGeom>
          <a:noFill/>
          <a:ln w="9525">
            <a:noFill/>
            <a:miter lim="800000"/>
            <a:headEnd/>
            <a:tailEnd/>
          </a:ln>
        </p:spPr>
      </p:pic>
      <p:sp>
        <p:nvSpPr>
          <p:cNvPr id="3" name="Down Arrow 2"/>
          <p:cNvSpPr/>
          <p:nvPr/>
        </p:nvSpPr>
        <p:spPr>
          <a:xfrm>
            <a:off x="4572000" y="2514600"/>
            <a:ext cx="645584"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ERCP   CONTRAST EXPIRED 7 </a:t>
            </a:r>
            <a:r>
              <a:rPr lang="en-US" dirty="0" smtClean="0"/>
              <a:t>YEASRS</a:t>
            </a:r>
            <a:br>
              <a:rPr lang="en-US" dirty="0" smtClean="0"/>
            </a:br>
            <a:r>
              <a:rPr lang="en-US" dirty="0" smtClean="0"/>
              <a:t>EXPIRED SCOPES &amp; CONTRAST</a:t>
            </a:r>
            <a:endParaRPr lang="en-US" dirty="0"/>
          </a:p>
        </p:txBody>
      </p:sp>
      <p:pic>
        <p:nvPicPr>
          <p:cNvPr id="390146" name="Picture 2" descr="D:\IRAQ OLD 2\OLD IRAQ\picture\صور\imported picture\pancreatic diseases- ERCP-plain x-ray\_0022.jpg"/>
          <p:cNvPicPr>
            <a:picLocks noGrp="1" noChangeAspect="1" noChangeArrowheads="1"/>
          </p:cNvPicPr>
          <p:nvPr>
            <p:ph idx="1"/>
          </p:nvPr>
        </p:nvPicPr>
        <p:blipFill>
          <a:blip r:embed="rId2"/>
          <a:srcRect l="16330" r="16170" b="9511"/>
          <a:stretch>
            <a:fillRect/>
          </a:stretch>
        </p:blipFill>
        <p:spPr bwMode="auto">
          <a:xfrm>
            <a:off x="3949430" y="1850155"/>
            <a:ext cx="4007796" cy="4029584"/>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Biliary</a:t>
            </a:r>
            <a:r>
              <a:rPr lang="en-US" dirty="0" smtClean="0"/>
              <a:t> drainage ?</a:t>
            </a:r>
            <a:endParaRPr lang="en-US" dirty="0"/>
          </a:p>
        </p:txBody>
      </p:sp>
      <p:pic>
        <p:nvPicPr>
          <p:cNvPr id="388098" name="Picture 2" descr="D:\IRAQ OLD 2\OLD IRAQ\picture\صور\imported picture\herpes zoster\_0059.jpg"/>
          <p:cNvPicPr>
            <a:picLocks noGrp="1" noChangeAspect="1" noChangeArrowheads="1"/>
          </p:cNvPicPr>
          <p:nvPr>
            <p:ph idx="1"/>
          </p:nvPr>
        </p:nvPicPr>
        <p:blipFill>
          <a:blip r:embed="rId2"/>
          <a:srcRect/>
          <a:stretch>
            <a:fillRect/>
          </a:stretch>
        </p:blipFill>
        <p:spPr bwMode="auto">
          <a:xfrm>
            <a:off x="610680" y="1415052"/>
            <a:ext cx="6879617" cy="5159713"/>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Glycogen storage disease</a:t>
            </a:r>
            <a:endParaRPr lang="en-US" dirty="0"/>
          </a:p>
        </p:txBody>
      </p:sp>
      <p:pic>
        <p:nvPicPr>
          <p:cNvPr id="389122" name="Picture 2" descr="D:\IRAQ OLD 2\OLD IRAQ\picture\صور\imported picture\GLYCOGEN STORAG DISEASE\_0002.jpg"/>
          <p:cNvPicPr>
            <a:picLocks noGrp="1" noChangeAspect="1" noChangeArrowheads="1"/>
          </p:cNvPicPr>
          <p:nvPr>
            <p:ph idx="1"/>
          </p:nvPr>
        </p:nvPicPr>
        <p:blipFill>
          <a:blip r:embed="rId2"/>
          <a:srcRect/>
          <a:stretch>
            <a:fillRect/>
          </a:stretch>
        </p:blipFill>
        <p:spPr bwMode="auto">
          <a:xfrm>
            <a:off x="4064000" y="2339181"/>
            <a:ext cx="4064000" cy="3048000"/>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graphicFrame>
        <p:nvGraphicFramePr>
          <p:cNvPr id="385026" name="Object 2"/>
          <p:cNvGraphicFramePr>
            <a:graphicFrameLocks noChangeAspect="1"/>
          </p:cNvGraphicFramePr>
          <p:nvPr/>
        </p:nvGraphicFramePr>
        <p:xfrm>
          <a:off x="4273550" y="719138"/>
          <a:ext cx="3644900" cy="5418137"/>
        </p:xfrm>
        <a:graphic>
          <a:graphicData uri="http://schemas.openxmlformats.org/presentationml/2006/ole">
            <p:oleObj spid="_x0000_s385035" name="Document" r:id="rId3" imgW="6105053" imgH="9075404" progId="Word.Document.8">
              <p:embed/>
            </p:oleObj>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Pan Arab gastroenterology </a:t>
            </a:r>
            <a:r>
              <a:rPr lang="en-US" dirty="0" err="1" smtClean="0"/>
              <a:t>hepatology</a:t>
            </a:r>
            <a:endParaRPr lang="en-US" dirty="0"/>
          </a:p>
        </p:txBody>
      </p:sp>
      <p:pic>
        <p:nvPicPr>
          <p:cNvPr id="4" name="Content Placeholder 3" descr="A:\صور\_0029.jpg"/>
          <p:cNvPicPr>
            <a:picLocks noGrp="1"/>
          </p:cNvPicPr>
          <p:nvPr>
            <p:ph idx="1"/>
          </p:nvPr>
        </p:nvPicPr>
        <p:blipFill>
          <a:blip r:embed="rId2"/>
          <a:srcRect/>
          <a:stretch>
            <a:fillRect/>
          </a:stretch>
        </p:blipFill>
        <p:spPr bwMode="auto">
          <a:xfrm>
            <a:off x="6855837" y="2266545"/>
            <a:ext cx="4214239" cy="3324916"/>
          </a:xfrm>
          <a:prstGeom prst="rect">
            <a:avLst/>
          </a:prstGeom>
          <a:noFill/>
          <a:ln w="9525">
            <a:noFill/>
            <a:miter lim="800000"/>
            <a:headEnd/>
            <a:tailEnd/>
          </a:ln>
        </p:spPr>
      </p:pic>
      <p:pic>
        <p:nvPicPr>
          <p:cNvPr id="386050" name="Picture 2" descr="_0020"/>
          <p:cNvPicPr>
            <a:picLocks noChangeAspect="1" noChangeArrowheads="1"/>
          </p:cNvPicPr>
          <p:nvPr/>
        </p:nvPicPr>
        <p:blipFill>
          <a:blip r:embed="rId3"/>
          <a:srcRect/>
          <a:stretch>
            <a:fillRect/>
          </a:stretch>
        </p:blipFill>
        <p:spPr bwMode="auto">
          <a:xfrm>
            <a:off x="778213" y="2247090"/>
            <a:ext cx="5605463" cy="3522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melon cheep training</a:t>
            </a:r>
            <a:endParaRPr lang="en-US" dirty="0"/>
          </a:p>
        </p:txBody>
      </p:sp>
      <p:pic>
        <p:nvPicPr>
          <p:cNvPr id="4" name="Content Placeholder 3" descr="A:\صور\_0026.jpg"/>
          <p:cNvPicPr>
            <a:picLocks noGrp="1"/>
          </p:cNvPicPr>
          <p:nvPr>
            <p:ph idx="1"/>
          </p:nvPr>
        </p:nvPicPr>
        <p:blipFill>
          <a:blip r:embed="rId2"/>
          <a:srcRect/>
          <a:stretch>
            <a:fillRect/>
          </a:stretch>
        </p:blipFill>
        <p:spPr bwMode="auto">
          <a:xfrm>
            <a:off x="591225" y="1541512"/>
            <a:ext cx="7998298" cy="46841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7422" y="0"/>
            <a:ext cx="10972800" cy="797668"/>
          </a:xfrm>
        </p:spPr>
        <p:txBody>
          <a:bodyPr/>
          <a:lstStyle/>
          <a:p>
            <a:r>
              <a:rPr lang="en-US" dirty="0" smtClean="0"/>
              <a:t>Watermelon is your teacher….</a:t>
            </a:r>
            <a:endParaRPr lang="en-US" dirty="0"/>
          </a:p>
        </p:txBody>
      </p:sp>
      <p:pic>
        <p:nvPicPr>
          <p:cNvPr id="378882" name="Picture 2"/>
          <p:cNvPicPr>
            <a:picLocks noChangeAspect="1" noChangeArrowheads="1"/>
          </p:cNvPicPr>
          <p:nvPr/>
        </p:nvPicPr>
        <p:blipFill>
          <a:blip r:embed="rId2"/>
          <a:srcRect l="21144" t="10922" r="16862" b="11631"/>
          <a:stretch>
            <a:fillRect/>
          </a:stretch>
        </p:blipFill>
        <p:spPr bwMode="auto">
          <a:xfrm>
            <a:off x="0" y="890476"/>
            <a:ext cx="8492246" cy="59675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a:t>
            </a:r>
            <a:endParaRPr lang="en-US" dirty="0"/>
          </a:p>
        </p:txBody>
      </p:sp>
      <p:sp>
        <p:nvSpPr>
          <p:cNvPr id="3" name="Content Placeholder 2"/>
          <p:cNvSpPr>
            <a:spLocks noGrp="1"/>
          </p:cNvSpPr>
          <p:nvPr>
            <p:ph sz="half" idx="1"/>
          </p:nvPr>
        </p:nvSpPr>
        <p:spPr/>
        <p:txBody>
          <a:bodyPr/>
          <a:lstStyle/>
          <a:p>
            <a:endParaRPr lang="en-US"/>
          </a:p>
        </p:txBody>
      </p:sp>
      <p:pic>
        <p:nvPicPr>
          <p:cNvPr id="3119106" name="Picture 2"/>
          <p:cNvPicPr>
            <a:picLocks noGrp="1" noChangeAspect="1" noChangeArrowheads="1"/>
          </p:cNvPicPr>
          <p:nvPr>
            <p:ph sz="half" idx="2"/>
          </p:nvPr>
        </p:nvPicPr>
        <p:blipFill>
          <a:blip r:embed="rId2" cstate="print"/>
          <a:srcRect/>
          <a:stretch>
            <a:fillRect/>
          </a:stretch>
        </p:blipFill>
        <p:spPr bwMode="auto">
          <a:xfrm>
            <a:off x="1117600" y="2590800"/>
            <a:ext cx="4978400" cy="2800350"/>
          </a:xfrm>
          <a:prstGeom prst="rect">
            <a:avLst/>
          </a:prstGeom>
          <a:noFill/>
          <a:ln w="9525">
            <a:noFill/>
            <a:miter lim="800000"/>
            <a:headEnd/>
            <a:tailEnd/>
          </a:ln>
        </p:spPr>
      </p:pic>
      <p:pic>
        <p:nvPicPr>
          <p:cNvPr id="3119108" name="Picture 4"/>
          <p:cNvPicPr>
            <a:picLocks noChangeAspect="1" noChangeArrowheads="1"/>
          </p:cNvPicPr>
          <p:nvPr/>
        </p:nvPicPr>
        <p:blipFill>
          <a:blip r:embed="rId3" cstate="print"/>
          <a:srcRect/>
          <a:stretch>
            <a:fillRect/>
          </a:stretch>
        </p:blipFill>
        <p:spPr bwMode="auto">
          <a:xfrm>
            <a:off x="6604000" y="2590800"/>
            <a:ext cx="5012267"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1524000" y="365126"/>
          <a:ext cx="10668000" cy="6492875"/>
        </p:xfrm>
        <a:graphic>
          <a:graphicData uri="http://schemas.openxmlformats.org/presentationml/2006/ole">
            <p:oleObj spid="_x0000_s226315" name="Image Document" r:id="rId3" imgW="8270421" imgH="4816929" progId="">
              <p:embed/>
            </p:oleObj>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1828800" y="677864"/>
          <a:ext cx="2641600" cy="1908175"/>
        </p:xfrm>
        <a:graphic>
          <a:graphicData uri="http://schemas.openxmlformats.org/presentationml/2006/ole">
            <p:oleObj spid="_x0000_s224294" name="Image Document" r:id="rId3" imgW="8270421" imgH="4816929" progId="">
              <p:embed/>
            </p:oleObj>
          </a:graphicData>
        </a:graphic>
      </p:graphicFrame>
      <p:graphicFrame>
        <p:nvGraphicFramePr>
          <p:cNvPr id="3075" name="Object 3"/>
          <p:cNvGraphicFramePr>
            <a:graphicFrameLocks noChangeAspect="1"/>
          </p:cNvGraphicFramePr>
          <p:nvPr/>
        </p:nvGraphicFramePr>
        <p:xfrm>
          <a:off x="6265333" y="431800"/>
          <a:ext cx="5791200" cy="3255963"/>
        </p:xfrm>
        <a:graphic>
          <a:graphicData uri="http://schemas.openxmlformats.org/presentationml/2006/ole">
            <p:oleObj spid="_x0000_s224295" name="Image Document" r:id="rId4" imgW="8270421" imgH="4816929" progId="">
              <p:embed/>
            </p:oleObj>
          </a:graphicData>
        </a:graphic>
      </p:graphicFrame>
      <p:graphicFrame>
        <p:nvGraphicFramePr>
          <p:cNvPr id="3076" name="Object 4"/>
          <p:cNvGraphicFramePr>
            <a:graphicFrameLocks noChangeAspect="1"/>
          </p:cNvGraphicFramePr>
          <p:nvPr/>
        </p:nvGraphicFramePr>
        <p:xfrm>
          <a:off x="9042401" y="4191001"/>
          <a:ext cx="2654300" cy="2079625"/>
        </p:xfrm>
        <a:graphic>
          <a:graphicData uri="http://schemas.openxmlformats.org/presentationml/2006/ole">
            <p:oleObj spid="_x0000_s224296" name="Bitmap Image" r:id="rId5" imgW="3010320" imgH="2762636" progId="PBrush">
              <p:embed/>
            </p:oleObj>
          </a:graphicData>
        </a:graphic>
      </p:graphicFrame>
      <p:graphicFrame>
        <p:nvGraphicFramePr>
          <p:cNvPr id="3077" name="Object 6"/>
          <p:cNvGraphicFramePr>
            <a:graphicFrameLocks noChangeAspect="1"/>
          </p:cNvGraphicFramePr>
          <p:nvPr/>
        </p:nvGraphicFramePr>
        <p:xfrm>
          <a:off x="1744133" y="3805238"/>
          <a:ext cx="5672667" cy="2989262"/>
        </p:xfrm>
        <a:graphic>
          <a:graphicData uri="http://schemas.openxmlformats.org/presentationml/2006/ole">
            <p:oleObj spid="_x0000_s224297" name="Image Document" r:id="rId6" imgW="8270421" imgH="4816929" progId="">
              <p:embed/>
            </p:oleObj>
          </a:graphicData>
        </a:graphic>
      </p:graphicFrame>
      <p:sp>
        <p:nvSpPr>
          <p:cNvPr id="3078" name="Text Box 8"/>
          <p:cNvSpPr txBox="1">
            <a:spLocks noChangeArrowheads="1"/>
          </p:cNvSpPr>
          <p:nvPr/>
        </p:nvSpPr>
        <p:spPr bwMode="auto">
          <a:xfrm>
            <a:off x="2133600" y="2667001"/>
            <a:ext cx="2032000" cy="396875"/>
          </a:xfrm>
          <a:prstGeom prst="rect">
            <a:avLst/>
          </a:prstGeom>
          <a:noFill/>
          <a:ln w="9525">
            <a:noFill/>
            <a:miter lim="800000"/>
            <a:headEnd/>
            <a:tailEnd/>
          </a:ln>
        </p:spPr>
        <p:txBody>
          <a:bodyPr>
            <a:spAutoFit/>
          </a:bodyPr>
          <a:lstStyle/>
          <a:p>
            <a:pPr>
              <a:spcBef>
                <a:spcPct val="50000"/>
              </a:spcBef>
            </a:pPr>
            <a:r>
              <a:rPr lang="en-US" sz="2000">
                <a:latin typeface="Calibri" pitchFamily="34" charset="0"/>
              </a:rPr>
              <a:t>S. Farhan</a:t>
            </a:r>
          </a:p>
        </p:txBody>
      </p:sp>
      <p:sp>
        <p:nvSpPr>
          <p:cNvPr id="3079" name="Text Box 9"/>
          <p:cNvSpPr txBox="1">
            <a:spLocks noChangeArrowheads="1"/>
          </p:cNvSpPr>
          <p:nvPr/>
        </p:nvSpPr>
        <p:spPr bwMode="auto">
          <a:xfrm>
            <a:off x="9144000" y="6324601"/>
            <a:ext cx="2743200" cy="366713"/>
          </a:xfrm>
          <a:prstGeom prst="rect">
            <a:avLst/>
          </a:prstGeom>
          <a:noFill/>
          <a:ln w="9525">
            <a:noFill/>
            <a:miter lim="800000"/>
            <a:headEnd/>
            <a:tailEnd/>
          </a:ln>
        </p:spPr>
        <p:txBody>
          <a:bodyPr>
            <a:spAutoFit/>
          </a:bodyPr>
          <a:lstStyle/>
          <a:p>
            <a:pPr>
              <a:spcBef>
                <a:spcPct val="50000"/>
              </a:spcBef>
            </a:pPr>
            <a:r>
              <a:rPr lang="en-US">
                <a:latin typeface="Calibri" pitchFamily="34" charset="0"/>
              </a:rPr>
              <a:t>S. Abd AL Nabi</a:t>
            </a:r>
          </a:p>
        </p:txBody>
      </p:sp>
      <p:sp>
        <p:nvSpPr>
          <p:cNvPr id="3080" name="Text Box 10"/>
          <p:cNvSpPr txBox="1">
            <a:spLocks noChangeArrowheads="1"/>
          </p:cNvSpPr>
          <p:nvPr/>
        </p:nvSpPr>
        <p:spPr bwMode="auto">
          <a:xfrm>
            <a:off x="8331200" y="838200"/>
            <a:ext cx="3657600" cy="366713"/>
          </a:xfrm>
          <a:prstGeom prst="rect">
            <a:avLst/>
          </a:prstGeom>
          <a:noFill/>
          <a:ln w="9525">
            <a:noFill/>
            <a:miter lim="800000"/>
            <a:headEnd/>
            <a:tailEnd/>
          </a:ln>
        </p:spPr>
        <p:txBody>
          <a:bodyPr>
            <a:spAutoFit/>
          </a:bodyPr>
          <a:lstStyle/>
          <a:p>
            <a:pPr algn="r">
              <a:spcBef>
                <a:spcPct val="50000"/>
              </a:spcBef>
            </a:pPr>
            <a:r>
              <a:rPr lang="en-US">
                <a:latin typeface="Calibri" pitchFamily="34" charset="0"/>
              </a:rPr>
              <a:t>Medical  Team</a:t>
            </a:r>
          </a:p>
        </p:txBody>
      </p:sp>
      <p:sp>
        <p:nvSpPr>
          <p:cNvPr id="3081" name="Text Box 11"/>
          <p:cNvSpPr txBox="1">
            <a:spLocks noChangeArrowheads="1"/>
          </p:cNvSpPr>
          <p:nvPr/>
        </p:nvSpPr>
        <p:spPr bwMode="auto">
          <a:xfrm>
            <a:off x="2641600" y="6324601"/>
            <a:ext cx="2438400" cy="366713"/>
          </a:xfrm>
          <a:prstGeom prst="rect">
            <a:avLst/>
          </a:prstGeom>
          <a:noFill/>
          <a:ln w="9525">
            <a:noFill/>
            <a:miter lim="800000"/>
            <a:headEnd/>
            <a:tailEnd/>
          </a:ln>
        </p:spPr>
        <p:txBody>
          <a:bodyPr>
            <a:spAutoFit/>
          </a:bodyPr>
          <a:lstStyle/>
          <a:p>
            <a:pPr>
              <a:spcBef>
                <a:spcPct val="50000"/>
              </a:spcBef>
            </a:pPr>
            <a:r>
              <a:rPr lang="en-US" b="1">
                <a:latin typeface="Calibri" pitchFamily="34" charset="0"/>
              </a:rPr>
              <a:t>Surgical Team</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noAutofit/>
          </a:bodyPr>
          <a:lstStyle/>
          <a:p>
            <a:pPr fontAlgn="auto">
              <a:spcAft>
                <a:spcPts val="0"/>
              </a:spcAft>
              <a:defRPr/>
            </a:pPr>
            <a:r>
              <a:rPr lang="ar-AE" sz="3600" dirty="0" smtClean="0"/>
              <a:t>خطتنا لتطوير الجهاز الهضمي فى العراق</a:t>
            </a:r>
            <a:r>
              <a:rPr lang="en-US" sz="3600" dirty="0" smtClean="0"/>
              <a:t/>
            </a:r>
            <a:br>
              <a:rPr lang="en-US" sz="3600" dirty="0" smtClean="0"/>
            </a:br>
            <a:r>
              <a:rPr lang="en-US" sz="3600" dirty="0" smtClean="0"/>
              <a:t>PLAN FOR IRAQI GIT UPGRADING</a:t>
            </a:r>
          </a:p>
        </p:txBody>
      </p:sp>
      <p:pic>
        <p:nvPicPr>
          <p:cNvPr id="142339" name="Picture 2"/>
          <p:cNvPicPr>
            <a:picLocks noGrp="1" noChangeAspect="1" noChangeArrowheads="1"/>
          </p:cNvPicPr>
          <p:nvPr>
            <p:ph idx="1"/>
          </p:nvPr>
        </p:nvPicPr>
        <p:blipFill>
          <a:blip r:embed="rId2" cstate="print"/>
          <a:srcRect/>
          <a:stretch>
            <a:fillRect/>
          </a:stretch>
        </p:blipFill>
        <p:spPr>
          <a:xfrm>
            <a:off x="3149600" y="1371600"/>
            <a:ext cx="5994400" cy="5257800"/>
          </a:xfr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 END OF BOMBING 2003 COUNTING LOSSES</a:t>
            </a:r>
            <a:endParaRPr lang="en-US" dirty="0"/>
          </a:p>
        </p:txBody>
      </p:sp>
      <p:pic>
        <p:nvPicPr>
          <p:cNvPr id="5" name="Picture 2" descr="E:\picture\صور\الحرب\صور الحرب 4\a_0017.jpg"/>
          <p:cNvPicPr>
            <a:picLocks noGrp="1" noChangeAspect="1" noChangeArrowheads="1"/>
          </p:cNvPicPr>
          <p:nvPr>
            <p:ph sz="half" idx="1"/>
          </p:nvPr>
        </p:nvPicPr>
        <p:blipFill>
          <a:blip r:embed="rId2" cstate="print"/>
          <a:srcRect/>
          <a:stretch>
            <a:fillRect/>
          </a:stretch>
        </p:blipFill>
        <p:spPr bwMode="auto">
          <a:xfrm>
            <a:off x="1270000" y="2339181"/>
            <a:ext cx="4064000" cy="3048000"/>
          </a:xfrm>
          <a:prstGeom prst="rect">
            <a:avLst/>
          </a:prstGeom>
          <a:noFill/>
          <a:ln w="9525">
            <a:noFill/>
            <a:miter lim="800000"/>
            <a:headEnd/>
            <a:tailEnd/>
          </a:ln>
        </p:spPr>
      </p:pic>
      <p:pic>
        <p:nvPicPr>
          <p:cNvPr id="6" name="Picture 2" descr="E:\picture\صور\الحرب\صور عن الحرب\_0020.jpg"/>
          <p:cNvPicPr>
            <a:picLocks noGrp="1" noChangeAspect="1" noChangeArrowheads="1"/>
          </p:cNvPicPr>
          <p:nvPr>
            <p:ph sz="half" idx="2"/>
          </p:nvPr>
        </p:nvPicPr>
        <p:blipFill>
          <a:blip r:embed="rId3" cstate="print"/>
          <a:stretch>
            <a:fillRect/>
          </a:stretch>
        </p:blipFill>
        <p:spPr>
          <a:xfrm>
            <a:off x="6858000" y="2339181"/>
            <a:ext cx="4064000" cy="3048000"/>
          </a:xfr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WARS</a:t>
            </a:r>
            <a:endParaRPr lang="en-US" dirty="0"/>
          </a:p>
        </p:txBody>
      </p:sp>
      <p:pic>
        <p:nvPicPr>
          <p:cNvPr id="6" name="Content Placeholder 5"/>
          <p:cNvPicPr>
            <a:picLocks noGrp="1" noChangeAspect="1"/>
          </p:cNvPicPr>
          <p:nvPr>
            <p:ph sz="half" idx="1"/>
          </p:nvPr>
        </p:nvPicPr>
        <p:blipFill>
          <a:blip r:embed="rId2" cstate="print"/>
          <a:stretch>
            <a:fillRect/>
          </a:stretch>
        </p:blipFill>
        <p:spPr>
          <a:xfrm>
            <a:off x="609600" y="1683815"/>
            <a:ext cx="5384800" cy="4358732"/>
          </a:xfrm>
          <a:prstGeom prst="rect">
            <a:avLst/>
          </a:prstGeom>
        </p:spPr>
      </p:pic>
      <p:pic>
        <p:nvPicPr>
          <p:cNvPr id="5" name="Content Placeholder 4"/>
          <p:cNvPicPr>
            <a:picLocks noGrp="1" noChangeAspect="1"/>
          </p:cNvPicPr>
          <p:nvPr>
            <p:ph sz="half" idx="2"/>
          </p:nvPr>
        </p:nvPicPr>
        <p:blipFill>
          <a:blip r:embed="rId3" cstate="print"/>
          <a:stretch>
            <a:fillRect/>
          </a:stretch>
        </p:blipFill>
        <p:spPr>
          <a:xfrm>
            <a:off x="6197600" y="1683815"/>
            <a:ext cx="5384800" cy="4358732"/>
          </a:xfrm>
          <a:prstGeom prst="rect">
            <a:avLst/>
          </a:prstGeom>
        </p:spPr>
      </p:pic>
    </p:spTree>
    <p:extLst>
      <p:ext uri="{BB962C8B-B14F-4D97-AF65-F5344CB8AC3E}">
        <p14:creationId xmlns:p14="http://schemas.microsoft.com/office/powerpoint/2010/main" xmlns="" val="345701330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2"/>
          <p:cNvPicPr>
            <a:picLocks noGrp="1" noChangeAspect="1" noChangeArrowheads="1"/>
          </p:cNvPicPr>
          <p:nvPr>
            <p:ph sz="half" idx="1"/>
          </p:nvPr>
        </p:nvPicPr>
        <p:blipFill>
          <a:blip r:embed="rId2"/>
          <a:srcRect/>
          <a:stretch>
            <a:fillRect/>
          </a:stretch>
        </p:blipFill>
        <p:spPr bwMode="auto">
          <a:xfrm>
            <a:off x="609600" y="1843881"/>
            <a:ext cx="5384800" cy="4038600"/>
          </a:xfrm>
          <a:prstGeom prst="rect">
            <a:avLst/>
          </a:prstGeom>
          <a:noFill/>
          <a:ln w="9525">
            <a:noFill/>
            <a:miter lim="800000"/>
            <a:headEnd/>
            <a:tailEnd/>
          </a:ln>
          <a:effectLst/>
        </p:spPr>
      </p:pic>
      <p:pic>
        <p:nvPicPr>
          <p:cNvPr id="6" name="Picture 2"/>
          <p:cNvPicPr>
            <a:picLocks noGrp="1" noChangeAspect="1" noChangeArrowheads="1"/>
          </p:cNvPicPr>
          <p:nvPr>
            <p:ph sz="half" idx="2"/>
          </p:nvPr>
        </p:nvPicPr>
        <p:blipFill>
          <a:blip r:embed="rId3"/>
          <a:srcRect/>
          <a:stretch>
            <a:fillRect/>
          </a:stretch>
        </p:blipFill>
        <p:spPr bwMode="auto">
          <a:xfrm>
            <a:off x="6197600" y="1843881"/>
            <a:ext cx="5384800"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WAR IRAQ GIT</a:t>
            </a:r>
            <a:endParaRPr lang="en-US" dirty="0"/>
          </a:p>
        </p:txBody>
      </p:sp>
      <p:sp>
        <p:nvSpPr>
          <p:cNvPr id="3" name="Content Placeholder 2"/>
          <p:cNvSpPr>
            <a:spLocks noGrp="1"/>
          </p:cNvSpPr>
          <p:nvPr>
            <p:ph idx="1"/>
          </p:nvPr>
        </p:nvSpPr>
        <p:spPr/>
        <p:txBody>
          <a:bodyPr/>
          <a:lstStyle/>
          <a:p>
            <a:r>
              <a:rPr lang="en-US" sz="3600" b="1" dirty="0" smtClean="0"/>
              <a:t>The battle for the Gastroenterology  Hospital in Baghdad 2003</a:t>
            </a:r>
            <a:r>
              <a:rPr lang="en-US" sz="2800" b="1" dirty="0" smtClean="0"/>
              <a:t/>
            </a:r>
            <a:br>
              <a:rPr lang="en-US" sz="2800" b="1" dirty="0" smtClean="0"/>
            </a:br>
            <a:r>
              <a:rPr lang="en-US" dirty="0" smtClean="0">
                <a:solidFill>
                  <a:srgbClr val="FF0000"/>
                </a:solidFill>
              </a:rPr>
              <a:t>The first time in history alchemical (FORMALDEHYDE)</a:t>
            </a:r>
            <a:br>
              <a:rPr lang="en-US" dirty="0" smtClean="0">
                <a:solidFill>
                  <a:srgbClr val="FF0000"/>
                </a:solidFill>
              </a:rPr>
            </a:br>
            <a:r>
              <a:rPr lang="en-US" dirty="0" smtClean="0">
                <a:solidFill>
                  <a:srgbClr val="FF0000"/>
                </a:solidFill>
              </a:rPr>
              <a:t>Used in defense</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67000" y="381000"/>
            <a:ext cx="8001000" cy="647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2114948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for chemical weapons</a:t>
            </a:r>
            <a:endParaRPr lang="en-US" dirty="0"/>
          </a:p>
        </p:txBody>
      </p:sp>
      <p:pic>
        <p:nvPicPr>
          <p:cNvPr id="391170" name="Picture 2" descr="D:\IRAQ OLD 2\OLD IRAQ\picture\صور\imported picture\اميركان\_0002.jpg"/>
          <p:cNvPicPr>
            <a:picLocks noGrp="1" noChangeAspect="1" noChangeArrowheads="1"/>
          </p:cNvPicPr>
          <p:nvPr>
            <p:ph sz="half" idx="1"/>
          </p:nvPr>
        </p:nvPicPr>
        <p:blipFill>
          <a:blip r:embed="rId2"/>
          <a:srcRect/>
          <a:stretch>
            <a:fillRect/>
          </a:stretch>
        </p:blipFill>
        <p:spPr bwMode="auto">
          <a:xfrm>
            <a:off x="1270000" y="2339181"/>
            <a:ext cx="4064000" cy="3048000"/>
          </a:xfrm>
          <a:prstGeom prst="rect">
            <a:avLst/>
          </a:prstGeom>
          <a:noFill/>
        </p:spPr>
      </p:pic>
      <p:pic>
        <p:nvPicPr>
          <p:cNvPr id="391171" name="Picture 3" descr="D:\IRAQ OLD 2\OLD IRAQ\picture\صور\imported picture\اميركان\_0001.jpg"/>
          <p:cNvPicPr>
            <a:picLocks noGrp="1" noChangeAspect="1" noChangeArrowheads="1"/>
          </p:cNvPicPr>
          <p:nvPr>
            <p:ph sz="half" idx="2"/>
          </p:nvPr>
        </p:nvPicPr>
        <p:blipFill>
          <a:blip r:embed="rId3"/>
          <a:srcRect/>
          <a:stretch>
            <a:fillRect/>
          </a:stretch>
        </p:blipFill>
        <p:spPr bwMode="auto">
          <a:xfrm>
            <a:off x="6858000" y="2339181"/>
            <a:ext cx="4064000" cy="3048000"/>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normAutofit fontScale="90000"/>
          </a:bodyPr>
          <a:lstStyle/>
          <a:p>
            <a:pPr fontAlgn="auto">
              <a:spcAft>
                <a:spcPts val="0"/>
              </a:spcAft>
              <a:defRPr/>
            </a:pPr>
            <a:r>
              <a:rPr lang="en-US" smtClean="0"/>
              <a:t>TALKS-GUARDIA</a:t>
            </a:r>
            <a:br>
              <a:rPr lang="en-US" smtClean="0"/>
            </a:br>
            <a:endParaRPr lang="en-US" smtClean="0"/>
          </a:p>
        </p:txBody>
      </p:sp>
      <p:sp>
        <p:nvSpPr>
          <p:cNvPr id="105475" name="Text Placeholder 2"/>
          <p:cNvSpPr>
            <a:spLocks noGrp="1"/>
          </p:cNvSpPr>
          <p:nvPr>
            <p:ph type="body" idx="1"/>
          </p:nvPr>
        </p:nvSpPr>
        <p:spPr>
          <a:xfrm>
            <a:off x="609600" y="1295401"/>
            <a:ext cx="5386917" cy="879475"/>
          </a:xfrm>
        </p:spPr>
        <p:txBody>
          <a:bodyPr>
            <a:normAutofit/>
          </a:bodyPr>
          <a:lstStyle/>
          <a:p>
            <a:pPr fontAlgn="auto">
              <a:spcAft>
                <a:spcPts val="0"/>
              </a:spcAft>
              <a:buClr>
                <a:schemeClr val="tx1">
                  <a:shade val="95000"/>
                </a:schemeClr>
              </a:buClr>
              <a:buFont typeface="Wingdings 2"/>
              <a:buNone/>
              <a:defRPr/>
            </a:pPr>
            <a:r>
              <a:rPr lang="en-US" smtClean="0"/>
              <a:t>TALKS-THEY ONLY WRITE WHAT THEY WERE TOLD??</a:t>
            </a:r>
          </a:p>
        </p:txBody>
      </p:sp>
      <p:pic>
        <p:nvPicPr>
          <p:cNvPr id="106501" name="Picture 2" descr="E:\picture\صور\الحرب\صور الحرب\_0080.jpg"/>
          <p:cNvPicPr>
            <a:picLocks noGrp="1" noChangeAspect="1" noChangeArrowheads="1"/>
          </p:cNvPicPr>
          <p:nvPr>
            <p:ph sz="half" idx="2"/>
          </p:nvPr>
        </p:nvPicPr>
        <p:blipFill>
          <a:blip r:embed="rId2" cstate="print"/>
          <a:stretch>
            <a:fillRect/>
          </a:stretch>
        </p:blipFill>
        <p:spPr>
          <a:xfrm>
            <a:off x="609600" y="2635448"/>
            <a:ext cx="5386917" cy="3030141"/>
          </a:xfrm>
          <a:noFill/>
        </p:spPr>
      </p:pic>
      <p:sp>
        <p:nvSpPr>
          <p:cNvPr id="105476" name="Text Placeholder 4"/>
          <p:cNvSpPr>
            <a:spLocks noGrp="1"/>
          </p:cNvSpPr>
          <p:nvPr>
            <p:ph type="body" sz="quarter" idx="3"/>
          </p:nvPr>
        </p:nvSpPr>
        <p:spPr/>
        <p:txBody>
          <a:bodyPr>
            <a:normAutofit/>
          </a:bodyPr>
          <a:lstStyle/>
          <a:p>
            <a:pPr fontAlgn="auto">
              <a:spcAft>
                <a:spcPts val="0"/>
              </a:spcAft>
              <a:buClr>
                <a:schemeClr val="tx1">
                  <a:shade val="95000"/>
                </a:schemeClr>
              </a:buClr>
              <a:buFont typeface="Wingdings 2"/>
              <a:buNone/>
              <a:defRPr/>
            </a:pPr>
            <a:r>
              <a:rPr lang="en-US" smtClean="0"/>
              <a:t>TALKS ONLY</a:t>
            </a:r>
          </a:p>
        </p:txBody>
      </p:sp>
      <p:pic>
        <p:nvPicPr>
          <p:cNvPr id="106502" name="Picture 2" descr="E:\picture\صور\الحرب\صور الحرب\_0082.jpg"/>
          <p:cNvPicPr>
            <a:picLocks noGrp="1" noChangeAspect="1" noChangeArrowheads="1"/>
          </p:cNvPicPr>
          <p:nvPr>
            <p:ph sz="quarter" idx="4"/>
          </p:nvPr>
        </p:nvPicPr>
        <p:blipFill>
          <a:blip r:embed="rId3" cstate="print"/>
          <a:stretch>
            <a:fillRect/>
          </a:stretch>
        </p:blipFill>
        <p:spPr>
          <a:xfrm>
            <a:off x="6193368" y="2634853"/>
            <a:ext cx="5389033" cy="3031331"/>
          </a:xfrm>
          <a:noFill/>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E:\picture\صور\الحرب\صور الحرب 3\a_0077.jpg"/>
          <p:cNvPicPr>
            <a:picLocks noChangeAspect="1" noChangeArrowheads="1"/>
          </p:cNvPicPr>
          <p:nvPr/>
        </p:nvPicPr>
        <p:blipFill>
          <a:blip r:embed="rId2" cstate="print"/>
          <a:srcRect/>
          <a:stretch>
            <a:fillRect/>
          </a:stretch>
        </p:blipFill>
        <p:spPr bwMode="auto">
          <a:xfrm>
            <a:off x="2032000" y="1143000"/>
            <a:ext cx="81280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1800" dirty="0" smtClean="0"/>
              <a:t/>
            </a:r>
            <a:br>
              <a:rPr lang="en-US" sz="1800" dirty="0" smtClean="0"/>
            </a:br>
            <a:r>
              <a:rPr lang="en-US" sz="1800" dirty="0" smtClean="0"/>
              <a:t/>
            </a:r>
            <a:br>
              <a:rPr lang="en-US" sz="1800" dirty="0" smtClean="0"/>
            </a:br>
            <a:r>
              <a:rPr lang="en-US" sz="3100" b="1" dirty="0" smtClean="0"/>
              <a:t>The battle for the Gastroenterology  Hospital in Baghdad 2003</a:t>
            </a:r>
            <a:r>
              <a:rPr lang="en-US" sz="2200" b="1" dirty="0" smtClean="0"/>
              <a:t/>
            </a:r>
            <a:br>
              <a:rPr lang="en-US" sz="2200" b="1" dirty="0" smtClean="0"/>
            </a:br>
            <a:r>
              <a:rPr lang="en-US" sz="2700" dirty="0" smtClean="0">
                <a:solidFill>
                  <a:srgbClr val="FF0000"/>
                </a:solidFill>
              </a:rPr>
              <a:t>The first time in history alchemical (FORMALDEHYDE)</a:t>
            </a:r>
            <a:br>
              <a:rPr lang="en-US" sz="2700" dirty="0" smtClean="0">
                <a:solidFill>
                  <a:srgbClr val="FF0000"/>
                </a:solidFill>
              </a:rPr>
            </a:br>
            <a:r>
              <a:rPr lang="en-US" sz="2700" dirty="0" smtClean="0">
                <a:solidFill>
                  <a:srgbClr val="FF0000"/>
                </a:solidFill>
              </a:rPr>
              <a:t>Used in defense</a:t>
            </a:r>
            <a:endParaRPr lang="en-US"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r>
              <a:rPr lang="en-US" dirty="0" smtClean="0"/>
              <a:t> </a:t>
            </a:r>
          </a:p>
          <a:p>
            <a:r>
              <a:rPr lang="en-US" b="1" dirty="0" smtClean="0"/>
              <a:t>	*</a:t>
            </a:r>
            <a:r>
              <a:rPr lang="en-US" dirty="0" err="1" smtClean="0"/>
              <a:t>MakkiH.Fayadh</a:t>
            </a:r>
            <a:r>
              <a:rPr lang="en-US" dirty="0" smtClean="0"/>
              <a:t>	</a:t>
            </a:r>
          </a:p>
          <a:p>
            <a:r>
              <a:rPr lang="en-US" dirty="0" smtClean="0"/>
              <a:t> </a:t>
            </a:r>
          </a:p>
          <a:p>
            <a:r>
              <a:rPr lang="en-US" dirty="0" smtClean="0"/>
              <a:t/>
            </a:r>
            <a:br>
              <a:rPr lang="en-US" dirty="0" smtClean="0"/>
            </a:br>
            <a:r>
              <a:rPr lang="en-US" dirty="0" smtClean="0"/>
              <a:t>Background:</a:t>
            </a:r>
          </a:p>
          <a:p>
            <a:r>
              <a:rPr lang="en-US" dirty="0" smtClean="0"/>
              <a:t>TheIraqisocietyofgastroenterologyandhepatologywasestablishedin1992after13yearsofstrugglewiththeIraqigovernmentofficialswhichendedinthehighcourtinfavorofthesocietyestablishment.</a:t>
            </a:r>
          </a:p>
          <a:p>
            <a:endParaRPr lang="en-US" dirty="0" smtClean="0"/>
          </a:p>
          <a:p>
            <a:r>
              <a:rPr lang="en-US" dirty="0" smtClean="0"/>
              <a:t>Sinceit’sestablishmentin1992,thesocietymemberssucceededinconvincingtheofficialsinestablishingthegastroenterologyandhepatologyteachinghospitalin1995.</a:t>
            </a:r>
          </a:p>
          <a:p>
            <a:endParaRPr lang="en-US" dirty="0" smtClean="0"/>
          </a:p>
          <a:p>
            <a:r>
              <a:rPr lang="en-US" dirty="0" smtClean="0"/>
              <a:t>Thehospital,hundredbeds,wasestablishedwithinthebigmedicalcitycomplex(3000beds)inBaghdadontheremainsoftheoldjamhoreehospital.ThecomplexextendsbetweentwobridgesontheriverTigrisandcomposedof7buildingsinadditiontoBaghdadmedicalcollege&amp;theministryofhealthbuildingandacrossthebridge,theministryofdefence.</a:t>
            </a:r>
          </a:p>
          <a:p>
            <a:r>
              <a:rPr lang="en-US" dirty="0" smtClean="0"/>
              <a:t>Between1995–2003,manydevelopmentsoccurred:</a:t>
            </a:r>
          </a:p>
          <a:p>
            <a:pPr lvl="0"/>
            <a:r>
              <a:rPr lang="en-US" dirty="0" err="1" smtClean="0"/>
              <a:t>Establishmentof</a:t>
            </a:r>
            <a:r>
              <a:rPr lang="en-US" dirty="0" smtClean="0"/>
              <a:t> the gastroenterologyboardstudy1996.</a:t>
            </a:r>
          </a:p>
          <a:p>
            <a:pPr lvl="0"/>
            <a:r>
              <a:rPr lang="en-US" dirty="0" smtClean="0"/>
              <a:t>Established	the surgical	gastroenter-ologyboardstudy1999.</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these people we worked</a:t>
            </a:r>
            <a:br>
              <a:rPr lang="en-US" dirty="0" smtClean="0"/>
            </a:br>
            <a:r>
              <a:rPr lang="en-US" dirty="0" smtClean="0"/>
              <a:t>itching  high liver enzymes ? What is the diagnosis</a:t>
            </a:r>
            <a:endParaRPr lang="en-US" dirty="0"/>
          </a:p>
        </p:txBody>
      </p:sp>
      <p:pic>
        <p:nvPicPr>
          <p:cNvPr id="5" name="Picture 2" descr="D:\OLD PT  PICTURE\picture\صور\New Folder (14)\_0097.jpg"/>
          <p:cNvPicPr>
            <a:picLocks noGrp="1" noChangeAspect="1" noChangeArrowheads="1"/>
          </p:cNvPicPr>
          <p:nvPr>
            <p:ph idx="1"/>
          </p:nvPr>
        </p:nvPicPr>
        <p:blipFill>
          <a:blip r:embed="rId2"/>
          <a:srcRect/>
          <a:stretch>
            <a:fillRect/>
          </a:stretch>
        </p:blipFill>
        <p:spPr bwMode="auto">
          <a:xfrm>
            <a:off x="4484451" y="3697811"/>
            <a:ext cx="3341992" cy="2506494"/>
          </a:xfrm>
          <a:prstGeom prst="rect">
            <a:avLst/>
          </a:prstGeom>
          <a:noFill/>
        </p:spPr>
      </p:pic>
      <p:pic>
        <p:nvPicPr>
          <p:cNvPr id="6" name="Picture 3" descr="D:\OLD PT  PICTURE\picture\صور\New Folder (14)\_0096.jpg"/>
          <p:cNvPicPr>
            <a:picLocks noChangeAspect="1" noChangeArrowheads="1"/>
          </p:cNvPicPr>
          <p:nvPr/>
        </p:nvPicPr>
        <p:blipFill>
          <a:blip r:embed="rId3"/>
          <a:srcRect/>
          <a:stretch>
            <a:fillRect/>
          </a:stretch>
        </p:blipFill>
        <p:spPr bwMode="auto">
          <a:xfrm>
            <a:off x="1040860" y="3903223"/>
            <a:ext cx="3023140" cy="2267355"/>
          </a:xfrm>
          <a:prstGeom prst="rect">
            <a:avLst/>
          </a:prstGeom>
          <a:noFill/>
        </p:spPr>
      </p:pic>
      <p:pic>
        <p:nvPicPr>
          <p:cNvPr id="7" name="Picture 4" descr="D:\OLD PT  PICTURE\picture\صور\New Folder (14)\_0094.jpg"/>
          <p:cNvPicPr>
            <a:picLocks noChangeAspect="1" noChangeArrowheads="1"/>
          </p:cNvPicPr>
          <p:nvPr/>
        </p:nvPicPr>
        <p:blipFill>
          <a:blip r:embed="rId4"/>
          <a:srcRect/>
          <a:stretch>
            <a:fillRect/>
          </a:stretch>
        </p:blipFill>
        <p:spPr bwMode="auto">
          <a:xfrm>
            <a:off x="8093411" y="3792163"/>
            <a:ext cx="3326861" cy="2495146"/>
          </a:xfrm>
          <a:prstGeom prst="rect">
            <a:avLst/>
          </a:prstGeom>
          <a:noFill/>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latin typeface="Calibri" pitchFamily="34" charset="0"/>
              </a:rPr>
              <a:t/>
            </a:r>
            <a:br>
              <a:rPr lang="en-US" sz="3600" dirty="0" smtClean="0">
                <a:latin typeface="Calibri" pitchFamily="34" charset="0"/>
              </a:rPr>
            </a:br>
            <a:r>
              <a:rPr lang="en-US" sz="3600" dirty="0" smtClean="0">
                <a:latin typeface="Calibri" pitchFamily="34" charset="0"/>
              </a:rPr>
              <a:t>The Gastroenterology and </a:t>
            </a:r>
            <a:r>
              <a:rPr lang="en-US" sz="3600" dirty="0" err="1" smtClean="0">
                <a:latin typeface="Calibri" pitchFamily="34" charset="0"/>
              </a:rPr>
              <a:t>Hepatology</a:t>
            </a:r>
            <a:r>
              <a:rPr lang="en-US" sz="3600" dirty="0" smtClean="0">
                <a:latin typeface="Calibri" pitchFamily="34" charset="0"/>
              </a:rPr>
              <a:t> teaching Hospital consist of  (</a:t>
            </a:r>
            <a:r>
              <a:rPr lang="en-US" sz="3600" dirty="0" smtClean="0">
                <a:latin typeface="Calibri" pitchFamily="34" charset="0"/>
              </a:rPr>
              <a:t>120  </a:t>
            </a:r>
            <a:r>
              <a:rPr lang="en-US" sz="3600" dirty="0" smtClean="0">
                <a:latin typeface="Calibri" pitchFamily="34" charset="0"/>
              </a:rPr>
              <a:t>medical and surgical </a:t>
            </a:r>
            <a:r>
              <a:rPr lang="en-US" sz="3600" dirty="0" smtClean="0">
                <a:latin typeface="Calibri" pitchFamily="34" charset="0"/>
              </a:rPr>
              <a:t>beds)1994</a:t>
            </a:r>
            <a:r>
              <a:rPr lang="en-US" sz="3600" dirty="0" smtClean="0">
                <a:latin typeface="Calibri" pitchFamily="34" charset="0"/>
              </a:rPr>
              <a:t/>
            </a:r>
            <a:br>
              <a:rPr lang="en-US" sz="3600" dirty="0" smtClean="0">
                <a:latin typeface="Calibri" pitchFamily="34" charset="0"/>
              </a:rPr>
            </a:br>
            <a:endParaRPr lang="en-US" dirty="0"/>
          </a:p>
        </p:txBody>
      </p:sp>
      <p:sp>
        <p:nvSpPr>
          <p:cNvPr id="3" name="Content Placeholder 2"/>
          <p:cNvSpPr>
            <a:spLocks noGrp="1"/>
          </p:cNvSpPr>
          <p:nvPr>
            <p:ph idx="1"/>
          </p:nvPr>
        </p:nvSpPr>
        <p:spPr/>
        <p:txBody>
          <a:bodyPr>
            <a:normAutofit fontScale="55000" lnSpcReduction="20000"/>
          </a:bodyPr>
          <a:lstStyle/>
          <a:p>
            <a:pPr algn="just">
              <a:spcBef>
                <a:spcPct val="50000"/>
              </a:spcBef>
            </a:pPr>
            <a:r>
              <a:rPr lang="en-US" dirty="0" smtClean="0">
                <a:latin typeface="Calibri" pitchFamily="34" charset="0"/>
              </a:rPr>
              <a:t>One floor for the medical words with </a:t>
            </a:r>
            <a:r>
              <a:rPr lang="en-US" dirty="0" smtClean="0">
                <a:solidFill>
                  <a:srgbClr val="FF0000"/>
                </a:solidFill>
                <a:latin typeface="Calibri" pitchFamily="34" charset="0"/>
              </a:rPr>
              <a:t>4 endoscopy procedure rooms , and 4 interventional endoscopy and radiology procedure rooms.</a:t>
            </a:r>
          </a:p>
          <a:p>
            <a:pPr algn="just">
              <a:spcBef>
                <a:spcPct val="50000"/>
              </a:spcBef>
              <a:buNone/>
            </a:pPr>
            <a:r>
              <a:rPr lang="en-US" sz="2800" dirty="0" smtClean="0">
                <a:latin typeface="Calibri" pitchFamily="34" charset="0"/>
              </a:rPr>
              <a:t>Specialized clinics for :-</a:t>
            </a:r>
          </a:p>
          <a:p>
            <a:pPr algn="just">
              <a:spcBef>
                <a:spcPct val="50000"/>
              </a:spcBef>
              <a:buFontTx/>
              <a:buChar char="•"/>
            </a:pPr>
            <a:r>
              <a:rPr lang="en-US" sz="2800" dirty="0" smtClean="0">
                <a:solidFill>
                  <a:srgbClr val="FF0000"/>
                </a:solidFill>
                <a:latin typeface="Calibri" pitchFamily="34" charset="0"/>
              </a:rPr>
              <a:t>liver disease clinic</a:t>
            </a:r>
          </a:p>
          <a:p>
            <a:pPr algn="just">
              <a:spcBef>
                <a:spcPct val="50000"/>
              </a:spcBef>
              <a:buFontTx/>
              <a:buChar char="•"/>
            </a:pPr>
            <a:r>
              <a:rPr lang="en-US" sz="2800" dirty="0" smtClean="0">
                <a:solidFill>
                  <a:srgbClr val="FF0000"/>
                </a:solidFill>
                <a:latin typeface="Calibri" pitchFamily="34" charset="0"/>
              </a:rPr>
              <a:t> colitis clinic </a:t>
            </a:r>
          </a:p>
          <a:p>
            <a:pPr algn="just">
              <a:spcBef>
                <a:spcPct val="50000"/>
              </a:spcBef>
              <a:buFontTx/>
              <a:buChar char="•"/>
            </a:pPr>
            <a:r>
              <a:rPr lang="en-US" sz="2800" dirty="0" smtClean="0">
                <a:solidFill>
                  <a:srgbClr val="FF0000"/>
                </a:solidFill>
                <a:latin typeface="Calibri" pitchFamily="34" charset="0"/>
              </a:rPr>
              <a:t>celiac clinic</a:t>
            </a:r>
          </a:p>
          <a:p>
            <a:pPr algn="just">
              <a:spcBef>
                <a:spcPct val="50000"/>
              </a:spcBef>
              <a:buFontTx/>
              <a:buChar char="•"/>
            </a:pPr>
            <a:r>
              <a:rPr lang="en-US" sz="2800" dirty="0" err="1" smtClean="0">
                <a:solidFill>
                  <a:srgbClr val="FF0000"/>
                </a:solidFill>
                <a:latin typeface="Calibri" pitchFamily="34" charset="0"/>
              </a:rPr>
              <a:t>Paediatric</a:t>
            </a:r>
            <a:r>
              <a:rPr lang="en-US" sz="2800" dirty="0" smtClean="0">
                <a:solidFill>
                  <a:srgbClr val="FF0000"/>
                </a:solidFill>
                <a:latin typeface="Calibri" pitchFamily="34" charset="0"/>
              </a:rPr>
              <a:t> GIT clinic</a:t>
            </a:r>
          </a:p>
          <a:p>
            <a:pPr algn="just">
              <a:spcBef>
                <a:spcPct val="50000"/>
              </a:spcBef>
              <a:buFontTx/>
              <a:buChar char="•"/>
            </a:pPr>
            <a:r>
              <a:rPr lang="en-US" sz="2800" dirty="0" smtClean="0">
                <a:solidFill>
                  <a:srgbClr val="FF0000"/>
                </a:solidFill>
                <a:latin typeface="Calibri" pitchFamily="34" charset="0"/>
              </a:rPr>
              <a:t>GIT oncology clinic</a:t>
            </a:r>
          </a:p>
          <a:p>
            <a:pPr algn="just">
              <a:spcBef>
                <a:spcPct val="50000"/>
              </a:spcBef>
              <a:buFontTx/>
              <a:buChar char="•"/>
            </a:pPr>
            <a:r>
              <a:rPr lang="en-US" sz="2800" dirty="0" smtClean="0">
                <a:solidFill>
                  <a:srgbClr val="FF0000"/>
                </a:solidFill>
                <a:latin typeface="Calibri" pitchFamily="34" charset="0"/>
              </a:rPr>
              <a:t>Pain clinic</a:t>
            </a:r>
          </a:p>
          <a:p>
            <a:pPr algn="just">
              <a:spcBef>
                <a:spcPct val="50000"/>
              </a:spcBef>
            </a:pPr>
            <a:r>
              <a:rPr lang="en-US" dirty="0" smtClean="0">
                <a:latin typeface="Calibri" pitchFamily="34" charset="0"/>
              </a:rPr>
              <a:t>	The other floor is for the surgical words , with 4 operating rooms and intensive care unit of 8 beds .</a:t>
            </a:r>
          </a:p>
          <a:p>
            <a:pPr algn="just">
              <a:spcBef>
                <a:spcPct val="50000"/>
              </a:spcBef>
            </a:pPr>
            <a:r>
              <a:rPr lang="en-US" dirty="0" smtClean="0">
                <a:latin typeface="Calibri" pitchFamily="34" charset="0"/>
              </a:rPr>
              <a:t>	</a:t>
            </a:r>
            <a:r>
              <a:rPr lang="en-US" sz="5100" dirty="0" smtClean="0">
                <a:solidFill>
                  <a:srgbClr val="FF0000"/>
                </a:solidFill>
                <a:latin typeface="Calibri" pitchFamily="34" charset="0"/>
              </a:rPr>
              <a:t>Fully equipped lecture  room  for 100 attendants . </a:t>
            </a:r>
            <a:endParaRPr lang="en-US" dirty="0" smtClean="0">
              <a:solidFill>
                <a:srgbClr val="FF0000"/>
              </a:solidFill>
              <a:latin typeface="Calibri" pitchFamily="34" charset="0"/>
            </a:endParaRPr>
          </a:p>
          <a:p>
            <a:pPr algn="just">
              <a:spcBef>
                <a:spcPct val="50000"/>
              </a:spcBef>
            </a:pPr>
            <a:r>
              <a:rPr lang="en-US" dirty="0" smtClean="0">
                <a:latin typeface="Calibri" pitchFamily="34" charset="0"/>
              </a:rPr>
              <a:t>Fully equipped library with electronic data and computer</a:t>
            </a:r>
            <a:r>
              <a:rPr lang="en-US" sz="3600" dirty="0" smtClean="0">
                <a:latin typeface="Calibri" pitchFamily="34" charset="0"/>
              </a:rPr>
              <a:t> </a:t>
            </a:r>
            <a:r>
              <a:rPr lang="en-US" dirty="0" smtClean="0">
                <a:latin typeface="Calibri" pitchFamily="34" charset="0"/>
              </a:rPr>
              <a:t>connection to all departments and audiovisual transmission to the lecture room from the operating theaters and endoscopy rooms.</a:t>
            </a:r>
          </a:p>
          <a:p>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MADE AUDIO VISUAL</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Calibri" pitchFamily="34" charset="0"/>
              </a:rPr>
              <a:t>	The Iraqi board of GI surgery was established 1999.</a:t>
            </a:r>
            <a:br>
              <a:rPr lang="en-US" sz="4000" b="1" dirty="0" smtClean="0">
                <a:latin typeface="Calibri" pitchFamily="34" charset="0"/>
              </a:rPr>
            </a:br>
            <a:endParaRPr lang="en-US" dirty="0"/>
          </a:p>
        </p:txBody>
      </p:sp>
      <p:sp>
        <p:nvSpPr>
          <p:cNvPr id="4" name="Content Placeholder 3"/>
          <p:cNvSpPr>
            <a:spLocks noGrp="1"/>
          </p:cNvSpPr>
          <p:nvPr>
            <p:ph sz="half" idx="2"/>
          </p:nvPr>
        </p:nvSpPr>
        <p:spPr/>
        <p:txBody>
          <a:bodyPr/>
          <a:lstStyle/>
          <a:p>
            <a:pPr>
              <a:spcBef>
                <a:spcPct val="50000"/>
              </a:spcBef>
            </a:pPr>
            <a:r>
              <a:rPr lang="en-US" b="1" dirty="0" smtClean="0">
                <a:latin typeface="Calibri" pitchFamily="34" charset="0"/>
              </a:rPr>
              <a:t>The Iraqi journal of  gastroenterology was published 2001.</a:t>
            </a:r>
          </a:p>
          <a:p>
            <a:pPr>
              <a:spcBef>
                <a:spcPct val="50000"/>
              </a:spcBef>
            </a:pPr>
            <a:r>
              <a:rPr lang="en-US" b="1" dirty="0" smtClean="0">
                <a:latin typeface="Calibri" pitchFamily="34" charset="0"/>
              </a:rPr>
              <a:t>The society and Center organized 4 big conferences and monthly symposia with weakly G.I.T meetings</a:t>
            </a:r>
            <a:endParaRPr lang="en-US" dirty="0"/>
          </a:p>
        </p:txBody>
      </p:sp>
      <p:graphicFrame>
        <p:nvGraphicFramePr>
          <p:cNvPr id="225282" name="Object 2"/>
          <p:cNvGraphicFramePr>
            <a:graphicFrameLocks noGrp="1" noChangeAspect="1"/>
          </p:cNvGraphicFramePr>
          <p:nvPr>
            <p:ph sz="half" idx="1"/>
          </p:nvPr>
        </p:nvGraphicFramePr>
        <p:xfrm>
          <a:off x="609600" y="1844737"/>
          <a:ext cx="5384800" cy="4036889"/>
        </p:xfrm>
        <a:graphic>
          <a:graphicData uri="http://schemas.openxmlformats.org/presentationml/2006/ole">
            <p:oleObj spid="_x0000_s225291" name="Image Document" r:id="rId3" imgW="8270421" imgH="4816929" progId="">
              <p:embed/>
            </p:oleObj>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a:t>
            </a:r>
            <a:r>
              <a:rPr lang="en-US" dirty="0" smtClean="0"/>
              <a:t>presentations</a:t>
            </a:r>
            <a:br>
              <a:rPr lang="en-US" dirty="0" smtClean="0"/>
            </a:br>
            <a:r>
              <a:rPr lang="en-US" dirty="0" smtClean="0"/>
              <a:t>EX PRESIDENT HEALTH,SENIOR SURGEON TRAINER</a:t>
            </a:r>
            <a:endParaRPr lang="en-US" dirty="0"/>
          </a:p>
        </p:txBody>
      </p:sp>
      <p:pic>
        <p:nvPicPr>
          <p:cNvPr id="227330" name="Picture 2" descr="D:\OLD PHOTOS\old pictures\flash pictures 440.jpg"/>
          <p:cNvPicPr>
            <a:picLocks noGrp="1" noChangeAspect="1" noChangeArrowheads="1"/>
          </p:cNvPicPr>
          <p:nvPr>
            <p:ph idx="1"/>
          </p:nvPr>
        </p:nvPicPr>
        <p:blipFill>
          <a:blip r:embed="rId2"/>
          <a:srcRect/>
          <a:stretch>
            <a:fillRect/>
          </a:stretch>
        </p:blipFill>
        <p:spPr bwMode="auto">
          <a:xfrm>
            <a:off x="1233251" y="1434509"/>
            <a:ext cx="6626698" cy="4970024"/>
          </a:xfrm>
          <a:prstGeom prst="rect">
            <a:avLst/>
          </a:prstGeom>
          <a:noFill/>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pPr fontAlgn="auto">
              <a:spcAft>
                <a:spcPts val="0"/>
              </a:spcAft>
              <a:defRPr/>
            </a:pPr>
            <a:r>
              <a:rPr lang="en-US" smtClean="0"/>
              <a:t>IRAQI INVENTIONS</a:t>
            </a:r>
          </a:p>
        </p:txBody>
      </p:sp>
      <p:sp>
        <p:nvSpPr>
          <p:cNvPr id="93187" name="Content Placeholder 2"/>
          <p:cNvSpPr>
            <a:spLocks noGrp="1"/>
          </p:cNvSpPr>
          <p:nvPr>
            <p:ph idx="1"/>
          </p:nvPr>
        </p:nvSpPr>
        <p:spPr/>
        <p:txBody>
          <a:bodyPr/>
          <a:lstStyle/>
          <a:p>
            <a:r>
              <a:rPr lang="en-US" dirty="0" smtClean="0">
                <a:solidFill>
                  <a:srgbClr val="FF0000"/>
                </a:solidFill>
              </a:rPr>
              <a:t>CONDOMS TO DILATE ACHALASIA</a:t>
            </a:r>
          </a:p>
          <a:p>
            <a:r>
              <a:rPr lang="en-US" dirty="0" smtClean="0">
                <a:solidFill>
                  <a:srgbClr val="002060"/>
                </a:solidFill>
              </a:rPr>
              <a:t>WATER MELON TO TRAIN ENDOSCOPIC GASTROSTOMY</a:t>
            </a:r>
          </a:p>
          <a:p>
            <a:r>
              <a:rPr lang="en-US" dirty="0" smtClean="0">
                <a:solidFill>
                  <a:srgbClr val="0070C0"/>
                </a:solidFill>
              </a:rPr>
              <a:t>OLD CAMERAS TO MAKE CLOSE CIRCUIT TV</a:t>
            </a:r>
          </a:p>
          <a:p>
            <a:r>
              <a:rPr lang="en-US" dirty="0" smtClean="0">
                <a:solidFill>
                  <a:srgbClr val="FF0000"/>
                </a:solidFill>
              </a:rPr>
              <a:t>DRAINAGE PIPES FROM OLD  WASHING MACHINES TO MAKE DEMOS-FOR COLONOSCOPY-GASTROSCOPY-ERCP</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ACHALASIA NO DILATOR</a:t>
            </a:r>
            <a:endParaRPr lang="en-US" dirty="0"/>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2076051" y="1600200"/>
            <a:ext cx="2451898" cy="4525963"/>
          </a:xfr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6457950" y="1958181"/>
            <a:ext cx="4864100" cy="3810000"/>
          </a:xfrm>
        </p:spPr>
      </p:pic>
    </p:spTree>
    <p:extLst>
      <p:ext uri="{BB962C8B-B14F-4D97-AF65-F5344CB8AC3E}">
        <p14:creationId xmlns:p14="http://schemas.microsoft.com/office/powerpoint/2010/main" xmlns="" val="208938612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Achalasia dilation</a:t>
            </a:r>
            <a:br>
              <a:rPr lang="en-US" sz="3200" dirty="0" smtClean="0"/>
            </a:br>
            <a:r>
              <a:rPr lang="en-US" sz="3200" dirty="0" smtClean="0"/>
              <a:t>condoms sent as  aids </a:t>
            </a:r>
            <a:r>
              <a:rPr lang="en-US" sz="3200" dirty="0" smtClean="0"/>
              <a:t>??? I USED  FOR DILATION IT WORKED ??</a:t>
            </a:r>
            <a:endParaRPr lang="en-US" sz="3200" dirty="0"/>
          </a:p>
        </p:txBody>
      </p:sp>
      <p:pic>
        <p:nvPicPr>
          <p:cNvPr id="386050" name="Picture 2" descr="Types of condoms, ribbed, textured and normal"/>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167062" y="2434431"/>
            <a:ext cx="5857875" cy="2857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5914996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battle for the Gastroenterology Hospital in Baghdad 2003 3</a:t>
            </a:r>
            <a:endParaRPr lang="en-US" dirty="0"/>
          </a:p>
        </p:txBody>
      </p:sp>
      <p:sp>
        <p:nvSpPr>
          <p:cNvPr id="3" name="Content Placeholder 2"/>
          <p:cNvSpPr>
            <a:spLocks noGrp="1"/>
          </p:cNvSpPr>
          <p:nvPr>
            <p:ph idx="1"/>
          </p:nvPr>
        </p:nvSpPr>
        <p:spPr/>
        <p:txBody>
          <a:bodyPr/>
          <a:lstStyle/>
          <a:p>
            <a:r>
              <a:rPr lang="en-US" dirty="0" smtClean="0"/>
              <a:t>IJGE Issue 6 Vol. 1 2006 the battle for the Gastroenterology Hospital in Baghdad 2003 3 The battle for the Gastroenterology Hospital in Baghdad 2003 The first time in history a chemical ( FORMALDEHYDE) Used in defense </a:t>
            </a:r>
          </a:p>
          <a:p>
            <a:r>
              <a:rPr lang="en-US" dirty="0" smtClean="0"/>
              <a:t>*Makki H. Fayadh </a:t>
            </a:r>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WAR</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xmlns="" val="22924441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normAutofit/>
          </a:bodyPr>
          <a:lstStyle/>
          <a:p>
            <a:pPr fontAlgn="auto">
              <a:spcAft>
                <a:spcPts val="0"/>
              </a:spcAft>
              <a:defRPr/>
            </a:pPr>
            <a:r>
              <a:rPr lang="en-US" smtClean="0"/>
              <a:t>2004 NATIONAL CENTER FOR LIVER DISEASES</a:t>
            </a:r>
          </a:p>
        </p:txBody>
      </p:sp>
      <p:sp>
        <p:nvSpPr>
          <p:cNvPr id="130051" name="Content Placeholder 2"/>
          <p:cNvSpPr>
            <a:spLocks noGrp="1"/>
          </p:cNvSpPr>
          <p:nvPr>
            <p:ph idx="1"/>
          </p:nvPr>
        </p:nvSpPr>
        <p:spPr/>
        <p:txBody>
          <a:bodyPr/>
          <a:lstStyle/>
          <a:p>
            <a:pPr rtl="1"/>
            <a:r>
              <a:rPr lang="en-US" sz="4400" dirty="0" smtClean="0">
                <a:solidFill>
                  <a:srgbClr val="FF0000"/>
                </a:solidFill>
              </a:rPr>
              <a:t>NATIONAL CENTER FOR LIVER DISEASE 2004</a:t>
            </a:r>
          </a:p>
          <a:p>
            <a:pPr rtl="1"/>
            <a:endParaRPr lang="en-US" dirty="0" smtClean="0"/>
          </a:p>
          <a:p>
            <a:pPr rtl="1"/>
            <a:r>
              <a:rPr lang="ar-SA" dirty="0" smtClean="0"/>
              <a:t>تم استحداث مركز وطني لدراسات وبحوث وعلاج أمراض الكبد الحادة والمزمنة يرتبط بدائرة الخدمات الصحية المتخصصة وحسب </a:t>
            </a:r>
            <a:r>
              <a:rPr lang="ar-SA" dirty="0" err="1" smtClean="0"/>
              <a:t>بيانوحسب</a:t>
            </a:r>
            <a:r>
              <a:rPr lang="ar-SA" dirty="0" smtClean="0"/>
              <a:t> بيان وزارة الصحة المرقم 52 في 13/3/2004 . </a:t>
            </a:r>
            <a:endParaRPr lang="en-US" dirty="0" smtClean="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IRAQI GIT SOCIETY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1-PROMOTE GIT TRAINING</a:t>
            </a:r>
          </a:p>
          <a:p>
            <a:r>
              <a:rPr lang="en-US" dirty="0" smtClean="0"/>
              <a:t>2-DATA BASE FOR OUR DISEASES</a:t>
            </a:r>
          </a:p>
          <a:p>
            <a:r>
              <a:rPr lang="en-US" dirty="0" smtClean="0"/>
              <a:t>HEPATITIS B AND C</a:t>
            </a:r>
          </a:p>
          <a:p>
            <a:r>
              <a:rPr lang="en-US" dirty="0" smtClean="0"/>
              <a:t>HELICOBACTER </a:t>
            </a:r>
            <a:r>
              <a:rPr lang="en-US" dirty="0" smtClean="0"/>
              <a:t>PYLORI STUDIES IN HUMANS AND ANIMALS</a:t>
            </a:r>
          </a:p>
          <a:p>
            <a:r>
              <a:rPr lang="en-US" dirty="0" smtClean="0"/>
              <a:t>LIVER TRANSPLANT IN DOGS</a:t>
            </a:r>
            <a:endParaRPr lang="en-US" dirty="0" smtClean="0"/>
          </a:p>
          <a:p>
            <a:r>
              <a:rPr lang="en-US" dirty="0" smtClean="0"/>
              <a:t>PREVENT CANCERS OF </a:t>
            </a:r>
          </a:p>
          <a:p>
            <a:pPr marL="514350" indent="-514350">
              <a:buFont typeface="+mj-lt"/>
              <a:buAutoNum type="arabicPeriod"/>
            </a:pPr>
            <a:r>
              <a:rPr lang="en-US" dirty="0" smtClean="0">
                <a:solidFill>
                  <a:srgbClr val="FF0000"/>
                </a:solidFill>
              </a:rPr>
              <a:t>STOMACH</a:t>
            </a:r>
          </a:p>
          <a:p>
            <a:pPr marL="514350" indent="-514350">
              <a:buFont typeface="+mj-lt"/>
              <a:buAutoNum type="arabicPeriod"/>
            </a:pPr>
            <a:r>
              <a:rPr lang="en-US" dirty="0" smtClean="0">
                <a:solidFill>
                  <a:srgbClr val="FF0000"/>
                </a:solidFill>
              </a:rPr>
              <a:t>COLON</a:t>
            </a:r>
          </a:p>
          <a:p>
            <a:pPr marL="514350" indent="-514350">
              <a:buFont typeface="+mj-lt"/>
              <a:buAutoNum type="arabicPeriod"/>
            </a:pPr>
            <a:r>
              <a:rPr lang="en-US" dirty="0" smtClean="0">
                <a:solidFill>
                  <a:srgbClr val="FF0000"/>
                </a:solidFill>
              </a:rPr>
              <a:t>LIVER</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a:t>
            </a:r>
            <a:endParaRPr lang="en-US" dirty="0"/>
          </a:p>
        </p:txBody>
      </p:sp>
      <p:sp>
        <p:nvSpPr>
          <p:cNvPr id="3" name="Content Placeholder 2"/>
          <p:cNvSpPr>
            <a:spLocks noGrp="1"/>
          </p:cNvSpPr>
          <p:nvPr>
            <p:ph idx="1"/>
          </p:nvPr>
        </p:nvSpPr>
        <p:spPr/>
        <p:txBody>
          <a:bodyPr/>
          <a:lstStyle/>
          <a:p>
            <a:r>
              <a:rPr lang="en-US" dirty="0" smtClean="0"/>
              <a:t>1978  IRAQI SOCIETY</a:t>
            </a:r>
          </a:p>
          <a:p>
            <a:r>
              <a:rPr lang="en-US" dirty="0" smtClean="0"/>
              <a:t>1980 ERCP</a:t>
            </a:r>
          </a:p>
          <a:p>
            <a:r>
              <a:rPr lang="en-US" dirty="0" smtClean="0"/>
              <a:t>1984 HEPATITIS B VACCINATION PROGRAM</a:t>
            </a:r>
          </a:p>
          <a:p>
            <a:r>
              <a:rPr lang="en-US" dirty="0" smtClean="0"/>
              <a:t>1989 LIVER UNITS</a:t>
            </a:r>
          </a:p>
          <a:p>
            <a:r>
              <a:rPr lang="en-US" dirty="0" smtClean="0"/>
              <a:t>1992 GIT SOCIETY ESTABLISHES</a:t>
            </a:r>
          </a:p>
          <a:p>
            <a:r>
              <a:rPr lang="en-US" dirty="0" smtClean="0"/>
              <a:t>1994 IRAQI GIT CENTER ESTABLISHED</a:t>
            </a:r>
          </a:p>
          <a:p>
            <a:r>
              <a:rPr lang="en-US" dirty="0" smtClean="0"/>
              <a:t>1996 IRAQI BOARD OF GASTROENTEROLOGY ESTABLISHED</a:t>
            </a:r>
            <a:endParaRPr lang="en-US" dirty="0"/>
          </a:p>
        </p:txBody>
      </p:sp>
    </p:spTree>
    <p:extLst>
      <p:ext uri="{BB962C8B-B14F-4D97-AF65-F5344CB8AC3E}">
        <p14:creationId xmlns:p14="http://schemas.microsoft.com/office/powerpoint/2010/main" xmlns="" val="331220336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1998 IRAQI SURGICAL GIT BOARD</a:t>
            </a:r>
          </a:p>
          <a:p>
            <a:r>
              <a:rPr lang="en-US" dirty="0" smtClean="0"/>
              <a:t>1999 IRAQI JOURNAL OF GASTROENTEROLOGY</a:t>
            </a:r>
          </a:p>
          <a:p>
            <a:r>
              <a:rPr lang="en-US" dirty="0" smtClean="0"/>
              <a:t>2001 </a:t>
            </a:r>
          </a:p>
          <a:p>
            <a:r>
              <a:rPr lang="en-US" dirty="0" smtClean="0"/>
              <a:t>PROGRAM FOR ALL IRAQ GIT DEVELOPMENT</a:t>
            </a:r>
          </a:p>
          <a:p>
            <a:r>
              <a:rPr lang="en-US" dirty="0" smtClean="0"/>
              <a:t>THE PYRAMID</a:t>
            </a:r>
            <a:endParaRPr lang="en-US" dirty="0"/>
          </a:p>
        </p:txBody>
      </p:sp>
    </p:spTree>
    <p:extLst>
      <p:ext uri="{BB962C8B-B14F-4D97-AF65-F5344CB8AC3E}">
        <p14:creationId xmlns:p14="http://schemas.microsoft.com/office/powerpoint/2010/main" xmlns="" val="106290296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GIT  PYRAMID PLANNED  ABCDE</a:t>
            </a:r>
            <a:endParaRPr lang="en-US" dirty="0"/>
          </a:p>
        </p:txBody>
      </p:sp>
      <p:pic>
        <p:nvPicPr>
          <p:cNvPr id="4" name="Content Placeholder 3"/>
          <p:cNvPicPr>
            <a:picLocks noGrp="1" noChangeAspect="1"/>
          </p:cNvPicPr>
          <p:nvPr>
            <p:ph idx="1"/>
          </p:nvPr>
        </p:nvPicPr>
        <p:blipFill>
          <a:blip r:embed="rId2"/>
          <a:stretch>
            <a:fillRect/>
          </a:stretch>
        </p:blipFill>
        <p:spPr>
          <a:xfrm>
            <a:off x="3484150" y="1600200"/>
            <a:ext cx="5223700" cy="4525963"/>
          </a:xfrm>
          <a:prstGeom prst="rect">
            <a:avLst/>
          </a:prstGeom>
        </p:spPr>
      </p:pic>
    </p:spTree>
    <p:extLst>
      <p:ext uri="{BB962C8B-B14F-4D97-AF65-F5344CB8AC3E}">
        <p14:creationId xmlns:p14="http://schemas.microsoft.com/office/powerpoint/2010/main" xmlns="" val="107261858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FROM IRAQ</a:t>
            </a:r>
            <a:endParaRPr lang="en-US" dirty="0"/>
          </a:p>
        </p:txBody>
      </p:sp>
      <p:sp>
        <p:nvSpPr>
          <p:cNvPr id="3" name="Content Placeholder 2"/>
          <p:cNvSpPr>
            <a:spLocks noGrp="1"/>
          </p:cNvSpPr>
          <p:nvPr>
            <p:ph idx="1"/>
          </p:nvPr>
        </p:nvSpPr>
        <p:spPr/>
        <p:txBody>
          <a:bodyPr>
            <a:normAutofit fontScale="85000" lnSpcReduction="10000"/>
          </a:bodyPr>
          <a:lstStyle/>
          <a:p>
            <a:pPr>
              <a:spcBef>
                <a:spcPct val="50000"/>
              </a:spcBef>
              <a:buNone/>
            </a:pPr>
            <a:r>
              <a:rPr lang="en-US" altLang="en-US" sz="3600" b="1" dirty="0">
                <a:solidFill>
                  <a:schemeClr val="accent2"/>
                </a:solidFill>
              </a:rPr>
              <a:t>1.</a:t>
            </a:r>
            <a:r>
              <a:rPr lang="en-US" altLang="en-US" sz="3600" dirty="0"/>
              <a:t> </a:t>
            </a:r>
            <a:r>
              <a:rPr lang="en-US" altLang="en-US" b="1" dirty="0"/>
              <a:t>gastro esophageal reflux disease is the leading cause of dyspepsia in addition to peptic ulcer disease.</a:t>
            </a:r>
          </a:p>
          <a:p>
            <a:pPr>
              <a:spcBef>
                <a:spcPct val="50000"/>
              </a:spcBef>
              <a:buNone/>
            </a:pPr>
            <a:r>
              <a:rPr lang="en-US" altLang="en-US" b="1" dirty="0">
                <a:solidFill>
                  <a:schemeClr val="accent2"/>
                </a:solidFill>
              </a:rPr>
              <a:t>2.</a:t>
            </a:r>
            <a:r>
              <a:rPr lang="en-US" altLang="en-US" b="1" dirty="0"/>
              <a:t> Ulcerative colitis and to lesser extent </a:t>
            </a:r>
            <a:r>
              <a:rPr lang="en-US" altLang="en-US" b="1" dirty="0" err="1"/>
              <a:t>Crohn</a:t>
            </a:r>
            <a:r>
              <a:rPr lang="en-US" altLang="en-US" b="1" dirty="0" err="1">
                <a:latin typeface="Times New Roman" panose="02020603050405020304" pitchFamily="18" charset="0"/>
              </a:rPr>
              <a:t>’</a:t>
            </a:r>
            <a:r>
              <a:rPr lang="en-US" altLang="en-US" b="1" dirty="0" err="1"/>
              <a:t>s</a:t>
            </a:r>
            <a:r>
              <a:rPr lang="en-US" altLang="en-US" b="1" dirty="0"/>
              <a:t> disease are rising in Iraq.</a:t>
            </a:r>
          </a:p>
          <a:p>
            <a:pPr>
              <a:spcBef>
                <a:spcPct val="50000"/>
              </a:spcBef>
              <a:buNone/>
            </a:pPr>
            <a:r>
              <a:rPr lang="en-US" altLang="en-US" b="1" dirty="0">
                <a:solidFill>
                  <a:schemeClr val="accent2"/>
                </a:solidFill>
              </a:rPr>
              <a:t>3.</a:t>
            </a:r>
            <a:r>
              <a:rPr lang="en-US" altLang="en-US" b="1" dirty="0"/>
              <a:t> </a:t>
            </a:r>
            <a:r>
              <a:rPr lang="en-US" altLang="en-US" b="1" dirty="0">
                <a:solidFill>
                  <a:srgbClr val="FF0000"/>
                </a:solidFill>
              </a:rPr>
              <a:t>Chronic liver diseases are very prevalent and account for 2/3rds of the admissions in the Center, the important causes is in the following order </a:t>
            </a:r>
            <a:r>
              <a:rPr lang="en-US" altLang="en-US" b="1" dirty="0"/>
              <a:t>:-</a:t>
            </a:r>
          </a:p>
          <a:p>
            <a:pPr>
              <a:spcBef>
                <a:spcPct val="50000"/>
              </a:spcBef>
              <a:buSzPct val="150000"/>
              <a:buFontTx/>
              <a:buChar char="•"/>
            </a:pPr>
            <a:r>
              <a:rPr lang="en-US" altLang="en-US" b="1" dirty="0">
                <a:solidFill>
                  <a:srgbClr val="00B0F0"/>
                </a:solidFill>
              </a:rPr>
              <a:t>Hepatitis B , alcohol, Hepatitis C, immune hepatitis , metabolic diseases</a:t>
            </a:r>
            <a:r>
              <a:rPr lang="en-US" altLang="en-US" b="1" dirty="0"/>
              <a:t>.</a:t>
            </a:r>
          </a:p>
          <a:p>
            <a:pPr>
              <a:spcBef>
                <a:spcPct val="50000"/>
              </a:spcBef>
              <a:buSzPct val="150000"/>
              <a:buFontTx/>
              <a:buChar char="•"/>
            </a:pPr>
            <a:r>
              <a:rPr lang="en-US" altLang="en-US" b="1" dirty="0"/>
              <a:t> </a:t>
            </a:r>
            <a:r>
              <a:rPr lang="en-US" altLang="en-US" b="1" dirty="0" err="1"/>
              <a:t>HbsAg</a:t>
            </a:r>
            <a:r>
              <a:rPr lang="en-US" altLang="en-US" b="1" dirty="0"/>
              <a:t> carrier rates in Iraq vary between 1.5-7% .</a:t>
            </a:r>
          </a:p>
          <a:p>
            <a:pPr>
              <a:spcBef>
                <a:spcPct val="50000"/>
              </a:spcBef>
              <a:buSzPct val="150000"/>
              <a:buFontTx/>
              <a:buChar char="•"/>
            </a:pPr>
            <a:r>
              <a:rPr lang="en-US" altLang="en-US" b="1" dirty="0">
                <a:solidFill>
                  <a:srgbClr val="92D050"/>
                </a:solidFill>
              </a:rPr>
              <a:t>HCV Carrier rates of about 1%.</a:t>
            </a:r>
          </a:p>
          <a:p>
            <a:endParaRPr lang="en-US" dirty="0"/>
          </a:p>
        </p:txBody>
      </p:sp>
    </p:spTree>
    <p:extLst>
      <p:ext uri="{BB962C8B-B14F-4D97-AF65-F5344CB8AC3E}">
        <p14:creationId xmlns:p14="http://schemas.microsoft.com/office/powerpoint/2010/main" xmlns="" val="40439776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IRAQ</a:t>
            </a:r>
          </a:p>
        </p:txBody>
      </p:sp>
      <p:sp>
        <p:nvSpPr>
          <p:cNvPr id="3" name="Content Placeholder 2"/>
          <p:cNvSpPr>
            <a:spLocks noGrp="1"/>
          </p:cNvSpPr>
          <p:nvPr>
            <p:ph idx="1"/>
          </p:nvPr>
        </p:nvSpPr>
        <p:spPr/>
        <p:txBody>
          <a:bodyPr/>
          <a:lstStyle/>
          <a:p>
            <a:pPr>
              <a:spcBef>
                <a:spcPct val="50000"/>
              </a:spcBef>
            </a:pPr>
            <a:r>
              <a:rPr lang="en-US" altLang="en-US" sz="2400" b="1" dirty="0">
                <a:solidFill>
                  <a:schemeClr val="accent2"/>
                </a:solidFill>
              </a:rPr>
              <a:t>4.</a:t>
            </a:r>
            <a:r>
              <a:rPr lang="en-US" altLang="en-US" sz="2400" dirty="0"/>
              <a:t> </a:t>
            </a:r>
            <a:r>
              <a:rPr lang="en-US" altLang="en-US" sz="2400" dirty="0" err="1"/>
              <a:t>Pancreatico</a:t>
            </a:r>
            <a:r>
              <a:rPr lang="en-US" altLang="en-US" sz="2400" dirty="0"/>
              <a:t> biliary </a:t>
            </a:r>
            <a:r>
              <a:rPr lang="en-US" altLang="en-US" sz="2400" dirty="0" err="1"/>
              <a:t>tumours</a:t>
            </a:r>
            <a:r>
              <a:rPr lang="en-US" altLang="en-US" sz="2400" dirty="0"/>
              <a:t> are </a:t>
            </a:r>
            <a:r>
              <a:rPr lang="en-US" altLang="en-US" sz="2400" dirty="0" err="1"/>
              <a:t>frequent,specially</a:t>
            </a:r>
            <a:r>
              <a:rPr lang="en-US" altLang="en-US" sz="2400" dirty="0"/>
              <a:t> pancreatic </a:t>
            </a:r>
            <a:r>
              <a:rPr lang="en-US" altLang="en-US" sz="2400" dirty="0" err="1"/>
              <a:t>cacinoma</a:t>
            </a:r>
            <a:r>
              <a:rPr lang="en-US" altLang="en-US" sz="2400" dirty="0"/>
              <a:t> and </a:t>
            </a:r>
            <a:r>
              <a:rPr lang="en-US" altLang="en-US" sz="2400" dirty="0" err="1"/>
              <a:t>cholanigocarcinoma</a:t>
            </a:r>
            <a:r>
              <a:rPr lang="en-US" altLang="en-US" sz="2400" dirty="0"/>
              <a:t> , occurring at younger ages.</a:t>
            </a:r>
          </a:p>
          <a:p>
            <a:pPr>
              <a:spcBef>
                <a:spcPct val="50000"/>
              </a:spcBef>
            </a:pPr>
            <a:r>
              <a:rPr lang="en-US" altLang="en-US" sz="2400" b="1" dirty="0">
                <a:solidFill>
                  <a:schemeClr val="accent2"/>
                </a:solidFill>
              </a:rPr>
              <a:t>5.</a:t>
            </a:r>
            <a:r>
              <a:rPr lang="en-US" altLang="en-US" sz="2400" dirty="0"/>
              <a:t> Biliary obstruction , the causes are:- </a:t>
            </a:r>
          </a:p>
          <a:p>
            <a:pPr lvl="1">
              <a:spcBef>
                <a:spcPct val="50000"/>
              </a:spcBef>
              <a:buClr>
                <a:schemeClr val="accent2"/>
              </a:buClr>
              <a:buFontTx/>
              <a:buChar char="•"/>
            </a:pPr>
            <a:r>
              <a:rPr lang="en-US" altLang="en-US" sz="2400" dirty="0"/>
              <a:t>stones.</a:t>
            </a:r>
          </a:p>
          <a:p>
            <a:pPr lvl="1">
              <a:spcBef>
                <a:spcPct val="50000"/>
              </a:spcBef>
              <a:buClr>
                <a:schemeClr val="accent2"/>
              </a:buClr>
              <a:buFontTx/>
              <a:buChar char="•"/>
            </a:pPr>
            <a:r>
              <a:rPr lang="en-US" altLang="en-US" sz="2400" dirty="0"/>
              <a:t>post operative strictures .</a:t>
            </a:r>
          </a:p>
          <a:p>
            <a:pPr lvl="1">
              <a:spcBef>
                <a:spcPct val="50000"/>
              </a:spcBef>
              <a:buClr>
                <a:schemeClr val="accent2"/>
              </a:buClr>
              <a:buFontTx/>
              <a:buChar char="•"/>
            </a:pPr>
            <a:r>
              <a:rPr lang="en-US" altLang="en-US" sz="2400" dirty="0"/>
              <a:t> </a:t>
            </a:r>
            <a:r>
              <a:rPr lang="en-US" altLang="en-US" sz="2400" dirty="0" err="1"/>
              <a:t>cholangio</a:t>
            </a:r>
            <a:r>
              <a:rPr lang="en-US" altLang="en-US" sz="2400" dirty="0"/>
              <a:t> carcinomas.</a:t>
            </a:r>
          </a:p>
          <a:p>
            <a:pPr>
              <a:spcBef>
                <a:spcPct val="50000"/>
              </a:spcBef>
            </a:pPr>
            <a:r>
              <a:rPr lang="en-US" altLang="en-US" sz="2400" b="1" dirty="0">
                <a:solidFill>
                  <a:schemeClr val="accent2"/>
                </a:solidFill>
              </a:rPr>
              <a:t>6.</a:t>
            </a:r>
            <a:r>
              <a:rPr lang="en-US" altLang="en-US" sz="2400" dirty="0"/>
              <a:t> Coeliac disease is frequently seen both in children and adults. </a:t>
            </a:r>
            <a:endParaRPr lang="en-US" altLang="en-US" sz="2400" b="1" dirty="0"/>
          </a:p>
          <a:p>
            <a:endParaRPr lang="en-US" dirty="0"/>
          </a:p>
        </p:txBody>
      </p:sp>
    </p:spTree>
    <p:extLst>
      <p:ext uri="{BB962C8B-B14F-4D97-AF65-F5344CB8AC3E}">
        <p14:creationId xmlns:p14="http://schemas.microsoft.com/office/powerpoint/2010/main" xmlns="" val="24929523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IRAQ</a:t>
            </a:r>
          </a:p>
        </p:txBody>
      </p:sp>
      <p:sp>
        <p:nvSpPr>
          <p:cNvPr id="3" name="Content Placeholder 2"/>
          <p:cNvSpPr>
            <a:spLocks noGrp="1"/>
          </p:cNvSpPr>
          <p:nvPr>
            <p:ph idx="1"/>
          </p:nvPr>
        </p:nvSpPr>
        <p:spPr/>
        <p:txBody>
          <a:bodyPr/>
          <a:lstStyle/>
          <a:p>
            <a:pPr>
              <a:spcBef>
                <a:spcPct val="50000"/>
              </a:spcBef>
            </a:pPr>
            <a:r>
              <a:rPr lang="en-US" altLang="en-US" dirty="0"/>
              <a:t> </a:t>
            </a:r>
            <a:r>
              <a:rPr lang="en-US" altLang="en-US" b="1" dirty="0">
                <a:solidFill>
                  <a:schemeClr val="accent2"/>
                </a:solidFill>
              </a:rPr>
              <a:t>7.</a:t>
            </a:r>
            <a:r>
              <a:rPr lang="en-US" altLang="en-US" b="1" dirty="0"/>
              <a:t> </a:t>
            </a:r>
            <a:r>
              <a:rPr lang="en-US" altLang="en-US" dirty="0"/>
              <a:t>Biopsy interpretations of  inflammatory bowel disease and mal absorption states pause a problem because of the prevalence of local disease like parasites and GIT pathogens  .</a:t>
            </a:r>
          </a:p>
          <a:p>
            <a:pPr>
              <a:spcBef>
                <a:spcPct val="50000"/>
              </a:spcBef>
            </a:pPr>
            <a:r>
              <a:rPr lang="en-US" altLang="en-US" b="1" dirty="0">
                <a:solidFill>
                  <a:schemeClr val="accent2"/>
                </a:solidFill>
              </a:rPr>
              <a:t>8.</a:t>
            </a:r>
            <a:r>
              <a:rPr lang="en-US" altLang="en-US" dirty="0"/>
              <a:t> laparoscopy proved very useful in the evaluation of ascites and for shortening hospital stay and avoiding lengthy  investigations. </a:t>
            </a:r>
          </a:p>
          <a:p>
            <a:pPr>
              <a:spcBef>
                <a:spcPct val="50000"/>
              </a:spcBef>
            </a:pPr>
            <a:r>
              <a:rPr lang="en-US" altLang="en-US" b="1" dirty="0">
                <a:solidFill>
                  <a:schemeClr val="accent2"/>
                </a:solidFill>
              </a:rPr>
              <a:t>9.</a:t>
            </a:r>
            <a:r>
              <a:rPr lang="en-US" altLang="en-US" dirty="0"/>
              <a:t> </a:t>
            </a:r>
            <a:r>
              <a:rPr lang="en-US" altLang="en-US" dirty="0" err="1"/>
              <a:t>Endosonography</a:t>
            </a:r>
            <a:r>
              <a:rPr lang="en-US" altLang="en-US" dirty="0"/>
              <a:t> (EUS ) proved very useful in the evaluation of sub mucosal GIT lesions</a:t>
            </a:r>
            <a:endParaRPr lang="en-US" dirty="0"/>
          </a:p>
        </p:txBody>
      </p:sp>
    </p:spTree>
    <p:extLst>
      <p:ext uri="{BB962C8B-B14F-4D97-AF65-F5344CB8AC3E}">
        <p14:creationId xmlns:p14="http://schemas.microsoft.com/office/powerpoint/2010/main" xmlns="" val="240161756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IRAQ</a:t>
            </a:r>
          </a:p>
        </p:txBody>
      </p:sp>
      <p:sp>
        <p:nvSpPr>
          <p:cNvPr id="3" name="Content Placeholder 2"/>
          <p:cNvSpPr>
            <a:spLocks noGrp="1"/>
          </p:cNvSpPr>
          <p:nvPr>
            <p:ph idx="1"/>
          </p:nvPr>
        </p:nvSpPr>
        <p:spPr/>
        <p:txBody>
          <a:bodyPr/>
          <a:lstStyle/>
          <a:p>
            <a:pPr>
              <a:spcBef>
                <a:spcPct val="50000"/>
              </a:spcBef>
            </a:pPr>
            <a:r>
              <a:rPr lang="en-US" altLang="en-US" b="1" dirty="0">
                <a:solidFill>
                  <a:schemeClr val="accent2"/>
                </a:solidFill>
              </a:rPr>
              <a:t>10.</a:t>
            </a:r>
            <a:r>
              <a:rPr lang="en-US" altLang="en-US" dirty="0"/>
              <a:t> </a:t>
            </a:r>
            <a:r>
              <a:rPr lang="en-US" altLang="en-US" b="1" dirty="0"/>
              <a:t>imaging techniques  including U/S ,MRI ,CT scan proved very useful but in many times conflicting results occur, further  training is needed especially contrast enhancement and dynamic studies .</a:t>
            </a:r>
          </a:p>
          <a:p>
            <a:pPr>
              <a:spcBef>
                <a:spcPct val="50000"/>
              </a:spcBef>
            </a:pPr>
            <a:r>
              <a:rPr lang="en-US" altLang="en-US" b="1" dirty="0">
                <a:solidFill>
                  <a:schemeClr val="accent2"/>
                </a:solidFill>
              </a:rPr>
              <a:t>11.</a:t>
            </a:r>
            <a:r>
              <a:rPr lang="en-US" altLang="en-US" b="1" dirty="0"/>
              <a:t> GIT and liver cancers are increasing and occurs at younger ages   and more undifferentiated and we lack method to deal with liver </a:t>
            </a:r>
            <a:r>
              <a:rPr lang="en-US" altLang="en-US" b="1" dirty="0" err="1"/>
              <a:t>secondaries</a:t>
            </a:r>
            <a:r>
              <a:rPr lang="en-US" altLang="en-US" b="1" dirty="0"/>
              <a:t>.</a:t>
            </a:r>
          </a:p>
          <a:p>
            <a:endParaRPr lang="en-US" dirty="0"/>
          </a:p>
        </p:txBody>
      </p:sp>
    </p:spTree>
    <p:extLst>
      <p:ext uri="{BB962C8B-B14F-4D97-AF65-F5344CB8AC3E}">
        <p14:creationId xmlns:p14="http://schemas.microsoft.com/office/powerpoint/2010/main" xmlns="" val="83990033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IRAQ</a:t>
            </a:r>
          </a:p>
        </p:txBody>
      </p:sp>
      <p:sp>
        <p:nvSpPr>
          <p:cNvPr id="3" name="Content Placeholder 2"/>
          <p:cNvSpPr>
            <a:spLocks noGrp="1"/>
          </p:cNvSpPr>
          <p:nvPr>
            <p:ph idx="1"/>
          </p:nvPr>
        </p:nvSpPr>
        <p:spPr/>
        <p:txBody>
          <a:bodyPr>
            <a:normAutofit fontScale="92500" lnSpcReduction="20000"/>
          </a:bodyPr>
          <a:lstStyle/>
          <a:p>
            <a:pPr>
              <a:spcBef>
                <a:spcPct val="50000"/>
              </a:spcBef>
            </a:pPr>
            <a:r>
              <a:rPr lang="en-US" altLang="en-US" b="1" dirty="0">
                <a:solidFill>
                  <a:schemeClr val="accent2"/>
                </a:solidFill>
              </a:rPr>
              <a:t>12.</a:t>
            </a:r>
            <a:r>
              <a:rPr lang="en-US" altLang="en-US" dirty="0"/>
              <a:t> interventional endoscopic and radiologic </a:t>
            </a:r>
            <a:r>
              <a:rPr lang="en-US" altLang="en-US" dirty="0" err="1"/>
              <a:t>proccdures</a:t>
            </a:r>
            <a:r>
              <a:rPr lang="en-US" altLang="en-US" dirty="0"/>
              <a:t> are done increasingly in the center including :-</a:t>
            </a:r>
          </a:p>
          <a:p>
            <a:pPr>
              <a:spcBef>
                <a:spcPct val="50000"/>
              </a:spcBef>
              <a:buClr>
                <a:schemeClr val="accent2"/>
              </a:buClr>
              <a:buFontTx/>
              <a:buChar char="•"/>
            </a:pPr>
            <a:r>
              <a:rPr lang="en-US" altLang="en-US" dirty="0">
                <a:latin typeface="Times New Roman" panose="02020603050405020304" pitchFamily="18" charset="0"/>
              </a:rPr>
              <a:t>     </a:t>
            </a:r>
            <a:r>
              <a:rPr lang="en-US" altLang="en-US" dirty="0"/>
              <a:t>Esophageal dilation and stenting.</a:t>
            </a:r>
          </a:p>
          <a:p>
            <a:pPr>
              <a:spcBef>
                <a:spcPct val="50000"/>
              </a:spcBef>
              <a:buClr>
                <a:schemeClr val="accent2"/>
              </a:buClr>
              <a:buFontTx/>
              <a:buChar char="•"/>
            </a:pPr>
            <a:r>
              <a:rPr lang="en-US" altLang="en-US" dirty="0">
                <a:latin typeface="Times New Roman" panose="02020603050405020304" pitchFamily="18" charset="0"/>
              </a:rPr>
              <a:t>      </a:t>
            </a:r>
            <a:r>
              <a:rPr lang="en-US" altLang="en-US" dirty="0"/>
              <a:t>Biliary stenting.</a:t>
            </a:r>
          </a:p>
          <a:p>
            <a:pPr>
              <a:spcBef>
                <a:spcPct val="50000"/>
              </a:spcBef>
              <a:buClr>
                <a:schemeClr val="accent2"/>
              </a:buClr>
              <a:buFontTx/>
              <a:buChar char="•"/>
            </a:pPr>
            <a:r>
              <a:rPr lang="en-US" altLang="en-US" dirty="0">
                <a:latin typeface="Times New Roman" panose="02020603050405020304" pitchFamily="18" charset="0"/>
              </a:rPr>
              <a:t>       </a:t>
            </a:r>
            <a:r>
              <a:rPr lang="en-US" altLang="en-US" dirty="0"/>
              <a:t>Endoscopic hemostasis.</a:t>
            </a:r>
          </a:p>
          <a:p>
            <a:pPr>
              <a:spcBef>
                <a:spcPct val="50000"/>
              </a:spcBef>
              <a:buClr>
                <a:schemeClr val="accent2"/>
              </a:buClr>
              <a:buFontTx/>
              <a:buChar char="•"/>
            </a:pPr>
            <a:r>
              <a:rPr lang="en-US" altLang="en-US" dirty="0">
                <a:latin typeface="Times New Roman" panose="02020603050405020304" pitchFamily="18" charset="0"/>
              </a:rPr>
              <a:t>      </a:t>
            </a:r>
            <a:r>
              <a:rPr lang="en-US" altLang="en-US" dirty="0"/>
              <a:t>Endoscopic resections for polyps and  Endoscopic </a:t>
            </a:r>
          </a:p>
          <a:p>
            <a:pPr>
              <a:spcBef>
                <a:spcPct val="50000"/>
              </a:spcBef>
              <a:buClr>
                <a:schemeClr val="accent2"/>
              </a:buClr>
            </a:pPr>
            <a:r>
              <a:rPr lang="en-US" altLang="en-US" dirty="0"/>
              <a:t>       mucosal resections (EMR).</a:t>
            </a:r>
          </a:p>
          <a:p>
            <a:pPr>
              <a:spcBef>
                <a:spcPct val="50000"/>
              </a:spcBef>
              <a:buClr>
                <a:schemeClr val="accent2"/>
              </a:buClr>
              <a:buFontTx/>
              <a:buChar char="•"/>
            </a:pPr>
            <a:r>
              <a:rPr lang="en-US" altLang="en-US" dirty="0">
                <a:latin typeface="Times New Roman" panose="02020603050405020304" pitchFamily="18" charset="0"/>
              </a:rPr>
              <a:t>      </a:t>
            </a:r>
            <a:r>
              <a:rPr lang="en-US" altLang="en-US" dirty="0" err="1"/>
              <a:t>Percutancus</a:t>
            </a:r>
            <a:r>
              <a:rPr lang="en-US" altLang="en-US" dirty="0"/>
              <a:t> </a:t>
            </a:r>
            <a:r>
              <a:rPr lang="en-US" altLang="en-US" dirty="0" err="1"/>
              <a:t>drainge</a:t>
            </a:r>
            <a:r>
              <a:rPr lang="en-US" altLang="en-US" dirty="0"/>
              <a:t> and stenting.</a:t>
            </a:r>
          </a:p>
          <a:p>
            <a:endParaRPr lang="en-US" dirty="0"/>
          </a:p>
        </p:txBody>
      </p:sp>
    </p:spTree>
    <p:extLst>
      <p:ext uri="{BB962C8B-B14F-4D97-AF65-F5344CB8AC3E}">
        <p14:creationId xmlns:p14="http://schemas.microsoft.com/office/powerpoint/2010/main" xmlns="" val="290492875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IRAQ</a:t>
            </a:r>
          </a:p>
        </p:txBody>
      </p:sp>
      <p:sp>
        <p:nvSpPr>
          <p:cNvPr id="3" name="Content Placeholder 2"/>
          <p:cNvSpPr>
            <a:spLocks noGrp="1"/>
          </p:cNvSpPr>
          <p:nvPr>
            <p:ph idx="1"/>
          </p:nvPr>
        </p:nvSpPr>
        <p:spPr/>
        <p:txBody>
          <a:bodyPr/>
          <a:lstStyle/>
          <a:p>
            <a:pPr>
              <a:spcBef>
                <a:spcPct val="50000"/>
              </a:spcBef>
            </a:pPr>
            <a:r>
              <a:rPr lang="en-US" altLang="en-US" b="1" dirty="0">
                <a:solidFill>
                  <a:schemeClr val="accent2"/>
                </a:solidFill>
              </a:rPr>
              <a:t>13.</a:t>
            </a:r>
            <a:r>
              <a:rPr lang="en-US" altLang="en-US" dirty="0"/>
              <a:t> The mortality in the center showed that chronic liver disease comprised two thirds followed by malignant disease which </a:t>
            </a:r>
            <a:r>
              <a:rPr lang="en-US" altLang="en-US" dirty="0" err="1"/>
              <a:t>mecessitate</a:t>
            </a:r>
            <a:r>
              <a:rPr lang="en-US" altLang="en-US" dirty="0"/>
              <a:t> :-</a:t>
            </a:r>
          </a:p>
          <a:p>
            <a:pPr>
              <a:spcBef>
                <a:spcPct val="50000"/>
              </a:spcBef>
              <a:buClr>
                <a:schemeClr val="accent2"/>
              </a:buClr>
              <a:buFontTx/>
              <a:buChar char="•"/>
            </a:pPr>
            <a:r>
              <a:rPr lang="en-US" altLang="en-US" dirty="0">
                <a:latin typeface="Times New Roman" panose="02020603050405020304" pitchFamily="18" charset="0"/>
              </a:rPr>
              <a:t>  </a:t>
            </a:r>
            <a:r>
              <a:rPr lang="en-US" altLang="en-US" dirty="0"/>
              <a:t>Establishment of liver transplantation program.</a:t>
            </a:r>
          </a:p>
          <a:p>
            <a:pPr>
              <a:spcBef>
                <a:spcPct val="50000"/>
              </a:spcBef>
              <a:buClr>
                <a:schemeClr val="accent2"/>
              </a:buClr>
              <a:buFontTx/>
              <a:buChar char="•"/>
            </a:pPr>
            <a:r>
              <a:rPr lang="en-US" altLang="en-US" dirty="0"/>
              <a:t> Upgrade the surgical and radiological techniques in </a:t>
            </a:r>
          </a:p>
          <a:p>
            <a:pPr>
              <a:spcBef>
                <a:spcPct val="50000"/>
              </a:spcBef>
            </a:pPr>
            <a:r>
              <a:rPr lang="en-US" altLang="en-US" dirty="0"/>
              <a:t>      the management of primary and secondary tumors.</a:t>
            </a:r>
          </a:p>
          <a:p>
            <a:endParaRPr lang="en-US" dirty="0"/>
          </a:p>
        </p:txBody>
      </p:sp>
    </p:spTree>
    <p:extLst>
      <p:ext uri="{BB962C8B-B14F-4D97-AF65-F5344CB8AC3E}">
        <p14:creationId xmlns:p14="http://schemas.microsoft.com/office/powerpoint/2010/main" xmlns="" val="241175987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895600" y="838200"/>
            <a:ext cx="7391400" cy="1143000"/>
          </a:xfrm>
        </p:spPr>
        <p:txBody>
          <a:bodyPr>
            <a:normAutofit/>
          </a:bodyPr>
          <a:lstStyle/>
          <a:p>
            <a:pPr eaLnBrk="1" hangingPunct="1"/>
            <a:r>
              <a:rPr lang="en-US" altLang="en-US" sz="3200" dirty="0">
                <a:latin typeface="Arial" panose="020B0604020202020204" pitchFamily="34" charset="0"/>
                <a:cs typeface="Times New Roman (Arabic)" charset="-78"/>
              </a:rPr>
              <a:t>The Spectrum of GIT diseases </a:t>
            </a:r>
            <a:r>
              <a:rPr lang="en-US" altLang="en-US" sz="3200" dirty="0" smtClean="0">
                <a:latin typeface="Arial" panose="020B0604020202020204" pitchFamily="34" charset="0"/>
                <a:cs typeface="Times New Roman (Arabic)" charset="-78"/>
              </a:rPr>
              <a:t>in Iraq</a:t>
            </a:r>
            <a:endParaRPr lang="en-US" altLang="en-US" sz="3200" dirty="0">
              <a:latin typeface="Arial" panose="020B0604020202020204" pitchFamily="34" charset="0"/>
              <a:cs typeface="Times New Roman (Arabic)" charset="-78"/>
            </a:endParaRPr>
          </a:p>
        </p:txBody>
      </p:sp>
      <p:sp>
        <p:nvSpPr>
          <p:cNvPr id="6147" name="Rectangle 3"/>
          <p:cNvSpPr>
            <a:spLocks noGrp="1" noChangeArrowheads="1"/>
          </p:cNvSpPr>
          <p:nvPr>
            <p:ph type="body" idx="1"/>
          </p:nvPr>
        </p:nvSpPr>
        <p:spPr>
          <a:xfrm>
            <a:off x="2362200" y="2286000"/>
            <a:ext cx="7958138" cy="4338638"/>
          </a:xfrm>
        </p:spPr>
        <p:txBody>
          <a:bodyPr/>
          <a:lstStyle/>
          <a:p>
            <a:pPr algn="ctr" eaLnBrk="1" hangingPunct="1">
              <a:spcBef>
                <a:spcPct val="50000"/>
              </a:spcBef>
              <a:buClrTx/>
              <a:buFontTx/>
              <a:buNone/>
            </a:pPr>
            <a:r>
              <a:rPr lang="en-US" altLang="en-US" sz="2800" b="1" dirty="0">
                <a:latin typeface="Arial" panose="020B0604020202020204" pitchFamily="34" charset="0"/>
              </a:rPr>
              <a:t>1995 -2003</a:t>
            </a:r>
          </a:p>
          <a:p>
            <a:pPr marL="533400" indent="-533400">
              <a:lnSpc>
                <a:spcPct val="90000"/>
              </a:lnSpc>
              <a:buNone/>
            </a:pPr>
            <a:r>
              <a:rPr lang="en-US" altLang="en-US" sz="1600" dirty="0" smtClean="0"/>
              <a:t>Of </a:t>
            </a:r>
            <a:r>
              <a:rPr lang="en-US" altLang="en-US" sz="1600" dirty="0"/>
              <a:t>157606 outpatient and 5416 inpatient admitted the following results were noted:-</a:t>
            </a:r>
          </a:p>
          <a:p>
            <a:pPr marL="533400" indent="-533400" algn="just">
              <a:lnSpc>
                <a:spcPct val="90000"/>
              </a:lnSpc>
              <a:buNone/>
            </a:pPr>
            <a:r>
              <a:rPr lang="en-US" altLang="en-US" sz="2400" dirty="0"/>
              <a:t>    </a:t>
            </a:r>
            <a:r>
              <a:rPr lang="en-US" altLang="en-US" sz="1600" dirty="0"/>
              <a:t>  </a:t>
            </a:r>
            <a:r>
              <a:rPr lang="en-US" altLang="en-US" sz="1600" dirty="0">
                <a:solidFill>
                  <a:schemeClr val="tx2"/>
                </a:solidFill>
              </a:rPr>
              <a:t>1- gastro esophageal reflux disease is the leading cause of dyspepsia in addition  to peptic ulcer disease.</a:t>
            </a:r>
          </a:p>
          <a:p>
            <a:pPr marL="533400" indent="-533400" algn="just">
              <a:lnSpc>
                <a:spcPct val="90000"/>
              </a:lnSpc>
              <a:buNone/>
            </a:pPr>
            <a:r>
              <a:rPr lang="en-US" altLang="en-US" sz="1600" dirty="0">
                <a:solidFill>
                  <a:schemeClr val="tx2"/>
                </a:solidFill>
              </a:rPr>
              <a:t>           2- Ulcerative colitis and to lesser extent </a:t>
            </a:r>
            <a:r>
              <a:rPr lang="en-US" altLang="en-US" sz="1600" dirty="0" err="1">
                <a:solidFill>
                  <a:schemeClr val="tx2"/>
                </a:solidFill>
              </a:rPr>
              <a:t>crohn’s</a:t>
            </a:r>
            <a:r>
              <a:rPr lang="en-US" altLang="en-US" sz="1600" dirty="0">
                <a:solidFill>
                  <a:schemeClr val="tx2"/>
                </a:solidFill>
              </a:rPr>
              <a:t> disease are rising in Iraq.</a:t>
            </a:r>
          </a:p>
          <a:p>
            <a:pPr marL="533400" indent="-533400" algn="just">
              <a:lnSpc>
                <a:spcPct val="90000"/>
              </a:lnSpc>
              <a:buNone/>
            </a:pPr>
            <a:r>
              <a:rPr lang="en-US" altLang="en-US" sz="1600" dirty="0">
                <a:solidFill>
                  <a:schemeClr val="tx2"/>
                </a:solidFill>
              </a:rPr>
              <a:t>           </a:t>
            </a:r>
            <a:r>
              <a:rPr lang="en-US" altLang="en-US" sz="1600" dirty="0">
                <a:solidFill>
                  <a:srgbClr val="FF0000"/>
                </a:solidFill>
              </a:rPr>
              <a:t>3- Chronic liver diseases are very prevalent and account for 2/3rds of the admissions, </a:t>
            </a:r>
            <a:r>
              <a:rPr lang="en-US" altLang="en-US" sz="1600" dirty="0">
                <a:solidFill>
                  <a:schemeClr val="tx2"/>
                </a:solidFill>
              </a:rPr>
              <a:t>the important causes is in the following order , Hepatitis B , alcohol, Hepatitis C, immune hepatitis , metabolic diseases.</a:t>
            </a:r>
          </a:p>
          <a:p>
            <a:pPr marL="533400" indent="-533400" algn="just">
              <a:lnSpc>
                <a:spcPct val="90000"/>
              </a:lnSpc>
              <a:buNone/>
            </a:pPr>
            <a:r>
              <a:rPr lang="en-US" altLang="en-US" sz="1600" dirty="0">
                <a:solidFill>
                  <a:schemeClr val="tx2"/>
                </a:solidFill>
              </a:rPr>
              <a:t>           4- </a:t>
            </a:r>
            <a:r>
              <a:rPr lang="en-US" altLang="en-US" sz="1600" dirty="0" err="1">
                <a:solidFill>
                  <a:schemeClr val="tx2"/>
                </a:solidFill>
              </a:rPr>
              <a:t>HbsAg</a:t>
            </a:r>
            <a:r>
              <a:rPr lang="en-US" altLang="en-US" sz="1600" dirty="0">
                <a:solidFill>
                  <a:schemeClr val="tx2"/>
                </a:solidFill>
              </a:rPr>
              <a:t> carrier rates in Iraq vary between 1.5-7% and HCV Carrier rates of about 0.5-1%.</a:t>
            </a:r>
          </a:p>
          <a:p>
            <a:pPr marL="533400" indent="-533400" algn="just">
              <a:lnSpc>
                <a:spcPct val="90000"/>
              </a:lnSpc>
              <a:buNone/>
            </a:pPr>
            <a:r>
              <a:rPr lang="en-US" altLang="en-US" sz="1600" dirty="0">
                <a:solidFill>
                  <a:schemeClr val="tx2"/>
                </a:solidFill>
              </a:rPr>
              <a:t>           5- GIT and liver cancers are increasing and occurs at younger ages and tend to be more undifferentiated. </a:t>
            </a:r>
          </a:p>
          <a:p>
            <a:pPr marL="533400" indent="-533400" algn="just">
              <a:lnSpc>
                <a:spcPct val="90000"/>
              </a:lnSpc>
              <a:buNone/>
            </a:pPr>
            <a:r>
              <a:rPr lang="en-US" altLang="en-US" sz="1600" dirty="0">
                <a:solidFill>
                  <a:schemeClr val="tx2"/>
                </a:solidFill>
              </a:rPr>
              <a:t>           6- Biliary obstruction , the causes are stones, post operative and </a:t>
            </a:r>
            <a:r>
              <a:rPr lang="en-US" altLang="en-US" sz="1600" dirty="0" err="1">
                <a:solidFill>
                  <a:schemeClr val="tx2"/>
                </a:solidFill>
              </a:rPr>
              <a:t>cholangiocarcinomas</a:t>
            </a:r>
            <a:r>
              <a:rPr lang="en-US" altLang="en-US" sz="1600" dirty="0">
                <a:solidFill>
                  <a:schemeClr val="tx2"/>
                </a:solidFill>
              </a:rPr>
              <a:t>.</a:t>
            </a:r>
          </a:p>
          <a:p>
            <a:pPr marL="533400" indent="-533400" algn="just">
              <a:lnSpc>
                <a:spcPct val="90000"/>
              </a:lnSpc>
              <a:buNone/>
            </a:pPr>
            <a:r>
              <a:rPr lang="en-US" altLang="en-US" sz="1600" dirty="0">
                <a:solidFill>
                  <a:schemeClr val="tx2"/>
                </a:solidFill>
              </a:rPr>
              <a:t>           7- Coeliac disease is frequently seen both in children and adults.</a:t>
            </a:r>
          </a:p>
          <a:p>
            <a:pPr eaLnBrk="1" hangingPunct="1">
              <a:spcBef>
                <a:spcPct val="50000"/>
              </a:spcBef>
              <a:buClrTx/>
              <a:buFontTx/>
              <a:buNone/>
            </a:pPr>
            <a:endParaRPr lang="en-US" altLang="en-US" sz="1400" dirty="0">
              <a:cs typeface="Times New Roman (Arabic)" charset="-78"/>
            </a:endParaRPr>
          </a:p>
        </p:txBody>
      </p:sp>
    </p:spTree>
    <p:extLst>
      <p:ext uri="{BB962C8B-B14F-4D97-AF65-F5344CB8AC3E}">
        <p14:creationId xmlns:p14="http://schemas.microsoft.com/office/powerpoint/2010/main" xmlns="" val="160386813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362200" y="609600"/>
            <a:ext cx="7772400" cy="1143000"/>
          </a:xfrm>
        </p:spPr>
        <p:txBody>
          <a:bodyPr/>
          <a:lstStyle/>
          <a:p>
            <a:pPr eaLnBrk="1" hangingPunct="1"/>
            <a:r>
              <a:rPr lang="en-US" altLang="en-US" sz="3200" b="1" dirty="0"/>
              <a:t>In-patients[1995-2001]</a:t>
            </a:r>
            <a:endParaRPr lang="en-US" altLang="ar-SA" sz="3200" b="1" dirty="0"/>
          </a:p>
        </p:txBody>
      </p:sp>
      <p:sp>
        <p:nvSpPr>
          <p:cNvPr id="23555" name="Rectangle 3"/>
          <p:cNvSpPr>
            <a:spLocks noGrp="1" noChangeArrowheads="1"/>
          </p:cNvSpPr>
          <p:nvPr>
            <p:ph type="body" idx="1"/>
          </p:nvPr>
        </p:nvSpPr>
        <p:spPr>
          <a:xfrm>
            <a:off x="2895600" y="2209800"/>
            <a:ext cx="7772400" cy="4114800"/>
          </a:xfrm>
        </p:spPr>
        <p:txBody>
          <a:bodyPr/>
          <a:lstStyle/>
          <a:p>
            <a:pPr eaLnBrk="1" hangingPunct="1">
              <a:lnSpc>
                <a:spcPct val="90000"/>
              </a:lnSpc>
            </a:pPr>
            <a:r>
              <a:rPr lang="en-US" altLang="en-US" dirty="0" smtClean="0">
                <a:solidFill>
                  <a:schemeClr val="tx2"/>
                </a:solidFill>
              </a:rPr>
              <a:t>5416  - </a:t>
            </a:r>
            <a:r>
              <a:rPr lang="en-US" altLang="ar-SA" dirty="0" smtClean="0">
                <a:solidFill>
                  <a:schemeClr val="tx2"/>
                </a:solidFill>
              </a:rPr>
              <a:t>Total admissions.</a:t>
            </a:r>
          </a:p>
          <a:p>
            <a:pPr eaLnBrk="1" hangingPunct="1">
              <a:lnSpc>
                <a:spcPct val="90000"/>
              </a:lnSpc>
              <a:buFont typeface="Wingdings" panose="05000000000000000000" pitchFamily="2" charset="2"/>
              <a:buNone/>
            </a:pPr>
            <a:endParaRPr lang="en-US" altLang="ar-SA" dirty="0" smtClean="0">
              <a:solidFill>
                <a:schemeClr val="tx2"/>
              </a:solidFill>
            </a:endParaRPr>
          </a:p>
          <a:p>
            <a:pPr eaLnBrk="1" hangingPunct="1">
              <a:lnSpc>
                <a:spcPct val="90000"/>
              </a:lnSpc>
            </a:pPr>
            <a:r>
              <a:rPr lang="en-US" altLang="ar-SA" sz="2800" dirty="0">
                <a:solidFill>
                  <a:srgbClr val="FF0000"/>
                </a:solidFill>
              </a:rPr>
              <a:t>1800  - Liver Diseases        (33%).</a:t>
            </a:r>
          </a:p>
          <a:p>
            <a:pPr eaLnBrk="1" hangingPunct="1">
              <a:lnSpc>
                <a:spcPct val="90000"/>
              </a:lnSpc>
            </a:pPr>
            <a:r>
              <a:rPr lang="en-US" altLang="ar-SA" sz="2800" dirty="0">
                <a:solidFill>
                  <a:schemeClr val="tx2"/>
                </a:solidFill>
              </a:rPr>
              <a:t>1186  - Cancers                   (22%).</a:t>
            </a:r>
          </a:p>
          <a:p>
            <a:pPr eaLnBrk="1" hangingPunct="1">
              <a:lnSpc>
                <a:spcPct val="90000"/>
              </a:lnSpc>
            </a:pPr>
            <a:r>
              <a:rPr lang="en-US" altLang="ar-SA" sz="2800" dirty="0">
                <a:solidFill>
                  <a:schemeClr val="tx2"/>
                </a:solidFill>
              </a:rPr>
              <a:t>780  -  Biliary Diseases       (14%).</a:t>
            </a:r>
          </a:p>
          <a:p>
            <a:pPr eaLnBrk="1" hangingPunct="1">
              <a:lnSpc>
                <a:spcPct val="90000"/>
              </a:lnSpc>
            </a:pPr>
            <a:r>
              <a:rPr lang="en-US" altLang="ar-SA" sz="2800" dirty="0">
                <a:solidFill>
                  <a:schemeClr val="tx2"/>
                </a:solidFill>
              </a:rPr>
              <a:t>500  -  Intestinal Diseases    (9%).</a:t>
            </a:r>
          </a:p>
          <a:p>
            <a:pPr eaLnBrk="1" hangingPunct="1">
              <a:lnSpc>
                <a:spcPct val="90000"/>
              </a:lnSpc>
            </a:pPr>
            <a:r>
              <a:rPr lang="en-US" altLang="ar-SA" sz="2800" dirty="0">
                <a:solidFill>
                  <a:schemeClr val="tx2"/>
                </a:solidFill>
              </a:rPr>
              <a:t>115  -  Esophageal Diseases (2%).</a:t>
            </a:r>
          </a:p>
          <a:p>
            <a:pPr eaLnBrk="1" hangingPunct="1">
              <a:lnSpc>
                <a:spcPct val="90000"/>
              </a:lnSpc>
            </a:pPr>
            <a:r>
              <a:rPr lang="en-US" altLang="ar-SA" sz="2800" dirty="0">
                <a:solidFill>
                  <a:schemeClr val="tx2"/>
                </a:solidFill>
              </a:rPr>
              <a:t>100  -  Pancreatic Diseases   (1.8%).</a:t>
            </a:r>
          </a:p>
          <a:p>
            <a:pPr eaLnBrk="1" hangingPunct="1">
              <a:lnSpc>
                <a:spcPct val="90000"/>
              </a:lnSpc>
            </a:pPr>
            <a:endParaRPr lang="en-US" altLang="ar-SA" dirty="0" smtClean="0">
              <a:solidFill>
                <a:schemeClr val="tx2"/>
              </a:solidFill>
            </a:endParaRPr>
          </a:p>
          <a:p>
            <a:pPr eaLnBrk="1" hangingPunct="1">
              <a:lnSpc>
                <a:spcPct val="90000"/>
              </a:lnSpc>
            </a:pPr>
            <a:endParaRPr lang="en-US" altLang="ar-SA" dirty="0" smtClean="0">
              <a:solidFill>
                <a:schemeClr val="tx2"/>
              </a:solidFill>
            </a:endParaRPr>
          </a:p>
          <a:p>
            <a:pPr eaLnBrk="1" hangingPunct="1">
              <a:lnSpc>
                <a:spcPct val="90000"/>
              </a:lnSpc>
            </a:pPr>
            <a:endParaRPr lang="en-US" altLang="ar-SA" dirty="0" smtClean="0"/>
          </a:p>
        </p:txBody>
      </p:sp>
    </p:spTree>
    <p:extLst>
      <p:ext uri="{BB962C8B-B14F-4D97-AF65-F5344CB8AC3E}">
        <p14:creationId xmlns:p14="http://schemas.microsoft.com/office/powerpoint/2010/main" xmlns="" val="226648179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STUDIES IN IRAQ</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xmlns="" val="209927883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Iraq   </a:t>
            </a:r>
            <a:r>
              <a:rPr lang="en-US" dirty="0"/>
              <a:t>N</a:t>
            </a:r>
            <a:r>
              <a:rPr lang="en-US" dirty="0" smtClean="0"/>
              <a:t>ajaf </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 Total number 579 </a:t>
            </a:r>
          </a:p>
          <a:p>
            <a:pPr marL="0" indent="0">
              <a:buNone/>
            </a:pPr>
            <a:r>
              <a:rPr lang="en-US" dirty="0" smtClean="0"/>
              <a:t>Total HCV 343 (NAJAF 280) </a:t>
            </a:r>
          </a:p>
          <a:p>
            <a:pPr marL="0" indent="0">
              <a:buNone/>
            </a:pPr>
            <a:endParaRPr lang="en-US" dirty="0" smtClean="0"/>
          </a:p>
          <a:p>
            <a:r>
              <a:rPr lang="en-US" dirty="0" smtClean="0"/>
              <a:t>Genotype 1 = 70                      28%</a:t>
            </a:r>
          </a:p>
          <a:p>
            <a:r>
              <a:rPr lang="en-US" dirty="0" smtClean="0"/>
              <a:t>Genotype 4 = 120                    60%</a:t>
            </a:r>
          </a:p>
          <a:p>
            <a:r>
              <a:rPr lang="en-US" dirty="0" smtClean="0"/>
              <a:t>Other types &amp;mixed types=   10 %  5</a:t>
            </a:r>
            <a:r>
              <a:rPr lang="en-US" dirty="0"/>
              <a:t>%</a:t>
            </a:r>
            <a:endParaRPr lang="en-US" dirty="0" smtClean="0"/>
          </a:p>
          <a:p>
            <a:r>
              <a:rPr lang="en-US" dirty="0" smtClean="0"/>
              <a:t>Without genotype =142</a:t>
            </a:r>
            <a:endParaRPr lang="en-US" dirty="0"/>
          </a:p>
        </p:txBody>
      </p:sp>
    </p:spTree>
    <p:extLst>
      <p:ext uri="{BB962C8B-B14F-4D97-AF65-F5344CB8AC3E}">
        <p14:creationId xmlns:p14="http://schemas.microsoft.com/office/powerpoint/2010/main" xmlns="" val="161224158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ar-SA" b="1" dirty="0" smtClean="0">
                <a:solidFill>
                  <a:schemeClr val="tx2"/>
                </a:solidFill>
              </a:rPr>
              <a:t/>
            </a:r>
            <a:br>
              <a:rPr lang="en-US" altLang="ar-SA" b="1" dirty="0" smtClean="0">
                <a:solidFill>
                  <a:schemeClr val="tx2"/>
                </a:solidFill>
              </a:rPr>
            </a:br>
            <a:r>
              <a:rPr lang="en-US" altLang="ar-SA" b="1" dirty="0" smtClean="0">
                <a:solidFill>
                  <a:schemeClr val="tx2"/>
                </a:solidFill>
              </a:rPr>
              <a:t>Cancer</a:t>
            </a:r>
            <a:r>
              <a:rPr lang="en-US" altLang="en-US" b="1" dirty="0" smtClean="0">
                <a:solidFill>
                  <a:schemeClr val="tx2"/>
                </a:solidFill>
              </a:rPr>
              <a:t>s 1995 </a:t>
            </a:r>
            <a:r>
              <a:rPr lang="en-US" altLang="en-US" b="1" dirty="0">
                <a:solidFill>
                  <a:schemeClr val="tx2"/>
                </a:solidFill>
              </a:rPr>
              <a:t>- 2001</a:t>
            </a:r>
            <a:br>
              <a:rPr lang="en-US" altLang="en-US" b="1" dirty="0">
                <a:solidFill>
                  <a:schemeClr val="tx2"/>
                </a:solidFill>
              </a:rPr>
            </a:br>
            <a:endParaRPr lang="en-US" dirty="0"/>
          </a:p>
        </p:txBody>
      </p:sp>
      <p:sp>
        <p:nvSpPr>
          <p:cNvPr id="3" name="Content Placeholder 2"/>
          <p:cNvSpPr>
            <a:spLocks noGrp="1"/>
          </p:cNvSpPr>
          <p:nvPr>
            <p:ph idx="1"/>
          </p:nvPr>
        </p:nvSpPr>
        <p:spPr/>
        <p:txBody>
          <a:bodyPr>
            <a:normAutofit fontScale="55000" lnSpcReduction="20000"/>
          </a:bodyPr>
          <a:lstStyle/>
          <a:p>
            <a:pPr marL="0" indent="0">
              <a:lnSpc>
                <a:spcPct val="90000"/>
              </a:lnSpc>
              <a:buNone/>
            </a:pPr>
            <a:r>
              <a:rPr lang="en-US" altLang="ar-SA" sz="4400" u="sng" dirty="0">
                <a:solidFill>
                  <a:schemeClr val="tx2"/>
                </a:solidFill>
              </a:rPr>
              <a:t>5416 </a:t>
            </a:r>
            <a:r>
              <a:rPr lang="en-US" altLang="ar-SA" sz="4400" dirty="0">
                <a:solidFill>
                  <a:schemeClr val="tx2"/>
                </a:solidFill>
              </a:rPr>
              <a:t>patients admitted.</a:t>
            </a:r>
          </a:p>
          <a:p>
            <a:pPr marL="0" indent="0">
              <a:lnSpc>
                <a:spcPct val="90000"/>
              </a:lnSpc>
              <a:buNone/>
            </a:pPr>
            <a:r>
              <a:rPr lang="en-US" altLang="ar-SA" sz="6500" dirty="0">
                <a:solidFill>
                  <a:srgbClr val="FF0000"/>
                </a:solidFill>
              </a:rPr>
              <a:t>1186 patients had malignant diseases (22%) </a:t>
            </a:r>
            <a:r>
              <a:rPr lang="en-US" altLang="ar-SA" sz="6500" dirty="0">
                <a:solidFill>
                  <a:schemeClr val="tx2"/>
                </a:solidFill>
              </a:rPr>
              <a:t>.</a:t>
            </a:r>
          </a:p>
          <a:p>
            <a:pPr marL="609600" indent="-609600">
              <a:lnSpc>
                <a:spcPct val="90000"/>
              </a:lnSpc>
              <a:buNone/>
            </a:pPr>
            <a:r>
              <a:rPr lang="en-US" altLang="ar-SA" sz="3600" dirty="0">
                <a:solidFill>
                  <a:schemeClr val="tx2"/>
                </a:solidFill>
              </a:rPr>
              <a:t>     617male patients .</a:t>
            </a:r>
          </a:p>
          <a:p>
            <a:pPr marL="609600" indent="-609600">
              <a:lnSpc>
                <a:spcPct val="90000"/>
              </a:lnSpc>
              <a:buNone/>
            </a:pPr>
            <a:r>
              <a:rPr lang="en-US" altLang="ar-SA" sz="3600" dirty="0">
                <a:solidFill>
                  <a:schemeClr val="tx2"/>
                </a:solidFill>
              </a:rPr>
              <a:t>     569 females patients     M/F ratio =1.08.</a:t>
            </a:r>
          </a:p>
          <a:p>
            <a:pPr marL="609600" indent="-609600">
              <a:lnSpc>
                <a:spcPct val="90000"/>
              </a:lnSpc>
              <a:buFont typeface="Wingdings" panose="05000000000000000000" pitchFamily="2" charset="2"/>
              <a:buAutoNum type="arabicPeriod"/>
            </a:pPr>
            <a:r>
              <a:rPr lang="en-US" altLang="ar-SA" dirty="0" err="1">
                <a:solidFill>
                  <a:schemeClr val="tx2"/>
                </a:solidFill>
              </a:rPr>
              <a:t>Pancraticoampullary</a:t>
            </a:r>
            <a:r>
              <a:rPr lang="en-US" altLang="ar-SA" dirty="0">
                <a:solidFill>
                  <a:schemeClr val="tx2"/>
                </a:solidFill>
              </a:rPr>
              <a:t> 			262  (22%).</a:t>
            </a:r>
          </a:p>
          <a:p>
            <a:pPr marL="609600" indent="-609600">
              <a:lnSpc>
                <a:spcPct val="90000"/>
              </a:lnSpc>
              <a:buFont typeface="Wingdings" panose="05000000000000000000" pitchFamily="2" charset="2"/>
              <a:buAutoNum type="arabicPeriod"/>
            </a:pPr>
            <a:r>
              <a:rPr lang="en-US" altLang="ar-SA" dirty="0" err="1">
                <a:solidFill>
                  <a:schemeClr val="tx2"/>
                </a:solidFill>
              </a:rPr>
              <a:t>Cholangiocarcinoma</a:t>
            </a:r>
            <a:r>
              <a:rPr lang="en-US" altLang="ar-SA" dirty="0">
                <a:solidFill>
                  <a:schemeClr val="tx2"/>
                </a:solidFill>
              </a:rPr>
              <a:t> and GB cancer		236(19.8%).</a:t>
            </a:r>
          </a:p>
          <a:p>
            <a:pPr marL="609600" indent="-609600">
              <a:lnSpc>
                <a:spcPct val="90000"/>
              </a:lnSpc>
              <a:buFont typeface="Wingdings" panose="05000000000000000000" pitchFamily="2" charset="2"/>
              <a:buAutoNum type="arabicPeriod"/>
            </a:pPr>
            <a:r>
              <a:rPr lang="en-US" altLang="ar-SA" dirty="0">
                <a:solidFill>
                  <a:schemeClr val="tx2"/>
                </a:solidFill>
              </a:rPr>
              <a:t>Liver </a:t>
            </a:r>
            <a:r>
              <a:rPr lang="en-US" altLang="ar-SA" dirty="0" err="1">
                <a:solidFill>
                  <a:schemeClr val="tx2"/>
                </a:solidFill>
              </a:rPr>
              <a:t>secondaries</a:t>
            </a:r>
            <a:r>
              <a:rPr lang="en-US" altLang="ar-SA" dirty="0">
                <a:solidFill>
                  <a:schemeClr val="tx2"/>
                </a:solidFill>
              </a:rPr>
              <a:t>			216 (18%).</a:t>
            </a:r>
          </a:p>
          <a:p>
            <a:pPr marL="609600" indent="-609600">
              <a:lnSpc>
                <a:spcPct val="90000"/>
              </a:lnSpc>
              <a:buFont typeface="Wingdings" panose="05000000000000000000" pitchFamily="2" charset="2"/>
              <a:buAutoNum type="arabicPeriod"/>
            </a:pPr>
            <a:r>
              <a:rPr lang="en-US" altLang="ar-SA" dirty="0" err="1">
                <a:solidFill>
                  <a:schemeClr val="tx2"/>
                </a:solidFill>
              </a:rPr>
              <a:t>Cholangiocarcinoma</a:t>
            </a:r>
            <a:r>
              <a:rPr lang="en-US" altLang="ar-SA" dirty="0">
                <a:solidFill>
                  <a:schemeClr val="tx2"/>
                </a:solidFill>
              </a:rPr>
              <a:t>			117(9.8%).</a:t>
            </a:r>
          </a:p>
          <a:p>
            <a:pPr marL="609600" indent="-609600">
              <a:lnSpc>
                <a:spcPct val="90000"/>
              </a:lnSpc>
              <a:buFont typeface="Wingdings" panose="05000000000000000000" pitchFamily="2" charset="2"/>
              <a:buAutoNum type="arabicPeriod"/>
            </a:pPr>
            <a:r>
              <a:rPr lang="en-US" altLang="ar-SA" dirty="0">
                <a:solidFill>
                  <a:schemeClr val="tx2"/>
                </a:solidFill>
              </a:rPr>
              <a:t>Colorectal cancer			114(9.6%).</a:t>
            </a:r>
          </a:p>
          <a:p>
            <a:pPr marL="609600" indent="-609600">
              <a:lnSpc>
                <a:spcPct val="90000"/>
              </a:lnSpc>
              <a:buFont typeface="Wingdings" panose="05000000000000000000" pitchFamily="2" charset="2"/>
              <a:buAutoNum type="arabicPeriod"/>
            </a:pPr>
            <a:r>
              <a:rPr lang="en-US" altLang="ar-SA" dirty="0">
                <a:solidFill>
                  <a:schemeClr val="tx2"/>
                </a:solidFill>
              </a:rPr>
              <a:t>Non </a:t>
            </a:r>
            <a:r>
              <a:rPr lang="en-US" altLang="ar-SA" dirty="0" err="1">
                <a:solidFill>
                  <a:schemeClr val="tx2"/>
                </a:solidFill>
              </a:rPr>
              <a:t>Hodgkins</a:t>
            </a:r>
            <a:r>
              <a:rPr lang="en-US" altLang="ar-SA" dirty="0">
                <a:solidFill>
                  <a:schemeClr val="tx2"/>
                </a:solidFill>
              </a:rPr>
              <a:t> Lymphoma		109(9.1%).</a:t>
            </a:r>
          </a:p>
          <a:p>
            <a:pPr marL="609600" indent="-609600">
              <a:lnSpc>
                <a:spcPct val="90000"/>
              </a:lnSpc>
              <a:buFont typeface="Wingdings" panose="05000000000000000000" pitchFamily="2" charset="2"/>
              <a:buAutoNum type="arabicPeriod"/>
            </a:pPr>
            <a:r>
              <a:rPr lang="en-US" altLang="ar-SA" dirty="0">
                <a:solidFill>
                  <a:schemeClr val="tx2"/>
                </a:solidFill>
              </a:rPr>
              <a:t>Gastric cancer				101(8.5%).</a:t>
            </a:r>
          </a:p>
          <a:p>
            <a:pPr marL="609600" indent="-609600">
              <a:lnSpc>
                <a:spcPct val="90000"/>
              </a:lnSpc>
              <a:buFont typeface="Wingdings" panose="05000000000000000000" pitchFamily="2" charset="2"/>
              <a:buAutoNum type="arabicPeriod"/>
            </a:pPr>
            <a:r>
              <a:rPr lang="en-US" altLang="ar-SA" sz="5100" b="1" dirty="0">
                <a:solidFill>
                  <a:srgbClr val="FF0000"/>
                </a:solidFill>
              </a:rPr>
              <a:t>Hepatocellular carcinoma (HCC)		 67(5.6%).</a:t>
            </a:r>
          </a:p>
          <a:p>
            <a:pPr marL="609600" indent="-609600">
              <a:lnSpc>
                <a:spcPct val="90000"/>
              </a:lnSpc>
              <a:buFont typeface="Wingdings" panose="05000000000000000000" pitchFamily="2" charset="2"/>
              <a:buAutoNum type="arabicPeriod"/>
            </a:pPr>
            <a:r>
              <a:rPr lang="en-US" altLang="ar-SA" dirty="0">
                <a:solidFill>
                  <a:schemeClr val="tx2"/>
                </a:solidFill>
              </a:rPr>
              <a:t>Malignant Ascites			48(4%).</a:t>
            </a:r>
          </a:p>
          <a:p>
            <a:pPr marL="609600" indent="-609600">
              <a:lnSpc>
                <a:spcPct val="90000"/>
              </a:lnSpc>
              <a:buFont typeface="Wingdings" panose="05000000000000000000" pitchFamily="2" charset="2"/>
              <a:buAutoNum type="arabicPeriod"/>
            </a:pPr>
            <a:r>
              <a:rPr lang="en-US" altLang="ar-SA" dirty="0">
                <a:solidFill>
                  <a:schemeClr val="tx2"/>
                </a:solidFill>
              </a:rPr>
              <a:t>Esophageal cancer			22(1.8%).</a:t>
            </a:r>
          </a:p>
          <a:p>
            <a:pPr marL="609600" indent="-609600">
              <a:lnSpc>
                <a:spcPct val="90000"/>
              </a:lnSpc>
              <a:buFont typeface="Wingdings" panose="05000000000000000000" pitchFamily="2" charset="2"/>
              <a:buAutoNum type="arabicPeriod"/>
            </a:pPr>
            <a:r>
              <a:rPr lang="en-US" altLang="ar-SA" dirty="0">
                <a:solidFill>
                  <a:schemeClr val="tx2"/>
                </a:solidFill>
              </a:rPr>
              <a:t>Gall bladder cancer			19(1.6%).</a:t>
            </a:r>
          </a:p>
          <a:p>
            <a:pPr marL="609600" indent="-609600">
              <a:lnSpc>
                <a:spcPct val="90000"/>
              </a:lnSpc>
              <a:buFont typeface="Wingdings" panose="05000000000000000000" pitchFamily="2" charset="2"/>
              <a:buAutoNum type="arabicPeriod"/>
            </a:pPr>
            <a:r>
              <a:rPr lang="en-US" altLang="ar-SA" dirty="0" err="1">
                <a:solidFill>
                  <a:schemeClr val="tx2"/>
                </a:solidFill>
              </a:rPr>
              <a:t>Hodgkins</a:t>
            </a:r>
            <a:r>
              <a:rPr lang="en-US" altLang="ar-SA" dirty="0">
                <a:solidFill>
                  <a:schemeClr val="tx2"/>
                </a:solidFill>
              </a:rPr>
              <a:t> disease			11(0.9%).</a:t>
            </a:r>
            <a:endParaRPr lang="en-US" dirty="0"/>
          </a:p>
        </p:txBody>
      </p:sp>
    </p:spTree>
    <p:extLst>
      <p:ext uri="{BB962C8B-B14F-4D97-AF65-F5344CB8AC3E}">
        <p14:creationId xmlns:p14="http://schemas.microsoft.com/office/powerpoint/2010/main" xmlns="" val="328424882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nvGraphicFramePr>
        <p:xfrm>
          <a:off x="2014538" y="1143957"/>
          <a:ext cx="8089900" cy="6274431"/>
        </p:xfrm>
        <a:graphic>
          <a:graphicData uri="http://schemas.openxmlformats.org/presentationml/2006/ole">
            <p:oleObj spid="_x0000_s387074" name="Chart" r:id="rId3" imgW="7772271" imgH="4114989" progId="MSGraph.Chart.8">
              <p:embed followColorScheme="full"/>
            </p:oleObj>
          </a:graphicData>
        </a:graphic>
      </p:graphicFrame>
    </p:spTree>
    <p:extLst>
      <p:ext uri="{BB962C8B-B14F-4D97-AF65-F5344CB8AC3E}">
        <p14:creationId xmlns:p14="http://schemas.microsoft.com/office/powerpoint/2010/main" xmlns="" val="400809603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&amp; GIT PRACTICE IN IRAQ</a:t>
            </a:r>
            <a:endParaRPr lang="en-US" dirty="0"/>
          </a:p>
        </p:txBody>
      </p:sp>
      <p:sp>
        <p:nvSpPr>
          <p:cNvPr id="3" name="Content Placeholder 2"/>
          <p:cNvSpPr>
            <a:spLocks noGrp="1"/>
          </p:cNvSpPr>
          <p:nvPr>
            <p:ph idx="1"/>
          </p:nvPr>
        </p:nvSpPr>
        <p:spPr/>
        <p:txBody>
          <a:bodyPr>
            <a:normAutofit fontScale="92500" lnSpcReduction="20000"/>
          </a:bodyPr>
          <a:lstStyle/>
          <a:p>
            <a:pPr algn="just">
              <a:spcBef>
                <a:spcPct val="50000"/>
              </a:spcBef>
            </a:pPr>
            <a:r>
              <a:rPr lang="en-US" altLang="en-US" dirty="0" smtClean="0"/>
              <a:t>The </a:t>
            </a:r>
            <a:r>
              <a:rPr lang="en-US" altLang="en-US" dirty="0"/>
              <a:t>war affected our center drastically and especially damages were done to all the facilities including windows ,doors through the shelling of the neighboring ministry of  defense which  was followed by looting  which included  loss of  the air-conditioning facilities and patients furniture  and some of the medical equipment and the only two operative laparoscope</a:t>
            </a:r>
            <a:r>
              <a:rPr lang="en-US" altLang="en-US" dirty="0">
                <a:latin typeface="Times New Roman" panose="02020603050405020304" pitchFamily="18" charset="0"/>
              </a:rPr>
              <a:t>’</a:t>
            </a:r>
            <a:r>
              <a:rPr lang="en-US" altLang="en-US" dirty="0"/>
              <a:t>s .</a:t>
            </a:r>
          </a:p>
          <a:p>
            <a:pPr algn="just">
              <a:spcBef>
                <a:spcPct val="50000"/>
              </a:spcBef>
            </a:pPr>
            <a:r>
              <a:rPr lang="en-US" altLang="en-US" dirty="0" smtClean="0"/>
              <a:t>The </a:t>
            </a:r>
            <a:r>
              <a:rPr lang="en-US" altLang="en-US" dirty="0"/>
              <a:t>damages were done to the center after the allied forces entered the medical complex and the center was looted because of loss of security  but luckily we could preserve most of the important endoscopic and operative instruments and we maintained our work without interruption .</a:t>
            </a:r>
            <a:endParaRPr lang="en-US" dirty="0"/>
          </a:p>
        </p:txBody>
      </p:sp>
    </p:spTree>
    <p:extLst>
      <p:ext uri="{BB962C8B-B14F-4D97-AF65-F5344CB8AC3E}">
        <p14:creationId xmlns:p14="http://schemas.microsoft.com/office/powerpoint/2010/main" xmlns="" val="387048813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normAutofit fontScale="90000"/>
          </a:bodyPr>
          <a:lstStyle/>
          <a:p>
            <a:pPr fontAlgn="auto">
              <a:spcAft>
                <a:spcPts val="0"/>
              </a:spcAft>
              <a:defRPr/>
            </a:pPr>
            <a:r>
              <a:rPr lang="en-US" smtClean="0"/>
              <a:t>TALKS-GUARDIA</a:t>
            </a:r>
            <a:br>
              <a:rPr lang="en-US" smtClean="0"/>
            </a:br>
            <a:endParaRPr lang="en-US" smtClean="0"/>
          </a:p>
        </p:txBody>
      </p:sp>
      <p:sp>
        <p:nvSpPr>
          <p:cNvPr id="105475" name="Text Placeholder 2"/>
          <p:cNvSpPr>
            <a:spLocks noGrp="1"/>
          </p:cNvSpPr>
          <p:nvPr>
            <p:ph type="body" idx="1"/>
          </p:nvPr>
        </p:nvSpPr>
        <p:spPr>
          <a:xfrm>
            <a:off x="609600" y="1295401"/>
            <a:ext cx="5386917" cy="879475"/>
          </a:xfrm>
        </p:spPr>
        <p:txBody>
          <a:bodyPr>
            <a:normAutofit/>
          </a:bodyPr>
          <a:lstStyle/>
          <a:p>
            <a:pPr fontAlgn="auto">
              <a:spcAft>
                <a:spcPts val="0"/>
              </a:spcAft>
              <a:buClr>
                <a:schemeClr val="tx1">
                  <a:shade val="95000"/>
                </a:schemeClr>
              </a:buClr>
              <a:buFont typeface="Wingdings 2"/>
              <a:buNone/>
              <a:defRPr/>
            </a:pPr>
            <a:r>
              <a:rPr lang="en-US" smtClean="0"/>
              <a:t>TALKS-THEY ONLY WRITE WHAT THEY WERE TOLD??</a:t>
            </a:r>
          </a:p>
        </p:txBody>
      </p:sp>
      <p:pic>
        <p:nvPicPr>
          <p:cNvPr id="106501" name="Picture 2" descr="E:\picture\صور\الحرب\صور الحرب\_0080.jpg"/>
          <p:cNvPicPr>
            <a:picLocks noGrp="1" noChangeAspect="1" noChangeArrowheads="1"/>
          </p:cNvPicPr>
          <p:nvPr>
            <p:ph sz="half" idx="2"/>
          </p:nvPr>
        </p:nvPicPr>
        <p:blipFill>
          <a:blip r:embed="rId2" cstate="print"/>
          <a:stretch>
            <a:fillRect/>
          </a:stretch>
        </p:blipFill>
        <p:spPr>
          <a:xfrm>
            <a:off x="609600" y="2635448"/>
            <a:ext cx="5386917" cy="3030141"/>
          </a:xfrm>
          <a:noFill/>
        </p:spPr>
      </p:pic>
      <p:sp>
        <p:nvSpPr>
          <p:cNvPr id="105476" name="Text Placeholder 4"/>
          <p:cNvSpPr>
            <a:spLocks noGrp="1"/>
          </p:cNvSpPr>
          <p:nvPr>
            <p:ph type="body" sz="quarter" idx="3"/>
          </p:nvPr>
        </p:nvSpPr>
        <p:spPr/>
        <p:txBody>
          <a:bodyPr>
            <a:normAutofit/>
          </a:bodyPr>
          <a:lstStyle/>
          <a:p>
            <a:pPr fontAlgn="auto">
              <a:spcAft>
                <a:spcPts val="0"/>
              </a:spcAft>
              <a:buClr>
                <a:schemeClr val="tx1">
                  <a:shade val="95000"/>
                </a:schemeClr>
              </a:buClr>
              <a:buFont typeface="Wingdings 2"/>
              <a:buNone/>
              <a:defRPr/>
            </a:pPr>
            <a:r>
              <a:rPr lang="en-US" smtClean="0"/>
              <a:t>TALKS ONLY</a:t>
            </a:r>
          </a:p>
        </p:txBody>
      </p:sp>
      <p:pic>
        <p:nvPicPr>
          <p:cNvPr id="106502" name="Picture 2" descr="E:\picture\صور\الحرب\صور الحرب\_0082.jpg"/>
          <p:cNvPicPr>
            <a:picLocks noGrp="1" noChangeAspect="1" noChangeArrowheads="1"/>
          </p:cNvPicPr>
          <p:nvPr>
            <p:ph sz="quarter" idx="4"/>
          </p:nvPr>
        </p:nvPicPr>
        <p:blipFill>
          <a:blip r:embed="rId3" cstate="print"/>
          <a:stretch>
            <a:fillRect/>
          </a:stretch>
        </p:blipFill>
        <p:spPr>
          <a:xfrm>
            <a:off x="6193368" y="2634853"/>
            <a:ext cx="5389033" cy="3031331"/>
          </a:xfrm>
          <a:noFill/>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smtClean="0"/>
              <a:t/>
            </a:r>
            <a:br>
              <a:rPr lang="en-US" sz="2800" b="1" dirty="0" smtClean="0"/>
            </a:br>
            <a:r>
              <a:rPr lang="en-US" sz="2800" b="1" dirty="0" smtClean="0"/>
              <a:t>Prevalence rates of viral hepatitis infections in refugee Kurds from Iraq and Turkey. POST WAR</a:t>
            </a:r>
            <a:br>
              <a:rPr lang="en-US" sz="2800" b="1"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en-US" sz="1200" dirty="0" smtClean="0">
                <a:hlinkClick r:id="rId2"/>
              </a:rPr>
              <a:t>Chironna M</a:t>
            </a:r>
            <a:r>
              <a:rPr lang="en-US" sz="1200" dirty="0" smtClean="0"/>
              <a:t>, </a:t>
            </a:r>
            <a:r>
              <a:rPr lang="en-US" sz="1200" dirty="0" smtClean="0">
                <a:hlinkClick r:id="rId3"/>
              </a:rPr>
              <a:t>Germinario C</a:t>
            </a:r>
            <a:r>
              <a:rPr lang="en-US" sz="1200" dirty="0" smtClean="0"/>
              <a:t>, </a:t>
            </a:r>
            <a:r>
              <a:rPr lang="en-US" sz="1200" dirty="0" smtClean="0">
                <a:hlinkClick r:id="rId4"/>
              </a:rPr>
              <a:t>Lopalco PL</a:t>
            </a:r>
            <a:r>
              <a:rPr lang="en-US" sz="1200" dirty="0" smtClean="0"/>
              <a:t>, </a:t>
            </a:r>
            <a:r>
              <a:rPr lang="en-US" sz="1200" dirty="0" smtClean="0">
                <a:hlinkClick r:id="rId5"/>
              </a:rPr>
              <a:t>Carrozzini F</a:t>
            </a:r>
            <a:r>
              <a:rPr lang="en-US" sz="1200" dirty="0" smtClean="0"/>
              <a:t>, </a:t>
            </a:r>
            <a:r>
              <a:rPr lang="en-US" sz="1200" dirty="0" smtClean="0">
                <a:hlinkClick r:id="rId6"/>
              </a:rPr>
              <a:t>Barbuti S</a:t>
            </a:r>
            <a:r>
              <a:rPr lang="en-US" sz="1200" dirty="0" smtClean="0"/>
              <a:t>, </a:t>
            </a:r>
            <a:r>
              <a:rPr lang="en-US" sz="1200" dirty="0" smtClean="0">
                <a:hlinkClick r:id="rId7"/>
              </a:rPr>
              <a:t>Quarto M</a:t>
            </a:r>
            <a:r>
              <a:rPr lang="en-US" sz="1200" dirty="0" smtClean="0"/>
              <a:t>.</a:t>
            </a:r>
          </a:p>
          <a:p>
            <a:r>
              <a:rPr lang="en-US" sz="1200" b="1" dirty="0" smtClean="0"/>
              <a:t>Source</a:t>
            </a:r>
          </a:p>
          <a:p>
            <a:r>
              <a:rPr lang="en-US" sz="1200" dirty="0" smtClean="0"/>
              <a:t>Dept. of Internal Medicine and Public Health, Hygiene Section, University of Bari, Policlinico, Piazza G. Cesare 11, I-70124 Bari, Italy. m.chironna@igiene.uniba.it</a:t>
            </a:r>
          </a:p>
          <a:p>
            <a:r>
              <a:rPr lang="en-US" sz="1200" b="1" dirty="0" smtClean="0"/>
              <a:t>RESULTS: </a:t>
            </a:r>
          </a:p>
          <a:p>
            <a:r>
              <a:rPr lang="en-US" sz="2800" dirty="0" smtClean="0"/>
              <a:t>Overall </a:t>
            </a:r>
            <a:r>
              <a:rPr lang="en-US" sz="2800" dirty="0" err="1" smtClean="0"/>
              <a:t>seroprevalence</a:t>
            </a:r>
            <a:r>
              <a:rPr lang="en-US" sz="2800" dirty="0" smtClean="0"/>
              <a:t> for</a:t>
            </a:r>
          </a:p>
          <a:p>
            <a:r>
              <a:rPr lang="en-US" sz="2800" dirty="0" smtClean="0"/>
              <a:t> anti-HAV was 94.4% and </a:t>
            </a:r>
          </a:p>
          <a:p>
            <a:r>
              <a:rPr lang="en-US" sz="2800" dirty="0" smtClean="0"/>
              <a:t>14.8% for anti-HEV. </a:t>
            </a:r>
          </a:p>
          <a:p>
            <a:r>
              <a:rPr lang="en-US" sz="2800" dirty="0" smtClean="0"/>
              <a:t>A significantly higher prevalence for anti-HEV was found among Iraqis (17.5%) compared to Turkish immigrants (10.0%). </a:t>
            </a:r>
          </a:p>
          <a:p>
            <a:r>
              <a:rPr lang="en-US" sz="2800" dirty="0" smtClean="0"/>
              <a:t>The prevalence of hepatitis B surface antigen (HBsAg) and total anti-HBc (core) was 6.8% and 35.6% in Turkish Kurds and 2.2% and 12.7% in Iraqis, respectively. </a:t>
            </a:r>
          </a:p>
          <a:p>
            <a:r>
              <a:rPr lang="en-US" sz="2800" dirty="0" smtClean="0"/>
              <a:t>Only 10% of children aged up to 10 years and 2.8% of subjects aged 11-20 years had been vaccinated against HBV, the majority of them coming from Iraq.</a:t>
            </a:r>
          </a:p>
          <a:p>
            <a:r>
              <a:rPr lang="en-US" sz="2800" dirty="0" smtClean="0"/>
              <a:t> One subject was confirmed as positive for anti-HCV (0.1%) and HCV-RNA and analysis showed a 4c/4d genotype.</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EMRO</a:t>
            </a:r>
            <a:endParaRPr lang="en-US" dirty="0"/>
          </a:p>
        </p:txBody>
      </p:sp>
      <p:sp>
        <p:nvSpPr>
          <p:cNvPr id="3" name="Content Placeholder 2"/>
          <p:cNvSpPr>
            <a:spLocks noGrp="1"/>
          </p:cNvSpPr>
          <p:nvPr>
            <p:ph idx="1"/>
          </p:nvPr>
        </p:nvSpPr>
        <p:spPr/>
        <p:txBody>
          <a:bodyPr/>
          <a:lstStyle/>
          <a:p>
            <a:r>
              <a:rPr lang="en-US" b="1" dirty="0" smtClean="0">
                <a:hlinkClick r:id="rId2"/>
              </a:rPr>
              <a:t>Iraq</a:t>
            </a:r>
            <a:endParaRPr lang="en-US" sz="1400" b="1" dirty="0" smtClean="0"/>
          </a:p>
          <a:p>
            <a:r>
              <a:rPr lang="en-US" sz="1400" dirty="0" smtClean="0"/>
              <a:t>﻿</a:t>
            </a:r>
          </a:p>
          <a:p>
            <a:r>
              <a:rPr lang="en-US" sz="1400" b="1" dirty="0" smtClean="0"/>
              <a:t>Viral hepatitis </a:t>
            </a:r>
          </a:p>
          <a:p>
            <a:r>
              <a:rPr lang="en-US" sz="1400" dirty="0" smtClean="0">
                <a:hlinkClick r:id="rId3" tooltip="Facebook"/>
              </a:rPr>
              <a:t>Share on facebook</a:t>
            </a:r>
            <a:r>
              <a:rPr lang="en-US" sz="1400" dirty="0" smtClean="0"/>
              <a:t> </a:t>
            </a:r>
            <a:r>
              <a:rPr lang="en-US" sz="1400" dirty="0" smtClean="0">
                <a:hlinkClick r:id="rId3" tooltip="Tweet"/>
              </a:rPr>
              <a:t>Share on twitter</a:t>
            </a:r>
            <a:r>
              <a:rPr lang="en-US" sz="1400" dirty="0" smtClean="0"/>
              <a:t> </a:t>
            </a:r>
          </a:p>
          <a:p>
            <a:r>
              <a:rPr lang="en-US" sz="1400" dirty="0" smtClean="0"/>
              <a:t>Hepatitis is an inflammation of the liver, most commonly caused by a viral infection. There are five main hepatitis viruses, referred to as types A, B, C, D and E. These five types are of greatest concern because of the burden of illness and death they cause and the potential for outbreaks and epidemic spread. In particular, types B and C lead to chronic disease in hundreds of millions of people and, together, are the most common cause of liver cirrhosis and cancer.</a:t>
            </a:r>
          </a:p>
          <a:p>
            <a:r>
              <a:rPr lang="en-US" sz="1400" dirty="0" smtClean="0"/>
              <a:t>Hepatitis A and E are typically caused by ingestion of contaminated food or water. Hepatitis B, C and D usually occur as a result of parental contact with infected body fluids. Common modes of transmission for these viruses include receipt of contaminated blood or blood products, invasive medical procedures using contaminated equipment and for hepatitis B transmission from mother to baby at birth, from family member to child, and also by sexual contact.</a:t>
            </a:r>
          </a:p>
          <a:p>
            <a:r>
              <a:rPr lang="en-US" sz="1400" dirty="0" smtClean="0"/>
              <a:t>Acute infection may occur with limited or no symptoms, or may include symptoms such as jaundice (yellowing of the skin and eyes), dark urine, extreme fatigue, nausea, vomiting and abdominal pain.</a:t>
            </a:r>
          </a:p>
          <a:p>
            <a:r>
              <a:rPr lang="en-US" sz="1400" dirty="0" smtClean="0"/>
              <a:t>Based on the WHO-supported study in 2006, hepatitis A is hyper-endemic in Iraq. 96.4% of people at one stage have been exposed to hepatitis A. Hepatitis E is also endemic with prevalence of 20.3%; both hepatitis B and C have a low/very low endemicity (1.6% and 0.4%, respectively).</a:t>
            </a:r>
          </a:p>
          <a:p>
            <a:endParaRPr lang="en-U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23464685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09800" y="609600"/>
            <a:ext cx="7772400" cy="1143000"/>
          </a:xfrm>
        </p:spPr>
        <p:txBody>
          <a:bodyPr/>
          <a:lstStyle/>
          <a:p>
            <a:pPr eaLnBrk="1" hangingPunct="1"/>
            <a:r>
              <a:rPr lang="en-US" altLang="ar-SA" sz="3200" b="1"/>
              <a:t>Age</a:t>
            </a:r>
            <a:endParaRPr lang="en-US" altLang="en-US" sz="3200" b="1"/>
          </a:p>
        </p:txBody>
      </p:sp>
      <p:graphicFrame>
        <p:nvGraphicFramePr>
          <p:cNvPr id="29699" name="Object 3"/>
          <p:cNvGraphicFramePr>
            <a:graphicFrameLocks noGrp="1" noChangeAspect="1"/>
          </p:cNvGraphicFramePr>
          <p:nvPr>
            <p:ph type="chart" idx="1"/>
          </p:nvPr>
        </p:nvGraphicFramePr>
        <p:xfrm>
          <a:off x="2057400" y="1479550"/>
          <a:ext cx="8382000" cy="5378450"/>
        </p:xfrm>
        <a:graphic>
          <a:graphicData uri="http://schemas.openxmlformats.org/presentationml/2006/ole">
            <p:oleObj spid="_x0000_s78870" name="Chart" r:id="rId4" imgW="7772271" imgH="4114989" progId="MSGraph.Chart.8">
              <p:embed followColorScheme="full"/>
            </p:oleObj>
          </a:graphicData>
        </a:graphic>
      </p:graphicFrame>
    </p:spTree>
    <p:extLst>
      <p:ext uri="{BB962C8B-B14F-4D97-AF65-F5344CB8AC3E}">
        <p14:creationId xmlns:p14="http://schemas.microsoft.com/office/powerpoint/2010/main" xmlns="" val="275427182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133600" y="609600"/>
            <a:ext cx="7772400" cy="1143000"/>
          </a:xfrm>
        </p:spPr>
        <p:txBody>
          <a:bodyPr/>
          <a:lstStyle/>
          <a:p>
            <a:pPr eaLnBrk="1" hangingPunct="1"/>
            <a:r>
              <a:rPr lang="en-US" altLang="ar-SA" sz="3200" b="1"/>
              <a:t>Age</a:t>
            </a:r>
          </a:p>
        </p:txBody>
      </p:sp>
      <p:graphicFrame>
        <p:nvGraphicFramePr>
          <p:cNvPr id="31747" name="Object 3"/>
          <p:cNvGraphicFramePr>
            <a:graphicFrameLocks noGrp="1" noChangeAspect="1"/>
          </p:cNvGraphicFramePr>
          <p:nvPr>
            <p:ph type="chart" idx="1"/>
          </p:nvPr>
        </p:nvGraphicFramePr>
        <p:xfrm>
          <a:off x="3124200" y="2347914"/>
          <a:ext cx="6858000" cy="4510087"/>
        </p:xfrm>
        <a:graphic>
          <a:graphicData uri="http://schemas.openxmlformats.org/presentationml/2006/ole">
            <p:oleObj spid="_x0000_s79894" name="Chart" r:id="rId4" imgW="7772271" imgH="4114989" progId="MSGraph.Chart.8">
              <p:embed followColorScheme="full"/>
            </p:oleObj>
          </a:graphicData>
        </a:graphic>
      </p:graphicFrame>
    </p:spTree>
    <p:extLst>
      <p:ext uri="{BB962C8B-B14F-4D97-AF65-F5344CB8AC3E}">
        <p14:creationId xmlns:p14="http://schemas.microsoft.com/office/powerpoint/2010/main" xmlns="" val="19082796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981200" y="609600"/>
            <a:ext cx="7772400" cy="1143000"/>
          </a:xfrm>
        </p:spPr>
        <p:txBody>
          <a:bodyPr/>
          <a:lstStyle/>
          <a:p>
            <a:pPr eaLnBrk="1" hangingPunct="1"/>
            <a:r>
              <a:rPr lang="en-US" altLang="en-US" sz="3200"/>
              <a:t>Pancreaticoampullary carcinoma</a:t>
            </a:r>
            <a:endParaRPr lang="en-US" altLang="ar-SA" sz="3200"/>
          </a:p>
        </p:txBody>
      </p:sp>
      <p:sp>
        <p:nvSpPr>
          <p:cNvPr id="33795" name="Rectangle 3"/>
          <p:cNvSpPr>
            <a:spLocks noGrp="1" noChangeArrowheads="1"/>
          </p:cNvSpPr>
          <p:nvPr>
            <p:ph type="body" sz="half" idx="1"/>
          </p:nvPr>
        </p:nvSpPr>
        <p:spPr>
          <a:xfrm>
            <a:off x="2133600" y="2514600"/>
            <a:ext cx="3810000" cy="4114800"/>
          </a:xfrm>
        </p:spPr>
        <p:txBody>
          <a:bodyPr/>
          <a:lstStyle/>
          <a:p>
            <a:pPr eaLnBrk="1" hangingPunct="1"/>
            <a:r>
              <a:rPr lang="en-US" altLang="ar-SA" sz="2800"/>
              <a:t>No.=262 patients.</a:t>
            </a:r>
          </a:p>
          <a:p>
            <a:pPr eaLnBrk="1" hangingPunct="1"/>
            <a:r>
              <a:rPr lang="en-US" altLang="ar-SA" sz="2800"/>
              <a:t>170males.</a:t>
            </a:r>
          </a:p>
          <a:p>
            <a:pPr eaLnBrk="1" hangingPunct="1"/>
            <a:r>
              <a:rPr lang="en-US" altLang="ar-SA" sz="2800"/>
              <a:t>92 females.</a:t>
            </a:r>
          </a:p>
          <a:p>
            <a:pPr eaLnBrk="1" hangingPunct="1"/>
            <a:r>
              <a:rPr lang="en-US" altLang="ar-SA" sz="2800"/>
              <a:t>M/F ratio=2.01</a:t>
            </a:r>
          </a:p>
          <a:p>
            <a:pPr eaLnBrk="1" hangingPunct="1"/>
            <a:r>
              <a:rPr lang="en-US" altLang="ar-SA" sz="2800"/>
              <a:t>Mean age=58 years</a:t>
            </a:r>
          </a:p>
        </p:txBody>
      </p:sp>
      <p:graphicFrame>
        <p:nvGraphicFramePr>
          <p:cNvPr id="33796" name="Object 4"/>
          <p:cNvGraphicFramePr>
            <a:graphicFrameLocks noGrp="1" noChangeAspect="1"/>
          </p:cNvGraphicFramePr>
          <p:nvPr>
            <p:ph type="chart" sz="half" idx="2"/>
          </p:nvPr>
        </p:nvGraphicFramePr>
        <p:xfrm>
          <a:off x="5755290" y="2106827"/>
          <a:ext cx="4319587" cy="4343400"/>
        </p:xfrm>
        <a:graphic>
          <a:graphicData uri="http://schemas.openxmlformats.org/presentationml/2006/ole">
            <p:oleObj spid="_x0000_s80918" name="Chart" r:id="rId4" imgW="5153021" imgH="5181726" progId="MSGraph.Chart.8">
              <p:embed followColorScheme="full"/>
            </p:oleObj>
          </a:graphicData>
        </a:graphic>
      </p:graphicFrame>
    </p:spTree>
    <p:extLst>
      <p:ext uri="{BB962C8B-B14F-4D97-AF65-F5344CB8AC3E}">
        <p14:creationId xmlns:p14="http://schemas.microsoft.com/office/powerpoint/2010/main" xmlns="" val="212937874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286000" y="609600"/>
            <a:ext cx="7772400" cy="1143000"/>
          </a:xfrm>
        </p:spPr>
        <p:txBody>
          <a:bodyPr/>
          <a:lstStyle/>
          <a:p>
            <a:pPr eaLnBrk="1" hangingPunct="1"/>
            <a:r>
              <a:rPr lang="en-US" altLang="ar-SA" sz="3200"/>
              <a:t>Results-Liver secondaries</a:t>
            </a:r>
          </a:p>
        </p:txBody>
      </p:sp>
      <p:sp>
        <p:nvSpPr>
          <p:cNvPr id="35843" name="Rectangle 3"/>
          <p:cNvSpPr>
            <a:spLocks noGrp="1" noChangeArrowheads="1"/>
          </p:cNvSpPr>
          <p:nvPr>
            <p:ph type="body" sz="half" idx="1"/>
          </p:nvPr>
        </p:nvSpPr>
        <p:spPr>
          <a:xfrm>
            <a:off x="2209800" y="2590800"/>
            <a:ext cx="4267200" cy="4876800"/>
          </a:xfrm>
        </p:spPr>
        <p:txBody>
          <a:bodyPr/>
          <a:lstStyle/>
          <a:p>
            <a:pPr eaLnBrk="1" hangingPunct="1"/>
            <a:r>
              <a:rPr lang="en-US" altLang="ar-SA" sz="2800"/>
              <a:t>No.=216 patients.</a:t>
            </a:r>
          </a:p>
          <a:p>
            <a:pPr eaLnBrk="1" hangingPunct="1"/>
            <a:r>
              <a:rPr lang="en-US" altLang="ar-SA" sz="2800"/>
              <a:t>135 males.</a:t>
            </a:r>
          </a:p>
          <a:p>
            <a:pPr eaLnBrk="1" hangingPunct="1"/>
            <a:r>
              <a:rPr lang="en-US" altLang="ar-SA" sz="2800"/>
              <a:t>81 female.</a:t>
            </a:r>
          </a:p>
          <a:p>
            <a:pPr eaLnBrk="1" hangingPunct="1"/>
            <a:r>
              <a:rPr lang="en-US" altLang="ar-SA" sz="2800"/>
              <a:t>M/F ratio=1.66</a:t>
            </a:r>
          </a:p>
          <a:p>
            <a:pPr eaLnBrk="1" hangingPunct="1"/>
            <a:r>
              <a:rPr lang="en-US" altLang="ar-SA" sz="2800"/>
              <a:t>Mean age=53 years</a:t>
            </a:r>
          </a:p>
        </p:txBody>
      </p:sp>
      <p:graphicFrame>
        <p:nvGraphicFramePr>
          <p:cNvPr id="35844" name="Object 4"/>
          <p:cNvGraphicFramePr>
            <a:graphicFrameLocks noGrp="1" noChangeAspect="1"/>
          </p:cNvGraphicFramePr>
          <p:nvPr>
            <p:ph type="chart" sz="half" idx="2"/>
          </p:nvPr>
        </p:nvGraphicFramePr>
        <p:xfrm>
          <a:off x="6019800" y="2578100"/>
          <a:ext cx="4648200" cy="4279900"/>
        </p:xfrm>
        <a:graphic>
          <a:graphicData uri="http://schemas.openxmlformats.org/presentationml/2006/ole">
            <p:oleObj spid="_x0000_s81942" name="Chart" r:id="rId4" imgW="5257791" imgH="4114989" progId="MSGraph.Chart.8">
              <p:embed followColorScheme="full"/>
            </p:oleObj>
          </a:graphicData>
        </a:graphic>
      </p:graphicFrame>
    </p:spTree>
    <p:extLst>
      <p:ext uri="{BB962C8B-B14F-4D97-AF65-F5344CB8AC3E}">
        <p14:creationId xmlns:p14="http://schemas.microsoft.com/office/powerpoint/2010/main" xmlns="" val="337690178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057400" y="457200"/>
            <a:ext cx="7772400" cy="1143000"/>
          </a:xfrm>
        </p:spPr>
        <p:txBody>
          <a:bodyPr/>
          <a:lstStyle/>
          <a:p>
            <a:pPr eaLnBrk="1" hangingPunct="1"/>
            <a:r>
              <a:rPr lang="en-US" altLang="en-US" sz="3200"/>
              <a:t>Results-Cholangiocarcinoma</a:t>
            </a:r>
          </a:p>
        </p:txBody>
      </p:sp>
      <p:sp>
        <p:nvSpPr>
          <p:cNvPr id="37891" name="Rectangle 3"/>
          <p:cNvSpPr>
            <a:spLocks noGrp="1" noChangeArrowheads="1"/>
          </p:cNvSpPr>
          <p:nvPr>
            <p:ph type="body" sz="half" idx="1"/>
          </p:nvPr>
        </p:nvSpPr>
        <p:spPr>
          <a:xfrm>
            <a:off x="2209800" y="2743200"/>
            <a:ext cx="3962400" cy="4114800"/>
          </a:xfrm>
        </p:spPr>
        <p:txBody>
          <a:bodyPr/>
          <a:lstStyle/>
          <a:p>
            <a:pPr eaLnBrk="1" hangingPunct="1"/>
            <a:r>
              <a:rPr lang="en-US" altLang="ar-SA" sz="2800"/>
              <a:t>No.=117 patients.</a:t>
            </a:r>
          </a:p>
          <a:p>
            <a:pPr eaLnBrk="1" hangingPunct="1"/>
            <a:r>
              <a:rPr lang="en-US" altLang="ar-SA" sz="2800"/>
              <a:t>65 males.</a:t>
            </a:r>
          </a:p>
          <a:p>
            <a:pPr eaLnBrk="1" hangingPunct="1"/>
            <a:r>
              <a:rPr lang="en-US" altLang="ar-SA" sz="2800"/>
              <a:t>52 females.</a:t>
            </a:r>
          </a:p>
          <a:p>
            <a:pPr eaLnBrk="1" hangingPunct="1"/>
            <a:r>
              <a:rPr lang="en-US" altLang="ar-SA" sz="2800"/>
              <a:t>M/F ratio=1.25</a:t>
            </a:r>
          </a:p>
          <a:p>
            <a:pPr eaLnBrk="1" hangingPunct="1"/>
            <a:r>
              <a:rPr lang="en-US" altLang="ar-SA" sz="2800"/>
              <a:t>Mean age=58.3</a:t>
            </a:r>
          </a:p>
        </p:txBody>
      </p:sp>
      <p:graphicFrame>
        <p:nvGraphicFramePr>
          <p:cNvPr id="37892" name="Object 4"/>
          <p:cNvGraphicFramePr>
            <a:graphicFrameLocks noGrp="1" noChangeAspect="1"/>
          </p:cNvGraphicFramePr>
          <p:nvPr>
            <p:ph type="chart" sz="half" idx="2"/>
          </p:nvPr>
        </p:nvGraphicFramePr>
        <p:xfrm>
          <a:off x="6103938" y="2057400"/>
          <a:ext cx="4564062" cy="4800600"/>
        </p:xfrm>
        <a:graphic>
          <a:graphicData uri="http://schemas.openxmlformats.org/presentationml/2006/ole">
            <p:oleObj spid="_x0000_s82966" name="Chart" r:id="rId4" imgW="3809922" imgH="4114989" progId="MSGraph.Chart.8">
              <p:embed followColorScheme="full"/>
            </p:oleObj>
          </a:graphicData>
        </a:graphic>
      </p:graphicFrame>
    </p:spTree>
    <p:extLst>
      <p:ext uri="{BB962C8B-B14F-4D97-AF65-F5344CB8AC3E}">
        <p14:creationId xmlns:p14="http://schemas.microsoft.com/office/powerpoint/2010/main" xmlns="" val="359996356"/>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590800" y="381000"/>
            <a:ext cx="7772400" cy="1143000"/>
          </a:xfrm>
        </p:spPr>
        <p:txBody>
          <a:bodyPr>
            <a:normAutofit fontScale="90000"/>
          </a:bodyPr>
          <a:lstStyle/>
          <a:p>
            <a:pPr eaLnBrk="1" hangingPunct="1"/>
            <a:r>
              <a:rPr lang="en-US" altLang="ar-SA" sz="5400" b="1"/>
              <a:t/>
            </a:r>
            <a:br>
              <a:rPr lang="en-US" altLang="ar-SA" sz="5400" b="1"/>
            </a:br>
            <a:r>
              <a:rPr lang="en-US" altLang="ar-SA" sz="3200" b="1"/>
              <a:t>Liver Diseases</a:t>
            </a:r>
            <a:r>
              <a:rPr lang="en-US" altLang="en-US" sz="3200" b="1"/>
              <a:t> </a:t>
            </a:r>
            <a:br>
              <a:rPr lang="en-US" altLang="en-US" sz="3200" b="1"/>
            </a:br>
            <a:r>
              <a:rPr lang="en-US" altLang="en-US" sz="3200" b="1"/>
              <a:t>1995-2001</a:t>
            </a:r>
          </a:p>
        </p:txBody>
      </p:sp>
      <p:sp>
        <p:nvSpPr>
          <p:cNvPr id="41987" name="Text Box 3"/>
          <p:cNvSpPr txBox="1">
            <a:spLocks noChangeArrowheads="1"/>
          </p:cNvSpPr>
          <p:nvPr/>
        </p:nvSpPr>
        <p:spPr bwMode="auto">
          <a:xfrm>
            <a:off x="2971800" y="2514601"/>
            <a:ext cx="6705600" cy="39826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20000"/>
              </a:spcBef>
              <a:buClr>
                <a:schemeClr val="accent2"/>
              </a:buClr>
              <a:buFont typeface="Wingdings" panose="05000000000000000000" pitchFamily="2" charset="2"/>
              <a:buChar char="w"/>
            </a:pPr>
            <a:r>
              <a:rPr lang="en-US" altLang="ar-SA" sz="3200" dirty="0">
                <a:solidFill>
                  <a:schemeClr val="tx2"/>
                </a:solidFill>
              </a:rPr>
              <a:t>Of </a:t>
            </a:r>
            <a:r>
              <a:rPr lang="en-US" altLang="ar-SA" sz="3200" u="sng" dirty="0">
                <a:solidFill>
                  <a:schemeClr val="tx2"/>
                </a:solidFill>
              </a:rPr>
              <a:t>5416 </a:t>
            </a:r>
            <a:r>
              <a:rPr lang="en-US" altLang="ar-SA" sz="3200" dirty="0">
                <a:solidFill>
                  <a:schemeClr val="tx2"/>
                </a:solidFill>
              </a:rPr>
              <a:t>patients admitted.</a:t>
            </a:r>
          </a:p>
          <a:p>
            <a:pPr eaLnBrk="1" hangingPunct="1">
              <a:spcBef>
                <a:spcPct val="20000"/>
              </a:spcBef>
              <a:buClr>
                <a:schemeClr val="accent2"/>
              </a:buClr>
              <a:buFont typeface="Wingdings" panose="05000000000000000000" pitchFamily="2" charset="2"/>
              <a:buNone/>
            </a:pPr>
            <a:r>
              <a:rPr lang="en-US" altLang="ar-SA" sz="4000" dirty="0">
                <a:solidFill>
                  <a:schemeClr val="tx2"/>
                </a:solidFill>
              </a:rPr>
              <a:t>  1800</a:t>
            </a:r>
            <a:r>
              <a:rPr lang="en-US" altLang="ar-SA" sz="3200" dirty="0">
                <a:solidFill>
                  <a:schemeClr val="tx2"/>
                </a:solidFill>
              </a:rPr>
              <a:t> patients admitted with liver  diseases (33%).</a:t>
            </a:r>
          </a:p>
          <a:p>
            <a:pPr eaLnBrk="1" hangingPunct="1">
              <a:spcBef>
                <a:spcPct val="20000"/>
              </a:spcBef>
              <a:buClr>
                <a:schemeClr val="accent2"/>
              </a:buClr>
              <a:buFont typeface="Wingdings" panose="05000000000000000000" pitchFamily="2" charset="2"/>
              <a:buChar char="w"/>
            </a:pPr>
            <a:r>
              <a:rPr lang="en-US" altLang="en-US" sz="3200" dirty="0">
                <a:solidFill>
                  <a:schemeClr val="tx2"/>
                </a:solidFill>
              </a:rPr>
              <a:t>Chronic Liver Diseases 1670 patients (93%). </a:t>
            </a:r>
          </a:p>
          <a:p>
            <a:pPr eaLnBrk="1" hangingPunct="1">
              <a:spcBef>
                <a:spcPct val="20000"/>
              </a:spcBef>
              <a:buClr>
                <a:schemeClr val="accent2"/>
              </a:buClr>
              <a:buFont typeface="Wingdings" panose="05000000000000000000" pitchFamily="2" charset="2"/>
              <a:buChar char="w"/>
            </a:pPr>
            <a:r>
              <a:rPr lang="en-US" altLang="en-US" sz="3200" dirty="0">
                <a:solidFill>
                  <a:schemeClr val="tx2"/>
                </a:solidFill>
              </a:rPr>
              <a:t>Acute Liver Diseases 130 patients (7%).</a:t>
            </a:r>
            <a:endParaRPr lang="en-US" altLang="en-US" sz="3200" dirty="0"/>
          </a:p>
        </p:txBody>
      </p:sp>
    </p:spTree>
    <p:extLst>
      <p:ext uri="{BB962C8B-B14F-4D97-AF65-F5344CB8AC3E}">
        <p14:creationId xmlns:p14="http://schemas.microsoft.com/office/powerpoint/2010/main" xmlns="" val="340497740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z="3200" u="sng"/>
              <a:t>Chronic Liver Disease-1670</a:t>
            </a:r>
            <a:endParaRPr lang="en-US" altLang="en-US" sz="3200"/>
          </a:p>
        </p:txBody>
      </p:sp>
      <p:sp>
        <p:nvSpPr>
          <p:cNvPr id="44035" name="Rectangle 3"/>
          <p:cNvSpPr>
            <a:spLocks noGrp="1" noChangeArrowheads="1"/>
          </p:cNvSpPr>
          <p:nvPr>
            <p:ph type="body" sz="half" idx="1"/>
          </p:nvPr>
        </p:nvSpPr>
        <p:spPr>
          <a:xfrm>
            <a:off x="2057400" y="2590800"/>
            <a:ext cx="3581400" cy="4038600"/>
          </a:xfrm>
        </p:spPr>
        <p:txBody>
          <a:bodyPr/>
          <a:lstStyle/>
          <a:p>
            <a:pPr eaLnBrk="1" hangingPunct="1"/>
            <a:r>
              <a:rPr lang="en-US" altLang="en-US" sz="2800">
                <a:solidFill>
                  <a:schemeClr val="tx2"/>
                </a:solidFill>
              </a:rPr>
              <a:t>1000 </a:t>
            </a:r>
            <a:r>
              <a:rPr lang="en-US" altLang="ar-SA" sz="2800">
                <a:solidFill>
                  <a:schemeClr val="tx2"/>
                </a:solidFill>
              </a:rPr>
              <a:t>patients liver cirrhosis (60%).</a:t>
            </a:r>
          </a:p>
          <a:p>
            <a:pPr eaLnBrk="1" hangingPunct="1"/>
            <a:r>
              <a:rPr lang="en-US" altLang="ar-SA" sz="2800">
                <a:solidFill>
                  <a:schemeClr val="tx2"/>
                </a:solidFill>
              </a:rPr>
              <a:t>670 patients chronic active hepatitis (40%)</a:t>
            </a:r>
            <a:r>
              <a:rPr lang="en-US" altLang="ar-SA" sz="2800">
                <a:solidFill>
                  <a:srgbClr val="FFFF00"/>
                </a:solidFill>
              </a:rPr>
              <a:t> .</a:t>
            </a:r>
          </a:p>
        </p:txBody>
      </p:sp>
      <p:graphicFrame>
        <p:nvGraphicFramePr>
          <p:cNvPr id="44036" name="Object 4"/>
          <p:cNvGraphicFramePr>
            <a:graphicFrameLocks noGrp="1" noChangeAspect="1"/>
          </p:cNvGraphicFramePr>
          <p:nvPr>
            <p:ph type="chart" sz="half" idx="2"/>
          </p:nvPr>
        </p:nvGraphicFramePr>
        <p:xfrm>
          <a:off x="5473700" y="1066800"/>
          <a:ext cx="5087938" cy="5562600"/>
        </p:xfrm>
        <a:graphic>
          <a:graphicData uri="http://schemas.openxmlformats.org/presentationml/2006/ole">
            <p:oleObj spid="_x0000_s83990" name="Chart" r:id="rId4" imgW="3809922" imgH="4114989" progId="MSGraph.Chart.8">
              <p:embed followColorScheme="full"/>
            </p:oleObj>
          </a:graphicData>
        </a:graphic>
      </p:graphicFrame>
    </p:spTree>
    <p:extLst>
      <p:ext uri="{BB962C8B-B14F-4D97-AF65-F5344CB8AC3E}">
        <p14:creationId xmlns:p14="http://schemas.microsoft.com/office/powerpoint/2010/main" xmlns="" val="290553010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z="3200"/>
              <a:t>Chronic Liver Disease-viral</a:t>
            </a:r>
          </a:p>
        </p:txBody>
      </p:sp>
      <p:sp>
        <p:nvSpPr>
          <p:cNvPr id="46083" name="Rectangle 3"/>
          <p:cNvSpPr>
            <a:spLocks noGrp="1" noChangeArrowheads="1"/>
          </p:cNvSpPr>
          <p:nvPr>
            <p:ph type="body" sz="half" idx="1"/>
          </p:nvPr>
        </p:nvSpPr>
        <p:spPr>
          <a:xfrm>
            <a:off x="2133600" y="2209800"/>
            <a:ext cx="4648200" cy="3810000"/>
          </a:xfrm>
        </p:spPr>
        <p:txBody>
          <a:bodyPr/>
          <a:lstStyle/>
          <a:p>
            <a:pPr eaLnBrk="1" hangingPunct="1"/>
            <a:r>
              <a:rPr lang="en-US" altLang="ar-SA" sz="2400">
                <a:solidFill>
                  <a:schemeClr val="tx2"/>
                </a:solidFill>
              </a:rPr>
              <a:t>Viral diseases - 483 patients (29%).</a:t>
            </a:r>
            <a:r>
              <a:rPr lang="en-US" altLang="ar-SA" sz="2800">
                <a:solidFill>
                  <a:schemeClr val="tx2"/>
                </a:solidFill>
              </a:rPr>
              <a:t>            </a:t>
            </a:r>
            <a:r>
              <a:rPr lang="en-US" altLang="ar-SA" sz="2000">
                <a:solidFill>
                  <a:schemeClr val="tx2"/>
                </a:solidFill>
              </a:rPr>
              <a:t>M/F ratio=2.9</a:t>
            </a:r>
            <a:endParaRPr lang="en-US" altLang="ar-SA" sz="2800">
              <a:solidFill>
                <a:schemeClr val="tx2"/>
              </a:solidFill>
            </a:endParaRPr>
          </a:p>
          <a:p>
            <a:pPr eaLnBrk="1" hangingPunct="1"/>
            <a:r>
              <a:rPr lang="en-US" altLang="ar-SA" sz="2000">
                <a:solidFill>
                  <a:schemeClr val="tx2"/>
                </a:solidFill>
              </a:rPr>
              <a:t>Male=360(75%)</a:t>
            </a:r>
          </a:p>
          <a:p>
            <a:pPr eaLnBrk="1" hangingPunct="1"/>
            <a:r>
              <a:rPr lang="en-US" altLang="ar-SA" sz="2000">
                <a:solidFill>
                  <a:schemeClr val="tx2"/>
                </a:solidFill>
              </a:rPr>
              <a:t>Female=123(25%)</a:t>
            </a:r>
          </a:p>
          <a:p>
            <a:pPr eaLnBrk="1" hangingPunct="1"/>
            <a:r>
              <a:rPr lang="en-US" altLang="ar-SA" sz="2400"/>
              <a:t>HBV - 298 patients (61%).</a:t>
            </a:r>
          </a:p>
          <a:p>
            <a:pPr eaLnBrk="1" hangingPunct="1"/>
            <a:r>
              <a:rPr lang="en-US" altLang="ar-SA" sz="2400"/>
              <a:t>HCV - 158 patients (39%)</a:t>
            </a:r>
            <a:r>
              <a:rPr lang="en-US" altLang="ar-SA" sz="2800">
                <a:solidFill>
                  <a:schemeClr val="accent1"/>
                </a:solidFill>
              </a:rPr>
              <a:t> </a:t>
            </a:r>
          </a:p>
        </p:txBody>
      </p:sp>
      <p:graphicFrame>
        <p:nvGraphicFramePr>
          <p:cNvPr id="46084" name="Object 4"/>
          <p:cNvGraphicFramePr>
            <a:graphicFrameLocks noGrp="1" noChangeAspect="1"/>
          </p:cNvGraphicFramePr>
          <p:nvPr>
            <p:ph type="chart" sz="half" idx="2"/>
          </p:nvPr>
        </p:nvGraphicFramePr>
        <p:xfrm>
          <a:off x="6378576" y="1600200"/>
          <a:ext cx="4289425" cy="5791200"/>
        </p:xfrm>
        <a:graphic>
          <a:graphicData uri="http://schemas.openxmlformats.org/presentationml/2006/ole">
            <p:oleObj spid="_x0000_s85014" name="Chart" r:id="rId4" imgW="3809922" imgH="4114989" progId="MSGraph.Chart.8">
              <p:embed followColorScheme="full"/>
            </p:oleObj>
          </a:graphicData>
        </a:graphic>
      </p:graphicFrame>
      <p:sp>
        <p:nvSpPr>
          <p:cNvPr id="46085" name="Text Box 5"/>
          <p:cNvSpPr txBox="1">
            <a:spLocks noChangeArrowheads="1"/>
          </p:cNvSpPr>
          <p:nvPr/>
        </p:nvSpPr>
        <p:spPr bwMode="auto">
          <a:xfrm>
            <a:off x="7620000" y="5638800"/>
            <a:ext cx="914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b="1"/>
              <a:t>HCV</a:t>
            </a:r>
          </a:p>
        </p:txBody>
      </p:sp>
    </p:spTree>
    <p:extLst>
      <p:ext uri="{BB962C8B-B14F-4D97-AF65-F5344CB8AC3E}">
        <p14:creationId xmlns:p14="http://schemas.microsoft.com/office/powerpoint/2010/main" xmlns="" val="2918449951"/>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ar-SA" sz="3200"/>
              <a:t>Results </a:t>
            </a:r>
            <a:r>
              <a:rPr lang="en-US" altLang="en-US" sz="3200"/>
              <a:t>-Chronic Liver Disease</a:t>
            </a:r>
            <a:endParaRPr lang="en-US" altLang="ar-SA" sz="3200"/>
          </a:p>
        </p:txBody>
      </p:sp>
      <p:graphicFrame>
        <p:nvGraphicFramePr>
          <p:cNvPr id="48131" name="Object 3"/>
          <p:cNvGraphicFramePr>
            <a:graphicFrameLocks noGrp="1" noChangeAspect="1"/>
          </p:cNvGraphicFramePr>
          <p:nvPr>
            <p:ph type="chart" idx="1"/>
          </p:nvPr>
        </p:nvGraphicFramePr>
        <p:xfrm>
          <a:off x="2057400" y="2192338"/>
          <a:ext cx="8305800" cy="4665662"/>
        </p:xfrm>
        <a:graphic>
          <a:graphicData uri="http://schemas.openxmlformats.org/presentationml/2006/ole">
            <p:oleObj spid="_x0000_s86038" name="Chart" r:id="rId4" imgW="7772271" imgH="4114989" progId="MSGraph.Chart.8">
              <p:embed followColorScheme="full"/>
            </p:oleObj>
          </a:graphicData>
        </a:graphic>
      </p:graphicFrame>
    </p:spTree>
    <p:extLst>
      <p:ext uri="{BB962C8B-B14F-4D97-AF65-F5344CB8AC3E}">
        <p14:creationId xmlns:p14="http://schemas.microsoft.com/office/powerpoint/2010/main" xmlns="" val="180249319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en-US" sz="3200"/>
              <a:t>Results-Chronic Liver Disease</a:t>
            </a:r>
          </a:p>
        </p:txBody>
      </p:sp>
      <p:sp>
        <p:nvSpPr>
          <p:cNvPr id="50179" name="Rectangle 3"/>
          <p:cNvSpPr>
            <a:spLocks noGrp="1" noChangeArrowheads="1"/>
          </p:cNvSpPr>
          <p:nvPr>
            <p:ph type="body" idx="1"/>
          </p:nvPr>
        </p:nvSpPr>
        <p:spPr>
          <a:xfrm>
            <a:off x="2743200" y="2286000"/>
            <a:ext cx="7924800" cy="4114800"/>
          </a:xfrm>
        </p:spPr>
        <p:txBody>
          <a:bodyPr/>
          <a:lstStyle/>
          <a:p>
            <a:pPr eaLnBrk="1" hangingPunct="1"/>
            <a:r>
              <a:rPr lang="en-US" altLang="ar-SA" smtClean="0">
                <a:solidFill>
                  <a:schemeClr val="tx2"/>
                </a:solidFill>
              </a:rPr>
              <a:t>Alcoholic Liver Disease</a:t>
            </a:r>
            <a:r>
              <a:rPr lang="en-US" altLang="ar-SA" smtClean="0">
                <a:solidFill>
                  <a:schemeClr val="accent1"/>
                </a:solidFill>
              </a:rPr>
              <a:t> </a:t>
            </a:r>
            <a:r>
              <a:rPr lang="en-US" altLang="ar-SA" smtClean="0">
                <a:solidFill>
                  <a:srgbClr val="FFFF00"/>
                </a:solidFill>
              </a:rPr>
              <a:t>	 			 </a:t>
            </a:r>
            <a:r>
              <a:rPr lang="en-US" altLang="ar-SA" smtClean="0">
                <a:solidFill>
                  <a:schemeClr val="tx2"/>
                </a:solidFill>
              </a:rPr>
              <a:t>66 </a:t>
            </a:r>
            <a:r>
              <a:rPr lang="en-US" altLang="ar-SA" sz="2800">
                <a:solidFill>
                  <a:schemeClr val="tx2"/>
                </a:solidFill>
              </a:rPr>
              <a:t>patients </a:t>
            </a:r>
            <a:r>
              <a:rPr lang="en-US" altLang="ar-SA" smtClean="0">
                <a:solidFill>
                  <a:schemeClr val="tx2"/>
                </a:solidFill>
              </a:rPr>
              <a:t>(3.6%). </a:t>
            </a:r>
          </a:p>
          <a:p>
            <a:pPr eaLnBrk="1" hangingPunct="1"/>
            <a:r>
              <a:rPr lang="en-US" altLang="ar-SA" smtClean="0">
                <a:solidFill>
                  <a:schemeClr val="tx2"/>
                </a:solidFill>
              </a:rPr>
              <a:t>All were males.</a:t>
            </a:r>
          </a:p>
          <a:p>
            <a:pPr lvl="1" eaLnBrk="1" hangingPunct="1">
              <a:buFont typeface="Wingdings" panose="05000000000000000000" pitchFamily="2" charset="2"/>
              <a:buNone/>
            </a:pPr>
            <a:r>
              <a:rPr lang="en-US" altLang="ar-SA" smtClean="0">
                <a:solidFill>
                  <a:schemeClr val="tx2"/>
                </a:solidFill>
              </a:rPr>
              <a:t> 35 patients (53%) alcoholic cirrhosis.</a:t>
            </a:r>
          </a:p>
          <a:p>
            <a:pPr eaLnBrk="1" hangingPunct="1">
              <a:buFont typeface="Wingdings" panose="05000000000000000000" pitchFamily="2" charset="2"/>
              <a:buNone/>
            </a:pPr>
            <a:r>
              <a:rPr lang="en-US" altLang="ar-SA" smtClean="0">
                <a:solidFill>
                  <a:schemeClr val="tx2"/>
                </a:solidFill>
              </a:rPr>
              <a:t> 	  </a:t>
            </a:r>
            <a:r>
              <a:rPr lang="en-US" altLang="ar-SA" sz="2800">
                <a:solidFill>
                  <a:schemeClr val="tx2"/>
                </a:solidFill>
              </a:rPr>
              <a:t>31 patients (47%) chronic alcoholic hepatitis</a:t>
            </a:r>
            <a:r>
              <a:rPr lang="en-US" altLang="ar-SA" sz="2800">
                <a:solidFill>
                  <a:srgbClr val="FFFF00"/>
                </a:solidFill>
              </a:rPr>
              <a:t>.</a:t>
            </a:r>
          </a:p>
          <a:p>
            <a:pPr eaLnBrk="1" hangingPunct="1">
              <a:buFont typeface="Wingdings" panose="05000000000000000000" pitchFamily="2" charset="2"/>
              <a:buNone/>
            </a:pPr>
            <a:endParaRPr lang="en-US" altLang="ar-SA" sz="2800">
              <a:solidFill>
                <a:srgbClr val="FFFF00"/>
              </a:solidFill>
            </a:endParaRPr>
          </a:p>
        </p:txBody>
      </p:sp>
    </p:spTree>
    <p:extLst>
      <p:ext uri="{BB962C8B-B14F-4D97-AF65-F5344CB8AC3E}">
        <p14:creationId xmlns:p14="http://schemas.microsoft.com/office/powerpoint/2010/main" xmlns="" val="223079987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z="3200"/>
              <a:t>Results-Chronic Liver Disease</a:t>
            </a:r>
          </a:p>
        </p:txBody>
      </p:sp>
      <p:sp>
        <p:nvSpPr>
          <p:cNvPr id="52227" name="Rectangle 3"/>
          <p:cNvSpPr>
            <a:spLocks noGrp="1" noChangeArrowheads="1"/>
          </p:cNvSpPr>
          <p:nvPr>
            <p:ph type="body" sz="half" idx="1"/>
          </p:nvPr>
        </p:nvSpPr>
        <p:spPr>
          <a:xfrm>
            <a:off x="2362200" y="2209800"/>
            <a:ext cx="4343400" cy="3886200"/>
          </a:xfrm>
        </p:spPr>
        <p:txBody>
          <a:bodyPr/>
          <a:lstStyle/>
          <a:p>
            <a:pPr eaLnBrk="1" hangingPunct="1"/>
            <a:r>
              <a:rPr lang="en-US" altLang="ar-SA" sz="2400" u="sng" dirty="0">
                <a:solidFill>
                  <a:schemeClr val="accent1"/>
                </a:solidFill>
              </a:rPr>
              <a:t>Metabolic Liver Diseases</a:t>
            </a:r>
            <a:r>
              <a:rPr lang="en-US" altLang="ar-SA" sz="2400" dirty="0">
                <a:solidFill>
                  <a:srgbClr val="FFFF00"/>
                </a:solidFill>
              </a:rPr>
              <a:t> 	</a:t>
            </a:r>
            <a:r>
              <a:rPr lang="en-US" altLang="ar-SA" sz="2400" dirty="0">
                <a:solidFill>
                  <a:schemeClr val="accent1"/>
                </a:solidFill>
              </a:rPr>
              <a:t>		 68 patients(3.7%).</a:t>
            </a:r>
            <a:endParaRPr lang="en-US" altLang="ar-SA" sz="2400" dirty="0">
              <a:solidFill>
                <a:srgbClr val="FFFF00"/>
              </a:solidFill>
            </a:endParaRPr>
          </a:p>
          <a:p>
            <a:pPr eaLnBrk="1" hangingPunct="1"/>
            <a:r>
              <a:rPr lang="en-US" altLang="ar-SA" sz="2400" dirty="0"/>
              <a:t>51</a:t>
            </a:r>
            <a:r>
              <a:rPr lang="en-US" altLang="ar-SA" sz="2800" dirty="0">
                <a:solidFill>
                  <a:srgbClr val="FFFF00"/>
                </a:solidFill>
              </a:rPr>
              <a:t> </a:t>
            </a:r>
            <a:r>
              <a:rPr lang="en-US" altLang="ar-SA" sz="2000" dirty="0">
                <a:solidFill>
                  <a:schemeClr val="tx2"/>
                </a:solidFill>
              </a:rPr>
              <a:t>patients</a:t>
            </a:r>
            <a:r>
              <a:rPr lang="en-US" altLang="ar-SA" sz="2400" dirty="0">
                <a:solidFill>
                  <a:schemeClr val="tx2"/>
                </a:solidFill>
              </a:rPr>
              <a:t> Wilson’ disease [35 males ,16 females].</a:t>
            </a:r>
          </a:p>
          <a:p>
            <a:pPr eaLnBrk="1" hangingPunct="1"/>
            <a:r>
              <a:rPr lang="en-US" altLang="ar-SA" sz="2400" dirty="0"/>
              <a:t>8</a:t>
            </a:r>
            <a:r>
              <a:rPr lang="en-US" altLang="ar-SA" sz="2400" dirty="0">
                <a:solidFill>
                  <a:srgbClr val="FFFF00"/>
                </a:solidFill>
              </a:rPr>
              <a:t> </a:t>
            </a:r>
            <a:r>
              <a:rPr lang="en-US" altLang="ar-SA" sz="2000" dirty="0">
                <a:solidFill>
                  <a:schemeClr val="tx2"/>
                </a:solidFill>
              </a:rPr>
              <a:t>patients</a:t>
            </a:r>
            <a:r>
              <a:rPr lang="en-US" altLang="ar-SA" sz="2400" dirty="0">
                <a:solidFill>
                  <a:schemeClr val="tx2"/>
                </a:solidFill>
              </a:rPr>
              <a:t> </a:t>
            </a:r>
            <a:r>
              <a:rPr lang="en-US" altLang="ar-SA" sz="2400" dirty="0" err="1">
                <a:solidFill>
                  <a:schemeClr val="tx2"/>
                </a:solidFill>
              </a:rPr>
              <a:t>Haemochromatosis</a:t>
            </a:r>
            <a:endParaRPr lang="en-US" altLang="ar-SA" sz="2400" dirty="0">
              <a:solidFill>
                <a:schemeClr val="tx2"/>
              </a:solidFill>
            </a:endParaRPr>
          </a:p>
          <a:p>
            <a:pPr eaLnBrk="1" hangingPunct="1"/>
            <a:r>
              <a:rPr lang="en-US" altLang="ar-SA" sz="2400" dirty="0">
                <a:solidFill>
                  <a:schemeClr val="tx2"/>
                </a:solidFill>
              </a:rPr>
              <a:t>All are males.</a:t>
            </a:r>
          </a:p>
          <a:p>
            <a:pPr eaLnBrk="1" hangingPunct="1"/>
            <a:r>
              <a:rPr lang="en-US" altLang="ar-SA" sz="2400" dirty="0"/>
              <a:t>7</a:t>
            </a:r>
            <a:r>
              <a:rPr lang="en-US" altLang="ar-SA" sz="2400" dirty="0">
                <a:solidFill>
                  <a:srgbClr val="FFFF00"/>
                </a:solidFill>
              </a:rPr>
              <a:t> </a:t>
            </a:r>
            <a:r>
              <a:rPr lang="en-US" altLang="ar-SA" sz="2400" dirty="0">
                <a:solidFill>
                  <a:schemeClr val="tx2"/>
                </a:solidFill>
              </a:rPr>
              <a:t>patients had Glycogen storage </a:t>
            </a:r>
            <a:r>
              <a:rPr lang="en-US" altLang="ar-SA" sz="2400" dirty="0" smtClean="0">
                <a:solidFill>
                  <a:schemeClr val="tx2"/>
                </a:solidFill>
              </a:rPr>
              <a:t>Disease GSD .</a:t>
            </a:r>
            <a:endParaRPr lang="en-US" altLang="ar-SA" sz="2400" dirty="0">
              <a:solidFill>
                <a:schemeClr val="tx2"/>
              </a:solidFill>
            </a:endParaRPr>
          </a:p>
          <a:p>
            <a:pPr eaLnBrk="1" hangingPunct="1"/>
            <a:r>
              <a:rPr lang="en-US" altLang="ar-SA" sz="2400" dirty="0"/>
              <a:t>2</a:t>
            </a:r>
            <a:r>
              <a:rPr lang="en-US" altLang="ar-SA" sz="2400" dirty="0">
                <a:solidFill>
                  <a:srgbClr val="FFFF00"/>
                </a:solidFill>
              </a:rPr>
              <a:t> </a:t>
            </a:r>
            <a:r>
              <a:rPr lang="en-US" altLang="ar-SA" sz="2400" dirty="0">
                <a:solidFill>
                  <a:schemeClr val="tx2"/>
                </a:solidFill>
              </a:rPr>
              <a:t>amyloidosis</a:t>
            </a:r>
          </a:p>
        </p:txBody>
      </p:sp>
      <p:graphicFrame>
        <p:nvGraphicFramePr>
          <p:cNvPr id="52228" name="Object 4"/>
          <p:cNvGraphicFramePr>
            <a:graphicFrameLocks noGrp="1" noChangeAspect="1"/>
          </p:cNvGraphicFramePr>
          <p:nvPr>
            <p:ph type="chart" sz="half" idx="2"/>
          </p:nvPr>
        </p:nvGraphicFramePr>
        <p:xfrm>
          <a:off x="6630988" y="1219200"/>
          <a:ext cx="4037012" cy="5334000"/>
        </p:xfrm>
        <a:graphic>
          <a:graphicData uri="http://schemas.openxmlformats.org/presentationml/2006/ole">
            <p:oleObj spid="_x0000_s87062" name="Chart" r:id="rId4" imgW="3809922" imgH="4114989" progId="MSGraph.Chart.8">
              <p:embed followColorScheme="full"/>
            </p:oleObj>
          </a:graphicData>
        </a:graphic>
      </p:graphicFrame>
      <p:sp>
        <p:nvSpPr>
          <p:cNvPr id="52229" name="Text Box 5"/>
          <p:cNvSpPr txBox="1">
            <a:spLocks noChangeArrowheads="1"/>
          </p:cNvSpPr>
          <p:nvPr/>
        </p:nvSpPr>
        <p:spPr bwMode="auto">
          <a:xfrm>
            <a:off x="7848600" y="4838700"/>
            <a:ext cx="381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cs typeface="Times New Roman" panose="02020603050405020304" pitchFamily="18" charset="0"/>
              </a:defRPr>
            </a:lvl1pPr>
            <a:lvl2pPr marL="742950" indent="-285750">
              <a:defRPr sz="2400">
                <a:solidFill>
                  <a:schemeClr val="tx1"/>
                </a:solidFill>
                <a:latin typeface="Times New Roman" panose="02020603050405020304" pitchFamily="18" charset="0"/>
                <a:cs typeface="Times New Roman" panose="02020603050405020304" pitchFamily="18" charset="0"/>
              </a:defRPr>
            </a:lvl2pPr>
            <a:lvl3pPr marL="1143000" indent="-228600">
              <a:defRPr sz="2400">
                <a:solidFill>
                  <a:schemeClr val="tx1"/>
                </a:solidFill>
                <a:latin typeface="Times New Roman" panose="02020603050405020304" pitchFamily="18" charset="0"/>
                <a:cs typeface="Times New Roman" panose="02020603050405020304" pitchFamily="18" charset="0"/>
              </a:defRPr>
            </a:lvl3pPr>
            <a:lvl4pPr marL="1600200" indent="-228600">
              <a:defRPr sz="2400">
                <a:solidFill>
                  <a:schemeClr val="tx1"/>
                </a:solidFill>
                <a:latin typeface="Times New Roman" panose="02020603050405020304" pitchFamily="18" charset="0"/>
                <a:cs typeface="Times New Roman" panose="02020603050405020304" pitchFamily="18" charset="0"/>
              </a:defRPr>
            </a:lvl4pPr>
            <a:lvl5pPr marL="2057400" indent="-22860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spcBef>
                <a:spcPct val="50000"/>
              </a:spcBef>
            </a:pPr>
            <a:r>
              <a:rPr lang="en-US" altLang="en-US" b="1"/>
              <a:t>H</a:t>
            </a:r>
          </a:p>
        </p:txBody>
      </p:sp>
    </p:spTree>
    <p:extLst>
      <p:ext uri="{BB962C8B-B14F-4D97-AF65-F5344CB8AC3E}">
        <p14:creationId xmlns:p14="http://schemas.microsoft.com/office/powerpoint/2010/main" xmlns="" val="254413343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z="3200"/>
              <a:t>Results-Chronic Liver Disease</a:t>
            </a:r>
          </a:p>
        </p:txBody>
      </p:sp>
      <p:sp>
        <p:nvSpPr>
          <p:cNvPr id="54275" name="Rectangle 3"/>
          <p:cNvSpPr>
            <a:spLocks noGrp="1" noChangeArrowheads="1"/>
          </p:cNvSpPr>
          <p:nvPr>
            <p:ph type="body" idx="1"/>
          </p:nvPr>
        </p:nvSpPr>
        <p:spPr>
          <a:xfrm>
            <a:off x="2286000" y="2438400"/>
            <a:ext cx="7958138" cy="3881438"/>
          </a:xfrm>
        </p:spPr>
        <p:txBody>
          <a:bodyPr/>
          <a:lstStyle/>
          <a:p>
            <a:pPr marL="290513" indent="-290513"/>
            <a:r>
              <a:rPr lang="en-US" altLang="ar-SA" dirty="0" smtClean="0">
                <a:solidFill>
                  <a:schemeClr val="accent1"/>
                </a:solidFill>
              </a:rPr>
              <a:t>Vascular Liver Disease 61 patients (3.6%)</a:t>
            </a:r>
          </a:p>
          <a:p>
            <a:pPr marL="290513" indent="-290513">
              <a:buNone/>
            </a:pPr>
            <a:endParaRPr lang="en-US" altLang="ar-SA" dirty="0" smtClean="0">
              <a:solidFill>
                <a:schemeClr val="accent1"/>
              </a:solidFill>
            </a:endParaRPr>
          </a:p>
          <a:p>
            <a:pPr marL="290513" indent="-290513"/>
            <a:r>
              <a:rPr lang="en-US" altLang="ar-SA" sz="2800" dirty="0">
                <a:solidFill>
                  <a:schemeClr val="tx2"/>
                </a:solidFill>
              </a:rPr>
              <a:t>Budd’ </a:t>
            </a:r>
            <a:r>
              <a:rPr lang="en-US" altLang="ar-SA" sz="2800" dirty="0" err="1">
                <a:solidFill>
                  <a:schemeClr val="tx2"/>
                </a:solidFill>
              </a:rPr>
              <a:t>Chiari</a:t>
            </a:r>
            <a:r>
              <a:rPr lang="en-US" altLang="ar-SA" sz="2800" dirty="0">
                <a:solidFill>
                  <a:schemeClr val="tx2"/>
                </a:solidFill>
              </a:rPr>
              <a:t> Syndrome 27 patients.</a:t>
            </a:r>
          </a:p>
          <a:p>
            <a:pPr marL="290513" indent="-290513"/>
            <a:r>
              <a:rPr lang="en-US" altLang="ar-SA" sz="2800" dirty="0">
                <a:solidFill>
                  <a:schemeClr val="tx2"/>
                </a:solidFill>
              </a:rPr>
              <a:t>Portal Vein Thrombosis 32 patients.</a:t>
            </a:r>
          </a:p>
          <a:p>
            <a:pPr marL="290513" indent="-290513"/>
            <a:r>
              <a:rPr lang="en-US" altLang="ar-SA" sz="2800" dirty="0">
                <a:solidFill>
                  <a:schemeClr val="tx2"/>
                </a:solidFill>
              </a:rPr>
              <a:t>Inferior Vena Cava thrombosis -39 patients (2.2%).</a:t>
            </a:r>
          </a:p>
          <a:p>
            <a:pPr marL="290513" indent="-290513">
              <a:buSzPct val="150000"/>
              <a:buNone/>
            </a:pPr>
            <a:r>
              <a:rPr lang="en-US" altLang="ar-SA" sz="2800" dirty="0">
                <a:solidFill>
                  <a:schemeClr val="tx2"/>
                </a:solidFill>
              </a:rPr>
              <a:t>              Females =27, males =12 patients</a:t>
            </a:r>
            <a:r>
              <a:rPr lang="en-US" altLang="ar-SA" dirty="0" smtClean="0">
                <a:solidFill>
                  <a:srgbClr val="FFFF00"/>
                </a:solidFill>
              </a:rPr>
              <a:t>.</a:t>
            </a:r>
          </a:p>
        </p:txBody>
      </p:sp>
    </p:spTree>
    <p:extLst>
      <p:ext uri="{BB962C8B-B14F-4D97-AF65-F5344CB8AC3E}">
        <p14:creationId xmlns:p14="http://schemas.microsoft.com/office/powerpoint/2010/main" xmlns="" val="189974668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ar-SA" sz="3200"/>
              <a:t>Results </a:t>
            </a:r>
            <a:r>
              <a:rPr lang="en-US" altLang="en-US" sz="3200"/>
              <a:t>- Acute Liver Disease</a:t>
            </a:r>
          </a:p>
        </p:txBody>
      </p:sp>
      <p:graphicFrame>
        <p:nvGraphicFramePr>
          <p:cNvPr id="56323" name="Object 3"/>
          <p:cNvGraphicFramePr>
            <a:graphicFrameLocks noGrp="1" noChangeAspect="1"/>
          </p:cNvGraphicFramePr>
          <p:nvPr>
            <p:ph type="chart" idx="1"/>
          </p:nvPr>
        </p:nvGraphicFramePr>
        <p:xfrm>
          <a:off x="2333625" y="2214564"/>
          <a:ext cx="7956550" cy="3881437"/>
        </p:xfrm>
        <a:graphic>
          <a:graphicData uri="http://schemas.openxmlformats.org/presentationml/2006/ole">
            <p:oleObj spid="_x0000_s88086" name="Chart" r:id="rId4" imgW="7772271" imgH="4114989" progId="MSGraph.Chart.8">
              <p:embed followColorScheme="full"/>
            </p:oleObj>
          </a:graphicData>
        </a:graphic>
      </p:graphicFrame>
    </p:spTree>
    <p:extLst>
      <p:ext uri="{BB962C8B-B14F-4D97-AF65-F5344CB8AC3E}">
        <p14:creationId xmlns:p14="http://schemas.microsoft.com/office/powerpoint/2010/main" xmlns="" val="350049531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ar-SA" sz="3600"/>
              <a:t>Biliary diseases</a:t>
            </a:r>
          </a:p>
        </p:txBody>
      </p:sp>
      <p:sp>
        <p:nvSpPr>
          <p:cNvPr id="58371" name="Rectangle 3"/>
          <p:cNvSpPr>
            <a:spLocks noGrp="1" noChangeArrowheads="1"/>
          </p:cNvSpPr>
          <p:nvPr>
            <p:ph type="body" idx="1"/>
          </p:nvPr>
        </p:nvSpPr>
        <p:spPr>
          <a:xfrm>
            <a:off x="2133601" y="1981200"/>
            <a:ext cx="8353425" cy="4114800"/>
          </a:xfrm>
        </p:spPr>
        <p:txBody>
          <a:bodyPr/>
          <a:lstStyle/>
          <a:p>
            <a:pPr eaLnBrk="1" hangingPunct="1"/>
            <a:endParaRPr lang="en-US" altLang="en-US" smtClean="0">
              <a:solidFill>
                <a:schemeClr val="accent1"/>
              </a:solidFill>
            </a:endParaRPr>
          </a:p>
          <a:p>
            <a:pPr eaLnBrk="1" hangingPunct="1"/>
            <a:r>
              <a:rPr lang="en-US" altLang="en-US" sz="2800">
                <a:solidFill>
                  <a:schemeClr val="accent1"/>
                </a:solidFill>
              </a:rPr>
              <a:t>1169</a:t>
            </a:r>
            <a:r>
              <a:rPr lang="en-US" altLang="en-US" sz="2800">
                <a:solidFill>
                  <a:srgbClr val="FFFF00"/>
                </a:solidFill>
              </a:rPr>
              <a:t> </a:t>
            </a:r>
            <a:r>
              <a:rPr lang="en-US" altLang="ar-SA" sz="2800">
                <a:solidFill>
                  <a:schemeClr val="tx2"/>
                </a:solidFill>
              </a:rPr>
              <a:t>patients (21.5%) of admission.</a:t>
            </a:r>
            <a:r>
              <a:rPr lang="en-US" altLang="ar-SA" sz="2800">
                <a:solidFill>
                  <a:srgbClr val="FFFF00"/>
                </a:solidFill>
              </a:rPr>
              <a:t> </a:t>
            </a:r>
          </a:p>
          <a:p>
            <a:pPr eaLnBrk="1" hangingPunct="1">
              <a:buFont typeface="Wingdings" panose="05000000000000000000" pitchFamily="2" charset="2"/>
              <a:buNone/>
            </a:pPr>
            <a:r>
              <a:rPr lang="en-US" altLang="ar-SA" sz="2800">
                <a:solidFill>
                  <a:schemeClr val="accent1"/>
                </a:solidFill>
              </a:rPr>
              <a:t>         854</a:t>
            </a:r>
            <a:r>
              <a:rPr lang="en-US" altLang="ar-SA" sz="2800">
                <a:solidFill>
                  <a:srgbClr val="FFFF00"/>
                </a:solidFill>
              </a:rPr>
              <a:t> </a:t>
            </a:r>
            <a:r>
              <a:rPr lang="en-US" altLang="ar-SA" sz="2800">
                <a:solidFill>
                  <a:schemeClr val="tx2"/>
                </a:solidFill>
              </a:rPr>
              <a:t>females and</a:t>
            </a:r>
            <a:r>
              <a:rPr lang="en-US" altLang="ar-SA" sz="2800">
                <a:solidFill>
                  <a:srgbClr val="FFFF00"/>
                </a:solidFill>
              </a:rPr>
              <a:t> </a:t>
            </a:r>
            <a:r>
              <a:rPr lang="en-US" altLang="ar-SA" sz="2800">
                <a:solidFill>
                  <a:schemeClr val="accent1"/>
                </a:solidFill>
              </a:rPr>
              <a:t>315</a:t>
            </a:r>
            <a:r>
              <a:rPr lang="en-US" altLang="ar-SA" sz="2800">
                <a:solidFill>
                  <a:srgbClr val="FFFF00"/>
                </a:solidFill>
              </a:rPr>
              <a:t> </a:t>
            </a:r>
            <a:r>
              <a:rPr lang="en-US" altLang="ar-SA" sz="2800">
                <a:solidFill>
                  <a:schemeClr val="tx2"/>
                </a:solidFill>
              </a:rPr>
              <a:t>males with  a F/M ratio =</a:t>
            </a:r>
            <a:r>
              <a:rPr lang="en-US" altLang="ar-SA" sz="2800">
                <a:solidFill>
                  <a:srgbClr val="FFFF00"/>
                </a:solidFill>
              </a:rPr>
              <a:t> </a:t>
            </a:r>
            <a:r>
              <a:rPr lang="en-US" altLang="ar-SA" sz="2800">
                <a:solidFill>
                  <a:schemeClr val="accent1"/>
                </a:solidFill>
              </a:rPr>
              <a:t>2.7</a:t>
            </a:r>
          </a:p>
          <a:p>
            <a:pPr eaLnBrk="1" hangingPunct="1"/>
            <a:r>
              <a:rPr lang="en-US" altLang="ar-SA" sz="2800">
                <a:solidFill>
                  <a:schemeClr val="accent1"/>
                </a:solidFill>
              </a:rPr>
              <a:t> </a:t>
            </a:r>
            <a:r>
              <a:rPr lang="en-US" altLang="ar-SA" sz="2800">
                <a:solidFill>
                  <a:schemeClr val="tx2"/>
                </a:solidFill>
              </a:rPr>
              <a:t>Endoscopic therapy were done in</a:t>
            </a:r>
            <a:r>
              <a:rPr lang="en-US" altLang="ar-SA" sz="2800">
                <a:solidFill>
                  <a:srgbClr val="FFFF00"/>
                </a:solidFill>
              </a:rPr>
              <a:t> </a:t>
            </a:r>
            <a:r>
              <a:rPr lang="en-US" altLang="ar-SA" sz="2800">
                <a:solidFill>
                  <a:schemeClr val="accent1"/>
                </a:solidFill>
              </a:rPr>
              <a:t>53%.</a:t>
            </a:r>
          </a:p>
          <a:p>
            <a:pPr eaLnBrk="1" hangingPunct="1"/>
            <a:r>
              <a:rPr lang="en-US" altLang="ar-SA" sz="2800">
                <a:solidFill>
                  <a:schemeClr val="tx2"/>
                </a:solidFill>
              </a:rPr>
              <a:t>Different surgical interventions were carried out in the center in</a:t>
            </a:r>
            <a:r>
              <a:rPr lang="en-US" altLang="ar-SA" sz="2800">
                <a:solidFill>
                  <a:srgbClr val="FFFF00"/>
                </a:solidFill>
              </a:rPr>
              <a:t> </a:t>
            </a:r>
            <a:r>
              <a:rPr lang="en-US" altLang="ar-SA" sz="2800">
                <a:solidFill>
                  <a:schemeClr val="accent1"/>
                </a:solidFill>
              </a:rPr>
              <a:t>34%.</a:t>
            </a:r>
          </a:p>
          <a:p>
            <a:pPr eaLnBrk="1" hangingPunct="1">
              <a:buFont typeface="Wingdings" panose="05000000000000000000" pitchFamily="2" charset="2"/>
              <a:buNone/>
            </a:pPr>
            <a:endParaRPr lang="en-US" altLang="ar-SA" sz="2800">
              <a:solidFill>
                <a:schemeClr val="accent1"/>
              </a:solidFill>
            </a:endParaRPr>
          </a:p>
          <a:p>
            <a:pPr eaLnBrk="1" hangingPunct="1"/>
            <a:endParaRPr lang="en-US" altLang="ar-SA" sz="2800">
              <a:solidFill>
                <a:srgbClr val="FFFF00"/>
              </a:solidFill>
            </a:endParaRPr>
          </a:p>
        </p:txBody>
      </p:sp>
    </p:spTree>
    <p:extLst>
      <p:ext uri="{BB962C8B-B14F-4D97-AF65-F5344CB8AC3E}">
        <p14:creationId xmlns:p14="http://schemas.microsoft.com/office/powerpoint/2010/main" xmlns="" val="386539678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ar-SA" sz="3600"/>
              <a:t>Biliary diseases</a:t>
            </a:r>
            <a:endParaRPr lang="en-US" altLang="en-US" sz="3600"/>
          </a:p>
        </p:txBody>
      </p:sp>
      <p:graphicFrame>
        <p:nvGraphicFramePr>
          <p:cNvPr id="60419" name="Object 3"/>
          <p:cNvGraphicFramePr>
            <a:graphicFrameLocks noGrp="1" noChangeAspect="1"/>
          </p:cNvGraphicFramePr>
          <p:nvPr>
            <p:ph type="chart" idx="1"/>
          </p:nvPr>
        </p:nvGraphicFramePr>
        <p:xfrm>
          <a:off x="2667001" y="2168526"/>
          <a:ext cx="7891463" cy="4689475"/>
        </p:xfrm>
        <a:graphic>
          <a:graphicData uri="http://schemas.openxmlformats.org/presentationml/2006/ole">
            <p:oleObj spid="_x0000_s89110" name="Chart" r:id="rId4" imgW="7772271" imgH="4114989" progId="MSGraph.Chart.8">
              <p:embed followColorScheme="full"/>
            </p:oleObj>
          </a:graphicData>
        </a:graphic>
      </p:graphicFrame>
    </p:spTree>
    <p:extLst>
      <p:ext uri="{BB962C8B-B14F-4D97-AF65-F5344CB8AC3E}">
        <p14:creationId xmlns:p14="http://schemas.microsoft.com/office/powerpoint/2010/main" xmlns="" val="373090391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smtClean="0"/>
              <a:t>Mortality</a:t>
            </a:r>
          </a:p>
        </p:txBody>
      </p:sp>
      <p:sp>
        <p:nvSpPr>
          <p:cNvPr id="72707" name="Rectangle 3"/>
          <p:cNvSpPr>
            <a:spLocks noGrp="1" noChangeArrowheads="1"/>
          </p:cNvSpPr>
          <p:nvPr>
            <p:ph type="body" idx="1"/>
          </p:nvPr>
        </p:nvSpPr>
        <p:spPr/>
        <p:txBody>
          <a:bodyPr/>
          <a:lstStyle/>
          <a:p>
            <a:pPr marL="0" indent="0" eaLnBrk="1" hangingPunct="1">
              <a:lnSpc>
                <a:spcPct val="90000"/>
              </a:lnSpc>
              <a:buNone/>
            </a:pPr>
            <a:r>
              <a:rPr lang="en-US" altLang="en-US" dirty="0" smtClean="0"/>
              <a:t>Total No. 419</a:t>
            </a:r>
          </a:p>
          <a:p>
            <a:pPr eaLnBrk="1" hangingPunct="1">
              <a:lnSpc>
                <a:spcPct val="90000"/>
              </a:lnSpc>
            </a:pPr>
            <a:r>
              <a:rPr lang="en-US" altLang="en-US" dirty="0" smtClean="0">
                <a:solidFill>
                  <a:srgbClr val="FF0000"/>
                </a:solidFill>
              </a:rPr>
              <a:t>Chronic liver diseases 		244(58.2%).</a:t>
            </a:r>
          </a:p>
          <a:p>
            <a:pPr eaLnBrk="1" hangingPunct="1">
              <a:lnSpc>
                <a:spcPct val="90000"/>
              </a:lnSpc>
            </a:pPr>
            <a:r>
              <a:rPr lang="en-US" altLang="en-US" dirty="0" smtClean="0"/>
              <a:t>Malignant diseases 			63(15.03%).</a:t>
            </a:r>
          </a:p>
          <a:p>
            <a:pPr eaLnBrk="1" hangingPunct="1">
              <a:lnSpc>
                <a:spcPct val="90000"/>
              </a:lnSpc>
            </a:pPr>
            <a:r>
              <a:rPr lang="en-US" altLang="en-US" dirty="0" err="1" smtClean="0"/>
              <a:t>Pancreatico</a:t>
            </a:r>
            <a:r>
              <a:rPr lang="en-US" altLang="en-US" dirty="0" smtClean="0"/>
              <a:t> biliary diseases	37(8.8%).</a:t>
            </a:r>
          </a:p>
          <a:p>
            <a:pPr eaLnBrk="1" hangingPunct="1">
              <a:lnSpc>
                <a:spcPct val="90000"/>
              </a:lnSpc>
            </a:pPr>
            <a:r>
              <a:rPr lang="en-US" altLang="en-US" dirty="0" smtClean="0"/>
              <a:t>Post operative 			35(8.3%).</a:t>
            </a:r>
          </a:p>
          <a:p>
            <a:pPr eaLnBrk="1" hangingPunct="1">
              <a:lnSpc>
                <a:spcPct val="90000"/>
              </a:lnSpc>
            </a:pPr>
            <a:r>
              <a:rPr lang="en-US" altLang="en-US" dirty="0" smtClean="0">
                <a:solidFill>
                  <a:srgbClr val="FF0000"/>
                </a:solidFill>
              </a:rPr>
              <a:t>Acute liver failure 			27(6.4%).</a:t>
            </a:r>
          </a:p>
          <a:p>
            <a:pPr eaLnBrk="1" hangingPunct="1">
              <a:lnSpc>
                <a:spcPct val="90000"/>
              </a:lnSpc>
            </a:pPr>
            <a:r>
              <a:rPr lang="en-US" altLang="en-US" dirty="0" smtClean="0"/>
              <a:t>Intestinal diseases			13(3.1%).</a:t>
            </a:r>
          </a:p>
          <a:p>
            <a:pPr eaLnBrk="1" hangingPunct="1">
              <a:lnSpc>
                <a:spcPct val="90000"/>
              </a:lnSpc>
            </a:pPr>
            <a:endParaRPr lang="en-US" altLang="en-US" dirty="0" smtClean="0"/>
          </a:p>
        </p:txBody>
      </p:sp>
    </p:spTree>
    <p:extLst>
      <p:ext uri="{BB962C8B-B14F-4D97-AF65-F5344CB8AC3E}">
        <p14:creationId xmlns:p14="http://schemas.microsoft.com/office/powerpoint/2010/main" xmlns="" val="189432888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pPr eaLnBrk="1" hangingPunct="1"/>
            <a:r>
              <a:rPr lang="en-US" altLang="en-US" sz="4000"/>
              <a:t>Chronic liver diseases</a:t>
            </a:r>
            <a:br>
              <a:rPr lang="en-US" altLang="en-US" sz="4000"/>
            </a:br>
            <a:r>
              <a:rPr lang="en-US" altLang="en-US" sz="4000"/>
              <a:t>244</a:t>
            </a:r>
          </a:p>
        </p:txBody>
      </p:sp>
      <p:sp>
        <p:nvSpPr>
          <p:cNvPr id="73731" name="Rectangle 3"/>
          <p:cNvSpPr>
            <a:spLocks noGrp="1" noChangeArrowheads="1"/>
          </p:cNvSpPr>
          <p:nvPr>
            <p:ph type="body" idx="1"/>
          </p:nvPr>
        </p:nvSpPr>
        <p:spPr/>
        <p:txBody>
          <a:bodyPr/>
          <a:lstStyle/>
          <a:p>
            <a:pPr eaLnBrk="1" hangingPunct="1">
              <a:lnSpc>
                <a:spcPct val="90000"/>
              </a:lnSpc>
            </a:pPr>
            <a:r>
              <a:rPr lang="en-US" altLang="en-US" sz="2800" dirty="0">
                <a:solidFill>
                  <a:srgbClr val="FF0000"/>
                </a:solidFill>
              </a:rPr>
              <a:t>Cryptogenic 			175(71.2%)</a:t>
            </a:r>
          </a:p>
          <a:p>
            <a:pPr eaLnBrk="1" hangingPunct="1">
              <a:lnSpc>
                <a:spcPct val="90000"/>
              </a:lnSpc>
            </a:pPr>
            <a:r>
              <a:rPr lang="en-US" altLang="en-US" sz="2800" dirty="0"/>
              <a:t>Viral				37 (15.2%)</a:t>
            </a:r>
          </a:p>
          <a:p>
            <a:pPr eaLnBrk="1" hangingPunct="1">
              <a:lnSpc>
                <a:spcPct val="90000"/>
              </a:lnSpc>
              <a:buFont typeface="Wingdings" panose="05000000000000000000" pitchFamily="2" charset="2"/>
              <a:buNone/>
            </a:pPr>
            <a:r>
              <a:rPr lang="en-US" altLang="en-US" dirty="0" smtClean="0"/>
              <a:t>		</a:t>
            </a:r>
            <a:r>
              <a:rPr lang="en-US" altLang="en-US" sz="2400" dirty="0"/>
              <a:t>HBV 33</a:t>
            </a:r>
          </a:p>
          <a:p>
            <a:pPr eaLnBrk="1" hangingPunct="1">
              <a:lnSpc>
                <a:spcPct val="90000"/>
              </a:lnSpc>
              <a:buFont typeface="Wingdings" panose="05000000000000000000" pitchFamily="2" charset="2"/>
              <a:buNone/>
            </a:pPr>
            <a:r>
              <a:rPr lang="en-US" altLang="en-US" sz="2400" dirty="0"/>
              <a:t>		HCV 4</a:t>
            </a:r>
          </a:p>
          <a:p>
            <a:pPr eaLnBrk="1" hangingPunct="1">
              <a:lnSpc>
                <a:spcPct val="90000"/>
              </a:lnSpc>
            </a:pPr>
            <a:r>
              <a:rPr lang="en-US" altLang="en-US" sz="2800" dirty="0"/>
              <a:t>Alcoholic				14(5.3%)</a:t>
            </a:r>
          </a:p>
          <a:p>
            <a:pPr eaLnBrk="1" hangingPunct="1">
              <a:lnSpc>
                <a:spcPct val="90000"/>
              </a:lnSpc>
            </a:pPr>
            <a:r>
              <a:rPr lang="en-US" altLang="en-US" sz="2800" dirty="0"/>
              <a:t>Wilson				9(3.6%)</a:t>
            </a:r>
          </a:p>
          <a:p>
            <a:pPr eaLnBrk="1" hangingPunct="1">
              <a:lnSpc>
                <a:spcPct val="90000"/>
              </a:lnSpc>
            </a:pPr>
            <a:r>
              <a:rPr lang="en-US" altLang="en-US" sz="2800" dirty="0"/>
              <a:t>Immune hepatitis 		6(2.5%)</a:t>
            </a:r>
          </a:p>
          <a:p>
            <a:pPr eaLnBrk="1" hangingPunct="1">
              <a:lnSpc>
                <a:spcPct val="90000"/>
              </a:lnSpc>
            </a:pPr>
            <a:r>
              <a:rPr lang="en-US" altLang="en-US" sz="2800" dirty="0"/>
              <a:t>Budd – </a:t>
            </a:r>
            <a:r>
              <a:rPr lang="en-US" altLang="en-US" sz="2800" dirty="0" err="1"/>
              <a:t>C</a:t>
            </a:r>
            <a:r>
              <a:rPr lang="en-US" altLang="en-US" sz="2800" dirty="0" err="1" smtClean="0"/>
              <a:t>hiari</a:t>
            </a:r>
            <a:r>
              <a:rPr lang="en-US" altLang="en-US" sz="2800" dirty="0" smtClean="0"/>
              <a:t> </a:t>
            </a:r>
            <a:r>
              <a:rPr lang="en-US" altLang="en-US" sz="2800" dirty="0"/>
              <a:t>syndrome	3(1.2%)</a:t>
            </a:r>
          </a:p>
          <a:p>
            <a:pPr eaLnBrk="1" hangingPunct="1">
              <a:lnSpc>
                <a:spcPct val="90000"/>
              </a:lnSpc>
            </a:pPr>
            <a:endParaRPr lang="en-US" altLang="en-US" sz="2800" dirty="0"/>
          </a:p>
        </p:txBody>
      </p:sp>
    </p:spTree>
    <p:extLst>
      <p:ext uri="{BB962C8B-B14F-4D97-AF65-F5344CB8AC3E}">
        <p14:creationId xmlns:p14="http://schemas.microsoft.com/office/powerpoint/2010/main" xmlns="" val="252727374"/>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2057400" y="533400"/>
            <a:ext cx="7772400" cy="1143000"/>
          </a:xfrm>
        </p:spPr>
        <p:txBody>
          <a:bodyPr/>
          <a:lstStyle/>
          <a:p>
            <a:pPr eaLnBrk="1" hangingPunct="1"/>
            <a:r>
              <a:rPr lang="en-US" altLang="ar-SA" sz="3200" b="1"/>
              <a:t>CLD-224 Patients</a:t>
            </a:r>
            <a:endParaRPr lang="en-US" altLang="en-US" sz="3200" b="1"/>
          </a:p>
        </p:txBody>
      </p:sp>
      <p:sp>
        <p:nvSpPr>
          <p:cNvPr id="74755" name="Rectangle 3"/>
          <p:cNvSpPr>
            <a:spLocks noGrp="1" noChangeArrowheads="1"/>
          </p:cNvSpPr>
          <p:nvPr>
            <p:ph type="body" idx="1"/>
          </p:nvPr>
        </p:nvSpPr>
        <p:spPr>
          <a:xfrm>
            <a:off x="2619376" y="2362200"/>
            <a:ext cx="8048625" cy="4114800"/>
          </a:xfrm>
        </p:spPr>
        <p:txBody>
          <a:bodyPr/>
          <a:lstStyle/>
          <a:p>
            <a:pPr eaLnBrk="1" hangingPunct="1"/>
            <a:r>
              <a:rPr lang="en-US" altLang="ar-SA" sz="2800" dirty="0">
                <a:solidFill>
                  <a:schemeClr val="tx2"/>
                </a:solidFill>
              </a:rPr>
              <a:t>Hepatic Encephalopathy          -      100 patients</a:t>
            </a:r>
          </a:p>
          <a:p>
            <a:pPr eaLnBrk="1" hangingPunct="1"/>
            <a:r>
              <a:rPr lang="en-US" altLang="ar-SA" sz="2800" dirty="0">
                <a:solidFill>
                  <a:schemeClr val="tx2"/>
                </a:solidFill>
              </a:rPr>
              <a:t>Bleeding Esophageal Varices  -       51 patients</a:t>
            </a:r>
          </a:p>
          <a:p>
            <a:pPr eaLnBrk="1" hangingPunct="1"/>
            <a:r>
              <a:rPr lang="en-US" altLang="ar-SA" sz="2800" dirty="0" err="1">
                <a:solidFill>
                  <a:schemeClr val="tx2"/>
                </a:solidFill>
              </a:rPr>
              <a:t>Hepatorenal</a:t>
            </a:r>
            <a:r>
              <a:rPr lang="en-US" altLang="ar-SA" sz="2800" dirty="0">
                <a:solidFill>
                  <a:schemeClr val="tx2"/>
                </a:solidFill>
              </a:rPr>
              <a:t> syndrome             -       36 patients</a:t>
            </a:r>
          </a:p>
          <a:p>
            <a:pPr eaLnBrk="1" hangingPunct="1"/>
            <a:r>
              <a:rPr lang="en-US" altLang="ar-SA" sz="2800" dirty="0">
                <a:solidFill>
                  <a:schemeClr val="tx2"/>
                </a:solidFill>
              </a:rPr>
              <a:t>Septicemia                                -       </a:t>
            </a:r>
            <a:r>
              <a:rPr lang="en-US" altLang="ar-SA" sz="2800" dirty="0" smtClean="0">
                <a:solidFill>
                  <a:schemeClr val="tx2"/>
                </a:solidFill>
              </a:rPr>
              <a:t>  23 </a:t>
            </a:r>
            <a:r>
              <a:rPr lang="en-US" altLang="ar-SA" sz="2800" dirty="0">
                <a:solidFill>
                  <a:schemeClr val="tx2"/>
                </a:solidFill>
              </a:rPr>
              <a:t>patients</a:t>
            </a:r>
          </a:p>
          <a:p>
            <a:pPr eaLnBrk="1" hangingPunct="1"/>
            <a:r>
              <a:rPr lang="en-US" altLang="ar-SA" sz="2800" dirty="0">
                <a:solidFill>
                  <a:schemeClr val="tx2"/>
                </a:solidFill>
              </a:rPr>
              <a:t>Portal Vein Thrombosis           -       </a:t>
            </a:r>
            <a:r>
              <a:rPr lang="en-US" altLang="ar-SA" sz="2800" dirty="0" smtClean="0">
                <a:solidFill>
                  <a:schemeClr val="tx2"/>
                </a:solidFill>
              </a:rPr>
              <a:t>  9 </a:t>
            </a:r>
            <a:r>
              <a:rPr lang="en-US" altLang="ar-SA" sz="2800" dirty="0">
                <a:solidFill>
                  <a:schemeClr val="tx2"/>
                </a:solidFill>
              </a:rPr>
              <a:t>patients</a:t>
            </a:r>
          </a:p>
          <a:p>
            <a:pPr eaLnBrk="1" hangingPunct="1"/>
            <a:r>
              <a:rPr lang="en-US" altLang="ar-SA" sz="2800" dirty="0" err="1">
                <a:solidFill>
                  <a:schemeClr val="tx2"/>
                </a:solidFill>
              </a:rPr>
              <a:t>Hepatoma</a:t>
            </a:r>
            <a:r>
              <a:rPr lang="en-US" altLang="ar-SA" sz="2800" dirty="0">
                <a:solidFill>
                  <a:schemeClr val="tx2"/>
                </a:solidFill>
              </a:rPr>
              <a:t>                                 -       </a:t>
            </a:r>
            <a:r>
              <a:rPr lang="en-US" altLang="ar-SA" sz="2800" dirty="0" smtClean="0">
                <a:solidFill>
                  <a:schemeClr val="tx2"/>
                </a:solidFill>
              </a:rPr>
              <a:t>   7 </a:t>
            </a:r>
            <a:r>
              <a:rPr lang="en-US" altLang="ar-SA" sz="2800" dirty="0">
                <a:solidFill>
                  <a:schemeClr val="tx2"/>
                </a:solidFill>
              </a:rPr>
              <a:t>patients</a:t>
            </a:r>
          </a:p>
          <a:p>
            <a:pPr eaLnBrk="1" hangingPunct="1"/>
            <a:r>
              <a:rPr lang="en-US" altLang="ar-SA" sz="2800" dirty="0">
                <a:solidFill>
                  <a:schemeClr val="tx2"/>
                </a:solidFill>
              </a:rPr>
              <a:t>Tuberculosis                             -       </a:t>
            </a:r>
            <a:r>
              <a:rPr lang="en-US" altLang="ar-SA" sz="2800" dirty="0" smtClean="0">
                <a:solidFill>
                  <a:schemeClr val="tx2"/>
                </a:solidFill>
              </a:rPr>
              <a:t>   7 </a:t>
            </a:r>
            <a:r>
              <a:rPr lang="en-US" altLang="ar-SA" sz="2800" dirty="0">
                <a:solidFill>
                  <a:schemeClr val="tx2"/>
                </a:solidFill>
              </a:rPr>
              <a:t>patients</a:t>
            </a:r>
          </a:p>
          <a:p>
            <a:pPr eaLnBrk="1" hangingPunct="1"/>
            <a:endParaRPr lang="en-US" altLang="ar-SA" sz="2800" dirty="0">
              <a:solidFill>
                <a:schemeClr val="tx2"/>
              </a:solidFill>
            </a:endParaRPr>
          </a:p>
        </p:txBody>
      </p:sp>
    </p:spTree>
    <p:extLst>
      <p:ext uri="{BB962C8B-B14F-4D97-AF65-F5344CB8AC3E}">
        <p14:creationId xmlns:p14="http://schemas.microsoft.com/office/powerpoint/2010/main" xmlns="" val="244480460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057400" y="533400"/>
            <a:ext cx="7772400" cy="1143000"/>
          </a:xfrm>
        </p:spPr>
        <p:txBody>
          <a:bodyPr/>
          <a:lstStyle/>
          <a:p>
            <a:pPr eaLnBrk="1" hangingPunct="1"/>
            <a:r>
              <a:rPr lang="en-US" altLang="ar-SA" sz="3200" u="sng"/>
              <a:t>RESULTS</a:t>
            </a:r>
            <a:br>
              <a:rPr lang="en-US" altLang="ar-SA" sz="3200" u="sng"/>
            </a:br>
            <a:r>
              <a:rPr lang="en-US" altLang="ar-SA" sz="3200"/>
              <a:t>Pancreatico-Biliary Disease</a:t>
            </a:r>
            <a:endParaRPr lang="en-US" altLang="en-US" sz="3200" u="sng"/>
          </a:p>
        </p:txBody>
      </p:sp>
      <p:graphicFrame>
        <p:nvGraphicFramePr>
          <p:cNvPr id="76803" name="Object 3"/>
          <p:cNvGraphicFramePr>
            <a:graphicFrameLocks noGrp="1" noChangeAspect="1"/>
          </p:cNvGraphicFramePr>
          <p:nvPr>
            <p:ph type="tbl" idx="1"/>
          </p:nvPr>
        </p:nvGraphicFramePr>
        <p:xfrm>
          <a:off x="2590800" y="2362201"/>
          <a:ext cx="7645400" cy="4251325"/>
        </p:xfrm>
        <a:graphic>
          <a:graphicData uri="http://schemas.openxmlformats.org/presentationml/2006/ole">
            <p:oleObj spid="_x0000_s90134" name="Document" r:id="rId4" imgW="7758684" imgH="4314444" progId="Word.Document.8">
              <p:embed/>
            </p:oleObj>
          </a:graphicData>
        </a:graphic>
      </p:graphicFrame>
    </p:spTree>
    <p:extLst>
      <p:ext uri="{BB962C8B-B14F-4D97-AF65-F5344CB8AC3E}">
        <p14:creationId xmlns:p14="http://schemas.microsoft.com/office/powerpoint/2010/main" xmlns="" val="2992580293"/>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133600" y="381000"/>
            <a:ext cx="7772400" cy="1143000"/>
          </a:xfrm>
        </p:spPr>
        <p:txBody>
          <a:bodyPr>
            <a:normAutofit fontScale="90000"/>
          </a:bodyPr>
          <a:lstStyle/>
          <a:p>
            <a:pPr eaLnBrk="1" hangingPunct="1"/>
            <a:r>
              <a:rPr lang="en-US" altLang="ar-SA" sz="4000" u="sng" dirty="0">
                <a:solidFill>
                  <a:srgbClr val="FFCC00"/>
                </a:solidFill>
              </a:rPr>
              <a:t/>
            </a:r>
            <a:br>
              <a:rPr lang="en-US" altLang="ar-SA" sz="4000" u="sng" dirty="0">
                <a:solidFill>
                  <a:srgbClr val="FFCC00"/>
                </a:solidFill>
              </a:rPr>
            </a:br>
            <a:r>
              <a:rPr lang="en-US" altLang="ar-SA" sz="3600" u="sng" dirty="0"/>
              <a:t>Malignant </a:t>
            </a:r>
            <a:r>
              <a:rPr lang="en-US" altLang="ar-SA" sz="3600" u="sng" dirty="0" smtClean="0"/>
              <a:t>Diseases 70 patients</a:t>
            </a:r>
            <a:endParaRPr lang="en-US" altLang="en-US" sz="3600" u="sng" dirty="0"/>
          </a:p>
        </p:txBody>
      </p:sp>
      <p:sp>
        <p:nvSpPr>
          <p:cNvPr id="78851" name="Rectangle 3"/>
          <p:cNvSpPr>
            <a:spLocks noGrp="1" noChangeArrowheads="1"/>
          </p:cNvSpPr>
          <p:nvPr>
            <p:ph type="body" idx="1"/>
          </p:nvPr>
        </p:nvSpPr>
        <p:spPr>
          <a:xfrm>
            <a:off x="2895600" y="2362200"/>
            <a:ext cx="6019800" cy="4114800"/>
          </a:xfrm>
        </p:spPr>
        <p:txBody>
          <a:bodyPr/>
          <a:lstStyle/>
          <a:p>
            <a:pPr eaLnBrk="1" hangingPunct="1">
              <a:lnSpc>
                <a:spcPct val="90000"/>
              </a:lnSpc>
            </a:pPr>
            <a:r>
              <a:rPr lang="en-US" altLang="ar-SA" sz="2000" b="1" dirty="0">
                <a:solidFill>
                  <a:schemeClr val="tx2"/>
                </a:solidFill>
              </a:rPr>
              <a:t>Lymphoma                         13 patients</a:t>
            </a:r>
          </a:p>
          <a:p>
            <a:pPr eaLnBrk="1" hangingPunct="1">
              <a:lnSpc>
                <a:spcPct val="90000"/>
              </a:lnSpc>
            </a:pPr>
            <a:r>
              <a:rPr lang="en-US" altLang="ar-SA" sz="2000" b="1" dirty="0">
                <a:solidFill>
                  <a:schemeClr val="tx2"/>
                </a:solidFill>
              </a:rPr>
              <a:t>Liver </a:t>
            </a:r>
            <a:r>
              <a:rPr lang="en-US" altLang="ar-SA" sz="2000" b="1" dirty="0" err="1">
                <a:solidFill>
                  <a:schemeClr val="tx2"/>
                </a:solidFill>
              </a:rPr>
              <a:t>secondaries</a:t>
            </a:r>
            <a:r>
              <a:rPr lang="en-US" altLang="ar-SA" sz="2000" b="1" dirty="0">
                <a:solidFill>
                  <a:schemeClr val="tx2"/>
                </a:solidFill>
              </a:rPr>
              <a:t>              12 patients</a:t>
            </a:r>
          </a:p>
          <a:p>
            <a:pPr eaLnBrk="1" hangingPunct="1">
              <a:lnSpc>
                <a:spcPct val="90000"/>
              </a:lnSpc>
            </a:pPr>
            <a:r>
              <a:rPr lang="en-US" altLang="ar-SA" sz="2000" b="1" dirty="0" err="1">
                <a:solidFill>
                  <a:srgbClr val="FF0000"/>
                </a:solidFill>
              </a:rPr>
              <a:t>Cholangiocarcinoma</a:t>
            </a:r>
            <a:r>
              <a:rPr lang="en-US" altLang="ar-SA" sz="2000" b="1" dirty="0">
                <a:solidFill>
                  <a:srgbClr val="FF0000"/>
                </a:solidFill>
              </a:rPr>
              <a:t>         11 patients</a:t>
            </a:r>
          </a:p>
          <a:p>
            <a:pPr eaLnBrk="1" hangingPunct="1">
              <a:lnSpc>
                <a:spcPct val="90000"/>
              </a:lnSpc>
            </a:pPr>
            <a:r>
              <a:rPr lang="en-US" altLang="ar-SA" sz="2000" b="1" dirty="0">
                <a:solidFill>
                  <a:schemeClr val="tx2"/>
                </a:solidFill>
              </a:rPr>
              <a:t>Ca. Colon                             8 patients</a:t>
            </a:r>
          </a:p>
          <a:p>
            <a:pPr eaLnBrk="1" hangingPunct="1">
              <a:lnSpc>
                <a:spcPct val="90000"/>
              </a:lnSpc>
            </a:pPr>
            <a:r>
              <a:rPr lang="en-US" altLang="ar-SA" sz="2000" b="1" dirty="0">
                <a:solidFill>
                  <a:schemeClr val="tx2"/>
                </a:solidFill>
              </a:rPr>
              <a:t>Ca. Stomach                        6 patients</a:t>
            </a:r>
          </a:p>
          <a:p>
            <a:pPr eaLnBrk="1" hangingPunct="1">
              <a:lnSpc>
                <a:spcPct val="90000"/>
              </a:lnSpc>
            </a:pPr>
            <a:r>
              <a:rPr lang="en-US" altLang="ar-SA" sz="2000" b="1" dirty="0">
                <a:solidFill>
                  <a:schemeClr val="tx2"/>
                </a:solidFill>
              </a:rPr>
              <a:t>Ca. Pancreas                       6 patients</a:t>
            </a:r>
          </a:p>
          <a:p>
            <a:pPr eaLnBrk="1" hangingPunct="1">
              <a:lnSpc>
                <a:spcPct val="90000"/>
              </a:lnSpc>
            </a:pPr>
            <a:r>
              <a:rPr lang="en-US" altLang="ar-SA" sz="2000" b="1" dirty="0" err="1">
                <a:solidFill>
                  <a:srgbClr val="FF0000"/>
                </a:solidFill>
              </a:rPr>
              <a:t>Hepatoma</a:t>
            </a:r>
            <a:r>
              <a:rPr lang="en-US" altLang="ar-SA" sz="2000" b="1" dirty="0">
                <a:solidFill>
                  <a:srgbClr val="FF0000"/>
                </a:solidFill>
              </a:rPr>
              <a:t>                           5 patients</a:t>
            </a:r>
          </a:p>
          <a:p>
            <a:pPr eaLnBrk="1" hangingPunct="1">
              <a:lnSpc>
                <a:spcPct val="90000"/>
              </a:lnSpc>
            </a:pPr>
            <a:r>
              <a:rPr lang="en-US" altLang="ar-SA" sz="2000" b="1" dirty="0" err="1">
                <a:solidFill>
                  <a:schemeClr val="tx2"/>
                </a:solidFill>
              </a:rPr>
              <a:t>Dissaminated</a:t>
            </a:r>
            <a:r>
              <a:rPr lang="en-US" altLang="ar-SA" sz="2000" b="1" dirty="0">
                <a:solidFill>
                  <a:schemeClr val="tx2"/>
                </a:solidFill>
              </a:rPr>
              <a:t> Ca.               5 patients</a:t>
            </a:r>
          </a:p>
          <a:p>
            <a:pPr eaLnBrk="1" hangingPunct="1">
              <a:lnSpc>
                <a:spcPct val="90000"/>
              </a:lnSpc>
            </a:pPr>
            <a:r>
              <a:rPr lang="en-US" altLang="ar-SA" sz="2000" b="1" dirty="0">
                <a:solidFill>
                  <a:schemeClr val="tx2"/>
                </a:solidFill>
              </a:rPr>
              <a:t>Malignant </a:t>
            </a:r>
            <a:r>
              <a:rPr lang="en-US" altLang="ar-SA" sz="2000" b="1" dirty="0" err="1">
                <a:solidFill>
                  <a:schemeClr val="tx2"/>
                </a:solidFill>
              </a:rPr>
              <a:t>Ascitis</a:t>
            </a:r>
            <a:r>
              <a:rPr lang="en-US" altLang="ar-SA" sz="2000" b="1" dirty="0">
                <a:solidFill>
                  <a:schemeClr val="tx2"/>
                </a:solidFill>
              </a:rPr>
              <a:t>               one patient</a:t>
            </a:r>
          </a:p>
          <a:p>
            <a:pPr eaLnBrk="1" hangingPunct="1">
              <a:lnSpc>
                <a:spcPct val="90000"/>
              </a:lnSpc>
            </a:pPr>
            <a:r>
              <a:rPr lang="en-US" altLang="ar-SA" sz="2000" b="1" dirty="0">
                <a:solidFill>
                  <a:schemeClr val="tx2"/>
                </a:solidFill>
              </a:rPr>
              <a:t>Ca. Esophagus                   one patient</a:t>
            </a:r>
          </a:p>
          <a:p>
            <a:pPr eaLnBrk="1" hangingPunct="1">
              <a:lnSpc>
                <a:spcPct val="90000"/>
              </a:lnSpc>
            </a:pPr>
            <a:r>
              <a:rPr lang="en-US" altLang="ar-SA" sz="2000" b="1" dirty="0">
                <a:solidFill>
                  <a:schemeClr val="tx2"/>
                </a:solidFill>
              </a:rPr>
              <a:t> </a:t>
            </a:r>
            <a:r>
              <a:rPr lang="en-US" altLang="ar-SA" sz="2000" b="1" u="sng" dirty="0">
                <a:solidFill>
                  <a:schemeClr val="tx2"/>
                </a:solidFill>
              </a:rPr>
              <a:t>Others                                2 patients</a:t>
            </a:r>
            <a:endParaRPr lang="en-US" altLang="ar-SA" sz="2000" b="1" dirty="0">
              <a:solidFill>
                <a:schemeClr val="tx2"/>
              </a:solidFill>
            </a:endParaRPr>
          </a:p>
          <a:p>
            <a:pPr eaLnBrk="1" hangingPunct="1">
              <a:lnSpc>
                <a:spcPct val="90000"/>
              </a:lnSpc>
            </a:pPr>
            <a:r>
              <a:rPr lang="en-US" altLang="ar-SA" sz="2000" b="1" dirty="0">
                <a:solidFill>
                  <a:schemeClr val="tx2"/>
                </a:solidFill>
              </a:rPr>
              <a:t>                                            (total=70)</a:t>
            </a:r>
            <a:endParaRPr lang="en-US" altLang="ar-SA" sz="2000" dirty="0">
              <a:solidFill>
                <a:schemeClr val="tx2"/>
              </a:solidFill>
            </a:endParaRPr>
          </a:p>
        </p:txBody>
      </p:sp>
    </p:spTree>
    <p:extLst>
      <p:ext uri="{BB962C8B-B14F-4D97-AF65-F5344CB8AC3E}">
        <p14:creationId xmlns:p14="http://schemas.microsoft.com/office/powerpoint/2010/main" xmlns="" val="25219622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ar-SA" sz="4000" u="sng"/>
              <a:t>Acute Liver Failure-</a:t>
            </a:r>
            <a:r>
              <a:rPr lang="en-US" altLang="ar-SA" sz="4000"/>
              <a:t>27 Patients</a:t>
            </a:r>
            <a:endParaRPr lang="en-US" altLang="en-US" sz="4000" u="sng"/>
          </a:p>
        </p:txBody>
      </p:sp>
      <p:sp>
        <p:nvSpPr>
          <p:cNvPr id="80899" name="Rectangle 3"/>
          <p:cNvSpPr>
            <a:spLocks noGrp="1" noChangeArrowheads="1"/>
          </p:cNvSpPr>
          <p:nvPr>
            <p:ph type="body" idx="1"/>
          </p:nvPr>
        </p:nvSpPr>
        <p:spPr/>
        <p:txBody>
          <a:bodyPr/>
          <a:lstStyle/>
          <a:p>
            <a:pPr eaLnBrk="1" hangingPunct="1"/>
            <a:r>
              <a:rPr lang="en-US" altLang="ar-SA" smtClean="0">
                <a:solidFill>
                  <a:srgbClr val="000066"/>
                </a:solidFill>
              </a:rPr>
              <a:t>Viral Hepatitis            HEV 5 Patients                                                         </a:t>
            </a:r>
          </a:p>
          <a:p>
            <a:pPr eaLnBrk="1" hangingPunct="1">
              <a:buFont typeface="Wingdings" panose="05000000000000000000" pitchFamily="2" charset="2"/>
              <a:buNone/>
            </a:pPr>
            <a:r>
              <a:rPr lang="en-US" altLang="ar-SA" smtClean="0">
                <a:solidFill>
                  <a:srgbClr val="000066"/>
                </a:solidFill>
              </a:rPr>
              <a:t>                                       HAV 4 Patients</a:t>
            </a:r>
          </a:p>
          <a:p>
            <a:pPr eaLnBrk="1" hangingPunct="1"/>
            <a:r>
              <a:rPr lang="en-US" altLang="ar-SA" smtClean="0">
                <a:solidFill>
                  <a:srgbClr val="000066"/>
                </a:solidFill>
              </a:rPr>
              <a:t>Drug Hepatitis(2patients)    Anti.T.B</a:t>
            </a:r>
          </a:p>
          <a:p>
            <a:pPr eaLnBrk="1" hangingPunct="1">
              <a:buFont typeface="Wingdings" panose="05000000000000000000" pitchFamily="2" charset="2"/>
              <a:buNone/>
            </a:pPr>
            <a:r>
              <a:rPr lang="en-US" altLang="ar-SA" smtClean="0">
                <a:solidFill>
                  <a:srgbClr val="000066"/>
                </a:solidFill>
              </a:rPr>
              <a:t>                                          Paracetamol</a:t>
            </a:r>
          </a:p>
          <a:p>
            <a:pPr eaLnBrk="1" hangingPunct="1"/>
            <a:r>
              <a:rPr lang="en-US" altLang="ar-SA" smtClean="0">
                <a:solidFill>
                  <a:srgbClr val="000066"/>
                </a:solidFill>
              </a:rPr>
              <a:t>Fatty Liver of Pregnancy  6 patients</a:t>
            </a:r>
          </a:p>
          <a:p>
            <a:pPr eaLnBrk="1" hangingPunct="1"/>
            <a:r>
              <a:rPr lang="en-US" altLang="ar-SA" smtClean="0">
                <a:solidFill>
                  <a:srgbClr val="000066"/>
                </a:solidFill>
              </a:rPr>
              <a:t>Undetermined                10 patients </a:t>
            </a:r>
          </a:p>
        </p:txBody>
      </p:sp>
    </p:spTree>
    <p:extLst>
      <p:ext uri="{BB962C8B-B14F-4D97-AF65-F5344CB8AC3E}">
        <p14:creationId xmlns:p14="http://schemas.microsoft.com/office/powerpoint/2010/main" xmlns="" val="269907256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UAE DATA ON LIVER CANCER</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solidFill>
                  <a:srgbClr val="FF0000"/>
                </a:solidFill>
              </a:rPr>
              <a:t>80</a:t>
            </a:r>
            <a:r>
              <a:rPr lang="en-US" dirty="0">
                <a:solidFill>
                  <a:srgbClr val="FF0000"/>
                </a:solidFill>
              </a:rPr>
              <a:t>% of the admissions were for late and very advanced disease </a:t>
            </a:r>
            <a:r>
              <a:rPr lang="en-US" dirty="0"/>
              <a:t>admitted mainly to the intensive care units.</a:t>
            </a:r>
          </a:p>
          <a:p>
            <a:pPr marL="0" indent="0">
              <a:buNone/>
            </a:pPr>
            <a:r>
              <a:rPr lang="en-US" dirty="0" smtClean="0">
                <a:solidFill>
                  <a:srgbClr val="00B050"/>
                </a:solidFill>
              </a:rPr>
              <a:t>There </a:t>
            </a:r>
            <a:r>
              <a:rPr lang="en-US" dirty="0">
                <a:solidFill>
                  <a:srgbClr val="00B050"/>
                </a:solidFill>
              </a:rPr>
              <a:t>was a need for surveillance for the following groups.</a:t>
            </a:r>
          </a:p>
          <a:p>
            <a:pPr lvl="2"/>
            <a:r>
              <a:rPr lang="en-US" sz="3200" dirty="0">
                <a:solidFill>
                  <a:srgbClr val="0070C0"/>
                </a:solidFill>
              </a:rPr>
              <a:t>All liver cirrhotic patients</a:t>
            </a:r>
          </a:p>
          <a:p>
            <a:pPr lvl="2"/>
            <a:r>
              <a:rPr lang="en-US" sz="3200" dirty="0">
                <a:solidFill>
                  <a:srgbClr val="0070C0"/>
                </a:solidFill>
              </a:rPr>
              <a:t>Non cirrhotic with Hepatitis B &amp; C/ Hemochromatosis</a:t>
            </a:r>
          </a:p>
          <a:p>
            <a:pPr lvl="2"/>
            <a:r>
              <a:rPr lang="en-US" sz="3200" dirty="0">
                <a:solidFill>
                  <a:srgbClr val="0070C0"/>
                </a:solidFill>
              </a:rPr>
              <a:t>NASH, including fatty liver and </a:t>
            </a:r>
            <a:r>
              <a:rPr lang="en-US" sz="3200" dirty="0" err="1">
                <a:solidFill>
                  <a:srgbClr val="0070C0"/>
                </a:solidFill>
              </a:rPr>
              <a:t>Steatohepatitis</a:t>
            </a:r>
            <a:r>
              <a:rPr lang="en-US" sz="3200" dirty="0">
                <a:solidFill>
                  <a:srgbClr val="0070C0"/>
                </a:solidFill>
              </a:rPr>
              <a:t> </a:t>
            </a:r>
          </a:p>
          <a:p>
            <a:pPr lvl="2"/>
            <a:endParaRPr lang="en-US" sz="3200" dirty="0">
              <a:solidFill>
                <a:srgbClr val="0070C0"/>
              </a:solidFill>
            </a:endParaRPr>
          </a:p>
        </p:txBody>
      </p:sp>
    </p:spTree>
    <p:extLst>
      <p:ext uri="{BB962C8B-B14F-4D97-AF65-F5344CB8AC3E}">
        <p14:creationId xmlns:p14="http://schemas.microsoft.com/office/powerpoint/2010/main" xmlns="" val="3888575771"/>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sz="2700" b="1"/>
              <a:t>MORPHOLOGIC CLASSIFICATION OF</a:t>
            </a:r>
            <a:br>
              <a:rPr lang="en-US" altLang="en-US" sz="2700" b="1"/>
            </a:br>
            <a:r>
              <a:rPr lang="en-US" altLang="en-US" sz="2700" b="1"/>
              <a:t>HYDATID LIVER CYSTS</a:t>
            </a:r>
            <a:endParaRPr lang="en-US" altLang="en-US" sz="2700"/>
          </a:p>
        </p:txBody>
      </p:sp>
      <p:sp>
        <p:nvSpPr>
          <p:cNvPr id="58371" name="Content Placeholder 2"/>
          <p:cNvSpPr>
            <a:spLocks noGrp="1"/>
          </p:cNvSpPr>
          <p:nvPr>
            <p:ph sz="half" idx="1"/>
          </p:nvPr>
        </p:nvSpPr>
        <p:spPr>
          <a:xfrm>
            <a:off x="3009900" y="2544366"/>
            <a:ext cx="3028950" cy="3394472"/>
          </a:xfrm>
        </p:spPr>
        <p:txBody>
          <a:bodyPr>
            <a:normAutofit fontScale="62500" lnSpcReduction="20000"/>
          </a:bodyPr>
          <a:lstStyle/>
          <a:p>
            <a:r>
              <a:rPr lang="en-GB" altLang="en-US" smtClean="0"/>
              <a:t>The ultrasound classiﬁcation described by Gharbi et al. </a:t>
            </a:r>
            <a:r>
              <a:rPr lang="en-US" altLang="en-US" smtClean="0">
                <a:solidFill>
                  <a:srgbClr val="FF0000"/>
                </a:solidFill>
              </a:rPr>
              <a:t>H.A. Gharbi (Tunisia), </a:t>
            </a:r>
            <a:r>
              <a:rPr lang="en-GB" altLang="en-US" smtClean="0"/>
              <a:t>Seems to be most widely accepted. </a:t>
            </a:r>
          </a:p>
          <a:p>
            <a:endParaRPr lang="en-GB" altLang="en-US" smtClean="0"/>
          </a:p>
          <a:p>
            <a:endParaRPr lang="en-GB" altLang="en-US" smtClean="0"/>
          </a:p>
          <a:p>
            <a:endParaRPr lang="en-GB" altLang="en-US" smtClean="0"/>
          </a:p>
          <a:p>
            <a:endParaRPr lang="en-GB" altLang="en-US" smtClean="0"/>
          </a:p>
          <a:p>
            <a:endParaRPr lang="en-GB" altLang="en-US" smtClean="0"/>
          </a:p>
          <a:p>
            <a:r>
              <a:rPr lang="en-US" altLang="en-US" smtClean="0"/>
              <a:t>Professor-Hassen Gharbi (Tunisia)</a:t>
            </a:r>
            <a:endParaRPr lang="en-GB" altLang="en-US" smtClean="0"/>
          </a:p>
          <a:p>
            <a:endParaRPr lang="en-GB" altLang="en-US" smtClean="0"/>
          </a:p>
          <a:p>
            <a:endParaRPr lang="en-US" altLang="en-US" smtClean="0"/>
          </a:p>
        </p:txBody>
      </p:sp>
      <p:pic>
        <p:nvPicPr>
          <p:cNvPr id="58372" name="Picture 2" descr="C:\Users\makki\Desktop\282583_155746037836869_762777_n[1].jpg"/>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a:xfrm>
            <a:off x="6394849" y="2544366"/>
            <a:ext cx="2545556" cy="3394472"/>
          </a:xfrm>
          <a:noFill/>
        </p:spPr>
      </p:pic>
    </p:spTree>
    <p:extLst>
      <p:ext uri="{BB962C8B-B14F-4D97-AF65-F5344CB8AC3E}">
        <p14:creationId xmlns:p14="http://schemas.microsoft.com/office/powerpoint/2010/main" xmlns="" val="294752140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sz="2025" dirty="0"/>
              <a:t>WHO Informal Working Group on </a:t>
            </a:r>
            <a:r>
              <a:rPr lang="en-GB" sz="2025" dirty="0" err="1"/>
              <a:t>Echinococcosis</a:t>
            </a:r>
            <a:r>
              <a:rPr lang="en-GB" sz="2025" dirty="0"/>
              <a:t> standardized ultrasound classification of </a:t>
            </a:r>
            <a:r>
              <a:rPr lang="en-GB" sz="2025" dirty="0" err="1"/>
              <a:t>echinococcal</a:t>
            </a:r>
            <a:r>
              <a:rPr lang="en-GB" sz="2025" dirty="0"/>
              <a:t> cysts</a:t>
            </a:r>
            <a:endParaRPr lang="en-US" dirty="0"/>
          </a:p>
        </p:txBody>
      </p:sp>
      <p:pic>
        <p:nvPicPr>
          <p:cNvPr id="61443" name="Picture 2" descr="C:\Users\makki\Desktop\hydatid files\hydatid 5.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3014664" y="2544367"/>
            <a:ext cx="6162675" cy="3243263"/>
          </a:xfrm>
        </p:spPr>
      </p:pic>
    </p:spTree>
    <p:extLst>
      <p:ext uri="{BB962C8B-B14F-4D97-AF65-F5344CB8AC3E}">
        <p14:creationId xmlns:p14="http://schemas.microsoft.com/office/powerpoint/2010/main" xmlns="" val="188707234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US" sz="2700" dirty="0" smtClean="0"/>
              <a:t>HERBAL EFFECTS ON THE LIVER</a:t>
            </a:r>
            <a:br>
              <a:rPr lang="en-US" sz="2700" dirty="0" smtClean="0"/>
            </a:br>
            <a:r>
              <a:rPr lang="en-US" sz="2700" dirty="0" smtClean="0"/>
              <a:t>Selected </a:t>
            </a:r>
            <a:r>
              <a:rPr lang="en-US" sz="2700" dirty="0"/>
              <a:t>data from our area</a:t>
            </a:r>
          </a:p>
        </p:txBody>
      </p:sp>
      <p:sp>
        <p:nvSpPr>
          <p:cNvPr id="149507" name="Rectangle 3"/>
          <p:cNvSpPr>
            <a:spLocks noGrp="1" noChangeArrowheads="1"/>
          </p:cNvSpPr>
          <p:nvPr>
            <p:ph type="body" idx="1"/>
          </p:nvPr>
        </p:nvSpPr>
        <p:spPr/>
        <p:txBody>
          <a:bodyPr>
            <a:normAutofit/>
          </a:bodyPr>
          <a:lstStyle/>
          <a:p>
            <a:pPr>
              <a:lnSpc>
                <a:spcPct val="90000"/>
              </a:lnSpc>
            </a:pPr>
            <a:r>
              <a:rPr lang="en-US" sz="2800" dirty="0"/>
              <a:t>IRAQ  40% of hepatitis  causes </a:t>
            </a:r>
            <a:r>
              <a:rPr lang="en-US" sz="2800" dirty="0" smtClean="0"/>
              <a:t>unknown ?  HERBAL</a:t>
            </a:r>
            <a:endParaRPr lang="en-US" sz="2800" dirty="0"/>
          </a:p>
          <a:p>
            <a:pPr>
              <a:lnSpc>
                <a:spcPct val="90000"/>
              </a:lnSpc>
              <a:buFontTx/>
              <a:buNone/>
            </a:pPr>
            <a:r>
              <a:rPr lang="en-US" sz="2800" dirty="0"/>
              <a:t>   </a:t>
            </a:r>
            <a:r>
              <a:rPr lang="en-US" sz="2800" dirty="0" err="1"/>
              <a:t>Veno</a:t>
            </a:r>
            <a:r>
              <a:rPr lang="en-US" sz="2800" dirty="0"/>
              <a:t> occlusive disease was reported from the middle of the country , the cause was </a:t>
            </a:r>
            <a:r>
              <a:rPr lang="en-US" sz="2800" dirty="0" err="1"/>
              <a:t>Crotalaia</a:t>
            </a:r>
            <a:r>
              <a:rPr lang="en-US" sz="2800" dirty="0"/>
              <a:t> &amp; </a:t>
            </a:r>
            <a:r>
              <a:rPr lang="en-US" sz="2800" dirty="0" err="1"/>
              <a:t>Senecium</a:t>
            </a:r>
            <a:endParaRPr lang="en-US" sz="2800" dirty="0"/>
          </a:p>
          <a:p>
            <a:pPr>
              <a:lnSpc>
                <a:spcPct val="90000"/>
              </a:lnSpc>
            </a:pPr>
            <a:r>
              <a:rPr lang="en-US" sz="2800" dirty="0"/>
              <a:t>Yemen Kat was blamed for hepatotoxicity</a:t>
            </a:r>
          </a:p>
          <a:p>
            <a:pPr>
              <a:lnSpc>
                <a:spcPct val="90000"/>
              </a:lnSpc>
              <a:buFontTx/>
              <a:buNone/>
            </a:pPr>
            <a:r>
              <a:rPr lang="en-US" sz="2800" dirty="0"/>
              <a:t>    The explanations were either contamination from </a:t>
            </a:r>
            <a:r>
              <a:rPr lang="en-US" sz="2800" dirty="0" err="1"/>
              <a:t>pestisides</a:t>
            </a:r>
            <a:r>
              <a:rPr lang="en-US" sz="2800" dirty="0"/>
              <a:t> or the </a:t>
            </a:r>
            <a:r>
              <a:rPr lang="en-US" sz="2800" dirty="0" err="1"/>
              <a:t>Qat</a:t>
            </a:r>
            <a:r>
              <a:rPr lang="en-US" sz="2800" dirty="0"/>
              <a:t> itself. </a:t>
            </a:r>
          </a:p>
          <a:p>
            <a:pPr>
              <a:lnSpc>
                <a:spcPct val="90000"/>
              </a:lnSpc>
            </a:pPr>
            <a:r>
              <a:rPr lang="en-US" sz="2800" dirty="0"/>
              <a:t>UAE Herbal medicines for obesity caused some cases of liver injury</a:t>
            </a:r>
          </a:p>
          <a:p>
            <a:pPr>
              <a:lnSpc>
                <a:spcPct val="90000"/>
              </a:lnSpc>
              <a:buFontTx/>
              <a:buNone/>
            </a:pPr>
            <a:r>
              <a:rPr lang="en-US" sz="2800" dirty="0"/>
              <a:t>    cases of liver injury occurred due to herbal remedies for obesity, herbs were adulterated by medications.</a:t>
            </a:r>
          </a:p>
          <a:p>
            <a:pPr>
              <a:lnSpc>
                <a:spcPct val="90000"/>
              </a:lnSpc>
            </a:pPr>
            <a:r>
              <a:rPr lang="en-US" sz="2800" dirty="0"/>
              <a:t>Clinics for weight reduction use herbal drugs mixed with  other drugs</a:t>
            </a:r>
          </a:p>
        </p:txBody>
      </p:sp>
    </p:spTree>
    <p:extLst>
      <p:ext uri="{BB962C8B-B14F-4D97-AF65-F5344CB8AC3E}">
        <p14:creationId xmlns:p14="http://schemas.microsoft.com/office/powerpoint/2010/main" xmlns="" val="253650310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normAutofit fontScale="90000"/>
          </a:bodyPr>
          <a:lstStyle/>
          <a:p>
            <a:r>
              <a:rPr lang="en-US" dirty="0" smtClean="0"/>
              <a:t>Herbal treatment for migraine</a:t>
            </a:r>
            <a:br>
              <a:rPr lang="en-US" dirty="0" smtClean="0"/>
            </a:br>
            <a:r>
              <a:rPr lang="en-US" dirty="0" smtClean="0"/>
              <a:t>treated by </a:t>
            </a:r>
            <a:r>
              <a:rPr lang="en-US" dirty="0" err="1" smtClean="0"/>
              <a:t>Dr</a:t>
            </a:r>
            <a:r>
              <a:rPr lang="en-US" dirty="0" smtClean="0"/>
              <a:t> GOOGLE</a:t>
            </a:r>
            <a:endParaRPr lang="en-US" dirty="0"/>
          </a:p>
        </p:txBody>
      </p:sp>
      <p:sp>
        <p:nvSpPr>
          <p:cNvPr id="193539" name="Rectangle 3"/>
          <p:cNvSpPr>
            <a:spLocks noGrp="1" noChangeArrowheads="1"/>
          </p:cNvSpPr>
          <p:nvPr>
            <p:ph type="body" idx="1"/>
          </p:nvPr>
        </p:nvSpPr>
        <p:spPr/>
        <p:txBody>
          <a:bodyPr>
            <a:normAutofit/>
          </a:bodyPr>
          <a:lstStyle/>
          <a:p>
            <a:r>
              <a:rPr lang="en-US" sz="2700" b="1" dirty="0"/>
              <a:t>L.W  a 46 years old German lady married</a:t>
            </a:r>
            <a:r>
              <a:rPr lang="en-US" sz="2700" dirty="0"/>
              <a:t> </a:t>
            </a:r>
            <a:r>
              <a:rPr lang="en-US" sz="2700" b="1" dirty="0"/>
              <a:t>with 2 children, the youngest is 16 years</a:t>
            </a:r>
            <a:r>
              <a:rPr lang="en-US" sz="2700" dirty="0"/>
              <a:t>.</a:t>
            </a:r>
            <a:endParaRPr lang="en-US" sz="2700" b="1" dirty="0"/>
          </a:p>
          <a:p>
            <a:r>
              <a:rPr lang="en-US" sz="2700" b="1" dirty="0"/>
              <a:t>Long history of migraine, </a:t>
            </a:r>
            <a:r>
              <a:rPr lang="en-US" sz="2700" b="1" dirty="0" smtClean="0"/>
              <a:t> GOOGLE SEARCH</a:t>
            </a:r>
          </a:p>
          <a:p>
            <a:pPr>
              <a:buFontTx/>
              <a:buNone/>
            </a:pPr>
            <a:r>
              <a:rPr lang="en-US" sz="2700" b="1" dirty="0" smtClean="0"/>
              <a:t>she </a:t>
            </a:r>
            <a:r>
              <a:rPr lang="en-US" sz="2700" b="1" dirty="0"/>
              <a:t>self treated herself through internet search for herbal medication for migraine which was claimed to be natural and harmless.</a:t>
            </a:r>
            <a:r>
              <a:rPr lang="en-US" sz="2700" dirty="0"/>
              <a:t> </a:t>
            </a:r>
            <a:r>
              <a:rPr lang="en-US" sz="2800" b="1" dirty="0"/>
              <a:t>Acute hepatitis induced by herbal </a:t>
            </a:r>
          </a:p>
          <a:p>
            <a:pPr>
              <a:buFontTx/>
              <a:buNone/>
            </a:pPr>
            <a:r>
              <a:rPr lang="en-US" sz="2800" b="1" dirty="0"/>
              <a:t>medication for migraine </a:t>
            </a:r>
            <a:r>
              <a:rPr lang="en-US" sz="2800" b="1" dirty="0" smtClean="0"/>
              <a:t>BUTTERBUR </a:t>
            </a:r>
            <a:r>
              <a:rPr lang="en-US" sz="4800" b="1" dirty="0" smtClean="0"/>
              <a:t>( </a:t>
            </a:r>
            <a:r>
              <a:rPr lang="en-US" sz="4800" b="1" dirty="0" err="1"/>
              <a:t>petadolex</a:t>
            </a:r>
            <a:r>
              <a:rPr lang="en-US" sz="4800" b="1" dirty="0"/>
              <a:t>)</a:t>
            </a:r>
            <a:endParaRPr lang="en-US" sz="4800" dirty="0"/>
          </a:p>
          <a:p>
            <a:endParaRPr lang="en-US" sz="2700" dirty="0" smtClean="0"/>
          </a:p>
          <a:p>
            <a:endParaRPr lang="en-US" sz="2700" dirty="0"/>
          </a:p>
        </p:txBody>
      </p:sp>
    </p:spTree>
    <p:extLst>
      <p:ext uri="{BB962C8B-B14F-4D97-AF65-F5344CB8AC3E}">
        <p14:creationId xmlns:p14="http://schemas.microsoft.com/office/powerpoint/2010/main" xmlns="" val="259765408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normAutofit fontScale="90000"/>
          </a:bodyPr>
          <a:lstStyle/>
          <a:p>
            <a:r>
              <a:rPr lang="en-US" sz="3000" dirty="0" smtClean="0">
                <a:solidFill>
                  <a:srgbClr val="FF0000"/>
                </a:solidFill>
              </a:rPr>
              <a:t>DR GOOGLE</a:t>
            </a:r>
            <a:br>
              <a:rPr lang="en-US" sz="3000" dirty="0" smtClean="0">
                <a:solidFill>
                  <a:srgbClr val="FF0000"/>
                </a:solidFill>
              </a:rPr>
            </a:br>
            <a:r>
              <a:rPr lang="en-US" sz="3000" dirty="0" smtClean="0">
                <a:solidFill>
                  <a:srgbClr val="FF0000"/>
                </a:solidFill>
              </a:rPr>
              <a:t>Internet </a:t>
            </a:r>
            <a:r>
              <a:rPr lang="en-US" sz="3000" dirty="0">
                <a:solidFill>
                  <a:srgbClr val="FF0000"/>
                </a:solidFill>
              </a:rPr>
              <a:t>search by the patient</a:t>
            </a:r>
            <a:br>
              <a:rPr lang="en-US" sz="3000" dirty="0">
                <a:solidFill>
                  <a:srgbClr val="FF0000"/>
                </a:solidFill>
              </a:rPr>
            </a:br>
            <a:r>
              <a:rPr lang="en-US" sz="3000" dirty="0">
                <a:solidFill>
                  <a:srgbClr val="FF0000"/>
                </a:solidFill>
              </a:rPr>
              <a:t>preventive treatment of migraine</a:t>
            </a:r>
          </a:p>
        </p:txBody>
      </p:sp>
      <p:sp>
        <p:nvSpPr>
          <p:cNvPr id="211971" name="Rectangle 3"/>
          <p:cNvSpPr>
            <a:spLocks noGrp="1" noChangeArrowheads="1"/>
          </p:cNvSpPr>
          <p:nvPr>
            <p:ph type="body" idx="1"/>
          </p:nvPr>
        </p:nvSpPr>
        <p:spPr>
          <a:ln w="76200">
            <a:solidFill>
              <a:schemeClr val="tx1"/>
            </a:solidFill>
          </a:ln>
        </p:spPr>
        <p:txBody>
          <a:bodyPr>
            <a:normAutofit/>
          </a:bodyPr>
          <a:lstStyle/>
          <a:p>
            <a:pPr>
              <a:lnSpc>
                <a:spcPct val="80000"/>
              </a:lnSpc>
              <a:buFontTx/>
              <a:buNone/>
            </a:pPr>
            <a:r>
              <a:rPr lang="en-US" sz="2100" u="sng" dirty="0">
                <a:hlinkClick r:id="rId3"/>
              </a:rPr>
              <a:t> ANTIHYPERTENSIVES</a:t>
            </a:r>
            <a:r>
              <a:rPr lang="en-US" sz="2100" u="sng" dirty="0"/>
              <a:t> </a:t>
            </a:r>
            <a:r>
              <a:rPr lang="en-US" sz="2100" u="sng" dirty="0">
                <a:hlinkClick r:id="rId3"/>
              </a:rPr>
              <a:t>Beta blockers</a:t>
            </a:r>
            <a:r>
              <a:rPr lang="en-US" sz="2100" u="sng" dirty="0"/>
              <a:t> </a:t>
            </a:r>
            <a:r>
              <a:rPr lang="en-US" sz="2100" u="sng" dirty="0">
                <a:hlinkClick r:id="rId3"/>
              </a:rPr>
              <a:t>Calcium channel blockers</a:t>
            </a:r>
            <a:r>
              <a:rPr lang="en-US" sz="2100" u="sng" dirty="0"/>
              <a:t> </a:t>
            </a:r>
            <a:r>
              <a:rPr lang="en-US" sz="2100" u="sng" dirty="0">
                <a:hlinkClick r:id="rId3"/>
              </a:rPr>
              <a:t>ACE inhibitors/ARBs</a:t>
            </a:r>
            <a:r>
              <a:rPr lang="en-US" sz="2100" u="sng" dirty="0"/>
              <a:t> </a:t>
            </a:r>
          </a:p>
          <a:p>
            <a:pPr>
              <a:lnSpc>
                <a:spcPct val="80000"/>
              </a:lnSpc>
              <a:buFontTx/>
              <a:buNone/>
            </a:pPr>
            <a:r>
              <a:rPr lang="en-US" sz="2100" u="sng" dirty="0">
                <a:hlinkClick r:id="rId3"/>
              </a:rPr>
              <a:t>ANTIDEPRESSANTS</a:t>
            </a:r>
            <a:r>
              <a:rPr lang="en-US" sz="2100" u="sng" dirty="0"/>
              <a:t> </a:t>
            </a:r>
          </a:p>
          <a:p>
            <a:pPr>
              <a:lnSpc>
                <a:spcPct val="80000"/>
              </a:lnSpc>
              <a:buFontTx/>
              <a:buNone/>
            </a:pPr>
            <a:r>
              <a:rPr lang="en-US" sz="2100" u="sng" dirty="0">
                <a:hlinkClick r:id="rId3"/>
              </a:rPr>
              <a:t>ANTICONVULSANTS</a:t>
            </a:r>
            <a:r>
              <a:rPr lang="en-US" sz="2100" u="sng" dirty="0"/>
              <a:t> </a:t>
            </a:r>
            <a:r>
              <a:rPr lang="en-US" sz="2100" u="sng" dirty="0">
                <a:hlinkClick r:id="rId3"/>
              </a:rPr>
              <a:t>Valproate</a:t>
            </a:r>
            <a:r>
              <a:rPr lang="en-US" sz="2100" u="sng" dirty="0"/>
              <a:t> </a:t>
            </a:r>
            <a:r>
              <a:rPr lang="en-US" sz="2100" u="sng" dirty="0">
                <a:hlinkClick r:id="rId3"/>
              </a:rPr>
              <a:t>Gabapentin</a:t>
            </a:r>
            <a:r>
              <a:rPr lang="en-US" sz="2100" u="sng" dirty="0"/>
              <a:t> </a:t>
            </a:r>
            <a:r>
              <a:rPr lang="en-US" sz="2100" u="sng" dirty="0" err="1">
                <a:hlinkClick r:id="rId3"/>
              </a:rPr>
              <a:t>Topiramate</a:t>
            </a:r>
            <a:endParaRPr lang="en-US" sz="2100" u="sng" dirty="0"/>
          </a:p>
          <a:p>
            <a:pPr marL="0" indent="0">
              <a:lnSpc>
                <a:spcPct val="80000"/>
              </a:lnSpc>
              <a:buNone/>
            </a:pPr>
            <a:r>
              <a:rPr lang="en-US" sz="2100" u="sng" dirty="0">
                <a:hlinkClick r:id="rId3"/>
              </a:rPr>
              <a:t>OTHER AGENTS</a:t>
            </a:r>
            <a:r>
              <a:rPr lang="en-US" sz="2100" u="sng" dirty="0"/>
              <a:t> </a:t>
            </a:r>
          </a:p>
          <a:p>
            <a:pPr>
              <a:lnSpc>
                <a:spcPct val="80000"/>
              </a:lnSpc>
            </a:pPr>
            <a:r>
              <a:rPr lang="en-US" sz="2100" u="sng" dirty="0">
                <a:hlinkClick r:id="rId3"/>
              </a:rPr>
              <a:t>Botulinum toxin</a:t>
            </a:r>
            <a:endParaRPr lang="en-US" sz="2100" u="sng" dirty="0"/>
          </a:p>
          <a:p>
            <a:pPr>
              <a:lnSpc>
                <a:spcPct val="80000"/>
              </a:lnSpc>
            </a:pPr>
            <a:r>
              <a:rPr lang="en-US" sz="2400" b="1" u="sng" dirty="0">
                <a:effectLst>
                  <a:outerShdw blurRad="38100" dist="38100" dir="2700000" algn="tl">
                    <a:srgbClr val="000000"/>
                  </a:outerShdw>
                </a:effectLst>
              </a:rPr>
              <a:t> </a:t>
            </a:r>
            <a:r>
              <a:rPr lang="en-US" sz="2400" b="1" u="sng" dirty="0">
                <a:effectLst>
                  <a:outerShdw blurRad="38100" dist="38100" dir="2700000" algn="tl">
                    <a:srgbClr val="000000"/>
                  </a:outerShdw>
                </a:effectLst>
                <a:hlinkClick r:id="rId3"/>
              </a:rPr>
              <a:t>Butterbur</a:t>
            </a:r>
            <a:r>
              <a:rPr lang="en-US" sz="2400" b="1" u="sng" dirty="0">
                <a:effectLst>
                  <a:outerShdw blurRad="38100" dist="38100" dir="2700000" algn="tl">
                    <a:srgbClr val="000000"/>
                  </a:outerShdw>
                </a:effectLst>
              </a:rPr>
              <a:t> (</a:t>
            </a:r>
            <a:r>
              <a:rPr lang="en-US" sz="2400" b="1" u="sng" dirty="0" err="1">
                <a:effectLst>
                  <a:outerShdw blurRad="38100" dist="38100" dir="2700000" algn="tl">
                    <a:srgbClr val="000000"/>
                  </a:outerShdw>
                </a:effectLst>
              </a:rPr>
              <a:t>petadolex</a:t>
            </a:r>
            <a:r>
              <a:rPr lang="en-US" sz="2400" b="1" u="sng" dirty="0">
                <a:effectLst>
                  <a:outerShdw blurRad="38100" dist="38100" dir="2700000" algn="tl">
                    <a:srgbClr val="000000"/>
                  </a:outerShdw>
                </a:effectLst>
              </a:rPr>
              <a:t>)was chosen</a:t>
            </a:r>
          </a:p>
          <a:p>
            <a:pPr>
              <a:lnSpc>
                <a:spcPct val="80000"/>
              </a:lnSpc>
            </a:pPr>
            <a:r>
              <a:rPr lang="en-US" sz="2100" u="sng" dirty="0">
                <a:hlinkClick r:id="rId3"/>
              </a:rPr>
              <a:t>Coenzyme Q10</a:t>
            </a:r>
            <a:r>
              <a:rPr lang="en-US" sz="2100" u="sng" dirty="0"/>
              <a:t> </a:t>
            </a:r>
            <a:r>
              <a:rPr lang="en-US" sz="2100" u="sng" dirty="0">
                <a:hlinkClick r:id="rId3"/>
              </a:rPr>
              <a:t>Feverfew</a:t>
            </a:r>
            <a:r>
              <a:rPr lang="en-US" sz="2100" u="sng" dirty="0"/>
              <a:t> </a:t>
            </a:r>
            <a:r>
              <a:rPr lang="en-US" sz="2100" u="sng" dirty="0" err="1">
                <a:hlinkClick r:id="rId3"/>
              </a:rPr>
              <a:t>Methysergide</a:t>
            </a:r>
            <a:r>
              <a:rPr lang="en-US" sz="2100" u="sng" dirty="0"/>
              <a:t> </a:t>
            </a:r>
            <a:r>
              <a:rPr lang="en-US" sz="2100" u="sng" dirty="0" err="1">
                <a:hlinkClick r:id="rId3"/>
              </a:rPr>
              <a:t>Nonsteroidal</a:t>
            </a:r>
            <a:r>
              <a:rPr lang="en-US" sz="2100" u="sng" dirty="0">
                <a:hlinkClick r:id="rId3"/>
              </a:rPr>
              <a:t> </a:t>
            </a:r>
            <a:r>
              <a:rPr lang="en-US" sz="2100" u="sng" dirty="0" err="1">
                <a:hlinkClick r:id="rId3"/>
              </a:rPr>
              <a:t>antiinflammatory</a:t>
            </a:r>
            <a:r>
              <a:rPr lang="en-US" sz="2100" u="sng" dirty="0">
                <a:hlinkClick r:id="rId3"/>
              </a:rPr>
              <a:t> drugs</a:t>
            </a:r>
            <a:r>
              <a:rPr lang="en-US" sz="2100" u="sng" dirty="0"/>
              <a:t> </a:t>
            </a:r>
          </a:p>
          <a:p>
            <a:pPr>
              <a:lnSpc>
                <a:spcPct val="80000"/>
              </a:lnSpc>
            </a:pPr>
            <a:r>
              <a:rPr lang="en-US" sz="2100" u="sng" dirty="0">
                <a:hlinkClick r:id="rId3"/>
              </a:rPr>
              <a:t>Opioids</a:t>
            </a:r>
            <a:r>
              <a:rPr lang="en-US" sz="2100" u="sng" dirty="0"/>
              <a:t> </a:t>
            </a:r>
            <a:r>
              <a:rPr lang="en-US" sz="2100" u="sng" dirty="0">
                <a:hlinkClick r:id="rId3"/>
              </a:rPr>
              <a:t>Riboflavin</a:t>
            </a:r>
            <a:endParaRPr lang="en-US" sz="2100" u="sng" dirty="0"/>
          </a:p>
        </p:txBody>
      </p:sp>
      <p:sp>
        <p:nvSpPr>
          <p:cNvPr id="211975" name="Line 7"/>
          <p:cNvSpPr>
            <a:spLocks noChangeShapeType="1"/>
          </p:cNvSpPr>
          <p:nvPr/>
        </p:nvSpPr>
        <p:spPr bwMode="auto">
          <a:xfrm flipV="1">
            <a:off x="4872039" y="3914776"/>
            <a:ext cx="4535487" cy="161925"/>
          </a:xfrm>
          <a:prstGeom prst="line">
            <a:avLst/>
          </a:prstGeom>
          <a:noFill/>
          <a:ln w="9525">
            <a:solidFill>
              <a:schemeClr val="tx1"/>
            </a:solidFill>
            <a:round/>
            <a:headEnd/>
            <a:tailEnd type="triangle" w="med" len="med"/>
          </a:ln>
          <a:effectLst/>
        </p:spPr>
        <p:txBody>
          <a:bodyPr/>
          <a:lstStyle/>
          <a:p>
            <a:endParaRPr lang="en-US"/>
          </a:p>
        </p:txBody>
      </p:sp>
    </p:spTree>
    <p:extLst>
      <p:ext uri="{BB962C8B-B14F-4D97-AF65-F5344CB8AC3E}">
        <p14:creationId xmlns:p14="http://schemas.microsoft.com/office/powerpoint/2010/main" xmlns="" val="3086514573"/>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sz="half" idx="1"/>
          </p:nvPr>
        </p:nvPicPr>
        <p:blipFill>
          <a:blip r:embed="rId2"/>
          <a:stretch>
            <a:fillRect/>
          </a:stretch>
        </p:blipFill>
        <p:spPr>
          <a:xfrm>
            <a:off x="1686420" y="2119574"/>
            <a:ext cx="3231160" cy="3487214"/>
          </a:xfrm>
          <a:prstGeom prst="rect">
            <a:avLst/>
          </a:prstGeom>
        </p:spPr>
      </p:pic>
      <p:pic>
        <p:nvPicPr>
          <p:cNvPr id="7" name="Content Placeholder 6"/>
          <p:cNvPicPr>
            <a:picLocks noGrp="1" noChangeAspect="1"/>
          </p:cNvPicPr>
          <p:nvPr>
            <p:ph sz="half" idx="2"/>
          </p:nvPr>
        </p:nvPicPr>
        <p:blipFill>
          <a:blip r:embed="rId3"/>
          <a:stretch>
            <a:fillRect/>
          </a:stretch>
        </p:blipFill>
        <p:spPr>
          <a:xfrm>
            <a:off x="6335554" y="1705010"/>
            <a:ext cx="5108891" cy="4316342"/>
          </a:xfrm>
          <a:prstGeom prst="rect">
            <a:avLst/>
          </a:prstGeom>
        </p:spPr>
      </p:pic>
    </p:spTree>
    <p:extLst>
      <p:ext uri="{BB962C8B-B14F-4D97-AF65-F5344CB8AC3E}">
        <p14:creationId xmlns:p14="http://schemas.microsoft.com/office/powerpoint/2010/main" xmlns="" val="2012465932"/>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PETADOLEX</a:t>
            </a:r>
            <a:endParaRPr lang="en-US" dirty="0"/>
          </a:p>
        </p:txBody>
      </p:sp>
      <p:pic>
        <p:nvPicPr>
          <p:cNvPr id="5" name="Content Placeholder 4"/>
          <p:cNvPicPr>
            <a:picLocks noGrp="1" noChangeAspect="1"/>
          </p:cNvPicPr>
          <p:nvPr>
            <p:ph sz="quarter" idx="1"/>
          </p:nvPr>
        </p:nvPicPr>
        <p:blipFill>
          <a:blip r:embed="rId2"/>
          <a:stretch>
            <a:fillRect/>
          </a:stretch>
        </p:blipFill>
        <p:spPr>
          <a:xfrm>
            <a:off x="2438400" y="1920479"/>
            <a:ext cx="3956552" cy="2280047"/>
          </a:xfrm>
          <a:prstGeom prst="rect">
            <a:avLst/>
          </a:prstGeom>
        </p:spPr>
      </p:pic>
      <p:pic>
        <p:nvPicPr>
          <p:cNvPr id="6" name="Content Placeholder 5"/>
          <p:cNvPicPr>
            <a:picLocks noGrp="1" noChangeAspect="1"/>
          </p:cNvPicPr>
          <p:nvPr>
            <p:ph sz="quarter" idx="2"/>
          </p:nvPr>
        </p:nvPicPr>
        <p:blipFill>
          <a:blip r:embed="rId3"/>
          <a:stretch>
            <a:fillRect/>
          </a:stretch>
        </p:blipFill>
        <p:spPr>
          <a:xfrm>
            <a:off x="6489502" y="1920479"/>
            <a:ext cx="3317677" cy="3317677"/>
          </a:xfrm>
          <a:prstGeom prst="rect">
            <a:avLst/>
          </a:prstGeom>
        </p:spPr>
      </p:pic>
      <p:pic>
        <p:nvPicPr>
          <p:cNvPr id="3" name="Picture 2"/>
          <p:cNvPicPr>
            <a:picLocks noChangeAspect="1"/>
          </p:cNvPicPr>
          <p:nvPr/>
        </p:nvPicPr>
        <p:blipFill>
          <a:blip r:embed="rId4" cstate="print"/>
          <a:stretch>
            <a:fillRect/>
          </a:stretch>
        </p:blipFill>
        <p:spPr>
          <a:xfrm>
            <a:off x="4035058" y="4414838"/>
            <a:ext cx="2219667" cy="2219667"/>
          </a:xfrm>
          <a:prstGeom prst="rect">
            <a:avLst/>
          </a:prstGeom>
        </p:spPr>
      </p:pic>
      <p:pic>
        <p:nvPicPr>
          <p:cNvPr id="4" name="Picture 3"/>
          <p:cNvPicPr>
            <a:picLocks noChangeAspect="1"/>
          </p:cNvPicPr>
          <p:nvPr/>
        </p:nvPicPr>
        <p:blipFill>
          <a:blip r:embed="rId5" cstate="print"/>
          <a:stretch>
            <a:fillRect/>
          </a:stretch>
        </p:blipFill>
        <p:spPr>
          <a:xfrm>
            <a:off x="8231449" y="5214067"/>
            <a:ext cx="1575730" cy="1183719"/>
          </a:xfrm>
          <a:prstGeom prst="rect">
            <a:avLst/>
          </a:prstGeom>
        </p:spPr>
      </p:pic>
    </p:spTree>
    <p:extLst>
      <p:ext uri="{BB962C8B-B14F-4D97-AF65-F5344CB8AC3E}">
        <p14:creationId xmlns:p14="http://schemas.microsoft.com/office/powerpoint/2010/main" xmlns="" val="177011151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normAutofit/>
          </a:bodyPr>
          <a:lstStyle/>
          <a:p>
            <a:r>
              <a:rPr lang="en-US" sz="3000"/>
              <a:t>Laboratory tests</a:t>
            </a:r>
            <a:br>
              <a:rPr lang="en-US" sz="3000"/>
            </a:br>
            <a:r>
              <a:rPr lang="en-US" sz="3000"/>
              <a:t>18/10/2006</a:t>
            </a:r>
          </a:p>
        </p:txBody>
      </p:sp>
      <p:sp>
        <p:nvSpPr>
          <p:cNvPr id="201731" name="Rectangle 3"/>
          <p:cNvSpPr>
            <a:spLocks noGrp="1" noChangeArrowheads="1"/>
          </p:cNvSpPr>
          <p:nvPr>
            <p:ph type="body" idx="1"/>
          </p:nvPr>
        </p:nvSpPr>
        <p:spPr/>
        <p:txBody>
          <a:bodyPr>
            <a:noAutofit/>
          </a:bodyPr>
          <a:lstStyle/>
          <a:p>
            <a:pPr>
              <a:lnSpc>
                <a:spcPct val="80000"/>
              </a:lnSpc>
              <a:buFontTx/>
              <a:buNone/>
            </a:pPr>
            <a:r>
              <a:rPr lang="en-US" b="1" dirty="0"/>
              <a:t>Liver functions	</a:t>
            </a:r>
          </a:p>
          <a:p>
            <a:pPr>
              <a:lnSpc>
                <a:spcPct val="80000"/>
              </a:lnSpc>
            </a:pPr>
            <a:r>
              <a:rPr lang="en-US" b="1" dirty="0"/>
              <a:t>ALT    1630</a:t>
            </a:r>
          </a:p>
          <a:p>
            <a:pPr>
              <a:lnSpc>
                <a:spcPct val="80000"/>
              </a:lnSpc>
            </a:pPr>
            <a:r>
              <a:rPr lang="en-US" b="1" dirty="0"/>
              <a:t>SGOT  394</a:t>
            </a:r>
          </a:p>
          <a:p>
            <a:pPr>
              <a:lnSpc>
                <a:spcPct val="80000"/>
              </a:lnSpc>
            </a:pPr>
            <a:r>
              <a:rPr lang="en-US" b="1" dirty="0" err="1"/>
              <a:t>Alk</a:t>
            </a:r>
            <a:r>
              <a:rPr lang="en-US" b="1" dirty="0"/>
              <a:t> Phosphatase 268</a:t>
            </a:r>
          </a:p>
          <a:p>
            <a:pPr>
              <a:lnSpc>
                <a:spcPct val="80000"/>
              </a:lnSpc>
            </a:pPr>
            <a:r>
              <a:rPr lang="en-US" b="1" dirty="0"/>
              <a:t>Gamma GT   187</a:t>
            </a:r>
          </a:p>
          <a:p>
            <a:pPr>
              <a:lnSpc>
                <a:spcPct val="80000"/>
              </a:lnSpc>
            </a:pPr>
            <a:r>
              <a:rPr lang="en-US" b="1" dirty="0"/>
              <a:t>Bilirubin   total 8.2 </a:t>
            </a:r>
            <a:r>
              <a:rPr lang="en-US" b="1" dirty="0" err="1"/>
              <a:t>mgm</a:t>
            </a:r>
            <a:r>
              <a:rPr lang="en-US" b="1" dirty="0"/>
              <a:t>/dl    direct 6.8</a:t>
            </a:r>
          </a:p>
          <a:p>
            <a:pPr>
              <a:lnSpc>
                <a:spcPct val="80000"/>
              </a:lnSpc>
            </a:pPr>
            <a:r>
              <a:rPr lang="en-US" b="1" dirty="0"/>
              <a:t>Albumin 3.9 grams</a:t>
            </a:r>
          </a:p>
          <a:p>
            <a:pPr>
              <a:lnSpc>
                <a:spcPct val="80000"/>
              </a:lnSpc>
              <a:buFontTx/>
              <a:buNone/>
            </a:pPr>
            <a:r>
              <a:rPr lang="en-US" b="1" dirty="0"/>
              <a:t>Renal function  </a:t>
            </a:r>
          </a:p>
          <a:p>
            <a:pPr>
              <a:lnSpc>
                <a:spcPct val="80000"/>
              </a:lnSpc>
            </a:pPr>
            <a:r>
              <a:rPr lang="en-US" b="1" dirty="0"/>
              <a:t>Urea 11, Creatinine 0.5</a:t>
            </a:r>
          </a:p>
          <a:p>
            <a:pPr marL="0" indent="0">
              <a:lnSpc>
                <a:spcPct val="80000"/>
              </a:lnSpc>
              <a:buNone/>
            </a:pPr>
            <a:endParaRPr lang="en-US" b="1" dirty="0"/>
          </a:p>
        </p:txBody>
      </p:sp>
    </p:spTree>
    <p:extLst>
      <p:ext uri="{BB962C8B-B14F-4D97-AF65-F5344CB8AC3E}">
        <p14:creationId xmlns:p14="http://schemas.microsoft.com/office/powerpoint/2010/main" xmlns="" val="2905510487"/>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endParaRPr lang="en-US"/>
          </a:p>
        </p:txBody>
      </p:sp>
      <p:sp>
        <p:nvSpPr>
          <p:cNvPr id="207875" name="Rectangle 3"/>
          <p:cNvSpPr>
            <a:spLocks noGrp="1" noChangeArrowheads="1"/>
          </p:cNvSpPr>
          <p:nvPr>
            <p:ph type="body" idx="1"/>
          </p:nvPr>
        </p:nvSpPr>
        <p:spPr/>
        <p:txBody>
          <a:bodyPr/>
          <a:lstStyle/>
          <a:p>
            <a:r>
              <a:rPr lang="en-US" sz="3300" b="1" u="sng" dirty="0"/>
              <a:t>Markedly improved over the following 4 weeks and back to normal 30 days later.</a:t>
            </a:r>
          </a:p>
          <a:p>
            <a:endParaRPr lang="en-US" dirty="0"/>
          </a:p>
        </p:txBody>
      </p:sp>
    </p:spTree>
    <p:extLst>
      <p:ext uri="{BB962C8B-B14F-4D97-AF65-F5344CB8AC3E}">
        <p14:creationId xmlns:p14="http://schemas.microsoft.com/office/powerpoint/2010/main" xmlns="" val="1435084758"/>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r>
              <a:rPr lang="en-US" dirty="0"/>
              <a:t>Kath and </a:t>
            </a:r>
            <a:r>
              <a:rPr lang="en-US" dirty="0" err="1"/>
              <a:t>kath</a:t>
            </a:r>
            <a:r>
              <a:rPr lang="en-US" dirty="0"/>
              <a:t> chewing</a:t>
            </a:r>
          </a:p>
        </p:txBody>
      </p:sp>
      <p:sp>
        <p:nvSpPr>
          <p:cNvPr id="260099" name="Rectangle 3"/>
          <p:cNvSpPr>
            <a:spLocks noGrp="1" noChangeArrowheads="1"/>
          </p:cNvSpPr>
          <p:nvPr>
            <p:ph type="body" sz="half" idx="1"/>
          </p:nvPr>
        </p:nvSpPr>
        <p:spPr/>
        <p:txBody>
          <a:bodyPr>
            <a:normAutofit/>
          </a:bodyPr>
          <a:lstStyle/>
          <a:p>
            <a:r>
              <a:rPr lang="en-US" sz="2400" dirty="0"/>
              <a:t>80% of  Yemenis use Kath</a:t>
            </a:r>
          </a:p>
          <a:p>
            <a:r>
              <a:rPr lang="en-US" sz="2400" dirty="0"/>
              <a:t>20% of acute hepatitis in Yemen is associated with Kat or pesticides used </a:t>
            </a:r>
          </a:p>
          <a:p>
            <a:r>
              <a:rPr lang="en-US" sz="2400" dirty="0" err="1"/>
              <a:t>Cathinone</a:t>
            </a:r>
            <a:r>
              <a:rPr lang="en-US" sz="2400" dirty="0"/>
              <a:t> has structural similarity with amphetamine, and both share common </a:t>
            </a:r>
            <a:r>
              <a:rPr lang="en-US" sz="2400" dirty="0" err="1"/>
              <a:t>pharmacodynamic</a:t>
            </a:r>
            <a:r>
              <a:rPr lang="en-US" sz="2400" dirty="0"/>
              <a:t> features</a:t>
            </a:r>
          </a:p>
        </p:txBody>
      </p:sp>
      <p:graphicFrame>
        <p:nvGraphicFramePr>
          <p:cNvPr id="260100" name="Object 4"/>
          <p:cNvGraphicFramePr>
            <a:graphicFrameLocks noGrp="1" noChangeAspect="1"/>
          </p:cNvGraphicFramePr>
          <p:nvPr>
            <p:ph sz="half" idx="2"/>
          </p:nvPr>
        </p:nvGraphicFramePr>
        <p:xfrm>
          <a:off x="6172200" y="2772967"/>
          <a:ext cx="4038600" cy="1963340"/>
        </p:xfrm>
        <a:graphic>
          <a:graphicData uri="http://schemas.openxmlformats.org/presentationml/2006/ole">
            <p:oleObj spid="_x0000_s75820" name="Bitmap Image" r:id="rId4" imgW="5609524" imgH="3638095" progId="PBrush">
              <p:embed/>
            </p:oleObj>
          </a:graphicData>
        </a:graphic>
      </p:graphicFrame>
      <p:pic>
        <p:nvPicPr>
          <p:cNvPr id="260101" name="Picture 5" descr="KHAT"/>
          <p:cNvPicPr>
            <a:picLocks noChangeAspect="1" noChangeArrowheads="1"/>
          </p:cNvPicPr>
          <p:nvPr/>
        </p:nvPicPr>
        <p:blipFill>
          <a:blip r:embed="rId5" cstate="print"/>
          <a:srcRect/>
          <a:stretch>
            <a:fillRect/>
          </a:stretch>
        </p:blipFill>
        <p:spPr bwMode="auto">
          <a:xfrm>
            <a:off x="2438402" y="4171950"/>
            <a:ext cx="3217863" cy="1828800"/>
          </a:xfrm>
          <a:prstGeom prst="rect">
            <a:avLst/>
          </a:prstGeom>
          <a:noFill/>
        </p:spPr>
      </p:pic>
      <p:sp>
        <p:nvSpPr>
          <p:cNvPr id="260102" name="Rectangle 6"/>
          <p:cNvSpPr>
            <a:spLocks noChangeArrowheads="1"/>
          </p:cNvSpPr>
          <p:nvPr/>
        </p:nvSpPr>
        <p:spPr bwMode="auto">
          <a:xfrm>
            <a:off x="7608889" y="3050382"/>
            <a:ext cx="1655762" cy="648891"/>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xmlns="" val="3357920846"/>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endParaRPr lang="en-US"/>
          </a:p>
        </p:txBody>
      </p:sp>
      <p:sp>
        <p:nvSpPr>
          <p:cNvPr id="262147" name="Rectangle 3"/>
          <p:cNvSpPr>
            <a:spLocks noGrp="1" noChangeArrowheads="1"/>
          </p:cNvSpPr>
          <p:nvPr>
            <p:ph type="body" sz="half" idx="1"/>
          </p:nvPr>
        </p:nvSpPr>
        <p:spPr/>
        <p:txBody>
          <a:bodyPr/>
          <a:lstStyle/>
          <a:p>
            <a:r>
              <a:rPr lang="en-US" sz="3000" dirty="0" err="1"/>
              <a:t>Khat</a:t>
            </a:r>
            <a:r>
              <a:rPr lang="en-US" sz="3000" dirty="0"/>
              <a:t> a growing concern even in the UK</a:t>
            </a:r>
          </a:p>
        </p:txBody>
      </p:sp>
      <p:sp>
        <p:nvSpPr>
          <p:cNvPr id="262148" name="Rectangle 4"/>
          <p:cNvSpPr>
            <a:spLocks noGrp="1" noChangeArrowheads="1"/>
          </p:cNvSpPr>
          <p:nvPr>
            <p:ph sz="half" idx="2"/>
          </p:nvPr>
        </p:nvSpPr>
        <p:spPr/>
        <p:txBody>
          <a:bodyPr/>
          <a:lstStyle/>
          <a:p>
            <a:endParaRPr lang="en-US" sz="2100"/>
          </a:p>
        </p:txBody>
      </p:sp>
      <p:pic>
        <p:nvPicPr>
          <p:cNvPr id="262149" name="Picture 5" descr="report_qat1"/>
          <p:cNvPicPr>
            <a:picLocks noChangeAspect="1" noChangeArrowheads="1"/>
          </p:cNvPicPr>
          <p:nvPr/>
        </p:nvPicPr>
        <p:blipFill>
          <a:blip r:embed="rId3"/>
          <a:srcRect/>
          <a:stretch>
            <a:fillRect/>
          </a:stretch>
        </p:blipFill>
        <p:spPr bwMode="auto">
          <a:xfrm>
            <a:off x="6096000" y="2343150"/>
            <a:ext cx="4114800" cy="2457450"/>
          </a:xfrm>
          <a:prstGeom prst="rect">
            <a:avLst/>
          </a:prstGeom>
          <a:noFill/>
        </p:spPr>
      </p:pic>
    </p:spTree>
    <p:extLst>
      <p:ext uri="{BB962C8B-B14F-4D97-AF65-F5344CB8AC3E}">
        <p14:creationId xmlns:p14="http://schemas.microsoft.com/office/powerpoint/2010/main" xmlns="" val="225646762"/>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b="1" dirty="0"/>
              <a:t/>
            </a:r>
            <a:br>
              <a:rPr lang="en-US" sz="2700" b="1" dirty="0"/>
            </a:br>
            <a:r>
              <a:rPr lang="en-US" sz="2700" b="1" dirty="0" err="1"/>
              <a:t>Hepatobiliary</a:t>
            </a:r>
            <a:r>
              <a:rPr lang="en-US" sz="2700" b="1" dirty="0"/>
              <a:t> manifestations of inflammatory bowel disease</a:t>
            </a:r>
            <a:endParaRPr lang="en-US" sz="2700" dirty="0">
              <a:latin typeface="Arial Rounded MT Bold" pitchFamily="34" charset="0"/>
              <a:ea typeface="Arial Unicode MS" pitchFamily="34" charset="-128"/>
              <a:cs typeface="Arial Unicode MS" pitchFamily="34" charset="-128"/>
            </a:endParaRPr>
          </a:p>
        </p:txBody>
      </p:sp>
      <p:sp>
        <p:nvSpPr>
          <p:cNvPr id="3" name="Content Placeholder 2"/>
          <p:cNvSpPr>
            <a:spLocks noGrp="1"/>
          </p:cNvSpPr>
          <p:nvPr>
            <p:ph sz="quarter" idx="1"/>
          </p:nvPr>
        </p:nvSpPr>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038850" y="3371850"/>
            <a:ext cx="114300" cy="114300"/>
          </a:xfrm>
          <a:prstGeom prst="rect">
            <a:avLst/>
          </a:prstGeom>
        </p:spPr>
      </p:pic>
      <p:sp>
        <p:nvSpPr>
          <p:cNvPr id="5" name="Content Placeholder 4"/>
          <p:cNvSpPr>
            <a:spLocks noGrp="1"/>
          </p:cNvSpPr>
          <p:nvPr>
            <p:ph sz="quarter" idx="2"/>
          </p:nvPr>
        </p:nvSpPr>
        <p:spPr/>
        <p:txBody>
          <a:bodyPr>
            <a:normAutofit/>
          </a:bodyPr>
          <a:lstStyle/>
          <a:p>
            <a:endParaRPr lang="en-US" dirty="0"/>
          </a:p>
        </p:txBody>
      </p:sp>
    </p:spTree>
    <p:extLst>
      <p:ext uri="{BB962C8B-B14F-4D97-AF65-F5344CB8AC3E}">
        <p14:creationId xmlns:p14="http://schemas.microsoft.com/office/powerpoint/2010/main" xmlns="" val="2195164949"/>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1800" b="1" dirty="0"/>
              <a:t>CASE   STUDY </a:t>
            </a:r>
            <a:br>
              <a:rPr lang="en-GB" sz="1800" b="1" dirty="0"/>
            </a:br>
            <a:r>
              <a:rPr lang="en-US" sz="1800" b="1" dirty="0"/>
              <a:t>A FEMALE PATIENT WITH ELEVATED LIVER ENZYMES AND COLITIS</a:t>
            </a:r>
            <a:endParaRPr lang="en-GB" sz="1800" b="1" dirty="0"/>
          </a:p>
        </p:txBody>
      </p:sp>
      <p:sp>
        <p:nvSpPr>
          <p:cNvPr id="3" name="Content Placeholder 2"/>
          <p:cNvSpPr>
            <a:spLocks noGrp="1"/>
          </p:cNvSpPr>
          <p:nvPr>
            <p:ph idx="1"/>
          </p:nvPr>
        </p:nvSpPr>
        <p:spPr/>
        <p:txBody>
          <a:bodyPr>
            <a:normAutofit/>
          </a:bodyPr>
          <a:lstStyle/>
          <a:p>
            <a:r>
              <a:rPr lang="en-GB" dirty="0" smtClean="0"/>
              <a:t>48 years old </a:t>
            </a:r>
            <a:r>
              <a:rPr lang="en-GB" dirty="0"/>
              <a:t>I</a:t>
            </a:r>
            <a:r>
              <a:rPr lang="en-GB" dirty="0" smtClean="0"/>
              <a:t>raqi female </a:t>
            </a:r>
          </a:p>
          <a:p>
            <a:r>
              <a:rPr lang="en-GB" dirty="0" smtClean="0"/>
              <a:t>Referred with</a:t>
            </a:r>
          </a:p>
          <a:p>
            <a:pPr marL="385763" indent="-385763"/>
            <a:r>
              <a:rPr lang="en-GB" dirty="0" smtClean="0"/>
              <a:t>18 months bariatric surgery-sleeve gastroplasty-25 kg </a:t>
            </a:r>
            <a:r>
              <a:rPr lang="en-GB" dirty="0" err="1" smtClean="0"/>
              <a:t>wt</a:t>
            </a:r>
            <a:r>
              <a:rPr lang="en-GB" dirty="0" smtClean="0"/>
              <a:t> loss.</a:t>
            </a:r>
          </a:p>
          <a:p>
            <a:pPr marL="385763" indent="-385763"/>
            <a:r>
              <a:rPr lang="en-GB" dirty="0" smtClean="0"/>
              <a:t>Discovered elevated liver enzymes</a:t>
            </a:r>
          </a:p>
          <a:p>
            <a:pPr marL="385763" indent="-385763"/>
            <a:r>
              <a:rPr lang="en-GB" dirty="0" smtClean="0"/>
              <a:t>Vague discomfort right upper quadrant</a:t>
            </a:r>
          </a:p>
          <a:p>
            <a:pPr marL="385763" indent="-385763"/>
            <a:r>
              <a:rPr lang="en-GB" dirty="0" smtClean="0"/>
              <a:t>Normal bowel habits</a:t>
            </a:r>
          </a:p>
          <a:p>
            <a:pPr marL="385763" indent="-385763"/>
            <a:r>
              <a:rPr lang="en-GB" dirty="0" err="1" smtClean="0"/>
              <a:t>Arhralgia</a:t>
            </a:r>
            <a:r>
              <a:rPr lang="en-GB" dirty="0" smtClean="0"/>
              <a:t>-low </a:t>
            </a:r>
            <a:r>
              <a:rPr lang="en-GB" dirty="0" err="1" smtClean="0"/>
              <a:t>backacke</a:t>
            </a:r>
            <a:endParaRPr lang="en-GB" dirty="0" smtClean="0"/>
          </a:p>
          <a:p>
            <a:endParaRPr lang="en-GB" dirty="0" smtClean="0"/>
          </a:p>
          <a:p>
            <a:endParaRPr lang="en-GB" dirty="0"/>
          </a:p>
        </p:txBody>
      </p:sp>
    </p:spTree>
    <p:extLst>
      <p:ext uri="{BB962C8B-B14F-4D97-AF65-F5344CB8AC3E}">
        <p14:creationId xmlns:p14="http://schemas.microsoft.com/office/powerpoint/2010/main" xmlns="" val="3190731453"/>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SLEEVE GASTRIC SURGERY</a:t>
            </a:r>
            <a:endParaRPr lang="en-GB" dirty="0"/>
          </a:p>
        </p:txBody>
      </p:sp>
      <p:pic>
        <p:nvPicPr>
          <p:cNvPr id="1026" name="Picture 2" descr="C:\Users\makki\Desktop\sleeve_gastro.jpg"/>
          <p:cNvPicPr>
            <a:picLocks noGrp="1" noChangeAspect="1" noChangeArrowheads="1"/>
          </p:cNvPicPr>
          <p:nvPr>
            <p:ph idx="1"/>
          </p:nvPr>
        </p:nvPicPr>
        <p:blipFill>
          <a:blip r:embed="rId2" cstate="print"/>
          <a:srcRect/>
          <a:stretch>
            <a:fillRect/>
          </a:stretch>
        </p:blipFill>
        <p:spPr bwMode="auto">
          <a:xfrm>
            <a:off x="3671889" y="1171699"/>
            <a:ext cx="4586286" cy="5478788"/>
          </a:xfrm>
          <a:prstGeom prst="rect">
            <a:avLst/>
          </a:prstGeom>
          <a:noFill/>
        </p:spPr>
      </p:pic>
    </p:spTree>
    <p:extLst>
      <p:ext uri="{BB962C8B-B14F-4D97-AF65-F5344CB8AC3E}">
        <p14:creationId xmlns:p14="http://schemas.microsoft.com/office/powerpoint/2010/main" xmlns="" val="160455283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LOST 25 KG IN 18 MONTHS</a:t>
            </a:r>
            <a:endParaRPr lang="en-GB" dirty="0"/>
          </a:p>
        </p:txBody>
      </p:sp>
      <p:sp>
        <p:nvSpPr>
          <p:cNvPr id="3" name="Content Placeholder 2"/>
          <p:cNvSpPr>
            <a:spLocks noGrp="1"/>
          </p:cNvSpPr>
          <p:nvPr>
            <p:ph idx="1"/>
          </p:nvPr>
        </p:nvSpPr>
        <p:spPr/>
        <p:txBody>
          <a:bodyPr/>
          <a:lstStyle/>
          <a:p>
            <a:pPr>
              <a:buNone/>
            </a:pPr>
            <a:r>
              <a:rPr lang="en-GB" dirty="0" smtClean="0"/>
              <a:t>MANAGEMENT IN DUBAI</a:t>
            </a:r>
          </a:p>
          <a:p>
            <a:r>
              <a:rPr lang="en-GB" dirty="0" smtClean="0"/>
              <a:t>FATTY LIVER</a:t>
            </a:r>
          </a:p>
          <a:p>
            <a:r>
              <a:rPr lang="en-GB" dirty="0" smtClean="0"/>
              <a:t>AUTO IMMUNE HEPATITIS</a:t>
            </a:r>
          </a:p>
          <a:p>
            <a:endParaRPr lang="en-GB" dirty="0" smtClean="0"/>
          </a:p>
          <a:p>
            <a:r>
              <a:rPr lang="en-GB" dirty="0" smtClean="0"/>
              <a:t>STARTED </a:t>
            </a:r>
          </a:p>
          <a:p>
            <a:r>
              <a:rPr lang="en-GB" dirty="0" smtClean="0"/>
              <a:t>PREDNISOLONE 20 MGM, IMURAN 100 MGM</a:t>
            </a:r>
            <a:endParaRPr lang="en-GB" dirty="0"/>
          </a:p>
        </p:txBody>
      </p:sp>
    </p:spTree>
    <p:extLst>
      <p:ext uri="{BB962C8B-B14F-4D97-AF65-F5344CB8AC3E}">
        <p14:creationId xmlns:p14="http://schemas.microsoft.com/office/powerpoint/2010/main" xmlns="" val="2311494793"/>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INVESTIGATIONS -DUBAI</a:t>
            </a:r>
            <a:endParaRPr lang="en-GB" dirty="0"/>
          </a:p>
        </p:txBody>
      </p:sp>
      <p:sp>
        <p:nvSpPr>
          <p:cNvPr id="3" name="Content Placeholder 2"/>
          <p:cNvSpPr>
            <a:spLocks noGrp="1"/>
          </p:cNvSpPr>
          <p:nvPr>
            <p:ph idx="1"/>
          </p:nvPr>
        </p:nvSpPr>
        <p:spPr>
          <a:xfrm>
            <a:off x="409575" y="1857376"/>
            <a:ext cx="10972800" cy="4525963"/>
          </a:xfrm>
        </p:spPr>
        <p:txBody>
          <a:bodyPr>
            <a:normAutofit fontScale="92500" lnSpcReduction="20000"/>
          </a:bodyPr>
          <a:lstStyle/>
          <a:p>
            <a:r>
              <a:rPr lang="en-GB" dirty="0" smtClean="0"/>
              <a:t>MRI MRCP-</a:t>
            </a:r>
            <a:r>
              <a:rPr lang="en-GB" dirty="0" err="1" smtClean="0"/>
              <a:t>Inconlusive</a:t>
            </a:r>
            <a:r>
              <a:rPr lang="en-GB" dirty="0" smtClean="0"/>
              <a:t>-</a:t>
            </a:r>
          </a:p>
          <a:p>
            <a:r>
              <a:rPr lang="en-GB" dirty="0" smtClean="0"/>
              <a:t>U/s-fatty liver and </a:t>
            </a:r>
            <a:r>
              <a:rPr lang="en-GB" dirty="0" err="1" smtClean="0"/>
              <a:t>ct</a:t>
            </a:r>
            <a:r>
              <a:rPr lang="en-GB" dirty="0" smtClean="0"/>
              <a:t> scan</a:t>
            </a:r>
          </a:p>
          <a:p>
            <a:r>
              <a:rPr lang="en-GB" dirty="0" smtClean="0"/>
              <a:t>Suspected lymph nodes  </a:t>
            </a:r>
            <a:r>
              <a:rPr lang="en-GB" dirty="0" err="1" smtClean="0"/>
              <a:t>perigastric</a:t>
            </a:r>
            <a:r>
              <a:rPr lang="en-GB" dirty="0" smtClean="0"/>
              <a:t> ?</a:t>
            </a:r>
          </a:p>
          <a:p>
            <a:r>
              <a:rPr lang="en-GB" dirty="0" smtClean="0"/>
              <a:t>? inflammatory</a:t>
            </a:r>
          </a:p>
          <a:p>
            <a:r>
              <a:rPr lang="en-GB" dirty="0" smtClean="0"/>
              <a:t>ALT 70</a:t>
            </a:r>
          </a:p>
          <a:p>
            <a:r>
              <a:rPr lang="en-GB" dirty="0" smtClean="0"/>
              <a:t>ALP  320</a:t>
            </a:r>
          </a:p>
          <a:p>
            <a:r>
              <a:rPr lang="en-GB" dirty="0" smtClean="0"/>
              <a:t>GGT 380</a:t>
            </a:r>
          </a:p>
          <a:p>
            <a:r>
              <a:rPr lang="en-GB" dirty="0" smtClean="0"/>
              <a:t>ANA  1/80 N  40</a:t>
            </a:r>
          </a:p>
          <a:p>
            <a:r>
              <a:rPr lang="en-GB" dirty="0" smtClean="0"/>
              <a:t>ASM AB 1/40 N 10</a:t>
            </a:r>
            <a:endParaRPr lang="en-GB" dirty="0"/>
          </a:p>
        </p:txBody>
      </p:sp>
    </p:spTree>
    <p:extLst>
      <p:ext uri="{BB962C8B-B14F-4D97-AF65-F5344CB8AC3E}">
        <p14:creationId xmlns:p14="http://schemas.microsoft.com/office/powerpoint/2010/main" xmlns="" val="706338826"/>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EVALUATION IN DUBAI</a:t>
            </a:r>
            <a:endParaRPr lang="en-GB" dirty="0"/>
          </a:p>
        </p:txBody>
      </p:sp>
      <p:sp>
        <p:nvSpPr>
          <p:cNvPr id="3" name="Content Placeholder 2"/>
          <p:cNvSpPr>
            <a:spLocks noGrp="1"/>
          </p:cNvSpPr>
          <p:nvPr>
            <p:ph idx="1"/>
          </p:nvPr>
        </p:nvSpPr>
        <p:spPr/>
        <p:txBody>
          <a:bodyPr/>
          <a:lstStyle/>
          <a:p>
            <a:r>
              <a:rPr lang="en-GB" dirty="0" smtClean="0"/>
              <a:t>Labelled as autoimmune hepatitis based on  low </a:t>
            </a:r>
            <a:r>
              <a:rPr lang="en-GB" dirty="0" err="1" smtClean="0"/>
              <a:t>titer</a:t>
            </a:r>
            <a:r>
              <a:rPr lang="en-GB" dirty="0" smtClean="0"/>
              <a:t>  ANA </a:t>
            </a:r>
            <a:r>
              <a:rPr lang="en-GB" dirty="0" err="1" smtClean="0"/>
              <a:t>positivity,positve</a:t>
            </a:r>
            <a:r>
              <a:rPr lang="en-GB" dirty="0" smtClean="0"/>
              <a:t> anti smooth ab</a:t>
            </a:r>
          </a:p>
          <a:p>
            <a:r>
              <a:rPr lang="en-GB" dirty="0" smtClean="0"/>
              <a:t>POSITIVE  p ANCA</a:t>
            </a:r>
          </a:p>
          <a:p>
            <a:r>
              <a:rPr lang="en-GB" dirty="0" smtClean="0"/>
              <a:t>Very high </a:t>
            </a:r>
            <a:r>
              <a:rPr lang="en-GB" dirty="0" err="1" smtClean="0"/>
              <a:t>iIGE</a:t>
            </a:r>
            <a:r>
              <a:rPr lang="en-GB" dirty="0" smtClean="0"/>
              <a:t> over 3000</a:t>
            </a:r>
            <a:endParaRPr lang="en-GB" dirty="0"/>
          </a:p>
        </p:txBody>
      </p:sp>
    </p:spTree>
    <p:extLst>
      <p:ext uri="{BB962C8B-B14F-4D97-AF65-F5344CB8AC3E}">
        <p14:creationId xmlns:p14="http://schemas.microsoft.com/office/powerpoint/2010/main" xmlns="" val="3093298709"/>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INITIAL EVALUATION</a:t>
            </a:r>
            <a:endParaRPr lang="en-GB" dirty="0"/>
          </a:p>
        </p:txBody>
      </p:sp>
      <p:sp>
        <p:nvSpPr>
          <p:cNvPr id="3" name="Content Placeholder 2"/>
          <p:cNvSpPr>
            <a:spLocks noGrp="1"/>
          </p:cNvSpPr>
          <p:nvPr>
            <p:ph idx="1"/>
          </p:nvPr>
        </p:nvSpPr>
        <p:spPr/>
        <p:txBody>
          <a:bodyPr>
            <a:normAutofit/>
          </a:bodyPr>
          <a:lstStyle/>
          <a:p>
            <a:r>
              <a:rPr lang="en-GB" sz="2700" b="1" u="sng" dirty="0"/>
              <a:t>DETAILED HISTORY</a:t>
            </a:r>
          </a:p>
          <a:p>
            <a:r>
              <a:rPr lang="en-GB" sz="2700" dirty="0" smtClean="0"/>
              <a:t>Uncle  ulcerative colitis</a:t>
            </a:r>
          </a:p>
          <a:p>
            <a:r>
              <a:rPr lang="en-GB" sz="2700" dirty="0" smtClean="0"/>
              <a:t>F.H -diabetes strong</a:t>
            </a:r>
          </a:p>
          <a:p>
            <a:r>
              <a:rPr lang="en-GB" sz="2700" dirty="0" smtClean="0"/>
              <a:t>Gestational diabetes</a:t>
            </a:r>
          </a:p>
          <a:p>
            <a:r>
              <a:rPr lang="en-GB" sz="2700" dirty="0" smtClean="0"/>
              <a:t>Ulcerative colitis  1996 treated irregularly for 1 year with </a:t>
            </a:r>
            <a:r>
              <a:rPr lang="en-GB" sz="2700" dirty="0" err="1" smtClean="0"/>
              <a:t>salazopyrine</a:t>
            </a:r>
            <a:r>
              <a:rPr lang="en-GB" sz="2700" dirty="0" smtClean="0"/>
              <a:t> and stopped </a:t>
            </a:r>
            <a:r>
              <a:rPr lang="en-GB" sz="2700" dirty="0" err="1" smtClean="0"/>
              <a:t>evere</a:t>
            </a:r>
            <a:r>
              <a:rPr lang="en-GB" sz="2700" dirty="0" smtClean="0"/>
              <a:t> since</a:t>
            </a:r>
            <a:endParaRPr lang="en-GB" sz="2700" dirty="0"/>
          </a:p>
        </p:txBody>
      </p:sp>
    </p:spTree>
    <p:extLst>
      <p:ext uri="{BB962C8B-B14F-4D97-AF65-F5344CB8AC3E}">
        <p14:creationId xmlns:p14="http://schemas.microsoft.com/office/powerpoint/2010/main" xmlns="" val="60821418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MRI MRCP INCONCLUSIVE</a:t>
            </a:r>
            <a:endParaRPr lang="en-US" dirty="0"/>
          </a:p>
        </p:txBody>
      </p:sp>
      <p:pic>
        <p:nvPicPr>
          <p:cNvPr id="5" name="Content Placeholder 4"/>
          <p:cNvPicPr>
            <a:picLocks noGrp="1" noChangeAspect="1"/>
          </p:cNvPicPr>
          <p:nvPr>
            <p:ph sz="half" idx="1"/>
          </p:nvPr>
        </p:nvPicPr>
        <p:blipFill>
          <a:blip r:embed="rId2" cstate="print"/>
          <a:stretch>
            <a:fillRect/>
          </a:stretch>
        </p:blipFill>
        <p:spPr>
          <a:xfrm>
            <a:off x="609600" y="2349563"/>
            <a:ext cx="5384800" cy="3027236"/>
          </a:xfrm>
          <a:prstGeom prst="rect">
            <a:avLst/>
          </a:prstGeom>
        </p:spPr>
      </p:pic>
      <p:pic>
        <p:nvPicPr>
          <p:cNvPr id="6" name="Content Placeholder 5"/>
          <p:cNvPicPr>
            <a:picLocks noGrp="1" noChangeAspect="1"/>
          </p:cNvPicPr>
          <p:nvPr>
            <p:ph sz="half" idx="2"/>
          </p:nvPr>
        </p:nvPicPr>
        <p:blipFill>
          <a:blip r:embed="rId3"/>
          <a:stretch>
            <a:fillRect/>
          </a:stretch>
        </p:blipFill>
        <p:spPr>
          <a:xfrm>
            <a:off x="6197600" y="2351086"/>
            <a:ext cx="5384800" cy="3024190"/>
          </a:xfrm>
          <a:prstGeom prst="rect">
            <a:avLst/>
          </a:prstGeom>
        </p:spPr>
      </p:pic>
    </p:spTree>
    <p:extLst>
      <p:ext uri="{BB962C8B-B14F-4D97-AF65-F5344CB8AC3E}">
        <p14:creationId xmlns:p14="http://schemas.microsoft.com/office/powerpoint/2010/main" xmlns="" val="1873808673"/>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ERCP</a:t>
            </a:r>
            <a:endParaRPr lang="en-US" dirty="0"/>
          </a:p>
        </p:txBody>
      </p:sp>
      <p:sp>
        <p:nvSpPr>
          <p:cNvPr id="3" name="Content Placeholder 2"/>
          <p:cNvSpPr>
            <a:spLocks noGrp="1"/>
          </p:cNvSpPr>
          <p:nvPr>
            <p:ph sz="half" idx="1"/>
          </p:nvPr>
        </p:nvSpPr>
        <p:spPr/>
        <p:txBody>
          <a:bodyPr/>
          <a:lstStyle/>
          <a:p>
            <a:r>
              <a:rPr lang="en-GB" dirty="0"/>
              <a:t>DOMINANT STRICTURE RIGHT HEPATIC DUCT</a:t>
            </a:r>
          </a:p>
          <a:p>
            <a:r>
              <a:rPr lang="en-GB" dirty="0"/>
              <a:t>DIAGNOSIS</a:t>
            </a:r>
          </a:p>
          <a:p>
            <a:r>
              <a:rPr lang="en-GB" dirty="0"/>
              <a:t>?? CHOLANGIO CARCINOMA-BIOPSY  COULD NOT BE TAKEN –TIGHT STRICTURE</a:t>
            </a:r>
          </a:p>
          <a:p>
            <a:r>
              <a:rPr lang="en-GB" dirty="0"/>
              <a:t>BRUSH AND FLUID CYTOLOGY-</a:t>
            </a:r>
          </a:p>
          <a:p>
            <a:r>
              <a:rPr lang="en-GB" dirty="0"/>
              <a:t>NO MALIGNANT CELLS</a:t>
            </a:r>
          </a:p>
          <a:p>
            <a:endParaRPr lang="en-US" dirty="0"/>
          </a:p>
        </p:txBody>
      </p:sp>
      <p:pic>
        <p:nvPicPr>
          <p:cNvPr id="5" name="Content Placeholder 4"/>
          <p:cNvPicPr>
            <a:picLocks noGrp="1" noChangeAspect="1"/>
          </p:cNvPicPr>
          <p:nvPr>
            <p:ph sz="half" idx="2"/>
          </p:nvPr>
        </p:nvPicPr>
        <p:blipFill>
          <a:blip r:embed="rId2"/>
          <a:stretch>
            <a:fillRect/>
          </a:stretch>
        </p:blipFill>
        <p:spPr>
          <a:xfrm>
            <a:off x="6197600" y="2351086"/>
            <a:ext cx="5384800" cy="3024190"/>
          </a:xfrm>
          <a:prstGeom prst="rect">
            <a:avLst/>
          </a:prstGeom>
        </p:spPr>
      </p:pic>
    </p:spTree>
    <p:extLst>
      <p:ext uri="{BB962C8B-B14F-4D97-AF65-F5344CB8AC3E}">
        <p14:creationId xmlns:p14="http://schemas.microsoft.com/office/powerpoint/2010/main" xmlns="" val="282312689"/>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NARROW RHD DOMINANT STRICTURE</a:t>
            </a:r>
            <a:endParaRPr lang="en-GB" dirty="0"/>
          </a:p>
        </p:txBody>
      </p:sp>
      <p:pic>
        <p:nvPicPr>
          <p:cNvPr id="2050" name="Picture 2" descr="C:\Users\makki\Desktop\STRICTURE RHD\HALEEMA 795.jpg"/>
          <p:cNvPicPr>
            <a:picLocks noGrp="1" noChangeAspect="1" noChangeArrowheads="1"/>
          </p:cNvPicPr>
          <p:nvPr>
            <p:ph idx="1"/>
          </p:nvPr>
        </p:nvPicPr>
        <p:blipFill>
          <a:blip r:embed="rId2" cstate="print"/>
          <a:srcRect/>
          <a:stretch>
            <a:fillRect/>
          </a:stretch>
        </p:blipFill>
        <p:spPr bwMode="auto">
          <a:xfrm>
            <a:off x="3078693" y="2057401"/>
            <a:ext cx="6034617" cy="3394472"/>
          </a:xfrm>
          <a:prstGeom prst="rect">
            <a:avLst/>
          </a:prstGeom>
          <a:noFill/>
        </p:spPr>
      </p:pic>
      <p:sp>
        <p:nvSpPr>
          <p:cNvPr id="4" name="Right Arrow 3"/>
          <p:cNvSpPr/>
          <p:nvPr/>
        </p:nvSpPr>
        <p:spPr>
          <a:xfrm>
            <a:off x="4191000" y="3200400"/>
            <a:ext cx="978408"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138687974"/>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Narrow RHD-</a:t>
            </a:r>
            <a:r>
              <a:rPr lang="en-GB" dirty="0" err="1" smtClean="0"/>
              <a:t>bx</a:t>
            </a:r>
            <a:r>
              <a:rPr lang="en-GB" dirty="0" smtClean="0"/>
              <a:t> forceps cannot open</a:t>
            </a:r>
            <a:endParaRPr lang="en-GB" dirty="0"/>
          </a:p>
        </p:txBody>
      </p:sp>
      <p:pic>
        <p:nvPicPr>
          <p:cNvPr id="4" name="Content Placeholder 3" descr="HALEEMA 796.jpg"/>
          <p:cNvPicPr>
            <a:picLocks noGrp="1" noChangeAspect="1"/>
          </p:cNvPicPr>
          <p:nvPr>
            <p:ph idx="1"/>
          </p:nvPr>
        </p:nvPicPr>
        <p:blipFill>
          <a:blip r:embed="rId2" cstate="print"/>
          <a:stretch>
            <a:fillRect/>
          </a:stretch>
        </p:blipFill>
        <p:spPr>
          <a:xfrm>
            <a:off x="3078693" y="2057401"/>
            <a:ext cx="6034617" cy="3394472"/>
          </a:xfrm>
        </p:spPr>
      </p:pic>
    </p:spTree>
    <p:extLst>
      <p:ext uri="{BB962C8B-B14F-4D97-AF65-F5344CB8AC3E}">
        <p14:creationId xmlns:p14="http://schemas.microsoft.com/office/powerpoint/2010/main" xmlns="" val="1026045145"/>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PATCHY CHANGES</a:t>
            </a:r>
            <a:endParaRPr lang="en-GB" dirty="0"/>
          </a:p>
        </p:txBody>
      </p:sp>
      <p:pic>
        <p:nvPicPr>
          <p:cNvPr id="4" name="Content Placeholder 3" descr="HALEEMA 797.jpg"/>
          <p:cNvPicPr>
            <a:picLocks noGrp="1" noChangeAspect="1"/>
          </p:cNvPicPr>
          <p:nvPr>
            <p:ph idx="1"/>
          </p:nvPr>
        </p:nvPicPr>
        <p:blipFill>
          <a:blip r:embed="rId2" cstate="print"/>
          <a:stretch>
            <a:fillRect/>
          </a:stretch>
        </p:blipFill>
        <p:spPr>
          <a:xfrm>
            <a:off x="3078693" y="2057401"/>
            <a:ext cx="6034617" cy="3394472"/>
          </a:xfrm>
        </p:spPr>
      </p:pic>
    </p:spTree>
    <p:extLst>
      <p:ext uri="{BB962C8B-B14F-4D97-AF65-F5344CB8AC3E}">
        <p14:creationId xmlns:p14="http://schemas.microsoft.com/office/powerpoint/2010/main" xmlns="" val="2669939620"/>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descr="C:\Users\makki\Desktop\STRICTURE RHD\HALEEMA 794.jpg"/>
          <p:cNvPicPr>
            <a:picLocks noGrp="1" noChangeAspect="1" noChangeArrowheads="1"/>
          </p:cNvPicPr>
          <p:nvPr>
            <p:ph idx="1"/>
          </p:nvPr>
        </p:nvPicPr>
        <p:blipFill>
          <a:blip r:embed="rId2" cstate="print"/>
          <a:srcRect/>
          <a:stretch>
            <a:fillRect/>
          </a:stretch>
        </p:blipFill>
        <p:spPr bwMode="auto">
          <a:xfrm>
            <a:off x="3078693" y="2057401"/>
            <a:ext cx="6034617" cy="3394472"/>
          </a:xfrm>
          <a:prstGeom prst="rect">
            <a:avLst/>
          </a:prstGeom>
          <a:noFill/>
        </p:spPr>
      </p:pic>
    </p:spTree>
    <p:extLst>
      <p:ext uri="{BB962C8B-B14F-4D97-AF65-F5344CB8AC3E}">
        <p14:creationId xmlns:p14="http://schemas.microsoft.com/office/powerpoint/2010/main" xmlns="" val="1883864253"/>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Colonoscopy</a:t>
            </a:r>
            <a:endParaRPr lang="en-GB" dirty="0"/>
          </a:p>
        </p:txBody>
      </p:sp>
      <p:sp>
        <p:nvSpPr>
          <p:cNvPr id="3" name="Content Placeholder 2"/>
          <p:cNvSpPr>
            <a:spLocks noGrp="1"/>
          </p:cNvSpPr>
          <p:nvPr>
            <p:ph idx="1"/>
          </p:nvPr>
        </p:nvSpPr>
        <p:spPr/>
        <p:txBody>
          <a:bodyPr>
            <a:normAutofit lnSpcReduction="10000"/>
          </a:bodyPr>
          <a:lstStyle/>
          <a:p>
            <a:pPr>
              <a:buNone/>
            </a:pPr>
            <a:endParaRPr lang="en-GB" dirty="0" smtClean="0"/>
          </a:p>
          <a:p>
            <a:r>
              <a:rPr lang="en-GB" dirty="0" smtClean="0"/>
              <a:t>PAN COLITIS WITH ILEAL INVOLVEMENT</a:t>
            </a:r>
          </a:p>
          <a:p>
            <a:r>
              <a:rPr lang="en-GB" dirty="0" smtClean="0"/>
              <a:t>BX  COLITIS WITH EXCESS EOSINOPHILS</a:t>
            </a:r>
          </a:p>
          <a:p>
            <a:pPr>
              <a:buNone/>
            </a:pPr>
            <a:endParaRPr lang="en-GB" dirty="0" smtClean="0"/>
          </a:p>
          <a:p>
            <a:pPr marL="0" indent="0">
              <a:buNone/>
            </a:pPr>
            <a:r>
              <a:rPr lang="en-GB" dirty="0" smtClean="0"/>
              <a:t>LABORATORY</a:t>
            </a:r>
          </a:p>
          <a:p>
            <a:r>
              <a:rPr lang="en-GB" dirty="0" smtClean="0"/>
              <a:t>EOSINOPHILIA 18%</a:t>
            </a:r>
          </a:p>
          <a:p>
            <a:r>
              <a:rPr lang="en-GB" dirty="0" smtClean="0"/>
              <a:t>POSITIVE P ANCA</a:t>
            </a:r>
          </a:p>
          <a:p>
            <a:r>
              <a:rPr lang="en-GB" dirty="0" smtClean="0"/>
              <a:t>ELEVATED CEA</a:t>
            </a:r>
            <a:endParaRPr lang="en-GB" dirty="0"/>
          </a:p>
        </p:txBody>
      </p:sp>
    </p:spTree>
    <p:extLst>
      <p:ext uri="{BB962C8B-B14F-4D97-AF65-F5344CB8AC3E}">
        <p14:creationId xmlns:p14="http://schemas.microsoft.com/office/powerpoint/2010/main" xmlns="" val="3926657378"/>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Colon biopsy-EXCESS EOSINOPHILS</a:t>
            </a:r>
            <a:endParaRPr lang="en-US" dirty="0"/>
          </a:p>
        </p:txBody>
      </p:sp>
      <p:pic>
        <p:nvPicPr>
          <p:cNvPr id="6" name="Content Placeholder 5"/>
          <p:cNvPicPr>
            <a:picLocks noGrp="1" noChangeAspect="1"/>
          </p:cNvPicPr>
          <p:nvPr>
            <p:ph sz="half" idx="1"/>
          </p:nvPr>
        </p:nvPicPr>
        <p:blipFill>
          <a:blip r:embed="rId2" cstate="print"/>
          <a:stretch>
            <a:fillRect/>
          </a:stretch>
        </p:blipFill>
        <p:spPr>
          <a:xfrm>
            <a:off x="609600" y="2754311"/>
            <a:ext cx="5384800" cy="2217740"/>
          </a:xfrm>
          <a:prstGeom prst="rect">
            <a:avLst/>
          </a:prstGeom>
        </p:spPr>
      </p:pic>
      <p:pic>
        <p:nvPicPr>
          <p:cNvPr id="5" name="Content Placeholder 4"/>
          <p:cNvPicPr>
            <a:picLocks noGrp="1" noChangeAspect="1"/>
          </p:cNvPicPr>
          <p:nvPr>
            <p:ph sz="half" idx="2"/>
          </p:nvPr>
        </p:nvPicPr>
        <p:blipFill>
          <a:blip r:embed="rId3"/>
          <a:stretch>
            <a:fillRect/>
          </a:stretch>
        </p:blipFill>
        <p:spPr>
          <a:xfrm>
            <a:off x="6197600" y="2344952"/>
            <a:ext cx="5384800" cy="3036459"/>
          </a:xfrm>
          <a:prstGeom prst="rect">
            <a:avLst/>
          </a:prstGeom>
        </p:spPr>
      </p:pic>
    </p:spTree>
    <p:extLst>
      <p:ext uri="{BB962C8B-B14F-4D97-AF65-F5344CB8AC3E}">
        <p14:creationId xmlns:p14="http://schemas.microsoft.com/office/powerpoint/2010/main" xmlns="" val="1934099454"/>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IN MIDDLE EAST</a:t>
            </a:r>
            <a:endParaRPr lang="en-US" dirty="0"/>
          </a:p>
        </p:txBody>
      </p:sp>
      <p:sp>
        <p:nvSpPr>
          <p:cNvPr id="3" name="Content Placeholder 2"/>
          <p:cNvSpPr>
            <a:spLocks noGrp="1"/>
          </p:cNvSpPr>
          <p:nvPr>
            <p:ph idx="1"/>
          </p:nvPr>
        </p:nvSpPr>
        <p:spPr/>
        <p:txBody>
          <a:bodyPr/>
          <a:lstStyle/>
          <a:p>
            <a:r>
              <a:rPr lang="en-US" dirty="0" smtClean="0"/>
              <a:t>PARASITES</a:t>
            </a:r>
          </a:p>
          <a:p>
            <a:r>
              <a:rPr lang="en-US" dirty="0" smtClean="0"/>
              <a:t>RISING CANCER</a:t>
            </a:r>
          </a:p>
          <a:p>
            <a:r>
              <a:rPr lang="en-US" dirty="0" smtClean="0"/>
              <a:t>RISING IBD</a:t>
            </a:r>
            <a:endParaRPr lang="en-US" dirty="0"/>
          </a:p>
        </p:txBody>
      </p:sp>
    </p:spTree>
    <p:extLst>
      <p:ext uri="{BB962C8B-B14F-4D97-AF65-F5344CB8AC3E}">
        <p14:creationId xmlns:p14="http://schemas.microsoft.com/office/powerpoint/2010/main" xmlns="" val="3677839732"/>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325" b="1" u="sng" dirty="0"/>
              <a:t>DIAGNOSIS:</a:t>
            </a:r>
            <a:r>
              <a:rPr lang="en-US" sz="2325" dirty="0"/>
              <a:t>  COLITIS-SCLEROSING CHOLANGITIS?  DOMINANT STRICTURE? CHOLANGIO CARCINOMS</a:t>
            </a:r>
            <a:endParaRPr lang="en-US" dirty="0"/>
          </a:p>
        </p:txBody>
      </p:sp>
      <p:sp>
        <p:nvSpPr>
          <p:cNvPr id="3" name="Content Placeholder 2"/>
          <p:cNvSpPr>
            <a:spLocks noGrp="1"/>
          </p:cNvSpPr>
          <p:nvPr>
            <p:ph idx="1"/>
          </p:nvPr>
        </p:nvSpPr>
        <p:spPr/>
        <p:txBody>
          <a:bodyPr>
            <a:normAutofit/>
          </a:bodyPr>
          <a:lstStyle/>
          <a:p>
            <a:r>
              <a:rPr lang="en-US" b="1" u="sng" dirty="0" smtClean="0"/>
              <a:t>Management:</a:t>
            </a:r>
            <a:r>
              <a:rPr lang="en-US" b="1" dirty="0" smtClean="0"/>
              <a:t>  and follow up</a:t>
            </a:r>
            <a:endParaRPr lang="en-GB" dirty="0" smtClean="0"/>
          </a:p>
          <a:p>
            <a:r>
              <a:rPr lang="en-US" b="1" dirty="0" smtClean="0"/>
              <a:t>Because of the high liver enzymes and the active colitis and narrowing of intrahepatic ducts and significant eosinophilia</a:t>
            </a:r>
            <a:endParaRPr lang="en-GB" dirty="0" smtClean="0"/>
          </a:p>
          <a:p>
            <a:r>
              <a:rPr lang="en-US" b="1" dirty="0" smtClean="0"/>
              <a:t>? A </a:t>
            </a:r>
            <a:r>
              <a:rPr lang="en-US" b="1" dirty="0" err="1" smtClean="0"/>
              <a:t>sclerosing</a:t>
            </a:r>
            <a:r>
              <a:rPr lang="en-US" b="1" dirty="0" smtClean="0"/>
              <a:t> cholangitis, ??? parasites??? </a:t>
            </a:r>
            <a:r>
              <a:rPr lang="en-US" b="1" dirty="0" err="1" smtClean="0"/>
              <a:t>Cholangiocarcinoma</a:t>
            </a:r>
            <a:r>
              <a:rPr lang="en-US" b="1" dirty="0" smtClean="0"/>
              <a:t> needed to be </a:t>
            </a:r>
            <a:r>
              <a:rPr lang="en-US" b="1" dirty="0" err="1" smtClean="0"/>
              <a:t>adressed</a:t>
            </a:r>
            <a:endParaRPr lang="en-GB" dirty="0" smtClean="0"/>
          </a:p>
          <a:p>
            <a:r>
              <a:rPr lang="en-US" b="1" dirty="0" smtClean="0"/>
              <a:t>Blood taken for parasites </a:t>
            </a:r>
            <a:r>
              <a:rPr lang="en-US" b="1" dirty="0" err="1" smtClean="0"/>
              <a:t>chlonorchis</a:t>
            </a:r>
            <a:r>
              <a:rPr lang="en-US" b="1" dirty="0" smtClean="0"/>
              <a:t> </a:t>
            </a:r>
            <a:r>
              <a:rPr lang="en-US" b="1" dirty="0" err="1" smtClean="0"/>
              <a:t>sinensis</a:t>
            </a:r>
            <a:r>
              <a:rPr lang="en-US" b="1" dirty="0" smtClean="0"/>
              <a:t> and </a:t>
            </a:r>
            <a:r>
              <a:rPr lang="en-US" b="1" dirty="0" err="1" smtClean="0"/>
              <a:t>opisthorchiscand</a:t>
            </a:r>
            <a:r>
              <a:rPr lang="en-US" b="1" dirty="0" smtClean="0"/>
              <a:t> liver flukes  </a:t>
            </a:r>
            <a:r>
              <a:rPr lang="en-US" b="1" dirty="0" err="1" smtClean="0"/>
              <a:t>neg</a:t>
            </a:r>
            <a:r>
              <a:rPr lang="en-US" b="1" dirty="0" smtClean="0"/>
              <a:t> results</a:t>
            </a:r>
            <a:endParaRPr lang="en-GB" dirty="0" smtClean="0"/>
          </a:p>
          <a:p>
            <a:r>
              <a:rPr lang="en-US" b="1" dirty="0" smtClean="0"/>
              <a:t> Given short course for parasites </a:t>
            </a:r>
            <a:r>
              <a:rPr lang="en-US" b="1" dirty="0" err="1" smtClean="0"/>
              <a:t>vermox</a:t>
            </a:r>
            <a:r>
              <a:rPr lang="en-US" b="1" dirty="0" smtClean="0"/>
              <a:t>  bid for 3 days </a:t>
            </a:r>
            <a:endParaRPr lang="en-GB" dirty="0" smtClean="0"/>
          </a:p>
          <a:p>
            <a:endParaRPr lang="en-US" dirty="0"/>
          </a:p>
        </p:txBody>
      </p:sp>
    </p:spTree>
    <p:extLst>
      <p:ext uri="{BB962C8B-B14F-4D97-AF65-F5344CB8AC3E}">
        <p14:creationId xmlns:p14="http://schemas.microsoft.com/office/powerpoint/2010/main" xmlns="" val="47300483"/>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FINAL  DIAGNOSIS</a:t>
            </a:r>
            <a:endParaRPr lang="en-GB" dirty="0"/>
          </a:p>
        </p:txBody>
      </p:sp>
      <p:sp>
        <p:nvSpPr>
          <p:cNvPr id="3" name="Content Placeholder 2"/>
          <p:cNvSpPr>
            <a:spLocks noGrp="1"/>
          </p:cNvSpPr>
          <p:nvPr>
            <p:ph idx="1"/>
          </p:nvPr>
        </p:nvSpPr>
        <p:spPr/>
        <p:txBody>
          <a:bodyPr/>
          <a:lstStyle/>
          <a:p>
            <a:r>
              <a:rPr lang="en-GB" sz="3600" dirty="0" smtClean="0"/>
              <a:t>Primary </a:t>
            </a:r>
            <a:r>
              <a:rPr lang="en-GB" sz="3600" dirty="0" err="1" smtClean="0"/>
              <a:t>sclerosing</a:t>
            </a:r>
            <a:r>
              <a:rPr lang="en-GB" sz="3600" dirty="0" smtClean="0"/>
              <a:t> cholangitis on the back ground of </a:t>
            </a:r>
            <a:r>
              <a:rPr lang="en-GB" dirty="0" smtClean="0"/>
              <a:t>chronic </a:t>
            </a:r>
            <a:r>
              <a:rPr lang="en-GB" sz="3600" dirty="0" smtClean="0"/>
              <a:t>ulcerative colitis ??</a:t>
            </a:r>
          </a:p>
          <a:p>
            <a:r>
              <a:rPr lang="en-GB" sz="3600" dirty="0" smtClean="0"/>
              <a:t> complicated by </a:t>
            </a:r>
            <a:r>
              <a:rPr lang="en-GB" sz="3600" dirty="0" err="1" smtClean="0"/>
              <a:t>cholangiocarcinoma</a:t>
            </a:r>
            <a:r>
              <a:rPr lang="en-GB" sz="3600" dirty="0" smtClean="0"/>
              <a:t> ??</a:t>
            </a:r>
          </a:p>
          <a:p>
            <a:r>
              <a:rPr lang="en-GB" sz="4400" dirty="0" smtClean="0"/>
              <a:t>Brush cytology negative</a:t>
            </a:r>
          </a:p>
          <a:p>
            <a:r>
              <a:rPr lang="en-GB" sz="4400" dirty="0" smtClean="0"/>
              <a:t>? Significance of eosinophil infiltrates?</a:t>
            </a:r>
          </a:p>
        </p:txBody>
      </p:sp>
    </p:spTree>
    <p:extLst>
      <p:ext uri="{BB962C8B-B14F-4D97-AF65-F5344CB8AC3E}">
        <p14:creationId xmlns:p14="http://schemas.microsoft.com/office/powerpoint/2010/main" xmlns="" val="3401067137"/>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DD</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EOSINOPHILIC  GASTROENTEROPATHY</a:t>
            </a:r>
          </a:p>
          <a:p>
            <a:pPr>
              <a:buNone/>
            </a:pPr>
            <a:r>
              <a:rPr lang="en-GB" dirty="0" smtClean="0"/>
              <a:t>    PARASITES</a:t>
            </a:r>
          </a:p>
          <a:p>
            <a:r>
              <a:rPr lang="en-GB" dirty="0" smtClean="0"/>
              <a:t>   CHLONORCHIS SINESIS</a:t>
            </a:r>
          </a:p>
          <a:p>
            <a:r>
              <a:rPr lang="en-GB" dirty="0" smtClean="0"/>
              <a:t>   OPISTHORCHIS</a:t>
            </a:r>
          </a:p>
          <a:p>
            <a:r>
              <a:rPr lang="en-GB" dirty="0" smtClean="0"/>
              <a:t>   OTHER PARASITES - </a:t>
            </a:r>
            <a:r>
              <a:rPr lang="en-GB" sz="1950" i="1" dirty="0" err="1"/>
              <a:t>Strongyloides</a:t>
            </a:r>
            <a:r>
              <a:rPr lang="en-GB" sz="1950" i="1" dirty="0"/>
              <a:t> </a:t>
            </a:r>
            <a:r>
              <a:rPr lang="en-GB" sz="1950" dirty="0"/>
              <a:t>, </a:t>
            </a:r>
            <a:r>
              <a:rPr lang="en-GB" sz="1950" i="1" dirty="0" err="1"/>
              <a:t>Enterobius</a:t>
            </a:r>
            <a:r>
              <a:rPr lang="en-GB" sz="1950" i="1" dirty="0"/>
              <a:t> ,</a:t>
            </a:r>
            <a:r>
              <a:rPr lang="en-GB" sz="1950" dirty="0"/>
              <a:t> </a:t>
            </a:r>
            <a:r>
              <a:rPr lang="en-GB" sz="1950" i="1" dirty="0" err="1"/>
              <a:t>Trichuris</a:t>
            </a:r>
            <a:r>
              <a:rPr lang="en-GB" sz="1950" i="1" dirty="0"/>
              <a:t> </a:t>
            </a:r>
            <a:r>
              <a:rPr lang="en-GB" sz="1950" i="1" dirty="0" err="1"/>
              <a:t>trichiura</a:t>
            </a:r>
            <a:r>
              <a:rPr lang="en-GB" sz="1950" dirty="0"/>
              <a:t> (whipworm) </a:t>
            </a:r>
          </a:p>
          <a:p>
            <a:r>
              <a:rPr lang="en-GB" sz="1950" dirty="0"/>
              <a:t>   DRUGS</a:t>
            </a:r>
            <a:endParaRPr lang="en-GB" dirty="0" smtClean="0"/>
          </a:p>
          <a:p>
            <a:r>
              <a:rPr lang="en-GB" dirty="0" smtClean="0"/>
              <a:t>   FASCIOLA HEPATICA</a:t>
            </a:r>
          </a:p>
          <a:p>
            <a:r>
              <a:rPr lang="en-GB" dirty="0" smtClean="0"/>
              <a:t>  IGG 4 DISEASE</a:t>
            </a:r>
          </a:p>
          <a:p>
            <a:pPr>
              <a:buNone/>
            </a:pPr>
            <a:r>
              <a:rPr lang="en-GB" dirty="0" smtClean="0"/>
              <a:t>  </a:t>
            </a:r>
            <a:endParaRPr lang="en-GB" dirty="0"/>
          </a:p>
        </p:txBody>
      </p:sp>
    </p:spTree>
    <p:extLst>
      <p:ext uri="{BB962C8B-B14F-4D97-AF65-F5344CB8AC3E}">
        <p14:creationId xmlns:p14="http://schemas.microsoft.com/office/powerpoint/2010/main" xmlns="" val="3075300103"/>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IBD &amp;ELEVATED LIVER ENZYMES</a:t>
            </a:r>
            <a:endParaRPr lang="en-GB"/>
          </a:p>
        </p:txBody>
      </p:sp>
      <p:sp>
        <p:nvSpPr>
          <p:cNvPr id="3" name="Content Placeholder 2"/>
          <p:cNvSpPr>
            <a:spLocks noGrp="1"/>
          </p:cNvSpPr>
          <p:nvPr>
            <p:ph idx="1"/>
          </p:nvPr>
        </p:nvSpPr>
        <p:spPr/>
        <p:txBody>
          <a:bodyPr>
            <a:noAutofit/>
          </a:bodyPr>
          <a:lstStyle/>
          <a:p>
            <a:r>
              <a:rPr lang="en-GB" dirty="0"/>
              <a:t>Patients with IBD and a </a:t>
            </a:r>
            <a:r>
              <a:rPr lang="en-GB" dirty="0" err="1"/>
              <a:t>cholestatic</a:t>
            </a:r>
            <a:r>
              <a:rPr lang="en-GB" dirty="0"/>
              <a:t> pattern of liver biochemical test elevations should undergo imaging of the </a:t>
            </a:r>
            <a:r>
              <a:rPr lang="en-GB" dirty="0" err="1"/>
              <a:t>hepatobiliary</a:t>
            </a:r>
            <a:r>
              <a:rPr lang="en-GB" dirty="0"/>
              <a:t> system because of the relatively high </a:t>
            </a:r>
            <a:r>
              <a:rPr lang="en-GB" dirty="0" err="1"/>
              <a:t>pretest</a:t>
            </a:r>
            <a:r>
              <a:rPr lang="en-GB" dirty="0"/>
              <a:t> probability of PSC. </a:t>
            </a:r>
          </a:p>
          <a:p>
            <a:r>
              <a:rPr lang="en-GB" u="sng" dirty="0" err="1"/>
              <a:t>Ultrasonography</a:t>
            </a:r>
            <a:r>
              <a:rPr lang="en-GB" u="sng" dirty="0"/>
              <a:t> or computed tomography (CT) </a:t>
            </a:r>
            <a:r>
              <a:rPr lang="en-GB" dirty="0"/>
              <a:t>may be useful for planning further diagnostic and therapeutic strategies in selected patients, but they are </a:t>
            </a:r>
            <a:r>
              <a:rPr lang="en-GB" u="sng" dirty="0"/>
              <a:t>usually insufficient for a diagnosis of PSC </a:t>
            </a:r>
            <a:r>
              <a:rPr lang="en-GB" dirty="0"/>
              <a:t>because normal findings do not exclude the diagnosis. </a:t>
            </a:r>
          </a:p>
        </p:txBody>
      </p:sp>
    </p:spTree>
    <p:extLst>
      <p:ext uri="{BB962C8B-B14F-4D97-AF65-F5344CB8AC3E}">
        <p14:creationId xmlns:p14="http://schemas.microsoft.com/office/powerpoint/2010/main" xmlns="" val="2354157667"/>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How common is liver disease in people who have ulcerative colitis?</a:t>
            </a:r>
            <a:endParaRPr lang="en-GB" dirty="0"/>
          </a:p>
        </p:txBody>
      </p:sp>
      <p:sp>
        <p:nvSpPr>
          <p:cNvPr id="3" name="Content Placeholder 2"/>
          <p:cNvSpPr>
            <a:spLocks noGrp="1"/>
          </p:cNvSpPr>
          <p:nvPr>
            <p:ph sz="half" idx="1"/>
          </p:nvPr>
        </p:nvSpPr>
        <p:spPr/>
        <p:txBody>
          <a:bodyPr>
            <a:normAutofit/>
          </a:bodyPr>
          <a:lstStyle/>
          <a:p>
            <a:r>
              <a:rPr lang="en-GB" dirty="0" smtClean="0">
                <a:solidFill>
                  <a:schemeClr val="accent1">
                    <a:lumMod val="75000"/>
                  </a:schemeClr>
                </a:solidFill>
              </a:rPr>
              <a:t>"UC has been reported in 25% to 90% of patients with PSC.</a:t>
            </a:r>
          </a:p>
          <a:p>
            <a:r>
              <a:rPr lang="en-GB" dirty="0" smtClean="0"/>
              <a:t>The true prevalence of UC in PSC is probably closer to 90% when rectal and sigmoid biopsies are routinely obtained.</a:t>
            </a:r>
          </a:p>
          <a:p>
            <a:r>
              <a:rPr lang="en-GB" dirty="0" smtClean="0">
                <a:solidFill>
                  <a:schemeClr val="tx2">
                    <a:lumMod val="75000"/>
                  </a:schemeClr>
                </a:solidFill>
              </a:rPr>
              <a:t>More than 7% of patients with UC may have PSC."</a:t>
            </a:r>
            <a:endParaRPr lang="en-GB" dirty="0">
              <a:solidFill>
                <a:schemeClr val="tx2">
                  <a:lumMod val="75000"/>
                </a:schemeClr>
              </a:solidFill>
            </a:endParaRPr>
          </a:p>
        </p:txBody>
      </p:sp>
      <p:pic>
        <p:nvPicPr>
          <p:cNvPr id="5" name="Picture 2" descr="C:\Users\makki\Desktop\200711131434_46780_000.jpg"/>
          <p:cNvPicPr>
            <a:picLocks noGrp="1" noChangeAspect="1" noChangeArrowheads="1"/>
          </p:cNvPicPr>
          <p:nvPr>
            <p:ph sz="half" idx="2"/>
          </p:nvPr>
        </p:nvPicPr>
        <p:blipFill>
          <a:blip r:embed="rId2" cstate="print"/>
          <a:srcRect/>
          <a:stretch>
            <a:fillRect/>
          </a:stretch>
        </p:blipFill>
        <p:spPr bwMode="auto">
          <a:xfrm>
            <a:off x="6172200" y="2575252"/>
            <a:ext cx="4038600" cy="2358770"/>
          </a:xfrm>
          <a:prstGeom prst="rect">
            <a:avLst/>
          </a:prstGeom>
          <a:noFill/>
        </p:spPr>
      </p:pic>
    </p:spTree>
    <p:extLst>
      <p:ext uri="{BB962C8B-B14F-4D97-AF65-F5344CB8AC3E}">
        <p14:creationId xmlns:p14="http://schemas.microsoft.com/office/powerpoint/2010/main" xmlns="" val="2747448143"/>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 </a:t>
            </a:r>
            <a:r>
              <a:rPr lang="en-GB" b="1" dirty="0" err="1" smtClean="0"/>
              <a:t>Eosinophilic</a:t>
            </a:r>
            <a:r>
              <a:rPr lang="en-GB" b="1" dirty="0" smtClean="0"/>
              <a:t> gastrointestinal disorders</a:t>
            </a:r>
            <a:endParaRPr lang="en-GB" dirty="0"/>
          </a:p>
        </p:txBody>
      </p:sp>
      <p:sp>
        <p:nvSpPr>
          <p:cNvPr id="3" name="Content Placeholder 2"/>
          <p:cNvSpPr>
            <a:spLocks noGrp="1"/>
          </p:cNvSpPr>
          <p:nvPr>
            <p:ph idx="1"/>
          </p:nvPr>
        </p:nvSpPr>
        <p:spPr/>
        <p:txBody>
          <a:bodyPr>
            <a:normAutofit/>
          </a:bodyPr>
          <a:lstStyle/>
          <a:p>
            <a:r>
              <a:rPr lang="en-GB" sz="3000" b="1" dirty="0" err="1"/>
              <a:t>Eosinophilic</a:t>
            </a:r>
            <a:r>
              <a:rPr lang="en-GB" sz="3000" b="1" dirty="0"/>
              <a:t> </a:t>
            </a:r>
            <a:r>
              <a:rPr lang="en-GB" sz="3000" b="1" dirty="0" err="1"/>
              <a:t>esophagitis</a:t>
            </a:r>
            <a:endParaRPr lang="en-GB" sz="3000" b="1" dirty="0"/>
          </a:p>
          <a:p>
            <a:r>
              <a:rPr lang="en-GB" sz="3000" b="1" dirty="0" err="1"/>
              <a:t>Eosinophilic</a:t>
            </a:r>
            <a:r>
              <a:rPr lang="en-GB" sz="3000" b="1" dirty="0"/>
              <a:t> gastroenteritis-</a:t>
            </a:r>
            <a:r>
              <a:rPr lang="en-GB" sz="3000" dirty="0"/>
              <a:t>the entire gastrointestinal system can be involved: from the </a:t>
            </a:r>
            <a:r>
              <a:rPr lang="en-GB" sz="3000" dirty="0" err="1"/>
              <a:t>esophagus</a:t>
            </a:r>
            <a:r>
              <a:rPr lang="en-GB" sz="3000" dirty="0"/>
              <a:t> to the colon and even the </a:t>
            </a:r>
            <a:r>
              <a:rPr lang="en-GB" sz="3000" dirty="0" err="1"/>
              <a:t>biliary</a:t>
            </a:r>
            <a:r>
              <a:rPr lang="en-GB" sz="3000" dirty="0"/>
              <a:t> tract </a:t>
            </a:r>
          </a:p>
          <a:p>
            <a:r>
              <a:rPr lang="en-GB" sz="3000" b="1" dirty="0" err="1"/>
              <a:t>Eosinophilic</a:t>
            </a:r>
            <a:r>
              <a:rPr lang="en-GB" sz="3000" b="1" dirty="0"/>
              <a:t> colitis</a:t>
            </a:r>
          </a:p>
          <a:p>
            <a:r>
              <a:rPr lang="en-GB" sz="3000" b="1" dirty="0"/>
              <a:t>Food allergy</a:t>
            </a:r>
            <a:endParaRPr lang="en-GB" sz="3000" dirty="0"/>
          </a:p>
        </p:txBody>
      </p:sp>
    </p:spTree>
    <p:extLst>
      <p:ext uri="{BB962C8B-B14F-4D97-AF65-F5344CB8AC3E}">
        <p14:creationId xmlns:p14="http://schemas.microsoft.com/office/powerpoint/2010/main" xmlns="" val="177953917"/>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sz="quarter" idx="1"/>
          </p:nvPr>
        </p:nvSpPr>
        <p:spPr/>
        <p:txBody>
          <a:bodyPr>
            <a:noAutofit/>
          </a:bodyPr>
          <a:lstStyle/>
          <a:p>
            <a:r>
              <a:rPr lang="en-US" sz="4400" dirty="0" smtClean="0"/>
              <a:t>Approximately </a:t>
            </a:r>
            <a:r>
              <a:rPr lang="en-US" sz="4400" dirty="0"/>
              <a:t>5 percent of patients with ulcerative colitis develop PSC </a:t>
            </a:r>
            <a:endParaRPr lang="en-US" sz="4400" dirty="0" smtClean="0"/>
          </a:p>
          <a:p>
            <a:r>
              <a:rPr lang="en-US" sz="4400" dirty="0" smtClean="0"/>
              <a:t>Ulcerative </a:t>
            </a:r>
            <a:r>
              <a:rPr lang="en-US" sz="4400" dirty="0"/>
              <a:t>colitis is present in  90 percent of patients with PSC</a:t>
            </a:r>
          </a:p>
        </p:txBody>
      </p:sp>
    </p:spTree>
    <p:extLst>
      <p:ext uri="{BB962C8B-B14F-4D97-AF65-F5344CB8AC3E}">
        <p14:creationId xmlns:p14="http://schemas.microsoft.com/office/powerpoint/2010/main" xmlns="" val="2055791426"/>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DRUG-INDUCED </a:t>
            </a:r>
            <a:r>
              <a:rPr lang="en-US" b="1" dirty="0" smtClean="0"/>
              <a:t>HEPATOTOXICITY</a:t>
            </a:r>
            <a:endParaRPr lang="en-US" dirty="0"/>
          </a:p>
        </p:txBody>
      </p:sp>
      <p:sp>
        <p:nvSpPr>
          <p:cNvPr id="3" name="Content Placeholder 2"/>
          <p:cNvSpPr>
            <a:spLocks noGrp="1"/>
          </p:cNvSpPr>
          <p:nvPr>
            <p:ph sz="quarter" idx="1"/>
          </p:nvPr>
        </p:nvSpPr>
        <p:spPr/>
        <p:txBody>
          <a:bodyPr>
            <a:normAutofit/>
          </a:bodyPr>
          <a:lstStyle/>
          <a:p>
            <a:r>
              <a:rPr lang="en-US" sz="3000" dirty="0"/>
              <a:t>Most of the drugs used in the medical management of inflammatory bowel disease (IBD) have been associated with liver toxicity.</a:t>
            </a:r>
          </a:p>
          <a:p>
            <a:r>
              <a:rPr lang="en-US" sz="3000" dirty="0"/>
              <a:t>The following are among the reactions that can be seen:</a:t>
            </a:r>
          </a:p>
        </p:txBody>
      </p:sp>
    </p:spTree>
    <p:extLst>
      <p:ext uri="{BB962C8B-B14F-4D97-AF65-F5344CB8AC3E}">
        <p14:creationId xmlns:p14="http://schemas.microsoft.com/office/powerpoint/2010/main" xmlns="" val="2584074086"/>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STEATOSIS</a:t>
            </a:r>
            <a:r>
              <a:rPr lang="en-US" dirty="0"/>
              <a:t> </a:t>
            </a:r>
          </a:p>
        </p:txBody>
      </p:sp>
      <p:sp>
        <p:nvSpPr>
          <p:cNvPr id="3" name="Content Placeholder 2"/>
          <p:cNvSpPr>
            <a:spLocks noGrp="1"/>
          </p:cNvSpPr>
          <p:nvPr>
            <p:ph sz="quarter" idx="1"/>
          </p:nvPr>
        </p:nvSpPr>
        <p:spPr/>
        <p:txBody>
          <a:bodyPr/>
          <a:lstStyle/>
          <a:p>
            <a:r>
              <a:rPr lang="en-US" dirty="0"/>
              <a:t> </a:t>
            </a:r>
            <a:r>
              <a:rPr lang="en-US" dirty="0" err="1"/>
              <a:t>Steatosis</a:t>
            </a:r>
            <a:r>
              <a:rPr lang="en-US" dirty="0"/>
              <a:t>, or fatty liver disease, is seen in up to 50 percent of abnormal liver biopsies in patients with inflammatory bowel disease (IBD). </a:t>
            </a:r>
            <a:endParaRPr lang="en-US" dirty="0" smtClean="0"/>
          </a:p>
          <a:p>
            <a:r>
              <a:rPr lang="en-US" dirty="0" smtClean="0"/>
              <a:t>Patients </a:t>
            </a:r>
            <a:r>
              <a:rPr lang="en-US" dirty="0"/>
              <a:t>often present with hepatomegaly. The etiology is probably multifactorial, with malnutrition and corticosteroids being of primary importance. </a:t>
            </a:r>
            <a:r>
              <a:rPr lang="en-US" dirty="0" err="1"/>
              <a:t>Steatosis</a:t>
            </a:r>
            <a:r>
              <a:rPr lang="en-US" dirty="0"/>
              <a:t> is often related to disease severity and may be reversed with treatment of the underlying IBD</a:t>
            </a:r>
          </a:p>
        </p:txBody>
      </p:sp>
    </p:spTree>
    <p:extLst>
      <p:ext uri="{BB962C8B-B14F-4D97-AF65-F5344CB8AC3E}">
        <p14:creationId xmlns:p14="http://schemas.microsoft.com/office/powerpoint/2010/main" xmlns="" val="3188812268"/>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38400" y="-304800"/>
            <a:ext cx="8534400" cy="739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37571863"/>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85000" lnSpcReduction="10000"/>
          </a:bodyPr>
          <a:lstStyle/>
          <a:p>
            <a:pPr marL="205740" indent="-205740">
              <a:buClr>
                <a:schemeClr val="accent3"/>
              </a:buClr>
              <a:defRPr/>
            </a:pPr>
            <a:r>
              <a:rPr lang="en-US" altLang="en-US" dirty="0"/>
              <a:t>Makki H. Fayadh </a:t>
            </a:r>
            <a:r>
              <a:rPr lang="en-US" altLang="en-US" dirty="0" err="1"/>
              <a:t>etal</a:t>
            </a:r>
            <a:r>
              <a:rPr lang="en-US" altLang="en-US" dirty="0"/>
              <a:t> , Iraqi Journal of Gastroenterology and </a:t>
            </a:r>
            <a:r>
              <a:rPr lang="en-US" altLang="en-US" dirty="0" err="1"/>
              <a:t>Hepatology</a:t>
            </a:r>
            <a:r>
              <a:rPr lang="en-US" altLang="en-US" dirty="0"/>
              <a:t> (supplement) Nov-2002;3(1)82</a:t>
            </a:r>
            <a:r>
              <a:rPr lang="en-US" altLang="en-US" dirty="0" smtClean="0"/>
              <a:t>.</a:t>
            </a:r>
            <a:r>
              <a:rPr lang="en-US" b="1" dirty="0"/>
              <a:t> </a:t>
            </a:r>
            <a:endParaRPr lang="en-US" b="1" dirty="0" smtClean="0"/>
          </a:p>
          <a:p>
            <a:pPr marL="205740" indent="-205740">
              <a:buClr>
                <a:schemeClr val="accent3"/>
              </a:buClr>
              <a:defRPr/>
            </a:pPr>
            <a:r>
              <a:rPr lang="en-US" dirty="0" smtClean="0"/>
              <a:t> </a:t>
            </a:r>
            <a:r>
              <a:rPr lang="en-US" dirty="0"/>
              <a:t>Berger SA, Marr JS. Human Parasitic Diseases Sourcebook. Jones and Bartlett Publishers: Sudbury, Massachusetts, 2006.</a:t>
            </a:r>
          </a:p>
          <a:p>
            <a:r>
              <a:rPr lang="en-US" dirty="0" err="1" smtClean="0"/>
              <a:t>Tappe</a:t>
            </a:r>
            <a:r>
              <a:rPr lang="en-US" dirty="0"/>
              <a:t>, Dennis, August Stich, and Matthias </a:t>
            </a:r>
            <a:r>
              <a:rPr lang="en-US" dirty="0" err="1"/>
              <a:t>Frosch</a:t>
            </a:r>
            <a:r>
              <a:rPr lang="en-US" dirty="0"/>
              <a:t>. "Emergence of Polycystic Neotropical </a:t>
            </a:r>
            <a:r>
              <a:rPr lang="en-US" dirty="0" err="1"/>
              <a:t>Echinococcosis</a:t>
            </a:r>
            <a:r>
              <a:rPr lang="en-US" dirty="0"/>
              <a:t>." Emerging Infectious Disease 14.2 (2008): 292-97. Web. 21 February 2010</a:t>
            </a:r>
            <a:r>
              <a:rPr lang="en-US" dirty="0" smtClean="0"/>
              <a:t>.</a:t>
            </a:r>
            <a:r>
              <a:rPr lang="en-GB" dirty="0">
                <a:solidFill>
                  <a:srgbClr val="000000"/>
                </a:solidFill>
                <a:hlinkClick r:id="rId2" action="ppaction://hlinkfile"/>
              </a:rPr>
              <a:t> </a:t>
            </a:r>
            <a:endParaRPr lang="en-GB" dirty="0" smtClean="0">
              <a:solidFill>
                <a:srgbClr val="000000"/>
              </a:solidFill>
              <a:hlinkClick r:id="rId2" action="ppaction://hlinkfile"/>
            </a:endParaRPr>
          </a:p>
          <a:p>
            <a:r>
              <a:rPr lang="en-GB" dirty="0" smtClean="0"/>
              <a:t>Lee </a:t>
            </a:r>
            <a:r>
              <a:rPr lang="en-GB" dirty="0"/>
              <a:t>YM, Kaplan MM. Primary </a:t>
            </a:r>
            <a:r>
              <a:rPr lang="en-GB" dirty="0" err="1"/>
              <a:t>sclerosing</a:t>
            </a:r>
            <a:r>
              <a:rPr lang="en-GB" dirty="0"/>
              <a:t> cholangitis. N </a:t>
            </a:r>
            <a:r>
              <a:rPr lang="en-GB" dirty="0" err="1"/>
              <a:t>Engl</a:t>
            </a:r>
            <a:r>
              <a:rPr lang="en-GB" dirty="0"/>
              <a:t> J Med 1995; 332:924.</a:t>
            </a:r>
          </a:p>
          <a:p>
            <a:r>
              <a:rPr lang="en-GB" dirty="0" err="1"/>
              <a:t>Fausa</a:t>
            </a:r>
            <a:r>
              <a:rPr lang="en-GB" dirty="0"/>
              <a:t> O, </a:t>
            </a:r>
            <a:r>
              <a:rPr lang="en-GB" dirty="0" err="1"/>
              <a:t>Schrumpf</a:t>
            </a:r>
            <a:r>
              <a:rPr lang="en-GB" dirty="0"/>
              <a:t> E, </a:t>
            </a:r>
            <a:r>
              <a:rPr lang="en-GB" dirty="0" err="1"/>
              <a:t>Elgjo</a:t>
            </a:r>
            <a:r>
              <a:rPr lang="en-GB" dirty="0"/>
              <a:t> K. Relationship of inflammatory bowel disease and primary </a:t>
            </a:r>
            <a:r>
              <a:rPr lang="en-GB" dirty="0" err="1"/>
              <a:t>sclerosing</a:t>
            </a:r>
            <a:r>
              <a:rPr lang="en-GB" dirty="0"/>
              <a:t> cholangitis. </a:t>
            </a:r>
            <a:r>
              <a:rPr lang="en-GB" dirty="0" err="1"/>
              <a:t>Semin</a:t>
            </a:r>
            <a:r>
              <a:rPr lang="en-GB" dirty="0"/>
              <a:t> Liver Dis 1991; 11:31</a:t>
            </a:r>
            <a:r>
              <a:rPr lang="en-GB" dirty="0" smtClean="0"/>
              <a:t>.</a:t>
            </a:r>
            <a:endParaRPr lang="en-GB" dirty="0"/>
          </a:p>
        </p:txBody>
      </p:sp>
    </p:spTree>
    <p:extLst>
      <p:ext uri="{BB962C8B-B14F-4D97-AF65-F5344CB8AC3E}">
        <p14:creationId xmlns:p14="http://schemas.microsoft.com/office/powerpoint/2010/main" xmlns="" val="3219946034"/>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a:t>Akram</a:t>
            </a:r>
            <a:r>
              <a:rPr lang="en-US" dirty="0"/>
              <a:t> </a:t>
            </a:r>
            <a:r>
              <a:rPr lang="en-US" dirty="0" err="1"/>
              <a:t>Pourshams</a:t>
            </a:r>
            <a:r>
              <a:rPr lang="en-US" dirty="0"/>
              <a:t>, MD Digestive Diseases Research Center, Digestive Disease Research Institute, </a:t>
            </a:r>
            <a:r>
              <a:rPr lang="en-US" dirty="0" err="1"/>
              <a:t>Shariati</a:t>
            </a:r>
            <a:r>
              <a:rPr lang="en-US" dirty="0"/>
              <a:t> Hospital, N. </a:t>
            </a:r>
            <a:r>
              <a:rPr lang="en-US" dirty="0" err="1"/>
              <a:t>Kargar</a:t>
            </a:r>
            <a:r>
              <a:rPr lang="en-US" dirty="0"/>
              <a:t> St. Tehran</a:t>
            </a:r>
            <a:r>
              <a:rPr lang="en-US"/>
              <a:t>, </a:t>
            </a:r>
            <a:r>
              <a:rPr lang="en-US" smtClean="0"/>
              <a:t>Iran</a:t>
            </a:r>
          </a:p>
          <a:p>
            <a:r>
              <a:rPr lang="en-US" smtClean="0"/>
              <a:t>Angulo </a:t>
            </a:r>
            <a:r>
              <a:rPr lang="en-US" dirty="0"/>
              <a:t>P, </a:t>
            </a:r>
            <a:r>
              <a:rPr lang="en-US" dirty="0" err="1"/>
              <a:t>Lindor</a:t>
            </a:r>
            <a:r>
              <a:rPr lang="en-US" dirty="0"/>
              <a:t> KD. Primary </a:t>
            </a:r>
            <a:r>
              <a:rPr lang="en-US" dirty="0" err="1"/>
              <a:t>sclerosing</a:t>
            </a:r>
            <a:r>
              <a:rPr lang="en-US" dirty="0"/>
              <a:t> cholangitis. </a:t>
            </a:r>
            <a:r>
              <a:rPr lang="en-US" dirty="0" err="1"/>
              <a:t>Hepatology</a:t>
            </a:r>
            <a:r>
              <a:rPr lang="en-US" dirty="0"/>
              <a:t> 1999; 30:325.</a:t>
            </a:r>
          </a:p>
          <a:p>
            <a:r>
              <a:rPr lang="en-US" dirty="0" err="1"/>
              <a:t>Molodecky</a:t>
            </a:r>
            <a:r>
              <a:rPr lang="en-US" dirty="0"/>
              <a:t> NA, </a:t>
            </a:r>
            <a:r>
              <a:rPr lang="en-US" dirty="0" err="1"/>
              <a:t>Kareemi</a:t>
            </a:r>
            <a:r>
              <a:rPr lang="en-US" dirty="0"/>
              <a:t> H, </a:t>
            </a:r>
            <a:r>
              <a:rPr lang="en-US" dirty="0" err="1"/>
              <a:t>Parab</a:t>
            </a:r>
            <a:r>
              <a:rPr lang="en-US" dirty="0"/>
              <a:t> R, et al. Incidence of primary </a:t>
            </a:r>
            <a:r>
              <a:rPr lang="en-US" dirty="0" err="1"/>
              <a:t>sclerosing</a:t>
            </a:r>
            <a:r>
              <a:rPr lang="en-US" dirty="0"/>
              <a:t> cholangitis: a systematic review and meta-analysis. </a:t>
            </a:r>
            <a:r>
              <a:rPr lang="en-US" dirty="0" err="1"/>
              <a:t>Hepatology</a:t>
            </a:r>
            <a:r>
              <a:rPr lang="en-US" dirty="0"/>
              <a:t> 2011; 53:1590.</a:t>
            </a:r>
          </a:p>
          <a:p>
            <a:endParaRPr lang="en-US" dirty="0"/>
          </a:p>
          <a:p>
            <a:endParaRPr lang="en-US" dirty="0"/>
          </a:p>
          <a:p>
            <a:endParaRPr lang="en-US" dirty="0"/>
          </a:p>
          <a:p>
            <a:endParaRPr lang="en-US" dirty="0"/>
          </a:p>
          <a:p>
            <a:endParaRPr lang="en-US" dirty="0"/>
          </a:p>
          <a:p>
            <a:endParaRPr lang="en-US" dirty="0"/>
          </a:p>
          <a:p>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GB" dirty="0"/>
              <a:t>Bambha K, Kim WR, </a:t>
            </a:r>
            <a:r>
              <a:rPr lang="en-GB" dirty="0" err="1"/>
              <a:t>Talwalkar</a:t>
            </a:r>
            <a:r>
              <a:rPr lang="en-GB" dirty="0"/>
              <a:t> J, et al. Incidence, clinical spectrum, and outcomes of primary </a:t>
            </a:r>
            <a:r>
              <a:rPr lang="en-GB" dirty="0" err="1"/>
              <a:t>sclerosing</a:t>
            </a:r>
            <a:r>
              <a:rPr lang="en-GB" dirty="0"/>
              <a:t> cholangitis in a United States community. Gastroenterology 2003; 125:1364.</a:t>
            </a:r>
          </a:p>
          <a:p>
            <a:r>
              <a:rPr lang="en-GB" dirty="0"/>
              <a:t>Kaplan GG, </a:t>
            </a:r>
            <a:r>
              <a:rPr lang="en-GB" dirty="0" err="1"/>
              <a:t>Laupland</a:t>
            </a:r>
            <a:r>
              <a:rPr lang="en-GB" dirty="0"/>
              <a:t> KB, </a:t>
            </a:r>
            <a:r>
              <a:rPr lang="en-GB" dirty="0" err="1"/>
              <a:t>Butzner</a:t>
            </a:r>
            <a:r>
              <a:rPr lang="en-GB" dirty="0"/>
              <a:t> D, et al. The burden of large and small duct primary </a:t>
            </a:r>
            <a:r>
              <a:rPr lang="en-GB" dirty="0" err="1"/>
              <a:t>sclerosing</a:t>
            </a:r>
            <a:r>
              <a:rPr lang="en-GB" dirty="0"/>
              <a:t> cholangitis in adults and children: a population-based analysis. Am J </a:t>
            </a:r>
            <a:r>
              <a:rPr lang="en-GB" dirty="0" err="1"/>
              <a:t>Gastroenterol</a:t>
            </a:r>
            <a:r>
              <a:rPr lang="en-GB" dirty="0"/>
              <a:t> 2007; 102:1042.</a:t>
            </a:r>
          </a:p>
          <a:p>
            <a:r>
              <a:rPr lang="en-GB" dirty="0" err="1"/>
              <a:t>Lindkvist</a:t>
            </a:r>
            <a:r>
              <a:rPr lang="en-GB" dirty="0"/>
              <a:t> B, Benito de Valle M, </a:t>
            </a:r>
            <a:r>
              <a:rPr lang="en-GB" dirty="0" err="1"/>
              <a:t>Gullberg</a:t>
            </a:r>
            <a:r>
              <a:rPr lang="en-GB" dirty="0"/>
              <a:t> B, </a:t>
            </a:r>
            <a:r>
              <a:rPr lang="en-GB" dirty="0" err="1"/>
              <a:t>Björnsson</a:t>
            </a:r>
            <a:r>
              <a:rPr lang="en-GB" dirty="0"/>
              <a:t> E. Incidence and prevalence of primary </a:t>
            </a:r>
            <a:r>
              <a:rPr lang="en-GB" dirty="0" err="1"/>
              <a:t>sclerosing</a:t>
            </a:r>
            <a:r>
              <a:rPr lang="en-GB" dirty="0"/>
              <a:t> cholangitis in a defined adult population in Sweden. </a:t>
            </a:r>
            <a:r>
              <a:rPr lang="en-GB" dirty="0" err="1"/>
              <a:t>Hepatology</a:t>
            </a:r>
            <a:r>
              <a:rPr lang="en-GB" dirty="0"/>
              <a:t> 2010; 52:571.</a:t>
            </a:r>
          </a:p>
          <a:p>
            <a:r>
              <a:rPr lang="en-GB" dirty="0" err="1"/>
              <a:t>Bergquist</a:t>
            </a:r>
            <a:r>
              <a:rPr lang="en-GB" dirty="0"/>
              <a:t> A, Lindberg G, Saarinen S, </a:t>
            </a:r>
            <a:r>
              <a:rPr lang="en-GB" dirty="0" err="1"/>
              <a:t>Broomé</a:t>
            </a:r>
            <a:r>
              <a:rPr lang="en-GB" dirty="0"/>
              <a:t> U. Increased prevalence of primary </a:t>
            </a:r>
            <a:r>
              <a:rPr lang="en-GB" dirty="0" err="1"/>
              <a:t>sclerosing</a:t>
            </a:r>
            <a:r>
              <a:rPr lang="en-GB" dirty="0"/>
              <a:t> cholangitis among first-degree relatives. J </a:t>
            </a:r>
            <a:r>
              <a:rPr lang="en-GB" dirty="0" err="1"/>
              <a:t>Hepatol</a:t>
            </a:r>
            <a:r>
              <a:rPr lang="en-GB" dirty="0"/>
              <a:t> 2005; 42:252.</a:t>
            </a:r>
          </a:p>
          <a:p>
            <a:r>
              <a:rPr lang="en-GB" dirty="0" err="1"/>
              <a:t>Escorsell</a:t>
            </a:r>
            <a:r>
              <a:rPr lang="en-GB" dirty="0"/>
              <a:t> A, </a:t>
            </a:r>
            <a:r>
              <a:rPr lang="en-GB" dirty="0" err="1"/>
              <a:t>Parés</a:t>
            </a:r>
            <a:r>
              <a:rPr lang="en-GB" dirty="0"/>
              <a:t> A, </a:t>
            </a:r>
            <a:r>
              <a:rPr lang="en-GB" dirty="0" err="1"/>
              <a:t>Rodés</a:t>
            </a:r>
            <a:r>
              <a:rPr lang="en-GB" dirty="0"/>
              <a:t> J, et al. Epidemiology of primary </a:t>
            </a:r>
            <a:r>
              <a:rPr lang="en-GB" dirty="0" err="1"/>
              <a:t>sclerosing</a:t>
            </a:r>
            <a:r>
              <a:rPr lang="en-GB" dirty="0"/>
              <a:t> cholangitis in Spain. Spanish Association for the Study of the Liver. J </a:t>
            </a:r>
            <a:r>
              <a:rPr lang="en-GB" dirty="0" err="1"/>
              <a:t>Hepatol</a:t>
            </a:r>
            <a:r>
              <a:rPr lang="en-GB" dirty="0"/>
              <a:t> 1994; 21:787.</a:t>
            </a:r>
          </a:p>
          <a:p>
            <a:r>
              <a:rPr lang="en-GB" dirty="0"/>
              <a:t>Tung BY, </a:t>
            </a:r>
            <a:r>
              <a:rPr lang="en-GB" dirty="0" err="1"/>
              <a:t>Brentnall</a:t>
            </a:r>
            <a:r>
              <a:rPr lang="en-GB" dirty="0"/>
              <a:t> T, </a:t>
            </a:r>
            <a:r>
              <a:rPr lang="en-GB" dirty="0" err="1"/>
              <a:t>Kowdley</a:t>
            </a:r>
            <a:r>
              <a:rPr lang="en-GB" dirty="0"/>
              <a:t> KV, et al. Diagnosis and prevalence of ulcerative colitis in patients with </a:t>
            </a:r>
            <a:r>
              <a:rPr lang="en-GB" dirty="0" err="1"/>
              <a:t>sclerosing</a:t>
            </a:r>
            <a:r>
              <a:rPr lang="en-GB" dirty="0"/>
              <a:t> cholangitis (abstract). </a:t>
            </a:r>
            <a:r>
              <a:rPr lang="en-GB" dirty="0" err="1"/>
              <a:t>Hepatology</a:t>
            </a:r>
            <a:r>
              <a:rPr lang="en-GB" dirty="0"/>
              <a:t> 1996; 24:169A</a:t>
            </a:r>
            <a:r>
              <a:rPr lang="en-GB" dirty="0" smtClean="0"/>
              <a:t>.</a:t>
            </a:r>
          </a:p>
          <a:p>
            <a:r>
              <a:rPr lang="en-US" dirty="0" err="1" smtClean="0"/>
              <a:t>Chironna</a:t>
            </a:r>
            <a:r>
              <a:rPr lang="en-US" dirty="0" smtClean="0"/>
              <a:t> M, </a:t>
            </a:r>
            <a:r>
              <a:rPr lang="en-US" dirty="0" err="1" smtClean="0"/>
              <a:t>Germinario</a:t>
            </a:r>
            <a:r>
              <a:rPr lang="en-US" dirty="0" smtClean="0"/>
              <a:t> C, </a:t>
            </a:r>
            <a:r>
              <a:rPr lang="en-US" dirty="0" err="1" smtClean="0"/>
              <a:t>Lopalco</a:t>
            </a:r>
            <a:r>
              <a:rPr lang="en-US" dirty="0" smtClean="0"/>
              <a:t> PL, </a:t>
            </a:r>
            <a:r>
              <a:rPr lang="en-US" dirty="0" err="1" smtClean="0"/>
              <a:t>Carrozzini</a:t>
            </a:r>
            <a:r>
              <a:rPr lang="en-US" dirty="0" smtClean="0"/>
              <a:t> F, </a:t>
            </a:r>
            <a:r>
              <a:rPr lang="en-US" dirty="0" err="1" smtClean="0"/>
              <a:t>Barbuti</a:t>
            </a:r>
            <a:r>
              <a:rPr lang="en-US" dirty="0" smtClean="0"/>
              <a:t> S, Quarto M</a:t>
            </a:r>
          </a:p>
          <a:p>
            <a:endParaRPr lang="en-GB" dirty="0"/>
          </a:p>
          <a:p>
            <a:endParaRPr lang="en-GB" dirty="0"/>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xmlns="" val="1870344043"/>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VIT B12</a:t>
            </a:r>
            <a:endParaRPr lang="en-US" dirty="0"/>
          </a:p>
        </p:txBody>
      </p:sp>
      <p:sp>
        <p:nvSpPr>
          <p:cNvPr id="3" name="Content Placeholder 2"/>
          <p:cNvSpPr>
            <a:spLocks noGrp="1"/>
          </p:cNvSpPr>
          <p:nvPr>
            <p:ph idx="1"/>
          </p:nvPr>
        </p:nvSpPr>
        <p:spPr/>
        <p:txBody>
          <a:bodyPr/>
          <a:lstStyle/>
          <a:p>
            <a:r>
              <a:rPr lang="en-US" dirty="0" smtClean="0"/>
              <a:t>HLADQ 2 POSITIVE</a:t>
            </a:r>
          </a:p>
          <a:p>
            <a:r>
              <a:rPr lang="en-US" smtClean="0"/>
              <a:t> MTHFR   a 1298c</a:t>
            </a:r>
            <a:endParaRPr lang="en-US" dirty="0"/>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3645</TotalTime>
  <Words>5190</Words>
  <Application>Microsoft Office PowerPoint</Application>
  <PresentationFormat>Custom</PresentationFormat>
  <Paragraphs>856</Paragraphs>
  <Slides>185</Slides>
  <Notes>29</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185</vt:i4>
      </vt:variant>
    </vt:vector>
  </HeadingPairs>
  <TitlesOfParts>
    <vt:vector size="190" baseType="lpstr">
      <vt:lpstr>1_Office Theme</vt:lpstr>
      <vt:lpstr>Image Document</vt:lpstr>
      <vt:lpstr>Bitmap Image</vt:lpstr>
      <vt:lpstr>Document</vt:lpstr>
      <vt:lpstr>Chart</vt:lpstr>
      <vt:lpstr>Observational study in liver disease 1978-2016</vt:lpstr>
      <vt:lpstr>The middle east past present ? FUTURE ???</vt:lpstr>
      <vt:lpstr>Liver disease burden in the middle east</vt:lpstr>
      <vt:lpstr>A trip with a patient story 1960-2008</vt:lpstr>
      <vt:lpstr>IRAQ</vt:lpstr>
      <vt:lpstr>IRAQ </vt:lpstr>
      <vt:lpstr>1988-1ST ARAB LIVER GROUP</vt:lpstr>
      <vt:lpstr>FIRST ARAB LIVER GROUP 1988…………………………………….2013</vt:lpstr>
      <vt:lpstr>1988-IST ARAB LIVER GROUP</vt:lpstr>
      <vt:lpstr>1988---------------------------2013</vt:lpstr>
      <vt:lpstr>THE CREAM OF OUR AREA</vt:lpstr>
      <vt:lpstr>BAGHDAD MEDICAL COLLEGE always ask why ?</vt:lpstr>
      <vt:lpstr>THE MIDDLE EAST</vt:lpstr>
      <vt:lpstr>الاشوريون The Assyrians  </vt:lpstr>
      <vt:lpstr>MIDDLE EAST COMLEX ?????</vt:lpstr>
      <vt:lpstr>The middle east past present ? FUTURE ???</vt:lpstr>
      <vt:lpstr>Liver disease maps :burden in The middle east countries variable </vt:lpstr>
      <vt:lpstr>Liver disease burden in the middle east</vt:lpstr>
      <vt:lpstr>Slide 19</vt:lpstr>
      <vt:lpstr>Liver disease burden</vt:lpstr>
      <vt:lpstr>Chronic hepatitis B and C</vt:lpstr>
      <vt:lpstr>PRIMARY LIVER CANCER HCC A PREVETABLE CANCER</vt:lpstr>
      <vt:lpstr>2016 JULY</vt:lpstr>
      <vt:lpstr>WORLD HEPATITIS DAY 2016 </vt:lpstr>
      <vt:lpstr>WORLD HEPATITIS DAY 2016  UAE RECOMMENDATIONS </vt:lpstr>
      <vt:lpstr>MENA REGION</vt:lpstr>
      <vt:lpstr>UAE Seroprevalence of HBV amongst Health Care workers in Sharjah (any marker)</vt:lpstr>
      <vt:lpstr> UAE HBV Carrier rates: Population groups</vt:lpstr>
      <vt:lpstr> UAE HBV carrier rates according to blood bank statistics</vt:lpstr>
      <vt:lpstr> UAE HBV carrier rate by age group</vt:lpstr>
      <vt:lpstr>HBV carrier rate in the UAE citizen Military (n=955), non-military (n=492)</vt:lpstr>
      <vt:lpstr>The genotype distribution in UAE</vt:lpstr>
      <vt:lpstr>Geographic Distribution of HBV Carriers and Incidence of Hepatoma</vt:lpstr>
      <vt:lpstr>Slide 34</vt:lpstr>
      <vt:lpstr>Familial transmission in UAE</vt:lpstr>
      <vt:lpstr>Slide 36</vt:lpstr>
      <vt:lpstr>HEPATITIS-C Epidemiology – Middle East EASL 2005      </vt:lpstr>
      <vt:lpstr>Hepatitis C: A Global Health Problem</vt:lpstr>
      <vt:lpstr>HCV genotypes</vt:lpstr>
      <vt:lpstr>Worldwide geographic distribution of HCV genotypes and subtypes </vt:lpstr>
      <vt:lpstr>Prevalence of Genotype 4 among HCV infected  Middle Eastern Patients</vt:lpstr>
      <vt:lpstr>Genotypes in UAE nationals</vt:lpstr>
      <vt:lpstr>Hepatitis C Prevalence in Blood Donors</vt:lpstr>
      <vt:lpstr>GENOTYPE 4 SUBTYPES IN UAE </vt:lpstr>
      <vt:lpstr>GENOTYPE 4 SUBTYPES</vt:lpstr>
      <vt:lpstr>HCV genotype</vt:lpstr>
      <vt:lpstr>  </vt:lpstr>
      <vt:lpstr>ALT at presentation in UAE nationals with Hepatitis C-G4</vt:lpstr>
      <vt:lpstr>UAE nationals blood transfusion induced Hepatitis C </vt:lpstr>
      <vt:lpstr>Viral load at presentation</vt:lpstr>
      <vt:lpstr>Liver biopsies at presentation</vt:lpstr>
      <vt:lpstr>HCV Patients with Genotype 4 Post Liver Transplantation</vt:lpstr>
      <vt:lpstr>HCV Patients with Genotype 4 Post Liver Transplantation</vt:lpstr>
      <vt:lpstr>MOST COMMON ASSOCIATED DISEASES IN UAE NATIONALS WITH HEPATITIS C-G4</vt:lpstr>
      <vt:lpstr>Slide 55</vt:lpstr>
      <vt:lpstr>Conclusion</vt:lpstr>
      <vt:lpstr>LIVER CANCER RECOMMENDATIONS</vt:lpstr>
      <vt:lpstr>Slide 58</vt:lpstr>
      <vt:lpstr>Slide 59</vt:lpstr>
      <vt:lpstr>Slide 60</vt:lpstr>
      <vt:lpstr>Slide 61</vt:lpstr>
      <vt:lpstr>Iraqi git 1960-2016</vt:lpstr>
      <vt:lpstr>1978-1992</vt:lpstr>
      <vt:lpstr>IRAQI RESEARCH</vt:lpstr>
      <vt:lpstr>LOCALLY MADE 120 BED  HOSPITAL  500,000 $ ONLY</vt:lpstr>
      <vt:lpstr>MDT PATHOLOGIST GASTROENTEROLOGISTSSURGEONS PEDIATRICIANS ONCOLOGISTS</vt:lpstr>
      <vt:lpstr>خطتنا لتطوير الجهاز الهضمي فى العراق PLAN FOR IRAQI GIT UPGRADING</vt:lpstr>
      <vt:lpstr>Slide 68</vt:lpstr>
      <vt:lpstr>ERCP-EXPIRED CONTRAST 7 YEARS IT WORKED? 1990-2003 SIEGE </vt:lpstr>
      <vt:lpstr>Slide 70</vt:lpstr>
      <vt:lpstr>ERCP   CONTRAST EXPIRED 7 YEASRS EXPIRED SCOPES &amp; CONTRAST</vt:lpstr>
      <vt:lpstr>Biliary drainage ?</vt:lpstr>
      <vt:lpstr>Glycogen storage disease</vt:lpstr>
      <vt:lpstr>Slide 74</vt:lpstr>
      <vt:lpstr>Pan Arab gastroenterology hepatology</vt:lpstr>
      <vt:lpstr>Water melon cheep training</vt:lpstr>
      <vt:lpstr>Watermelon is your teacher….</vt:lpstr>
      <vt:lpstr>TRAINING</vt:lpstr>
      <vt:lpstr>Slide 79</vt:lpstr>
      <vt:lpstr>Slide 80</vt:lpstr>
      <vt:lpstr>خطتنا لتطوير الجهاز الهضمي فى العراق PLAN FOR IRAQI GIT UPGRADING</vt:lpstr>
      <vt:lpstr>AFTER END OF BOMBING 2003 COUNTING LOSSES</vt:lpstr>
      <vt:lpstr>THE WARS</vt:lpstr>
      <vt:lpstr>Slide 84</vt:lpstr>
      <vt:lpstr>POST WAR IRAQ GIT</vt:lpstr>
      <vt:lpstr>Slide 86</vt:lpstr>
      <vt:lpstr>Searching for chemical weapons</vt:lpstr>
      <vt:lpstr>TALKS-GUARDIA </vt:lpstr>
      <vt:lpstr>Slide 89</vt:lpstr>
      <vt:lpstr>  The battle for the Gastroenterology  Hospital in Baghdad 2003 The first time in history alchemical (FORMALDEHYDE) Used in defense</vt:lpstr>
      <vt:lpstr>For these people we worked itching  high liver enzymes ? What is the diagnosis</vt:lpstr>
      <vt:lpstr> The Gastroenterology and Hepatology teaching Hospital consist of  (120  medical and surgical beds)1994 </vt:lpstr>
      <vt:lpstr>HOME MADE AUDIO VISUAL</vt:lpstr>
      <vt:lpstr> The Iraqi board of GI surgery was established 1999. </vt:lpstr>
      <vt:lpstr>Case presentations EX PRESIDENT HEALTH,SENIOR SURGEON TRAINER</vt:lpstr>
      <vt:lpstr>IRAQI INVENTIONS</vt:lpstr>
      <vt:lpstr>ACHALASIA NO DILATOR</vt:lpstr>
      <vt:lpstr>Achalasia dilation condoms sent as  aids ??? I USED  FOR DILATION IT WORKED ??</vt:lpstr>
      <vt:lpstr>the battle for the Gastroenterology Hospital in Baghdad 2003 3</vt:lpstr>
      <vt:lpstr>BEFORE WAR</vt:lpstr>
      <vt:lpstr>2004 NATIONAL CENTER FOR LIVER DISEASES</vt:lpstr>
      <vt:lpstr>IRAQI GIT SOCIETY</vt:lpstr>
      <vt:lpstr>IRAQ</vt:lpstr>
      <vt:lpstr>Slide 104</vt:lpstr>
      <vt:lpstr>GIT  PYRAMID PLANNED  ABCDE</vt:lpstr>
      <vt:lpstr>LESSONS FROM IRAQ</vt:lpstr>
      <vt:lpstr>LESSONS FROM IRAQ</vt:lpstr>
      <vt:lpstr>LESSONS FROM IRAQ</vt:lpstr>
      <vt:lpstr>LESSONS FROM IRAQ</vt:lpstr>
      <vt:lpstr>LESSONS FROM IRAQ</vt:lpstr>
      <vt:lpstr>LESSONS FROM IRAQ</vt:lpstr>
      <vt:lpstr>The Spectrum of GIT diseases in Iraq</vt:lpstr>
      <vt:lpstr>In-patients[1995-2001]</vt:lpstr>
      <vt:lpstr>STUDIES IN IRAQ</vt:lpstr>
      <vt:lpstr>Iraq   Najaf </vt:lpstr>
      <vt:lpstr> Cancers 1995 - 2001 </vt:lpstr>
      <vt:lpstr>Slide 117</vt:lpstr>
      <vt:lpstr>WAR &amp; GIT PRACTICE IN IRAQ</vt:lpstr>
      <vt:lpstr>TALKS-GUARDIA </vt:lpstr>
      <vt:lpstr> Prevalence rates of viral hepatitis infections in refugee Kurds from Iraq and Turkey. POST WAR </vt:lpstr>
      <vt:lpstr>WHO EMRO</vt:lpstr>
      <vt:lpstr>Slide 122</vt:lpstr>
      <vt:lpstr>Age</vt:lpstr>
      <vt:lpstr>Age</vt:lpstr>
      <vt:lpstr>Pancreaticoampullary carcinoma</vt:lpstr>
      <vt:lpstr>Results-Liver secondaries</vt:lpstr>
      <vt:lpstr>Results-Cholangiocarcinoma</vt:lpstr>
      <vt:lpstr> Liver Diseases  1995-2001</vt:lpstr>
      <vt:lpstr>Chronic Liver Disease-1670</vt:lpstr>
      <vt:lpstr>Chronic Liver Disease-viral</vt:lpstr>
      <vt:lpstr>Results -Chronic Liver Disease</vt:lpstr>
      <vt:lpstr>Results-Chronic Liver Disease</vt:lpstr>
      <vt:lpstr>Results-Chronic Liver Disease</vt:lpstr>
      <vt:lpstr>Results-Chronic Liver Disease</vt:lpstr>
      <vt:lpstr>Results - Acute Liver Disease</vt:lpstr>
      <vt:lpstr>Biliary diseases</vt:lpstr>
      <vt:lpstr>Biliary diseases</vt:lpstr>
      <vt:lpstr>Mortality</vt:lpstr>
      <vt:lpstr>Chronic liver diseases 244</vt:lpstr>
      <vt:lpstr>CLD-224 Patients</vt:lpstr>
      <vt:lpstr>RESULTS Pancreatico-Biliary Disease</vt:lpstr>
      <vt:lpstr> Malignant Diseases 70 patients</vt:lpstr>
      <vt:lpstr>Acute Liver Failure-27 Patients</vt:lpstr>
      <vt:lpstr>UAE DATA ON LIVER CANCER</vt:lpstr>
      <vt:lpstr>MORPHOLOGIC CLASSIFICATION OF HYDATID LIVER CYSTS</vt:lpstr>
      <vt:lpstr>WHO Informal Working Group on Echinococcosis standardized ultrasound classification of echinococcal cysts</vt:lpstr>
      <vt:lpstr>HERBAL EFFECTS ON THE LIVER Selected data from our area</vt:lpstr>
      <vt:lpstr>Herbal treatment for migraine treated by Dr GOOGLE</vt:lpstr>
      <vt:lpstr>DR GOOGLE Internet search by the patient preventive treatment of migraine</vt:lpstr>
      <vt:lpstr>Slide 150</vt:lpstr>
      <vt:lpstr>PETADOLEX</vt:lpstr>
      <vt:lpstr>Laboratory tests 18/10/2006</vt:lpstr>
      <vt:lpstr>Slide 153</vt:lpstr>
      <vt:lpstr>Kath and kath chewing</vt:lpstr>
      <vt:lpstr>Slide 155</vt:lpstr>
      <vt:lpstr> Hepatobiliary manifestations of inflammatory bowel disease</vt:lpstr>
      <vt:lpstr>CASE   STUDY  A FEMALE PATIENT WITH ELEVATED LIVER ENZYMES AND COLITIS</vt:lpstr>
      <vt:lpstr>SLEEVE GASTRIC SURGERY</vt:lpstr>
      <vt:lpstr>LOST 25 KG IN 18 MONTHS</vt:lpstr>
      <vt:lpstr>INVESTIGATIONS -DUBAI</vt:lpstr>
      <vt:lpstr>EVALUATION IN DUBAI</vt:lpstr>
      <vt:lpstr>INITIAL EVALUATION</vt:lpstr>
      <vt:lpstr>MRI MRCP INCONCLUSIVE</vt:lpstr>
      <vt:lpstr>ERCP</vt:lpstr>
      <vt:lpstr>NARROW RHD DOMINANT STRICTURE</vt:lpstr>
      <vt:lpstr>Narrow RHD-bx forceps cannot open</vt:lpstr>
      <vt:lpstr>PATCHY CHANGES</vt:lpstr>
      <vt:lpstr>Slide 168</vt:lpstr>
      <vt:lpstr>Colonoscopy</vt:lpstr>
      <vt:lpstr>Colon biopsy-EXCESS EOSINOPHILS</vt:lpstr>
      <vt:lpstr>PROBLEMS IN MIDDLE EAST</vt:lpstr>
      <vt:lpstr>DIAGNOSIS:  COLITIS-SCLEROSING CHOLANGITIS?  DOMINANT STRICTURE? CHOLANGIO CARCINOMS</vt:lpstr>
      <vt:lpstr>FINAL  DIAGNOSIS</vt:lpstr>
      <vt:lpstr>DD</vt:lpstr>
      <vt:lpstr>IBD &amp;ELEVATED LIVER ENZYMES</vt:lpstr>
      <vt:lpstr>How common is liver disease in people who have ulcerative colitis?</vt:lpstr>
      <vt:lpstr>? Eosinophilic gastrointestinal disorders</vt:lpstr>
      <vt:lpstr>Slide 178</vt:lpstr>
      <vt:lpstr>DRUG-INDUCED HEPATOTOXICITY</vt:lpstr>
      <vt:lpstr>STEATOSIS </vt:lpstr>
      <vt:lpstr>Slide 181</vt:lpstr>
      <vt:lpstr>References </vt:lpstr>
      <vt:lpstr>References </vt:lpstr>
      <vt:lpstr>Slide 184</vt:lpstr>
      <vt:lpstr>HIGH VIT B12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makki fayadh</dc:creator>
  <cp:lastModifiedBy>Dr Makki Fayadh</cp:lastModifiedBy>
  <cp:revision>371</cp:revision>
  <dcterms:created xsi:type="dcterms:W3CDTF">2014-11-20T18:28:01Z</dcterms:created>
  <dcterms:modified xsi:type="dcterms:W3CDTF">2016-10-11T04:45:53Z</dcterms:modified>
</cp:coreProperties>
</file>