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6.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6" r:id="rId19"/>
    <p:sldId id="277" r:id="rId20"/>
    <p:sldId id="278" r:id="rId21"/>
    <p:sldId id="279" r:id="rId22"/>
    <p:sldId id="283" r:id="rId23"/>
    <p:sldId id="284" r:id="rId24"/>
    <p:sldId id="286" r:id="rId25"/>
    <p:sldId id="287" r:id="rId26"/>
    <p:sldId id="335" r:id="rId27"/>
    <p:sldId id="336" r:id="rId28"/>
    <p:sldId id="337" r:id="rId29"/>
    <p:sldId id="338" r:id="rId30"/>
    <p:sldId id="339" r:id="rId31"/>
    <p:sldId id="340" r:id="rId32"/>
    <p:sldId id="301" r:id="rId33"/>
    <p:sldId id="304" r:id="rId34"/>
    <p:sldId id="30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5.bin"/><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6.bin"/><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fy-NL" sz="1200" dirty="0"/>
              <a:t>1 % Brine 40K (30 mesh) </a:t>
            </a:r>
          </a:p>
        </c:rich>
      </c:tx>
      <c:layout/>
      <c:overlay val="0"/>
    </c:title>
    <c:autoTitleDeleted val="0"/>
    <c:plotArea>
      <c:layout>
        <c:manualLayout>
          <c:layoutTarget val="inner"/>
          <c:xMode val="edge"/>
          <c:yMode val="edge"/>
          <c:x val="0.16058351045034308"/>
          <c:y val="0.12066847112861086"/>
          <c:w val="0.72411204261952478"/>
          <c:h val="0.69292213473316222"/>
        </c:manualLayout>
      </c:layout>
      <c:scatterChart>
        <c:scatterStyle val="smoothMarker"/>
        <c:varyColors val="0"/>
        <c:ser>
          <c:idx val="0"/>
          <c:order val="0"/>
          <c:tx>
            <c:v>1 st 10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brine'!$B$6:$B$16</c:f>
              <c:numCache>
                <c:formatCode>General</c:formatCode>
                <c:ptCount val="11"/>
                <c:pt idx="0">
                  <c:v>2.6</c:v>
                </c:pt>
                <c:pt idx="1">
                  <c:v>4.2</c:v>
                </c:pt>
                <c:pt idx="2">
                  <c:v>5.5</c:v>
                </c:pt>
                <c:pt idx="3">
                  <c:v>6.5</c:v>
                </c:pt>
                <c:pt idx="4">
                  <c:v>7.45</c:v>
                </c:pt>
                <c:pt idx="5">
                  <c:v>9.7000000000000011</c:v>
                </c:pt>
                <c:pt idx="6">
                  <c:v>11.7</c:v>
                </c:pt>
                <c:pt idx="7">
                  <c:v>15.2</c:v>
                </c:pt>
                <c:pt idx="8">
                  <c:v>18.2</c:v>
                </c:pt>
                <c:pt idx="9">
                  <c:v>19.95</c:v>
                </c:pt>
                <c:pt idx="10">
                  <c:v>21.45</c:v>
                </c:pt>
              </c:numCache>
            </c:numRef>
          </c:yVal>
          <c:smooth val="1"/>
          <c:extLst>
            <c:ext xmlns:c16="http://schemas.microsoft.com/office/drawing/2014/chart" uri="{C3380CC4-5D6E-409C-BE32-E72D297353CC}">
              <c16:uniqueId val="{00000000-80E4-4E4F-A598-FF0A01E46DA8}"/>
            </c:ext>
          </c:extLst>
        </c:ser>
        <c:ser>
          <c:idx val="1"/>
          <c:order val="1"/>
          <c:tx>
            <c:v>50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brine'!$C$6:$C$16</c:f>
              <c:numCache>
                <c:formatCode>General</c:formatCode>
                <c:ptCount val="11"/>
                <c:pt idx="0">
                  <c:v>3.05</c:v>
                </c:pt>
                <c:pt idx="1">
                  <c:v>5.55</c:v>
                </c:pt>
                <c:pt idx="2">
                  <c:v>7.25</c:v>
                </c:pt>
                <c:pt idx="3">
                  <c:v>8.9500000000000028</c:v>
                </c:pt>
                <c:pt idx="4">
                  <c:v>10.5</c:v>
                </c:pt>
                <c:pt idx="5">
                  <c:v>14</c:v>
                </c:pt>
                <c:pt idx="6">
                  <c:v>17.375</c:v>
                </c:pt>
                <c:pt idx="7">
                  <c:v>22.175000000000001</c:v>
                </c:pt>
                <c:pt idx="8">
                  <c:v>26.075000000000003</c:v>
                </c:pt>
                <c:pt idx="9">
                  <c:v>29.575000000000003</c:v>
                </c:pt>
                <c:pt idx="10">
                  <c:v>31.875000000000004</c:v>
                </c:pt>
              </c:numCache>
            </c:numRef>
          </c:yVal>
          <c:smooth val="1"/>
          <c:extLst>
            <c:ext xmlns:c16="http://schemas.microsoft.com/office/drawing/2014/chart" uri="{C3380CC4-5D6E-409C-BE32-E72D297353CC}">
              <c16:uniqueId val="{00000001-80E4-4E4F-A598-FF0A01E46DA8}"/>
            </c:ext>
          </c:extLst>
        </c:ser>
        <c:ser>
          <c:idx val="2"/>
          <c:order val="2"/>
          <c:tx>
            <c:v>2 nd 10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brine'!$D$6:$D$16</c:f>
              <c:numCache>
                <c:formatCode>General</c:formatCode>
                <c:ptCount val="11"/>
                <c:pt idx="0">
                  <c:v>1.45</c:v>
                </c:pt>
                <c:pt idx="1">
                  <c:v>2.65</c:v>
                </c:pt>
                <c:pt idx="2">
                  <c:v>3.25</c:v>
                </c:pt>
                <c:pt idx="3">
                  <c:v>3.8</c:v>
                </c:pt>
                <c:pt idx="4">
                  <c:v>4.2799999999999994</c:v>
                </c:pt>
                <c:pt idx="5">
                  <c:v>5.3299999999999965</c:v>
                </c:pt>
                <c:pt idx="6">
                  <c:v>6.3299999999999965</c:v>
                </c:pt>
                <c:pt idx="7">
                  <c:v>8.18</c:v>
                </c:pt>
                <c:pt idx="8">
                  <c:v>9.83</c:v>
                </c:pt>
                <c:pt idx="9">
                  <c:v>11.33</c:v>
                </c:pt>
                <c:pt idx="10">
                  <c:v>12.53</c:v>
                </c:pt>
              </c:numCache>
            </c:numRef>
          </c:yVal>
          <c:smooth val="1"/>
          <c:extLst>
            <c:ext xmlns:c16="http://schemas.microsoft.com/office/drawing/2014/chart" uri="{C3380CC4-5D6E-409C-BE32-E72D297353CC}">
              <c16:uniqueId val="{00000002-80E4-4E4F-A598-FF0A01E46DA8}"/>
            </c:ext>
          </c:extLst>
        </c:ser>
        <c:ser>
          <c:idx val="3"/>
          <c:order val="3"/>
          <c:tx>
            <c:v>100 psi</c:v>
          </c:tx>
          <c:xVal>
            <c:numRef>
              <c:f>'0.1 brine'!$C$25:$C$35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brine'!$D$25:$D$35</c:f>
              <c:numCache>
                <c:formatCode>General</c:formatCode>
                <c:ptCount val="11"/>
                <c:pt idx="0">
                  <c:v>5</c:v>
                </c:pt>
                <c:pt idx="1">
                  <c:v>8.9</c:v>
                </c:pt>
                <c:pt idx="2">
                  <c:v>12.9</c:v>
                </c:pt>
                <c:pt idx="3">
                  <c:v>16.7</c:v>
                </c:pt>
                <c:pt idx="4">
                  <c:v>19.75</c:v>
                </c:pt>
                <c:pt idx="5">
                  <c:v>29.75</c:v>
                </c:pt>
                <c:pt idx="6">
                  <c:v>39.75</c:v>
                </c:pt>
                <c:pt idx="7">
                  <c:v>59.75</c:v>
                </c:pt>
                <c:pt idx="8">
                  <c:v>79.75</c:v>
                </c:pt>
                <c:pt idx="9">
                  <c:v>99.75</c:v>
                </c:pt>
                <c:pt idx="10">
                  <c:v>119.75</c:v>
                </c:pt>
              </c:numCache>
            </c:numRef>
          </c:yVal>
          <c:smooth val="1"/>
          <c:extLst>
            <c:ext xmlns:c16="http://schemas.microsoft.com/office/drawing/2014/chart" uri="{C3380CC4-5D6E-409C-BE32-E72D297353CC}">
              <c16:uniqueId val="{00000003-80E4-4E4F-A598-FF0A01E46DA8}"/>
            </c:ext>
          </c:extLst>
        </c:ser>
        <c:ser>
          <c:idx val="4"/>
          <c:order val="4"/>
          <c:tx>
            <c:v>3 rd 10 psi</c:v>
          </c:tx>
          <c:xVal>
            <c:numRef>
              <c:f>'0.1 brine'!$E$25:$E$35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brine'!$F$25:$F$35</c:f>
              <c:numCache>
                <c:formatCode>General</c:formatCode>
                <c:ptCount val="11"/>
                <c:pt idx="0">
                  <c:v>1.45</c:v>
                </c:pt>
                <c:pt idx="1">
                  <c:v>2.65</c:v>
                </c:pt>
                <c:pt idx="2">
                  <c:v>3.25</c:v>
                </c:pt>
                <c:pt idx="3">
                  <c:v>3.8</c:v>
                </c:pt>
                <c:pt idx="4">
                  <c:v>4.2799999999999994</c:v>
                </c:pt>
                <c:pt idx="5">
                  <c:v>5.3299999999999965</c:v>
                </c:pt>
                <c:pt idx="6">
                  <c:v>6.3299999999999965</c:v>
                </c:pt>
                <c:pt idx="7">
                  <c:v>8.18</c:v>
                </c:pt>
                <c:pt idx="8">
                  <c:v>9.83</c:v>
                </c:pt>
                <c:pt idx="9">
                  <c:v>11.33</c:v>
                </c:pt>
                <c:pt idx="10">
                  <c:v>12.53</c:v>
                </c:pt>
              </c:numCache>
            </c:numRef>
          </c:yVal>
          <c:smooth val="1"/>
          <c:extLst>
            <c:ext xmlns:c16="http://schemas.microsoft.com/office/drawing/2014/chart" uri="{C3380CC4-5D6E-409C-BE32-E72D297353CC}">
              <c16:uniqueId val="{00000004-80E4-4E4F-A598-FF0A01E46DA8}"/>
            </c:ext>
          </c:extLst>
        </c:ser>
        <c:ser>
          <c:idx val="5"/>
          <c:order val="5"/>
          <c:tx>
            <c:v>200 psi</c:v>
          </c:tx>
          <c:xVal>
            <c:numRef>
              <c:f>'0.1 brine'!$C$48:$C$58</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brine'!$D$48:$D$58</c:f>
              <c:numCache>
                <c:formatCode>General</c:formatCode>
                <c:ptCount val="11"/>
                <c:pt idx="0">
                  <c:v>6.75</c:v>
                </c:pt>
                <c:pt idx="1">
                  <c:v>13.350000000000026</c:v>
                </c:pt>
                <c:pt idx="2">
                  <c:v>19.8</c:v>
                </c:pt>
                <c:pt idx="3">
                  <c:v>26.200000000000003</c:v>
                </c:pt>
                <c:pt idx="4">
                  <c:v>32.550000000000004</c:v>
                </c:pt>
                <c:pt idx="5">
                  <c:v>48.300000000000004</c:v>
                </c:pt>
                <c:pt idx="6">
                  <c:v>64.050000000000011</c:v>
                </c:pt>
                <c:pt idx="7">
                  <c:v>95.300000000000011</c:v>
                </c:pt>
                <c:pt idx="8">
                  <c:v>126.55000000000001</c:v>
                </c:pt>
                <c:pt idx="9">
                  <c:v>157.80000000000001</c:v>
                </c:pt>
                <c:pt idx="10">
                  <c:v>189.05</c:v>
                </c:pt>
              </c:numCache>
            </c:numRef>
          </c:yVal>
          <c:smooth val="1"/>
          <c:extLst>
            <c:ext xmlns:c16="http://schemas.microsoft.com/office/drawing/2014/chart" uri="{C3380CC4-5D6E-409C-BE32-E72D297353CC}">
              <c16:uniqueId val="{00000005-80E4-4E4F-A598-FF0A01E46DA8}"/>
            </c:ext>
          </c:extLst>
        </c:ser>
        <c:ser>
          <c:idx val="6"/>
          <c:order val="6"/>
          <c:tx>
            <c:v>4 th 10 psi</c:v>
          </c:tx>
          <c:xVal>
            <c:numRef>
              <c:f>'0.1 brine'!$E$48:$E$58</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brine'!$F$48:$F$58</c:f>
              <c:numCache>
                <c:formatCode>General</c:formatCode>
                <c:ptCount val="11"/>
                <c:pt idx="0">
                  <c:v>1.45</c:v>
                </c:pt>
                <c:pt idx="1">
                  <c:v>2.65</c:v>
                </c:pt>
                <c:pt idx="2">
                  <c:v>3.25</c:v>
                </c:pt>
                <c:pt idx="3">
                  <c:v>3.8</c:v>
                </c:pt>
                <c:pt idx="4">
                  <c:v>4.2799999999999994</c:v>
                </c:pt>
                <c:pt idx="5">
                  <c:v>5.3299999999999965</c:v>
                </c:pt>
                <c:pt idx="6">
                  <c:v>6.3299999999999965</c:v>
                </c:pt>
                <c:pt idx="7">
                  <c:v>8.18</c:v>
                </c:pt>
                <c:pt idx="8">
                  <c:v>9.83</c:v>
                </c:pt>
                <c:pt idx="9">
                  <c:v>11.33</c:v>
                </c:pt>
                <c:pt idx="10">
                  <c:v>12.53</c:v>
                </c:pt>
              </c:numCache>
            </c:numRef>
          </c:yVal>
          <c:smooth val="1"/>
          <c:extLst>
            <c:ext xmlns:c16="http://schemas.microsoft.com/office/drawing/2014/chart" uri="{C3380CC4-5D6E-409C-BE32-E72D297353CC}">
              <c16:uniqueId val="{00000006-80E4-4E4F-A598-FF0A01E46DA8}"/>
            </c:ext>
          </c:extLst>
        </c:ser>
        <c:ser>
          <c:idx val="7"/>
          <c:order val="7"/>
          <c:tx>
            <c:v>400 psi</c:v>
          </c:tx>
          <c:xVal>
            <c:numRef>
              <c:f>'0.1 brine'!$C$65:$C$75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brine'!$D$65:$D$75</c:f>
              <c:numCache>
                <c:formatCode>General</c:formatCode>
                <c:ptCount val="11"/>
                <c:pt idx="0">
                  <c:v>7.25</c:v>
                </c:pt>
                <c:pt idx="1">
                  <c:v>14.450000000000006</c:v>
                </c:pt>
                <c:pt idx="2">
                  <c:v>21.650000000000031</c:v>
                </c:pt>
                <c:pt idx="3">
                  <c:v>28.849999999999987</c:v>
                </c:pt>
                <c:pt idx="4">
                  <c:v>36.050000000000004</c:v>
                </c:pt>
                <c:pt idx="5">
                  <c:v>54.05</c:v>
                </c:pt>
                <c:pt idx="6">
                  <c:v>72.05</c:v>
                </c:pt>
                <c:pt idx="7">
                  <c:v>108.05</c:v>
                </c:pt>
                <c:pt idx="8">
                  <c:v>144.05000000000001</c:v>
                </c:pt>
                <c:pt idx="9">
                  <c:v>180.05</c:v>
                </c:pt>
                <c:pt idx="10">
                  <c:v>216.05</c:v>
                </c:pt>
              </c:numCache>
            </c:numRef>
          </c:yVal>
          <c:smooth val="1"/>
          <c:extLst>
            <c:ext xmlns:c16="http://schemas.microsoft.com/office/drawing/2014/chart" uri="{C3380CC4-5D6E-409C-BE32-E72D297353CC}">
              <c16:uniqueId val="{00000007-80E4-4E4F-A598-FF0A01E46DA8}"/>
            </c:ext>
          </c:extLst>
        </c:ser>
        <c:ser>
          <c:idx val="8"/>
          <c:order val="8"/>
          <c:tx>
            <c:v>5 th 10 psi</c:v>
          </c:tx>
          <c:xVal>
            <c:numRef>
              <c:f>'0.1 brine'!$E$65:$E$75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brine'!$F$65:$F$75</c:f>
              <c:numCache>
                <c:formatCode>General</c:formatCode>
                <c:ptCount val="11"/>
                <c:pt idx="0">
                  <c:v>1.45</c:v>
                </c:pt>
                <c:pt idx="1">
                  <c:v>2.65</c:v>
                </c:pt>
                <c:pt idx="2">
                  <c:v>3.25</c:v>
                </c:pt>
                <c:pt idx="3">
                  <c:v>3.8</c:v>
                </c:pt>
                <c:pt idx="4">
                  <c:v>4.2799999999999994</c:v>
                </c:pt>
                <c:pt idx="5">
                  <c:v>5.3299999999999965</c:v>
                </c:pt>
                <c:pt idx="6">
                  <c:v>6.3299999999999965</c:v>
                </c:pt>
                <c:pt idx="7">
                  <c:v>8.18</c:v>
                </c:pt>
                <c:pt idx="8">
                  <c:v>9.83</c:v>
                </c:pt>
                <c:pt idx="9">
                  <c:v>11.33</c:v>
                </c:pt>
                <c:pt idx="10">
                  <c:v>12.53</c:v>
                </c:pt>
              </c:numCache>
            </c:numRef>
          </c:yVal>
          <c:smooth val="1"/>
          <c:extLst>
            <c:ext xmlns:c16="http://schemas.microsoft.com/office/drawing/2014/chart" uri="{C3380CC4-5D6E-409C-BE32-E72D297353CC}">
              <c16:uniqueId val="{00000008-80E4-4E4F-A598-FF0A01E46DA8}"/>
            </c:ext>
          </c:extLst>
        </c:ser>
        <c:dLbls>
          <c:showLegendKey val="0"/>
          <c:showVal val="0"/>
          <c:showCatName val="0"/>
          <c:showSerName val="0"/>
          <c:showPercent val="0"/>
          <c:showBubbleSize val="0"/>
        </c:dLbls>
        <c:axId val="218024960"/>
        <c:axId val="218027136"/>
      </c:scatterChart>
      <c:valAx>
        <c:axId val="218024960"/>
        <c:scaling>
          <c:orientation val="minMax"/>
        </c:scaling>
        <c:delete val="0"/>
        <c:axPos val="b"/>
        <c:title>
          <c:tx>
            <c:rich>
              <a:bodyPr/>
              <a:lstStyle/>
              <a:p>
                <a:pPr>
                  <a:defRPr sz="1200"/>
                </a:pPr>
                <a:r>
                  <a:rPr lang="en-US" sz="1200"/>
                  <a:t>Time (min)</a:t>
                </a:r>
              </a:p>
            </c:rich>
          </c:tx>
          <c:layout>
            <c:manualLayout>
              <c:xMode val="edge"/>
              <c:yMode val="edge"/>
              <c:x val="0.41453413900170449"/>
              <c:y val="0.92345085470085453"/>
            </c:manualLayout>
          </c:layout>
          <c:overlay val="0"/>
        </c:title>
        <c:numFmt formatCode="General" sourceLinked="1"/>
        <c:majorTickMark val="out"/>
        <c:minorTickMark val="none"/>
        <c:tickLblPos val="nextTo"/>
        <c:txPr>
          <a:bodyPr rot="0" vert="horz"/>
          <a:lstStyle/>
          <a:p>
            <a:pPr>
              <a:defRPr b="1"/>
            </a:pPr>
            <a:endParaRPr lang="en-US"/>
          </a:p>
        </c:txPr>
        <c:crossAx val="218027136"/>
        <c:crosses val="autoZero"/>
        <c:crossBetween val="midCat"/>
      </c:valAx>
      <c:valAx>
        <c:axId val="218027136"/>
        <c:scaling>
          <c:orientation val="minMax"/>
          <c:min val="0"/>
        </c:scaling>
        <c:delete val="0"/>
        <c:axPos val="l"/>
        <c:title>
          <c:tx>
            <c:rich>
              <a:bodyPr/>
              <a:lstStyle/>
              <a:p>
                <a:pPr>
                  <a:defRPr sz="1200"/>
                </a:pPr>
                <a:r>
                  <a:rPr lang="en-US" sz="1200"/>
                  <a:t>Cumulative Volume (ml)</a:t>
                </a:r>
              </a:p>
            </c:rich>
          </c:tx>
          <c:layout>
            <c:manualLayout>
              <c:xMode val="edge"/>
              <c:yMode val="edge"/>
              <c:x val="1.4771803911948029E-2"/>
              <c:y val="0.18467140070420673"/>
            </c:manualLayout>
          </c:layout>
          <c:overlay val="0"/>
        </c:title>
        <c:numFmt formatCode="General" sourceLinked="1"/>
        <c:majorTickMark val="out"/>
        <c:minorTickMark val="none"/>
        <c:tickLblPos val="nextTo"/>
        <c:txPr>
          <a:bodyPr/>
          <a:lstStyle/>
          <a:p>
            <a:pPr>
              <a:defRPr b="1"/>
            </a:pPr>
            <a:endParaRPr lang="en-US"/>
          </a:p>
        </c:txPr>
        <c:crossAx val="218024960"/>
        <c:crosses val="autoZero"/>
        <c:crossBetween val="midCat"/>
      </c:valAx>
    </c:plotArea>
    <c:legend>
      <c:legendPos val="r"/>
      <c:layout>
        <c:manualLayout>
          <c:xMode val="edge"/>
          <c:yMode val="edge"/>
          <c:x val="0.75571622439895969"/>
          <c:y val="0.15270708702099398"/>
          <c:w val="0.23985743619273006"/>
          <c:h val="0.638172374654567"/>
        </c:manualLayout>
      </c:layout>
      <c:overlay val="0"/>
      <c:txPr>
        <a:bodyPr/>
        <a:lstStyle/>
        <a:p>
          <a:pPr>
            <a:defRPr sz="1000" b="0"/>
          </a:pPr>
          <a:endParaRPr lang="en-US"/>
        </a:p>
      </c:txPr>
    </c:legend>
    <c:plotVisOnly val="1"/>
    <c:dispBlanksAs val="gap"/>
    <c:showDLblsOverMax val="0"/>
  </c:chart>
  <c:spPr>
    <a:noFill/>
    <a:ln w="19050" cmpd="sng">
      <a:solidFill>
        <a:sysClr val="windowText" lastClr="000000">
          <a:alpha val="97000"/>
        </a:sysClr>
      </a:solidFill>
    </a:ln>
  </c:spPr>
  <c:txPr>
    <a:bodyPr/>
    <a:lstStyle/>
    <a:p>
      <a:pPr>
        <a:defRPr>
          <a:latin typeface="Times New Roman" pitchFamily="18" charset="0"/>
          <a:cs typeface="Times New Roman" pitchFamily="18"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fy-NL" sz="1200"/>
              <a:t>1 % Brine 40K (30 mesh) </a:t>
            </a:r>
          </a:p>
        </c:rich>
      </c:tx>
      <c:layout/>
      <c:overlay val="0"/>
    </c:title>
    <c:autoTitleDeleted val="0"/>
    <c:plotArea>
      <c:layout>
        <c:manualLayout>
          <c:layoutTarget val="inner"/>
          <c:xMode val="edge"/>
          <c:yMode val="edge"/>
          <c:x val="0.1404707532790819"/>
          <c:y val="0.12066847112861086"/>
          <c:w val="0.74421524824727103"/>
          <c:h val="0.69292213473316222"/>
        </c:manualLayout>
      </c:layout>
      <c:scatterChart>
        <c:scatterStyle val="smoothMarker"/>
        <c:varyColors val="0"/>
        <c:ser>
          <c:idx val="0"/>
          <c:order val="0"/>
          <c:tx>
            <c:v>1 st 10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brine'!$B$6:$B$16</c:f>
              <c:numCache>
                <c:formatCode>General</c:formatCode>
                <c:ptCount val="11"/>
                <c:pt idx="0">
                  <c:v>2.6</c:v>
                </c:pt>
                <c:pt idx="1">
                  <c:v>4.2</c:v>
                </c:pt>
                <c:pt idx="2">
                  <c:v>5.5</c:v>
                </c:pt>
                <c:pt idx="3">
                  <c:v>6.5</c:v>
                </c:pt>
                <c:pt idx="4">
                  <c:v>7.45</c:v>
                </c:pt>
                <c:pt idx="5">
                  <c:v>9.7000000000000011</c:v>
                </c:pt>
                <c:pt idx="6">
                  <c:v>11.7</c:v>
                </c:pt>
                <c:pt idx="7">
                  <c:v>15.2</c:v>
                </c:pt>
                <c:pt idx="8">
                  <c:v>18.2</c:v>
                </c:pt>
                <c:pt idx="9">
                  <c:v>19.95</c:v>
                </c:pt>
                <c:pt idx="10">
                  <c:v>21.45</c:v>
                </c:pt>
              </c:numCache>
            </c:numRef>
          </c:yVal>
          <c:smooth val="1"/>
          <c:extLst>
            <c:ext xmlns:c16="http://schemas.microsoft.com/office/drawing/2014/chart" uri="{C3380CC4-5D6E-409C-BE32-E72D297353CC}">
              <c16:uniqueId val="{00000000-310B-4FE7-B820-B37C26ED20B1}"/>
            </c:ext>
          </c:extLst>
        </c:ser>
        <c:ser>
          <c:idx val="1"/>
          <c:order val="1"/>
          <c:tx>
            <c:v>50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brine'!$C$6:$C$16</c:f>
              <c:numCache>
                <c:formatCode>General</c:formatCode>
                <c:ptCount val="11"/>
                <c:pt idx="0">
                  <c:v>3.05</c:v>
                </c:pt>
                <c:pt idx="1">
                  <c:v>5.55</c:v>
                </c:pt>
                <c:pt idx="2">
                  <c:v>7.25</c:v>
                </c:pt>
                <c:pt idx="3">
                  <c:v>8.9500000000000028</c:v>
                </c:pt>
                <c:pt idx="4">
                  <c:v>10.5</c:v>
                </c:pt>
                <c:pt idx="5">
                  <c:v>14</c:v>
                </c:pt>
                <c:pt idx="6">
                  <c:v>17.375</c:v>
                </c:pt>
                <c:pt idx="7">
                  <c:v>22.175000000000001</c:v>
                </c:pt>
                <c:pt idx="8">
                  <c:v>26.075000000000003</c:v>
                </c:pt>
                <c:pt idx="9">
                  <c:v>29.575000000000003</c:v>
                </c:pt>
                <c:pt idx="10">
                  <c:v>31.875000000000004</c:v>
                </c:pt>
              </c:numCache>
            </c:numRef>
          </c:yVal>
          <c:smooth val="1"/>
          <c:extLst>
            <c:ext xmlns:c16="http://schemas.microsoft.com/office/drawing/2014/chart" uri="{C3380CC4-5D6E-409C-BE32-E72D297353CC}">
              <c16:uniqueId val="{00000001-310B-4FE7-B820-B37C26ED20B1}"/>
            </c:ext>
          </c:extLst>
        </c:ser>
        <c:ser>
          <c:idx val="2"/>
          <c:order val="2"/>
          <c:tx>
            <c:v>2 nd 10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brine'!$D$6:$D$16</c:f>
              <c:numCache>
                <c:formatCode>General</c:formatCode>
                <c:ptCount val="11"/>
                <c:pt idx="0">
                  <c:v>1.45</c:v>
                </c:pt>
                <c:pt idx="1">
                  <c:v>2.65</c:v>
                </c:pt>
                <c:pt idx="2">
                  <c:v>3.25</c:v>
                </c:pt>
                <c:pt idx="3">
                  <c:v>3.8</c:v>
                </c:pt>
                <c:pt idx="4">
                  <c:v>4.2799999999999994</c:v>
                </c:pt>
                <c:pt idx="5">
                  <c:v>5.3299999999999965</c:v>
                </c:pt>
                <c:pt idx="6">
                  <c:v>6.3299999999999965</c:v>
                </c:pt>
                <c:pt idx="7">
                  <c:v>8.18</c:v>
                </c:pt>
                <c:pt idx="8">
                  <c:v>9.83</c:v>
                </c:pt>
                <c:pt idx="9">
                  <c:v>11.33</c:v>
                </c:pt>
                <c:pt idx="10">
                  <c:v>12.53</c:v>
                </c:pt>
              </c:numCache>
            </c:numRef>
          </c:yVal>
          <c:smooth val="1"/>
          <c:extLst>
            <c:ext xmlns:c16="http://schemas.microsoft.com/office/drawing/2014/chart" uri="{C3380CC4-5D6E-409C-BE32-E72D297353CC}">
              <c16:uniqueId val="{00000002-310B-4FE7-B820-B37C26ED20B1}"/>
            </c:ext>
          </c:extLst>
        </c:ser>
        <c:ser>
          <c:idx val="4"/>
          <c:order val="3"/>
          <c:tx>
            <c:v>3 rd 10 psi</c:v>
          </c:tx>
          <c:xVal>
            <c:numRef>
              <c:f>'0.1 brine'!$E$25:$E$35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brine'!$F$25:$F$35</c:f>
              <c:numCache>
                <c:formatCode>General</c:formatCode>
                <c:ptCount val="11"/>
                <c:pt idx="0">
                  <c:v>1.45</c:v>
                </c:pt>
                <c:pt idx="1">
                  <c:v>2.65</c:v>
                </c:pt>
                <c:pt idx="2">
                  <c:v>3.25</c:v>
                </c:pt>
                <c:pt idx="3">
                  <c:v>3.8</c:v>
                </c:pt>
                <c:pt idx="4">
                  <c:v>4.2799999999999994</c:v>
                </c:pt>
                <c:pt idx="5">
                  <c:v>5.3299999999999965</c:v>
                </c:pt>
                <c:pt idx="6">
                  <c:v>6.3299999999999965</c:v>
                </c:pt>
                <c:pt idx="7">
                  <c:v>8.18</c:v>
                </c:pt>
                <c:pt idx="8">
                  <c:v>9.83</c:v>
                </c:pt>
                <c:pt idx="9">
                  <c:v>11.33</c:v>
                </c:pt>
                <c:pt idx="10">
                  <c:v>12.53</c:v>
                </c:pt>
              </c:numCache>
            </c:numRef>
          </c:yVal>
          <c:smooth val="1"/>
          <c:extLst>
            <c:ext xmlns:c16="http://schemas.microsoft.com/office/drawing/2014/chart" uri="{C3380CC4-5D6E-409C-BE32-E72D297353CC}">
              <c16:uniqueId val="{00000003-310B-4FE7-B820-B37C26ED20B1}"/>
            </c:ext>
          </c:extLst>
        </c:ser>
        <c:ser>
          <c:idx val="6"/>
          <c:order val="4"/>
          <c:tx>
            <c:v>4 th 10 psi</c:v>
          </c:tx>
          <c:xVal>
            <c:numRef>
              <c:f>'0.1 brine'!$E$48:$E$58</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brine'!$F$48:$F$58</c:f>
              <c:numCache>
                <c:formatCode>General</c:formatCode>
                <c:ptCount val="11"/>
                <c:pt idx="0">
                  <c:v>1.45</c:v>
                </c:pt>
                <c:pt idx="1">
                  <c:v>2.65</c:v>
                </c:pt>
                <c:pt idx="2">
                  <c:v>3.25</c:v>
                </c:pt>
                <c:pt idx="3">
                  <c:v>3.8</c:v>
                </c:pt>
                <c:pt idx="4">
                  <c:v>4.2799999999999994</c:v>
                </c:pt>
                <c:pt idx="5">
                  <c:v>5.3299999999999965</c:v>
                </c:pt>
                <c:pt idx="6">
                  <c:v>6.3299999999999965</c:v>
                </c:pt>
                <c:pt idx="7">
                  <c:v>8.18</c:v>
                </c:pt>
                <c:pt idx="8">
                  <c:v>9.83</c:v>
                </c:pt>
                <c:pt idx="9">
                  <c:v>11.33</c:v>
                </c:pt>
                <c:pt idx="10">
                  <c:v>12.53</c:v>
                </c:pt>
              </c:numCache>
            </c:numRef>
          </c:yVal>
          <c:smooth val="1"/>
          <c:extLst>
            <c:ext xmlns:c16="http://schemas.microsoft.com/office/drawing/2014/chart" uri="{C3380CC4-5D6E-409C-BE32-E72D297353CC}">
              <c16:uniqueId val="{00000004-310B-4FE7-B820-B37C26ED20B1}"/>
            </c:ext>
          </c:extLst>
        </c:ser>
        <c:ser>
          <c:idx val="8"/>
          <c:order val="5"/>
          <c:tx>
            <c:v>5 th 10 psi</c:v>
          </c:tx>
          <c:xVal>
            <c:numRef>
              <c:f>'0.1 brine'!$E$65:$E$75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brine'!$F$65:$F$75</c:f>
              <c:numCache>
                <c:formatCode>General</c:formatCode>
                <c:ptCount val="11"/>
                <c:pt idx="0">
                  <c:v>1.45</c:v>
                </c:pt>
                <c:pt idx="1">
                  <c:v>2.65</c:v>
                </c:pt>
                <c:pt idx="2">
                  <c:v>3.25</c:v>
                </c:pt>
                <c:pt idx="3">
                  <c:v>3.8</c:v>
                </c:pt>
                <c:pt idx="4">
                  <c:v>4.2799999999999994</c:v>
                </c:pt>
                <c:pt idx="5">
                  <c:v>5.3299999999999965</c:v>
                </c:pt>
                <c:pt idx="6">
                  <c:v>6.3299999999999965</c:v>
                </c:pt>
                <c:pt idx="7">
                  <c:v>8.18</c:v>
                </c:pt>
                <c:pt idx="8">
                  <c:v>9.83</c:v>
                </c:pt>
                <c:pt idx="9">
                  <c:v>11.33</c:v>
                </c:pt>
                <c:pt idx="10">
                  <c:v>12.53</c:v>
                </c:pt>
              </c:numCache>
            </c:numRef>
          </c:yVal>
          <c:smooth val="1"/>
          <c:extLst>
            <c:ext xmlns:c16="http://schemas.microsoft.com/office/drawing/2014/chart" uri="{C3380CC4-5D6E-409C-BE32-E72D297353CC}">
              <c16:uniqueId val="{00000005-310B-4FE7-B820-B37C26ED20B1}"/>
            </c:ext>
          </c:extLst>
        </c:ser>
        <c:dLbls>
          <c:showLegendKey val="0"/>
          <c:showVal val="0"/>
          <c:showCatName val="0"/>
          <c:showSerName val="0"/>
          <c:showPercent val="0"/>
          <c:showBubbleSize val="0"/>
        </c:dLbls>
        <c:axId val="218121728"/>
        <c:axId val="218123648"/>
      </c:scatterChart>
      <c:valAx>
        <c:axId val="218121728"/>
        <c:scaling>
          <c:orientation val="minMax"/>
        </c:scaling>
        <c:delete val="0"/>
        <c:axPos val="b"/>
        <c:title>
          <c:tx>
            <c:rich>
              <a:bodyPr/>
              <a:lstStyle/>
              <a:p>
                <a:pPr>
                  <a:defRPr sz="1200"/>
                </a:pPr>
                <a:r>
                  <a:rPr lang="en-US" sz="1200"/>
                  <a:t>Time (min)</a:t>
                </a:r>
              </a:p>
            </c:rich>
          </c:tx>
          <c:layout>
            <c:manualLayout>
              <c:xMode val="edge"/>
              <c:yMode val="edge"/>
              <c:x val="0.41453413900170449"/>
              <c:y val="0.92345085470085453"/>
            </c:manualLayout>
          </c:layout>
          <c:overlay val="0"/>
        </c:title>
        <c:numFmt formatCode="General" sourceLinked="1"/>
        <c:majorTickMark val="out"/>
        <c:minorTickMark val="none"/>
        <c:tickLblPos val="nextTo"/>
        <c:txPr>
          <a:bodyPr rot="0" vert="horz"/>
          <a:lstStyle/>
          <a:p>
            <a:pPr>
              <a:defRPr b="1"/>
            </a:pPr>
            <a:endParaRPr lang="en-US"/>
          </a:p>
        </c:txPr>
        <c:crossAx val="218123648"/>
        <c:crosses val="autoZero"/>
        <c:crossBetween val="midCat"/>
      </c:valAx>
      <c:valAx>
        <c:axId val="218123648"/>
        <c:scaling>
          <c:orientation val="minMax"/>
          <c:min val="0"/>
        </c:scaling>
        <c:delete val="0"/>
        <c:axPos val="l"/>
        <c:title>
          <c:tx>
            <c:rich>
              <a:bodyPr/>
              <a:lstStyle/>
              <a:p>
                <a:pPr>
                  <a:defRPr sz="1200"/>
                </a:pPr>
                <a:r>
                  <a:rPr lang="en-US" sz="1200"/>
                  <a:t>Cumulative Volume (ml)</a:t>
                </a:r>
              </a:p>
            </c:rich>
          </c:tx>
          <c:layout>
            <c:manualLayout>
              <c:xMode val="edge"/>
              <c:yMode val="edge"/>
              <c:x val="1.4771803911948029E-2"/>
              <c:y val="0.18467140070420673"/>
            </c:manualLayout>
          </c:layout>
          <c:overlay val="0"/>
        </c:title>
        <c:numFmt formatCode="General" sourceLinked="1"/>
        <c:majorTickMark val="out"/>
        <c:minorTickMark val="none"/>
        <c:tickLblPos val="nextTo"/>
        <c:txPr>
          <a:bodyPr/>
          <a:lstStyle/>
          <a:p>
            <a:pPr>
              <a:defRPr b="1"/>
            </a:pPr>
            <a:endParaRPr lang="en-US"/>
          </a:p>
        </c:txPr>
        <c:crossAx val="218121728"/>
        <c:crosses val="autoZero"/>
        <c:crossBetween val="midCat"/>
      </c:valAx>
    </c:plotArea>
    <c:legend>
      <c:legendPos val="r"/>
      <c:layout>
        <c:manualLayout>
          <c:xMode val="edge"/>
          <c:yMode val="edge"/>
          <c:x val="0.74230123568418682"/>
          <c:y val="0.17836323804913173"/>
          <c:w val="0.23985743619273006"/>
          <c:h val="0.43124484463118617"/>
        </c:manualLayout>
      </c:layout>
      <c:overlay val="0"/>
      <c:txPr>
        <a:bodyPr/>
        <a:lstStyle/>
        <a:p>
          <a:pPr>
            <a:defRPr b="0"/>
          </a:pPr>
          <a:endParaRPr lang="en-US"/>
        </a:p>
      </c:txPr>
    </c:legend>
    <c:plotVisOnly val="1"/>
    <c:dispBlanksAs val="gap"/>
    <c:showDLblsOverMax val="0"/>
  </c:chart>
  <c:spPr>
    <a:noFill/>
    <a:ln w="19050" cmpd="sng">
      <a:solidFill>
        <a:sysClr val="windowText" lastClr="000000">
          <a:alpha val="97000"/>
        </a:sysClr>
      </a:solidFill>
    </a:ln>
  </c:spPr>
  <c:txPr>
    <a:bodyPr/>
    <a:lstStyle/>
    <a:p>
      <a:pPr>
        <a:defRPr>
          <a:latin typeface="Times New Roman" pitchFamily="18" charset="0"/>
          <a:cs typeface="Times New Roman" pitchFamily="18"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1 % Brine 40K (100-120 meshes) </a:t>
            </a:r>
          </a:p>
        </c:rich>
      </c:tx>
      <c:layout/>
      <c:overlay val="0"/>
    </c:title>
    <c:autoTitleDeleted val="0"/>
    <c:plotArea>
      <c:layout>
        <c:manualLayout>
          <c:layoutTarget val="inner"/>
          <c:xMode val="edge"/>
          <c:yMode val="edge"/>
          <c:x val="0.15513429799621786"/>
          <c:y val="0.1206684711286107"/>
          <c:w val="0.68597937907042505"/>
          <c:h val="0.69292213473315833"/>
        </c:manualLayout>
      </c:layout>
      <c:scatterChart>
        <c:scatterStyle val="smoothMarker"/>
        <c:varyColors val="0"/>
        <c:ser>
          <c:idx val="0"/>
          <c:order val="0"/>
          <c:tx>
            <c:v>1 st 10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brine'!$B$6:$B$16</c:f>
              <c:numCache>
                <c:formatCode>General</c:formatCode>
                <c:ptCount val="11"/>
                <c:pt idx="0">
                  <c:v>1.27</c:v>
                </c:pt>
                <c:pt idx="1">
                  <c:v>2.02</c:v>
                </c:pt>
                <c:pt idx="2">
                  <c:v>2.8200000000000003</c:v>
                </c:pt>
                <c:pt idx="3">
                  <c:v>3.4699999999999998</c:v>
                </c:pt>
                <c:pt idx="4">
                  <c:v>3.9200000000000004</c:v>
                </c:pt>
                <c:pt idx="5">
                  <c:v>4.8199999999999985</c:v>
                </c:pt>
                <c:pt idx="6">
                  <c:v>5.67</c:v>
                </c:pt>
                <c:pt idx="7">
                  <c:v>6.87</c:v>
                </c:pt>
                <c:pt idx="8">
                  <c:v>7.92</c:v>
                </c:pt>
                <c:pt idx="9">
                  <c:v>8.92</c:v>
                </c:pt>
                <c:pt idx="10">
                  <c:v>9.8700000000000028</c:v>
                </c:pt>
              </c:numCache>
            </c:numRef>
          </c:yVal>
          <c:smooth val="1"/>
          <c:extLst>
            <c:ext xmlns:c16="http://schemas.microsoft.com/office/drawing/2014/chart" uri="{C3380CC4-5D6E-409C-BE32-E72D297353CC}">
              <c16:uniqueId val="{00000000-203F-402B-AB4D-3E86AF4E4CBC}"/>
            </c:ext>
          </c:extLst>
        </c:ser>
        <c:ser>
          <c:idx val="1"/>
          <c:order val="1"/>
          <c:tx>
            <c:v>50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brine'!$C$6:$C$16</c:f>
              <c:numCache>
                <c:formatCode>General</c:formatCode>
                <c:ptCount val="11"/>
                <c:pt idx="0">
                  <c:v>1.4</c:v>
                </c:pt>
                <c:pt idx="1">
                  <c:v>2.5499999999999998</c:v>
                </c:pt>
                <c:pt idx="2">
                  <c:v>3.0999999999999988</c:v>
                </c:pt>
                <c:pt idx="3">
                  <c:v>3.4999999999999987</c:v>
                </c:pt>
                <c:pt idx="4">
                  <c:v>3.8999999999999977</c:v>
                </c:pt>
                <c:pt idx="5">
                  <c:v>4.9499999999999993</c:v>
                </c:pt>
                <c:pt idx="6">
                  <c:v>5.9499999999999993</c:v>
                </c:pt>
                <c:pt idx="7">
                  <c:v>7.4999999999999991</c:v>
                </c:pt>
                <c:pt idx="8">
                  <c:v>9.0500000000000025</c:v>
                </c:pt>
                <c:pt idx="9">
                  <c:v>10.400000000000002</c:v>
                </c:pt>
                <c:pt idx="10">
                  <c:v>11.75</c:v>
                </c:pt>
              </c:numCache>
            </c:numRef>
          </c:yVal>
          <c:smooth val="1"/>
          <c:extLst>
            <c:ext xmlns:c16="http://schemas.microsoft.com/office/drawing/2014/chart" uri="{C3380CC4-5D6E-409C-BE32-E72D297353CC}">
              <c16:uniqueId val="{00000001-203F-402B-AB4D-3E86AF4E4CBC}"/>
            </c:ext>
          </c:extLst>
        </c:ser>
        <c:ser>
          <c:idx val="2"/>
          <c:order val="2"/>
          <c:tx>
            <c:v>2 nd 10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brine'!$D$6:$D$16</c:f>
              <c:numCache>
                <c:formatCode>General</c:formatCode>
                <c:ptCount val="11"/>
                <c:pt idx="0">
                  <c:v>0.65000000000000902</c:v>
                </c:pt>
                <c:pt idx="1">
                  <c:v>1.1000000000000001</c:v>
                </c:pt>
                <c:pt idx="2">
                  <c:v>1.4500000000000002</c:v>
                </c:pt>
                <c:pt idx="3">
                  <c:v>1.7000000000000002</c:v>
                </c:pt>
                <c:pt idx="4">
                  <c:v>1.9200000000000021</c:v>
                </c:pt>
                <c:pt idx="5">
                  <c:v>2.3200000000000003</c:v>
                </c:pt>
                <c:pt idx="6">
                  <c:v>2.72</c:v>
                </c:pt>
                <c:pt idx="7">
                  <c:v>3.3699999999999997</c:v>
                </c:pt>
                <c:pt idx="8">
                  <c:v>4.01</c:v>
                </c:pt>
                <c:pt idx="9">
                  <c:v>4.63</c:v>
                </c:pt>
                <c:pt idx="10">
                  <c:v>5.2299999999999995</c:v>
                </c:pt>
              </c:numCache>
            </c:numRef>
          </c:yVal>
          <c:smooth val="1"/>
          <c:extLst>
            <c:ext xmlns:c16="http://schemas.microsoft.com/office/drawing/2014/chart" uri="{C3380CC4-5D6E-409C-BE32-E72D297353CC}">
              <c16:uniqueId val="{00000002-203F-402B-AB4D-3E86AF4E4CBC}"/>
            </c:ext>
          </c:extLst>
        </c:ser>
        <c:ser>
          <c:idx val="3"/>
          <c:order val="3"/>
          <c:tx>
            <c:v>100 psi</c:v>
          </c:tx>
          <c:xVal>
            <c:numRef>
              <c:f>'0.1 brine'!$C$25:$C$35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brine'!$D$25:$D$35</c:f>
              <c:numCache>
                <c:formatCode>General</c:formatCode>
                <c:ptCount val="11"/>
                <c:pt idx="0">
                  <c:v>1.6</c:v>
                </c:pt>
                <c:pt idx="1">
                  <c:v>2.8499999999999988</c:v>
                </c:pt>
                <c:pt idx="2">
                  <c:v>3.5</c:v>
                </c:pt>
                <c:pt idx="3">
                  <c:v>4</c:v>
                </c:pt>
                <c:pt idx="4">
                  <c:v>4.5</c:v>
                </c:pt>
                <c:pt idx="5">
                  <c:v>5.6499999999999995</c:v>
                </c:pt>
                <c:pt idx="6">
                  <c:v>6.7</c:v>
                </c:pt>
                <c:pt idx="7">
                  <c:v>8.3500000000000068</c:v>
                </c:pt>
                <c:pt idx="8">
                  <c:v>10</c:v>
                </c:pt>
                <c:pt idx="9">
                  <c:v>11.450000000000006</c:v>
                </c:pt>
                <c:pt idx="10">
                  <c:v>12.900000000000002</c:v>
                </c:pt>
              </c:numCache>
            </c:numRef>
          </c:yVal>
          <c:smooth val="1"/>
          <c:extLst>
            <c:ext xmlns:c16="http://schemas.microsoft.com/office/drawing/2014/chart" uri="{C3380CC4-5D6E-409C-BE32-E72D297353CC}">
              <c16:uniqueId val="{00000003-203F-402B-AB4D-3E86AF4E4CBC}"/>
            </c:ext>
          </c:extLst>
        </c:ser>
        <c:ser>
          <c:idx val="4"/>
          <c:order val="4"/>
          <c:tx>
            <c:v>3 rd 10 psi</c:v>
          </c:tx>
          <c:xVal>
            <c:numRef>
              <c:f>'0.1 brine'!$E$25:$E$35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brine'!$F$25:$F$35</c:f>
              <c:numCache>
                <c:formatCode>General</c:formatCode>
                <c:ptCount val="11"/>
                <c:pt idx="0">
                  <c:v>0.60000000000000064</c:v>
                </c:pt>
                <c:pt idx="1">
                  <c:v>1</c:v>
                </c:pt>
                <c:pt idx="2">
                  <c:v>1.3</c:v>
                </c:pt>
                <c:pt idx="3">
                  <c:v>1.52</c:v>
                </c:pt>
                <c:pt idx="4">
                  <c:v>1.73</c:v>
                </c:pt>
                <c:pt idx="5">
                  <c:v>2.13</c:v>
                </c:pt>
                <c:pt idx="6">
                  <c:v>2.5299999999999998</c:v>
                </c:pt>
                <c:pt idx="7">
                  <c:v>3.1799999999999997</c:v>
                </c:pt>
                <c:pt idx="8">
                  <c:v>3.82</c:v>
                </c:pt>
                <c:pt idx="9">
                  <c:v>4.4400000000000004</c:v>
                </c:pt>
                <c:pt idx="10">
                  <c:v>5.0399999999999991</c:v>
                </c:pt>
              </c:numCache>
            </c:numRef>
          </c:yVal>
          <c:smooth val="1"/>
          <c:extLst>
            <c:ext xmlns:c16="http://schemas.microsoft.com/office/drawing/2014/chart" uri="{C3380CC4-5D6E-409C-BE32-E72D297353CC}">
              <c16:uniqueId val="{00000004-203F-402B-AB4D-3E86AF4E4CBC}"/>
            </c:ext>
          </c:extLst>
        </c:ser>
        <c:ser>
          <c:idx val="5"/>
          <c:order val="5"/>
          <c:tx>
            <c:v>200 psi</c:v>
          </c:tx>
          <c:xVal>
            <c:numRef>
              <c:f>'0.1 brine'!$C$48:$C$58</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brine'!$D$48:$D$58</c:f>
              <c:numCache>
                <c:formatCode>General</c:formatCode>
                <c:ptCount val="11"/>
                <c:pt idx="0">
                  <c:v>1.7</c:v>
                </c:pt>
                <c:pt idx="1">
                  <c:v>3.05</c:v>
                </c:pt>
                <c:pt idx="2">
                  <c:v>3.8</c:v>
                </c:pt>
                <c:pt idx="3">
                  <c:v>4.45</c:v>
                </c:pt>
                <c:pt idx="4">
                  <c:v>5.05</c:v>
                </c:pt>
                <c:pt idx="5">
                  <c:v>6.3</c:v>
                </c:pt>
                <c:pt idx="6">
                  <c:v>7.4499999999999993</c:v>
                </c:pt>
                <c:pt idx="7">
                  <c:v>9.2000000000000011</c:v>
                </c:pt>
                <c:pt idx="8">
                  <c:v>10.950000000000006</c:v>
                </c:pt>
                <c:pt idx="9">
                  <c:v>12.5</c:v>
                </c:pt>
                <c:pt idx="10">
                  <c:v>14</c:v>
                </c:pt>
              </c:numCache>
            </c:numRef>
          </c:yVal>
          <c:smooth val="1"/>
          <c:extLst>
            <c:ext xmlns:c16="http://schemas.microsoft.com/office/drawing/2014/chart" uri="{C3380CC4-5D6E-409C-BE32-E72D297353CC}">
              <c16:uniqueId val="{00000005-203F-402B-AB4D-3E86AF4E4CBC}"/>
            </c:ext>
          </c:extLst>
        </c:ser>
        <c:ser>
          <c:idx val="6"/>
          <c:order val="6"/>
          <c:tx>
            <c:v>4 th 10 psi</c:v>
          </c:tx>
          <c:xVal>
            <c:numRef>
              <c:f>'0.1 brine'!$E$48:$E$58</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brine'!$F$48:$F$58</c:f>
              <c:numCache>
                <c:formatCode>General</c:formatCode>
                <c:ptCount val="11"/>
                <c:pt idx="0">
                  <c:v>0.55000000000000004</c:v>
                </c:pt>
                <c:pt idx="1">
                  <c:v>0.95000000000000062</c:v>
                </c:pt>
                <c:pt idx="2">
                  <c:v>1.25</c:v>
                </c:pt>
                <c:pt idx="3">
                  <c:v>1.45</c:v>
                </c:pt>
                <c:pt idx="4">
                  <c:v>1.6500000000000001</c:v>
                </c:pt>
                <c:pt idx="5">
                  <c:v>2.0499999999999998</c:v>
                </c:pt>
                <c:pt idx="6">
                  <c:v>2.4499999999999997</c:v>
                </c:pt>
                <c:pt idx="7">
                  <c:v>3.05</c:v>
                </c:pt>
                <c:pt idx="8">
                  <c:v>3.65</c:v>
                </c:pt>
                <c:pt idx="9">
                  <c:v>4.25</c:v>
                </c:pt>
                <c:pt idx="10">
                  <c:v>4.8499999999999996</c:v>
                </c:pt>
              </c:numCache>
            </c:numRef>
          </c:yVal>
          <c:smooth val="1"/>
          <c:extLst>
            <c:ext xmlns:c16="http://schemas.microsoft.com/office/drawing/2014/chart" uri="{C3380CC4-5D6E-409C-BE32-E72D297353CC}">
              <c16:uniqueId val="{00000006-203F-402B-AB4D-3E86AF4E4CBC}"/>
            </c:ext>
          </c:extLst>
        </c:ser>
        <c:ser>
          <c:idx val="7"/>
          <c:order val="7"/>
          <c:tx>
            <c:v>400 psi</c:v>
          </c:tx>
          <c:xVal>
            <c:numRef>
              <c:f>'0.1 brine'!$C$65:$C$75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brine'!$D$65:$D$75</c:f>
              <c:numCache>
                <c:formatCode>General</c:formatCode>
                <c:ptCount val="11"/>
                <c:pt idx="0">
                  <c:v>1.8</c:v>
                </c:pt>
                <c:pt idx="1">
                  <c:v>3.25</c:v>
                </c:pt>
                <c:pt idx="2">
                  <c:v>4.2</c:v>
                </c:pt>
                <c:pt idx="3">
                  <c:v>5.1499999999999995</c:v>
                </c:pt>
                <c:pt idx="4">
                  <c:v>6.0500000000000007</c:v>
                </c:pt>
                <c:pt idx="5">
                  <c:v>8.3000000000000007</c:v>
                </c:pt>
                <c:pt idx="6">
                  <c:v>10.55</c:v>
                </c:pt>
                <c:pt idx="7">
                  <c:v>15.05</c:v>
                </c:pt>
                <c:pt idx="8">
                  <c:v>19.8</c:v>
                </c:pt>
                <c:pt idx="9">
                  <c:v>24.3</c:v>
                </c:pt>
                <c:pt idx="10">
                  <c:v>28.8</c:v>
                </c:pt>
              </c:numCache>
            </c:numRef>
          </c:yVal>
          <c:smooth val="1"/>
          <c:extLst>
            <c:ext xmlns:c16="http://schemas.microsoft.com/office/drawing/2014/chart" uri="{C3380CC4-5D6E-409C-BE32-E72D297353CC}">
              <c16:uniqueId val="{00000007-203F-402B-AB4D-3E86AF4E4CBC}"/>
            </c:ext>
          </c:extLst>
        </c:ser>
        <c:ser>
          <c:idx val="8"/>
          <c:order val="8"/>
          <c:tx>
            <c:v>5 th 10 psi</c:v>
          </c:tx>
          <c:xVal>
            <c:numRef>
              <c:f>'0.1 brine'!$E$65:$E$75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brine'!$F$65:$F$75</c:f>
              <c:numCache>
                <c:formatCode>General</c:formatCode>
                <c:ptCount val="11"/>
                <c:pt idx="0">
                  <c:v>0.55000000000000004</c:v>
                </c:pt>
                <c:pt idx="1">
                  <c:v>0.95000000000000062</c:v>
                </c:pt>
                <c:pt idx="2">
                  <c:v>1.25</c:v>
                </c:pt>
                <c:pt idx="3">
                  <c:v>1.45</c:v>
                </c:pt>
                <c:pt idx="4">
                  <c:v>1.6500000000000001</c:v>
                </c:pt>
                <c:pt idx="5">
                  <c:v>2.0499999999999998</c:v>
                </c:pt>
                <c:pt idx="6">
                  <c:v>2.4499999999999997</c:v>
                </c:pt>
                <c:pt idx="7">
                  <c:v>3.05</c:v>
                </c:pt>
                <c:pt idx="8">
                  <c:v>3.65</c:v>
                </c:pt>
                <c:pt idx="9">
                  <c:v>4.25</c:v>
                </c:pt>
                <c:pt idx="10">
                  <c:v>4.8499999999999996</c:v>
                </c:pt>
              </c:numCache>
            </c:numRef>
          </c:yVal>
          <c:smooth val="1"/>
          <c:extLst>
            <c:ext xmlns:c16="http://schemas.microsoft.com/office/drawing/2014/chart" uri="{C3380CC4-5D6E-409C-BE32-E72D297353CC}">
              <c16:uniqueId val="{00000008-203F-402B-AB4D-3E86AF4E4CBC}"/>
            </c:ext>
          </c:extLst>
        </c:ser>
        <c:dLbls>
          <c:showLegendKey val="0"/>
          <c:showVal val="0"/>
          <c:showCatName val="0"/>
          <c:showSerName val="0"/>
          <c:showPercent val="0"/>
          <c:showBubbleSize val="0"/>
        </c:dLbls>
        <c:axId val="218281472"/>
        <c:axId val="218283392"/>
      </c:scatterChart>
      <c:valAx>
        <c:axId val="218281472"/>
        <c:scaling>
          <c:orientation val="minMax"/>
        </c:scaling>
        <c:delete val="0"/>
        <c:axPos val="b"/>
        <c:title>
          <c:tx>
            <c:rich>
              <a:bodyPr/>
              <a:lstStyle/>
              <a:p>
                <a:pPr>
                  <a:defRPr/>
                </a:pPr>
                <a:r>
                  <a:rPr lang="en-US"/>
                  <a:t>Time (min)</a:t>
                </a:r>
              </a:p>
            </c:rich>
          </c:tx>
          <c:layout>
            <c:manualLayout>
              <c:xMode val="edge"/>
              <c:yMode val="edge"/>
              <c:x val="0.41715437842996905"/>
              <c:y val="0.92230870179689062"/>
            </c:manualLayout>
          </c:layout>
          <c:overlay val="0"/>
        </c:title>
        <c:numFmt formatCode="General" sourceLinked="1"/>
        <c:majorTickMark val="out"/>
        <c:minorTickMark val="none"/>
        <c:tickLblPos val="nextTo"/>
        <c:txPr>
          <a:bodyPr rot="0" vert="horz"/>
          <a:lstStyle/>
          <a:p>
            <a:pPr>
              <a:defRPr/>
            </a:pPr>
            <a:endParaRPr lang="en-US"/>
          </a:p>
        </c:txPr>
        <c:crossAx val="218283392"/>
        <c:crosses val="autoZero"/>
        <c:crossBetween val="midCat"/>
      </c:valAx>
      <c:valAx>
        <c:axId val="218283392"/>
        <c:scaling>
          <c:orientation val="minMax"/>
          <c:min val="0"/>
        </c:scaling>
        <c:delete val="0"/>
        <c:axPos val="l"/>
        <c:title>
          <c:tx>
            <c:rich>
              <a:bodyPr/>
              <a:lstStyle/>
              <a:p>
                <a:pPr>
                  <a:defRPr/>
                </a:pPr>
                <a:r>
                  <a:rPr lang="en-US"/>
                  <a:t>Cumulative Volume (ml)</a:t>
                </a:r>
              </a:p>
            </c:rich>
          </c:tx>
          <c:layout>
            <c:manualLayout>
              <c:xMode val="edge"/>
              <c:yMode val="edge"/>
              <c:x val="2.6595084705320921E-2"/>
              <c:y val="0.25497703412073491"/>
            </c:manualLayout>
          </c:layout>
          <c:overlay val="0"/>
        </c:title>
        <c:numFmt formatCode="General" sourceLinked="1"/>
        <c:majorTickMark val="out"/>
        <c:minorTickMark val="none"/>
        <c:tickLblPos val="nextTo"/>
        <c:txPr>
          <a:bodyPr rot="0" vert="horz"/>
          <a:lstStyle/>
          <a:p>
            <a:pPr>
              <a:defRPr/>
            </a:pPr>
            <a:endParaRPr lang="en-US"/>
          </a:p>
        </c:txPr>
        <c:crossAx val="218281472"/>
        <c:crosses val="autoZero"/>
        <c:crossBetween val="midCat"/>
      </c:valAx>
    </c:plotArea>
    <c:legend>
      <c:legendPos val="r"/>
      <c:layout>
        <c:manualLayout>
          <c:xMode val="edge"/>
          <c:yMode val="edge"/>
          <c:x val="0.71813326407724964"/>
          <c:y val="0.15941696997463436"/>
          <c:w val="0.27593609883800591"/>
          <c:h val="0.43856031543052032"/>
        </c:manualLayout>
      </c:layout>
      <c:overlay val="0"/>
      <c:txPr>
        <a:bodyPr/>
        <a:lstStyle/>
        <a:p>
          <a:pPr>
            <a:defRPr sz="1000"/>
          </a:pPr>
          <a:endParaRPr lang="en-US"/>
        </a:p>
      </c:txPr>
    </c:legend>
    <c:plotVisOnly val="1"/>
    <c:dispBlanksAs val="gap"/>
    <c:showDLblsOverMax val="0"/>
  </c:chart>
  <c:spPr>
    <a:noFill/>
    <a:ln w="19050">
      <a:solidFill>
        <a:sysClr val="windowText" lastClr="000000"/>
      </a:solidFill>
    </a:ln>
  </c:spPr>
  <c:txPr>
    <a:bodyPr/>
    <a:lstStyle/>
    <a:p>
      <a:pPr>
        <a:defRPr sz="1200" b="1" i="0" u="none" strike="noStrike" baseline="0">
          <a:solidFill>
            <a:srgbClr val="000000"/>
          </a:solidFill>
          <a:latin typeface="Times New Roman" pitchFamily="18" charset="0"/>
          <a:ea typeface="Calibri"/>
          <a:cs typeface="Times New Roman" pitchFamily="18"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1 % Brine 40K (100-120 meshes) </a:t>
            </a:r>
          </a:p>
        </c:rich>
      </c:tx>
      <c:layout/>
      <c:overlay val="0"/>
    </c:title>
    <c:autoTitleDeleted val="0"/>
    <c:plotArea>
      <c:layout>
        <c:manualLayout>
          <c:layoutTarget val="inner"/>
          <c:xMode val="edge"/>
          <c:yMode val="edge"/>
          <c:x val="0.15513429799621786"/>
          <c:y val="0.1206684711286107"/>
          <c:w val="0.68597937907042505"/>
          <c:h val="0.69292213473315833"/>
        </c:manualLayout>
      </c:layout>
      <c:scatterChart>
        <c:scatterStyle val="smoothMarker"/>
        <c:varyColors val="0"/>
        <c:ser>
          <c:idx val="0"/>
          <c:order val="0"/>
          <c:tx>
            <c:v>1 st 10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brine'!$B$6:$B$16</c:f>
              <c:numCache>
                <c:formatCode>General</c:formatCode>
                <c:ptCount val="11"/>
                <c:pt idx="0">
                  <c:v>1.27</c:v>
                </c:pt>
                <c:pt idx="1">
                  <c:v>2.02</c:v>
                </c:pt>
                <c:pt idx="2">
                  <c:v>2.8200000000000003</c:v>
                </c:pt>
                <c:pt idx="3">
                  <c:v>3.4699999999999998</c:v>
                </c:pt>
                <c:pt idx="4">
                  <c:v>3.9200000000000004</c:v>
                </c:pt>
                <c:pt idx="5">
                  <c:v>4.8199999999999985</c:v>
                </c:pt>
                <c:pt idx="6">
                  <c:v>5.67</c:v>
                </c:pt>
                <c:pt idx="7">
                  <c:v>6.87</c:v>
                </c:pt>
                <c:pt idx="8">
                  <c:v>7.92</c:v>
                </c:pt>
                <c:pt idx="9">
                  <c:v>8.92</c:v>
                </c:pt>
                <c:pt idx="10">
                  <c:v>9.8700000000000028</c:v>
                </c:pt>
              </c:numCache>
            </c:numRef>
          </c:yVal>
          <c:smooth val="1"/>
          <c:extLst>
            <c:ext xmlns:c16="http://schemas.microsoft.com/office/drawing/2014/chart" uri="{C3380CC4-5D6E-409C-BE32-E72D297353CC}">
              <c16:uniqueId val="{00000000-CF0B-4BA2-B3B3-AA4B4F69C711}"/>
            </c:ext>
          </c:extLst>
        </c:ser>
        <c:ser>
          <c:idx val="2"/>
          <c:order val="1"/>
          <c:tx>
            <c:v>2 nd 10 psi</c:v>
          </c:tx>
          <c:xVal>
            <c:numRef>
              <c:f>'0.1 brine'!$A$6:$A$16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brine'!$D$6:$D$16</c:f>
              <c:numCache>
                <c:formatCode>General</c:formatCode>
                <c:ptCount val="11"/>
                <c:pt idx="0">
                  <c:v>0.65000000000000902</c:v>
                </c:pt>
                <c:pt idx="1">
                  <c:v>1.1000000000000001</c:v>
                </c:pt>
                <c:pt idx="2">
                  <c:v>1.4500000000000002</c:v>
                </c:pt>
                <c:pt idx="3">
                  <c:v>1.7000000000000002</c:v>
                </c:pt>
                <c:pt idx="4">
                  <c:v>1.9200000000000021</c:v>
                </c:pt>
                <c:pt idx="5">
                  <c:v>2.3200000000000003</c:v>
                </c:pt>
                <c:pt idx="6">
                  <c:v>2.72</c:v>
                </c:pt>
                <c:pt idx="7">
                  <c:v>3.3699999999999997</c:v>
                </c:pt>
                <c:pt idx="8">
                  <c:v>4.01</c:v>
                </c:pt>
                <c:pt idx="9">
                  <c:v>4.63</c:v>
                </c:pt>
                <c:pt idx="10">
                  <c:v>5.2299999999999995</c:v>
                </c:pt>
              </c:numCache>
            </c:numRef>
          </c:yVal>
          <c:smooth val="1"/>
          <c:extLst>
            <c:ext xmlns:c16="http://schemas.microsoft.com/office/drawing/2014/chart" uri="{C3380CC4-5D6E-409C-BE32-E72D297353CC}">
              <c16:uniqueId val="{00000001-CF0B-4BA2-B3B3-AA4B4F69C711}"/>
            </c:ext>
          </c:extLst>
        </c:ser>
        <c:ser>
          <c:idx val="4"/>
          <c:order val="2"/>
          <c:tx>
            <c:v>3 rd 10 psi</c:v>
          </c:tx>
          <c:xVal>
            <c:numRef>
              <c:f>'0.1 brine'!$E$25:$E$35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brine'!$F$25:$F$35</c:f>
              <c:numCache>
                <c:formatCode>General</c:formatCode>
                <c:ptCount val="11"/>
                <c:pt idx="0">
                  <c:v>0.60000000000000064</c:v>
                </c:pt>
                <c:pt idx="1">
                  <c:v>1</c:v>
                </c:pt>
                <c:pt idx="2">
                  <c:v>1.3</c:v>
                </c:pt>
                <c:pt idx="3">
                  <c:v>1.52</c:v>
                </c:pt>
                <c:pt idx="4">
                  <c:v>1.73</c:v>
                </c:pt>
                <c:pt idx="5">
                  <c:v>2.13</c:v>
                </c:pt>
                <c:pt idx="6">
                  <c:v>2.5299999999999998</c:v>
                </c:pt>
                <c:pt idx="7">
                  <c:v>3.1799999999999997</c:v>
                </c:pt>
                <c:pt idx="8">
                  <c:v>3.82</c:v>
                </c:pt>
                <c:pt idx="9">
                  <c:v>4.4400000000000004</c:v>
                </c:pt>
                <c:pt idx="10">
                  <c:v>5.0399999999999991</c:v>
                </c:pt>
              </c:numCache>
            </c:numRef>
          </c:yVal>
          <c:smooth val="1"/>
          <c:extLst>
            <c:ext xmlns:c16="http://schemas.microsoft.com/office/drawing/2014/chart" uri="{C3380CC4-5D6E-409C-BE32-E72D297353CC}">
              <c16:uniqueId val="{00000002-CF0B-4BA2-B3B3-AA4B4F69C711}"/>
            </c:ext>
          </c:extLst>
        </c:ser>
        <c:ser>
          <c:idx val="6"/>
          <c:order val="3"/>
          <c:tx>
            <c:v>4 th 10 psi</c:v>
          </c:tx>
          <c:xVal>
            <c:numRef>
              <c:f>'0.1 brine'!$E$48:$E$58</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brine'!$F$48:$F$58</c:f>
              <c:numCache>
                <c:formatCode>General</c:formatCode>
                <c:ptCount val="11"/>
                <c:pt idx="0">
                  <c:v>0.55000000000000004</c:v>
                </c:pt>
                <c:pt idx="1">
                  <c:v>0.95000000000000062</c:v>
                </c:pt>
                <c:pt idx="2">
                  <c:v>1.25</c:v>
                </c:pt>
                <c:pt idx="3">
                  <c:v>1.45</c:v>
                </c:pt>
                <c:pt idx="4">
                  <c:v>1.6500000000000001</c:v>
                </c:pt>
                <c:pt idx="5">
                  <c:v>2.0499999999999998</c:v>
                </c:pt>
                <c:pt idx="6">
                  <c:v>2.4499999999999997</c:v>
                </c:pt>
                <c:pt idx="7">
                  <c:v>3.05</c:v>
                </c:pt>
                <c:pt idx="8">
                  <c:v>3.65</c:v>
                </c:pt>
                <c:pt idx="9">
                  <c:v>4.25</c:v>
                </c:pt>
                <c:pt idx="10">
                  <c:v>4.8499999999999996</c:v>
                </c:pt>
              </c:numCache>
            </c:numRef>
          </c:yVal>
          <c:smooth val="1"/>
          <c:extLst>
            <c:ext xmlns:c16="http://schemas.microsoft.com/office/drawing/2014/chart" uri="{C3380CC4-5D6E-409C-BE32-E72D297353CC}">
              <c16:uniqueId val="{00000003-CF0B-4BA2-B3B3-AA4B4F69C711}"/>
            </c:ext>
          </c:extLst>
        </c:ser>
        <c:ser>
          <c:idx val="8"/>
          <c:order val="4"/>
          <c:tx>
            <c:v>5 th 10 psi</c:v>
          </c:tx>
          <c:xVal>
            <c:numRef>
              <c:f>'0.1 brine'!$E$65:$E$75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'0.1 brine'!$F$65:$F$75</c:f>
              <c:numCache>
                <c:formatCode>General</c:formatCode>
                <c:ptCount val="11"/>
                <c:pt idx="0">
                  <c:v>0.55000000000000004</c:v>
                </c:pt>
                <c:pt idx="1">
                  <c:v>0.95000000000000062</c:v>
                </c:pt>
                <c:pt idx="2">
                  <c:v>1.25</c:v>
                </c:pt>
                <c:pt idx="3">
                  <c:v>1.45</c:v>
                </c:pt>
                <c:pt idx="4">
                  <c:v>1.6500000000000001</c:v>
                </c:pt>
                <c:pt idx="5">
                  <c:v>2.0499999999999998</c:v>
                </c:pt>
                <c:pt idx="6">
                  <c:v>2.4499999999999997</c:v>
                </c:pt>
                <c:pt idx="7">
                  <c:v>3.05</c:v>
                </c:pt>
                <c:pt idx="8">
                  <c:v>3.65</c:v>
                </c:pt>
                <c:pt idx="9">
                  <c:v>4.25</c:v>
                </c:pt>
                <c:pt idx="10">
                  <c:v>4.8499999999999996</c:v>
                </c:pt>
              </c:numCache>
            </c:numRef>
          </c:yVal>
          <c:smooth val="1"/>
          <c:extLst>
            <c:ext xmlns:c16="http://schemas.microsoft.com/office/drawing/2014/chart" uri="{C3380CC4-5D6E-409C-BE32-E72D297353CC}">
              <c16:uniqueId val="{00000004-CF0B-4BA2-B3B3-AA4B4F69C711}"/>
            </c:ext>
          </c:extLst>
        </c:ser>
        <c:dLbls>
          <c:showLegendKey val="0"/>
          <c:showVal val="0"/>
          <c:showCatName val="0"/>
          <c:showSerName val="0"/>
          <c:showPercent val="0"/>
          <c:showBubbleSize val="0"/>
        </c:dLbls>
        <c:axId val="218315776"/>
        <c:axId val="218317952"/>
      </c:scatterChart>
      <c:valAx>
        <c:axId val="218315776"/>
        <c:scaling>
          <c:orientation val="minMax"/>
        </c:scaling>
        <c:delete val="0"/>
        <c:axPos val="b"/>
        <c:title>
          <c:tx>
            <c:rich>
              <a:bodyPr/>
              <a:lstStyle/>
              <a:p>
                <a:pPr>
                  <a:defRPr/>
                </a:pPr>
                <a:r>
                  <a:rPr lang="en-US"/>
                  <a:t>Time (min)</a:t>
                </a:r>
              </a:p>
            </c:rich>
          </c:tx>
          <c:layout>
            <c:manualLayout>
              <c:xMode val="edge"/>
              <c:yMode val="edge"/>
              <c:x val="0.40200286327845386"/>
              <c:y val="0.92230870179689062"/>
            </c:manualLayout>
          </c:layout>
          <c:overlay val="0"/>
        </c:title>
        <c:numFmt formatCode="General" sourceLinked="1"/>
        <c:majorTickMark val="out"/>
        <c:minorTickMark val="none"/>
        <c:tickLblPos val="nextTo"/>
        <c:txPr>
          <a:bodyPr rot="0" vert="horz"/>
          <a:lstStyle/>
          <a:p>
            <a:pPr>
              <a:defRPr/>
            </a:pPr>
            <a:endParaRPr lang="en-US"/>
          </a:p>
        </c:txPr>
        <c:crossAx val="218317952"/>
        <c:crosses val="autoZero"/>
        <c:crossBetween val="midCat"/>
      </c:valAx>
      <c:valAx>
        <c:axId val="218317952"/>
        <c:scaling>
          <c:orientation val="minMax"/>
          <c:min val="0"/>
        </c:scaling>
        <c:delete val="0"/>
        <c:axPos val="l"/>
        <c:title>
          <c:tx>
            <c:rich>
              <a:bodyPr/>
              <a:lstStyle/>
              <a:p>
                <a:pPr>
                  <a:defRPr/>
                </a:pPr>
                <a:r>
                  <a:rPr lang="en-US"/>
                  <a:t>Cumulative Volume (ml)</a:t>
                </a:r>
              </a:p>
            </c:rich>
          </c:tx>
          <c:layout>
            <c:manualLayout>
              <c:xMode val="edge"/>
              <c:yMode val="edge"/>
              <c:x val="2.6595084705320921E-2"/>
              <c:y val="0.25497703412073491"/>
            </c:manualLayout>
          </c:layout>
          <c:overlay val="0"/>
        </c:title>
        <c:numFmt formatCode="General" sourceLinked="1"/>
        <c:majorTickMark val="out"/>
        <c:minorTickMark val="none"/>
        <c:tickLblPos val="nextTo"/>
        <c:txPr>
          <a:bodyPr rot="0" vert="horz"/>
          <a:lstStyle/>
          <a:p>
            <a:pPr>
              <a:defRPr/>
            </a:pPr>
            <a:endParaRPr lang="en-US"/>
          </a:p>
        </c:txPr>
        <c:crossAx val="218315776"/>
        <c:crosses val="autoZero"/>
        <c:crossBetween val="midCat"/>
      </c:valAx>
    </c:plotArea>
    <c:legend>
      <c:legendPos val="r"/>
      <c:layout>
        <c:manualLayout>
          <c:xMode val="edge"/>
          <c:yMode val="edge"/>
          <c:x val="0.71813326407724964"/>
          <c:y val="0.15941696997463436"/>
          <c:w val="0.27593609883800591"/>
          <c:h val="0.43856031543052032"/>
        </c:manualLayout>
      </c:layout>
      <c:overlay val="0"/>
      <c:txPr>
        <a:bodyPr/>
        <a:lstStyle/>
        <a:p>
          <a:pPr>
            <a:defRPr sz="1000"/>
          </a:pPr>
          <a:endParaRPr lang="en-US"/>
        </a:p>
      </c:txPr>
    </c:legend>
    <c:plotVisOnly val="1"/>
    <c:dispBlanksAs val="gap"/>
    <c:showDLblsOverMax val="0"/>
  </c:chart>
  <c:spPr>
    <a:noFill/>
    <a:ln w="19050">
      <a:solidFill>
        <a:sysClr val="windowText" lastClr="000000"/>
      </a:solidFill>
    </a:ln>
  </c:spPr>
  <c:txPr>
    <a:bodyPr/>
    <a:lstStyle/>
    <a:p>
      <a:pPr>
        <a:defRPr sz="1200" b="1" i="0" u="none" strike="noStrike" baseline="0">
          <a:solidFill>
            <a:srgbClr val="000000"/>
          </a:solidFill>
          <a:latin typeface="Times New Roman" pitchFamily="18" charset="0"/>
          <a:ea typeface="Calibri"/>
          <a:cs typeface="Times New Roman" pitchFamily="18" charset="0"/>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 1 % Brine DQ  (30 mesh)</a:t>
            </a:r>
          </a:p>
        </c:rich>
      </c:tx>
      <c:layout>
        <c:manualLayout>
          <c:xMode val="edge"/>
          <c:yMode val="edge"/>
          <c:x val="0.30586130155784558"/>
          <c:y val="1.203537057867766E-2"/>
        </c:manualLayout>
      </c:layout>
      <c:overlay val="0"/>
    </c:title>
    <c:autoTitleDeleted val="0"/>
    <c:plotArea>
      <c:layout>
        <c:manualLayout>
          <c:layoutTarget val="inner"/>
          <c:xMode val="edge"/>
          <c:yMode val="edge"/>
          <c:x val="0.15616268787286175"/>
          <c:y val="0.15448937794970721"/>
          <c:w val="0.73299283528330994"/>
          <c:h val="0.66435441552575358"/>
        </c:manualLayout>
      </c:layout>
      <c:scatterChart>
        <c:scatterStyle val="smoothMarker"/>
        <c:varyColors val="0"/>
        <c:ser>
          <c:idx val="0"/>
          <c:order val="0"/>
          <c:tx>
            <c:v>1 st 10 psi</c:v>
          </c:tx>
          <c:xVal>
            <c:numRef>
              <c:f>'10% brine DQ  30 meah'!$A$6:$A$16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meah'!$B$6:$B$16</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0-5291-4A26-B936-982F181FA1F1}"/>
            </c:ext>
          </c:extLst>
        </c:ser>
        <c:ser>
          <c:idx val="1"/>
          <c:order val="1"/>
          <c:tx>
            <c:v>50 psi</c:v>
          </c:tx>
          <c:xVal>
            <c:numRef>
              <c:f>'10% brine DQ  30 meah'!$C$6:$C$16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meah'!$D$6:$D$16</c:f>
              <c:numCache>
                <c:formatCode>General</c:formatCode>
                <c:ptCount val="11"/>
                <c:pt idx="0">
                  <c:v>4.9000000000000004</c:v>
                </c:pt>
                <c:pt idx="1">
                  <c:v>9.65</c:v>
                </c:pt>
                <c:pt idx="2">
                  <c:v>14.350000000000026</c:v>
                </c:pt>
                <c:pt idx="3">
                  <c:v>19.05</c:v>
                </c:pt>
                <c:pt idx="4">
                  <c:v>23.75</c:v>
                </c:pt>
                <c:pt idx="5">
                  <c:v>35.449999999999996</c:v>
                </c:pt>
                <c:pt idx="6">
                  <c:v>47.150000000000006</c:v>
                </c:pt>
                <c:pt idx="7">
                  <c:v>70.149999999999991</c:v>
                </c:pt>
                <c:pt idx="8">
                  <c:v>93.149999999999991</c:v>
                </c:pt>
                <c:pt idx="9">
                  <c:v>116.14999999999999</c:v>
                </c:pt>
                <c:pt idx="10">
                  <c:v>139.15</c:v>
                </c:pt>
              </c:numCache>
            </c:numRef>
          </c:yVal>
          <c:smooth val="1"/>
          <c:extLst>
            <c:ext xmlns:c16="http://schemas.microsoft.com/office/drawing/2014/chart" uri="{C3380CC4-5D6E-409C-BE32-E72D297353CC}">
              <c16:uniqueId val="{00000001-5291-4A26-B936-982F181FA1F1}"/>
            </c:ext>
          </c:extLst>
        </c:ser>
        <c:ser>
          <c:idx val="2"/>
          <c:order val="2"/>
          <c:tx>
            <c:v>2 nd 10 psi</c:v>
          </c:tx>
          <c:xVal>
            <c:numRef>
              <c:f>'10% brine DQ  30 meah'!$A$6:$A$16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meah'!$E$6:$E$16</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2-5291-4A26-B936-982F181FA1F1}"/>
            </c:ext>
          </c:extLst>
        </c:ser>
        <c:ser>
          <c:idx val="3"/>
          <c:order val="3"/>
          <c:tx>
            <c:v>100 psi</c:v>
          </c:tx>
          <c:xVal>
            <c:numRef>
              <c:f>'10% brine DQ  30 meah'!$C$25:$C$35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meah'!$D$25:$D$35</c:f>
              <c:numCache>
                <c:formatCode>General</c:formatCode>
                <c:ptCount val="11"/>
                <c:pt idx="0">
                  <c:v>5.95</c:v>
                </c:pt>
                <c:pt idx="1">
                  <c:v>11.9</c:v>
                </c:pt>
                <c:pt idx="2">
                  <c:v>17.850000000000001</c:v>
                </c:pt>
                <c:pt idx="3">
                  <c:v>23.8</c:v>
                </c:pt>
                <c:pt idx="4">
                  <c:v>29.75</c:v>
                </c:pt>
                <c:pt idx="5">
                  <c:v>44.6</c:v>
                </c:pt>
                <c:pt idx="6">
                  <c:v>59.449999999999996</c:v>
                </c:pt>
                <c:pt idx="7">
                  <c:v>88.45</c:v>
                </c:pt>
                <c:pt idx="8">
                  <c:v>117.45</c:v>
                </c:pt>
                <c:pt idx="9">
                  <c:v>146.44999999999999</c:v>
                </c:pt>
                <c:pt idx="10">
                  <c:v>175.45000000000007</c:v>
                </c:pt>
              </c:numCache>
            </c:numRef>
          </c:yVal>
          <c:smooth val="1"/>
          <c:extLst>
            <c:ext xmlns:c16="http://schemas.microsoft.com/office/drawing/2014/chart" uri="{C3380CC4-5D6E-409C-BE32-E72D297353CC}">
              <c16:uniqueId val="{00000003-5291-4A26-B936-982F181FA1F1}"/>
            </c:ext>
          </c:extLst>
        </c:ser>
        <c:ser>
          <c:idx val="4"/>
          <c:order val="4"/>
          <c:tx>
            <c:v>3 rd 10 psi</c:v>
          </c:tx>
          <c:xVal>
            <c:numRef>
              <c:f>'10% brine DQ  30 meah'!$E$25:$E$35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meah'!$F$25:$F$35</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4-5291-4A26-B936-982F181FA1F1}"/>
            </c:ext>
          </c:extLst>
        </c:ser>
        <c:ser>
          <c:idx val="5"/>
          <c:order val="5"/>
          <c:tx>
            <c:v>200 psi</c:v>
          </c:tx>
          <c:xVal>
            <c:numRef>
              <c:f>'10% brine DQ  30 meah'!$C$48:$C$58</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meah'!$D$48:$D$58</c:f>
              <c:numCache>
                <c:formatCode>General</c:formatCode>
                <c:ptCount val="11"/>
                <c:pt idx="0">
                  <c:v>6.9</c:v>
                </c:pt>
                <c:pt idx="1">
                  <c:v>13.8</c:v>
                </c:pt>
                <c:pt idx="2">
                  <c:v>20.700000000000003</c:v>
                </c:pt>
                <c:pt idx="3">
                  <c:v>27.6</c:v>
                </c:pt>
                <c:pt idx="4">
                  <c:v>34.5</c:v>
                </c:pt>
                <c:pt idx="5">
                  <c:v>51.75</c:v>
                </c:pt>
                <c:pt idx="6">
                  <c:v>69</c:v>
                </c:pt>
                <c:pt idx="7">
                  <c:v>103.5</c:v>
                </c:pt>
                <c:pt idx="8">
                  <c:v>138</c:v>
                </c:pt>
                <c:pt idx="9">
                  <c:v>172.5</c:v>
                </c:pt>
                <c:pt idx="10">
                  <c:v>207</c:v>
                </c:pt>
              </c:numCache>
            </c:numRef>
          </c:yVal>
          <c:smooth val="1"/>
          <c:extLst>
            <c:ext xmlns:c16="http://schemas.microsoft.com/office/drawing/2014/chart" uri="{C3380CC4-5D6E-409C-BE32-E72D297353CC}">
              <c16:uniqueId val="{00000005-5291-4A26-B936-982F181FA1F1}"/>
            </c:ext>
          </c:extLst>
        </c:ser>
        <c:ser>
          <c:idx val="6"/>
          <c:order val="6"/>
          <c:tx>
            <c:v>4 th 10 psi</c:v>
          </c:tx>
          <c:xVal>
            <c:numRef>
              <c:f>'10% brine DQ  30 meah'!$E$48:$E$58</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meah'!$F$48:$F$58</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6-5291-4A26-B936-982F181FA1F1}"/>
            </c:ext>
          </c:extLst>
        </c:ser>
        <c:ser>
          <c:idx val="7"/>
          <c:order val="7"/>
          <c:tx>
            <c:v>400 psi</c:v>
          </c:tx>
          <c:xVal>
            <c:numRef>
              <c:f>'10% brine DQ  30 meah'!$C$65:$C$75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meah'!$D$65:$D$75</c:f>
              <c:numCache>
                <c:formatCode>General</c:formatCode>
                <c:ptCount val="11"/>
                <c:pt idx="0">
                  <c:v>7.8</c:v>
                </c:pt>
                <c:pt idx="1">
                  <c:v>15.6</c:v>
                </c:pt>
                <c:pt idx="2">
                  <c:v>23.4</c:v>
                </c:pt>
                <c:pt idx="3">
                  <c:v>31.2</c:v>
                </c:pt>
                <c:pt idx="4">
                  <c:v>39</c:v>
                </c:pt>
                <c:pt idx="5">
                  <c:v>58.5</c:v>
                </c:pt>
                <c:pt idx="6">
                  <c:v>78</c:v>
                </c:pt>
                <c:pt idx="7">
                  <c:v>117</c:v>
                </c:pt>
                <c:pt idx="8">
                  <c:v>156</c:v>
                </c:pt>
                <c:pt idx="9">
                  <c:v>195</c:v>
                </c:pt>
                <c:pt idx="10">
                  <c:v>234</c:v>
                </c:pt>
              </c:numCache>
            </c:numRef>
          </c:yVal>
          <c:smooth val="1"/>
          <c:extLst>
            <c:ext xmlns:c16="http://schemas.microsoft.com/office/drawing/2014/chart" uri="{C3380CC4-5D6E-409C-BE32-E72D297353CC}">
              <c16:uniqueId val="{00000007-5291-4A26-B936-982F181FA1F1}"/>
            </c:ext>
          </c:extLst>
        </c:ser>
        <c:ser>
          <c:idx val="8"/>
          <c:order val="8"/>
          <c:tx>
            <c:v>5 th 10 psi</c:v>
          </c:tx>
          <c:xVal>
            <c:numRef>
              <c:f>'10% brine DQ  30 meah'!$E$65:$E$75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meah'!$F$65:$F$75</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8-5291-4A26-B936-982F181FA1F1}"/>
            </c:ext>
          </c:extLst>
        </c:ser>
        <c:dLbls>
          <c:showLegendKey val="0"/>
          <c:showVal val="0"/>
          <c:showCatName val="0"/>
          <c:showSerName val="0"/>
          <c:showPercent val="0"/>
          <c:showBubbleSize val="0"/>
        </c:dLbls>
        <c:axId val="218414464"/>
        <c:axId val="218424832"/>
      </c:scatterChart>
      <c:valAx>
        <c:axId val="218414464"/>
        <c:scaling>
          <c:orientation val="minMax"/>
        </c:scaling>
        <c:delete val="0"/>
        <c:axPos val="b"/>
        <c:title>
          <c:tx>
            <c:rich>
              <a:bodyPr/>
              <a:lstStyle/>
              <a:p>
                <a:pPr>
                  <a:defRPr sz="1400"/>
                </a:pPr>
                <a:r>
                  <a:rPr lang="en-US" sz="1400"/>
                  <a:t>Time (min)</a:t>
                </a:r>
              </a:p>
            </c:rich>
          </c:tx>
          <c:layout/>
          <c:overlay val="0"/>
        </c:title>
        <c:numFmt formatCode="General" sourceLinked="1"/>
        <c:majorTickMark val="out"/>
        <c:minorTickMark val="none"/>
        <c:tickLblPos val="nextTo"/>
        <c:txPr>
          <a:bodyPr rot="0" vert="horz"/>
          <a:lstStyle/>
          <a:p>
            <a:pPr>
              <a:defRPr/>
            </a:pPr>
            <a:endParaRPr lang="en-US"/>
          </a:p>
        </c:txPr>
        <c:crossAx val="218424832"/>
        <c:crosses val="autoZero"/>
        <c:crossBetween val="midCat"/>
      </c:valAx>
      <c:valAx>
        <c:axId val="218424832"/>
        <c:scaling>
          <c:orientation val="minMax"/>
          <c:min val="0"/>
        </c:scaling>
        <c:delete val="0"/>
        <c:axPos val="l"/>
        <c:title>
          <c:tx>
            <c:rich>
              <a:bodyPr/>
              <a:lstStyle/>
              <a:p>
                <a:pPr>
                  <a:defRPr sz="1400"/>
                </a:pPr>
                <a:r>
                  <a:rPr lang="en-US" sz="1400"/>
                  <a:t>Cumulative Volume (ml)</a:t>
                </a:r>
              </a:p>
            </c:rich>
          </c:tx>
          <c:layout>
            <c:manualLayout>
              <c:xMode val="edge"/>
              <c:yMode val="edge"/>
              <c:x val="1.327148618702686E-2"/>
              <c:y val="0.23627641383969095"/>
            </c:manualLayout>
          </c:layout>
          <c:overlay val="0"/>
        </c:title>
        <c:numFmt formatCode="General" sourceLinked="1"/>
        <c:majorTickMark val="out"/>
        <c:minorTickMark val="none"/>
        <c:tickLblPos val="nextTo"/>
        <c:txPr>
          <a:bodyPr rot="0" vert="horz"/>
          <a:lstStyle/>
          <a:p>
            <a:pPr>
              <a:defRPr/>
            </a:pPr>
            <a:endParaRPr lang="en-US"/>
          </a:p>
        </c:txPr>
        <c:crossAx val="218414464"/>
        <c:crosses val="autoZero"/>
        <c:crossBetween val="midCat"/>
      </c:valAx>
    </c:plotArea>
    <c:legend>
      <c:legendPos val="r"/>
      <c:layout>
        <c:manualLayout>
          <c:xMode val="edge"/>
          <c:yMode val="edge"/>
          <c:x val="0.74490121689334288"/>
          <c:y val="0.15610772163413347"/>
          <c:w val="0.25509878310665712"/>
          <c:h val="0.57978654986007538"/>
        </c:manualLayout>
      </c:layout>
      <c:overlay val="0"/>
    </c:legend>
    <c:plotVisOnly val="1"/>
    <c:dispBlanksAs val="gap"/>
    <c:showDLblsOverMax val="0"/>
  </c:chart>
  <c:spPr>
    <a:noFill/>
    <a:ln w="19050">
      <a:solidFill>
        <a:sysClr val="windowText" lastClr="000000"/>
      </a:solidFill>
    </a:ln>
  </c:spPr>
  <c:txPr>
    <a:bodyPr/>
    <a:lstStyle/>
    <a:p>
      <a:pPr>
        <a:defRPr sz="1200" b="1" i="0" u="none" strike="noStrike" baseline="0">
          <a:solidFill>
            <a:srgbClr val="000000"/>
          </a:solidFill>
          <a:latin typeface="Times New Roman" pitchFamily="18" charset="0"/>
          <a:ea typeface="Calibri"/>
          <a:cs typeface="Times New Roman" pitchFamily="18"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 1 % Brine DQ  (30 mesh)</a:t>
            </a:r>
          </a:p>
        </c:rich>
      </c:tx>
      <c:layout>
        <c:manualLayout>
          <c:xMode val="edge"/>
          <c:yMode val="edge"/>
          <c:x val="0.30586130155784558"/>
          <c:y val="1.203537057867766E-2"/>
        </c:manualLayout>
      </c:layout>
      <c:overlay val="0"/>
    </c:title>
    <c:autoTitleDeleted val="0"/>
    <c:plotArea>
      <c:layout>
        <c:manualLayout>
          <c:layoutTarget val="inner"/>
          <c:xMode val="edge"/>
          <c:yMode val="edge"/>
          <c:x val="0.15616268787286175"/>
          <c:y val="0.15448937794970721"/>
          <c:w val="0.73299283528330994"/>
          <c:h val="0.66435441552575358"/>
        </c:manualLayout>
      </c:layout>
      <c:scatterChart>
        <c:scatterStyle val="smoothMarker"/>
        <c:varyColors val="0"/>
        <c:ser>
          <c:idx val="0"/>
          <c:order val="0"/>
          <c:tx>
            <c:v>1 st 10 psi</c:v>
          </c:tx>
          <c:xVal>
            <c:numRef>
              <c:f>'10% brine DQ  30 meah'!$A$6:$A$16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meah'!$B$6:$B$16</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0-4782-4F2F-A44C-8DA32211521D}"/>
            </c:ext>
          </c:extLst>
        </c:ser>
        <c:ser>
          <c:idx val="2"/>
          <c:order val="1"/>
          <c:tx>
            <c:v>2 nd 10 psi</c:v>
          </c:tx>
          <c:xVal>
            <c:numRef>
              <c:f>'10% brine DQ  30 meah'!$A$6:$A$16</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meah'!$E$6:$E$16</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1-4782-4F2F-A44C-8DA32211521D}"/>
            </c:ext>
          </c:extLst>
        </c:ser>
        <c:ser>
          <c:idx val="4"/>
          <c:order val="2"/>
          <c:tx>
            <c:v>3 rd 10 psi</c:v>
          </c:tx>
          <c:xVal>
            <c:numRef>
              <c:f>'10% brine DQ  30 meah'!$E$25:$E$35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meah'!$F$25:$F$35</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2-4782-4F2F-A44C-8DA32211521D}"/>
            </c:ext>
          </c:extLst>
        </c:ser>
        <c:ser>
          <c:idx val="6"/>
          <c:order val="3"/>
          <c:tx>
            <c:v>4 th 10 psi</c:v>
          </c:tx>
          <c:xVal>
            <c:numRef>
              <c:f>'10% brine DQ  30 meah'!$E$48:$E$58</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meah'!$F$48:$F$58</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3-4782-4F2F-A44C-8DA32211521D}"/>
            </c:ext>
          </c:extLst>
        </c:ser>
        <c:ser>
          <c:idx val="8"/>
          <c:order val="4"/>
          <c:tx>
            <c:v>5 th 10 psi</c:v>
          </c:tx>
          <c:xVal>
            <c:numRef>
              <c:f>'10% brine DQ  30 meah'!$E$65:$E$75</c:f>
              <c:numCache>
                <c:formatCode>General</c:formatCode>
                <c:ptCount val="11"/>
                <c:pt idx="0">
                  <c:v>1</c:v>
                </c:pt>
                <c:pt idx="1">
                  <c:v>2</c:v>
                </c:pt>
                <c:pt idx="2">
                  <c:v>3</c:v>
                </c:pt>
                <c:pt idx="3">
                  <c:v>4</c:v>
                </c:pt>
                <c:pt idx="4">
                  <c:v>5</c:v>
                </c:pt>
                <c:pt idx="5">
                  <c:v>7.5</c:v>
                </c:pt>
                <c:pt idx="6">
                  <c:v>10</c:v>
                </c:pt>
                <c:pt idx="7">
                  <c:v>15</c:v>
                </c:pt>
                <c:pt idx="8">
                  <c:v>20</c:v>
                </c:pt>
                <c:pt idx="9">
                  <c:v>25</c:v>
                </c:pt>
                <c:pt idx="10">
                  <c:v>30</c:v>
                </c:pt>
              </c:numCache>
            </c:numRef>
          </c:xVal>
          <c:yVal>
            <c:numRef>
              <c:f>'10% brine DQ  30 meah'!$F$65:$F$75</c:f>
              <c:numCache>
                <c:formatCode>General</c:formatCode>
                <c:ptCount val="11"/>
                <c:pt idx="0">
                  <c:v>3</c:v>
                </c:pt>
                <c:pt idx="1">
                  <c:v>6</c:v>
                </c:pt>
                <c:pt idx="2">
                  <c:v>9</c:v>
                </c:pt>
                <c:pt idx="3">
                  <c:v>12</c:v>
                </c:pt>
                <c:pt idx="4">
                  <c:v>15</c:v>
                </c:pt>
                <c:pt idx="5">
                  <c:v>23</c:v>
                </c:pt>
                <c:pt idx="6">
                  <c:v>31</c:v>
                </c:pt>
                <c:pt idx="7">
                  <c:v>47</c:v>
                </c:pt>
                <c:pt idx="8">
                  <c:v>63</c:v>
                </c:pt>
                <c:pt idx="9">
                  <c:v>79</c:v>
                </c:pt>
                <c:pt idx="10">
                  <c:v>95</c:v>
                </c:pt>
              </c:numCache>
            </c:numRef>
          </c:yVal>
          <c:smooth val="1"/>
          <c:extLst>
            <c:ext xmlns:c16="http://schemas.microsoft.com/office/drawing/2014/chart" uri="{C3380CC4-5D6E-409C-BE32-E72D297353CC}">
              <c16:uniqueId val="{00000004-4782-4F2F-A44C-8DA32211521D}"/>
            </c:ext>
          </c:extLst>
        </c:ser>
        <c:dLbls>
          <c:showLegendKey val="0"/>
          <c:showVal val="0"/>
          <c:showCatName val="0"/>
          <c:showSerName val="0"/>
          <c:showPercent val="0"/>
          <c:showBubbleSize val="0"/>
        </c:dLbls>
        <c:axId val="218444928"/>
        <c:axId val="218446848"/>
      </c:scatterChart>
      <c:valAx>
        <c:axId val="218444928"/>
        <c:scaling>
          <c:orientation val="minMax"/>
        </c:scaling>
        <c:delete val="0"/>
        <c:axPos val="b"/>
        <c:title>
          <c:tx>
            <c:rich>
              <a:bodyPr/>
              <a:lstStyle/>
              <a:p>
                <a:pPr>
                  <a:defRPr sz="1400"/>
                </a:pPr>
                <a:r>
                  <a:rPr lang="en-US" sz="1400"/>
                  <a:t>Time (min)</a:t>
                </a:r>
              </a:p>
            </c:rich>
          </c:tx>
          <c:layout/>
          <c:overlay val="0"/>
        </c:title>
        <c:numFmt formatCode="General" sourceLinked="1"/>
        <c:majorTickMark val="out"/>
        <c:minorTickMark val="none"/>
        <c:tickLblPos val="nextTo"/>
        <c:txPr>
          <a:bodyPr rot="0" vert="horz"/>
          <a:lstStyle/>
          <a:p>
            <a:pPr>
              <a:defRPr/>
            </a:pPr>
            <a:endParaRPr lang="en-US"/>
          </a:p>
        </c:txPr>
        <c:crossAx val="218446848"/>
        <c:crosses val="autoZero"/>
        <c:crossBetween val="midCat"/>
      </c:valAx>
      <c:valAx>
        <c:axId val="218446848"/>
        <c:scaling>
          <c:orientation val="minMax"/>
          <c:min val="0"/>
        </c:scaling>
        <c:delete val="0"/>
        <c:axPos val="l"/>
        <c:title>
          <c:tx>
            <c:rich>
              <a:bodyPr/>
              <a:lstStyle/>
              <a:p>
                <a:pPr>
                  <a:defRPr sz="1400"/>
                </a:pPr>
                <a:r>
                  <a:rPr lang="en-US" sz="1400"/>
                  <a:t>Cumulative Volume (ml)</a:t>
                </a:r>
              </a:p>
            </c:rich>
          </c:tx>
          <c:layout>
            <c:manualLayout>
              <c:xMode val="edge"/>
              <c:yMode val="edge"/>
              <c:x val="1.327148618702686E-2"/>
              <c:y val="0.23627641383969095"/>
            </c:manualLayout>
          </c:layout>
          <c:overlay val="0"/>
        </c:title>
        <c:numFmt formatCode="General" sourceLinked="1"/>
        <c:majorTickMark val="out"/>
        <c:minorTickMark val="none"/>
        <c:tickLblPos val="nextTo"/>
        <c:txPr>
          <a:bodyPr rot="0" vert="horz"/>
          <a:lstStyle/>
          <a:p>
            <a:pPr>
              <a:defRPr/>
            </a:pPr>
            <a:endParaRPr lang="en-US"/>
          </a:p>
        </c:txPr>
        <c:crossAx val="218444928"/>
        <c:crosses val="autoZero"/>
        <c:crossBetween val="midCat"/>
      </c:valAx>
    </c:plotArea>
    <c:legend>
      <c:legendPos val="r"/>
      <c:layout>
        <c:manualLayout>
          <c:xMode val="edge"/>
          <c:yMode val="edge"/>
          <c:x val="0.69551387149009647"/>
          <c:y val="0.28487887689535496"/>
          <c:w val="0.28843218726732844"/>
          <c:h val="0.37979527135797186"/>
        </c:manualLayout>
      </c:layout>
      <c:overlay val="0"/>
    </c:legend>
    <c:plotVisOnly val="1"/>
    <c:dispBlanksAs val="gap"/>
    <c:showDLblsOverMax val="0"/>
  </c:chart>
  <c:spPr>
    <a:noFill/>
    <a:ln w="19050">
      <a:solidFill>
        <a:sysClr val="windowText" lastClr="000000"/>
      </a:solidFill>
    </a:ln>
  </c:spPr>
  <c:txPr>
    <a:bodyPr/>
    <a:lstStyle/>
    <a:p>
      <a:pPr>
        <a:defRPr sz="1200" b="1" i="0" u="none" strike="noStrike" baseline="0">
          <a:solidFill>
            <a:srgbClr val="000000"/>
          </a:solidFill>
          <a:latin typeface="Times New Roman" pitchFamily="18" charset="0"/>
          <a:ea typeface="Calibri"/>
          <a:cs typeface="Times New Roman" pitchFamily="18" charset="0"/>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880F2D-984F-4545-A5ED-92A6088E4F4D}" type="datetimeFigureOut">
              <a:rPr lang="en-US" smtClean="0"/>
              <a:t>11/29/2016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C0911B-64D5-4564-8788-3B7756D73D22}" type="slidenum">
              <a:rPr lang="en-US" smtClean="0"/>
              <a:t>‹#›</a:t>
            </a:fld>
            <a:endParaRPr lang="en-US"/>
          </a:p>
        </p:txBody>
      </p:sp>
    </p:spTree>
    <p:extLst>
      <p:ext uri="{BB962C8B-B14F-4D97-AF65-F5344CB8AC3E}">
        <p14:creationId xmlns:p14="http://schemas.microsoft.com/office/powerpoint/2010/main" val="348683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rPr>
              <a:t>Gel Treatment</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rPr>
              <a:t>Types of Gels </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rPr>
              <a:t>Previous work</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Times New Roman" pitchFamily="18" charset="0"/>
              </a:rPr>
              <a:t>Preformed Particle Gels (PPGs) </a:t>
            </a:r>
            <a:r>
              <a:rPr lang="en-US" sz="2000" b="1" kern="0" dirty="0" smtClean="0">
                <a:solidFill>
                  <a:srgbClr val="000000"/>
                </a:solidFill>
                <a:latin typeface="Arial"/>
              </a:rPr>
              <a:t> </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rPr>
              <a:t>Problem Statement</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rPr>
              <a:t>Research Scope  </a:t>
            </a:r>
          </a:p>
          <a:p>
            <a:pPr marL="850900" lvl="1" indent="-342900">
              <a:lnSpc>
                <a:spcPct val="60000"/>
              </a:lnSpc>
              <a:spcBef>
                <a:spcPct val="20000"/>
              </a:spcBef>
              <a:buClr>
                <a:srgbClr val="000000"/>
              </a:buClr>
              <a:buSzPct val="65000"/>
              <a:buFont typeface="Wingdings" pitchFamily="2" charset="2"/>
              <a:buChar char="n"/>
              <a:defRPr/>
            </a:pPr>
            <a:r>
              <a:rPr lang="en-GB" sz="2000" b="1" kern="0" dirty="0" smtClean="0">
                <a:solidFill>
                  <a:srgbClr val="000000"/>
                </a:solidFill>
                <a:latin typeface="Arial"/>
                <a:ea typeface="ＭＳ Ｐゴシック" pitchFamily="34" charset="-128"/>
              </a:rPr>
              <a:t>Experimental Materials</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Times New Roman" pitchFamily="18" charset="0"/>
              </a:rPr>
              <a:t>Filtration Test Model </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Times New Roman" pitchFamily="18" charset="0"/>
              </a:rPr>
              <a:t>Load Pressure Model </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Times New Roman" pitchFamily="18" charset="0"/>
              </a:rPr>
              <a:t>Quantitative Analytical Model </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Arial" pitchFamily="34" charset="0"/>
              </a:rPr>
              <a:t>Load Pressure Model</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Arial" pitchFamily="34" charset="0"/>
              </a:rPr>
              <a:t>Back Pressure Model</a:t>
            </a:r>
          </a:p>
          <a:p>
            <a:pPr marL="850900" lvl="1" indent="-342900">
              <a:lnSpc>
                <a:spcPct val="6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Arial" pitchFamily="34" charset="0"/>
              </a:rPr>
              <a:t>PPG Compressibility</a:t>
            </a:r>
          </a:p>
          <a:p>
            <a:pPr>
              <a:defRPr/>
            </a:pPr>
            <a:endParaRPr lang="en-US" dirty="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EC172D0-C241-4173-AB5E-B3EB883B5205}" type="slidenum">
              <a:rPr lang="en-US" altLang="en-US">
                <a:latin typeface="Calibri" panose="020F0502020204030204" pitchFamily="34" charset="0"/>
              </a:rPr>
              <a:pPr eaLnBrk="1" hangingPunct="1"/>
              <a:t>2</a:t>
            </a:fld>
            <a:endParaRPr lang="en-US" altLang="en-US">
              <a:latin typeface="Calibri" panose="020F0502020204030204" pitchFamily="34" charset="0"/>
            </a:endParaRPr>
          </a:p>
        </p:txBody>
      </p:sp>
    </p:spTree>
    <p:extLst>
      <p:ext uri="{BB962C8B-B14F-4D97-AF65-F5344CB8AC3E}">
        <p14:creationId xmlns:p14="http://schemas.microsoft.com/office/powerpoint/2010/main" val="744305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lgn="just">
              <a:spcBef>
                <a:spcPct val="20000"/>
              </a:spcBef>
              <a:buClr>
                <a:srgbClr val="009900"/>
              </a:buClr>
              <a:buSzPct val="65000"/>
              <a:buFont typeface="Wingdings" panose="05000000000000000000" pitchFamily="2" charset="2"/>
              <a:buChar char="n"/>
            </a:pPr>
            <a:r>
              <a:rPr lang="en-US" altLang="en-US" sz="2400" b="1" smtClean="0">
                <a:solidFill>
                  <a:srgbClr val="000000"/>
                </a:solidFill>
                <a:latin typeface="Arial" panose="020B0604020202020204" pitchFamily="34" charset="0"/>
                <a:cs typeface="Times New Roman" panose="02020603050405020304" pitchFamily="18" charset="0"/>
              </a:rPr>
              <a:t>has become a major problem of oilfield operations as reservoirs mature (Bai, 2008, Seright, 2003).</a:t>
            </a:r>
          </a:p>
          <a:p>
            <a:pPr marL="342900" indent="-342900" algn="just">
              <a:spcBef>
                <a:spcPct val="20000"/>
              </a:spcBef>
              <a:buClr>
                <a:srgbClr val="009900"/>
              </a:buClr>
              <a:buSzPct val="65000"/>
              <a:buFont typeface="Wingdings" panose="05000000000000000000" pitchFamily="2" charset="2"/>
              <a:buChar char="n"/>
            </a:pPr>
            <a:r>
              <a:rPr lang="en-US" altLang="en-US" sz="2400" b="1" smtClean="0">
                <a:solidFill>
                  <a:srgbClr val="000000"/>
                </a:solidFill>
                <a:latin typeface="Arial" panose="020B0604020202020204" pitchFamily="34" charset="0"/>
                <a:cs typeface="Times New Roman" panose="02020603050405020304" pitchFamily="18" charset="0"/>
              </a:rPr>
              <a:t>is the single most important reason for both low oil recovery and early excess water production. </a:t>
            </a:r>
          </a:p>
          <a:p>
            <a:pPr marL="342900" indent="-342900" algn="just">
              <a:spcBef>
                <a:spcPct val="20000"/>
              </a:spcBef>
              <a:buClr>
                <a:srgbClr val="009900"/>
              </a:buClr>
              <a:buSzPct val="65000"/>
              <a:buFont typeface="Wingdings" panose="05000000000000000000" pitchFamily="2" charset="2"/>
              <a:buChar char="n"/>
            </a:pPr>
            <a:r>
              <a:rPr lang="en-US" altLang="en-US" sz="2400" b="1" smtClean="0">
                <a:solidFill>
                  <a:srgbClr val="000000"/>
                </a:solidFill>
                <a:latin typeface="Arial" panose="020B0604020202020204" pitchFamily="34" charset="0"/>
                <a:cs typeface="Times New Roman" panose="02020603050405020304" pitchFamily="18" charset="0"/>
              </a:rPr>
              <a:t>This research studied the </a:t>
            </a:r>
            <a:r>
              <a:rPr lang="en-US" altLang="en-US" sz="2400" b="1" u="sng" smtClean="0">
                <a:solidFill>
                  <a:srgbClr val="0070C0"/>
                </a:solidFill>
                <a:latin typeface="Arial" panose="020B0604020202020204" pitchFamily="34" charset="0"/>
                <a:cs typeface="Times New Roman" panose="02020603050405020304" pitchFamily="18" charset="0"/>
              </a:rPr>
              <a:t>effect of preformed particle gels (PPGs)</a:t>
            </a:r>
            <a:r>
              <a:rPr lang="en-US" altLang="en-US" sz="2400" b="1" u="sng" smtClean="0">
                <a:solidFill>
                  <a:srgbClr val="000000"/>
                </a:solidFill>
                <a:latin typeface="Arial" panose="020B0604020202020204" pitchFamily="34" charset="0"/>
                <a:cs typeface="Times New Roman" panose="02020603050405020304" pitchFamily="18" charset="0"/>
              </a:rPr>
              <a:t> </a:t>
            </a:r>
            <a:r>
              <a:rPr lang="en-US" altLang="en-US" sz="2400" b="1" smtClean="0">
                <a:solidFill>
                  <a:srgbClr val="000000"/>
                </a:solidFill>
                <a:latin typeface="Arial" panose="020B0604020202020204" pitchFamily="34" charset="0"/>
                <a:cs typeface="Times New Roman" panose="02020603050405020304" pitchFamily="18" charset="0"/>
              </a:rPr>
              <a:t>on unswept, low-permeable zones/areas during conformance control treatments.</a:t>
            </a:r>
          </a:p>
          <a:p>
            <a:pPr marL="342900" indent="-342900" algn="just">
              <a:spcBef>
                <a:spcPct val="20000"/>
              </a:spcBef>
              <a:buClr>
                <a:srgbClr val="009900"/>
              </a:buClr>
              <a:buSzPct val="65000"/>
              <a:buFont typeface="Wingdings" panose="05000000000000000000" pitchFamily="2" charset="2"/>
              <a:buChar char="n"/>
            </a:pPr>
            <a:endParaRPr lang="en-US" altLang="en-US" sz="2400" b="1" smtClean="0">
              <a:solidFill>
                <a:srgbClr val="000000"/>
              </a:solidFill>
              <a:latin typeface="Arial" panose="020B0604020202020204" pitchFamily="34" charset="0"/>
              <a:cs typeface="Times New Roman" panose="02020603050405020304" pitchFamily="18" charset="0"/>
            </a:endParaRPr>
          </a:p>
          <a:p>
            <a:pPr marL="342900" indent="-342900" algn="just">
              <a:spcBef>
                <a:spcPct val="20000"/>
              </a:spcBef>
              <a:buClr>
                <a:srgbClr val="009900"/>
              </a:buClr>
              <a:buSzPct val="65000"/>
              <a:buFont typeface="Wingdings" panose="05000000000000000000" pitchFamily="2" charset="2"/>
              <a:buChar char="n"/>
            </a:pPr>
            <a:endParaRPr lang="en-US" altLang="en-US" sz="2400" b="1" smtClean="0">
              <a:solidFill>
                <a:srgbClr val="000000"/>
              </a:solidFill>
              <a:latin typeface="Arial" panose="020B0604020202020204" pitchFamily="34" charset="0"/>
              <a:cs typeface="Times New Roman" panose="02020603050405020304" pitchFamily="18" charset="0"/>
            </a:endParaRPr>
          </a:p>
          <a:p>
            <a:pPr marL="342900" indent="-342900" algn="just">
              <a:spcBef>
                <a:spcPct val="20000"/>
              </a:spcBef>
              <a:buClr>
                <a:srgbClr val="009900"/>
              </a:buClr>
              <a:buSzPct val="65000"/>
              <a:buFont typeface="Wingdings" panose="05000000000000000000" pitchFamily="2" charset="2"/>
              <a:buNone/>
            </a:pPr>
            <a:r>
              <a:rPr lang="en-US" altLang="en-US" sz="2400" b="1" smtClean="0">
                <a:solidFill>
                  <a:srgbClr val="000000"/>
                </a:solidFill>
                <a:latin typeface="Arial" panose="020B0604020202020204" pitchFamily="34" charset="0"/>
                <a:cs typeface="Times New Roman" panose="02020603050405020304" pitchFamily="18" charset="0"/>
              </a:rPr>
              <a:t> </a:t>
            </a:r>
          </a:p>
          <a:p>
            <a:pPr marL="342900" indent="-342900"/>
            <a:endParaRPr lang="en-US" altLang="en-US" smtClean="0"/>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925DB0A-3640-4AEB-82CB-E65F4E70C5F4}"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Tree>
    <p:extLst>
      <p:ext uri="{BB962C8B-B14F-4D97-AF65-F5344CB8AC3E}">
        <p14:creationId xmlns:p14="http://schemas.microsoft.com/office/powerpoint/2010/main" val="2971878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800100" lvl="1" indent="-342900" algn="just">
              <a:spcBef>
                <a:spcPct val="20000"/>
              </a:spcBef>
              <a:buClr>
                <a:srgbClr val="009900"/>
              </a:buClr>
              <a:buSzPct val="65000"/>
              <a:buFontTx/>
              <a:buChar char="•"/>
              <a:defRPr/>
            </a:pPr>
            <a:r>
              <a:rPr lang="en-US" sz="2400" b="1" dirty="0" smtClean="0">
                <a:solidFill>
                  <a:srgbClr val="000000"/>
                </a:solidFill>
                <a:latin typeface="Arial" pitchFamily="34" charset="0"/>
                <a:cs typeface="Times New Roman" pitchFamily="18" charset="0"/>
              </a:rPr>
              <a:t>(</a:t>
            </a:r>
            <a:r>
              <a:rPr lang="en-US" sz="2400" b="1" dirty="0" err="1" smtClean="0">
                <a:solidFill>
                  <a:srgbClr val="000000"/>
                </a:solidFill>
                <a:latin typeface="Arial" pitchFamily="34" charset="0"/>
                <a:cs typeface="Times New Roman" pitchFamily="18" charset="0"/>
              </a:rPr>
              <a:t>Seright</a:t>
            </a:r>
            <a:r>
              <a:rPr lang="en-US" sz="2400" b="1" dirty="0" smtClean="0">
                <a:solidFill>
                  <a:srgbClr val="000000"/>
                </a:solidFill>
                <a:latin typeface="Arial" pitchFamily="34" charset="0"/>
                <a:cs typeface="Times New Roman" pitchFamily="18" charset="0"/>
              </a:rPr>
              <a:t> &amp; Liang, 1994; Liang et al. 1992). </a:t>
            </a:r>
          </a:p>
          <a:p>
            <a:pPr marL="800100" lvl="1" indent="-342900" algn="just">
              <a:spcBef>
                <a:spcPct val="20000"/>
              </a:spcBef>
              <a:buClr>
                <a:srgbClr val="009900"/>
              </a:buClr>
              <a:buSzPct val="65000"/>
              <a:buFontTx/>
              <a:buChar char="•"/>
              <a:defRPr/>
            </a:pPr>
            <a:r>
              <a:rPr lang="en-US" sz="3200" b="1" dirty="0" smtClean="0">
                <a:solidFill>
                  <a:srgbClr val="000000"/>
                </a:solidFill>
                <a:latin typeface="Arial" pitchFamily="34" charset="0"/>
                <a:cs typeface="Times New Roman" pitchFamily="18" charset="0"/>
              </a:rPr>
              <a:t>in field applications to both </a:t>
            </a:r>
          </a:p>
          <a:p>
            <a:pPr marL="1143000" lvl="2" indent="-228600" algn="just">
              <a:spcBef>
                <a:spcPct val="20000"/>
              </a:spcBef>
              <a:buClr>
                <a:srgbClr val="009900"/>
              </a:buClr>
              <a:buSzPct val="65000"/>
              <a:buFont typeface="Wingdings" pitchFamily="2" charset="2"/>
              <a:buChar char="Ø"/>
              <a:defRPr/>
            </a:pPr>
            <a:r>
              <a:rPr lang="en-US" sz="2400" b="1" dirty="0" smtClean="0">
                <a:solidFill>
                  <a:srgbClr val="000000"/>
                </a:solidFill>
                <a:latin typeface="Arial" pitchFamily="34" charset="0"/>
                <a:cs typeface="Times New Roman" pitchFamily="18" charset="0"/>
              </a:rPr>
              <a:t>(</a:t>
            </a:r>
            <a:r>
              <a:rPr lang="en-US" sz="2400" b="1" dirty="0" err="1" smtClean="0">
                <a:solidFill>
                  <a:srgbClr val="000000"/>
                </a:solidFill>
                <a:latin typeface="Arial" pitchFamily="34" charset="0"/>
                <a:cs typeface="Times New Roman" pitchFamily="18" charset="0"/>
              </a:rPr>
              <a:t>Seright</a:t>
            </a:r>
            <a:r>
              <a:rPr lang="en-US" sz="2400" b="1" dirty="0" smtClean="0">
                <a:solidFill>
                  <a:srgbClr val="000000"/>
                </a:solidFill>
                <a:latin typeface="Arial" pitchFamily="34" charset="0"/>
                <a:cs typeface="Times New Roman" pitchFamily="18" charset="0"/>
              </a:rPr>
              <a:t> et al., 1994, 2003)</a:t>
            </a:r>
          </a:p>
          <a:p>
            <a:pPr marL="1143000" lvl="2" indent="-228600" algn="just">
              <a:spcBef>
                <a:spcPct val="20000"/>
              </a:spcBef>
              <a:buClr>
                <a:srgbClr val="009900"/>
              </a:buClr>
              <a:buSzPct val="65000"/>
              <a:buFont typeface="Wingdings" pitchFamily="2" charset="2"/>
              <a:buChar char="Ø"/>
              <a:defRPr/>
            </a:pPr>
            <a:r>
              <a:rPr lang="en-US" sz="2400" b="1" kern="0" dirty="0" smtClean="0">
                <a:solidFill>
                  <a:srgbClr val="000000"/>
                </a:solidFill>
                <a:latin typeface="Arial"/>
                <a:cs typeface="Times New Roman" pitchFamily="18" charset="0"/>
              </a:rPr>
              <a:t>Used to improve oil recovery and suppress water production</a:t>
            </a:r>
          </a:p>
          <a:p>
            <a:pPr marL="1143000" lvl="2" indent="-228600" algn="just">
              <a:spcBef>
                <a:spcPct val="20000"/>
              </a:spcBef>
              <a:buClr>
                <a:srgbClr val="009900"/>
              </a:buClr>
              <a:buSzPct val="65000"/>
              <a:buFont typeface="Wingdings" pitchFamily="2" charset="2"/>
              <a:buChar char="Ø"/>
              <a:defRPr/>
            </a:pPr>
            <a:endParaRPr lang="en-US" sz="2400" b="1" dirty="0" smtClean="0">
              <a:solidFill>
                <a:srgbClr val="000000"/>
              </a:solidFill>
              <a:latin typeface="Arial" pitchFamily="34" charset="0"/>
              <a:cs typeface="Times New Roman" pitchFamily="18" charset="0"/>
            </a:endParaRPr>
          </a:p>
          <a:p>
            <a:pPr marL="800100" lvl="1" indent="-342900" algn="just">
              <a:spcBef>
                <a:spcPct val="20000"/>
              </a:spcBef>
              <a:buClr>
                <a:srgbClr val="009900"/>
              </a:buClr>
              <a:buSzPct val="65000"/>
              <a:buFontTx/>
              <a:buChar char="•"/>
              <a:defRPr/>
            </a:pPr>
            <a:endParaRPr lang="en-US" dirty="0" smtClean="0"/>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A68A7A-3502-4226-A873-DB42F3263562}" type="slidenum">
              <a:rPr lang="en-US" altLang="en-US">
                <a:latin typeface="Calibri" panose="020F0502020204030204" pitchFamily="34" charset="0"/>
              </a:rPr>
              <a:pPr eaLnBrk="1" hangingPunct="1"/>
              <a:t>4</a:t>
            </a:fld>
            <a:endParaRPr lang="en-US" altLang="en-US">
              <a:latin typeface="Calibri" panose="020F0502020204030204" pitchFamily="34" charset="0"/>
            </a:endParaRPr>
          </a:p>
        </p:txBody>
      </p:sp>
    </p:spTree>
    <p:extLst>
      <p:ext uri="{BB962C8B-B14F-4D97-AF65-F5344CB8AC3E}">
        <p14:creationId xmlns:p14="http://schemas.microsoft.com/office/powerpoint/2010/main" val="3195067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8F1A02-BB36-4B47-93BE-E5140BCCC320}" type="slidenum">
              <a:rPr lang="en-US" altLang="en-US">
                <a:latin typeface="Calibri" panose="020F0502020204030204" pitchFamily="34" charset="0"/>
              </a:rPr>
              <a:pPr eaLnBrk="1" hangingPunct="1"/>
              <a:t>5</a:t>
            </a:fld>
            <a:endParaRPr lang="en-US" altLang="en-US">
              <a:latin typeface="Calibri" panose="020F0502020204030204" pitchFamily="34" charset="0"/>
            </a:endParaRPr>
          </a:p>
        </p:txBody>
      </p:sp>
    </p:spTree>
    <p:extLst>
      <p:ext uri="{BB962C8B-B14F-4D97-AF65-F5344CB8AC3E}">
        <p14:creationId xmlns:p14="http://schemas.microsoft.com/office/powerpoint/2010/main" val="3777912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342900" indent="-342900">
              <a:spcBef>
                <a:spcPct val="20000"/>
              </a:spcBef>
              <a:buClr>
                <a:srgbClr val="009900"/>
              </a:buClr>
              <a:buSzPct val="65000"/>
              <a:buFont typeface="Wingdings" pitchFamily="2" charset="2"/>
              <a:buChar char="n"/>
              <a:defRPr/>
            </a:pPr>
            <a:endParaRPr lang="fy-NL" sz="1800" b="1" dirty="0" smtClean="0">
              <a:solidFill>
                <a:srgbClr val="000000"/>
              </a:solidFill>
              <a:latin typeface="Arial"/>
              <a:ea typeface="Times New Roman"/>
            </a:endParaRPr>
          </a:p>
          <a:p>
            <a:pPr marL="742950" lvl="1" indent="-285750">
              <a:spcBef>
                <a:spcPct val="20000"/>
              </a:spcBef>
              <a:buClr>
                <a:srgbClr val="000000"/>
              </a:buClr>
              <a:buSzPct val="65000"/>
              <a:buFont typeface="Wingdings" pitchFamily="2" charset="2"/>
              <a:buChar char="Ø"/>
              <a:defRPr/>
            </a:pPr>
            <a:r>
              <a:rPr lang="en-US" sz="2000" b="1" kern="0" dirty="0" smtClean="0">
                <a:solidFill>
                  <a:srgbClr val="000000"/>
                </a:solidFill>
                <a:latin typeface="Arial"/>
                <a:cs typeface="Times New Roman" pitchFamily="18" charset="0"/>
              </a:rPr>
              <a:t>composed of several chemical materials including polymer, </a:t>
            </a:r>
            <a:r>
              <a:rPr lang="en-US" sz="2000" b="1" kern="0" dirty="0" err="1" smtClean="0">
                <a:solidFill>
                  <a:srgbClr val="000000"/>
                </a:solidFill>
                <a:latin typeface="Arial"/>
                <a:cs typeface="Times New Roman" pitchFamily="18" charset="0"/>
              </a:rPr>
              <a:t>crosslinker</a:t>
            </a:r>
            <a:r>
              <a:rPr lang="en-US" sz="2000" b="1" kern="0" dirty="0" smtClean="0">
                <a:solidFill>
                  <a:srgbClr val="000000"/>
                </a:solidFill>
                <a:latin typeface="Arial"/>
                <a:cs typeface="Times New Roman" pitchFamily="18" charset="0"/>
              </a:rPr>
              <a:t>. </a:t>
            </a:r>
          </a:p>
          <a:p>
            <a:pPr marL="742950" lvl="1" indent="-285750">
              <a:spcBef>
                <a:spcPct val="20000"/>
              </a:spcBef>
              <a:buClr>
                <a:srgbClr val="000000"/>
              </a:buClr>
              <a:buSzPct val="65000"/>
              <a:buFont typeface="Wingdings" pitchFamily="2" charset="2"/>
              <a:buChar char="Ø"/>
              <a:defRPr/>
            </a:pPr>
            <a:r>
              <a:rPr lang="en-US" sz="2000" b="1" kern="0" dirty="0" smtClean="0">
                <a:solidFill>
                  <a:srgbClr val="000000"/>
                </a:solidFill>
                <a:latin typeface="Arial"/>
                <a:cs typeface="Times New Roman" pitchFamily="18" charset="0"/>
              </a:rPr>
              <a:t>In an in-situ system, </a:t>
            </a:r>
          </a:p>
          <a:p>
            <a:pPr marL="342900" indent="-342900">
              <a:spcBef>
                <a:spcPct val="20000"/>
              </a:spcBef>
              <a:buClr>
                <a:srgbClr val="009900"/>
              </a:buClr>
              <a:buSzPct val="65000"/>
              <a:buFont typeface="Wingdings" pitchFamily="2" charset="2"/>
              <a:buChar char="n"/>
              <a:defRPr/>
            </a:pPr>
            <a:endParaRPr lang="fy-NL" sz="1800" b="1" dirty="0" smtClean="0">
              <a:solidFill>
                <a:srgbClr val="000000"/>
              </a:solidFill>
              <a:latin typeface="Arial"/>
              <a:ea typeface="Times New Roman"/>
            </a:endParaRPr>
          </a:p>
          <a:p>
            <a:pPr marL="342900" indent="-342900">
              <a:spcBef>
                <a:spcPct val="20000"/>
              </a:spcBef>
              <a:buClr>
                <a:srgbClr val="009900"/>
              </a:buClr>
              <a:buSzPct val="65000"/>
              <a:buFont typeface="Wingdings" pitchFamily="2" charset="2"/>
              <a:buChar char="n"/>
              <a:defRPr/>
            </a:pPr>
            <a:r>
              <a:rPr lang="fy-NL" sz="1800" b="1" dirty="0" smtClean="0">
                <a:solidFill>
                  <a:srgbClr val="000000"/>
                </a:solidFill>
                <a:latin typeface="Arial"/>
                <a:ea typeface="Times New Roman"/>
              </a:rPr>
              <a:t>Under conditions such as either increasing temperature or changing  pH, the gelant can crosslink to form a gel.</a:t>
            </a:r>
          </a:p>
          <a:p>
            <a:pPr marL="342900" indent="-342900">
              <a:spcBef>
                <a:spcPct val="20000"/>
              </a:spcBef>
              <a:buClr>
                <a:srgbClr val="009900"/>
              </a:buClr>
              <a:buSzPct val="65000"/>
              <a:buFont typeface="Wingdings" pitchFamily="2" charset="2"/>
              <a:buChar char="n"/>
              <a:defRPr/>
            </a:pPr>
            <a:r>
              <a:rPr lang="fy-NL" sz="1800" b="1" kern="0" dirty="0" smtClean="0">
                <a:solidFill>
                  <a:srgbClr val="000000"/>
                </a:solidFill>
                <a:latin typeface="Arial"/>
                <a:cs typeface="Times New Roman" pitchFamily="18" charset="0"/>
              </a:rPr>
              <a:t>it can be weak, like a flowing gel, or very rigid, like rubber.</a:t>
            </a:r>
          </a:p>
          <a:p>
            <a:pPr marL="342900" indent="-342900">
              <a:spcBef>
                <a:spcPct val="20000"/>
              </a:spcBef>
              <a:buClr>
                <a:srgbClr val="009900"/>
              </a:buClr>
              <a:buSzPct val="65000"/>
              <a:buFont typeface="Wingdings" pitchFamily="2" charset="2"/>
              <a:buChar char="n"/>
              <a:defRPr/>
            </a:pPr>
            <a:endParaRPr lang="fy-NL" sz="1800" b="1" kern="0" dirty="0" smtClean="0">
              <a:solidFill>
                <a:srgbClr val="000000"/>
              </a:solidFill>
              <a:latin typeface="Arial"/>
              <a:ea typeface="Times New Roman"/>
              <a:cs typeface="Times New Roman" pitchFamily="18" charset="0"/>
            </a:endParaRPr>
          </a:p>
          <a:p>
            <a:pPr>
              <a:defRPr/>
            </a:pPr>
            <a:endParaRPr lang="en-US" dirty="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67C1CE-9FDB-4D04-9DEF-7055D69BBDD3}" type="slidenum">
              <a:rPr lang="en-US" altLang="en-US">
                <a:latin typeface="Calibri" panose="020F0502020204030204" pitchFamily="34" charset="0"/>
              </a:rPr>
              <a:pPr eaLnBrk="1" hangingPunct="1"/>
              <a:t>6</a:t>
            </a:fld>
            <a:endParaRPr lang="en-US" altLang="en-US">
              <a:latin typeface="Calibri" panose="020F0502020204030204" pitchFamily="34" charset="0"/>
            </a:endParaRPr>
          </a:p>
        </p:txBody>
      </p:sp>
    </p:spTree>
    <p:extLst>
      <p:ext uri="{BB962C8B-B14F-4D97-AF65-F5344CB8AC3E}">
        <p14:creationId xmlns:p14="http://schemas.microsoft.com/office/powerpoint/2010/main" val="4097461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742950" lvl="1" indent="-285750" algn="just">
              <a:lnSpc>
                <a:spcPct val="8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Times New Roman" pitchFamily="18" charset="0"/>
              </a:rPr>
              <a:t>In PPG systems, </a:t>
            </a:r>
          </a:p>
          <a:p>
            <a:pPr marL="742950" lvl="1" indent="-285750" algn="just">
              <a:lnSpc>
                <a:spcPct val="8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Times New Roman" pitchFamily="18" charset="0"/>
              </a:rPr>
              <a:t>no gelation occurs in the reservoir. </a:t>
            </a:r>
          </a:p>
          <a:p>
            <a:pPr marL="742950" lvl="1" indent="-285750" algn="just">
              <a:lnSpc>
                <a:spcPct val="80000"/>
              </a:lnSpc>
              <a:spcBef>
                <a:spcPct val="20000"/>
              </a:spcBef>
              <a:buClr>
                <a:srgbClr val="000000"/>
              </a:buClr>
              <a:buSzPct val="65000"/>
              <a:buFont typeface="Wingdings" pitchFamily="2" charset="2"/>
              <a:buChar char="n"/>
              <a:defRPr/>
            </a:pPr>
            <a:r>
              <a:rPr lang="en-US" sz="2000" b="1" kern="0" dirty="0" smtClean="0">
                <a:solidFill>
                  <a:srgbClr val="000000"/>
                </a:solidFill>
                <a:latin typeface="Arial"/>
                <a:cs typeface="Times New Roman" pitchFamily="18" charset="0"/>
              </a:rPr>
              <a:t>and they remain stable for more than a year below 110 ºc. </a:t>
            </a:r>
          </a:p>
          <a:p>
            <a:pPr marL="742950" lvl="1" indent="-285750" algn="just">
              <a:lnSpc>
                <a:spcPct val="80000"/>
              </a:lnSpc>
              <a:spcBef>
                <a:spcPct val="20000"/>
              </a:spcBef>
              <a:buClr>
                <a:srgbClr val="000000"/>
              </a:buClr>
              <a:buSzPct val="65000"/>
              <a:buFont typeface="Wingdings" pitchFamily="2" charset="2"/>
              <a:buChar char="n"/>
              <a:defRPr/>
            </a:pPr>
            <a:r>
              <a:rPr lang="en-US" sz="1800" b="1" kern="0" dirty="0" smtClean="0">
                <a:solidFill>
                  <a:srgbClr val="000000"/>
                </a:solidFill>
                <a:latin typeface="Arial"/>
                <a:cs typeface="Times New Roman" pitchFamily="18" charset="0"/>
              </a:rPr>
              <a:t>such as lack of gelation time control, uncertainness of gelling due to shear degradation, change of </a:t>
            </a:r>
            <a:r>
              <a:rPr lang="en-US" sz="1800" b="1" kern="0" dirty="0" err="1" smtClean="0">
                <a:solidFill>
                  <a:srgbClr val="000000"/>
                </a:solidFill>
                <a:latin typeface="Arial"/>
                <a:cs typeface="Times New Roman" pitchFamily="18" charset="0"/>
              </a:rPr>
              <a:t>gelant</a:t>
            </a:r>
            <a:r>
              <a:rPr lang="en-US" sz="1800" b="1" kern="0" dirty="0" smtClean="0">
                <a:solidFill>
                  <a:srgbClr val="000000"/>
                </a:solidFill>
                <a:latin typeface="Arial"/>
                <a:cs typeface="Times New Roman" pitchFamily="18" charset="0"/>
              </a:rPr>
              <a:t> compositions, and dilution by formation water.</a:t>
            </a:r>
          </a:p>
          <a:p>
            <a:pPr>
              <a:defRPr/>
            </a:pPr>
            <a:endParaRPr lang="en-US" dirty="0" smtClean="0"/>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6DF145D-D020-463B-A2B6-50F2200FBC7B}" type="slidenum">
              <a:rPr lang="en-US" altLang="en-US">
                <a:solidFill>
                  <a:srgbClr val="000000"/>
                </a:solidFill>
                <a:latin typeface="Calibri" panose="020F0502020204030204" pitchFamily="34" charset="0"/>
              </a:rPr>
              <a:pPr eaLnBrk="1" hangingPunct="1"/>
              <a:t>8</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580173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endParaRPr lang="en-US" dirty="0" smtClean="0"/>
          </a:p>
          <a:p>
            <a:pPr indent="457200" algn="just">
              <a:lnSpc>
                <a:spcPct val="200000"/>
              </a:lnSpc>
              <a:spcBef>
                <a:spcPts val="0"/>
              </a:spcBef>
              <a:spcAft>
                <a:spcPts val="0"/>
              </a:spcAft>
              <a:defRPr/>
            </a:pPr>
            <a:r>
              <a:rPr lang="en-US" dirty="0" smtClean="0">
                <a:solidFill>
                  <a:srgbClr val="000000"/>
                </a:solidFill>
                <a:latin typeface="Times New Roman"/>
                <a:ea typeface="Times New Roman"/>
              </a:rPr>
              <a:t> </a:t>
            </a:r>
            <a:endParaRPr lang="en-US" dirty="0" smtClean="0"/>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6851614-A255-4615-AE4D-A5BB12DB0294}"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p14="http://schemas.microsoft.com/office/powerpoint/2010/main" val="1900596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742950" lvl="1" indent="-285750" algn="just">
              <a:spcBef>
                <a:spcPct val="20000"/>
              </a:spcBef>
              <a:buClr>
                <a:srgbClr val="000000"/>
              </a:buClr>
              <a:buSzPct val="65000"/>
              <a:buFont typeface="Wingdings" pitchFamily="2" charset="2"/>
              <a:buChar char="Ø"/>
              <a:defRPr/>
            </a:pPr>
            <a:r>
              <a:rPr lang="en-US" sz="1800" b="1" kern="0" dirty="0" smtClean="0">
                <a:solidFill>
                  <a:srgbClr val="000000"/>
                </a:solidFill>
                <a:latin typeface="Arial"/>
                <a:cs typeface="Times New Roman" pitchFamily="18" charset="0"/>
              </a:rPr>
              <a:t>They used silicon carbide (</a:t>
            </a:r>
            <a:r>
              <a:rPr lang="en-US" sz="1800" b="1" kern="0" dirty="0" err="1" smtClean="0">
                <a:solidFill>
                  <a:srgbClr val="000000"/>
                </a:solidFill>
                <a:latin typeface="Arial"/>
                <a:cs typeface="Times New Roman" pitchFamily="18" charset="0"/>
              </a:rPr>
              <a:t>SiC</a:t>
            </a:r>
            <a:r>
              <a:rPr lang="en-US" sz="1800" b="1" kern="0" dirty="0" smtClean="0">
                <a:solidFill>
                  <a:srgbClr val="000000"/>
                </a:solidFill>
                <a:latin typeface="Arial"/>
                <a:cs typeface="Times New Roman" pitchFamily="18" charset="0"/>
              </a:rPr>
              <a:t>) particles packed porous models and sandstone cores to evaluate the in-depth propagation and adsorption of their </a:t>
            </a:r>
            <a:r>
              <a:rPr lang="en-US" sz="1800" b="1" kern="0" dirty="0" err="1" smtClean="0">
                <a:solidFill>
                  <a:srgbClr val="000000"/>
                </a:solidFill>
                <a:latin typeface="Arial"/>
                <a:cs typeface="Times New Roman" pitchFamily="18" charset="0"/>
              </a:rPr>
              <a:t>microgels</a:t>
            </a:r>
            <a:r>
              <a:rPr lang="en-US" sz="1800" b="1" kern="0" dirty="0" smtClean="0">
                <a:solidFill>
                  <a:srgbClr val="000000"/>
                </a:solidFill>
                <a:latin typeface="Arial"/>
                <a:cs typeface="Times New Roman" pitchFamily="18" charset="0"/>
              </a:rPr>
              <a:t>.</a:t>
            </a:r>
            <a:endParaRPr lang="en-US" sz="1800" b="1" kern="0" dirty="0">
              <a:solidFill>
                <a:srgbClr val="000000"/>
              </a:solidFill>
              <a:latin typeface="Arial"/>
              <a:cs typeface="Times New Roman" pitchFamily="18" charset="0"/>
            </a:endParaRPr>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F4582C-F7B6-4B18-94AC-74989A6C4979}"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Tree>
    <p:extLst>
      <p:ext uri="{BB962C8B-B14F-4D97-AF65-F5344CB8AC3E}">
        <p14:creationId xmlns:p14="http://schemas.microsoft.com/office/powerpoint/2010/main" val="3548480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lgn="justLow" eaLnBrk="1" hangingPunct="1">
              <a:spcBef>
                <a:spcPct val="0"/>
              </a:spcBef>
              <a:defRPr/>
            </a:pPr>
            <a:r>
              <a:rPr lang="en-US" sz="1800" b="1" dirty="0" smtClean="0">
                <a:solidFill>
                  <a:srgbClr val="000000"/>
                </a:solidFill>
                <a:latin typeface="Arial" pitchFamily="34" charset="0"/>
                <a:cs typeface="Times New Roman" pitchFamily="18" charset="0"/>
              </a:rPr>
              <a:t>A process of particle moving through one throat when</a:t>
            </a:r>
          </a:p>
          <a:p>
            <a:pPr>
              <a:defRPr/>
            </a:pPr>
            <a:endParaRPr lang="en-US" dirty="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791A5CA-29C8-4EF4-91D2-B0B91874DCC7}" type="slidenum">
              <a:rPr lang="en-US" altLang="en-US">
                <a:latin typeface="Calibri" panose="020F0502020204030204" pitchFamily="34" charset="0"/>
              </a:rPr>
              <a:pPr eaLnBrk="1" hangingPunct="1"/>
              <a:t>11</a:t>
            </a:fld>
            <a:endParaRPr lang="en-US" altLang="en-US">
              <a:latin typeface="Calibri" panose="020F0502020204030204" pitchFamily="34" charset="0"/>
            </a:endParaRPr>
          </a:p>
        </p:txBody>
      </p:sp>
    </p:spTree>
    <p:extLst>
      <p:ext uri="{BB962C8B-B14F-4D97-AF65-F5344CB8AC3E}">
        <p14:creationId xmlns:p14="http://schemas.microsoft.com/office/powerpoint/2010/main" val="4213294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3499DE-6083-46E5-A300-2BB04A1BEED0}" type="slidenum">
              <a:rPr lang="en-US" altLang="en-US">
                <a:latin typeface="Calibri" panose="020F0502020204030204" pitchFamily="34" charset="0"/>
              </a:rPr>
              <a:pPr eaLnBrk="1" hangingPunct="1"/>
              <a:t>12</a:t>
            </a:fld>
            <a:endParaRPr lang="en-US" altLang="en-US">
              <a:latin typeface="Calibri" panose="020F0502020204030204" pitchFamily="34" charset="0"/>
            </a:endParaRPr>
          </a:p>
        </p:txBody>
      </p:sp>
    </p:spTree>
    <p:extLst>
      <p:ext uri="{BB962C8B-B14F-4D97-AF65-F5344CB8AC3E}">
        <p14:creationId xmlns:p14="http://schemas.microsoft.com/office/powerpoint/2010/main" val="1016854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742950" lvl="1" indent="-285750" algn="just">
              <a:spcBef>
                <a:spcPct val="20000"/>
              </a:spcBef>
              <a:buClr>
                <a:srgbClr val="000000"/>
              </a:buClr>
              <a:buSzPct val="65000"/>
              <a:buFont typeface="Wingdings" pitchFamily="2" charset="2"/>
              <a:buChar char="n"/>
              <a:defRPr/>
            </a:pPr>
            <a:r>
              <a:rPr lang="en-US" sz="1800" b="1" kern="0" dirty="0" smtClean="0">
                <a:solidFill>
                  <a:srgbClr val="000000"/>
                </a:solidFill>
                <a:latin typeface="Arial"/>
                <a:cs typeface="Times New Roman" pitchFamily="18" charset="0"/>
              </a:rPr>
              <a:t>Their model constitutes two parallel plates, between which there is a rubber O-ring.  </a:t>
            </a:r>
            <a:r>
              <a:rPr lang="en-US" sz="1600" b="1" kern="0" dirty="0" smtClean="0">
                <a:solidFill>
                  <a:srgbClr val="000000"/>
                </a:solidFill>
                <a:latin typeface="Arial"/>
                <a:cs typeface="Times New Roman" pitchFamily="18" charset="0"/>
              </a:rPr>
              <a:t>Bolts, nuts, and shims are used to fix the two parallel plates and control the fracture width.  </a:t>
            </a:r>
          </a:p>
          <a:p>
            <a:pPr>
              <a:defRPr/>
            </a:pPr>
            <a:endParaRPr lang="en-US" dirty="0" smtClean="0"/>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409DFC8-A85F-4DF6-8D0D-FB595A37217E}" type="slidenum">
              <a:rPr lang="en-US" altLang="en-US">
                <a:latin typeface="Calibri" panose="020F0502020204030204" pitchFamily="34" charset="0"/>
              </a:rPr>
              <a:pPr eaLnBrk="1" hangingPunct="1"/>
              <a:t>13</a:t>
            </a:fld>
            <a:endParaRPr lang="en-US" altLang="en-US">
              <a:latin typeface="Calibri" panose="020F0502020204030204" pitchFamily="34" charset="0"/>
            </a:endParaRPr>
          </a:p>
        </p:txBody>
      </p:sp>
    </p:spTree>
    <p:extLst>
      <p:ext uri="{BB962C8B-B14F-4D97-AF65-F5344CB8AC3E}">
        <p14:creationId xmlns:p14="http://schemas.microsoft.com/office/powerpoint/2010/main" val="3566816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lgn="just">
              <a:spcBef>
                <a:spcPct val="20000"/>
              </a:spcBef>
              <a:buClr>
                <a:srgbClr val="009900"/>
              </a:buClr>
              <a:buSzPct val="65000"/>
              <a:buFont typeface="Wingdings" pitchFamily="2" charset="2"/>
              <a:buChar char="n"/>
              <a:defRPr/>
            </a:pPr>
            <a:r>
              <a:rPr lang="en-US" sz="2000" b="1" kern="0" dirty="0" smtClean="0">
                <a:solidFill>
                  <a:srgbClr val="000000"/>
                </a:solidFill>
                <a:latin typeface="Arial"/>
                <a:cs typeface="Times New Roman" pitchFamily="18" charset="0"/>
              </a:rPr>
              <a:t>has become one of the most   serious problems with using a gel treatment in mature reservoirs. </a:t>
            </a:r>
            <a:endParaRPr lang="en-US" sz="1800" b="1" dirty="0" smtClean="0">
              <a:solidFill>
                <a:srgbClr val="000000"/>
              </a:solidFill>
              <a:latin typeface="Arial" pitchFamily="34" charset="0"/>
              <a:cs typeface="Times New Roman" pitchFamily="18" charset="0"/>
            </a:endParaRPr>
          </a:p>
          <a:p>
            <a:pPr marL="342900" indent="-342900" algn="just">
              <a:spcBef>
                <a:spcPct val="20000"/>
              </a:spcBef>
              <a:buClr>
                <a:srgbClr val="009900"/>
              </a:buClr>
              <a:buSzPct val="65000"/>
              <a:buFont typeface="Wingdings" pitchFamily="2" charset="2"/>
              <a:buChar char="n"/>
              <a:defRPr/>
            </a:pPr>
            <a:r>
              <a:rPr lang="en-US" sz="1800" b="1" dirty="0" smtClean="0">
                <a:solidFill>
                  <a:srgbClr val="000000"/>
                </a:solidFill>
                <a:latin typeface="Arial" pitchFamily="34" charset="0"/>
                <a:cs typeface="Times New Roman" pitchFamily="18" charset="0"/>
              </a:rPr>
              <a:t>Previous studies focused on both the propagation</a:t>
            </a:r>
            <a:r>
              <a:rPr lang="en-US" sz="1800" b="1" dirty="0" smtClean="0">
                <a:solidFill>
                  <a:srgbClr val="000000"/>
                </a:solidFill>
                <a:latin typeface="Times New Roman" pitchFamily="18" charset="0"/>
                <a:cs typeface="Times New Roman" pitchFamily="18" charset="0"/>
              </a:rPr>
              <a:t> </a:t>
            </a:r>
            <a:r>
              <a:rPr lang="en-US" sz="1800" b="1" dirty="0" smtClean="0">
                <a:solidFill>
                  <a:srgbClr val="000000"/>
                </a:solidFill>
                <a:latin typeface="Arial" pitchFamily="34" charset="0"/>
                <a:cs typeface="Times New Roman" pitchFamily="18" charset="0"/>
              </a:rPr>
              <a:t>and the plugging efficiency of PPGs in both fractures (Zhang et al., 2010) and super high permeable formations (Bai et al., 2004 &amp; 2007). </a:t>
            </a:r>
          </a:p>
          <a:p>
            <a:pPr marL="342900" indent="-342900" algn="just">
              <a:spcBef>
                <a:spcPct val="0"/>
              </a:spcBef>
              <a:buClr>
                <a:srgbClr val="009900"/>
              </a:buClr>
              <a:buSzPct val="65000"/>
              <a:buFont typeface="Wingdings" pitchFamily="2" charset="2"/>
              <a:buChar char="n"/>
              <a:defRPr/>
            </a:pPr>
            <a:r>
              <a:rPr lang="en-US" sz="2000" b="1" dirty="0" smtClean="0">
                <a:solidFill>
                  <a:srgbClr val="000000"/>
                </a:solidFill>
                <a:latin typeface="Arial" pitchFamily="34" charset="0"/>
                <a:cs typeface="Times New Roman" pitchFamily="18" charset="0"/>
              </a:rPr>
              <a:t>For a successful PPG treatment, PPG is expected to be easily injected into super high permeable channels/fractures and minimizing the penetration into non-swept zones/areas.</a:t>
            </a:r>
            <a:r>
              <a:rPr lang="en-US" sz="2000" dirty="0" smtClean="0">
                <a:solidFill>
                  <a:srgbClr val="000000"/>
                </a:solidFill>
                <a:latin typeface="Arial" pitchFamily="34" charset="0"/>
                <a:cs typeface="Times New Roman" pitchFamily="18" charset="0"/>
              </a:rPr>
              <a:t> </a:t>
            </a:r>
            <a:endParaRPr lang="en-US" sz="2000" b="1" dirty="0" smtClean="0">
              <a:solidFill>
                <a:srgbClr val="FF0000"/>
              </a:solidFill>
              <a:effectLst>
                <a:outerShdw blurRad="38100" dist="38100" dir="2700000" algn="tl">
                  <a:srgbClr val="C0C0C0"/>
                </a:outerShdw>
              </a:effectLst>
              <a:latin typeface="Arial" pitchFamily="34" charset="0"/>
            </a:endParaRPr>
          </a:p>
          <a:p>
            <a:pPr marL="342900" indent="-342900" algn="just">
              <a:spcBef>
                <a:spcPct val="20000"/>
              </a:spcBef>
              <a:buClr>
                <a:srgbClr val="009900"/>
              </a:buClr>
              <a:buSzPct val="65000"/>
              <a:buFont typeface="Wingdings" pitchFamily="2" charset="2"/>
              <a:buChar char="n"/>
              <a:defRPr/>
            </a:pPr>
            <a:endParaRPr lang="en-US" sz="1800" b="1" dirty="0" smtClean="0">
              <a:solidFill>
                <a:srgbClr val="000000"/>
              </a:solidFill>
              <a:latin typeface="Arial" pitchFamily="34" charset="0"/>
              <a:cs typeface="Times New Roman" pitchFamily="18" charset="0"/>
            </a:endParaRPr>
          </a:p>
          <a:p>
            <a:pPr marL="342900" indent="-342900">
              <a:defRPr/>
            </a:pPr>
            <a:endParaRPr lang="en-US" dirty="0" smtClean="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621ADA3-9594-472F-8E87-1BF9023F8C71}" type="slidenum">
              <a:rPr lang="en-US" altLang="en-US">
                <a:latin typeface="Calibri" panose="020F0502020204030204" pitchFamily="34" charset="0"/>
              </a:rPr>
              <a:pPr eaLnBrk="1" hangingPunct="1"/>
              <a:t>14</a:t>
            </a:fld>
            <a:endParaRPr lang="en-US" altLang="en-US">
              <a:latin typeface="Calibri" panose="020F0502020204030204" pitchFamily="34" charset="0"/>
            </a:endParaRPr>
          </a:p>
        </p:txBody>
      </p:sp>
    </p:spTree>
    <p:extLst>
      <p:ext uri="{BB962C8B-B14F-4D97-AF65-F5344CB8AC3E}">
        <p14:creationId xmlns:p14="http://schemas.microsoft.com/office/powerpoint/2010/main" val="562797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20000"/>
          </a:bodyPr>
          <a:lstStyle/>
          <a:p>
            <a:pPr marL="285750" indent="-285750" algn="just">
              <a:lnSpc>
                <a:spcPct val="200000"/>
              </a:lnSpc>
              <a:spcBef>
                <a:spcPts val="0"/>
              </a:spcBef>
              <a:spcAft>
                <a:spcPts val="0"/>
              </a:spcAft>
              <a:buFont typeface="Arial" pitchFamily="34" charset="0"/>
              <a:buChar char="•"/>
              <a:defRPr/>
            </a:pPr>
            <a:r>
              <a:rPr lang="en-US" sz="1600" b="1" dirty="0" smtClean="0">
                <a:solidFill>
                  <a:srgbClr val="000000"/>
                </a:solidFill>
                <a:latin typeface="Arial"/>
                <a:ea typeface="Times New Roman"/>
              </a:rPr>
              <a:t>identifying factors affecting the performance of PPG treatments in mature reservoirs.</a:t>
            </a:r>
          </a:p>
          <a:p>
            <a:pPr marL="342900" indent="-342900" algn="just">
              <a:spcBef>
                <a:spcPts val="0"/>
              </a:spcBef>
              <a:spcAft>
                <a:spcPts val="0"/>
              </a:spcAft>
              <a:buClr>
                <a:srgbClr val="008A00">
                  <a:lumMod val="75000"/>
                </a:srgbClr>
              </a:buClr>
              <a:buFont typeface="Wingdings" pitchFamily="2" charset="2"/>
              <a:buChar char="§"/>
              <a:defRPr/>
            </a:pPr>
            <a:r>
              <a:rPr lang="en-US" sz="2000" b="1" dirty="0" smtClean="0">
                <a:solidFill>
                  <a:srgbClr val="000000"/>
                </a:solidFill>
                <a:latin typeface="Arial"/>
                <a:ea typeface="Times New Roman"/>
              </a:rPr>
              <a:t>Explains the mechanism responsible for the reduction of core permeability. This research results help determine whether or not PPGs damage unswept production zones/areas.</a:t>
            </a:r>
            <a:endParaRPr lang="en-US" sz="1600" b="1" dirty="0" smtClean="0">
              <a:solidFill>
                <a:srgbClr val="000000"/>
              </a:solidFill>
              <a:latin typeface="Arial"/>
              <a:ea typeface="Times New Roman"/>
            </a:endParaRPr>
          </a:p>
          <a:p>
            <a:pPr marL="342900" indent="-342900" algn="just">
              <a:spcBef>
                <a:spcPts val="0"/>
              </a:spcBef>
              <a:spcAft>
                <a:spcPts val="0"/>
              </a:spcAft>
              <a:buClr>
                <a:srgbClr val="008A00">
                  <a:lumMod val="75000"/>
                </a:srgbClr>
              </a:buClr>
              <a:buFont typeface="Wingdings" pitchFamily="2" charset="2"/>
              <a:buChar char="§"/>
              <a:defRPr/>
            </a:pPr>
            <a:r>
              <a:rPr lang="en-US" sz="1600" b="1" dirty="0" smtClean="0">
                <a:solidFill>
                  <a:srgbClr val="000000"/>
                </a:solidFill>
                <a:latin typeface="Arial"/>
                <a:ea typeface="Times New Roman"/>
              </a:rPr>
              <a:t>permitting the selection of gel strengths, gel types, brine concentrations, and particle sizes that produce the desired degree of permeability at reservoir pressures. This capability is important for successful gel treatment because the optimal gel treatment design must sufficiently reduce super-high permeability in a mature reservoir during gel treatments.</a:t>
            </a:r>
            <a:r>
              <a:rPr lang="en-US" sz="1600" b="1" dirty="0" smtClean="0">
                <a:solidFill>
                  <a:srgbClr val="000000"/>
                </a:solidFill>
                <a:highlight>
                  <a:srgbClr val="FFFF00"/>
                </a:highlight>
                <a:latin typeface="Arial"/>
                <a:ea typeface="Times New Roman"/>
              </a:rPr>
              <a:t> </a:t>
            </a:r>
            <a:endParaRPr lang="en-US" sz="1600" b="1" dirty="0" smtClean="0">
              <a:solidFill>
                <a:prstClr val="black"/>
              </a:solidFill>
              <a:highlight>
                <a:srgbClr val="FFFF00"/>
              </a:highlight>
              <a:latin typeface="Arial"/>
              <a:ea typeface="Times New Roman"/>
            </a:endParaRPr>
          </a:p>
          <a:p>
            <a:pPr algn="just">
              <a:lnSpc>
                <a:spcPct val="200000"/>
              </a:lnSpc>
              <a:spcBef>
                <a:spcPts val="0"/>
              </a:spcBef>
              <a:spcAft>
                <a:spcPts val="0"/>
              </a:spcAft>
              <a:defRPr/>
            </a:pPr>
            <a:endParaRPr lang="en-US" dirty="0"/>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54A5FE-FEB4-4920-BAB8-F7AD239D4CC1}" type="slidenum">
              <a:rPr lang="en-US" altLang="en-US">
                <a:latin typeface="Calibri" panose="020F0502020204030204" pitchFamily="34" charset="0"/>
              </a:rPr>
              <a:pPr eaLnBrk="1" hangingPunct="1"/>
              <a:t>15</a:t>
            </a:fld>
            <a:endParaRPr lang="en-US" altLang="en-US">
              <a:latin typeface="Calibri" panose="020F0502020204030204" pitchFamily="34" charset="0"/>
            </a:endParaRPr>
          </a:p>
        </p:txBody>
      </p:sp>
    </p:spTree>
    <p:extLst>
      <p:ext uri="{BB962C8B-B14F-4D97-AF65-F5344CB8AC3E}">
        <p14:creationId xmlns:p14="http://schemas.microsoft.com/office/powerpoint/2010/main" val="1555499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342900" indent="-342900" algn="just" eaLnBrk="1" hangingPunct="1">
              <a:spcBef>
                <a:spcPct val="0"/>
              </a:spcBef>
              <a:buFont typeface="Wingdings" pitchFamily="2" charset="2"/>
              <a:buChar char="§"/>
              <a:defRPr/>
            </a:pPr>
            <a:r>
              <a:rPr lang="en-US" sz="1800" b="1" kern="0" dirty="0" smtClean="0">
                <a:solidFill>
                  <a:srgbClr val="000000"/>
                </a:solidFill>
                <a:latin typeface="Arial"/>
                <a:cs typeface="Times New Roman" pitchFamily="18" charset="0"/>
              </a:rPr>
              <a:t>Brine concentration significantly affects the PPG swelling ratio and swollen particle strength. </a:t>
            </a:r>
          </a:p>
          <a:p>
            <a:pPr indent="457200" algn="just" eaLnBrk="1" hangingPunct="1">
              <a:spcBef>
                <a:spcPct val="0"/>
              </a:spcBef>
              <a:buFont typeface="Arial" pitchFamily="34" charset="0"/>
              <a:buChar char="•"/>
              <a:defRPr/>
            </a:pPr>
            <a:r>
              <a:rPr lang="en-US" sz="1600" b="1" kern="0" dirty="0" smtClean="0">
                <a:solidFill>
                  <a:srgbClr val="000000"/>
                </a:solidFill>
                <a:latin typeface="Arial"/>
                <a:cs typeface="Times New Roman" pitchFamily="18" charset="0"/>
              </a:rPr>
              <a:t>High salinity brine results in a lower swelling ratio and higher swollen particle strength. The brine viscosity was about 1 cp. </a:t>
            </a:r>
          </a:p>
          <a:p>
            <a:pPr marL="342900" indent="-342900" algn="just" eaLnBrk="1" hangingPunct="1">
              <a:spcBef>
                <a:spcPct val="0"/>
              </a:spcBef>
              <a:buFont typeface="Wingdings" pitchFamily="2" charset="2"/>
              <a:buChar char="§"/>
              <a:defRPr/>
            </a:pPr>
            <a:r>
              <a:rPr lang="en-US" sz="1800" b="1" kern="0" dirty="0" smtClean="0">
                <a:solidFill>
                  <a:srgbClr val="000000"/>
                </a:solidFill>
                <a:latin typeface="Arial"/>
                <a:cs typeface="Times New Roman" pitchFamily="18" charset="0"/>
              </a:rPr>
              <a:t>These sandstone cores were collected from three different sources: Missouri, St James, and Berea sandstone. the characteristics of each core, such as porosity (Φ), permeability (k), and average pore throat diameter (d</a:t>
            </a:r>
            <a:r>
              <a:rPr lang="en-US" sz="1800" b="1" kern="0" baseline="-25000" dirty="0" smtClean="0">
                <a:solidFill>
                  <a:srgbClr val="000000"/>
                </a:solidFill>
                <a:latin typeface="Arial"/>
                <a:cs typeface="Times New Roman" pitchFamily="18" charset="0"/>
              </a:rPr>
              <a:t>o</a:t>
            </a:r>
            <a:r>
              <a:rPr lang="en-US" sz="1800" b="1" kern="0" dirty="0" smtClean="0">
                <a:solidFill>
                  <a:srgbClr val="000000"/>
                </a:solidFill>
                <a:latin typeface="Arial"/>
                <a:cs typeface="Times New Roman" pitchFamily="18" charset="0"/>
              </a:rPr>
              <a:t>) was measured. </a:t>
            </a:r>
          </a:p>
          <a:p>
            <a:pPr>
              <a:defRPr/>
            </a:pPr>
            <a:endParaRPr lang="en-US" dirty="0"/>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2D26FF-9E62-47A4-911E-E6DF179FD458}" type="slidenum">
              <a:rPr lang="en-US" altLang="en-US">
                <a:latin typeface="Calibri" panose="020F0502020204030204" pitchFamily="34" charset="0"/>
              </a:rPr>
              <a:pPr eaLnBrk="1" hangingPunct="1"/>
              <a:t>17</a:t>
            </a:fld>
            <a:endParaRPr lang="en-US" altLang="en-US">
              <a:latin typeface="Calibri" panose="020F0502020204030204" pitchFamily="34" charset="0"/>
            </a:endParaRPr>
          </a:p>
        </p:txBody>
      </p:sp>
    </p:spTree>
    <p:extLst>
      <p:ext uri="{BB962C8B-B14F-4D97-AF65-F5344CB8AC3E}">
        <p14:creationId xmlns:p14="http://schemas.microsoft.com/office/powerpoint/2010/main" val="4187267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indent="457200" algn="just">
              <a:lnSpc>
                <a:spcPct val="180000"/>
              </a:lnSpc>
              <a:spcBef>
                <a:spcPct val="0"/>
              </a:spcBef>
            </a:pPr>
            <a:r>
              <a:rPr lang="en-US" altLang="en-US" sz="800" b="1" smtClean="0">
                <a:latin typeface="Times New Roman" panose="02020603050405020304" pitchFamily="18" charset="0"/>
                <a:cs typeface="Times New Roman" panose="02020603050405020304" pitchFamily="18" charset="0"/>
              </a:rPr>
              <a:t>Experimental procedure.</a:t>
            </a:r>
            <a:r>
              <a:rPr lang="en-US" altLang="en-US" sz="800" smtClean="0">
                <a:solidFill>
                  <a:srgbClr val="000000"/>
                </a:solidFill>
                <a:latin typeface="Times New Roman" panose="02020603050405020304" pitchFamily="18" charset="0"/>
                <a:cs typeface="Times New Roman" panose="02020603050405020304" pitchFamily="18" charset="0"/>
              </a:rPr>
              <a:t> The procedures for the filtration test experiments were briefly described as follows: </a:t>
            </a:r>
            <a:endParaRPr lang="en-US" altLang="en-US" sz="800" smtClean="0">
              <a:latin typeface="Times New Roman" panose="02020603050405020304" pitchFamily="18" charset="0"/>
              <a:cs typeface="Times New Roman" panose="02020603050405020304" pitchFamily="18" charset="0"/>
            </a:endParaRPr>
          </a:p>
          <a:p>
            <a:pPr marL="1600200" lvl="3" indent="-228600" algn="just">
              <a:lnSpc>
                <a:spcPct val="180000"/>
              </a:lnSpc>
              <a:spcBef>
                <a:spcPct val="0"/>
              </a:spcBef>
              <a:buFont typeface="Calibri" panose="020F0502020204030204" pitchFamily="34" charset="0"/>
              <a:buAutoNum type="arabicPeriod"/>
            </a:pPr>
            <a:r>
              <a:rPr lang="en-US" altLang="en-US" sz="800" smtClean="0">
                <a:solidFill>
                  <a:srgbClr val="000000"/>
                </a:solidFill>
                <a:latin typeface="Times New Roman" panose="02020603050405020304" pitchFamily="18" charset="0"/>
                <a:cs typeface="Times New Roman" panose="02020603050405020304" pitchFamily="18" charset="0"/>
              </a:rPr>
              <a:t>Core samples were vacuumed and saturated with brine, and porosity (</a:t>
            </a:r>
            <a:r>
              <a:rPr lang="en-US" altLang="en-US" sz="800" i="1" smtClean="0">
                <a:solidFill>
                  <a:srgbClr val="000000"/>
                </a:solidFill>
                <a:latin typeface="Times New Roman" panose="02020603050405020304" pitchFamily="18" charset="0"/>
                <a:ea typeface="Calibri" panose="020F0502020204030204" pitchFamily="34" charset="0"/>
                <a:cs typeface="Calibri" panose="020F0502020204030204" pitchFamily="34" charset="0"/>
              </a:rPr>
              <a:t>ϕ</a:t>
            </a:r>
            <a:r>
              <a:rPr lang="en-US" altLang="en-US" sz="800" smtClean="0">
                <a:solidFill>
                  <a:srgbClr val="000000"/>
                </a:solidFill>
                <a:latin typeface="Times New Roman" panose="02020603050405020304" pitchFamily="18" charset="0"/>
                <a:cs typeface="Times New Roman" panose="02020603050405020304" pitchFamily="18" charset="0"/>
              </a:rPr>
              <a:t>) was obtained for each core.</a:t>
            </a:r>
            <a:endParaRPr lang="en-US" altLang="en-US" sz="800" smtClean="0">
              <a:latin typeface="Times New Roman" panose="02020603050405020304" pitchFamily="18" charset="0"/>
              <a:cs typeface="Times New Roman" panose="02020603050405020304" pitchFamily="18" charset="0"/>
            </a:endParaRPr>
          </a:p>
          <a:p>
            <a:pPr marL="1600200" lvl="3" indent="-228600" algn="just">
              <a:lnSpc>
                <a:spcPct val="180000"/>
              </a:lnSpc>
              <a:spcBef>
                <a:spcPct val="0"/>
              </a:spcBef>
              <a:buFont typeface="Calibri" panose="020F0502020204030204" pitchFamily="34" charset="0"/>
              <a:buAutoNum type="arabicPeriod"/>
            </a:pPr>
            <a:r>
              <a:rPr lang="en-US" altLang="en-US" sz="800" smtClean="0">
                <a:solidFill>
                  <a:srgbClr val="000000"/>
                </a:solidFill>
                <a:latin typeface="Times New Roman" panose="02020603050405020304" pitchFamily="18" charset="0"/>
                <a:cs typeface="Times New Roman" panose="02020603050405020304" pitchFamily="18" charset="0"/>
              </a:rPr>
              <a:t>The core sample was fitted on the bottom part of the transparent filtration model.</a:t>
            </a:r>
            <a:endParaRPr lang="en-US" altLang="en-US" sz="800" smtClean="0">
              <a:latin typeface="Times New Roman" panose="02020603050405020304" pitchFamily="18" charset="0"/>
              <a:cs typeface="Times New Roman" panose="02020603050405020304" pitchFamily="18" charset="0"/>
            </a:endParaRPr>
          </a:p>
          <a:p>
            <a:pPr marL="1600200" lvl="3" indent="-228600" algn="just">
              <a:lnSpc>
                <a:spcPct val="180000"/>
              </a:lnSpc>
              <a:spcBef>
                <a:spcPct val="0"/>
              </a:spcBef>
              <a:buFont typeface="Calibri" panose="020F0502020204030204" pitchFamily="34" charset="0"/>
              <a:buAutoNum type="arabicPeriod"/>
            </a:pPr>
            <a:r>
              <a:rPr lang="en-US" altLang="en-US" sz="800" smtClean="0">
                <a:solidFill>
                  <a:srgbClr val="000000"/>
                </a:solidFill>
                <a:latin typeface="Times New Roman" panose="02020603050405020304" pitchFamily="18" charset="0"/>
                <a:cs typeface="Times New Roman" panose="02020603050405020304" pitchFamily="18" charset="0"/>
              </a:rPr>
              <a:t>Brine was injected into the model to measure the rock permeability before gel treatment. </a:t>
            </a:r>
            <a:endParaRPr lang="en-US" altLang="en-US" sz="800" smtClean="0">
              <a:latin typeface="Times New Roman" panose="02020603050405020304" pitchFamily="18" charset="0"/>
              <a:cs typeface="Times New Roman" panose="02020603050405020304" pitchFamily="18" charset="0"/>
            </a:endParaRPr>
          </a:p>
          <a:p>
            <a:pPr marL="1600200" lvl="3" indent="-228600" algn="just">
              <a:lnSpc>
                <a:spcPct val="180000"/>
              </a:lnSpc>
              <a:spcBef>
                <a:spcPct val="0"/>
              </a:spcBef>
              <a:buFont typeface="Calibri" panose="020F0502020204030204" pitchFamily="34" charset="0"/>
              <a:buAutoNum type="arabicPeriod"/>
            </a:pPr>
            <a:r>
              <a:rPr lang="en-US" altLang="en-US" sz="800" smtClean="0">
                <a:solidFill>
                  <a:srgbClr val="000000"/>
                </a:solidFill>
                <a:latin typeface="Times New Roman" panose="02020603050405020304" pitchFamily="18" charset="0"/>
                <a:cs typeface="Times New Roman" panose="02020603050405020304" pitchFamily="18" charset="0"/>
              </a:rPr>
              <a:t>The completely swollen PPG was poured into the transparent tube, sitting on top of the core; the other space was filled with brine. </a:t>
            </a:r>
            <a:endParaRPr lang="en-US" altLang="en-US" sz="800" smtClean="0">
              <a:latin typeface="Times New Roman" panose="02020603050405020304" pitchFamily="18" charset="0"/>
              <a:cs typeface="Times New Roman" panose="02020603050405020304" pitchFamily="18" charset="0"/>
            </a:endParaRPr>
          </a:p>
          <a:p>
            <a:pPr marL="1600200" lvl="3" indent="-228600" algn="just">
              <a:lnSpc>
                <a:spcPct val="180000"/>
              </a:lnSpc>
              <a:spcBef>
                <a:spcPct val="0"/>
              </a:spcBef>
              <a:buFont typeface="Calibri" panose="020F0502020204030204" pitchFamily="34" charset="0"/>
              <a:buAutoNum type="arabicPeriod"/>
            </a:pPr>
            <a:r>
              <a:rPr lang="en-US" altLang="en-US" sz="800" smtClean="0">
                <a:solidFill>
                  <a:srgbClr val="000000"/>
                </a:solidFill>
                <a:latin typeface="Times New Roman" panose="02020603050405020304" pitchFamily="18" charset="0"/>
                <a:cs typeface="Times New Roman" panose="02020603050405020304" pitchFamily="18" charset="0"/>
              </a:rPr>
              <a:t>Brine was injected at pressures of 10, 50, 10, 100, 10, 200, 10, 400, and 10 psi, and each constant pressure was run either for 30 min, or until 500 mL brine (pump capacity limitation) was pumped through the core. The purpose for repeatedly using the 10 psi pressure was to determine whether the core was damaged further when the injection pressure increased. Accumulative effluent was recorded at 1, 2, 3, 4, 5, 7.5, 10, 15, 20, 25, and 30 min for the period of each pressure used. </a:t>
            </a:r>
            <a:endParaRPr lang="en-US" altLang="en-US" sz="800" smtClean="0">
              <a:latin typeface="Times New Roman" panose="02020603050405020304" pitchFamily="18" charset="0"/>
              <a:cs typeface="Times New Roman" panose="02020603050405020304" pitchFamily="18" charset="0"/>
            </a:endParaRPr>
          </a:p>
          <a:p>
            <a:pPr marL="1600200" lvl="3" indent="-228600" algn="just">
              <a:lnSpc>
                <a:spcPct val="180000"/>
              </a:lnSpc>
              <a:spcBef>
                <a:spcPct val="0"/>
              </a:spcBef>
              <a:buFont typeface="Calibri" panose="020F0502020204030204" pitchFamily="34" charset="0"/>
              <a:buAutoNum type="arabicPeriod"/>
            </a:pPr>
            <a:r>
              <a:rPr lang="en-US" altLang="en-US" sz="800" smtClean="0">
                <a:solidFill>
                  <a:srgbClr val="000000"/>
                </a:solidFill>
                <a:latin typeface="Times New Roman" panose="02020603050405020304" pitchFamily="18" charset="0"/>
                <a:cs typeface="Times New Roman" panose="02020603050405020304" pitchFamily="18" charset="0"/>
              </a:rPr>
              <a:t>PPG was poured out from the tube and brine was injected to measure rock permeability. </a:t>
            </a:r>
            <a:endParaRPr lang="en-US" altLang="en-US" sz="800" smtClean="0">
              <a:latin typeface="Times New Roman" panose="02020603050405020304" pitchFamily="18" charset="0"/>
              <a:cs typeface="Times New Roman" panose="02020603050405020304" pitchFamily="18" charset="0"/>
            </a:endParaRPr>
          </a:p>
          <a:p>
            <a:pPr marL="1600200" lvl="3" indent="-228600" algn="just">
              <a:lnSpc>
                <a:spcPct val="180000"/>
              </a:lnSpc>
              <a:spcBef>
                <a:spcPct val="0"/>
              </a:spcBef>
              <a:buFont typeface="Calibri" panose="020F0502020204030204" pitchFamily="34" charset="0"/>
              <a:buAutoNum type="arabicPeriod"/>
            </a:pPr>
            <a:r>
              <a:rPr lang="en-US" altLang="en-US" sz="800" smtClean="0">
                <a:solidFill>
                  <a:srgbClr val="000000"/>
                </a:solidFill>
                <a:latin typeface="Times New Roman" panose="02020603050405020304" pitchFamily="18" charset="0"/>
                <a:cs typeface="Times New Roman" panose="02020603050405020304" pitchFamily="18" charset="0"/>
              </a:rPr>
              <a:t>The above procedure was repeated for each experiment and the cumulative filtration volumes were plotted vs. time. </a:t>
            </a:r>
            <a:endParaRPr lang="en-US" altLang="en-US" sz="800" smtClean="0">
              <a:latin typeface="Times New Roman" panose="02020603050405020304" pitchFamily="18" charset="0"/>
              <a:cs typeface="Times New Roman" panose="02020603050405020304" pitchFamily="18" charset="0"/>
            </a:endParaRPr>
          </a:p>
          <a:p>
            <a:pPr indent="457200">
              <a:lnSpc>
                <a:spcPct val="80000"/>
              </a:lnSpc>
            </a:pPr>
            <a:endParaRPr lang="en-US" altLang="en-US" sz="800"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EBFCAA-4848-467F-B7ED-956062E68951}" type="slidenum">
              <a:rPr lang="en-US" altLang="en-US">
                <a:latin typeface="Calibri" panose="020F0502020204030204" pitchFamily="34" charset="0"/>
              </a:rPr>
              <a:pPr eaLnBrk="1" hangingPunct="1"/>
              <a:t>19</a:t>
            </a:fld>
            <a:endParaRPr lang="en-US" altLang="en-US">
              <a:latin typeface="Calibri" panose="020F0502020204030204" pitchFamily="34" charset="0"/>
            </a:endParaRPr>
          </a:p>
        </p:txBody>
      </p:sp>
    </p:spTree>
    <p:extLst>
      <p:ext uri="{BB962C8B-B14F-4D97-AF65-F5344CB8AC3E}">
        <p14:creationId xmlns:p14="http://schemas.microsoft.com/office/powerpoint/2010/main" val="4104420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2CA7BBC-5D72-4387-B91D-5E04785F5139}" type="slidenum">
              <a:rPr lang="en-US" altLang="en-US">
                <a:latin typeface="Calibri" panose="020F0502020204030204" pitchFamily="34" charset="0"/>
              </a:rPr>
              <a:pPr eaLnBrk="1" hangingPunct="1"/>
              <a:t>20</a:t>
            </a:fld>
            <a:endParaRPr lang="en-US" altLang="en-US">
              <a:latin typeface="Calibri" panose="020F0502020204030204" pitchFamily="34" charset="0"/>
            </a:endParaRPr>
          </a:p>
        </p:txBody>
      </p:sp>
    </p:spTree>
    <p:extLst>
      <p:ext uri="{BB962C8B-B14F-4D97-AF65-F5344CB8AC3E}">
        <p14:creationId xmlns:p14="http://schemas.microsoft.com/office/powerpoint/2010/main" val="3911539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342900" algn="just" eaLnBrk="1" hangingPunct="1">
              <a:spcBef>
                <a:spcPts val="0"/>
              </a:spcBef>
              <a:spcAft>
                <a:spcPts val="0"/>
              </a:spcAft>
              <a:buFont typeface="Arial" pitchFamily="34" charset="0"/>
              <a:buChar char="•"/>
              <a:tabLst>
                <a:tab pos="311150" algn="l"/>
              </a:tabLst>
              <a:defRPr/>
            </a:pPr>
            <a:r>
              <a:rPr lang="en-US" sz="2000" b="1" dirty="0" smtClean="0">
                <a:solidFill>
                  <a:srgbClr val="000000"/>
                </a:solidFill>
                <a:latin typeface="Arial" pitchFamily="34" charset="0"/>
                <a:ea typeface="Times New Roman"/>
                <a:cs typeface="Arial" pitchFamily="34" charset="0"/>
              </a:rPr>
              <a:t>These experiments were dealing with a short samples, small diameters, and single linear flow systems. </a:t>
            </a:r>
          </a:p>
          <a:p>
            <a:pPr indent="-342900" algn="just" eaLnBrk="1" hangingPunct="1">
              <a:spcBef>
                <a:spcPts val="0"/>
              </a:spcBef>
              <a:spcAft>
                <a:spcPts val="0"/>
              </a:spcAft>
              <a:buFont typeface="Wingdings" pitchFamily="2" charset="2"/>
              <a:buChar char="§"/>
              <a:tabLst>
                <a:tab pos="311150" algn="l"/>
              </a:tabLst>
              <a:defRPr/>
            </a:pPr>
            <a:r>
              <a:rPr lang="en-US" sz="2000" b="1" dirty="0" smtClean="0">
                <a:solidFill>
                  <a:srgbClr val="000000"/>
                </a:solidFill>
                <a:latin typeface="Arial" pitchFamily="34" charset="0"/>
                <a:ea typeface="Times New Roman"/>
                <a:cs typeface="Arial" pitchFamily="34" charset="0"/>
              </a:rPr>
              <a:t>Semi-log plots couldn’t explain the core damage since the curves trend was upward with same shapes.</a:t>
            </a:r>
          </a:p>
          <a:p>
            <a:pPr marL="342900" indent="-342900" algn="just" eaLnBrk="1" hangingPunct="1">
              <a:lnSpc>
                <a:spcPct val="200000"/>
              </a:lnSpc>
              <a:spcBef>
                <a:spcPts val="0"/>
              </a:spcBef>
              <a:spcAft>
                <a:spcPts val="0"/>
              </a:spcAft>
              <a:buFont typeface="Wingdings" pitchFamily="2" charset="2"/>
              <a:buChar char="§"/>
              <a:defRPr/>
            </a:pPr>
            <a:r>
              <a:rPr lang="en-US" sz="2000" b="1" dirty="0" err="1" smtClean="0">
                <a:solidFill>
                  <a:srgbClr val="000000"/>
                </a:solidFill>
                <a:latin typeface="Arial" pitchFamily="34" charset="0"/>
                <a:ea typeface="Times New Roman"/>
                <a:cs typeface="Arial" pitchFamily="34" charset="0"/>
              </a:rPr>
              <a:t>Poloymeteric</a:t>
            </a:r>
            <a:r>
              <a:rPr lang="en-US" sz="2000" b="1" dirty="0" smtClean="0">
                <a:solidFill>
                  <a:srgbClr val="000000"/>
                </a:solidFill>
                <a:latin typeface="Arial" pitchFamily="34" charset="0"/>
                <a:ea typeface="Times New Roman"/>
                <a:cs typeface="Arial" pitchFamily="34" charset="0"/>
              </a:rPr>
              <a:t> equations was not explaining the experiments results.</a:t>
            </a:r>
          </a:p>
          <a:p>
            <a:pPr indent="-342900" algn="just" eaLnBrk="1" hangingPunct="1">
              <a:spcBef>
                <a:spcPts val="0"/>
              </a:spcBef>
              <a:spcAft>
                <a:spcPts val="0"/>
              </a:spcAft>
              <a:buFont typeface="Arial" pitchFamily="34" charset="0"/>
              <a:buChar char="•"/>
              <a:tabLst>
                <a:tab pos="311150" algn="l"/>
              </a:tabLst>
              <a:defRPr/>
            </a:pPr>
            <a:endParaRPr lang="en-US" sz="2000" b="1" dirty="0" smtClean="0">
              <a:solidFill>
                <a:srgbClr val="000000"/>
              </a:solidFill>
              <a:latin typeface="Arial" pitchFamily="34" charset="0"/>
              <a:ea typeface="Times New Roman"/>
              <a:cs typeface="Arial" pitchFamily="34" charset="0"/>
            </a:endParaRPr>
          </a:p>
          <a:p>
            <a:pPr indent="-342900" algn="just" eaLnBrk="1" hangingPunct="1">
              <a:spcBef>
                <a:spcPts val="0"/>
              </a:spcBef>
              <a:spcAft>
                <a:spcPts val="0"/>
              </a:spcAft>
              <a:buFont typeface="Arial" pitchFamily="34" charset="0"/>
              <a:buChar char="•"/>
              <a:tabLst>
                <a:tab pos="311150" algn="l"/>
              </a:tabLst>
              <a:defRPr/>
            </a:pPr>
            <a:endParaRPr lang="en-US" sz="2000" b="1" dirty="0" smtClean="0">
              <a:solidFill>
                <a:srgbClr val="000000"/>
              </a:solidFill>
              <a:latin typeface="Arial" pitchFamily="34" charset="0"/>
              <a:ea typeface="Times New Roman"/>
              <a:cs typeface="Arial" pitchFamily="34" charset="0"/>
            </a:endParaRPr>
          </a:p>
          <a:p>
            <a:pPr>
              <a:defRPr/>
            </a:pPr>
            <a:endParaRPr lang="en-US" dirty="0"/>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7DB850-CAEC-4561-AAA3-B5EABA8B9E55}" type="slidenum">
              <a:rPr lang="en-US" altLang="en-US">
                <a:latin typeface="Calibri" panose="020F0502020204030204" pitchFamily="34" charset="0"/>
              </a:rPr>
              <a:pPr eaLnBrk="1" hangingPunct="1"/>
              <a:t>24</a:t>
            </a:fld>
            <a:endParaRPr lang="en-US" altLang="en-US">
              <a:latin typeface="Calibri" panose="020F0502020204030204" pitchFamily="34" charset="0"/>
            </a:endParaRPr>
          </a:p>
        </p:txBody>
      </p:sp>
    </p:spTree>
    <p:extLst>
      <p:ext uri="{BB962C8B-B14F-4D97-AF65-F5344CB8AC3E}">
        <p14:creationId xmlns:p14="http://schemas.microsoft.com/office/powerpoint/2010/main" val="1524107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r>
              <a:rPr lang="en-US" altLang="en-US" sz="1800" b="1" smtClean="0">
                <a:solidFill>
                  <a:srgbClr val="000000"/>
                </a:solidFill>
                <a:latin typeface="Arial" panose="020B0604020202020204" pitchFamily="34" charset="0"/>
                <a:ea typeface="Times New Roman" panose="02020603050405020304" pitchFamily="18" charset="0"/>
                <a:cs typeface="Arial" panose="020B0604020202020204" pitchFamily="34" charset="0"/>
              </a:rPr>
              <a:t>PPGs lost some water (volume lost), water loss could explain the core damage. </a:t>
            </a:r>
          </a:p>
          <a:p>
            <a:endParaRPr lang="en-US" altLang="en-US" smtClean="0">
              <a:ea typeface="Times New Roman" panose="02020603050405020304" pitchFamily="18" charset="0"/>
              <a:cs typeface="Arial" panose="020B0604020202020204" pitchFamily="34" charset="0"/>
            </a:endParaRPr>
          </a:p>
        </p:txBody>
      </p:sp>
      <p:sp>
        <p:nvSpPr>
          <p:cNvPr id="117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6BA1E2E-D933-4319-9089-69AC5E942E26}" type="slidenum">
              <a:rPr lang="en-US" altLang="en-US">
                <a:latin typeface="Calibri" panose="020F0502020204030204" pitchFamily="34" charset="0"/>
              </a:rPr>
              <a:pPr eaLnBrk="1" hangingPunct="1"/>
              <a:t>25</a:t>
            </a:fld>
            <a:endParaRPr lang="en-US" altLang="en-US">
              <a:latin typeface="Calibri" panose="020F0502020204030204" pitchFamily="34" charset="0"/>
            </a:endParaRPr>
          </a:p>
        </p:txBody>
      </p:sp>
    </p:spTree>
    <p:extLst>
      <p:ext uri="{BB962C8B-B14F-4D97-AF65-F5344CB8AC3E}">
        <p14:creationId xmlns:p14="http://schemas.microsoft.com/office/powerpoint/2010/main" val="678477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3249FE-D091-442A-996A-BC5CE9AF81C1}" type="datetime1">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2842125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3C332-3E95-43E5-BA5F-9EF0FDF64989}" type="datetime1">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4005636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1BEB9-75BA-4C09-AC19-25AB5FBBCEFD}" type="datetime1">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143246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94B259-D51F-48F8-89F0-94DA16A30E31}" type="datetime1">
              <a:rPr lang="en-US" smtClean="0"/>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50722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AEA002-0AAB-489F-9FF9-DE068306ECBC}" type="datetime1">
              <a:rPr lang="en-US" smtClean="0"/>
              <a:t>11/29/2016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3145015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403F0A-5BCB-4248-9E62-0E5A789AD1C6}" type="datetime1">
              <a:rPr lang="en-US" smtClean="0"/>
              <a:t>11/29/2016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4225373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7A15F0-B0BC-49A3-869B-591C876AE5FC}" type="datetime1">
              <a:rPr lang="en-US" smtClean="0"/>
              <a:t>11/29/2016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846338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82BE320-10B3-4E87-860B-752636447962}" type="datetime1">
              <a:rPr lang="en-US" smtClean="0"/>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227751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FDF0A05-2E92-43E5-AA31-DC52BF006D56}" type="datetime1">
              <a:rPr lang="en-US" smtClean="0"/>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2489960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44A5DB-C371-4B87-9C72-C0D31B8FB9B5}" type="datetime1">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2497328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1C39D2-F192-4FF5-BE19-CB2139A57882}" type="datetime1">
              <a:rPr lang="en-US" smtClean="0"/>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24AB9-5B30-408D-BA46-8AF3D6A3921D}" type="slidenum">
              <a:rPr lang="en-US" smtClean="0"/>
              <a:t>‹#›</a:t>
            </a:fld>
            <a:endParaRPr lang="en-US"/>
          </a:p>
        </p:txBody>
      </p:sp>
    </p:spTree>
    <p:extLst>
      <p:ext uri="{BB962C8B-B14F-4D97-AF65-F5344CB8AC3E}">
        <p14:creationId xmlns:p14="http://schemas.microsoft.com/office/powerpoint/2010/main" val="176763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A6136-2899-46B3-8F9C-5F9A421A685D}" type="datetime1">
              <a:rPr lang="en-US" smtClean="0"/>
              <a:t>11/29/2016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A24AB9-5B30-408D-BA46-8AF3D6A3921D}" type="slidenum">
              <a:rPr lang="en-US" smtClean="0"/>
              <a:t>‹#›</a:t>
            </a:fld>
            <a:endParaRPr lang="en-US"/>
          </a:p>
        </p:txBody>
      </p:sp>
    </p:spTree>
    <p:extLst>
      <p:ext uri="{BB962C8B-B14F-4D97-AF65-F5344CB8AC3E}">
        <p14:creationId xmlns:p14="http://schemas.microsoft.com/office/powerpoint/2010/main" val="864178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9.wmf"/><Relationship Id="rId4" Type="http://schemas.openxmlformats.org/officeDocument/2006/relationships/oleObject" Target="../embeddings/oleObject7.bin"/></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228601"/>
            <a:ext cx="9144000" cy="6600825"/>
          </a:xfrm>
        </p:spPr>
        <p:txBody>
          <a:bodyPr>
            <a:normAutofit/>
          </a:bodyPr>
          <a:lstStyle/>
          <a:p>
            <a:pPr marL="0" indent="0" algn="ctr">
              <a:lnSpc>
                <a:spcPct val="150000"/>
              </a:lnSpc>
              <a:spcBef>
                <a:spcPts val="0"/>
              </a:spcBef>
              <a:buNone/>
              <a:defRPr/>
            </a:pPr>
            <a:r>
              <a:rPr lang="en-US" b="1" dirty="0">
                <a:solidFill>
                  <a:schemeClr val="accent6"/>
                </a:solidFill>
                <a:latin typeface="Arial Black" pitchFamily="34" charset="0"/>
                <a:ea typeface="Times New Roman"/>
              </a:rPr>
              <a:t>Quantitative Analytical Model of the Formation Damage by Gel Particles </a:t>
            </a:r>
            <a:endParaRPr lang="en-US" b="1" dirty="0" smtClean="0">
              <a:solidFill>
                <a:schemeClr val="accent6"/>
              </a:solidFill>
              <a:latin typeface="Arial Black" pitchFamily="34" charset="0"/>
              <a:ea typeface="Times New Roman"/>
            </a:endParaRPr>
          </a:p>
          <a:p>
            <a:pPr marL="0" indent="0" algn="ctr">
              <a:lnSpc>
                <a:spcPct val="150000"/>
              </a:lnSpc>
              <a:spcBef>
                <a:spcPts val="0"/>
              </a:spcBef>
              <a:buNone/>
              <a:defRPr/>
            </a:pPr>
            <a:r>
              <a:rPr lang="en-US" sz="2000" b="1" dirty="0" smtClean="0">
                <a:solidFill>
                  <a:srgbClr val="0070C0"/>
                </a:solidFill>
                <a:ea typeface="Times New Roman"/>
              </a:rPr>
              <a:t>By</a:t>
            </a:r>
            <a:r>
              <a:rPr lang="en-US" sz="2000" b="1" dirty="0">
                <a:solidFill>
                  <a:srgbClr val="0070C0"/>
                </a:solidFill>
                <a:ea typeface="Times New Roman"/>
              </a:rPr>
              <a:t> </a:t>
            </a:r>
          </a:p>
          <a:p>
            <a:pPr marL="0" indent="0" algn="ctr">
              <a:lnSpc>
                <a:spcPct val="200000"/>
              </a:lnSpc>
              <a:spcBef>
                <a:spcPts val="0"/>
              </a:spcBef>
              <a:buNone/>
              <a:defRPr/>
            </a:pPr>
            <a:r>
              <a:rPr lang="en-US" sz="2400" b="1" dirty="0" smtClean="0">
                <a:solidFill>
                  <a:srgbClr val="0070C0"/>
                </a:solidFill>
                <a:ea typeface="Times New Roman"/>
              </a:rPr>
              <a:t>Dr. MAHMOUD ELSHARAFI</a:t>
            </a:r>
          </a:p>
          <a:p>
            <a:pPr marL="0" indent="0" algn="ctr">
              <a:lnSpc>
                <a:spcPct val="200000"/>
              </a:lnSpc>
              <a:spcBef>
                <a:spcPts val="0"/>
              </a:spcBef>
              <a:buNone/>
              <a:defRPr/>
            </a:pPr>
            <a:r>
              <a:rPr lang="en-US" sz="2400" b="1" dirty="0" smtClean="0">
                <a:solidFill>
                  <a:srgbClr val="0070C0"/>
                </a:solidFill>
                <a:ea typeface="Times New Roman"/>
              </a:rPr>
              <a:t>McCoy </a:t>
            </a:r>
            <a:r>
              <a:rPr lang="en-US" sz="2400" b="1" dirty="0">
                <a:solidFill>
                  <a:srgbClr val="0070C0"/>
                </a:solidFill>
                <a:ea typeface="Times New Roman"/>
              </a:rPr>
              <a:t>School of </a:t>
            </a:r>
            <a:r>
              <a:rPr lang="en-US" sz="2400" b="1" dirty="0" smtClean="0">
                <a:solidFill>
                  <a:srgbClr val="0070C0"/>
                </a:solidFill>
                <a:ea typeface="Times New Roman"/>
              </a:rPr>
              <a:t>Engineering,</a:t>
            </a:r>
          </a:p>
          <a:p>
            <a:pPr marL="0" indent="0" algn="ctr">
              <a:lnSpc>
                <a:spcPct val="200000"/>
              </a:lnSpc>
              <a:spcBef>
                <a:spcPts val="0"/>
              </a:spcBef>
              <a:buNone/>
              <a:defRPr/>
            </a:pPr>
            <a:r>
              <a:rPr lang="en-US" sz="2400" b="1" dirty="0" smtClean="0">
                <a:solidFill>
                  <a:srgbClr val="0070C0"/>
                </a:solidFill>
                <a:ea typeface="Times New Roman"/>
              </a:rPr>
              <a:t>Midwestern </a:t>
            </a:r>
            <a:r>
              <a:rPr lang="en-US" sz="2400" b="1" dirty="0">
                <a:solidFill>
                  <a:srgbClr val="0070C0"/>
                </a:solidFill>
                <a:ea typeface="Times New Roman"/>
              </a:rPr>
              <a:t>State University, Wichita Falls, Texas</a:t>
            </a:r>
          </a:p>
          <a:p>
            <a:pPr marL="0" indent="0">
              <a:lnSpc>
                <a:spcPct val="150000"/>
              </a:lnSpc>
              <a:spcBef>
                <a:spcPts val="0"/>
              </a:spcBef>
              <a:buNone/>
              <a:defRPr/>
            </a:pPr>
            <a:endParaRPr lang="en-US" sz="1600" b="1" dirty="0">
              <a:solidFill>
                <a:prstClr val="black"/>
              </a:solidFill>
              <a:ea typeface="Times New Roman"/>
            </a:endParaRPr>
          </a:p>
          <a:p>
            <a:pPr marL="0" indent="0" algn="ctr">
              <a:buNone/>
              <a:defRPr/>
            </a:pPr>
            <a:r>
              <a:rPr lang="en-US" b="1" dirty="0">
                <a:solidFill>
                  <a:schemeClr val="accent2">
                    <a:lumMod val="75000"/>
                  </a:schemeClr>
                </a:solidFill>
              </a:rPr>
              <a:t>5th World Congress on </a:t>
            </a:r>
            <a:endParaRPr lang="en-US" b="1" dirty="0" smtClean="0">
              <a:solidFill>
                <a:schemeClr val="accent2">
                  <a:lumMod val="75000"/>
                </a:schemeClr>
              </a:solidFill>
            </a:endParaRPr>
          </a:p>
          <a:p>
            <a:pPr marL="0" indent="0" algn="ctr">
              <a:buNone/>
              <a:defRPr/>
            </a:pPr>
            <a:r>
              <a:rPr lang="en-US" b="1" dirty="0" err="1" smtClean="0">
                <a:solidFill>
                  <a:schemeClr val="accent2">
                    <a:lumMod val="75000"/>
                  </a:schemeClr>
                </a:solidFill>
              </a:rPr>
              <a:t>Petrochemistry</a:t>
            </a:r>
            <a:r>
              <a:rPr lang="en-US" b="1" dirty="0" smtClean="0">
                <a:solidFill>
                  <a:schemeClr val="accent2">
                    <a:lumMod val="75000"/>
                  </a:schemeClr>
                </a:solidFill>
              </a:rPr>
              <a:t> </a:t>
            </a:r>
            <a:r>
              <a:rPr lang="en-US" b="1" dirty="0">
                <a:solidFill>
                  <a:schemeClr val="accent2">
                    <a:lumMod val="75000"/>
                  </a:schemeClr>
                </a:solidFill>
              </a:rPr>
              <a:t>and Chemical Engineering</a:t>
            </a:r>
          </a:p>
          <a:p>
            <a:pPr marL="0" indent="0" algn="ctr">
              <a:buNone/>
              <a:defRPr/>
            </a:pPr>
            <a:r>
              <a:rPr lang="en-US" b="1" dirty="0">
                <a:solidFill>
                  <a:schemeClr val="accent2">
                    <a:lumMod val="75000"/>
                  </a:schemeClr>
                </a:solidFill>
              </a:rPr>
              <a:t>December 05-07, 2016 Phoenix, Arizona, USA</a:t>
            </a:r>
            <a:endParaRPr lang="en-US" b="1" dirty="0">
              <a:solidFill>
                <a:schemeClr val="accent2">
                  <a:lumMod val="75000"/>
                </a:schemeClr>
              </a:solidFill>
            </a:endParaRPr>
          </a:p>
        </p:txBody>
      </p:sp>
      <p:sp>
        <p:nvSpPr>
          <p:cNvPr id="184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EC4852B-C8E2-4F04-8088-9DF4D15AF843}" type="slidenum">
              <a:rPr lang="en-US" altLang="en-US" sz="1600">
                <a:solidFill>
                  <a:srgbClr val="00B050"/>
                </a:solidFill>
              </a:rPr>
              <a:pPr eaLnBrk="1" hangingPunct="1"/>
              <a:t>1</a:t>
            </a:fld>
            <a:endParaRPr lang="en-US" altLang="en-US" sz="1600" dirty="0">
              <a:solidFill>
                <a:srgbClr val="00B050"/>
              </a:solidFill>
            </a:endParaRPr>
          </a:p>
        </p:txBody>
      </p:sp>
      <p:pic>
        <p:nvPicPr>
          <p:cNvPr id="4" name="Picture 2" descr="MidwesternState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78" y="5103789"/>
            <a:ext cx="1725637" cy="172563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10456004" y="61918"/>
            <a:ext cx="1725318" cy="1725318"/>
          </a:xfrm>
          <a:prstGeom prst="rect">
            <a:avLst/>
          </a:prstGeom>
        </p:spPr>
      </p:pic>
    </p:spTree>
    <p:extLst>
      <p:ext uri="{BB962C8B-B14F-4D97-AF65-F5344CB8AC3E}">
        <p14:creationId xmlns:p14="http://schemas.microsoft.com/office/powerpoint/2010/main" val="42446153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055716" y="1205346"/>
            <a:ext cx="9360132" cy="4239490"/>
          </a:xfrm>
        </p:spPr>
        <p:txBody>
          <a:bodyPr vert="horz" wrap="square" lIns="91440" tIns="45720" rIns="91440" bIns="45720" numCol="1" rtlCol="0" anchor="t" anchorCtr="0" compatLnSpc="1">
            <a:prstTxWarp prst="textNoShape">
              <a:avLst/>
            </a:prstTxWarp>
            <a:normAutofit fontScale="92500" lnSpcReduction="10000"/>
          </a:bodyPr>
          <a:lstStyle/>
          <a:p>
            <a:pPr marL="365125" indent="-255588">
              <a:lnSpc>
                <a:spcPct val="60000"/>
              </a:lnSpc>
              <a:defRPr/>
            </a:pPr>
            <a:endParaRPr lang="en-US" sz="2400" b="1" dirty="0"/>
          </a:p>
          <a:p>
            <a:pPr marL="566737" indent="-457200">
              <a:lnSpc>
                <a:spcPct val="60000"/>
              </a:lnSpc>
              <a:buFont typeface="Wingdings" panose="05000000000000000000" pitchFamily="2" charset="2"/>
              <a:buChar char="q"/>
              <a:defRPr/>
            </a:pPr>
            <a:r>
              <a:rPr lang="en-US" b="1" dirty="0" smtClean="0">
                <a:effectLst/>
                <a:latin typeface="Arial" panose="020B0604020202020204" pitchFamily="34" charset="0"/>
                <a:cs typeface="Arial" panose="020B0604020202020204" pitchFamily="34" charset="0"/>
              </a:rPr>
              <a:t>Introduction</a:t>
            </a:r>
            <a:endParaRPr lang="en-US" b="1" dirty="0">
              <a:latin typeface="Arial" panose="020B0604020202020204" pitchFamily="34" charset="0"/>
              <a:cs typeface="Arial" panose="020B0604020202020204" pitchFamily="34" charset="0"/>
            </a:endParaRPr>
          </a:p>
          <a:p>
            <a:pPr marL="566737" indent="-457200">
              <a:lnSpc>
                <a:spcPct val="150000"/>
              </a:lnSpc>
              <a:buFont typeface="Wingdings" panose="05000000000000000000" pitchFamily="2" charset="2"/>
              <a:buChar char="q"/>
              <a:defRPr/>
            </a:pPr>
            <a:r>
              <a:rPr lang="en-US" b="1" dirty="0">
                <a:latin typeface="Arial" panose="020B0604020202020204" pitchFamily="34" charset="0"/>
                <a:cs typeface="Arial" panose="020B0604020202020204" pitchFamily="34" charset="0"/>
              </a:rPr>
              <a:t>Filtration Test Model</a:t>
            </a:r>
          </a:p>
          <a:p>
            <a:pPr marL="566737" indent="-457200">
              <a:lnSpc>
                <a:spcPct val="150000"/>
              </a:lnSpc>
              <a:buFont typeface="Wingdings" panose="05000000000000000000" pitchFamily="2" charset="2"/>
              <a:buChar char="q"/>
              <a:defRPr/>
            </a:pPr>
            <a:r>
              <a:rPr lang="en-US" b="1" dirty="0">
                <a:latin typeface="Arial" panose="020B0604020202020204" pitchFamily="34" charset="0"/>
                <a:cs typeface="Arial" panose="020B0604020202020204" pitchFamily="34" charset="0"/>
              </a:rPr>
              <a:t>Quantitative Analytical </a:t>
            </a:r>
            <a:r>
              <a:rPr lang="en-US" b="1" dirty="0" smtClean="0">
                <a:latin typeface="Arial" panose="020B0604020202020204" pitchFamily="34" charset="0"/>
                <a:cs typeface="Arial" panose="020B0604020202020204" pitchFamily="34" charset="0"/>
              </a:rPr>
              <a:t>Model</a:t>
            </a:r>
          </a:p>
          <a:p>
            <a:pPr marL="109537" indent="0">
              <a:lnSpc>
                <a:spcPct val="150000"/>
              </a:lnSpc>
              <a:buNone/>
              <a:defRPr/>
            </a:pPr>
            <a:endParaRPr lang="en-US" b="1" dirty="0" smtClean="0">
              <a:latin typeface="Arial" panose="020B0604020202020204" pitchFamily="34" charset="0"/>
              <a:cs typeface="Arial" panose="020B0604020202020204" pitchFamily="34" charset="0"/>
            </a:endParaRPr>
          </a:p>
          <a:p>
            <a:pPr marL="566737" indent="-457200">
              <a:lnSpc>
                <a:spcPct val="60000"/>
              </a:lnSpc>
              <a:buFont typeface="Wingdings" panose="05000000000000000000" pitchFamily="2" charset="2"/>
              <a:buChar char="q"/>
              <a:defRPr/>
            </a:pPr>
            <a:r>
              <a:rPr lang="en-US" b="1" dirty="0" smtClean="0">
                <a:effectLst/>
                <a:latin typeface="Arial" panose="020B0604020202020204" pitchFamily="34" charset="0"/>
                <a:ea typeface="Times New Roman" pitchFamily="18" charset="0"/>
                <a:cs typeface="Arial" panose="020B0604020202020204" pitchFamily="34" charset="0"/>
              </a:rPr>
              <a:t>Conclusions</a:t>
            </a:r>
          </a:p>
          <a:p>
            <a:pPr marL="109537" indent="0">
              <a:lnSpc>
                <a:spcPct val="60000"/>
              </a:lnSpc>
              <a:buNone/>
              <a:defRPr/>
            </a:pPr>
            <a:endParaRPr lang="en-US" b="1" dirty="0" smtClean="0">
              <a:effectLst/>
              <a:latin typeface="Arial" panose="020B0604020202020204" pitchFamily="34" charset="0"/>
              <a:ea typeface="Times New Roman" pitchFamily="18" charset="0"/>
              <a:cs typeface="Arial" panose="020B0604020202020204" pitchFamily="34" charset="0"/>
            </a:endParaRPr>
          </a:p>
          <a:p>
            <a:pPr marL="566737" indent="-457200">
              <a:lnSpc>
                <a:spcPct val="60000"/>
              </a:lnSpc>
              <a:buFont typeface="Wingdings" panose="05000000000000000000" pitchFamily="2" charset="2"/>
              <a:buChar char="q"/>
              <a:defRPr/>
            </a:pPr>
            <a:r>
              <a:rPr lang="en-US" b="1" dirty="0" smtClean="0">
                <a:effectLst/>
                <a:latin typeface="Arial" panose="020B0604020202020204" pitchFamily="34" charset="0"/>
                <a:cs typeface="Arial" panose="020B0604020202020204" pitchFamily="34" charset="0"/>
              </a:rPr>
              <a:t>Acknowledgments</a:t>
            </a:r>
          </a:p>
          <a:p>
            <a:pPr marL="365125" indent="-255588">
              <a:lnSpc>
                <a:spcPct val="60000"/>
              </a:lnSpc>
              <a:buNone/>
              <a:defRPr/>
            </a:pPr>
            <a:r>
              <a:rPr lang="en-US" b="1" u="sng" dirty="0" smtClean="0">
                <a:effectLst/>
                <a:cs typeface="Times New Roman" pitchFamily="18" charset="0"/>
              </a:rPr>
              <a:t/>
            </a:r>
            <a:br>
              <a:rPr lang="en-US" b="1" u="sng" dirty="0" smtClean="0">
                <a:effectLst/>
                <a:cs typeface="Times New Roman" pitchFamily="18" charset="0"/>
              </a:rPr>
            </a:br>
            <a:r>
              <a:rPr lang="en-US" sz="500" b="1" dirty="0">
                <a:latin typeface="Times New Roman" pitchFamily="18" charset="0"/>
                <a:cs typeface="Times New Roman" pitchFamily="18" charset="0"/>
              </a:rPr>
              <a:t/>
            </a:r>
            <a:br>
              <a:rPr lang="en-US" sz="500" b="1" dirty="0">
                <a:latin typeface="Times New Roman" pitchFamily="18" charset="0"/>
                <a:cs typeface="Times New Roman" pitchFamily="18" charset="0"/>
              </a:rPr>
            </a:br>
            <a:r>
              <a:rPr lang="en-US" sz="700" b="1" dirty="0"/>
              <a:t>	 </a:t>
            </a:r>
          </a:p>
          <a:p>
            <a:pPr marL="365125" indent="-255588">
              <a:lnSpc>
                <a:spcPct val="60000"/>
              </a:lnSpc>
              <a:defRPr/>
            </a:pPr>
            <a:endParaRPr lang="en-US" sz="700" b="1" dirty="0"/>
          </a:p>
        </p:txBody>
      </p:sp>
      <p:sp>
        <p:nvSpPr>
          <p:cNvPr id="6146" name="Title 1"/>
          <p:cNvSpPr>
            <a:spLocks noGrp="1"/>
          </p:cNvSpPr>
          <p:nvPr>
            <p:ph type="title"/>
          </p:nvPr>
        </p:nvSpPr>
        <p:spPr>
          <a:xfrm>
            <a:off x="2085109" y="482889"/>
            <a:ext cx="7772400" cy="533400"/>
          </a:xfrm>
        </p:spPr>
        <p:txBody>
          <a:bodyPr vert="horz" wrap="square" lIns="91440" tIns="45720" rIns="91440" bIns="45720" numCol="1" rtlCol="0" anchor="t" anchorCtr="0" compatLnSpc="1">
            <a:prstTxWarp prst="textNoShape">
              <a:avLst/>
            </a:prstTxWarp>
            <a:noAutofit/>
          </a:bodyPr>
          <a:lstStyle/>
          <a:p>
            <a:pPr algn="ctr" eaLnBrk="1" hangingPunct="1">
              <a:defRPr/>
            </a:pPr>
            <a:r>
              <a:rPr lang="en-US" altLang="zh-CN" sz="3600" dirty="0">
                <a:solidFill>
                  <a:schemeClr val="accent2">
                    <a:lumMod val="75000"/>
                  </a:schemeClr>
                </a:solidFill>
                <a:latin typeface="Arial Black" pitchFamily="34" charset="0"/>
                <a:ea typeface="SimSun" pitchFamily="2" charset="-122"/>
              </a:rPr>
              <a:t>Outlines</a:t>
            </a:r>
            <a:endParaRPr lang="en-US" sz="3600" dirty="0">
              <a:solidFill>
                <a:schemeClr val="accent2">
                  <a:lumMod val="75000"/>
                </a:schemeClr>
              </a:solidFill>
              <a:latin typeface="Arial Black" pitchFamily="34" charset="0"/>
            </a:endParaRPr>
          </a:p>
        </p:txBody>
      </p:sp>
      <p:sp>
        <p:nvSpPr>
          <p:cNvPr id="1946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106F91-6808-40A7-AE25-BA24234E3AA0}" type="slidenum">
              <a:rPr lang="en-US" altLang="en-US" sz="2000" b="1">
                <a:solidFill>
                  <a:srgbClr val="00B050"/>
                </a:solidFill>
              </a:rPr>
              <a:pPr eaLnBrk="1" hangingPunct="1"/>
              <a:t>2</a:t>
            </a:fld>
            <a:endParaRPr lang="en-US" altLang="en-US" sz="2000" b="1">
              <a:solidFill>
                <a:srgbClr val="00B050"/>
              </a:solidFill>
            </a:endParaRPr>
          </a:p>
        </p:txBody>
      </p:sp>
    </p:spTree>
    <p:extLst>
      <p:ext uri="{BB962C8B-B14F-4D97-AF65-F5344CB8AC3E}">
        <p14:creationId xmlns:p14="http://schemas.microsoft.com/office/powerpoint/2010/main" val="9065099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4163" y="517525"/>
            <a:ext cx="7010400" cy="457200"/>
          </a:xfrm>
        </p:spPr>
        <p:txBody>
          <a:bodyPr>
            <a:noAutofit/>
          </a:bodyPr>
          <a:lstStyle/>
          <a:p>
            <a:pPr algn="ctr">
              <a:defRPr/>
            </a:pPr>
            <a:r>
              <a:rPr lang="en-US" sz="3600" b="1" dirty="0">
                <a:solidFill>
                  <a:schemeClr val="accent2">
                    <a:lumMod val="75000"/>
                  </a:schemeClr>
                </a:solidFill>
                <a:latin typeface="Arial" panose="020B0604020202020204" pitchFamily="34" charset="0"/>
                <a:cs typeface="Arial" panose="020B0604020202020204" pitchFamily="34" charset="0"/>
              </a:rPr>
              <a:t>Introduction</a:t>
            </a:r>
          </a:p>
        </p:txBody>
      </p:sp>
      <p:sp>
        <p:nvSpPr>
          <p:cNvPr id="3" name="Content Placeholder 2"/>
          <p:cNvSpPr>
            <a:spLocks noGrp="1"/>
          </p:cNvSpPr>
          <p:nvPr>
            <p:ph idx="1"/>
          </p:nvPr>
        </p:nvSpPr>
        <p:spPr>
          <a:xfrm>
            <a:off x="1689100" y="904067"/>
            <a:ext cx="8458200" cy="5715000"/>
          </a:xfrm>
        </p:spPr>
        <p:txBody>
          <a:bodyPr vert="horz" wrap="square" lIns="91440" tIns="45720" rIns="91440" bIns="45720" numCol="1" rtlCol="0" anchor="t" anchorCtr="0" compatLnSpc="1">
            <a:prstTxWarp prst="textNoShape">
              <a:avLst/>
            </a:prstTxWarp>
            <a:noAutofit/>
          </a:bodyPr>
          <a:lstStyle/>
          <a:p>
            <a:pPr marL="0" indent="0" algn="just">
              <a:buNone/>
              <a:defRPr/>
            </a:pPr>
            <a:endParaRPr lang="en-US" b="1" dirty="0">
              <a:solidFill>
                <a:srgbClr val="000000"/>
              </a:solidFill>
              <a:latin typeface="Times New Roman"/>
              <a:ea typeface="Times New Roman"/>
            </a:endParaRPr>
          </a:p>
          <a:p>
            <a:pPr algn="just">
              <a:buFont typeface="Wingdings" panose="05000000000000000000" pitchFamily="2" charset="2"/>
              <a:buChar char="q"/>
              <a:defRPr/>
            </a:pPr>
            <a:r>
              <a:rPr lang="en-US" b="1" dirty="0">
                <a:latin typeface="Arial" panose="020B0604020202020204" pitchFamily="34" charset="0"/>
                <a:ea typeface="Times New Roman"/>
                <a:cs typeface="Arial" panose="020B0604020202020204" pitchFamily="34" charset="0"/>
              </a:rPr>
              <a:t>Excess water production </a:t>
            </a:r>
          </a:p>
          <a:p>
            <a:pPr algn="just">
              <a:defRPr/>
            </a:pPr>
            <a:endParaRPr lang="en-US" b="1" dirty="0">
              <a:latin typeface="Arial" panose="020B0604020202020204" pitchFamily="34" charset="0"/>
              <a:ea typeface="Times New Roman"/>
              <a:cs typeface="Arial" panose="020B0604020202020204" pitchFamily="34" charset="0"/>
            </a:endParaRPr>
          </a:p>
          <a:p>
            <a:pPr algn="just">
              <a:buFont typeface="Wingdings" panose="05000000000000000000" pitchFamily="2" charset="2"/>
              <a:buChar char="q"/>
              <a:defRPr/>
            </a:pPr>
            <a:r>
              <a:rPr lang="en-US" b="1" dirty="0">
                <a:latin typeface="Arial" panose="020B0604020202020204" pitchFamily="34" charset="0"/>
                <a:ea typeface="Times New Roman"/>
                <a:cs typeface="Arial" panose="020B0604020202020204" pitchFamily="34" charset="0"/>
              </a:rPr>
              <a:t>Reservoir heterogeneity</a:t>
            </a:r>
          </a:p>
          <a:p>
            <a:pPr marL="0" indent="0" algn="just">
              <a:buNone/>
              <a:defRPr/>
            </a:pPr>
            <a:endParaRPr lang="en-US" b="1" dirty="0">
              <a:latin typeface="Arial" panose="020B0604020202020204" pitchFamily="34" charset="0"/>
              <a:ea typeface="Times New Roman"/>
              <a:cs typeface="Arial" panose="020B0604020202020204" pitchFamily="34" charset="0"/>
            </a:endParaRPr>
          </a:p>
          <a:p>
            <a:pPr algn="just">
              <a:buFont typeface="Wingdings" panose="05000000000000000000" pitchFamily="2" charset="2"/>
              <a:buChar char="q"/>
              <a:defRPr/>
            </a:pPr>
            <a:r>
              <a:rPr lang="en-US" b="1" dirty="0">
                <a:latin typeface="Arial" panose="020B0604020202020204" pitchFamily="34" charset="0"/>
                <a:ea typeface="Times New Roman"/>
                <a:cs typeface="Arial" panose="020B0604020202020204" pitchFamily="34" charset="0"/>
              </a:rPr>
              <a:t>Effect of Preformed </a:t>
            </a:r>
          </a:p>
          <a:p>
            <a:pPr marL="0" indent="0" algn="just">
              <a:buNone/>
              <a:defRPr/>
            </a:pPr>
            <a:r>
              <a:rPr lang="en-US" b="1" dirty="0">
                <a:latin typeface="Arial" panose="020B0604020202020204" pitchFamily="34" charset="0"/>
                <a:ea typeface="Times New Roman"/>
                <a:cs typeface="Arial" panose="020B0604020202020204" pitchFamily="34" charset="0"/>
              </a:rPr>
              <a:t>    Particle Gels (PPGs)</a:t>
            </a:r>
          </a:p>
          <a:p>
            <a:pPr algn="just">
              <a:defRPr/>
            </a:pPr>
            <a:endParaRPr lang="en-US" b="1" dirty="0">
              <a:solidFill>
                <a:srgbClr val="000000"/>
              </a:solidFill>
              <a:ea typeface="Times New Roman"/>
            </a:endParaRPr>
          </a:p>
          <a:p>
            <a:pPr algn="just">
              <a:defRPr/>
            </a:pPr>
            <a:endParaRPr lang="en-US" b="1" dirty="0">
              <a:solidFill>
                <a:srgbClr val="000000"/>
              </a:solidFill>
              <a:ea typeface="Times New Roman"/>
            </a:endParaRPr>
          </a:p>
          <a:p>
            <a:pPr algn="just">
              <a:buFont typeface="Wingdings" panose="05000000000000000000" pitchFamily="2" charset="2"/>
              <a:buNone/>
              <a:defRPr/>
            </a:pPr>
            <a:endParaRPr lang="en-US" sz="2000" b="1" dirty="0">
              <a:latin typeface="Times New Roman" pitchFamily="18" charset="0"/>
              <a:cs typeface="Times New Roman" pitchFamily="18" charset="0"/>
            </a:endParaRPr>
          </a:p>
          <a:p>
            <a:pPr algn="just">
              <a:buFont typeface="Wingdings" panose="05000000000000000000" pitchFamily="2" charset="2"/>
              <a:buNone/>
              <a:defRPr/>
            </a:pPr>
            <a:endParaRPr lang="en-US" sz="2000" b="1" dirty="0">
              <a:latin typeface="Times New Roman" pitchFamily="18" charset="0"/>
              <a:cs typeface="Times New Roman" pitchFamily="18" charset="0"/>
            </a:endParaRPr>
          </a:p>
          <a:p>
            <a:pPr>
              <a:buFont typeface="Wingdings" panose="05000000000000000000" pitchFamily="2" charset="2"/>
              <a:buNone/>
              <a:defRPr/>
            </a:pPr>
            <a:endParaRPr lang="en-US" sz="2000" b="1" dirty="0">
              <a:solidFill>
                <a:srgbClr val="FF0000"/>
              </a:solidFill>
              <a:latin typeface="Times New Roman" pitchFamily="18" charset="0"/>
              <a:cs typeface="Times New Roman" pitchFamily="18" charset="0"/>
            </a:endParaRPr>
          </a:p>
        </p:txBody>
      </p:sp>
      <p:sp>
        <p:nvSpPr>
          <p:cNvPr id="2048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935E5A1-FC43-4B43-8A5F-1C82A5D78439}" type="slidenum">
              <a:rPr lang="en-US" altLang="en-US" sz="2000" b="1">
                <a:solidFill>
                  <a:srgbClr val="00B050"/>
                </a:solidFill>
              </a:rPr>
              <a:pPr eaLnBrk="1" hangingPunct="1"/>
              <a:t>3</a:t>
            </a:fld>
            <a:endParaRPr lang="en-US" altLang="en-US" sz="2000" b="1">
              <a:solidFill>
                <a:srgbClr val="00B050"/>
              </a:solidFill>
            </a:endParaRPr>
          </a:p>
        </p:txBody>
      </p:sp>
      <p:pic>
        <p:nvPicPr>
          <p:cNvPr id="20485" name="Picture 5"/>
          <p:cNvPicPr>
            <a:picLocks noChangeAspect="1" noChangeArrowheads="1"/>
          </p:cNvPicPr>
          <p:nvPr/>
        </p:nvPicPr>
        <p:blipFill>
          <a:blip r:embed="rId3">
            <a:extLst>
              <a:ext uri="{28A0092B-C50C-407E-A947-70E740481C1C}">
                <a14:useLocalDpi xmlns:a14="http://schemas.microsoft.com/office/drawing/2010/main" val="0"/>
              </a:ext>
            </a:extLst>
          </a:blip>
          <a:srcRect b="5229"/>
          <a:stretch>
            <a:fillRect/>
          </a:stretch>
        </p:blipFill>
        <p:spPr bwMode="auto">
          <a:xfrm>
            <a:off x="7099300" y="1371601"/>
            <a:ext cx="3048000" cy="3827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4939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bwMode="auto">
          <a:xfrm>
            <a:off x="1752600" y="341659"/>
            <a:ext cx="7772400" cy="685800"/>
          </a:xfrm>
          <a:ln>
            <a:miter lim="800000"/>
            <a:headEnd/>
            <a:tailEnd/>
          </a:ln>
        </p:spPr>
        <p:txBody>
          <a:bodyPr vert="horz" wrap="square" lIns="91440" tIns="45720" rIns="91440" bIns="45720" numCol="1" rtlCol="0" anchor="t" anchorCtr="0" compatLnSpc="1">
            <a:prstTxWarp prst="textNoShape">
              <a:avLst/>
            </a:prstTxWarp>
            <a:normAutofit fontScale="90000"/>
          </a:bodyPr>
          <a:lstStyle/>
          <a:p>
            <a:pPr algn="ctr">
              <a:defRPr/>
            </a:pPr>
            <a:r>
              <a:rPr lang="en-US" sz="3200" dirty="0">
                <a:cs typeface="Times New Roman" pitchFamily="18" charset="0"/>
              </a:rPr>
              <a:t> </a:t>
            </a:r>
            <a:r>
              <a:rPr lang="en-US" sz="3200" b="1" dirty="0">
                <a:solidFill>
                  <a:schemeClr val="accent2">
                    <a:lumMod val="75000"/>
                  </a:schemeClr>
                </a:solidFill>
                <a:latin typeface="Arial" panose="020B0604020202020204" pitchFamily="34" charset="0"/>
                <a:cs typeface="Arial" panose="020B0604020202020204" pitchFamily="34" charset="0"/>
              </a:rPr>
              <a:t>Gel Treatment</a:t>
            </a:r>
            <a:br>
              <a:rPr lang="en-US" sz="3200" b="1" dirty="0">
                <a:solidFill>
                  <a:schemeClr val="accent2">
                    <a:lumMod val="75000"/>
                  </a:schemeClr>
                </a:solidFill>
                <a:latin typeface="Arial" panose="020B0604020202020204" pitchFamily="34" charset="0"/>
                <a:cs typeface="Arial" panose="020B0604020202020204" pitchFamily="34" charset="0"/>
              </a:rPr>
            </a:br>
            <a:r>
              <a:rPr lang="en-US" sz="3200" dirty="0">
                <a:cs typeface="Times New Roman" pitchFamily="18" charset="0"/>
              </a:rPr>
              <a:t> </a:t>
            </a:r>
            <a:endParaRPr lang="en-US" sz="3200" u="sng" dirty="0">
              <a:cs typeface="Times New Roman" pitchFamily="18" charset="0"/>
            </a:endParaRPr>
          </a:p>
        </p:txBody>
      </p:sp>
      <p:sp>
        <p:nvSpPr>
          <p:cNvPr id="5123" name="Content Placeholder 2"/>
          <p:cNvSpPr>
            <a:spLocks noGrp="1"/>
          </p:cNvSpPr>
          <p:nvPr>
            <p:ph idx="1"/>
          </p:nvPr>
        </p:nvSpPr>
        <p:spPr bwMode="auto">
          <a:xfrm>
            <a:off x="1144385" y="1296987"/>
            <a:ext cx="9612284" cy="50593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lvl="1">
              <a:buClr>
                <a:schemeClr val="accent1"/>
              </a:buClr>
              <a:defRPr/>
            </a:pPr>
            <a:r>
              <a:rPr lang="en-US" b="1" dirty="0">
                <a:solidFill>
                  <a:srgbClr val="0070C0"/>
                </a:solidFill>
                <a:latin typeface="Arial" panose="020B0604020202020204" pitchFamily="34" charset="0"/>
                <a:cs typeface="Arial" panose="020B0604020202020204" pitchFamily="34" charset="0"/>
              </a:rPr>
              <a:t>Gel treatments are: </a:t>
            </a:r>
          </a:p>
          <a:p>
            <a:pPr lvl="2">
              <a:buClr>
                <a:schemeClr val="accent1"/>
              </a:buClr>
              <a:defRPr/>
            </a:pPr>
            <a:endParaRPr lang="en-US" sz="2400" b="1" dirty="0">
              <a:latin typeface="Arial" panose="020B0604020202020204" pitchFamily="34" charset="0"/>
              <a:cs typeface="Arial" panose="020B0604020202020204" pitchFamily="34" charset="0"/>
            </a:endParaRPr>
          </a:p>
          <a:p>
            <a:pPr lvl="2" algn="just">
              <a:buClr>
                <a:schemeClr val="accent1"/>
              </a:buClr>
              <a:buFont typeface="Wingdings" panose="05000000000000000000" pitchFamily="2" charset="2"/>
              <a:buChar char="Ø"/>
              <a:defRPr/>
            </a:pPr>
            <a:r>
              <a:rPr lang="en-US" sz="2400" b="1" dirty="0" smtClean="0">
                <a:effectLst/>
                <a:latin typeface="Arial" panose="020B0604020202020204" pitchFamily="34" charset="0"/>
                <a:cs typeface="Arial" panose="020B0604020202020204" pitchFamily="34" charset="0"/>
              </a:rPr>
              <a:t>A proven cost-effective method </a:t>
            </a:r>
            <a:r>
              <a:rPr lang="en-US" sz="2400" b="1" kern="1200" dirty="0" smtClean="0">
                <a:solidFill>
                  <a:srgbClr val="000000"/>
                </a:solidFill>
                <a:effectLst/>
                <a:latin typeface="Arial" panose="020B0604020202020204" pitchFamily="34" charset="0"/>
                <a:cs typeface="Arial" panose="020B0604020202020204" pitchFamily="34" charset="0"/>
              </a:rPr>
              <a:t>to </a:t>
            </a:r>
            <a:r>
              <a:rPr lang="en-US" sz="2400" b="1" kern="1200" dirty="0">
                <a:solidFill>
                  <a:srgbClr val="000000"/>
                </a:solidFill>
                <a:effectLst/>
                <a:latin typeface="Arial" panose="020B0604020202020204" pitchFamily="34" charset="0"/>
                <a:cs typeface="Arial" panose="020B0604020202020204" pitchFamily="34" charset="0"/>
              </a:rPr>
              <a:t>improve sweep efficiency and reduce excess water production </a:t>
            </a:r>
            <a:endParaRPr lang="en-US" sz="2400" b="1" dirty="0" smtClean="0">
              <a:effectLst/>
              <a:latin typeface="Arial" panose="020B0604020202020204" pitchFamily="34" charset="0"/>
              <a:cs typeface="Arial" panose="020B0604020202020204" pitchFamily="34" charset="0"/>
            </a:endParaRPr>
          </a:p>
          <a:p>
            <a:pPr lvl="2" algn="just">
              <a:buClr>
                <a:schemeClr val="accent1"/>
              </a:buClr>
              <a:buFont typeface="Wingdings" panose="05000000000000000000" pitchFamily="2" charset="2"/>
              <a:buNone/>
              <a:defRPr/>
            </a:pPr>
            <a:endParaRPr lang="en-US" sz="2400" b="1" dirty="0" smtClean="0">
              <a:effectLst/>
              <a:latin typeface="Arial" panose="020B0604020202020204" pitchFamily="34" charset="0"/>
              <a:cs typeface="Arial" panose="020B0604020202020204" pitchFamily="34" charset="0"/>
            </a:endParaRPr>
          </a:p>
          <a:p>
            <a:pPr lvl="2" algn="just">
              <a:buClr>
                <a:schemeClr val="accent1"/>
              </a:buClr>
              <a:buFont typeface="Wingdings" panose="05000000000000000000" pitchFamily="2" charset="2"/>
              <a:buChar char="Ø"/>
              <a:defRPr/>
            </a:pPr>
            <a:r>
              <a:rPr lang="en-US" sz="2400" b="1" dirty="0" smtClean="0">
                <a:effectLst/>
                <a:latin typeface="Arial" panose="020B0604020202020204" pitchFamily="34" charset="0"/>
                <a:cs typeface="Arial" panose="020B0604020202020204" pitchFamily="34" charset="0"/>
              </a:rPr>
              <a:t>important methods to correct the reservoir heterogeneity </a:t>
            </a:r>
          </a:p>
          <a:p>
            <a:pPr lvl="2" algn="just">
              <a:buClr>
                <a:schemeClr val="accent1"/>
              </a:buClr>
              <a:buFont typeface="Wingdings" panose="05000000000000000000" pitchFamily="2" charset="2"/>
              <a:buChar char="Ø"/>
              <a:defRPr/>
            </a:pPr>
            <a:endParaRPr lang="en-US" b="1" dirty="0" smtClean="0">
              <a:effectLst/>
              <a:cs typeface="Times New Roman" pitchFamily="18" charset="0"/>
            </a:endParaRPr>
          </a:p>
          <a:p>
            <a:pPr>
              <a:defRPr/>
            </a:pPr>
            <a:endParaRPr lang="en-US" sz="2400" dirty="0">
              <a:solidFill>
                <a:srgbClr val="FF0000"/>
              </a:solidFill>
              <a:cs typeface="Times New Roman" pitchFamily="18" charset="0"/>
            </a:endParaRPr>
          </a:p>
        </p:txBody>
      </p:sp>
      <p:sp>
        <p:nvSpPr>
          <p:cNvPr id="2150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8D1BD54-C3FB-4DBF-B938-0B16DF65FF7E}" type="slidenum">
              <a:rPr lang="en-US" altLang="en-US" sz="2000">
                <a:solidFill>
                  <a:srgbClr val="00B050"/>
                </a:solidFill>
              </a:rPr>
              <a:pPr eaLnBrk="1" hangingPunct="1"/>
              <a:t>4</a:t>
            </a:fld>
            <a:endParaRPr lang="en-US" altLang="en-US" sz="2000">
              <a:solidFill>
                <a:srgbClr val="00B050"/>
              </a:solidFill>
            </a:endParaRPr>
          </a:p>
        </p:txBody>
      </p:sp>
    </p:spTree>
    <p:extLst>
      <p:ext uri="{BB962C8B-B14F-4D97-AF65-F5344CB8AC3E}">
        <p14:creationId xmlns:p14="http://schemas.microsoft.com/office/powerpoint/2010/main" val="23318194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703" y="195264"/>
            <a:ext cx="10440784" cy="719137"/>
          </a:xfrm>
        </p:spPr>
        <p:txBody>
          <a:bodyPr>
            <a:normAutofit/>
          </a:bodyPr>
          <a:lstStyle/>
          <a:p>
            <a:pPr>
              <a:defRPr/>
            </a:pPr>
            <a:r>
              <a:rPr lang="en-US" sz="2000" b="1" dirty="0">
                <a:solidFill>
                  <a:schemeClr val="accent2">
                    <a:lumMod val="75000"/>
                  </a:schemeClr>
                </a:solidFill>
                <a:latin typeface="Arial" panose="020B0604020202020204" pitchFamily="34" charset="0"/>
                <a:ea typeface="Times New Roman"/>
                <a:cs typeface="Arial" panose="020B0604020202020204" pitchFamily="34" charset="0"/>
              </a:rPr>
              <a:t>Gel Treatment to Block/Reduce Water Flow through High Permeability Zones/Streaks</a:t>
            </a:r>
            <a:endParaRPr lang="en-US" sz="2000" b="1" dirty="0">
              <a:solidFill>
                <a:schemeClr val="accent2">
                  <a:lumMod val="75000"/>
                </a:schemeClr>
              </a:solidFill>
              <a:latin typeface="Arial" panose="020B0604020202020204" pitchFamily="34" charset="0"/>
              <a:cs typeface="Arial" panose="020B0604020202020204" pitchFamily="34" charset="0"/>
            </a:endParaRPr>
          </a:p>
        </p:txBody>
      </p:sp>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l="31680" t="27975" r="27267" b="16866"/>
          <a:stretch>
            <a:fillRect/>
          </a:stretch>
        </p:blipFill>
        <p:spPr bwMode="auto">
          <a:xfrm>
            <a:off x="1438101" y="914400"/>
            <a:ext cx="8994371"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2"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64F63C8-89EE-4F0A-BCE1-F3A5CEC5E6B5}" type="slidenum">
              <a:rPr lang="en-US" altLang="en-US" sz="2000" b="1">
                <a:solidFill>
                  <a:srgbClr val="00B050"/>
                </a:solidFill>
              </a:rPr>
              <a:pPr eaLnBrk="1" hangingPunct="1"/>
              <a:t>5</a:t>
            </a:fld>
            <a:endParaRPr lang="en-US" altLang="en-US" sz="2000" b="1">
              <a:solidFill>
                <a:srgbClr val="00B050"/>
              </a:solidFill>
            </a:endParaRPr>
          </a:p>
        </p:txBody>
      </p:sp>
    </p:spTree>
    <p:extLst>
      <p:ext uri="{BB962C8B-B14F-4D97-AF65-F5344CB8AC3E}">
        <p14:creationId xmlns:p14="http://schemas.microsoft.com/office/powerpoint/2010/main" val="2508677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153400" cy="381000"/>
          </a:xfrm>
        </p:spPr>
        <p:txBody>
          <a:bodyPr vert="horz" wrap="square" lIns="91440" tIns="45720" rIns="91440" bIns="45720" numCol="1" rtlCol="0" anchor="t" anchorCtr="0" compatLnSpc="1">
            <a:prstTxWarp prst="textNoShape">
              <a:avLst/>
            </a:prstTxWarp>
            <a:noAutofit/>
          </a:bodyPr>
          <a:lstStyle/>
          <a:p>
            <a:pPr algn="ctr">
              <a:buClr>
                <a:schemeClr val="accent1"/>
              </a:buClr>
              <a:defRPr/>
            </a:pPr>
            <a:r>
              <a:rPr lang="en-US" sz="2800" b="1" dirty="0">
                <a:solidFill>
                  <a:schemeClr val="accent2">
                    <a:lumMod val="75000"/>
                  </a:schemeClr>
                </a:solidFill>
                <a:latin typeface="Arial" panose="020B0604020202020204" pitchFamily="34" charset="0"/>
                <a:cs typeface="Arial" panose="020B0604020202020204" pitchFamily="34" charset="0"/>
              </a:rPr>
              <a:t>Types of Gels</a:t>
            </a:r>
            <a:r>
              <a:rPr lang="en-US" sz="2400" u="sng" dirty="0">
                <a:solidFill>
                  <a:schemeClr val="accent2">
                    <a:lumMod val="75000"/>
                  </a:schemeClr>
                </a:solidFill>
                <a:cs typeface="Times New Roman" pitchFamily="18" charset="0"/>
              </a:rPr>
              <a:t> </a:t>
            </a:r>
            <a:r>
              <a:rPr lang="en-US" sz="2400" dirty="0">
                <a:solidFill>
                  <a:schemeClr val="accent2">
                    <a:lumMod val="75000"/>
                  </a:schemeClr>
                </a:solidFill>
                <a:cs typeface="Times New Roman" pitchFamily="18" charset="0"/>
              </a:rPr>
              <a:t/>
            </a:r>
            <a:br>
              <a:rPr lang="en-US" sz="2400" dirty="0">
                <a:solidFill>
                  <a:schemeClr val="accent2">
                    <a:lumMod val="75000"/>
                  </a:schemeClr>
                </a:solidFill>
                <a:cs typeface="Times New Roman" pitchFamily="18" charset="0"/>
              </a:rPr>
            </a:br>
            <a:endParaRPr lang="en-US" sz="2400" dirty="0">
              <a:solidFill>
                <a:schemeClr val="accent2">
                  <a:lumMod val="75000"/>
                </a:schemeClr>
              </a:solidFill>
              <a:cs typeface="Times New Roman" pitchFamily="18" charset="0"/>
            </a:endParaRPr>
          </a:p>
        </p:txBody>
      </p:sp>
      <p:sp>
        <p:nvSpPr>
          <p:cNvPr id="7171" name="Content Placeholder 2"/>
          <p:cNvSpPr>
            <a:spLocks noGrp="1"/>
          </p:cNvSpPr>
          <p:nvPr>
            <p:ph idx="1"/>
          </p:nvPr>
        </p:nvSpPr>
        <p:spPr bwMode="auto">
          <a:xfrm>
            <a:off x="274320" y="685800"/>
            <a:ext cx="6812280" cy="5943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buNone/>
              <a:defRPr/>
            </a:pPr>
            <a:r>
              <a:rPr lang="en-US" sz="2000" b="1" dirty="0">
                <a:solidFill>
                  <a:srgbClr val="0070C0"/>
                </a:solidFill>
                <a:cs typeface="Times New Roman" pitchFamily="18" charset="0"/>
              </a:rPr>
              <a:t> 1- </a:t>
            </a:r>
            <a:r>
              <a:rPr lang="en-US" sz="2400" b="1" dirty="0">
                <a:solidFill>
                  <a:srgbClr val="0070C0"/>
                </a:solidFill>
                <a:latin typeface="Arial" panose="020B0604020202020204" pitchFamily="34" charset="0"/>
                <a:cs typeface="Arial" panose="020B0604020202020204" pitchFamily="34" charset="0"/>
              </a:rPr>
              <a:t>In-Situ Gel: </a:t>
            </a:r>
          </a:p>
          <a:p>
            <a:pPr>
              <a:defRPr/>
            </a:pPr>
            <a:endParaRPr lang="en-US" sz="2400" b="1" u="sng" dirty="0">
              <a:latin typeface="Arial" panose="020B0604020202020204" pitchFamily="34" charset="0"/>
              <a:cs typeface="Arial" panose="020B0604020202020204" pitchFamily="34" charset="0"/>
            </a:endParaRPr>
          </a:p>
          <a:p>
            <a:pPr lvl="1">
              <a:buFont typeface="Wingdings" panose="05000000000000000000" pitchFamily="2" charset="2"/>
              <a:buChar char="Ø"/>
              <a:defRPr/>
            </a:pPr>
            <a:r>
              <a:rPr lang="en-US" b="1" dirty="0">
                <a:latin typeface="Arial" panose="020B0604020202020204" pitchFamily="34" charset="0"/>
                <a:cs typeface="Arial" panose="020B0604020202020204" pitchFamily="34" charset="0"/>
              </a:rPr>
              <a:t>In-situ gels are </a:t>
            </a:r>
            <a:r>
              <a:rPr lang="en-US" b="1" dirty="0" err="1">
                <a:latin typeface="Arial" panose="020B0604020202020204" pitchFamily="34" charset="0"/>
                <a:cs typeface="Arial" panose="020B0604020202020204" pitchFamily="34" charset="0"/>
              </a:rPr>
              <a:t>crosslinked</a:t>
            </a:r>
            <a:r>
              <a:rPr lang="en-US" b="1" dirty="0">
                <a:latin typeface="Arial" panose="020B0604020202020204" pitchFamily="34" charset="0"/>
                <a:cs typeface="Arial" panose="020B0604020202020204" pitchFamily="34" charset="0"/>
              </a:rPr>
              <a:t> polymers.</a:t>
            </a:r>
          </a:p>
          <a:p>
            <a:pPr marL="457200" lvl="1" indent="0">
              <a:buNone/>
              <a:defRPr/>
            </a:pPr>
            <a:endParaRPr lang="en-US" b="1" dirty="0">
              <a:latin typeface="Arial" panose="020B0604020202020204" pitchFamily="34" charset="0"/>
              <a:cs typeface="Arial" panose="020B0604020202020204" pitchFamily="34" charset="0"/>
            </a:endParaRPr>
          </a:p>
          <a:p>
            <a:pPr lvl="1">
              <a:buFont typeface="Wingdings" panose="05000000000000000000" pitchFamily="2" charset="2"/>
              <a:buChar char="Ø"/>
              <a:defRPr/>
            </a:pPr>
            <a:r>
              <a:rPr lang="fy-NL" b="1" dirty="0">
                <a:latin typeface="Arial" panose="020B0604020202020204" pitchFamily="34" charset="0"/>
                <a:cs typeface="Arial" panose="020B0604020202020204" pitchFamily="34" charset="0"/>
              </a:rPr>
              <a:t>The liquid formulation of in-situ gel composition is called  a </a:t>
            </a:r>
            <a:r>
              <a:rPr lang="fy-NL" b="1" i="1" dirty="0">
                <a:latin typeface="Arial" panose="020B0604020202020204" pitchFamily="34" charset="0"/>
                <a:cs typeface="Arial" panose="020B0604020202020204" pitchFamily="34" charset="0"/>
              </a:rPr>
              <a:t>gelant</a:t>
            </a:r>
            <a:r>
              <a:rPr lang="fy-NL" b="1" dirty="0">
                <a:latin typeface="Arial" panose="020B0604020202020204" pitchFamily="34" charset="0"/>
                <a:cs typeface="Arial" panose="020B0604020202020204" pitchFamily="34" charset="0"/>
              </a:rPr>
              <a:t>. </a:t>
            </a:r>
          </a:p>
          <a:p>
            <a:pPr lvl="1">
              <a:buFont typeface="Wingdings" panose="05000000000000000000" pitchFamily="2" charset="2"/>
              <a:buChar char="Ø"/>
              <a:defRPr/>
            </a:pPr>
            <a:endParaRPr lang="fy-NL" b="1" dirty="0">
              <a:latin typeface="Arial" panose="020B0604020202020204" pitchFamily="34" charset="0"/>
              <a:cs typeface="Arial" panose="020B0604020202020204" pitchFamily="34" charset="0"/>
            </a:endParaRPr>
          </a:p>
          <a:p>
            <a:pPr lvl="1">
              <a:buFont typeface="Wingdings" panose="05000000000000000000" pitchFamily="2" charset="2"/>
              <a:buChar char="Ø"/>
              <a:defRPr/>
            </a:pPr>
            <a:r>
              <a:rPr lang="en-US" b="1" dirty="0">
                <a:latin typeface="Arial" panose="020B0604020202020204" pitchFamily="34" charset="0"/>
                <a:cs typeface="Arial" panose="020B0604020202020204" pitchFamily="34" charset="0"/>
              </a:rPr>
              <a:t>The </a:t>
            </a:r>
            <a:r>
              <a:rPr lang="en-US" b="1" dirty="0" err="1">
                <a:latin typeface="Arial" panose="020B0604020202020204" pitchFamily="34" charset="0"/>
                <a:cs typeface="Arial" panose="020B0604020202020204" pitchFamily="34" charset="0"/>
              </a:rPr>
              <a:t>gelant</a:t>
            </a:r>
            <a:r>
              <a:rPr lang="en-US" b="1" dirty="0">
                <a:latin typeface="Arial" panose="020B0604020202020204" pitchFamily="34" charset="0"/>
                <a:cs typeface="Arial" panose="020B0604020202020204" pitchFamily="34" charset="0"/>
              </a:rPr>
              <a:t> is injected into the formation, and the gel forms under reservoir conditions.</a:t>
            </a:r>
            <a:endParaRPr lang="en-US" b="1" dirty="0">
              <a:solidFill>
                <a:srgbClr val="000000"/>
              </a:solidFill>
              <a:latin typeface="Arial" panose="020B0604020202020204" pitchFamily="34" charset="0"/>
              <a:ea typeface="Times New Roman"/>
              <a:cs typeface="Arial" panose="020B0604020202020204" pitchFamily="34" charset="0"/>
            </a:endParaRPr>
          </a:p>
          <a:p>
            <a:pPr lvl="1">
              <a:buFont typeface="Wingdings" panose="05000000000000000000" pitchFamily="2" charset="2"/>
              <a:buChar char="Ø"/>
              <a:defRPr/>
            </a:pPr>
            <a:endParaRPr lang="fy-NL" b="1" dirty="0">
              <a:latin typeface="Arial" panose="020B0604020202020204" pitchFamily="34" charset="0"/>
              <a:cs typeface="Arial" panose="020B0604020202020204" pitchFamily="34" charset="0"/>
            </a:endParaRPr>
          </a:p>
          <a:p>
            <a:pPr lvl="1">
              <a:buFont typeface="Wingdings" panose="05000000000000000000" pitchFamily="2" charset="2"/>
              <a:buChar char="Ø"/>
              <a:defRPr/>
            </a:pPr>
            <a:r>
              <a:rPr lang="fy-NL" b="1" dirty="0">
                <a:latin typeface="Arial" panose="020B0604020202020204" pitchFamily="34" charset="0"/>
                <a:cs typeface="Arial" panose="020B0604020202020204" pitchFamily="34" charset="0"/>
              </a:rPr>
              <a:t>Gel strength can be controlled by  gelant composition and surrounding conditions.</a:t>
            </a:r>
          </a:p>
        </p:txBody>
      </p:sp>
      <p:pic>
        <p:nvPicPr>
          <p:cNvPr id="23556" name="Content Placeholder 3"/>
          <p:cNvPicPr>
            <a:picLocks/>
          </p:cNvPicPr>
          <p:nvPr/>
        </p:nvPicPr>
        <p:blipFill>
          <a:blip r:embed="rId3">
            <a:extLst>
              <a:ext uri="{28A0092B-C50C-407E-A947-70E740481C1C}">
                <a14:useLocalDpi xmlns:a14="http://schemas.microsoft.com/office/drawing/2010/main" val="0"/>
              </a:ext>
            </a:extLst>
          </a:blip>
          <a:srcRect l="29373" t="50717" r="24573" b="20178"/>
          <a:stretch>
            <a:fillRect/>
          </a:stretch>
        </p:blipFill>
        <p:spPr bwMode="auto">
          <a:xfrm>
            <a:off x="7239000" y="985836"/>
            <a:ext cx="4114800" cy="41957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57" name="Rectangle 4"/>
          <p:cNvSpPr>
            <a:spLocks noChangeArrowheads="1"/>
          </p:cNvSpPr>
          <p:nvPr/>
        </p:nvSpPr>
        <p:spPr bwMode="auto">
          <a:xfrm>
            <a:off x="7543800" y="5257801"/>
            <a:ext cx="381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solidFill>
                  <a:srgbClr val="000000"/>
                </a:solidFill>
                <a:cs typeface="Times New Roman" panose="02020603050405020304" pitchFamily="18" charset="0"/>
              </a:rPr>
              <a:t>Gel composition (</a:t>
            </a:r>
            <a:r>
              <a:rPr lang="en-US" altLang="en-US" dirty="0" err="1">
                <a:solidFill>
                  <a:srgbClr val="000000"/>
                </a:solidFill>
                <a:cs typeface="Times New Roman" panose="02020603050405020304" pitchFamily="18" charset="0"/>
              </a:rPr>
              <a:t>Sydansk</a:t>
            </a:r>
            <a:r>
              <a:rPr lang="en-US" altLang="en-US" dirty="0">
                <a:solidFill>
                  <a:srgbClr val="000000"/>
                </a:solidFill>
                <a:cs typeface="Times New Roman" panose="02020603050405020304" pitchFamily="18" charset="0"/>
              </a:rPr>
              <a:t>, 2000)</a:t>
            </a:r>
            <a:endParaRPr lang="en-US" altLang="en-US" dirty="0">
              <a:cs typeface="Times New Roman" panose="02020603050405020304" pitchFamily="18" charset="0"/>
            </a:endParaRPr>
          </a:p>
        </p:txBody>
      </p:sp>
      <p:sp>
        <p:nvSpPr>
          <p:cNvPr id="23558"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B742B8D-09DA-47A6-9442-3B63E2119081}" type="slidenum">
              <a:rPr lang="en-US" altLang="en-US" sz="2000" b="1">
                <a:solidFill>
                  <a:srgbClr val="00B050"/>
                </a:solidFill>
              </a:rPr>
              <a:pPr eaLnBrk="1" hangingPunct="1"/>
              <a:t>6</a:t>
            </a:fld>
            <a:endParaRPr lang="en-US" altLang="en-US" sz="2000" b="1">
              <a:solidFill>
                <a:srgbClr val="00B050"/>
              </a:solidFill>
            </a:endParaRPr>
          </a:p>
        </p:txBody>
      </p:sp>
    </p:spTree>
    <p:extLst>
      <p:ext uri="{BB962C8B-B14F-4D97-AF65-F5344CB8AC3E}">
        <p14:creationId xmlns:p14="http://schemas.microsoft.com/office/powerpoint/2010/main" val="26510014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038" y="246065"/>
            <a:ext cx="8229600" cy="381000"/>
          </a:xfrm>
        </p:spPr>
        <p:txBody>
          <a:bodyPr vert="horz" wrap="square" lIns="91440" tIns="45720" rIns="91440" bIns="45720" numCol="1" rtlCol="0" anchor="t" anchorCtr="0" compatLnSpc="1">
            <a:prstTxWarp prst="textNoShape">
              <a:avLst/>
            </a:prstTxWarp>
            <a:noAutofit/>
          </a:bodyPr>
          <a:lstStyle/>
          <a:p>
            <a:pPr marL="342900" indent="-342900" algn="ctr">
              <a:lnSpc>
                <a:spcPct val="80000"/>
              </a:lnSpc>
              <a:spcBef>
                <a:spcPct val="20000"/>
              </a:spcBef>
              <a:defRPr/>
            </a:pPr>
            <a:r>
              <a:rPr lang="en-US" sz="2800" b="1" dirty="0">
                <a:solidFill>
                  <a:schemeClr val="accent2">
                    <a:lumMod val="75000"/>
                  </a:schemeClr>
                </a:solidFill>
                <a:latin typeface="Arial" panose="020B0604020202020204" pitchFamily="34" charset="0"/>
                <a:ea typeface="+mn-ea"/>
                <a:cs typeface="Arial" panose="020B0604020202020204" pitchFamily="34" charset="0"/>
              </a:rPr>
              <a:t>Types of Gels </a:t>
            </a:r>
            <a:br>
              <a:rPr lang="en-US" sz="2800" b="1" dirty="0">
                <a:solidFill>
                  <a:schemeClr val="accent2">
                    <a:lumMod val="75000"/>
                  </a:schemeClr>
                </a:solidFill>
                <a:latin typeface="Arial" panose="020B0604020202020204" pitchFamily="34" charset="0"/>
                <a:ea typeface="+mn-ea"/>
                <a:cs typeface="Arial" panose="020B0604020202020204" pitchFamily="34" charset="0"/>
              </a:rPr>
            </a:br>
            <a:endParaRPr lang="en-US" sz="2800" b="1" dirty="0">
              <a:solidFill>
                <a:schemeClr val="accent2">
                  <a:lumMod val="75000"/>
                </a:schemeClr>
              </a:solidFill>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12468170"/>
              </p:ext>
            </p:extLst>
          </p:nvPr>
        </p:nvGraphicFramePr>
        <p:xfrm>
          <a:off x="1925638" y="2026921"/>
          <a:ext cx="8747904" cy="4164014"/>
        </p:xfrm>
        <a:graphic>
          <a:graphicData uri="http://schemas.openxmlformats.org/drawingml/2006/table">
            <a:tbl>
              <a:tblPr/>
              <a:tblGrid>
                <a:gridCol w="4337502">
                  <a:extLst>
                    <a:ext uri="{9D8B030D-6E8A-4147-A177-3AD203B41FA5}">
                      <a16:colId xmlns:a16="http://schemas.microsoft.com/office/drawing/2014/main" val="20000"/>
                    </a:ext>
                  </a:extLst>
                </a:gridCol>
                <a:gridCol w="4410402">
                  <a:extLst>
                    <a:ext uri="{9D8B030D-6E8A-4147-A177-3AD203B41FA5}">
                      <a16:colId xmlns:a16="http://schemas.microsoft.com/office/drawing/2014/main" val="20001"/>
                    </a:ext>
                  </a:extLst>
                </a:gridCol>
              </a:tblGrid>
              <a:tr h="420688">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cs typeface="Times New Roman" pitchFamily="18" charset="0"/>
                        </a:rPr>
                        <a:t>Preformed Gel</a:t>
                      </a:r>
                      <a:endParaRPr kumimoji="0" lang="en-US" sz="1800" b="1" i="0" u="none" strike="noStrike" cap="none" normalizeH="0" baseline="0" dirty="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Related Studies</a:t>
                      </a:r>
                      <a:endParaRPr kumimoji="0" lang="en-US" sz="1800" b="1" i="0" u="none" strike="noStrike" cap="none" normalizeH="0" baseline="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2296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cs typeface="Times New Roman" pitchFamily="18" charset="0"/>
                        </a:rPr>
                        <a:t>Performed Particle Gels ,PPG</a:t>
                      </a:r>
                      <a:endParaRPr kumimoji="0" lang="en-US" sz="1800" b="1" i="0" u="none" strike="noStrike" cap="none" normalizeH="0" baseline="0" dirty="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dirty="0" err="1" smtClean="0">
                          <a:ln>
                            <a:noFill/>
                          </a:ln>
                          <a:solidFill>
                            <a:srgbClr val="000000"/>
                          </a:solidFill>
                          <a:effectLst/>
                          <a:latin typeface="Arial" pitchFamily="34" charset="0"/>
                          <a:cs typeface="Times New Roman" pitchFamily="18" charset="0"/>
                        </a:rPr>
                        <a:t>Coste</a:t>
                      </a:r>
                      <a:r>
                        <a:rPr kumimoji="0" lang="en-US" sz="1800" b="1" i="0" u="none" strike="noStrike" cap="none" normalizeH="0" baseline="0" dirty="0" smtClean="0">
                          <a:ln>
                            <a:noFill/>
                          </a:ln>
                          <a:solidFill>
                            <a:srgbClr val="000000"/>
                          </a:solidFill>
                          <a:effectLst/>
                          <a:latin typeface="Arial" pitchFamily="34" charset="0"/>
                          <a:cs typeface="Times New Roman" pitchFamily="18" charset="0"/>
                        </a:rPr>
                        <a:t>, 2000; Bai, 2004, 2007, and 2008.</a:t>
                      </a:r>
                      <a:endParaRPr kumimoji="0" lang="en-US" sz="1800" b="1" i="0" u="none" strike="noStrike" cap="none" normalizeH="0" baseline="0" dirty="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4296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Microgels</a:t>
                      </a:r>
                      <a:endParaRPr kumimoji="0" lang="en-US" sz="1800" b="1" i="0" u="none" strike="noStrike" cap="none" normalizeH="0" baseline="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Chauveteau, 2000 &amp; 2001; Rousseau, 2005; Zaitoun, 2007.</a:t>
                      </a:r>
                      <a:endParaRPr kumimoji="0" lang="en-US" sz="1800" b="1" i="0" u="none" strike="noStrike" cap="none" normalizeH="0" baseline="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42963">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cs typeface="Times New Roman" pitchFamily="18" charset="0"/>
                        </a:rPr>
                        <a:t>pH-sensitive </a:t>
                      </a:r>
                      <a:r>
                        <a:rPr kumimoji="0" lang="en-US" sz="1800" b="1" i="0" u="none" strike="noStrike" cap="none" normalizeH="0" baseline="0" dirty="0" err="1" smtClean="0">
                          <a:ln>
                            <a:noFill/>
                          </a:ln>
                          <a:solidFill>
                            <a:srgbClr val="000000"/>
                          </a:solidFill>
                          <a:effectLst/>
                          <a:latin typeface="Arial" pitchFamily="34" charset="0"/>
                          <a:cs typeface="Times New Roman" pitchFamily="18" charset="0"/>
                        </a:rPr>
                        <a:t>Crosslinked</a:t>
                      </a:r>
                      <a:r>
                        <a:rPr kumimoji="0" lang="en-US" sz="1800" b="1" i="0" u="none" strike="noStrike" cap="none" normalizeH="0" baseline="0" dirty="0" smtClean="0">
                          <a:ln>
                            <a:noFill/>
                          </a:ln>
                          <a:solidFill>
                            <a:srgbClr val="000000"/>
                          </a:solidFill>
                          <a:effectLst/>
                          <a:latin typeface="Arial" pitchFamily="34" charset="0"/>
                          <a:cs typeface="Times New Roman" pitchFamily="18" charset="0"/>
                        </a:rPr>
                        <a:t> Polymers</a:t>
                      </a:r>
                      <a:endParaRPr kumimoji="0" lang="en-US" sz="1800" b="1" i="0" u="none" strike="noStrike" cap="none" normalizeH="0" baseline="0" dirty="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Al-Anazi, 2002; Huh, 2005; Beson, 2007; Choi &amp; Shrman, 2009.</a:t>
                      </a:r>
                      <a:endParaRPr kumimoji="0" lang="en-US" sz="1800" b="1" i="0" u="none" strike="noStrike" cap="none" normalizeH="0" baseline="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34440">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cs typeface="Times New Roman" pitchFamily="18" charset="0"/>
                        </a:rPr>
                        <a:t>Bright Water</a:t>
                      </a:r>
                      <a:r>
                        <a:rPr kumimoji="0" lang="en-US" sz="1800" b="1" i="0" u="none" strike="noStrike" cap="none" normalizeH="0" baseline="30000" smtClean="0">
                          <a:ln>
                            <a:noFill/>
                          </a:ln>
                          <a:solidFill>
                            <a:srgbClr val="000000"/>
                          </a:solidFill>
                          <a:effectLst/>
                          <a:latin typeface="Arial" pitchFamily="34" charset="0"/>
                          <a:cs typeface="Times New Roman" pitchFamily="18" charset="0"/>
                        </a:rPr>
                        <a:t>R</a:t>
                      </a:r>
                      <a:endParaRPr kumimoji="0" lang="en-US" sz="1800" b="1" i="0" u="none" strike="noStrike" cap="none" normalizeH="0" baseline="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cs typeface="Times New Roman" pitchFamily="18" charset="0"/>
                        </a:rPr>
                        <a:t>Pritchett, 2003; Frampton, 2004 </a:t>
                      </a:r>
                      <a:r>
                        <a:rPr kumimoji="0" lang="en-US" sz="1800" b="1" i="0" u="none" strike="noStrike" cap="none" normalizeH="0" baseline="0" dirty="0" err="1" smtClean="0">
                          <a:ln>
                            <a:noFill/>
                          </a:ln>
                          <a:solidFill>
                            <a:srgbClr val="000000"/>
                          </a:solidFill>
                          <a:effectLst/>
                          <a:latin typeface="Arial" pitchFamily="34" charset="0"/>
                          <a:cs typeface="Times New Roman" pitchFamily="18" charset="0"/>
                        </a:rPr>
                        <a:t>Roussennac</a:t>
                      </a:r>
                      <a:r>
                        <a:rPr kumimoji="0" lang="en-US" sz="1800" b="1" i="0" u="none" strike="noStrike" cap="none" normalizeH="0" baseline="0" dirty="0" smtClean="0">
                          <a:ln>
                            <a:noFill/>
                          </a:ln>
                          <a:solidFill>
                            <a:srgbClr val="000000"/>
                          </a:solidFill>
                          <a:effectLst/>
                          <a:latin typeface="Arial" pitchFamily="34" charset="0"/>
                          <a:cs typeface="Times New Roman" pitchFamily="18" charset="0"/>
                        </a:rPr>
                        <a:t> &amp; </a:t>
                      </a:r>
                      <a:r>
                        <a:rPr kumimoji="0" lang="en-US" sz="1800" b="1" i="0" u="none" strike="noStrike" cap="none" normalizeH="0" baseline="0" dirty="0" err="1" smtClean="0">
                          <a:ln>
                            <a:noFill/>
                          </a:ln>
                          <a:solidFill>
                            <a:srgbClr val="000000"/>
                          </a:solidFill>
                          <a:effectLst/>
                          <a:latin typeface="Arial" pitchFamily="34" charset="0"/>
                          <a:cs typeface="Times New Roman" pitchFamily="18" charset="0"/>
                        </a:rPr>
                        <a:t>Toschi</a:t>
                      </a:r>
                      <a:r>
                        <a:rPr kumimoji="0" lang="en-US" sz="1800" b="1" i="0" u="none" strike="noStrike" cap="none" normalizeH="0" baseline="0" dirty="0" smtClean="0">
                          <a:ln>
                            <a:noFill/>
                          </a:ln>
                          <a:solidFill>
                            <a:srgbClr val="000000"/>
                          </a:solidFill>
                          <a:effectLst/>
                          <a:latin typeface="Arial" pitchFamily="34" charset="0"/>
                          <a:cs typeface="Times New Roman" pitchFamily="18" charset="0"/>
                        </a:rPr>
                        <a:t> </a:t>
                      </a:r>
                      <a:r>
                        <a:rPr kumimoji="0" lang="en-US" sz="1800" b="1" i="0" u="none" strike="noStrike" cap="none" normalizeH="0" baseline="0" dirty="0" smtClean="0">
                          <a:ln>
                            <a:noFill/>
                          </a:ln>
                          <a:solidFill>
                            <a:schemeClr val="tx1"/>
                          </a:solidFill>
                          <a:effectLst/>
                          <a:latin typeface="Arial" pitchFamily="34" charset="0"/>
                          <a:cs typeface="Times New Roman" pitchFamily="18" charset="0"/>
                        </a:rPr>
                        <a:t>2010;</a:t>
                      </a:r>
                      <a:r>
                        <a:rPr kumimoji="0" lang="en-US" sz="1800" b="1" i="0" u="none" strike="noStrike" cap="none" normalizeH="0" baseline="0" dirty="0" smtClean="0">
                          <a:ln>
                            <a:noFill/>
                          </a:ln>
                          <a:solidFill>
                            <a:schemeClr val="tx1"/>
                          </a:solidFill>
                          <a:effectLst/>
                          <a:latin typeface="Arial" pitchFamily="34" charset="0"/>
                          <a:cs typeface="Arial" pitchFamily="34" charset="0"/>
                        </a:rPr>
                        <a:t> </a:t>
                      </a:r>
                      <a:r>
                        <a:rPr kumimoji="0" lang="en-US" sz="1800" b="1" i="0" u="none" strike="noStrike" cap="none" normalizeH="0" baseline="0" dirty="0" err="1" smtClean="0">
                          <a:ln>
                            <a:noFill/>
                          </a:ln>
                          <a:solidFill>
                            <a:schemeClr val="tx1"/>
                          </a:solidFill>
                          <a:effectLst/>
                          <a:latin typeface="Arial" pitchFamily="34" charset="0"/>
                          <a:cs typeface="Arial" pitchFamily="34" charset="0"/>
                        </a:rPr>
                        <a:t>Ghaddab</a:t>
                      </a:r>
                      <a:r>
                        <a:rPr kumimoji="0" lang="en-US" sz="1800" b="1" i="0" u="none" strike="noStrike" cap="none" normalizeH="0" baseline="0" dirty="0" smtClean="0">
                          <a:ln>
                            <a:noFill/>
                          </a:ln>
                          <a:solidFill>
                            <a:schemeClr val="tx1"/>
                          </a:solidFill>
                          <a:effectLst/>
                          <a:latin typeface="Arial" pitchFamily="34" charset="0"/>
                          <a:cs typeface="Arial" pitchFamily="34" charset="0"/>
                        </a:rPr>
                        <a:t> 2010; </a:t>
                      </a:r>
                      <a:r>
                        <a:rPr kumimoji="0" lang="en-US" sz="1800" b="1" i="0" u="none" strike="noStrike" cap="none" normalizeH="0" baseline="0" dirty="0" smtClean="0">
                          <a:ln>
                            <a:noFill/>
                          </a:ln>
                          <a:solidFill>
                            <a:schemeClr val="tx1"/>
                          </a:solidFill>
                          <a:effectLst/>
                          <a:latin typeface="Arial" pitchFamily="34" charset="0"/>
                          <a:cs typeface="Times New Roman" pitchFamily="18" charset="0"/>
                        </a:rPr>
                        <a:t> </a:t>
                      </a:r>
                      <a:r>
                        <a:rPr kumimoji="0" lang="en-US" sz="1800" b="1" i="0" u="none" strike="noStrike" cap="none" normalizeH="0" baseline="0" dirty="0" err="1" smtClean="0">
                          <a:ln>
                            <a:noFill/>
                          </a:ln>
                          <a:solidFill>
                            <a:schemeClr val="tx1"/>
                          </a:solidFill>
                          <a:effectLst/>
                          <a:latin typeface="Arial" pitchFamily="34" charset="0"/>
                          <a:cs typeface="Arial" pitchFamily="34" charset="0"/>
                        </a:rPr>
                        <a:t>Mustoni</a:t>
                      </a:r>
                      <a:r>
                        <a:rPr kumimoji="0" lang="en-US" sz="1800" b="1" i="0" u="none" strike="noStrike" cap="none" normalizeH="0" baseline="0" dirty="0" smtClean="0">
                          <a:ln>
                            <a:noFill/>
                          </a:ln>
                          <a:solidFill>
                            <a:schemeClr val="tx1"/>
                          </a:solidFill>
                          <a:effectLst/>
                          <a:latin typeface="Arial" pitchFamily="34" charset="0"/>
                          <a:cs typeface="Arial" pitchFamily="34" charset="0"/>
                        </a:rPr>
                        <a:t>  2012.</a:t>
                      </a:r>
                      <a:endParaRPr kumimoji="0" lang="en-US" sz="1800" b="1" i="0" u="none" strike="noStrike" cap="none" normalizeH="0" baseline="0" dirty="0" smtClean="0">
                        <a:ln>
                          <a:noFill/>
                        </a:ln>
                        <a:solidFill>
                          <a:schemeClr val="tx1"/>
                        </a:solidFill>
                        <a:effectLst/>
                        <a:latin typeface="Arial" pitchFamily="34" charset="0"/>
                        <a:cs typeface="Times New Roman" pitchFamily="18" charset="0"/>
                      </a:endParaRPr>
                    </a:p>
                  </a:txBody>
                  <a:tcPr marL="68212" marR="6821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 name="Rectangle 2"/>
          <p:cNvSpPr/>
          <p:nvPr/>
        </p:nvSpPr>
        <p:spPr>
          <a:xfrm>
            <a:off x="1530350" y="685800"/>
            <a:ext cx="6699250" cy="461665"/>
          </a:xfrm>
          <a:prstGeom prst="rect">
            <a:avLst/>
          </a:prstGeom>
        </p:spPr>
        <p:txBody>
          <a:bodyPr>
            <a:spAutoFit/>
          </a:bodyPr>
          <a:lstStyle/>
          <a:p>
            <a:pPr>
              <a:buClr>
                <a:schemeClr val="accent2"/>
              </a:buClr>
              <a:defRPr/>
            </a:pPr>
            <a:r>
              <a:rPr lang="en-US" sz="2000" b="1" kern="0" dirty="0">
                <a:solidFill>
                  <a:srgbClr val="0070C0"/>
                </a:solidFill>
                <a:latin typeface="Arial"/>
                <a:ea typeface="+mj-ea"/>
                <a:cs typeface="Times New Roman" pitchFamily="18" charset="0"/>
              </a:rPr>
              <a:t> </a:t>
            </a:r>
            <a:r>
              <a:rPr lang="en-US" sz="2400" b="1" kern="0" dirty="0">
                <a:solidFill>
                  <a:srgbClr val="0070C0"/>
                </a:solidFill>
                <a:latin typeface="Arial"/>
                <a:ea typeface="+mj-ea"/>
                <a:cs typeface="Times New Roman" pitchFamily="18" charset="0"/>
              </a:rPr>
              <a:t>2- Preformed Gels :  </a:t>
            </a:r>
            <a:endParaRPr lang="en-US" sz="2400" dirty="0">
              <a:solidFill>
                <a:srgbClr val="0070C0"/>
              </a:solidFill>
              <a:latin typeface="Arial" charset="0"/>
              <a:cs typeface="Arial" charset="0"/>
            </a:endParaRPr>
          </a:p>
        </p:txBody>
      </p:sp>
      <p:sp>
        <p:nvSpPr>
          <p:cNvPr id="2460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491683-9423-41A1-80EE-0E22CB1BC693}" type="slidenum">
              <a:rPr lang="en-US" altLang="en-US" sz="2000" b="1">
                <a:solidFill>
                  <a:srgbClr val="00B050"/>
                </a:solidFill>
              </a:rPr>
              <a:pPr eaLnBrk="1" hangingPunct="1"/>
              <a:t>7</a:t>
            </a:fld>
            <a:endParaRPr lang="en-US" altLang="en-US" sz="2000" b="1">
              <a:solidFill>
                <a:srgbClr val="00B050"/>
              </a:solidFill>
            </a:endParaRPr>
          </a:p>
        </p:txBody>
      </p:sp>
      <p:sp>
        <p:nvSpPr>
          <p:cNvPr id="5" name="Rectangle 4"/>
          <p:cNvSpPr/>
          <p:nvPr/>
        </p:nvSpPr>
        <p:spPr>
          <a:xfrm>
            <a:off x="3810001" y="1250950"/>
            <a:ext cx="5684569" cy="461665"/>
          </a:xfrm>
          <a:prstGeom prst="rect">
            <a:avLst/>
          </a:prstGeom>
        </p:spPr>
        <p:txBody>
          <a:bodyPr wrap="none">
            <a:spAutoFit/>
          </a:bodyPr>
          <a:lstStyle/>
          <a:p>
            <a:pPr>
              <a:defRPr/>
            </a:pPr>
            <a:r>
              <a:rPr lang="en-US" sz="2400" b="1" u="sng" kern="0" dirty="0">
                <a:latin typeface="Arial"/>
                <a:cs typeface="Times New Roman" pitchFamily="18" charset="0"/>
              </a:rPr>
              <a:t>Various Gels Used in the Oil Industry </a:t>
            </a:r>
            <a:endParaRPr lang="en-US" sz="2400" u="sng" dirty="0"/>
          </a:p>
        </p:txBody>
      </p:sp>
    </p:spTree>
    <p:extLst>
      <p:ext uri="{BB962C8B-B14F-4D97-AF65-F5344CB8AC3E}">
        <p14:creationId xmlns:p14="http://schemas.microsoft.com/office/powerpoint/2010/main" val="41113154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57200"/>
            <a:ext cx="8077200" cy="457200"/>
          </a:xfrm>
        </p:spPr>
        <p:txBody>
          <a:bodyPr vert="horz" wrap="square" lIns="91440" tIns="45720" rIns="91440" bIns="45720" numCol="1" rtlCol="0" anchor="t" anchorCtr="0" compatLnSpc="1">
            <a:prstTxWarp prst="textNoShape">
              <a:avLst/>
            </a:prstTxWarp>
            <a:noAutofit/>
          </a:bodyPr>
          <a:lstStyle/>
          <a:p>
            <a:pPr>
              <a:defRPr/>
            </a:pPr>
            <a:r>
              <a:rPr lang="en-US" sz="2000" u="sng"/>
              <a:t/>
            </a:r>
            <a:br>
              <a:rPr lang="en-US" sz="2000" u="sng"/>
            </a:br>
            <a:endParaRPr lang="en-US" sz="2000" u="sng"/>
          </a:p>
        </p:txBody>
      </p:sp>
      <p:sp>
        <p:nvSpPr>
          <p:cNvPr id="3" name="Content Placeholder 2"/>
          <p:cNvSpPr>
            <a:spLocks noGrp="1"/>
          </p:cNvSpPr>
          <p:nvPr>
            <p:ph idx="1"/>
          </p:nvPr>
        </p:nvSpPr>
        <p:spPr>
          <a:xfrm>
            <a:off x="299258" y="152400"/>
            <a:ext cx="11338560" cy="6172200"/>
          </a:xfrm>
        </p:spPr>
        <p:txBody>
          <a:bodyPr vert="horz" wrap="square" lIns="91440" tIns="45720" rIns="91440" bIns="45720" numCol="1" rtlCol="0" anchor="t" anchorCtr="0" compatLnSpc="1">
            <a:prstTxWarp prst="textNoShape">
              <a:avLst/>
            </a:prstTxWarp>
            <a:normAutofit/>
          </a:bodyPr>
          <a:lstStyle/>
          <a:p>
            <a:pPr algn="ctr">
              <a:lnSpc>
                <a:spcPct val="80000"/>
              </a:lnSpc>
              <a:buFont typeface="Wingdings" panose="05000000000000000000" pitchFamily="2" charset="2"/>
              <a:buNone/>
              <a:defRPr/>
            </a:pPr>
            <a:r>
              <a:rPr lang="en-US" sz="2000" u="sng" dirty="0">
                <a:solidFill>
                  <a:schemeClr val="tx2"/>
                </a:solidFill>
              </a:rPr>
              <a:t/>
            </a:r>
            <a:br>
              <a:rPr lang="en-US" sz="2000" u="sng" dirty="0">
                <a:solidFill>
                  <a:schemeClr val="tx2"/>
                </a:solidFill>
              </a:rPr>
            </a:br>
            <a:r>
              <a:rPr lang="en-US" b="1" dirty="0">
                <a:solidFill>
                  <a:schemeClr val="accent2">
                    <a:lumMod val="75000"/>
                  </a:schemeClr>
                </a:solidFill>
                <a:latin typeface="Arial" panose="020B0604020202020204" pitchFamily="34" charset="0"/>
                <a:cs typeface="Arial" panose="020B0604020202020204" pitchFamily="34" charset="0"/>
              </a:rPr>
              <a:t>Preformed Particle Gels (PPGs) </a:t>
            </a:r>
          </a:p>
          <a:p>
            <a:pPr>
              <a:lnSpc>
                <a:spcPct val="80000"/>
              </a:lnSpc>
              <a:buFont typeface="Wingdings" panose="05000000000000000000" pitchFamily="2" charset="2"/>
              <a:buNone/>
              <a:defRPr/>
            </a:pPr>
            <a:endParaRPr lang="en-US" sz="1800" b="1" u="sng" dirty="0">
              <a:cs typeface="Times New Roman" pitchFamily="18" charset="0"/>
            </a:endParaRPr>
          </a:p>
          <a:p>
            <a:pPr lvl="1" algn="just">
              <a:lnSpc>
                <a:spcPct val="80000"/>
              </a:lnSpc>
              <a:buFont typeface="Wingdings" panose="05000000000000000000" pitchFamily="2" charset="2"/>
              <a:buChar char="Ø"/>
              <a:defRPr/>
            </a:pPr>
            <a:r>
              <a:rPr lang="en-US" b="1" dirty="0">
                <a:latin typeface="Arial" panose="020B0604020202020204" pitchFamily="34" charset="0"/>
                <a:cs typeface="Arial" panose="020B0604020202020204" pitchFamily="34" charset="0"/>
              </a:rPr>
              <a:t>PPGs are a dried </a:t>
            </a:r>
            <a:r>
              <a:rPr lang="en-US" b="1" dirty="0" err="1">
                <a:latin typeface="Arial" panose="020B0604020202020204" pitchFamily="34" charset="0"/>
                <a:cs typeface="Arial" panose="020B0604020202020204" pitchFamily="34" charset="0"/>
              </a:rPr>
              <a:t>crosslinked</a:t>
            </a:r>
            <a:r>
              <a:rPr lang="en-US" b="1" dirty="0">
                <a:latin typeface="Arial" panose="020B0604020202020204" pitchFamily="34" charset="0"/>
                <a:cs typeface="Arial" panose="020B0604020202020204" pitchFamily="34" charset="0"/>
              </a:rPr>
              <a:t> polyacrylamide powder. </a:t>
            </a:r>
          </a:p>
          <a:p>
            <a:pPr algn="just">
              <a:lnSpc>
                <a:spcPct val="80000"/>
              </a:lnSpc>
              <a:buFont typeface="Wingdings" panose="05000000000000000000" pitchFamily="2" charset="2"/>
              <a:buChar char="Ø"/>
              <a:defRPr/>
            </a:pPr>
            <a:endParaRPr lang="en-US" sz="2400" b="1" dirty="0">
              <a:latin typeface="Arial" panose="020B0604020202020204" pitchFamily="34" charset="0"/>
              <a:cs typeface="Arial" panose="020B0604020202020204" pitchFamily="34" charset="0"/>
            </a:endParaRPr>
          </a:p>
          <a:p>
            <a:pPr lvl="1" algn="just">
              <a:lnSpc>
                <a:spcPct val="80000"/>
              </a:lnSpc>
              <a:buFont typeface="Wingdings" panose="05000000000000000000" pitchFamily="2" charset="2"/>
              <a:buChar char="Ø"/>
              <a:defRPr/>
            </a:pPr>
            <a:r>
              <a:rPr lang="en-US" b="1" dirty="0">
                <a:latin typeface="Arial" panose="020B0604020202020204" pitchFamily="34" charset="0"/>
                <a:cs typeface="Arial" panose="020B0604020202020204" pitchFamily="34" charset="0"/>
              </a:rPr>
              <a:t>The gel forms in surface facilities before injecting into reservoirs.</a:t>
            </a:r>
          </a:p>
          <a:p>
            <a:pPr lvl="1" algn="just">
              <a:lnSpc>
                <a:spcPct val="80000"/>
              </a:lnSpc>
              <a:buFont typeface="Wingdings" panose="05000000000000000000" pitchFamily="2" charset="2"/>
              <a:buChar char="Ø"/>
              <a:defRPr/>
            </a:pPr>
            <a:endParaRPr lang="en-US" b="1" dirty="0">
              <a:latin typeface="Arial" panose="020B0604020202020204" pitchFamily="34" charset="0"/>
              <a:cs typeface="Arial" panose="020B0604020202020204" pitchFamily="34" charset="0"/>
            </a:endParaRPr>
          </a:p>
          <a:p>
            <a:pPr lvl="1" algn="just">
              <a:lnSpc>
                <a:spcPct val="80000"/>
              </a:lnSpc>
              <a:buFont typeface="Wingdings" panose="05000000000000000000" pitchFamily="2" charset="2"/>
              <a:buChar char="Ø"/>
              <a:defRPr/>
            </a:pPr>
            <a:r>
              <a:rPr lang="en-US" b="1" dirty="0">
                <a:latin typeface="Arial" panose="020B0604020202020204" pitchFamily="34" charset="0"/>
                <a:cs typeface="Arial" panose="020B0604020202020204" pitchFamily="34" charset="0"/>
              </a:rPr>
              <a:t>PPG particle size is adjustable from a scale of micrometers to millimeters. </a:t>
            </a:r>
          </a:p>
          <a:p>
            <a:pPr algn="just">
              <a:lnSpc>
                <a:spcPct val="80000"/>
              </a:lnSpc>
              <a:buFont typeface="Wingdings" panose="05000000000000000000" pitchFamily="2" charset="2"/>
              <a:buChar char="Ø"/>
              <a:defRPr/>
            </a:pPr>
            <a:endParaRPr lang="en-US" sz="2400" b="1" dirty="0">
              <a:latin typeface="Arial" panose="020B0604020202020204" pitchFamily="34" charset="0"/>
              <a:cs typeface="Arial" panose="020B0604020202020204" pitchFamily="34" charset="0"/>
            </a:endParaRPr>
          </a:p>
          <a:p>
            <a:pPr lvl="1" algn="just">
              <a:lnSpc>
                <a:spcPct val="80000"/>
              </a:lnSpc>
              <a:buFont typeface="Wingdings" panose="05000000000000000000" pitchFamily="2" charset="2"/>
              <a:buChar char="Ø"/>
              <a:defRPr/>
            </a:pPr>
            <a:r>
              <a:rPr lang="en-US" b="1" dirty="0">
                <a:latin typeface="Arial" panose="020B0604020202020204" pitchFamily="34" charset="0"/>
                <a:cs typeface="Arial" panose="020B0604020202020204" pitchFamily="34" charset="0"/>
              </a:rPr>
              <a:t>Particles have a swelling ratio of 10-200 times the original volume. </a:t>
            </a:r>
          </a:p>
          <a:p>
            <a:pPr lvl="1" algn="just">
              <a:lnSpc>
                <a:spcPct val="80000"/>
              </a:lnSpc>
              <a:buFont typeface="Wingdings" panose="05000000000000000000" pitchFamily="2" charset="2"/>
              <a:buChar char="Ø"/>
              <a:defRPr/>
            </a:pPr>
            <a:endParaRPr lang="en-US" b="1" dirty="0">
              <a:latin typeface="Arial" panose="020B0604020202020204" pitchFamily="34" charset="0"/>
              <a:cs typeface="Arial" panose="020B0604020202020204" pitchFamily="34" charset="0"/>
            </a:endParaRPr>
          </a:p>
          <a:p>
            <a:pPr lvl="1" algn="just">
              <a:lnSpc>
                <a:spcPct val="80000"/>
              </a:lnSpc>
              <a:buFont typeface="Wingdings" panose="05000000000000000000" pitchFamily="2" charset="2"/>
              <a:buChar char="Ø"/>
              <a:defRPr/>
            </a:pPr>
            <a:r>
              <a:rPr lang="en-US" b="1" dirty="0">
                <a:latin typeface="Arial" panose="020B0604020202020204" pitchFamily="34" charset="0"/>
                <a:cs typeface="Arial" panose="020B0604020202020204" pitchFamily="34" charset="0"/>
              </a:rPr>
              <a:t>PPGs are resistant to temperature up to 110 ºc.</a:t>
            </a:r>
          </a:p>
          <a:p>
            <a:pPr lvl="1" algn="just">
              <a:lnSpc>
                <a:spcPct val="80000"/>
              </a:lnSpc>
              <a:buFont typeface="Wingdings" panose="05000000000000000000" pitchFamily="2" charset="2"/>
              <a:buChar char="Ø"/>
              <a:defRPr/>
            </a:pPr>
            <a:endParaRPr lang="en-US" b="1" dirty="0">
              <a:latin typeface="Arial" panose="020B0604020202020204" pitchFamily="34" charset="0"/>
              <a:cs typeface="Arial" panose="020B0604020202020204" pitchFamily="34" charset="0"/>
            </a:endParaRPr>
          </a:p>
          <a:p>
            <a:pPr lvl="1" algn="just">
              <a:lnSpc>
                <a:spcPct val="80000"/>
              </a:lnSpc>
              <a:buFont typeface="Wingdings" panose="05000000000000000000" pitchFamily="2" charset="2"/>
              <a:buChar char="Ø"/>
              <a:defRPr/>
            </a:pPr>
            <a:r>
              <a:rPr lang="en-US" b="1" dirty="0">
                <a:latin typeface="Arial" panose="020B0604020202020204" pitchFamily="34" charset="0"/>
                <a:cs typeface="Arial" panose="020B0604020202020204" pitchFamily="34" charset="0"/>
              </a:rPr>
              <a:t>PPGs  can overcome some  drawbacks of in-situ gelation systems.</a:t>
            </a:r>
          </a:p>
          <a:p>
            <a:pPr>
              <a:lnSpc>
                <a:spcPct val="80000"/>
              </a:lnSpc>
              <a:defRPr/>
            </a:pPr>
            <a:endParaRPr lang="en-US" sz="1800" b="1" dirty="0">
              <a:latin typeface="Times New Roman" pitchFamily="18" charset="0"/>
              <a:cs typeface="Times New Roman" pitchFamily="18" charset="0"/>
            </a:endParaRPr>
          </a:p>
          <a:p>
            <a:pPr>
              <a:lnSpc>
                <a:spcPct val="80000"/>
              </a:lnSpc>
              <a:defRPr/>
            </a:pPr>
            <a:endParaRPr lang="en-US" sz="1600" dirty="0">
              <a:solidFill>
                <a:srgbClr val="FF0000"/>
              </a:solidFill>
              <a:latin typeface="Times New Roman" pitchFamily="18" charset="0"/>
              <a:cs typeface="Times New Roman" pitchFamily="18" charset="0"/>
            </a:endParaRPr>
          </a:p>
          <a:p>
            <a:pPr>
              <a:lnSpc>
                <a:spcPct val="80000"/>
              </a:lnSpc>
              <a:defRPr/>
            </a:pPr>
            <a:endParaRPr lang="en-US" sz="1400" dirty="0"/>
          </a:p>
        </p:txBody>
      </p:sp>
      <p:sp>
        <p:nvSpPr>
          <p:cNvPr id="2560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8DF68C-3CC5-4169-A70B-DC572DCE6B10}" type="slidenum">
              <a:rPr lang="en-US" altLang="en-US" sz="2000" b="1">
                <a:solidFill>
                  <a:srgbClr val="00B050"/>
                </a:solidFill>
              </a:rPr>
              <a:pPr eaLnBrk="1" hangingPunct="1"/>
              <a:t>8</a:t>
            </a:fld>
            <a:endParaRPr lang="en-US" altLang="en-US" sz="2000" b="1">
              <a:solidFill>
                <a:srgbClr val="00B050"/>
              </a:solidFill>
            </a:endParaRPr>
          </a:p>
        </p:txBody>
      </p:sp>
    </p:spTree>
    <p:extLst>
      <p:ext uri="{BB962C8B-B14F-4D97-AF65-F5344CB8AC3E}">
        <p14:creationId xmlns:p14="http://schemas.microsoft.com/office/powerpoint/2010/main" val="822781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022" y="304800"/>
            <a:ext cx="10681854" cy="6324600"/>
          </a:xfrm>
        </p:spPr>
        <p:txBody>
          <a:bodyPr vert="horz" wrap="square" lIns="91440" tIns="45720" rIns="91440" bIns="45720" numCol="1" rtlCol="0" anchor="t" anchorCtr="0" compatLnSpc="1">
            <a:prstTxWarp prst="textNoShape">
              <a:avLst/>
            </a:prstTxWarp>
            <a:normAutofit/>
          </a:bodyPr>
          <a:lstStyle/>
          <a:p>
            <a:pPr algn="ctr">
              <a:buFont typeface="Wingdings" panose="05000000000000000000" pitchFamily="2" charset="2"/>
              <a:buNone/>
              <a:defRPr/>
            </a:pPr>
            <a:r>
              <a:rPr lang="en-US" b="1" dirty="0">
                <a:solidFill>
                  <a:schemeClr val="accent2">
                    <a:lumMod val="75000"/>
                  </a:schemeClr>
                </a:solidFill>
                <a:latin typeface="Arial" panose="020B0604020202020204" pitchFamily="34" charset="0"/>
                <a:cs typeface="Arial" panose="020B0604020202020204" pitchFamily="34" charset="0"/>
              </a:rPr>
              <a:t>Previous work </a:t>
            </a:r>
          </a:p>
          <a:p>
            <a:pPr algn="ctr">
              <a:buFont typeface="Wingdings" panose="05000000000000000000" pitchFamily="2" charset="2"/>
              <a:buNone/>
              <a:defRPr/>
            </a:pPr>
            <a:endParaRPr lang="en-US" sz="2000" b="1" u="sng" dirty="0">
              <a:cs typeface="Times New Roman" pitchFamily="18" charset="0"/>
            </a:endParaRPr>
          </a:p>
          <a:p>
            <a:pPr marL="0" indent="0">
              <a:buNone/>
              <a:defRPr/>
            </a:pPr>
            <a:r>
              <a:rPr lang="en-US" sz="2000" b="1" dirty="0">
                <a:solidFill>
                  <a:srgbClr val="0070C0"/>
                </a:solidFill>
                <a:latin typeface="Arial" panose="020B0604020202020204" pitchFamily="34" charset="0"/>
                <a:cs typeface="Arial" panose="020B0604020202020204" pitchFamily="34" charset="0"/>
              </a:rPr>
              <a:t>1- </a:t>
            </a:r>
            <a:r>
              <a:rPr lang="en-US" sz="2000" b="1" dirty="0" err="1">
                <a:solidFill>
                  <a:srgbClr val="0070C0"/>
                </a:solidFill>
                <a:latin typeface="Arial" panose="020B0604020202020204" pitchFamily="34" charset="0"/>
                <a:cs typeface="Arial" panose="020B0604020202020204" pitchFamily="34" charset="0"/>
              </a:rPr>
              <a:t>Seright</a:t>
            </a:r>
            <a:r>
              <a:rPr lang="en-US" sz="2000" b="1" dirty="0">
                <a:solidFill>
                  <a:srgbClr val="0070C0"/>
                </a:solidFill>
                <a:latin typeface="Arial" panose="020B0604020202020204" pitchFamily="34" charset="0"/>
                <a:cs typeface="Arial" panose="020B0604020202020204" pitchFamily="34" charset="0"/>
              </a:rPr>
              <a:t> et al. (1999) studied the propagation of gel through open fractures. </a:t>
            </a:r>
          </a:p>
          <a:p>
            <a:pPr>
              <a:buFont typeface="Wingdings" panose="05000000000000000000" pitchFamily="2" charset="2"/>
              <a:buNone/>
              <a:defRPr/>
            </a:pPr>
            <a:endParaRPr lang="en-US" sz="2000" b="1" dirty="0">
              <a:latin typeface="Arial" panose="020B0604020202020204" pitchFamily="34" charset="0"/>
              <a:cs typeface="Arial" panose="020B0604020202020204" pitchFamily="34" charset="0"/>
            </a:endParaRPr>
          </a:p>
          <a:p>
            <a:pPr lvl="1">
              <a:buFont typeface="Wingdings" panose="05000000000000000000" pitchFamily="2" charset="2"/>
              <a:buChar char="Ø"/>
              <a:defRPr/>
            </a:pPr>
            <a:r>
              <a:rPr lang="en-US" sz="2000" b="1" dirty="0">
                <a:latin typeface="Arial" panose="020B0604020202020204" pitchFamily="34" charset="0"/>
                <a:cs typeface="Arial" panose="020B0604020202020204" pitchFamily="34" charset="0"/>
              </a:rPr>
              <a:t>They used Berea sandstone core,  fractured along the length of the core.</a:t>
            </a:r>
          </a:p>
          <a:p>
            <a:pPr>
              <a:buFont typeface="Wingdings" panose="05000000000000000000" pitchFamily="2" charset="2"/>
              <a:buChar char="Ø"/>
              <a:defRPr/>
            </a:pPr>
            <a:endParaRPr lang="en-US" sz="2000" b="1" dirty="0">
              <a:latin typeface="Arial" panose="020B0604020202020204" pitchFamily="34" charset="0"/>
              <a:cs typeface="Arial" panose="020B0604020202020204" pitchFamily="34" charset="0"/>
            </a:endParaRPr>
          </a:p>
          <a:p>
            <a:pPr lvl="1">
              <a:buFont typeface="Wingdings" panose="05000000000000000000" pitchFamily="2" charset="2"/>
              <a:buChar char="Ø"/>
              <a:defRPr/>
            </a:pPr>
            <a:r>
              <a:rPr lang="en-US" sz="2000" b="1" dirty="0">
                <a:latin typeface="Arial" panose="020B0604020202020204" pitchFamily="34" charset="0"/>
                <a:cs typeface="Arial" panose="020B0604020202020204" pitchFamily="34" charset="0"/>
              </a:rPr>
              <a:t>Various gauges to measure pressures along the fracture. </a:t>
            </a:r>
          </a:p>
          <a:p>
            <a:pPr>
              <a:buFont typeface="Wingdings" panose="05000000000000000000" pitchFamily="2" charset="2"/>
              <a:buChar char="Ø"/>
              <a:defRPr/>
            </a:pPr>
            <a:endParaRPr lang="en-US" sz="2000" b="1" dirty="0">
              <a:latin typeface="Arial" panose="020B0604020202020204" pitchFamily="34" charset="0"/>
              <a:cs typeface="Arial" panose="020B0604020202020204" pitchFamily="34" charset="0"/>
            </a:endParaRPr>
          </a:p>
          <a:p>
            <a:pPr lvl="1">
              <a:buFont typeface="Wingdings" panose="05000000000000000000" pitchFamily="2" charset="2"/>
              <a:buChar char="Ø"/>
              <a:defRPr/>
            </a:pPr>
            <a:r>
              <a:rPr lang="en-US" sz="2000" b="1" dirty="0">
                <a:latin typeface="Arial" panose="020B0604020202020204" pitchFamily="34" charset="0"/>
                <a:cs typeface="Arial" panose="020B0604020202020204" pitchFamily="34" charset="0"/>
              </a:rPr>
              <a:t>Their results can be used to identify the best gels for various fractures</a:t>
            </a:r>
            <a:r>
              <a:rPr lang="en-US" sz="2000" b="1" dirty="0">
                <a:solidFill>
                  <a:srgbClr val="000000"/>
                </a:solidFill>
                <a:latin typeface="Arial" panose="020B0604020202020204" pitchFamily="34" charset="0"/>
                <a:cs typeface="Arial" panose="020B0604020202020204" pitchFamily="34" charset="0"/>
              </a:rPr>
              <a:t> widths</a:t>
            </a:r>
            <a:r>
              <a:rPr lang="en-US" sz="2000" b="1" dirty="0">
                <a:latin typeface="Arial" panose="020B0604020202020204" pitchFamily="34" charset="0"/>
                <a:cs typeface="Arial" panose="020B0604020202020204" pitchFamily="34" charset="0"/>
              </a:rPr>
              <a:t>.</a:t>
            </a:r>
          </a:p>
          <a:p>
            <a:pPr>
              <a:buFont typeface="Wingdings" panose="05000000000000000000" pitchFamily="2" charset="2"/>
              <a:buNone/>
              <a:defRPr/>
            </a:pPr>
            <a:endParaRPr lang="en-US" sz="1900" dirty="0"/>
          </a:p>
        </p:txBody>
      </p:sp>
      <p:pic>
        <p:nvPicPr>
          <p:cNvPr id="26627" name="Content Placeholder 3"/>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3946526" y="4067696"/>
            <a:ext cx="4800600" cy="15421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3556" name="Rectangle 4"/>
          <p:cNvSpPr>
            <a:spLocks noChangeArrowheads="1"/>
          </p:cNvSpPr>
          <p:nvPr/>
        </p:nvSpPr>
        <p:spPr bwMode="auto">
          <a:xfrm>
            <a:off x="3811516" y="5796454"/>
            <a:ext cx="50706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200000"/>
              </a:lnSpc>
              <a:defRPr/>
            </a:pPr>
            <a:r>
              <a:rPr lang="en-US" dirty="0">
                <a:ea typeface="Calibri" pitchFamily="34" charset="0"/>
                <a:cs typeface="Times New Roman" pitchFamily="18" charset="0"/>
              </a:rPr>
              <a:t> </a:t>
            </a:r>
            <a:r>
              <a:rPr lang="en-US" b="1" dirty="0">
                <a:solidFill>
                  <a:srgbClr val="000000"/>
                </a:solidFill>
                <a:ea typeface="Calibri" pitchFamily="34" charset="0"/>
                <a:cs typeface="Times New Roman" pitchFamily="18" charset="0"/>
              </a:rPr>
              <a:t>Schematic of a Fractured Core (</a:t>
            </a:r>
            <a:r>
              <a:rPr lang="en-US" b="1" dirty="0" err="1">
                <a:solidFill>
                  <a:srgbClr val="000000"/>
                </a:solidFill>
                <a:ea typeface="Calibri" pitchFamily="34" charset="0"/>
                <a:cs typeface="Times New Roman" pitchFamily="18" charset="0"/>
              </a:rPr>
              <a:t>Seright</a:t>
            </a:r>
            <a:r>
              <a:rPr lang="en-US" b="1" dirty="0">
                <a:solidFill>
                  <a:srgbClr val="000000"/>
                </a:solidFill>
                <a:ea typeface="Calibri" pitchFamily="34" charset="0"/>
                <a:cs typeface="Times New Roman" pitchFamily="18" charset="0"/>
              </a:rPr>
              <a:t> et al., 1999)</a:t>
            </a:r>
            <a:endParaRPr lang="en-US" b="1" dirty="0">
              <a:ea typeface="Calibri" pitchFamily="34" charset="0"/>
              <a:cs typeface="Times New Roman" pitchFamily="18" charset="0"/>
            </a:endParaRPr>
          </a:p>
        </p:txBody>
      </p:sp>
      <p:sp>
        <p:nvSpPr>
          <p:cNvPr id="2662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8E24AF-F966-4E7E-88FA-04115C911A8C}" type="slidenum">
              <a:rPr lang="en-US" altLang="en-US" sz="2000">
                <a:solidFill>
                  <a:srgbClr val="00B050"/>
                </a:solidFill>
              </a:rPr>
              <a:pPr eaLnBrk="1" hangingPunct="1"/>
              <a:t>9</a:t>
            </a:fld>
            <a:endParaRPr lang="en-US" altLang="en-US" sz="2000">
              <a:solidFill>
                <a:srgbClr val="00B050"/>
              </a:solidFill>
            </a:endParaRPr>
          </a:p>
        </p:txBody>
      </p:sp>
    </p:spTree>
    <p:extLst>
      <p:ext uri="{BB962C8B-B14F-4D97-AF65-F5344CB8AC3E}">
        <p14:creationId xmlns:p14="http://schemas.microsoft.com/office/powerpoint/2010/main" val="14289718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5265" y="533400"/>
            <a:ext cx="10939550" cy="5867400"/>
          </a:xfrm>
        </p:spPr>
        <p:txBody>
          <a:bodyPr vert="horz" wrap="square" lIns="91440" tIns="45720" rIns="91440" bIns="45720" numCol="1" rtlCol="0" anchor="t" anchorCtr="0" compatLnSpc="1">
            <a:prstTxWarp prst="textNoShape">
              <a:avLst/>
            </a:prstTxWarp>
            <a:noAutofit/>
          </a:bodyPr>
          <a:lstStyle/>
          <a:p>
            <a:pPr algn="just">
              <a:buFont typeface="Wingdings" panose="05000000000000000000" pitchFamily="2" charset="2"/>
              <a:buNone/>
              <a:defRPr/>
            </a:pPr>
            <a:endParaRPr lang="en-US" sz="1800" b="1" u="sng" dirty="0">
              <a:cs typeface="Times New Roman" pitchFamily="18" charset="0"/>
            </a:endParaRPr>
          </a:p>
          <a:p>
            <a:pPr marL="0" indent="0" algn="just">
              <a:buNone/>
              <a:defRPr/>
            </a:pPr>
            <a:r>
              <a:rPr lang="en-US" sz="2000" b="1" dirty="0">
                <a:solidFill>
                  <a:srgbClr val="0070C0"/>
                </a:solidFill>
                <a:cs typeface="Times New Roman" pitchFamily="18" charset="0"/>
              </a:rPr>
              <a:t>2- </a:t>
            </a:r>
            <a:r>
              <a:rPr lang="en-US" sz="2000" b="1" dirty="0">
                <a:solidFill>
                  <a:srgbClr val="0070C0"/>
                </a:solidFill>
                <a:latin typeface="Arial" panose="020B0604020202020204" pitchFamily="34" charset="0"/>
                <a:cs typeface="Arial" panose="020B0604020202020204" pitchFamily="34" charset="0"/>
              </a:rPr>
              <a:t>Al-</a:t>
            </a:r>
            <a:r>
              <a:rPr lang="en-US" sz="2000" b="1" dirty="0" err="1">
                <a:solidFill>
                  <a:srgbClr val="0070C0"/>
                </a:solidFill>
                <a:latin typeface="Arial" panose="020B0604020202020204" pitchFamily="34" charset="0"/>
                <a:cs typeface="Arial" panose="020B0604020202020204" pitchFamily="34" charset="0"/>
              </a:rPr>
              <a:t>Anazi</a:t>
            </a:r>
            <a:r>
              <a:rPr lang="en-US" sz="2000" b="1" dirty="0">
                <a:solidFill>
                  <a:srgbClr val="0070C0"/>
                </a:solidFill>
                <a:latin typeface="Arial" panose="020B0604020202020204" pitchFamily="34" charset="0"/>
                <a:cs typeface="Arial" panose="020B0604020202020204" pitchFamily="34" charset="0"/>
              </a:rPr>
              <a:t> et al. ( 2002) studied pH-sensitive polymers solution propagation through Berea cores</a:t>
            </a:r>
            <a:r>
              <a:rPr lang="en-US" sz="2000" b="1" baseline="30000" dirty="0">
                <a:solidFill>
                  <a:srgbClr val="0070C0"/>
                </a:solidFill>
                <a:latin typeface="Arial" panose="020B0604020202020204" pitchFamily="34" charset="0"/>
                <a:cs typeface="Arial" panose="020B0604020202020204" pitchFamily="34" charset="0"/>
              </a:rPr>
              <a:t> </a:t>
            </a:r>
            <a:r>
              <a:rPr lang="en-US" sz="2000" b="1" dirty="0">
                <a:solidFill>
                  <a:srgbClr val="0070C0"/>
                </a:solidFill>
                <a:latin typeface="Arial" panose="020B0604020202020204" pitchFamily="34" charset="0"/>
                <a:cs typeface="Arial" panose="020B0604020202020204" pitchFamily="34" charset="0"/>
              </a:rPr>
              <a:t>.</a:t>
            </a:r>
          </a:p>
          <a:p>
            <a:pPr algn="just">
              <a:buFont typeface="Wingdings" panose="05000000000000000000" pitchFamily="2" charset="2"/>
              <a:buNone/>
              <a:defRPr/>
            </a:pPr>
            <a:endParaRPr lang="en-US" sz="2000" b="1" dirty="0">
              <a:latin typeface="Arial" panose="020B0604020202020204" pitchFamily="34" charset="0"/>
              <a:cs typeface="Arial" panose="020B0604020202020204" pitchFamily="34" charset="0"/>
            </a:endParaRPr>
          </a:p>
          <a:p>
            <a:pPr lvl="1" algn="just">
              <a:buFont typeface="Wingdings" panose="05000000000000000000" pitchFamily="2" charset="2"/>
              <a:buChar char="Ø"/>
              <a:defRPr/>
            </a:pPr>
            <a:r>
              <a:rPr lang="en-US" sz="2000" b="1" dirty="0">
                <a:latin typeface="Arial" panose="020B0604020202020204" pitchFamily="34" charset="0"/>
                <a:cs typeface="Arial" panose="020B0604020202020204" pitchFamily="34" charset="0"/>
              </a:rPr>
              <a:t>The solution was easy to penetrate through a long 6 inch cores. </a:t>
            </a:r>
          </a:p>
          <a:p>
            <a:pPr lvl="1" algn="just">
              <a:buFont typeface="Wingdings" panose="05000000000000000000" pitchFamily="2" charset="2"/>
              <a:buChar char="Ø"/>
              <a:defRPr/>
            </a:pPr>
            <a:endParaRPr lang="en-US" sz="2000" b="1" dirty="0">
              <a:latin typeface="Arial" panose="020B0604020202020204" pitchFamily="34" charset="0"/>
              <a:cs typeface="Arial" panose="020B0604020202020204" pitchFamily="34" charset="0"/>
            </a:endParaRPr>
          </a:p>
          <a:p>
            <a:pPr lvl="1" algn="just">
              <a:buFont typeface="Wingdings" panose="05000000000000000000" pitchFamily="2" charset="2"/>
              <a:buChar char="Ø"/>
              <a:defRPr/>
            </a:pPr>
            <a:r>
              <a:rPr lang="en-US" sz="2000" b="1" dirty="0">
                <a:latin typeface="Arial" panose="020B0604020202020204" pitchFamily="34" charset="0"/>
                <a:cs typeface="Arial" panose="020B0604020202020204" pitchFamily="34" charset="0"/>
              </a:rPr>
              <a:t>The  pH-sensitive polymer reduce the permeability of the cores. </a:t>
            </a:r>
          </a:p>
          <a:p>
            <a:pPr marL="0" indent="0" algn="just">
              <a:buNone/>
              <a:defRPr/>
            </a:pPr>
            <a:endParaRPr lang="en-US" sz="2000" b="1" dirty="0">
              <a:latin typeface="Arial" panose="020B0604020202020204" pitchFamily="34" charset="0"/>
              <a:cs typeface="Arial" panose="020B0604020202020204" pitchFamily="34" charset="0"/>
            </a:endParaRPr>
          </a:p>
          <a:p>
            <a:pPr marL="0" indent="0" algn="just">
              <a:buNone/>
              <a:defRPr/>
            </a:pPr>
            <a:r>
              <a:rPr lang="en-US" sz="2000" b="1" dirty="0">
                <a:latin typeface="Arial" panose="020B0604020202020204" pitchFamily="34" charset="0"/>
                <a:cs typeface="Arial" panose="020B0604020202020204" pitchFamily="34" charset="0"/>
              </a:rPr>
              <a:t> </a:t>
            </a:r>
            <a:r>
              <a:rPr lang="en-US" sz="2000" b="1" dirty="0">
                <a:solidFill>
                  <a:srgbClr val="0070C0"/>
                </a:solidFill>
                <a:latin typeface="Arial" panose="020B0604020202020204" pitchFamily="34" charset="0"/>
                <a:cs typeface="Arial" panose="020B0604020202020204" pitchFamily="34" charset="0"/>
              </a:rPr>
              <a:t>3- Frampton et al. (2004) found  Bright </a:t>
            </a:r>
            <a:r>
              <a:rPr lang="en-US" sz="2000" b="1" dirty="0" err="1">
                <a:solidFill>
                  <a:srgbClr val="0070C0"/>
                </a:solidFill>
                <a:latin typeface="Arial" panose="020B0604020202020204" pitchFamily="34" charset="0"/>
                <a:cs typeface="Arial" panose="020B0604020202020204" pitchFamily="34" charset="0"/>
              </a:rPr>
              <a:t>Water</a:t>
            </a:r>
            <a:r>
              <a:rPr lang="en-US" sz="2000" b="1" baseline="30000" dirty="0" err="1">
                <a:solidFill>
                  <a:srgbClr val="0070C0"/>
                </a:solidFill>
                <a:latin typeface="Arial" panose="020B0604020202020204" pitchFamily="34" charset="0"/>
                <a:cs typeface="Arial" panose="020B0604020202020204" pitchFamily="34" charset="0"/>
              </a:rPr>
              <a:t>R</a:t>
            </a:r>
            <a:r>
              <a:rPr lang="en-US" sz="2000" b="1" baseline="30000" dirty="0">
                <a:solidFill>
                  <a:srgbClr val="0070C0"/>
                </a:solidFill>
                <a:latin typeface="Arial" panose="020B0604020202020204" pitchFamily="34" charset="0"/>
                <a:cs typeface="Arial" panose="020B0604020202020204" pitchFamily="34" charset="0"/>
              </a:rPr>
              <a:t> </a:t>
            </a:r>
            <a:r>
              <a:rPr lang="en-US" sz="2000" b="1" dirty="0">
                <a:solidFill>
                  <a:srgbClr val="0070C0"/>
                </a:solidFill>
                <a:latin typeface="Arial" panose="020B0604020202020204" pitchFamily="34" charset="0"/>
                <a:cs typeface="Arial" panose="020B0604020202020204" pitchFamily="34" charset="0"/>
              </a:rPr>
              <a:t>could be injected to packs or cores with permeability between 124 to 3400 </a:t>
            </a:r>
            <a:r>
              <a:rPr lang="en-US" sz="2000" b="1" dirty="0" err="1">
                <a:solidFill>
                  <a:srgbClr val="0070C0"/>
                </a:solidFill>
                <a:latin typeface="Arial" panose="020B0604020202020204" pitchFamily="34" charset="0"/>
                <a:cs typeface="Arial" panose="020B0604020202020204" pitchFamily="34" charset="0"/>
              </a:rPr>
              <a:t>mD</a:t>
            </a:r>
            <a:r>
              <a:rPr lang="en-US" sz="2000" b="1" dirty="0">
                <a:solidFill>
                  <a:srgbClr val="0070C0"/>
                </a:solidFill>
                <a:latin typeface="Arial" panose="020B0604020202020204" pitchFamily="34" charset="0"/>
                <a:cs typeface="Arial" panose="020B0604020202020204" pitchFamily="34" charset="0"/>
              </a:rPr>
              <a:t> and it has ability to reduce their permeability.</a:t>
            </a:r>
          </a:p>
          <a:p>
            <a:pPr algn="just">
              <a:defRPr/>
            </a:pPr>
            <a:endParaRPr lang="en-US" sz="2000" b="1" dirty="0">
              <a:solidFill>
                <a:srgbClr val="0070C0"/>
              </a:solidFill>
              <a:latin typeface="Arial" panose="020B0604020202020204" pitchFamily="34" charset="0"/>
              <a:cs typeface="Arial" panose="020B0604020202020204" pitchFamily="34" charset="0"/>
            </a:endParaRPr>
          </a:p>
          <a:p>
            <a:pPr marL="0" indent="0" algn="just">
              <a:buClr>
                <a:srgbClr val="009900"/>
              </a:buClr>
              <a:buNone/>
              <a:defRPr/>
            </a:pPr>
            <a:r>
              <a:rPr lang="en-US" sz="2000" b="1" dirty="0">
                <a:solidFill>
                  <a:srgbClr val="0070C0"/>
                </a:solidFill>
                <a:latin typeface="Arial" panose="020B0604020202020204" pitchFamily="34" charset="0"/>
                <a:cs typeface="Arial" panose="020B0604020202020204" pitchFamily="34" charset="0"/>
              </a:rPr>
              <a:t>4- Rousseau et al. (2005) study the </a:t>
            </a:r>
            <a:r>
              <a:rPr lang="en-US" sz="2000" b="1" dirty="0" err="1">
                <a:solidFill>
                  <a:srgbClr val="0070C0"/>
                </a:solidFill>
                <a:latin typeface="Arial" panose="020B0604020202020204" pitchFamily="34" charset="0"/>
                <a:cs typeface="Arial" panose="020B0604020202020204" pitchFamily="34" charset="0"/>
              </a:rPr>
              <a:t>microgels</a:t>
            </a:r>
            <a:r>
              <a:rPr lang="en-US" sz="2000" b="1" dirty="0">
                <a:solidFill>
                  <a:srgbClr val="0070C0"/>
                </a:solidFill>
                <a:latin typeface="Arial" panose="020B0604020202020204" pitchFamily="34" charset="0"/>
                <a:cs typeface="Arial" panose="020B0604020202020204" pitchFamily="34" charset="0"/>
              </a:rPr>
              <a:t> stability while the propagation through the pores media.</a:t>
            </a:r>
          </a:p>
          <a:p>
            <a:pPr algn="just">
              <a:buClr>
                <a:srgbClr val="009900"/>
              </a:buClr>
              <a:buFont typeface="Wingdings" panose="05000000000000000000" pitchFamily="2" charset="2"/>
              <a:buNone/>
              <a:defRPr/>
            </a:pPr>
            <a:r>
              <a:rPr lang="en-US" sz="2000" b="1" dirty="0">
                <a:solidFill>
                  <a:srgbClr val="000000"/>
                </a:solidFill>
                <a:latin typeface="Arial" panose="020B0604020202020204" pitchFamily="34" charset="0"/>
                <a:cs typeface="Arial" panose="020B0604020202020204" pitchFamily="34" charset="0"/>
              </a:rPr>
              <a:t> </a:t>
            </a:r>
          </a:p>
          <a:p>
            <a:pPr marL="0" indent="0" algn="just">
              <a:buNone/>
              <a:defRPr/>
            </a:pPr>
            <a:endParaRPr lang="en-US" sz="1800" b="1" dirty="0">
              <a:solidFill>
                <a:srgbClr val="0070C0"/>
              </a:solidFill>
              <a:cs typeface="Times New Roman" pitchFamily="18" charset="0"/>
            </a:endParaRPr>
          </a:p>
          <a:p>
            <a:pPr>
              <a:buFont typeface="Wingdings" panose="05000000000000000000" pitchFamily="2" charset="2"/>
              <a:buNone/>
              <a:defRPr/>
            </a:pPr>
            <a:endParaRPr lang="en-US" sz="1800" b="1" dirty="0">
              <a:cs typeface="Times New Roman" pitchFamily="18" charset="0"/>
            </a:endParaRPr>
          </a:p>
          <a:p>
            <a:pPr>
              <a:buFont typeface="Wingdings" panose="05000000000000000000" pitchFamily="2" charset="2"/>
              <a:buNone/>
              <a:defRPr/>
            </a:pPr>
            <a:endParaRPr lang="en-US" sz="1800" b="1" dirty="0">
              <a:cs typeface="Times New Roman" pitchFamily="18" charset="0"/>
            </a:endParaRPr>
          </a:p>
        </p:txBody>
      </p:sp>
      <p:sp>
        <p:nvSpPr>
          <p:cNvPr id="27651" name="Title 3"/>
          <p:cNvSpPr>
            <a:spLocks noGrp="1"/>
          </p:cNvSpPr>
          <p:nvPr>
            <p:ph type="title"/>
          </p:nvPr>
        </p:nvSpPr>
        <p:spPr bwMode="auto">
          <a:xfrm>
            <a:off x="1676400" y="152400"/>
            <a:ext cx="8686800" cy="571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a:r>
              <a:rPr lang="en-US" altLang="en-US" sz="2800" b="1" dirty="0">
                <a:solidFill>
                  <a:schemeClr val="accent2">
                    <a:lumMod val="75000"/>
                  </a:schemeClr>
                </a:solidFill>
                <a:latin typeface="Arial" panose="020B0604020202020204" pitchFamily="34" charset="0"/>
                <a:cs typeface="Arial" panose="020B0604020202020204" pitchFamily="34" charset="0"/>
              </a:rPr>
              <a:t>Previous work </a:t>
            </a:r>
          </a:p>
        </p:txBody>
      </p:sp>
      <p:sp>
        <p:nvSpPr>
          <p:cNvPr id="2765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B14B7E2-719F-4D81-89B8-6F4AADE31CEE}" type="slidenum">
              <a:rPr lang="en-US" altLang="en-US" sz="2000" b="1">
                <a:solidFill>
                  <a:srgbClr val="00B050"/>
                </a:solidFill>
              </a:rPr>
              <a:pPr eaLnBrk="1" hangingPunct="1"/>
              <a:t>10</a:t>
            </a:fld>
            <a:endParaRPr lang="en-US" altLang="en-US" sz="2000" b="1">
              <a:solidFill>
                <a:srgbClr val="00B050"/>
              </a:solidFill>
            </a:endParaRPr>
          </a:p>
        </p:txBody>
      </p:sp>
    </p:spTree>
    <p:extLst>
      <p:ext uri="{BB962C8B-B14F-4D97-AF65-F5344CB8AC3E}">
        <p14:creationId xmlns:p14="http://schemas.microsoft.com/office/powerpoint/2010/main" val="1447050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6705" y="762000"/>
            <a:ext cx="5972695" cy="2819400"/>
          </a:xfrm>
        </p:spPr>
        <p:txBody>
          <a:bodyPr vert="horz" wrap="square" lIns="91440" tIns="45720" rIns="91440" bIns="45720" numCol="1" rtlCol="0" anchor="t" anchorCtr="0" compatLnSpc="1">
            <a:prstTxWarp prst="textNoShape">
              <a:avLst/>
            </a:prstTxWarp>
            <a:normAutofit/>
          </a:bodyPr>
          <a:lstStyle/>
          <a:p>
            <a:pPr algn="just">
              <a:lnSpc>
                <a:spcPct val="90000"/>
              </a:lnSpc>
              <a:buFont typeface="Wingdings" panose="05000000000000000000" pitchFamily="2" charset="2"/>
              <a:buNone/>
              <a:defRPr/>
            </a:pPr>
            <a:endParaRPr lang="en-US" sz="1900" b="1" u="sng" dirty="0">
              <a:cs typeface="Times New Roman" pitchFamily="18" charset="0"/>
            </a:endParaRPr>
          </a:p>
          <a:p>
            <a:pPr marL="0" indent="0" algn="just">
              <a:buNone/>
              <a:defRPr/>
            </a:pPr>
            <a:r>
              <a:rPr lang="en-US" sz="2000" b="1" dirty="0">
                <a:solidFill>
                  <a:srgbClr val="0070C0"/>
                </a:solidFill>
                <a:cs typeface="Times New Roman" pitchFamily="18" charset="0"/>
              </a:rPr>
              <a:t>5- Bai et al. (2004, 2007) used </a:t>
            </a:r>
            <a:r>
              <a:rPr lang="en-US" sz="2000" b="1" dirty="0" err="1">
                <a:solidFill>
                  <a:srgbClr val="0070C0"/>
                </a:solidFill>
                <a:cs typeface="Times New Roman" pitchFamily="18" charset="0"/>
              </a:rPr>
              <a:t>sandpack</a:t>
            </a:r>
            <a:r>
              <a:rPr lang="en-US" sz="2000" b="1" dirty="0">
                <a:solidFill>
                  <a:srgbClr val="0070C0"/>
                </a:solidFill>
                <a:cs typeface="Times New Roman" pitchFamily="18" charset="0"/>
              </a:rPr>
              <a:t> core to understand the PPG transport through high permeability porous media. </a:t>
            </a:r>
          </a:p>
          <a:p>
            <a:pPr algn="just">
              <a:lnSpc>
                <a:spcPct val="90000"/>
              </a:lnSpc>
              <a:defRPr/>
            </a:pPr>
            <a:endParaRPr lang="en-US" sz="2000" b="1" dirty="0">
              <a:cs typeface="Times New Roman" pitchFamily="18" charset="0"/>
            </a:endParaRPr>
          </a:p>
          <a:p>
            <a:pPr lvl="1" algn="just">
              <a:lnSpc>
                <a:spcPct val="90000"/>
              </a:lnSpc>
              <a:buFont typeface="Wingdings" panose="05000000000000000000" pitchFamily="2" charset="2"/>
              <a:buChar char="Ø"/>
              <a:defRPr/>
            </a:pPr>
            <a:r>
              <a:rPr lang="en-US" sz="2000" b="1" dirty="0">
                <a:cs typeface="Times New Roman" pitchFamily="18" charset="0"/>
              </a:rPr>
              <a:t>Three types of flow patterns were identified pass, broken and pass, and plug.</a:t>
            </a:r>
          </a:p>
          <a:p>
            <a:pPr>
              <a:lnSpc>
                <a:spcPct val="90000"/>
              </a:lnSpc>
              <a:defRPr/>
            </a:pPr>
            <a:endParaRPr lang="en-US" sz="1900" dirty="0"/>
          </a:p>
          <a:p>
            <a:pPr>
              <a:lnSpc>
                <a:spcPct val="90000"/>
              </a:lnSpc>
              <a:defRPr/>
            </a:pPr>
            <a:endParaRPr lang="en-US" sz="1900" dirty="0"/>
          </a:p>
          <a:p>
            <a:pPr>
              <a:lnSpc>
                <a:spcPct val="90000"/>
              </a:lnSpc>
              <a:defRPr/>
            </a:pPr>
            <a:endParaRPr lang="en-US" sz="1900" dirty="0">
              <a:solidFill>
                <a:srgbClr val="FF0000"/>
              </a:solidFill>
            </a:endParaRPr>
          </a:p>
          <a:p>
            <a:pPr>
              <a:lnSpc>
                <a:spcPct val="90000"/>
              </a:lnSpc>
              <a:defRPr/>
            </a:pPr>
            <a:endParaRPr lang="en-US" sz="1900" dirty="0">
              <a:solidFill>
                <a:srgbClr val="FF0000"/>
              </a:solidFill>
            </a:endParaRPr>
          </a:p>
          <a:p>
            <a:pPr>
              <a:lnSpc>
                <a:spcPct val="90000"/>
              </a:lnSpc>
              <a:defRPr/>
            </a:pPr>
            <a:endParaRPr lang="en-US" sz="1900" dirty="0"/>
          </a:p>
        </p:txBody>
      </p:sp>
      <p:pic>
        <p:nvPicPr>
          <p:cNvPr id="28675" name="Content Placeholder 3"/>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6900863" y="1143000"/>
            <a:ext cx="3581400" cy="1752600"/>
          </a:xfrm>
          <a:prstGeom prst="rect">
            <a:avLst/>
          </a:prstGeom>
          <a:noFill/>
          <a:ln w="317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8676" name="Rectangle 5"/>
          <p:cNvSpPr>
            <a:spLocks noChangeArrowheads="1"/>
          </p:cNvSpPr>
          <p:nvPr/>
        </p:nvSpPr>
        <p:spPr bwMode="auto">
          <a:xfrm>
            <a:off x="6051665" y="3886201"/>
            <a:ext cx="446393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Low" eaLnBrk="1" hangingPunct="1"/>
            <a:r>
              <a:rPr lang="en-US" altLang="en-US" b="1" dirty="0">
                <a:cs typeface="Times New Roman" panose="02020603050405020304" pitchFamily="18" charset="0"/>
              </a:rPr>
              <a:t> </a:t>
            </a:r>
          </a:p>
          <a:p>
            <a:pPr algn="justLow" eaLnBrk="1" hangingPunct="1"/>
            <a:r>
              <a:rPr lang="en-US" altLang="en-US" sz="1600" b="1" dirty="0">
                <a:cs typeface="Times New Roman" panose="02020603050405020304" pitchFamily="18" charset="0"/>
              </a:rPr>
              <a:t>(a)</a:t>
            </a:r>
            <a:r>
              <a:rPr lang="en-US" altLang="en-US" sz="1600" dirty="0">
                <a:cs typeface="Times New Roman" panose="02020603050405020304" pitchFamily="18" charset="0"/>
              </a:rPr>
              <a:t> </a:t>
            </a:r>
            <a:r>
              <a:rPr lang="en-US" altLang="en-US" dirty="0">
                <a:cs typeface="Times New Roman" panose="02020603050405020304" pitchFamily="18" charset="0"/>
              </a:rPr>
              <a:t>Particle moving to a throat entrance.</a:t>
            </a:r>
          </a:p>
          <a:p>
            <a:pPr algn="justLow" eaLnBrk="1" hangingPunct="1"/>
            <a:endParaRPr lang="en-US" altLang="en-US" dirty="0">
              <a:cs typeface="Times New Roman" panose="02020603050405020304" pitchFamily="18" charset="0"/>
            </a:endParaRPr>
          </a:p>
          <a:p>
            <a:pPr algn="justLow" eaLnBrk="1" hangingPunct="1"/>
            <a:r>
              <a:rPr lang="en-US" altLang="en-US" b="1" dirty="0">
                <a:cs typeface="Times New Roman" panose="02020603050405020304" pitchFamily="18" charset="0"/>
              </a:rPr>
              <a:t>(b)</a:t>
            </a:r>
            <a:r>
              <a:rPr lang="en-US" altLang="en-US" dirty="0">
                <a:cs typeface="Times New Roman" panose="02020603050405020304" pitchFamily="18" charset="0"/>
              </a:rPr>
              <a:t> Stretched particle filling throat.</a:t>
            </a:r>
          </a:p>
          <a:p>
            <a:pPr algn="justLow" eaLnBrk="1" hangingPunct="1"/>
            <a:endParaRPr lang="en-US" altLang="en-US" dirty="0">
              <a:cs typeface="Times New Roman" panose="02020603050405020304" pitchFamily="18" charset="0"/>
            </a:endParaRPr>
          </a:p>
          <a:p>
            <a:pPr algn="justLow" eaLnBrk="1" hangingPunct="1"/>
            <a:r>
              <a:rPr lang="en-US" altLang="en-US" b="1" dirty="0">
                <a:cs typeface="Times New Roman" panose="02020603050405020304" pitchFamily="18" charset="0"/>
              </a:rPr>
              <a:t>(c)</a:t>
            </a:r>
            <a:r>
              <a:rPr lang="en-US" altLang="en-US" dirty="0">
                <a:cs typeface="Times New Roman" panose="02020603050405020304" pitchFamily="18" charset="0"/>
              </a:rPr>
              <a:t> Particle passing through throat and move to another throat. </a:t>
            </a:r>
          </a:p>
        </p:txBody>
      </p:sp>
      <p:sp>
        <p:nvSpPr>
          <p:cNvPr id="11270" name="Rectangle 6"/>
          <p:cNvSpPr>
            <a:spLocks noChangeArrowheads="1"/>
          </p:cNvSpPr>
          <p:nvPr/>
        </p:nvSpPr>
        <p:spPr bwMode="auto">
          <a:xfrm>
            <a:off x="2057400" y="228601"/>
            <a:ext cx="8458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sz="2800" b="1" dirty="0">
                <a:solidFill>
                  <a:schemeClr val="accent2">
                    <a:lumMod val="75000"/>
                  </a:schemeClr>
                </a:solidFill>
                <a:latin typeface="Arial" panose="020B0604020202020204" pitchFamily="34" charset="0"/>
                <a:cs typeface="Arial" panose="020B0604020202020204" pitchFamily="34" charset="0"/>
              </a:rPr>
              <a:t>Previous work </a:t>
            </a:r>
          </a:p>
        </p:txBody>
      </p:sp>
      <p:sp>
        <p:nvSpPr>
          <p:cNvPr id="28678" name="Rectangle 7"/>
          <p:cNvSpPr>
            <a:spLocks noChangeArrowheads="1"/>
          </p:cNvSpPr>
          <p:nvPr/>
        </p:nvSpPr>
        <p:spPr bwMode="auto">
          <a:xfrm>
            <a:off x="7059613" y="2940050"/>
            <a:ext cx="2921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solidFill>
                  <a:srgbClr val="000000"/>
                </a:solidFill>
                <a:cs typeface="Times New Roman" panose="02020603050405020304" pitchFamily="18" charset="0"/>
              </a:rPr>
              <a:t>Schematic of sandpack model</a:t>
            </a:r>
            <a:endParaRPr lang="en-US" altLang="en-US" sz="1600">
              <a:cs typeface="Times New Roman" panose="02020603050405020304" pitchFamily="18" charset="0"/>
            </a:endParaRPr>
          </a:p>
        </p:txBody>
      </p:sp>
      <p:sp>
        <p:nvSpPr>
          <p:cNvPr id="28679" name="Rectangle 1"/>
          <p:cNvSpPr>
            <a:spLocks noChangeArrowheads="1"/>
          </p:cNvSpPr>
          <p:nvPr/>
        </p:nvSpPr>
        <p:spPr bwMode="auto">
          <a:xfrm>
            <a:off x="2057401" y="6135689"/>
            <a:ext cx="3668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rgbClr val="000000"/>
                </a:solidFill>
                <a:latin typeface="Times New Roman" panose="02020603050405020304" pitchFamily="18" charset="0"/>
                <a:cs typeface="Times New Roman" panose="02020603050405020304" pitchFamily="18" charset="0"/>
              </a:rPr>
              <a:t> </a:t>
            </a:r>
            <a:r>
              <a:rPr lang="en-US" altLang="en-US" b="1">
                <a:solidFill>
                  <a:srgbClr val="000000"/>
                </a:solidFill>
                <a:latin typeface="Times New Roman" panose="02020603050405020304" pitchFamily="18" charset="0"/>
                <a:cs typeface="Times New Roman" panose="02020603050405020304" pitchFamily="18" charset="0"/>
              </a:rPr>
              <a:t>(a)         	      (b)	               (c)</a:t>
            </a:r>
            <a:endParaRPr lang="en-US" altLang="en-US" b="1"/>
          </a:p>
        </p:txBody>
      </p:sp>
      <p:sp>
        <p:nvSpPr>
          <p:cNvPr id="2868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577F83D-57F4-40FE-A3F8-91BD617E3C64}" type="slidenum">
              <a:rPr lang="en-US" altLang="en-US" sz="2000" b="1">
                <a:solidFill>
                  <a:srgbClr val="00B050"/>
                </a:solidFill>
              </a:rPr>
              <a:pPr eaLnBrk="1" hangingPunct="1"/>
              <a:t>11</a:t>
            </a:fld>
            <a:endParaRPr lang="en-US" altLang="en-US" sz="2000" b="1">
              <a:solidFill>
                <a:srgbClr val="00B050"/>
              </a:solidFill>
            </a:endParaRPr>
          </a:p>
        </p:txBody>
      </p:sp>
      <p:pic>
        <p:nvPicPr>
          <p:cNvPr id="2868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0563" y="3768726"/>
            <a:ext cx="3683000" cy="20796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22975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0204" y="923132"/>
            <a:ext cx="5741323" cy="4648200"/>
          </a:xfrm>
        </p:spPr>
        <p:txBody>
          <a:bodyPr vert="horz" wrap="square" lIns="91440" tIns="45720" rIns="91440" bIns="45720" numCol="1" rtlCol="0" anchor="t" anchorCtr="0" compatLnSpc="1">
            <a:prstTxWarp prst="textNoShape">
              <a:avLst/>
            </a:prstTxWarp>
            <a:normAutofit/>
          </a:bodyPr>
          <a:lstStyle/>
          <a:p>
            <a:pPr algn="just">
              <a:lnSpc>
                <a:spcPct val="80000"/>
              </a:lnSpc>
              <a:buFont typeface="Wingdings" panose="05000000000000000000" pitchFamily="2" charset="2"/>
              <a:buNone/>
              <a:defRPr/>
            </a:pPr>
            <a:endParaRPr lang="en-US" sz="2000" b="1" u="sng" dirty="0">
              <a:cs typeface="Times New Roman" pitchFamily="18" charset="0"/>
            </a:endParaRPr>
          </a:p>
          <a:p>
            <a:pPr marL="0" indent="0" algn="just">
              <a:lnSpc>
                <a:spcPct val="80000"/>
              </a:lnSpc>
              <a:buNone/>
              <a:defRPr/>
            </a:pPr>
            <a:r>
              <a:rPr lang="en-US" sz="2000" b="1" dirty="0">
                <a:solidFill>
                  <a:srgbClr val="0070C0"/>
                </a:solidFill>
                <a:latin typeface="Arial" panose="020B0604020202020204" pitchFamily="34" charset="0"/>
                <a:cs typeface="Arial" panose="020B0604020202020204" pitchFamily="34" charset="0"/>
              </a:rPr>
              <a:t>6- </a:t>
            </a:r>
            <a:r>
              <a:rPr lang="en-US" sz="2000" b="1" dirty="0" err="1">
                <a:solidFill>
                  <a:srgbClr val="0070C0"/>
                </a:solidFill>
                <a:latin typeface="Arial" panose="020B0604020202020204" pitchFamily="34" charset="0"/>
                <a:cs typeface="Arial" panose="020B0604020202020204" pitchFamily="34" charset="0"/>
              </a:rPr>
              <a:t>Challa</a:t>
            </a:r>
            <a:r>
              <a:rPr lang="en-US" sz="2000" b="1" dirty="0">
                <a:solidFill>
                  <a:srgbClr val="0070C0"/>
                </a:solidFill>
                <a:latin typeface="Arial" panose="020B0604020202020204" pitchFamily="34" charset="0"/>
                <a:cs typeface="Arial" panose="020B0604020202020204" pitchFamily="34" charset="0"/>
              </a:rPr>
              <a:t>, R. (2010) in his MS thesis used screen model to study the flow behavior of the PPG through screens. </a:t>
            </a:r>
          </a:p>
          <a:p>
            <a:pPr algn="just">
              <a:lnSpc>
                <a:spcPct val="80000"/>
              </a:lnSpc>
              <a:buFont typeface="Wingdings" panose="05000000000000000000" pitchFamily="2" charset="2"/>
              <a:buNone/>
              <a:defRPr/>
            </a:pPr>
            <a:endParaRPr lang="en-US" sz="2000" b="1" dirty="0">
              <a:latin typeface="Arial" panose="020B0604020202020204" pitchFamily="34" charset="0"/>
              <a:cs typeface="Arial" panose="020B0604020202020204" pitchFamily="34" charset="0"/>
            </a:endParaRPr>
          </a:p>
          <a:p>
            <a:pPr lvl="1" algn="just">
              <a:lnSpc>
                <a:spcPct val="80000"/>
              </a:lnSpc>
              <a:buFont typeface="Wingdings" panose="05000000000000000000" pitchFamily="2" charset="2"/>
              <a:buChar char="Ø"/>
              <a:defRPr/>
            </a:pPr>
            <a:r>
              <a:rPr lang="en-US" sz="2000" b="1" dirty="0">
                <a:latin typeface="Arial" panose="020B0604020202020204" pitchFamily="34" charset="0"/>
                <a:cs typeface="Arial" panose="020B0604020202020204" pitchFamily="34" charset="0"/>
              </a:rPr>
              <a:t>A screen model is a long tube connected to  pump. </a:t>
            </a:r>
          </a:p>
          <a:p>
            <a:pPr marL="457200" lvl="1" indent="0" algn="just">
              <a:lnSpc>
                <a:spcPct val="80000"/>
              </a:lnSpc>
              <a:buNone/>
              <a:defRPr/>
            </a:pPr>
            <a:endParaRPr lang="en-US" sz="2000" b="1" dirty="0">
              <a:latin typeface="Arial" panose="020B0604020202020204" pitchFamily="34" charset="0"/>
              <a:cs typeface="Arial" panose="020B0604020202020204" pitchFamily="34" charset="0"/>
            </a:endParaRPr>
          </a:p>
          <a:p>
            <a:pPr lvl="1" algn="just">
              <a:lnSpc>
                <a:spcPct val="80000"/>
              </a:lnSpc>
              <a:buFont typeface="Wingdings" panose="05000000000000000000" pitchFamily="2" charset="2"/>
              <a:buChar char="Ø"/>
              <a:defRPr/>
            </a:pPr>
            <a:r>
              <a:rPr lang="en-US" sz="2000" b="1" dirty="0">
                <a:latin typeface="Arial" panose="020B0604020202020204" pitchFamily="34" charset="0"/>
                <a:cs typeface="Arial" panose="020B0604020202020204" pitchFamily="34" charset="0"/>
              </a:rPr>
              <a:t> He found that the particles are deformed in shape after they pass through the screen.</a:t>
            </a:r>
          </a:p>
          <a:p>
            <a:pPr algn="just">
              <a:lnSpc>
                <a:spcPct val="80000"/>
              </a:lnSpc>
              <a:defRPr/>
            </a:pPr>
            <a:endParaRPr lang="en-US" sz="2200" dirty="0"/>
          </a:p>
        </p:txBody>
      </p:sp>
      <p:pic>
        <p:nvPicPr>
          <p:cNvPr id="29699" name="Content Placeholder 3"/>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6934200" y="1143000"/>
            <a:ext cx="3505200" cy="4191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316" name="Rectangle 4"/>
          <p:cNvSpPr>
            <a:spLocks noChangeArrowheads="1"/>
          </p:cNvSpPr>
          <p:nvPr/>
        </p:nvSpPr>
        <p:spPr bwMode="auto">
          <a:xfrm>
            <a:off x="7848600" y="5386389"/>
            <a:ext cx="2032000" cy="369887"/>
          </a:xfrm>
          <a:prstGeom prst="rect">
            <a:avLst/>
          </a:prstGeom>
          <a:noFill/>
          <a:ln w="9525">
            <a:noFill/>
            <a:miter lim="800000"/>
            <a:headEnd/>
            <a:tailEnd/>
          </a:ln>
        </p:spPr>
        <p:txBody>
          <a:bodyPr wrap="none">
            <a:spAutoFit/>
          </a:bodyPr>
          <a:lstStyle/>
          <a:p>
            <a:pPr>
              <a:defRPr/>
            </a:pPr>
            <a:r>
              <a:rPr lang="en-US" dirty="0">
                <a:ea typeface="Calibri" pitchFamily="34" charset="0"/>
                <a:cs typeface="Times New Roman" pitchFamily="18" charset="0"/>
              </a:rPr>
              <a:t>Screen Model</a:t>
            </a:r>
            <a:r>
              <a:rPr lang="en-US" dirty="0">
                <a:latin typeface="Arial" charset="0"/>
                <a:ea typeface="Calibri" pitchFamily="34" charset="0"/>
                <a:cs typeface="Times New Roman" pitchFamily="18" charset="0"/>
              </a:rPr>
              <a:t>	</a:t>
            </a:r>
          </a:p>
        </p:txBody>
      </p:sp>
      <p:sp>
        <p:nvSpPr>
          <p:cNvPr id="29701" name="Rectangle 5"/>
          <p:cNvSpPr>
            <a:spLocks noChangeArrowheads="1"/>
          </p:cNvSpPr>
          <p:nvPr/>
        </p:nvSpPr>
        <p:spPr bwMode="auto">
          <a:xfrm>
            <a:off x="1752600" y="311944"/>
            <a:ext cx="8534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a:solidFill>
                  <a:schemeClr val="accent2">
                    <a:lumMod val="75000"/>
                  </a:schemeClr>
                </a:solidFill>
                <a:cs typeface="Times New Roman" panose="02020603050405020304" pitchFamily="18" charset="0"/>
              </a:rPr>
              <a:t>Previous work </a:t>
            </a:r>
            <a:endParaRPr lang="en-US" altLang="en-US" sz="2800" b="1" dirty="0">
              <a:solidFill>
                <a:schemeClr val="accent2">
                  <a:lumMod val="75000"/>
                </a:schemeClr>
              </a:solidFill>
            </a:endParaRPr>
          </a:p>
        </p:txBody>
      </p:sp>
      <p:sp>
        <p:nvSpPr>
          <p:cNvPr id="2970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6922C6A-9B89-4D1D-9B9F-56767F935BFC}" type="slidenum">
              <a:rPr lang="en-US" altLang="en-US" sz="2000" b="1">
                <a:solidFill>
                  <a:srgbClr val="00B050"/>
                </a:solidFill>
              </a:rPr>
              <a:pPr eaLnBrk="1" hangingPunct="1"/>
              <a:t>12</a:t>
            </a:fld>
            <a:endParaRPr lang="en-US" altLang="en-US" sz="2000" b="1">
              <a:solidFill>
                <a:srgbClr val="00B050"/>
              </a:solidFill>
            </a:endParaRPr>
          </a:p>
        </p:txBody>
      </p:sp>
    </p:spTree>
    <p:extLst>
      <p:ext uri="{BB962C8B-B14F-4D97-AF65-F5344CB8AC3E}">
        <p14:creationId xmlns:p14="http://schemas.microsoft.com/office/powerpoint/2010/main" val="31396469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bwMode="auto">
          <a:xfrm>
            <a:off x="332509" y="773083"/>
            <a:ext cx="6804891" cy="5708679"/>
          </a:xfrm>
          <a:ln>
            <a:miter lim="800000"/>
            <a:headEnd/>
            <a:tailEnd/>
          </a:ln>
        </p:spPr>
        <p:txBody>
          <a:bodyPr vert="horz" wrap="square" lIns="91440" tIns="45720" rIns="91440" bIns="45720" numCol="1" rtlCol="0" anchor="t" anchorCtr="0" compatLnSpc="1">
            <a:prstTxWarp prst="textNoShape">
              <a:avLst/>
            </a:prstTxWarp>
            <a:normAutofit/>
          </a:bodyPr>
          <a:lstStyle/>
          <a:p>
            <a:pPr algn="just">
              <a:buFont typeface="Wingdings" panose="05000000000000000000" pitchFamily="2" charset="2"/>
              <a:buNone/>
              <a:defRPr/>
            </a:pPr>
            <a:endParaRPr lang="en-US" sz="1800" b="1" u="sng" dirty="0">
              <a:cs typeface="Times New Roman" pitchFamily="18" charset="0"/>
            </a:endParaRPr>
          </a:p>
          <a:p>
            <a:pPr marL="0" indent="0" algn="just">
              <a:lnSpc>
                <a:spcPct val="80000"/>
              </a:lnSpc>
              <a:buNone/>
              <a:defRPr/>
            </a:pPr>
            <a:r>
              <a:rPr lang="en-US" sz="2000" b="1" dirty="0">
                <a:solidFill>
                  <a:srgbClr val="0070C0"/>
                </a:solidFill>
                <a:cs typeface="Times New Roman" pitchFamily="18" charset="0"/>
              </a:rPr>
              <a:t> </a:t>
            </a:r>
            <a:r>
              <a:rPr lang="en-US" sz="2000" b="1" dirty="0">
                <a:solidFill>
                  <a:srgbClr val="0070C0"/>
                </a:solidFill>
                <a:latin typeface="Arial" panose="020B0604020202020204" pitchFamily="34" charset="0"/>
                <a:cs typeface="Arial" panose="020B0604020202020204" pitchFamily="34" charset="0"/>
              </a:rPr>
              <a:t>7- Zhang and Bai (2010) used transparent fracture model to understand the PPG propagation through the open fractures and study the water flow through the PPG placed in fractures. </a:t>
            </a:r>
          </a:p>
          <a:p>
            <a:pPr marL="457200" lvl="1" indent="0" algn="just">
              <a:buNone/>
              <a:defRPr/>
            </a:pPr>
            <a:endParaRPr lang="en-US" sz="2000" b="1" dirty="0">
              <a:latin typeface="Arial" panose="020B0604020202020204" pitchFamily="34" charset="0"/>
              <a:cs typeface="Arial" panose="020B0604020202020204" pitchFamily="34" charset="0"/>
            </a:endParaRPr>
          </a:p>
          <a:p>
            <a:pPr lvl="1" algn="just">
              <a:buFont typeface="Wingdings" panose="05000000000000000000" pitchFamily="2" charset="2"/>
              <a:buChar char="Ø"/>
              <a:defRPr/>
            </a:pPr>
            <a:r>
              <a:rPr lang="en-US" sz="2000" b="1" dirty="0">
                <a:latin typeface="Arial" panose="020B0604020202020204" pitchFamily="34" charset="0"/>
                <a:cs typeface="Arial" panose="020B0604020202020204" pitchFamily="34" charset="0"/>
              </a:rPr>
              <a:t>The model was used to study the particle strength and size effect on the </a:t>
            </a:r>
            <a:r>
              <a:rPr lang="en-US" sz="2000" b="1" dirty="0" err="1">
                <a:latin typeface="Arial" panose="020B0604020202020204" pitchFamily="34" charset="0"/>
                <a:cs typeface="Arial" panose="020B0604020202020204" pitchFamily="34" charset="0"/>
              </a:rPr>
              <a:t>injectivity</a:t>
            </a:r>
            <a:r>
              <a:rPr lang="en-US" sz="2000" b="1" dirty="0">
                <a:latin typeface="Arial" panose="020B0604020202020204" pitchFamily="34" charset="0"/>
                <a:cs typeface="Arial" panose="020B0604020202020204" pitchFamily="34" charset="0"/>
              </a:rPr>
              <a:t> and visually observe particle movement in a fracture. </a:t>
            </a:r>
          </a:p>
          <a:p>
            <a:pPr algn="just">
              <a:buFont typeface="Wingdings" panose="05000000000000000000" pitchFamily="2" charset="2"/>
              <a:buChar char="Ø"/>
              <a:defRPr/>
            </a:pPr>
            <a:endParaRPr lang="en-US" sz="2000" b="1" dirty="0">
              <a:latin typeface="Arial" panose="020B0604020202020204" pitchFamily="34" charset="0"/>
              <a:cs typeface="Arial" panose="020B0604020202020204" pitchFamily="34" charset="0"/>
            </a:endParaRPr>
          </a:p>
          <a:p>
            <a:pPr lvl="1" algn="just">
              <a:buFont typeface="Wingdings" panose="05000000000000000000" pitchFamily="2" charset="2"/>
              <a:buChar char="Ø"/>
              <a:defRPr/>
            </a:pPr>
            <a:r>
              <a:rPr lang="en-US" sz="2000" b="1" dirty="0">
                <a:latin typeface="Arial" panose="020B0604020202020204" pitchFamily="34" charset="0"/>
                <a:cs typeface="Arial" panose="020B0604020202020204" pitchFamily="34" charset="0"/>
              </a:rPr>
              <a:t>They found PPG can reduce the permeability of fractures but could not completely block fractures.  </a:t>
            </a:r>
          </a:p>
          <a:p>
            <a:pPr algn="just">
              <a:defRPr/>
            </a:pPr>
            <a:endParaRPr lang="en-US" sz="1600" b="1" dirty="0">
              <a:latin typeface="Times New Roman" pitchFamily="18" charset="0"/>
              <a:cs typeface="Times New Roman" pitchFamily="18" charset="0"/>
            </a:endParaRP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6198" y="1363663"/>
            <a:ext cx="3352800" cy="4114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340" name="Rectangle 4"/>
          <p:cNvSpPr>
            <a:spLocks noChangeArrowheads="1"/>
          </p:cNvSpPr>
          <p:nvPr/>
        </p:nvSpPr>
        <p:spPr bwMode="auto">
          <a:xfrm>
            <a:off x="7823115" y="5478463"/>
            <a:ext cx="3309937" cy="646112"/>
          </a:xfrm>
          <a:prstGeom prst="rect">
            <a:avLst/>
          </a:prstGeom>
          <a:noFill/>
          <a:ln w="9525">
            <a:noFill/>
            <a:miter lim="800000"/>
            <a:headEnd/>
            <a:tailEnd/>
          </a:ln>
        </p:spPr>
        <p:txBody>
          <a:bodyPr>
            <a:spAutoFit/>
          </a:bodyPr>
          <a:lstStyle/>
          <a:p>
            <a:pPr algn="ctr">
              <a:defRPr/>
            </a:pPr>
            <a:r>
              <a:rPr lang="en-US" dirty="0">
                <a:ea typeface="Calibri" pitchFamily="34" charset="0"/>
                <a:cs typeface="Times New Roman" pitchFamily="18" charset="0"/>
              </a:rPr>
              <a:t>Transparent Open Fracture Model</a:t>
            </a:r>
          </a:p>
        </p:txBody>
      </p:sp>
      <p:sp>
        <p:nvSpPr>
          <p:cNvPr id="30725" name="Rectangle 5"/>
          <p:cNvSpPr>
            <a:spLocks noChangeArrowheads="1"/>
          </p:cNvSpPr>
          <p:nvPr/>
        </p:nvSpPr>
        <p:spPr bwMode="auto">
          <a:xfrm>
            <a:off x="1981200" y="152401"/>
            <a:ext cx="8458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a:solidFill>
                  <a:schemeClr val="accent2">
                    <a:lumMod val="75000"/>
                  </a:schemeClr>
                </a:solidFill>
                <a:cs typeface="Times New Roman" panose="02020603050405020304" pitchFamily="18" charset="0"/>
              </a:rPr>
              <a:t>Previous work </a:t>
            </a:r>
            <a:endParaRPr lang="en-US" altLang="en-US" sz="2800" b="1" dirty="0">
              <a:solidFill>
                <a:schemeClr val="accent2">
                  <a:lumMod val="75000"/>
                </a:schemeClr>
              </a:solidFill>
            </a:endParaRPr>
          </a:p>
        </p:txBody>
      </p:sp>
      <p:sp>
        <p:nvSpPr>
          <p:cNvPr id="3072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3F61D1B-6AA0-4553-962C-52F2C7220BDC}" type="slidenum">
              <a:rPr lang="en-US" altLang="en-US" sz="2000" b="1">
                <a:solidFill>
                  <a:srgbClr val="00B050"/>
                </a:solidFill>
              </a:rPr>
              <a:pPr eaLnBrk="1" hangingPunct="1"/>
              <a:t>13</a:t>
            </a:fld>
            <a:endParaRPr lang="en-US" altLang="en-US" sz="2000" b="1">
              <a:solidFill>
                <a:srgbClr val="00B050"/>
              </a:solidFill>
            </a:endParaRPr>
          </a:p>
        </p:txBody>
      </p:sp>
    </p:spTree>
    <p:extLst>
      <p:ext uri="{BB962C8B-B14F-4D97-AF65-F5344CB8AC3E}">
        <p14:creationId xmlns:p14="http://schemas.microsoft.com/office/powerpoint/2010/main" val="15519929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6699" y="1066801"/>
            <a:ext cx="9968115" cy="5364163"/>
          </a:xfrm>
        </p:spPr>
        <p:txBody>
          <a:bodyPr vert="horz" wrap="square" lIns="91440" tIns="45720" rIns="91440" bIns="45720" numCol="1" rtlCol="0" anchor="t" anchorCtr="0" compatLnSpc="1">
            <a:prstTxWarp prst="textNoShape">
              <a:avLst/>
            </a:prstTxWarp>
            <a:normAutofit/>
          </a:bodyPr>
          <a:lstStyle/>
          <a:p>
            <a:pPr algn="just">
              <a:buClr>
                <a:schemeClr val="accent2"/>
              </a:buClr>
              <a:buFont typeface="Wingdings" panose="05000000000000000000" pitchFamily="2" charset="2"/>
              <a:buChar char="Ø"/>
              <a:defRPr/>
            </a:pPr>
            <a:r>
              <a:rPr lang="en-US" sz="2400" b="1" dirty="0">
                <a:latin typeface="Arial" panose="020B0604020202020204" pitchFamily="34" charset="0"/>
                <a:cs typeface="Arial" panose="020B0604020202020204" pitchFamily="34" charset="0"/>
              </a:rPr>
              <a:t>Damage caused by gels to </a:t>
            </a:r>
            <a:r>
              <a:rPr lang="en-US" sz="2400" b="1" dirty="0" err="1">
                <a:latin typeface="Arial" panose="020B0604020202020204" pitchFamily="34" charset="0"/>
                <a:cs typeface="Arial" panose="020B0604020202020204" pitchFamily="34" charset="0"/>
              </a:rPr>
              <a:t>unswept</a:t>
            </a:r>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zones/areas.</a:t>
            </a:r>
          </a:p>
          <a:p>
            <a:pPr marL="0" indent="0" algn="just">
              <a:buClr>
                <a:schemeClr val="accent2"/>
              </a:buClr>
              <a:buNone/>
              <a:defRPr/>
            </a:pPr>
            <a:endParaRPr lang="en-US" sz="2400" b="1" dirty="0" smtClean="0">
              <a:latin typeface="Arial" panose="020B0604020202020204" pitchFamily="34" charset="0"/>
              <a:cs typeface="Arial" panose="020B0604020202020204" pitchFamily="34" charset="0"/>
            </a:endParaRPr>
          </a:p>
          <a:p>
            <a:pPr algn="just">
              <a:buClr>
                <a:schemeClr val="accent2"/>
              </a:buClr>
              <a:buFont typeface="Wingdings" panose="05000000000000000000" pitchFamily="2" charset="2"/>
              <a:buChar char="Ø"/>
              <a:defRPr/>
            </a:pPr>
            <a:r>
              <a:rPr lang="en-US" sz="2400" b="1" dirty="0" smtClean="0">
                <a:latin typeface="Arial" panose="020B0604020202020204" pitchFamily="34" charset="0"/>
                <a:cs typeface="Arial" panose="020B0604020202020204" pitchFamily="34" charset="0"/>
              </a:rPr>
              <a:t>Such </a:t>
            </a:r>
            <a:r>
              <a:rPr lang="en-US" sz="2400" b="1" dirty="0">
                <a:latin typeface="Arial" panose="020B0604020202020204" pitchFamily="34" charset="0"/>
                <a:cs typeface="Arial" panose="020B0604020202020204" pitchFamily="34" charset="0"/>
              </a:rPr>
              <a:t>damage occurs when gels invade or form a cake on low permeability zones/areas from the wellbore or, from the high permeability zone, if two layers are connected. </a:t>
            </a:r>
          </a:p>
          <a:p>
            <a:pPr algn="just">
              <a:spcBef>
                <a:spcPct val="0"/>
              </a:spcBef>
              <a:buClr>
                <a:schemeClr val="accent2"/>
              </a:buClr>
              <a:defRPr/>
            </a:pPr>
            <a:endParaRPr lang="en-US" sz="2000" b="1" dirty="0">
              <a:cs typeface="Times New Roman" pitchFamily="18" charset="0"/>
            </a:endParaRPr>
          </a:p>
          <a:p>
            <a:pPr algn="just">
              <a:spcBef>
                <a:spcPct val="0"/>
              </a:spcBef>
              <a:buClr>
                <a:schemeClr val="accent2"/>
              </a:buClr>
              <a:defRPr/>
            </a:pPr>
            <a:endParaRPr lang="en-US" sz="2000" b="1" dirty="0">
              <a:cs typeface="Times New Roman" pitchFamily="18" charset="0"/>
            </a:endParaRPr>
          </a:p>
          <a:p>
            <a:pPr algn="just">
              <a:spcBef>
                <a:spcPct val="0"/>
              </a:spcBef>
              <a:buClr>
                <a:schemeClr val="accent2"/>
              </a:buClr>
              <a:defRPr/>
            </a:pPr>
            <a:endParaRPr lang="en-US" sz="2000" b="1" dirty="0">
              <a:cs typeface="Times New Roman" pitchFamily="18" charset="0"/>
            </a:endParaRPr>
          </a:p>
          <a:p>
            <a:pPr algn="just">
              <a:buFont typeface="Wingdings" panose="05000000000000000000" pitchFamily="2" charset="2"/>
              <a:buNone/>
              <a:defRPr/>
            </a:pPr>
            <a:endParaRPr lang="en-US" dirty="0" smtClean="0">
              <a:solidFill>
                <a:srgbClr val="FF0000"/>
              </a:solidFill>
            </a:endParaRPr>
          </a:p>
        </p:txBody>
      </p:sp>
      <p:sp>
        <p:nvSpPr>
          <p:cNvPr id="31747" name="Title 3"/>
          <p:cNvSpPr>
            <a:spLocks noGrp="1"/>
          </p:cNvSpPr>
          <p:nvPr>
            <p:ph type="title"/>
          </p:nvPr>
        </p:nvSpPr>
        <p:spPr bwMode="auto">
          <a:xfrm>
            <a:off x="2122516" y="437804"/>
            <a:ext cx="82296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algn="ctr"/>
            <a:r>
              <a:rPr lang="en-US" altLang="en-US" sz="2800" b="1" dirty="0">
                <a:solidFill>
                  <a:schemeClr val="accent2">
                    <a:lumMod val="75000"/>
                  </a:schemeClr>
                </a:solidFill>
                <a:latin typeface="Arial" panose="020B0604020202020204" pitchFamily="34" charset="0"/>
                <a:cs typeface="Arial" panose="020B0604020202020204" pitchFamily="34" charset="0"/>
              </a:rPr>
              <a:t>Problem Statement</a:t>
            </a:r>
            <a:br>
              <a:rPr lang="en-US" altLang="en-US" sz="2800" b="1" dirty="0">
                <a:solidFill>
                  <a:schemeClr val="accent2">
                    <a:lumMod val="75000"/>
                  </a:schemeClr>
                </a:solidFill>
                <a:latin typeface="Arial" panose="020B0604020202020204" pitchFamily="34" charset="0"/>
                <a:cs typeface="Arial" panose="020B0604020202020204" pitchFamily="34" charset="0"/>
              </a:rPr>
            </a:br>
            <a:endParaRPr lang="en-US" altLang="en-US" sz="2800" b="1" dirty="0">
              <a:solidFill>
                <a:schemeClr val="accent2">
                  <a:lumMod val="75000"/>
                </a:schemeClr>
              </a:solidFill>
              <a:latin typeface="Arial" panose="020B0604020202020204" pitchFamily="34" charset="0"/>
              <a:cs typeface="Arial" panose="020B0604020202020204" pitchFamily="34" charset="0"/>
            </a:endParaRPr>
          </a:p>
        </p:txBody>
      </p:sp>
      <p:sp>
        <p:nvSpPr>
          <p:cNvPr id="3174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BB7FD44-74D8-4107-83AD-02F3D77F6B84}" type="slidenum">
              <a:rPr lang="en-US" altLang="en-US" sz="2000" b="1">
                <a:solidFill>
                  <a:srgbClr val="00B050"/>
                </a:solidFill>
              </a:rPr>
              <a:pPr eaLnBrk="1" hangingPunct="1"/>
              <a:t>14</a:t>
            </a:fld>
            <a:endParaRPr lang="en-US" altLang="en-US" sz="2000" b="1">
              <a:solidFill>
                <a:srgbClr val="00B050"/>
              </a:solidFill>
            </a:endParaRPr>
          </a:p>
        </p:txBody>
      </p:sp>
    </p:spTree>
    <p:extLst>
      <p:ext uri="{BB962C8B-B14F-4D97-AF65-F5344CB8AC3E}">
        <p14:creationId xmlns:p14="http://schemas.microsoft.com/office/powerpoint/2010/main" val="11475521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7010400" cy="457200"/>
          </a:xfrm>
        </p:spPr>
        <p:txBody>
          <a:bodyPr vert="horz" wrap="square" lIns="91440" tIns="45720" rIns="91440" bIns="45720" numCol="1" rtlCol="0" anchor="t" anchorCtr="0" compatLnSpc="1">
            <a:prstTxWarp prst="textNoShape">
              <a:avLst/>
            </a:prstTxWarp>
            <a:noAutofit/>
          </a:bodyPr>
          <a:lstStyle/>
          <a:p>
            <a:pPr>
              <a:defRPr/>
            </a:pPr>
            <a:r>
              <a:rPr lang="en-US" sz="2800">
                <a:latin typeface="Times New Roman" pitchFamily="18" charset="0"/>
                <a:cs typeface="Times New Roman" pitchFamily="18" charset="0"/>
              </a:rPr>
              <a:t/>
            </a:r>
            <a:br>
              <a:rPr lang="en-US" sz="2800">
                <a:latin typeface="Times New Roman" pitchFamily="18" charset="0"/>
                <a:cs typeface="Times New Roman" pitchFamily="18" charset="0"/>
              </a:rPr>
            </a:br>
            <a:endParaRPr lang="en-US" sz="2800">
              <a:latin typeface="Times New Roman" pitchFamily="18" charset="0"/>
              <a:cs typeface="Times New Roman" pitchFamily="18" charset="0"/>
            </a:endParaRPr>
          </a:p>
        </p:txBody>
      </p:sp>
      <p:sp>
        <p:nvSpPr>
          <p:cNvPr id="16387" name="Content Placeholder 2"/>
          <p:cNvSpPr>
            <a:spLocks noGrp="1"/>
          </p:cNvSpPr>
          <p:nvPr>
            <p:ph idx="1"/>
          </p:nvPr>
        </p:nvSpPr>
        <p:spPr bwMode="auto">
          <a:xfrm>
            <a:off x="818802" y="290946"/>
            <a:ext cx="10045931" cy="5469776"/>
          </a:xfrm>
          <a:ln>
            <a:miter lim="800000"/>
            <a:headEnd/>
            <a:tailEnd/>
          </a:ln>
        </p:spPr>
        <p:txBody>
          <a:bodyPr vert="horz" wrap="square" lIns="91440" tIns="45720" rIns="91440" bIns="45720" numCol="1" rtlCol="0" anchor="t" anchorCtr="0" compatLnSpc="1">
            <a:prstTxWarp prst="textNoShape">
              <a:avLst/>
            </a:prstTxWarp>
            <a:normAutofit/>
          </a:bodyPr>
          <a:lstStyle/>
          <a:p>
            <a:pPr algn="ctr">
              <a:buFont typeface="Wingdings" panose="05000000000000000000" pitchFamily="2" charset="2"/>
              <a:buNone/>
              <a:defRPr/>
            </a:pPr>
            <a:r>
              <a:rPr lang="en-US" b="1" dirty="0">
                <a:solidFill>
                  <a:schemeClr val="accent2">
                    <a:lumMod val="75000"/>
                  </a:schemeClr>
                </a:solidFill>
                <a:latin typeface="Arial" panose="020B0604020202020204" pitchFamily="34" charset="0"/>
                <a:ea typeface="Times New Roman"/>
                <a:cs typeface="Arial" panose="020B0604020202020204" pitchFamily="34" charset="0"/>
              </a:rPr>
              <a:t>Research </a:t>
            </a:r>
            <a:r>
              <a:rPr lang="en-US" b="1" dirty="0" smtClean="0">
                <a:solidFill>
                  <a:schemeClr val="accent2">
                    <a:lumMod val="75000"/>
                  </a:schemeClr>
                </a:solidFill>
                <a:latin typeface="Arial" panose="020B0604020202020204" pitchFamily="34" charset="0"/>
                <a:ea typeface="Times New Roman"/>
                <a:cs typeface="Arial" panose="020B0604020202020204" pitchFamily="34" charset="0"/>
              </a:rPr>
              <a:t>Objective</a:t>
            </a:r>
          </a:p>
          <a:p>
            <a:pPr algn="ctr">
              <a:buFont typeface="Wingdings" panose="05000000000000000000" pitchFamily="2" charset="2"/>
              <a:buNone/>
              <a:defRPr/>
            </a:pPr>
            <a:endParaRPr lang="en-US" b="1" dirty="0">
              <a:solidFill>
                <a:schemeClr val="accent2">
                  <a:lumMod val="75000"/>
                </a:schemeClr>
              </a:solidFill>
              <a:latin typeface="Arial" panose="020B0604020202020204" pitchFamily="34" charset="0"/>
              <a:ea typeface="MS PGothic"/>
              <a:cs typeface="Arial" panose="020B0604020202020204" pitchFamily="34" charset="0"/>
            </a:endParaRPr>
          </a:p>
          <a:p>
            <a:pPr algn="just">
              <a:spcBef>
                <a:spcPts val="0"/>
              </a:spcBef>
              <a:buClr>
                <a:schemeClr val="accent6">
                  <a:lumMod val="75000"/>
                </a:schemeClr>
              </a:buClr>
              <a:buFont typeface="Wingdings" panose="05000000000000000000" pitchFamily="2" charset="2"/>
              <a:buChar char="Ø"/>
              <a:defRPr/>
            </a:pPr>
            <a:r>
              <a:rPr lang="en-US" sz="1600" b="1" dirty="0">
                <a:solidFill>
                  <a:srgbClr val="000000"/>
                </a:solidFill>
                <a:ea typeface="Times New Roman"/>
              </a:rPr>
              <a:t> </a:t>
            </a:r>
            <a:r>
              <a:rPr lang="en-US" sz="2400" b="1" dirty="0">
                <a:solidFill>
                  <a:srgbClr val="000000"/>
                </a:solidFill>
                <a:latin typeface="Arial" panose="020B0604020202020204" pitchFamily="34" charset="0"/>
                <a:ea typeface="Times New Roman"/>
                <a:cs typeface="Arial" panose="020B0604020202020204" pitchFamily="34" charset="0"/>
              </a:rPr>
              <a:t>Identify methods that both minimize the damage of PPGs on unswept production zones/areas and improve PPG treatment efficiency. </a:t>
            </a:r>
          </a:p>
          <a:p>
            <a:pPr algn="just">
              <a:spcBef>
                <a:spcPts val="0"/>
              </a:spcBef>
              <a:buClr>
                <a:schemeClr val="accent6">
                  <a:lumMod val="75000"/>
                </a:schemeClr>
              </a:buClr>
              <a:buFont typeface="Wingdings" panose="05000000000000000000" pitchFamily="2" charset="2"/>
              <a:buChar char="Ø"/>
              <a:defRPr/>
            </a:pPr>
            <a:endParaRPr lang="en-US" sz="2400" b="1" dirty="0">
              <a:solidFill>
                <a:prstClr val="black"/>
              </a:solidFill>
              <a:latin typeface="Arial" panose="020B0604020202020204" pitchFamily="34" charset="0"/>
              <a:ea typeface="Times New Roman"/>
              <a:cs typeface="Arial" panose="020B0604020202020204" pitchFamily="34" charset="0"/>
            </a:endParaRPr>
          </a:p>
          <a:p>
            <a:pPr marL="0" indent="0" algn="just">
              <a:spcBef>
                <a:spcPts val="0"/>
              </a:spcBef>
              <a:buClr>
                <a:schemeClr val="accent6">
                  <a:lumMod val="75000"/>
                </a:schemeClr>
              </a:buClr>
              <a:buNone/>
              <a:defRPr/>
            </a:pPr>
            <a:endParaRPr lang="en-GB" sz="2400" b="1" dirty="0">
              <a:solidFill>
                <a:srgbClr val="000000"/>
              </a:solidFill>
              <a:latin typeface="Arial" panose="020B0604020202020204" pitchFamily="34" charset="0"/>
              <a:cs typeface="Arial" panose="020B0604020202020204" pitchFamily="34" charset="0"/>
            </a:endParaRPr>
          </a:p>
          <a:p>
            <a:pPr algn="just">
              <a:spcBef>
                <a:spcPts val="0"/>
              </a:spcBef>
              <a:buClr>
                <a:schemeClr val="accent6">
                  <a:lumMod val="75000"/>
                </a:schemeClr>
              </a:buClr>
              <a:buFont typeface="Wingdings" panose="05000000000000000000" pitchFamily="2" charset="2"/>
              <a:buChar char="Ø"/>
              <a:defRPr/>
            </a:pPr>
            <a:r>
              <a:rPr lang="en-GB" sz="2400" b="1" dirty="0">
                <a:solidFill>
                  <a:srgbClr val="000000"/>
                </a:solidFill>
                <a:latin typeface="Arial" panose="020B0604020202020204" pitchFamily="34" charset="0"/>
                <a:cs typeface="Arial" panose="020B0604020202020204" pitchFamily="34" charset="0"/>
              </a:rPr>
              <a:t>The results of the filtration tests provided a basis for the development of an analytical model. </a:t>
            </a:r>
            <a:endParaRPr lang="en-US" sz="2400" b="1" dirty="0">
              <a:latin typeface="Arial" panose="020B0604020202020204" pitchFamily="34" charset="0"/>
              <a:cs typeface="Arial" panose="020B0604020202020204" pitchFamily="34" charset="0"/>
            </a:endParaRPr>
          </a:p>
          <a:p>
            <a:pPr marL="457200" lvl="1" indent="0" algn="just">
              <a:buClr>
                <a:schemeClr val="accent1"/>
              </a:buClr>
              <a:buNone/>
              <a:defRPr/>
            </a:pPr>
            <a:endParaRPr lang="en-US" sz="2000" dirty="0">
              <a:solidFill>
                <a:srgbClr val="FF0000"/>
              </a:solidFill>
              <a:cs typeface="Times New Roman" pitchFamily="18" charset="0"/>
            </a:endParaRPr>
          </a:p>
          <a:p>
            <a:pPr algn="just">
              <a:defRPr/>
            </a:pPr>
            <a:endParaRPr lang="en-US" sz="1400" dirty="0">
              <a:solidFill>
                <a:srgbClr val="FF0000"/>
              </a:solidFill>
              <a:latin typeface="Times New Roman" pitchFamily="18" charset="0"/>
              <a:cs typeface="Times New Roman" pitchFamily="18" charset="0"/>
            </a:endParaRPr>
          </a:p>
          <a:p>
            <a:pPr algn="just">
              <a:defRPr/>
            </a:pPr>
            <a:endParaRPr lang="en-US" sz="1400" dirty="0"/>
          </a:p>
        </p:txBody>
      </p:sp>
      <p:sp>
        <p:nvSpPr>
          <p:cNvPr id="32772"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91B500A-AEFD-4F8C-8DF1-C07CA01FA4BF}" type="slidenum">
              <a:rPr lang="en-US" altLang="en-US" sz="2000" b="1">
                <a:solidFill>
                  <a:srgbClr val="00B050"/>
                </a:solidFill>
              </a:rPr>
              <a:pPr eaLnBrk="1" hangingPunct="1"/>
              <a:t>15</a:t>
            </a:fld>
            <a:endParaRPr lang="en-US" altLang="en-US" sz="2000" b="1">
              <a:solidFill>
                <a:srgbClr val="00B050"/>
              </a:solidFill>
            </a:endParaRPr>
          </a:p>
        </p:txBody>
      </p:sp>
    </p:spTree>
    <p:extLst>
      <p:ext uri="{BB962C8B-B14F-4D97-AF65-F5344CB8AC3E}">
        <p14:creationId xmlns:p14="http://schemas.microsoft.com/office/powerpoint/2010/main" val="2974391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0962"/>
            <a:ext cx="8229600" cy="487363"/>
          </a:xfrm>
        </p:spPr>
        <p:txBody>
          <a:bodyPr>
            <a:normAutofit fontScale="90000"/>
          </a:bodyPr>
          <a:lstStyle/>
          <a:p>
            <a:pPr algn="ctr">
              <a:defRPr/>
            </a:pPr>
            <a:r>
              <a:rPr lang="en-GB" sz="2400" u="sng" dirty="0" smtClean="0">
                <a:solidFill>
                  <a:schemeClr val="accent6">
                    <a:lumMod val="75000"/>
                  </a:schemeClr>
                </a:solidFill>
                <a:latin typeface="Times New Roman"/>
                <a:ea typeface="MS PGothic"/>
              </a:rPr>
              <a:t/>
            </a:r>
            <a:br>
              <a:rPr lang="en-GB" sz="2400" u="sng" dirty="0" smtClean="0">
                <a:solidFill>
                  <a:schemeClr val="accent6">
                    <a:lumMod val="75000"/>
                  </a:schemeClr>
                </a:solidFill>
                <a:latin typeface="Times New Roman"/>
                <a:ea typeface="MS PGothic"/>
              </a:rPr>
            </a:br>
            <a:r>
              <a:rPr lang="en-GB" sz="2400" u="sng" dirty="0">
                <a:solidFill>
                  <a:schemeClr val="accent6">
                    <a:lumMod val="75000"/>
                  </a:schemeClr>
                </a:solidFill>
                <a:latin typeface="Times New Roman"/>
                <a:ea typeface="MS PGothic"/>
              </a:rPr>
              <a:t/>
            </a:r>
            <a:br>
              <a:rPr lang="en-GB" sz="2400" u="sng" dirty="0">
                <a:solidFill>
                  <a:schemeClr val="accent6">
                    <a:lumMod val="75000"/>
                  </a:schemeClr>
                </a:solidFill>
                <a:latin typeface="Times New Roman"/>
                <a:ea typeface="MS PGothic"/>
              </a:rPr>
            </a:br>
            <a:r>
              <a:rPr lang="en-GB" sz="3100" b="1" u="sng" dirty="0" smtClean="0">
                <a:solidFill>
                  <a:schemeClr val="accent2">
                    <a:lumMod val="75000"/>
                  </a:schemeClr>
                </a:solidFill>
                <a:latin typeface="Arial" panose="020B0604020202020204" pitchFamily="34" charset="0"/>
                <a:ea typeface="MS PGothic"/>
                <a:cs typeface="Arial" panose="020B0604020202020204" pitchFamily="34" charset="0"/>
              </a:rPr>
              <a:t>Experimental </a:t>
            </a:r>
            <a:r>
              <a:rPr lang="en-GB" sz="3100" b="1" u="sng" dirty="0">
                <a:solidFill>
                  <a:schemeClr val="accent2">
                    <a:lumMod val="75000"/>
                  </a:schemeClr>
                </a:solidFill>
                <a:latin typeface="Arial" panose="020B0604020202020204" pitchFamily="34" charset="0"/>
                <a:ea typeface="MS PGothic"/>
                <a:cs typeface="Arial" panose="020B0604020202020204" pitchFamily="34" charset="0"/>
              </a:rPr>
              <a:t>Materials</a:t>
            </a:r>
            <a:r>
              <a:rPr lang="en-US" sz="3100" b="1" dirty="0">
                <a:solidFill>
                  <a:schemeClr val="accent2">
                    <a:lumMod val="75000"/>
                  </a:schemeClr>
                </a:solidFill>
                <a:latin typeface="Arial" panose="020B0604020202020204" pitchFamily="34" charset="0"/>
                <a:ea typeface="Times New Roman"/>
                <a:cs typeface="Arial" panose="020B0604020202020204" pitchFamily="34" charset="0"/>
              </a:rPr>
              <a:t/>
            </a:r>
            <a:br>
              <a:rPr lang="en-US" sz="3100" b="1" dirty="0">
                <a:solidFill>
                  <a:schemeClr val="accent2">
                    <a:lumMod val="75000"/>
                  </a:schemeClr>
                </a:solidFill>
                <a:latin typeface="Arial" panose="020B0604020202020204" pitchFamily="34" charset="0"/>
                <a:ea typeface="Times New Roman"/>
                <a:cs typeface="Arial" panose="020B0604020202020204" pitchFamily="34" charset="0"/>
              </a:rPr>
            </a:br>
            <a:endParaRPr lang="en-US" sz="3100" b="1" dirty="0">
              <a:solidFill>
                <a:schemeClr val="accent2">
                  <a:lumMod val="7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82879" y="806335"/>
            <a:ext cx="11571317" cy="6086590"/>
          </a:xfrm>
        </p:spPr>
        <p:txBody>
          <a:bodyPr vert="horz" wrap="square" lIns="91440" tIns="45720" rIns="91440" bIns="45720" numCol="1" rtlCol="0" anchor="t" anchorCtr="0" compatLnSpc="1">
            <a:prstTxWarp prst="textNoShape">
              <a:avLst/>
            </a:prstTxWarp>
            <a:normAutofit/>
          </a:bodyPr>
          <a:lstStyle/>
          <a:p>
            <a:pPr algn="just" eaLnBrk="1" hangingPunct="1">
              <a:spcBef>
                <a:spcPct val="0"/>
              </a:spcBef>
              <a:buClrTx/>
              <a:buSzTx/>
              <a:buFont typeface="Wingdings" panose="05000000000000000000" pitchFamily="2" charset="2"/>
              <a:buChar char="§"/>
              <a:defRPr/>
            </a:pPr>
            <a:r>
              <a:rPr lang="en-US" sz="2000" b="1" dirty="0">
                <a:solidFill>
                  <a:srgbClr val="0070C0"/>
                </a:solidFill>
                <a:latin typeface="Arial" panose="020B0604020202020204" pitchFamily="34" charset="0"/>
                <a:cs typeface="Arial" panose="020B0604020202020204" pitchFamily="34" charset="0"/>
              </a:rPr>
              <a:t>Preformed Particle Gels (PPGs) </a:t>
            </a:r>
          </a:p>
          <a:p>
            <a:pPr marL="0" indent="0">
              <a:buNone/>
              <a:defRPr/>
            </a:pPr>
            <a:endParaRPr lang="en-US" sz="2000" b="1" dirty="0">
              <a:solidFill>
                <a:srgbClr val="000000"/>
              </a:solidFill>
              <a:latin typeface="Arial" panose="020B0604020202020204" pitchFamily="34" charset="0"/>
              <a:cs typeface="Arial" panose="020B0604020202020204" pitchFamily="34" charset="0"/>
            </a:endParaRPr>
          </a:p>
          <a:p>
            <a:pPr>
              <a:buClrTx/>
              <a:buSzPct val="74000"/>
              <a:buFont typeface="Wingdings" panose="05000000000000000000" pitchFamily="2" charset="2"/>
              <a:buChar char="§"/>
              <a:defRPr/>
            </a:pPr>
            <a:r>
              <a:rPr lang="en-US" sz="2000" b="1" dirty="0" err="1">
                <a:latin typeface="Arial" panose="020B0604020202020204" pitchFamily="34" charset="0"/>
                <a:ea typeface="Times New Roman"/>
                <a:cs typeface="Arial" panose="020B0604020202020204" pitchFamily="34" charset="0"/>
              </a:rPr>
              <a:t>Liquiblock</a:t>
            </a:r>
            <a:r>
              <a:rPr lang="en-US" sz="2000" b="1" baseline="30000" dirty="0" err="1">
                <a:latin typeface="Arial" panose="020B0604020202020204" pitchFamily="34" charset="0"/>
                <a:ea typeface="Times New Roman"/>
                <a:cs typeface="Arial" panose="020B0604020202020204" pitchFamily="34" charset="0"/>
              </a:rPr>
              <a:t>TM</a:t>
            </a:r>
            <a:r>
              <a:rPr lang="en-US" sz="2000" b="1" baseline="30000" dirty="0">
                <a:latin typeface="Arial" panose="020B0604020202020204" pitchFamily="34" charset="0"/>
                <a:ea typeface="Times New Roman"/>
                <a:cs typeface="Arial" panose="020B0604020202020204" pitchFamily="34" charset="0"/>
              </a:rPr>
              <a:t> </a:t>
            </a:r>
            <a:r>
              <a:rPr lang="en-US" sz="2000" b="1" dirty="0">
                <a:latin typeface="Arial" panose="020B0604020202020204" pitchFamily="34" charset="0"/>
                <a:ea typeface="Times New Roman"/>
                <a:cs typeface="Arial" panose="020B0604020202020204" pitchFamily="34" charset="0"/>
              </a:rPr>
              <a:t>40K </a:t>
            </a:r>
            <a:r>
              <a:rPr lang="en-US" sz="2000" b="1" dirty="0">
                <a:latin typeface="Arial" panose="020B0604020202020204" pitchFamily="34" charset="0"/>
                <a:cs typeface="Arial" panose="020B0604020202020204" pitchFamily="34" charset="0"/>
              </a:rPr>
              <a:t>is a weak gel particle with an elastic module of ∼400 Pa at 0.05% of NaCl (</a:t>
            </a:r>
            <a:r>
              <a:rPr lang="en-US" sz="2000" b="1" dirty="0" err="1">
                <a:latin typeface="Arial" panose="020B0604020202020204" pitchFamily="34" charset="0"/>
                <a:cs typeface="Arial" panose="020B0604020202020204" pitchFamily="34" charset="0"/>
              </a:rPr>
              <a:t>wt</a:t>
            </a:r>
            <a:r>
              <a:rPr lang="en-US" sz="2000" b="1" dirty="0">
                <a:latin typeface="Arial" panose="020B0604020202020204" pitchFamily="34" charset="0"/>
                <a:cs typeface="Arial" panose="020B0604020202020204" pitchFamily="34" charset="0"/>
              </a:rPr>
              <a:t> %)</a:t>
            </a:r>
            <a:r>
              <a:rPr lang="en-US" sz="2000" b="1" dirty="0">
                <a:solidFill>
                  <a:srgbClr val="000000"/>
                </a:solidFill>
                <a:latin typeface="Arial" panose="020B0604020202020204" pitchFamily="34" charset="0"/>
                <a:cs typeface="Arial" panose="020B0604020202020204" pitchFamily="34" charset="0"/>
              </a:rPr>
              <a:t>. </a:t>
            </a:r>
          </a:p>
          <a:p>
            <a:pPr algn="just" eaLnBrk="1" hangingPunct="1">
              <a:spcBef>
                <a:spcPct val="0"/>
              </a:spcBef>
              <a:buClrTx/>
              <a:buSzTx/>
              <a:buFont typeface="Wingdings" panose="05000000000000000000" pitchFamily="2" charset="2"/>
              <a:buChar char="§"/>
              <a:defRPr/>
            </a:pPr>
            <a:endParaRPr lang="en-US" sz="2000" b="1" dirty="0">
              <a:solidFill>
                <a:srgbClr val="000000"/>
              </a:solidFill>
              <a:latin typeface="Arial" panose="020B0604020202020204" pitchFamily="34" charset="0"/>
              <a:cs typeface="Arial" panose="020B0604020202020204" pitchFamily="34" charset="0"/>
            </a:endParaRPr>
          </a:p>
          <a:p>
            <a:pPr algn="just" eaLnBrk="1" hangingPunct="1">
              <a:spcBef>
                <a:spcPct val="0"/>
              </a:spcBef>
              <a:buClrTx/>
              <a:buSzTx/>
              <a:buFont typeface="Wingdings" panose="05000000000000000000" pitchFamily="2" charset="2"/>
              <a:buChar char="§"/>
              <a:defRPr/>
            </a:pPr>
            <a:r>
              <a:rPr lang="en-US" sz="2000" b="1" dirty="0">
                <a:latin typeface="Arial" panose="020B0604020202020204" pitchFamily="34" charset="0"/>
                <a:ea typeface="Times New Roman"/>
                <a:cs typeface="Arial" panose="020B0604020202020204" pitchFamily="34" charset="0"/>
              </a:rPr>
              <a:t>DQ is a strong gel particle with an elastic module of ~4100 Pa at 0.05% of NaCl (</a:t>
            </a:r>
            <a:r>
              <a:rPr lang="en-US" sz="2000" b="1" dirty="0" err="1">
                <a:latin typeface="Arial" panose="020B0604020202020204" pitchFamily="34" charset="0"/>
                <a:ea typeface="Times New Roman"/>
                <a:cs typeface="Arial" panose="020B0604020202020204" pitchFamily="34" charset="0"/>
              </a:rPr>
              <a:t>wt</a:t>
            </a:r>
            <a:r>
              <a:rPr lang="en-US" sz="2000" b="1" dirty="0">
                <a:latin typeface="Arial" panose="020B0604020202020204" pitchFamily="34" charset="0"/>
                <a:ea typeface="Times New Roman"/>
                <a:cs typeface="Arial" panose="020B0604020202020204" pitchFamily="34" charset="0"/>
              </a:rPr>
              <a:t>%)</a:t>
            </a:r>
            <a:r>
              <a:rPr lang="en-US" sz="2000" b="1" dirty="0">
                <a:solidFill>
                  <a:srgbClr val="000000"/>
                </a:solidFill>
                <a:latin typeface="Arial" panose="020B0604020202020204" pitchFamily="34" charset="0"/>
                <a:cs typeface="Arial" panose="020B0604020202020204" pitchFamily="34" charset="0"/>
              </a:rPr>
              <a:t> </a:t>
            </a:r>
          </a:p>
          <a:p>
            <a:pPr algn="just" eaLnBrk="1" hangingPunct="1">
              <a:spcBef>
                <a:spcPct val="0"/>
              </a:spcBef>
              <a:buClrTx/>
              <a:buSzTx/>
              <a:buFont typeface="Wingdings" panose="05000000000000000000" pitchFamily="2" charset="2"/>
              <a:buChar char="§"/>
              <a:defRPr/>
            </a:pPr>
            <a:endParaRPr lang="en-US" sz="2000" b="1" dirty="0">
              <a:solidFill>
                <a:srgbClr val="000000"/>
              </a:solidFill>
              <a:latin typeface="Arial" panose="020B0604020202020204" pitchFamily="34" charset="0"/>
              <a:cs typeface="Arial" panose="020B0604020202020204" pitchFamily="34" charset="0"/>
            </a:endParaRPr>
          </a:p>
          <a:p>
            <a:pPr algn="just" eaLnBrk="1" hangingPunct="1">
              <a:spcBef>
                <a:spcPct val="0"/>
              </a:spcBef>
              <a:buClrTx/>
              <a:buSzTx/>
              <a:buFont typeface="Wingdings" panose="05000000000000000000" pitchFamily="2" charset="2"/>
              <a:buChar char="§"/>
              <a:defRPr/>
            </a:pPr>
            <a:r>
              <a:rPr lang="en-US" sz="2000" b="1" dirty="0">
                <a:solidFill>
                  <a:srgbClr val="000000"/>
                </a:solidFill>
                <a:latin typeface="Arial" panose="020B0604020202020204" pitchFamily="34" charset="0"/>
                <a:cs typeface="Arial" panose="020B0604020202020204" pitchFamily="34" charset="0"/>
              </a:rPr>
              <a:t>The particle sizes for both gels were from 30 to 120 meshes.  </a:t>
            </a:r>
          </a:p>
          <a:p>
            <a:pPr marL="0" indent="457200">
              <a:defRPr/>
            </a:pPr>
            <a:endParaRPr lang="en-US" dirty="0" smtClean="0">
              <a:solidFill>
                <a:srgbClr val="000000"/>
              </a:solidFill>
              <a:effectLst/>
              <a:latin typeface="Calibri" pitchFamily="34" charset="0"/>
            </a:endParaRPr>
          </a:p>
          <a:p>
            <a:pPr marL="0" indent="457200">
              <a:defRPr/>
            </a:pPr>
            <a:endParaRPr lang="en-US" dirty="0" smtClean="0"/>
          </a:p>
        </p:txBody>
      </p:sp>
      <p:pic>
        <p:nvPicPr>
          <p:cNvPr id="34820" name="Picture 3"/>
          <p:cNvPicPr>
            <a:picLocks noChangeAspect="1" noChangeArrowheads="1"/>
          </p:cNvPicPr>
          <p:nvPr/>
        </p:nvPicPr>
        <p:blipFill>
          <a:blip r:embed="rId2">
            <a:extLst>
              <a:ext uri="{28A0092B-C50C-407E-A947-70E740481C1C}">
                <a14:useLocalDpi xmlns:a14="http://schemas.microsoft.com/office/drawing/2010/main" val="0"/>
              </a:ext>
            </a:extLst>
          </a:blip>
          <a:srcRect l="23567" t="16640" r="44563" b="16734"/>
          <a:stretch>
            <a:fillRect/>
          </a:stretch>
        </p:blipFill>
        <p:spPr bwMode="auto">
          <a:xfrm>
            <a:off x="2601913" y="3578225"/>
            <a:ext cx="3276600" cy="228600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821" name="Picture 4"/>
          <p:cNvPicPr>
            <a:picLocks noChangeAspect="1" noChangeArrowheads="1"/>
          </p:cNvPicPr>
          <p:nvPr/>
        </p:nvPicPr>
        <p:blipFill>
          <a:blip r:embed="rId3">
            <a:extLst>
              <a:ext uri="{28A0092B-C50C-407E-A947-70E740481C1C}">
                <a14:useLocalDpi xmlns:a14="http://schemas.microsoft.com/office/drawing/2010/main" val="0"/>
              </a:ext>
            </a:extLst>
          </a:blip>
          <a:srcRect l="59499" t="32472" r="23119" b="23747"/>
          <a:stretch>
            <a:fillRect/>
          </a:stretch>
        </p:blipFill>
        <p:spPr bwMode="auto">
          <a:xfrm>
            <a:off x="6494464" y="3578225"/>
            <a:ext cx="2954337" cy="22669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3990975" y="6003925"/>
            <a:ext cx="496888" cy="368300"/>
          </a:xfrm>
          <a:prstGeom prst="rect">
            <a:avLst/>
          </a:prstGeom>
        </p:spPr>
        <p:txBody>
          <a:bodyPr wrap="none">
            <a:spAutoFit/>
          </a:bodyPr>
          <a:lstStyle/>
          <a:p>
            <a:pPr>
              <a:defRPr/>
            </a:pPr>
            <a:r>
              <a:rPr lang="en-US" b="1" dirty="0">
                <a:solidFill>
                  <a:srgbClr val="000000"/>
                </a:solidFill>
                <a:latin typeface="Calibri"/>
              </a:rPr>
              <a:t>(a) </a:t>
            </a:r>
            <a:endParaRPr lang="en-US" b="1" dirty="0">
              <a:solidFill>
                <a:prstClr val="black"/>
              </a:solidFill>
              <a:latin typeface="Calibri"/>
            </a:endParaRPr>
          </a:p>
        </p:txBody>
      </p:sp>
      <p:sp>
        <p:nvSpPr>
          <p:cNvPr id="7" name="Rectangle 6"/>
          <p:cNvSpPr/>
          <p:nvPr/>
        </p:nvSpPr>
        <p:spPr>
          <a:xfrm>
            <a:off x="7593013" y="6003925"/>
            <a:ext cx="501650" cy="368300"/>
          </a:xfrm>
          <a:prstGeom prst="rect">
            <a:avLst/>
          </a:prstGeom>
        </p:spPr>
        <p:txBody>
          <a:bodyPr wrap="none">
            <a:spAutoFit/>
          </a:bodyPr>
          <a:lstStyle/>
          <a:p>
            <a:pPr>
              <a:defRPr/>
            </a:pPr>
            <a:r>
              <a:rPr lang="en-US" b="1" dirty="0">
                <a:solidFill>
                  <a:srgbClr val="000000"/>
                </a:solidFill>
                <a:latin typeface="Calibri"/>
              </a:rPr>
              <a:t>(b) </a:t>
            </a:r>
            <a:endParaRPr lang="en-US" b="1" dirty="0">
              <a:solidFill>
                <a:prstClr val="black"/>
              </a:solidFill>
              <a:latin typeface="Calibri"/>
            </a:endParaRPr>
          </a:p>
        </p:txBody>
      </p:sp>
      <p:sp>
        <p:nvSpPr>
          <p:cNvPr id="34824" name="Rectangle 7"/>
          <p:cNvSpPr>
            <a:spLocks noChangeArrowheads="1"/>
          </p:cNvSpPr>
          <p:nvPr/>
        </p:nvSpPr>
        <p:spPr bwMode="auto">
          <a:xfrm>
            <a:off x="1524000" y="6389689"/>
            <a:ext cx="8763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solidFill>
                  <a:srgbClr val="000000"/>
                </a:solidFill>
              </a:rPr>
              <a:t>PPGs before and after Swollen:  </a:t>
            </a:r>
            <a:r>
              <a:rPr lang="en-US" altLang="en-US" b="1">
                <a:solidFill>
                  <a:srgbClr val="000000"/>
                </a:solidFill>
              </a:rPr>
              <a:t>a)</a:t>
            </a:r>
            <a:r>
              <a:rPr lang="en-US" altLang="en-US">
                <a:solidFill>
                  <a:srgbClr val="000000"/>
                </a:solidFill>
              </a:rPr>
              <a:t> Daqing Gel and   </a:t>
            </a:r>
            <a:r>
              <a:rPr lang="en-US" altLang="en-US" b="1">
                <a:solidFill>
                  <a:srgbClr val="000000"/>
                </a:solidFill>
              </a:rPr>
              <a:t>b)</a:t>
            </a:r>
            <a:r>
              <a:rPr lang="en-US" altLang="en-US">
                <a:solidFill>
                  <a:srgbClr val="000000"/>
                </a:solidFill>
              </a:rPr>
              <a:t> LiquiBlock</a:t>
            </a:r>
            <a:r>
              <a:rPr lang="en-US" altLang="en-US" baseline="30000">
                <a:solidFill>
                  <a:srgbClr val="000000"/>
                </a:solidFill>
              </a:rPr>
              <a:t>TM </a:t>
            </a:r>
            <a:r>
              <a:rPr lang="en-US" altLang="en-US">
                <a:solidFill>
                  <a:srgbClr val="000000"/>
                </a:solidFill>
              </a:rPr>
              <a:t>40K Gel</a:t>
            </a:r>
          </a:p>
        </p:txBody>
      </p:sp>
      <p:sp>
        <p:nvSpPr>
          <p:cNvPr id="34825" name="Slide Number Placeholder 3"/>
          <p:cNvSpPr>
            <a:spLocks noGrp="1"/>
          </p:cNvSpPr>
          <p:nvPr>
            <p:ph type="sldNum" sz="quarter" idx="12"/>
          </p:nvPr>
        </p:nvSpPr>
        <p:spPr>
          <a:xfrm>
            <a:off x="9448800" y="6324600"/>
            <a:ext cx="1066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18CF65-4D32-42E1-9F4B-B3E328A6B6F3}" type="slidenum">
              <a:rPr lang="en-US" altLang="en-US" sz="2000">
                <a:solidFill>
                  <a:srgbClr val="00B050"/>
                </a:solidFill>
              </a:rPr>
              <a:pPr eaLnBrk="1" hangingPunct="1"/>
              <a:t>16</a:t>
            </a:fld>
            <a:endParaRPr lang="en-US" altLang="en-US" sz="2000">
              <a:solidFill>
                <a:srgbClr val="00B050"/>
              </a:solidFill>
            </a:endParaRPr>
          </a:p>
        </p:txBody>
      </p:sp>
    </p:spTree>
    <p:extLst>
      <p:ext uri="{BB962C8B-B14F-4D97-AF65-F5344CB8AC3E}">
        <p14:creationId xmlns:p14="http://schemas.microsoft.com/office/powerpoint/2010/main" val="8841556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9011" y="856210"/>
            <a:ext cx="11371811" cy="6001789"/>
          </a:xfrm>
        </p:spPr>
        <p:txBody>
          <a:bodyPr vert="horz" wrap="square" lIns="91440" tIns="45720" rIns="91440" bIns="45720" numCol="1" rtlCol="0" anchor="t" anchorCtr="0" compatLnSpc="1">
            <a:prstTxWarp prst="textNoShape">
              <a:avLst/>
            </a:prstTxWarp>
            <a:normAutofit/>
          </a:bodyPr>
          <a:lstStyle/>
          <a:p>
            <a:pPr algn="just" eaLnBrk="1" hangingPunct="1">
              <a:spcBef>
                <a:spcPct val="0"/>
              </a:spcBef>
              <a:buClrTx/>
              <a:buSzTx/>
              <a:buFont typeface="Wingdings" panose="05000000000000000000" pitchFamily="2" charset="2"/>
              <a:buChar char="§"/>
              <a:defRPr/>
            </a:pPr>
            <a:r>
              <a:rPr lang="en-US" sz="2000" b="1" dirty="0">
                <a:solidFill>
                  <a:srgbClr val="0070C0"/>
                </a:solidFill>
                <a:latin typeface="Arial" panose="020B0604020202020204" pitchFamily="34" charset="0"/>
                <a:cs typeface="Arial" panose="020B0604020202020204" pitchFamily="34" charset="0"/>
              </a:rPr>
              <a:t>Brine. </a:t>
            </a:r>
            <a:r>
              <a:rPr lang="en-US" sz="2000" b="1" dirty="0">
                <a:solidFill>
                  <a:srgbClr val="000000"/>
                </a:solidFill>
                <a:latin typeface="Arial" panose="020B0604020202020204" pitchFamily="34" charset="0"/>
                <a:cs typeface="Arial" panose="020B0604020202020204" pitchFamily="34" charset="0"/>
              </a:rPr>
              <a:t>Sodium </a:t>
            </a:r>
            <a:r>
              <a:rPr lang="en-US" sz="2000" b="1" dirty="0" err="1">
                <a:solidFill>
                  <a:srgbClr val="000000"/>
                </a:solidFill>
                <a:latin typeface="Arial" panose="020B0604020202020204" pitchFamily="34" charset="0"/>
                <a:cs typeface="Arial" panose="020B0604020202020204" pitchFamily="34" charset="0"/>
              </a:rPr>
              <a:t>choloride</a:t>
            </a:r>
            <a:r>
              <a:rPr lang="en-US" sz="2000" b="1" dirty="0">
                <a:solidFill>
                  <a:srgbClr val="000000"/>
                </a:solidFill>
                <a:latin typeface="Arial" panose="020B0604020202020204" pitchFamily="34" charset="0"/>
                <a:cs typeface="Arial" panose="020B0604020202020204" pitchFamily="34" charset="0"/>
              </a:rPr>
              <a:t> (NaCl) was used to prepare all brines. Various brine concentrations (0.05, 0.25, 1, 10% </a:t>
            </a:r>
            <a:r>
              <a:rPr lang="en-US" sz="2000" b="1" dirty="0" err="1">
                <a:solidFill>
                  <a:srgbClr val="000000"/>
                </a:solidFill>
                <a:latin typeface="Arial" panose="020B0604020202020204" pitchFamily="34" charset="0"/>
                <a:cs typeface="Arial" panose="020B0604020202020204" pitchFamily="34" charset="0"/>
              </a:rPr>
              <a:t>NaCl</a:t>
            </a:r>
            <a:r>
              <a:rPr lang="en-US" sz="2000" b="1" dirty="0">
                <a:solidFill>
                  <a:srgbClr val="000000"/>
                </a:solidFill>
                <a:latin typeface="Arial" panose="020B0604020202020204" pitchFamily="34" charset="0"/>
                <a:cs typeface="Arial" panose="020B0604020202020204" pitchFamily="34" charset="0"/>
              </a:rPr>
              <a:t>) at room temperature were selected to prepare the swollen PPGs. </a:t>
            </a:r>
          </a:p>
          <a:p>
            <a:pPr marL="0" indent="0" algn="just">
              <a:spcBef>
                <a:spcPct val="0"/>
              </a:spcBef>
              <a:buNone/>
              <a:defRPr/>
            </a:pPr>
            <a:endParaRPr lang="en-US" sz="2000" b="1" dirty="0">
              <a:solidFill>
                <a:srgbClr val="000000"/>
              </a:solidFill>
              <a:latin typeface="Arial" panose="020B0604020202020204" pitchFamily="34" charset="0"/>
              <a:cs typeface="Arial" panose="020B0604020202020204" pitchFamily="34" charset="0"/>
            </a:endParaRPr>
          </a:p>
          <a:p>
            <a:pPr marL="0" indent="0" algn="just">
              <a:spcBef>
                <a:spcPct val="0"/>
              </a:spcBef>
              <a:buNone/>
              <a:defRPr/>
            </a:pPr>
            <a:endParaRPr lang="en-US" sz="2000" dirty="0">
              <a:latin typeface="Arial" panose="020B0604020202020204" pitchFamily="34" charset="0"/>
              <a:cs typeface="Arial" panose="020B0604020202020204" pitchFamily="34" charset="0"/>
            </a:endParaRPr>
          </a:p>
          <a:p>
            <a:pPr algn="just" eaLnBrk="1" hangingPunct="1">
              <a:spcBef>
                <a:spcPct val="0"/>
              </a:spcBef>
              <a:buClrTx/>
              <a:buSzTx/>
              <a:buFont typeface="Wingdings" panose="05000000000000000000" pitchFamily="2" charset="2"/>
              <a:buChar char="§"/>
              <a:defRPr/>
            </a:pPr>
            <a:r>
              <a:rPr lang="en-US" sz="2000" b="1" dirty="0">
                <a:solidFill>
                  <a:srgbClr val="0070C0"/>
                </a:solidFill>
                <a:latin typeface="Arial" panose="020B0604020202020204" pitchFamily="34" charset="0"/>
                <a:cs typeface="Arial" panose="020B0604020202020204" pitchFamily="34" charset="0"/>
              </a:rPr>
              <a:t>Sandstone Core Samples. </a:t>
            </a:r>
            <a:r>
              <a:rPr lang="en-US" sz="2000" b="1" dirty="0">
                <a:solidFill>
                  <a:srgbClr val="000000"/>
                </a:solidFill>
                <a:latin typeface="Arial" panose="020B0604020202020204" pitchFamily="34" charset="0"/>
                <a:cs typeface="Arial" panose="020B0604020202020204" pitchFamily="34" charset="0"/>
              </a:rPr>
              <a:t>Various sandstone cores were used with the permeability ranging from 3 to 320 </a:t>
            </a:r>
            <a:r>
              <a:rPr lang="en-US" sz="2000" b="1" dirty="0" err="1">
                <a:solidFill>
                  <a:srgbClr val="000000"/>
                </a:solidFill>
                <a:latin typeface="Arial" panose="020B0604020202020204" pitchFamily="34" charset="0"/>
                <a:cs typeface="Arial" panose="020B0604020202020204" pitchFamily="34" charset="0"/>
              </a:rPr>
              <a:t>mD.</a:t>
            </a:r>
            <a:r>
              <a:rPr lang="en-US" sz="2000" b="1" dirty="0">
                <a:solidFill>
                  <a:srgbClr val="000000"/>
                </a:solidFill>
                <a:latin typeface="Arial" panose="020B0604020202020204" pitchFamily="34" charset="0"/>
                <a:cs typeface="Arial" panose="020B0604020202020204" pitchFamily="34" charset="0"/>
              </a:rPr>
              <a:t> </a:t>
            </a:r>
            <a:endParaRPr lang="en-US" sz="2000" dirty="0" smtClean="0">
              <a:latin typeface="Arial" panose="020B0604020202020204" pitchFamily="34" charset="0"/>
              <a:cs typeface="Arial" panose="020B0604020202020204" pitchFamily="34" charset="0"/>
            </a:endParaRPr>
          </a:p>
        </p:txBody>
      </p:sp>
      <p:pic>
        <p:nvPicPr>
          <p:cNvPr id="35843" name="Picture 3" descr="Description: F:\core picture1\DSC_0017.JPG"/>
          <p:cNvPicPr>
            <a:picLocks noChangeAspect="1" noChangeArrowheads="1"/>
          </p:cNvPicPr>
          <p:nvPr/>
        </p:nvPicPr>
        <p:blipFill>
          <a:blip r:embed="rId3">
            <a:extLst>
              <a:ext uri="{28A0092B-C50C-407E-A947-70E740481C1C}">
                <a14:useLocalDpi xmlns:a14="http://schemas.microsoft.com/office/drawing/2010/main" val="0"/>
              </a:ext>
            </a:extLst>
          </a:blip>
          <a:srcRect l="11066" t="25882"/>
          <a:stretch>
            <a:fillRect/>
          </a:stretch>
        </p:blipFill>
        <p:spPr bwMode="auto">
          <a:xfrm>
            <a:off x="5602289" y="3505201"/>
            <a:ext cx="4865687" cy="246221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1749" name="Rectangle 4"/>
          <p:cNvSpPr>
            <a:spLocks noChangeArrowheads="1"/>
          </p:cNvSpPr>
          <p:nvPr/>
        </p:nvSpPr>
        <p:spPr bwMode="auto">
          <a:xfrm>
            <a:off x="6008689" y="6096001"/>
            <a:ext cx="40608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dirty="0">
                <a:solidFill>
                  <a:srgbClr val="000000"/>
                </a:solidFill>
                <a:cs typeface="Times New Roman" pitchFamily="18" charset="0"/>
              </a:rPr>
              <a:t>Sandstone Cores Prepared for Experiments</a:t>
            </a:r>
            <a:endParaRPr lang="en-US" dirty="0">
              <a:cs typeface="Times New Roman" pitchFamily="18" charset="0"/>
            </a:endParaRPr>
          </a:p>
        </p:txBody>
      </p:sp>
      <p:pic>
        <p:nvPicPr>
          <p:cNvPr id="35845" name="Picture 5" descr="Description: C:\Documents and Settings\moevgd\Desktop\iPhone_2009Jul08 039.JPG"/>
          <p:cNvPicPr>
            <a:picLocks noChangeAspect="1" noChangeArrowheads="1"/>
          </p:cNvPicPr>
          <p:nvPr/>
        </p:nvPicPr>
        <p:blipFill>
          <a:blip r:embed="rId4">
            <a:extLst>
              <a:ext uri="{28A0092B-C50C-407E-A947-70E740481C1C}">
                <a14:useLocalDpi xmlns:a14="http://schemas.microsoft.com/office/drawing/2010/main" val="0"/>
              </a:ext>
            </a:extLst>
          </a:blip>
          <a:srcRect l="27332" r="28870" b="17513"/>
          <a:stretch>
            <a:fillRect/>
          </a:stretch>
        </p:blipFill>
        <p:spPr bwMode="auto">
          <a:xfrm>
            <a:off x="2362201" y="3567114"/>
            <a:ext cx="2220913" cy="233997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1751" name="Rectangle 6"/>
          <p:cNvSpPr>
            <a:spLocks noChangeArrowheads="1"/>
          </p:cNvSpPr>
          <p:nvPr/>
        </p:nvSpPr>
        <p:spPr bwMode="auto">
          <a:xfrm>
            <a:off x="1524000" y="6008688"/>
            <a:ext cx="3581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en-US" dirty="0">
                <a:solidFill>
                  <a:srgbClr val="000000"/>
                </a:solidFill>
                <a:cs typeface="Times New Roman" pitchFamily="18" charset="0"/>
              </a:rPr>
              <a:t>Core Vacuumed and Saturated with Brine </a:t>
            </a:r>
            <a:endParaRPr lang="en-US" dirty="0"/>
          </a:p>
        </p:txBody>
      </p:sp>
      <p:sp>
        <p:nvSpPr>
          <p:cNvPr id="4" name="Title 3"/>
          <p:cNvSpPr>
            <a:spLocks noGrp="1"/>
          </p:cNvSpPr>
          <p:nvPr>
            <p:ph type="title"/>
          </p:nvPr>
        </p:nvSpPr>
        <p:spPr>
          <a:xfrm>
            <a:off x="2004724" y="236539"/>
            <a:ext cx="8229600" cy="457200"/>
          </a:xfrm>
        </p:spPr>
        <p:txBody>
          <a:bodyPr/>
          <a:lstStyle/>
          <a:p>
            <a:pPr algn="ctr">
              <a:defRPr/>
            </a:pPr>
            <a:r>
              <a:rPr lang="en-GB" sz="2400" b="1" dirty="0">
                <a:solidFill>
                  <a:schemeClr val="accent2">
                    <a:lumMod val="75000"/>
                  </a:schemeClr>
                </a:solidFill>
                <a:latin typeface="Arial" panose="020B0604020202020204" pitchFamily="34" charset="0"/>
                <a:ea typeface="MS PGothic"/>
                <a:cs typeface="Arial" panose="020B0604020202020204" pitchFamily="34" charset="0"/>
              </a:rPr>
              <a:t>Experimental Materials</a:t>
            </a:r>
            <a:endParaRPr lang="en-US" b="1" dirty="0">
              <a:solidFill>
                <a:schemeClr val="accent2">
                  <a:lumMod val="75000"/>
                </a:schemeClr>
              </a:solidFill>
              <a:latin typeface="Arial" panose="020B0604020202020204" pitchFamily="34" charset="0"/>
              <a:cs typeface="Arial" panose="020B0604020202020204" pitchFamily="34" charset="0"/>
            </a:endParaRPr>
          </a:p>
        </p:txBody>
      </p:sp>
      <p:sp>
        <p:nvSpPr>
          <p:cNvPr id="3584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5B5A680-4269-48C8-9024-E0682C33CD32}" type="slidenum">
              <a:rPr lang="en-US" altLang="en-US" sz="2000" b="1">
                <a:solidFill>
                  <a:srgbClr val="00B050"/>
                </a:solidFill>
              </a:rPr>
              <a:pPr eaLnBrk="1" hangingPunct="1"/>
              <a:t>17</a:t>
            </a:fld>
            <a:endParaRPr lang="en-US" altLang="en-US" sz="2000" b="1">
              <a:solidFill>
                <a:srgbClr val="00B050"/>
              </a:solidFill>
            </a:endParaRPr>
          </a:p>
        </p:txBody>
      </p:sp>
    </p:spTree>
    <p:extLst>
      <p:ext uri="{BB962C8B-B14F-4D97-AF65-F5344CB8AC3E}">
        <p14:creationId xmlns:p14="http://schemas.microsoft.com/office/powerpoint/2010/main" val="28513568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897775" y="349135"/>
            <a:ext cx="10540538" cy="6127865"/>
          </a:xfrm>
        </p:spPr>
        <p:txBody>
          <a:bodyPr/>
          <a:lstStyle/>
          <a:p>
            <a:pPr algn="ctr" eaLnBrk="1" hangingPunct="1">
              <a:defRPr/>
            </a:pPr>
            <a:r>
              <a:rPr lang="en-US" b="1" dirty="0">
                <a:solidFill>
                  <a:schemeClr val="accent2">
                    <a:lumMod val="75000"/>
                  </a:schemeClr>
                </a:solidFill>
                <a:latin typeface="Arial" pitchFamily="34" charset="0"/>
                <a:cs typeface="Arial" pitchFamily="34" charset="0"/>
              </a:rPr>
              <a:t>Filtration Test </a:t>
            </a:r>
            <a:r>
              <a:rPr lang="en-US" b="1" dirty="0" smtClean="0">
                <a:solidFill>
                  <a:schemeClr val="accent2">
                    <a:lumMod val="75000"/>
                  </a:schemeClr>
                </a:solidFill>
                <a:latin typeface="Arial" pitchFamily="34" charset="0"/>
                <a:cs typeface="Arial" pitchFamily="34" charset="0"/>
              </a:rPr>
              <a:t>Model</a:t>
            </a:r>
            <a:endParaRPr lang="en-US" b="1" dirty="0">
              <a:solidFill>
                <a:schemeClr val="accent2">
                  <a:lumMod val="75000"/>
                </a:schemeClr>
              </a:solidFill>
              <a:latin typeface="Arial" pitchFamily="34" charset="0"/>
              <a:cs typeface="Arial" pitchFamily="34" charset="0"/>
            </a:endParaRPr>
          </a:p>
          <a:p>
            <a:pPr marL="0" indent="0">
              <a:buNone/>
              <a:defRPr/>
            </a:pPr>
            <a:endParaRPr lang="en-US" sz="1600" dirty="0"/>
          </a:p>
        </p:txBody>
      </p:sp>
      <p:pic>
        <p:nvPicPr>
          <p:cNvPr id="378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1753" y="1316730"/>
            <a:ext cx="6325986" cy="374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Rectangle 5"/>
          <p:cNvSpPr>
            <a:spLocks noChangeArrowheads="1"/>
          </p:cNvSpPr>
          <p:nvPr/>
        </p:nvSpPr>
        <p:spPr bwMode="auto">
          <a:xfrm>
            <a:off x="7834746" y="5526018"/>
            <a:ext cx="26940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srgbClr val="000000"/>
                </a:solidFill>
              </a:rPr>
              <a:t>Filtration Test </a:t>
            </a:r>
            <a:r>
              <a:rPr lang="en-US" altLang="en-US" dirty="0" smtClean="0">
                <a:solidFill>
                  <a:srgbClr val="000000"/>
                </a:solidFill>
              </a:rPr>
              <a:t>Schematic</a:t>
            </a:r>
            <a:endParaRPr lang="en-US" altLang="en-US" dirty="0">
              <a:solidFill>
                <a:srgbClr val="000000"/>
              </a:solidFill>
            </a:endParaRPr>
          </a:p>
        </p:txBody>
      </p:sp>
      <p:sp>
        <p:nvSpPr>
          <p:cNvPr id="378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EE8A19-D4F7-4CA1-A6DD-2154E40100E4}" type="slidenum">
              <a:rPr lang="en-US" altLang="en-US" sz="2000" b="1">
                <a:solidFill>
                  <a:srgbClr val="00B050"/>
                </a:solidFill>
              </a:rPr>
              <a:pPr eaLnBrk="1" hangingPunct="1"/>
              <a:t>18</a:t>
            </a:fld>
            <a:endParaRPr lang="en-US" altLang="en-US" sz="2000" b="1">
              <a:solidFill>
                <a:srgbClr val="00B050"/>
              </a:solidFill>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descr="Description: G:\PICTURE LAB1\comprassability picture\labe work 722.jpg"/>
          <p:cNvPicPr>
            <a:picLocks noChangeAspect="1" noChangeArrowheads="1"/>
          </p:cNvPicPr>
          <p:nvPr/>
        </p:nvPicPr>
        <p:blipFill>
          <a:blip r:embed="rId3">
            <a:extLst>
              <a:ext uri="{28A0092B-C50C-407E-A947-70E740481C1C}">
                <a14:useLocalDpi xmlns:a14="http://schemas.microsoft.com/office/drawing/2010/main" val="0"/>
              </a:ext>
            </a:extLst>
          </a:blip>
          <a:srcRect l="13219" r="20450"/>
          <a:stretch>
            <a:fillRect/>
          </a:stretch>
        </p:blipFill>
        <p:spPr bwMode="auto">
          <a:xfrm>
            <a:off x="374073" y="1629296"/>
            <a:ext cx="4039985" cy="304342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612565" y="5202853"/>
            <a:ext cx="334816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00"/>
                </a:solidFill>
                <a:effectLst/>
                <a:latin typeface="Arial" panose="020B0604020202020204" pitchFamily="34" charset="0"/>
              </a:rPr>
              <a:t>Filtration Test Model Apparatus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931914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B28A1A5-A442-40A7-8EDC-31AB0C82D478}" type="slidenum">
              <a:rPr lang="en-US" altLang="en-US" sz="2000" b="1">
                <a:solidFill>
                  <a:srgbClr val="00B050"/>
                </a:solidFill>
              </a:rPr>
              <a:pPr eaLnBrk="1" hangingPunct="1"/>
              <a:t>19</a:t>
            </a:fld>
            <a:endParaRPr lang="en-US" altLang="en-US" sz="2000" b="1">
              <a:solidFill>
                <a:srgbClr val="00B050"/>
              </a:solidFill>
            </a:endParaRPr>
          </a:p>
        </p:txBody>
      </p:sp>
      <p:graphicFrame>
        <p:nvGraphicFramePr>
          <p:cNvPr id="7" name="Chart 6"/>
          <p:cNvGraphicFramePr>
            <a:graphicFrameLocks/>
          </p:cNvGraphicFramePr>
          <p:nvPr/>
        </p:nvGraphicFramePr>
        <p:xfrm>
          <a:off x="2057400" y="2006264"/>
          <a:ext cx="3924300" cy="3632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nvGraphicFramePr>
        <p:xfrm>
          <a:off x="6248400" y="2006264"/>
          <a:ext cx="3855992" cy="3632537"/>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p:cNvSpPr/>
          <p:nvPr/>
        </p:nvSpPr>
        <p:spPr>
          <a:xfrm>
            <a:off x="556953" y="990600"/>
            <a:ext cx="10158152" cy="707886"/>
          </a:xfrm>
          <a:prstGeom prst="rect">
            <a:avLst/>
          </a:prstGeom>
        </p:spPr>
        <p:txBody>
          <a:bodyPr wrap="square">
            <a:spAutoFit/>
          </a:bodyPr>
          <a:lstStyle/>
          <a:p>
            <a:pPr marL="285750" indent="-285750" algn="just" eaLnBrk="0" hangingPunct="0">
              <a:buFont typeface="Arial" pitchFamily="34" charset="0"/>
              <a:buChar char="•"/>
              <a:defRPr/>
            </a:pPr>
            <a:r>
              <a:rPr lang="en-US" sz="2000" b="1" dirty="0">
                <a:solidFill>
                  <a:srgbClr val="000000"/>
                </a:solidFill>
                <a:latin typeface="Arial" panose="020B0604020202020204" pitchFamily="34" charset="0"/>
                <a:ea typeface="Times New Roman"/>
                <a:cs typeface="Arial" panose="020B0604020202020204" pitchFamily="34" charset="0"/>
              </a:rPr>
              <a:t>Brine was injected at pressures of 10, 50, 10, 100, 10, 200, 10, 400, and 10 psi, </a:t>
            </a:r>
          </a:p>
          <a:p>
            <a:pPr algn="just" eaLnBrk="0" hangingPunct="0">
              <a:defRPr/>
            </a:pPr>
            <a:endParaRPr lang="en-US" sz="2000" b="1" dirty="0">
              <a:solidFill>
                <a:prstClr val="black"/>
              </a:solidFill>
              <a:latin typeface="Times New Roman"/>
              <a:ea typeface="Times New Roman"/>
            </a:endParaRPr>
          </a:p>
        </p:txBody>
      </p:sp>
      <p:sp>
        <p:nvSpPr>
          <p:cNvPr id="38918" name="TextBox 4"/>
          <p:cNvSpPr txBox="1">
            <a:spLocks noChangeArrowheads="1"/>
          </p:cNvSpPr>
          <p:nvPr/>
        </p:nvSpPr>
        <p:spPr bwMode="auto">
          <a:xfrm>
            <a:off x="2435629" y="228601"/>
            <a:ext cx="63273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solidFill>
                  <a:schemeClr val="accent2">
                    <a:lumMod val="75000"/>
                  </a:schemeClr>
                </a:solidFill>
              </a:rPr>
              <a:t>Filtration Test Results (Weak PPG)</a:t>
            </a:r>
            <a:r>
              <a:rPr lang="en-US" altLang="en-US" sz="2800" dirty="0">
                <a:solidFill>
                  <a:schemeClr val="accent2">
                    <a:lumMod val="75000"/>
                  </a:schemeClr>
                </a:solidFill>
                <a:ea typeface="ＭＳ Ｐゴシック" panose="020B0600070205080204" pitchFamily="34" charset="-128"/>
              </a:rPr>
              <a:t>. </a:t>
            </a:r>
          </a:p>
        </p:txBody>
      </p:sp>
      <p:sp>
        <p:nvSpPr>
          <p:cNvPr id="38919" name="Rectangle 2"/>
          <p:cNvSpPr>
            <a:spLocks noChangeArrowheads="1"/>
          </p:cNvSpPr>
          <p:nvPr/>
        </p:nvSpPr>
        <p:spPr bwMode="auto">
          <a:xfrm>
            <a:off x="1905000" y="5943601"/>
            <a:ext cx="8458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a:r>
              <a:rPr lang="en-US" altLang="en-US">
                <a:solidFill>
                  <a:srgbClr val="000000"/>
                </a:solidFill>
                <a:cs typeface="Times New Roman" panose="02020603050405020304" pitchFamily="18" charset="0"/>
              </a:rPr>
              <a:t>Filtration Test Results for </a:t>
            </a:r>
            <a:r>
              <a:rPr lang="en-US" altLang="en-US">
                <a:cs typeface="Times New Roman" panose="02020603050405020304" pitchFamily="18" charset="0"/>
              </a:rPr>
              <a:t>Liquiblock</a:t>
            </a:r>
            <a:r>
              <a:rPr lang="en-US" altLang="en-US" baseline="30000">
                <a:cs typeface="Times New Roman" panose="02020603050405020304" pitchFamily="18" charset="0"/>
              </a:rPr>
              <a:t>TM </a:t>
            </a:r>
            <a:r>
              <a:rPr lang="en-US" altLang="en-US">
                <a:cs typeface="Times New Roman" panose="02020603050405020304" pitchFamily="18" charset="0"/>
              </a:rPr>
              <a:t>40K </a:t>
            </a:r>
            <a:r>
              <a:rPr lang="en-US" altLang="en-US">
                <a:solidFill>
                  <a:srgbClr val="000000"/>
                </a:solidFill>
                <a:cs typeface="Times New Roman" panose="02020603050405020304" pitchFamily="18" charset="0"/>
              </a:rPr>
              <a:t>Gel  at  30 mesh with1% brine </a:t>
            </a:r>
          </a:p>
          <a:p>
            <a:pPr algn="ctr" eaLnBrk="1"/>
            <a:r>
              <a:rPr lang="en-US" altLang="en-US">
                <a:solidFill>
                  <a:srgbClr val="000000"/>
                </a:solidFill>
                <a:cs typeface="Times New Roman" panose="02020603050405020304" pitchFamily="18" charset="0"/>
              </a:rPr>
              <a:t> </a:t>
            </a:r>
            <a:r>
              <a:rPr lang="en-US" altLang="en-US" b="1">
                <a:solidFill>
                  <a:srgbClr val="000000"/>
                </a:solidFill>
                <a:cs typeface="Times New Roman" panose="02020603050405020304" pitchFamily="18" charset="0"/>
              </a:rPr>
              <a:t>a</a:t>
            </a:r>
            <a:r>
              <a:rPr lang="en-US" altLang="en-US">
                <a:solidFill>
                  <a:srgbClr val="000000"/>
                </a:solidFill>
                <a:cs typeface="Times New Roman" panose="02020603050405020304" pitchFamily="18" charset="0"/>
              </a:rPr>
              <a:t>) for all pressures  and </a:t>
            </a:r>
            <a:r>
              <a:rPr lang="en-US" altLang="en-US" b="1">
                <a:solidFill>
                  <a:srgbClr val="000000"/>
                </a:solidFill>
                <a:cs typeface="Times New Roman" panose="02020603050405020304" pitchFamily="18" charset="0"/>
              </a:rPr>
              <a:t>b) </a:t>
            </a:r>
            <a:r>
              <a:rPr lang="en-US" altLang="en-US">
                <a:solidFill>
                  <a:srgbClr val="000000"/>
                </a:solidFill>
                <a:cs typeface="Times New Roman" panose="02020603050405020304" pitchFamily="18" charset="0"/>
              </a:rPr>
              <a:t>for each 10 psi</a:t>
            </a:r>
          </a:p>
        </p:txBody>
      </p:sp>
    </p:spTree>
    <p:extLst>
      <p:ext uri="{BB962C8B-B14F-4D97-AF65-F5344CB8AC3E}">
        <p14:creationId xmlns:p14="http://schemas.microsoft.com/office/powerpoint/2010/main" val="20722837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138" y="488155"/>
            <a:ext cx="8229600" cy="487363"/>
          </a:xfrm>
        </p:spPr>
        <p:txBody>
          <a:bodyPr>
            <a:normAutofit fontScale="90000"/>
          </a:bodyPr>
          <a:lstStyle/>
          <a:p>
            <a:pPr algn="ctr" eaLnBrk="1" hangingPunct="1">
              <a:defRPr/>
            </a:pPr>
            <a:r>
              <a:rPr lang="en-US" sz="2400" b="1" dirty="0">
                <a:solidFill>
                  <a:srgbClr val="0070C0"/>
                </a:solidFill>
                <a:latin typeface="Arial" pitchFamily="34" charset="0"/>
                <a:ea typeface="+mn-ea"/>
                <a:cs typeface="Arial" pitchFamily="34" charset="0"/>
              </a:rPr>
              <a:t/>
            </a:r>
            <a:br>
              <a:rPr lang="en-US" sz="2400" b="1" dirty="0">
                <a:solidFill>
                  <a:srgbClr val="0070C0"/>
                </a:solidFill>
                <a:latin typeface="Arial" pitchFamily="34" charset="0"/>
                <a:ea typeface="+mn-ea"/>
                <a:cs typeface="Arial" pitchFamily="34" charset="0"/>
              </a:rPr>
            </a:br>
            <a:r>
              <a:rPr lang="en-US" sz="3100" b="1" dirty="0">
                <a:solidFill>
                  <a:schemeClr val="accent2">
                    <a:lumMod val="75000"/>
                  </a:schemeClr>
                </a:solidFill>
                <a:latin typeface="Arial" pitchFamily="34" charset="0"/>
                <a:ea typeface="+mn-ea"/>
                <a:cs typeface="Arial" pitchFamily="34" charset="0"/>
              </a:rPr>
              <a:t>Filtration Test Results (Weak PPG)</a:t>
            </a:r>
            <a:r>
              <a:rPr lang="en-US" sz="3100" dirty="0">
                <a:solidFill>
                  <a:schemeClr val="accent2">
                    <a:lumMod val="75000"/>
                  </a:schemeClr>
                </a:solidFill>
                <a:latin typeface="Arial" pitchFamily="34" charset="0"/>
                <a:ea typeface="ＭＳ Ｐゴシック" pitchFamily="34" charset="-128"/>
                <a:cs typeface="Arial" pitchFamily="34" charset="0"/>
              </a:rPr>
              <a:t>.</a:t>
            </a:r>
            <a:r>
              <a:rPr lang="en-US" sz="2400" dirty="0">
                <a:solidFill>
                  <a:srgbClr val="0070C0"/>
                </a:solidFill>
                <a:latin typeface="Arial" pitchFamily="34" charset="0"/>
                <a:ea typeface="ＭＳ Ｐゴシック" pitchFamily="34" charset="-128"/>
                <a:cs typeface="Arial" pitchFamily="34" charset="0"/>
              </a:rPr>
              <a:t> </a:t>
            </a:r>
            <a:br>
              <a:rPr lang="en-US" sz="2400" dirty="0">
                <a:solidFill>
                  <a:srgbClr val="0070C0"/>
                </a:solidFill>
                <a:latin typeface="Arial" pitchFamily="34" charset="0"/>
                <a:ea typeface="ＭＳ Ｐゴシック" pitchFamily="34" charset="-128"/>
                <a:cs typeface="Arial" pitchFamily="34" charset="0"/>
              </a:rPr>
            </a:br>
            <a:endParaRPr lang="en-US" dirty="0"/>
          </a:p>
        </p:txBody>
      </p:sp>
      <p:sp>
        <p:nvSpPr>
          <p:cNvPr id="3993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683219-F60C-49EB-AC0A-23BB677FF3AC}" type="slidenum">
              <a:rPr lang="en-US" altLang="en-US" sz="2000" b="1">
                <a:solidFill>
                  <a:srgbClr val="00B050"/>
                </a:solidFill>
              </a:rPr>
              <a:pPr eaLnBrk="1" hangingPunct="1"/>
              <a:t>20</a:t>
            </a:fld>
            <a:endParaRPr lang="en-US" altLang="en-US" sz="2000" b="1">
              <a:solidFill>
                <a:srgbClr val="00B050"/>
              </a:solidFill>
            </a:endParaRPr>
          </a:p>
        </p:txBody>
      </p:sp>
      <p:graphicFrame>
        <p:nvGraphicFramePr>
          <p:cNvPr id="5" name="Content Placeholder 4"/>
          <p:cNvGraphicFramePr>
            <a:graphicFrameLocks noGrp="1"/>
          </p:cNvGraphicFramePr>
          <p:nvPr>
            <p:ph idx="1"/>
          </p:nvPr>
        </p:nvGraphicFramePr>
        <p:xfrm>
          <a:off x="1828800" y="1371600"/>
          <a:ext cx="4191000" cy="3962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4"/>
          <p:cNvGraphicFramePr>
            <a:graphicFrameLocks/>
          </p:cNvGraphicFramePr>
          <p:nvPr/>
        </p:nvGraphicFramePr>
        <p:xfrm>
          <a:off x="6248400" y="1371600"/>
          <a:ext cx="4191000" cy="3962400"/>
        </p:xfrm>
        <a:graphic>
          <a:graphicData uri="http://schemas.openxmlformats.org/drawingml/2006/chart">
            <c:chart xmlns:c="http://schemas.openxmlformats.org/drawingml/2006/chart" xmlns:r="http://schemas.openxmlformats.org/officeDocument/2006/relationships" r:id="rId4"/>
          </a:graphicData>
        </a:graphic>
      </p:graphicFrame>
      <p:sp>
        <p:nvSpPr>
          <p:cNvPr id="39942" name="Rectangle 6"/>
          <p:cNvSpPr>
            <a:spLocks noChangeArrowheads="1"/>
          </p:cNvSpPr>
          <p:nvPr/>
        </p:nvSpPr>
        <p:spPr bwMode="auto">
          <a:xfrm>
            <a:off x="1600200" y="5638801"/>
            <a:ext cx="8839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a:r>
              <a:rPr lang="en-US" altLang="en-US">
                <a:solidFill>
                  <a:srgbClr val="000000"/>
                </a:solidFill>
                <a:cs typeface="Times New Roman" panose="02020603050405020304" pitchFamily="18" charset="0"/>
              </a:rPr>
              <a:t>Filtration Test Results for Liquiblock</a:t>
            </a:r>
            <a:r>
              <a:rPr lang="en-US" altLang="en-US" baseline="30000">
                <a:solidFill>
                  <a:srgbClr val="000000"/>
                </a:solidFill>
                <a:cs typeface="Times New Roman" panose="02020603050405020304" pitchFamily="18" charset="0"/>
              </a:rPr>
              <a:t>TM </a:t>
            </a:r>
            <a:r>
              <a:rPr lang="en-US" altLang="en-US">
                <a:solidFill>
                  <a:srgbClr val="000000"/>
                </a:solidFill>
                <a:cs typeface="Times New Roman" panose="02020603050405020304" pitchFamily="18" charset="0"/>
              </a:rPr>
              <a:t>40K Gel  at  100-120 meshes with1% brine </a:t>
            </a:r>
          </a:p>
          <a:p>
            <a:pPr algn="ctr" eaLnBrk="1"/>
            <a:r>
              <a:rPr lang="en-US" altLang="en-US">
                <a:solidFill>
                  <a:srgbClr val="000000"/>
                </a:solidFill>
                <a:cs typeface="Times New Roman" panose="02020603050405020304" pitchFamily="18" charset="0"/>
              </a:rPr>
              <a:t> </a:t>
            </a:r>
            <a:r>
              <a:rPr lang="en-US" altLang="en-US" b="1">
                <a:solidFill>
                  <a:srgbClr val="000000"/>
                </a:solidFill>
                <a:cs typeface="Times New Roman" panose="02020603050405020304" pitchFamily="18" charset="0"/>
              </a:rPr>
              <a:t>a</a:t>
            </a:r>
            <a:r>
              <a:rPr lang="en-US" altLang="en-US">
                <a:solidFill>
                  <a:srgbClr val="000000"/>
                </a:solidFill>
                <a:cs typeface="Times New Roman" panose="02020603050405020304" pitchFamily="18" charset="0"/>
              </a:rPr>
              <a:t>) for all pressures  and </a:t>
            </a:r>
            <a:r>
              <a:rPr lang="en-US" altLang="en-US" b="1">
                <a:solidFill>
                  <a:srgbClr val="000000"/>
                </a:solidFill>
                <a:cs typeface="Times New Roman" panose="02020603050405020304" pitchFamily="18" charset="0"/>
              </a:rPr>
              <a:t>b) </a:t>
            </a:r>
            <a:r>
              <a:rPr lang="en-US" altLang="en-US">
                <a:solidFill>
                  <a:srgbClr val="000000"/>
                </a:solidFill>
                <a:cs typeface="Times New Roman" panose="02020603050405020304" pitchFamily="18" charset="0"/>
              </a:rPr>
              <a:t>for each 10 psi</a:t>
            </a:r>
          </a:p>
        </p:txBody>
      </p:sp>
    </p:spTree>
    <p:extLst>
      <p:ext uri="{BB962C8B-B14F-4D97-AF65-F5344CB8AC3E}">
        <p14:creationId xmlns:p14="http://schemas.microsoft.com/office/powerpoint/2010/main" val="33519553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5018" y="814646"/>
            <a:ext cx="10688782" cy="5814753"/>
          </a:xfrm>
        </p:spPr>
        <p:txBody>
          <a:bodyPr rtlCol="0">
            <a:normAutofit/>
          </a:bodyPr>
          <a:lstStyle/>
          <a:p>
            <a:pPr>
              <a:defRPr/>
            </a:pPr>
            <a:r>
              <a:rPr lang="en-US" sz="2400" b="1" u="sng" dirty="0">
                <a:solidFill>
                  <a:prstClr val="black"/>
                </a:solidFill>
                <a:latin typeface="Arial" pitchFamily="34" charset="0"/>
                <a:ea typeface="Times New Roman"/>
                <a:cs typeface="Arial" pitchFamily="34" charset="0"/>
              </a:rPr>
              <a:t>Effect of the Rock Permeability</a:t>
            </a:r>
          </a:p>
          <a:p>
            <a:pPr marL="0" indent="0">
              <a:buNone/>
              <a:defRPr/>
            </a:pPr>
            <a:endParaRPr lang="en-US" dirty="0"/>
          </a:p>
        </p:txBody>
      </p:sp>
      <p:pic>
        <p:nvPicPr>
          <p:cNvPr id="409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524000"/>
            <a:ext cx="746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4"/>
          <p:cNvSpPr>
            <a:spLocks noChangeArrowheads="1"/>
          </p:cNvSpPr>
          <p:nvPr/>
        </p:nvSpPr>
        <p:spPr bwMode="auto">
          <a:xfrm>
            <a:off x="2057400" y="5867401"/>
            <a:ext cx="838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a:r>
              <a:rPr lang="en-US" altLang="en-US">
                <a:solidFill>
                  <a:srgbClr val="000000"/>
                </a:solidFill>
                <a:cs typeface="Times New Roman" panose="02020603050405020304" pitchFamily="18" charset="0"/>
              </a:rPr>
              <a:t>Effect of Rock Permeability on Filtration Test Results   </a:t>
            </a:r>
            <a:r>
              <a:rPr lang="en-US" altLang="en-US" b="1">
                <a:solidFill>
                  <a:srgbClr val="000000"/>
                </a:solidFill>
                <a:cs typeface="Times New Roman" panose="02020603050405020304" pitchFamily="18" charset="0"/>
              </a:rPr>
              <a:t>a) Different Particle Sizes   b) Different Brine Concentrations</a:t>
            </a:r>
          </a:p>
        </p:txBody>
      </p:sp>
      <p:sp>
        <p:nvSpPr>
          <p:cNvPr id="40965"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0E78C93-3E8D-465A-9898-C3042FC53374}" type="slidenum">
              <a:rPr lang="en-US" altLang="en-US" sz="2000">
                <a:solidFill>
                  <a:srgbClr val="00B050"/>
                </a:solidFill>
              </a:rPr>
              <a:pPr eaLnBrk="1" hangingPunct="1"/>
              <a:t>21</a:t>
            </a:fld>
            <a:endParaRPr lang="en-US" altLang="en-US" sz="2000">
              <a:solidFill>
                <a:srgbClr val="00B050"/>
              </a:solidFill>
            </a:endParaRPr>
          </a:p>
        </p:txBody>
      </p:sp>
      <p:sp>
        <p:nvSpPr>
          <p:cNvPr id="40966" name="TextBox 8"/>
          <p:cNvSpPr txBox="1">
            <a:spLocks noChangeArrowheads="1"/>
          </p:cNvSpPr>
          <p:nvPr/>
        </p:nvSpPr>
        <p:spPr bwMode="auto">
          <a:xfrm>
            <a:off x="3017520" y="228601"/>
            <a:ext cx="574548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a:solidFill>
                  <a:schemeClr val="accent2">
                    <a:lumMod val="75000"/>
                  </a:schemeClr>
                </a:solidFill>
              </a:rPr>
              <a:t>Filtration Test Results (Weak PPG)</a:t>
            </a:r>
            <a:r>
              <a:rPr lang="en-US" altLang="en-US" sz="2400" dirty="0">
                <a:solidFill>
                  <a:schemeClr val="accent2">
                    <a:lumMod val="75000"/>
                  </a:schemeClr>
                </a:solidFill>
                <a:ea typeface="ＭＳ Ｐゴシック" panose="020B0600070205080204" pitchFamily="34" charset="-128"/>
              </a:rPr>
              <a:t>. </a:t>
            </a:r>
          </a:p>
        </p:txBody>
      </p:sp>
    </p:spTree>
    <p:extLst>
      <p:ext uri="{BB962C8B-B14F-4D97-AF65-F5344CB8AC3E}">
        <p14:creationId xmlns:p14="http://schemas.microsoft.com/office/powerpoint/2010/main" val="25592706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1524001" y="533401"/>
            <a:ext cx="8867775" cy="5815013"/>
          </a:xfrm>
        </p:spPr>
        <p:txBody>
          <a:bodyPr/>
          <a:lstStyle/>
          <a:p>
            <a:pPr marL="0" indent="0">
              <a:buNone/>
              <a:defRPr/>
            </a:pPr>
            <a:r>
              <a:rPr lang="en-US" sz="1800" u="sng" dirty="0">
                <a:solidFill>
                  <a:srgbClr val="000000"/>
                </a:solidFill>
                <a:latin typeface="Arial" pitchFamily="34" charset="0"/>
                <a:cs typeface="Arial" pitchFamily="34" charset="0"/>
              </a:rPr>
              <a:t> </a:t>
            </a:r>
            <a:r>
              <a:rPr lang="en-US" sz="1800" b="1" u="sng" dirty="0">
                <a:solidFill>
                  <a:srgbClr val="000000"/>
                </a:solidFill>
                <a:latin typeface="Arial" pitchFamily="34" charset="0"/>
                <a:cs typeface="Arial" pitchFamily="34" charset="0"/>
              </a:rPr>
              <a:t> </a:t>
            </a:r>
          </a:p>
          <a:p>
            <a:pPr eaLnBrk="1" hangingPunct="1">
              <a:defRPr/>
            </a:pPr>
            <a:endParaRPr lang="en-US" sz="1800" b="1" u="sng" dirty="0">
              <a:latin typeface="Arial" pitchFamily="34" charset="0"/>
              <a:cs typeface="Arial" pitchFamily="34" charset="0"/>
            </a:endParaRPr>
          </a:p>
          <a:p>
            <a:pPr eaLnBrk="1" hangingPunct="1">
              <a:defRPr/>
            </a:pPr>
            <a:endParaRPr lang="en-US" dirty="0" smtClean="0"/>
          </a:p>
        </p:txBody>
      </p:sp>
      <p:sp>
        <p:nvSpPr>
          <p:cNvPr id="4505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8DA6651-32B2-4DD6-B5B7-5308D72CE7CD}" type="slidenum">
              <a:rPr lang="en-US" altLang="en-US" sz="2000" b="1">
                <a:solidFill>
                  <a:srgbClr val="00B050"/>
                </a:solidFill>
              </a:rPr>
              <a:pPr eaLnBrk="1" hangingPunct="1"/>
              <a:t>22</a:t>
            </a:fld>
            <a:endParaRPr lang="en-US" altLang="en-US" sz="2000" b="1">
              <a:solidFill>
                <a:srgbClr val="00B050"/>
              </a:solidFill>
            </a:endParaRPr>
          </a:p>
        </p:txBody>
      </p:sp>
      <p:graphicFrame>
        <p:nvGraphicFramePr>
          <p:cNvPr id="7" name="Chart 6"/>
          <p:cNvGraphicFramePr>
            <a:graphicFrameLocks/>
          </p:cNvGraphicFramePr>
          <p:nvPr/>
        </p:nvGraphicFramePr>
        <p:xfrm>
          <a:off x="1905000" y="1295400"/>
          <a:ext cx="4191000" cy="3962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nvGraphicFramePr>
        <p:xfrm>
          <a:off x="6248400" y="1295400"/>
          <a:ext cx="4114800" cy="3962400"/>
        </p:xfrm>
        <a:graphic>
          <a:graphicData uri="http://schemas.openxmlformats.org/drawingml/2006/chart">
            <c:chart xmlns:c="http://schemas.openxmlformats.org/drawingml/2006/chart" xmlns:r="http://schemas.openxmlformats.org/officeDocument/2006/relationships" r:id="rId3"/>
          </a:graphicData>
        </a:graphic>
      </p:graphicFrame>
      <p:sp>
        <p:nvSpPr>
          <p:cNvPr id="45062" name="Rectangle 1"/>
          <p:cNvSpPr>
            <a:spLocks noChangeArrowheads="1"/>
          </p:cNvSpPr>
          <p:nvPr/>
        </p:nvSpPr>
        <p:spPr bwMode="auto">
          <a:xfrm>
            <a:off x="2057400" y="5867401"/>
            <a:ext cx="8153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319088"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319088"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319088"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319088"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319088"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19088"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19088"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19088"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19088" algn="l"/>
              </a:tabLs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a:latin typeface="Times New Roman" panose="02020603050405020304" pitchFamily="18" charset="0"/>
                <a:cs typeface="Times New Roman" panose="02020603050405020304" pitchFamily="18" charset="0"/>
              </a:rPr>
              <a:t>Filtration test Results for strong PPG at 1% brine using 30 mesh </a:t>
            </a:r>
          </a:p>
          <a:p>
            <a:pPr algn="ctr" eaLnBrk="1" hangingPunct="1"/>
            <a:r>
              <a:rPr lang="en-US" altLang="en-US" sz="2000" b="1">
                <a:latin typeface="Times New Roman" panose="02020603050405020304" pitchFamily="18" charset="0"/>
                <a:cs typeface="Times New Roman" panose="02020603050405020304" pitchFamily="18" charset="0"/>
              </a:rPr>
              <a:t>a)</a:t>
            </a:r>
            <a:r>
              <a:rPr lang="en-US" altLang="en-US" sz="2000">
                <a:latin typeface="Times New Roman" panose="02020603050405020304" pitchFamily="18" charset="0"/>
                <a:cs typeface="Times New Roman" panose="02020603050405020304" pitchFamily="18" charset="0"/>
              </a:rPr>
              <a:t> for all injection pressures </a:t>
            </a:r>
            <a:r>
              <a:rPr lang="en-US" altLang="en-US" sz="2000" b="1">
                <a:latin typeface="Times New Roman" panose="02020603050405020304" pitchFamily="18" charset="0"/>
                <a:cs typeface="Times New Roman" panose="02020603050405020304" pitchFamily="18" charset="0"/>
              </a:rPr>
              <a:t>b)  </a:t>
            </a:r>
            <a:r>
              <a:rPr lang="en-US" altLang="en-US" sz="2000">
                <a:latin typeface="Times New Roman" panose="02020603050405020304" pitchFamily="18" charset="0"/>
                <a:cs typeface="Times New Roman" panose="02020603050405020304" pitchFamily="18" charset="0"/>
              </a:rPr>
              <a:t>for each 10 psi</a:t>
            </a:r>
          </a:p>
        </p:txBody>
      </p:sp>
      <p:sp>
        <p:nvSpPr>
          <p:cNvPr id="45063" name="TextBox 6"/>
          <p:cNvSpPr txBox="1">
            <a:spLocks noChangeArrowheads="1"/>
          </p:cNvSpPr>
          <p:nvPr/>
        </p:nvSpPr>
        <p:spPr bwMode="auto">
          <a:xfrm>
            <a:off x="3794125" y="5459413"/>
            <a:ext cx="68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(a)</a:t>
            </a:r>
          </a:p>
        </p:txBody>
      </p:sp>
      <p:sp>
        <p:nvSpPr>
          <p:cNvPr id="45064" name="TextBox 6"/>
          <p:cNvSpPr txBox="1">
            <a:spLocks noChangeArrowheads="1"/>
          </p:cNvSpPr>
          <p:nvPr/>
        </p:nvSpPr>
        <p:spPr bwMode="auto">
          <a:xfrm>
            <a:off x="8170863" y="5434013"/>
            <a:ext cx="68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(b)</a:t>
            </a:r>
          </a:p>
        </p:txBody>
      </p:sp>
      <p:sp>
        <p:nvSpPr>
          <p:cNvPr id="45065" name="TextBox 11"/>
          <p:cNvSpPr txBox="1">
            <a:spLocks noChangeArrowheads="1"/>
          </p:cNvSpPr>
          <p:nvPr/>
        </p:nvSpPr>
        <p:spPr bwMode="auto">
          <a:xfrm>
            <a:off x="2485505" y="452437"/>
            <a:ext cx="63711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solidFill>
                  <a:schemeClr val="accent2">
                    <a:lumMod val="75000"/>
                  </a:schemeClr>
                </a:solidFill>
              </a:rPr>
              <a:t>Filtration Test Results (Strong PPG)</a:t>
            </a:r>
            <a:r>
              <a:rPr lang="en-US" altLang="en-US" sz="2800" dirty="0">
                <a:solidFill>
                  <a:schemeClr val="accent2">
                    <a:lumMod val="75000"/>
                  </a:schemeClr>
                </a:solidFill>
                <a:ea typeface="ＭＳ Ｐゴシック" panose="020B0600070205080204" pitchFamily="34" charset="-128"/>
              </a:rPr>
              <a:t>. </a:t>
            </a:r>
          </a:p>
        </p:txBody>
      </p:sp>
    </p:spTree>
    <p:extLst>
      <p:ext uri="{BB962C8B-B14F-4D97-AF65-F5344CB8AC3E}">
        <p14:creationId xmlns:p14="http://schemas.microsoft.com/office/powerpoint/2010/main" val="18280197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ChangeArrowheads="1"/>
          </p:cNvSpPr>
          <p:nvPr/>
        </p:nvSpPr>
        <p:spPr bwMode="auto">
          <a:xfrm>
            <a:off x="2514600" y="5791201"/>
            <a:ext cx="7239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a:r>
              <a:rPr lang="en-US" altLang="en-US">
                <a:solidFill>
                  <a:srgbClr val="000000"/>
                </a:solidFill>
                <a:latin typeface="Times New Roman" panose="02020603050405020304" pitchFamily="18" charset="0"/>
                <a:cs typeface="Times New Roman" panose="02020603050405020304" pitchFamily="18" charset="0"/>
              </a:rPr>
              <a:t>Core Permeability Reduction of Various Cores: </a:t>
            </a:r>
            <a:r>
              <a:rPr lang="en-US" altLang="en-US" b="1">
                <a:solidFill>
                  <a:srgbClr val="000000"/>
                </a:solidFill>
                <a:latin typeface="Times New Roman" panose="02020603050405020304" pitchFamily="18" charset="0"/>
                <a:cs typeface="Times New Roman" panose="02020603050405020304" pitchFamily="18" charset="0"/>
              </a:rPr>
              <a:t>a)</a:t>
            </a:r>
            <a:r>
              <a:rPr lang="en-US" altLang="en-US">
                <a:solidFill>
                  <a:srgbClr val="000000"/>
                </a:solidFill>
                <a:latin typeface="Times New Roman" panose="02020603050405020304" pitchFamily="18" charset="0"/>
                <a:cs typeface="Times New Roman" panose="02020603050405020304" pitchFamily="18" charset="0"/>
              </a:rPr>
              <a:t> </a:t>
            </a:r>
            <a:r>
              <a:rPr lang="en-US" altLang="en-US" b="1">
                <a:solidFill>
                  <a:srgbClr val="000000"/>
                </a:solidFill>
                <a:latin typeface="Times New Roman" panose="02020603050405020304" pitchFamily="18" charset="0"/>
                <a:cs typeface="Times New Roman" panose="02020603050405020304" pitchFamily="18" charset="0"/>
              </a:rPr>
              <a:t>Different Particle Size b)</a:t>
            </a:r>
            <a:r>
              <a:rPr lang="en-US" altLang="en-US">
                <a:solidFill>
                  <a:srgbClr val="000000"/>
                </a:solidFill>
                <a:latin typeface="Times New Roman" panose="02020603050405020304" pitchFamily="18" charset="0"/>
                <a:cs typeface="Times New Roman" panose="02020603050405020304" pitchFamily="18" charset="0"/>
              </a:rPr>
              <a:t> </a:t>
            </a:r>
            <a:r>
              <a:rPr lang="en-US" altLang="en-US" b="1">
                <a:solidFill>
                  <a:srgbClr val="000000"/>
                </a:solidFill>
                <a:latin typeface="Times New Roman" panose="02020603050405020304" pitchFamily="18" charset="0"/>
                <a:cs typeface="Times New Roman" panose="02020603050405020304" pitchFamily="18" charset="0"/>
              </a:rPr>
              <a:t>Different Brine Concentration</a:t>
            </a:r>
          </a:p>
        </p:txBody>
      </p:sp>
      <p:sp>
        <p:nvSpPr>
          <p:cNvPr id="46083" name="Rectangle 5"/>
          <p:cNvSpPr>
            <a:spLocks noChangeArrowheads="1"/>
          </p:cNvSpPr>
          <p:nvPr/>
        </p:nvSpPr>
        <p:spPr bwMode="auto">
          <a:xfrm>
            <a:off x="1204653" y="932746"/>
            <a:ext cx="49294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 typeface="Arial" panose="020B0604020202020204" pitchFamily="34" charset="0"/>
              <a:buChar char="•"/>
            </a:pPr>
            <a:r>
              <a:rPr lang="en-US" altLang="en-US" sz="2400" b="1" u="sng" dirty="0">
                <a:solidFill>
                  <a:srgbClr val="000000"/>
                </a:solidFill>
              </a:rPr>
              <a:t>Effect of rock permeability</a:t>
            </a:r>
          </a:p>
        </p:txBody>
      </p:sp>
      <p:sp>
        <p:nvSpPr>
          <p:cNvPr id="4608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73575D-30B7-4779-9CE8-5F2F11953FE0}" type="slidenum">
              <a:rPr lang="en-US" altLang="en-US" sz="2000">
                <a:solidFill>
                  <a:srgbClr val="00B050"/>
                </a:solidFill>
              </a:rPr>
              <a:pPr eaLnBrk="1" hangingPunct="1"/>
              <a:t>23</a:t>
            </a:fld>
            <a:endParaRPr lang="en-US" altLang="en-US" sz="2000">
              <a:solidFill>
                <a:srgbClr val="00B050"/>
              </a:solidFill>
            </a:endParaRPr>
          </a:p>
        </p:txBody>
      </p:sp>
      <p:pic>
        <p:nvPicPr>
          <p:cNvPr id="46085"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13000" y="1752601"/>
            <a:ext cx="7645400" cy="38449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6" name="TextBox 8"/>
          <p:cNvSpPr txBox="1">
            <a:spLocks noChangeArrowheads="1"/>
          </p:cNvSpPr>
          <p:nvPr/>
        </p:nvSpPr>
        <p:spPr bwMode="auto">
          <a:xfrm>
            <a:off x="2576945" y="238780"/>
            <a:ext cx="65435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solidFill>
                  <a:schemeClr val="accent2">
                    <a:lumMod val="75000"/>
                  </a:schemeClr>
                </a:solidFill>
              </a:rPr>
              <a:t>Filtration Test Results (Strong PPG)</a:t>
            </a:r>
            <a:r>
              <a:rPr lang="en-US" altLang="en-US" sz="2800" dirty="0">
                <a:solidFill>
                  <a:schemeClr val="accent2">
                    <a:lumMod val="75000"/>
                  </a:schemeClr>
                </a:solidFill>
                <a:ea typeface="ＭＳ Ｐゴシック" panose="020B0600070205080204" pitchFamily="34" charset="-128"/>
              </a:rPr>
              <a:t>. </a:t>
            </a:r>
          </a:p>
        </p:txBody>
      </p:sp>
    </p:spTree>
    <p:extLst>
      <p:ext uri="{BB962C8B-B14F-4D97-AF65-F5344CB8AC3E}">
        <p14:creationId xmlns:p14="http://schemas.microsoft.com/office/powerpoint/2010/main" val="7546812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2024149" y="244475"/>
            <a:ext cx="8229600" cy="685800"/>
          </a:xfrm>
        </p:spPr>
        <p:txBody>
          <a:bodyPr>
            <a:normAutofit/>
          </a:bodyPr>
          <a:lstStyle/>
          <a:p>
            <a:pPr algn="ctr" eaLnBrk="1" hangingPunct="1"/>
            <a:r>
              <a:rPr lang="en-US" altLang="en-US" sz="2800" b="1" dirty="0">
                <a:solidFill>
                  <a:schemeClr val="accent2">
                    <a:lumMod val="75000"/>
                  </a:schemeClr>
                </a:solidFill>
                <a:latin typeface="Arial" panose="020B0604020202020204" pitchFamily="34" charset="0"/>
                <a:cs typeface="Arial" panose="020B0604020202020204" pitchFamily="34" charset="0"/>
              </a:rPr>
              <a:t>Quantitative Analytical Model</a:t>
            </a:r>
            <a:endParaRPr lang="en-US" altLang="en-US" sz="2800" dirty="0">
              <a:solidFill>
                <a:schemeClr val="accent2">
                  <a:lumMod val="7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55716" y="1257993"/>
            <a:ext cx="10764982" cy="4959927"/>
          </a:xfrm>
        </p:spPr>
        <p:txBody>
          <a:bodyPr/>
          <a:lstStyle/>
          <a:p>
            <a:pPr marL="0" algn="just">
              <a:spcBef>
                <a:spcPts val="0"/>
              </a:spcBef>
              <a:buFont typeface="Wingdings" pitchFamily="2" charset="2"/>
              <a:buChar char="§"/>
              <a:tabLst>
                <a:tab pos="311150" algn="l"/>
              </a:tabLst>
              <a:defRPr/>
            </a:pPr>
            <a:r>
              <a:rPr lang="en-US" sz="2400" b="1" dirty="0">
                <a:solidFill>
                  <a:srgbClr val="000000"/>
                </a:solidFill>
                <a:latin typeface="Arial" pitchFamily="34" charset="0"/>
                <a:ea typeface="Times New Roman"/>
                <a:cs typeface="Arial" pitchFamily="34" charset="0"/>
              </a:rPr>
              <a:t>Many researchers used square root of time, typically with   </a:t>
            </a:r>
          </a:p>
          <a:p>
            <a:pPr marL="0" indent="0" algn="just">
              <a:spcBef>
                <a:spcPts val="0"/>
              </a:spcBef>
              <a:buNone/>
              <a:tabLst>
                <a:tab pos="311150" algn="l"/>
              </a:tabLst>
              <a:defRPr/>
            </a:pPr>
            <a:r>
              <a:rPr lang="en-US" sz="2400" b="1" dirty="0">
                <a:solidFill>
                  <a:srgbClr val="000000"/>
                </a:solidFill>
                <a:latin typeface="Arial" pitchFamily="34" charset="0"/>
                <a:ea typeface="Times New Roman"/>
                <a:cs typeface="Arial" pitchFamily="34" charset="0"/>
              </a:rPr>
              <a:t>    dynamic filtration tests, and long cylindrical core samples. </a:t>
            </a:r>
          </a:p>
          <a:p>
            <a:pPr marL="0" indent="0" algn="just">
              <a:spcBef>
                <a:spcPts val="0"/>
              </a:spcBef>
              <a:buNone/>
              <a:tabLst>
                <a:tab pos="311150" algn="l"/>
              </a:tabLst>
              <a:defRPr/>
            </a:pPr>
            <a:endParaRPr lang="en-US" sz="2400" b="1" dirty="0">
              <a:latin typeface="Arial" pitchFamily="34" charset="0"/>
              <a:ea typeface="Times New Roman"/>
              <a:cs typeface="Arial" pitchFamily="34" charset="0"/>
            </a:endParaRPr>
          </a:p>
          <a:p>
            <a:pPr marL="0" indent="0" algn="just">
              <a:spcBef>
                <a:spcPts val="0"/>
              </a:spcBef>
              <a:buNone/>
              <a:tabLst>
                <a:tab pos="311150" algn="l"/>
              </a:tabLst>
              <a:defRPr/>
            </a:pPr>
            <a:endParaRPr lang="en-US" sz="2400" b="1" dirty="0">
              <a:latin typeface="Arial" pitchFamily="34" charset="0"/>
              <a:ea typeface="Times New Roman"/>
              <a:cs typeface="Arial" pitchFamily="34" charset="0"/>
            </a:endParaRPr>
          </a:p>
          <a:p>
            <a:pPr marL="0" algn="just">
              <a:spcBef>
                <a:spcPts val="0"/>
              </a:spcBef>
              <a:buFont typeface="Wingdings" pitchFamily="2" charset="2"/>
              <a:buChar char="§"/>
              <a:tabLst>
                <a:tab pos="311150" algn="l"/>
              </a:tabLst>
              <a:defRPr/>
            </a:pPr>
            <a:r>
              <a:rPr lang="en-US" sz="2400" b="1" dirty="0">
                <a:solidFill>
                  <a:srgbClr val="000000"/>
                </a:solidFill>
                <a:latin typeface="Arial" pitchFamily="34" charset="0"/>
                <a:ea typeface="Times New Roman"/>
                <a:cs typeface="Arial" pitchFamily="34" charset="0"/>
              </a:rPr>
              <a:t>This study could not obtain a linear function for the square    </a:t>
            </a:r>
          </a:p>
          <a:p>
            <a:pPr marL="0" indent="0" algn="just">
              <a:spcBef>
                <a:spcPts val="0"/>
              </a:spcBef>
              <a:buNone/>
              <a:tabLst>
                <a:tab pos="311150" algn="l"/>
              </a:tabLst>
              <a:defRPr/>
            </a:pPr>
            <a:r>
              <a:rPr lang="en-US" sz="2400" b="1" dirty="0">
                <a:solidFill>
                  <a:srgbClr val="000000"/>
                </a:solidFill>
                <a:latin typeface="Arial" pitchFamily="34" charset="0"/>
                <a:ea typeface="Times New Roman"/>
                <a:cs typeface="Arial" pitchFamily="34" charset="0"/>
              </a:rPr>
              <a:t>     root of time when cumulative volume versus square root  </a:t>
            </a:r>
          </a:p>
          <a:p>
            <a:pPr marL="0" indent="0" algn="just">
              <a:spcBef>
                <a:spcPts val="0"/>
              </a:spcBef>
              <a:buNone/>
              <a:tabLst>
                <a:tab pos="311150" algn="l"/>
              </a:tabLst>
              <a:defRPr/>
            </a:pPr>
            <a:r>
              <a:rPr lang="en-US" sz="2400" b="1" dirty="0">
                <a:solidFill>
                  <a:srgbClr val="000000"/>
                </a:solidFill>
                <a:latin typeface="Arial" pitchFamily="34" charset="0"/>
                <a:ea typeface="Times New Roman"/>
                <a:cs typeface="Arial" pitchFamily="34" charset="0"/>
              </a:rPr>
              <a:t>     time was plotted for the experiments results. </a:t>
            </a:r>
          </a:p>
          <a:p>
            <a:pPr marL="0" indent="0" algn="just">
              <a:spcBef>
                <a:spcPts val="0"/>
              </a:spcBef>
              <a:buNone/>
              <a:tabLst>
                <a:tab pos="311150" algn="l"/>
              </a:tabLst>
              <a:defRPr/>
            </a:pPr>
            <a:r>
              <a:rPr lang="en-US" sz="2400" b="1" dirty="0">
                <a:solidFill>
                  <a:srgbClr val="000000"/>
                </a:solidFill>
                <a:latin typeface="Arial" pitchFamily="34" charset="0"/>
                <a:ea typeface="Times New Roman"/>
                <a:cs typeface="Arial" pitchFamily="34" charset="0"/>
              </a:rPr>
              <a:t> </a:t>
            </a:r>
          </a:p>
          <a:p>
            <a:pPr marL="0" indent="0" algn="just">
              <a:spcBef>
                <a:spcPts val="0"/>
              </a:spcBef>
              <a:buNone/>
              <a:tabLst>
                <a:tab pos="311150" algn="l"/>
              </a:tabLst>
              <a:defRPr/>
            </a:pPr>
            <a:endParaRPr lang="en-US" sz="2400" b="1" dirty="0">
              <a:solidFill>
                <a:srgbClr val="000000"/>
              </a:solidFill>
              <a:latin typeface="Arial" pitchFamily="34" charset="0"/>
              <a:ea typeface="Times New Roman"/>
              <a:cs typeface="Arial" pitchFamily="34" charset="0"/>
            </a:endParaRPr>
          </a:p>
          <a:p>
            <a:pPr marL="0" algn="just">
              <a:spcBef>
                <a:spcPts val="0"/>
              </a:spcBef>
              <a:buFont typeface="Wingdings" pitchFamily="2" charset="2"/>
              <a:buChar char="§"/>
              <a:tabLst>
                <a:tab pos="311150" algn="l"/>
              </a:tabLst>
              <a:defRPr/>
            </a:pPr>
            <a:r>
              <a:rPr lang="en-US" sz="2400" b="1" dirty="0">
                <a:solidFill>
                  <a:srgbClr val="000000"/>
                </a:solidFill>
                <a:latin typeface="Arial" pitchFamily="34" charset="0"/>
                <a:ea typeface="Times New Roman"/>
                <a:cs typeface="Arial" pitchFamily="34" charset="0"/>
              </a:rPr>
              <a:t>This study used a linear analytical model relationship  </a:t>
            </a:r>
          </a:p>
          <a:p>
            <a:pPr marL="0" indent="0" algn="just">
              <a:spcBef>
                <a:spcPts val="0"/>
              </a:spcBef>
              <a:buNone/>
              <a:tabLst>
                <a:tab pos="311150" algn="l"/>
              </a:tabLst>
              <a:defRPr/>
            </a:pPr>
            <a:r>
              <a:rPr lang="en-US" sz="2400" b="1" dirty="0">
                <a:solidFill>
                  <a:srgbClr val="000000"/>
                </a:solidFill>
                <a:latin typeface="Arial" pitchFamily="34" charset="0"/>
                <a:ea typeface="Times New Roman"/>
                <a:cs typeface="Arial" pitchFamily="34" charset="0"/>
              </a:rPr>
              <a:t>     between cumulative volumes versus filtration time with a    </a:t>
            </a:r>
          </a:p>
          <a:p>
            <a:pPr marL="0" indent="0" algn="just">
              <a:spcBef>
                <a:spcPts val="0"/>
              </a:spcBef>
              <a:buNone/>
              <a:tabLst>
                <a:tab pos="311150" algn="l"/>
              </a:tabLst>
              <a:defRPr/>
            </a:pPr>
            <a:r>
              <a:rPr lang="en-US" sz="2400" b="1" dirty="0">
                <a:solidFill>
                  <a:srgbClr val="000000"/>
                </a:solidFill>
                <a:latin typeface="Arial" pitchFamily="34" charset="0"/>
                <a:ea typeface="Times New Roman"/>
                <a:cs typeface="Arial" pitchFamily="34" charset="0"/>
              </a:rPr>
              <a:t>     good fits result.</a:t>
            </a:r>
          </a:p>
          <a:p>
            <a:pPr marL="0" indent="0" algn="just">
              <a:lnSpc>
                <a:spcPct val="200000"/>
              </a:lnSpc>
              <a:spcBef>
                <a:spcPts val="0"/>
              </a:spcBef>
              <a:buNone/>
              <a:defRPr/>
            </a:pPr>
            <a:endParaRPr lang="en-US" sz="2400" b="1" dirty="0">
              <a:solidFill>
                <a:srgbClr val="000000"/>
              </a:solidFill>
              <a:latin typeface="Arial" pitchFamily="34" charset="0"/>
              <a:ea typeface="Times New Roman"/>
              <a:cs typeface="Arial" pitchFamily="34" charset="0"/>
            </a:endParaRPr>
          </a:p>
          <a:p>
            <a:pPr eaLnBrk="1" hangingPunct="1">
              <a:defRPr/>
            </a:pPr>
            <a:endParaRPr lang="en-US" sz="1400" dirty="0"/>
          </a:p>
        </p:txBody>
      </p:sp>
      <p:sp>
        <p:nvSpPr>
          <p:cNvPr id="4813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B961D6-FD62-4752-9941-2810A888E738}" type="slidenum">
              <a:rPr lang="en-US" altLang="en-US" sz="2000">
                <a:solidFill>
                  <a:srgbClr val="00B050"/>
                </a:solidFill>
              </a:rPr>
              <a:pPr eaLnBrk="1" hangingPunct="1"/>
              <a:t>24</a:t>
            </a:fld>
            <a:endParaRPr lang="en-US" altLang="en-US" sz="2000">
              <a:solidFill>
                <a:srgbClr val="00B050"/>
              </a:solidFill>
            </a:endParaRPr>
          </a:p>
        </p:txBody>
      </p:sp>
    </p:spTree>
    <p:extLst>
      <p:ext uri="{BB962C8B-B14F-4D97-AF65-F5344CB8AC3E}">
        <p14:creationId xmlns:p14="http://schemas.microsoft.com/office/powerpoint/2010/main" val="18166880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1981200" y="76200"/>
            <a:ext cx="8229600" cy="609600"/>
          </a:xfrm>
        </p:spPr>
        <p:txBody>
          <a:bodyPr>
            <a:normAutofit/>
          </a:bodyPr>
          <a:lstStyle/>
          <a:p>
            <a:pPr algn="ctr" eaLnBrk="1" hangingPunct="1"/>
            <a:r>
              <a:rPr lang="en-US" altLang="en-US" sz="2800" b="1" dirty="0">
                <a:solidFill>
                  <a:schemeClr val="accent2">
                    <a:lumMod val="75000"/>
                  </a:schemeClr>
                </a:solidFill>
                <a:latin typeface="Arial" panose="020B0604020202020204" pitchFamily="34" charset="0"/>
                <a:cs typeface="Arial" panose="020B0604020202020204" pitchFamily="34" charset="0"/>
              </a:rPr>
              <a:t>Quantitative Analytical Model</a:t>
            </a:r>
            <a:endParaRPr lang="en-US" altLang="en-US" sz="2800" dirty="0">
              <a:solidFill>
                <a:schemeClr val="accent2">
                  <a:lumMod val="75000"/>
                </a:schemeClr>
              </a:solidFill>
              <a:latin typeface="Arial" panose="020B0604020202020204" pitchFamily="34" charset="0"/>
              <a:cs typeface="Arial" panose="020B0604020202020204" pitchFamily="34" charset="0"/>
            </a:endParaRPr>
          </a:p>
        </p:txBody>
      </p:sp>
      <p:sp>
        <p:nvSpPr>
          <p:cNvPr id="49155"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270783-7A6C-4E8E-96E0-4871980D4D0C}" type="slidenum">
              <a:rPr lang="en-US" altLang="en-US" sz="2000" b="1">
                <a:solidFill>
                  <a:srgbClr val="00B050"/>
                </a:solidFill>
              </a:rPr>
              <a:pPr eaLnBrk="1" hangingPunct="1"/>
              <a:t>25</a:t>
            </a:fld>
            <a:endParaRPr lang="en-US" altLang="en-US" sz="2000" b="1">
              <a:solidFill>
                <a:srgbClr val="00B050"/>
              </a:solidFill>
            </a:endParaRPr>
          </a:p>
        </p:txBody>
      </p:sp>
      <p:graphicFrame>
        <p:nvGraphicFramePr>
          <p:cNvPr id="49156" name="Object 1"/>
          <p:cNvGraphicFramePr>
            <a:graphicFrameLocks noChangeAspect="1"/>
          </p:cNvGraphicFramePr>
          <p:nvPr/>
        </p:nvGraphicFramePr>
        <p:xfrm>
          <a:off x="6038850" y="3321050"/>
          <a:ext cx="114300" cy="215900"/>
        </p:xfrm>
        <a:graphic>
          <a:graphicData uri="http://schemas.openxmlformats.org/presentationml/2006/ole">
            <mc:AlternateContent xmlns:mc="http://schemas.openxmlformats.org/markup-compatibility/2006">
              <mc:Choice xmlns:v="urn:schemas-microsoft-com:vml" Requires="v">
                <p:oleObj spid="_x0000_s1068" name="Equation" r:id="rId4" imgW="114151" imgH="215619" progId="Equation.3">
                  <p:embed/>
                </p:oleObj>
              </mc:Choice>
              <mc:Fallback>
                <p:oleObj name="Equation" r:id="rId4" imgW="114151" imgH="215619" progId="Equation.3">
                  <p:embed/>
                  <p:pic>
                    <p:nvPicPr>
                      <p:cNvPr id="49156"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850" y="3321050"/>
                        <a:ext cx="1143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Content Placeholder 2"/>
          <p:cNvSpPr>
            <a:spLocks noGrp="1"/>
          </p:cNvSpPr>
          <p:nvPr>
            <p:ph idx="1"/>
          </p:nvPr>
        </p:nvSpPr>
        <p:spPr>
          <a:xfrm>
            <a:off x="399011" y="685800"/>
            <a:ext cx="11272057" cy="5491163"/>
          </a:xfrm>
        </p:spPr>
        <p:txBody>
          <a:bodyPr>
            <a:normAutofit fontScale="92500" lnSpcReduction="20000"/>
          </a:bodyPr>
          <a:lstStyle/>
          <a:p>
            <a:pPr algn="just">
              <a:spcBef>
                <a:spcPts val="0"/>
              </a:spcBef>
              <a:defRPr/>
            </a:pPr>
            <a:r>
              <a:rPr lang="en-US" sz="2600" b="1" u="sng" dirty="0">
                <a:solidFill>
                  <a:srgbClr val="0070C0"/>
                </a:solidFill>
                <a:latin typeface="Arial" pitchFamily="34" charset="0"/>
                <a:ea typeface="Times New Roman"/>
                <a:cs typeface="Arial" pitchFamily="34" charset="0"/>
              </a:rPr>
              <a:t>Results analysis </a:t>
            </a:r>
          </a:p>
          <a:p>
            <a:pPr algn="just">
              <a:spcBef>
                <a:spcPts val="0"/>
              </a:spcBef>
              <a:buFont typeface="Wingdings" pitchFamily="2" charset="2"/>
              <a:buChar char="§"/>
              <a:defRPr/>
            </a:pPr>
            <a:endParaRPr lang="en-US" b="1" u="sng" dirty="0">
              <a:solidFill>
                <a:srgbClr val="000000"/>
              </a:solidFill>
              <a:latin typeface="Arial" pitchFamily="34" charset="0"/>
              <a:ea typeface="Times New Roman"/>
              <a:cs typeface="Arial" pitchFamily="34" charset="0"/>
            </a:endParaRPr>
          </a:p>
          <a:p>
            <a:pPr algn="just">
              <a:spcBef>
                <a:spcPts val="0"/>
              </a:spcBef>
              <a:buFont typeface="Wingdings" pitchFamily="2" charset="2"/>
              <a:buChar char="§"/>
              <a:defRPr/>
            </a:pPr>
            <a:r>
              <a:rPr lang="en-US" sz="2400" b="1" dirty="0">
                <a:solidFill>
                  <a:srgbClr val="000000"/>
                </a:solidFill>
                <a:latin typeface="Arial" pitchFamily="34" charset="0"/>
                <a:ea typeface="Times New Roman"/>
                <a:cs typeface="Arial" pitchFamily="34" charset="0"/>
              </a:rPr>
              <a:t>When core damage occurred, the filtration volume curves required a few minutes to become a linear function of the time. </a:t>
            </a:r>
          </a:p>
          <a:p>
            <a:pPr algn="just">
              <a:spcBef>
                <a:spcPts val="0"/>
              </a:spcBef>
              <a:buFont typeface="Wingdings" pitchFamily="2" charset="2"/>
              <a:buChar char="§"/>
              <a:defRPr/>
            </a:pPr>
            <a:endParaRPr lang="en-US" sz="2400" b="1" dirty="0">
              <a:solidFill>
                <a:srgbClr val="000000"/>
              </a:solidFill>
              <a:latin typeface="Arial" pitchFamily="34" charset="0"/>
              <a:ea typeface="Times New Roman"/>
              <a:cs typeface="Arial" pitchFamily="34" charset="0"/>
            </a:endParaRPr>
          </a:p>
          <a:p>
            <a:pPr algn="just">
              <a:lnSpc>
                <a:spcPct val="200000"/>
              </a:lnSpc>
              <a:spcBef>
                <a:spcPts val="0"/>
              </a:spcBef>
              <a:buFont typeface="Wingdings" pitchFamily="2" charset="2"/>
              <a:buChar char="§"/>
              <a:defRPr/>
            </a:pPr>
            <a:r>
              <a:rPr lang="en-US" sz="2400" b="1" dirty="0">
                <a:solidFill>
                  <a:srgbClr val="000000"/>
                </a:solidFill>
                <a:latin typeface="Arial" pitchFamily="34" charset="0"/>
                <a:ea typeface="Times New Roman"/>
                <a:cs typeface="Arial" pitchFamily="34" charset="0"/>
              </a:rPr>
              <a:t>The cumulative filtration test volume is explained by the following equation:</a:t>
            </a:r>
            <a:endParaRPr lang="en-US" sz="2400" b="1" dirty="0">
              <a:latin typeface="Arial" pitchFamily="34" charset="0"/>
              <a:ea typeface="Times New Roman"/>
              <a:cs typeface="Arial" pitchFamily="34" charset="0"/>
            </a:endParaRPr>
          </a:p>
          <a:p>
            <a:pPr marL="0" indent="0" algn="ctr">
              <a:lnSpc>
                <a:spcPct val="200000"/>
              </a:lnSpc>
              <a:spcBef>
                <a:spcPts val="0"/>
              </a:spcBef>
              <a:buNone/>
              <a:defRPr/>
            </a:pPr>
            <a:r>
              <a:rPr lang="en-US" sz="2400" b="1" dirty="0" err="1">
                <a:solidFill>
                  <a:srgbClr val="000000"/>
                </a:solidFill>
                <a:latin typeface="Arial" pitchFamily="34" charset="0"/>
                <a:ea typeface="Times New Roman"/>
                <a:cs typeface="Arial" pitchFamily="34" charset="0"/>
              </a:rPr>
              <a:t>V</a:t>
            </a:r>
            <a:r>
              <a:rPr lang="en-US" sz="2400" b="1" baseline="-25000" dirty="0" err="1">
                <a:solidFill>
                  <a:srgbClr val="000000"/>
                </a:solidFill>
                <a:latin typeface="Arial" pitchFamily="34" charset="0"/>
                <a:ea typeface="Times New Roman"/>
                <a:cs typeface="Arial" pitchFamily="34" charset="0"/>
              </a:rPr>
              <a:t>cf</a:t>
            </a:r>
            <a:r>
              <a:rPr lang="en-US" sz="2400" b="1" dirty="0">
                <a:solidFill>
                  <a:srgbClr val="000000"/>
                </a:solidFill>
                <a:latin typeface="Arial" pitchFamily="34" charset="0"/>
                <a:ea typeface="Times New Roman"/>
                <a:cs typeface="Arial" pitchFamily="34" charset="0"/>
              </a:rPr>
              <a:t> = m t+ b	</a:t>
            </a:r>
            <a:endParaRPr lang="en-US" sz="2400" b="1" dirty="0" smtClean="0">
              <a:solidFill>
                <a:srgbClr val="000000"/>
              </a:solidFill>
              <a:latin typeface="Arial" pitchFamily="34" charset="0"/>
              <a:ea typeface="Times New Roman"/>
              <a:cs typeface="Arial" pitchFamily="34" charset="0"/>
            </a:endParaRPr>
          </a:p>
          <a:p>
            <a:pPr marL="0" indent="0" algn="ctr">
              <a:lnSpc>
                <a:spcPct val="200000"/>
              </a:lnSpc>
              <a:spcBef>
                <a:spcPts val="0"/>
              </a:spcBef>
              <a:buNone/>
              <a:defRPr/>
            </a:pPr>
            <a:r>
              <a:rPr lang="en-US" sz="2400" b="1" dirty="0">
                <a:solidFill>
                  <a:srgbClr val="000000"/>
                </a:solidFill>
                <a:latin typeface="Arial" pitchFamily="34" charset="0"/>
                <a:ea typeface="Times New Roman"/>
                <a:cs typeface="Arial" pitchFamily="34" charset="0"/>
              </a:rPr>
              <a:t>	 </a:t>
            </a:r>
          </a:p>
          <a:p>
            <a:pPr algn="just">
              <a:spcBef>
                <a:spcPts val="0"/>
              </a:spcBef>
              <a:buFont typeface="Wingdings" pitchFamily="2" charset="2"/>
              <a:buChar char="§"/>
              <a:defRPr/>
            </a:pPr>
            <a:r>
              <a:rPr lang="en-US" sz="2400" b="1" dirty="0">
                <a:solidFill>
                  <a:srgbClr val="000000"/>
                </a:solidFill>
                <a:latin typeface="Arial" pitchFamily="34" charset="0"/>
                <a:ea typeface="Times New Roman"/>
                <a:cs typeface="Arial" pitchFamily="34" charset="0"/>
              </a:rPr>
              <a:t>Slop </a:t>
            </a:r>
            <a:r>
              <a:rPr lang="en-US" sz="2400" b="1" dirty="0">
                <a:solidFill>
                  <a:srgbClr val="C00000"/>
                </a:solidFill>
                <a:latin typeface="Arial" pitchFamily="34" charset="0"/>
                <a:ea typeface="Times New Roman"/>
                <a:cs typeface="Arial" pitchFamily="34" charset="0"/>
              </a:rPr>
              <a:t>m</a:t>
            </a:r>
            <a:r>
              <a:rPr lang="en-US" sz="2400" b="1" dirty="0">
                <a:solidFill>
                  <a:srgbClr val="000000"/>
                </a:solidFill>
                <a:latin typeface="Arial" pitchFamily="34" charset="0"/>
                <a:ea typeface="Times New Roman"/>
                <a:cs typeface="Arial" pitchFamily="34" charset="0"/>
              </a:rPr>
              <a:t> increases as the injection pressure increases. </a:t>
            </a:r>
          </a:p>
          <a:p>
            <a:pPr algn="just">
              <a:spcBef>
                <a:spcPts val="0"/>
              </a:spcBef>
              <a:buFont typeface="Wingdings" pitchFamily="2" charset="2"/>
              <a:buChar char="§"/>
              <a:defRPr/>
            </a:pPr>
            <a:endParaRPr lang="en-US" sz="2400" b="1" dirty="0">
              <a:solidFill>
                <a:srgbClr val="000000"/>
              </a:solidFill>
              <a:latin typeface="Arial" pitchFamily="34" charset="0"/>
              <a:ea typeface="Times New Roman"/>
              <a:cs typeface="Arial" pitchFamily="34" charset="0"/>
            </a:endParaRPr>
          </a:p>
          <a:p>
            <a:pPr algn="just">
              <a:spcBef>
                <a:spcPts val="0"/>
              </a:spcBef>
              <a:buFont typeface="Wingdings" pitchFamily="2" charset="2"/>
              <a:buChar char="§"/>
              <a:defRPr/>
            </a:pPr>
            <a:r>
              <a:rPr lang="en-US" sz="2400" b="1" dirty="0">
                <a:solidFill>
                  <a:srgbClr val="000000"/>
                </a:solidFill>
                <a:latin typeface="Arial" pitchFamily="34" charset="0"/>
                <a:ea typeface="Times New Roman"/>
                <a:cs typeface="Arial" pitchFamily="34" charset="0"/>
              </a:rPr>
              <a:t>If the intercept </a:t>
            </a:r>
            <a:r>
              <a:rPr lang="en-US" sz="2400" b="1" dirty="0">
                <a:solidFill>
                  <a:srgbClr val="C00000"/>
                </a:solidFill>
                <a:latin typeface="Arial" pitchFamily="34" charset="0"/>
                <a:ea typeface="Times New Roman"/>
                <a:cs typeface="Arial" pitchFamily="34" charset="0"/>
              </a:rPr>
              <a:t>b</a:t>
            </a:r>
            <a:r>
              <a:rPr lang="en-US" sz="2400" b="1" dirty="0">
                <a:solidFill>
                  <a:srgbClr val="000000"/>
                </a:solidFill>
                <a:latin typeface="Arial" pitchFamily="34" charset="0"/>
                <a:ea typeface="Times New Roman"/>
                <a:cs typeface="Arial" pitchFamily="34" charset="0"/>
              </a:rPr>
              <a:t> &gt; 2 the damage occurred because the gel particles invasion started to the core surface. </a:t>
            </a:r>
          </a:p>
          <a:p>
            <a:pPr algn="just">
              <a:spcBef>
                <a:spcPts val="0"/>
              </a:spcBef>
              <a:buFont typeface="Wingdings" pitchFamily="2" charset="2"/>
              <a:buChar char="§"/>
              <a:defRPr/>
            </a:pPr>
            <a:endParaRPr lang="en-US" sz="2400" b="1" dirty="0">
              <a:solidFill>
                <a:srgbClr val="000000"/>
              </a:solidFill>
              <a:latin typeface="Arial" pitchFamily="34" charset="0"/>
              <a:ea typeface="Times New Roman"/>
              <a:cs typeface="Arial" pitchFamily="34" charset="0"/>
            </a:endParaRPr>
          </a:p>
          <a:p>
            <a:pPr algn="just">
              <a:spcBef>
                <a:spcPts val="0"/>
              </a:spcBef>
              <a:buFont typeface="Wingdings" pitchFamily="2" charset="2"/>
              <a:buChar char="§"/>
              <a:defRPr/>
            </a:pPr>
            <a:endParaRPr lang="en-US" sz="2400" b="1" dirty="0">
              <a:solidFill>
                <a:srgbClr val="000000"/>
              </a:solidFill>
              <a:latin typeface="Arial" pitchFamily="34" charset="0"/>
              <a:ea typeface="Times New Roman"/>
              <a:cs typeface="Arial" pitchFamily="34" charset="0"/>
            </a:endParaRPr>
          </a:p>
          <a:p>
            <a:pPr algn="just">
              <a:spcBef>
                <a:spcPts val="0"/>
              </a:spcBef>
              <a:buFont typeface="Wingdings" pitchFamily="2" charset="2"/>
              <a:buChar char="§"/>
              <a:defRPr/>
            </a:pPr>
            <a:r>
              <a:rPr lang="en-US" sz="2400" b="1" dirty="0">
                <a:solidFill>
                  <a:srgbClr val="000000"/>
                </a:solidFill>
                <a:latin typeface="Arial" pitchFamily="34" charset="0"/>
                <a:ea typeface="Times New Roman"/>
                <a:cs typeface="Arial" pitchFamily="34" charset="0"/>
              </a:rPr>
              <a:t>The shift of the volume vertically in the y-intercept was occurred even no core damage because the PPGs lose some water. </a:t>
            </a:r>
            <a:endParaRPr lang="en-US" sz="2400" b="1" dirty="0">
              <a:latin typeface="Arial" pitchFamily="34" charset="0"/>
              <a:ea typeface="Times New Roman"/>
              <a:cs typeface="Arial" pitchFamily="34" charset="0"/>
            </a:endParaRPr>
          </a:p>
          <a:p>
            <a:endParaRPr lang="en-US" dirty="0"/>
          </a:p>
        </p:txBody>
      </p:sp>
    </p:spTree>
    <p:extLst>
      <p:ext uri="{BB962C8B-B14F-4D97-AF65-F5344CB8AC3E}">
        <p14:creationId xmlns:p14="http://schemas.microsoft.com/office/powerpoint/2010/main" val="35071376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3636" y="806028"/>
            <a:ext cx="5714998" cy="4854939"/>
          </a:xfrm>
          <a:prstGeom prst="rect">
            <a:avLst/>
          </a:prstGeom>
          <a:noFill/>
        </p:spPr>
      </p:pic>
      <p:sp>
        <p:nvSpPr>
          <p:cNvPr id="6" name="Rectangle 5"/>
          <p:cNvSpPr/>
          <p:nvPr/>
        </p:nvSpPr>
        <p:spPr>
          <a:xfrm>
            <a:off x="83210" y="5846097"/>
            <a:ext cx="5835849" cy="835613"/>
          </a:xfrm>
          <a:prstGeom prst="rect">
            <a:avLst/>
          </a:prstGeom>
        </p:spPr>
        <p:txBody>
          <a:bodyPr wrap="square">
            <a:spAutoFit/>
          </a:bodyPr>
          <a:lstStyle/>
          <a:p>
            <a:pPr algn="ctr">
              <a:lnSpc>
                <a:spcPct val="115000"/>
              </a:lnSpc>
              <a:spcAft>
                <a:spcPts val="1000"/>
              </a:spcAft>
            </a:pPr>
            <a:r>
              <a:rPr lang="en-US" sz="1400" dirty="0" smtClean="0">
                <a:latin typeface="Times New Roman" panose="02020603050405020304" pitchFamily="18" charset="0"/>
                <a:ea typeface="Times New Roman" panose="02020603050405020304" pitchFamily="18" charset="0"/>
                <a:cs typeface="Times New Roman" panose="02020603050405020304" pitchFamily="18" charset="0"/>
              </a:rPr>
              <a:t>Figure 1.Typical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Filtration Curves for Liquiblock</a:t>
            </a:r>
            <a:r>
              <a:rPr lang="en-US" sz="1400" baseline="30000" dirty="0">
                <a:latin typeface="Times New Roman" panose="02020603050405020304" pitchFamily="18" charset="0"/>
                <a:ea typeface="Times New Roman" panose="02020603050405020304" pitchFamily="18" charset="0"/>
                <a:cs typeface="Times New Roman" panose="02020603050405020304" pitchFamily="18" charset="0"/>
              </a:rPr>
              <a:t>TM</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40K Gel with 5-25mD: a)1% Brine with 30 mesh b) 10% Brine with 30 mesh  c) 1% Brine with 80 mesh  d) 1% Brine with 100-120 meshes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Content Placeholder 5"/>
          <p:cNvGraphicFramePr>
            <a:graphicFrameLocks/>
          </p:cNvGraphicFramePr>
          <p:nvPr>
            <p:extLst>
              <p:ext uri="{D42A27DB-BD31-4B8C-83A1-F6EECF244321}">
                <p14:modId xmlns:p14="http://schemas.microsoft.com/office/powerpoint/2010/main" val="3525181582"/>
              </p:ext>
            </p:extLst>
          </p:nvPr>
        </p:nvGraphicFramePr>
        <p:xfrm>
          <a:off x="6184264" y="1439881"/>
          <a:ext cx="5736187" cy="4920332"/>
        </p:xfrm>
        <a:graphic>
          <a:graphicData uri="http://schemas.openxmlformats.org/drawingml/2006/table">
            <a:tbl>
              <a:tblPr firstRow="1" firstCol="1" bandRow="1"/>
              <a:tblGrid>
                <a:gridCol w="966083">
                  <a:extLst>
                    <a:ext uri="{9D8B030D-6E8A-4147-A177-3AD203B41FA5}">
                      <a16:colId xmlns:a16="http://schemas.microsoft.com/office/drawing/2014/main" val="485173163"/>
                    </a:ext>
                  </a:extLst>
                </a:gridCol>
                <a:gridCol w="998156">
                  <a:extLst>
                    <a:ext uri="{9D8B030D-6E8A-4147-A177-3AD203B41FA5}">
                      <a16:colId xmlns:a16="http://schemas.microsoft.com/office/drawing/2014/main" val="2938873555"/>
                    </a:ext>
                  </a:extLst>
                </a:gridCol>
                <a:gridCol w="1322748">
                  <a:extLst>
                    <a:ext uri="{9D8B030D-6E8A-4147-A177-3AD203B41FA5}">
                      <a16:colId xmlns:a16="http://schemas.microsoft.com/office/drawing/2014/main" val="101613980"/>
                    </a:ext>
                  </a:extLst>
                </a:gridCol>
                <a:gridCol w="1322748">
                  <a:extLst>
                    <a:ext uri="{9D8B030D-6E8A-4147-A177-3AD203B41FA5}">
                      <a16:colId xmlns:a16="http://schemas.microsoft.com/office/drawing/2014/main" val="2985516833"/>
                    </a:ext>
                  </a:extLst>
                </a:gridCol>
                <a:gridCol w="1126452">
                  <a:extLst>
                    <a:ext uri="{9D8B030D-6E8A-4147-A177-3AD203B41FA5}">
                      <a16:colId xmlns:a16="http://schemas.microsoft.com/office/drawing/2014/main" val="397764529"/>
                    </a:ext>
                  </a:extLst>
                </a:gridCol>
              </a:tblGrid>
              <a:tr h="335550">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Particle Size (mesh)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NaCl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Pressure (psi)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Fitting Equation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R²</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9536421"/>
                  </a:ext>
                </a:extLst>
              </a:tr>
              <a:tr h="232271">
                <a:tc rowSpan="5">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0.6053t + 3.3299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0.9638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8510629"/>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0.9129t + 4.672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0.9627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8301335"/>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3.4697t + 0.2552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8190921"/>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5.2797t + 1.062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356824"/>
                  </a:ext>
                </a:extLst>
              </a:tr>
              <a:tr h="16777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6t + 0.25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9998867"/>
                  </a:ext>
                </a:extLst>
              </a:tr>
              <a:tr h="232271">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0.8675t + 4.2124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0.9741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409088"/>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1.3495t + 6.2147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0.9709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1777868"/>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5.0218t + 0.7348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213442"/>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7.2757t + 1.2437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4429051"/>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8.302t + 0.3097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1789887"/>
                  </a:ext>
                </a:extLst>
              </a:tr>
              <a:tr h="232271">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0.4054t + 2.4853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0.9615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6119945"/>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0.5212t + 2.7319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0.9559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0018571"/>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0.8689t + 1.037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5985887"/>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1.4184t + 1.7904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7422185"/>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2.8396t + 0.6267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8467474"/>
                  </a:ext>
                </a:extLst>
              </a:tr>
              <a:tr h="232271">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100-120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0.2804t + 2.1115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0.9552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1403770"/>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0.3396t + 2.0403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0.9842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788587"/>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0.369t + 2.3905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0.9804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2253945"/>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0.401t + 2.6657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0.9752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7996292"/>
                  </a:ext>
                </a:extLst>
              </a:tr>
              <a:tr h="23227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0.9184t + 1.341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6879454"/>
                  </a:ext>
                </a:extLst>
              </a:tr>
            </a:tbl>
          </a:graphicData>
        </a:graphic>
      </p:graphicFrame>
      <p:sp>
        <p:nvSpPr>
          <p:cNvPr id="8" name="Rectangle 7"/>
          <p:cNvSpPr/>
          <p:nvPr/>
        </p:nvSpPr>
        <p:spPr>
          <a:xfrm>
            <a:off x="5919059" y="701216"/>
            <a:ext cx="6001392" cy="738664"/>
          </a:xfrm>
          <a:prstGeom prst="rect">
            <a:avLst/>
          </a:prstGeom>
        </p:spPr>
        <p:txBody>
          <a:bodyPr wrap="square">
            <a:spAutoFit/>
          </a:bodyPr>
          <a:lstStyle/>
          <a:p>
            <a:pPr lvl="0" algn="ctr" eaLnBrk="0" fontAlgn="base" hangingPunct="0">
              <a:spcBef>
                <a:spcPct val="0"/>
              </a:spcBef>
              <a:spcAft>
                <a:spcPct val="0"/>
              </a:spcAft>
              <a:tabLst>
                <a:tab pos="1371600" algn="l"/>
                <a:tab pos="5480050" algn="r"/>
              </a:tabLst>
            </a:pPr>
            <a:r>
              <a:rPr lang="en-US" altLang="en-US" sz="1400" dirty="0">
                <a:latin typeface="Arial" panose="020B0604020202020204" pitchFamily="34" charset="0"/>
                <a:ea typeface="Times New Roman" panose="02020603050405020304" pitchFamily="18" charset="0"/>
                <a:cs typeface="Times New Roman" panose="02020603050405020304" pitchFamily="18" charset="0"/>
              </a:rPr>
              <a:t>Table 1. Shows the Quantitative Analytical Model Equations</a:t>
            </a:r>
            <a:r>
              <a:rPr lang="en-US" altLang="zh-CN" sz="1400" dirty="0">
                <a:latin typeface="Arial" panose="020B0604020202020204" pitchFamily="34" charset="0"/>
                <a:ea typeface="Times New Roman" panose="02020603050405020304" pitchFamily="18" charset="0"/>
                <a:cs typeface="Times New Roman" panose="02020603050405020304" pitchFamily="18" charset="0"/>
              </a:rPr>
              <a:t> for </a:t>
            </a:r>
            <a:r>
              <a:rPr lang="en-US" altLang="zh-CN" sz="1400" dirty="0" err="1">
                <a:latin typeface="Arial" panose="020B0604020202020204" pitchFamily="34" charset="0"/>
                <a:ea typeface="Times New Roman" panose="02020603050405020304" pitchFamily="18" charset="0"/>
                <a:cs typeface="Times New Roman" panose="02020603050405020304" pitchFamily="18" charset="0"/>
              </a:rPr>
              <a:t>Liquiblock</a:t>
            </a:r>
            <a:r>
              <a:rPr lang="en-US" altLang="zh-CN" sz="1400" dirty="0">
                <a:latin typeface="Arial" panose="020B0604020202020204" pitchFamily="34" charset="0"/>
                <a:ea typeface="Times New Roman" panose="02020603050405020304" pitchFamily="18" charset="0"/>
                <a:cs typeface="Times New Roman" panose="02020603050405020304" pitchFamily="18" charset="0"/>
              </a:rPr>
              <a:t> </a:t>
            </a:r>
            <a:r>
              <a:rPr lang="en-US" altLang="zh-CN" sz="1400" baseline="30000" dirty="0">
                <a:latin typeface="Arial" panose="020B0604020202020204" pitchFamily="34" charset="0"/>
                <a:ea typeface="Times New Roman" panose="02020603050405020304" pitchFamily="18" charset="0"/>
                <a:cs typeface="Times New Roman" panose="02020603050405020304" pitchFamily="18" charset="0"/>
              </a:rPr>
              <a:t>TM </a:t>
            </a:r>
            <a:r>
              <a:rPr lang="en-US" altLang="zh-CN" sz="1400" dirty="0">
                <a:latin typeface="Arial" panose="020B0604020202020204" pitchFamily="34" charset="0"/>
                <a:ea typeface="Times New Roman" panose="02020603050405020304" pitchFamily="18" charset="0"/>
                <a:cs typeface="Times New Roman" panose="02020603050405020304" pitchFamily="18" charset="0"/>
              </a:rPr>
              <a:t>40K Gel with Core Permeability of 5-25 </a:t>
            </a:r>
            <a:r>
              <a:rPr lang="en-US" altLang="zh-CN" sz="1400" dirty="0" err="1">
                <a:latin typeface="Arial" panose="020B0604020202020204" pitchFamily="34" charset="0"/>
                <a:ea typeface="Times New Roman" panose="02020603050405020304" pitchFamily="18" charset="0"/>
                <a:cs typeface="Times New Roman" panose="02020603050405020304" pitchFamily="18" charset="0"/>
              </a:rPr>
              <a:t>mD</a:t>
            </a:r>
            <a:r>
              <a:rPr lang="en-US" altLang="zh-CN" sz="1400" dirty="0">
                <a:latin typeface="Arial" panose="020B0604020202020204" pitchFamily="34" charset="0"/>
                <a:ea typeface="Times New Roman" panose="02020603050405020304" pitchFamily="18" charset="0"/>
                <a:cs typeface="Times New Roman" panose="02020603050405020304" pitchFamily="18" charset="0"/>
              </a:rPr>
              <a:t> for Various Particle Sizes and Brine Concentrations</a:t>
            </a:r>
            <a:endParaRPr kumimoji="0" lang="en-US" altLang="zh-CN" sz="1400" b="0" i="0" u="none" strike="noStrike" cap="none" normalizeH="0" baseline="0" dirty="0" smtClean="0">
              <a:ln>
                <a:noFill/>
              </a:ln>
              <a:solidFill>
                <a:schemeClr val="tx1"/>
              </a:solidFill>
              <a:effectLst/>
              <a:latin typeface="Arial" panose="020B0604020202020204" pitchFamily="34" charset="0"/>
            </a:endParaRPr>
          </a:p>
        </p:txBody>
      </p:sp>
      <p:sp>
        <p:nvSpPr>
          <p:cNvPr id="2" name="Rectangle 1"/>
          <p:cNvSpPr/>
          <p:nvPr/>
        </p:nvSpPr>
        <p:spPr>
          <a:xfrm>
            <a:off x="3397351" y="99025"/>
            <a:ext cx="5286512" cy="523220"/>
          </a:xfrm>
          <a:prstGeom prst="rect">
            <a:avLst/>
          </a:prstGeom>
        </p:spPr>
        <p:txBody>
          <a:bodyPr wrap="none">
            <a:spAutoFit/>
          </a:bodyPr>
          <a:lstStyle/>
          <a:p>
            <a:r>
              <a:rPr lang="en-US" altLang="en-US" sz="2800" b="1" dirty="0">
                <a:solidFill>
                  <a:schemeClr val="accent2">
                    <a:lumMod val="75000"/>
                  </a:schemeClr>
                </a:solidFill>
                <a:latin typeface="Arial" panose="020B0604020202020204" pitchFamily="34" charset="0"/>
                <a:cs typeface="Arial" panose="020B0604020202020204" pitchFamily="34" charset="0"/>
              </a:rPr>
              <a:t>Quantitative Analytical </a:t>
            </a:r>
            <a:r>
              <a:rPr lang="en-US" altLang="en-US" sz="2800" b="1" dirty="0" smtClean="0">
                <a:solidFill>
                  <a:schemeClr val="accent2">
                    <a:lumMod val="75000"/>
                  </a:schemeClr>
                </a:solidFill>
                <a:latin typeface="Arial" panose="020B0604020202020204" pitchFamily="34" charset="0"/>
                <a:cs typeface="Arial" panose="020B0604020202020204" pitchFamily="34" charset="0"/>
              </a:rPr>
              <a:t>Model </a:t>
            </a:r>
            <a:endParaRPr lang="en-US" sz="2800" dirty="0">
              <a:solidFill>
                <a:schemeClr val="accent2">
                  <a:lumMod val="75000"/>
                </a:schemeClr>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80A24AB9-5B30-408D-BA46-8AF3D6A3921D}" type="slidenum">
              <a:rPr lang="en-US" sz="1800" b="1" smtClean="0">
                <a:solidFill>
                  <a:srgbClr val="00B050"/>
                </a:solidFill>
              </a:rPr>
              <a:t>26</a:t>
            </a:fld>
            <a:endParaRPr lang="en-US" sz="1800" b="1" dirty="0">
              <a:solidFill>
                <a:srgbClr val="00B050"/>
              </a:solidFill>
            </a:endParaRPr>
          </a:p>
        </p:txBody>
      </p:sp>
    </p:spTree>
    <p:extLst>
      <p:ext uri="{BB962C8B-B14F-4D97-AF65-F5344CB8AC3E}">
        <p14:creationId xmlns:p14="http://schemas.microsoft.com/office/powerpoint/2010/main" val="1215576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123" y="788005"/>
            <a:ext cx="5351590" cy="4606955"/>
          </a:xfrm>
          <a:prstGeom prst="rect">
            <a:avLst/>
          </a:prstGeom>
          <a:noFill/>
        </p:spPr>
      </p:pic>
      <p:sp>
        <p:nvSpPr>
          <p:cNvPr id="10" name="Rectangle 9"/>
          <p:cNvSpPr/>
          <p:nvPr/>
        </p:nvSpPr>
        <p:spPr>
          <a:xfrm>
            <a:off x="93247" y="5618304"/>
            <a:ext cx="5451342" cy="835613"/>
          </a:xfrm>
          <a:prstGeom prst="rect">
            <a:avLst/>
          </a:prstGeom>
        </p:spPr>
        <p:txBody>
          <a:bodyPr wrap="square">
            <a:spAutoFit/>
          </a:bodyPr>
          <a:lstStyle/>
          <a:p>
            <a:pPr algn="ctr">
              <a:lnSpc>
                <a:spcPct val="115000"/>
              </a:lnSpc>
              <a:spcAft>
                <a:spcPts val="1000"/>
              </a:spcAft>
            </a:pPr>
            <a:r>
              <a:rPr lang="en-US" sz="1400" dirty="0" smtClean="0">
                <a:latin typeface="Times New Roman" panose="02020603050405020304" pitchFamily="18" charset="0"/>
                <a:ea typeface="Times New Roman" panose="02020603050405020304" pitchFamily="18" charset="0"/>
                <a:cs typeface="Times New Roman" panose="02020603050405020304" pitchFamily="18" charset="0"/>
              </a:rPr>
              <a:t>Figure 2.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Typical Liner Curves Analytical Model for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Liquiblock</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aseline="30000" dirty="0">
                <a:latin typeface="Times New Roman" panose="02020603050405020304" pitchFamily="18" charset="0"/>
                <a:ea typeface="Times New Roman" panose="02020603050405020304" pitchFamily="18" charset="0"/>
                <a:cs typeface="Times New Roman" panose="02020603050405020304" pitchFamily="18" charset="0"/>
              </a:rPr>
              <a:t>TM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40K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Cel</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with 100-120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mD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 1% Brine with 30 mesh (b) 10 % Brine with 30 mesh (c) 1% Brine with 50-60 meshes (d) 1% Brine with 100-120 meshes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2896659372"/>
              </p:ext>
            </p:extLst>
          </p:nvPr>
        </p:nvGraphicFramePr>
        <p:xfrm>
          <a:off x="5835432" y="1868557"/>
          <a:ext cx="5980206" cy="4585351"/>
        </p:xfrm>
        <a:graphic>
          <a:graphicData uri="http://schemas.openxmlformats.org/drawingml/2006/table">
            <a:tbl>
              <a:tblPr firstRow="1" firstCol="1" bandRow="1"/>
              <a:tblGrid>
                <a:gridCol w="974078">
                  <a:extLst>
                    <a:ext uri="{9D8B030D-6E8A-4147-A177-3AD203B41FA5}">
                      <a16:colId xmlns:a16="http://schemas.microsoft.com/office/drawing/2014/main" val="1455790385"/>
                    </a:ext>
                  </a:extLst>
                </a:gridCol>
                <a:gridCol w="1175099">
                  <a:extLst>
                    <a:ext uri="{9D8B030D-6E8A-4147-A177-3AD203B41FA5}">
                      <a16:colId xmlns:a16="http://schemas.microsoft.com/office/drawing/2014/main" val="2892511708"/>
                    </a:ext>
                  </a:extLst>
                </a:gridCol>
                <a:gridCol w="1325056">
                  <a:extLst>
                    <a:ext uri="{9D8B030D-6E8A-4147-A177-3AD203B41FA5}">
                      <a16:colId xmlns:a16="http://schemas.microsoft.com/office/drawing/2014/main" val="2690103819"/>
                    </a:ext>
                  </a:extLst>
                </a:gridCol>
                <a:gridCol w="1325056">
                  <a:extLst>
                    <a:ext uri="{9D8B030D-6E8A-4147-A177-3AD203B41FA5}">
                      <a16:colId xmlns:a16="http://schemas.microsoft.com/office/drawing/2014/main" val="3020899267"/>
                    </a:ext>
                  </a:extLst>
                </a:gridCol>
                <a:gridCol w="1180917">
                  <a:extLst>
                    <a:ext uri="{9D8B030D-6E8A-4147-A177-3AD203B41FA5}">
                      <a16:colId xmlns:a16="http://schemas.microsoft.com/office/drawing/2014/main" val="2116191468"/>
                    </a:ext>
                  </a:extLst>
                </a:gridCol>
              </a:tblGrid>
              <a:tr h="416851">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Particle Size (mesh)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Brine Concentration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Pressure (psi)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Fitting Equation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R²</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0201559"/>
                  </a:ext>
                </a:extLst>
              </a:tr>
              <a:tr h="208425">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0.9518t + 3.9823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0.9849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5827138"/>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6.2262t + 17.708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4459375"/>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14.039t + 0.1579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3353593"/>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18.552t - 1.8127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9609823"/>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26.379t - 1.1825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8712135"/>
                  </a:ext>
                </a:extLst>
              </a:tr>
              <a:tr h="208425">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1.1206t + 4.8726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0.9884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773402"/>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8.1346t + 14.637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1060534"/>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15.039t + 0.1579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8758354"/>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20.082t - 0.8346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474653"/>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30.138t - 1.703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950915"/>
                  </a:ext>
                </a:extLst>
              </a:tr>
              <a:tr h="208425">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1.3416t + 2.0352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5001080"/>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1.7164t + 2.4766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8986118"/>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1.9533t + 2.3838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1897347"/>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2.6199t + 2.1604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8008469"/>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3.3885t + 3.4377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2386111"/>
                  </a:ext>
                </a:extLst>
              </a:tr>
              <a:tr h="208425">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100-120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0.3139t + 2.1768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0.9656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6346071"/>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0.3546t + 2.1567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0.9826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5067495"/>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0.3842t + 2.3801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0.9877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7123708"/>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0.4529t + 2.3416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0.9791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4758426"/>
                  </a:ext>
                </a:extLst>
              </a:tr>
              <a:tr h="2084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0.8185t + 1.8896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0.9975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2054647"/>
                  </a:ext>
                </a:extLst>
              </a:tr>
            </a:tbl>
          </a:graphicData>
        </a:graphic>
      </p:graphicFrame>
      <p:sp>
        <p:nvSpPr>
          <p:cNvPr id="15" name="Rectangle 14"/>
          <p:cNvSpPr/>
          <p:nvPr/>
        </p:nvSpPr>
        <p:spPr>
          <a:xfrm>
            <a:off x="5835432" y="786858"/>
            <a:ext cx="6096000" cy="819904"/>
          </a:xfrm>
          <a:prstGeom prst="rect">
            <a:avLst/>
          </a:prstGeom>
        </p:spPr>
        <p:txBody>
          <a:bodyPr>
            <a:spAutoFit/>
          </a:bodyPr>
          <a:lstStyle/>
          <a:p>
            <a:pPr algn="ctr">
              <a:lnSpc>
                <a:spcPct val="115000"/>
              </a:lnSpc>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Table 2. Shows the Quantitative Analytical Model Results Liner Equations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Liquiblock</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aseline="30000" dirty="0">
                <a:latin typeface="Times New Roman" panose="02020603050405020304" pitchFamily="18" charset="0"/>
                <a:ea typeface="Times New Roman" panose="02020603050405020304" pitchFamily="18" charset="0"/>
                <a:cs typeface="Times New Roman" panose="02020603050405020304" pitchFamily="18" charset="0"/>
              </a:rPr>
              <a:t>TM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40K gel with Core Permeability of 100-120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mD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for Various Particle Sizes and Brine Concentrations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p:cNvSpPr/>
          <p:nvPr/>
        </p:nvSpPr>
        <p:spPr>
          <a:xfrm>
            <a:off x="4159009" y="40294"/>
            <a:ext cx="5187126" cy="523220"/>
          </a:xfrm>
          <a:prstGeom prst="rect">
            <a:avLst/>
          </a:prstGeom>
        </p:spPr>
        <p:txBody>
          <a:bodyPr wrap="none">
            <a:spAutoFit/>
          </a:bodyPr>
          <a:lstStyle/>
          <a:p>
            <a:r>
              <a:rPr lang="en-US" altLang="en-US" sz="2800" b="1" dirty="0">
                <a:solidFill>
                  <a:schemeClr val="accent2">
                    <a:lumMod val="75000"/>
                  </a:schemeClr>
                </a:solidFill>
                <a:latin typeface="Arial" panose="020B0604020202020204" pitchFamily="34" charset="0"/>
                <a:cs typeface="Arial" panose="020B0604020202020204" pitchFamily="34" charset="0"/>
              </a:rPr>
              <a:t>Quantitative Analytical Model</a:t>
            </a:r>
            <a:endParaRPr lang="en-US" sz="2800" dirty="0">
              <a:solidFill>
                <a:schemeClr val="accent2">
                  <a:lumMod val="75000"/>
                </a:schemeClr>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80A24AB9-5B30-408D-BA46-8AF3D6A3921D}" type="slidenum">
              <a:rPr lang="en-US" sz="1800" b="1" smtClean="0">
                <a:solidFill>
                  <a:srgbClr val="00B050"/>
                </a:solidFill>
              </a:rPr>
              <a:t>27</a:t>
            </a:fld>
            <a:endParaRPr lang="en-US" sz="1800" b="1" dirty="0">
              <a:solidFill>
                <a:srgbClr val="00B050"/>
              </a:solidFill>
            </a:endParaRPr>
          </a:p>
        </p:txBody>
      </p:sp>
    </p:spTree>
    <p:extLst>
      <p:ext uri="{BB962C8B-B14F-4D97-AF65-F5344CB8AC3E}">
        <p14:creationId xmlns:p14="http://schemas.microsoft.com/office/powerpoint/2010/main" val="1104673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444" y="861032"/>
            <a:ext cx="5394960" cy="4758371"/>
          </a:xfrm>
          <a:prstGeom prst="rect">
            <a:avLst/>
          </a:prstGeom>
          <a:noFill/>
        </p:spPr>
      </p:pic>
      <p:sp>
        <p:nvSpPr>
          <p:cNvPr id="3" name="Rectangle 2"/>
          <p:cNvSpPr/>
          <p:nvPr/>
        </p:nvSpPr>
        <p:spPr>
          <a:xfrm>
            <a:off x="0" y="5714463"/>
            <a:ext cx="5753199" cy="835613"/>
          </a:xfrm>
          <a:prstGeom prst="rect">
            <a:avLst/>
          </a:prstGeom>
        </p:spPr>
        <p:txBody>
          <a:bodyPr wrap="square">
            <a:spAutoFit/>
          </a:bodyPr>
          <a:lstStyle/>
          <a:p>
            <a:pPr algn="ctr">
              <a:lnSpc>
                <a:spcPct val="115000"/>
              </a:lnSpc>
              <a:spcAft>
                <a:spcPts val="1000"/>
              </a:spcAft>
            </a:pPr>
            <a:r>
              <a:rPr lang="en-US" sz="1400" dirty="0" smtClean="0">
                <a:latin typeface="Times New Roman" panose="02020603050405020304" pitchFamily="18" charset="0"/>
                <a:ea typeface="Times New Roman" panose="02020603050405020304" pitchFamily="18" charset="0"/>
                <a:cs typeface="Times New Roman" panose="02020603050405020304" pitchFamily="18" charset="0"/>
              </a:rPr>
              <a:t>Figure 3.Typical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Liner Curves Analytical Model for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Liquiblock</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aseline="30000" dirty="0">
                <a:latin typeface="Times New Roman" panose="02020603050405020304" pitchFamily="18" charset="0"/>
                <a:ea typeface="Times New Roman" panose="02020603050405020304" pitchFamily="18" charset="0"/>
                <a:cs typeface="Times New Roman" panose="02020603050405020304" pitchFamily="18" charset="0"/>
              </a:rPr>
              <a:t>TM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40K Gel with 290-320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mD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 0.05% Brine with 30 mesh (b) 1 % Brine with 30 mesh (c) 1% Brine with 50-60 meshes (d) 1% Brine with 100-120 meshes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5720467" y="1092719"/>
            <a:ext cx="6096000" cy="819904"/>
          </a:xfrm>
          <a:prstGeom prst="rect">
            <a:avLst/>
          </a:prstGeom>
        </p:spPr>
        <p:txBody>
          <a:bodyPr>
            <a:spAutoFit/>
          </a:bodyPr>
          <a:lstStyle/>
          <a:p>
            <a:pPr algn="ctr">
              <a:lnSpc>
                <a:spcPct val="115000"/>
              </a:lnSpc>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Table 3. Shows the Quantitative Analytical Model Results Liner Equations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Liquiblock</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aseline="30000" dirty="0">
                <a:latin typeface="Times New Roman" panose="02020603050405020304" pitchFamily="18" charset="0"/>
                <a:ea typeface="Times New Roman" panose="02020603050405020304" pitchFamily="18" charset="0"/>
                <a:cs typeface="Times New Roman" panose="02020603050405020304" pitchFamily="18" charset="0"/>
              </a:rPr>
              <a:t>TM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40K Gel with Core Permeability of 290-320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mD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for Various Particle Sizes and Brine Concentrations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127755266"/>
              </p:ext>
            </p:extLst>
          </p:nvPr>
        </p:nvGraphicFramePr>
        <p:xfrm>
          <a:off x="5941447" y="1981572"/>
          <a:ext cx="5875020" cy="4314090"/>
        </p:xfrm>
        <a:graphic>
          <a:graphicData uri="http://schemas.openxmlformats.org/drawingml/2006/table">
            <a:tbl>
              <a:tblPr firstRow="1" firstCol="1" bandRow="1"/>
              <a:tblGrid>
                <a:gridCol w="1123315">
                  <a:extLst>
                    <a:ext uri="{9D8B030D-6E8A-4147-A177-3AD203B41FA5}">
                      <a16:colId xmlns:a16="http://schemas.microsoft.com/office/drawing/2014/main" val="1778886236"/>
                    </a:ext>
                  </a:extLst>
                </a:gridCol>
                <a:gridCol w="988060">
                  <a:extLst>
                    <a:ext uri="{9D8B030D-6E8A-4147-A177-3AD203B41FA5}">
                      <a16:colId xmlns:a16="http://schemas.microsoft.com/office/drawing/2014/main" val="2618915193"/>
                    </a:ext>
                  </a:extLst>
                </a:gridCol>
                <a:gridCol w="1301750">
                  <a:extLst>
                    <a:ext uri="{9D8B030D-6E8A-4147-A177-3AD203B41FA5}">
                      <a16:colId xmlns:a16="http://schemas.microsoft.com/office/drawing/2014/main" val="265194917"/>
                    </a:ext>
                  </a:extLst>
                </a:gridCol>
                <a:gridCol w="1301750">
                  <a:extLst>
                    <a:ext uri="{9D8B030D-6E8A-4147-A177-3AD203B41FA5}">
                      <a16:colId xmlns:a16="http://schemas.microsoft.com/office/drawing/2014/main" val="2119553876"/>
                    </a:ext>
                  </a:extLst>
                </a:gridCol>
                <a:gridCol w="1160145">
                  <a:extLst>
                    <a:ext uri="{9D8B030D-6E8A-4147-A177-3AD203B41FA5}">
                      <a16:colId xmlns:a16="http://schemas.microsoft.com/office/drawing/2014/main" val="2192512256"/>
                    </a:ext>
                  </a:extLst>
                </a:gridCol>
              </a:tblGrid>
              <a:tr h="392190">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Particle Size (mesh)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Brine Concentration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Pressure (psi)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Fitting Equation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R²</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8897756"/>
                  </a:ext>
                </a:extLst>
              </a:tr>
              <a:tr h="196095">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1.4523t + 5.9433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0.9506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421195"/>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11.049t + 11.578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219231"/>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19.745t - 3.5441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2751083"/>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23.503t - 9.8703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2511964"/>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34.267t - 5.3881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0691913"/>
                  </a:ext>
                </a:extLst>
              </a:tr>
              <a:tr h="196095">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4.9922t + 4.2492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6188581"/>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16.435t + 22.47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7614067"/>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29.139t + 1.1352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586607"/>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38.187t - 0.4057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5204609"/>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52.417t + 0.1568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8924094"/>
                  </a:ext>
                </a:extLst>
              </a:tr>
              <a:tr h="196095">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1.6433t + 5.0904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3467627"/>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2.2391t + 5.935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756601"/>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2.5645t + 4.5541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7447021"/>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2.877t + 3.211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282655"/>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3.0678t + 6.2657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8774297"/>
                  </a:ext>
                </a:extLst>
              </a:tr>
              <a:tr h="196095">
                <a:tc rowSpan="5">
                  <a:txBody>
                    <a:bodyPr/>
                    <a:lstStyle/>
                    <a:p>
                      <a:pPr marL="0" marR="0">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100-120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0.3337t + 1.9061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0.9701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3612505"/>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0.4034t + 1.6256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0.9895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2634666"/>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effectLst/>
                          <a:latin typeface="Times New Roman" panose="02020603050405020304" pitchFamily="18" charset="0"/>
                          <a:ea typeface="Times New Roman" panose="02020603050405020304" pitchFamily="18" charset="0"/>
                          <a:cs typeface="Times New Roman" panose="02020603050405020304" pitchFamily="18" charset="0"/>
                        </a:rPr>
                        <a:t>V = 0.4288t + 2.1567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effectLst/>
                          <a:latin typeface="Times New Roman" panose="02020603050405020304" pitchFamily="18" charset="0"/>
                          <a:ea typeface="Times New Roman" panose="02020603050405020304" pitchFamily="18" charset="0"/>
                          <a:cs typeface="Times New Roman" panose="02020603050405020304" pitchFamily="18" charset="0"/>
                        </a:rPr>
                        <a:t>0.9869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1060463"/>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0.4896t + 2.5707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0.9805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9891650"/>
                  </a:ext>
                </a:extLst>
              </a:tr>
              <a:tr h="19609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0.8746t + 2.1282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0.9956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8825632"/>
                  </a:ext>
                </a:extLst>
              </a:tr>
            </a:tbl>
          </a:graphicData>
        </a:graphic>
      </p:graphicFrame>
      <p:sp>
        <p:nvSpPr>
          <p:cNvPr id="5" name="Rectangle 4"/>
          <p:cNvSpPr/>
          <p:nvPr/>
        </p:nvSpPr>
        <p:spPr>
          <a:xfrm>
            <a:off x="2998855" y="213689"/>
            <a:ext cx="5187126" cy="523220"/>
          </a:xfrm>
          <a:prstGeom prst="rect">
            <a:avLst/>
          </a:prstGeom>
        </p:spPr>
        <p:txBody>
          <a:bodyPr wrap="none">
            <a:spAutoFit/>
          </a:bodyPr>
          <a:lstStyle/>
          <a:p>
            <a:r>
              <a:rPr lang="en-US" altLang="en-US" sz="2800" b="1" dirty="0">
                <a:solidFill>
                  <a:schemeClr val="accent2">
                    <a:lumMod val="75000"/>
                  </a:schemeClr>
                </a:solidFill>
                <a:latin typeface="Arial" panose="020B0604020202020204" pitchFamily="34" charset="0"/>
                <a:cs typeface="Arial" panose="020B0604020202020204" pitchFamily="34" charset="0"/>
              </a:rPr>
              <a:t>Quantitative Analytical Model</a:t>
            </a:r>
            <a:endParaRPr lang="en-US" sz="2800" dirty="0">
              <a:solidFill>
                <a:schemeClr val="accent2">
                  <a:lumMod val="75000"/>
                </a:schemeClr>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80A24AB9-5B30-408D-BA46-8AF3D6A3921D}" type="slidenum">
              <a:rPr lang="en-US" sz="1800" b="1" smtClean="0">
                <a:solidFill>
                  <a:srgbClr val="00B050"/>
                </a:solidFill>
              </a:rPr>
              <a:t>28</a:t>
            </a:fld>
            <a:endParaRPr lang="en-US" sz="1800" b="1" dirty="0">
              <a:solidFill>
                <a:srgbClr val="00B050"/>
              </a:solidFill>
            </a:endParaRPr>
          </a:p>
        </p:txBody>
      </p:sp>
    </p:spTree>
    <p:extLst>
      <p:ext uri="{BB962C8B-B14F-4D97-AF65-F5344CB8AC3E}">
        <p14:creationId xmlns:p14="http://schemas.microsoft.com/office/powerpoint/2010/main" val="125992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230" y="897697"/>
            <a:ext cx="5818909" cy="4854710"/>
          </a:xfrm>
          <a:prstGeom prst="rect">
            <a:avLst/>
          </a:prstGeom>
          <a:noFill/>
        </p:spPr>
      </p:pic>
      <p:sp>
        <p:nvSpPr>
          <p:cNvPr id="3" name="Rectangle 2"/>
          <p:cNvSpPr/>
          <p:nvPr/>
        </p:nvSpPr>
        <p:spPr>
          <a:xfrm>
            <a:off x="159685" y="5845435"/>
            <a:ext cx="6096000" cy="835613"/>
          </a:xfrm>
          <a:prstGeom prst="rect">
            <a:avLst/>
          </a:prstGeom>
        </p:spPr>
        <p:txBody>
          <a:bodyPr>
            <a:spAutoFit/>
          </a:bodyPr>
          <a:lstStyle/>
          <a:p>
            <a:pPr algn="ctr">
              <a:lnSpc>
                <a:spcPct val="115000"/>
              </a:lnSpc>
              <a:spcAft>
                <a:spcPts val="1000"/>
              </a:spcAft>
            </a:pPr>
            <a:r>
              <a:rPr lang="en-US"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Figure 4. Typical </a:t>
            </a:r>
            <a:r>
              <a:rPr lang="en-US"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Liner Curves Analytical Model for DQ Gel with 5-25 </a:t>
            </a:r>
            <a:r>
              <a:rPr lang="en-US" sz="14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mD</a:t>
            </a:r>
            <a:r>
              <a:rPr lang="en-US"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 (a) 0.05% Brine with 30 mesh (b) 10 % Brine with 30 mesh (c) 1% Brine with 50-60 meshes (d) 1% Brine with 100-120 meshes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4995" y="1616786"/>
            <a:ext cx="4581525" cy="3233651"/>
          </a:xfrm>
          <a:prstGeom prst="rect">
            <a:avLst/>
          </a:prstGeom>
          <a:noFill/>
        </p:spPr>
      </p:pic>
      <p:sp>
        <p:nvSpPr>
          <p:cNvPr id="5" name="Rectangle 4"/>
          <p:cNvSpPr/>
          <p:nvPr/>
        </p:nvSpPr>
        <p:spPr>
          <a:xfrm>
            <a:off x="6724995" y="5009822"/>
            <a:ext cx="5260149" cy="835613"/>
          </a:xfrm>
          <a:prstGeom prst="rect">
            <a:avLst/>
          </a:prstGeom>
        </p:spPr>
        <p:txBody>
          <a:bodyPr wrap="square">
            <a:spAutoFit/>
          </a:bodyPr>
          <a:lstStyle/>
          <a:p>
            <a:pPr algn="ctr">
              <a:lnSpc>
                <a:spcPct val="115000"/>
              </a:lnSpc>
              <a:spcAft>
                <a:spcPts val="1000"/>
              </a:spcAft>
            </a:pPr>
            <a:r>
              <a:rPr lang="en-US"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Figure 5. Typical </a:t>
            </a:r>
            <a:r>
              <a:rPr lang="en-US"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Liner Curves Analytical Model for DQ Gel with 100-120 </a:t>
            </a:r>
            <a:r>
              <a:rPr lang="en-US" sz="14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mD</a:t>
            </a:r>
            <a:r>
              <a:rPr lang="en-US"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 (a) 10% Brine with 30 mesh (b) 1 % Brine with 100-120 meshes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2774976" y="91216"/>
            <a:ext cx="5187126" cy="523220"/>
          </a:xfrm>
          <a:prstGeom prst="rect">
            <a:avLst/>
          </a:prstGeom>
        </p:spPr>
        <p:txBody>
          <a:bodyPr wrap="none">
            <a:spAutoFit/>
          </a:bodyPr>
          <a:lstStyle/>
          <a:p>
            <a:r>
              <a:rPr lang="en-US" altLang="en-US" sz="2800" b="1" dirty="0">
                <a:solidFill>
                  <a:schemeClr val="accent2">
                    <a:lumMod val="75000"/>
                  </a:schemeClr>
                </a:solidFill>
                <a:latin typeface="Arial" panose="020B0604020202020204" pitchFamily="34" charset="0"/>
                <a:cs typeface="Arial" panose="020B0604020202020204" pitchFamily="34" charset="0"/>
              </a:rPr>
              <a:t>Quantitative Analytical Model</a:t>
            </a:r>
            <a:endParaRPr lang="en-US" sz="2800" dirty="0">
              <a:solidFill>
                <a:schemeClr val="accent2">
                  <a:lumMod val="75000"/>
                </a:schemeClr>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80A24AB9-5B30-408D-BA46-8AF3D6A3921D}" type="slidenum">
              <a:rPr lang="en-US" sz="2800" b="1" smtClean="0">
                <a:solidFill>
                  <a:srgbClr val="00B050"/>
                </a:solidFill>
              </a:rPr>
              <a:t>29</a:t>
            </a:fld>
            <a:endParaRPr lang="en-US" sz="2800" b="1" dirty="0">
              <a:solidFill>
                <a:srgbClr val="00B050"/>
              </a:solidFill>
            </a:endParaRPr>
          </a:p>
        </p:txBody>
      </p:sp>
    </p:spTree>
    <p:extLst>
      <p:ext uri="{BB962C8B-B14F-4D97-AF65-F5344CB8AC3E}">
        <p14:creationId xmlns:p14="http://schemas.microsoft.com/office/powerpoint/2010/main" val="1015135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12547166"/>
              </p:ext>
            </p:extLst>
          </p:nvPr>
        </p:nvGraphicFramePr>
        <p:xfrm>
          <a:off x="124690" y="1547005"/>
          <a:ext cx="5644342" cy="4873953"/>
        </p:xfrm>
        <a:graphic>
          <a:graphicData uri="http://schemas.openxmlformats.org/drawingml/2006/table">
            <a:tbl>
              <a:tblPr firstRow="1" firstCol="1" bandRow="1"/>
              <a:tblGrid>
                <a:gridCol w="1079209">
                  <a:extLst>
                    <a:ext uri="{9D8B030D-6E8A-4147-A177-3AD203B41FA5}">
                      <a16:colId xmlns:a16="http://schemas.microsoft.com/office/drawing/2014/main" val="77376489"/>
                    </a:ext>
                  </a:extLst>
                </a:gridCol>
                <a:gridCol w="949265">
                  <a:extLst>
                    <a:ext uri="{9D8B030D-6E8A-4147-A177-3AD203B41FA5}">
                      <a16:colId xmlns:a16="http://schemas.microsoft.com/office/drawing/2014/main" val="872979114"/>
                    </a:ext>
                  </a:extLst>
                </a:gridCol>
                <a:gridCol w="1250637">
                  <a:extLst>
                    <a:ext uri="{9D8B030D-6E8A-4147-A177-3AD203B41FA5}">
                      <a16:colId xmlns:a16="http://schemas.microsoft.com/office/drawing/2014/main" val="344256764"/>
                    </a:ext>
                  </a:extLst>
                </a:gridCol>
                <a:gridCol w="1250637">
                  <a:extLst>
                    <a:ext uri="{9D8B030D-6E8A-4147-A177-3AD203B41FA5}">
                      <a16:colId xmlns:a16="http://schemas.microsoft.com/office/drawing/2014/main" val="2573231547"/>
                    </a:ext>
                  </a:extLst>
                </a:gridCol>
                <a:gridCol w="1114594">
                  <a:extLst>
                    <a:ext uri="{9D8B030D-6E8A-4147-A177-3AD203B41FA5}">
                      <a16:colId xmlns:a16="http://schemas.microsoft.com/office/drawing/2014/main" val="2101518472"/>
                    </a:ext>
                  </a:extLst>
                </a:gridCol>
              </a:tblGrid>
              <a:tr h="304623">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Particle Size (mesh)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Brine Concentration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Pressure (psi)</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Fitting Equation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R²</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2804983"/>
                  </a:ext>
                </a:extLst>
              </a:tr>
              <a:tr h="152311">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4.2701t + 0.9464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5794970"/>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5.8084t + 0.0429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5052580"/>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8.0679t - 0.1105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3753393"/>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9.2589t + 0.14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1883685"/>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10.5t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4785334"/>
                  </a:ext>
                </a:extLst>
              </a:tr>
              <a:tr h="152311">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3.1817t - 0.6141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2713307"/>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4.6267t + 0.557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0943010"/>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5.8436t + 0.4783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121651"/>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6.9t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5217478"/>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7.8t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3709490"/>
                  </a:ext>
                </a:extLst>
              </a:tr>
              <a:tr h="152311">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2.2t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4140587"/>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3.5213t + 0.0127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4350006"/>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4.5t - 0.1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220359"/>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5.5t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0555654"/>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6.6t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0380046"/>
                  </a:ext>
                </a:extLst>
              </a:tr>
              <a:tr h="152311">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1.4043t + 1.2609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4320079"/>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5.0672t + 1.5313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9588908"/>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6.4105t + 0.4281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6733502"/>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200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7.501t + 0.1796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8840589"/>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400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8.501t + 0.2796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2483288"/>
                  </a:ext>
                </a:extLst>
              </a:tr>
              <a:tr h="152311">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1.222t + 1.473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6079431"/>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4.0672t + 1.7313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9090665"/>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5.1324t + 1.7069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5696598"/>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6.501t + 0.1796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4279178"/>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7.5t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4528330"/>
                  </a:ext>
                </a:extLst>
              </a:tr>
              <a:tr h="152311">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100-120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0.8293t + 2.8354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0.9842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5440495"/>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2.3431t + 2.0654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394022"/>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5.2105t + 10.772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5503659"/>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6.4458t + 15.864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6534700"/>
                  </a:ext>
                </a:extLst>
              </a:tr>
              <a:tr h="1523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7.0541t + 17.127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0.9941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209" marR="5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4324210"/>
                  </a:ext>
                </a:extLst>
              </a:tr>
            </a:tbl>
          </a:graphicData>
        </a:graphic>
      </p:graphicFrame>
      <p:sp>
        <p:nvSpPr>
          <p:cNvPr id="3" name="Rectangle 1"/>
          <p:cNvSpPr>
            <a:spLocks noChangeArrowheads="1"/>
          </p:cNvSpPr>
          <p:nvPr/>
        </p:nvSpPr>
        <p:spPr bwMode="auto">
          <a:xfrm>
            <a:off x="0" y="808341"/>
            <a:ext cx="583529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71600" algn="l"/>
                <a:tab pos="5480050" algn="r"/>
              </a:tabLst>
              <a:defRPr>
                <a:solidFill>
                  <a:schemeClr val="tx1"/>
                </a:solidFill>
                <a:latin typeface="Arial" panose="020B0604020202020204" pitchFamily="34" charset="0"/>
              </a:defRPr>
            </a:lvl1pPr>
            <a:lvl2pPr eaLnBrk="0" fontAlgn="base" hangingPunct="0">
              <a:spcBef>
                <a:spcPct val="0"/>
              </a:spcBef>
              <a:spcAft>
                <a:spcPct val="0"/>
              </a:spcAft>
              <a:tabLst>
                <a:tab pos="1371600" algn="l"/>
                <a:tab pos="5480050" algn="r"/>
              </a:tabLst>
              <a:defRPr>
                <a:solidFill>
                  <a:schemeClr val="tx1"/>
                </a:solidFill>
                <a:latin typeface="Arial" panose="020B0604020202020204" pitchFamily="34" charset="0"/>
              </a:defRPr>
            </a:lvl2pPr>
            <a:lvl3pPr eaLnBrk="0" fontAlgn="base" hangingPunct="0">
              <a:spcBef>
                <a:spcPct val="0"/>
              </a:spcBef>
              <a:spcAft>
                <a:spcPct val="0"/>
              </a:spcAft>
              <a:tabLst>
                <a:tab pos="1371600" algn="l"/>
                <a:tab pos="5480050" algn="r"/>
              </a:tabLst>
              <a:defRPr>
                <a:solidFill>
                  <a:schemeClr val="tx1"/>
                </a:solidFill>
                <a:latin typeface="Arial" panose="020B0604020202020204" pitchFamily="34" charset="0"/>
              </a:defRPr>
            </a:lvl3pPr>
            <a:lvl4pPr eaLnBrk="0" fontAlgn="base" hangingPunct="0">
              <a:spcBef>
                <a:spcPct val="0"/>
              </a:spcBef>
              <a:spcAft>
                <a:spcPct val="0"/>
              </a:spcAft>
              <a:tabLst>
                <a:tab pos="1371600" algn="l"/>
                <a:tab pos="5480050" algn="r"/>
              </a:tabLst>
              <a:defRPr>
                <a:solidFill>
                  <a:schemeClr val="tx1"/>
                </a:solidFill>
                <a:latin typeface="Arial" panose="020B0604020202020204" pitchFamily="34" charset="0"/>
              </a:defRPr>
            </a:lvl4pPr>
            <a:lvl5pPr eaLnBrk="0" fontAlgn="base" hangingPunct="0">
              <a:spcBef>
                <a:spcPct val="0"/>
              </a:spcBef>
              <a:spcAft>
                <a:spcPct val="0"/>
              </a:spcAft>
              <a:tabLst>
                <a:tab pos="1371600" algn="l"/>
                <a:tab pos="5480050" algn="r"/>
              </a:tabLst>
              <a:defRPr>
                <a:solidFill>
                  <a:schemeClr val="tx1"/>
                </a:solidFill>
                <a:latin typeface="Arial" panose="020B0604020202020204" pitchFamily="34" charset="0"/>
              </a:defRPr>
            </a:lvl5pPr>
            <a:lvl6pPr eaLnBrk="0" fontAlgn="base" hangingPunct="0">
              <a:spcBef>
                <a:spcPct val="0"/>
              </a:spcBef>
              <a:spcAft>
                <a:spcPct val="0"/>
              </a:spcAft>
              <a:tabLst>
                <a:tab pos="1371600" algn="l"/>
                <a:tab pos="5480050" algn="r"/>
              </a:tabLst>
              <a:defRPr>
                <a:solidFill>
                  <a:schemeClr val="tx1"/>
                </a:solidFill>
                <a:latin typeface="Arial" panose="020B0604020202020204" pitchFamily="34" charset="0"/>
              </a:defRPr>
            </a:lvl6pPr>
            <a:lvl7pPr eaLnBrk="0" fontAlgn="base" hangingPunct="0">
              <a:spcBef>
                <a:spcPct val="0"/>
              </a:spcBef>
              <a:spcAft>
                <a:spcPct val="0"/>
              </a:spcAft>
              <a:tabLst>
                <a:tab pos="1371600" algn="l"/>
                <a:tab pos="5480050" algn="r"/>
              </a:tabLst>
              <a:defRPr>
                <a:solidFill>
                  <a:schemeClr val="tx1"/>
                </a:solidFill>
                <a:latin typeface="Arial" panose="020B0604020202020204" pitchFamily="34" charset="0"/>
              </a:defRPr>
            </a:lvl7pPr>
            <a:lvl8pPr eaLnBrk="0" fontAlgn="base" hangingPunct="0">
              <a:spcBef>
                <a:spcPct val="0"/>
              </a:spcBef>
              <a:spcAft>
                <a:spcPct val="0"/>
              </a:spcAft>
              <a:tabLst>
                <a:tab pos="1371600" algn="l"/>
                <a:tab pos="5480050" algn="r"/>
              </a:tabLst>
              <a:defRPr>
                <a:solidFill>
                  <a:schemeClr val="tx1"/>
                </a:solidFill>
                <a:latin typeface="Arial" panose="020B0604020202020204" pitchFamily="34" charset="0"/>
              </a:defRPr>
            </a:lvl8pPr>
            <a:lvl9pPr eaLnBrk="0" fontAlgn="base" hangingPunct="0">
              <a:spcBef>
                <a:spcPct val="0"/>
              </a:spcBef>
              <a:spcAft>
                <a:spcPct val="0"/>
              </a:spcAft>
              <a:tabLst>
                <a:tab pos="1371600" algn="l"/>
                <a:tab pos="5480050" algn="r"/>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371600" algn="l"/>
                <a:tab pos="5480050" algn="r"/>
              </a:tabLst>
            </a:pPr>
            <a:r>
              <a:rPr kumimoji="0" lang="en-US" altLang="en-US"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Table 4. Shows the Quantitative Analytical Model Results Liner Equations</a:t>
            </a:r>
            <a:r>
              <a:rPr kumimoji="0" lang="en-US" altLang="zh-CN"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DQ Gel   with Core Permeability of 5-25 </a:t>
            </a:r>
            <a:r>
              <a:rPr kumimoji="0" lang="en-US" altLang="zh-CN" sz="14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mD</a:t>
            </a:r>
            <a:r>
              <a:rPr kumimoji="0" lang="en-US" altLang="zh-CN"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for Various Particle Sizes and Brine Concentrations</a:t>
            </a:r>
            <a:endParaRPr kumimoji="0" lang="en-US" altLang="zh-CN" sz="1400" b="0" i="0" u="none" strike="noStrike" cap="none" normalizeH="0" baseline="0" dirty="0" smtClean="0">
              <a:ln>
                <a:noFill/>
              </a:ln>
              <a:solidFill>
                <a:schemeClr val="tx1"/>
              </a:solidFill>
              <a:effectLst/>
              <a:latin typeface="Arial" panose="020B0604020202020204" pitchFamily="34" charset="0"/>
            </a:endParaRPr>
          </a:p>
        </p:txBody>
      </p:sp>
      <p:sp>
        <p:nvSpPr>
          <p:cNvPr id="8" name="Rectangle 7"/>
          <p:cNvSpPr/>
          <p:nvPr/>
        </p:nvSpPr>
        <p:spPr>
          <a:xfrm>
            <a:off x="5959985" y="1851134"/>
            <a:ext cx="6096000" cy="819904"/>
          </a:xfrm>
          <a:prstGeom prst="rect">
            <a:avLst/>
          </a:prstGeom>
        </p:spPr>
        <p:txBody>
          <a:bodyPr>
            <a:spAutoFit/>
          </a:bodyPr>
          <a:lstStyle/>
          <a:p>
            <a:pPr algn="ctr">
              <a:lnSpc>
                <a:spcPct val="115000"/>
              </a:lnSpc>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Table 5. Shows the Quantitative Analytical Model Results Liner Equations DQ Gel with Core Permeability of 100-120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mD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for Various Particle Sizes and Brine Concentrations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1886124699"/>
              </p:ext>
            </p:extLst>
          </p:nvPr>
        </p:nvGraphicFramePr>
        <p:xfrm>
          <a:off x="6070475" y="2671038"/>
          <a:ext cx="5875020" cy="2691719"/>
        </p:xfrm>
        <a:graphic>
          <a:graphicData uri="http://schemas.openxmlformats.org/drawingml/2006/table">
            <a:tbl>
              <a:tblPr firstRow="1" firstCol="1" bandRow="1"/>
              <a:tblGrid>
                <a:gridCol w="1123315">
                  <a:extLst>
                    <a:ext uri="{9D8B030D-6E8A-4147-A177-3AD203B41FA5}">
                      <a16:colId xmlns:a16="http://schemas.microsoft.com/office/drawing/2014/main" val="1923003769"/>
                    </a:ext>
                  </a:extLst>
                </a:gridCol>
                <a:gridCol w="988060">
                  <a:extLst>
                    <a:ext uri="{9D8B030D-6E8A-4147-A177-3AD203B41FA5}">
                      <a16:colId xmlns:a16="http://schemas.microsoft.com/office/drawing/2014/main" val="2286608667"/>
                    </a:ext>
                  </a:extLst>
                </a:gridCol>
                <a:gridCol w="1301750">
                  <a:extLst>
                    <a:ext uri="{9D8B030D-6E8A-4147-A177-3AD203B41FA5}">
                      <a16:colId xmlns:a16="http://schemas.microsoft.com/office/drawing/2014/main" val="833539746"/>
                    </a:ext>
                  </a:extLst>
                </a:gridCol>
                <a:gridCol w="1301750">
                  <a:extLst>
                    <a:ext uri="{9D8B030D-6E8A-4147-A177-3AD203B41FA5}">
                      <a16:colId xmlns:a16="http://schemas.microsoft.com/office/drawing/2014/main" val="2786247375"/>
                    </a:ext>
                  </a:extLst>
                </a:gridCol>
                <a:gridCol w="1160145">
                  <a:extLst>
                    <a:ext uri="{9D8B030D-6E8A-4147-A177-3AD203B41FA5}">
                      <a16:colId xmlns:a16="http://schemas.microsoft.com/office/drawing/2014/main" val="573556491"/>
                    </a:ext>
                  </a:extLst>
                </a:gridCol>
              </a:tblGrid>
              <a:tr h="448619">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Particle Size (mesh)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Brine Concentration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Pressure (psi)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Fitting Equation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R²</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2466563"/>
                  </a:ext>
                </a:extLst>
              </a:tr>
              <a:tr h="224310">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7.2733t + 2.4563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0.9998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4448760"/>
                  </a:ext>
                </a:extLst>
              </a:tr>
              <a:tr h="22431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13.502t - 0.3676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6981097"/>
                  </a:ext>
                </a:extLst>
              </a:tr>
              <a:tr h="22431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36.251t - 4.1154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0.9997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1478658"/>
                  </a:ext>
                </a:extLst>
              </a:tr>
              <a:tr h="22431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95.353t - 0.7789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3376911"/>
                  </a:ext>
                </a:extLst>
              </a:tr>
              <a:tr h="22431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148.88t - 1.8588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1906273"/>
                  </a:ext>
                </a:extLst>
              </a:tr>
              <a:tr h="224310">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100-120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1.1287t + 3.7965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0.9929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8038685"/>
                  </a:ext>
                </a:extLst>
              </a:tr>
              <a:tr h="22431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2.8852t + 4.165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8982767"/>
                  </a:ext>
                </a:extLst>
              </a:tr>
              <a:tr h="22431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3.6056t + 3.4918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4095223"/>
                  </a:ext>
                </a:extLst>
              </a:tr>
              <a:tr h="22431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4.5652t + 4.5052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5635500"/>
                  </a:ext>
                </a:extLst>
              </a:tr>
              <a:tr h="22431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5.2969t + 4.0754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9437772"/>
                  </a:ext>
                </a:extLst>
              </a:tr>
            </a:tbl>
          </a:graphicData>
        </a:graphic>
      </p:graphicFrame>
      <p:sp>
        <p:nvSpPr>
          <p:cNvPr id="4" name="Rectangle 3"/>
          <p:cNvSpPr/>
          <p:nvPr/>
        </p:nvSpPr>
        <p:spPr>
          <a:xfrm>
            <a:off x="3966297" y="162002"/>
            <a:ext cx="5187126" cy="523220"/>
          </a:xfrm>
          <a:prstGeom prst="rect">
            <a:avLst/>
          </a:prstGeom>
        </p:spPr>
        <p:txBody>
          <a:bodyPr wrap="none">
            <a:spAutoFit/>
          </a:bodyPr>
          <a:lstStyle/>
          <a:p>
            <a:r>
              <a:rPr lang="en-US" altLang="en-US" sz="2800" b="1" dirty="0">
                <a:solidFill>
                  <a:schemeClr val="accent2">
                    <a:lumMod val="75000"/>
                  </a:schemeClr>
                </a:solidFill>
                <a:latin typeface="Arial" panose="020B0604020202020204" pitchFamily="34" charset="0"/>
                <a:cs typeface="Arial" panose="020B0604020202020204" pitchFamily="34" charset="0"/>
              </a:rPr>
              <a:t>Quantitative Analytical Model</a:t>
            </a:r>
            <a:endParaRPr lang="en-US" sz="2800" dirty="0">
              <a:solidFill>
                <a:schemeClr val="accent2">
                  <a:lumMod val="75000"/>
                </a:schemeClr>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80A24AB9-5B30-408D-BA46-8AF3D6A3921D}" type="slidenum">
              <a:rPr lang="en-US" sz="1800" b="1" smtClean="0">
                <a:solidFill>
                  <a:srgbClr val="00B050"/>
                </a:solidFill>
              </a:rPr>
              <a:t>30</a:t>
            </a:fld>
            <a:endParaRPr lang="en-US" sz="1800" b="1" dirty="0">
              <a:solidFill>
                <a:srgbClr val="00B050"/>
              </a:solidFill>
            </a:endParaRPr>
          </a:p>
        </p:txBody>
      </p:sp>
    </p:spTree>
    <p:extLst>
      <p:ext uri="{BB962C8B-B14F-4D97-AF65-F5344CB8AC3E}">
        <p14:creationId xmlns:p14="http://schemas.microsoft.com/office/powerpoint/2010/main" val="2279705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611" y="1045761"/>
            <a:ext cx="5735781" cy="4483660"/>
          </a:xfrm>
          <a:prstGeom prst="rect">
            <a:avLst/>
          </a:prstGeom>
          <a:noFill/>
        </p:spPr>
      </p:pic>
      <p:sp>
        <p:nvSpPr>
          <p:cNvPr id="3" name="Rectangle 2"/>
          <p:cNvSpPr/>
          <p:nvPr/>
        </p:nvSpPr>
        <p:spPr>
          <a:xfrm>
            <a:off x="225611" y="5536388"/>
            <a:ext cx="5659800" cy="835613"/>
          </a:xfrm>
          <a:prstGeom prst="rect">
            <a:avLst/>
          </a:prstGeom>
        </p:spPr>
        <p:txBody>
          <a:bodyPr wrap="square">
            <a:spAutoFit/>
          </a:bodyPr>
          <a:lstStyle/>
          <a:p>
            <a:pPr algn="ctr">
              <a:lnSpc>
                <a:spcPct val="115000"/>
              </a:lnSpc>
              <a:spcAft>
                <a:spcPts val="1000"/>
              </a:spcAft>
            </a:pPr>
            <a:r>
              <a:rPr lang="en-US" sz="1400" dirty="0" smtClean="0">
                <a:latin typeface="Times New Roman" panose="02020603050405020304" pitchFamily="18" charset="0"/>
                <a:ea typeface="Times New Roman" panose="02020603050405020304" pitchFamily="18" charset="0"/>
                <a:cs typeface="Times New Roman" panose="02020603050405020304" pitchFamily="18" charset="0"/>
              </a:rPr>
              <a:t>Figure 6.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Typical Liner Curves Analytical Model for DQ Gel with 290-320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mD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 1% Brine with 30 mesh (b) 10 % Brine with 30 mesh (c) 1% Brine with 50-60 meshes (d) 1% Brine with 290-320 meshes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6096000" y="1045761"/>
            <a:ext cx="6096000" cy="819904"/>
          </a:xfrm>
          <a:prstGeom prst="rect">
            <a:avLst/>
          </a:prstGeom>
        </p:spPr>
        <p:txBody>
          <a:bodyPr>
            <a:spAutoFit/>
          </a:bodyPr>
          <a:lstStyle/>
          <a:p>
            <a:pPr algn="ctr">
              <a:lnSpc>
                <a:spcPct val="115000"/>
              </a:lnSpc>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Table  6. Shows the Quantitative Analytical Model Results Liner Equations DQ Gel with Core Permeability 290-320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mD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for Various Particle Sizes and Brine Concentrations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824957788"/>
              </p:ext>
            </p:extLst>
          </p:nvPr>
        </p:nvGraphicFramePr>
        <p:xfrm>
          <a:off x="6309887" y="1865674"/>
          <a:ext cx="5652129" cy="4506327"/>
        </p:xfrm>
        <a:graphic>
          <a:graphicData uri="http://schemas.openxmlformats.org/drawingml/2006/table">
            <a:tbl>
              <a:tblPr firstRow="1" firstCol="1" bandRow="1"/>
              <a:tblGrid>
                <a:gridCol w="1080697">
                  <a:extLst>
                    <a:ext uri="{9D8B030D-6E8A-4147-A177-3AD203B41FA5}">
                      <a16:colId xmlns:a16="http://schemas.microsoft.com/office/drawing/2014/main" val="1240974261"/>
                    </a:ext>
                  </a:extLst>
                </a:gridCol>
                <a:gridCol w="950574">
                  <a:extLst>
                    <a:ext uri="{9D8B030D-6E8A-4147-A177-3AD203B41FA5}">
                      <a16:colId xmlns:a16="http://schemas.microsoft.com/office/drawing/2014/main" val="1837017619"/>
                    </a:ext>
                  </a:extLst>
                </a:gridCol>
                <a:gridCol w="1252364">
                  <a:extLst>
                    <a:ext uri="{9D8B030D-6E8A-4147-A177-3AD203B41FA5}">
                      <a16:colId xmlns:a16="http://schemas.microsoft.com/office/drawing/2014/main" val="1417930939"/>
                    </a:ext>
                  </a:extLst>
                </a:gridCol>
                <a:gridCol w="1252364">
                  <a:extLst>
                    <a:ext uri="{9D8B030D-6E8A-4147-A177-3AD203B41FA5}">
                      <a16:colId xmlns:a16="http://schemas.microsoft.com/office/drawing/2014/main" val="2926026263"/>
                    </a:ext>
                  </a:extLst>
                </a:gridCol>
                <a:gridCol w="1116130">
                  <a:extLst>
                    <a:ext uri="{9D8B030D-6E8A-4147-A177-3AD203B41FA5}">
                      <a16:colId xmlns:a16="http://schemas.microsoft.com/office/drawing/2014/main" val="667051380"/>
                    </a:ext>
                  </a:extLst>
                </a:gridCol>
              </a:tblGrid>
              <a:tr h="333802">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Particle Size (mesh)</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Brine Concentration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Pressure (psi)</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Fitting Equation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R²</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9439754"/>
                  </a:ext>
                </a:extLst>
              </a:tr>
              <a:tr h="166901">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20.155t + 8.5524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0.9993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9659406"/>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161.62t - 20.959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015887"/>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199.78t - 20.591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0.9997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2680872"/>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204.43t - 16.544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766383"/>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202.29t + 2.1429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4296120"/>
                  </a:ext>
                </a:extLst>
              </a:tr>
              <a:tr h="166901">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18.403t + 13.165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5841168"/>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146.3t - 69.089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9687229"/>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203.08t - 39.833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4034752"/>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211.84t - 46.429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8570794"/>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213.18t - 33.382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5054248"/>
                  </a:ext>
                </a:extLst>
              </a:tr>
              <a:tr h="166901">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18.641t + 3.8415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0.9990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193408"/>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161.17t - 85.316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7745203"/>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kern="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 = 196.44t - 20.233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0.9992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7346394"/>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211.07t - 45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6922802"/>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199.37t + 1.8362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9215695"/>
                  </a:ext>
                </a:extLst>
              </a:tr>
              <a:tr h="166901">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Times New Roman" panose="02020603050405020304" pitchFamily="18" charset="0"/>
                          <a:ea typeface="Calibri" panose="020F0502020204030204" pitchFamily="34"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14.567t + 1.4621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1506503"/>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Times New Roman" panose="02020603050405020304" pitchFamily="18"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128t - 60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4542386"/>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Times New Roman" panose="02020603050405020304" pitchFamily="18" charset="0"/>
                          <a:ea typeface="Calibri" panose="020F0502020204030204" pitchFamily="34"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173.44t - 27.825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6797990"/>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Times New Roman" panose="02020603050405020304" pitchFamily="18" charset="0"/>
                          <a:ea typeface="Calibri" panose="020F0502020204030204" pitchFamily="34" charset="0"/>
                          <a:cs typeface="Times New Roman" panose="02020603050405020304" pitchFamily="18" charset="0"/>
                        </a:rPr>
                        <a:t>200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198.59t - 36.973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771762"/>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Times New Roman" panose="02020603050405020304" pitchFamily="18" charset="0"/>
                          <a:ea typeface="Calibri" panose="020F0502020204030204" pitchFamily="34" charset="0"/>
                          <a:cs typeface="Times New Roman" panose="02020603050405020304" pitchFamily="18" charset="0"/>
                        </a:rPr>
                        <a:t>400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203.67t - 33.073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1232816"/>
                  </a:ext>
                </a:extLst>
              </a:tr>
              <a:tr h="166901">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100-120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3.0261t + 4.7957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369589"/>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3.6166t + 6.1198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2586735"/>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3.9188t + 8.0818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277126"/>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5.2669t + 9.0281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0136282"/>
                  </a:ext>
                </a:extLst>
              </a:tr>
              <a:tr h="16690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 = 6.0806t + 5.439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1371600" algn="l"/>
                          <a:tab pos="5480050" algn="r"/>
                        </a:tabLst>
                      </a:pPr>
                      <a:r>
                        <a:rPr lang="en-US" sz="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0.9995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063" marR="630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387602"/>
                  </a:ext>
                </a:extLst>
              </a:tr>
            </a:tbl>
          </a:graphicData>
        </a:graphic>
      </p:graphicFrame>
      <p:sp>
        <p:nvSpPr>
          <p:cNvPr id="6" name="Rectangle 5"/>
          <p:cNvSpPr/>
          <p:nvPr/>
        </p:nvSpPr>
        <p:spPr>
          <a:xfrm>
            <a:off x="2439768" y="120479"/>
            <a:ext cx="5187126" cy="523220"/>
          </a:xfrm>
          <a:prstGeom prst="rect">
            <a:avLst/>
          </a:prstGeom>
        </p:spPr>
        <p:txBody>
          <a:bodyPr wrap="none">
            <a:spAutoFit/>
          </a:bodyPr>
          <a:lstStyle/>
          <a:p>
            <a:r>
              <a:rPr lang="en-US" altLang="en-US" sz="2800" b="1" dirty="0">
                <a:solidFill>
                  <a:schemeClr val="accent2">
                    <a:lumMod val="75000"/>
                  </a:schemeClr>
                </a:solidFill>
                <a:latin typeface="Arial" panose="020B0604020202020204" pitchFamily="34" charset="0"/>
                <a:cs typeface="Arial" panose="020B0604020202020204" pitchFamily="34" charset="0"/>
              </a:rPr>
              <a:t>Quantitative Analytical Model</a:t>
            </a:r>
            <a:endParaRPr lang="en-US" sz="2800" dirty="0">
              <a:solidFill>
                <a:schemeClr val="accent2">
                  <a:lumMod val="75000"/>
                </a:schemeClr>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80A24AB9-5B30-408D-BA46-8AF3D6A3921D}" type="slidenum">
              <a:rPr lang="en-US" sz="1800" b="1" smtClean="0">
                <a:solidFill>
                  <a:srgbClr val="00B050"/>
                </a:solidFill>
              </a:rPr>
              <a:t>31</a:t>
            </a:fld>
            <a:endParaRPr lang="en-US" sz="1800" b="1" dirty="0">
              <a:solidFill>
                <a:srgbClr val="00B050"/>
              </a:solidFill>
            </a:endParaRPr>
          </a:p>
        </p:txBody>
      </p:sp>
    </p:spTree>
    <p:extLst>
      <p:ext uri="{BB962C8B-B14F-4D97-AF65-F5344CB8AC3E}">
        <p14:creationId xmlns:p14="http://schemas.microsoft.com/office/powerpoint/2010/main" val="2033861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227" y="1039091"/>
            <a:ext cx="11854672" cy="5682384"/>
          </a:xfrm>
        </p:spPr>
        <p:txBody>
          <a:bodyPr vert="horz" wrap="square" lIns="91440" tIns="45720" rIns="91440" bIns="45720" numCol="1" rtlCol="0" anchor="t" anchorCtr="0" compatLnSpc="1">
            <a:prstTxWarp prst="textNoShape">
              <a:avLst/>
            </a:prstTxWarp>
            <a:normAutofit/>
          </a:bodyPr>
          <a:lstStyle/>
          <a:p>
            <a:pPr>
              <a:lnSpc>
                <a:spcPct val="80000"/>
              </a:lnSpc>
              <a:buFont typeface="Wingdings" panose="05000000000000000000" pitchFamily="2" charset="2"/>
              <a:buChar char="Ø"/>
              <a:defRPr/>
            </a:pPr>
            <a:r>
              <a:rPr lang="en-US" sz="2000" dirty="0" smtClean="0">
                <a:latin typeface="Arial" panose="020B0604020202020204" pitchFamily="34" charset="0"/>
                <a:cs typeface="Arial" panose="020B0604020202020204" pitchFamily="34" charset="0"/>
              </a:rPr>
              <a:t>It </a:t>
            </a:r>
            <a:r>
              <a:rPr lang="en-US" sz="2000" dirty="0">
                <a:latin typeface="Arial" panose="020B0604020202020204" pitchFamily="34" charset="0"/>
                <a:cs typeface="Arial" panose="020B0604020202020204" pitchFamily="34" charset="0"/>
              </a:rPr>
              <a:t>is the first time to use quantitative analytical model to analysis the formation damage by the PPGs</a:t>
            </a:r>
            <a:r>
              <a:rPr lang="en-US" sz="200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a:lnSpc>
                <a:spcPct val="80000"/>
              </a:lnSpc>
              <a:buFont typeface="Wingdings" panose="05000000000000000000" pitchFamily="2" charset="2"/>
              <a:buChar char="Ø"/>
              <a:defRPr/>
            </a:pPr>
            <a:r>
              <a:rPr lang="en-US" sz="2000" dirty="0" smtClean="0">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relationship curves between the cumulative volume versus filtration time show that if the value of the curve intercept b &gt; 2 the gel will damage the formation</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a:lnSpc>
                <a:spcPct val="80000"/>
              </a:lnSpc>
              <a:buFont typeface="Wingdings" panose="05000000000000000000" pitchFamily="2" charset="2"/>
              <a:buChar char="Ø"/>
              <a:defRPr/>
            </a:pPr>
            <a:r>
              <a:rPr lang="en-US" sz="2000" dirty="0" smtClean="0">
                <a:latin typeface="Arial" panose="020B0604020202020204" pitchFamily="34" charset="0"/>
                <a:cs typeface="Arial" panose="020B0604020202020204" pitchFamily="34" charset="0"/>
              </a:rPr>
              <a:t>Water </a:t>
            </a:r>
            <a:r>
              <a:rPr lang="en-US" sz="2000" dirty="0">
                <a:latin typeface="Arial" panose="020B0604020202020204" pitchFamily="34" charset="0"/>
                <a:cs typeface="Arial" panose="020B0604020202020204" pitchFamily="34" charset="0"/>
              </a:rPr>
              <a:t>loss value from the particle gel can give an indication about the formation damage.  Weak gels loss more water than strong gel. Therefor the particle sizes will be smaller and penetrate further through the reservoir rocks</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a:lnSpc>
                <a:spcPct val="80000"/>
              </a:lnSpc>
              <a:buFont typeface="Wingdings" panose="05000000000000000000" pitchFamily="2" charset="2"/>
              <a:buChar char="Ø"/>
              <a:defRPr/>
            </a:pPr>
            <a:r>
              <a:rPr lang="en-US" sz="2000" dirty="0" smtClean="0">
                <a:latin typeface="Arial" panose="020B0604020202020204" pitchFamily="34" charset="0"/>
                <a:cs typeface="Arial" panose="020B0604020202020204" pitchFamily="34" charset="0"/>
              </a:rPr>
              <a:t>Preformed </a:t>
            </a:r>
            <a:r>
              <a:rPr lang="en-US" sz="2000" dirty="0">
                <a:latin typeface="Arial" panose="020B0604020202020204" pitchFamily="34" charset="0"/>
                <a:cs typeface="Arial" panose="020B0604020202020204" pitchFamily="34" charset="0"/>
              </a:rPr>
              <a:t>particle gels loss water at first injection pressures. The shift of the volume vertically in the y-intercept because the Preformed particle gels lose some water.</a:t>
            </a:r>
          </a:p>
          <a:p>
            <a:pPr>
              <a:lnSpc>
                <a:spcPct val="80000"/>
              </a:lnSpc>
              <a:buFont typeface="Wingdings" panose="05000000000000000000" pitchFamily="2" charset="2"/>
              <a:buChar char="Ø"/>
              <a:defRPr/>
            </a:pPr>
            <a:r>
              <a:rPr lang="en-US" sz="2000" dirty="0" smtClean="0">
                <a:latin typeface="Arial" panose="020B0604020202020204" pitchFamily="34" charset="0"/>
                <a:cs typeface="Arial" panose="020B0604020202020204" pitchFamily="34" charset="0"/>
              </a:rPr>
              <a:t>PPG </a:t>
            </a:r>
            <a:r>
              <a:rPr lang="en-US" sz="2000" dirty="0">
                <a:latin typeface="Arial" panose="020B0604020202020204" pitchFamily="34" charset="0"/>
                <a:cs typeface="Arial" panose="020B0604020202020204" pitchFamily="34" charset="0"/>
              </a:rPr>
              <a:t>damage on rocks was affected by particle sizes and brine concentrations; more damage occurred with a small particle size (100-120 meshes) and a low brine concentration (0.05 </a:t>
            </a:r>
            <a:r>
              <a:rPr lang="en-US" sz="2000" dirty="0" err="1">
                <a:latin typeface="Arial" panose="020B0604020202020204" pitchFamily="34" charset="0"/>
                <a:cs typeface="Arial" panose="020B0604020202020204" pitchFamily="34" charset="0"/>
              </a:rPr>
              <a:t>wt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NaCl</a:t>
            </a:r>
            <a:r>
              <a:rPr lang="en-US" sz="2000" dirty="0">
                <a:latin typeface="Arial" panose="020B0604020202020204" pitchFamily="34" charset="0"/>
                <a:cs typeface="Arial" panose="020B0604020202020204" pitchFamily="34" charset="0"/>
              </a:rPr>
              <a:t>). </a:t>
            </a:r>
          </a:p>
          <a:p>
            <a:pPr>
              <a:lnSpc>
                <a:spcPct val="80000"/>
              </a:lnSpc>
              <a:buFont typeface="Wingdings" panose="05000000000000000000" pitchFamily="2" charset="2"/>
              <a:buChar char="Ø"/>
              <a:defRPr/>
            </a:pPr>
            <a:r>
              <a:rPr lang="en-US" sz="2000" dirty="0" smtClean="0">
                <a:latin typeface="Arial" panose="020B0604020202020204" pitchFamily="34" charset="0"/>
                <a:cs typeface="Arial" panose="020B0604020202020204" pitchFamily="34" charset="0"/>
              </a:rPr>
              <a:t>PPG </a:t>
            </a:r>
            <a:r>
              <a:rPr lang="en-US" sz="2000" dirty="0">
                <a:latin typeface="Arial" panose="020B0604020202020204" pitchFamily="34" charset="0"/>
                <a:cs typeface="Arial" panose="020B0604020202020204" pitchFamily="34" charset="0"/>
              </a:rPr>
              <a:t>damage on rocks was affected by core permeability; more damage occurred when a high-permeability rock of (290-320 </a:t>
            </a:r>
            <a:r>
              <a:rPr lang="en-US" sz="2000" dirty="0" err="1">
                <a:latin typeface="Arial" panose="020B0604020202020204" pitchFamily="34" charset="0"/>
                <a:cs typeface="Arial" panose="020B0604020202020204" pitchFamily="34" charset="0"/>
              </a:rPr>
              <a:t>mD</a:t>
            </a:r>
            <a:r>
              <a:rPr lang="en-US" sz="2000" dirty="0">
                <a:latin typeface="Arial" panose="020B0604020202020204" pitchFamily="34" charset="0"/>
                <a:cs typeface="Arial" panose="020B0604020202020204" pitchFamily="34" charset="0"/>
              </a:rPr>
              <a:t>) was used.</a:t>
            </a:r>
          </a:p>
          <a:p>
            <a:pPr>
              <a:lnSpc>
                <a:spcPct val="80000"/>
              </a:lnSpc>
              <a:buFont typeface="Wingdings" panose="05000000000000000000" pitchFamily="2" charset="2"/>
              <a:buChar char="Ø"/>
              <a:defRPr/>
            </a:pPr>
            <a:r>
              <a:rPr lang="en-US" sz="2000" dirty="0" smtClean="0">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damage caused by PPGs on </a:t>
            </a:r>
            <a:r>
              <a:rPr lang="en-US" sz="2000" dirty="0" err="1">
                <a:latin typeface="Arial" panose="020B0604020202020204" pitchFamily="34" charset="0"/>
                <a:cs typeface="Arial" panose="020B0604020202020204" pitchFamily="34" charset="0"/>
              </a:rPr>
              <a:t>unswept</a:t>
            </a:r>
            <a:r>
              <a:rPr lang="en-US" sz="2000" dirty="0">
                <a:latin typeface="Arial" panose="020B0604020202020204" pitchFamily="34" charset="0"/>
                <a:cs typeface="Arial" panose="020B0604020202020204" pitchFamily="34" charset="0"/>
              </a:rPr>
              <a:t>, low-permeability, oil-rich zones could be effectively controlled by controlling particle gel strength, gel type, particle size, and brine concentration.</a:t>
            </a:r>
          </a:p>
          <a:p>
            <a:pPr>
              <a:lnSpc>
                <a:spcPct val="80000"/>
              </a:lnSpc>
              <a:buFont typeface="Wingdings" panose="05000000000000000000" pitchFamily="2" charset="2"/>
              <a:buChar char="Ø"/>
              <a:defRPr/>
            </a:pPr>
            <a:r>
              <a:rPr lang="en-US" sz="2000" dirty="0" smtClean="0">
                <a:latin typeface="Arial" panose="020B0604020202020204" pitchFamily="34" charset="0"/>
                <a:cs typeface="Arial" panose="020B0604020202020204" pitchFamily="34" charset="0"/>
              </a:rPr>
              <a:t>This </a:t>
            </a:r>
            <a:r>
              <a:rPr lang="en-US" sz="2000" dirty="0">
                <a:latin typeface="Arial" panose="020B0604020202020204" pitchFamily="34" charset="0"/>
                <a:cs typeface="Arial" panose="020B0604020202020204" pitchFamily="34" charset="0"/>
              </a:rPr>
              <a:t>research results can be used to properly select the gel particles that will not damage the formation for the best a particle gel treatment. </a:t>
            </a:r>
          </a:p>
          <a:p>
            <a:pPr>
              <a:lnSpc>
                <a:spcPct val="80000"/>
              </a:lnSpc>
              <a:buFont typeface="Wingdings" panose="05000000000000000000" pitchFamily="2" charset="2"/>
              <a:buNone/>
              <a:defRPr/>
            </a:pPr>
            <a:endParaRPr lang="en-US" sz="2500" dirty="0"/>
          </a:p>
          <a:p>
            <a:pPr marL="0" indent="0" algn="just">
              <a:lnSpc>
                <a:spcPct val="120000"/>
              </a:lnSpc>
              <a:spcBef>
                <a:spcPts val="0"/>
              </a:spcBef>
              <a:spcAft>
                <a:spcPts val="1000"/>
              </a:spcAft>
              <a:buNone/>
              <a:defRPr/>
            </a:pPr>
            <a:endParaRPr lang="en-US" sz="8000" b="1" dirty="0">
              <a:solidFill>
                <a:srgbClr val="000000"/>
              </a:solidFill>
              <a:ea typeface="Calibri"/>
            </a:endParaRPr>
          </a:p>
          <a:p>
            <a:pPr algn="just">
              <a:lnSpc>
                <a:spcPct val="120000"/>
              </a:lnSpc>
              <a:spcBef>
                <a:spcPts val="0"/>
              </a:spcBef>
              <a:spcAft>
                <a:spcPts val="1000"/>
              </a:spcAft>
              <a:buFont typeface="Wingdings" panose="05000000000000000000" pitchFamily="2" charset="2"/>
              <a:buChar char="v"/>
              <a:defRPr/>
            </a:pPr>
            <a:endParaRPr lang="en-US" sz="7200" b="1" dirty="0"/>
          </a:p>
          <a:p>
            <a:pPr algn="just">
              <a:lnSpc>
                <a:spcPct val="120000"/>
              </a:lnSpc>
              <a:spcBef>
                <a:spcPts val="0"/>
              </a:spcBef>
              <a:spcAft>
                <a:spcPts val="1000"/>
              </a:spcAft>
              <a:buFont typeface="Symbol"/>
              <a:buChar char=""/>
              <a:defRPr/>
            </a:pPr>
            <a:endParaRPr lang="en-US" sz="6400" b="1" dirty="0"/>
          </a:p>
        </p:txBody>
      </p:sp>
      <p:sp>
        <p:nvSpPr>
          <p:cNvPr id="4" name="Rectangle 3"/>
          <p:cNvSpPr/>
          <p:nvPr/>
        </p:nvSpPr>
        <p:spPr>
          <a:xfrm>
            <a:off x="4868864" y="76201"/>
            <a:ext cx="2421398" cy="523220"/>
          </a:xfrm>
          <a:prstGeom prst="rect">
            <a:avLst/>
          </a:prstGeom>
        </p:spPr>
        <p:txBody>
          <a:bodyPr wrap="square">
            <a:spAutoFit/>
          </a:bodyPr>
          <a:lstStyle/>
          <a:p>
            <a:pPr>
              <a:defRPr/>
            </a:pPr>
            <a:r>
              <a:rPr lang="en-US" sz="2800" b="1" dirty="0">
                <a:solidFill>
                  <a:schemeClr val="accent2">
                    <a:lumMod val="75000"/>
                  </a:schemeClr>
                </a:solidFill>
                <a:latin typeface="Arial" panose="020B0604020202020204" pitchFamily="34" charset="0"/>
                <a:ea typeface="Times New Roman"/>
                <a:cs typeface="Arial" panose="020B0604020202020204" pitchFamily="34" charset="0"/>
              </a:rPr>
              <a:t>Conclusions</a:t>
            </a:r>
            <a:endParaRPr lang="en-US" sz="2800" b="1" dirty="0">
              <a:solidFill>
                <a:schemeClr val="accent2">
                  <a:lumMod val="75000"/>
                </a:schemeClr>
              </a:solidFill>
              <a:latin typeface="Arial" panose="020B0604020202020204" pitchFamily="34" charset="0"/>
              <a:cs typeface="Arial" panose="020B0604020202020204" pitchFamily="34" charset="0"/>
            </a:endParaRPr>
          </a:p>
        </p:txBody>
      </p:sp>
      <p:sp>
        <p:nvSpPr>
          <p:cNvPr id="6349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629D348-EA87-4AD1-A3D2-9E4E57A9ED65}" type="slidenum">
              <a:rPr lang="en-US" altLang="en-US" sz="2000" b="1">
                <a:solidFill>
                  <a:srgbClr val="00B050"/>
                </a:solidFill>
              </a:rPr>
              <a:pPr eaLnBrk="1" hangingPunct="1"/>
              <a:t>32</a:t>
            </a:fld>
            <a:endParaRPr lang="en-US" altLang="en-US" sz="2000" b="1">
              <a:solidFill>
                <a:srgbClr val="00B050"/>
              </a:solidFill>
            </a:endParaRPr>
          </a:p>
        </p:txBody>
      </p:sp>
    </p:spTree>
    <p:extLst>
      <p:ext uri="{BB962C8B-B14F-4D97-AF65-F5344CB8AC3E}">
        <p14:creationId xmlns:p14="http://schemas.microsoft.com/office/powerpoint/2010/main" val="15204092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4149" y="559725"/>
            <a:ext cx="8229600" cy="487363"/>
          </a:xfrm>
        </p:spPr>
        <p:txBody>
          <a:bodyPr>
            <a:noAutofit/>
          </a:bodyPr>
          <a:lstStyle/>
          <a:p>
            <a:pPr indent="-342900" algn="ctr">
              <a:spcBef>
                <a:spcPts val="0"/>
              </a:spcBef>
              <a:defRPr/>
            </a:pPr>
            <a:r>
              <a:rPr lang="en-US" sz="2800" b="1" dirty="0">
                <a:solidFill>
                  <a:schemeClr val="accent2">
                    <a:lumMod val="75000"/>
                  </a:schemeClr>
                </a:solidFill>
                <a:latin typeface="Arial" panose="020B0604020202020204" pitchFamily="34" charset="0"/>
                <a:ea typeface="Times New Roman"/>
                <a:cs typeface="Arial" panose="020B0604020202020204" pitchFamily="34" charset="0"/>
              </a:rPr>
              <a:t>Acknowledgments</a:t>
            </a:r>
            <a:br>
              <a:rPr lang="en-US" sz="2800" b="1" dirty="0">
                <a:solidFill>
                  <a:schemeClr val="accent2">
                    <a:lumMod val="75000"/>
                  </a:schemeClr>
                </a:solidFill>
                <a:latin typeface="Arial" panose="020B0604020202020204" pitchFamily="34" charset="0"/>
                <a:ea typeface="Times New Roman"/>
                <a:cs typeface="Arial" panose="020B0604020202020204" pitchFamily="34" charset="0"/>
              </a:rPr>
            </a:br>
            <a:endParaRPr lang="en-US" sz="2800" b="1" dirty="0">
              <a:solidFill>
                <a:schemeClr val="accent2">
                  <a:lumMod val="7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15884" y="1161011"/>
            <a:ext cx="11463251" cy="3726873"/>
          </a:xfrm>
        </p:spPr>
        <p:txBody>
          <a:bodyPr/>
          <a:lstStyle/>
          <a:p>
            <a:pPr marL="0" algn="just">
              <a:spcBef>
                <a:spcPts val="0"/>
              </a:spcBef>
              <a:buFont typeface="Wingdings" panose="05000000000000000000" pitchFamily="2" charset="2"/>
              <a:buChar char="Ø"/>
              <a:defRPr/>
            </a:pPr>
            <a:r>
              <a:rPr lang="en-US" sz="2400" b="1" dirty="0">
                <a:latin typeface="Arial" panose="020B0604020202020204" pitchFamily="34" charset="0"/>
                <a:ea typeface="Times New Roman"/>
                <a:cs typeface="Arial" panose="020B0604020202020204" pitchFamily="34" charset="0"/>
              </a:rPr>
              <a:t>The authors gratefully acknowledge the financial support given for this work by Research Partnership to Secure Energy for America (RPSEA). </a:t>
            </a:r>
            <a:endParaRPr lang="en-US" sz="2400" b="1" dirty="0" smtClean="0">
              <a:latin typeface="Arial" panose="020B0604020202020204" pitchFamily="34" charset="0"/>
              <a:ea typeface="Times New Roman"/>
              <a:cs typeface="Arial" panose="020B0604020202020204" pitchFamily="34" charset="0"/>
            </a:endParaRPr>
          </a:p>
          <a:p>
            <a:pPr marL="0" indent="0" algn="just">
              <a:spcBef>
                <a:spcPts val="0"/>
              </a:spcBef>
              <a:buNone/>
              <a:defRPr/>
            </a:pPr>
            <a:endParaRPr lang="en-US" sz="2400" b="1" dirty="0" smtClean="0">
              <a:latin typeface="Arial" panose="020B0604020202020204" pitchFamily="34" charset="0"/>
              <a:ea typeface="Times New Roman"/>
              <a:cs typeface="Arial" panose="020B0604020202020204" pitchFamily="34" charset="0"/>
            </a:endParaRPr>
          </a:p>
          <a:p>
            <a:pPr marL="0" algn="just">
              <a:spcBef>
                <a:spcPts val="0"/>
              </a:spcBef>
              <a:buFont typeface="Wingdings" panose="05000000000000000000" pitchFamily="2" charset="2"/>
              <a:buChar char="Ø"/>
              <a:defRPr/>
            </a:pPr>
            <a:r>
              <a:rPr lang="en-US" sz="2400" b="1" dirty="0" smtClean="0">
                <a:latin typeface="Arial" panose="020B0604020202020204" pitchFamily="34" charset="0"/>
                <a:ea typeface="Times New Roman"/>
                <a:cs typeface="Arial" panose="020B0604020202020204" pitchFamily="34" charset="0"/>
              </a:rPr>
              <a:t>Also </a:t>
            </a:r>
            <a:r>
              <a:rPr lang="en-US" sz="2400" b="1" dirty="0">
                <a:latin typeface="Arial" panose="020B0604020202020204" pitchFamily="34" charset="0"/>
                <a:ea typeface="Times New Roman"/>
                <a:cs typeface="Arial" panose="020B0604020202020204" pitchFamily="34" charset="0"/>
              </a:rPr>
              <a:t>the authors would like to thank McCoy School of Engineering, Midwestern State University, Wichita Falls, Texas, </a:t>
            </a:r>
            <a:r>
              <a:rPr lang="en-US" sz="2400" b="1" dirty="0" smtClean="0">
                <a:latin typeface="Arial" panose="020B0604020202020204" pitchFamily="34" charset="0"/>
                <a:ea typeface="Times New Roman"/>
                <a:cs typeface="Arial" panose="020B0604020202020204" pitchFamily="34" charset="0"/>
              </a:rPr>
              <a:t>USA.</a:t>
            </a:r>
          </a:p>
          <a:p>
            <a:pPr marL="0" indent="0" algn="just">
              <a:spcBef>
                <a:spcPts val="0"/>
              </a:spcBef>
              <a:buNone/>
              <a:defRPr/>
            </a:pPr>
            <a:r>
              <a:rPr lang="en-US" sz="2400" b="1" dirty="0" smtClean="0">
                <a:latin typeface="Arial" panose="020B0604020202020204" pitchFamily="34" charset="0"/>
                <a:ea typeface="Times New Roman"/>
                <a:cs typeface="Arial" panose="020B0604020202020204" pitchFamily="34" charset="0"/>
              </a:rPr>
              <a:t> </a:t>
            </a:r>
            <a:endParaRPr lang="en-US" sz="2400" b="1" dirty="0" smtClean="0">
              <a:latin typeface="Arial" panose="020B0604020202020204" pitchFamily="34" charset="0"/>
              <a:ea typeface="Times New Roman"/>
              <a:cs typeface="Arial" panose="020B0604020202020204" pitchFamily="34" charset="0"/>
            </a:endParaRPr>
          </a:p>
          <a:p>
            <a:pPr marL="0" algn="just">
              <a:spcBef>
                <a:spcPts val="0"/>
              </a:spcBef>
              <a:buFont typeface="Wingdings" panose="05000000000000000000" pitchFamily="2" charset="2"/>
              <a:buChar char="Ø"/>
              <a:defRPr/>
            </a:pPr>
            <a:r>
              <a:rPr lang="en-US" sz="2400" b="1" dirty="0" smtClean="0">
                <a:latin typeface="Arial" panose="020B0604020202020204" pitchFamily="34" charset="0"/>
                <a:ea typeface="Times New Roman"/>
                <a:cs typeface="Arial" panose="020B0604020202020204" pitchFamily="34" charset="0"/>
              </a:rPr>
              <a:t>Petroleum </a:t>
            </a:r>
            <a:r>
              <a:rPr lang="en-US" sz="2400" b="1" dirty="0">
                <a:latin typeface="Arial" panose="020B0604020202020204" pitchFamily="34" charset="0"/>
                <a:ea typeface="Times New Roman"/>
                <a:cs typeface="Arial" panose="020B0604020202020204" pitchFamily="34" charset="0"/>
              </a:rPr>
              <a:t>Engineering Department at Missouri University of Science and Technology, Rolla, Missouri, </a:t>
            </a:r>
            <a:r>
              <a:rPr lang="en-US" sz="2400" b="1" dirty="0" smtClean="0">
                <a:latin typeface="Arial" panose="020B0604020202020204" pitchFamily="34" charset="0"/>
                <a:ea typeface="Times New Roman"/>
                <a:cs typeface="Arial" panose="020B0604020202020204" pitchFamily="34" charset="0"/>
              </a:rPr>
              <a:t>USA</a:t>
            </a:r>
            <a:r>
              <a:rPr lang="en-US" sz="2400" b="1" dirty="0">
                <a:latin typeface="Arial" panose="020B0604020202020204" pitchFamily="34" charset="0"/>
                <a:ea typeface="Times New Roman"/>
                <a:cs typeface="Arial" panose="020B0604020202020204" pitchFamily="34" charset="0"/>
              </a:rPr>
              <a:t>.</a:t>
            </a:r>
          </a:p>
          <a:p>
            <a:pPr>
              <a:defRPr/>
            </a:pPr>
            <a:endParaRPr lang="en-US" sz="1400" b="1" dirty="0">
              <a:latin typeface="Arial" panose="020B0604020202020204" pitchFamily="34" charset="0"/>
              <a:cs typeface="Arial" panose="020B0604020202020204" pitchFamily="34" charset="0"/>
            </a:endParaRPr>
          </a:p>
        </p:txBody>
      </p:sp>
      <p:sp>
        <p:nvSpPr>
          <p:cNvPr id="6656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3F44403-C7E3-4D6B-AA02-85D08DCCF90E}" type="slidenum">
              <a:rPr lang="en-US" altLang="en-US" sz="2000" b="1">
                <a:solidFill>
                  <a:srgbClr val="00B050"/>
                </a:solidFill>
              </a:rPr>
              <a:pPr eaLnBrk="1" hangingPunct="1"/>
              <a:t>33</a:t>
            </a:fld>
            <a:endParaRPr lang="en-US" altLang="en-US" sz="2000" b="1">
              <a:solidFill>
                <a:srgbClr val="00B050"/>
              </a:solidFill>
            </a:endParaRPr>
          </a:p>
        </p:txBody>
      </p:sp>
    </p:spTree>
    <p:extLst>
      <p:ext uri="{BB962C8B-B14F-4D97-AF65-F5344CB8AC3E}">
        <p14:creationId xmlns:p14="http://schemas.microsoft.com/office/powerpoint/2010/main" val="34078278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447800"/>
            <a:ext cx="8077200" cy="4191000"/>
          </a:xfrm>
        </p:spPr>
        <p:txBody>
          <a:bodyPr vert="horz" wrap="square" lIns="91440" tIns="45720" rIns="91440" bIns="45720" numCol="1" rtlCol="0" anchor="t" anchorCtr="0" compatLnSpc="1">
            <a:prstTxWarp prst="textNoShape">
              <a:avLst/>
            </a:prstTxWarp>
            <a:normAutofit/>
          </a:bodyPr>
          <a:lstStyle/>
          <a:p>
            <a:pPr marL="109537" indent="0" algn="ctr">
              <a:buClr>
                <a:schemeClr val="tx1"/>
              </a:buClr>
              <a:buNone/>
              <a:defRPr/>
            </a:pPr>
            <a:r>
              <a:rPr lang="en-US" sz="5400" b="1" i="1" dirty="0">
                <a:solidFill>
                  <a:schemeClr val="accent2">
                    <a:lumMod val="75000"/>
                  </a:schemeClr>
                </a:solidFill>
              </a:rPr>
              <a:t>Any Questions ?</a:t>
            </a:r>
          </a:p>
          <a:p>
            <a:pPr marL="365125" indent="-255588" algn="ctr">
              <a:buClr>
                <a:schemeClr val="tx1"/>
              </a:buClr>
              <a:buNone/>
              <a:defRPr/>
            </a:pPr>
            <a:endParaRPr lang="en-US" sz="5400" b="1" i="1" dirty="0">
              <a:solidFill>
                <a:schemeClr val="accent2">
                  <a:lumMod val="75000"/>
                </a:schemeClr>
              </a:solidFill>
            </a:endParaRPr>
          </a:p>
          <a:p>
            <a:pPr marL="109537" indent="0" algn="ctr">
              <a:buClr>
                <a:schemeClr val="tx1"/>
              </a:buClr>
              <a:buNone/>
              <a:defRPr/>
            </a:pPr>
            <a:r>
              <a:rPr lang="en-US" sz="5400" b="1" i="1" dirty="0">
                <a:solidFill>
                  <a:schemeClr val="accent2">
                    <a:lumMod val="75000"/>
                  </a:schemeClr>
                </a:solidFill>
              </a:rPr>
              <a:t>THANK YOU !</a:t>
            </a:r>
          </a:p>
          <a:p>
            <a:pPr marL="365125" indent="-255588">
              <a:buClr>
                <a:schemeClr val="tx1"/>
              </a:buClr>
              <a:buFont typeface="Wingdings 3" pitchFamily="18" charset="2"/>
              <a:buChar char=""/>
              <a:defRPr/>
            </a:pPr>
            <a:endParaRPr lang="en-US" dirty="0" smtClean="0">
              <a:solidFill>
                <a:schemeClr val="accent2">
                  <a:lumMod val="75000"/>
                </a:schemeClr>
              </a:solidFill>
            </a:endParaRPr>
          </a:p>
        </p:txBody>
      </p:sp>
      <p:sp>
        <p:nvSpPr>
          <p:cNvPr id="6861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33D818-4C97-45B6-B0B8-8330E052D603}" type="slidenum">
              <a:rPr lang="en-US" altLang="en-US" sz="2000" b="1">
                <a:solidFill>
                  <a:srgbClr val="00B050"/>
                </a:solidFill>
              </a:rPr>
              <a:pPr eaLnBrk="1" hangingPunct="1"/>
              <a:t>34</a:t>
            </a:fld>
            <a:endParaRPr lang="en-US" altLang="en-US" sz="2000" b="1" dirty="0">
              <a:solidFill>
                <a:srgbClr val="00B050"/>
              </a:solidFill>
            </a:endParaRPr>
          </a:p>
        </p:txBody>
      </p:sp>
    </p:spTree>
    <p:extLst>
      <p:ext uri="{BB962C8B-B14F-4D97-AF65-F5344CB8AC3E}">
        <p14:creationId xmlns:p14="http://schemas.microsoft.com/office/powerpoint/2010/main" val="247501570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127</TotalTime>
  <Words>3910</Words>
  <Application>Microsoft Office PowerPoint</Application>
  <PresentationFormat>Widescreen</PresentationFormat>
  <Paragraphs>836</Paragraphs>
  <Slides>34</Slides>
  <Notes>18</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8" baseType="lpstr">
      <vt:lpstr>DengXian</vt:lpstr>
      <vt:lpstr>MS PGothic</vt:lpstr>
      <vt:lpstr>MS PGothic</vt:lpstr>
      <vt:lpstr>SimSun</vt:lpstr>
      <vt:lpstr>Arial</vt:lpstr>
      <vt:lpstr>Arial Black</vt:lpstr>
      <vt:lpstr>Calibri</vt:lpstr>
      <vt:lpstr>Calibri Light</vt:lpstr>
      <vt:lpstr>Symbol</vt:lpstr>
      <vt:lpstr>Times New Roman</vt:lpstr>
      <vt:lpstr>Wingdings</vt:lpstr>
      <vt:lpstr>Wingdings 3</vt:lpstr>
      <vt:lpstr>Office Theme</vt:lpstr>
      <vt:lpstr>Equation</vt:lpstr>
      <vt:lpstr>PowerPoint Presentation</vt:lpstr>
      <vt:lpstr>Outlines</vt:lpstr>
      <vt:lpstr>Introduction</vt:lpstr>
      <vt:lpstr> Gel Treatment  </vt:lpstr>
      <vt:lpstr>Gel Treatment to Block/Reduce Water Flow through High Permeability Zones/Streaks</vt:lpstr>
      <vt:lpstr>Types of Gels  </vt:lpstr>
      <vt:lpstr>Types of Gels  </vt:lpstr>
      <vt:lpstr> </vt:lpstr>
      <vt:lpstr>PowerPoint Presentation</vt:lpstr>
      <vt:lpstr>Previous work </vt:lpstr>
      <vt:lpstr>PowerPoint Presentation</vt:lpstr>
      <vt:lpstr>PowerPoint Presentation</vt:lpstr>
      <vt:lpstr>PowerPoint Presentation</vt:lpstr>
      <vt:lpstr>Problem Statement </vt:lpstr>
      <vt:lpstr> </vt:lpstr>
      <vt:lpstr>  Experimental Materials </vt:lpstr>
      <vt:lpstr>Experimental Materials</vt:lpstr>
      <vt:lpstr>PowerPoint Presentation</vt:lpstr>
      <vt:lpstr>PowerPoint Presentation</vt:lpstr>
      <vt:lpstr> Filtration Test Results (Weak PPG).  </vt:lpstr>
      <vt:lpstr>PowerPoint Presentation</vt:lpstr>
      <vt:lpstr>PowerPoint Presentation</vt:lpstr>
      <vt:lpstr>PowerPoint Presentation</vt:lpstr>
      <vt:lpstr>Quantitative Analytical Model</vt:lpstr>
      <vt:lpstr>Quantitative Analytical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Acknowledgments </vt:lpstr>
      <vt:lpstr>PowerPoint Presentation</vt:lpstr>
    </vt:vector>
  </TitlesOfParts>
  <Company>Midwestern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Elsharafi, Mahmoud</dc:creator>
  <cp:lastModifiedBy>Elsharafi, Mahmoud</cp:lastModifiedBy>
  <cp:revision>27</cp:revision>
  <dcterms:created xsi:type="dcterms:W3CDTF">2016-11-29T20:46:04Z</dcterms:created>
  <dcterms:modified xsi:type="dcterms:W3CDTF">2016-11-30T02:52:44Z</dcterms:modified>
</cp:coreProperties>
</file>