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45"/>
  </p:notesMasterIdLst>
  <p:handoutMasterIdLst>
    <p:handoutMasterId r:id="rId46"/>
  </p:handoutMasterIdLst>
  <p:sldIdLst>
    <p:sldId id="287" r:id="rId2"/>
    <p:sldId id="284" r:id="rId3"/>
    <p:sldId id="304" r:id="rId4"/>
    <p:sldId id="305" r:id="rId5"/>
    <p:sldId id="333" r:id="rId6"/>
    <p:sldId id="332" r:id="rId7"/>
    <p:sldId id="331" r:id="rId8"/>
    <p:sldId id="330" r:id="rId9"/>
    <p:sldId id="329" r:id="rId10"/>
    <p:sldId id="328" r:id="rId11"/>
    <p:sldId id="327" r:id="rId12"/>
    <p:sldId id="326" r:id="rId13"/>
    <p:sldId id="325" r:id="rId14"/>
    <p:sldId id="324" r:id="rId15"/>
    <p:sldId id="323" r:id="rId16"/>
    <p:sldId id="322" r:id="rId17"/>
    <p:sldId id="321" r:id="rId18"/>
    <p:sldId id="320" r:id="rId19"/>
    <p:sldId id="319" r:id="rId20"/>
    <p:sldId id="318" r:id="rId21"/>
    <p:sldId id="317" r:id="rId22"/>
    <p:sldId id="316" r:id="rId23"/>
    <p:sldId id="315" r:id="rId24"/>
    <p:sldId id="314" r:id="rId25"/>
    <p:sldId id="313" r:id="rId26"/>
    <p:sldId id="312" r:id="rId27"/>
    <p:sldId id="311" r:id="rId28"/>
    <p:sldId id="310" r:id="rId29"/>
    <p:sldId id="290" r:id="rId30"/>
    <p:sldId id="298" r:id="rId31"/>
    <p:sldId id="303" r:id="rId32"/>
    <p:sldId id="302" r:id="rId33"/>
    <p:sldId id="301" r:id="rId34"/>
    <p:sldId id="336" r:id="rId35"/>
    <p:sldId id="299" r:id="rId36"/>
    <p:sldId id="294" r:id="rId37"/>
    <p:sldId id="335" r:id="rId38"/>
    <p:sldId id="293" r:id="rId39"/>
    <p:sldId id="300" r:id="rId40"/>
    <p:sldId id="292" r:id="rId41"/>
    <p:sldId id="289" r:id="rId42"/>
    <p:sldId id="291" r:id="rId43"/>
    <p:sldId id="307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4600" autoAdjust="0"/>
  </p:normalViewPr>
  <p:slideViewPr>
    <p:cSldViewPr snapToGrid="0">
      <p:cViewPr varScale="1">
        <p:scale>
          <a:sx n="67" d="100"/>
          <a:sy n="67" d="100"/>
        </p:scale>
        <p:origin x="140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4383B3-8596-4EFE-B380-4E60D6803479}" type="doc">
      <dgm:prSet loTypeId="urn:microsoft.com/office/officeart/2005/8/layout/arrow2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9928C61-1916-48A6-818C-E49D2C96B029}">
      <dgm:prSet phldrT="[Text]" custT="1"/>
      <dgm:spPr>
        <a:xfrm>
          <a:off x="40195" y="3992785"/>
          <a:ext cx="2142859" cy="185731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sz="24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rPr>
            <a:t>T2DM (Strong) 45-90%, has 4-fold higher risk for AD </a:t>
          </a:r>
          <a:endParaRPr lang="en-US" sz="2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gm:t>
    </dgm:pt>
    <dgm:pt modelId="{3960248D-23D0-4F32-979D-D897C6ED576F}" type="parTrans" cxnId="{5697865F-612A-408F-A914-512C9333C5D1}">
      <dgm:prSet/>
      <dgm:spPr/>
      <dgm:t>
        <a:bodyPr/>
        <a:lstStyle/>
        <a:p>
          <a:endParaRPr lang="en-US"/>
        </a:p>
      </dgm:t>
    </dgm:pt>
    <dgm:pt modelId="{F1E81A32-F05F-4CD1-B91D-7F03F3528576}" type="sibTrans" cxnId="{5697865F-612A-408F-A914-512C9333C5D1}">
      <dgm:prSet/>
      <dgm:spPr/>
      <dgm:t>
        <a:bodyPr/>
        <a:lstStyle/>
        <a:p>
          <a:endParaRPr lang="en-US"/>
        </a:p>
      </dgm:t>
    </dgm:pt>
    <dgm:pt modelId="{5EF5F31F-28D6-4BF8-B0F8-99E8BA688E6F}">
      <dgm:prSet phldrT="[Text]" custT="1"/>
      <dgm:spPr>
        <a:xfrm>
          <a:off x="2009794" y="3479469"/>
          <a:ext cx="1984854" cy="171350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just"/>
          <a:r>
            <a:rPr lang="en-US" sz="24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rPr>
            <a:t>Depression&amp; Oxidative Stress</a:t>
          </a:r>
          <a:endParaRPr lang="en-US" sz="2400" dirty="0">
            <a:solidFill>
              <a:srgbClr val="990033"/>
            </a:solidFill>
            <a:latin typeface="Calibri"/>
            <a:ea typeface="+mn-ea"/>
            <a:cs typeface="+mn-cs"/>
          </a:endParaRPr>
        </a:p>
      </dgm:t>
    </dgm:pt>
    <dgm:pt modelId="{1A2BC143-6DC2-4F24-892E-D2BC2C710EC2}" type="parTrans" cxnId="{865AA85A-A632-40DF-B2C2-E9C690A43EEA}">
      <dgm:prSet/>
      <dgm:spPr/>
      <dgm:t>
        <a:bodyPr/>
        <a:lstStyle/>
        <a:p>
          <a:endParaRPr lang="en-US"/>
        </a:p>
      </dgm:t>
    </dgm:pt>
    <dgm:pt modelId="{33AA1C76-8873-46C5-80CA-7D57248A466E}" type="sibTrans" cxnId="{865AA85A-A632-40DF-B2C2-E9C690A43EEA}">
      <dgm:prSet/>
      <dgm:spPr/>
      <dgm:t>
        <a:bodyPr/>
        <a:lstStyle/>
        <a:p>
          <a:endParaRPr lang="en-US"/>
        </a:p>
      </dgm:t>
    </dgm:pt>
    <dgm:pt modelId="{3C60B61A-391F-4E75-A99B-AF81B2D6B96C}">
      <dgm:prSet custT="1"/>
      <dgm:spPr>
        <a:xfrm>
          <a:off x="3811696" y="2637889"/>
          <a:ext cx="2217708" cy="321221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just"/>
          <a:r>
            <a:rPr lang="en-US" sz="26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rPr>
            <a:t>Obesity, High Cholesterol &amp;Blood Pressure </a:t>
          </a:r>
          <a:endParaRPr lang="en-US" sz="26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26B908CA-5BC6-4C69-A89D-94931E259D97}" type="parTrans" cxnId="{0B4099EE-4EB9-4907-B3C9-B55483395FFA}">
      <dgm:prSet/>
      <dgm:spPr/>
      <dgm:t>
        <a:bodyPr/>
        <a:lstStyle/>
        <a:p>
          <a:endParaRPr lang="en-US"/>
        </a:p>
      </dgm:t>
    </dgm:pt>
    <dgm:pt modelId="{BE8D1A11-93D1-4A24-B768-18ADC636CBD7}" type="sibTrans" cxnId="{0B4099EE-4EB9-4907-B3C9-B55483395FFA}">
      <dgm:prSet/>
      <dgm:spPr/>
      <dgm:t>
        <a:bodyPr/>
        <a:lstStyle/>
        <a:p>
          <a:endParaRPr lang="en-US"/>
        </a:p>
      </dgm:t>
    </dgm:pt>
    <dgm:pt modelId="{F6141F64-FB30-4738-B594-BCA0A132E818}">
      <dgm:prSet custT="1"/>
      <dgm:spPr>
        <a:xfrm>
          <a:off x="5655162" y="1915393"/>
          <a:ext cx="2661253" cy="3934711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l"/>
          <a:r>
            <a:rPr lang="en-US" sz="2800" b="1" dirty="0" smtClean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rPr>
            <a:t>Inflammation</a:t>
          </a:r>
        </a:p>
        <a:p>
          <a:pPr algn="l"/>
          <a:r>
            <a:rPr lang="en-US" sz="2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rPr>
            <a:t>Chronic neuro-inflammation, microglia activation &amp; cytokines production</a:t>
          </a:r>
          <a:endParaRPr lang="en-US" sz="2800" b="1" dirty="0">
            <a:solidFill>
              <a:srgbClr val="99003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DF453147-A97F-4785-B22A-86FEF6D3215C}" type="parTrans" cxnId="{8FAC35B1-1670-4C9A-B379-49F38D280D8B}">
      <dgm:prSet/>
      <dgm:spPr/>
      <dgm:t>
        <a:bodyPr/>
        <a:lstStyle/>
        <a:p>
          <a:endParaRPr lang="en-US"/>
        </a:p>
      </dgm:t>
    </dgm:pt>
    <dgm:pt modelId="{7F7E1764-3167-4944-96C8-FC1EA01DC496}" type="sibTrans" cxnId="{8FAC35B1-1670-4C9A-B379-49F38D280D8B}">
      <dgm:prSet/>
      <dgm:spPr/>
      <dgm:t>
        <a:bodyPr/>
        <a:lstStyle/>
        <a:p>
          <a:endParaRPr lang="en-US"/>
        </a:p>
      </dgm:t>
    </dgm:pt>
    <dgm:pt modelId="{1EE1F48E-8744-4D32-96FA-628E8AF271A2}" type="pres">
      <dgm:prSet presAssocID="{2B4383B3-8596-4EFE-B380-4E60D6803479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5F9ACF-11F9-45C8-B9D0-3EF9B52C9C79}" type="pres">
      <dgm:prSet presAssocID="{2B4383B3-8596-4EFE-B380-4E60D6803479}" presName="arrow" presStyleLbl="bgShp" presStyleIdx="0" presStyleCnt="1" custScaleY="120000"/>
      <dgm:spPr>
        <a:xfrm>
          <a:off x="0" y="-193603"/>
          <a:ext cx="8316416" cy="6237312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rgbClr val="C0504D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gm:spPr>
      <dgm:t>
        <a:bodyPr/>
        <a:lstStyle/>
        <a:p>
          <a:endParaRPr lang="en-US"/>
        </a:p>
      </dgm:t>
    </dgm:pt>
    <dgm:pt modelId="{1C341E1F-660E-4758-AA56-BD2F2A6FCE41}" type="pres">
      <dgm:prSet presAssocID="{2B4383B3-8596-4EFE-B380-4E60D6803479}" presName="arrowDiagram4" presStyleCnt="0"/>
      <dgm:spPr/>
    </dgm:pt>
    <dgm:pt modelId="{0CE78C2D-6EDB-4EFB-B556-BBB145C1DF26}" type="pres">
      <dgm:prSet presAssocID="{19928C61-1916-48A6-818C-E49D2C96B029}" presName="bullet4a" presStyleLbl="node1" presStyleIdx="0" presStyleCnt="4" custLinFactY="-54710" custLinFactNeighborX="56574" custLinFactNeighborY="-100000"/>
      <dgm:spPr>
        <a:xfrm>
          <a:off x="927380" y="3895301"/>
          <a:ext cx="191277" cy="191277"/>
        </a:xfrm>
        <a:prstGeom prst="ellipse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/>
        </a:p>
      </dgm:t>
    </dgm:pt>
    <dgm:pt modelId="{19044354-081D-4C07-BABF-BBF2B33B468E}" type="pres">
      <dgm:prSet presAssocID="{19928C61-1916-48A6-818C-E49D2C96B029}" presName="textBox4a" presStyleLbl="revTx" presStyleIdx="0" presStyleCnt="4" custScaleX="150682" custScaleY="150139" custLinFactNeighborX="-60735" custLinFactNeighborY="-14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66D0D0-CA1E-4D3D-AEFD-906F24A347E1}" type="pres">
      <dgm:prSet presAssocID="{5EF5F31F-28D6-4BF8-B0F8-99E8BA688E6F}" presName="bullet4b" presStyleLbl="node1" presStyleIdx="1" presStyleCnt="4"/>
      <dgm:spPr>
        <a:xfrm>
          <a:off x="2170584" y="2982227"/>
          <a:ext cx="332656" cy="332656"/>
        </a:xfrm>
        <a:prstGeom prst="ellipse">
          <a:avLst/>
        </a:prstGeom>
        <a:gradFill rotWithShape="0">
          <a:gsLst>
            <a:gs pos="0">
              <a:srgbClr val="C0504D">
                <a:hueOff val="1560506"/>
                <a:satOff val="-1946"/>
                <a:lumOff val="458"/>
                <a:alphaOff val="0"/>
                <a:shade val="51000"/>
                <a:satMod val="130000"/>
              </a:srgbClr>
            </a:gs>
            <a:gs pos="80000">
              <a:srgbClr val="C0504D">
                <a:hueOff val="1560506"/>
                <a:satOff val="-1946"/>
                <a:lumOff val="458"/>
                <a:alphaOff val="0"/>
                <a:shade val="93000"/>
                <a:satMod val="130000"/>
              </a:srgbClr>
            </a:gs>
            <a:gs pos="100000">
              <a:srgbClr val="C0504D">
                <a:hueOff val="1560506"/>
                <a:satOff val="-1946"/>
                <a:lumOff val="45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/>
        </a:p>
      </dgm:t>
    </dgm:pt>
    <dgm:pt modelId="{34CDE90C-5DBF-4258-8D7F-C8C1A09772E3}" type="pres">
      <dgm:prSet presAssocID="{5EF5F31F-28D6-4BF8-B0F8-99E8BA688E6F}" presName="textBox4b" presStyleLbl="revTx" presStyleIdx="1" presStyleCnt="4" custScaleX="113651" custScaleY="72136" custLinFactNeighborX="-20910" custLinFactNeighborY="29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B8B0B8-486F-4523-83C1-3CC6F59A780D}" type="pres">
      <dgm:prSet presAssocID="{3C60B61A-391F-4E75-A99B-AF81B2D6B96C}" presName="bullet4c" presStyleLbl="node1" presStyleIdx="2" presStyleCnt="4"/>
      <dgm:spPr>
        <a:xfrm>
          <a:off x="3896240" y="2091331"/>
          <a:ext cx="440770" cy="440770"/>
        </a:xfrm>
        <a:prstGeom prst="ellipse">
          <a:avLst/>
        </a:prstGeom>
        <a:gradFill rotWithShape="0">
          <a:gsLst>
            <a:gs pos="0">
              <a:srgbClr val="C0504D">
                <a:hueOff val="3121013"/>
                <a:satOff val="-3893"/>
                <a:lumOff val="915"/>
                <a:alphaOff val="0"/>
                <a:shade val="51000"/>
                <a:satMod val="130000"/>
              </a:srgbClr>
            </a:gs>
            <a:gs pos="80000">
              <a:srgbClr val="C0504D">
                <a:hueOff val="3121013"/>
                <a:satOff val="-3893"/>
                <a:lumOff val="915"/>
                <a:alphaOff val="0"/>
                <a:shade val="93000"/>
                <a:satMod val="130000"/>
              </a:srgbClr>
            </a:gs>
            <a:gs pos="100000">
              <a:srgbClr val="C0504D">
                <a:hueOff val="3121013"/>
                <a:satOff val="-3893"/>
                <a:lumOff val="9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/>
        </a:p>
      </dgm:t>
    </dgm:pt>
    <dgm:pt modelId="{364D9AEC-FE90-4A35-AA7B-CD13F0EB1B38}" type="pres">
      <dgm:prSet presAssocID="{3C60B61A-391F-4E75-A99B-AF81B2D6B96C}" presName="textBox4c" presStyleLbl="revTx" presStyleIdx="2" presStyleCnt="4" custScaleX="126984" custLinFactNeighborX="-3968" custLinFactNeighborY="126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380C58-157D-4793-9502-B7615130307D}" type="pres">
      <dgm:prSet presAssocID="{F6141F64-FB30-4738-B594-BCA0A132E818}" presName="bullet4d" presStyleLbl="node1" presStyleIdx="3" presStyleCnt="4"/>
      <dgm:spPr>
        <a:xfrm>
          <a:off x="5775750" y="1501905"/>
          <a:ext cx="590465" cy="590465"/>
        </a:xfrm>
        <a:prstGeom prst="ellipse">
          <a:avLst/>
        </a:prstGeom>
        <a:gradFill rotWithShape="0">
          <a:gsLst>
            <a:gs pos="0">
              <a:srgbClr val="C0504D">
                <a:hueOff val="4681519"/>
                <a:satOff val="-5839"/>
                <a:lumOff val="1373"/>
                <a:alphaOff val="0"/>
                <a:shade val="51000"/>
                <a:satMod val="130000"/>
              </a:srgbClr>
            </a:gs>
            <a:gs pos="80000">
              <a:srgbClr val="C0504D">
                <a:hueOff val="4681519"/>
                <a:satOff val="-5839"/>
                <a:lumOff val="1373"/>
                <a:alphaOff val="0"/>
                <a:shade val="93000"/>
                <a:satMod val="130000"/>
              </a:srgbClr>
            </a:gs>
            <a:gs pos="100000">
              <a:srgbClr val="C0504D">
                <a:hueOff val="4681519"/>
                <a:satOff val="-5839"/>
                <a:lumOff val="137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/>
        </a:p>
      </dgm:t>
    </dgm:pt>
    <dgm:pt modelId="{37C65800-B154-4414-897B-7A6E561FDEE5}" type="pres">
      <dgm:prSet presAssocID="{F6141F64-FB30-4738-B594-BCA0A132E818}" presName="textBox4d" presStyleLbl="revTx" presStyleIdx="3" presStyleCnt="4" custScaleX="180024" custScaleY="103688" custLinFactNeighborX="39339" custLinFactNeighborY="-2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97865F-612A-408F-A914-512C9333C5D1}" srcId="{2B4383B3-8596-4EFE-B380-4E60D6803479}" destId="{19928C61-1916-48A6-818C-E49D2C96B029}" srcOrd="0" destOrd="0" parTransId="{3960248D-23D0-4F32-979D-D897C6ED576F}" sibTransId="{F1E81A32-F05F-4CD1-B91D-7F03F3528576}"/>
    <dgm:cxn modelId="{8FAC35B1-1670-4C9A-B379-49F38D280D8B}" srcId="{2B4383B3-8596-4EFE-B380-4E60D6803479}" destId="{F6141F64-FB30-4738-B594-BCA0A132E818}" srcOrd="3" destOrd="0" parTransId="{DF453147-A97F-4785-B22A-86FEF6D3215C}" sibTransId="{7F7E1764-3167-4944-96C8-FC1EA01DC496}"/>
    <dgm:cxn modelId="{0B4099EE-4EB9-4907-B3C9-B55483395FFA}" srcId="{2B4383B3-8596-4EFE-B380-4E60D6803479}" destId="{3C60B61A-391F-4E75-A99B-AF81B2D6B96C}" srcOrd="2" destOrd="0" parTransId="{26B908CA-5BC6-4C69-A89D-94931E259D97}" sibTransId="{BE8D1A11-93D1-4A24-B768-18ADC636CBD7}"/>
    <dgm:cxn modelId="{A8EE1AA1-0C71-4D62-961C-1C59391D7CA6}" type="presOf" srcId="{5EF5F31F-28D6-4BF8-B0F8-99E8BA688E6F}" destId="{34CDE90C-5DBF-4258-8D7F-C8C1A09772E3}" srcOrd="0" destOrd="0" presId="urn:microsoft.com/office/officeart/2005/8/layout/arrow2"/>
    <dgm:cxn modelId="{DE02DFDA-46AB-45E7-B412-9B4A673DFC9C}" type="presOf" srcId="{2B4383B3-8596-4EFE-B380-4E60D6803479}" destId="{1EE1F48E-8744-4D32-96FA-628E8AF271A2}" srcOrd="0" destOrd="0" presId="urn:microsoft.com/office/officeart/2005/8/layout/arrow2"/>
    <dgm:cxn modelId="{A10C6D41-CD9A-4D7D-A083-1C0B6A378600}" type="presOf" srcId="{19928C61-1916-48A6-818C-E49D2C96B029}" destId="{19044354-081D-4C07-BABF-BBF2B33B468E}" srcOrd="0" destOrd="0" presId="urn:microsoft.com/office/officeart/2005/8/layout/arrow2"/>
    <dgm:cxn modelId="{DFCC830E-94E9-4B49-B3FD-FDDF92DE2FB8}" type="presOf" srcId="{F6141F64-FB30-4738-B594-BCA0A132E818}" destId="{37C65800-B154-4414-897B-7A6E561FDEE5}" srcOrd="0" destOrd="0" presId="urn:microsoft.com/office/officeart/2005/8/layout/arrow2"/>
    <dgm:cxn modelId="{865AA85A-A632-40DF-B2C2-E9C690A43EEA}" srcId="{2B4383B3-8596-4EFE-B380-4E60D6803479}" destId="{5EF5F31F-28D6-4BF8-B0F8-99E8BA688E6F}" srcOrd="1" destOrd="0" parTransId="{1A2BC143-6DC2-4F24-892E-D2BC2C710EC2}" sibTransId="{33AA1C76-8873-46C5-80CA-7D57248A466E}"/>
    <dgm:cxn modelId="{DAB5A612-72A5-439A-90C0-74C45B357A39}" type="presOf" srcId="{3C60B61A-391F-4E75-A99B-AF81B2D6B96C}" destId="{364D9AEC-FE90-4A35-AA7B-CD13F0EB1B38}" srcOrd="0" destOrd="0" presId="urn:microsoft.com/office/officeart/2005/8/layout/arrow2"/>
    <dgm:cxn modelId="{0CF12A07-BA8E-428F-A751-CED80CFA2A76}" type="presParOf" srcId="{1EE1F48E-8744-4D32-96FA-628E8AF271A2}" destId="{935F9ACF-11F9-45C8-B9D0-3EF9B52C9C79}" srcOrd="0" destOrd="0" presId="urn:microsoft.com/office/officeart/2005/8/layout/arrow2"/>
    <dgm:cxn modelId="{8CFA34FF-8B7D-4FCD-80C6-ACF952BB1F93}" type="presParOf" srcId="{1EE1F48E-8744-4D32-96FA-628E8AF271A2}" destId="{1C341E1F-660E-4758-AA56-BD2F2A6FCE41}" srcOrd="1" destOrd="0" presId="urn:microsoft.com/office/officeart/2005/8/layout/arrow2"/>
    <dgm:cxn modelId="{1936B704-A78F-43BF-A05A-1A18EFAF64FA}" type="presParOf" srcId="{1C341E1F-660E-4758-AA56-BD2F2A6FCE41}" destId="{0CE78C2D-6EDB-4EFB-B556-BBB145C1DF26}" srcOrd="0" destOrd="0" presId="urn:microsoft.com/office/officeart/2005/8/layout/arrow2"/>
    <dgm:cxn modelId="{BB3D7D50-5617-4ED3-ACBA-76F1CCADD90F}" type="presParOf" srcId="{1C341E1F-660E-4758-AA56-BD2F2A6FCE41}" destId="{19044354-081D-4C07-BABF-BBF2B33B468E}" srcOrd="1" destOrd="0" presId="urn:microsoft.com/office/officeart/2005/8/layout/arrow2"/>
    <dgm:cxn modelId="{8C95AD1B-1A86-43FB-81CC-39D12D2CBBDA}" type="presParOf" srcId="{1C341E1F-660E-4758-AA56-BD2F2A6FCE41}" destId="{0666D0D0-CA1E-4D3D-AEFD-906F24A347E1}" srcOrd="2" destOrd="0" presId="urn:microsoft.com/office/officeart/2005/8/layout/arrow2"/>
    <dgm:cxn modelId="{034AC956-F979-41AF-AEDA-466B318A4C09}" type="presParOf" srcId="{1C341E1F-660E-4758-AA56-BD2F2A6FCE41}" destId="{34CDE90C-5DBF-4258-8D7F-C8C1A09772E3}" srcOrd="3" destOrd="0" presId="urn:microsoft.com/office/officeart/2005/8/layout/arrow2"/>
    <dgm:cxn modelId="{5DD5970A-37A9-460F-8952-5FB3811D9765}" type="presParOf" srcId="{1C341E1F-660E-4758-AA56-BD2F2A6FCE41}" destId="{6EB8B0B8-486F-4523-83C1-3CC6F59A780D}" srcOrd="4" destOrd="0" presId="urn:microsoft.com/office/officeart/2005/8/layout/arrow2"/>
    <dgm:cxn modelId="{715D8EE2-479B-4852-9DD5-901B1C7B113D}" type="presParOf" srcId="{1C341E1F-660E-4758-AA56-BD2F2A6FCE41}" destId="{364D9AEC-FE90-4A35-AA7B-CD13F0EB1B38}" srcOrd="5" destOrd="0" presId="urn:microsoft.com/office/officeart/2005/8/layout/arrow2"/>
    <dgm:cxn modelId="{AEDF1E16-D432-472A-BEFA-9922ABFC8B53}" type="presParOf" srcId="{1C341E1F-660E-4758-AA56-BD2F2A6FCE41}" destId="{47380C58-157D-4793-9502-B7615130307D}" srcOrd="6" destOrd="0" presId="urn:microsoft.com/office/officeart/2005/8/layout/arrow2"/>
    <dgm:cxn modelId="{E5CA014B-A71D-4FDE-A72F-BE48A43B82CA}" type="presParOf" srcId="{1C341E1F-660E-4758-AA56-BD2F2A6FCE41}" destId="{37C65800-B154-4414-897B-7A6E561FDEE5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F9ACF-11F9-45C8-B9D0-3EF9B52C9C79}">
      <dsp:nvSpPr>
        <dsp:cNvPr id="0" name=""/>
        <dsp:cNvSpPr/>
      </dsp:nvSpPr>
      <dsp:spPr>
        <a:xfrm>
          <a:off x="561753" y="-424990"/>
          <a:ext cx="6799849" cy="5099887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rgbClr val="C0504D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CE78C2D-6EDB-4EFB-B556-BBB145C1DF26}">
      <dsp:nvSpPr>
        <dsp:cNvPr id="0" name=""/>
        <dsp:cNvSpPr/>
      </dsp:nvSpPr>
      <dsp:spPr>
        <a:xfrm>
          <a:off x="1320018" y="2918269"/>
          <a:ext cx="156396" cy="156396"/>
        </a:xfrm>
        <a:prstGeom prst="ellipse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044354-081D-4C07-BABF-BBF2B33B468E}">
      <dsp:nvSpPr>
        <dsp:cNvPr id="0" name=""/>
        <dsp:cNvSpPr/>
      </dsp:nvSpPr>
      <dsp:spPr>
        <a:xfrm>
          <a:off x="308867" y="2970573"/>
          <a:ext cx="1752091" cy="1518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871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rPr>
            <a:t>T2DM (Strong) 45-90%, has 4-fold higher risk for AD </a:t>
          </a:r>
          <a:endParaRPr lang="en-US" sz="2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/>
            <a:ea typeface="+mn-ea"/>
            <a:cs typeface="+mn-cs"/>
          </a:endParaRPr>
        </a:p>
      </dsp:txBody>
      <dsp:txXfrm>
        <a:off x="308867" y="2970573"/>
        <a:ext cx="1752091" cy="1518622"/>
      </dsp:txXfrm>
    </dsp:sp>
    <dsp:sp modelId="{0666D0D0-CA1E-4D3D-AEFD-906F24A347E1}">
      <dsp:nvSpPr>
        <dsp:cNvPr id="0" name=""/>
        <dsp:cNvSpPr/>
      </dsp:nvSpPr>
      <dsp:spPr>
        <a:xfrm>
          <a:off x="2336514" y="2171701"/>
          <a:ext cx="271993" cy="271993"/>
        </a:xfrm>
        <a:prstGeom prst="ellipse">
          <a:avLst/>
        </a:prstGeom>
        <a:gradFill rotWithShape="0">
          <a:gsLst>
            <a:gs pos="0">
              <a:srgbClr val="C0504D">
                <a:hueOff val="1560506"/>
                <a:satOff val="-1946"/>
                <a:lumOff val="458"/>
                <a:alphaOff val="0"/>
                <a:shade val="51000"/>
                <a:satMod val="130000"/>
              </a:srgbClr>
            </a:gs>
            <a:gs pos="80000">
              <a:srgbClr val="C0504D">
                <a:hueOff val="1560506"/>
                <a:satOff val="-1946"/>
                <a:lumOff val="458"/>
                <a:alphaOff val="0"/>
                <a:shade val="93000"/>
                <a:satMod val="130000"/>
              </a:srgbClr>
            </a:gs>
            <a:gs pos="100000">
              <a:srgbClr val="C0504D">
                <a:hueOff val="1560506"/>
                <a:satOff val="-1946"/>
                <a:lumOff val="45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CDE90C-5DBF-4258-8D7F-C8C1A09772E3}">
      <dsp:nvSpPr>
        <dsp:cNvPr id="0" name=""/>
        <dsp:cNvSpPr/>
      </dsp:nvSpPr>
      <dsp:spPr>
        <a:xfrm>
          <a:off x="2076457" y="2636514"/>
          <a:ext cx="1622900" cy="1401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124" tIns="0" rIns="0" bIns="0" numCol="1" spcCol="1270" anchor="t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rPr>
            <a:t>Depression&amp; Oxidative Stress</a:t>
          </a:r>
          <a:endParaRPr lang="en-US" sz="2400" kern="1200" dirty="0">
            <a:solidFill>
              <a:srgbClr val="990033"/>
            </a:solidFill>
            <a:latin typeface="Calibri"/>
            <a:ea typeface="+mn-ea"/>
            <a:cs typeface="+mn-cs"/>
          </a:endParaRPr>
        </a:p>
      </dsp:txBody>
      <dsp:txXfrm>
        <a:off x="2076457" y="2636514"/>
        <a:ext cx="1622900" cy="1401030"/>
      </dsp:txXfrm>
    </dsp:sp>
    <dsp:sp modelId="{6EB8B0B8-486F-4523-83C1-3CC6F59A780D}">
      <dsp:nvSpPr>
        <dsp:cNvPr id="0" name=""/>
        <dsp:cNvSpPr/>
      </dsp:nvSpPr>
      <dsp:spPr>
        <a:xfrm>
          <a:off x="3747483" y="1443268"/>
          <a:ext cx="360392" cy="360392"/>
        </a:xfrm>
        <a:prstGeom prst="ellipse">
          <a:avLst/>
        </a:prstGeom>
        <a:gradFill rotWithShape="0">
          <a:gsLst>
            <a:gs pos="0">
              <a:srgbClr val="C0504D">
                <a:hueOff val="3121013"/>
                <a:satOff val="-3893"/>
                <a:lumOff val="915"/>
                <a:alphaOff val="0"/>
                <a:shade val="51000"/>
                <a:satMod val="130000"/>
              </a:srgbClr>
            </a:gs>
            <a:gs pos="80000">
              <a:srgbClr val="C0504D">
                <a:hueOff val="3121013"/>
                <a:satOff val="-3893"/>
                <a:lumOff val="915"/>
                <a:alphaOff val="0"/>
                <a:shade val="93000"/>
                <a:satMod val="130000"/>
              </a:srgbClr>
            </a:gs>
            <a:gs pos="100000">
              <a:srgbClr val="C0504D">
                <a:hueOff val="3121013"/>
                <a:satOff val="-3893"/>
                <a:lumOff val="9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4D9AEC-FE90-4A35-AA7B-CD13F0EB1B38}">
      <dsp:nvSpPr>
        <dsp:cNvPr id="0" name=""/>
        <dsp:cNvSpPr/>
      </dsp:nvSpPr>
      <dsp:spPr>
        <a:xfrm>
          <a:off x="3678356" y="1623464"/>
          <a:ext cx="1813291" cy="2626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964" tIns="0" rIns="0" bIns="0" numCol="1" spcCol="1270" anchor="t" anchorCtr="0">
          <a:noAutofit/>
        </a:bodyPr>
        <a:lstStyle/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rPr>
            <a:t>Obesity, High Cholesterol &amp;Blood Pressure </a:t>
          </a:r>
          <a:endParaRPr lang="en-US" sz="26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3678356" y="1623464"/>
        <a:ext cx="1813291" cy="2626441"/>
      </dsp:txXfrm>
    </dsp:sp>
    <dsp:sp modelId="{47380C58-157D-4793-9502-B7615130307D}">
      <dsp:nvSpPr>
        <dsp:cNvPr id="0" name=""/>
        <dsp:cNvSpPr/>
      </dsp:nvSpPr>
      <dsp:spPr>
        <a:xfrm>
          <a:off x="5284249" y="961328"/>
          <a:ext cx="482789" cy="482789"/>
        </a:xfrm>
        <a:prstGeom prst="ellipse">
          <a:avLst/>
        </a:prstGeom>
        <a:gradFill rotWithShape="0">
          <a:gsLst>
            <a:gs pos="0">
              <a:srgbClr val="C0504D">
                <a:hueOff val="4681519"/>
                <a:satOff val="-5839"/>
                <a:lumOff val="1373"/>
                <a:alphaOff val="0"/>
                <a:shade val="51000"/>
                <a:satMod val="130000"/>
              </a:srgbClr>
            </a:gs>
            <a:gs pos="80000">
              <a:srgbClr val="C0504D">
                <a:hueOff val="4681519"/>
                <a:satOff val="-5839"/>
                <a:lumOff val="1373"/>
                <a:alphaOff val="0"/>
                <a:shade val="93000"/>
                <a:satMod val="130000"/>
              </a:srgbClr>
            </a:gs>
            <a:gs pos="100000">
              <a:srgbClr val="C0504D">
                <a:hueOff val="4681519"/>
                <a:satOff val="-5839"/>
                <a:lumOff val="137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C65800-B154-4414-897B-7A6E561FDEE5}">
      <dsp:nvSpPr>
        <dsp:cNvPr id="0" name=""/>
        <dsp:cNvSpPr/>
      </dsp:nvSpPr>
      <dsp:spPr>
        <a:xfrm>
          <a:off x="5516033" y="1138823"/>
          <a:ext cx="2570685" cy="3159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5820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rPr>
            <a:t>Inflammation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n-ea"/>
              <a:cs typeface="Times New Roman" pitchFamily="18" charset="0"/>
            </a:rPr>
            <a:t>Chronic neuro-inflammation, microglia activation &amp; cytokines production</a:t>
          </a:r>
          <a:endParaRPr lang="en-US" sz="2800" b="1" kern="1200" dirty="0">
            <a:solidFill>
              <a:srgbClr val="99003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5516033" y="1138823"/>
        <a:ext cx="2570685" cy="31595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644D6BC-F811-4B61-8F91-B34D1812DF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80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0BFA3E4-AB77-4C43-B7E5-4863F7AA491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3891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BF2F4D4-F317-42A7-9677-3261D0C934A7}" type="slidenum">
              <a:rPr lang="de-DE" sz="1200" smtClean="0"/>
              <a:pPr eaLnBrk="1" hangingPunct="1"/>
              <a:t>1</a:t>
            </a:fld>
            <a:endParaRPr lang="de-DE" sz="1200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 anchor="b"/>
          <a:lstStyle>
            <a:lvl1pPr defTabSz="94773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82B5998E-E39E-4EFC-B2F7-99DA5DA214F7}" type="slidenum">
              <a:rPr lang="en-GB" sz="1300"/>
              <a:pPr algn="r" eaLnBrk="1" hangingPunct="1"/>
              <a:t>1</a:t>
            </a:fld>
            <a:endParaRPr lang="en-GB" sz="13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/>
          <a:lstStyle/>
          <a:p>
            <a:pPr eaLnBrk="1" hangingPunct="1"/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2295872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/>
              <a:pPr eaLnBrk="1" hangingPunct="1"/>
              <a:t>2</a:t>
            </a:fld>
            <a:endParaRPr lang="de-DE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028206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3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314216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4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693234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5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421354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6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49422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7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654737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8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912346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9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382141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10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61405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11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80506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12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746623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13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014474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14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354077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15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0315283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16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1393856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17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464633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18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1263931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19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649091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20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44026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21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4536372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22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509364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23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4984207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24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2704003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25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7589863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26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15188831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27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42607864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28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18854114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/>
              <a:pPr eaLnBrk="1" hangingPunct="1"/>
              <a:t>29</a:t>
            </a:fld>
            <a:endParaRPr lang="de-DE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11549816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30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735576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31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3835863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32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7607668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33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0933607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/>
              <a:pPr eaLnBrk="1" hangingPunct="1"/>
              <a:t>34</a:t>
            </a:fld>
            <a:endParaRPr lang="de-DE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12939385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35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9756223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/>
              <a:pPr eaLnBrk="1" hangingPunct="1"/>
              <a:t>36</a:t>
            </a:fld>
            <a:endParaRPr lang="de-DE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0403883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/>
              <a:pPr eaLnBrk="1" hangingPunct="1"/>
              <a:t>37</a:t>
            </a:fld>
            <a:endParaRPr lang="de-DE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3380849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/>
              <a:pPr eaLnBrk="1" hangingPunct="1"/>
              <a:t>38</a:t>
            </a:fld>
            <a:endParaRPr lang="de-DE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32059001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39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24480062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/>
              <a:pPr eaLnBrk="1" hangingPunct="1"/>
              <a:t>40</a:t>
            </a:fld>
            <a:endParaRPr lang="de-DE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16591885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/>
              <a:pPr eaLnBrk="1" hangingPunct="1"/>
              <a:t>41</a:t>
            </a:fld>
            <a:endParaRPr lang="de-DE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16921010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/>
              <a:pPr eaLnBrk="1" hangingPunct="1"/>
              <a:t>42</a:t>
            </a:fld>
            <a:endParaRPr lang="de-DE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13746232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52B01E-EFF0-481C-9844-EA7C8B8FC1F1}" type="slidenum">
              <a:rPr lang="de-DE" sz="1200" smtClean="0">
                <a:solidFill>
                  <a:srgbClr val="000000"/>
                </a:solidFill>
              </a:rPr>
              <a:pPr eaLnBrk="1" hangingPunct="1"/>
              <a:t>43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N" noProof="1" smtClean="0"/>
          </a:p>
        </p:txBody>
      </p:sp>
    </p:spTree>
    <p:extLst>
      <p:ext uri="{BB962C8B-B14F-4D97-AF65-F5344CB8AC3E}">
        <p14:creationId xmlns:p14="http://schemas.microsoft.com/office/powerpoint/2010/main" val="932611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03288" y="4535488"/>
            <a:ext cx="7485062" cy="1081087"/>
          </a:xfrm>
        </p:spPr>
        <p:txBody>
          <a:bodyPr anchor="b"/>
          <a:lstStyle>
            <a:lvl1pPr>
              <a:lnSpc>
                <a:spcPct val="110000"/>
              </a:lnSpc>
              <a:defRPr sz="26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03288" y="5605463"/>
            <a:ext cx="7510462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54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8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95275" y="1624013"/>
            <a:ext cx="4186238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3913" y="1624013"/>
            <a:ext cx="4186237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9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57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002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20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8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51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9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9725" y="1001713"/>
            <a:ext cx="2130425" cy="49355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5275" y="1001713"/>
            <a:ext cx="6242050" cy="49355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7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060450"/>
            <a:ext cx="85248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114300"/>
            <a:ext cx="85201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sz="1000"/>
              <a:t>Page </a:t>
            </a:r>
            <a:r>
              <a:rPr lang="de-DE" sz="1000">
                <a:sym typeface="Wingdings" pitchFamily="2" charset="2"/>
              </a:rPr>
              <a:t></a:t>
            </a:r>
            <a:r>
              <a:rPr lang="de-DE" sz="1000"/>
              <a:t> </a:t>
            </a:r>
            <a:fld id="{EF3EEE82-40A1-437D-A74F-41446884EE92}" type="slidenum">
              <a:rPr lang="de-DE" sz="1000"/>
              <a:pPr/>
              <a:t>‹#›</a:t>
            </a:fld>
            <a:endParaRPr lang="de-DE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jp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9"/>
          <p:cNvSpPr>
            <a:spLocks noGrp="1" noChangeArrowheads="1"/>
          </p:cNvSpPr>
          <p:nvPr>
            <p:ph type="ctrTitle"/>
          </p:nvPr>
        </p:nvSpPr>
        <p:spPr>
          <a:xfrm>
            <a:off x="448468" y="2765426"/>
            <a:ext cx="8372475" cy="1081087"/>
          </a:xfrm>
        </p:spPr>
        <p:txBody>
          <a:bodyPr/>
          <a:lstStyle/>
          <a:p>
            <a:pPr algn="ctr" eaLnBrk="1" hangingPunct="1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Role of 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Nigella sativa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oil and antidiabetic drugs in modifying the brain insulin signaling in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streptozotocin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-induced diabetic rat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en-IN" sz="1800" noProof="1" smtClean="0"/>
          </a:p>
        </p:txBody>
      </p:sp>
      <p:sp>
        <p:nvSpPr>
          <p:cNvPr id="3075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765175" y="4224338"/>
            <a:ext cx="7510463" cy="2105025"/>
          </a:xfrm>
        </p:spPr>
        <p:txBody>
          <a:bodyPr/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Mahmoud Balbaa</a:t>
            </a:r>
          </a:p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Department of Biochemistry</a:t>
            </a:r>
          </a:p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Faculty of Science</a:t>
            </a:r>
          </a:p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Alexandria University</a:t>
            </a:r>
          </a:p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Egypt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IN" noProof="1" smtClean="0">
              <a:solidFill>
                <a:srgbClr val="0070C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9143999" cy="1491957"/>
            <a:chOff x="1" y="0"/>
            <a:chExt cx="9143999" cy="1491957"/>
          </a:xfrm>
        </p:grpSpPr>
        <p:pic>
          <p:nvPicPr>
            <p:cNvPr id="307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0"/>
              <a:ext cx="3488040" cy="1491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IN" noProof="1"/>
              <a:t/>
            </a:r>
            <a:br>
              <a:rPr lang="en-IN" noProof="1"/>
            </a:br>
            <a:endParaRPr lang="en-IN" noProof="1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2" y="1165977"/>
            <a:ext cx="2725148" cy="4346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784" y="1111132"/>
            <a:ext cx="2286000" cy="41738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998" y="820739"/>
            <a:ext cx="2194560" cy="42141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1356" y="2899313"/>
            <a:ext cx="731583" cy="5974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145" y="2741929"/>
            <a:ext cx="731583" cy="597460"/>
          </a:xfrm>
          <a:prstGeom prst="rect">
            <a:avLst/>
          </a:prstGeom>
        </p:spPr>
      </p:pic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95275" y="926264"/>
            <a:ext cx="8510588" cy="5010986"/>
          </a:xfrm>
        </p:spPr>
        <p:txBody>
          <a:bodyPr/>
          <a:lstStyle/>
          <a:p>
            <a:pPr eaLnBrk="1" hangingPunct="1"/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7928" y="-106166"/>
            <a:ext cx="4114800" cy="145307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IN" sz="3600" noProof="1"/>
              <a:t>Type 2 Diabetes Mellitus</a:t>
            </a:r>
            <a:endParaRPr lang="en-IN" sz="3600" noProof="1" smtClean="0"/>
          </a:p>
        </p:txBody>
      </p:sp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sz="3000" b="1" noProof="1"/>
              <a:t>Disease that generally develops over a period of years.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sz="3000" b="1" noProof="1"/>
              <a:t>Accounts for about 90-95% of all diagnosed </a:t>
            </a:r>
            <a:br>
              <a:rPr lang="en-US" sz="3000" b="1" noProof="1"/>
            </a:br>
            <a:r>
              <a:rPr lang="en-US" sz="3000" b="1" noProof="1"/>
              <a:t>cases of diabetes. 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sz="3000" b="1" noProof="1"/>
              <a:t> It usually begins as insulin resistance and cells do not use insulin properly. 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r>
              <a:rPr lang="en-US" sz="3000" b="1" noProof="1"/>
              <a:t>The pancreas gradually loses its ability to produce insulin.</a:t>
            </a:r>
          </a:p>
          <a:p>
            <a:pPr eaLnBrk="1" hangingPunct="1"/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64853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71463" y="101600"/>
            <a:ext cx="8529637" cy="698500"/>
          </a:xfrm>
        </p:spPr>
        <p:txBody>
          <a:bodyPr/>
          <a:lstStyle/>
          <a:p>
            <a:pPr algn="ctr" eaLnBrk="1" hangingPunct="1"/>
            <a:r>
              <a:rPr lang="en-IN" sz="3200" noProof="1"/>
              <a:t>Insulin signaling </a:t>
            </a:r>
            <a:r>
              <a:rPr lang="en-IN" sz="3200" noProof="1" smtClean="0"/>
              <a:t>pathway</a:t>
            </a:r>
            <a:br>
              <a:rPr lang="en-IN" sz="3200" noProof="1" smtClean="0"/>
            </a:br>
            <a:r>
              <a:rPr lang="en-IN" sz="1800" noProof="1" smtClean="0"/>
              <a:t>(Kumar </a:t>
            </a:r>
            <a:r>
              <a:rPr lang="en-IN" sz="1800" i="1" noProof="1" smtClean="0"/>
              <a:t>et al</a:t>
            </a:r>
            <a:r>
              <a:rPr lang="en-IN" sz="1800" noProof="1" smtClean="0"/>
              <a:t>., Protein &amp; Cell, 2012, </a:t>
            </a:r>
            <a:r>
              <a:rPr lang="en-US" sz="1800" dirty="0" smtClean="0"/>
              <a:t>3: 726</a:t>
            </a:r>
            <a:r>
              <a:rPr lang="en-IN" sz="1800" noProof="1" smtClean="0"/>
              <a:t>)</a:t>
            </a:r>
            <a:r>
              <a:rPr lang="en-IN" noProof="1"/>
              <a:t/>
            </a:r>
            <a:br>
              <a:rPr lang="en-IN" noProof="1"/>
            </a:br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16" y="1173657"/>
            <a:ext cx="7966516" cy="432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217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8520113" cy="647700"/>
          </a:xfrm>
        </p:spPr>
        <p:txBody>
          <a:bodyPr/>
          <a:lstStyle/>
          <a:p>
            <a:pPr algn="ctr" eaLnBrk="1" hangingPunct="1"/>
            <a:r>
              <a:rPr lang="en-IN" sz="3600" noProof="1" smtClean="0"/>
              <a:t>Risk Factors from T2DM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111541612"/>
              </p:ext>
            </p:extLst>
          </p:nvPr>
        </p:nvGraphicFramePr>
        <p:xfrm>
          <a:off x="776288" y="880267"/>
          <a:ext cx="8086725" cy="4249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040176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US" sz="2800" noProof="1"/>
              <a:t>AD Biomarkers (Aβ plaques </a:t>
            </a:r>
            <a:r>
              <a:rPr lang="en-US" sz="2800" noProof="1" smtClean="0"/>
              <a:t>formation)</a:t>
            </a:r>
            <a:endParaRPr lang="en-IN" sz="2800" noProof="1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" y="1144829"/>
            <a:ext cx="4252098" cy="1463040"/>
          </a:xfrm>
          <a:prstGeom prst="rect">
            <a:avLst/>
          </a:prstGeom>
        </p:spPr>
      </p:pic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10" name="Picture 5" descr="pptapp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" y="2692248"/>
            <a:ext cx="4436248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pptapp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" y="4246729"/>
            <a:ext cx="4346872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5119280" y="1220379"/>
            <a:ext cx="3276600" cy="44805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  <a:ex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Beta-amyloid Plaques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Amyloid precursor protein (APP) is the precursor to amyloid plaque.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APP sticks through the    neuron 	membrane.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Enzymes cut the APP into fragments including beta-amyloid.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Beta-amyloid fragments come together to form plaques.</a:t>
            </a:r>
          </a:p>
        </p:txBody>
      </p:sp>
    </p:spTree>
    <p:extLst>
      <p:ext uri="{BB962C8B-B14F-4D97-AF65-F5344CB8AC3E}">
        <p14:creationId xmlns:p14="http://schemas.microsoft.com/office/powerpoint/2010/main" val="1869773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IN" sz="2800" noProof="1"/>
              <a:t>AD </a:t>
            </a:r>
            <a:r>
              <a:rPr lang="en-IN" sz="2800" noProof="1" smtClean="0"/>
              <a:t>Biomarkers</a:t>
            </a:r>
            <a:r>
              <a:rPr lang="en-IN" noProof="1"/>
              <a:t/>
            </a:r>
            <a:br>
              <a:rPr lang="en-IN" noProof="1"/>
            </a:br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None/>
            </a:pPr>
            <a:r>
              <a:rPr lang="en-IN" sz="4800" b="1" noProof="1" smtClean="0">
                <a:solidFill>
                  <a:schemeClr val="accent5">
                    <a:lumMod val="50000"/>
                  </a:schemeClr>
                </a:solidFill>
              </a:rPr>
              <a:t>p-tau-formation</a:t>
            </a:r>
          </a:p>
          <a:p>
            <a:pPr marL="0" indent="0" algn="just" eaLnBrk="1" hangingPunct="1">
              <a:buNone/>
            </a:pPr>
            <a:r>
              <a:rPr lang="en-US" sz="4800" noProof="1" smtClean="0"/>
              <a:t>The </a:t>
            </a:r>
            <a:r>
              <a:rPr lang="en-US" sz="4800" noProof="1"/>
              <a:t>change of tau </a:t>
            </a:r>
            <a:r>
              <a:rPr lang="en-US" sz="4800" noProof="1" smtClean="0"/>
              <a:t>causes </a:t>
            </a:r>
            <a:r>
              <a:rPr lang="en-US" sz="4800" noProof="1"/>
              <a:t>microtubules to </a:t>
            </a:r>
            <a:r>
              <a:rPr lang="en-US" sz="4800" noProof="1" smtClean="0"/>
              <a:t>collapse  </a:t>
            </a:r>
            <a:r>
              <a:rPr lang="en-US" sz="4800" noProof="1"/>
              <a:t>and tau proteins clump </a:t>
            </a:r>
            <a:r>
              <a:rPr lang="en-US" sz="4800" noProof="1" smtClean="0"/>
              <a:t>together  </a:t>
            </a:r>
            <a:r>
              <a:rPr lang="en-US" sz="4800" noProof="1"/>
              <a:t>to form neurofibrillary tangles.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25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IN" noProof="1"/>
              <a:t> </a:t>
            </a:r>
            <a:r>
              <a:rPr lang="en-IN" sz="3600" noProof="1"/>
              <a:t>The Therapeutic approach</a:t>
            </a:r>
            <a:r>
              <a:rPr lang="en-IN" noProof="1"/>
              <a:t/>
            </a:r>
            <a:br>
              <a:rPr lang="en-IN" noProof="1"/>
            </a:br>
            <a:endParaRPr lang="en-IN" noProof="1" smtClean="0"/>
          </a:p>
        </p:txBody>
      </p:sp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None/>
            </a:pPr>
            <a:r>
              <a:rPr lang="en-US" sz="4400" noProof="1" smtClean="0"/>
              <a:t>Recently, </a:t>
            </a:r>
            <a:r>
              <a:rPr lang="en-US" sz="4400" noProof="1"/>
              <a:t>several types of research have studied the efficacy of medicinal plants/herbs in the modulation of </a:t>
            </a:r>
            <a:r>
              <a:rPr lang="en-US" sz="4400" noProof="1" smtClean="0"/>
              <a:t>inflammation, oxidative </a:t>
            </a:r>
            <a:r>
              <a:rPr lang="en-US" sz="4400" noProof="1"/>
              <a:t>markers and alteration of lipid profile in T2DM. </a:t>
            </a:r>
            <a:endParaRPr lang="en-IN" sz="4400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8711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8" name="Picture 2" descr="Nsativa001Wie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6014" y="1138599"/>
            <a:ext cx="2779821" cy="429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s://encrypted-tbn0.gstatic.com/images?q=tbn:ANd9GcQo3kLgPWxG8XgJ7UXY5xYtc85uB9VKziApJ9xVEaZay05cMuR5&amp;reload=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2739" y="1190550"/>
            <a:ext cx="2779822" cy="429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5544" y="85851"/>
            <a:ext cx="6084335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83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IN" sz="4400" noProof="1" smtClean="0"/>
              <a:t>Biological Effect of NS</a:t>
            </a:r>
          </a:p>
        </p:txBody>
      </p:sp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just" eaLnBrk="1" hangingPunct="1">
              <a:buNone/>
            </a:pPr>
            <a:r>
              <a:rPr lang="en-US" sz="2800" noProof="1"/>
              <a:t>Extensive studies on NS have been carried out by various researchers and a wide spectrum of its pharmacological actions have been explored which may </a:t>
            </a:r>
            <a:r>
              <a:rPr lang="en-US" sz="2800" noProof="1" smtClean="0"/>
              <a:t>include: </a:t>
            </a:r>
            <a:endParaRPr lang="en-US" sz="2800" noProof="1"/>
          </a:p>
          <a:p>
            <a:pPr marL="0" indent="0" eaLnBrk="1" hangingPunct="1">
              <a:buNone/>
            </a:pPr>
            <a:r>
              <a:rPr lang="en-US" sz="2800" noProof="1"/>
              <a:t>          - </a:t>
            </a:r>
            <a:r>
              <a:rPr lang="en-US" sz="2800" noProof="1" smtClean="0"/>
              <a:t>anti-diabetic.</a:t>
            </a:r>
            <a:endParaRPr lang="en-US" sz="2800" noProof="1"/>
          </a:p>
          <a:p>
            <a:pPr marL="0" indent="0" eaLnBrk="1" hangingPunct="1">
              <a:buNone/>
            </a:pPr>
            <a:r>
              <a:rPr lang="en-US" sz="2800" noProof="1"/>
              <a:t>           -</a:t>
            </a:r>
            <a:r>
              <a:rPr lang="en-US" sz="2800" noProof="1" smtClean="0"/>
              <a:t>anticancer. </a:t>
            </a:r>
            <a:endParaRPr lang="en-US" sz="2800" noProof="1"/>
          </a:p>
          <a:p>
            <a:pPr marL="0" indent="0" eaLnBrk="1" hangingPunct="1">
              <a:buNone/>
            </a:pPr>
            <a:r>
              <a:rPr lang="en-US" sz="2800" noProof="1"/>
              <a:t>           - </a:t>
            </a:r>
            <a:r>
              <a:rPr lang="en-US" sz="2800" noProof="1" smtClean="0"/>
              <a:t>anti-inflammatory.</a:t>
            </a:r>
            <a:endParaRPr lang="en-US" sz="2800" noProof="1"/>
          </a:p>
          <a:p>
            <a:pPr marL="0" indent="0" eaLnBrk="1" hangingPunct="1">
              <a:buNone/>
            </a:pPr>
            <a:r>
              <a:rPr lang="en-US" sz="2800" noProof="1"/>
              <a:t>           - antioxidant properties.</a:t>
            </a:r>
          </a:p>
          <a:p>
            <a:pPr eaLnBrk="1" hangingPunct="1"/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4495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IN" sz="3600" noProof="1"/>
              <a:t>Experimental </a:t>
            </a:r>
            <a:r>
              <a:rPr lang="en-IN" sz="3600" noProof="1" smtClean="0"/>
              <a:t>Design</a:t>
            </a:r>
            <a:r>
              <a:rPr lang="en-IN" sz="3600" noProof="1"/>
              <a:t/>
            </a:r>
            <a:br>
              <a:rPr lang="en-IN" sz="3600" noProof="1"/>
            </a:br>
            <a:endParaRPr lang="en-IN" sz="3600" noProof="1" smtClean="0"/>
          </a:p>
        </p:txBody>
      </p:sp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ctr" rtl="1" eaLnBrk="1" hangingPunct="1">
              <a:spcAft>
                <a:spcPct val="0"/>
              </a:spcAft>
              <a:buNone/>
            </a:pPr>
            <a:r>
              <a:rPr lang="en-US" sz="5400" b="1" kern="12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Monotype Corsiva" pitchFamily="66" charset="0"/>
                <a:cs typeface="Arial" charset="0"/>
              </a:rPr>
              <a:t>180 male albino rats aging 8 to 10 weeks, weighing 110 to 150 gm </a:t>
            </a:r>
          </a:p>
          <a:p>
            <a:pPr marL="0" lvl="0" indent="0" algn="ctr" rtl="1" eaLnBrk="1" hangingPunct="1">
              <a:spcAft>
                <a:spcPct val="0"/>
              </a:spcAft>
              <a:buNone/>
            </a:pPr>
            <a:r>
              <a:rPr lang="en-US" sz="5400" b="1" kern="12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Monotype Corsiva" pitchFamily="66" charset="0"/>
                <a:cs typeface="Arial" charset="0"/>
              </a:rPr>
              <a:t>(8 rats/group) were divided into 17 groups</a:t>
            </a:r>
            <a:endParaRPr lang="en-IN" sz="5400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4496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IN" sz="4000" noProof="1" smtClean="0"/>
              <a:t>Experimental </a:t>
            </a:r>
            <a:r>
              <a:rPr lang="en-IN" sz="4000" noProof="1" smtClean="0"/>
              <a:t>Groups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199" y="922102"/>
            <a:ext cx="6126480" cy="4594861"/>
          </a:xfrm>
          <a:prstGeom prst="rect">
            <a:avLst/>
          </a:prstGeom>
        </p:spPr>
      </p:pic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143001" y="922101"/>
            <a:ext cx="6743700" cy="4696227"/>
          </a:xfrm>
        </p:spPr>
        <p:txBody>
          <a:bodyPr/>
          <a:lstStyle/>
          <a:p>
            <a:pPr eaLnBrk="1" hangingPunct="1"/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796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197643" y="-69741"/>
            <a:ext cx="8520113" cy="647700"/>
          </a:xfrm>
        </p:spPr>
        <p:txBody>
          <a:bodyPr/>
          <a:lstStyle/>
          <a:p>
            <a:pPr algn="ctr" eaLnBrk="1" hangingPunct="1"/>
            <a:r>
              <a:rPr lang="en-IN" noProof="1" smtClean="0"/>
              <a:t> </a:t>
            </a:r>
            <a:r>
              <a:rPr lang="en-IN" sz="4800" i="1" noProof="1" smtClean="0"/>
              <a:t>In Vivo</a:t>
            </a:r>
            <a:r>
              <a:rPr lang="en-IN" sz="4800" noProof="1" smtClean="0"/>
              <a:t> Study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162" y="729990"/>
            <a:ext cx="6543676" cy="4907758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45546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33362" y="88900"/>
            <a:ext cx="8520113" cy="647700"/>
          </a:xfrm>
        </p:spPr>
        <p:txBody>
          <a:bodyPr/>
          <a:lstStyle/>
          <a:p>
            <a:pPr algn="ctr" eaLnBrk="1" hangingPunct="1"/>
            <a:r>
              <a:rPr lang="en-IN" noProof="1" smtClean="0"/>
              <a:t> </a:t>
            </a:r>
            <a:r>
              <a:rPr lang="en-US" sz="4400" i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Routine Biochemical Analyses</a:t>
            </a:r>
            <a:r>
              <a:rPr lang="en-US" sz="2400" i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/>
            </a:r>
            <a:br>
              <a:rPr lang="en-US" sz="2400" i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endParaRPr lang="en-IN" noProof="1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010" y="929344"/>
            <a:ext cx="6217920" cy="466344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1368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298" y="138537"/>
            <a:ext cx="7315199" cy="54864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01644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781" y="0"/>
            <a:ext cx="7437119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20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57175" y="0"/>
            <a:ext cx="8520113" cy="647700"/>
          </a:xfrm>
        </p:spPr>
        <p:txBody>
          <a:bodyPr/>
          <a:lstStyle/>
          <a:p>
            <a:pPr algn="ctr" eaLnBrk="1" hangingPunct="1"/>
            <a:r>
              <a:rPr lang="en-US" sz="4400" i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Oxidant &amp; Antioxidant parameters</a:t>
            </a:r>
            <a:r>
              <a:rPr lang="en-US" sz="2400" i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/>
            </a:r>
            <a:br>
              <a:rPr lang="en-US" sz="2400" i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endParaRPr lang="en-IN" noProof="1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170" y="647700"/>
            <a:ext cx="6461759" cy="484632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4141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056" y="0"/>
            <a:ext cx="731519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5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185738" y="-90062"/>
            <a:ext cx="8558213" cy="639763"/>
          </a:xfrm>
        </p:spPr>
        <p:txBody>
          <a:bodyPr/>
          <a:lstStyle/>
          <a:p>
            <a:pPr algn="ctr" eaLnBrk="1" hangingPunct="1"/>
            <a:r>
              <a:rPr lang="en-US" sz="4400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AGEs and brain insulin resistance</a:t>
            </a:r>
            <a:r>
              <a:rPr lang="en-US" sz="2400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/>
            </a:r>
            <a:br>
              <a:rPr lang="en-US" sz="2400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004" y="615134"/>
            <a:ext cx="6583679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85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506" y="0"/>
            <a:ext cx="731519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86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944" y="-50953"/>
            <a:ext cx="7437119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16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669" y="-67201"/>
            <a:ext cx="731519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7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8"/>
          <p:cNvSpPr>
            <a:spLocks noGrp="1" noChangeArrowheads="1"/>
          </p:cNvSpPr>
          <p:nvPr>
            <p:ph type="title"/>
          </p:nvPr>
        </p:nvSpPr>
        <p:spPr>
          <a:xfrm>
            <a:off x="295275" y="14980"/>
            <a:ext cx="8520113" cy="647700"/>
          </a:xfrm>
        </p:spPr>
        <p:txBody>
          <a:bodyPr/>
          <a:lstStyle/>
          <a:p>
            <a:pPr algn="ctr" eaLnBrk="1" hangingPunct="1"/>
            <a:r>
              <a:rPr lang="en-US" sz="4800" i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Peripheral &amp; Central Inflammation</a:t>
            </a:r>
            <a:r>
              <a:rPr lang="en-US" sz="2400" i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/>
            </a:r>
            <a:br>
              <a:rPr lang="en-US" sz="2400" i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endParaRPr lang="en-IN" noProof="1" smtClean="0"/>
          </a:p>
        </p:txBody>
      </p:sp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None/>
            </a:pPr>
            <a:r>
              <a:rPr lang="en-US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Effect of  D-</a:t>
            </a:r>
            <a:r>
              <a:rPr lang="en-US" sz="1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IOMe</a:t>
            </a:r>
            <a:r>
              <a:rPr lang="en-US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-injection and NSO treatment on gene expression profile of brain inflammatory markers</a:t>
            </a:r>
          </a:p>
          <a:p>
            <a:pPr marL="0" indent="0" eaLnBrk="1" hangingPunct="1">
              <a:buNone/>
            </a:pPr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2131" y="1646403"/>
            <a:ext cx="548639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484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43" y="0"/>
            <a:ext cx="7559039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54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781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6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90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704" y="743479"/>
            <a:ext cx="7742591" cy="537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17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81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156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057" y="40488"/>
            <a:ext cx="7437119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10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331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09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943" y="0"/>
            <a:ext cx="7559039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42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218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75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81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56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81" y="-46021"/>
            <a:ext cx="8648139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21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618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70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069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9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82" y="-46021"/>
            <a:ext cx="8414405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46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081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82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081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122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210" y="752624"/>
            <a:ext cx="8815580" cy="535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9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2437" y="242887"/>
            <a:ext cx="8577263" cy="537544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v"/>
            </a:pPr>
            <a:r>
              <a:rPr lang="en-US" sz="2600" noProof="1"/>
              <a:t>The anti-inflammatory and antioxidant effects of NSO are more than that anti-diabetic drugs in the improvement of all markers.</a:t>
            </a:r>
          </a:p>
          <a:p>
            <a:pPr algn="just" eaLnBrk="1" hangingPunct="1">
              <a:buFont typeface="Wingdings" panose="05000000000000000000" pitchFamily="2" charset="2"/>
              <a:buChar char="v"/>
            </a:pPr>
            <a:r>
              <a:rPr lang="en-US" sz="2600" noProof="1"/>
              <a:t>NSO alone ameliorate the neuro-inflammation, brain insulin resistance and amyloidogenic pathways.</a:t>
            </a:r>
          </a:p>
          <a:p>
            <a:pPr algn="just" eaLnBrk="1" hangingPunct="1">
              <a:buFont typeface="Wingdings" panose="05000000000000000000" pitchFamily="2" charset="2"/>
              <a:buChar char="v"/>
            </a:pPr>
            <a:r>
              <a:rPr lang="en-US" sz="2600" noProof="1"/>
              <a:t>MT &amp; GI improve brain insulin signaling, exhibited antioxidant and anti-inflammatory effects, besides its glycemic control, also they displayed an anti-amyloidogenic and neuro-protection effect.</a:t>
            </a:r>
          </a:p>
          <a:p>
            <a:pPr algn="just" eaLnBrk="1" hangingPunct="1">
              <a:buFont typeface="Wingdings" panose="05000000000000000000" pitchFamily="2" charset="2"/>
              <a:buChar char="v"/>
            </a:pPr>
            <a:r>
              <a:rPr lang="en-US" sz="2600" noProof="1"/>
              <a:t>MT&amp;NSO considered a promising target as disease modifying therapy for the insulin resistance brain state in T2D.</a:t>
            </a:r>
          </a:p>
          <a:p>
            <a:pPr eaLnBrk="1" hangingPunct="1"/>
            <a:endParaRPr lang="en-IN" sz="2800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2025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781" y="0"/>
            <a:ext cx="7680959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1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12" y="2480682"/>
            <a:ext cx="7376799" cy="3657917"/>
          </a:xfrm>
          <a:prstGeom prst="rect">
            <a:avLst/>
          </a:prstGeom>
        </p:spPr>
      </p:pic>
      <p:sp>
        <p:nvSpPr>
          <p:cNvPr id="409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IN" noProof="1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" y="5618328"/>
            <a:ext cx="9143999" cy="1239671"/>
            <a:chOff x="1" y="-1"/>
            <a:chExt cx="9143999" cy="177747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" y="-1"/>
              <a:ext cx="3488040" cy="177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8041" y="0"/>
              <a:ext cx="5655959" cy="1491956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1394" y="0"/>
            <a:ext cx="3457894" cy="259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661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ECFAA"/>
      </a:accent5>
      <a:accent6>
        <a:srgbClr val="B5914F"/>
      </a:accent6>
      <a:hlink>
        <a:srgbClr val="C40505"/>
      </a:hlink>
      <a:folHlink>
        <a:srgbClr val="919191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3584</TotalTime>
  <Words>404</Words>
  <Application>Microsoft Office PowerPoint</Application>
  <PresentationFormat>On-screen Show (4:3)</PresentationFormat>
  <Paragraphs>94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Monotype Corsiva</vt:lpstr>
      <vt:lpstr>Times New Roman</vt:lpstr>
      <vt:lpstr>Wingdings</vt:lpstr>
      <vt:lpstr>Standarddesign</vt:lpstr>
      <vt:lpstr>Role of Nigella sativa oil and antidiabetic drugs in modifying the brain insulin signaling in streptozotocin-induced diabetic rats </vt:lpstr>
      <vt:lpstr> </vt:lpstr>
      <vt:lpstr>Type 2 Diabetes Mellitus</vt:lpstr>
      <vt:lpstr>Insulin signaling pathway (Kumar et al., Protein &amp; Cell, 2012, 3: 726) </vt:lpstr>
      <vt:lpstr>Risk Factors from T2DM</vt:lpstr>
      <vt:lpstr>AD Biomarkers (Aβ plaques formation)</vt:lpstr>
      <vt:lpstr>AD Biomarkers </vt:lpstr>
      <vt:lpstr> The Therapeutic approach </vt:lpstr>
      <vt:lpstr>PowerPoint Presentation</vt:lpstr>
      <vt:lpstr>Biological Effect of NS</vt:lpstr>
      <vt:lpstr>Experimental Design </vt:lpstr>
      <vt:lpstr>Experimental Groups</vt:lpstr>
      <vt:lpstr> In Vivo Study</vt:lpstr>
      <vt:lpstr> Routine Biochemical Analyses </vt:lpstr>
      <vt:lpstr>PowerPoint Presentation</vt:lpstr>
      <vt:lpstr>PowerPoint Presentation</vt:lpstr>
      <vt:lpstr>Oxidant &amp; Antioxidant parameters </vt:lpstr>
      <vt:lpstr>PowerPoint Presentation</vt:lpstr>
      <vt:lpstr>AGEs and brain insulin resistance </vt:lpstr>
      <vt:lpstr>PowerPoint Presentation</vt:lpstr>
      <vt:lpstr>PowerPoint Presentation</vt:lpstr>
      <vt:lpstr>PowerPoint Presentation</vt:lpstr>
      <vt:lpstr>Peripheral &amp; Central Inflammation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Xiang</dc:creator>
  <dc:description>PresentationLoad.com</dc:description>
  <cp:lastModifiedBy>Mahmoud Balbaa</cp:lastModifiedBy>
  <cp:revision>351</cp:revision>
  <dcterms:created xsi:type="dcterms:W3CDTF">2007-11-27T23:54:21Z</dcterms:created>
  <dcterms:modified xsi:type="dcterms:W3CDTF">2017-10-04T08:57:58Z</dcterms:modified>
</cp:coreProperties>
</file>