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74" r:id="rId3"/>
  </p:sldMasterIdLst>
  <p:notesMasterIdLst>
    <p:notesMasterId r:id="rId25"/>
  </p:notesMasterIdLst>
  <p:sldIdLst>
    <p:sldId id="259" r:id="rId4"/>
    <p:sldId id="306" r:id="rId5"/>
    <p:sldId id="322" r:id="rId6"/>
    <p:sldId id="301" r:id="rId7"/>
    <p:sldId id="295" r:id="rId8"/>
    <p:sldId id="320" r:id="rId9"/>
    <p:sldId id="298" r:id="rId10"/>
    <p:sldId id="323" r:id="rId11"/>
    <p:sldId id="302" r:id="rId12"/>
    <p:sldId id="297" r:id="rId13"/>
    <p:sldId id="310" r:id="rId14"/>
    <p:sldId id="311" r:id="rId15"/>
    <p:sldId id="304" r:id="rId16"/>
    <p:sldId id="321" r:id="rId17"/>
    <p:sldId id="283" r:id="rId18"/>
    <p:sldId id="303" r:id="rId19"/>
    <p:sldId id="309" r:id="rId20"/>
    <p:sldId id="312" r:id="rId21"/>
    <p:sldId id="316" r:id="rId22"/>
    <p:sldId id="317" r:id="rId23"/>
    <p:sldId id="307" r:id="rId2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00"/>
    <a:srgbClr val="003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80944" autoAdjust="0"/>
  </p:normalViewPr>
  <p:slideViewPr>
    <p:cSldViewPr>
      <p:cViewPr varScale="1">
        <p:scale>
          <a:sx n="55" d="100"/>
          <a:sy n="55" d="100"/>
        </p:scale>
        <p:origin x="-1598" y="-7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4" d="100"/>
          <a:sy n="44" d="100"/>
        </p:scale>
        <p:origin x="-2069" y="-6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perspective val="30"/>
    </c:view3D>
    <c:floor>
      <c:thickness val="0"/>
    </c:floor>
    <c:sideWall>
      <c:thickness val="0"/>
    </c:sideWall>
    <c:backWall>
      <c:thickness val="0"/>
    </c:backWall>
    <c:plotArea>
      <c:layout/>
      <c:pie3DChart>
        <c:varyColors val="1"/>
        <c:ser>
          <c:idx val="0"/>
          <c:order val="0"/>
          <c:tx>
            <c:strRef>
              <c:f>Sheet2!$A$38:$B$38</c:f>
              <c:strCache>
                <c:ptCount val="1"/>
                <c:pt idx="0">
                  <c:v>Total Boys &amp; Girls</c:v>
                </c:pt>
              </c:strCache>
            </c:strRef>
          </c:tx>
          <c:spPr>
            <a:scene3d>
              <a:camera prst="orthographicFront"/>
              <a:lightRig rig="threePt" dir="t"/>
            </a:scene3d>
            <a:sp3d prstMaterial="matte">
              <a:bevelT prst="relaxedInset"/>
              <a:bevelB/>
            </a:sp3d>
          </c:spPr>
          <c:dPt>
            <c:idx val="0"/>
            <c:bubble3D val="0"/>
            <c:spPr>
              <a:solidFill>
                <a:srgbClr val="FFFF00"/>
              </a:solidFill>
              <a:scene3d>
                <a:camera prst="orthographicFront"/>
                <a:lightRig rig="threePt" dir="t"/>
              </a:scene3d>
              <a:sp3d prstMaterial="matte">
                <a:bevelT prst="relaxedInset"/>
                <a:bevelB/>
              </a:sp3d>
            </c:spPr>
          </c:dPt>
          <c:dPt>
            <c:idx val="1"/>
            <c:bubble3D val="0"/>
            <c:spPr>
              <a:solidFill>
                <a:srgbClr val="00B050"/>
              </a:solidFill>
              <a:scene3d>
                <a:camera prst="orthographicFront"/>
                <a:lightRig rig="threePt" dir="t"/>
              </a:scene3d>
              <a:sp3d prstMaterial="matte">
                <a:bevelT prst="relaxedInset"/>
                <a:bevelB/>
              </a:sp3d>
            </c:spPr>
          </c:dPt>
          <c:dPt>
            <c:idx val="2"/>
            <c:bubble3D val="0"/>
            <c:spPr>
              <a:solidFill>
                <a:srgbClr val="00B0F0"/>
              </a:solidFill>
              <a:scene3d>
                <a:camera prst="orthographicFront"/>
                <a:lightRig rig="threePt" dir="t"/>
              </a:scene3d>
              <a:sp3d prstMaterial="matte">
                <a:bevelT prst="relaxedInset"/>
                <a:bevelB/>
              </a:sp3d>
            </c:spPr>
          </c:dPt>
          <c:dPt>
            <c:idx val="3"/>
            <c:bubble3D val="0"/>
            <c:spPr>
              <a:solidFill>
                <a:srgbClr val="C00000"/>
              </a:solidFill>
              <a:scene3d>
                <a:camera prst="orthographicFront"/>
                <a:lightRig rig="threePt" dir="t"/>
              </a:scene3d>
              <a:sp3d prstMaterial="matte">
                <a:bevelT prst="relaxedInset"/>
                <a:bevelB/>
              </a:sp3d>
            </c:spPr>
          </c:dPt>
          <c:dLbls>
            <c:dLbl>
              <c:idx val="0"/>
              <c:layout>
                <c:manualLayout>
                  <c:x val="-0.15627818729346796"/>
                  <c:y val="0.12980859816605955"/>
                </c:manualLayout>
              </c:layout>
              <c:tx>
                <c:rich>
                  <a:bodyPr/>
                  <a:lstStyle/>
                  <a:p>
                    <a:r>
                      <a:rPr lang="en-US" sz="1800" dirty="0" smtClean="0">
                        <a:solidFill>
                          <a:schemeClr val="tx1"/>
                        </a:solidFill>
                        <a:latin typeface="Arial" panose="020B0604020202020204" pitchFamily="34" charset="0"/>
                        <a:cs typeface="Arial" panose="020B0604020202020204" pitchFamily="34" charset="0"/>
                      </a:rPr>
                      <a:t>Underweight</a:t>
                    </a:r>
                    <a:r>
                      <a:rPr lang="en-US" sz="1800" dirty="0">
                        <a:solidFill>
                          <a:schemeClr val="tx1"/>
                        </a:solidFill>
                        <a:latin typeface="Arial" panose="020B0604020202020204" pitchFamily="34" charset="0"/>
                        <a:cs typeface="Arial" panose="020B0604020202020204" pitchFamily="34" charset="0"/>
                      </a:rPr>
                      <a:t>
</a:t>
                    </a:r>
                    <a:r>
                      <a:rPr lang="en-US" sz="1800" dirty="0" smtClean="0">
                        <a:solidFill>
                          <a:schemeClr val="tx1"/>
                        </a:solidFill>
                        <a:latin typeface="Arial" panose="020B0604020202020204" pitchFamily="34" charset="0"/>
                        <a:cs typeface="Arial" panose="020B0604020202020204" pitchFamily="34" charset="0"/>
                      </a:rPr>
                      <a:t>16.7%</a:t>
                    </a:r>
                    <a:endParaRPr lang="en-US" dirty="0"/>
                  </a:p>
                </c:rich>
              </c:tx>
              <c:showLegendKey val="0"/>
              <c:showVal val="0"/>
              <c:showCatName val="1"/>
              <c:showSerName val="0"/>
              <c:showPercent val="1"/>
              <c:showBubbleSize val="0"/>
            </c:dLbl>
            <c:dLbl>
              <c:idx val="1"/>
              <c:layout>
                <c:manualLayout>
                  <c:x val="-0.26524845323404805"/>
                  <c:y val="-0.2803475743592117"/>
                </c:manualLayout>
              </c:layout>
              <c:showLegendKey val="0"/>
              <c:showVal val="0"/>
              <c:showCatName val="1"/>
              <c:showSerName val="0"/>
              <c:showPercent val="1"/>
              <c:showBubbleSize val="0"/>
            </c:dLbl>
            <c:dLbl>
              <c:idx val="2"/>
              <c:layout>
                <c:manualLayout>
                  <c:x val="0.15842194545594449"/>
                  <c:y val="-0.18078758949880674"/>
                </c:manualLayout>
              </c:layout>
              <c:tx>
                <c:rich>
                  <a:bodyPr/>
                  <a:lstStyle/>
                  <a:p>
                    <a:r>
                      <a:rPr lang="en-US" sz="1800" dirty="0">
                        <a:solidFill>
                          <a:schemeClr val="tx1"/>
                        </a:solidFill>
                        <a:latin typeface="Arial" panose="020B0604020202020204" pitchFamily="34" charset="0"/>
                        <a:cs typeface="Arial" panose="020B0604020202020204" pitchFamily="34" charset="0"/>
                      </a:rPr>
                      <a:t>Overweight
</a:t>
                    </a:r>
                    <a:r>
                      <a:rPr lang="en-US" sz="1800" dirty="0" smtClean="0">
                        <a:solidFill>
                          <a:schemeClr val="tx1"/>
                        </a:solidFill>
                        <a:latin typeface="Arial" panose="020B0604020202020204" pitchFamily="34" charset="0"/>
                        <a:cs typeface="Arial" panose="020B0604020202020204" pitchFamily="34" charset="0"/>
                      </a:rPr>
                      <a:t>20.3%</a:t>
                    </a:r>
                    <a:endParaRPr lang="en-US" dirty="0"/>
                  </a:p>
                </c:rich>
              </c:tx>
              <c:showLegendKey val="0"/>
              <c:showVal val="0"/>
              <c:showCatName val="1"/>
              <c:showSerName val="0"/>
              <c:showPercent val="1"/>
              <c:showBubbleSize val="0"/>
            </c:dLbl>
            <c:dLbl>
              <c:idx val="3"/>
              <c:layout>
                <c:manualLayout>
                  <c:x val="0.17290181668888333"/>
                  <c:y val="0.12875163626627179"/>
                </c:manualLayout>
              </c:layout>
              <c:tx>
                <c:rich>
                  <a:bodyPr/>
                  <a:lstStyle/>
                  <a:p>
                    <a:r>
                      <a:rPr lang="en-US" sz="1800" dirty="0">
                        <a:solidFill>
                          <a:schemeClr val="tx1"/>
                        </a:solidFill>
                        <a:latin typeface="Arial" panose="020B0604020202020204" pitchFamily="34" charset="0"/>
                        <a:cs typeface="Arial" panose="020B0604020202020204" pitchFamily="34" charset="0"/>
                      </a:rPr>
                      <a:t>Obesity
</a:t>
                    </a:r>
                    <a:r>
                      <a:rPr lang="en-US" sz="1800" dirty="0" smtClean="0">
                        <a:solidFill>
                          <a:schemeClr val="tx1"/>
                        </a:solidFill>
                        <a:latin typeface="Arial" panose="020B0604020202020204" pitchFamily="34" charset="0"/>
                        <a:cs typeface="Arial" panose="020B0604020202020204" pitchFamily="34" charset="0"/>
                      </a:rPr>
                      <a:t>18.9%</a:t>
                    </a:r>
                    <a:endParaRPr lang="en-US" dirty="0"/>
                  </a:p>
                </c:rich>
              </c:tx>
              <c:showLegendKey val="0"/>
              <c:showVal val="0"/>
              <c:showCatName val="1"/>
              <c:showSerName val="0"/>
              <c:showPercent val="1"/>
              <c:showBubbleSize val="0"/>
            </c:dLbl>
            <c:txPr>
              <a:bodyPr/>
              <a:lstStyle/>
              <a:p>
                <a:pPr>
                  <a:defRPr sz="1800" b="1">
                    <a:solidFill>
                      <a:schemeClr val="tx1"/>
                    </a:solidFill>
                    <a:latin typeface="Arial" panose="020B0604020202020204" pitchFamily="34" charset="0"/>
                    <a:cs typeface="Arial" panose="020B0604020202020204" pitchFamily="34" charset="0"/>
                  </a:defRPr>
                </a:pPr>
                <a:endParaRPr lang="en-US"/>
              </a:p>
            </c:txPr>
            <c:showLegendKey val="0"/>
            <c:showVal val="0"/>
            <c:showCatName val="1"/>
            <c:showSerName val="0"/>
            <c:showPercent val="1"/>
            <c:showBubbleSize val="0"/>
            <c:showLeaderLines val="1"/>
          </c:dLbls>
          <c:cat>
            <c:strRef>
              <c:f>Sheet2!$C$34:$F$35</c:f>
              <c:strCache>
                <c:ptCount val="4"/>
                <c:pt idx="0">
                  <c:v>Thin</c:v>
                </c:pt>
                <c:pt idx="1">
                  <c:v>Normal</c:v>
                </c:pt>
                <c:pt idx="2">
                  <c:v>Overweight</c:v>
                </c:pt>
                <c:pt idx="3">
                  <c:v>Obesity</c:v>
                </c:pt>
              </c:strCache>
            </c:strRef>
          </c:cat>
          <c:val>
            <c:numRef>
              <c:f>Sheet2!$C$38:$F$38</c:f>
              <c:numCache>
                <c:formatCode>0.00%</c:formatCode>
                <c:ptCount val="4"/>
                <c:pt idx="0">
                  <c:v>0.16700000000000001</c:v>
                </c:pt>
                <c:pt idx="1">
                  <c:v>0.44</c:v>
                </c:pt>
                <c:pt idx="2">
                  <c:v>0.20300000000000001</c:v>
                </c:pt>
                <c:pt idx="3">
                  <c:v>0.189</c:v>
                </c:pt>
              </c:numCache>
            </c:numRef>
          </c:val>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B95043-79E3-4673-AD23-B2629D26814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DEBD94B1-B3B5-401C-AA36-22779C845159}">
      <dgm:prSet phldrT="[Text]" custT="1"/>
      <dgm:spPr/>
      <dgm:t>
        <a:bodyPr/>
        <a:lstStyle/>
        <a:p>
          <a:r>
            <a:rPr lang="en-US" sz="1800" b="1" dirty="0" smtClean="0"/>
            <a:t>Select Frame Work</a:t>
          </a:r>
        </a:p>
        <a:p>
          <a:r>
            <a:rPr lang="en-US" sz="1800" b="1" dirty="0" smtClean="0"/>
            <a:t>March 2015</a:t>
          </a:r>
          <a:endParaRPr lang="en-US" sz="1800" b="1" dirty="0"/>
        </a:p>
      </dgm:t>
    </dgm:pt>
    <dgm:pt modelId="{4D7F489A-14B2-4F5B-A093-9A99D2CE4106}" type="parTrans" cxnId="{BD53404F-9C3E-47B3-9A4F-BD8A887CBC8D}">
      <dgm:prSet/>
      <dgm:spPr/>
      <dgm:t>
        <a:bodyPr/>
        <a:lstStyle/>
        <a:p>
          <a:endParaRPr lang="en-US"/>
        </a:p>
      </dgm:t>
    </dgm:pt>
    <dgm:pt modelId="{A5EF8549-74E5-45E3-A2B5-DEA4EDE34E71}" type="sibTrans" cxnId="{BD53404F-9C3E-47B3-9A4F-BD8A887CBC8D}">
      <dgm:prSet/>
      <dgm:spPr/>
      <dgm:t>
        <a:bodyPr/>
        <a:lstStyle/>
        <a:p>
          <a:endParaRPr lang="en-US"/>
        </a:p>
      </dgm:t>
    </dgm:pt>
    <dgm:pt modelId="{ADC2A00E-F96C-4625-93F4-F2C2BFADADA8}">
      <dgm:prSet phldrT="[Text]" custT="1"/>
      <dgm:spPr/>
      <dgm:t>
        <a:bodyPr/>
        <a:lstStyle/>
        <a:p>
          <a:r>
            <a:rPr lang="en-US" sz="1800" b="1" dirty="0" smtClean="0"/>
            <a:t>Select Content &amp; Objectives</a:t>
          </a:r>
        </a:p>
        <a:p>
          <a:r>
            <a:rPr lang="en-US" sz="1800" b="1" dirty="0" smtClean="0"/>
            <a:t>April 2015</a:t>
          </a:r>
          <a:endParaRPr lang="en-US" sz="1800" b="1" dirty="0"/>
        </a:p>
      </dgm:t>
    </dgm:pt>
    <dgm:pt modelId="{25ED1379-260B-44B2-B3E9-4CB03FBA15E9}" type="parTrans" cxnId="{338C0DDB-2FA1-4969-98E7-1A4AC5DCB653}">
      <dgm:prSet/>
      <dgm:spPr/>
      <dgm:t>
        <a:bodyPr/>
        <a:lstStyle/>
        <a:p>
          <a:endParaRPr lang="en-US"/>
        </a:p>
      </dgm:t>
    </dgm:pt>
    <dgm:pt modelId="{02298E9E-EFFE-40BE-BC3B-5B999E6A91A2}" type="sibTrans" cxnId="{338C0DDB-2FA1-4969-98E7-1A4AC5DCB653}">
      <dgm:prSet/>
      <dgm:spPr/>
      <dgm:t>
        <a:bodyPr/>
        <a:lstStyle/>
        <a:p>
          <a:endParaRPr lang="en-US"/>
        </a:p>
      </dgm:t>
    </dgm:pt>
    <dgm:pt modelId="{6A4636EE-8D78-4039-B6B6-FEED43ABE1B1}">
      <dgm:prSet phldrT="[Text]" custT="1"/>
      <dgm:spPr/>
      <dgm:t>
        <a:bodyPr/>
        <a:lstStyle/>
        <a:p>
          <a:r>
            <a:rPr lang="en-US" sz="1800" b="1" dirty="0" smtClean="0"/>
            <a:t>Design &amp; Learning Experiences</a:t>
          </a:r>
        </a:p>
        <a:p>
          <a:r>
            <a:rPr lang="en-US" sz="1800" b="1" dirty="0" smtClean="0"/>
            <a:t>May – June 2015 </a:t>
          </a:r>
          <a:endParaRPr lang="en-US" sz="1800" b="1" dirty="0"/>
        </a:p>
      </dgm:t>
    </dgm:pt>
    <dgm:pt modelId="{D6220B8E-329E-40D3-A7A8-150B35C8267E}" type="parTrans" cxnId="{36B8F288-0DF2-4FCD-AE02-9A4B9FEB1B33}">
      <dgm:prSet/>
      <dgm:spPr/>
      <dgm:t>
        <a:bodyPr/>
        <a:lstStyle/>
        <a:p>
          <a:endParaRPr lang="en-US"/>
        </a:p>
      </dgm:t>
    </dgm:pt>
    <dgm:pt modelId="{3084B358-EBED-45C3-82D3-EBFFEC74EF24}" type="sibTrans" cxnId="{36B8F288-0DF2-4FCD-AE02-9A4B9FEB1B33}">
      <dgm:prSet/>
      <dgm:spPr/>
      <dgm:t>
        <a:bodyPr/>
        <a:lstStyle/>
        <a:p>
          <a:endParaRPr lang="en-US">
            <a:solidFill>
              <a:srgbClr val="C00000"/>
            </a:solidFill>
          </a:endParaRPr>
        </a:p>
      </dgm:t>
    </dgm:pt>
    <dgm:pt modelId="{42CE27A3-25F5-4EDA-9609-0099218BD604}">
      <dgm:prSet phldrT="[Text]" custT="1"/>
      <dgm:spPr/>
      <dgm:t>
        <a:bodyPr/>
        <a:lstStyle/>
        <a:p>
          <a:r>
            <a:rPr lang="en-US" sz="1800" b="1" dirty="0" smtClean="0"/>
            <a:t>Start &amp; Evaluate</a:t>
          </a:r>
        </a:p>
        <a:p>
          <a:r>
            <a:rPr lang="en-US" sz="1800" b="1" dirty="0" smtClean="0"/>
            <a:t>Sep.2015</a:t>
          </a:r>
          <a:r>
            <a:rPr lang="en-US" sz="1800" dirty="0" smtClean="0"/>
            <a:t> </a:t>
          </a:r>
          <a:endParaRPr lang="en-US" sz="1800" dirty="0"/>
        </a:p>
      </dgm:t>
    </dgm:pt>
    <dgm:pt modelId="{FE466F74-B1FF-47E2-B35B-86384B92A407}" type="parTrans" cxnId="{4D9FBEDA-1BD0-4E36-9E70-1D0BBC6873E3}">
      <dgm:prSet/>
      <dgm:spPr/>
      <dgm:t>
        <a:bodyPr/>
        <a:lstStyle/>
        <a:p>
          <a:endParaRPr lang="en-US"/>
        </a:p>
      </dgm:t>
    </dgm:pt>
    <dgm:pt modelId="{6163227D-0A3B-4B21-8FE2-903A4F171708}" type="sibTrans" cxnId="{4D9FBEDA-1BD0-4E36-9E70-1D0BBC6873E3}">
      <dgm:prSet/>
      <dgm:spPr/>
      <dgm:t>
        <a:bodyPr/>
        <a:lstStyle/>
        <a:p>
          <a:endParaRPr lang="en-US"/>
        </a:p>
      </dgm:t>
    </dgm:pt>
    <dgm:pt modelId="{6EFB011B-5EB9-46F3-B8DF-9D64FF8F2078}">
      <dgm:prSet phldrT="[Text]" custT="1"/>
      <dgm:spPr/>
      <dgm:t>
        <a:bodyPr/>
        <a:lstStyle/>
        <a:p>
          <a:r>
            <a:rPr lang="en-US" sz="1800" b="1" dirty="0" smtClean="0"/>
            <a:t>Assess</a:t>
          </a:r>
          <a:r>
            <a:rPr lang="en-US" sz="1800" b="1" baseline="0" dirty="0" smtClean="0"/>
            <a:t> Needs</a:t>
          </a:r>
        </a:p>
        <a:p>
          <a:r>
            <a:rPr lang="en-US" sz="1800" b="1" baseline="0" dirty="0" smtClean="0"/>
            <a:t>Feb. 2015 </a:t>
          </a:r>
          <a:endParaRPr lang="en-US" sz="1800" b="1" dirty="0"/>
        </a:p>
      </dgm:t>
    </dgm:pt>
    <dgm:pt modelId="{9F537A7E-AA2A-44AA-B0B0-4B353EA1BA2F}" type="parTrans" cxnId="{388CDB14-A9C3-4E95-B931-D3BADBF17EC9}">
      <dgm:prSet/>
      <dgm:spPr/>
      <dgm:t>
        <a:bodyPr/>
        <a:lstStyle/>
        <a:p>
          <a:endParaRPr lang="en-US"/>
        </a:p>
      </dgm:t>
    </dgm:pt>
    <dgm:pt modelId="{85C9EA61-B5C4-48C8-88BD-2628FF1344BE}" type="sibTrans" cxnId="{388CDB14-A9C3-4E95-B931-D3BADBF17EC9}">
      <dgm:prSet/>
      <dgm:spPr/>
      <dgm:t>
        <a:bodyPr/>
        <a:lstStyle/>
        <a:p>
          <a:endParaRPr lang="en-US"/>
        </a:p>
      </dgm:t>
    </dgm:pt>
    <dgm:pt modelId="{6BB1F03F-3425-4D27-B161-8CB478A0C899}" type="pres">
      <dgm:prSet presAssocID="{F4B95043-79E3-4673-AD23-B2629D26814B}" presName="cycle" presStyleCnt="0">
        <dgm:presLayoutVars>
          <dgm:dir/>
          <dgm:resizeHandles val="exact"/>
        </dgm:presLayoutVars>
      </dgm:prSet>
      <dgm:spPr/>
      <dgm:t>
        <a:bodyPr/>
        <a:lstStyle/>
        <a:p>
          <a:endParaRPr lang="en-US"/>
        </a:p>
      </dgm:t>
    </dgm:pt>
    <dgm:pt modelId="{4074675F-B5AC-4453-BFFF-A10739A5D60D}" type="pres">
      <dgm:prSet presAssocID="{DEBD94B1-B3B5-401C-AA36-22779C845159}" presName="node" presStyleLbl="node1" presStyleIdx="0" presStyleCnt="5" custScaleX="121130" custRadScaleRad="90999" custRadScaleInc="3695">
        <dgm:presLayoutVars>
          <dgm:bulletEnabled val="1"/>
        </dgm:presLayoutVars>
      </dgm:prSet>
      <dgm:spPr/>
      <dgm:t>
        <a:bodyPr/>
        <a:lstStyle/>
        <a:p>
          <a:endParaRPr lang="en-US"/>
        </a:p>
      </dgm:t>
    </dgm:pt>
    <dgm:pt modelId="{1773E386-F312-4201-AE20-DC3992C375DC}" type="pres">
      <dgm:prSet presAssocID="{A5EF8549-74E5-45E3-A2B5-DEA4EDE34E71}" presName="sibTrans" presStyleLbl="sibTrans2D1" presStyleIdx="0" presStyleCnt="5" custScaleX="173796"/>
      <dgm:spPr/>
      <dgm:t>
        <a:bodyPr/>
        <a:lstStyle/>
        <a:p>
          <a:endParaRPr lang="en-US"/>
        </a:p>
      </dgm:t>
    </dgm:pt>
    <dgm:pt modelId="{E8EB2A99-A584-4A4D-8523-5C906B1140CE}" type="pres">
      <dgm:prSet presAssocID="{A5EF8549-74E5-45E3-A2B5-DEA4EDE34E71}" presName="connectorText" presStyleLbl="sibTrans2D1" presStyleIdx="0" presStyleCnt="5"/>
      <dgm:spPr/>
      <dgm:t>
        <a:bodyPr/>
        <a:lstStyle/>
        <a:p>
          <a:endParaRPr lang="en-US"/>
        </a:p>
      </dgm:t>
    </dgm:pt>
    <dgm:pt modelId="{7D31BB23-7B2E-45CB-8B23-2AA10B7FEA54}" type="pres">
      <dgm:prSet presAssocID="{ADC2A00E-F96C-4625-93F4-F2C2BFADADA8}" presName="node" presStyleLbl="node1" presStyleIdx="1" presStyleCnt="5" custScaleX="114554">
        <dgm:presLayoutVars>
          <dgm:bulletEnabled val="1"/>
        </dgm:presLayoutVars>
      </dgm:prSet>
      <dgm:spPr/>
      <dgm:t>
        <a:bodyPr/>
        <a:lstStyle/>
        <a:p>
          <a:endParaRPr lang="en-US"/>
        </a:p>
      </dgm:t>
    </dgm:pt>
    <dgm:pt modelId="{04B389BA-CCCE-4CAD-96DE-44E19457EB68}" type="pres">
      <dgm:prSet presAssocID="{02298E9E-EFFE-40BE-BC3B-5B999E6A91A2}" presName="sibTrans" presStyleLbl="sibTrans2D1" presStyleIdx="1" presStyleCnt="5"/>
      <dgm:spPr/>
      <dgm:t>
        <a:bodyPr/>
        <a:lstStyle/>
        <a:p>
          <a:endParaRPr lang="en-US"/>
        </a:p>
      </dgm:t>
    </dgm:pt>
    <dgm:pt modelId="{FE059704-8303-4D95-B03F-DBD258633E28}" type="pres">
      <dgm:prSet presAssocID="{02298E9E-EFFE-40BE-BC3B-5B999E6A91A2}" presName="connectorText" presStyleLbl="sibTrans2D1" presStyleIdx="1" presStyleCnt="5"/>
      <dgm:spPr/>
      <dgm:t>
        <a:bodyPr/>
        <a:lstStyle/>
        <a:p>
          <a:endParaRPr lang="en-US"/>
        </a:p>
      </dgm:t>
    </dgm:pt>
    <dgm:pt modelId="{A21CAD92-D123-42C0-9A7C-EF9DA06C5994}" type="pres">
      <dgm:prSet presAssocID="{6A4636EE-8D78-4039-B6B6-FEED43ABE1B1}" presName="node" presStyleLbl="node1" presStyleIdx="2" presStyleCnt="5" custScaleX="115484">
        <dgm:presLayoutVars>
          <dgm:bulletEnabled val="1"/>
        </dgm:presLayoutVars>
      </dgm:prSet>
      <dgm:spPr/>
      <dgm:t>
        <a:bodyPr/>
        <a:lstStyle/>
        <a:p>
          <a:endParaRPr lang="en-US"/>
        </a:p>
      </dgm:t>
    </dgm:pt>
    <dgm:pt modelId="{4574D91E-8110-4837-B68E-0D7865252A02}" type="pres">
      <dgm:prSet presAssocID="{3084B358-EBED-45C3-82D3-EBFFEC74EF24}" presName="sibTrans" presStyleLbl="sibTrans2D1" presStyleIdx="2" presStyleCnt="5" custScaleX="152412"/>
      <dgm:spPr/>
      <dgm:t>
        <a:bodyPr/>
        <a:lstStyle/>
        <a:p>
          <a:endParaRPr lang="en-US"/>
        </a:p>
      </dgm:t>
    </dgm:pt>
    <dgm:pt modelId="{B227BA28-11DA-4270-A453-3C77342CC295}" type="pres">
      <dgm:prSet presAssocID="{3084B358-EBED-45C3-82D3-EBFFEC74EF24}" presName="connectorText" presStyleLbl="sibTrans2D1" presStyleIdx="2" presStyleCnt="5"/>
      <dgm:spPr/>
      <dgm:t>
        <a:bodyPr/>
        <a:lstStyle/>
        <a:p>
          <a:endParaRPr lang="en-US"/>
        </a:p>
      </dgm:t>
    </dgm:pt>
    <dgm:pt modelId="{4EDFA1C0-E91F-48C4-94F3-91C6F6E86A11}" type="pres">
      <dgm:prSet presAssocID="{42CE27A3-25F5-4EDA-9609-0099218BD604}" presName="node" presStyleLbl="node1" presStyleIdx="3" presStyleCnt="5" custScaleX="118821">
        <dgm:presLayoutVars>
          <dgm:bulletEnabled val="1"/>
        </dgm:presLayoutVars>
      </dgm:prSet>
      <dgm:spPr/>
      <dgm:t>
        <a:bodyPr/>
        <a:lstStyle/>
        <a:p>
          <a:endParaRPr lang="en-US"/>
        </a:p>
      </dgm:t>
    </dgm:pt>
    <dgm:pt modelId="{320C9668-C329-4692-A795-DBB2C01D0446}" type="pres">
      <dgm:prSet presAssocID="{6163227D-0A3B-4B21-8FE2-903A4F171708}" presName="sibTrans" presStyleLbl="sibTrans2D1" presStyleIdx="3" presStyleCnt="5" custScaleX="124072"/>
      <dgm:spPr/>
      <dgm:t>
        <a:bodyPr/>
        <a:lstStyle/>
        <a:p>
          <a:endParaRPr lang="en-US"/>
        </a:p>
      </dgm:t>
    </dgm:pt>
    <dgm:pt modelId="{8E07BF27-8CD1-4BCB-AEFF-ABEC45E2AC80}" type="pres">
      <dgm:prSet presAssocID="{6163227D-0A3B-4B21-8FE2-903A4F171708}" presName="connectorText" presStyleLbl="sibTrans2D1" presStyleIdx="3" presStyleCnt="5"/>
      <dgm:spPr/>
      <dgm:t>
        <a:bodyPr/>
        <a:lstStyle/>
        <a:p>
          <a:endParaRPr lang="en-US"/>
        </a:p>
      </dgm:t>
    </dgm:pt>
    <dgm:pt modelId="{4AF4015B-5EDB-4F7A-9208-0E206D681358}" type="pres">
      <dgm:prSet presAssocID="{6EFB011B-5EB9-46F3-B8DF-9D64FF8F2078}" presName="node" presStyleLbl="node1" presStyleIdx="4" presStyleCnt="5" custScaleX="119026">
        <dgm:presLayoutVars>
          <dgm:bulletEnabled val="1"/>
        </dgm:presLayoutVars>
      </dgm:prSet>
      <dgm:spPr/>
      <dgm:t>
        <a:bodyPr/>
        <a:lstStyle/>
        <a:p>
          <a:endParaRPr lang="en-US"/>
        </a:p>
      </dgm:t>
    </dgm:pt>
    <dgm:pt modelId="{D60EAEC7-8CB0-4519-A35E-14825454A985}" type="pres">
      <dgm:prSet presAssocID="{85C9EA61-B5C4-48C8-88BD-2628FF1344BE}" presName="sibTrans" presStyleLbl="sibTrans2D1" presStyleIdx="4" presStyleCnt="5" custScaleX="174020"/>
      <dgm:spPr/>
      <dgm:t>
        <a:bodyPr/>
        <a:lstStyle/>
        <a:p>
          <a:endParaRPr lang="en-US"/>
        </a:p>
      </dgm:t>
    </dgm:pt>
    <dgm:pt modelId="{18690520-D664-4089-9D51-71BE2A271A75}" type="pres">
      <dgm:prSet presAssocID="{85C9EA61-B5C4-48C8-88BD-2628FF1344BE}" presName="connectorText" presStyleLbl="sibTrans2D1" presStyleIdx="4" presStyleCnt="5"/>
      <dgm:spPr/>
      <dgm:t>
        <a:bodyPr/>
        <a:lstStyle/>
        <a:p>
          <a:endParaRPr lang="en-US"/>
        </a:p>
      </dgm:t>
    </dgm:pt>
  </dgm:ptLst>
  <dgm:cxnLst>
    <dgm:cxn modelId="{348D943E-5F6C-4E8A-8D8F-1F19FA0022DF}" type="presOf" srcId="{ADC2A00E-F96C-4625-93F4-F2C2BFADADA8}" destId="{7D31BB23-7B2E-45CB-8B23-2AA10B7FEA54}" srcOrd="0" destOrd="0" presId="urn:microsoft.com/office/officeart/2005/8/layout/cycle2"/>
    <dgm:cxn modelId="{44AD556D-9DC4-4E15-843E-6B678888C593}" type="presOf" srcId="{6EFB011B-5EB9-46F3-B8DF-9D64FF8F2078}" destId="{4AF4015B-5EDB-4F7A-9208-0E206D681358}" srcOrd="0" destOrd="0" presId="urn:microsoft.com/office/officeart/2005/8/layout/cycle2"/>
    <dgm:cxn modelId="{1379FC2C-7682-4E8F-8ADC-C66EF7C3D870}" type="presOf" srcId="{6163227D-0A3B-4B21-8FE2-903A4F171708}" destId="{320C9668-C329-4692-A795-DBB2C01D0446}" srcOrd="0" destOrd="0" presId="urn:microsoft.com/office/officeart/2005/8/layout/cycle2"/>
    <dgm:cxn modelId="{338C0DDB-2FA1-4969-98E7-1A4AC5DCB653}" srcId="{F4B95043-79E3-4673-AD23-B2629D26814B}" destId="{ADC2A00E-F96C-4625-93F4-F2C2BFADADA8}" srcOrd="1" destOrd="0" parTransId="{25ED1379-260B-44B2-B3E9-4CB03FBA15E9}" sibTransId="{02298E9E-EFFE-40BE-BC3B-5B999E6A91A2}"/>
    <dgm:cxn modelId="{07440A42-65AA-404F-9667-9FC527D9893A}" type="presOf" srcId="{DEBD94B1-B3B5-401C-AA36-22779C845159}" destId="{4074675F-B5AC-4453-BFFF-A10739A5D60D}" srcOrd="0" destOrd="0" presId="urn:microsoft.com/office/officeart/2005/8/layout/cycle2"/>
    <dgm:cxn modelId="{E383695F-344E-4884-872F-75DE2D311968}" type="presOf" srcId="{85C9EA61-B5C4-48C8-88BD-2628FF1344BE}" destId="{D60EAEC7-8CB0-4519-A35E-14825454A985}" srcOrd="0" destOrd="0" presId="urn:microsoft.com/office/officeart/2005/8/layout/cycle2"/>
    <dgm:cxn modelId="{6B07809A-58CB-41D4-A893-EBD9338BEC83}" type="presOf" srcId="{6163227D-0A3B-4B21-8FE2-903A4F171708}" destId="{8E07BF27-8CD1-4BCB-AEFF-ABEC45E2AC80}" srcOrd="1" destOrd="0" presId="urn:microsoft.com/office/officeart/2005/8/layout/cycle2"/>
    <dgm:cxn modelId="{A427D384-97EB-45A4-9656-6484AE4D887D}" type="presOf" srcId="{A5EF8549-74E5-45E3-A2B5-DEA4EDE34E71}" destId="{1773E386-F312-4201-AE20-DC3992C375DC}" srcOrd="0" destOrd="0" presId="urn:microsoft.com/office/officeart/2005/8/layout/cycle2"/>
    <dgm:cxn modelId="{A27CB7EE-3FD9-43EB-B7C5-CC4A274F9D50}" type="presOf" srcId="{3084B358-EBED-45C3-82D3-EBFFEC74EF24}" destId="{B227BA28-11DA-4270-A453-3C77342CC295}" srcOrd="1" destOrd="0" presId="urn:microsoft.com/office/officeart/2005/8/layout/cycle2"/>
    <dgm:cxn modelId="{BD53404F-9C3E-47B3-9A4F-BD8A887CBC8D}" srcId="{F4B95043-79E3-4673-AD23-B2629D26814B}" destId="{DEBD94B1-B3B5-401C-AA36-22779C845159}" srcOrd="0" destOrd="0" parTransId="{4D7F489A-14B2-4F5B-A093-9A99D2CE4106}" sibTransId="{A5EF8549-74E5-45E3-A2B5-DEA4EDE34E71}"/>
    <dgm:cxn modelId="{FEE5C0C2-9760-4A7D-8D22-A22F740BFB2F}" type="presOf" srcId="{F4B95043-79E3-4673-AD23-B2629D26814B}" destId="{6BB1F03F-3425-4D27-B161-8CB478A0C899}" srcOrd="0" destOrd="0" presId="urn:microsoft.com/office/officeart/2005/8/layout/cycle2"/>
    <dgm:cxn modelId="{4D9FBEDA-1BD0-4E36-9E70-1D0BBC6873E3}" srcId="{F4B95043-79E3-4673-AD23-B2629D26814B}" destId="{42CE27A3-25F5-4EDA-9609-0099218BD604}" srcOrd="3" destOrd="0" parTransId="{FE466F74-B1FF-47E2-B35B-86384B92A407}" sibTransId="{6163227D-0A3B-4B21-8FE2-903A4F171708}"/>
    <dgm:cxn modelId="{1B506D6B-C23F-4730-AC1D-2F1B3BA6473C}" type="presOf" srcId="{6A4636EE-8D78-4039-B6B6-FEED43ABE1B1}" destId="{A21CAD92-D123-42C0-9A7C-EF9DA06C5994}" srcOrd="0" destOrd="0" presId="urn:microsoft.com/office/officeart/2005/8/layout/cycle2"/>
    <dgm:cxn modelId="{FB170AA6-110F-426F-A858-AD7F82138FBB}" type="presOf" srcId="{85C9EA61-B5C4-48C8-88BD-2628FF1344BE}" destId="{18690520-D664-4089-9D51-71BE2A271A75}" srcOrd="1" destOrd="0" presId="urn:microsoft.com/office/officeart/2005/8/layout/cycle2"/>
    <dgm:cxn modelId="{D5044F22-3601-4C23-A0B3-360DB9F0B717}" type="presOf" srcId="{02298E9E-EFFE-40BE-BC3B-5B999E6A91A2}" destId="{04B389BA-CCCE-4CAD-96DE-44E19457EB68}" srcOrd="0" destOrd="0" presId="urn:microsoft.com/office/officeart/2005/8/layout/cycle2"/>
    <dgm:cxn modelId="{388CDB14-A9C3-4E95-B931-D3BADBF17EC9}" srcId="{F4B95043-79E3-4673-AD23-B2629D26814B}" destId="{6EFB011B-5EB9-46F3-B8DF-9D64FF8F2078}" srcOrd="4" destOrd="0" parTransId="{9F537A7E-AA2A-44AA-B0B0-4B353EA1BA2F}" sibTransId="{85C9EA61-B5C4-48C8-88BD-2628FF1344BE}"/>
    <dgm:cxn modelId="{135AA955-F552-4D96-B48B-6F90C945C8B7}" type="presOf" srcId="{02298E9E-EFFE-40BE-BC3B-5B999E6A91A2}" destId="{FE059704-8303-4D95-B03F-DBD258633E28}" srcOrd="1" destOrd="0" presId="urn:microsoft.com/office/officeart/2005/8/layout/cycle2"/>
    <dgm:cxn modelId="{45185517-0203-4C75-A69F-484CCB69CDB5}" type="presOf" srcId="{A5EF8549-74E5-45E3-A2B5-DEA4EDE34E71}" destId="{E8EB2A99-A584-4A4D-8523-5C906B1140CE}" srcOrd="1" destOrd="0" presId="urn:microsoft.com/office/officeart/2005/8/layout/cycle2"/>
    <dgm:cxn modelId="{258822F9-A6F7-4D40-A844-AB00B10C7201}" type="presOf" srcId="{42CE27A3-25F5-4EDA-9609-0099218BD604}" destId="{4EDFA1C0-E91F-48C4-94F3-91C6F6E86A11}" srcOrd="0" destOrd="0" presId="urn:microsoft.com/office/officeart/2005/8/layout/cycle2"/>
    <dgm:cxn modelId="{75B80E37-FBF7-456C-831E-0B6568B2D538}" type="presOf" srcId="{3084B358-EBED-45C3-82D3-EBFFEC74EF24}" destId="{4574D91E-8110-4837-B68E-0D7865252A02}" srcOrd="0" destOrd="0" presId="urn:microsoft.com/office/officeart/2005/8/layout/cycle2"/>
    <dgm:cxn modelId="{36B8F288-0DF2-4FCD-AE02-9A4B9FEB1B33}" srcId="{F4B95043-79E3-4673-AD23-B2629D26814B}" destId="{6A4636EE-8D78-4039-B6B6-FEED43ABE1B1}" srcOrd="2" destOrd="0" parTransId="{D6220B8E-329E-40D3-A7A8-150B35C8267E}" sibTransId="{3084B358-EBED-45C3-82D3-EBFFEC74EF24}"/>
    <dgm:cxn modelId="{88977851-4E37-412E-A862-9B3C5DDD151E}" type="presParOf" srcId="{6BB1F03F-3425-4D27-B161-8CB478A0C899}" destId="{4074675F-B5AC-4453-BFFF-A10739A5D60D}" srcOrd="0" destOrd="0" presId="urn:microsoft.com/office/officeart/2005/8/layout/cycle2"/>
    <dgm:cxn modelId="{B8CB0485-89AD-479D-A98E-83AFEBE16F7F}" type="presParOf" srcId="{6BB1F03F-3425-4D27-B161-8CB478A0C899}" destId="{1773E386-F312-4201-AE20-DC3992C375DC}" srcOrd="1" destOrd="0" presId="urn:microsoft.com/office/officeart/2005/8/layout/cycle2"/>
    <dgm:cxn modelId="{23FCE5F6-D9CD-4A6A-9434-27B9E1BEC42F}" type="presParOf" srcId="{1773E386-F312-4201-AE20-DC3992C375DC}" destId="{E8EB2A99-A584-4A4D-8523-5C906B1140CE}" srcOrd="0" destOrd="0" presId="urn:microsoft.com/office/officeart/2005/8/layout/cycle2"/>
    <dgm:cxn modelId="{DDEAE75E-6EAD-435E-89BC-15EB7E98B298}" type="presParOf" srcId="{6BB1F03F-3425-4D27-B161-8CB478A0C899}" destId="{7D31BB23-7B2E-45CB-8B23-2AA10B7FEA54}" srcOrd="2" destOrd="0" presId="urn:microsoft.com/office/officeart/2005/8/layout/cycle2"/>
    <dgm:cxn modelId="{3D45467A-1694-4A8F-B9A8-19C036B0C8AC}" type="presParOf" srcId="{6BB1F03F-3425-4D27-B161-8CB478A0C899}" destId="{04B389BA-CCCE-4CAD-96DE-44E19457EB68}" srcOrd="3" destOrd="0" presId="urn:microsoft.com/office/officeart/2005/8/layout/cycle2"/>
    <dgm:cxn modelId="{30DE0D1B-6821-4528-BFB6-4AEDAFF8298D}" type="presParOf" srcId="{04B389BA-CCCE-4CAD-96DE-44E19457EB68}" destId="{FE059704-8303-4D95-B03F-DBD258633E28}" srcOrd="0" destOrd="0" presId="urn:microsoft.com/office/officeart/2005/8/layout/cycle2"/>
    <dgm:cxn modelId="{ED7BFB1C-5319-4405-BC7C-B3F333A380DB}" type="presParOf" srcId="{6BB1F03F-3425-4D27-B161-8CB478A0C899}" destId="{A21CAD92-D123-42C0-9A7C-EF9DA06C5994}" srcOrd="4" destOrd="0" presId="urn:microsoft.com/office/officeart/2005/8/layout/cycle2"/>
    <dgm:cxn modelId="{75BF2FFF-2AA1-4381-A2C5-48D10F8B52D3}" type="presParOf" srcId="{6BB1F03F-3425-4D27-B161-8CB478A0C899}" destId="{4574D91E-8110-4837-B68E-0D7865252A02}" srcOrd="5" destOrd="0" presId="urn:microsoft.com/office/officeart/2005/8/layout/cycle2"/>
    <dgm:cxn modelId="{1C1CEC59-C134-46D7-8020-ACD3680D9330}" type="presParOf" srcId="{4574D91E-8110-4837-B68E-0D7865252A02}" destId="{B227BA28-11DA-4270-A453-3C77342CC295}" srcOrd="0" destOrd="0" presId="urn:microsoft.com/office/officeart/2005/8/layout/cycle2"/>
    <dgm:cxn modelId="{EA02B332-6F25-415D-A215-DBF5A605ACDB}" type="presParOf" srcId="{6BB1F03F-3425-4D27-B161-8CB478A0C899}" destId="{4EDFA1C0-E91F-48C4-94F3-91C6F6E86A11}" srcOrd="6" destOrd="0" presId="urn:microsoft.com/office/officeart/2005/8/layout/cycle2"/>
    <dgm:cxn modelId="{5359B377-E4A3-4D23-B7F3-EC0C2C778AA1}" type="presParOf" srcId="{6BB1F03F-3425-4D27-B161-8CB478A0C899}" destId="{320C9668-C329-4692-A795-DBB2C01D0446}" srcOrd="7" destOrd="0" presId="urn:microsoft.com/office/officeart/2005/8/layout/cycle2"/>
    <dgm:cxn modelId="{178C706F-BFF1-48B9-BB36-F298B4BCCEF1}" type="presParOf" srcId="{320C9668-C329-4692-A795-DBB2C01D0446}" destId="{8E07BF27-8CD1-4BCB-AEFF-ABEC45E2AC80}" srcOrd="0" destOrd="0" presId="urn:microsoft.com/office/officeart/2005/8/layout/cycle2"/>
    <dgm:cxn modelId="{6B4782AB-F333-4929-BF8B-310B00C76D37}" type="presParOf" srcId="{6BB1F03F-3425-4D27-B161-8CB478A0C899}" destId="{4AF4015B-5EDB-4F7A-9208-0E206D681358}" srcOrd="8" destOrd="0" presId="urn:microsoft.com/office/officeart/2005/8/layout/cycle2"/>
    <dgm:cxn modelId="{B6F11F13-F5D0-4199-884B-9814E4F1E338}" type="presParOf" srcId="{6BB1F03F-3425-4D27-B161-8CB478A0C899}" destId="{D60EAEC7-8CB0-4519-A35E-14825454A985}" srcOrd="9" destOrd="0" presId="urn:microsoft.com/office/officeart/2005/8/layout/cycle2"/>
    <dgm:cxn modelId="{BD70CD04-5724-471A-8DF1-3A72C04BC5C3}" type="presParOf" srcId="{D60EAEC7-8CB0-4519-A35E-14825454A985}" destId="{18690520-D664-4089-9D51-71BE2A271A75}" srcOrd="0" destOrd="0" presId="urn:microsoft.com/office/officeart/2005/8/layout/cycle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4675F-B5AC-4453-BFFF-A10739A5D60D}">
      <dsp:nvSpPr>
        <dsp:cNvPr id="0" name=""/>
        <dsp:cNvSpPr/>
      </dsp:nvSpPr>
      <dsp:spPr>
        <a:xfrm>
          <a:off x="3548715" y="190054"/>
          <a:ext cx="1983776" cy="1637725"/>
        </a:xfrm>
        <a:prstGeom prst="ellipse">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Select Frame Work</a:t>
          </a:r>
        </a:p>
        <a:p>
          <a:pPr lvl="0" algn="ctr" defTabSz="800100">
            <a:lnSpc>
              <a:spcPct val="90000"/>
            </a:lnSpc>
            <a:spcBef>
              <a:spcPct val="0"/>
            </a:spcBef>
            <a:spcAft>
              <a:spcPct val="35000"/>
            </a:spcAft>
          </a:pPr>
          <a:r>
            <a:rPr lang="en-US" sz="1800" b="1" kern="1200" dirty="0" smtClean="0"/>
            <a:t>March 2015</a:t>
          </a:r>
          <a:endParaRPr lang="en-US" sz="1800" b="1" kern="1200" dirty="0"/>
        </a:p>
      </dsp:txBody>
      <dsp:txXfrm>
        <a:off x="3839232" y="429893"/>
        <a:ext cx="1402742" cy="1158047"/>
      </dsp:txXfrm>
    </dsp:sp>
    <dsp:sp modelId="{1773E386-F312-4201-AE20-DC3992C375DC}">
      <dsp:nvSpPr>
        <dsp:cNvPr id="0" name=""/>
        <dsp:cNvSpPr/>
      </dsp:nvSpPr>
      <dsp:spPr>
        <a:xfrm rot="1971726">
          <a:off x="5295662" y="1366377"/>
          <a:ext cx="452220" cy="552732"/>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5306517" y="1440116"/>
        <a:ext cx="316554" cy="331640"/>
      </dsp:txXfrm>
    </dsp:sp>
    <dsp:sp modelId="{7D31BB23-7B2E-45CB-8B23-2AA10B7FEA54}">
      <dsp:nvSpPr>
        <dsp:cNvPr id="0" name=""/>
        <dsp:cNvSpPr/>
      </dsp:nvSpPr>
      <dsp:spPr>
        <a:xfrm>
          <a:off x="5550143" y="1448173"/>
          <a:ext cx="1876079" cy="1637725"/>
        </a:xfrm>
        <a:prstGeom prst="ellipse">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Select Content &amp; Objectives</a:t>
          </a:r>
        </a:p>
        <a:p>
          <a:pPr lvl="0" algn="ctr" defTabSz="800100">
            <a:lnSpc>
              <a:spcPct val="90000"/>
            </a:lnSpc>
            <a:spcBef>
              <a:spcPct val="0"/>
            </a:spcBef>
            <a:spcAft>
              <a:spcPct val="35000"/>
            </a:spcAft>
          </a:pPr>
          <a:r>
            <a:rPr lang="en-US" sz="1800" b="1" kern="1200" dirty="0" smtClean="0"/>
            <a:t>April 2015</a:t>
          </a:r>
          <a:endParaRPr lang="en-US" sz="1800" b="1" kern="1200" dirty="0"/>
        </a:p>
      </dsp:txBody>
      <dsp:txXfrm>
        <a:off x="5824888" y="1688012"/>
        <a:ext cx="1326589" cy="1158047"/>
      </dsp:txXfrm>
    </dsp:sp>
    <dsp:sp modelId="{04B389BA-CCCE-4CAD-96DE-44E19457EB68}">
      <dsp:nvSpPr>
        <dsp:cNvPr id="0" name=""/>
        <dsp:cNvSpPr/>
      </dsp:nvSpPr>
      <dsp:spPr>
        <a:xfrm rot="6480000">
          <a:off x="5898294" y="3149715"/>
          <a:ext cx="426584" cy="552732"/>
        </a:xfrm>
        <a:prstGeom prst="rightArrow">
          <a:avLst>
            <a:gd name="adj1" fmla="val 60000"/>
            <a:gd name="adj2" fmla="val 50000"/>
          </a:avLst>
        </a:prstGeom>
        <a:gradFill rotWithShape="0">
          <a:gsLst>
            <a:gs pos="0">
              <a:schemeClr val="accent3">
                <a:hueOff val="2812566"/>
                <a:satOff val="-4220"/>
                <a:lumOff val="-686"/>
                <a:alphaOff val="0"/>
                <a:shade val="51000"/>
                <a:satMod val="130000"/>
              </a:schemeClr>
            </a:gs>
            <a:gs pos="80000">
              <a:schemeClr val="accent3">
                <a:hueOff val="2812566"/>
                <a:satOff val="-4220"/>
                <a:lumOff val="-686"/>
                <a:alphaOff val="0"/>
                <a:shade val="93000"/>
                <a:satMod val="130000"/>
              </a:schemeClr>
            </a:gs>
            <a:gs pos="100000">
              <a:schemeClr val="accent3">
                <a:hueOff val="2812566"/>
                <a:satOff val="-4220"/>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10800000">
        <a:off x="5982055" y="3199405"/>
        <a:ext cx="298609" cy="331640"/>
      </dsp:txXfrm>
    </dsp:sp>
    <dsp:sp modelId="{A21CAD92-D123-42C0-9A7C-EF9DA06C5994}">
      <dsp:nvSpPr>
        <dsp:cNvPr id="0" name=""/>
        <dsp:cNvSpPr/>
      </dsp:nvSpPr>
      <dsp:spPr>
        <a:xfrm>
          <a:off x="4781720" y="3789700"/>
          <a:ext cx="1891310" cy="1637725"/>
        </a:xfrm>
        <a:prstGeom prst="ellipse">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Design &amp; Learning Experiences</a:t>
          </a:r>
        </a:p>
        <a:p>
          <a:pPr lvl="0" algn="ctr" defTabSz="800100">
            <a:lnSpc>
              <a:spcPct val="90000"/>
            </a:lnSpc>
            <a:spcBef>
              <a:spcPct val="0"/>
            </a:spcBef>
            <a:spcAft>
              <a:spcPct val="35000"/>
            </a:spcAft>
          </a:pPr>
          <a:r>
            <a:rPr lang="en-US" sz="1800" b="1" kern="1200" dirty="0" smtClean="0"/>
            <a:t>May – June 2015 </a:t>
          </a:r>
          <a:endParaRPr lang="en-US" sz="1800" b="1" kern="1200" dirty="0"/>
        </a:p>
      </dsp:txBody>
      <dsp:txXfrm>
        <a:off x="5058696" y="4029539"/>
        <a:ext cx="1337358" cy="1158047"/>
      </dsp:txXfrm>
    </dsp:sp>
    <dsp:sp modelId="{4574D91E-8110-4837-B68E-0D7865252A02}">
      <dsp:nvSpPr>
        <dsp:cNvPr id="0" name=""/>
        <dsp:cNvSpPr/>
      </dsp:nvSpPr>
      <dsp:spPr>
        <a:xfrm rot="10800000">
          <a:off x="4298704" y="4332196"/>
          <a:ext cx="438942" cy="552732"/>
        </a:xfrm>
        <a:prstGeom prst="rightArrow">
          <a:avLst>
            <a:gd name="adj1" fmla="val 60000"/>
            <a:gd name="adj2" fmla="val 50000"/>
          </a:avLst>
        </a:prstGeom>
        <a:gradFill rotWithShape="0">
          <a:gsLst>
            <a:gs pos="0">
              <a:schemeClr val="accent3">
                <a:hueOff val="5625132"/>
                <a:satOff val="-8440"/>
                <a:lumOff val="-1373"/>
                <a:alphaOff val="0"/>
                <a:shade val="51000"/>
                <a:satMod val="130000"/>
              </a:schemeClr>
            </a:gs>
            <a:gs pos="80000">
              <a:schemeClr val="accent3">
                <a:hueOff val="5625132"/>
                <a:satOff val="-8440"/>
                <a:lumOff val="-1373"/>
                <a:alphaOff val="0"/>
                <a:shade val="93000"/>
                <a:satMod val="130000"/>
              </a:schemeClr>
            </a:gs>
            <a:gs pos="100000">
              <a:schemeClr val="accent3">
                <a:hueOff val="5625132"/>
                <a:satOff val="-8440"/>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solidFill>
              <a:srgbClr val="C00000"/>
            </a:solidFill>
          </a:endParaRPr>
        </a:p>
      </dsp:txBody>
      <dsp:txXfrm rot="10800000">
        <a:off x="4430387" y="4442742"/>
        <a:ext cx="307259" cy="331640"/>
      </dsp:txXfrm>
    </dsp:sp>
    <dsp:sp modelId="{4EDFA1C0-E91F-48C4-94F3-91C6F6E86A11}">
      <dsp:nvSpPr>
        <dsp:cNvPr id="0" name=""/>
        <dsp:cNvSpPr/>
      </dsp:nvSpPr>
      <dsp:spPr>
        <a:xfrm>
          <a:off x="2292367" y="3789700"/>
          <a:ext cx="1945961" cy="1637725"/>
        </a:xfrm>
        <a:prstGeom prst="ellipse">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Start &amp; Evaluate</a:t>
          </a:r>
        </a:p>
        <a:p>
          <a:pPr lvl="0" algn="ctr" defTabSz="800100">
            <a:lnSpc>
              <a:spcPct val="90000"/>
            </a:lnSpc>
            <a:spcBef>
              <a:spcPct val="0"/>
            </a:spcBef>
            <a:spcAft>
              <a:spcPct val="35000"/>
            </a:spcAft>
          </a:pPr>
          <a:r>
            <a:rPr lang="en-US" sz="1800" b="1" kern="1200" dirty="0" smtClean="0"/>
            <a:t>Sep.2015</a:t>
          </a:r>
          <a:r>
            <a:rPr lang="en-US" sz="1800" kern="1200" dirty="0" smtClean="0"/>
            <a:t> </a:t>
          </a:r>
          <a:endParaRPr lang="en-US" sz="1800" kern="1200" dirty="0"/>
        </a:p>
      </dsp:txBody>
      <dsp:txXfrm>
        <a:off x="2577346" y="4029539"/>
        <a:ext cx="1376003" cy="1158047"/>
      </dsp:txXfrm>
    </dsp:sp>
    <dsp:sp modelId="{320C9668-C329-4692-A795-DBB2C01D0446}">
      <dsp:nvSpPr>
        <dsp:cNvPr id="0" name=""/>
        <dsp:cNvSpPr/>
      </dsp:nvSpPr>
      <dsp:spPr>
        <a:xfrm rot="15120000">
          <a:off x="2625341" y="3172906"/>
          <a:ext cx="526660" cy="552732"/>
        </a:xfrm>
        <a:prstGeom prst="rightArrow">
          <a:avLst>
            <a:gd name="adj1" fmla="val 60000"/>
            <a:gd name="adj2" fmla="val 50000"/>
          </a:avLst>
        </a:prstGeom>
        <a:gradFill rotWithShape="0">
          <a:gsLst>
            <a:gs pos="0">
              <a:schemeClr val="accent3">
                <a:hueOff val="8437698"/>
                <a:satOff val="-12660"/>
                <a:lumOff val="-2059"/>
                <a:alphaOff val="0"/>
                <a:shade val="51000"/>
                <a:satMod val="130000"/>
              </a:schemeClr>
            </a:gs>
            <a:gs pos="80000">
              <a:schemeClr val="accent3">
                <a:hueOff val="8437698"/>
                <a:satOff val="-12660"/>
                <a:lumOff val="-2059"/>
                <a:alphaOff val="0"/>
                <a:shade val="93000"/>
                <a:satMod val="130000"/>
              </a:schemeClr>
            </a:gs>
            <a:gs pos="100000">
              <a:schemeClr val="accent3">
                <a:hueOff val="8437698"/>
                <a:satOff val="-12660"/>
                <a:lumOff val="-205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rot="10800000">
        <a:off x="2728752" y="3358585"/>
        <a:ext cx="368662" cy="331640"/>
      </dsp:txXfrm>
    </dsp:sp>
    <dsp:sp modelId="{4AF4015B-5EDB-4F7A-9208-0E206D681358}">
      <dsp:nvSpPr>
        <dsp:cNvPr id="0" name=""/>
        <dsp:cNvSpPr/>
      </dsp:nvSpPr>
      <dsp:spPr>
        <a:xfrm>
          <a:off x="1529880" y="1448173"/>
          <a:ext cx="1949318" cy="1637725"/>
        </a:xfrm>
        <a:prstGeom prst="ellipse">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Assess</a:t>
          </a:r>
          <a:r>
            <a:rPr lang="en-US" sz="1800" b="1" kern="1200" baseline="0" dirty="0" smtClean="0"/>
            <a:t> Needs</a:t>
          </a:r>
        </a:p>
        <a:p>
          <a:pPr lvl="0" algn="ctr" defTabSz="800100">
            <a:lnSpc>
              <a:spcPct val="90000"/>
            </a:lnSpc>
            <a:spcBef>
              <a:spcPct val="0"/>
            </a:spcBef>
            <a:spcAft>
              <a:spcPct val="35000"/>
            </a:spcAft>
          </a:pPr>
          <a:r>
            <a:rPr lang="en-US" sz="1800" b="1" kern="1200" baseline="0" dirty="0" smtClean="0"/>
            <a:t>Feb. 2015 </a:t>
          </a:r>
          <a:endParaRPr lang="en-US" sz="1800" b="1" kern="1200" dirty="0"/>
        </a:p>
      </dsp:txBody>
      <dsp:txXfrm>
        <a:off x="1815351" y="1688012"/>
        <a:ext cx="1378376" cy="1158047"/>
      </dsp:txXfrm>
    </dsp:sp>
    <dsp:sp modelId="{D60EAEC7-8CB0-4519-A35E-14825454A985}">
      <dsp:nvSpPr>
        <dsp:cNvPr id="0" name=""/>
        <dsp:cNvSpPr/>
      </dsp:nvSpPr>
      <dsp:spPr>
        <a:xfrm rot="19697241">
          <a:off x="3263625" y="1368601"/>
          <a:ext cx="495264" cy="552732"/>
        </a:xfrm>
        <a:prstGeom prst="rightArrow">
          <a:avLst>
            <a:gd name="adj1" fmla="val 60000"/>
            <a:gd name="adj2" fmla="val 5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p>
      </dsp:txBody>
      <dsp:txXfrm>
        <a:off x="3274717" y="1518198"/>
        <a:ext cx="346685" cy="33164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F666D7-F23E-4339-96DC-10E4B170D9A1}" type="datetimeFigureOut">
              <a:rPr lang="en-US" smtClean="0"/>
              <a:pPr/>
              <a:t>12/8/2016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31859-F8A4-4C76-A1C8-6F7637EFEA6F}" type="slidenum">
              <a:rPr lang="en-US" smtClean="0"/>
              <a:pPr/>
              <a:t>‹#›</a:t>
            </a:fld>
            <a:endParaRPr lang="en-US"/>
          </a:p>
        </p:txBody>
      </p:sp>
    </p:spTree>
    <p:extLst>
      <p:ext uri="{BB962C8B-B14F-4D97-AF65-F5344CB8AC3E}">
        <p14:creationId xmlns:p14="http://schemas.microsoft.com/office/powerpoint/2010/main" val="1098847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Aspetar is the world’s leading </a:t>
            </a:r>
            <a:r>
              <a:rPr lang="en-US" dirty="0" err="1" smtClean="0"/>
              <a:t>specialised</a:t>
            </a:r>
            <a:r>
              <a:rPr lang="en-US" dirty="0" smtClean="0"/>
              <a:t> orthopedic and</a:t>
            </a:r>
            <a:r>
              <a:rPr lang="en-US" baseline="0" dirty="0" smtClean="0"/>
              <a:t> </a:t>
            </a:r>
            <a:r>
              <a:rPr lang="en-US" baseline="0" dirty="0" err="1" smtClean="0"/>
              <a:t>spors</a:t>
            </a:r>
            <a:r>
              <a:rPr lang="en-US" baseline="0" dirty="0" smtClean="0"/>
              <a:t> medicine hospital staffed by some of the world’s leading sports medicine </a:t>
            </a:r>
            <a:r>
              <a:rPr lang="en-US" baseline="0" dirty="0" err="1" smtClean="0"/>
              <a:t>practioners</a:t>
            </a:r>
            <a:r>
              <a:rPr lang="en-US" baseline="0" dirty="0" smtClean="0"/>
              <a:t> and researchers </a:t>
            </a:r>
          </a:p>
          <a:p>
            <a:r>
              <a:rPr lang="en-US" baseline="0" dirty="0" smtClean="0"/>
              <a:t>Aspetar </a:t>
            </a:r>
            <a:r>
              <a:rPr lang="en-US" baseline="0" dirty="0" err="1" smtClean="0"/>
              <a:t>accerdited</a:t>
            </a:r>
            <a:r>
              <a:rPr lang="en-US" baseline="0" dirty="0" smtClean="0"/>
              <a:t> by FIFA medical </a:t>
            </a:r>
            <a:r>
              <a:rPr lang="en-US" baseline="0" dirty="0" err="1" smtClean="0"/>
              <a:t>cenetr</a:t>
            </a:r>
            <a:r>
              <a:rPr lang="en-US" baseline="0" dirty="0" smtClean="0"/>
              <a:t> of excellence </a:t>
            </a:r>
            <a:endParaRPr lang="en-US" dirty="0"/>
          </a:p>
        </p:txBody>
      </p:sp>
      <p:sp>
        <p:nvSpPr>
          <p:cNvPr id="4" name="Slide Number Placeholder 3"/>
          <p:cNvSpPr>
            <a:spLocks noGrp="1"/>
          </p:cNvSpPr>
          <p:nvPr>
            <p:ph type="sldNum" sz="quarter" idx="10"/>
          </p:nvPr>
        </p:nvSpPr>
        <p:spPr/>
        <p:txBody>
          <a:bodyPr/>
          <a:lstStyle/>
          <a:p>
            <a:fld id="{BB631859-F8A4-4C76-A1C8-6F7637EFEA6F}" type="slidenum">
              <a:rPr lang="en-US" smtClean="0"/>
              <a:pPr/>
              <a:t>1</a:t>
            </a:fld>
            <a:endParaRPr lang="en-US"/>
          </a:p>
        </p:txBody>
      </p:sp>
    </p:spTree>
    <p:extLst>
      <p:ext uri="{BB962C8B-B14F-4D97-AF65-F5344CB8AC3E}">
        <p14:creationId xmlns:p14="http://schemas.microsoft.com/office/powerpoint/2010/main" val="696937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Aspire</a:t>
            </a:r>
            <a:r>
              <a:rPr lang="en-US" baseline="0" dirty="0" smtClean="0"/>
              <a:t> academy is mandated to provide sports training and education to students with sporting potential, in an exceptional learning sporting environment </a:t>
            </a:r>
            <a:endParaRPr lang="en-US" dirty="0"/>
          </a:p>
        </p:txBody>
      </p:sp>
      <p:sp>
        <p:nvSpPr>
          <p:cNvPr id="4" name="Slide Number Placeholder 3"/>
          <p:cNvSpPr>
            <a:spLocks noGrp="1"/>
          </p:cNvSpPr>
          <p:nvPr>
            <p:ph type="sldNum" sz="quarter" idx="10"/>
          </p:nvPr>
        </p:nvSpPr>
        <p:spPr/>
        <p:txBody>
          <a:bodyPr/>
          <a:lstStyle/>
          <a:p>
            <a:fld id="{BB631859-F8A4-4C76-A1C8-6F7637EFEA6F}" type="slidenum">
              <a:rPr lang="en-US" smtClean="0"/>
              <a:pPr/>
              <a:t>2</a:t>
            </a:fld>
            <a:endParaRPr lang="en-US"/>
          </a:p>
        </p:txBody>
      </p:sp>
    </p:spTree>
    <p:extLst>
      <p:ext uri="{BB962C8B-B14F-4D97-AF65-F5344CB8AC3E}">
        <p14:creationId xmlns:p14="http://schemas.microsoft.com/office/powerpoint/2010/main" val="1081852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 are learner target group</a:t>
            </a:r>
          </a:p>
          <a:p>
            <a:r>
              <a:rPr lang="en-US" dirty="0" smtClean="0"/>
              <a:t>Who</a:t>
            </a:r>
            <a:r>
              <a:rPr lang="en-US" baseline="0" dirty="0" smtClean="0"/>
              <a:t> will teach this curriculum </a:t>
            </a:r>
          </a:p>
          <a:p>
            <a:r>
              <a:rPr lang="en-US" baseline="0" dirty="0" smtClean="0"/>
              <a:t>What are the purposes that an educational program should seek to attain</a:t>
            </a:r>
          </a:p>
          <a:p>
            <a:r>
              <a:rPr lang="en-US" baseline="0" dirty="0" smtClean="0"/>
              <a:t>What educational experiences can be provided </a:t>
            </a:r>
          </a:p>
          <a:p>
            <a:r>
              <a:rPr lang="en-US" baseline="0" dirty="0" smtClean="0"/>
              <a:t>How can these educational experiences </a:t>
            </a:r>
            <a:r>
              <a:rPr lang="en-US" baseline="0" dirty="0" err="1" smtClean="0"/>
              <a:t>ot</a:t>
            </a:r>
            <a:r>
              <a:rPr lang="en-US" baseline="0" dirty="0" smtClean="0"/>
              <a:t> activities be organized </a:t>
            </a:r>
          </a:p>
          <a:p>
            <a:r>
              <a:rPr lang="en-US" baseline="0" dirty="0" smtClean="0"/>
              <a:t>How we can evaluate whether these purposes are being attained </a:t>
            </a:r>
            <a:endParaRPr lang="en-US" dirty="0"/>
          </a:p>
        </p:txBody>
      </p:sp>
      <p:sp>
        <p:nvSpPr>
          <p:cNvPr id="4" name="Slide Number Placeholder 3"/>
          <p:cNvSpPr>
            <a:spLocks noGrp="1"/>
          </p:cNvSpPr>
          <p:nvPr>
            <p:ph type="sldNum" sz="quarter" idx="10"/>
          </p:nvPr>
        </p:nvSpPr>
        <p:spPr/>
        <p:txBody>
          <a:bodyPr/>
          <a:lstStyle/>
          <a:p>
            <a:fld id="{BB631859-F8A4-4C76-A1C8-6F7637EFEA6F}" type="slidenum">
              <a:rPr lang="en-US" smtClean="0"/>
              <a:pPr/>
              <a:t>5</a:t>
            </a:fld>
            <a:endParaRPr lang="en-US"/>
          </a:p>
        </p:txBody>
      </p:sp>
    </p:spTree>
    <p:extLst>
      <p:ext uri="{BB962C8B-B14F-4D97-AF65-F5344CB8AC3E}">
        <p14:creationId xmlns:p14="http://schemas.microsoft.com/office/powerpoint/2010/main" val="3317376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Assess needs</a:t>
            </a:r>
            <a:r>
              <a:rPr lang="en-US" baseline="0" dirty="0" smtClean="0"/>
              <a:t> and interests \: learners themselves what are their nutritional needs and interests, nutritional problems they have , nutritional knowledge, their food attitudes, educational needs,.</a:t>
            </a:r>
          </a:p>
          <a:p>
            <a:r>
              <a:rPr lang="en-US" baseline="0" dirty="0" smtClean="0"/>
              <a:t>Society: what does the nation need in terms of the nutritional health of its citizens what are the nutrition goals of the country. </a:t>
            </a:r>
          </a:p>
          <a:p>
            <a:r>
              <a:rPr lang="en-US" baseline="0" dirty="0" smtClean="0"/>
              <a:t>Nutritionist: what do they think people should know</a:t>
            </a:r>
          </a:p>
          <a:p>
            <a:r>
              <a:rPr lang="en-US" baseline="0" dirty="0" smtClean="0"/>
              <a:t>Teachers: the experience and knowledge they have , the time and recourses their own nutritional knowledge </a:t>
            </a:r>
          </a:p>
          <a:p>
            <a:r>
              <a:rPr lang="en-US" baseline="0" dirty="0" smtClean="0"/>
              <a:t>After that how we can select the framework articulate with our educational philosophy and psychology </a:t>
            </a:r>
          </a:p>
          <a:p>
            <a:r>
              <a:rPr lang="en-US" baseline="0" dirty="0" smtClean="0"/>
              <a:t>Design the learning experiences to reach objectives – activities , to bring about the desired changes in students </a:t>
            </a:r>
          </a:p>
          <a:p>
            <a:r>
              <a:rPr lang="en-US" baseline="0" dirty="0" smtClean="0"/>
              <a:t>Evaluate if objectives have been met – if not, analyze and redirect by going back to step one.</a:t>
            </a:r>
          </a:p>
          <a:p>
            <a:r>
              <a:rPr lang="en-US" baseline="0" dirty="0" smtClean="0"/>
              <a:t>Scenario: a nutrition </a:t>
            </a:r>
            <a:r>
              <a:rPr lang="en-US" baseline="0" dirty="0" err="1" smtClean="0"/>
              <a:t>eductaor</a:t>
            </a:r>
            <a:r>
              <a:rPr lang="en-US" baseline="0" dirty="0" smtClean="0"/>
              <a:t> asked to design a five session program on nutrition for parents of </a:t>
            </a:r>
            <a:r>
              <a:rPr lang="en-US" baseline="0" dirty="0" err="1" smtClean="0"/>
              <a:t>adolscents</a:t>
            </a:r>
            <a:r>
              <a:rPr lang="en-US" baseline="0" dirty="0" smtClean="0"/>
              <a:t> in a small village. She choose her first lecture on carbs, protein and fat. She is in the middle of it when a member of the audience mother ask loudly do you have recipes for making good healthy snacks for my child to eat after school. Followed by fall of questions from others on how to select and prepare foods and non on the topic of the lecture </a:t>
            </a:r>
          </a:p>
          <a:p>
            <a:endParaRPr lang="en-US" dirty="0"/>
          </a:p>
        </p:txBody>
      </p:sp>
      <p:sp>
        <p:nvSpPr>
          <p:cNvPr id="4" name="Slide Number Placeholder 3"/>
          <p:cNvSpPr>
            <a:spLocks noGrp="1"/>
          </p:cNvSpPr>
          <p:nvPr>
            <p:ph type="sldNum" sz="quarter" idx="10"/>
          </p:nvPr>
        </p:nvSpPr>
        <p:spPr/>
        <p:txBody>
          <a:bodyPr/>
          <a:lstStyle/>
          <a:p>
            <a:fld id="{BB631859-F8A4-4C76-A1C8-6F7637EFEA6F}" type="slidenum">
              <a:rPr lang="en-US" smtClean="0"/>
              <a:pPr/>
              <a:t>6</a:t>
            </a:fld>
            <a:endParaRPr lang="en-US"/>
          </a:p>
        </p:txBody>
      </p:sp>
    </p:spTree>
    <p:extLst>
      <p:ext uri="{BB962C8B-B14F-4D97-AF65-F5344CB8AC3E}">
        <p14:creationId xmlns:p14="http://schemas.microsoft.com/office/powerpoint/2010/main" val="777935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p>
        </p:txBody>
      </p:sp>
      <p:sp>
        <p:nvSpPr>
          <p:cNvPr id="5427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D741C50-D6B0-634D-B448-DD989A750F57}" type="slidenum">
              <a:rPr lang="en-US" sz="1200">
                <a:cs typeface="Arial" charset="0"/>
              </a:rPr>
              <a:pPr/>
              <a:t>7</a:t>
            </a:fld>
            <a:endParaRPr lang="en-US" sz="1200" dirty="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GB" dirty="0"/>
          </a:p>
        </p:txBody>
      </p:sp>
      <p:sp>
        <p:nvSpPr>
          <p:cNvPr id="54275"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D741C50-D6B0-634D-B448-DD989A750F57}" type="slidenum">
              <a:rPr lang="en-US" sz="1200">
                <a:cs typeface="Arial" charset="0"/>
              </a:rPr>
              <a:pPr/>
              <a:t>8</a:t>
            </a:fld>
            <a:endParaRPr lang="en-US" sz="1200" dirty="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631859-F8A4-4C76-A1C8-6F7637EFEA6F}" type="slidenum">
              <a:rPr lang="en-US" smtClean="0"/>
              <a:pPr/>
              <a:t>11</a:t>
            </a:fld>
            <a:endParaRPr lang="en-US"/>
          </a:p>
        </p:txBody>
      </p:sp>
    </p:spTree>
    <p:extLst>
      <p:ext uri="{BB962C8B-B14F-4D97-AF65-F5344CB8AC3E}">
        <p14:creationId xmlns:p14="http://schemas.microsoft.com/office/powerpoint/2010/main" val="1749437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097">
              <a:defRPr sz="11400" b="1">
                <a:solidFill>
                  <a:schemeClr val="tx1"/>
                </a:solidFill>
                <a:latin typeface="Times" pitchFamily="18" charset="0"/>
              </a:defRPr>
            </a:lvl1pPr>
            <a:lvl2pPr marL="738047" indent="-283864" defTabSz="913097">
              <a:defRPr sz="11400" b="1">
                <a:solidFill>
                  <a:schemeClr val="tx1"/>
                </a:solidFill>
                <a:latin typeface="Times" pitchFamily="18" charset="0"/>
              </a:defRPr>
            </a:lvl2pPr>
            <a:lvl3pPr marL="1135456" indent="-227091" defTabSz="913097">
              <a:defRPr sz="11400" b="1">
                <a:solidFill>
                  <a:schemeClr val="tx1"/>
                </a:solidFill>
                <a:latin typeface="Times" pitchFamily="18" charset="0"/>
              </a:defRPr>
            </a:lvl3pPr>
            <a:lvl4pPr marL="1589639" indent="-227091" defTabSz="913097">
              <a:defRPr sz="11400" b="1">
                <a:solidFill>
                  <a:schemeClr val="tx1"/>
                </a:solidFill>
                <a:latin typeface="Times" pitchFamily="18" charset="0"/>
              </a:defRPr>
            </a:lvl4pPr>
            <a:lvl5pPr marL="2043821" indent="-227091" defTabSz="913097">
              <a:defRPr sz="11400" b="1">
                <a:solidFill>
                  <a:schemeClr val="tx1"/>
                </a:solidFill>
                <a:latin typeface="Times" pitchFamily="18" charset="0"/>
              </a:defRPr>
            </a:lvl5pPr>
            <a:lvl6pPr marL="2498004" indent="-227091" defTabSz="913097" eaLnBrk="0" fontAlgn="base" hangingPunct="0">
              <a:spcBef>
                <a:spcPct val="0"/>
              </a:spcBef>
              <a:spcAft>
                <a:spcPct val="0"/>
              </a:spcAft>
              <a:defRPr sz="11400" b="1">
                <a:solidFill>
                  <a:schemeClr val="tx1"/>
                </a:solidFill>
                <a:latin typeface="Times" pitchFamily="18" charset="0"/>
              </a:defRPr>
            </a:lvl6pPr>
            <a:lvl7pPr marL="2952186" indent="-227091" defTabSz="913097" eaLnBrk="0" fontAlgn="base" hangingPunct="0">
              <a:spcBef>
                <a:spcPct val="0"/>
              </a:spcBef>
              <a:spcAft>
                <a:spcPct val="0"/>
              </a:spcAft>
              <a:defRPr sz="11400" b="1">
                <a:solidFill>
                  <a:schemeClr val="tx1"/>
                </a:solidFill>
                <a:latin typeface="Times" pitchFamily="18" charset="0"/>
              </a:defRPr>
            </a:lvl7pPr>
            <a:lvl8pPr marL="3406369" indent="-227091" defTabSz="913097" eaLnBrk="0" fontAlgn="base" hangingPunct="0">
              <a:spcBef>
                <a:spcPct val="0"/>
              </a:spcBef>
              <a:spcAft>
                <a:spcPct val="0"/>
              </a:spcAft>
              <a:defRPr sz="11400" b="1">
                <a:solidFill>
                  <a:schemeClr val="tx1"/>
                </a:solidFill>
                <a:latin typeface="Times" pitchFamily="18" charset="0"/>
              </a:defRPr>
            </a:lvl8pPr>
            <a:lvl9pPr marL="3860551" indent="-227091" defTabSz="913097" eaLnBrk="0" fontAlgn="base" hangingPunct="0">
              <a:spcBef>
                <a:spcPct val="0"/>
              </a:spcBef>
              <a:spcAft>
                <a:spcPct val="0"/>
              </a:spcAft>
              <a:defRPr sz="11400" b="1">
                <a:solidFill>
                  <a:schemeClr val="tx1"/>
                </a:solidFill>
                <a:latin typeface="Times" pitchFamily="18" charset="0"/>
              </a:defRPr>
            </a:lvl9pPr>
          </a:lstStyle>
          <a:p>
            <a:fld id="{9B66DBFA-1BED-4F80-91DD-E376AD828C33}" type="slidenum">
              <a:rPr lang="en-AU" altLang="en-US" sz="1200" b="0"/>
              <a:pPr/>
              <a:t>17</a:t>
            </a:fld>
            <a:endParaRPr lang="en-AU" altLang="en-US" sz="1200" b="0"/>
          </a:p>
        </p:txBody>
      </p:sp>
      <p:sp>
        <p:nvSpPr>
          <p:cNvPr id="10243" name="Rectangle 2"/>
          <p:cNvSpPr>
            <a:spLocks noGrp="1" noRot="1" noChangeAspect="1" noChangeArrowheads="1" noTextEdit="1"/>
          </p:cNvSpPr>
          <p:nvPr>
            <p:ph type="sldImg"/>
          </p:nvPr>
        </p:nvSpPr>
        <p:spPr>
          <a:xfrm>
            <a:off x="1143000" y="685800"/>
            <a:ext cx="4572000" cy="3429000"/>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results indicate that the experimental group had significantly</a:t>
            </a:r>
            <a:r>
              <a:rPr lang="en-US" baseline="0" dirty="0" smtClean="0"/>
              <a:t> improved knowledge scores and improved attitude scores on the scale entitled nutrition affects health.</a:t>
            </a:r>
          </a:p>
          <a:p>
            <a:r>
              <a:rPr lang="en-US" baseline="0" dirty="0" smtClean="0"/>
              <a:t>No significant changes were observed in post-test scores on the food </a:t>
            </a:r>
            <a:r>
              <a:rPr lang="en-US" baseline="0" dirty="0" err="1" smtClean="0"/>
              <a:t>behavoir</a:t>
            </a:r>
            <a:r>
              <a:rPr lang="en-US" baseline="0" smtClean="0"/>
              <a:t> assessment form. </a:t>
            </a:r>
            <a:endParaRPr lang="en-US" baseline="0" dirty="0" smtClean="0"/>
          </a:p>
        </p:txBody>
      </p:sp>
      <p:sp>
        <p:nvSpPr>
          <p:cNvPr id="4" name="Slide Number Placeholder 3"/>
          <p:cNvSpPr>
            <a:spLocks noGrp="1"/>
          </p:cNvSpPr>
          <p:nvPr>
            <p:ph type="sldNum" sz="quarter" idx="10"/>
          </p:nvPr>
        </p:nvSpPr>
        <p:spPr/>
        <p:txBody>
          <a:bodyPr/>
          <a:lstStyle/>
          <a:p>
            <a:fld id="{BB631859-F8A4-4C76-A1C8-6F7637EFEA6F}" type="slidenum">
              <a:rPr lang="en-US" smtClean="0"/>
              <a:pPr/>
              <a:t>20</a:t>
            </a:fld>
            <a:endParaRPr lang="en-US"/>
          </a:p>
        </p:txBody>
      </p:sp>
    </p:spTree>
    <p:extLst>
      <p:ext uri="{BB962C8B-B14F-4D97-AF65-F5344CB8AC3E}">
        <p14:creationId xmlns:p14="http://schemas.microsoft.com/office/powerpoint/2010/main" val="2945709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7" name="Titelplatzhalter 1"/>
          <p:cNvSpPr>
            <a:spLocks noGrp="1"/>
          </p:cNvSpPr>
          <p:nvPr>
            <p:ph type="title"/>
          </p:nvPr>
        </p:nvSpPr>
        <p:spPr>
          <a:xfrm>
            <a:off x="636499" y="1085988"/>
            <a:ext cx="8229600" cy="2415020"/>
          </a:xfrm>
          <a:prstGeom prst="rect">
            <a:avLst/>
          </a:prstGeom>
        </p:spPr>
        <p:txBody>
          <a:bodyPr vert="horz" lIns="91440" tIns="45720" rIns="91440" bIns="45720" rtlCol="0" anchor="t">
            <a:normAutofit/>
          </a:bodyPr>
          <a:lstStyle/>
          <a:p>
            <a:r>
              <a:rPr lang="de-DE" dirty="0" err="1" smtClean="0"/>
              <a:t>Enter</a:t>
            </a:r>
            <a:r>
              <a:rPr lang="de-DE" dirty="0" smtClean="0"/>
              <a:t> title </a:t>
            </a:r>
            <a:r>
              <a:rPr lang="de-DE" dirty="0" err="1" smtClean="0"/>
              <a:t>of</a:t>
            </a:r>
            <a:r>
              <a:rPr lang="de-DE" dirty="0" smtClean="0"/>
              <a:t/>
            </a:r>
            <a:br>
              <a:rPr lang="de-DE" dirty="0" smtClean="0"/>
            </a:br>
            <a:r>
              <a:rPr lang="de-DE" dirty="0" err="1" smtClean="0"/>
              <a:t>presentation</a:t>
            </a:r>
            <a:r>
              <a:rPr lang="de-DE" dirty="0" smtClean="0"/>
              <a:t> </a:t>
            </a:r>
            <a:r>
              <a:rPr lang="de-DE" dirty="0" err="1" smtClean="0"/>
              <a:t>here</a:t>
            </a:r>
            <a:r>
              <a:rPr lang="de-DE" dirty="0" smtClean="0"/>
              <a:t>.</a:t>
            </a:r>
            <a:endParaRPr lang="de-DE" dirty="0"/>
          </a:p>
        </p:txBody>
      </p:sp>
    </p:spTree>
    <p:extLst>
      <p:ext uri="{BB962C8B-B14F-4D97-AF65-F5344CB8AC3E}">
        <p14:creationId xmlns:p14="http://schemas.microsoft.com/office/powerpoint/2010/main" val="400033996"/>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988840"/>
            <a:ext cx="8229600" cy="4525963"/>
          </a:xfrm>
          <a:prstGeom prst="rect">
            <a:avLst/>
          </a:prstGeom>
        </p:spPr>
        <p:txBody>
          <a:bodyPr/>
          <a:lstStyle>
            <a:lvl1pPr>
              <a:defRPr>
                <a:solidFill>
                  <a:srgbClr val="003780"/>
                </a:solidFill>
              </a:defRPr>
            </a:lvl1pPr>
            <a:lvl2pPr>
              <a:defRPr>
                <a:solidFill>
                  <a:srgbClr val="003780"/>
                </a:solidFill>
              </a:defRPr>
            </a:lvl2pPr>
            <a:lvl3pPr>
              <a:defRPr>
                <a:solidFill>
                  <a:srgbClr val="003780"/>
                </a:solidFill>
              </a:defRPr>
            </a:lvl3pPr>
            <a:lvl4pPr>
              <a:defRPr>
                <a:solidFill>
                  <a:srgbClr val="003780"/>
                </a:solidFill>
              </a:defRPr>
            </a:lvl4pPr>
            <a:lvl5pPr>
              <a:defRPr>
                <a:solidFill>
                  <a:srgbClr val="003780"/>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Inhaltsplatzhalter 2"/>
          <p:cNvSpPr>
            <a:spLocks noGrp="1"/>
          </p:cNvSpPr>
          <p:nvPr>
            <p:ph idx="10" hasCustomPrompt="1"/>
          </p:nvPr>
        </p:nvSpPr>
        <p:spPr>
          <a:xfrm>
            <a:off x="467544" y="1340769"/>
            <a:ext cx="8229600" cy="648072"/>
          </a:xfrm>
          <a:prstGeom prst="rect">
            <a:avLst/>
          </a:prstGeom>
        </p:spPr>
        <p:txBody>
          <a:bodyPr/>
          <a:lstStyle>
            <a:lvl1pPr marL="0" indent="0">
              <a:buNone/>
              <a:defRPr sz="3400" b="1">
                <a:solidFill>
                  <a:srgbClr val="003780"/>
                </a:solidFill>
              </a:defRPr>
            </a:lvl1pPr>
            <a:lvl2pPr>
              <a:defRPr>
                <a:solidFill>
                  <a:srgbClr val="003780"/>
                </a:solidFill>
              </a:defRPr>
            </a:lvl2pPr>
            <a:lvl3pPr>
              <a:defRPr>
                <a:solidFill>
                  <a:srgbClr val="003780"/>
                </a:solidFill>
              </a:defRPr>
            </a:lvl3pPr>
            <a:lvl4pPr>
              <a:defRPr>
                <a:solidFill>
                  <a:srgbClr val="003780"/>
                </a:solidFill>
              </a:defRPr>
            </a:lvl4pPr>
            <a:lvl5pPr>
              <a:defRPr>
                <a:solidFill>
                  <a:srgbClr val="003780"/>
                </a:solidFill>
              </a:defRPr>
            </a:lvl5pPr>
          </a:lstStyle>
          <a:p>
            <a:pPr lvl="0"/>
            <a:r>
              <a:rPr lang="de-DE" dirty="0" smtClean="0"/>
              <a:t>Headline</a:t>
            </a:r>
            <a:endParaRPr lang="de-DE" dirty="0"/>
          </a:p>
        </p:txBody>
      </p:sp>
    </p:spTree>
    <p:extLst>
      <p:ext uri="{BB962C8B-B14F-4D97-AF65-F5344CB8AC3E}">
        <p14:creationId xmlns:p14="http://schemas.microsoft.com/office/powerpoint/2010/main" val="349993814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3" name="Inhaltsplatzhalter 2"/>
          <p:cNvSpPr>
            <a:spLocks noGrp="1"/>
          </p:cNvSpPr>
          <p:nvPr>
            <p:ph idx="1"/>
          </p:nvPr>
        </p:nvSpPr>
        <p:spPr>
          <a:xfrm>
            <a:off x="467544" y="1124743"/>
            <a:ext cx="8229600" cy="5184577"/>
          </a:xfrm>
          <a:prstGeom prst="rect">
            <a:avLst/>
          </a:prstGeom>
        </p:spPr>
        <p:txBody>
          <a:bodyPr/>
          <a:lstStyle>
            <a:lvl1pPr>
              <a:defRPr>
                <a:solidFill>
                  <a:srgbClr val="003780"/>
                </a:solidFill>
              </a:defRPr>
            </a:lvl1pPr>
            <a:lvl2pPr>
              <a:defRPr>
                <a:solidFill>
                  <a:srgbClr val="003780"/>
                </a:solidFill>
              </a:defRPr>
            </a:lvl2pPr>
            <a:lvl3pPr>
              <a:defRPr>
                <a:solidFill>
                  <a:srgbClr val="003780"/>
                </a:solidFill>
              </a:defRPr>
            </a:lvl3pPr>
            <a:lvl4pPr>
              <a:defRPr>
                <a:solidFill>
                  <a:srgbClr val="003780"/>
                </a:solidFill>
              </a:defRPr>
            </a:lvl4pPr>
            <a:lvl5pPr>
              <a:defRPr>
                <a:solidFill>
                  <a:srgbClr val="003780"/>
                </a:solidFill>
              </a:defRPr>
            </a:lvl5p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Inhaltsplatzhalter 2"/>
          <p:cNvSpPr>
            <a:spLocks noGrp="1"/>
          </p:cNvSpPr>
          <p:nvPr>
            <p:ph idx="10" hasCustomPrompt="1"/>
          </p:nvPr>
        </p:nvSpPr>
        <p:spPr>
          <a:xfrm>
            <a:off x="467544" y="476672"/>
            <a:ext cx="8229600" cy="648072"/>
          </a:xfrm>
          <a:prstGeom prst="rect">
            <a:avLst/>
          </a:prstGeom>
        </p:spPr>
        <p:txBody>
          <a:bodyPr/>
          <a:lstStyle>
            <a:lvl1pPr marL="0" indent="0">
              <a:buNone/>
              <a:defRPr sz="3400" b="1">
                <a:solidFill>
                  <a:srgbClr val="003780"/>
                </a:solidFill>
              </a:defRPr>
            </a:lvl1pPr>
            <a:lvl2pPr>
              <a:defRPr>
                <a:solidFill>
                  <a:srgbClr val="003780"/>
                </a:solidFill>
              </a:defRPr>
            </a:lvl2pPr>
            <a:lvl3pPr>
              <a:defRPr>
                <a:solidFill>
                  <a:srgbClr val="003780"/>
                </a:solidFill>
              </a:defRPr>
            </a:lvl3pPr>
            <a:lvl4pPr>
              <a:defRPr>
                <a:solidFill>
                  <a:srgbClr val="003780"/>
                </a:solidFill>
              </a:defRPr>
            </a:lvl4pPr>
            <a:lvl5pPr>
              <a:defRPr>
                <a:solidFill>
                  <a:srgbClr val="003780"/>
                </a:solidFill>
              </a:defRPr>
            </a:lvl5pPr>
          </a:lstStyle>
          <a:p>
            <a:pPr lvl="0"/>
            <a:r>
              <a:rPr lang="de-DE" dirty="0" smtClean="0"/>
              <a:t>Headline</a:t>
            </a:r>
            <a:endParaRPr lang="de-DE" dirty="0"/>
          </a:p>
        </p:txBody>
      </p:sp>
    </p:spTree>
    <p:extLst>
      <p:ext uri="{BB962C8B-B14F-4D97-AF65-F5344CB8AC3E}">
        <p14:creationId xmlns:p14="http://schemas.microsoft.com/office/powerpoint/2010/main" val="1828165452"/>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a:prstGeom prst="rect">
            <a:avLst/>
          </a:prstGeom>
        </p:spPr>
        <p:txBody>
          <a:bodyPr/>
          <a:lstStyle>
            <a:extLst/>
          </a:lstStyle>
          <a:p>
            <a:r>
              <a:rPr lang="en-US" smtClean="0"/>
              <a:t>Click to edit Master title style</a:t>
            </a:r>
            <a:endParaRPr lang="en-US"/>
          </a:p>
        </p:txBody>
      </p:sp>
      <p:sp>
        <p:nvSpPr>
          <p:cNvPr id="3" name="Content Placeholder 2"/>
          <p:cNvSpPr>
            <a:spLocks noGrp="1"/>
          </p:cNvSpPr>
          <p:nvPr>
            <p:ph idx="1"/>
          </p:nvPr>
        </p:nvSpPr>
        <p:spPr>
          <a:xfrm>
            <a:off x="502920" y="530352"/>
            <a:ext cx="8183880" cy="4187952"/>
          </a:xfrm>
          <a:prstGeom prst="rect">
            <a:avLst/>
          </a:prstGeo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4"/>
          <p:cNvSpPr>
            <a:spLocks noGrp="1"/>
          </p:cNvSpPr>
          <p:nvPr>
            <p:ph type="dt" sz="half" idx="10"/>
          </p:nvPr>
        </p:nvSpPr>
        <p:spPr>
          <a:xfrm>
            <a:off x="3776663" y="6111875"/>
            <a:ext cx="2286000" cy="365125"/>
          </a:xfrm>
          <a:prstGeom prst="rect">
            <a:avLst/>
          </a:prstGeom>
        </p:spPr>
        <p:txBody>
          <a:bodyPr/>
          <a:lstStyle>
            <a:lvl1pPr>
              <a:defRPr/>
            </a:lvl1pPr>
          </a:lstStyle>
          <a:p>
            <a:pPr>
              <a:defRPr/>
            </a:pPr>
            <a:endParaRPr lang="en-US"/>
          </a:p>
        </p:txBody>
      </p:sp>
      <p:sp>
        <p:nvSpPr>
          <p:cNvPr id="5" name="Footer Placeholder 17"/>
          <p:cNvSpPr>
            <a:spLocks noGrp="1"/>
          </p:cNvSpPr>
          <p:nvPr>
            <p:ph type="ftr" sz="quarter" idx="11"/>
          </p:nvPr>
        </p:nvSpPr>
        <p:spPr>
          <a:xfrm>
            <a:off x="6062663" y="6111875"/>
            <a:ext cx="2286000" cy="365125"/>
          </a:xfrm>
          <a:prstGeom prst="rect">
            <a:avLst/>
          </a:prstGeom>
        </p:spPr>
        <p:txBody>
          <a:bodyPr/>
          <a:lstStyle>
            <a:lvl1pPr>
              <a:defRPr/>
            </a:lvl1pPr>
          </a:lstStyle>
          <a:p>
            <a:pPr>
              <a:defRPr/>
            </a:pPr>
            <a:endParaRPr lang="en-US"/>
          </a:p>
        </p:txBody>
      </p:sp>
      <p:sp>
        <p:nvSpPr>
          <p:cNvPr id="6" name="Slide Number Placeholder 4"/>
          <p:cNvSpPr>
            <a:spLocks noGrp="1"/>
          </p:cNvSpPr>
          <p:nvPr>
            <p:ph type="sldNum" sz="quarter" idx="12"/>
          </p:nvPr>
        </p:nvSpPr>
        <p:spPr>
          <a:xfrm>
            <a:off x="8348663" y="6111875"/>
            <a:ext cx="457200" cy="365125"/>
          </a:xfrm>
          <a:prstGeom prst="rect">
            <a:avLst/>
          </a:prstGeom>
        </p:spPr>
        <p:txBody>
          <a:bodyPr/>
          <a:lstStyle>
            <a:lvl1pPr>
              <a:defRPr/>
            </a:lvl1pPr>
          </a:lstStyle>
          <a:p>
            <a:pPr>
              <a:defRPr/>
            </a:pPr>
            <a:fld id="{0FA0F83D-E3B1-4157-912D-C033F6F053D3}" type="slidenum">
              <a:rPr lang="en-US"/>
              <a:pPr>
                <a:defRPr/>
              </a:pPr>
              <a:t>‹#›</a:t>
            </a:fld>
            <a:endParaRPr lang="en-US"/>
          </a:p>
        </p:txBody>
      </p:sp>
    </p:spTree>
    <p:extLst>
      <p:ext uri="{BB962C8B-B14F-4D97-AF65-F5344CB8AC3E}">
        <p14:creationId xmlns:p14="http://schemas.microsoft.com/office/powerpoint/2010/main" val="1854941306"/>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4390202"/>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30" name="Picture 6" descr="C:\Users\Vang &amp; Weber\Desktop\0056875685.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576" y="6390765"/>
            <a:ext cx="1224136" cy="2065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Vang &amp; Weber\Desktop\LS_Aspetar_XL_RGB.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43" y="3501960"/>
            <a:ext cx="9143457" cy="14107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721061" y="5085184"/>
            <a:ext cx="2947283" cy="80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7242982"/>
      </p:ext>
    </p:extLst>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ts val="4200"/>
        </a:lnSpc>
        <a:spcBef>
          <a:spcPct val="0"/>
        </a:spcBef>
        <a:buNone/>
        <a:defRPr sz="4000" kern="1200">
          <a:solidFill>
            <a:srgbClr val="00378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Vang &amp; Weber\Desktop\LS_Aspetar_XL+_RGB.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58716" b="-58716"/>
          <a:stretch/>
        </p:blipFill>
        <p:spPr bwMode="auto">
          <a:xfrm>
            <a:off x="0" y="0"/>
            <a:ext cx="9144000" cy="14171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076056" y="332656"/>
            <a:ext cx="2155195" cy="585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7537649"/>
      </p:ext>
    </p:extLst>
  </p:cSld>
  <p:clrMap bg1="lt1" tx1="dk1" bg2="lt2" tx2="dk2" accent1="accent1" accent2="accent2" accent3="accent3" accent4="accent4" accent5="accent5" accent6="accent6" hlink="hlink" folHlink="folHlink"/>
  <p:sldLayoutIdLst>
    <p:sldLayoutId id="2147483673" r:id="rId1"/>
  </p:sldLayoutIdLst>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ts val="4200"/>
        </a:lnSpc>
        <a:spcBef>
          <a:spcPct val="0"/>
        </a:spcBef>
        <a:buNone/>
        <a:defRPr sz="2800" kern="1200">
          <a:solidFill>
            <a:srgbClr val="00378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C:\Users\Vang &amp; Weber\Desktop\LS_Aspetar_XL+_RGB.pn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t="58716" b="-58716"/>
          <a:stretch/>
        </p:blipFill>
        <p:spPr bwMode="auto">
          <a:xfrm>
            <a:off x="0" y="0"/>
            <a:ext cx="9144000" cy="14171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6947805" y="6119086"/>
            <a:ext cx="1795155" cy="487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4670984"/>
      </p:ext>
    </p:extLst>
  </p:cSld>
  <p:clrMap bg1="lt1" tx1="dk1" bg2="lt2" tx2="dk2" accent1="accent1" accent2="accent2" accent3="accent3" accent4="accent4" accent5="accent5" accent6="accent6" hlink="hlink" folHlink="folHlink"/>
  <p:sldLayoutIdLst>
    <p:sldLayoutId id="2147483675" r:id="rId1"/>
    <p:sldLayoutId id="2147483677" r:id="rId2"/>
    <p:sldLayoutId id="2147483678" r:id="rId3"/>
  </p:sldLayoutIdLst>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ts val="4200"/>
        </a:lnSpc>
        <a:spcBef>
          <a:spcPct val="0"/>
        </a:spcBef>
        <a:buNone/>
        <a:defRPr sz="2800" kern="1200">
          <a:solidFill>
            <a:srgbClr val="00378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637309" y="1196752"/>
            <a:ext cx="8229600" cy="978494"/>
          </a:xfrm>
        </p:spPr>
        <p:txBody>
          <a:bodyPr>
            <a:normAutofit fontScale="90000"/>
          </a:bodyPr>
          <a:lstStyle/>
          <a:p>
            <a:pPr algn="ctr">
              <a:lnSpc>
                <a:spcPct val="100000"/>
              </a:lnSpc>
            </a:pPr>
            <a:r>
              <a:rPr lang="en-US" dirty="0"/>
              <a:t/>
            </a:r>
            <a:br>
              <a:rPr lang="en-US" dirty="0"/>
            </a:br>
            <a:r>
              <a:rPr lang="en-US" dirty="0" smtClean="0"/>
              <a:t/>
            </a:r>
            <a:br>
              <a:rPr lang="en-US" dirty="0" smtClean="0"/>
            </a:br>
            <a:r>
              <a:rPr lang="en-US" dirty="0" smtClean="0"/>
              <a:t/>
            </a:r>
            <a:br>
              <a:rPr lang="en-US" dirty="0" smtClean="0"/>
            </a:br>
            <a:r>
              <a:rPr lang="en-US" sz="1800" dirty="0" smtClean="0"/>
              <a:t/>
            </a:r>
            <a:br>
              <a:rPr lang="en-US" sz="1800" dirty="0" smtClean="0"/>
            </a:br>
            <a:endParaRPr lang="de-DE" sz="1600" dirty="0"/>
          </a:p>
        </p:txBody>
      </p:sp>
      <p:sp>
        <p:nvSpPr>
          <p:cNvPr id="2" name="Rectangle 1"/>
          <p:cNvSpPr/>
          <p:nvPr/>
        </p:nvSpPr>
        <p:spPr>
          <a:xfrm>
            <a:off x="152400" y="5334000"/>
            <a:ext cx="8839200" cy="1200329"/>
          </a:xfrm>
          <a:prstGeom prst="rect">
            <a:avLst/>
          </a:prstGeom>
        </p:spPr>
        <p:txBody>
          <a:bodyPr wrap="square">
            <a:spAutoFit/>
          </a:bodyPr>
          <a:lstStyle/>
          <a:p>
            <a:r>
              <a:rPr lang="it-IT" sz="2400" b="1" dirty="0"/>
              <a:t>Mahmoud Alkhateib</a:t>
            </a:r>
            <a:r>
              <a:rPr lang="en-US" sz="2400" b="1" dirty="0"/>
              <a:t>,PhD</a:t>
            </a:r>
            <a:br>
              <a:rPr lang="en-US" sz="2400" b="1" dirty="0"/>
            </a:br>
            <a:r>
              <a:rPr lang="it-IT" sz="2400" b="1" dirty="0"/>
              <a:t>Sports Dietitian - Orthopedic and Sports Medicine Hospital (Aspetar), Qatar</a:t>
            </a:r>
            <a:endParaRPr lang="en-US" sz="2400" dirty="0"/>
          </a:p>
        </p:txBody>
      </p:sp>
      <p:sp>
        <p:nvSpPr>
          <p:cNvPr id="7" name="Titel 2"/>
          <p:cNvSpPr txBox="1">
            <a:spLocks/>
          </p:cNvSpPr>
          <p:nvPr/>
        </p:nvSpPr>
        <p:spPr>
          <a:xfrm>
            <a:off x="152400" y="152400"/>
            <a:ext cx="8839200" cy="1524000"/>
          </a:xfrm>
          <a:prstGeom prst="rect">
            <a:avLst/>
          </a:prstGeom>
        </p:spPr>
        <p:txBody>
          <a:bodyPr vert="horz" lIns="91440" tIns="45720" rIns="91440" bIns="45720" rtlCol="0" anchor="t">
            <a:normAutofit fontScale="25000" lnSpcReduction="20000"/>
          </a:bodyPr>
          <a:lstStyle>
            <a:lvl1pPr algn="l" defTabSz="914400" rtl="0" eaLnBrk="1" latinLnBrk="0" hangingPunct="1">
              <a:lnSpc>
                <a:spcPts val="4200"/>
              </a:lnSpc>
              <a:spcBef>
                <a:spcPct val="0"/>
              </a:spcBef>
              <a:buNone/>
              <a:defRPr sz="4000" kern="1200">
                <a:solidFill>
                  <a:srgbClr val="003780"/>
                </a:solidFill>
                <a:latin typeface="+mj-lt"/>
                <a:ea typeface="+mj-ea"/>
                <a:cs typeface="+mj-cs"/>
              </a:defRPr>
            </a:lvl1pPr>
          </a:lstStyle>
          <a:p>
            <a:pPr algn="ctr"/>
            <a:r>
              <a:rPr lang="it-IT" sz="16000" b="1" dirty="0" smtClean="0">
                <a:latin typeface="Arial" panose="020B0604020202020204" pitchFamily="34" charset="0"/>
                <a:cs typeface="Arial" panose="020B0604020202020204" pitchFamily="34" charset="0"/>
              </a:rPr>
              <a:t>Nutrition Education for Adolescent Athlete: Nutrition Curriculum</a:t>
            </a:r>
            <a:r>
              <a:rPr lang="en-US" dirty="0" smtClean="0"/>
              <a:t/>
            </a:r>
            <a:br>
              <a:rPr lang="en-US" dirty="0" smtClean="0"/>
            </a:b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de-DE" dirty="0" smtClean="0"/>
              <a:t/>
            </a:r>
            <a:br>
              <a:rPr lang="de-DE" dirty="0" smtClean="0"/>
            </a:br>
            <a:r>
              <a:rPr lang="en-US" sz="2800" dirty="0" smtClean="0"/>
              <a:t/>
            </a:r>
            <a:br>
              <a:rPr lang="en-US" sz="2800" dirty="0" smtClean="0"/>
            </a:br>
            <a:endParaRPr lang="de-DE" sz="3100" dirty="0"/>
          </a:p>
        </p:txBody>
      </p:sp>
      <p:pic>
        <p:nvPicPr>
          <p:cNvPr id="5122" name="Picture 2" descr="Image result for aspeta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399" y="1371600"/>
            <a:ext cx="5400675" cy="2238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049076"/>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457200" y="418728"/>
            <a:ext cx="8229600" cy="648072"/>
          </a:xfrm>
        </p:spPr>
        <p:txBody>
          <a:bodyPr/>
          <a:lstStyle/>
          <a:p>
            <a:pPr algn="ctr" rtl="1"/>
            <a:r>
              <a:rPr lang="en-US" sz="4000" dirty="0" smtClean="0">
                <a:latin typeface="Arial" panose="020B0604020202020204" pitchFamily="34" charset="0"/>
                <a:cs typeface="Arial" panose="020B0604020202020204" pitchFamily="34" charset="0"/>
              </a:rPr>
              <a:t>Aspire Academy </a:t>
            </a:r>
            <a:endParaRPr lang="en-US" sz="4000" dirty="0">
              <a:latin typeface="Arial" panose="020B0604020202020204" pitchFamily="34" charset="0"/>
              <a:cs typeface="Arial" panose="020B0604020202020204" pitchFamily="34" charset="0"/>
            </a:endParaRPr>
          </a:p>
        </p:txBody>
      </p:sp>
      <p:pic>
        <p:nvPicPr>
          <p:cNvPr id="4098" name="Picture 2" descr="Image result for aspetar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66800"/>
            <a:ext cx="83820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7617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183880" cy="609600"/>
          </a:xfrm>
        </p:spPr>
        <p:txBody>
          <a:bodyPr/>
          <a:lstStyle/>
          <a:p>
            <a:r>
              <a:rPr lang="en-US" sz="3200" b="1" dirty="0">
                <a:solidFill>
                  <a:schemeClr val="tx2"/>
                </a:solidFill>
                <a:latin typeface="Arial" panose="020B0604020202020204" pitchFamily="34" charset="0"/>
                <a:cs typeface="Arial" panose="020B0604020202020204" pitchFamily="34" charset="0"/>
              </a:rPr>
              <a:t>B</a:t>
            </a:r>
            <a:r>
              <a:rPr lang="en-US" sz="3200" b="1" dirty="0" smtClean="0">
                <a:solidFill>
                  <a:schemeClr val="tx2"/>
                </a:solidFill>
                <a:latin typeface="Arial" panose="020B0604020202020204" pitchFamily="34" charset="0"/>
                <a:cs typeface="Arial" panose="020B0604020202020204" pitchFamily="34" charset="0"/>
              </a:rPr>
              <a:t>ackground</a:t>
            </a:r>
            <a:endParaRPr lang="en-US" sz="3200" b="1" dirty="0">
              <a:solidFill>
                <a:schemeClr val="tx2"/>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1066800"/>
            <a:ext cx="8839200" cy="5638800"/>
          </a:xfrm>
        </p:spPr>
        <p:txBody>
          <a:bodyPr/>
          <a:lstStyle/>
          <a:p>
            <a:pPr>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Nutrition </a:t>
            </a:r>
            <a:r>
              <a:rPr lang="en-US" sz="2800" dirty="0">
                <a:latin typeface="Arial" panose="020B0604020202020204" pitchFamily="34" charset="0"/>
                <a:cs typeface="Arial" panose="020B0604020202020204" pitchFamily="34" charset="0"/>
              </a:rPr>
              <a:t>education is an </a:t>
            </a:r>
            <a:r>
              <a:rPr lang="en-US" sz="2800" dirty="0" smtClean="0">
                <a:latin typeface="Arial" panose="020B0604020202020204" pitchFamily="34" charset="0"/>
                <a:cs typeface="Arial" panose="020B0604020202020204" pitchFamily="34" charset="0"/>
              </a:rPr>
              <a:t>evidence-based way </a:t>
            </a:r>
            <a:r>
              <a:rPr lang="en-US" sz="2800" dirty="0">
                <a:latin typeface="Arial" panose="020B0604020202020204" pitchFamily="34" charset="0"/>
                <a:cs typeface="Arial" panose="020B0604020202020204" pitchFamily="34" charset="0"/>
              </a:rPr>
              <a:t>to improve health outcomes and foster healthy eating habits for a </a:t>
            </a:r>
            <a:r>
              <a:rPr lang="en-US" sz="2800" dirty="0" smtClean="0">
                <a:latin typeface="Arial" panose="020B0604020202020204" pitchFamily="34" charset="0"/>
                <a:cs typeface="Arial" panose="020B0604020202020204" pitchFamily="34" charset="0"/>
              </a:rPr>
              <a:t>lifetime in school children (CNR, 2015).</a:t>
            </a:r>
          </a:p>
          <a:p>
            <a:pPr>
              <a:buFont typeface="Wingdings" panose="05000000000000000000" pitchFamily="2" charset="2"/>
              <a:buChar char="Ø"/>
            </a:pPr>
            <a:endParaRPr lang="en-US" sz="28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en-US" sz="2800" dirty="0">
                <a:latin typeface="Arial" panose="020B0604020202020204" pitchFamily="34" charset="0"/>
                <a:cs typeface="Arial" panose="020B0604020202020204" pitchFamily="34" charset="0"/>
              </a:rPr>
              <a:t>Research validates that behavioral change correlates positively with the amount of nutrition instruction received </a:t>
            </a:r>
            <a:r>
              <a:rPr lang="en-US" sz="2800" dirty="0" smtClean="0">
                <a:latin typeface="Arial" panose="020B0604020202020204" pitchFamily="34" charset="0"/>
                <a:cs typeface="Arial" panose="020B0604020202020204" pitchFamily="34" charset="0"/>
              </a:rPr>
              <a:t>(CDC, 1996). </a:t>
            </a:r>
          </a:p>
          <a:p>
            <a:pPr>
              <a:buFont typeface="Wingdings" panose="05000000000000000000" pitchFamily="2" charset="2"/>
              <a:buChar char="Ø"/>
            </a:pPr>
            <a:endParaRPr lang="en-US" sz="2800" dirty="0" smtClean="0"/>
          </a:p>
          <a:p>
            <a:pPr>
              <a:buFont typeface="Wingdings" panose="05000000000000000000" pitchFamily="2" charset="2"/>
              <a:buChar char="Ø"/>
            </a:pPr>
            <a:r>
              <a:rPr lang="en-US" sz="2800" dirty="0">
                <a:latin typeface="Arial" panose="020B0604020202020204" pitchFamily="34" charset="0"/>
                <a:cs typeface="Arial" panose="020B0604020202020204" pitchFamily="34" charset="0"/>
              </a:rPr>
              <a:t>S</a:t>
            </a:r>
            <a:r>
              <a:rPr lang="en-US" sz="2800" dirty="0" smtClean="0">
                <a:latin typeface="Arial" panose="020B0604020202020204" pitchFamily="34" charset="0"/>
                <a:cs typeface="Arial" panose="020B0604020202020204" pitchFamily="34" charset="0"/>
              </a:rPr>
              <a:t>chool athletes lack the knowledge to make good nutritional decisions to improve health, performance and growth (Douglas,1984; Cotugna,2005; Shifflett,2002)</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2314322"/>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183880" cy="609600"/>
          </a:xfrm>
        </p:spPr>
        <p:txBody>
          <a:bodyPr/>
          <a:lstStyle/>
          <a:p>
            <a:r>
              <a:rPr lang="en-US" sz="3600" b="1" dirty="0" smtClean="0">
                <a:latin typeface="Arial" panose="020B0604020202020204" pitchFamily="34" charset="0"/>
                <a:cs typeface="Arial" panose="020B0604020202020204" pitchFamily="34" charset="0"/>
              </a:rPr>
              <a:t>Why Teach Nutrition</a:t>
            </a:r>
            <a:r>
              <a:rPr lang="en-US" sz="3600" dirty="0" smtClean="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52400" y="1143000"/>
            <a:ext cx="8915400" cy="5486400"/>
          </a:xfrm>
        </p:spPr>
        <p:txBody>
          <a:bodyPr/>
          <a:lstStyle/>
          <a:p>
            <a:pPr marR="0">
              <a:lnSpc>
                <a:spcPct val="115000"/>
              </a:lnSpc>
              <a:spcBef>
                <a:spcPts val="0"/>
              </a:spcBef>
              <a:spcAft>
                <a:spcPts val="1000"/>
              </a:spcAft>
            </a:pPr>
            <a:r>
              <a:rPr lang="en-US" sz="2800" dirty="0">
                <a:latin typeface="Arial" panose="020B0604020202020204" pitchFamily="34" charset="0"/>
                <a:ea typeface="Times New Roman"/>
                <a:cs typeface="Arial" panose="020B0604020202020204" pitchFamily="34" charset="0"/>
              </a:rPr>
              <a:t>Promote optimal childhood health </a:t>
            </a:r>
            <a:endParaRPr lang="en-US" sz="2800" dirty="0" smtClean="0">
              <a:latin typeface="Arial" panose="020B0604020202020204" pitchFamily="34" charset="0"/>
              <a:ea typeface="Times New Roman"/>
              <a:cs typeface="Arial" panose="020B0604020202020204" pitchFamily="34" charset="0"/>
            </a:endParaRPr>
          </a:p>
          <a:p>
            <a:pPr marL="0" marR="0" indent="0">
              <a:lnSpc>
                <a:spcPct val="115000"/>
              </a:lnSpc>
              <a:spcBef>
                <a:spcPts val="0"/>
              </a:spcBef>
              <a:spcAft>
                <a:spcPts val="1000"/>
              </a:spcAft>
              <a:buNone/>
            </a:pPr>
            <a:endParaRPr lang="en-US" sz="2800" dirty="0" smtClean="0">
              <a:latin typeface="Arial" panose="020B0604020202020204" pitchFamily="34" charset="0"/>
              <a:ea typeface="Times New Roman"/>
              <a:cs typeface="Arial" panose="020B0604020202020204" pitchFamily="34" charset="0"/>
            </a:endParaRPr>
          </a:p>
          <a:p>
            <a:pPr>
              <a:lnSpc>
                <a:spcPct val="115000"/>
              </a:lnSpc>
              <a:spcBef>
                <a:spcPts val="0"/>
              </a:spcBef>
              <a:spcAft>
                <a:spcPts val="1000"/>
              </a:spcAft>
            </a:pPr>
            <a:r>
              <a:rPr lang="en-US" sz="2800" dirty="0">
                <a:latin typeface="Arial" panose="020B0604020202020204" pitchFamily="34" charset="0"/>
                <a:cs typeface="Arial" panose="020B0604020202020204" pitchFamily="34" charset="0"/>
              </a:rPr>
              <a:t>Rise nutrition awareness among students </a:t>
            </a:r>
          </a:p>
          <a:p>
            <a:pPr marL="0" marR="0" indent="0">
              <a:lnSpc>
                <a:spcPct val="115000"/>
              </a:lnSpc>
              <a:spcBef>
                <a:spcPts val="0"/>
              </a:spcBef>
              <a:spcAft>
                <a:spcPts val="1000"/>
              </a:spcAft>
              <a:buNone/>
            </a:pPr>
            <a:endParaRPr lang="en-US" sz="2800" dirty="0" smtClean="0">
              <a:latin typeface="Arial" panose="020B0604020202020204" pitchFamily="34" charset="0"/>
              <a:ea typeface="Times New Roman"/>
              <a:cs typeface="Arial" panose="020B0604020202020204" pitchFamily="34" charset="0"/>
            </a:endParaRPr>
          </a:p>
          <a:p>
            <a:pPr marR="0">
              <a:lnSpc>
                <a:spcPct val="115000"/>
              </a:lnSpc>
              <a:spcBef>
                <a:spcPts val="0"/>
              </a:spcBef>
              <a:spcAft>
                <a:spcPts val="1000"/>
              </a:spcAft>
            </a:pPr>
            <a:r>
              <a:rPr lang="en-US" sz="2800" dirty="0" smtClean="0">
                <a:latin typeface="Arial" panose="020B0604020202020204" pitchFamily="34" charset="0"/>
                <a:cs typeface="Arial" panose="020B0604020202020204" pitchFamily="34" charset="0"/>
              </a:rPr>
              <a:t>Improve </a:t>
            </a:r>
            <a:r>
              <a:rPr lang="en-US" sz="2800" dirty="0">
                <a:latin typeface="Arial" panose="020B0604020202020204" pitchFamily="34" charset="0"/>
                <a:cs typeface="Arial" panose="020B0604020202020204" pitchFamily="34" charset="0"/>
              </a:rPr>
              <a:t>dietary intake and perceived sport performance among athletes</a:t>
            </a:r>
            <a:r>
              <a:rPr lang="en-US" sz="2800" dirty="0" smtClean="0">
                <a:latin typeface="Arial" panose="020B0604020202020204" pitchFamily="34" charset="0"/>
                <a:cs typeface="Arial" panose="020B0604020202020204" pitchFamily="34" charset="0"/>
              </a:rPr>
              <a:t>.</a:t>
            </a:r>
          </a:p>
          <a:p>
            <a:pPr marL="0" indent="0">
              <a:buNone/>
            </a:pPr>
            <a:endParaRPr lang="en-US" sz="2800" dirty="0">
              <a:latin typeface="Arial" panose="020B0604020202020204" pitchFamily="34" charset="0"/>
              <a:cs typeface="Arial" panose="020B0604020202020204" pitchFamily="34" charset="0"/>
            </a:endParaRPr>
          </a:p>
          <a:p>
            <a:r>
              <a:rPr lang="en-US" sz="2800" dirty="0" smtClean="0">
                <a:latin typeface="Arial" panose="020B0604020202020204" pitchFamily="34" charset="0"/>
                <a:cs typeface="Arial" panose="020B0604020202020204" pitchFamily="34" charset="0"/>
              </a:rPr>
              <a:t>Achieve </a:t>
            </a:r>
            <a:r>
              <a:rPr lang="en-US" sz="2800" dirty="0">
                <a:latin typeface="Arial" panose="020B0604020202020204" pitchFamily="34" charset="0"/>
                <a:cs typeface="Arial" panose="020B0604020202020204" pitchFamily="34" charset="0"/>
              </a:rPr>
              <a:t>full educational potential by providing them with the skills and support they need to adopt long-term healthy eating behaviors</a:t>
            </a:r>
            <a:r>
              <a:rPr lang="en-US" sz="2800" dirty="0" smtClean="0">
                <a:latin typeface="Arial" panose="020B0604020202020204" pitchFamily="34" charset="0"/>
                <a:cs typeface="Arial" panose="020B0604020202020204" pitchFamily="34" charset="0"/>
              </a:rPr>
              <a:t>.</a:t>
            </a:r>
          </a:p>
          <a:p>
            <a:pPr marL="0" indent="0">
              <a:buNone/>
            </a:pPr>
            <a:endParaRPr lang="en-US" sz="2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568006575"/>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2345" y="609600"/>
            <a:ext cx="9144000" cy="648072"/>
          </a:xfrm>
        </p:spPr>
        <p:txBody>
          <a:bodyPr/>
          <a:lstStyle/>
          <a:p>
            <a:pPr algn="ctr"/>
            <a:r>
              <a:rPr lang="en-US" sz="3200" dirty="0" smtClean="0">
                <a:solidFill>
                  <a:schemeClr val="tx2"/>
                </a:solidFill>
                <a:latin typeface="Arial" panose="020B0604020202020204" pitchFamily="34" charset="0"/>
                <a:cs typeface="Arial" panose="020B0604020202020204" pitchFamily="34" charset="0"/>
              </a:rPr>
              <a:t>Nutrition Curriculum</a:t>
            </a:r>
            <a:endParaRPr lang="en-US" dirty="0"/>
          </a:p>
        </p:txBody>
      </p:sp>
      <p:sp>
        <p:nvSpPr>
          <p:cNvPr id="4" name="Content Placeholder 1"/>
          <p:cNvSpPr>
            <a:spLocks noGrp="1"/>
          </p:cNvSpPr>
          <p:nvPr>
            <p:ph idx="1"/>
          </p:nvPr>
        </p:nvSpPr>
        <p:spPr>
          <a:xfrm>
            <a:off x="107504" y="1484784"/>
            <a:ext cx="8856984" cy="5373215"/>
          </a:xfrm>
        </p:spPr>
        <p:txBody>
          <a:bodyPr/>
          <a:lstStyle/>
          <a:p>
            <a:pPr marL="0" lvl="0" indent="0">
              <a:buNone/>
            </a:pPr>
            <a:r>
              <a:rPr lang="en-US" altLang="en-US" sz="2800" dirty="0" smtClean="0">
                <a:solidFill>
                  <a:schemeClr val="tx1"/>
                </a:solidFill>
                <a:latin typeface="Arial" pitchFamily="34" charset="0"/>
                <a:cs typeface="Arial" panose="020B0604020202020204" pitchFamily="34" charset="0"/>
              </a:rPr>
              <a:t>Develop </a:t>
            </a:r>
            <a:r>
              <a:rPr lang="en-US" altLang="en-US" sz="2800" dirty="0">
                <a:solidFill>
                  <a:schemeClr val="tx1"/>
                </a:solidFill>
                <a:latin typeface="Arial" pitchFamily="34" charset="0"/>
                <a:cs typeface="Arial" panose="020B0604020202020204" pitchFamily="34" charset="0"/>
              </a:rPr>
              <a:t>and implement nutrition education curricula at Aspire academy school for grades 7 &amp; 8.</a:t>
            </a:r>
            <a:endParaRPr lang="en-US" altLang="en-US" sz="2800" dirty="0">
              <a:solidFill>
                <a:schemeClr val="tx2"/>
              </a:solidFill>
              <a:latin typeface="Arial" pitchFamily="34" charset="0"/>
              <a:cs typeface="Arial" panose="020B0604020202020204" pitchFamily="34" charset="0"/>
            </a:endParaRPr>
          </a:p>
          <a:p>
            <a:endParaRPr lang="en-US" sz="2800" dirty="0" smtClean="0">
              <a:solidFill>
                <a:schemeClr val="tx1"/>
              </a:solidFill>
              <a:latin typeface="Arial" panose="020B0604020202020204" pitchFamily="34" charset="0"/>
              <a:cs typeface="Arial" panose="020B0604020202020204" pitchFamily="34" charset="0"/>
            </a:endParaRPr>
          </a:p>
          <a:p>
            <a:pPr marL="0" indent="0">
              <a:buNone/>
            </a:pPr>
            <a:r>
              <a:rPr lang="en-US" sz="2800" b="1" dirty="0">
                <a:solidFill>
                  <a:schemeClr val="tx2"/>
                </a:solidFill>
                <a:latin typeface="Arial" panose="020B0604020202020204" pitchFamily="34" charset="0"/>
                <a:cs typeface="Arial" panose="020B0604020202020204" pitchFamily="34" charset="0"/>
              </a:rPr>
              <a:t>Conceptual </a:t>
            </a:r>
            <a:r>
              <a:rPr lang="en-US" sz="2800" b="1" dirty="0" smtClean="0">
                <a:solidFill>
                  <a:schemeClr val="tx2"/>
                </a:solidFill>
                <a:latin typeface="Arial" panose="020B0604020202020204" pitchFamily="34" charset="0"/>
                <a:cs typeface="Arial" panose="020B0604020202020204" pitchFamily="34" charset="0"/>
              </a:rPr>
              <a:t>Framework</a:t>
            </a:r>
            <a:endParaRPr lang="en-US" sz="2800" dirty="0">
              <a:solidFill>
                <a:schemeClr val="tx1"/>
              </a:solidFill>
              <a:latin typeface="Arial" panose="020B0604020202020204" pitchFamily="34" charset="0"/>
              <a:cs typeface="Arial" panose="020B0604020202020204" pitchFamily="34" charset="0"/>
            </a:endParaRPr>
          </a:p>
          <a:p>
            <a:r>
              <a:rPr lang="en-US" sz="2800" dirty="0" smtClean="0">
                <a:solidFill>
                  <a:schemeClr val="tx1"/>
                </a:solidFill>
                <a:latin typeface="Arial" panose="020B0604020202020204" pitchFamily="34" charset="0"/>
                <a:cs typeface="Arial" panose="020B0604020202020204" pitchFamily="34" charset="0"/>
              </a:rPr>
              <a:t>Who: learners, teachers.</a:t>
            </a:r>
          </a:p>
          <a:p>
            <a:r>
              <a:rPr lang="en-US" sz="2800" dirty="0" smtClean="0">
                <a:solidFill>
                  <a:schemeClr val="tx1"/>
                </a:solidFill>
                <a:latin typeface="Arial" panose="020B0604020202020204" pitchFamily="34" charset="0"/>
                <a:cs typeface="Arial" panose="020B0604020202020204" pitchFamily="34" charset="0"/>
              </a:rPr>
              <a:t>What: purpose, educational experiences, contents.</a:t>
            </a:r>
          </a:p>
          <a:p>
            <a:r>
              <a:rPr lang="en-US" sz="2800" dirty="0" smtClean="0">
                <a:solidFill>
                  <a:schemeClr val="tx1"/>
                </a:solidFill>
                <a:latin typeface="Arial" panose="020B0604020202020204" pitchFamily="34" charset="0"/>
                <a:cs typeface="Arial" panose="020B0604020202020204" pitchFamily="34" charset="0"/>
              </a:rPr>
              <a:t>How: </a:t>
            </a:r>
            <a:r>
              <a:rPr lang="en-US" sz="2800" dirty="0">
                <a:solidFill>
                  <a:schemeClr val="tx1"/>
                </a:solidFill>
                <a:latin typeface="Arial" panose="020B0604020202020204" pitchFamily="34" charset="0"/>
                <a:cs typeface="Arial" panose="020B0604020202020204" pitchFamily="34" charset="0"/>
              </a:rPr>
              <a:t>o</a:t>
            </a:r>
            <a:r>
              <a:rPr lang="en-US" sz="2800" dirty="0" smtClean="0">
                <a:solidFill>
                  <a:schemeClr val="tx1"/>
                </a:solidFill>
                <a:latin typeface="Arial" panose="020B0604020202020204" pitchFamily="34" charset="0"/>
                <a:cs typeface="Arial" panose="020B0604020202020204" pitchFamily="34" charset="0"/>
              </a:rPr>
              <a:t>rganized, evaluate</a:t>
            </a:r>
          </a:p>
          <a:p>
            <a:pPr marL="0" indent="0">
              <a:buNone/>
            </a:pPr>
            <a:endParaRPr lang="en-US" sz="2800" dirty="0" smtClean="0">
              <a:solidFill>
                <a:schemeClr val="tx1"/>
              </a:solidFill>
              <a:latin typeface="Arial" panose="020B0604020202020204" pitchFamily="34" charset="0"/>
              <a:cs typeface="Arial" panose="020B0604020202020204" pitchFamily="34" charset="0"/>
            </a:endParaRPr>
          </a:p>
          <a:p>
            <a:endParaRPr lang="en-US" sz="2800" dirty="0" smtClean="0">
              <a:solidFill>
                <a:schemeClr val="tx1"/>
              </a:solidFill>
              <a:latin typeface="Arial" panose="020B0604020202020204" pitchFamily="34" charset="0"/>
              <a:cs typeface="Arial" panose="020B0604020202020204" pitchFamily="34" charset="0"/>
            </a:endParaRPr>
          </a:p>
          <a:p>
            <a:pPr marL="0" indent="0">
              <a:buNone/>
            </a:pPr>
            <a:endParaRPr lang="en-US" dirty="0" smtClean="0"/>
          </a:p>
        </p:txBody>
      </p:sp>
    </p:spTree>
    <p:extLst>
      <p:ext uri="{BB962C8B-B14F-4D97-AF65-F5344CB8AC3E}">
        <p14:creationId xmlns:p14="http://schemas.microsoft.com/office/powerpoint/2010/main" val="1002837848"/>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p:cNvSpPr>
            <a:spLocks noGrp="1"/>
          </p:cNvSpPr>
          <p:nvPr>
            <p:ph idx="1"/>
          </p:nvPr>
        </p:nvSpPr>
        <p:spPr>
          <a:xfrm>
            <a:off x="0" y="457200"/>
            <a:ext cx="9144000" cy="648072"/>
          </a:xfrm>
        </p:spPr>
        <p:txBody>
          <a:bodyPr/>
          <a:lstStyle/>
          <a:p>
            <a:pPr marL="0" indent="0" algn="ctr">
              <a:buNone/>
            </a:pPr>
            <a:r>
              <a:rPr lang="en-US" b="1" dirty="0" smtClean="0">
                <a:solidFill>
                  <a:schemeClr val="tx2"/>
                </a:solidFill>
                <a:latin typeface="Arial" panose="020B0604020202020204" pitchFamily="34" charset="0"/>
                <a:ea typeface="Arial Unicode MS" pitchFamily="34" charset="-128"/>
                <a:cs typeface="Arial" panose="020B0604020202020204" pitchFamily="34" charset="0"/>
              </a:rPr>
              <a:t>Curriculum Development Process</a:t>
            </a:r>
            <a:endParaRPr lang="en-US" b="1" dirty="0">
              <a:solidFill>
                <a:schemeClr val="tx2"/>
              </a:solidFill>
              <a:latin typeface="Arial" panose="020B0604020202020204" pitchFamily="34" charset="0"/>
              <a:ea typeface="Arial Unicode MS" pitchFamily="34" charset="-128"/>
              <a:cs typeface="Arial" panose="020B0604020202020204" pitchFamily="34" charset="0"/>
            </a:endParaRPr>
          </a:p>
          <a:p>
            <a:endParaRPr lang="de-DE" dirty="0"/>
          </a:p>
        </p:txBody>
      </p:sp>
      <p:graphicFrame>
        <p:nvGraphicFramePr>
          <p:cNvPr id="5" name="Content Placeholder 1"/>
          <p:cNvGraphicFramePr>
            <a:graphicFrameLocks/>
          </p:cNvGraphicFramePr>
          <p:nvPr>
            <p:extLst>
              <p:ext uri="{D42A27DB-BD31-4B8C-83A1-F6EECF244321}">
                <p14:modId xmlns:p14="http://schemas.microsoft.com/office/powerpoint/2010/main" val="3093647570"/>
              </p:ext>
            </p:extLst>
          </p:nvPr>
        </p:nvGraphicFramePr>
        <p:xfrm>
          <a:off x="152400" y="1124744"/>
          <a:ext cx="8956104" cy="5428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Inhaltsplatzhalter 3"/>
          <p:cNvSpPr>
            <a:spLocks noGrp="1"/>
          </p:cNvSpPr>
          <p:nvPr>
            <p:ph idx="1"/>
          </p:nvPr>
        </p:nvSpPr>
        <p:spPr>
          <a:xfrm>
            <a:off x="76200" y="6019800"/>
            <a:ext cx="2057400" cy="648072"/>
          </a:xfrm>
        </p:spPr>
        <p:txBody>
          <a:bodyPr/>
          <a:lstStyle/>
          <a:p>
            <a:pPr marL="0" indent="0" algn="ctr">
              <a:buNone/>
            </a:pPr>
            <a:r>
              <a:rPr lang="en-US" sz="1800" b="1" dirty="0" smtClean="0">
                <a:solidFill>
                  <a:schemeClr val="tx2"/>
                </a:solidFill>
                <a:latin typeface="Arial" panose="020B0604020202020204" pitchFamily="34" charset="0"/>
                <a:ea typeface="Arial Unicode MS" pitchFamily="34" charset="-128"/>
                <a:cs typeface="Arial" panose="020B0604020202020204" pitchFamily="34" charset="0"/>
              </a:rPr>
              <a:t>Tyler’s Model</a:t>
            </a:r>
            <a:endParaRPr lang="en-US" sz="1800" b="1" dirty="0">
              <a:solidFill>
                <a:schemeClr val="tx2"/>
              </a:solidFill>
              <a:latin typeface="Arial" panose="020B0604020202020204" pitchFamily="34" charset="0"/>
              <a:ea typeface="Arial Unicode MS" pitchFamily="34" charset="-128"/>
              <a:cs typeface="Arial" panose="020B0604020202020204" pitchFamily="34" charset="0"/>
            </a:endParaRPr>
          </a:p>
          <a:p>
            <a:endParaRPr lang="de-DE" dirty="0"/>
          </a:p>
        </p:txBody>
      </p:sp>
    </p:spTree>
    <p:extLst>
      <p:ext uri="{BB962C8B-B14F-4D97-AF65-F5344CB8AC3E}">
        <p14:creationId xmlns:p14="http://schemas.microsoft.com/office/powerpoint/2010/main" val="538328548"/>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409168397"/>
              </p:ext>
            </p:extLst>
          </p:nvPr>
        </p:nvGraphicFramePr>
        <p:xfrm>
          <a:off x="114301" y="-207899"/>
          <a:ext cx="8915398" cy="6633972"/>
        </p:xfrm>
        <a:graphic>
          <a:graphicData uri="http://schemas.openxmlformats.org/drawingml/2006/table">
            <a:tbl>
              <a:tblPr firstRow="1" firstCol="1" bandRow="1">
                <a:tableStyleId>{5C22544A-7EE6-4342-B048-85BDC9FD1C3A}</a:tableStyleId>
              </a:tblPr>
              <a:tblGrid>
                <a:gridCol w="2873820"/>
                <a:gridCol w="1090490"/>
                <a:gridCol w="833341"/>
                <a:gridCol w="1124484"/>
                <a:gridCol w="833341"/>
                <a:gridCol w="639824"/>
                <a:gridCol w="129010"/>
                <a:gridCol w="1391088"/>
              </a:tblGrid>
              <a:tr h="617582">
                <a:tc gridSpan="8">
                  <a:txBody>
                    <a:bodyPr/>
                    <a:lstStyle/>
                    <a:p>
                      <a:pPr algn="ctr">
                        <a:lnSpc>
                          <a:spcPct val="150000"/>
                        </a:lnSpc>
                        <a:spcAft>
                          <a:spcPts val="0"/>
                        </a:spcAft>
                      </a:pPr>
                      <a:r>
                        <a:rPr lang="en-US" sz="2800" b="1" dirty="0" smtClean="0">
                          <a:solidFill>
                            <a:schemeClr val="bg1"/>
                          </a:solidFill>
                          <a:effectLst/>
                          <a:latin typeface="Arial" panose="020B0604020202020204" pitchFamily="34" charset="0"/>
                          <a:cs typeface="Arial" panose="020B0604020202020204" pitchFamily="34" charset="0"/>
                        </a:rPr>
                        <a:t>Food Habits Among Qatari School Children</a:t>
                      </a:r>
                      <a:endParaRPr lang="en-US" sz="2800" b="1" dirty="0">
                        <a:solidFill>
                          <a:schemeClr val="bg1"/>
                        </a:solidFill>
                        <a:effectLst/>
                        <a:latin typeface="Arial" panose="020B0604020202020204" pitchFamily="34" charset="0"/>
                        <a:ea typeface="Times New Roman"/>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4380">
                <a:tc>
                  <a:txBody>
                    <a:bodyPr/>
                    <a:lstStyle/>
                    <a:p>
                      <a:pPr>
                        <a:lnSpc>
                          <a:spcPct val="115000"/>
                        </a:lnSpc>
                      </a:pPr>
                      <a:endParaRPr lang="en-US" sz="1600" dirty="0">
                        <a:solidFill>
                          <a:schemeClr val="tx1"/>
                        </a:solidFill>
                        <a:effectLst/>
                        <a:latin typeface="Times New Roman" pitchFamily="18" charset="0"/>
                        <a:cs typeface="Times New Roman" pitchFamily="18" charset="0"/>
                      </a:endParaRPr>
                    </a:p>
                  </a:txBody>
                  <a:tcPr marL="68580" marR="68580" marT="0" marB="0">
                    <a:solidFill>
                      <a:schemeClr val="tx2">
                        <a:lumMod val="40000"/>
                        <a:lumOff val="60000"/>
                      </a:schemeClr>
                    </a:solidFill>
                  </a:tcPr>
                </a:tc>
                <a:tc gridSpan="2">
                  <a:txBody>
                    <a:bodyPr/>
                    <a:lstStyle/>
                    <a:p>
                      <a:pPr algn="ctr">
                        <a:lnSpc>
                          <a:spcPct val="115000"/>
                        </a:lnSpc>
                        <a:spcAft>
                          <a:spcPts val="0"/>
                        </a:spcAft>
                      </a:pPr>
                      <a:r>
                        <a:rPr lang="en-US" sz="1800" b="1" dirty="0">
                          <a:effectLst/>
                          <a:latin typeface="Times New Roman" pitchFamily="18" charset="0"/>
                          <a:cs typeface="Times New Roman" pitchFamily="18" charset="0"/>
                        </a:rPr>
                        <a:t>    </a:t>
                      </a:r>
                      <a:r>
                        <a:rPr lang="en-US" sz="1800" b="1" baseline="0" dirty="0" smtClean="0">
                          <a:effectLst/>
                          <a:latin typeface="Times New Roman" pitchFamily="18" charset="0"/>
                          <a:cs typeface="Times New Roman" pitchFamily="18" charset="0"/>
                        </a:rPr>
                        <a:t>   </a:t>
                      </a:r>
                      <a:r>
                        <a:rPr lang="en-US" sz="1800" b="1" dirty="0" smtClean="0">
                          <a:effectLst/>
                          <a:latin typeface="Times New Roman" pitchFamily="18" charset="0"/>
                          <a:cs typeface="Times New Roman" pitchFamily="18" charset="0"/>
                        </a:rPr>
                        <a:t>Boys</a:t>
                      </a:r>
                      <a:endParaRPr lang="en-US" sz="1800" b="1"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c gridSpan="2">
                  <a:txBody>
                    <a:bodyPr/>
                    <a:lstStyle/>
                    <a:p>
                      <a:pPr algn="ctr">
                        <a:lnSpc>
                          <a:spcPct val="115000"/>
                        </a:lnSpc>
                        <a:spcAft>
                          <a:spcPts val="0"/>
                        </a:spcAft>
                      </a:pPr>
                      <a:r>
                        <a:rPr lang="en-US" sz="1800" b="1" dirty="0" smtClean="0">
                          <a:effectLst/>
                          <a:latin typeface="Times New Roman" pitchFamily="18" charset="0"/>
                          <a:cs typeface="Times New Roman" pitchFamily="18" charset="0"/>
                        </a:rPr>
                        <a:t>       Girls</a:t>
                      </a:r>
                      <a:endParaRPr lang="en-US" sz="1800" b="1" dirty="0">
                        <a:effectLst/>
                        <a:latin typeface="Times New Roman" pitchFamily="18" charset="0"/>
                        <a:ea typeface="Times New Roman"/>
                        <a:cs typeface="Times New Roman" pitchFamily="18" charset="0"/>
                      </a:endParaRPr>
                    </a:p>
                  </a:txBody>
                  <a:tcPr marL="68580" marR="68580" marT="0" marB="0" anchor="ctr"/>
                </a:tc>
                <a:tc hMerge="1">
                  <a:txBody>
                    <a:bodyPr/>
                    <a:lstStyle/>
                    <a:p>
                      <a:pPr algn="ctr">
                        <a:lnSpc>
                          <a:spcPct val="115000"/>
                        </a:lnSpc>
                      </a:pPr>
                      <a:endParaRPr lang="en-US" sz="1100" b="1" dirty="0">
                        <a:effectLst/>
                        <a:latin typeface="Calibri"/>
                        <a:cs typeface="Arial"/>
                      </a:endParaRPr>
                    </a:p>
                  </a:txBody>
                  <a:tcPr marL="68580" marR="68580" marT="0" marB="0" anchor="ctr"/>
                </a:tc>
                <a:tc gridSpan="3">
                  <a:txBody>
                    <a:bodyPr/>
                    <a:lstStyle/>
                    <a:p>
                      <a:pPr algn="ctr">
                        <a:lnSpc>
                          <a:spcPct val="115000"/>
                        </a:lnSpc>
                        <a:spcAft>
                          <a:spcPts val="0"/>
                        </a:spcAft>
                      </a:pPr>
                      <a:r>
                        <a:rPr lang="en-US" sz="1800" b="1" dirty="0">
                          <a:effectLst/>
                          <a:latin typeface="Times New Roman" pitchFamily="18" charset="0"/>
                          <a:cs typeface="Times New Roman" pitchFamily="18" charset="0"/>
                        </a:rPr>
                        <a:t>Total</a:t>
                      </a:r>
                      <a:endParaRPr lang="en-US" sz="1800" b="1"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Skipping Meals</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600" b="1" dirty="0">
                          <a:effectLst/>
                          <a:latin typeface="Times New Roman" pitchFamily="18" charset="0"/>
                          <a:cs typeface="Times New Roman" pitchFamily="18" charset="0"/>
                        </a:rPr>
                        <a:t>No</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600" b="1" dirty="0">
                          <a:effectLst/>
                          <a:latin typeface="Times New Roman" pitchFamily="18" charset="0"/>
                          <a:cs typeface="Times New Roman" pitchFamily="18" charset="0"/>
                        </a:rPr>
                        <a:t>No</a:t>
                      </a:r>
                      <a:endParaRPr lang="en-US" sz="1600" b="1"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600" b="1" dirty="0">
                          <a:effectLst/>
                          <a:latin typeface="Times New Roman" pitchFamily="18" charset="0"/>
                          <a:cs typeface="Times New Roman" pitchFamily="18" charset="0"/>
                        </a:rPr>
                        <a:t>No</a:t>
                      </a:r>
                      <a:endParaRPr lang="en-US" sz="1600" b="1"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c>
                  <a:txBody>
                    <a:bodyPr/>
                    <a:lstStyle/>
                    <a:p>
                      <a:pPr algn="ctr">
                        <a:lnSpc>
                          <a:spcPct val="115000"/>
                        </a:lnSpc>
                        <a:spcAft>
                          <a:spcPts val="0"/>
                        </a:spcAft>
                      </a:pPr>
                      <a:r>
                        <a:rPr lang="en-US" sz="1600" b="1" dirty="0">
                          <a:effectLst/>
                          <a:latin typeface="Times New Roman" pitchFamily="18" charset="0"/>
                          <a:cs typeface="Times New Roman" pitchFamily="18" charset="0"/>
                        </a:rPr>
                        <a:t>%</a:t>
                      </a:r>
                      <a:endParaRPr lang="en-US" sz="1600" b="1" dirty="0">
                        <a:effectLst/>
                        <a:latin typeface="Times New Roman" pitchFamily="18" charset="0"/>
                        <a:ea typeface="Times New Roman"/>
                        <a:cs typeface="Times New Roman" pitchFamily="18" charset="0"/>
                      </a:endParaRPr>
                    </a:p>
                  </a:txBody>
                  <a:tcPr marL="68580" marR="68580" marT="0" marB="0" anchor="ct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Breakfast</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150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30.5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324</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32.2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474</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31.6</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Lunch</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35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7.1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53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5.3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88</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5.9</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Dinner</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30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6.1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78</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5.2</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gn="ctr">
                        <a:lnSpc>
                          <a:spcPct val="115000"/>
                        </a:lnSpc>
                        <a:spcAft>
                          <a:spcPts val="0"/>
                        </a:spcAft>
                      </a:pPr>
                      <a:r>
                        <a:rPr lang="en-US" sz="1800" dirty="0">
                          <a:solidFill>
                            <a:schemeClr val="tx1"/>
                          </a:solidFill>
                          <a:effectLst/>
                          <a:latin typeface="Times New Roman" pitchFamily="18" charset="0"/>
                          <a:cs typeface="Times New Roman" pitchFamily="18" charset="0"/>
                        </a:rPr>
                        <a:t>Total</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 </a:t>
                      </a:r>
                      <a:r>
                        <a:rPr lang="en-US" sz="1800" dirty="0" smtClean="0">
                          <a:effectLst/>
                          <a:latin typeface="Times New Roman" pitchFamily="18" charset="0"/>
                          <a:cs typeface="Times New Roman" pitchFamily="18" charset="0"/>
                        </a:rPr>
                        <a:t>215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45.9</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425</a:t>
                      </a:r>
                      <a:r>
                        <a:rPr lang="en-US" sz="1800" dirty="0">
                          <a:effectLst/>
                          <a:latin typeface="Times New Roman" pitchFamily="18" charset="0"/>
                          <a:cs typeface="Times New Roman" pitchFamily="18" charset="0"/>
                        </a:rPr>
                        <a:t> </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44.3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 </a:t>
                      </a:r>
                      <a:r>
                        <a:rPr lang="en-US" sz="1800" dirty="0" smtClean="0">
                          <a:effectLst/>
                          <a:latin typeface="Times New Roman" pitchFamily="18" charset="0"/>
                          <a:cs typeface="Times New Roman" pitchFamily="18" charset="0"/>
                        </a:rPr>
                        <a:t>640</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44.8</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Eating Fast Food</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gridSpan="2">
                  <a:txBody>
                    <a:bodyPr/>
                    <a:lstStyle/>
                    <a:p>
                      <a:pPr>
                        <a:lnSpc>
                          <a:spcPct val="115000"/>
                        </a:lnSpc>
                      </a:pPr>
                      <a:endParaRPr lang="en-US" sz="1800" dirty="0">
                        <a:effectLst/>
                        <a:latin typeface="Times New Roman" pitchFamily="18" charset="0"/>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  1-2 time / week</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358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72.8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790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78.7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1148</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76.6</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  3-4 time / week</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77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15.7</a:t>
                      </a: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98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9.8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175</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11.7</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  &gt; 4 time / week</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16</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3.3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28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2.8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44</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2.9</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Eat meals at regular times</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337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68.5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691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69.1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1028</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68.8</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Watching TV during eating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360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73.3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705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70.6</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1065</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71.0</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Eating between meals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463</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93.9</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937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93.2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1400</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93.4</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Sweets</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249</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50.5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510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50.7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759</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50.6</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Carbonated beverages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147</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29.8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201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20.0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348</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23.2</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Chips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292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59.2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574</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57.1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866</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57.8</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Chocolate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215</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43.6</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441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43.8</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656</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43.8</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30438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Sandwich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149</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30.2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282</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28.0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431</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28.8</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r h="0">
                <a:tc>
                  <a:txBody>
                    <a:bodyPr/>
                    <a:lstStyle/>
                    <a:p>
                      <a:pPr>
                        <a:lnSpc>
                          <a:spcPct val="115000"/>
                        </a:lnSpc>
                        <a:spcAft>
                          <a:spcPts val="0"/>
                        </a:spcAft>
                      </a:pPr>
                      <a:r>
                        <a:rPr lang="en-US" sz="1800" dirty="0">
                          <a:solidFill>
                            <a:schemeClr val="tx1"/>
                          </a:solidFill>
                          <a:effectLst/>
                          <a:latin typeface="Times New Roman" pitchFamily="18" charset="0"/>
                          <a:cs typeface="Times New Roman" pitchFamily="18" charset="0"/>
                        </a:rPr>
                        <a:t>Fruit </a:t>
                      </a:r>
                      <a:endParaRPr lang="en-US" sz="1800" dirty="0">
                        <a:solidFill>
                          <a:schemeClr val="tx1"/>
                        </a:solidFill>
                        <a:effectLst/>
                        <a:latin typeface="Times New Roman" pitchFamily="18" charset="0"/>
                        <a:ea typeface="Times New Roman"/>
                        <a:cs typeface="Times New Roman" pitchFamily="18" charset="0"/>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dirty="0">
                          <a:effectLst/>
                          <a:latin typeface="Times New Roman" pitchFamily="18" charset="0"/>
                          <a:cs typeface="Times New Roman" pitchFamily="18" charset="0"/>
                        </a:rPr>
                        <a:t>200</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40.6</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464</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smtClean="0">
                          <a:effectLst/>
                          <a:latin typeface="Times New Roman" pitchFamily="18" charset="0"/>
                          <a:cs typeface="Times New Roman" pitchFamily="18" charset="0"/>
                        </a:rPr>
                        <a:t>46.1</a:t>
                      </a:r>
                      <a:endParaRPr lang="en-US" sz="1800" dirty="0">
                        <a:effectLst/>
                        <a:latin typeface="Times New Roman" pitchFamily="18" charset="0"/>
                        <a:ea typeface="Times New Roman"/>
                        <a:cs typeface="Times New Roman" pitchFamily="18" charset="0"/>
                      </a:endParaRPr>
                    </a:p>
                  </a:txBody>
                  <a:tcPr marL="68580" marR="68580" marT="0" marB="0" anchor="ctr"/>
                </a:tc>
                <a:tc>
                  <a:txBody>
                    <a:bodyPr/>
                    <a:lstStyle/>
                    <a:p>
                      <a:pPr algn="ctr">
                        <a:lnSpc>
                          <a:spcPct val="115000"/>
                        </a:lnSpc>
                        <a:spcAft>
                          <a:spcPts val="0"/>
                        </a:spcAft>
                      </a:pPr>
                      <a:r>
                        <a:rPr lang="en-US" sz="1800" dirty="0">
                          <a:effectLst/>
                          <a:latin typeface="Times New Roman" pitchFamily="18" charset="0"/>
                          <a:cs typeface="Times New Roman" pitchFamily="18" charset="0"/>
                        </a:rPr>
                        <a:t>664</a:t>
                      </a:r>
                      <a:endParaRPr lang="en-US" sz="1800" dirty="0">
                        <a:effectLst/>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15000"/>
                        </a:lnSpc>
                        <a:spcAft>
                          <a:spcPts val="0"/>
                        </a:spcAft>
                      </a:pPr>
                      <a:r>
                        <a:rPr lang="en-US" sz="1800" dirty="0" smtClean="0">
                          <a:effectLst/>
                          <a:latin typeface="Times New Roman" pitchFamily="18" charset="0"/>
                          <a:cs typeface="Times New Roman" pitchFamily="18" charset="0"/>
                        </a:rPr>
                        <a:t>44.3</a:t>
                      </a:r>
                      <a:endParaRPr lang="en-US" sz="1800" dirty="0">
                        <a:effectLst/>
                        <a:latin typeface="Times New Roman" pitchFamily="18" charset="0"/>
                        <a:ea typeface="Times New Roman"/>
                        <a:cs typeface="Times New Roman" pitchFamily="18" charset="0"/>
                      </a:endParaRPr>
                    </a:p>
                  </a:txBody>
                  <a:tcPr marL="68580" marR="68580" marT="0" marB="0" anchor="ctr"/>
                </a:tc>
                <a:tc hMerge="1">
                  <a:txBody>
                    <a:bodyPr/>
                    <a:lstStyle/>
                    <a:p>
                      <a:endParaRPr lang="en-US"/>
                    </a:p>
                  </a:txBody>
                  <a:tcPr/>
                </a:tc>
              </a:tr>
            </a:tbl>
          </a:graphicData>
        </a:graphic>
      </p:graphicFrame>
      <p:sp>
        <p:nvSpPr>
          <p:cNvPr id="9" name="Oval 8"/>
          <p:cNvSpPr/>
          <p:nvPr/>
        </p:nvSpPr>
        <p:spPr>
          <a:xfrm>
            <a:off x="7848600" y="1056409"/>
            <a:ext cx="762000" cy="3810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Oval 14"/>
          <p:cNvSpPr/>
          <p:nvPr/>
        </p:nvSpPr>
        <p:spPr>
          <a:xfrm>
            <a:off x="7848600" y="1955223"/>
            <a:ext cx="762000" cy="330777"/>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Oval 15"/>
          <p:cNvSpPr/>
          <p:nvPr/>
        </p:nvSpPr>
        <p:spPr>
          <a:xfrm>
            <a:off x="7848600" y="2694709"/>
            <a:ext cx="762000" cy="3810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Oval 16"/>
          <p:cNvSpPr/>
          <p:nvPr/>
        </p:nvSpPr>
        <p:spPr>
          <a:xfrm>
            <a:off x="7848600" y="3856949"/>
            <a:ext cx="762000" cy="334051"/>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Rectangle 3"/>
          <p:cNvSpPr/>
          <p:nvPr/>
        </p:nvSpPr>
        <p:spPr>
          <a:xfrm>
            <a:off x="0" y="6324600"/>
            <a:ext cx="9144000" cy="584775"/>
          </a:xfrm>
          <a:prstGeom prst="rect">
            <a:avLst/>
          </a:prstGeom>
        </p:spPr>
        <p:txBody>
          <a:bodyPr wrap="square">
            <a:spAutoFit/>
          </a:bodyPr>
          <a:lstStyle/>
          <a:p>
            <a:r>
              <a:rPr lang="en-US" sz="1600" b="1" dirty="0">
                <a:solidFill>
                  <a:schemeClr val="tx2"/>
                </a:solidFill>
                <a:latin typeface="Arial" panose="020B0604020202020204" pitchFamily="34" charset="0"/>
                <a:cs typeface="Arial" panose="020B0604020202020204" pitchFamily="34" charset="0"/>
              </a:rPr>
              <a:t>Alkhateib </a:t>
            </a:r>
            <a:r>
              <a:rPr lang="en-US" sz="1600" b="1" dirty="0" smtClean="0">
                <a:solidFill>
                  <a:schemeClr val="tx2"/>
                </a:solidFill>
                <a:latin typeface="Arial" panose="020B0604020202020204" pitchFamily="34" charset="0"/>
                <a:cs typeface="Arial" panose="020B0604020202020204" pitchFamily="34" charset="0"/>
              </a:rPr>
              <a:t>M. et al </a:t>
            </a:r>
            <a:r>
              <a:rPr lang="en-US" sz="1600" b="1" dirty="0">
                <a:solidFill>
                  <a:schemeClr val="tx2"/>
                </a:solidFill>
                <a:latin typeface="Arial" panose="020B0604020202020204" pitchFamily="34" charset="0"/>
                <a:cs typeface="Arial" panose="020B0604020202020204" pitchFamily="34" charset="0"/>
              </a:rPr>
              <a:t>(2013): Influence of dietary habits on body weight in Qatari school children. </a:t>
            </a:r>
            <a:r>
              <a:rPr lang="en-US" sz="1600" b="1" dirty="0" smtClean="0">
                <a:solidFill>
                  <a:schemeClr val="tx2"/>
                </a:solidFill>
                <a:latin typeface="Arial" panose="020B0604020202020204" pitchFamily="34" charset="0"/>
                <a:cs typeface="Arial" panose="020B0604020202020204" pitchFamily="34" charset="0"/>
              </a:rPr>
              <a:t>Obesity Facts</a:t>
            </a:r>
            <a:r>
              <a:rPr lang="en-US" sz="1600" b="1" dirty="0">
                <a:solidFill>
                  <a:schemeClr val="tx2"/>
                </a:solidFill>
                <a:latin typeface="Arial" panose="020B0604020202020204" pitchFamily="34" charset="0"/>
                <a:cs typeface="Arial" panose="020B0604020202020204" pitchFamily="34" charset="0"/>
              </a:rPr>
              <a:t>, 6(suppl. 1):164 </a:t>
            </a:r>
          </a:p>
        </p:txBody>
      </p:sp>
      <p:sp>
        <p:nvSpPr>
          <p:cNvPr id="10" name="Oval 9"/>
          <p:cNvSpPr/>
          <p:nvPr/>
        </p:nvSpPr>
        <p:spPr>
          <a:xfrm>
            <a:off x="7848600" y="4220251"/>
            <a:ext cx="762000" cy="351749"/>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83119134"/>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2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1)">
                                      <p:cBhvr>
                                        <p:cTn id="22" dur="2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17"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047918612"/>
              </p:ext>
            </p:extLst>
          </p:nvPr>
        </p:nvGraphicFramePr>
        <p:xfrm>
          <a:off x="928333" y="1147465"/>
          <a:ext cx="7628659" cy="4840288"/>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342900" y="5943600"/>
            <a:ext cx="8572500" cy="523220"/>
          </a:xfrm>
          <a:prstGeom prst="rect">
            <a:avLst/>
          </a:prstGeom>
        </p:spPr>
        <p:txBody>
          <a:bodyPr wrap="square">
            <a:spAutoFit/>
          </a:bodyPr>
          <a:lstStyle/>
          <a:p>
            <a:r>
              <a:rPr lang="en-US" sz="1400" b="1" dirty="0"/>
              <a:t>Alkhateib </a:t>
            </a:r>
            <a:r>
              <a:rPr lang="en-US" sz="1400" b="1" dirty="0" smtClean="0"/>
              <a:t>M. </a:t>
            </a:r>
            <a:r>
              <a:rPr lang="en-US" sz="1400" b="1" dirty="0"/>
              <a:t>etal (2013): Influence of dietary habits on body weight in Qatari school children. </a:t>
            </a:r>
            <a:r>
              <a:rPr lang="en-US" sz="1400" b="1" dirty="0" smtClean="0"/>
              <a:t>Obese. </a:t>
            </a:r>
            <a:r>
              <a:rPr lang="en-US" sz="1400" b="1" dirty="0"/>
              <a:t>Facts, 6(suppl. 1):164 </a:t>
            </a:r>
          </a:p>
        </p:txBody>
      </p:sp>
      <p:sp>
        <p:nvSpPr>
          <p:cNvPr id="3" name="TextBox 2"/>
          <p:cNvSpPr txBox="1"/>
          <p:nvPr/>
        </p:nvSpPr>
        <p:spPr>
          <a:xfrm>
            <a:off x="342900" y="533400"/>
            <a:ext cx="8572500" cy="584775"/>
          </a:xfrm>
          <a:prstGeom prst="rect">
            <a:avLst/>
          </a:prstGeom>
          <a:noFill/>
        </p:spPr>
        <p:txBody>
          <a:bodyPr wrap="square" rtlCol="0">
            <a:spAutoFit/>
          </a:bodyPr>
          <a:lstStyle/>
          <a:p>
            <a:pPr algn="ctr"/>
            <a:r>
              <a:rPr lang="en-US" sz="3200" b="1" dirty="0" smtClean="0">
                <a:solidFill>
                  <a:schemeClr val="tx2"/>
                </a:solidFill>
                <a:latin typeface="Arial" panose="020B0604020202020204" pitchFamily="34" charset="0"/>
                <a:cs typeface="Arial" panose="020B0604020202020204" pitchFamily="34" charset="0"/>
              </a:rPr>
              <a:t>Obesity Among Qatari School Children</a:t>
            </a:r>
            <a:endParaRPr lang="en-US" sz="3200" b="1"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9552271"/>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533400" y="533400"/>
            <a:ext cx="8229600" cy="513928"/>
          </a:xfrm>
        </p:spPr>
        <p:txBody>
          <a:bodyPr/>
          <a:lstStyle/>
          <a:p>
            <a:pPr algn="ctr" rtl="1"/>
            <a:r>
              <a:rPr lang="en-US" sz="3200" dirty="0" smtClean="0">
                <a:latin typeface="Arial" panose="020B0604020202020204" pitchFamily="34" charset="0"/>
                <a:cs typeface="Arial" panose="020B0604020202020204" pitchFamily="34" charset="0"/>
              </a:rPr>
              <a:t>Assessment needs</a:t>
            </a:r>
            <a:endParaRPr lang="en-US" sz="3200"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179177183"/>
              </p:ext>
            </p:extLst>
          </p:nvPr>
        </p:nvGraphicFramePr>
        <p:xfrm>
          <a:off x="23446" y="1447800"/>
          <a:ext cx="9044354" cy="4343400"/>
        </p:xfrm>
        <a:graphic>
          <a:graphicData uri="http://schemas.openxmlformats.org/drawingml/2006/table">
            <a:tbl>
              <a:tblPr firstRow="1" bandRow="1">
                <a:tableStyleId>{5C22544A-7EE6-4342-B048-85BDC9FD1C3A}</a:tableStyleId>
              </a:tblPr>
              <a:tblGrid>
                <a:gridCol w="1828800"/>
                <a:gridCol w="1752600"/>
                <a:gridCol w="1676400"/>
                <a:gridCol w="1905000"/>
                <a:gridCol w="1881554"/>
              </a:tblGrid>
              <a:tr h="370840">
                <a:tc>
                  <a:txBody>
                    <a:bodyPr/>
                    <a:lstStyle/>
                    <a:p>
                      <a:r>
                        <a:rPr lang="en-US" sz="2000" dirty="0" smtClean="0">
                          <a:latin typeface="Arial" panose="020B0604020202020204" pitchFamily="34" charset="0"/>
                          <a:cs typeface="Arial" panose="020B0604020202020204" pitchFamily="34" charset="0"/>
                        </a:rPr>
                        <a:t>Health Center</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Learners</a:t>
                      </a:r>
                      <a:r>
                        <a:rPr lang="en-US" sz="2000" baseline="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Nutritionist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Teachers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Coaches </a:t>
                      </a:r>
                      <a:endParaRPr lang="en-US" sz="2000" dirty="0">
                        <a:latin typeface="Arial" panose="020B0604020202020204" pitchFamily="34" charset="0"/>
                        <a:cs typeface="Arial" panose="020B0604020202020204" pitchFamily="34" charset="0"/>
                      </a:endParaRPr>
                    </a:p>
                  </a:txBody>
                  <a:tcPr/>
                </a:tc>
              </a:tr>
              <a:tr h="1203960">
                <a:tc>
                  <a:txBody>
                    <a:bodyPr/>
                    <a:lstStyle/>
                    <a:p>
                      <a:r>
                        <a:rPr lang="en-US" sz="2000" dirty="0" smtClean="0">
                          <a:latin typeface="Arial" panose="020B0604020202020204" pitchFamily="34" charset="0"/>
                          <a:cs typeface="Arial" panose="020B0604020202020204" pitchFamily="34" charset="0"/>
                        </a:rPr>
                        <a:t>Vitamin D &amp; Iron deficiency</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Poor nutrition Knowledge</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Basic Nutrition knowledge</a:t>
                      </a:r>
                      <a:r>
                        <a:rPr lang="en-US" sz="2000" baseline="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Objectives, expectations,</a:t>
                      </a:r>
                      <a:r>
                        <a:rPr lang="en-US" sz="2000" baseline="0" dirty="0" smtClean="0">
                          <a:latin typeface="Arial" panose="020B0604020202020204" pitchFamily="34" charset="0"/>
                          <a:cs typeface="Arial" panose="020B0604020202020204" pitchFamily="34" charset="0"/>
                        </a:rPr>
                        <a:t> activities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Meals Frequency &amp; Consistency</a:t>
                      </a:r>
                      <a:endParaRPr lang="en-US" sz="2000" dirty="0">
                        <a:latin typeface="Arial" panose="020B0604020202020204" pitchFamily="34" charset="0"/>
                        <a:cs typeface="Arial" panose="020B0604020202020204" pitchFamily="34" charset="0"/>
                      </a:endParaRPr>
                    </a:p>
                  </a:txBody>
                  <a:tcPr/>
                </a:tc>
              </a:tr>
              <a:tr h="1219200">
                <a:tc>
                  <a:txBody>
                    <a:bodyPr/>
                    <a:lstStyle/>
                    <a:p>
                      <a:r>
                        <a:rPr lang="en-US" sz="2000" dirty="0" smtClean="0">
                          <a:latin typeface="Arial" panose="020B0604020202020204" pitchFamily="34" charset="0"/>
                          <a:cs typeface="Arial" panose="020B0604020202020204" pitchFamily="34" charset="0"/>
                        </a:rPr>
                        <a:t>Healthy</a:t>
                      </a:r>
                      <a:r>
                        <a:rPr lang="en-US" sz="2000" baseline="0" dirty="0" smtClean="0">
                          <a:latin typeface="Arial" panose="020B0604020202020204" pitchFamily="34" charset="0"/>
                          <a:cs typeface="Arial" panose="020B0604020202020204" pitchFamily="34" charset="0"/>
                        </a:rPr>
                        <a:t> eating</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Missing Meals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Healthy eating &amp; behavior</a:t>
                      </a:r>
                      <a:r>
                        <a:rPr lang="en-US" sz="2000" baseline="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Lesson plan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Hydration </a:t>
                      </a:r>
                      <a:endParaRPr lang="en-US" sz="2000" dirty="0">
                        <a:latin typeface="Arial" panose="020B0604020202020204" pitchFamily="34" charset="0"/>
                        <a:cs typeface="Arial" panose="020B0604020202020204" pitchFamily="34" charset="0"/>
                      </a:endParaRPr>
                    </a:p>
                  </a:txBody>
                  <a:tcPr/>
                </a:tc>
              </a:tr>
              <a:tr h="1219200">
                <a:tc>
                  <a:txBody>
                    <a:bodyPr/>
                    <a:lstStyle/>
                    <a:p>
                      <a:r>
                        <a:rPr lang="en-US" sz="2000" dirty="0" smtClean="0">
                          <a:latin typeface="Arial" panose="020B0604020202020204" pitchFamily="34" charset="0"/>
                          <a:cs typeface="Arial" panose="020B0604020202020204" pitchFamily="34" charset="0"/>
                        </a:rPr>
                        <a:t>Food related disease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Junk foods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Macro &amp; Micro Nutrients</a:t>
                      </a:r>
                      <a:r>
                        <a:rPr lang="en-US" sz="2000" baseline="0" dirty="0" smtClean="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Teacher supplements </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Food wastage</a:t>
                      </a:r>
                      <a:endParaRPr lang="en-US" sz="2000" dirty="0">
                        <a:latin typeface="Arial" panose="020B0604020202020204" pitchFamily="34" charset="0"/>
                        <a:cs typeface="Arial" panose="020B0604020202020204" pitchFamily="34" charset="0"/>
                      </a:endParaRPr>
                    </a:p>
                  </a:txBody>
                  <a:tcPr/>
                </a:tc>
              </a:tr>
            </a:tbl>
          </a:graphicData>
        </a:graphic>
      </p:graphicFrame>
      <p:sp>
        <p:nvSpPr>
          <p:cNvPr id="4" name="Rectangle 3"/>
          <p:cNvSpPr/>
          <p:nvPr/>
        </p:nvSpPr>
        <p:spPr>
          <a:xfrm>
            <a:off x="185244" y="6248400"/>
            <a:ext cx="4018023" cy="307777"/>
          </a:xfrm>
          <a:prstGeom prst="rect">
            <a:avLst/>
          </a:prstGeom>
        </p:spPr>
        <p:txBody>
          <a:bodyPr wrap="none">
            <a:spAutoFit/>
          </a:bodyPr>
          <a:lstStyle/>
          <a:p>
            <a:r>
              <a:rPr lang="en-US" sz="1400" b="1" dirty="0">
                <a:latin typeface="Arial" panose="020B0604020202020204" pitchFamily="34" charset="0"/>
                <a:cs typeface="Arial" panose="020B0604020202020204" pitchFamily="34" charset="0"/>
              </a:rPr>
              <a:t>Assessment of Needs, Aspire Academy, 2015</a:t>
            </a:r>
          </a:p>
        </p:txBody>
      </p:sp>
    </p:spTree>
    <p:extLst>
      <p:ext uri="{BB962C8B-B14F-4D97-AF65-F5344CB8AC3E}">
        <p14:creationId xmlns:p14="http://schemas.microsoft.com/office/powerpoint/2010/main" val="16927617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293668A2-C14B-4DE3-A536-5A4D6CF1121F" descr="293668A2-C14B-4DE3-A536-5A4D6CF1121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89916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837848"/>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3400" y="1295400"/>
            <a:ext cx="8229600" cy="5410200"/>
          </a:xfrm>
        </p:spPr>
        <p:txBody>
          <a:bodyPr/>
          <a:lstStyle/>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Aspire </a:t>
            </a:r>
            <a:r>
              <a:rPr lang="en-US" dirty="0">
                <a:solidFill>
                  <a:schemeClr val="tx1"/>
                </a:solidFill>
                <a:latin typeface="Arial" panose="020B0604020202020204" pitchFamily="34" charset="0"/>
                <a:cs typeface="Arial" panose="020B0604020202020204" pitchFamily="34" charset="0"/>
              </a:rPr>
              <a:t>Cafeteria Rules &amp; Behavior.</a:t>
            </a: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Aspire Food </a:t>
            </a:r>
            <a:r>
              <a:rPr lang="en-US" dirty="0" smtClean="0">
                <a:solidFill>
                  <a:schemeClr val="tx1"/>
                </a:solidFill>
                <a:latin typeface="Arial" panose="020B0604020202020204" pitchFamily="34" charset="0"/>
                <a:cs typeface="Arial" panose="020B0604020202020204" pitchFamily="34" charset="0"/>
              </a:rPr>
              <a:t>System</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Serving </a:t>
            </a:r>
            <a:r>
              <a:rPr lang="en-US" dirty="0">
                <a:solidFill>
                  <a:schemeClr val="tx1"/>
                </a:solidFill>
                <a:latin typeface="Arial" panose="020B0604020202020204" pitchFamily="34" charset="0"/>
                <a:cs typeface="Arial" panose="020B0604020202020204" pitchFamily="34" charset="0"/>
              </a:rPr>
              <a:t>Size </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Nutrition &amp; Energy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Growth</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Identify </a:t>
            </a:r>
            <a:r>
              <a:rPr lang="en-US" dirty="0">
                <a:solidFill>
                  <a:schemeClr val="tx1"/>
                </a:solidFill>
                <a:latin typeface="Arial" panose="020B0604020202020204" pitchFamily="34" charset="0"/>
                <a:cs typeface="Arial" panose="020B0604020202020204" pitchFamily="34" charset="0"/>
              </a:rPr>
              <a:t>Body’s Nutritional Needs </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Nutrition in Health </a:t>
            </a:r>
            <a:r>
              <a:rPr lang="en-US" dirty="0">
                <a:solidFill>
                  <a:schemeClr val="tx1"/>
                </a:solidFill>
                <a:latin typeface="Arial" panose="020B0604020202020204" pitchFamily="34" charset="0"/>
                <a:cs typeface="Arial" panose="020B0604020202020204" pitchFamily="34" charset="0"/>
              </a:rPr>
              <a:t>&amp; Disease </a:t>
            </a:r>
            <a:endParaRPr lang="en-US" dirty="0" smtClean="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Qatar Dietary Guidelines </a:t>
            </a: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Food Label </a:t>
            </a: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Fluids</a:t>
            </a:r>
          </a:p>
          <a:p>
            <a:pPr lvl="1"/>
            <a:endParaRPr lang="en-US" sz="2400" dirty="0"/>
          </a:p>
          <a:p>
            <a:pPr marL="0" indent="0">
              <a:buNone/>
            </a:pPr>
            <a:r>
              <a:rPr lang="en-US" dirty="0"/>
              <a:t> </a:t>
            </a:r>
            <a:endParaRPr lang="en-US" sz="2800" dirty="0"/>
          </a:p>
          <a:p>
            <a:pPr algn="r" rtl="1"/>
            <a:endParaRPr lang="ar-BH" dirty="0" smtClean="0"/>
          </a:p>
        </p:txBody>
      </p:sp>
      <p:sp>
        <p:nvSpPr>
          <p:cNvPr id="7" name="Content Placeholder 6"/>
          <p:cNvSpPr>
            <a:spLocks noGrp="1"/>
          </p:cNvSpPr>
          <p:nvPr>
            <p:ph idx="10"/>
          </p:nvPr>
        </p:nvSpPr>
        <p:spPr>
          <a:xfrm>
            <a:off x="457200" y="533400"/>
            <a:ext cx="8229600" cy="648072"/>
          </a:xfrm>
        </p:spPr>
        <p:txBody>
          <a:bodyPr/>
          <a:lstStyle/>
          <a:p>
            <a:pPr algn="ctr" rtl="1"/>
            <a:r>
              <a:rPr lang="en-US" sz="3200" dirty="0">
                <a:solidFill>
                  <a:schemeClr val="tx2"/>
                </a:solidFill>
                <a:latin typeface="Arial" panose="020B0604020202020204" pitchFamily="34" charset="0"/>
                <a:cs typeface="Arial" panose="020B0604020202020204" pitchFamily="34" charset="0"/>
              </a:rPr>
              <a:t>Nutrition Curriculum – Syllabus (Grade 7</a:t>
            </a:r>
            <a:r>
              <a:rPr lang="en-US" sz="3200" dirty="0" smtClean="0">
                <a:solidFill>
                  <a:schemeClr val="tx2"/>
                </a:solidFill>
                <a:latin typeface="Arial" panose="020B0604020202020204" pitchFamily="34" charset="0"/>
                <a:cs typeface="Arial" panose="020B0604020202020204" pitchFamily="34" charset="0"/>
              </a:rPr>
              <a:t>)</a:t>
            </a:r>
            <a:endParaRPr lang="en-US" sz="32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6785844"/>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0" dur="500"/>
                                        <p:tgtEl>
                                          <p:spTgt spid="6">
                                            <p:txEl>
                                              <p:pRg st="1" end="1"/>
                                            </p:txEl>
                                          </p:spTgt>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3" dur="500"/>
                                        <p:tgtEl>
                                          <p:spTgt spid="6">
                                            <p:txEl>
                                              <p:pRg st="2" end="2"/>
                                            </p:txEl>
                                          </p:spTgt>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randombar(horizontal)">
                                      <p:cBhvr>
                                        <p:cTn id="16" dur="500"/>
                                        <p:tgtEl>
                                          <p:spTgt spid="6">
                                            <p:txEl>
                                              <p:pRg st="3" end="3"/>
                                            </p:txEl>
                                          </p:spTgt>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randombar(horizontal)">
                                      <p:cBhvr>
                                        <p:cTn id="19" dur="500"/>
                                        <p:tgtEl>
                                          <p:spTgt spid="6">
                                            <p:txEl>
                                              <p:pRg st="4" end="4"/>
                                            </p:txEl>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randombar(horizontal)">
                                      <p:cBhvr>
                                        <p:cTn id="22" dur="500"/>
                                        <p:tgtEl>
                                          <p:spTgt spid="6">
                                            <p:txEl>
                                              <p:pRg st="5" end="5"/>
                                            </p:txEl>
                                          </p:spTgt>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randombar(horizontal)">
                                      <p:cBhvr>
                                        <p:cTn id="25" dur="500"/>
                                        <p:tgtEl>
                                          <p:spTgt spid="6">
                                            <p:txEl>
                                              <p:pRg st="6" end="6"/>
                                            </p:txEl>
                                          </p:spTgt>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randombar(horizontal)">
                                      <p:cBhvr>
                                        <p:cTn id="28" dur="500"/>
                                        <p:tgtEl>
                                          <p:spTgt spid="6">
                                            <p:txEl>
                                              <p:pRg st="7" end="7"/>
                                            </p:txEl>
                                          </p:spTgt>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animEffect transition="in" filter="randombar(horizontal)">
                                      <p:cBhvr>
                                        <p:cTn id="31" dur="500"/>
                                        <p:tgtEl>
                                          <p:spTgt spid="6">
                                            <p:txEl>
                                              <p:pRg st="8" end="8"/>
                                            </p:txEl>
                                          </p:spTgt>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6">
                                            <p:txEl>
                                              <p:pRg st="9" end="9"/>
                                            </p:txEl>
                                          </p:spTgt>
                                        </p:tgtEl>
                                        <p:attrNameLst>
                                          <p:attrName>style.visibility</p:attrName>
                                        </p:attrNameLst>
                                      </p:cBhvr>
                                      <p:to>
                                        <p:strVal val="visible"/>
                                      </p:to>
                                    </p:set>
                                    <p:animEffect transition="in" filter="randombar(horizontal)">
                                      <p:cBhvr>
                                        <p:cTn id="34" dur="500"/>
                                        <p:tgtEl>
                                          <p:spTgt spid="6">
                                            <p:txEl>
                                              <p:pRg st="9" end="9"/>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randombar(horizontal)">
                                      <p:cBhvr>
                                        <p:cTn id="39"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a:lstStyle/>
          <a:p>
            <a:r>
              <a:rPr lang="en-US" sz="3200" dirty="0">
                <a:solidFill>
                  <a:schemeClr val="tx2"/>
                </a:solidFill>
                <a:latin typeface="Arial" panose="020B0604020202020204" pitchFamily="34" charset="0"/>
                <a:cs typeface="Arial" panose="020B0604020202020204" pitchFamily="34" charset="0"/>
              </a:rPr>
              <a:t>Nutrition </a:t>
            </a:r>
            <a:r>
              <a:rPr lang="en-US" sz="3200" dirty="0" smtClean="0">
                <a:solidFill>
                  <a:schemeClr val="tx2"/>
                </a:solidFill>
                <a:latin typeface="Arial" panose="020B0604020202020204" pitchFamily="34" charset="0"/>
                <a:cs typeface="Arial" panose="020B0604020202020204" pitchFamily="34" charset="0"/>
              </a:rPr>
              <a:t>Curriculum – </a:t>
            </a:r>
            <a:r>
              <a:rPr lang="en-US" sz="3200" dirty="0">
                <a:solidFill>
                  <a:schemeClr val="tx2"/>
                </a:solidFill>
                <a:latin typeface="Arial" panose="020B0604020202020204" pitchFamily="34" charset="0"/>
                <a:cs typeface="Arial" panose="020B0604020202020204" pitchFamily="34" charset="0"/>
              </a:rPr>
              <a:t>Syllabus (Grade 8</a:t>
            </a:r>
            <a:r>
              <a:rPr lang="en-US" sz="3200" dirty="0" smtClean="0">
                <a:solidFill>
                  <a:schemeClr val="tx2"/>
                </a:solidFill>
                <a:latin typeface="Arial" panose="020B0604020202020204" pitchFamily="34" charset="0"/>
                <a:cs typeface="Arial" panose="020B0604020202020204" pitchFamily="34" charset="0"/>
              </a:rPr>
              <a:t>)</a:t>
            </a:r>
            <a:endParaRPr lang="en-US" sz="3200" dirty="0">
              <a:solidFill>
                <a:schemeClr val="tx2"/>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Nutrients</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Carbohydrate</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Dietary </a:t>
            </a:r>
            <a:r>
              <a:rPr lang="en-US" dirty="0">
                <a:solidFill>
                  <a:schemeClr val="tx1"/>
                </a:solidFill>
                <a:latin typeface="Arial" panose="020B0604020202020204" pitchFamily="34" charset="0"/>
                <a:cs typeface="Arial" panose="020B0604020202020204" pitchFamily="34" charset="0"/>
              </a:rPr>
              <a:t>Fiber</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Protein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Fat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Vitamins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Vitamin </a:t>
            </a:r>
            <a:r>
              <a:rPr lang="en-US" dirty="0">
                <a:solidFill>
                  <a:schemeClr val="tx1"/>
                </a:solidFill>
                <a:latin typeface="Arial" panose="020B0604020202020204" pitchFamily="34" charset="0"/>
                <a:cs typeface="Arial" panose="020B0604020202020204" pitchFamily="34" charset="0"/>
              </a:rPr>
              <a:t>D </a:t>
            </a: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Minerals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smtClean="0">
                <a:solidFill>
                  <a:schemeClr val="tx1"/>
                </a:solidFill>
                <a:latin typeface="Arial" panose="020B0604020202020204" pitchFamily="34" charset="0"/>
                <a:cs typeface="Arial" panose="020B0604020202020204" pitchFamily="34" charset="0"/>
              </a:rPr>
              <a:t>Iron </a:t>
            </a:r>
            <a:endParaRPr lang="en-US" dirty="0">
              <a:solidFill>
                <a:schemeClr val="tx1"/>
              </a:solidFill>
              <a:latin typeface="Arial" panose="020B0604020202020204" pitchFamily="34" charset="0"/>
              <a:cs typeface="Arial" panose="020B0604020202020204" pitchFamily="34" charset="0"/>
            </a:endParaRP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Calcium</a:t>
            </a:r>
          </a:p>
          <a:p>
            <a:pPr lvl="1">
              <a:buFont typeface="Wingdings" pitchFamily="2" charset="2"/>
              <a:buChar char="Ø"/>
            </a:pPr>
            <a:r>
              <a:rPr lang="en-US" dirty="0">
                <a:solidFill>
                  <a:schemeClr val="tx1"/>
                </a:solidFill>
                <a:latin typeface="Arial" panose="020B0604020202020204" pitchFamily="34" charset="0"/>
                <a:cs typeface="Arial" panose="020B0604020202020204" pitchFamily="34" charset="0"/>
              </a:rPr>
              <a:t>Water</a:t>
            </a:r>
          </a:p>
          <a:p>
            <a:r>
              <a:rPr lang="en-US" sz="3600" dirty="0">
                <a:solidFill>
                  <a:schemeClr val="tx1"/>
                </a:solidFill>
              </a:rPr>
              <a:t> </a:t>
            </a:r>
            <a:endParaRPr lang="en-US" sz="3200" dirty="0">
              <a:solidFill>
                <a:schemeClr val="tx1"/>
              </a:solidFill>
            </a:endParaRPr>
          </a:p>
          <a:p>
            <a:r>
              <a:rPr lang="en-US" sz="3600" dirty="0"/>
              <a:t> </a:t>
            </a:r>
          </a:p>
          <a:p>
            <a:pPr algn="ctr" rtl="1"/>
            <a:endParaRPr lang="en-US" dirty="0"/>
          </a:p>
        </p:txBody>
      </p:sp>
    </p:spTree>
    <p:extLst>
      <p:ext uri="{BB962C8B-B14F-4D97-AF65-F5344CB8AC3E}">
        <p14:creationId xmlns:p14="http://schemas.microsoft.com/office/powerpoint/2010/main" val="3203355986"/>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000"/>
                                        <p:tgtEl>
                                          <p:spTgt spid="3">
                                            <p:txEl>
                                              <p:pRg st="6" end="6"/>
                                            </p:txEl>
                                          </p:spTgt>
                                        </p:tgtEl>
                                      </p:cBhvr>
                                    </p:animEffect>
                                    <p:anim calcmode="lin" valueType="num">
                                      <p:cBhvr>
                                        <p:cTn id="3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1000"/>
                                        <p:tgtEl>
                                          <p:spTgt spid="3">
                                            <p:txEl>
                                              <p:pRg st="7" end="7"/>
                                            </p:txEl>
                                          </p:spTgt>
                                        </p:tgtEl>
                                      </p:cBhvr>
                                    </p:animEffect>
                                    <p:anim calcmode="lin" valueType="num">
                                      <p:cBhvr>
                                        <p:cTn id="3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1000"/>
                                        <p:tgtEl>
                                          <p:spTgt spid="3">
                                            <p:txEl>
                                              <p:pRg st="8" end="8"/>
                                            </p:txEl>
                                          </p:spTgt>
                                        </p:tgtEl>
                                      </p:cBhvr>
                                    </p:animEffect>
                                    <p:anim calcmode="lin" valueType="num">
                                      <p:cBhvr>
                                        <p:cTn id="4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1000"/>
                                        <p:tgtEl>
                                          <p:spTgt spid="3">
                                            <p:txEl>
                                              <p:pRg st="9" end="9"/>
                                            </p:txEl>
                                          </p:spTgt>
                                        </p:tgtEl>
                                      </p:cBhvr>
                                    </p:animEffect>
                                    <p:anim calcmode="lin" valueType="num">
                                      <p:cBhvr>
                                        <p:cTn id="4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1000"/>
                                        <p:tgtEl>
                                          <p:spTgt spid="3">
                                            <p:txEl>
                                              <p:pRg st="10" end="10"/>
                                            </p:txEl>
                                          </p:spTgt>
                                        </p:tgtEl>
                                      </p:cBhvr>
                                    </p:animEffect>
                                    <p:anim calcmode="lin" valueType="num">
                                      <p:cBhvr>
                                        <p:cTn id="5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1000"/>
                                        <p:tgtEl>
                                          <p:spTgt spid="3">
                                            <p:txEl>
                                              <p:pRg st="11" end="11"/>
                                            </p:txEl>
                                          </p:spTgt>
                                        </p:tgtEl>
                                      </p:cBhvr>
                                    </p:animEffect>
                                    <p:anim calcmode="lin" valueType="num">
                                      <p:cBhvr>
                                        <p:cTn id="5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a:lstStyle/>
          <a:p>
            <a:pPr algn="ctr" rtl="1"/>
            <a:r>
              <a:rPr lang="en-US" sz="3200" dirty="0">
                <a:latin typeface="Arial" panose="020B0604020202020204" pitchFamily="34" charset="0"/>
                <a:cs typeface="Arial" panose="020B0604020202020204" pitchFamily="34" charset="0"/>
              </a:rPr>
              <a:t>Curriculum Implementation </a:t>
            </a:r>
          </a:p>
        </p:txBody>
      </p:sp>
      <p:sp>
        <p:nvSpPr>
          <p:cNvPr id="2" name="Rectangle 1"/>
          <p:cNvSpPr/>
          <p:nvPr/>
        </p:nvSpPr>
        <p:spPr>
          <a:xfrm>
            <a:off x="381000" y="1305342"/>
            <a:ext cx="8305800" cy="4832092"/>
          </a:xfrm>
          <a:prstGeom prst="rect">
            <a:avLst/>
          </a:prstGeom>
        </p:spPr>
        <p:txBody>
          <a:bodyPr wrap="square">
            <a:spAutoFit/>
          </a:bodyPr>
          <a:lstStyle/>
          <a:p>
            <a:r>
              <a:rPr lang="en-US" sz="2800" b="1" dirty="0" smtClean="0">
                <a:latin typeface="Arial" panose="020B0604020202020204" pitchFamily="34" charset="0"/>
                <a:cs typeface="Arial" panose="020B0604020202020204" pitchFamily="34" charset="0"/>
              </a:rPr>
              <a:t>Nutrition Curriculum should</a:t>
            </a:r>
            <a:r>
              <a:rPr lang="en-US" sz="2800" b="1" dirty="0">
                <a:latin typeface="Arial" panose="020B0604020202020204" pitchFamily="34" charset="0"/>
                <a:cs typeface="Arial" panose="020B0604020202020204" pitchFamily="34" charset="0"/>
              </a:rPr>
              <a:t>: </a:t>
            </a:r>
            <a:endParaRPr lang="en-US" sz="2800" b="1" dirty="0" smtClean="0">
              <a:latin typeface="Arial" panose="020B0604020202020204" pitchFamily="34" charset="0"/>
              <a:cs typeface="Arial" panose="020B0604020202020204" pitchFamily="34" charset="0"/>
            </a:endParaRPr>
          </a:p>
          <a:p>
            <a:endParaRPr lang="en-US" sz="2800" b="1" dirty="0">
              <a:latin typeface="Arial" panose="020B0604020202020204" pitchFamily="34" charset="0"/>
              <a:cs typeface="Arial" panose="020B0604020202020204" pitchFamily="34" charset="0"/>
            </a:endParaRPr>
          </a:p>
          <a:p>
            <a:pPr marL="514350" indent="-514350">
              <a:buFont typeface="+mj-lt"/>
              <a:buAutoNum type="alphaLcPeriod"/>
            </a:pPr>
            <a:r>
              <a:rPr lang="en-US" sz="2800" dirty="0" smtClean="0">
                <a:latin typeface="Arial" panose="020B0604020202020204" pitchFamily="34" charset="0"/>
                <a:cs typeface="Arial" panose="020B0604020202020204" pitchFamily="34" charset="0"/>
              </a:rPr>
              <a:t>Address the </a:t>
            </a:r>
            <a:r>
              <a:rPr lang="en-US" sz="2800" dirty="0">
                <a:latin typeface="Arial" panose="020B0604020202020204" pitchFamily="34" charset="0"/>
                <a:cs typeface="Arial" panose="020B0604020202020204" pitchFamily="34" charset="0"/>
              </a:rPr>
              <a:t>needs and interests of students, the teachers and </a:t>
            </a:r>
            <a:r>
              <a:rPr lang="en-US" sz="2800" dirty="0" smtClean="0">
                <a:latin typeface="Arial" panose="020B0604020202020204" pitchFamily="34" charset="0"/>
                <a:cs typeface="Arial" panose="020B0604020202020204" pitchFamily="34" charset="0"/>
              </a:rPr>
              <a:t>the school</a:t>
            </a:r>
          </a:p>
          <a:p>
            <a:pPr marL="514350" indent="-514350">
              <a:buFont typeface="+mj-lt"/>
              <a:buAutoNum type="alphaLcPeriod"/>
            </a:pPr>
            <a:r>
              <a:rPr lang="en-US" sz="2800" dirty="0">
                <a:latin typeface="Arial" panose="020B0604020202020204" pitchFamily="34" charset="0"/>
                <a:cs typeface="Arial" panose="020B0604020202020204" pitchFamily="34" charset="0"/>
              </a:rPr>
              <a:t>R</a:t>
            </a:r>
            <a:r>
              <a:rPr lang="en-US" sz="2800" dirty="0" smtClean="0">
                <a:latin typeface="Arial" panose="020B0604020202020204" pitchFamily="34" charset="0"/>
                <a:cs typeface="Arial" panose="020B0604020202020204" pitchFamily="34" charset="0"/>
              </a:rPr>
              <a:t>elevant </a:t>
            </a:r>
            <a:r>
              <a:rPr lang="en-US" sz="2800" dirty="0">
                <a:latin typeface="Arial" panose="020B0604020202020204" pitchFamily="34" charset="0"/>
                <a:cs typeface="Arial" panose="020B0604020202020204" pitchFamily="34" charset="0"/>
              </a:rPr>
              <a:t>to </a:t>
            </a:r>
            <a:r>
              <a:rPr lang="en-US" sz="2800" dirty="0" smtClean="0">
                <a:latin typeface="Arial" panose="020B0604020202020204" pitchFamily="34" charset="0"/>
                <a:cs typeface="Arial" panose="020B0604020202020204" pitchFamily="34" charset="0"/>
              </a:rPr>
              <a:t>program goals</a:t>
            </a:r>
            <a:endParaRPr lang="en-US" sz="2800" dirty="0">
              <a:latin typeface="Arial" panose="020B0604020202020204" pitchFamily="34" charset="0"/>
              <a:cs typeface="Arial" panose="020B0604020202020204" pitchFamily="34" charset="0"/>
            </a:endParaRPr>
          </a:p>
          <a:p>
            <a:pPr marL="514350" indent="-514350">
              <a:buFont typeface="+mj-lt"/>
              <a:buAutoNum type="alphaLcPeriod"/>
            </a:pPr>
            <a:r>
              <a:rPr lang="en-US" sz="2800" dirty="0" smtClean="0">
                <a:latin typeface="Arial" panose="020B0604020202020204" pitchFamily="34" charset="0"/>
                <a:cs typeface="Arial" panose="020B0604020202020204" pitchFamily="34" charset="0"/>
              </a:rPr>
              <a:t>Take into </a:t>
            </a:r>
            <a:r>
              <a:rPr lang="en-US" sz="2800" dirty="0">
                <a:latin typeface="Arial" panose="020B0604020202020204" pitchFamily="34" charset="0"/>
                <a:cs typeface="Arial" panose="020B0604020202020204" pitchFamily="34" charset="0"/>
              </a:rPr>
              <a:t>account what children already know and can </a:t>
            </a:r>
            <a:r>
              <a:rPr lang="en-US" sz="2800" dirty="0" smtClean="0">
                <a:latin typeface="Arial" panose="020B0604020202020204" pitchFamily="34" charset="0"/>
                <a:cs typeface="Arial" panose="020B0604020202020204" pitchFamily="34" charset="0"/>
              </a:rPr>
              <a:t>do</a:t>
            </a:r>
            <a:endParaRPr lang="en-US" sz="2800" dirty="0">
              <a:latin typeface="Arial" panose="020B0604020202020204" pitchFamily="34" charset="0"/>
              <a:cs typeface="Arial" panose="020B0604020202020204" pitchFamily="34" charset="0"/>
            </a:endParaRPr>
          </a:p>
          <a:p>
            <a:pPr marL="514350" indent="-514350">
              <a:buFont typeface="+mj-lt"/>
              <a:buAutoNum type="alphaLcPeriod"/>
            </a:pPr>
            <a:r>
              <a:rPr lang="en-US" sz="2800" dirty="0">
                <a:latin typeface="Arial" panose="020B0604020202020204" pitchFamily="34" charset="0"/>
                <a:cs typeface="Arial" panose="020B0604020202020204" pitchFamily="34" charset="0"/>
              </a:rPr>
              <a:t>C</a:t>
            </a:r>
            <a:r>
              <a:rPr lang="en-US" sz="2800" dirty="0" smtClean="0">
                <a:latin typeface="Arial" panose="020B0604020202020204" pitchFamily="34" charset="0"/>
                <a:cs typeface="Arial" panose="020B0604020202020204" pitchFamily="34" charset="0"/>
              </a:rPr>
              <a:t>ulturally appropriate</a:t>
            </a:r>
          </a:p>
          <a:p>
            <a:pPr marL="514350" indent="-514350">
              <a:buFont typeface="+mj-lt"/>
              <a:buAutoNum type="alphaLcPeriod"/>
            </a:pPr>
            <a:r>
              <a:rPr lang="en-US" sz="2800" dirty="0">
                <a:latin typeface="Arial" panose="020B0604020202020204" pitchFamily="34" charset="0"/>
                <a:cs typeface="Arial" panose="020B0604020202020204" pitchFamily="34" charset="0"/>
              </a:rPr>
              <a:t>D</a:t>
            </a:r>
            <a:r>
              <a:rPr lang="en-US" sz="2800" dirty="0" smtClean="0">
                <a:latin typeface="Arial" panose="020B0604020202020204" pitchFamily="34" charset="0"/>
                <a:cs typeface="Arial" panose="020B0604020202020204" pitchFamily="34" charset="0"/>
              </a:rPr>
              <a:t>elivered </a:t>
            </a:r>
            <a:r>
              <a:rPr lang="en-US" sz="2800" dirty="0">
                <a:latin typeface="Arial" panose="020B0604020202020204" pitchFamily="34" charset="0"/>
                <a:cs typeface="Arial" panose="020B0604020202020204" pitchFamily="34" charset="0"/>
              </a:rPr>
              <a:t>in a </a:t>
            </a:r>
            <a:r>
              <a:rPr lang="en-US" sz="2800" dirty="0" smtClean="0">
                <a:latin typeface="Arial" panose="020B0604020202020204" pitchFamily="34" charset="0"/>
                <a:cs typeface="Arial" panose="020B0604020202020204" pitchFamily="34" charset="0"/>
              </a:rPr>
              <a:t>way children </a:t>
            </a:r>
            <a:r>
              <a:rPr lang="en-US" sz="2800" dirty="0">
                <a:latin typeface="Arial" panose="020B0604020202020204" pitchFamily="34" charset="0"/>
                <a:cs typeface="Arial" panose="020B0604020202020204" pitchFamily="34" charset="0"/>
              </a:rPr>
              <a:t>can understand and teach the skills and </a:t>
            </a:r>
            <a:r>
              <a:rPr lang="en-US" sz="2800" dirty="0" smtClean="0">
                <a:latin typeface="Arial" panose="020B0604020202020204" pitchFamily="34" charset="0"/>
                <a:cs typeface="Arial" panose="020B0604020202020204" pitchFamily="34" charset="0"/>
              </a:rPr>
              <a:t>knowledge required </a:t>
            </a:r>
            <a:r>
              <a:rPr lang="en-US" sz="2800" dirty="0">
                <a:latin typeface="Arial" panose="020B0604020202020204" pitchFamily="34" charset="0"/>
                <a:cs typeface="Arial" panose="020B0604020202020204" pitchFamily="34" charset="0"/>
              </a:rPr>
              <a:t>to improve or strengthen healthy </a:t>
            </a:r>
            <a:r>
              <a:rPr lang="en-US" sz="2800" dirty="0" smtClean="0">
                <a:latin typeface="Arial" panose="020B0604020202020204" pitchFamily="34" charset="0"/>
                <a:cs typeface="Arial" panose="020B0604020202020204" pitchFamily="34" charset="0"/>
              </a:rPr>
              <a:t>eating habits</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27617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a:lstStyle/>
          <a:p>
            <a:pPr algn="ctr" rtl="1"/>
            <a:r>
              <a:rPr lang="en-US" sz="3200" dirty="0">
                <a:latin typeface="Arial" panose="020B0604020202020204" pitchFamily="34" charset="0"/>
                <a:cs typeface="Arial" panose="020B0604020202020204" pitchFamily="34" charset="0"/>
              </a:rPr>
              <a:t>Curriculum Implementation </a:t>
            </a:r>
          </a:p>
        </p:txBody>
      </p:sp>
      <p:sp>
        <p:nvSpPr>
          <p:cNvPr id="2" name="Rectangle 1"/>
          <p:cNvSpPr/>
          <p:nvPr/>
        </p:nvSpPr>
        <p:spPr>
          <a:xfrm>
            <a:off x="381000" y="1676400"/>
            <a:ext cx="8305800" cy="3970318"/>
          </a:xfrm>
          <a:prstGeom prst="rect">
            <a:avLst/>
          </a:prstGeom>
        </p:spPr>
        <p:txBody>
          <a:bodyPr wrap="square">
            <a:spAutoFit/>
          </a:bodyPr>
          <a:lstStyle/>
          <a:p>
            <a:pPr marL="45720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Cross Curricula – Science. </a:t>
            </a:r>
          </a:p>
          <a:p>
            <a:endParaRPr lang="en-US" sz="2800" dirty="0" smtClean="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One nutrition class / week.</a:t>
            </a:r>
          </a:p>
          <a:p>
            <a:endParaRPr lang="en-US" sz="2800" dirty="0" smtClean="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Deliver the facts in a different ways.</a:t>
            </a:r>
          </a:p>
          <a:p>
            <a:endParaRPr lang="en-US" sz="2800" dirty="0" smtClean="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Daily monitoring during meals intake. </a:t>
            </a:r>
          </a:p>
          <a:p>
            <a:pPr marL="457200" indent="-457200">
              <a:buFont typeface="Wingdings" panose="05000000000000000000" pitchFamily="2" charset="2"/>
              <a:buChar char="Ø"/>
            </a:pPr>
            <a:endParaRPr lang="en-US" sz="2800" b="1"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2699952"/>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a:lstStyle/>
          <a:p>
            <a:pPr algn="ctr" rtl="1"/>
            <a:r>
              <a:rPr lang="en-US" dirty="0" smtClean="0"/>
              <a:t>Using Technology </a:t>
            </a:r>
            <a:endParaRPr lang="en-US" dirty="0"/>
          </a:p>
        </p:txBody>
      </p:sp>
      <p:pic>
        <p:nvPicPr>
          <p:cNvPr id="1026" name="Picture 2" descr="C:\Users\malkhateib\Desktop\Photos for nutrition activities 2015\IMG_13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905000"/>
            <a:ext cx="383032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alkhateib\Desktop\Photos for nutrition activities 2015\IMG_13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962150"/>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57668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a:lstStyle/>
          <a:p>
            <a:pPr algn="ctr" rtl="1"/>
            <a:r>
              <a:rPr lang="en-US" dirty="0" smtClean="0"/>
              <a:t>Live Cooking Lessons</a:t>
            </a:r>
            <a:endParaRPr lang="en-US" dirty="0"/>
          </a:p>
        </p:txBody>
      </p:sp>
      <p:pic>
        <p:nvPicPr>
          <p:cNvPr id="2050" name="Picture 2" descr="C:\Users\malkhateib\Desktop\Photos for nutrition activities 2015\IMG_217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6789" y="1676400"/>
            <a:ext cx="3105150" cy="41402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malkhateib\Desktop\Photos for nutrition activities 2015\IMG_24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1676400"/>
            <a:ext cx="3105150" cy="414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7617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824"/>
          <p:cNvSpPr>
            <a:spLocks noChangeArrowheads="1"/>
          </p:cNvSpPr>
          <p:nvPr/>
        </p:nvSpPr>
        <p:spPr bwMode="auto">
          <a:xfrm>
            <a:off x="0" y="4140257"/>
            <a:ext cx="37626" cy="9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nchor="ctr">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endParaRPr lang="en-AU" altLang="en-US" sz="500" b="0"/>
          </a:p>
        </p:txBody>
      </p:sp>
      <p:sp>
        <p:nvSpPr>
          <p:cNvPr id="1027" name="Rectangle 1004"/>
          <p:cNvSpPr>
            <a:spLocks noChangeArrowheads="1"/>
          </p:cNvSpPr>
          <p:nvPr/>
        </p:nvSpPr>
        <p:spPr bwMode="auto">
          <a:xfrm>
            <a:off x="109104" y="4021240"/>
            <a:ext cx="2516621" cy="2679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nchor="ctr"/>
          <a:lstStyle>
            <a:lvl1pPr defTabSz="4419600">
              <a:defRPr sz="11500" b="1">
                <a:solidFill>
                  <a:schemeClr val="tx1"/>
                </a:solidFill>
                <a:latin typeface="Times" pitchFamily="18" charset="0"/>
              </a:defRPr>
            </a:lvl1pPr>
            <a:lvl2pPr marL="742950" indent="-285750" defTabSz="4419600">
              <a:defRPr sz="11500" b="1">
                <a:solidFill>
                  <a:schemeClr val="tx1"/>
                </a:solidFill>
                <a:latin typeface="Times" pitchFamily="18" charset="0"/>
              </a:defRPr>
            </a:lvl2pPr>
            <a:lvl3pPr marL="1143000" indent="-228600" defTabSz="4419600">
              <a:defRPr sz="11500" b="1">
                <a:solidFill>
                  <a:schemeClr val="tx1"/>
                </a:solidFill>
                <a:latin typeface="Times" pitchFamily="18" charset="0"/>
              </a:defRPr>
            </a:lvl3pPr>
            <a:lvl4pPr marL="1600200" indent="-228600" defTabSz="4419600">
              <a:defRPr sz="11500" b="1">
                <a:solidFill>
                  <a:schemeClr val="tx1"/>
                </a:solidFill>
                <a:latin typeface="Times" pitchFamily="18" charset="0"/>
              </a:defRPr>
            </a:lvl4pPr>
            <a:lvl5pPr marL="2057400" indent="-228600" defTabSz="4419600">
              <a:defRPr sz="11500" b="1">
                <a:solidFill>
                  <a:schemeClr val="tx1"/>
                </a:solidFill>
                <a:latin typeface="Times" pitchFamily="18" charset="0"/>
              </a:defRPr>
            </a:lvl5pPr>
            <a:lvl6pPr marL="2514600" indent="-228600" defTabSz="4419600" eaLnBrk="0" fontAlgn="base" hangingPunct="0">
              <a:spcBef>
                <a:spcPct val="0"/>
              </a:spcBef>
              <a:spcAft>
                <a:spcPct val="0"/>
              </a:spcAft>
              <a:defRPr sz="11500" b="1">
                <a:solidFill>
                  <a:schemeClr val="tx1"/>
                </a:solidFill>
                <a:latin typeface="Times" pitchFamily="18" charset="0"/>
              </a:defRPr>
            </a:lvl6pPr>
            <a:lvl7pPr marL="2971800" indent="-228600" defTabSz="4419600" eaLnBrk="0" fontAlgn="base" hangingPunct="0">
              <a:spcBef>
                <a:spcPct val="0"/>
              </a:spcBef>
              <a:spcAft>
                <a:spcPct val="0"/>
              </a:spcAft>
              <a:defRPr sz="11500" b="1">
                <a:solidFill>
                  <a:schemeClr val="tx1"/>
                </a:solidFill>
                <a:latin typeface="Times" pitchFamily="18" charset="0"/>
              </a:defRPr>
            </a:lvl7pPr>
            <a:lvl8pPr marL="3429000" indent="-228600" defTabSz="4419600" eaLnBrk="0" fontAlgn="base" hangingPunct="0">
              <a:spcBef>
                <a:spcPct val="0"/>
              </a:spcBef>
              <a:spcAft>
                <a:spcPct val="0"/>
              </a:spcAft>
              <a:defRPr sz="11500" b="1">
                <a:solidFill>
                  <a:schemeClr val="tx1"/>
                </a:solidFill>
                <a:latin typeface="Times" pitchFamily="18" charset="0"/>
              </a:defRPr>
            </a:lvl8pPr>
            <a:lvl9pPr marL="3886200" indent="-228600" defTabSz="4419600" eaLnBrk="0" fontAlgn="base" hangingPunct="0">
              <a:spcBef>
                <a:spcPct val="0"/>
              </a:spcBef>
              <a:spcAft>
                <a:spcPct val="0"/>
              </a:spcAft>
              <a:defRPr sz="11500" b="1">
                <a:solidFill>
                  <a:schemeClr val="tx1"/>
                </a:solidFill>
                <a:latin typeface="Times" pitchFamily="18" charset="0"/>
              </a:defRPr>
            </a:lvl9pPr>
          </a:lstStyle>
          <a:p>
            <a:pPr algn="ctr"/>
            <a:endParaRPr lang="en-AU" altLang="en-US"/>
          </a:p>
        </p:txBody>
      </p:sp>
      <p:graphicFrame>
        <p:nvGraphicFramePr>
          <p:cNvPr id="1028" name="Chart 1"/>
          <p:cNvGraphicFramePr>
            <a:graphicFrameLocks/>
          </p:cNvGraphicFramePr>
          <p:nvPr>
            <p:extLst>
              <p:ext uri="{D42A27DB-BD31-4B8C-83A1-F6EECF244321}">
                <p14:modId xmlns:p14="http://schemas.microsoft.com/office/powerpoint/2010/main" val="3334603845"/>
              </p:ext>
            </p:extLst>
          </p:nvPr>
        </p:nvGraphicFramePr>
        <p:xfrm>
          <a:off x="179512" y="1219327"/>
          <a:ext cx="8351328" cy="5154634"/>
        </p:xfrm>
        <a:graphic>
          <a:graphicData uri="http://schemas.openxmlformats.org/presentationml/2006/ole">
            <mc:AlternateContent xmlns:mc="http://schemas.openxmlformats.org/markup-compatibility/2006">
              <mc:Choice xmlns:v="urn:schemas-microsoft-com:vml" Requires="v">
                <p:oleObj spid="_x0000_s3101" r:id="rId5" imgW="33634547" imgH="20850127" progId="Excel.Chart.8">
                  <p:embed/>
                </p:oleObj>
              </mc:Choice>
              <mc:Fallback>
                <p:oleObj r:id="rId5" imgW="33634547" imgH="20850127" progId="Excel.Char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1219327"/>
                        <a:ext cx="8351328" cy="5154634"/>
                      </a:xfrm>
                      <a:prstGeom prst="rect">
                        <a:avLst/>
                      </a:prstGeom>
                      <a:noFill/>
                      <a:ln>
                        <a:noFill/>
                      </a:ln>
                    </p:spPr>
                  </p:pic>
                </p:oleObj>
              </mc:Fallback>
            </mc:AlternateContent>
          </a:graphicData>
        </a:graphic>
      </p:graphicFrame>
      <p:sp>
        <p:nvSpPr>
          <p:cNvPr id="1029" name="TextBox 2"/>
          <p:cNvSpPr txBox="1">
            <a:spLocks noChangeArrowheads="1"/>
          </p:cNvSpPr>
          <p:nvPr/>
        </p:nvSpPr>
        <p:spPr bwMode="auto">
          <a:xfrm>
            <a:off x="2339629" y="2460444"/>
            <a:ext cx="2119863" cy="49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pPr algn="ctr"/>
            <a:r>
              <a:rPr lang="en-US" altLang="en-US" sz="1800" dirty="0">
                <a:solidFill>
                  <a:schemeClr val="bg1"/>
                </a:solidFill>
                <a:latin typeface="Tahoma" pitchFamily="34" charset="0"/>
                <a:cs typeface="Tahoma" pitchFamily="34" charset="0"/>
              </a:rPr>
              <a:t>ENERGISE FOODS</a:t>
            </a:r>
            <a:endParaRPr lang="ar-QA" altLang="en-US" sz="1800" dirty="0">
              <a:solidFill>
                <a:schemeClr val="bg1"/>
              </a:solidFill>
              <a:latin typeface="Tahoma" pitchFamily="34" charset="0"/>
              <a:cs typeface="Tahoma" pitchFamily="34" charset="0"/>
            </a:endParaRPr>
          </a:p>
          <a:p>
            <a:pPr algn="ctr"/>
            <a:endParaRPr lang="en-US" altLang="en-US" sz="1300" dirty="0">
              <a:solidFill>
                <a:schemeClr val="bg1"/>
              </a:solidFill>
              <a:latin typeface="Tahoma" pitchFamily="34" charset="0"/>
              <a:cs typeface="Tahoma" pitchFamily="34" charset="0"/>
            </a:endParaRPr>
          </a:p>
        </p:txBody>
      </p:sp>
      <p:sp>
        <p:nvSpPr>
          <p:cNvPr id="1030" name="TextBox 4"/>
          <p:cNvSpPr txBox="1">
            <a:spLocks noChangeArrowheads="1"/>
          </p:cNvSpPr>
          <p:nvPr/>
        </p:nvSpPr>
        <p:spPr bwMode="auto">
          <a:xfrm>
            <a:off x="4735266" y="2470294"/>
            <a:ext cx="1993225" cy="29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pPr algn="ctr"/>
            <a:r>
              <a:rPr lang="en-US" altLang="en-US" sz="1800" dirty="0">
                <a:solidFill>
                  <a:schemeClr val="bg1"/>
                </a:solidFill>
                <a:latin typeface="Tahoma" pitchFamily="34" charset="0"/>
                <a:cs typeface="Tahoma" pitchFamily="34" charset="0"/>
              </a:rPr>
              <a:t>PROTECT </a:t>
            </a:r>
            <a:r>
              <a:rPr lang="en-US" altLang="en-US" sz="1800" dirty="0" smtClean="0">
                <a:solidFill>
                  <a:schemeClr val="bg1"/>
                </a:solidFill>
                <a:latin typeface="Tahoma" pitchFamily="34" charset="0"/>
                <a:cs typeface="Tahoma" pitchFamily="34" charset="0"/>
              </a:rPr>
              <a:t>FOODS</a:t>
            </a:r>
            <a:endParaRPr lang="ar-QA" altLang="en-US" sz="1800" dirty="0">
              <a:solidFill>
                <a:schemeClr val="bg1"/>
              </a:solidFill>
              <a:latin typeface="Tahoma" pitchFamily="34" charset="0"/>
              <a:cs typeface="Tahoma" pitchFamily="34" charset="0"/>
            </a:endParaRPr>
          </a:p>
        </p:txBody>
      </p:sp>
      <p:sp>
        <p:nvSpPr>
          <p:cNvPr id="1031" name="TextBox 5"/>
          <p:cNvSpPr txBox="1">
            <a:spLocks noChangeArrowheads="1"/>
          </p:cNvSpPr>
          <p:nvPr/>
        </p:nvSpPr>
        <p:spPr bwMode="auto">
          <a:xfrm>
            <a:off x="3709047" y="4710014"/>
            <a:ext cx="1818498" cy="295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r>
              <a:rPr lang="en-US" altLang="en-US" sz="1800" dirty="0">
                <a:solidFill>
                  <a:schemeClr val="bg1"/>
                </a:solidFill>
                <a:latin typeface="Tahoma" pitchFamily="34" charset="0"/>
                <a:cs typeface="Tahoma" pitchFamily="34" charset="0"/>
              </a:rPr>
              <a:t>REPAIR </a:t>
            </a:r>
            <a:r>
              <a:rPr lang="en-US" altLang="en-US" sz="1800" dirty="0" smtClean="0">
                <a:solidFill>
                  <a:schemeClr val="bg1"/>
                </a:solidFill>
                <a:latin typeface="Tahoma" pitchFamily="34" charset="0"/>
                <a:cs typeface="Tahoma" pitchFamily="34" charset="0"/>
              </a:rPr>
              <a:t>FOODS</a:t>
            </a:r>
            <a:endParaRPr lang="ar-QA" altLang="en-US" sz="1800" dirty="0">
              <a:solidFill>
                <a:schemeClr val="bg1"/>
              </a:solidFill>
              <a:latin typeface="Tahoma" pitchFamily="34" charset="0"/>
              <a:cs typeface="Tahoma" pitchFamily="34" charset="0"/>
            </a:endParaRPr>
          </a:p>
        </p:txBody>
      </p:sp>
      <p:sp>
        <p:nvSpPr>
          <p:cNvPr id="1032" name="TextBox 6"/>
          <p:cNvSpPr txBox="1">
            <a:spLocks noChangeArrowheads="1"/>
          </p:cNvSpPr>
          <p:nvPr/>
        </p:nvSpPr>
        <p:spPr bwMode="auto">
          <a:xfrm>
            <a:off x="5032268" y="2852978"/>
            <a:ext cx="1428968" cy="15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r>
              <a:rPr lang="en-US" altLang="en-US" sz="900" dirty="0">
                <a:solidFill>
                  <a:schemeClr val="bg1"/>
                </a:solidFill>
                <a:latin typeface="Tahoma" pitchFamily="34" charset="0"/>
                <a:cs typeface="Tahoma" pitchFamily="34" charset="0"/>
              </a:rPr>
              <a:t>(Vitamins and Minerals)</a:t>
            </a:r>
          </a:p>
        </p:txBody>
      </p:sp>
      <p:sp>
        <p:nvSpPr>
          <p:cNvPr id="1033" name="TextBox 7"/>
          <p:cNvSpPr txBox="1">
            <a:spLocks noChangeArrowheads="1"/>
          </p:cNvSpPr>
          <p:nvPr/>
        </p:nvSpPr>
        <p:spPr bwMode="auto">
          <a:xfrm>
            <a:off x="3202197" y="2875146"/>
            <a:ext cx="470372" cy="15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r>
              <a:rPr lang="en-US" altLang="en-US" sz="900" dirty="0">
                <a:solidFill>
                  <a:schemeClr val="bg1"/>
                </a:solidFill>
                <a:latin typeface="Tahoma" pitchFamily="34" charset="0"/>
                <a:cs typeface="Tahoma" pitchFamily="34" charset="0"/>
              </a:rPr>
              <a:t>(Carbs)</a:t>
            </a:r>
          </a:p>
        </p:txBody>
      </p:sp>
      <p:sp>
        <p:nvSpPr>
          <p:cNvPr id="1034" name="TextBox 8"/>
          <p:cNvSpPr txBox="1">
            <a:spLocks noChangeArrowheads="1"/>
          </p:cNvSpPr>
          <p:nvPr/>
        </p:nvSpPr>
        <p:spPr bwMode="auto">
          <a:xfrm>
            <a:off x="4273781" y="5085184"/>
            <a:ext cx="624260" cy="15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r>
              <a:rPr lang="en-US" altLang="en-US" sz="900" dirty="0">
                <a:solidFill>
                  <a:schemeClr val="bg1"/>
                </a:solidFill>
                <a:latin typeface="Tahoma" pitchFamily="34" charset="0"/>
                <a:cs typeface="Tahoma" pitchFamily="34" charset="0"/>
              </a:rPr>
              <a:t>(Proteins)</a:t>
            </a:r>
          </a:p>
        </p:txBody>
      </p:sp>
      <p:sp>
        <p:nvSpPr>
          <p:cNvPr id="1041" name="Rectangle 3"/>
          <p:cNvSpPr>
            <a:spLocks noChangeArrowheads="1"/>
          </p:cNvSpPr>
          <p:nvPr/>
        </p:nvSpPr>
        <p:spPr bwMode="auto">
          <a:xfrm>
            <a:off x="694383" y="609074"/>
            <a:ext cx="7847826" cy="44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599" tIns="9299" rIns="18599" bIns="9299">
            <a:spAutoFit/>
          </a:bodyPr>
          <a:lstStyle>
            <a:lvl1pPr>
              <a:defRPr sz="11500" b="1">
                <a:solidFill>
                  <a:schemeClr val="tx1"/>
                </a:solidFill>
                <a:latin typeface="Times" pitchFamily="18" charset="0"/>
              </a:defRPr>
            </a:lvl1pPr>
            <a:lvl2pPr marL="742950" indent="-285750">
              <a:defRPr sz="11500" b="1">
                <a:solidFill>
                  <a:schemeClr val="tx1"/>
                </a:solidFill>
                <a:latin typeface="Times" pitchFamily="18" charset="0"/>
              </a:defRPr>
            </a:lvl2pPr>
            <a:lvl3pPr marL="1143000" indent="-228600">
              <a:defRPr sz="11500" b="1">
                <a:solidFill>
                  <a:schemeClr val="tx1"/>
                </a:solidFill>
                <a:latin typeface="Times" pitchFamily="18" charset="0"/>
              </a:defRPr>
            </a:lvl3pPr>
            <a:lvl4pPr marL="1600200" indent="-228600">
              <a:defRPr sz="11500" b="1">
                <a:solidFill>
                  <a:schemeClr val="tx1"/>
                </a:solidFill>
                <a:latin typeface="Times" pitchFamily="18" charset="0"/>
              </a:defRPr>
            </a:lvl4pPr>
            <a:lvl5pPr marL="2057400" indent="-228600">
              <a:defRPr sz="11500" b="1">
                <a:solidFill>
                  <a:schemeClr val="tx1"/>
                </a:solidFill>
                <a:latin typeface="Times" pitchFamily="18" charset="0"/>
              </a:defRPr>
            </a:lvl5pPr>
            <a:lvl6pPr marL="2514600" indent="-228600" eaLnBrk="0" fontAlgn="base" hangingPunct="0">
              <a:spcBef>
                <a:spcPct val="0"/>
              </a:spcBef>
              <a:spcAft>
                <a:spcPct val="0"/>
              </a:spcAft>
              <a:defRPr sz="11500" b="1">
                <a:solidFill>
                  <a:schemeClr val="tx1"/>
                </a:solidFill>
                <a:latin typeface="Times" pitchFamily="18" charset="0"/>
              </a:defRPr>
            </a:lvl6pPr>
            <a:lvl7pPr marL="2971800" indent="-228600" eaLnBrk="0" fontAlgn="base" hangingPunct="0">
              <a:spcBef>
                <a:spcPct val="0"/>
              </a:spcBef>
              <a:spcAft>
                <a:spcPct val="0"/>
              </a:spcAft>
              <a:defRPr sz="11500" b="1">
                <a:solidFill>
                  <a:schemeClr val="tx1"/>
                </a:solidFill>
                <a:latin typeface="Times" pitchFamily="18" charset="0"/>
              </a:defRPr>
            </a:lvl7pPr>
            <a:lvl8pPr marL="3429000" indent="-228600" eaLnBrk="0" fontAlgn="base" hangingPunct="0">
              <a:spcBef>
                <a:spcPct val="0"/>
              </a:spcBef>
              <a:spcAft>
                <a:spcPct val="0"/>
              </a:spcAft>
              <a:defRPr sz="11500" b="1">
                <a:solidFill>
                  <a:schemeClr val="tx1"/>
                </a:solidFill>
                <a:latin typeface="Times" pitchFamily="18" charset="0"/>
              </a:defRPr>
            </a:lvl8pPr>
            <a:lvl9pPr marL="3886200" indent="-228600" eaLnBrk="0" fontAlgn="base" hangingPunct="0">
              <a:spcBef>
                <a:spcPct val="0"/>
              </a:spcBef>
              <a:spcAft>
                <a:spcPct val="0"/>
              </a:spcAft>
              <a:defRPr sz="11500" b="1">
                <a:solidFill>
                  <a:schemeClr val="tx1"/>
                </a:solidFill>
                <a:latin typeface="Times" pitchFamily="18" charset="0"/>
              </a:defRPr>
            </a:lvl9pPr>
          </a:lstStyle>
          <a:p>
            <a:pPr algn="ctr"/>
            <a:r>
              <a:rPr lang="en-US" altLang="en-US" sz="2800" dirty="0" smtClean="0">
                <a:solidFill>
                  <a:srgbClr val="0070C0"/>
                </a:solidFill>
                <a:latin typeface="Arial Black" pitchFamily="34" charset="0"/>
              </a:rPr>
              <a:t>Aspire Food System</a:t>
            </a:r>
            <a:endParaRPr lang="en-US" altLang="en-US" sz="2800" dirty="0">
              <a:solidFill>
                <a:srgbClr val="0070C0"/>
              </a:solidFill>
              <a:latin typeface="Arial Black" pitchFamily="34" charset="0"/>
            </a:endParaRPr>
          </a:p>
        </p:txBody>
      </p:sp>
      <p:sp>
        <p:nvSpPr>
          <p:cNvPr id="3" name="Rectangle 2"/>
          <p:cNvSpPr/>
          <p:nvPr/>
        </p:nvSpPr>
        <p:spPr>
          <a:xfrm>
            <a:off x="4971607" y="3130714"/>
            <a:ext cx="1794999" cy="523220"/>
          </a:xfrm>
          <a:prstGeom prst="rect">
            <a:avLst/>
          </a:prstGeom>
        </p:spPr>
        <p:txBody>
          <a:bodyPr wrap="square">
            <a:spAutoFit/>
          </a:bodyPr>
          <a:lstStyle/>
          <a:p>
            <a:pPr algn="ctr"/>
            <a:r>
              <a:rPr lang="en-US" altLang="en-US" sz="1400" dirty="0">
                <a:solidFill>
                  <a:schemeClr val="bg1"/>
                </a:solidFill>
                <a:latin typeface="Tahoma" pitchFamily="34" charset="0"/>
                <a:cs typeface="Tahoma" pitchFamily="34" charset="0"/>
              </a:rPr>
              <a:t>Fruits</a:t>
            </a:r>
          </a:p>
          <a:p>
            <a:pPr algn="ctr"/>
            <a:r>
              <a:rPr lang="en-US" altLang="en-US" sz="1400" dirty="0">
                <a:solidFill>
                  <a:schemeClr val="bg1"/>
                </a:solidFill>
                <a:latin typeface="Tahoma" pitchFamily="34" charset="0"/>
                <a:cs typeface="Tahoma" pitchFamily="34" charset="0"/>
              </a:rPr>
              <a:t>Vegetables</a:t>
            </a:r>
          </a:p>
        </p:txBody>
      </p:sp>
      <p:sp>
        <p:nvSpPr>
          <p:cNvPr id="4" name="Rectangle 3"/>
          <p:cNvSpPr/>
          <p:nvPr/>
        </p:nvSpPr>
        <p:spPr>
          <a:xfrm>
            <a:off x="2179064" y="3108547"/>
            <a:ext cx="2372700" cy="523220"/>
          </a:xfrm>
          <a:prstGeom prst="rect">
            <a:avLst/>
          </a:prstGeom>
        </p:spPr>
        <p:txBody>
          <a:bodyPr wrap="square">
            <a:spAutoFit/>
          </a:bodyPr>
          <a:lstStyle/>
          <a:p>
            <a:pPr algn="ctr">
              <a:defRPr/>
            </a:pPr>
            <a:r>
              <a:rPr lang="en-US" sz="1400" dirty="0" smtClean="0">
                <a:solidFill>
                  <a:schemeClr val="bg1"/>
                </a:solidFill>
                <a:latin typeface="Tahoma" pitchFamily="34" charset="0"/>
                <a:cs typeface="Tahoma" pitchFamily="34" charset="0"/>
              </a:rPr>
              <a:t>Pasta, Rice, Bread, Potato,</a:t>
            </a:r>
            <a:endParaRPr lang="en-US" sz="1400" dirty="0">
              <a:solidFill>
                <a:schemeClr val="bg1"/>
              </a:solidFill>
              <a:latin typeface="Tahoma" pitchFamily="34" charset="0"/>
              <a:cs typeface="Tahoma" pitchFamily="34" charset="0"/>
            </a:endParaRPr>
          </a:p>
          <a:p>
            <a:pPr algn="ctr">
              <a:defRPr/>
            </a:pPr>
            <a:r>
              <a:rPr lang="en-US" sz="1400" dirty="0">
                <a:solidFill>
                  <a:schemeClr val="bg1"/>
                </a:solidFill>
                <a:latin typeface="Tahoma" pitchFamily="34" charset="0"/>
                <a:cs typeface="Tahoma" pitchFamily="34" charset="0"/>
              </a:rPr>
              <a:t>Cereals</a:t>
            </a:r>
          </a:p>
        </p:txBody>
      </p:sp>
      <p:sp>
        <p:nvSpPr>
          <p:cNvPr id="5" name="Rectangle 4"/>
          <p:cNvSpPr/>
          <p:nvPr/>
        </p:nvSpPr>
        <p:spPr>
          <a:xfrm>
            <a:off x="3347864" y="5368231"/>
            <a:ext cx="2808987" cy="523220"/>
          </a:xfrm>
          <a:prstGeom prst="rect">
            <a:avLst/>
          </a:prstGeom>
        </p:spPr>
        <p:txBody>
          <a:bodyPr wrap="square">
            <a:spAutoFit/>
          </a:bodyPr>
          <a:lstStyle/>
          <a:p>
            <a:pPr algn="ctr"/>
            <a:r>
              <a:rPr lang="en-US" altLang="en-US" sz="1400" dirty="0">
                <a:solidFill>
                  <a:schemeClr val="bg1"/>
                </a:solidFill>
                <a:latin typeface="Tahoma" pitchFamily="34" charset="0"/>
                <a:cs typeface="Tahoma" pitchFamily="34" charset="0"/>
              </a:rPr>
              <a:t>Meat, chicken, fish, dairy, eggs, legumes, nut</a:t>
            </a:r>
            <a:endParaRPr lang="ar-QA" altLang="en-US" sz="1400" dirty="0">
              <a:solidFill>
                <a:schemeClr val="bg1"/>
              </a:solidFill>
              <a:latin typeface="Tahoma" pitchFamily="34" charset="0"/>
              <a:cs typeface="Tahoma" pitchFamily="34" charset="0"/>
            </a:endParaRPr>
          </a:p>
        </p:txBody>
      </p:sp>
    </p:spTree>
    <p:extLst>
      <p:ext uri="{BB962C8B-B14F-4D97-AF65-F5344CB8AC3E}">
        <p14:creationId xmlns:p14="http://schemas.microsoft.com/office/powerpoint/2010/main" val="2290094536"/>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1000" fill="hold"/>
                                        <p:tgtEl>
                                          <p:spTgt spid="1028"/>
                                        </p:tgtEl>
                                        <p:attrNameLst>
                                          <p:attrName>ppt_w</p:attrName>
                                        </p:attrNameLst>
                                      </p:cBhvr>
                                      <p:tavLst>
                                        <p:tav tm="0">
                                          <p:val>
                                            <p:fltVal val="0"/>
                                          </p:val>
                                        </p:tav>
                                        <p:tav tm="100000">
                                          <p:val>
                                            <p:strVal val="#ppt_w"/>
                                          </p:val>
                                        </p:tav>
                                      </p:tavLst>
                                    </p:anim>
                                    <p:anim calcmode="lin" valueType="num">
                                      <p:cBhvr>
                                        <p:cTn id="8" dur="1000" fill="hold"/>
                                        <p:tgtEl>
                                          <p:spTgt spid="1028"/>
                                        </p:tgtEl>
                                        <p:attrNameLst>
                                          <p:attrName>ppt_h</p:attrName>
                                        </p:attrNameLst>
                                      </p:cBhvr>
                                      <p:tavLst>
                                        <p:tav tm="0">
                                          <p:val>
                                            <p:fltVal val="0"/>
                                          </p:val>
                                        </p:tav>
                                        <p:tav tm="100000">
                                          <p:val>
                                            <p:strVal val="#ppt_h"/>
                                          </p:val>
                                        </p:tav>
                                      </p:tavLst>
                                    </p:anim>
                                    <p:anim calcmode="lin" valueType="num">
                                      <p:cBhvr>
                                        <p:cTn id="9" dur="1000" fill="hold"/>
                                        <p:tgtEl>
                                          <p:spTgt spid="1028"/>
                                        </p:tgtEl>
                                        <p:attrNameLst>
                                          <p:attrName>style.rotation</p:attrName>
                                        </p:attrNameLst>
                                      </p:cBhvr>
                                      <p:tavLst>
                                        <p:tav tm="0">
                                          <p:val>
                                            <p:fltVal val="90"/>
                                          </p:val>
                                        </p:tav>
                                        <p:tav tm="100000">
                                          <p:val>
                                            <p:fltVal val="0"/>
                                          </p:val>
                                        </p:tav>
                                      </p:tavLst>
                                    </p:anim>
                                    <p:animEffect transition="in" filter="fade">
                                      <p:cBhvr>
                                        <p:cTn id="10"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10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03" y="609600"/>
            <a:ext cx="9122898" cy="584775"/>
          </a:xfrm>
          <a:prstGeom prst="rect">
            <a:avLst/>
          </a:prstGeom>
        </p:spPr>
        <p:txBody>
          <a:bodyPr wrap="square">
            <a:spAutoFit/>
          </a:bodyPr>
          <a:lstStyle/>
          <a:p>
            <a:r>
              <a:rPr lang="en-US" sz="3100" b="1" dirty="0">
                <a:solidFill>
                  <a:schemeClr val="tx2"/>
                </a:solidFill>
                <a:latin typeface="Arial" panose="020B0604020202020204" pitchFamily="34" charset="0"/>
                <a:cs typeface="Arial" panose="020B0604020202020204" pitchFamily="34" charset="0"/>
              </a:rPr>
              <a:t>How to improve nutrition education in </a:t>
            </a:r>
            <a:r>
              <a:rPr lang="en-US" sz="3100" b="1" dirty="0" smtClean="0">
                <a:solidFill>
                  <a:schemeClr val="tx2"/>
                </a:solidFill>
                <a:latin typeface="Arial" panose="020B0604020202020204" pitchFamily="34" charset="0"/>
                <a:cs typeface="Arial" panose="020B0604020202020204" pitchFamily="34" charset="0"/>
              </a:rPr>
              <a:t>schools?</a:t>
            </a:r>
            <a:endParaRPr lang="en-US" sz="3100" b="1" dirty="0">
              <a:solidFill>
                <a:schemeClr val="tx2"/>
              </a:solidFill>
              <a:latin typeface="Arial" panose="020B0604020202020204" pitchFamily="34" charset="0"/>
              <a:cs typeface="Arial" panose="020B0604020202020204" pitchFamily="34" charset="0"/>
            </a:endParaRPr>
          </a:p>
        </p:txBody>
      </p:sp>
      <p:sp>
        <p:nvSpPr>
          <p:cNvPr id="4" name="TextBox 3"/>
          <p:cNvSpPr txBox="1"/>
          <p:nvPr/>
        </p:nvSpPr>
        <p:spPr>
          <a:xfrm>
            <a:off x="124852" y="1271747"/>
            <a:ext cx="8915400" cy="4832092"/>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Schools should provide nutrition education that:</a:t>
            </a:r>
          </a:p>
          <a:p>
            <a:endParaRPr lang="en-US" sz="2800" b="1" dirty="0" smtClean="0">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sz="2800" dirty="0">
                <a:latin typeface="Arial" panose="020B0604020202020204" pitchFamily="34" charset="0"/>
                <a:cs typeface="Arial" panose="020B0604020202020204" pitchFamily="34" charset="0"/>
              </a:rPr>
              <a:t>Target specific behaviors or practices.</a:t>
            </a:r>
          </a:p>
          <a:p>
            <a:pPr marL="457200" lvl="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Focus </a:t>
            </a:r>
            <a:r>
              <a:rPr lang="en-US" sz="2800" dirty="0">
                <a:latin typeface="Arial" panose="020B0604020202020204" pitchFamily="34" charset="0"/>
                <a:cs typeface="Arial" panose="020B0604020202020204" pitchFamily="34" charset="0"/>
              </a:rPr>
              <a:t>on the interests and motivations of targeted population.</a:t>
            </a:r>
          </a:p>
          <a:p>
            <a:pPr marL="457200" indent="-45720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Provide </a:t>
            </a:r>
            <a:r>
              <a:rPr lang="en-US" sz="2800" dirty="0">
                <a:latin typeface="Arial" panose="020B0604020202020204" pitchFamily="34" charset="0"/>
                <a:cs typeface="Arial" panose="020B0604020202020204" pitchFamily="34" charset="0"/>
              </a:rPr>
              <a:t>sufficient time and </a:t>
            </a:r>
            <a:r>
              <a:rPr lang="en-US" sz="2800" dirty="0" smtClean="0">
                <a:latin typeface="Arial" panose="020B0604020202020204" pitchFamily="34" charset="0"/>
                <a:cs typeface="Arial" panose="020B0604020202020204" pitchFamily="34" charset="0"/>
              </a:rPr>
              <a:t>intensity</a:t>
            </a:r>
          </a:p>
          <a:p>
            <a:pPr marL="457200" indent="-457200">
              <a:buFont typeface="Wingdings" panose="05000000000000000000" pitchFamily="2" charset="2"/>
              <a:buChar char="Ø"/>
            </a:pPr>
            <a:r>
              <a:rPr lang="en-US" sz="2800" dirty="0">
                <a:latin typeface="Arial" panose="020B0604020202020204" pitchFamily="34" charset="0"/>
                <a:cs typeface="Arial" panose="020B0604020202020204" pitchFamily="34" charset="0"/>
              </a:rPr>
              <a:t>U</a:t>
            </a:r>
            <a:r>
              <a:rPr lang="en-US" sz="2800" dirty="0" smtClean="0">
                <a:latin typeface="Arial" panose="020B0604020202020204" pitchFamily="34" charset="0"/>
                <a:cs typeface="Arial" panose="020B0604020202020204" pitchFamily="34" charset="0"/>
              </a:rPr>
              <a:t>sing </a:t>
            </a:r>
            <a:r>
              <a:rPr lang="en-US" sz="2800" dirty="0">
                <a:latin typeface="Arial" panose="020B0604020202020204" pitchFamily="34" charset="0"/>
                <a:cs typeface="Arial" panose="020B0604020202020204" pitchFamily="34" charset="0"/>
              </a:rPr>
              <a:t>multiple components – like classroom-based strategies, cafeteria interventions, and home and community components to focus on specific positive behaviors </a:t>
            </a:r>
            <a:endParaRPr lang="en-US" sz="2800" dirty="0" smtClean="0">
              <a:latin typeface="Arial" panose="020B0604020202020204" pitchFamily="34" charset="0"/>
              <a:cs typeface="Arial" panose="020B0604020202020204" pitchFamily="34" charset="0"/>
            </a:endParaRPr>
          </a:p>
          <a:p>
            <a:pPr marL="514350" indent="-514350">
              <a:buFont typeface="Wingdings" panose="05000000000000000000" pitchFamily="2" charset="2"/>
              <a:buChar char="Ø"/>
            </a:pPr>
            <a:r>
              <a:rPr lang="en-US" sz="2800" dirty="0" smtClean="0">
                <a:latin typeface="Arial" panose="020B0604020202020204" pitchFamily="34" charset="0"/>
                <a:cs typeface="Arial" panose="020B0604020202020204" pitchFamily="34" charset="0"/>
              </a:rPr>
              <a:t>Includes training for teachers and other staff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3969952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673387"/>
            <a:ext cx="8991599" cy="584775"/>
          </a:xfrm>
          <a:prstGeom prst="rect">
            <a:avLst/>
          </a:prstGeom>
        </p:spPr>
        <p:txBody>
          <a:bodyPr wrap="square">
            <a:spAutoFit/>
          </a:bodyPr>
          <a:lstStyle/>
          <a:p>
            <a:r>
              <a:rPr lang="en-US" sz="3200" b="1" dirty="0">
                <a:solidFill>
                  <a:schemeClr val="tx2"/>
                </a:solidFill>
                <a:latin typeface="Arial" panose="020B0604020202020204" pitchFamily="34" charset="0"/>
                <a:cs typeface="Arial" panose="020B0604020202020204" pitchFamily="34" charset="0"/>
              </a:rPr>
              <a:t>Effect of nutrition </a:t>
            </a:r>
            <a:r>
              <a:rPr lang="en-US" sz="3200" b="1" dirty="0" smtClean="0">
                <a:solidFill>
                  <a:schemeClr val="tx2"/>
                </a:solidFill>
                <a:latin typeface="Arial" panose="020B0604020202020204" pitchFamily="34" charset="0"/>
                <a:cs typeface="Arial" panose="020B0604020202020204" pitchFamily="34" charset="0"/>
              </a:rPr>
              <a:t>education – Case Study</a:t>
            </a:r>
            <a:endParaRPr lang="en-US" sz="3200" dirty="0">
              <a:solidFill>
                <a:schemeClr val="tx2"/>
              </a:solidFill>
              <a:latin typeface="Arial" panose="020B0604020202020204" pitchFamily="34" charset="0"/>
              <a:cs typeface="Arial" panose="020B0604020202020204" pitchFamily="34" charset="0"/>
            </a:endParaRPr>
          </a:p>
        </p:txBody>
      </p:sp>
      <p:sp>
        <p:nvSpPr>
          <p:cNvPr id="4" name="TextBox 3"/>
          <p:cNvSpPr txBox="1"/>
          <p:nvPr/>
        </p:nvSpPr>
        <p:spPr>
          <a:xfrm>
            <a:off x="38099" y="1295400"/>
            <a:ext cx="9067800" cy="4832092"/>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A study objected </a:t>
            </a:r>
            <a:r>
              <a:rPr lang="en-US" sz="2800" dirty="0">
                <a:latin typeface="Arial" panose="020B0604020202020204" pitchFamily="34" charset="0"/>
                <a:cs typeface="Arial" panose="020B0604020202020204" pitchFamily="34" charset="0"/>
              </a:rPr>
              <a:t>to determine the effect of nutrition </a:t>
            </a:r>
            <a:r>
              <a:rPr lang="en-US" sz="2800" dirty="0" smtClean="0">
                <a:latin typeface="Arial" panose="020B0604020202020204" pitchFamily="34" charset="0"/>
                <a:cs typeface="Arial" panose="020B0604020202020204" pitchFamily="34" charset="0"/>
              </a:rPr>
              <a:t>curriculum on selected </a:t>
            </a:r>
            <a:r>
              <a:rPr lang="en-US" sz="2800" dirty="0">
                <a:latin typeface="Arial" panose="020B0604020202020204" pitchFamily="34" charset="0"/>
                <a:cs typeface="Arial" panose="020B0604020202020204" pitchFamily="34" charset="0"/>
              </a:rPr>
              <a:t>food/nutrition attitudes, and food behaviors of </a:t>
            </a:r>
            <a:r>
              <a:rPr lang="en-US" sz="2800" dirty="0" smtClean="0">
                <a:latin typeface="Arial" panose="020B0604020202020204" pitchFamily="34" charset="0"/>
                <a:cs typeface="Arial" panose="020B0604020202020204" pitchFamily="34" charset="0"/>
              </a:rPr>
              <a:t>high school students.</a:t>
            </a:r>
          </a:p>
          <a:p>
            <a:endParaRPr lang="en-US" sz="2800" dirty="0" smtClean="0">
              <a:latin typeface="Arial" panose="020B0604020202020204" pitchFamily="34" charset="0"/>
              <a:cs typeface="Arial" panose="020B0604020202020204" pitchFamily="34" charset="0"/>
            </a:endParaRPr>
          </a:p>
          <a:p>
            <a:r>
              <a:rPr lang="en-US" sz="2800" b="1" dirty="0" smtClean="0">
                <a:solidFill>
                  <a:schemeClr val="tx2"/>
                </a:solidFill>
                <a:latin typeface="Arial" panose="020B0604020202020204" pitchFamily="34" charset="0"/>
                <a:cs typeface="Arial" panose="020B0604020202020204" pitchFamily="34" charset="0"/>
              </a:rPr>
              <a:t>Methodology:</a:t>
            </a:r>
          </a:p>
          <a:p>
            <a:r>
              <a:rPr lang="en-US" sz="2800" dirty="0">
                <a:latin typeface="Arial" panose="020B0604020202020204" pitchFamily="34" charset="0"/>
                <a:cs typeface="Arial" panose="020B0604020202020204" pitchFamily="34" charset="0"/>
              </a:rPr>
              <a:t>E</a:t>
            </a:r>
            <a:r>
              <a:rPr lang="en-US" sz="2800" dirty="0" smtClean="0">
                <a:latin typeface="Arial" panose="020B0604020202020204" pitchFamily="34" charset="0"/>
                <a:cs typeface="Arial" panose="020B0604020202020204" pitchFamily="34" charset="0"/>
              </a:rPr>
              <a:t>xperimental </a:t>
            </a:r>
            <a:r>
              <a:rPr lang="en-US" sz="2800" dirty="0">
                <a:latin typeface="Arial" panose="020B0604020202020204" pitchFamily="34" charset="0"/>
                <a:cs typeface="Arial" panose="020B0604020202020204" pitchFamily="34" charset="0"/>
              </a:rPr>
              <a:t>group was pretested, taught nutrition via the curriculum, and post-tested. </a:t>
            </a:r>
            <a:r>
              <a:rPr lang="en-US" sz="2800" dirty="0" smtClean="0">
                <a:latin typeface="Arial" panose="020B0604020202020204" pitchFamily="34" charset="0"/>
                <a:cs typeface="Arial" panose="020B0604020202020204" pitchFamily="34" charset="0"/>
              </a:rPr>
              <a:t>Control </a:t>
            </a:r>
            <a:r>
              <a:rPr lang="en-US" sz="2800" dirty="0">
                <a:latin typeface="Arial" panose="020B0604020202020204" pitchFamily="34" charset="0"/>
                <a:cs typeface="Arial" panose="020B0604020202020204" pitchFamily="34" charset="0"/>
              </a:rPr>
              <a:t>group was pretested and </a:t>
            </a:r>
            <a:r>
              <a:rPr lang="en-US" sz="2800" dirty="0" smtClean="0">
                <a:latin typeface="Arial" panose="020B0604020202020204" pitchFamily="34" charset="0"/>
                <a:cs typeface="Arial" panose="020B0604020202020204" pitchFamily="34" charset="0"/>
              </a:rPr>
              <a:t>post-tested. Three </a:t>
            </a:r>
            <a:r>
              <a:rPr lang="en-US" sz="2800" dirty="0">
                <a:latin typeface="Arial" panose="020B0604020202020204" pitchFamily="34" charset="0"/>
                <a:cs typeface="Arial" panose="020B0604020202020204" pitchFamily="34" charset="0"/>
              </a:rPr>
              <a:t>instruments </a:t>
            </a:r>
            <a:r>
              <a:rPr lang="en-US" sz="2800" dirty="0" smtClean="0">
                <a:latin typeface="Arial" panose="020B0604020202020204" pitchFamily="34" charset="0"/>
                <a:cs typeface="Arial" panose="020B0604020202020204" pitchFamily="34" charset="0"/>
              </a:rPr>
              <a:t>used to </a:t>
            </a:r>
            <a:r>
              <a:rPr lang="en-US" sz="2800" dirty="0">
                <a:latin typeface="Arial" panose="020B0604020202020204" pitchFamily="34" charset="0"/>
                <a:cs typeface="Arial" panose="020B0604020202020204" pitchFamily="34" charset="0"/>
              </a:rPr>
              <a:t>collect data: a nutrition knowledge test, a food/ nutrition attitude instrument containing four scales, and a two part food behavior assessment form. </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6831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Dropbox\Screenshots\Screenshot 2016-11-30 11.00.11.png"/>
          <p:cNvPicPr/>
          <p:nvPr/>
        </p:nvPicPr>
        <p:blipFill>
          <a:blip r:embed="rId3" cstate="print"/>
          <a:srcRect/>
          <a:stretch>
            <a:fillRect/>
          </a:stretch>
        </p:blipFill>
        <p:spPr bwMode="auto">
          <a:xfrm>
            <a:off x="76200" y="533400"/>
            <a:ext cx="8991600" cy="5181600"/>
          </a:xfrm>
          <a:prstGeom prst="rect">
            <a:avLst/>
          </a:prstGeom>
          <a:noFill/>
          <a:ln w="9525">
            <a:noFill/>
            <a:miter lim="800000"/>
            <a:headEnd/>
            <a:tailEnd/>
          </a:ln>
        </p:spPr>
      </p:pic>
      <p:sp>
        <p:nvSpPr>
          <p:cNvPr id="2" name="TextBox 1"/>
          <p:cNvSpPr txBox="1"/>
          <p:nvPr/>
        </p:nvSpPr>
        <p:spPr>
          <a:xfrm>
            <a:off x="1066800" y="5966936"/>
            <a:ext cx="5940729" cy="738664"/>
          </a:xfrm>
          <a:prstGeom prst="rect">
            <a:avLst/>
          </a:prstGeom>
          <a:noFill/>
        </p:spPr>
        <p:txBody>
          <a:bodyPr wrap="none" rtlCol="0">
            <a:spAutoFit/>
          </a:bodyPr>
          <a:lstStyle/>
          <a:p>
            <a:r>
              <a:rPr lang="en-US" sz="1400" dirty="0" smtClean="0"/>
              <a:t>Parks,R.B .Helwig and others .2016</a:t>
            </a:r>
          </a:p>
          <a:p>
            <a:r>
              <a:rPr lang="en-US" sz="1400" dirty="0"/>
              <a:t>Developing a Performance Nutrition Curriculum for Collegiate Athletics</a:t>
            </a:r>
            <a:r>
              <a:rPr lang="en-US" sz="1400" dirty="0" smtClean="0"/>
              <a:t>.</a:t>
            </a:r>
          </a:p>
          <a:p>
            <a:r>
              <a:rPr lang="en-US" sz="1400" i="1" dirty="0"/>
              <a:t>Journal of Nutrition Education and Behavior,</a:t>
            </a:r>
            <a:r>
              <a:rPr lang="en-US" sz="1400" dirty="0"/>
              <a:t> </a:t>
            </a:r>
            <a:r>
              <a:rPr lang="en-US" sz="1400" i="1" dirty="0"/>
              <a:t>48</a:t>
            </a:r>
            <a:r>
              <a:rPr lang="en-US" sz="1400" dirty="0"/>
              <a:t>(6). </a:t>
            </a:r>
            <a:r>
              <a:rPr lang="en-US" sz="1400" dirty="0" smtClean="0"/>
              <a:t>doi:10.1016/j.jneb.03.002</a:t>
            </a:r>
            <a:endParaRPr lang="en-US" sz="1400" dirty="0"/>
          </a:p>
        </p:txBody>
      </p:sp>
      <p:sp>
        <p:nvSpPr>
          <p:cNvPr id="5" name="Oval 4"/>
          <p:cNvSpPr/>
          <p:nvPr/>
        </p:nvSpPr>
        <p:spPr>
          <a:xfrm>
            <a:off x="5105400" y="1295400"/>
            <a:ext cx="762000" cy="3810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Oval 5"/>
          <p:cNvSpPr/>
          <p:nvPr/>
        </p:nvSpPr>
        <p:spPr>
          <a:xfrm>
            <a:off x="5181600" y="2286000"/>
            <a:ext cx="762000" cy="3810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77116353"/>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457200" y="304800"/>
            <a:ext cx="8229600" cy="533400"/>
          </a:xfrm>
        </p:spPr>
        <p:txBody>
          <a:bodyPr/>
          <a:lstStyle/>
          <a:p>
            <a:pPr algn="ctr" rtl="1"/>
            <a:r>
              <a:rPr lang="en-US" dirty="0" smtClean="0"/>
              <a:t>References </a:t>
            </a:r>
            <a:endParaRPr lang="en-US" dirty="0"/>
          </a:p>
        </p:txBody>
      </p:sp>
      <p:sp>
        <p:nvSpPr>
          <p:cNvPr id="2" name="Rectangle 1"/>
          <p:cNvSpPr/>
          <p:nvPr/>
        </p:nvSpPr>
        <p:spPr>
          <a:xfrm>
            <a:off x="76200" y="990600"/>
            <a:ext cx="8991600" cy="5632311"/>
          </a:xfrm>
          <a:prstGeom prst="rect">
            <a:avLst/>
          </a:prstGeom>
        </p:spPr>
        <p:txBody>
          <a:bodyPr wrap="square">
            <a:spAutoFit/>
          </a:bodyPr>
          <a:lstStyle/>
          <a:p>
            <a:r>
              <a:rPr lang="en-US" sz="2000" b="1" dirty="0" smtClean="0">
                <a:latin typeface="Arial" panose="020B0604020202020204" pitchFamily="34" charset="0"/>
                <a:cs typeface="Arial" panose="020B0604020202020204" pitchFamily="34" charset="0"/>
              </a:rPr>
              <a:t>       Alkhateib </a:t>
            </a:r>
            <a:r>
              <a:rPr lang="en-US" sz="2000" b="1" dirty="0">
                <a:latin typeface="Arial" panose="020B0604020202020204" pitchFamily="34" charset="0"/>
                <a:cs typeface="Arial" panose="020B0604020202020204" pitchFamily="34" charset="0"/>
              </a:rPr>
              <a:t>M. et al (2013):</a:t>
            </a:r>
            <a:r>
              <a:rPr lang="en-US" sz="2000" dirty="0">
                <a:latin typeface="Arial" panose="020B0604020202020204" pitchFamily="34" charset="0"/>
                <a:cs typeface="Arial" panose="020B0604020202020204" pitchFamily="34" charset="0"/>
              </a:rPr>
              <a:t> Influence of dietary habits on body weight in Qatari school children. Obesity Facts, 6(suppl. 1):164 </a:t>
            </a:r>
          </a:p>
          <a:p>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Contento</a:t>
            </a:r>
            <a:r>
              <a:rPr lang="en-US" sz="2000" b="1" dirty="0">
                <a:latin typeface="Arial" panose="020B0604020202020204" pitchFamily="34" charset="0"/>
                <a:cs typeface="Arial" panose="020B0604020202020204" pitchFamily="34" charset="0"/>
              </a:rPr>
              <a:t>, I. R. (2008).</a:t>
            </a:r>
            <a:r>
              <a:rPr lang="en-US" sz="2000" dirty="0">
                <a:latin typeface="Arial" panose="020B0604020202020204" pitchFamily="34" charset="0"/>
                <a:cs typeface="Arial" panose="020B0604020202020204" pitchFamily="34" charset="0"/>
              </a:rPr>
              <a:t> Nutrition education: linking research, theory, and practice. Asia Pacific Journal of Clinical Nutrition, 17(S1), 176-179.</a:t>
            </a:r>
          </a:p>
          <a:p>
            <a:r>
              <a:rPr lang="en-US" sz="2000" b="1" dirty="0" smtClean="0">
                <a:latin typeface="Arial" panose="020B0604020202020204" pitchFamily="34" charset="0"/>
                <a:cs typeface="Arial" panose="020B0604020202020204" pitchFamily="34" charset="0"/>
              </a:rPr>
              <a:t>       Parks</a:t>
            </a:r>
            <a:r>
              <a:rPr lang="en-US" sz="2000" b="1" dirty="0">
                <a:latin typeface="Arial" panose="020B0604020202020204" pitchFamily="34" charset="0"/>
                <a:cs typeface="Arial" panose="020B0604020202020204" pitchFamily="34" charset="0"/>
              </a:rPr>
              <a:t>, R. B., </a:t>
            </a:r>
            <a:r>
              <a:rPr lang="en-US" sz="2000" b="1" dirty="0" err="1">
                <a:latin typeface="Arial" panose="020B0604020202020204" pitchFamily="34" charset="0"/>
                <a:cs typeface="Arial" panose="020B0604020202020204" pitchFamily="34" charset="0"/>
              </a:rPr>
              <a:t>Helwig</a:t>
            </a:r>
            <a:r>
              <a:rPr lang="en-US" sz="2000" b="1" dirty="0">
                <a:latin typeface="Arial" panose="020B0604020202020204" pitchFamily="34" charset="0"/>
                <a:cs typeface="Arial" panose="020B0604020202020204" pitchFamily="34" charset="0"/>
              </a:rPr>
              <a:t>, D., </a:t>
            </a:r>
            <a:r>
              <a:rPr lang="en-US" sz="2000" b="1" dirty="0" err="1">
                <a:latin typeface="Arial" panose="020B0604020202020204" pitchFamily="34" charset="0"/>
                <a:cs typeface="Arial" panose="020B0604020202020204" pitchFamily="34" charset="0"/>
              </a:rPr>
              <a:t>Dettmann</a:t>
            </a:r>
            <a:r>
              <a:rPr lang="en-US" sz="2000" b="1" dirty="0">
                <a:latin typeface="Arial" panose="020B0604020202020204" pitchFamily="34" charset="0"/>
                <a:cs typeface="Arial" panose="020B0604020202020204" pitchFamily="34" charset="0"/>
              </a:rPr>
              <a:t>, J., Taggart, T., Woodruff, B., </a:t>
            </a:r>
            <a:r>
              <a:rPr lang="en-US" sz="2000" b="1" dirty="0" smtClean="0">
                <a:latin typeface="Arial" panose="020B0604020202020204" pitchFamily="34" charset="0"/>
                <a:cs typeface="Arial" panose="020B0604020202020204" pitchFamily="34" charset="0"/>
              </a:rPr>
              <a:t>                     </a:t>
            </a:r>
            <a:r>
              <a:rPr lang="en-US" sz="2000" b="1" dirty="0" err="1" smtClean="0">
                <a:latin typeface="Arial" panose="020B0604020202020204" pitchFamily="34" charset="0"/>
                <a:cs typeface="Arial" panose="020B0604020202020204" pitchFamily="34" charset="0"/>
              </a:rPr>
              <a:t>Horsfall</a:t>
            </a:r>
            <a:r>
              <a:rPr lang="en-US" sz="2000" b="1" dirty="0">
                <a:latin typeface="Arial" panose="020B0604020202020204" pitchFamily="34" charset="0"/>
                <a:cs typeface="Arial" panose="020B0604020202020204" pitchFamily="34" charset="0"/>
              </a:rPr>
              <a:t>, K., &amp; Brooks, M. A. (2016).</a:t>
            </a:r>
            <a:r>
              <a:rPr lang="en-US" sz="2000" dirty="0">
                <a:latin typeface="Arial" panose="020B0604020202020204" pitchFamily="34" charset="0"/>
                <a:cs typeface="Arial" panose="020B0604020202020204" pitchFamily="34" charset="0"/>
              </a:rPr>
              <a:t> Developing a Performance Nutrition Curriculum for Collegiate Athletics. Journal of Nutrition Education and Behavior, 48(6). doi:10.1016/j.jneb.2016.03.002</a:t>
            </a:r>
          </a:p>
          <a:p>
            <a:r>
              <a:rPr lang="en-US" sz="2000" b="1" dirty="0" smtClean="0">
                <a:latin typeface="Arial" panose="020B0604020202020204" pitchFamily="34" charset="0"/>
                <a:cs typeface="Arial" panose="020B0604020202020204" pitchFamily="34" charset="0"/>
              </a:rPr>
              <a:t>        Perez-Rodrigo</a:t>
            </a:r>
            <a:r>
              <a:rPr lang="en-US" sz="2000" b="1" dirty="0">
                <a:latin typeface="Arial" panose="020B0604020202020204" pitchFamily="34" charset="0"/>
                <a:cs typeface="Arial" panose="020B0604020202020204" pitchFamily="34" charset="0"/>
              </a:rPr>
              <a:t>, C., &amp; </a:t>
            </a:r>
            <a:r>
              <a:rPr lang="en-US" sz="2000" b="1" dirty="0" err="1">
                <a:latin typeface="Arial" panose="020B0604020202020204" pitchFamily="34" charset="0"/>
                <a:cs typeface="Arial" panose="020B0604020202020204" pitchFamily="34" charset="0"/>
              </a:rPr>
              <a:t>Aranceta</a:t>
            </a:r>
            <a:r>
              <a:rPr lang="en-US" sz="2000" b="1" dirty="0">
                <a:latin typeface="Arial" panose="020B0604020202020204" pitchFamily="34" charset="0"/>
                <a:cs typeface="Arial" panose="020B0604020202020204" pitchFamily="34" charset="0"/>
              </a:rPr>
              <a:t>, J. (2003).</a:t>
            </a:r>
            <a:r>
              <a:rPr lang="en-US" sz="2000" dirty="0">
                <a:latin typeface="Arial" panose="020B0604020202020204" pitchFamily="34" charset="0"/>
                <a:cs typeface="Arial" panose="020B0604020202020204" pitchFamily="34" charset="0"/>
              </a:rPr>
              <a:t> Nutrition education in schools: experiences and challenges. European Journal of Clinical Nutrition, 57, S82-S85.</a:t>
            </a:r>
          </a:p>
          <a:p>
            <a:r>
              <a:rPr lang="en-US" sz="2000" b="1" dirty="0" smtClean="0">
                <a:latin typeface="Arial" panose="020B0604020202020204" pitchFamily="34" charset="0"/>
                <a:cs typeface="Arial" panose="020B0604020202020204" pitchFamily="34" charset="0"/>
              </a:rPr>
              <a:t>       USDA </a:t>
            </a:r>
            <a:r>
              <a:rPr lang="en-US" sz="2000" b="1" dirty="0">
                <a:latin typeface="Arial" panose="020B0604020202020204" pitchFamily="34" charset="0"/>
                <a:cs typeface="Arial" panose="020B0604020202020204" pitchFamily="34" charset="0"/>
              </a:rPr>
              <a:t>Food and Nutrition Service. (2010).</a:t>
            </a:r>
            <a:r>
              <a:rPr lang="en-US" sz="2000" dirty="0">
                <a:latin typeface="Arial" panose="020B0604020202020204" pitchFamily="34" charset="0"/>
                <a:cs typeface="Arial" panose="020B0604020202020204" pitchFamily="34" charset="0"/>
              </a:rPr>
              <a:t> Nutrition Education and Promotion: The Role of FNS in Helping Low-Income Families Make Healthier Eating and Lifestyle Choices</a:t>
            </a:r>
          </a:p>
          <a:p>
            <a:r>
              <a:rPr lang="en-US" sz="2000" b="1" dirty="0" smtClean="0">
                <a:latin typeface="Arial" panose="020B0604020202020204" pitchFamily="34" charset="0"/>
                <a:cs typeface="Arial" panose="020B0604020202020204" pitchFamily="34" charset="0"/>
              </a:rPr>
              <a:t>        Wang</a:t>
            </a:r>
            <a:r>
              <a:rPr lang="en-US" sz="2000" b="1" dirty="0">
                <a:latin typeface="Arial" panose="020B0604020202020204" pitchFamily="34" charset="0"/>
                <a:cs typeface="Arial" panose="020B0604020202020204" pitchFamily="34" charset="0"/>
              </a:rPr>
              <a:t>, D., Stewart, D., Chang, C., &amp; Shi, Y. (2015).</a:t>
            </a:r>
            <a:r>
              <a:rPr lang="en-US" sz="2000" dirty="0">
                <a:latin typeface="Arial" panose="020B0604020202020204" pitchFamily="34" charset="0"/>
                <a:cs typeface="Arial" panose="020B0604020202020204" pitchFamily="34" charset="0"/>
              </a:rPr>
              <a:t> Effect of a school-based nutrition education program on adolescents’ nutrition-related knowledge, attitudes and behavior in rural areas of China. Environmental Health and Preventive Medicine, 20(4), 271–278. </a:t>
            </a:r>
          </a:p>
        </p:txBody>
      </p:sp>
    </p:spTree>
    <p:extLst>
      <p:ext uri="{BB962C8B-B14F-4D97-AF65-F5344CB8AC3E}">
        <p14:creationId xmlns:p14="http://schemas.microsoft.com/office/powerpoint/2010/main" val="1692761719"/>
      </p:ext>
    </p:extLst>
  </p:cSld>
  <p:clrMapOvr>
    <a:masterClrMapping/>
  </p:clrMapOvr>
  <mc:AlternateContent xmlns:mc="http://schemas.openxmlformats.org/markup-compatibility/2006" xmlns:p14="http://schemas.microsoft.com/office/powerpoint/2010/main">
    <mc:Choice Requires="p14">
      <p:transition spd="slow" p14:dur="2000">
        <p14:prism/>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5209</TotalTime>
  <Words>1449</Words>
  <Application>Microsoft Office PowerPoint</Application>
  <PresentationFormat>On-screen Show (4:3)</PresentationFormat>
  <Paragraphs>299</Paragraphs>
  <Slides>21</Slides>
  <Notes>9</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25" baseType="lpstr">
      <vt:lpstr>Larissa</vt:lpstr>
      <vt:lpstr>1_Larissa</vt:lpstr>
      <vt:lpstr>2_Larissa</vt:lpstr>
      <vt:lpstr>Microsoft Excel Chart</vt:lpstr>
      <vt:lpstr>    </vt:lpstr>
      <vt:lpstr>PowerPoint Presentation</vt:lpstr>
      <vt:lpstr>Background</vt:lpstr>
      <vt:lpstr>Why Teach Nutrition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Vang &amp; Weber</dc:creator>
  <cp:lastModifiedBy>Mahmoud Alkhateib</cp:lastModifiedBy>
  <cp:revision>291</cp:revision>
  <dcterms:created xsi:type="dcterms:W3CDTF">2011-12-23T17:36:50Z</dcterms:created>
  <dcterms:modified xsi:type="dcterms:W3CDTF">2016-12-08T20:39:06Z</dcterms:modified>
</cp:coreProperties>
</file>