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notesMasterIdLst>
    <p:notesMasterId r:id="rId32"/>
  </p:notesMasterIdLst>
  <p:sldIdLst>
    <p:sldId id="716" r:id="rId2"/>
    <p:sldId id="717" r:id="rId3"/>
    <p:sldId id="673" r:id="rId4"/>
    <p:sldId id="715" r:id="rId5"/>
    <p:sldId id="708" r:id="rId6"/>
    <p:sldId id="707" r:id="rId7"/>
    <p:sldId id="690" r:id="rId8"/>
    <p:sldId id="710" r:id="rId9"/>
    <p:sldId id="697" r:id="rId10"/>
    <p:sldId id="711" r:id="rId11"/>
    <p:sldId id="698" r:id="rId12"/>
    <p:sldId id="699" r:id="rId13"/>
    <p:sldId id="714" r:id="rId14"/>
    <p:sldId id="721" r:id="rId15"/>
    <p:sldId id="705" r:id="rId16"/>
    <p:sldId id="723" r:id="rId17"/>
    <p:sldId id="724" r:id="rId18"/>
    <p:sldId id="725" r:id="rId19"/>
    <p:sldId id="722" r:id="rId20"/>
    <p:sldId id="713" r:id="rId21"/>
    <p:sldId id="642" r:id="rId22"/>
    <p:sldId id="694" r:id="rId23"/>
    <p:sldId id="691" r:id="rId24"/>
    <p:sldId id="712" r:id="rId25"/>
    <p:sldId id="692" r:id="rId26"/>
    <p:sldId id="693" r:id="rId27"/>
    <p:sldId id="718" r:id="rId28"/>
    <p:sldId id="719" r:id="rId29"/>
    <p:sldId id="720" r:id="rId30"/>
    <p:sldId id="683" r:id="rId3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6600FF"/>
    <a:srgbClr val="CCFFFF"/>
    <a:srgbClr val="FF0000"/>
    <a:srgbClr val="FFFF00"/>
    <a:srgbClr val="CCFF66"/>
    <a:srgbClr val="CCFF33"/>
    <a:srgbClr val="EAEAEA"/>
    <a:srgbClr val="009900"/>
    <a:srgbClr val="FF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8" autoAdjust="0"/>
    <p:restoredTop sz="93237" autoAdjust="0"/>
  </p:normalViewPr>
  <p:slideViewPr>
    <p:cSldViewPr snapToGrid="0">
      <p:cViewPr varScale="1">
        <p:scale>
          <a:sx n="59" d="100"/>
          <a:sy n="59" d="100"/>
        </p:scale>
        <p:origin x="-869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e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32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fld id="{A01BD35E-4DC4-4583-AEBC-40ECA85F1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9289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AAC133-0523-4835-BA14-F35160A1C1D6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21637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DB783-FDF1-401D-8EFA-D958833D9A8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1088283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C2D24-EC5A-4BB6-ADAB-24F995759DF6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051756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543639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544371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481382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1142320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1113244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789107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75968A-E66F-45B4-A4B6-49D5D9C58F4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1926487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92E92D-9945-4972-98F7-9CF77737D489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220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4ED8F-6CC7-41ED-8C99-A8A22993B898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46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93C0E-10FE-4BA4-886B-3BB9030DEC9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939635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812B3-B62A-4C62-B6A9-1E734CA33501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251254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92E92D-9945-4972-98F7-9CF77737D489}" type="slidenum">
              <a:rPr lang="en-US" smtClean="0">
                <a:latin typeface="Arial" pitchFamily="34" charset="0"/>
              </a:rPr>
              <a:pPr/>
              <a:t>27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0562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4ED8F-6CC7-41ED-8C99-A8A22993B898}" type="slidenum">
              <a:rPr lang="en-US" smtClean="0">
                <a:latin typeface="Arial" pitchFamily="34" charset="0"/>
              </a:rPr>
              <a:pPr/>
              <a:t>28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417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93C0E-10FE-4BA4-886B-3BB9030DEC9A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279490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615517-AAEC-45FC-B562-6D1EC6811ADD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42669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3B97E-CB9A-43D1-B676-E88FB276B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C5BC1-C8BB-447C-BE38-DACBDE7C8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C3E1-D4CF-4621-8E31-24AA5EC23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06C64-B4C6-45FE-BA62-0743BD265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960C-23D1-4945-84BE-56A1C7A26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1A349-E782-4889-B536-CFBBB3988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E7AF1-3EB2-4EF0-A110-8CB0C5A52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ED7D3-987B-4A5E-A02B-2E6A7479B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0F968-ED76-40FB-B852-739FD179A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FD2E6-F101-4AC2-ABEE-9A6C91E22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B6614-95C7-45B2-8898-C99D3A2C7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3D50E-79CE-4533-98DC-F468D4740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0E08B-3A26-4557-AA0E-9382E77308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C8C11-1AE9-4964-ABEB-FD6331E23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2F174-9B0E-4E8C-8AD6-239139106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3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3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3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87B29BEE-9C27-466C-9955-218243195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e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gif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4.jpeg"/><Relationship Id="rId11" Type="http://schemas.openxmlformats.org/officeDocument/2006/relationships/oleObject" Target="../embeddings/oleObject16.bin"/><Relationship Id="rId5" Type="http://schemas.openxmlformats.org/officeDocument/2006/relationships/image" Target="../media/image33.jpeg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jpeg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56.pn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59.png"/><Relationship Id="rId4" Type="http://schemas.openxmlformats.org/officeDocument/2006/relationships/image" Target="../media/image57.png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AutoShape 38"/>
          <p:cNvSpPr>
            <a:spLocks noChangeArrowheads="1"/>
          </p:cNvSpPr>
          <p:nvPr/>
        </p:nvSpPr>
        <p:spPr bwMode="auto">
          <a:xfrm>
            <a:off x="228600" y="1693085"/>
            <a:ext cx="8554792" cy="142179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r>
              <a:rPr lang="en-US" sz="3600" dirty="0" smtClean="0"/>
              <a:t> </a:t>
            </a:r>
          </a:p>
          <a:p>
            <a:pPr algn="ctr"/>
            <a:endParaRPr lang="en-US" sz="36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CA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CA" sz="3200" dirty="0" smtClean="0"/>
          </a:p>
          <a:p>
            <a:pPr algn="ctr"/>
            <a:endParaRPr lang="en-CA" sz="3200" dirty="0" smtClean="0"/>
          </a:p>
          <a:p>
            <a:pPr algn="ctr"/>
            <a:r>
              <a:rPr lang="en-CA" sz="3200" dirty="0" smtClean="0"/>
              <a:t>Study of quantum optics  </a:t>
            </a:r>
          </a:p>
          <a:p>
            <a:pPr algn="ctr"/>
            <a:r>
              <a:rPr lang="en-CA" sz="3200" dirty="0" smtClean="0"/>
              <a:t>(light-matter interaction) </a:t>
            </a:r>
          </a:p>
          <a:p>
            <a:pPr algn="ctr"/>
            <a:r>
              <a:rPr lang="en-CA" sz="3200" dirty="0" smtClean="0"/>
              <a:t>in metamaterial nanostructures</a:t>
            </a:r>
          </a:p>
          <a:p>
            <a:pPr algn="ctr"/>
            <a:endParaRPr lang="en-CA" sz="3200" dirty="0"/>
          </a:p>
          <a:p>
            <a:pPr algn="ctr"/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CA" sz="32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US" sz="3600" dirty="0" smtClean="0"/>
          </a:p>
          <a:p>
            <a:pPr algn="ctr"/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>
              <a:defRPr/>
            </a:pPr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13" name="Picture 5" descr="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152400"/>
            <a:ext cx="19812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western_RGB_LR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10668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280642" y="6259298"/>
            <a:ext cx="2110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spcBef>
                <a:spcPct val="20000"/>
              </a:spcBef>
              <a:defRPr/>
            </a:pPr>
            <a:r>
              <a:rPr lang="en-US" dirty="0" smtClean="0">
                <a:latin typeface="+mj-lt"/>
              </a:rPr>
              <a:t>Frankfurt (11 August, 2015</a:t>
            </a:r>
            <a:r>
              <a:rPr lang="en-US" dirty="0" smtClean="0">
                <a:latin typeface="Berlin Sans FB Demi" pitchFamily="34" charset="0"/>
              </a:rPr>
              <a:t>	</a:t>
            </a:r>
            <a:endParaRPr lang="en-US" dirty="0">
              <a:latin typeface="Berlin Sans FB Dem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68768"/>
            <a:ext cx="42535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1800" dirty="0" smtClean="0">
                <a:latin typeface="Calibri" panose="020F0502020204030204" pitchFamily="34" charset="0"/>
              </a:rPr>
              <a:t>Mahi R. Singh</a:t>
            </a:r>
          </a:p>
          <a:p>
            <a:pPr marL="457200" indent="-457200" algn="ctr"/>
            <a:r>
              <a:rPr lang="en-US" sz="1800" b="0" i="1" dirty="0" smtClean="0">
                <a:latin typeface="Calibri" panose="020F0502020204030204" pitchFamily="34" charset="0"/>
              </a:rPr>
              <a:t>msingh@uwo.ca </a:t>
            </a:r>
            <a:endParaRPr lang="en-US" sz="1800" i="1" dirty="0" smtClean="0">
              <a:latin typeface="Calibri" panose="020F0502020204030204" pitchFamily="34" charset="0"/>
            </a:endParaRPr>
          </a:p>
          <a:p>
            <a:pPr marL="457200" indent="-457200" algn="ctr"/>
            <a:endParaRPr lang="en-US" sz="1800" dirty="0" smtClean="0">
              <a:latin typeface="Calibri" panose="020F0502020204030204" pitchFamily="34" charset="0"/>
            </a:endParaRP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Department of Physics and Astronomy</a:t>
            </a: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Western University</a:t>
            </a:r>
          </a:p>
          <a:p>
            <a:pPr marL="457200" indent="-457200" algn="ctr"/>
            <a:endParaRPr lang="en-US" sz="1800" dirty="0" smtClean="0">
              <a:solidFill>
                <a:srgbClr val="6600CC"/>
              </a:solidFill>
              <a:latin typeface="Calibri" panose="020F0502020204030204" pitchFamily="34" charset="0"/>
            </a:endParaRP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(The University of Western Ontario)</a:t>
            </a:r>
          </a:p>
          <a:p>
            <a:pPr marL="457200" indent="-457200" algn="ctr"/>
            <a:r>
              <a:rPr lang="en-US" sz="1800" u="sng" dirty="0" smtClean="0">
                <a:solidFill>
                  <a:srgbClr val="6600CC"/>
                </a:solidFill>
                <a:latin typeface="Calibri" panose="020F0502020204030204" pitchFamily="34" charset="0"/>
              </a:rPr>
              <a:t>London</a:t>
            </a:r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, Canada</a:t>
            </a:r>
            <a:endParaRPr lang="en-US" sz="1800" dirty="0">
              <a:solidFill>
                <a:srgbClr val="6600CC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7" descr="http://ncmt2011.uwo.ca/images/swomap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3203" y="3310119"/>
            <a:ext cx="4026738" cy="27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192673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761" y="-206062"/>
            <a:ext cx="5640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+mj-lt"/>
              </a:rPr>
              <a:t>Niagara Falls</a:t>
            </a:r>
            <a:endParaRPr lang="en-CA" sz="4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21" y="501824"/>
            <a:ext cx="5501566" cy="37804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68" y="3190240"/>
            <a:ext cx="4621939" cy="34664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30663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85" name="Picture 49" descr="pcwg_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29342" y="4739425"/>
            <a:ext cx="3193359" cy="1365161"/>
          </a:xfrm>
          <a:noFill/>
        </p:spPr>
      </p:pic>
      <p:pic>
        <p:nvPicPr>
          <p:cNvPr id="14397" name="Picture 61" descr="3d-animation-exciton-polarit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67856" y="354321"/>
            <a:ext cx="4424833" cy="2844000"/>
          </a:xfrm>
          <a:noFill/>
        </p:spPr>
      </p:pic>
      <p:sp>
        <p:nvSpPr>
          <p:cNvPr id="14371" name="AutoShape 35"/>
          <p:cNvSpPr>
            <a:spLocks noChangeArrowheads="1"/>
          </p:cNvSpPr>
          <p:nvPr/>
        </p:nvSpPr>
        <p:spPr bwMode="auto">
          <a:xfrm>
            <a:off x="257831" y="2515358"/>
            <a:ext cx="5924027" cy="2623312"/>
          </a:xfrm>
          <a:prstGeom prst="roundRect">
            <a:avLst>
              <a:gd name="adj" fmla="val 6116"/>
            </a:avLst>
          </a:prstGeom>
          <a:solidFill>
            <a:srgbClr val="EAEAEA">
              <a:alpha val="31000"/>
            </a:srgbClr>
          </a:solidFill>
          <a:ln w="50800" cmpd="thickThin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Introduction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Metamaterials </a:t>
            </a: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, metals, </a:t>
            </a:r>
            <a:r>
              <a:rPr lang="en-CA" sz="2400" smtClean="0">
                <a:solidFill>
                  <a:srgbClr val="333399"/>
                </a:solidFill>
                <a:latin typeface="Arial" charset="0"/>
              </a:rPr>
              <a:t>graphene</a:t>
            </a:r>
            <a:endParaRPr lang="en-CA" sz="2400" dirty="0" smtClean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Metamaterial Hybrids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Surface plasmon polaritons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Controlling light-matter interaction</a:t>
            </a:r>
          </a:p>
          <a:p>
            <a:pPr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	(Photoluminescence)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2400" dirty="0" smtClean="0">
                <a:solidFill>
                  <a:srgbClr val="333399"/>
                </a:solidFill>
                <a:latin typeface="Arial" charset="0"/>
              </a:rPr>
              <a:t>Conclusion</a:t>
            </a:r>
            <a:endParaRPr lang="en-US" sz="2400" dirty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1095099" y="834017"/>
            <a:ext cx="3530958" cy="942304"/>
            <a:chOff x="192" y="336"/>
            <a:chExt cx="2256" cy="672"/>
          </a:xfrm>
        </p:grpSpPr>
        <p:sp>
          <p:nvSpPr>
            <p:cNvPr id="14381" name="AutoShape 45"/>
            <p:cNvSpPr>
              <a:spLocks noChangeArrowheads="1"/>
            </p:cNvSpPr>
            <p:nvPr/>
          </p:nvSpPr>
          <p:spPr bwMode="auto">
            <a:xfrm>
              <a:off x="192" y="336"/>
              <a:ext cx="2256" cy="672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endParaRPr lang="en-CA" sz="280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legro BT" pitchFamily="82" charset="0"/>
              </a:endParaRPr>
            </a:p>
          </p:txBody>
        </p:sp>
        <p:sp>
          <p:nvSpPr>
            <p:cNvPr id="19463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624" y="480"/>
              <a:ext cx="1392" cy="288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400" kern="10" dirty="0">
                  <a:ln w="9525">
                    <a:noFill/>
                    <a:round/>
                    <a:headEnd/>
                    <a:tailEnd/>
                  </a:ln>
                  <a:latin typeface="Humanst521 BT"/>
                </a:rPr>
                <a:t>Outline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2" name="AutoShape 4"/>
          <p:cNvSpPr>
            <a:spLocks noChangeArrowheads="1"/>
          </p:cNvSpPr>
          <p:nvPr/>
        </p:nvSpPr>
        <p:spPr bwMode="auto">
          <a:xfrm>
            <a:off x="1066800" y="304800"/>
            <a:ext cx="7391400" cy="6096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>
                <a:latin typeface="Humanst521 BT" pitchFamily="34" charset="0"/>
                <a:cs typeface="Arial" charset="0"/>
              </a:rPr>
              <a:t>Collaborators</a:t>
            </a:r>
            <a:endParaRPr lang="en-CA" sz="1000" b="0" dirty="0">
              <a:latin typeface="Allegro BT" pitchFamily="82" charset="0"/>
            </a:endParaRPr>
          </a:p>
        </p:txBody>
      </p:sp>
      <p:sp>
        <p:nvSpPr>
          <p:cNvPr id="785411" name="Text Box 3"/>
          <p:cNvSpPr txBox="1">
            <a:spLocks noChangeArrowheads="1"/>
          </p:cNvSpPr>
          <p:nvPr/>
        </p:nvSpPr>
        <p:spPr bwMode="auto">
          <a:xfrm>
            <a:off x="346657" y="1354802"/>
            <a:ext cx="3200400" cy="5001369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Graduate Students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C</a:t>
            </a:r>
            <a:r>
              <a:rPr lang="en-US" sz="1600" b="0" dirty="0">
                <a:latin typeface="Humanst521 BT"/>
                <a:cs typeface="Aharoni" panose="02010803020104030203" pitchFamily="2" charset="-79"/>
              </a:rPr>
              <a:t>. </a:t>
            </a: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Racknor</a:t>
            </a:r>
            <a:endParaRPr lang="en-US" sz="1600" b="0" dirty="0">
              <a:latin typeface="Humanst521 BT"/>
              <a:cs typeface="Aharoni" panose="02010803020104030203" pitchFamily="2" charset="-79"/>
            </a:endParaRP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err="1">
                <a:latin typeface="Humanst521 BT"/>
                <a:cs typeface="Aharoni" panose="02010803020104030203" pitchFamily="2" charset="-79"/>
              </a:rPr>
              <a:t>Ifte</a:t>
            </a:r>
            <a:r>
              <a:rPr lang="en-US" sz="1600" b="0" dirty="0">
                <a:latin typeface="Humanst521 BT"/>
                <a:cs typeface="Aharoni" panose="02010803020104030203" pitchFamily="2" charset="-79"/>
              </a:rPr>
              <a:t> Haque</a:t>
            </a: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Humanst521 BT"/>
                <a:cs typeface="Aharoni" panose="02010803020104030203" pitchFamily="2" charset="-79"/>
              </a:rPr>
              <a:t>M. </a:t>
            </a: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Brzozowski</a:t>
            </a: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 </a:t>
            </a: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S. </a:t>
            </a: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Balakrishan</a:t>
            </a:r>
            <a:endParaRPr lang="en-US" sz="1600" b="0" dirty="0" smtClean="0">
              <a:latin typeface="Humanst521 BT"/>
              <a:cs typeface="Aharoni" panose="02010803020104030203" pitchFamily="2" charset="-79"/>
            </a:endParaRP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Kieffer</a:t>
            </a: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 </a:t>
            </a: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Davieu</a:t>
            </a:r>
            <a:endParaRPr lang="en-US" sz="1600" b="0" dirty="0" smtClean="0">
              <a:latin typeface="Humanst521 BT"/>
              <a:cs typeface="Aharoni" panose="02010803020104030203" pitchFamily="2" charset="-79"/>
            </a:endParaRP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dirty="0" smtClean="0">
                <a:latin typeface="Humanst521 BT"/>
              </a:rPr>
              <a:t>Undergraduate </a:t>
            </a:r>
            <a:r>
              <a:rPr lang="en-US" sz="1600" dirty="0">
                <a:latin typeface="Humanst521 BT"/>
              </a:rPr>
              <a:t>Students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J</a:t>
            </a:r>
            <a:r>
              <a:rPr lang="en-US" sz="1400" b="0" dirty="0" smtClean="0">
                <a:latin typeface="Humanst521 BT"/>
              </a:rPr>
              <a:t>. </a:t>
            </a:r>
            <a:r>
              <a:rPr lang="en-US" sz="1400" b="0" dirty="0">
                <a:latin typeface="Humanst521 BT"/>
              </a:rPr>
              <a:t>Richmond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400" b="0" dirty="0">
                <a:latin typeface="Humanst521 BT"/>
              </a:rPr>
              <a:t>J. </a:t>
            </a:r>
            <a:r>
              <a:rPr lang="en-CA" sz="1400" b="0" dirty="0" smtClean="0">
                <a:latin typeface="Humanst521 BT"/>
              </a:rPr>
              <a:t>Flannery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 smtClean="0">
                <a:latin typeface="Humanst521 BT"/>
              </a:rPr>
              <a:t>J. </a:t>
            </a:r>
            <a:r>
              <a:rPr lang="en-US" sz="1400" b="0" dirty="0" err="1" smtClean="0">
                <a:latin typeface="Humanst521 BT"/>
              </a:rPr>
              <a:t>McKechnie</a:t>
            </a:r>
            <a:endParaRPr lang="en-CA" sz="1400" b="0" dirty="0">
              <a:latin typeface="Humanst521 BT"/>
            </a:endParaRP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dirty="0">
                <a:latin typeface="Humanst521 BT"/>
              </a:rPr>
              <a:t>Scientists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Scott Barrie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Chandra </a:t>
            </a:r>
            <a:r>
              <a:rPr lang="en-CA" sz="1600" b="0" dirty="0" err="1">
                <a:latin typeface="Humanst521 BT"/>
              </a:rPr>
              <a:t>Shekhar</a:t>
            </a:r>
            <a:endParaRPr lang="en-CA" sz="1600" b="0" dirty="0">
              <a:latin typeface="Humanst521 B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S.P. Singh</a:t>
            </a:r>
            <a:endParaRPr lang="en-US" sz="1600" b="0" dirty="0">
              <a:latin typeface="Humanst521 B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761705" y="1195882"/>
            <a:ext cx="2590800" cy="5365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International </a:t>
            </a:r>
            <a:r>
              <a:rPr lang="en-US" sz="1600" dirty="0" smtClean="0">
                <a:latin typeface="Humanst521 BT"/>
              </a:rPr>
              <a:t>Collaborations</a:t>
            </a:r>
            <a:endParaRPr lang="en-US" sz="1600" dirty="0">
              <a:latin typeface="Humanst521 BT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UK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Y. Zhang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D. Birch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Y. Chen</a:t>
            </a: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Spain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M. </a:t>
            </a:r>
            <a:r>
              <a:rPr lang="en-US" sz="1400" b="0" dirty="0" err="1">
                <a:latin typeface="Humanst521 BT"/>
              </a:rPr>
              <a:t>Antón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F. </a:t>
            </a:r>
            <a:r>
              <a:rPr lang="en-US" sz="1400" b="0" dirty="0" err="1">
                <a:latin typeface="Humanst521 BT"/>
              </a:rPr>
              <a:t>Carreño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Melle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O. </a:t>
            </a:r>
            <a:r>
              <a:rPr lang="en-US" sz="1400" b="0" dirty="0" err="1">
                <a:latin typeface="Humanst521 BT"/>
              </a:rPr>
              <a:t>Calderón</a:t>
            </a:r>
            <a:r>
              <a:rPr lang="en-US" sz="1400" b="0" dirty="0">
                <a:latin typeface="Humanst521 BT"/>
              </a:rPr>
              <a:t>,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 E. Cabrera-</a:t>
            </a:r>
            <a:r>
              <a:rPr lang="en-US" sz="1400" b="0" dirty="0" err="1">
                <a:latin typeface="Humanst521 BT"/>
              </a:rPr>
              <a:t>Granado</a:t>
            </a:r>
            <a:r>
              <a:rPr lang="en-US" sz="1400" b="0" dirty="0">
                <a:latin typeface="Humanst521 BT"/>
              </a:rPr>
              <a:t>,</a:t>
            </a: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USA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Sadeghi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Pinnepalli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R. Agarwal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G. </a:t>
            </a:r>
            <a:r>
              <a:rPr lang="en-US" sz="1400" b="0" dirty="0" err="1">
                <a:latin typeface="Humanst521 BT"/>
              </a:rPr>
              <a:t>Gumbs</a:t>
            </a:r>
            <a:endParaRPr lang="en-US" sz="1400" b="0" dirty="0">
              <a:latin typeface="Humanst521 BT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Argentina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C. </a:t>
            </a:r>
            <a:r>
              <a:rPr lang="en-US" sz="1400" b="0" dirty="0" err="1">
                <a:latin typeface="Humanst521 BT"/>
              </a:rPr>
              <a:t>Bildering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A. </a:t>
            </a:r>
            <a:r>
              <a:rPr lang="en-US" sz="1400" b="0" dirty="0" err="1">
                <a:latin typeface="Humanst521 BT"/>
              </a:rPr>
              <a:t>Bragas</a:t>
            </a:r>
            <a:endParaRPr lang="en-US" sz="1400" b="0" dirty="0">
              <a:latin typeface="Humanst521 BT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581104" y="3878668"/>
            <a:ext cx="2286000" cy="2677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Canadian C</a:t>
            </a:r>
            <a:r>
              <a:rPr lang="en-US" sz="1600" dirty="0" smtClean="0">
                <a:latin typeface="Humanst521 BT"/>
              </a:rPr>
              <a:t>ollaborations</a:t>
            </a:r>
            <a:endParaRPr lang="en-US" sz="1600" dirty="0">
              <a:latin typeface="Humanst521 B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+mn-lt"/>
              </a:rPr>
              <a:t>F. </a:t>
            </a:r>
            <a:r>
              <a:rPr lang="en-US" sz="1600" b="0" dirty="0" err="1" smtClean="0">
                <a:latin typeface="+mn-lt"/>
              </a:rPr>
              <a:t>Lagugne-Labarthet</a:t>
            </a:r>
            <a:endParaRPr lang="en-US" sz="1600" b="0" dirty="0" smtClean="0">
              <a:latin typeface="+mn-l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+mn-lt"/>
              </a:rPr>
              <a:t>M</a:t>
            </a:r>
            <a:r>
              <a:rPr lang="en-US" sz="1600" b="0" dirty="0">
                <a:latin typeface="+mn-lt"/>
              </a:rPr>
              <a:t>.  </a:t>
            </a:r>
            <a:r>
              <a:rPr lang="en-US" sz="1600" b="0" dirty="0" err="1">
                <a:latin typeface="+mn-lt"/>
              </a:rPr>
              <a:t>Zinke-Allmang</a:t>
            </a:r>
            <a:endParaRPr lang="en-US" sz="1600" b="0" dirty="0">
              <a:latin typeface="+mn-l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S. Mittler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Jai </a:t>
            </a:r>
            <a:r>
              <a:rPr lang="en-US" sz="1600" b="0" dirty="0" err="1">
                <a:latin typeface="+mn-lt"/>
              </a:rPr>
              <a:t>Sabrinathan</a:t>
            </a:r>
            <a:r>
              <a:rPr lang="en-US" sz="1600" b="0" dirty="0">
                <a:latin typeface="+mn-lt"/>
              </a:rPr>
              <a:t> 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+mn-lt"/>
              </a:rPr>
              <a:t>Jeff Carson</a:t>
            </a:r>
            <a:endParaRPr lang="en-US" sz="1600" b="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1184761"/>
            <a:ext cx="2646609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>Israel </a:t>
            </a:r>
            <a:br>
              <a:rPr lang="en-US" sz="1400" dirty="0" smtClean="0">
                <a:latin typeface="Humanst521 BT"/>
                <a:cs typeface="Aharoni" panose="02010803020104030203" pitchFamily="2" charset="-79"/>
              </a:rPr>
            </a:b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/>
            </a:r>
            <a:br>
              <a:rPr lang="en-US" sz="1400" dirty="0" smtClean="0">
                <a:latin typeface="Humanst521 BT"/>
                <a:cs typeface="Aharoni" panose="02010803020104030203" pitchFamily="2" charset="-79"/>
              </a:rPr>
            </a:br>
            <a:r>
              <a:rPr lang="en-US" sz="1400" b="0" dirty="0" smtClean="0">
                <a:latin typeface="+mn-lt"/>
                <a:cs typeface="Aharoni" panose="02010803020104030203" pitchFamily="2" charset="-79"/>
              </a:rPr>
              <a:t> 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Boris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Fainberg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 HIT</a:t>
            </a: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0" dirty="0" smtClean="0">
                <a:latin typeface="+mn-lt"/>
                <a:cs typeface="Aharoni" panose="02010803020104030203" pitchFamily="2" charset="-79"/>
              </a:rPr>
              <a:t>B.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Apter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, HIT</a:t>
            </a:r>
            <a:endParaRPr lang="en-US" b="0" dirty="0">
              <a:latin typeface="+mn-lt"/>
              <a:cs typeface="Aharoni" panose="02010803020104030203" pitchFamily="2" charset="-79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0" dirty="0" smtClean="0">
                <a:latin typeface="+mn-lt"/>
                <a:cs typeface="Aharoni" panose="02010803020104030203" pitchFamily="2" charset="-79"/>
              </a:rPr>
              <a:t>Eugene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Kogan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- Bar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Ilan</a:t>
            </a:r>
            <a:endParaRPr lang="en-US" b="0" dirty="0" smtClean="0">
              <a:latin typeface="+mn-lt"/>
              <a:cs typeface="Aharoni" panose="02010803020104030203" pitchFamily="2" charset="-79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b="0" dirty="0" smtClean="0">
                <a:latin typeface="+mn-lt"/>
              </a:rPr>
              <a:t>M. </a:t>
            </a:r>
            <a:r>
              <a:rPr lang="en-CA" b="0" dirty="0" err="1" smtClean="0">
                <a:latin typeface="+mn-lt"/>
              </a:rPr>
              <a:t>Auslender</a:t>
            </a:r>
            <a:r>
              <a:rPr lang="en-CA" b="0" dirty="0" smtClean="0">
                <a:latin typeface="+mn-lt"/>
              </a:rPr>
              <a:t>: Ben </a:t>
            </a:r>
            <a:r>
              <a:rPr lang="en-CA" b="0" dirty="0" err="1" smtClean="0">
                <a:latin typeface="+mn-lt"/>
              </a:rPr>
              <a:t>Guiran</a:t>
            </a:r>
            <a:endParaRPr lang="en-US" b="0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532807" y="961051"/>
            <a:ext cx="2514601" cy="29176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1104" y="2920282"/>
            <a:ext cx="1930223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  <a:cs typeface="Aharoni" panose="02010803020104030203" pitchFamily="2" charset="-79"/>
              </a:rPr>
              <a:t>Egypt</a:t>
            </a:r>
            <a:br>
              <a:rPr lang="en-US" sz="1400" dirty="0">
                <a:latin typeface="Humanst521 BT"/>
                <a:cs typeface="Aharoni" panose="02010803020104030203" pitchFamily="2" charset="-79"/>
              </a:rPr>
            </a:br>
            <a:r>
              <a:rPr lang="en-US" sz="1400" dirty="0">
                <a:latin typeface="Humanst521 BT"/>
                <a:cs typeface="Aharoni" panose="02010803020104030203" pitchFamily="2" charset="-79"/>
              </a:rPr>
              <a:t> </a:t>
            </a:r>
            <a:br>
              <a:rPr lang="en-US" sz="1400" dirty="0">
                <a:latin typeface="Humanst521 BT"/>
                <a:cs typeface="Aharoni" panose="02010803020104030203" pitchFamily="2" charset="-79"/>
              </a:rPr>
            </a:br>
            <a:r>
              <a:rPr lang="en-US" sz="1400" b="0" dirty="0" err="1">
                <a:latin typeface="Humanst521 BT"/>
                <a:cs typeface="Aharoni" panose="02010803020104030203" pitchFamily="2" charset="-79"/>
              </a:rPr>
              <a:t>Aarafa</a:t>
            </a:r>
            <a:r>
              <a:rPr lang="en-US" sz="1400" b="0" dirty="0">
                <a:latin typeface="Humanst521 BT"/>
                <a:cs typeface="Aharoni" panose="02010803020104030203" pitchFamily="2" charset="-79"/>
              </a:rPr>
              <a:t> H. </a:t>
            </a:r>
            <a:r>
              <a:rPr lang="en-US" sz="1400" b="0" dirty="0" err="1">
                <a:latin typeface="Humanst521 BT"/>
                <a:cs typeface="Aharoni" panose="02010803020104030203" pitchFamily="2" charset="-79"/>
              </a:rPr>
              <a:t>Aly</a:t>
            </a:r>
            <a:endParaRPr lang="en-US" sz="1400" b="0" dirty="0">
              <a:latin typeface="Humanst521 B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34833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animBg="1"/>
      <p:bldP spid="3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914400" y="-42215"/>
            <a:ext cx="6782559" cy="72694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</a:t>
            </a:r>
          </a:p>
        </p:txBody>
      </p:sp>
      <p:sp>
        <p:nvSpPr>
          <p:cNvPr id="1087" name="TextBox 1086"/>
          <p:cNvSpPr txBox="1"/>
          <p:nvPr/>
        </p:nvSpPr>
        <p:spPr>
          <a:xfrm>
            <a:off x="320210" y="900014"/>
            <a:ext cx="832742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400" b="0" dirty="0" smtClean="0">
                <a:latin typeface="Arial" charset="0"/>
                <a:cs typeface="Arial" charset="0"/>
              </a:rPr>
              <a:t>Metamaterials</a:t>
            </a: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: </a:t>
            </a:r>
          </a:p>
          <a:p>
            <a:pPr marL="457200" indent="-457200">
              <a:buAutoNum type="arabicPeriod"/>
            </a:pP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They </a:t>
            </a: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are artificial </a:t>
            </a:r>
            <a:r>
              <a:rPr lang="en-US" sz="1800" b="0" dirty="0">
                <a:solidFill>
                  <a:srgbClr val="333399"/>
                </a:solidFill>
                <a:latin typeface="Arial" charset="0"/>
                <a:cs typeface="Arial" charset="0"/>
              </a:rPr>
              <a:t>materials </a:t>
            </a: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which are not found in nature.</a:t>
            </a:r>
          </a:p>
          <a:p>
            <a:pPr marL="342900" indent="-342900">
              <a:buAutoNum type="arabicPeriod"/>
            </a:pPr>
            <a:r>
              <a:rPr lang="en-US" sz="1800" b="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Dielectric materials are arranged in a periodic structure.</a:t>
            </a:r>
          </a:p>
          <a:p>
            <a:pPr>
              <a:buFont typeface="Wingdings" pitchFamily="2" charset="2"/>
              <a:buNone/>
            </a:pP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	J.C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Bose, Proc. Royal Soc. 63, 146 (1888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)  (Bosons and Fermions)</a:t>
            </a:r>
          </a:p>
          <a:p>
            <a:pPr>
              <a:buFont typeface="Wingdings" pitchFamily="2" charset="2"/>
              <a:buNone/>
            </a:pPr>
            <a:endParaRPr lang="en-US" sz="1800" b="0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Negative refractive index materials or  Left handed materials</a:t>
            </a:r>
            <a:r>
              <a:rPr lang="en-US" sz="1800" b="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(metamaterials) </a:t>
            </a:r>
          </a:p>
          <a:p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              </a:t>
            </a:r>
          </a:p>
          <a:p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	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Size 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of 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the unit 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cell 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&lt; 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wave length of 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light</a:t>
            </a:r>
          </a:p>
          <a:p>
            <a:pPr>
              <a:buFont typeface="Wingdings" pitchFamily="2" charset="2"/>
              <a:buNone/>
            </a:pPr>
            <a:endParaRPr lang="en-US" sz="1400" b="0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	V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</a:t>
            </a:r>
            <a:r>
              <a:rPr lang="en-US" sz="1400" b="0" dirty="0" err="1">
                <a:solidFill>
                  <a:srgbClr val="333399"/>
                </a:solidFill>
                <a:latin typeface="Arial" charset="0"/>
                <a:cs typeface="Arial" charset="0"/>
              </a:rPr>
              <a:t>Vaselago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, </a:t>
            </a:r>
            <a:r>
              <a:rPr lang="en-US" sz="1400" b="0" dirty="0" err="1">
                <a:solidFill>
                  <a:srgbClr val="333399"/>
                </a:solidFill>
                <a:latin typeface="Arial" charset="0"/>
                <a:cs typeface="Arial" charset="0"/>
              </a:rPr>
              <a:t>Sov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Phys.-Ups (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1968); </a:t>
            </a:r>
          </a:p>
          <a:p>
            <a:pPr>
              <a:buFont typeface="Wingdings" pitchFamily="2" charset="2"/>
              <a:buNone/>
            </a:pP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	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J.B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</a:t>
            </a:r>
            <a:r>
              <a:rPr lang="en-US" sz="1400" b="0" dirty="0" err="1">
                <a:solidFill>
                  <a:srgbClr val="333399"/>
                </a:solidFill>
                <a:latin typeface="Arial" charset="0"/>
                <a:cs typeface="Arial" charset="0"/>
              </a:rPr>
              <a:t>Pendry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, Phys. Rev. </a:t>
            </a:r>
            <a:r>
              <a:rPr lang="en-US" sz="1400" b="0" dirty="0" err="1">
                <a:solidFill>
                  <a:srgbClr val="333399"/>
                </a:solidFill>
                <a:latin typeface="Arial" charset="0"/>
                <a:cs typeface="Arial" charset="0"/>
              </a:rPr>
              <a:t>Lett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85, 3966 (2000)</a:t>
            </a:r>
          </a:p>
          <a:p>
            <a:endParaRPr lang="en-US" sz="1400" b="0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Photonic Crystals</a:t>
            </a: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: size of  the unit cell ~ wave length of light</a:t>
            </a:r>
          </a:p>
          <a:p>
            <a:r>
              <a:rPr lang="en-CA" sz="140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 </a:t>
            </a:r>
          </a:p>
          <a:p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	E</a:t>
            </a:r>
            <a:r>
              <a:rPr lang="en-CA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</a:t>
            </a:r>
            <a:r>
              <a:rPr lang="en-CA" sz="1400" b="0" dirty="0" err="1">
                <a:solidFill>
                  <a:srgbClr val="333399"/>
                </a:solidFill>
                <a:latin typeface="Arial" charset="0"/>
                <a:cs typeface="Arial" charset="0"/>
              </a:rPr>
              <a:t>Yablonovitch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,	PRL </a:t>
            </a:r>
            <a:r>
              <a:rPr lang="en-CA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58, 2059 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(</a:t>
            </a:r>
            <a:r>
              <a:rPr lang="en-CA" sz="1400" b="0" dirty="0" smtClean="0">
                <a:solidFill>
                  <a:srgbClr val="CC0000"/>
                </a:solidFill>
                <a:latin typeface="Arial" charset="0"/>
                <a:cs typeface="Arial" charset="0"/>
              </a:rPr>
              <a:t>1987)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; </a:t>
            </a:r>
          </a:p>
          <a:p>
            <a:r>
              <a:rPr lang="en-CA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	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S</a:t>
            </a:r>
            <a:r>
              <a:rPr lang="en-CA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. John, 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		PRL </a:t>
            </a:r>
            <a:r>
              <a:rPr lang="en-CA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58, 2486 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(</a:t>
            </a:r>
            <a:r>
              <a:rPr lang="en-CA" sz="1400" b="0" dirty="0" smtClean="0">
                <a:solidFill>
                  <a:srgbClr val="CC0000"/>
                </a:solidFill>
                <a:latin typeface="Arial" charset="0"/>
                <a:cs typeface="Arial" charset="0"/>
              </a:rPr>
              <a:t>1987)</a:t>
            </a:r>
            <a:r>
              <a:rPr lang="en-CA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endParaRPr lang="en-US" sz="14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1091" name="TextBox 1090"/>
          <p:cNvSpPr txBox="1"/>
          <p:nvPr/>
        </p:nvSpPr>
        <p:spPr>
          <a:xfrm>
            <a:off x="5510397" y="4577944"/>
            <a:ext cx="36336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b="0" dirty="0" smtClean="0">
                <a:latin typeface="Arial" charset="0"/>
                <a:cs typeface="Arial" charset="0"/>
              </a:rPr>
              <a:t>Nobel Prize in (20??)</a:t>
            </a:r>
          </a:p>
          <a:p>
            <a:pPr>
              <a:buFont typeface="Wingdings" pitchFamily="2" charset="2"/>
              <a:buNone/>
            </a:pP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John, </a:t>
            </a:r>
            <a:r>
              <a:rPr lang="en-US" sz="2000" b="0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Yablovitch</a:t>
            </a: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, </a:t>
            </a:r>
            <a:r>
              <a:rPr lang="en-US" sz="2000" b="0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Pendry</a:t>
            </a:r>
            <a:endParaRPr lang="en-US" sz="14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13602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914400" y="-42215"/>
            <a:ext cx="6782559" cy="72694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</a:t>
            </a:r>
          </a:p>
        </p:txBody>
      </p:sp>
      <p:grpSp>
        <p:nvGrpSpPr>
          <p:cNvPr id="103" name="Group 1031"/>
          <p:cNvGrpSpPr>
            <a:grpSpLocks/>
          </p:cNvGrpSpPr>
          <p:nvPr/>
        </p:nvGrpSpPr>
        <p:grpSpPr bwMode="auto">
          <a:xfrm>
            <a:off x="-88337" y="4747203"/>
            <a:ext cx="3569515" cy="1843642"/>
            <a:chOff x="-782359" y="-1961553"/>
            <a:chExt cx="7810904" cy="4755295"/>
          </a:xfrm>
        </p:grpSpPr>
        <p:grpSp>
          <p:nvGrpSpPr>
            <p:cNvPr id="104" name="Group 138"/>
            <p:cNvGrpSpPr>
              <a:grpSpLocks/>
            </p:cNvGrpSpPr>
            <p:nvPr/>
          </p:nvGrpSpPr>
          <p:grpSpPr bwMode="auto">
            <a:xfrm>
              <a:off x="762001" y="921655"/>
              <a:ext cx="5047348" cy="652890"/>
              <a:chOff x="152400" y="3505199"/>
              <a:chExt cx="8153400" cy="1054669"/>
            </a:xfrm>
          </p:grpSpPr>
          <p:grpSp>
            <p:nvGrpSpPr>
              <p:cNvPr id="970" name="Group 52"/>
              <p:cNvGrpSpPr>
                <a:grpSpLocks/>
              </p:cNvGrpSpPr>
              <p:nvPr/>
            </p:nvGrpSpPr>
            <p:grpSpPr bwMode="auto">
              <a:xfrm>
                <a:off x="1447575" y="3505199"/>
                <a:ext cx="989975" cy="1041384"/>
                <a:chOff x="989864" y="4114486"/>
                <a:chExt cx="3245521" cy="2887818"/>
              </a:xfrm>
            </p:grpSpPr>
            <p:grpSp>
              <p:nvGrpSpPr>
                <p:cNvPr id="106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284" y="4953802"/>
                  <a:ext cx="1294845" cy="1166509"/>
                  <a:chOff x="6221204" y="3053828"/>
                  <a:chExt cx="1599514" cy="1440981"/>
                </a:xfrm>
              </p:grpSpPr>
              <p:grpSp>
                <p:nvGrpSpPr>
                  <p:cNvPr id="107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204" y="3053828"/>
                    <a:ext cx="1599514" cy="1440981"/>
                    <a:chOff x="7059404" y="3434828"/>
                    <a:chExt cx="1599514" cy="1440981"/>
                  </a:xfrm>
                </p:grpSpPr>
                <p:sp>
                  <p:nvSpPr>
                    <p:cNvPr id="1075" name="Donut 1074"/>
                    <p:cNvSpPr/>
                    <p:nvPr/>
                  </p:nvSpPr>
                  <p:spPr bwMode="auto">
                    <a:xfrm>
                      <a:off x="7059404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76" name="Rectangle 1075"/>
                    <p:cNvSpPr/>
                    <p:nvPr/>
                  </p:nvSpPr>
                  <p:spPr bwMode="auto">
                    <a:xfrm>
                      <a:off x="8046114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73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74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66" name="Group 46"/>
                <p:cNvGrpSpPr>
                  <a:grpSpLocks/>
                </p:cNvGrpSpPr>
                <p:nvPr/>
              </p:nvGrpSpPr>
              <p:grpSpPr bwMode="auto">
                <a:xfrm>
                  <a:off x="989864" y="4114486"/>
                  <a:ext cx="3245521" cy="2887818"/>
                  <a:chOff x="6171823" y="3047843"/>
                  <a:chExt cx="1662340" cy="1443909"/>
                </a:xfrm>
              </p:grpSpPr>
              <p:grpSp>
                <p:nvGrpSpPr>
                  <p:cNvPr id="106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23" y="3047843"/>
                    <a:ext cx="1662340" cy="1443909"/>
                    <a:chOff x="7010023" y="3428843"/>
                    <a:chExt cx="1662340" cy="1443909"/>
                  </a:xfrm>
                </p:grpSpPr>
                <p:sp>
                  <p:nvSpPr>
                    <p:cNvPr id="1070" name="Donut 1069"/>
                    <p:cNvSpPr/>
                    <p:nvPr/>
                  </p:nvSpPr>
                  <p:spPr bwMode="auto">
                    <a:xfrm>
                      <a:off x="7010023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71" name="Rectangle 1070"/>
                    <p:cNvSpPr/>
                    <p:nvPr/>
                  </p:nvSpPr>
                  <p:spPr bwMode="auto">
                    <a:xfrm>
                      <a:off x="8060829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68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69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1" name="Group 52"/>
              <p:cNvGrpSpPr>
                <a:grpSpLocks/>
              </p:cNvGrpSpPr>
              <p:nvPr/>
            </p:nvGrpSpPr>
            <p:grpSpPr bwMode="auto">
              <a:xfrm>
                <a:off x="2591432" y="3505199"/>
                <a:ext cx="989972" cy="1041384"/>
                <a:chOff x="992672" y="4114486"/>
                <a:chExt cx="3245519" cy="2887818"/>
              </a:xfrm>
            </p:grpSpPr>
            <p:grpSp>
              <p:nvGrpSpPr>
                <p:cNvPr id="105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092" y="4953802"/>
                  <a:ext cx="1294844" cy="1166509"/>
                  <a:chOff x="6217737" y="3053828"/>
                  <a:chExt cx="1599513" cy="1440981"/>
                </a:xfrm>
              </p:grpSpPr>
              <p:grpSp>
                <p:nvGrpSpPr>
                  <p:cNvPr id="10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37" y="3053828"/>
                    <a:ext cx="1599513" cy="1440981"/>
                    <a:chOff x="7055937" y="3434828"/>
                    <a:chExt cx="1599513" cy="1440981"/>
                  </a:xfrm>
                </p:grpSpPr>
                <p:sp>
                  <p:nvSpPr>
                    <p:cNvPr id="1063" name="Donut 1062"/>
                    <p:cNvSpPr/>
                    <p:nvPr/>
                  </p:nvSpPr>
                  <p:spPr bwMode="auto">
                    <a:xfrm>
                      <a:off x="7055937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64" name="Rectangle 1063"/>
                    <p:cNvSpPr/>
                    <p:nvPr/>
                  </p:nvSpPr>
                  <p:spPr bwMode="auto">
                    <a:xfrm>
                      <a:off x="8042646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61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62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54" name="Group 46"/>
                <p:cNvGrpSpPr>
                  <a:grpSpLocks/>
                </p:cNvGrpSpPr>
                <p:nvPr/>
              </p:nvGrpSpPr>
              <p:grpSpPr bwMode="auto">
                <a:xfrm>
                  <a:off x="992672" y="4114486"/>
                  <a:ext cx="3245519" cy="2887818"/>
                  <a:chOff x="6173261" y="3047843"/>
                  <a:chExt cx="1662339" cy="1443909"/>
                </a:xfrm>
              </p:grpSpPr>
              <p:grpSp>
                <p:nvGrpSpPr>
                  <p:cNvPr id="105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1" y="3047843"/>
                    <a:ext cx="1662339" cy="1443909"/>
                    <a:chOff x="7011461" y="3428843"/>
                    <a:chExt cx="1662339" cy="1443909"/>
                  </a:xfrm>
                </p:grpSpPr>
                <p:sp>
                  <p:nvSpPr>
                    <p:cNvPr id="1058" name="Donut 1057"/>
                    <p:cNvSpPr/>
                    <p:nvPr/>
                  </p:nvSpPr>
                  <p:spPr bwMode="auto">
                    <a:xfrm>
                      <a:off x="701146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59" name="Rectangle 59"/>
                    <p:cNvSpPr/>
                    <p:nvPr/>
                  </p:nvSpPr>
                  <p:spPr bwMode="auto">
                    <a:xfrm>
                      <a:off x="8062266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56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5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2" name="Group 52"/>
              <p:cNvGrpSpPr>
                <a:grpSpLocks/>
              </p:cNvGrpSpPr>
              <p:nvPr/>
            </p:nvGrpSpPr>
            <p:grpSpPr bwMode="auto">
              <a:xfrm>
                <a:off x="3732724" y="3505199"/>
                <a:ext cx="992539" cy="1041384"/>
                <a:chOff x="987073" y="4114486"/>
                <a:chExt cx="3253932" cy="2887818"/>
              </a:xfrm>
            </p:grpSpPr>
            <p:grpSp>
              <p:nvGrpSpPr>
                <p:cNvPr id="104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088" y="4953802"/>
                  <a:ext cx="1294844" cy="1166509"/>
                  <a:chOff x="6235036" y="3053828"/>
                  <a:chExt cx="1599513" cy="1440981"/>
                </a:xfrm>
              </p:grpSpPr>
              <p:grpSp>
                <p:nvGrpSpPr>
                  <p:cNvPr id="104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5036" y="3053828"/>
                    <a:ext cx="1599513" cy="1440981"/>
                    <a:chOff x="7073236" y="3434828"/>
                    <a:chExt cx="1599513" cy="1440981"/>
                  </a:xfrm>
                </p:grpSpPr>
                <p:sp>
                  <p:nvSpPr>
                    <p:cNvPr id="1051" name="Donut 90"/>
                    <p:cNvSpPr/>
                    <p:nvPr/>
                  </p:nvSpPr>
                  <p:spPr bwMode="auto">
                    <a:xfrm>
                      <a:off x="7073236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52" name="Rectangle 1051"/>
                    <p:cNvSpPr/>
                    <p:nvPr/>
                  </p:nvSpPr>
                  <p:spPr bwMode="auto">
                    <a:xfrm>
                      <a:off x="8059945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49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50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42" name="Group 46"/>
                <p:cNvGrpSpPr>
                  <a:grpSpLocks/>
                </p:cNvGrpSpPr>
                <p:nvPr/>
              </p:nvGrpSpPr>
              <p:grpSpPr bwMode="auto">
                <a:xfrm>
                  <a:off x="987073" y="4114486"/>
                  <a:ext cx="3253932" cy="2887818"/>
                  <a:chOff x="6170393" y="3047843"/>
                  <a:chExt cx="1666648" cy="1443909"/>
                </a:xfrm>
              </p:grpSpPr>
              <p:grpSp>
                <p:nvGrpSpPr>
                  <p:cNvPr id="104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393" y="3047843"/>
                    <a:ext cx="1666648" cy="1443909"/>
                    <a:chOff x="7008593" y="3428843"/>
                    <a:chExt cx="1666648" cy="1443909"/>
                  </a:xfrm>
                </p:grpSpPr>
                <p:sp>
                  <p:nvSpPr>
                    <p:cNvPr id="1046" name="Donut 85"/>
                    <p:cNvSpPr/>
                    <p:nvPr/>
                  </p:nvSpPr>
                  <p:spPr bwMode="auto">
                    <a:xfrm>
                      <a:off x="7008593" y="3428843"/>
                      <a:ext cx="1451319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7" name="Rectangle 1046"/>
                    <p:cNvSpPr/>
                    <p:nvPr/>
                  </p:nvSpPr>
                  <p:spPr bwMode="auto">
                    <a:xfrm>
                      <a:off x="806370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44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45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3" name="Group 52"/>
              <p:cNvGrpSpPr>
                <a:grpSpLocks/>
              </p:cNvGrpSpPr>
              <p:nvPr/>
            </p:nvGrpSpPr>
            <p:grpSpPr bwMode="auto">
              <a:xfrm>
                <a:off x="7161731" y="3505199"/>
                <a:ext cx="992539" cy="1041384"/>
                <a:chOff x="987094" y="4114486"/>
                <a:chExt cx="3253926" cy="2887818"/>
              </a:xfrm>
            </p:grpSpPr>
            <p:grpSp>
              <p:nvGrpSpPr>
                <p:cNvPr id="102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147" y="4953802"/>
                  <a:ext cx="1294845" cy="1166509"/>
                  <a:chOff x="6183080" y="3053828"/>
                  <a:chExt cx="1599514" cy="1440981"/>
                </a:xfrm>
              </p:grpSpPr>
              <p:grpSp>
                <p:nvGrpSpPr>
                  <p:cNvPr id="103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3080" y="3053828"/>
                    <a:ext cx="1599514" cy="1440981"/>
                    <a:chOff x="7021280" y="3434828"/>
                    <a:chExt cx="1599514" cy="1440981"/>
                  </a:xfrm>
                </p:grpSpPr>
                <p:sp>
                  <p:nvSpPr>
                    <p:cNvPr id="1039" name="Donut 1038"/>
                    <p:cNvSpPr/>
                    <p:nvPr/>
                  </p:nvSpPr>
                  <p:spPr bwMode="auto">
                    <a:xfrm>
                      <a:off x="7021280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0" name="Rectangle 1039"/>
                    <p:cNvSpPr/>
                    <p:nvPr/>
                  </p:nvSpPr>
                  <p:spPr bwMode="auto">
                    <a:xfrm>
                      <a:off x="8007990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37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38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30" name="Group 46"/>
                <p:cNvGrpSpPr>
                  <a:grpSpLocks/>
                </p:cNvGrpSpPr>
                <p:nvPr/>
              </p:nvGrpSpPr>
              <p:grpSpPr bwMode="auto">
                <a:xfrm>
                  <a:off x="987094" y="4114486"/>
                  <a:ext cx="3253926" cy="2887818"/>
                  <a:chOff x="6170404" y="3047843"/>
                  <a:chExt cx="1666645" cy="1443909"/>
                </a:xfrm>
              </p:grpSpPr>
              <p:grpSp>
                <p:nvGrpSpPr>
                  <p:cNvPr id="103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04" y="3047843"/>
                    <a:ext cx="1666645" cy="1443909"/>
                    <a:chOff x="7008604" y="3428843"/>
                    <a:chExt cx="1666645" cy="1443909"/>
                  </a:xfrm>
                </p:grpSpPr>
                <p:sp>
                  <p:nvSpPr>
                    <p:cNvPr id="1034" name="Donut 1033"/>
                    <p:cNvSpPr/>
                    <p:nvPr/>
                  </p:nvSpPr>
                  <p:spPr bwMode="auto">
                    <a:xfrm>
                      <a:off x="7008604" y="3428843"/>
                      <a:ext cx="1451316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35" name="Rectangle 1034"/>
                    <p:cNvSpPr/>
                    <p:nvPr/>
                  </p:nvSpPr>
                  <p:spPr bwMode="auto">
                    <a:xfrm>
                      <a:off x="806371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32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33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4" name="Group 52"/>
              <p:cNvGrpSpPr>
                <a:grpSpLocks/>
              </p:cNvGrpSpPr>
              <p:nvPr/>
            </p:nvGrpSpPr>
            <p:grpSpPr bwMode="auto">
              <a:xfrm>
                <a:off x="4876580" y="3505200"/>
                <a:ext cx="989973" cy="1041384"/>
                <a:chOff x="989879" y="4114486"/>
                <a:chExt cx="3245521" cy="2887818"/>
              </a:xfrm>
            </p:grpSpPr>
            <p:grpSp>
              <p:nvGrpSpPr>
                <p:cNvPr id="101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306" y="4946687"/>
                  <a:ext cx="1294844" cy="1166509"/>
                  <a:chOff x="6221178" y="3062617"/>
                  <a:chExt cx="1599513" cy="1440981"/>
                </a:xfrm>
              </p:grpSpPr>
              <p:grpSp>
                <p:nvGrpSpPr>
                  <p:cNvPr id="102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178" y="3062617"/>
                    <a:ext cx="1599513" cy="1440981"/>
                    <a:chOff x="7059378" y="3443617"/>
                    <a:chExt cx="1599513" cy="1440981"/>
                  </a:xfrm>
                </p:grpSpPr>
                <p:sp>
                  <p:nvSpPr>
                    <p:cNvPr id="1027" name="Donut 1026"/>
                    <p:cNvSpPr/>
                    <p:nvPr/>
                  </p:nvSpPr>
                  <p:spPr bwMode="auto">
                    <a:xfrm>
                      <a:off x="7059378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8" name="Rectangle 1027"/>
                    <p:cNvSpPr/>
                    <p:nvPr/>
                  </p:nvSpPr>
                  <p:spPr bwMode="auto">
                    <a:xfrm>
                      <a:off x="8046094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5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6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18" name="Group 46"/>
                <p:cNvGrpSpPr>
                  <a:grpSpLocks/>
                </p:cNvGrpSpPr>
                <p:nvPr/>
              </p:nvGrpSpPr>
              <p:grpSpPr bwMode="auto">
                <a:xfrm>
                  <a:off x="989879" y="4114486"/>
                  <a:ext cx="3245521" cy="2887818"/>
                  <a:chOff x="6171831" y="3047843"/>
                  <a:chExt cx="1662340" cy="1443909"/>
                </a:xfrm>
              </p:grpSpPr>
              <p:grpSp>
                <p:nvGrpSpPr>
                  <p:cNvPr id="101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31" y="3047843"/>
                    <a:ext cx="1662340" cy="1443909"/>
                    <a:chOff x="7010031" y="3428843"/>
                    <a:chExt cx="1662340" cy="1443909"/>
                  </a:xfrm>
                </p:grpSpPr>
                <p:sp>
                  <p:nvSpPr>
                    <p:cNvPr id="1022" name="Donut 125"/>
                    <p:cNvSpPr/>
                    <p:nvPr/>
                  </p:nvSpPr>
                  <p:spPr bwMode="auto">
                    <a:xfrm>
                      <a:off x="701003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3" name="Rectangle 1022"/>
                    <p:cNvSpPr/>
                    <p:nvPr/>
                  </p:nvSpPr>
                  <p:spPr bwMode="auto">
                    <a:xfrm>
                      <a:off x="806083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0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1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5" name="Group 52"/>
              <p:cNvGrpSpPr>
                <a:grpSpLocks/>
              </p:cNvGrpSpPr>
              <p:nvPr/>
            </p:nvGrpSpPr>
            <p:grpSpPr bwMode="auto">
              <a:xfrm>
                <a:off x="6020437" y="3505200"/>
                <a:ext cx="989974" cy="1041384"/>
                <a:chOff x="992687" y="4114486"/>
                <a:chExt cx="3245521" cy="2887818"/>
              </a:xfrm>
            </p:grpSpPr>
            <p:grpSp>
              <p:nvGrpSpPr>
                <p:cNvPr id="100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115" y="4946687"/>
                  <a:ext cx="1294843" cy="1166509"/>
                  <a:chOff x="6217711" y="3062617"/>
                  <a:chExt cx="1599512" cy="1440981"/>
                </a:xfrm>
              </p:grpSpPr>
              <p:grpSp>
                <p:nvGrpSpPr>
                  <p:cNvPr id="101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11" y="3062617"/>
                    <a:ext cx="1599512" cy="1440981"/>
                    <a:chOff x="7055911" y="3443617"/>
                    <a:chExt cx="1599512" cy="1440981"/>
                  </a:xfrm>
                </p:grpSpPr>
                <p:sp>
                  <p:nvSpPr>
                    <p:cNvPr id="1015" name="Donut 1014"/>
                    <p:cNvSpPr/>
                    <p:nvPr/>
                  </p:nvSpPr>
                  <p:spPr bwMode="auto">
                    <a:xfrm>
                      <a:off x="7055911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6" name="Rectangle 1015"/>
                    <p:cNvSpPr/>
                    <p:nvPr/>
                  </p:nvSpPr>
                  <p:spPr bwMode="auto">
                    <a:xfrm>
                      <a:off x="8042626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3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14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06" name="Group 46"/>
                <p:cNvGrpSpPr>
                  <a:grpSpLocks/>
                </p:cNvGrpSpPr>
                <p:nvPr/>
              </p:nvGrpSpPr>
              <p:grpSpPr bwMode="auto">
                <a:xfrm>
                  <a:off x="992687" y="4114486"/>
                  <a:ext cx="3245521" cy="2887818"/>
                  <a:chOff x="6173269" y="3047843"/>
                  <a:chExt cx="1662340" cy="1443909"/>
                </a:xfrm>
              </p:grpSpPr>
              <p:grpSp>
                <p:nvGrpSpPr>
                  <p:cNvPr id="100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9" y="3047843"/>
                    <a:ext cx="1662340" cy="1443909"/>
                    <a:chOff x="7011469" y="3428843"/>
                    <a:chExt cx="1662340" cy="1443909"/>
                  </a:xfrm>
                </p:grpSpPr>
                <p:sp>
                  <p:nvSpPr>
                    <p:cNvPr id="1010" name="Donut 140"/>
                    <p:cNvSpPr/>
                    <p:nvPr/>
                  </p:nvSpPr>
                  <p:spPr bwMode="auto">
                    <a:xfrm>
                      <a:off x="7011469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1" name="Rectangle 1010"/>
                    <p:cNvSpPr/>
                    <p:nvPr/>
                  </p:nvSpPr>
                  <p:spPr bwMode="auto">
                    <a:xfrm>
                      <a:off x="806227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08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09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6" name="Group 71"/>
              <p:cNvGrpSpPr>
                <a:grpSpLocks/>
              </p:cNvGrpSpPr>
              <p:nvPr/>
            </p:nvGrpSpPr>
            <p:grpSpPr bwMode="auto">
              <a:xfrm>
                <a:off x="380656" y="3505200"/>
                <a:ext cx="989972" cy="1054668"/>
                <a:chOff x="5637888" y="1828543"/>
                <a:chExt cx="2647660" cy="2385903"/>
              </a:xfrm>
            </p:grpSpPr>
            <p:grpSp>
              <p:nvGrpSpPr>
                <p:cNvPr id="991" name="Group 52"/>
                <p:cNvGrpSpPr>
                  <a:grpSpLocks/>
                </p:cNvGrpSpPr>
                <p:nvPr/>
              </p:nvGrpSpPr>
              <p:grpSpPr bwMode="auto">
                <a:xfrm>
                  <a:off x="5637888" y="1828543"/>
                  <a:ext cx="2647660" cy="2332640"/>
                  <a:chOff x="989483" y="4114486"/>
                  <a:chExt cx="3245519" cy="2859366"/>
                </a:xfrm>
              </p:grpSpPr>
              <p:grpSp>
                <p:nvGrpSpPr>
                  <p:cNvPr id="993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8498" y="4932461"/>
                    <a:ext cx="1294844" cy="1145173"/>
                    <a:chOff x="6232059" y="3106547"/>
                    <a:chExt cx="1599513" cy="1414625"/>
                  </a:xfrm>
                </p:grpSpPr>
                <p:grpSp>
                  <p:nvGrpSpPr>
                    <p:cNvPr id="100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32059" y="3106547"/>
                      <a:ext cx="1599513" cy="1414625"/>
                      <a:chOff x="7070259" y="3487547"/>
                      <a:chExt cx="1599513" cy="1414625"/>
                    </a:xfrm>
                  </p:grpSpPr>
                  <p:sp>
                    <p:nvSpPr>
                      <p:cNvPr id="1003" name="Donut 1002"/>
                      <p:cNvSpPr/>
                      <p:nvPr/>
                    </p:nvSpPr>
                    <p:spPr bwMode="auto">
                      <a:xfrm>
                        <a:off x="7070259" y="3487547"/>
                        <a:ext cx="1433330" cy="141462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004" name="Rectangle 161"/>
                      <p:cNvSpPr/>
                      <p:nvPr/>
                    </p:nvSpPr>
                    <p:spPr bwMode="auto">
                      <a:xfrm>
                        <a:off x="8056975" y="4225610"/>
                        <a:ext cx="612797" cy="70292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001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02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994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483" y="4114486"/>
                    <a:ext cx="3245519" cy="2859366"/>
                    <a:chOff x="6171628" y="3047843"/>
                    <a:chExt cx="1662339" cy="1429683"/>
                  </a:xfrm>
                </p:grpSpPr>
                <p:grpSp>
                  <p:nvGrpSpPr>
                    <p:cNvPr id="99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28" y="3047843"/>
                      <a:ext cx="1662339" cy="1429683"/>
                      <a:chOff x="7009828" y="3428843"/>
                      <a:chExt cx="1662339" cy="1429683"/>
                    </a:xfrm>
                  </p:grpSpPr>
                  <p:sp>
                    <p:nvSpPr>
                      <p:cNvPr id="998" name="Donut 155"/>
                      <p:cNvSpPr/>
                      <p:nvPr/>
                    </p:nvSpPr>
                    <p:spPr bwMode="auto">
                      <a:xfrm>
                        <a:off x="7009828" y="3428843"/>
                        <a:ext cx="1447011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99" name="Rectangle 156"/>
                      <p:cNvSpPr/>
                      <p:nvPr/>
                    </p:nvSpPr>
                    <p:spPr bwMode="auto">
                      <a:xfrm>
                        <a:off x="8060633" y="4189918"/>
                        <a:ext cx="611534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96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97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992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977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78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79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0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1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2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3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4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5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6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7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8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9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90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sp>
          <p:nvSpPr>
            <p:cNvPr id="105" name="TextBox 26"/>
            <p:cNvSpPr txBox="1">
              <a:spLocks noChangeArrowheads="1"/>
            </p:cNvSpPr>
            <p:nvPr/>
          </p:nvSpPr>
          <p:spPr bwMode="auto">
            <a:xfrm>
              <a:off x="-782359" y="-1961553"/>
              <a:ext cx="5289617" cy="808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endParaRPr lang="en-US" sz="18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106" name="Group 138"/>
            <p:cNvGrpSpPr>
              <a:grpSpLocks/>
            </p:cNvGrpSpPr>
            <p:nvPr/>
          </p:nvGrpSpPr>
          <p:grpSpPr bwMode="auto">
            <a:xfrm>
              <a:off x="914402" y="1074053"/>
              <a:ext cx="5047338" cy="652889"/>
              <a:chOff x="152400" y="3505200"/>
              <a:chExt cx="8153400" cy="1054669"/>
            </a:xfrm>
          </p:grpSpPr>
          <p:grpSp>
            <p:nvGrpSpPr>
              <p:cNvPr id="863" name="Group 52"/>
              <p:cNvGrpSpPr>
                <a:grpSpLocks/>
              </p:cNvGrpSpPr>
              <p:nvPr/>
            </p:nvGrpSpPr>
            <p:grpSpPr bwMode="auto">
              <a:xfrm>
                <a:off x="1447604" y="3505254"/>
                <a:ext cx="989976" cy="1041385"/>
                <a:chOff x="989949" y="4114642"/>
                <a:chExt cx="3245527" cy="2887824"/>
              </a:xfrm>
            </p:grpSpPr>
            <p:grpSp>
              <p:nvGrpSpPr>
                <p:cNvPr id="95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62" y="4946845"/>
                  <a:ext cx="1294849" cy="1166510"/>
                  <a:chOff x="6231483" y="3062422"/>
                  <a:chExt cx="1599520" cy="1440983"/>
                </a:xfrm>
              </p:grpSpPr>
              <p:grpSp>
                <p:nvGrpSpPr>
                  <p:cNvPr id="96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83" y="3062422"/>
                    <a:ext cx="1599520" cy="1440983"/>
                    <a:chOff x="7069683" y="3443422"/>
                    <a:chExt cx="1599520" cy="1440983"/>
                  </a:xfrm>
                </p:grpSpPr>
                <p:sp>
                  <p:nvSpPr>
                    <p:cNvPr id="968" name="Donut 68"/>
                    <p:cNvSpPr/>
                    <p:nvPr/>
                  </p:nvSpPr>
                  <p:spPr bwMode="auto">
                    <a:xfrm>
                      <a:off x="7069683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9" name="Rectangle 273"/>
                    <p:cNvSpPr/>
                    <p:nvPr/>
                  </p:nvSpPr>
                  <p:spPr bwMode="auto">
                    <a:xfrm>
                      <a:off x="8056403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6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7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59" name="Group 46"/>
                <p:cNvGrpSpPr>
                  <a:grpSpLocks/>
                </p:cNvGrpSpPr>
                <p:nvPr/>
              </p:nvGrpSpPr>
              <p:grpSpPr bwMode="auto">
                <a:xfrm>
                  <a:off x="989949" y="4114642"/>
                  <a:ext cx="3245527" cy="2887824"/>
                  <a:chOff x="6171866" y="3047921"/>
                  <a:chExt cx="1662343" cy="1443912"/>
                </a:xfrm>
              </p:grpSpPr>
              <p:grpSp>
                <p:nvGrpSpPr>
                  <p:cNvPr id="9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66" y="3047921"/>
                    <a:ext cx="1662343" cy="1443912"/>
                    <a:chOff x="7010066" y="3428921"/>
                    <a:chExt cx="1662343" cy="1443912"/>
                  </a:xfrm>
                </p:grpSpPr>
                <p:sp>
                  <p:nvSpPr>
                    <p:cNvPr id="963" name="Donut 63"/>
                    <p:cNvSpPr/>
                    <p:nvPr/>
                  </p:nvSpPr>
                  <p:spPr bwMode="auto">
                    <a:xfrm>
                      <a:off x="7010066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4" name="Rectangle 268"/>
                    <p:cNvSpPr/>
                    <p:nvPr/>
                  </p:nvSpPr>
                  <p:spPr bwMode="auto">
                    <a:xfrm>
                      <a:off x="806087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1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4" name="Group 52"/>
              <p:cNvGrpSpPr>
                <a:grpSpLocks/>
              </p:cNvGrpSpPr>
              <p:nvPr/>
            </p:nvGrpSpPr>
            <p:grpSpPr bwMode="auto">
              <a:xfrm>
                <a:off x="2591461" y="3505254"/>
                <a:ext cx="989975" cy="1041385"/>
                <a:chOff x="992762" y="4114642"/>
                <a:chExt cx="3245525" cy="2887824"/>
              </a:xfrm>
            </p:grpSpPr>
            <p:grpSp>
              <p:nvGrpSpPr>
                <p:cNvPr id="94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74" y="4946845"/>
                  <a:ext cx="1294849" cy="1166510"/>
                  <a:chOff x="6228009" y="3062422"/>
                  <a:chExt cx="1599520" cy="1440983"/>
                </a:xfrm>
              </p:grpSpPr>
              <p:grpSp>
                <p:nvGrpSpPr>
                  <p:cNvPr id="95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8009" y="3062422"/>
                    <a:ext cx="1599520" cy="1440983"/>
                    <a:chOff x="7066209" y="3443422"/>
                    <a:chExt cx="1599520" cy="1440983"/>
                  </a:xfrm>
                </p:grpSpPr>
                <p:sp>
                  <p:nvSpPr>
                    <p:cNvPr id="956" name="Donut 75"/>
                    <p:cNvSpPr/>
                    <p:nvPr/>
                  </p:nvSpPr>
                  <p:spPr bwMode="auto">
                    <a:xfrm>
                      <a:off x="7066209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57" name="Rectangle 261"/>
                    <p:cNvSpPr/>
                    <p:nvPr/>
                  </p:nvSpPr>
                  <p:spPr bwMode="auto">
                    <a:xfrm>
                      <a:off x="8052929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54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55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47" name="Group 46"/>
                <p:cNvGrpSpPr>
                  <a:grpSpLocks/>
                </p:cNvGrpSpPr>
                <p:nvPr/>
              </p:nvGrpSpPr>
              <p:grpSpPr bwMode="auto">
                <a:xfrm>
                  <a:off x="992762" y="4114642"/>
                  <a:ext cx="3245525" cy="2887824"/>
                  <a:chOff x="6173307" y="3047921"/>
                  <a:chExt cx="1662342" cy="1443912"/>
                </a:xfrm>
              </p:grpSpPr>
              <p:grpSp>
                <p:nvGrpSpPr>
                  <p:cNvPr id="94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07" y="3047921"/>
                    <a:ext cx="1662342" cy="1443912"/>
                    <a:chOff x="7011507" y="3428921"/>
                    <a:chExt cx="1662342" cy="1443912"/>
                  </a:xfrm>
                </p:grpSpPr>
                <p:sp>
                  <p:nvSpPr>
                    <p:cNvPr id="951" name="Donut 950"/>
                    <p:cNvSpPr/>
                    <p:nvPr/>
                  </p:nvSpPr>
                  <p:spPr bwMode="auto">
                    <a:xfrm>
                      <a:off x="7011507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52" name="Rectangle 256"/>
                    <p:cNvSpPr/>
                    <p:nvPr/>
                  </p:nvSpPr>
                  <p:spPr bwMode="auto">
                    <a:xfrm>
                      <a:off x="806231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49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50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5" name="Group 52"/>
              <p:cNvGrpSpPr>
                <a:grpSpLocks/>
              </p:cNvGrpSpPr>
              <p:nvPr/>
            </p:nvGrpSpPr>
            <p:grpSpPr bwMode="auto">
              <a:xfrm>
                <a:off x="3732753" y="3505254"/>
                <a:ext cx="992541" cy="1041385"/>
                <a:chOff x="987159" y="4114642"/>
                <a:chExt cx="3253936" cy="2887824"/>
              </a:xfrm>
            </p:grpSpPr>
            <p:grpSp>
              <p:nvGrpSpPr>
                <p:cNvPr id="93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167" y="4946845"/>
                  <a:ext cx="1294849" cy="1166510"/>
                  <a:chOff x="6234931" y="3062422"/>
                  <a:chExt cx="1599519" cy="1440983"/>
                </a:xfrm>
              </p:grpSpPr>
              <p:grpSp>
                <p:nvGrpSpPr>
                  <p:cNvPr id="94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931" y="3062422"/>
                    <a:ext cx="1599519" cy="1440983"/>
                    <a:chOff x="7073131" y="3443422"/>
                    <a:chExt cx="1599519" cy="1440983"/>
                  </a:xfrm>
                </p:grpSpPr>
                <p:sp>
                  <p:nvSpPr>
                    <p:cNvPr id="944" name="Donut 943"/>
                    <p:cNvSpPr/>
                    <p:nvPr/>
                  </p:nvSpPr>
                  <p:spPr bwMode="auto">
                    <a:xfrm>
                      <a:off x="7073131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5" name="Rectangle 249"/>
                    <p:cNvSpPr/>
                    <p:nvPr/>
                  </p:nvSpPr>
                  <p:spPr bwMode="auto">
                    <a:xfrm>
                      <a:off x="8059844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42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43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35" name="Group 46"/>
                <p:cNvGrpSpPr>
                  <a:grpSpLocks/>
                </p:cNvGrpSpPr>
                <p:nvPr/>
              </p:nvGrpSpPr>
              <p:grpSpPr bwMode="auto">
                <a:xfrm>
                  <a:off x="987159" y="4114642"/>
                  <a:ext cx="3253936" cy="2887824"/>
                  <a:chOff x="6170437" y="3047921"/>
                  <a:chExt cx="1666650" cy="1443912"/>
                </a:xfrm>
              </p:grpSpPr>
              <p:grpSp>
                <p:nvGrpSpPr>
                  <p:cNvPr id="93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37" y="3047921"/>
                    <a:ext cx="1666650" cy="1443912"/>
                    <a:chOff x="7008637" y="3428921"/>
                    <a:chExt cx="1666650" cy="1443912"/>
                  </a:xfrm>
                </p:grpSpPr>
                <p:sp>
                  <p:nvSpPr>
                    <p:cNvPr id="939" name="Donut 938"/>
                    <p:cNvSpPr/>
                    <p:nvPr/>
                  </p:nvSpPr>
                  <p:spPr bwMode="auto">
                    <a:xfrm>
                      <a:off x="7008637" y="3428921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0" name="Rectangle 939"/>
                    <p:cNvSpPr/>
                    <p:nvPr/>
                  </p:nvSpPr>
                  <p:spPr bwMode="auto">
                    <a:xfrm>
                      <a:off x="806375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37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38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6" name="Group 52"/>
              <p:cNvGrpSpPr>
                <a:grpSpLocks/>
              </p:cNvGrpSpPr>
              <p:nvPr/>
            </p:nvGrpSpPr>
            <p:grpSpPr bwMode="auto">
              <a:xfrm>
                <a:off x="7161758" y="3505254"/>
                <a:ext cx="992539" cy="1041385"/>
                <a:chOff x="987184" y="4114642"/>
                <a:chExt cx="3253932" cy="2887824"/>
              </a:xfrm>
            </p:grpSpPr>
            <p:grpSp>
              <p:nvGrpSpPr>
                <p:cNvPr id="92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237" y="4946845"/>
                  <a:ext cx="1294850" cy="1166510"/>
                  <a:chOff x="6182962" y="3062422"/>
                  <a:chExt cx="1599520" cy="1440983"/>
                </a:xfrm>
              </p:grpSpPr>
              <p:grpSp>
                <p:nvGrpSpPr>
                  <p:cNvPr id="92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962" y="3062422"/>
                    <a:ext cx="1599520" cy="1440983"/>
                    <a:chOff x="7021162" y="3443422"/>
                    <a:chExt cx="1599520" cy="1440983"/>
                  </a:xfrm>
                </p:grpSpPr>
                <p:sp>
                  <p:nvSpPr>
                    <p:cNvPr id="932" name="Donut 931"/>
                    <p:cNvSpPr/>
                    <p:nvPr/>
                  </p:nvSpPr>
                  <p:spPr bwMode="auto">
                    <a:xfrm>
                      <a:off x="7021162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33" name="Rectangle 932"/>
                    <p:cNvSpPr/>
                    <p:nvPr/>
                  </p:nvSpPr>
                  <p:spPr bwMode="auto">
                    <a:xfrm>
                      <a:off x="8007876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30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31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23" name="Group 46"/>
                <p:cNvGrpSpPr>
                  <a:grpSpLocks/>
                </p:cNvGrpSpPr>
                <p:nvPr/>
              </p:nvGrpSpPr>
              <p:grpSpPr bwMode="auto">
                <a:xfrm>
                  <a:off x="987184" y="4114642"/>
                  <a:ext cx="3253932" cy="2887824"/>
                  <a:chOff x="6170450" y="3047921"/>
                  <a:chExt cx="1666648" cy="1443912"/>
                </a:xfrm>
              </p:grpSpPr>
              <p:grpSp>
                <p:nvGrpSpPr>
                  <p:cNvPr id="92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50" y="3047921"/>
                    <a:ext cx="1666648" cy="1443912"/>
                    <a:chOff x="7008650" y="3428921"/>
                    <a:chExt cx="1666648" cy="1443912"/>
                  </a:xfrm>
                </p:grpSpPr>
                <p:sp>
                  <p:nvSpPr>
                    <p:cNvPr id="927" name="Donut 231"/>
                    <p:cNvSpPr/>
                    <p:nvPr/>
                  </p:nvSpPr>
                  <p:spPr bwMode="auto">
                    <a:xfrm>
                      <a:off x="7008650" y="3428921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8" name="Rectangle 232"/>
                    <p:cNvSpPr/>
                    <p:nvPr/>
                  </p:nvSpPr>
                  <p:spPr bwMode="auto">
                    <a:xfrm>
                      <a:off x="8063763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25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26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7" name="Group 52"/>
              <p:cNvGrpSpPr>
                <a:grpSpLocks/>
              </p:cNvGrpSpPr>
              <p:nvPr/>
            </p:nvGrpSpPr>
            <p:grpSpPr bwMode="auto">
              <a:xfrm>
                <a:off x="4876608" y="3505254"/>
                <a:ext cx="989978" cy="1041385"/>
                <a:chOff x="989964" y="4114642"/>
                <a:chExt cx="3245527" cy="2887824"/>
              </a:xfrm>
            </p:grpSpPr>
            <p:grpSp>
              <p:nvGrpSpPr>
                <p:cNvPr id="91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74" y="4939735"/>
                  <a:ext cx="1294850" cy="1166510"/>
                  <a:chOff x="6231463" y="3071205"/>
                  <a:chExt cx="1599520" cy="1440983"/>
                </a:xfrm>
              </p:grpSpPr>
              <p:grpSp>
                <p:nvGrpSpPr>
                  <p:cNvPr id="91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63" y="3071205"/>
                    <a:ext cx="1599520" cy="1440983"/>
                    <a:chOff x="7069663" y="3452205"/>
                    <a:chExt cx="1599520" cy="1440983"/>
                  </a:xfrm>
                </p:grpSpPr>
                <p:sp>
                  <p:nvSpPr>
                    <p:cNvPr id="920" name="Donut 919"/>
                    <p:cNvSpPr/>
                    <p:nvPr/>
                  </p:nvSpPr>
                  <p:spPr bwMode="auto">
                    <a:xfrm>
                      <a:off x="7069663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1" name="Rectangle 920"/>
                    <p:cNvSpPr/>
                    <p:nvPr/>
                  </p:nvSpPr>
                  <p:spPr bwMode="auto">
                    <a:xfrm>
                      <a:off x="8056377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8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9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11" name="Group 46"/>
                <p:cNvGrpSpPr>
                  <a:grpSpLocks/>
                </p:cNvGrpSpPr>
                <p:nvPr/>
              </p:nvGrpSpPr>
              <p:grpSpPr bwMode="auto">
                <a:xfrm>
                  <a:off x="989964" y="4114642"/>
                  <a:ext cx="3245527" cy="2887824"/>
                  <a:chOff x="6171874" y="3047921"/>
                  <a:chExt cx="1662343" cy="1443912"/>
                </a:xfrm>
              </p:grpSpPr>
              <p:grpSp>
                <p:nvGrpSpPr>
                  <p:cNvPr id="91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74" y="3047921"/>
                    <a:ext cx="1662343" cy="1443912"/>
                    <a:chOff x="7010074" y="3428921"/>
                    <a:chExt cx="1662343" cy="1443912"/>
                  </a:xfrm>
                </p:grpSpPr>
                <p:sp>
                  <p:nvSpPr>
                    <p:cNvPr id="915" name="Donut 914"/>
                    <p:cNvSpPr/>
                    <p:nvPr/>
                  </p:nvSpPr>
                  <p:spPr bwMode="auto">
                    <a:xfrm>
                      <a:off x="7010074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16" name="Rectangle 915"/>
                    <p:cNvSpPr/>
                    <p:nvPr/>
                  </p:nvSpPr>
                  <p:spPr bwMode="auto">
                    <a:xfrm>
                      <a:off x="806088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3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4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8" name="Group 52"/>
              <p:cNvGrpSpPr>
                <a:grpSpLocks/>
              </p:cNvGrpSpPr>
              <p:nvPr/>
            </p:nvGrpSpPr>
            <p:grpSpPr bwMode="auto">
              <a:xfrm>
                <a:off x="6020466" y="3505254"/>
                <a:ext cx="989975" cy="1041385"/>
                <a:chOff x="992777" y="4114642"/>
                <a:chExt cx="3245525" cy="2887824"/>
              </a:xfrm>
            </p:grpSpPr>
            <p:grpSp>
              <p:nvGrpSpPr>
                <p:cNvPr id="89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87" y="4939735"/>
                  <a:ext cx="1294849" cy="1166510"/>
                  <a:chOff x="6227989" y="3071205"/>
                  <a:chExt cx="1599519" cy="1440983"/>
                </a:xfrm>
              </p:grpSpPr>
              <p:grpSp>
                <p:nvGrpSpPr>
                  <p:cNvPr id="90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989" y="3071205"/>
                    <a:ext cx="1599519" cy="1440983"/>
                    <a:chOff x="7066189" y="3452205"/>
                    <a:chExt cx="1599519" cy="1440983"/>
                  </a:xfrm>
                </p:grpSpPr>
                <p:sp>
                  <p:nvSpPr>
                    <p:cNvPr id="908" name="Donut 907"/>
                    <p:cNvSpPr/>
                    <p:nvPr/>
                  </p:nvSpPr>
                  <p:spPr bwMode="auto">
                    <a:xfrm>
                      <a:off x="7066189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9" name="Rectangle 908"/>
                    <p:cNvSpPr/>
                    <p:nvPr/>
                  </p:nvSpPr>
                  <p:spPr bwMode="auto">
                    <a:xfrm>
                      <a:off x="8052902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6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7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99" name="Group 46"/>
                <p:cNvGrpSpPr>
                  <a:grpSpLocks/>
                </p:cNvGrpSpPr>
                <p:nvPr/>
              </p:nvGrpSpPr>
              <p:grpSpPr bwMode="auto">
                <a:xfrm>
                  <a:off x="992777" y="4114642"/>
                  <a:ext cx="3245525" cy="2887824"/>
                  <a:chOff x="6173315" y="3047921"/>
                  <a:chExt cx="1662342" cy="1443912"/>
                </a:xfrm>
              </p:grpSpPr>
              <p:grpSp>
                <p:nvGrpSpPr>
                  <p:cNvPr id="90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15" y="3047921"/>
                    <a:ext cx="1662342" cy="1443912"/>
                    <a:chOff x="7011515" y="3428921"/>
                    <a:chExt cx="1662342" cy="1443912"/>
                  </a:xfrm>
                </p:grpSpPr>
                <p:sp>
                  <p:nvSpPr>
                    <p:cNvPr id="903" name="Donut 902"/>
                    <p:cNvSpPr/>
                    <p:nvPr/>
                  </p:nvSpPr>
                  <p:spPr bwMode="auto">
                    <a:xfrm>
                      <a:off x="7011515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4" name="Rectangle 903"/>
                    <p:cNvSpPr/>
                    <p:nvPr/>
                  </p:nvSpPr>
                  <p:spPr bwMode="auto">
                    <a:xfrm>
                      <a:off x="806232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9" name="Group 71"/>
              <p:cNvGrpSpPr>
                <a:grpSpLocks/>
              </p:cNvGrpSpPr>
              <p:nvPr/>
            </p:nvGrpSpPr>
            <p:grpSpPr bwMode="auto">
              <a:xfrm>
                <a:off x="380687" y="3505254"/>
                <a:ext cx="989974" cy="1054615"/>
                <a:chOff x="5637956" y="1828665"/>
                <a:chExt cx="2647657" cy="2385781"/>
              </a:xfrm>
            </p:grpSpPr>
            <p:grpSp>
              <p:nvGrpSpPr>
                <p:cNvPr id="884" name="Group 52"/>
                <p:cNvGrpSpPr>
                  <a:grpSpLocks/>
                </p:cNvGrpSpPr>
                <p:nvPr/>
              </p:nvGrpSpPr>
              <p:grpSpPr bwMode="auto">
                <a:xfrm>
                  <a:off x="5637956" y="1828665"/>
                  <a:ext cx="2647657" cy="2332641"/>
                  <a:chOff x="989566" y="4114634"/>
                  <a:chExt cx="3245515" cy="2859366"/>
                </a:xfrm>
              </p:grpSpPr>
              <p:grpSp>
                <p:nvGrpSpPr>
                  <p:cNvPr id="886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167" y="4932607"/>
                    <a:ext cx="1294844" cy="1138058"/>
                    <a:chOff x="6242350" y="3115153"/>
                    <a:chExt cx="1599513" cy="1405835"/>
                  </a:xfrm>
                </p:grpSpPr>
                <p:grpSp>
                  <p:nvGrpSpPr>
                    <p:cNvPr id="89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350" y="3115153"/>
                      <a:ext cx="1599513" cy="1405835"/>
                      <a:chOff x="7080550" y="3496153"/>
                      <a:chExt cx="1599513" cy="1405835"/>
                    </a:xfrm>
                  </p:grpSpPr>
                  <p:sp>
                    <p:nvSpPr>
                      <p:cNvPr id="896" name="Donut 895"/>
                      <p:cNvSpPr/>
                      <p:nvPr/>
                    </p:nvSpPr>
                    <p:spPr bwMode="auto">
                      <a:xfrm>
                        <a:off x="7080550" y="3496153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97" name="Rectangle 896"/>
                      <p:cNvSpPr/>
                      <p:nvPr/>
                    </p:nvSpPr>
                    <p:spPr bwMode="auto">
                      <a:xfrm>
                        <a:off x="8067259" y="4243000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94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95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87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566" y="4114634"/>
                    <a:ext cx="3245515" cy="2859366"/>
                    <a:chOff x="6171671" y="3047917"/>
                    <a:chExt cx="1662337" cy="1429683"/>
                  </a:xfrm>
                </p:grpSpPr>
                <p:grpSp>
                  <p:nvGrpSpPr>
                    <p:cNvPr id="88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71" y="3047917"/>
                      <a:ext cx="1662337" cy="1429683"/>
                      <a:chOff x="7009871" y="3428917"/>
                      <a:chExt cx="1662337" cy="1429683"/>
                    </a:xfrm>
                  </p:grpSpPr>
                  <p:sp>
                    <p:nvSpPr>
                      <p:cNvPr id="891" name="Donut 890"/>
                      <p:cNvSpPr/>
                      <p:nvPr/>
                    </p:nvSpPr>
                    <p:spPr bwMode="auto">
                      <a:xfrm>
                        <a:off x="7009871" y="34289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92" name="Rectangle 891"/>
                      <p:cNvSpPr/>
                      <p:nvPr/>
                    </p:nvSpPr>
                    <p:spPr bwMode="auto">
                      <a:xfrm>
                        <a:off x="8060675" y="41899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89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90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85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870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1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2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3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4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5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6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7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8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9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0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1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2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3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7" name="Group 138"/>
            <p:cNvGrpSpPr>
              <a:grpSpLocks/>
            </p:cNvGrpSpPr>
            <p:nvPr/>
          </p:nvGrpSpPr>
          <p:grpSpPr bwMode="auto">
            <a:xfrm>
              <a:off x="1066801" y="1226453"/>
              <a:ext cx="5047339" cy="652889"/>
              <a:chOff x="152400" y="3505200"/>
              <a:chExt cx="8153400" cy="1054669"/>
            </a:xfrm>
          </p:grpSpPr>
          <p:grpSp>
            <p:nvGrpSpPr>
              <p:cNvPr id="756" name="Group 52"/>
              <p:cNvGrpSpPr>
                <a:grpSpLocks/>
              </p:cNvGrpSpPr>
              <p:nvPr/>
            </p:nvGrpSpPr>
            <p:grpSpPr bwMode="auto">
              <a:xfrm>
                <a:off x="1447628" y="3505309"/>
                <a:ext cx="989975" cy="1041385"/>
                <a:chOff x="990030" y="4114796"/>
                <a:chExt cx="3245524" cy="2887824"/>
              </a:xfrm>
            </p:grpSpPr>
            <p:grpSp>
              <p:nvGrpSpPr>
                <p:cNvPr id="85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632" y="4946998"/>
                  <a:ext cx="1294849" cy="1166510"/>
                  <a:chOff x="6241768" y="3062233"/>
                  <a:chExt cx="1599519" cy="1440983"/>
                </a:xfrm>
              </p:grpSpPr>
              <p:grpSp>
                <p:nvGrpSpPr>
                  <p:cNvPr id="85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768" y="3062233"/>
                    <a:ext cx="1599519" cy="1440983"/>
                    <a:chOff x="7079968" y="3443233"/>
                    <a:chExt cx="1599519" cy="1440983"/>
                  </a:xfrm>
                </p:grpSpPr>
                <p:sp>
                  <p:nvSpPr>
                    <p:cNvPr id="861" name="Donut 68"/>
                    <p:cNvSpPr/>
                    <p:nvPr/>
                  </p:nvSpPr>
                  <p:spPr bwMode="auto">
                    <a:xfrm>
                      <a:off x="707996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2" name="Rectangle 381"/>
                    <p:cNvSpPr/>
                    <p:nvPr/>
                  </p:nvSpPr>
                  <p:spPr bwMode="auto">
                    <a:xfrm>
                      <a:off x="806668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9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60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52" name="Group 46"/>
                <p:cNvGrpSpPr>
                  <a:grpSpLocks/>
                </p:cNvGrpSpPr>
                <p:nvPr/>
              </p:nvGrpSpPr>
              <p:grpSpPr bwMode="auto">
                <a:xfrm>
                  <a:off x="990030" y="4114796"/>
                  <a:ext cx="3245524" cy="2887824"/>
                  <a:chOff x="6171910" y="3047998"/>
                  <a:chExt cx="1662342" cy="1443912"/>
                </a:xfrm>
              </p:grpSpPr>
              <p:grpSp>
                <p:nvGrpSpPr>
                  <p:cNvPr id="85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0" y="3047998"/>
                    <a:ext cx="1662342" cy="1443912"/>
                    <a:chOff x="7010110" y="3428998"/>
                    <a:chExt cx="1662342" cy="1443912"/>
                  </a:xfrm>
                </p:grpSpPr>
                <p:sp>
                  <p:nvSpPr>
                    <p:cNvPr id="856" name="Donut 63"/>
                    <p:cNvSpPr/>
                    <p:nvPr/>
                  </p:nvSpPr>
                  <p:spPr bwMode="auto">
                    <a:xfrm>
                      <a:off x="701011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7" name="Rectangle 856"/>
                    <p:cNvSpPr/>
                    <p:nvPr/>
                  </p:nvSpPr>
                  <p:spPr bwMode="auto">
                    <a:xfrm>
                      <a:off x="8060917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4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5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7" name="Group 52"/>
              <p:cNvGrpSpPr>
                <a:grpSpLocks/>
              </p:cNvGrpSpPr>
              <p:nvPr/>
            </p:nvGrpSpPr>
            <p:grpSpPr bwMode="auto">
              <a:xfrm>
                <a:off x="2591487" y="3505309"/>
                <a:ext cx="989975" cy="1041385"/>
                <a:chOff x="992846" y="4114796"/>
                <a:chExt cx="3245527" cy="2887824"/>
              </a:xfrm>
            </p:grpSpPr>
            <p:grpSp>
              <p:nvGrpSpPr>
                <p:cNvPr id="83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445" y="4946998"/>
                  <a:ext cx="1294849" cy="1166510"/>
                  <a:chOff x="6238294" y="3062233"/>
                  <a:chExt cx="1599519" cy="1440983"/>
                </a:xfrm>
              </p:grpSpPr>
              <p:grpSp>
                <p:nvGrpSpPr>
                  <p:cNvPr id="84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294" y="3062233"/>
                    <a:ext cx="1599519" cy="1440983"/>
                    <a:chOff x="7076494" y="3443233"/>
                    <a:chExt cx="1599519" cy="1440983"/>
                  </a:xfrm>
                </p:grpSpPr>
                <p:sp>
                  <p:nvSpPr>
                    <p:cNvPr id="849" name="Donut 75"/>
                    <p:cNvSpPr/>
                    <p:nvPr/>
                  </p:nvSpPr>
                  <p:spPr bwMode="auto">
                    <a:xfrm>
                      <a:off x="7076494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0" name="Rectangle 369"/>
                    <p:cNvSpPr/>
                    <p:nvPr/>
                  </p:nvSpPr>
                  <p:spPr bwMode="auto">
                    <a:xfrm>
                      <a:off x="8063207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47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48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40" name="Group 46"/>
                <p:cNvGrpSpPr>
                  <a:grpSpLocks/>
                </p:cNvGrpSpPr>
                <p:nvPr/>
              </p:nvGrpSpPr>
              <p:grpSpPr bwMode="auto">
                <a:xfrm>
                  <a:off x="992846" y="4114796"/>
                  <a:ext cx="3245527" cy="2887824"/>
                  <a:chOff x="6173350" y="3047998"/>
                  <a:chExt cx="1662343" cy="1443912"/>
                </a:xfrm>
              </p:grpSpPr>
              <p:grpSp>
                <p:nvGrpSpPr>
                  <p:cNvPr id="84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0" y="3047998"/>
                    <a:ext cx="1662343" cy="1443912"/>
                    <a:chOff x="7011550" y="3428998"/>
                    <a:chExt cx="1662343" cy="1443912"/>
                  </a:xfrm>
                </p:grpSpPr>
                <p:sp>
                  <p:nvSpPr>
                    <p:cNvPr id="844" name="Donut 363"/>
                    <p:cNvSpPr/>
                    <p:nvPr/>
                  </p:nvSpPr>
                  <p:spPr bwMode="auto">
                    <a:xfrm>
                      <a:off x="701155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45" name="Rectangle 844"/>
                    <p:cNvSpPr/>
                    <p:nvPr/>
                  </p:nvSpPr>
                  <p:spPr bwMode="auto">
                    <a:xfrm>
                      <a:off x="8062358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42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43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8" name="Group 52"/>
              <p:cNvGrpSpPr>
                <a:grpSpLocks/>
              </p:cNvGrpSpPr>
              <p:nvPr/>
            </p:nvGrpSpPr>
            <p:grpSpPr bwMode="auto">
              <a:xfrm>
                <a:off x="3732777" y="3505309"/>
                <a:ext cx="992541" cy="1041385"/>
                <a:chOff x="987243" y="4114796"/>
                <a:chExt cx="3253936" cy="2887824"/>
              </a:xfrm>
            </p:grpSpPr>
            <p:grpSp>
              <p:nvGrpSpPr>
                <p:cNvPr id="82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252" y="4946998"/>
                  <a:ext cx="1294849" cy="1166510"/>
                  <a:chOff x="6234826" y="3062233"/>
                  <a:chExt cx="1599519" cy="1440983"/>
                </a:xfrm>
              </p:grpSpPr>
              <p:grpSp>
                <p:nvGrpSpPr>
                  <p:cNvPr id="83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826" y="3062233"/>
                    <a:ext cx="1599519" cy="1440983"/>
                    <a:chOff x="7073026" y="3443233"/>
                    <a:chExt cx="1599519" cy="1440983"/>
                  </a:xfrm>
                </p:grpSpPr>
                <p:sp>
                  <p:nvSpPr>
                    <p:cNvPr id="837" name="Donut 356"/>
                    <p:cNvSpPr/>
                    <p:nvPr/>
                  </p:nvSpPr>
                  <p:spPr bwMode="auto">
                    <a:xfrm>
                      <a:off x="7073026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38" name="Rectangle 357"/>
                    <p:cNvSpPr/>
                    <p:nvPr/>
                  </p:nvSpPr>
                  <p:spPr bwMode="auto">
                    <a:xfrm>
                      <a:off x="8059739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35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36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28" name="Group 46"/>
                <p:cNvGrpSpPr>
                  <a:grpSpLocks/>
                </p:cNvGrpSpPr>
                <p:nvPr/>
              </p:nvGrpSpPr>
              <p:grpSpPr bwMode="auto">
                <a:xfrm>
                  <a:off x="987243" y="4114796"/>
                  <a:ext cx="3253936" cy="2887824"/>
                  <a:chOff x="6170480" y="3047998"/>
                  <a:chExt cx="1666650" cy="1443912"/>
                </a:xfrm>
              </p:grpSpPr>
              <p:grpSp>
                <p:nvGrpSpPr>
                  <p:cNvPr id="82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80" y="3047998"/>
                    <a:ext cx="1666650" cy="1443912"/>
                    <a:chOff x="7008680" y="3428998"/>
                    <a:chExt cx="1666650" cy="1443912"/>
                  </a:xfrm>
                </p:grpSpPr>
                <p:sp>
                  <p:nvSpPr>
                    <p:cNvPr id="832" name="Donut 831"/>
                    <p:cNvSpPr/>
                    <p:nvPr/>
                  </p:nvSpPr>
                  <p:spPr bwMode="auto">
                    <a:xfrm>
                      <a:off x="7008680" y="3428998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33" name="Rectangle 832"/>
                    <p:cNvSpPr/>
                    <p:nvPr/>
                  </p:nvSpPr>
                  <p:spPr bwMode="auto">
                    <a:xfrm>
                      <a:off x="806379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30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31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9" name="Group 52"/>
              <p:cNvGrpSpPr>
                <a:grpSpLocks/>
              </p:cNvGrpSpPr>
              <p:nvPr/>
            </p:nvGrpSpPr>
            <p:grpSpPr bwMode="auto">
              <a:xfrm>
                <a:off x="7161784" y="3505309"/>
                <a:ext cx="992539" cy="1041385"/>
                <a:chOff x="987270" y="4114796"/>
                <a:chExt cx="3253930" cy="2887824"/>
              </a:xfrm>
            </p:grpSpPr>
            <p:grpSp>
              <p:nvGrpSpPr>
                <p:cNvPr id="81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322" y="4946998"/>
                  <a:ext cx="1294849" cy="1166510"/>
                  <a:chOff x="6182858" y="3062233"/>
                  <a:chExt cx="1599519" cy="1440983"/>
                </a:xfrm>
              </p:grpSpPr>
              <p:grpSp>
                <p:nvGrpSpPr>
                  <p:cNvPr id="82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858" y="3062233"/>
                    <a:ext cx="1599519" cy="1440983"/>
                    <a:chOff x="7021058" y="3443233"/>
                    <a:chExt cx="1599519" cy="1440983"/>
                  </a:xfrm>
                </p:grpSpPr>
                <p:sp>
                  <p:nvSpPr>
                    <p:cNvPr id="825" name="Donut 824"/>
                    <p:cNvSpPr/>
                    <p:nvPr/>
                  </p:nvSpPr>
                  <p:spPr bwMode="auto">
                    <a:xfrm>
                      <a:off x="702105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26" name="Rectangle 825"/>
                    <p:cNvSpPr/>
                    <p:nvPr/>
                  </p:nvSpPr>
                  <p:spPr bwMode="auto">
                    <a:xfrm>
                      <a:off x="800777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23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24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16" name="Group 46"/>
                <p:cNvGrpSpPr>
                  <a:grpSpLocks/>
                </p:cNvGrpSpPr>
                <p:nvPr/>
              </p:nvGrpSpPr>
              <p:grpSpPr bwMode="auto">
                <a:xfrm>
                  <a:off x="987270" y="4114796"/>
                  <a:ext cx="3253930" cy="2887824"/>
                  <a:chOff x="6170494" y="3047998"/>
                  <a:chExt cx="1666647" cy="1443912"/>
                </a:xfrm>
              </p:grpSpPr>
              <p:grpSp>
                <p:nvGrpSpPr>
                  <p:cNvPr id="81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94" y="3047998"/>
                    <a:ext cx="1666647" cy="1443912"/>
                    <a:chOff x="7008694" y="3428998"/>
                    <a:chExt cx="1666647" cy="1443912"/>
                  </a:xfrm>
                </p:grpSpPr>
                <p:sp>
                  <p:nvSpPr>
                    <p:cNvPr id="820" name="Donut 339"/>
                    <p:cNvSpPr/>
                    <p:nvPr/>
                  </p:nvSpPr>
                  <p:spPr bwMode="auto">
                    <a:xfrm>
                      <a:off x="7008694" y="3428998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21" name="Rectangle 820"/>
                    <p:cNvSpPr/>
                    <p:nvPr/>
                  </p:nvSpPr>
                  <p:spPr bwMode="auto">
                    <a:xfrm>
                      <a:off x="806380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18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19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0" name="Group 52"/>
              <p:cNvGrpSpPr>
                <a:grpSpLocks/>
              </p:cNvGrpSpPr>
              <p:nvPr/>
            </p:nvGrpSpPr>
            <p:grpSpPr bwMode="auto">
              <a:xfrm>
                <a:off x="4876634" y="3505309"/>
                <a:ext cx="989975" cy="1041385"/>
                <a:chOff x="990049" y="4114796"/>
                <a:chExt cx="3245525" cy="2887824"/>
              </a:xfrm>
            </p:grpSpPr>
            <p:grpSp>
              <p:nvGrpSpPr>
                <p:cNvPr id="80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059" y="4939887"/>
                  <a:ext cx="1294849" cy="1166510"/>
                  <a:chOff x="6231359" y="3071017"/>
                  <a:chExt cx="1599519" cy="1440983"/>
                </a:xfrm>
              </p:grpSpPr>
              <p:grpSp>
                <p:nvGrpSpPr>
                  <p:cNvPr id="81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359" y="3071017"/>
                    <a:ext cx="1599519" cy="1440983"/>
                    <a:chOff x="7069559" y="3452017"/>
                    <a:chExt cx="1599519" cy="1440983"/>
                  </a:xfrm>
                </p:grpSpPr>
                <p:sp>
                  <p:nvSpPr>
                    <p:cNvPr id="813" name="Donut 812"/>
                    <p:cNvSpPr/>
                    <p:nvPr/>
                  </p:nvSpPr>
                  <p:spPr bwMode="auto">
                    <a:xfrm>
                      <a:off x="7069559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14" name="Rectangle 333"/>
                    <p:cNvSpPr/>
                    <p:nvPr/>
                  </p:nvSpPr>
                  <p:spPr bwMode="auto">
                    <a:xfrm>
                      <a:off x="8056272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11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12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04" name="Group 46"/>
                <p:cNvGrpSpPr>
                  <a:grpSpLocks/>
                </p:cNvGrpSpPr>
                <p:nvPr/>
              </p:nvGrpSpPr>
              <p:grpSpPr bwMode="auto">
                <a:xfrm>
                  <a:off x="990049" y="4114796"/>
                  <a:ext cx="3245525" cy="2887824"/>
                  <a:chOff x="6171918" y="3047998"/>
                  <a:chExt cx="1662342" cy="1443912"/>
                </a:xfrm>
              </p:grpSpPr>
              <p:grpSp>
                <p:nvGrpSpPr>
                  <p:cNvPr id="80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8" y="3047998"/>
                    <a:ext cx="1662342" cy="1443912"/>
                    <a:chOff x="7010118" y="3428998"/>
                    <a:chExt cx="1662342" cy="1443912"/>
                  </a:xfrm>
                </p:grpSpPr>
                <p:sp>
                  <p:nvSpPr>
                    <p:cNvPr id="808" name="Donut 807"/>
                    <p:cNvSpPr/>
                    <p:nvPr/>
                  </p:nvSpPr>
                  <p:spPr bwMode="auto">
                    <a:xfrm>
                      <a:off x="701011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9" name="Rectangle 328"/>
                    <p:cNvSpPr/>
                    <p:nvPr/>
                  </p:nvSpPr>
                  <p:spPr bwMode="auto">
                    <a:xfrm>
                      <a:off x="806092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06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7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1" name="Group 52"/>
              <p:cNvGrpSpPr>
                <a:grpSpLocks/>
              </p:cNvGrpSpPr>
              <p:nvPr/>
            </p:nvGrpSpPr>
            <p:grpSpPr bwMode="auto">
              <a:xfrm>
                <a:off x="6020492" y="3505309"/>
                <a:ext cx="989978" cy="1041385"/>
                <a:chOff x="992861" y="4114796"/>
                <a:chExt cx="3245527" cy="2887824"/>
              </a:xfrm>
            </p:grpSpPr>
            <p:grpSp>
              <p:nvGrpSpPr>
                <p:cNvPr id="79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871" y="4939887"/>
                  <a:ext cx="1294850" cy="1166510"/>
                  <a:chOff x="6227884" y="3071017"/>
                  <a:chExt cx="1599520" cy="1440983"/>
                </a:xfrm>
              </p:grpSpPr>
              <p:grpSp>
                <p:nvGrpSpPr>
                  <p:cNvPr id="79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884" y="3071017"/>
                    <a:ext cx="1599520" cy="1440983"/>
                    <a:chOff x="7066084" y="3452017"/>
                    <a:chExt cx="1599520" cy="1440983"/>
                  </a:xfrm>
                </p:grpSpPr>
                <p:sp>
                  <p:nvSpPr>
                    <p:cNvPr id="801" name="Donut 800"/>
                    <p:cNvSpPr/>
                    <p:nvPr/>
                  </p:nvSpPr>
                  <p:spPr bwMode="auto">
                    <a:xfrm>
                      <a:off x="7066084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2" name="Rectangle 321"/>
                    <p:cNvSpPr/>
                    <p:nvPr/>
                  </p:nvSpPr>
                  <p:spPr bwMode="auto">
                    <a:xfrm>
                      <a:off x="8052798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9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0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92" name="Group 46"/>
                <p:cNvGrpSpPr>
                  <a:grpSpLocks/>
                </p:cNvGrpSpPr>
                <p:nvPr/>
              </p:nvGrpSpPr>
              <p:grpSpPr bwMode="auto">
                <a:xfrm>
                  <a:off x="992861" y="4114796"/>
                  <a:ext cx="3245527" cy="2887824"/>
                  <a:chOff x="6173358" y="3047998"/>
                  <a:chExt cx="1662343" cy="1443912"/>
                </a:xfrm>
              </p:grpSpPr>
              <p:grpSp>
                <p:nvGrpSpPr>
                  <p:cNvPr id="79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8" y="3047998"/>
                    <a:ext cx="1662343" cy="1443912"/>
                    <a:chOff x="7011558" y="3428998"/>
                    <a:chExt cx="1662343" cy="1443912"/>
                  </a:xfrm>
                </p:grpSpPr>
                <p:sp>
                  <p:nvSpPr>
                    <p:cNvPr id="796" name="Donut 795"/>
                    <p:cNvSpPr/>
                    <p:nvPr/>
                  </p:nvSpPr>
                  <p:spPr bwMode="auto">
                    <a:xfrm>
                      <a:off x="701155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97" name="Rectangle 316"/>
                    <p:cNvSpPr/>
                    <p:nvPr/>
                  </p:nvSpPr>
                  <p:spPr bwMode="auto">
                    <a:xfrm>
                      <a:off x="806236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4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5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2" name="Group 71"/>
              <p:cNvGrpSpPr>
                <a:grpSpLocks/>
              </p:cNvGrpSpPr>
              <p:nvPr/>
            </p:nvGrpSpPr>
            <p:grpSpPr bwMode="auto">
              <a:xfrm>
                <a:off x="380714" y="3505309"/>
                <a:ext cx="989975" cy="1054560"/>
                <a:chOff x="5638026" y="1828789"/>
                <a:chExt cx="2647657" cy="2385657"/>
              </a:xfrm>
            </p:grpSpPr>
            <p:grpSp>
              <p:nvGrpSpPr>
                <p:cNvPr id="777" name="Group 52"/>
                <p:cNvGrpSpPr>
                  <a:grpSpLocks/>
                </p:cNvGrpSpPr>
                <p:nvPr/>
              </p:nvGrpSpPr>
              <p:grpSpPr bwMode="auto">
                <a:xfrm>
                  <a:off x="5638026" y="1828789"/>
                  <a:ext cx="2647657" cy="2332641"/>
                  <a:chOff x="989651" y="4114786"/>
                  <a:chExt cx="3245515" cy="2859366"/>
                </a:xfrm>
              </p:grpSpPr>
              <p:grpSp>
                <p:nvGrpSpPr>
                  <p:cNvPr id="779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250" y="4932759"/>
                    <a:ext cx="1294845" cy="1138058"/>
                    <a:chOff x="6242245" y="3114965"/>
                    <a:chExt cx="1599514" cy="1405835"/>
                  </a:xfrm>
                </p:grpSpPr>
                <p:grpSp>
                  <p:nvGrpSpPr>
                    <p:cNvPr id="78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245" y="3114965"/>
                      <a:ext cx="1599514" cy="1405835"/>
                      <a:chOff x="7080445" y="3495965"/>
                      <a:chExt cx="1599514" cy="1405835"/>
                    </a:xfrm>
                  </p:grpSpPr>
                  <p:sp>
                    <p:nvSpPr>
                      <p:cNvPr id="789" name="Donut 788"/>
                      <p:cNvSpPr/>
                      <p:nvPr/>
                    </p:nvSpPr>
                    <p:spPr bwMode="auto">
                      <a:xfrm>
                        <a:off x="7080445" y="3495965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90" name="Rectangle 309"/>
                      <p:cNvSpPr/>
                      <p:nvPr/>
                    </p:nvSpPr>
                    <p:spPr bwMode="auto">
                      <a:xfrm>
                        <a:off x="8067155" y="4242811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87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88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78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651" y="4114786"/>
                    <a:ext cx="3245515" cy="2859366"/>
                    <a:chOff x="6171714" y="3047993"/>
                    <a:chExt cx="1662337" cy="1429683"/>
                  </a:xfrm>
                </p:grpSpPr>
                <p:grpSp>
                  <p:nvGrpSpPr>
                    <p:cNvPr id="78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14" y="3047993"/>
                      <a:ext cx="1662337" cy="1429683"/>
                      <a:chOff x="7009914" y="3428993"/>
                      <a:chExt cx="1662337" cy="1429683"/>
                    </a:xfrm>
                  </p:grpSpPr>
                  <p:sp>
                    <p:nvSpPr>
                      <p:cNvPr id="784" name="Donut 783"/>
                      <p:cNvSpPr/>
                      <p:nvPr/>
                    </p:nvSpPr>
                    <p:spPr bwMode="auto">
                      <a:xfrm>
                        <a:off x="7009914" y="3428993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85" name="Rectangle 304"/>
                      <p:cNvSpPr/>
                      <p:nvPr/>
                    </p:nvSpPr>
                    <p:spPr bwMode="auto">
                      <a:xfrm>
                        <a:off x="8060718" y="4190068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82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83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778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763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4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5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6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7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8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9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1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2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3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4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5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6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8" name="Group 138"/>
            <p:cNvGrpSpPr>
              <a:grpSpLocks/>
            </p:cNvGrpSpPr>
            <p:nvPr/>
          </p:nvGrpSpPr>
          <p:grpSpPr bwMode="auto">
            <a:xfrm>
              <a:off x="1219200" y="1378853"/>
              <a:ext cx="5047342" cy="652888"/>
              <a:chOff x="152400" y="3505200"/>
              <a:chExt cx="8153400" cy="1054667"/>
            </a:xfrm>
          </p:grpSpPr>
          <p:grpSp>
            <p:nvGrpSpPr>
              <p:cNvPr id="649" name="Group 52"/>
              <p:cNvGrpSpPr>
                <a:grpSpLocks/>
              </p:cNvGrpSpPr>
              <p:nvPr/>
            </p:nvGrpSpPr>
            <p:grpSpPr bwMode="auto">
              <a:xfrm>
                <a:off x="1447657" y="3505363"/>
                <a:ext cx="989975" cy="1041385"/>
                <a:chOff x="990124" y="4114944"/>
                <a:chExt cx="3245525" cy="2887824"/>
              </a:xfrm>
            </p:grpSpPr>
            <p:grpSp>
              <p:nvGrpSpPr>
                <p:cNvPr id="74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722" y="4947145"/>
                  <a:ext cx="1294849" cy="1166510"/>
                  <a:chOff x="6241657" y="3062051"/>
                  <a:chExt cx="1599519" cy="1440983"/>
                </a:xfrm>
              </p:grpSpPr>
              <p:grpSp>
                <p:nvGrpSpPr>
                  <p:cNvPr id="75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657" y="3062051"/>
                    <a:ext cx="1599519" cy="1440983"/>
                    <a:chOff x="7079857" y="3443051"/>
                    <a:chExt cx="1599519" cy="1440983"/>
                  </a:xfrm>
                </p:grpSpPr>
                <p:sp>
                  <p:nvSpPr>
                    <p:cNvPr id="754" name="Donut 68"/>
                    <p:cNvSpPr/>
                    <p:nvPr/>
                  </p:nvSpPr>
                  <p:spPr bwMode="auto">
                    <a:xfrm>
                      <a:off x="707985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5" name="Rectangle 489"/>
                    <p:cNvSpPr/>
                    <p:nvPr/>
                  </p:nvSpPr>
                  <p:spPr bwMode="auto">
                    <a:xfrm>
                      <a:off x="806657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52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53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45" name="Group 46"/>
                <p:cNvGrpSpPr>
                  <a:grpSpLocks/>
                </p:cNvGrpSpPr>
                <p:nvPr/>
              </p:nvGrpSpPr>
              <p:grpSpPr bwMode="auto">
                <a:xfrm>
                  <a:off x="990124" y="4114944"/>
                  <a:ext cx="3245525" cy="2887824"/>
                  <a:chOff x="6171956" y="3048072"/>
                  <a:chExt cx="1662342" cy="1443912"/>
                </a:xfrm>
              </p:grpSpPr>
              <p:grpSp>
                <p:nvGrpSpPr>
                  <p:cNvPr id="74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56" y="3048072"/>
                    <a:ext cx="1662342" cy="1443912"/>
                    <a:chOff x="7010156" y="3429072"/>
                    <a:chExt cx="1662342" cy="1443912"/>
                  </a:xfrm>
                </p:grpSpPr>
                <p:sp>
                  <p:nvSpPr>
                    <p:cNvPr id="749" name="Donut 63"/>
                    <p:cNvSpPr/>
                    <p:nvPr/>
                  </p:nvSpPr>
                  <p:spPr bwMode="auto">
                    <a:xfrm>
                      <a:off x="701015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0" name="Rectangle 749"/>
                    <p:cNvSpPr/>
                    <p:nvPr/>
                  </p:nvSpPr>
                  <p:spPr bwMode="auto">
                    <a:xfrm>
                      <a:off x="8060963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7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8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0" name="Group 52"/>
              <p:cNvGrpSpPr>
                <a:grpSpLocks/>
              </p:cNvGrpSpPr>
              <p:nvPr/>
            </p:nvGrpSpPr>
            <p:grpSpPr bwMode="auto">
              <a:xfrm>
                <a:off x="2591514" y="3505363"/>
                <a:ext cx="989975" cy="1041385"/>
                <a:chOff x="992935" y="4114944"/>
                <a:chExt cx="3245527" cy="2887824"/>
              </a:xfrm>
            </p:grpSpPr>
            <p:grpSp>
              <p:nvGrpSpPr>
                <p:cNvPr id="73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535" y="4947145"/>
                  <a:ext cx="1294849" cy="1166510"/>
                  <a:chOff x="6238183" y="3062051"/>
                  <a:chExt cx="1599519" cy="1440983"/>
                </a:xfrm>
              </p:grpSpPr>
              <p:grpSp>
                <p:nvGrpSpPr>
                  <p:cNvPr id="73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183" y="3062051"/>
                    <a:ext cx="1599519" cy="1440983"/>
                    <a:chOff x="7076383" y="3443051"/>
                    <a:chExt cx="1599519" cy="1440983"/>
                  </a:xfrm>
                </p:grpSpPr>
                <p:sp>
                  <p:nvSpPr>
                    <p:cNvPr id="742" name="Donut 75"/>
                    <p:cNvSpPr/>
                    <p:nvPr/>
                  </p:nvSpPr>
                  <p:spPr bwMode="auto">
                    <a:xfrm>
                      <a:off x="707638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43" name="Rectangle 477"/>
                    <p:cNvSpPr/>
                    <p:nvPr/>
                  </p:nvSpPr>
                  <p:spPr bwMode="auto">
                    <a:xfrm>
                      <a:off x="806309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0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1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33" name="Group 46"/>
                <p:cNvGrpSpPr>
                  <a:grpSpLocks/>
                </p:cNvGrpSpPr>
                <p:nvPr/>
              </p:nvGrpSpPr>
              <p:grpSpPr bwMode="auto">
                <a:xfrm>
                  <a:off x="992935" y="4114944"/>
                  <a:ext cx="3245527" cy="2887824"/>
                  <a:chOff x="6173396" y="3048072"/>
                  <a:chExt cx="1662343" cy="1443912"/>
                </a:xfrm>
              </p:grpSpPr>
              <p:grpSp>
                <p:nvGrpSpPr>
                  <p:cNvPr id="73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96" y="3048072"/>
                    <a:ext cx="1662343" cy="1443912"/>
                    <a:chOff x="7011596" y="3429072"/>
                    <a:chExt cx="1662343" cy="1443912"/>
                  </a:xfrm>
                </p:grpSpPr>
                <p:sp>
                  <p:nvSpPr>
                    <p:cNvPr id="737" name="Donut 736"/>
                    <p:cNvSpPr/>
                    <p:nvPr/>
                  </p:nvSpPr>
                  <p:spPr bwMode="auto">
                    <a:xfrm>
                      <a:off x="701159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38" name="Rectangle 737"/>
                    <p:cNvSpPr/>
                    <p:nvPr/>
                  </p:nvSpPr>
                  <p:spPr bwMode="auto">
                    <a:xfrm>
                      <a:off x="8062404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35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36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1" name="Group 52"/>
              <p:cNvGrpSpPr>
                <a:grpSpLocks/>
              </p:cNvGrpSpPr>
              <p:nvPr/>
            </p:nvGrpSpPr>
            <p:grpSpPr bwMode="auto">
              <a:xfrm>
                <a:off x="3732806" y="3505363"/>
                <a:ext cx="992544" cy="1041385"/>
                <a:chOff x="987333" y="4114944"/>
                <a:chExt cx="3253938" cy="2887824"/>
              </a:xfrm>
            </p:grpSpPr>
            <p:grpSp>
              <p:nvGrpSpPr>
                <p:cNvPr id="72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342" y="4947145"/>
                  <a:ext cx="1294849" cy="1166510"/>
                  <a:chOff x="6234715" y="3062051"/>
                  <a:chExt cx="1599519" cy="1440983"/>
                </a:xfrm>
              </p:grpSpPr>
              <p:grpSp>
                <p:nvGrpSpPr>
                  <p:cNvPr id="72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715" y="3062051"/>
                    <a:ext cx="1599519" cy="1440983"/>
                    <a:chOff x="7072915" y="3443051"/>
                    <a:chExt cx="1599519" cy="1440983"/>
                  </a:xfrm>
                </p:grpSpPr>
                <p:sp>
                  <p:nvSpPr>
                    <p:cNvPr id="730" name="Donut 464"/>
                    <p:cNvSpPr/>
                    <p:nvPr/>
                  </p:nvSpPr>
                  <p:spPr bwMode="auto">
                    <a:xfrm>
                      <a:off x="7072915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31" name="Rectangle 465"/>
                    <p:cNvSpPr/>
                    <p:nvPr/>
                  </p:nvSpPr>
                  <p:spPr bwMode="auto">
                    <a:xfrm>
                      <a:off x="8059628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28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29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21" name="Group 46"/>
                <p:cNvGrpSpPr>
                  <a:grpSpLocks/>
                </p:cNvGrpSpPr>
                <p:nvPr/>
              </p:nvGrpSpPr>
              <p:grpSpPr bwMode="auto">
                <a:xfrm>
                  <a:off x="987333" y="4114944"/>
                  <a:ext cx="3253938" cy="2887824"/>
                  <a:chOff x="6170526" y="3048072"/>
                  <a:chExt cx="1666651" cy="1443912"/>
                </a:xfrm>
              </p:grpSpPr>
              <p:grpSp>
                <p:nvGrpSpPr>
                  <p:cNvPr id="72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26" y="3048072"/>
                    <a:ext cx="1666651" cy="1443912"/>
                    <a:chOff x="7008726" y="3429072"/>
                    <a:chExt cx="1666651" cy="1443912"/>
                  </a:xfrm>
                </p:grpSpPr>
                <p:sp>
                  <p:nvSpPr>
                    <p:cNvPr id="725" name="Donut 724"/>
                    <p:cNvSpPr/>
                    <p:nvPr/>
                  </p:nvSpPr>
                  <p:spPr bwMode="auto">
                    <a:xfrm>
                      <a:off x="7008726" y="34290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26" name="Rectangle 725"/>
                    <p:cNvSpPr/>
                    <p:nvPr/>
                  </p:nvSpPr>
                  <p:spPr bwMode="auto">
                    <a:xfrm>
                      <a:off x="806384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23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24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2" name="Group 52"/>
              <p:cNvGrpSpPr>
                <a:grpSpLocks/>
              </p:cNvGrpSpPr>
              <p:nvPr/>
            </p:nvGrpSpPr>
            <p:grpSpPr bwMode="auto">
              <a:xfrm>
                <a:off x="7161812" y="3505363"/>
                <a:ext cx="992538" cy="1041385"/>
                <a:chOff x="987360" y="4114944"/>
                <a:chExt cx="3253930" cy="2887824"/>
              </a:xfrm>
            </p:grpSpPr>
            <p:grpSp>
              <p:nvGrpSpPr>
                <p:cNvPr id="70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12" y="4947145"/>
                  <a:ext cx="1294850" cy="1166510"/>
                  <a:chOff x="6182746" y="3062051"/>
                  <a:chExt cx="1599520" cy="1440983"/>
                </a:xfrm>
              </p:grpSpPr>
              <p:grpSp>
                <p:nvGrpSpPr>
                  <p:cNvPr id="71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746" y="3062051"/>
                    <a:ext cx="1599520" cy="1440983"/>
                    <a:chOff x="7020946" y="3443051"/>
                    <a:chExt cx="1599520" cy="1440983"/>
                  </a:xfrm>
                </p:grpSpPr>
                <p:sp>
                  <p:nvSpPr>
                    <p:cNvPr id="718" name="Donut 717"/>
                    <p:cNvSpPr/>
                    <p:nvPr/>
                  </p:nvSpPr>
                  <p:spPr bwMode="auto">
                    <a:xfrm>
                      <a:off x="7020946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19" name="Rectangle 718"/>
                    <p:cNvSpPr/>
                    <p:nvPr/>
                  </p:nvSpPr>
                  <p:spPr bwMode="auto">
                    <a:xfrm>
                      <a:off x="800766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16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17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09" name="Group 46"/>
                <p:cNvGrpSpPr>
                  <a:grpSpLocks/>
                </p:cNvGrpSpPr>
                <p:nvPr/>
              </p:nvGrpSpPr>
              <p:grpSpPr bwMode="auto">
                <a:xfrm>
                  <a:off x="987360" y="4114944"/>
                  <a:ext cx="3253930" cy="2887824"/>
                  <a:chOff x="6170540" y="3048072"/>
                  <a:chExt cx="1666647" cy="1443912"/>
                </a:xfrm>
              </p:grpSpPr>
              <p:grpSp>
                <p:nvGrpSpPr>
                  <p:cNvPr id="71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40" y="3048072"/>
                    <a:ext cx="1666647" cy="1443912"/>
                    <a:chOff x="7008740" y="3429072"/>
                    <a:chExt cx="1666647" cy="1443912"/>
                  </a:xfrm>
                </p:grpSpPr>
                <p:sp>
                  <p:nvSpPr>
                    <p:cNvPr id="713" name="Donut 712"/>
                    <p:cNvSpPr/>
                    <p:nvPr/>
                  </p:nvSpPr>
                  <p:spPr bwMode="auto">
                    <a:xfrm>
                      <a:off x="7008740" y="34290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14" name="Rectangle 713"/>
                    <p:cNvSpPr/>
                    <p:nvPr/>
                  </p:nvSpPr>
                  <p:spPr bwMode="auto">
                    <a:xfrm>
                      <a:off x="806385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11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12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3" name="Group 52"/>
              <p:cNvGrpSpPr>
                <a:grpSpLocks/>
              </p:cNvGrpSpPr>
              <p:nvPr/>
            </p:nvGrpSpPr>
            <p:grpSpPr bwMode="auto">
              <a:xfrm>
                <a:off x="4876661" y="3505363"/>
                <a:ext cx="989977" cy="1041385"/>
                <a:chOff x="990139" y="4114944"/>
                <a:chExt cx="3245525" cy="2887824"/>
              </a:xfrm>
            </p:grpSpPr>
            <p:grpSp>
              <p:nvGrpSpPr>
                <p:cNvPr id="69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148" y="4947145"/>
                  <a:ext cx="1294850" cy="1166510"/>
                  <a:chOff x="6231247" y="3062051"/>
                  <a:chExt cx="1599520" cy="1440983"/>
                </a:xfrm>
              </p:grpSpPr>
              <p:grpSp>
                <p:nvGrpSpPr>
                  <p:cNvPr id="70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247" y="3062051"/>
                    <a:ext cx="1599520" cy="1440983"/>
                    <a:chOff x="7069447" y="3443051"/>
                    <a:chExt cx="1599520" cy="1440983"/>
                  </a:xfrm>
                </p:grpSpPr>
                <p:sp>
                  <p:nvSpPr>
                    <p:cNvPr id="706" name="Donut 440"/>
                    <p:cNvSpPr/>
                    <p:nvPr/>
                  </p:nvSpPr>
                  <p:spPr bwMode="auto">
                    <a:xfrm>
                      <a:off x="706944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7" name="Rectangle 441"/>
                    <p:cNvSpPr/>
                    <p:nvPr/>
                  </p:nvSpPr>
                  <p:spPr bwMode="auto">
                    <a:xfrm>
                      <a:off x="8056161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04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5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97" name="Group 46"/>
                <p:cNvGrpSpPr>
                  <a:grpSpLocks/>
                </p:cNvGrpSpPr>
                <p:nvPr/>
              </p:nvGrpSpPr>
              <p:grpSpPr bwMode="auto">
                <a:xfrm>
                  <a:off x="990139" y="4114944"/>
                  <a:ext cx="3245525" cy="2887824"/>
                  <a:chOff x="6171964" y="3048072"/>
                  <a:chExt cx="1662342" cy="1443912"/>
                </a:xfrm>
              </p:grpSpPr>
              <p:grpSp>
                <p:nvGrpSpPr>
                  <p:cNvPr id="69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64" y="3048072"/>
                    <a:ext cx="1662342" cy="1443912"/>
                    <a:chOff x="7010164" y="3429072"/>
                    <a:chExt cx="1662342" cy="1443912"/>
                  </a:xfrm>
                </p:grpSpPr>
                <p:sp>
                  <p:nvSpPr>
                    <p:cNvPr id="701" name="Donut 435"/>
                    <p:cNvSpPr/>
                    <p:nvPr/>
                  </p:nvSpPr>
                  <p:spPr bwMode="auto">
                    <a:xfrm>
                      <a:off x="701016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2" name="Rectangle 701"/>
                    <p:cNvSpPr/>
                    <p:nvPr/>
                  </p:nvSpPr>
                  <p:spPr bwMode="auto">
                    <a:xfrm>
                      <a:off x="8060971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9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0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4" name="Group 52"/>
              <p:cNvGrpSpPr>
                <a:grpSpLocks/>
              </p:cNvGrpSpPr>
              <p:nvPr/>
            </p:nvGrpSpPr>
            <p:grpSpPr bwMode="auto">
              <a:xfrm>
                <a:off x="6020519" y="3505363"/>
                <a:ext cx="989975" cy="1041385"/>
                <a:chOff x="992951" y="4114944"/>
                <a:chExt cx="3245527" cy="2887824"/>
              </a:xfrm>
            </p:grpSpPr>
            <p:grpSp>
              <p:nvGrpSpPr>
                <p:cNvPr id="68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962" y="4947145"/>
                  <a:ext cx="1294849" cy="1166510"/>
                  <a:chOff x="6227773" y="3062051"/>
                  <a:chExt cx="1599519" cy="1440983"/>
                </a:xfrm>
              </p:grpSpPr>
              <p:grpSp>
                <p:nvGrpSpPr>
                  <p:cNvPr id="69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773" y="3062051"/>
                    <a:ext cx="1599519" cy="1440983"/>
                    <a:chOff x="7065973" y="3443051"/>
                    <a:chExt cx="1599519" cy="1440983"/>
                  </a:xfrm>
                </p:grpSpPr>
                <p:sp>
                  <p:nvSpPr>
                    <p:cNvPr id="694" name="Donut 428"/>
                    <p:cNvSpPr/>
                    <p:nvPr/>
                  </p:nvSpPr>
                  <p:spPr bwMode="auto">
                    <a:xfrm>
                      <a:off x="706597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5" name="Rectangle 429"/>
                    <p:cNvSpPr/>
                    <p:nvPr/>
                  </p:nvSpPr>
                  <p:spPr bwMode="auto">
                    <a:xfrm>
                      <a:off x="805268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2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3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85" name="Group 46"/>
                <p:cNvGrpSpPr>
                  <a:grpSpLocks/>
                </p:cNvGrpSpPr>
                <p:nvPr/>
              </p:nvGrpSpPr>
              <p:grpSpPr bwMode="auto">
                <a:xfrm>
                  <a:off x="992951" y="4114944"/>
                  <a:ext cx="3245527" cy="2887824"/>
                  <a:chOff x="6173404" y="3048072"/>
                  <a:chExt cx="1662343" cy="1443912"/>
                </a:xfrm>
              </p:grpSpPr>
              <p:grpSp>
                <p:nvGrpSpPr>
                  <p:cNvPr id="68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04" y="3048072"/>
                    <a:ext cx="1662343" cy="1443912"/>
                    <a:chOff x="7011604" y="3429072"/>
                    <a:chExt cx="1662343" cy="1443912"/>
                  </a:xfrm>
                </p:grpSpPr>
                <p:sp>
                  <p:nvSpPr>
                    <p:cNvPr id="689" name="Donut 423"/>
                    <p:cNvSpPr/>
                    <p:nvPr/>
                  </p:nvSpPr>
                  <p:spPr bwMode="auto">
                    <a:xfrm>
                      <a:off x="701160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0" name="Rectangle 689"/>
                    <p:cNvSpPr/>
                    <p:nvPr/>
                  </p:nvSpPr>
                  <p:spPr bwMode="auto">
                    <a:xfrm>
                      <a:off x="806241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87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88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5" name="Group 71"/>
              <p:cNvGrpSpPr>
                <a:grpSpLocks/>
              </p:cNvGrpSpPr>
              <p:nvPr/>
            </p:nvGrpSpPr>
            <p:grpSpPr bwMode="auto">
              <a:xfrm>
                <a:off x="380746" y="3505313"/>
                <a:ext cx="989976" cy="1054554"/>
                <a:chOff x="5638100" y="1828800"/>
                <a:chExt cx="2647655" cy="2385646"/>
              </a:xfrm>
            </p:grpSpPr>
            <p:grpSp>
              <p:nvGrpSpPr>
                <p:cNvPr id="670" name="Group 52"/>
                <p:cNvGrpSpPr>
                  <a:grpSpLocks/>
                </p:cNvGrpSpPr>
                <p:nvPr/>
              </p:nvGrpSpPr>
              <p:grpSpPr bwMode="auto">
                <a:xfrm>
                  <a:off x="5638100" y="1828910"/>
                  <a:ext cx="2647655" cy="2332641"/>
                  <a:chOff x="989742" y="4114934"/>
                  <a:chExt cx="3245513" cy="2859366"/>
                </a:xfrm>
              </p:grpSpPr>
              <p:grpSp>
                <p:nvGrpSpPr>
                  <p:cNvPr id="67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342" y="4932908"/>
                    <a:ext cx="1294844" cy="1138058"/>
                    <a:chOff x="6242134" y="3114782"/>
                    <a:chExt cx="1599513" cy="1405835"/>
                  </a:xfrm>
                </p:grpSpPr>
                <p:grpSp>
                  <p:nvGrpSpPr>
                    <p:cNvPr id="67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134" y="3114782"/>
                      <a:ext cx="1599513" cy="1405835"/>
                      <a:chOff x="7080334" y="3495782"/>
                      <a:chExt cx="1599513" cy="1405835"/>
                    </a:xfrm>
                  </p:grpSpPr>
                  <p:sp>
                    <p:nvSpPr>
                      <p:cNvPr id="682" name="Donut 416"/>
                      <p:cNvSpPr/>
                      <p:nvPr/>
                    </p:nvSpPr>
                    <p:spPr bwMode="auto">
                      <a:xfrm>
                        <a:off x="7080334" y="3495782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83" name="Rectangle 417"/>
                      <p:cNvSpPr/>
                      <p:nvPr/>
                    </p:nvSpPr>
                    <p:spPr bwMode="auto">
                      <a:xfrm>
                        <a:off x="8067043" y="4242629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8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81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67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742" y="4114934"/>
                    <a:ext cx="3245513" cy="2859366"/>
                    <a:chOff x="6171761" y="3048067"/>
                    <a:chExt cx="1662336" cy="1429683"/>
                  </a:xfrm>
                </p:grpSpPr>
                <p:grpSp>
                  <p:nvGrpSpPr>
                    <p:cNvPr id="67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61" y="3048067"/>
                      <a:ext cx="1662336" cy="1429683"/>
                      <a:chOff x="7009961" y="3429067"/>
                      <a:chExt cx="1662336" cy="1429683"/>
                    </a:xfrm>
                  </p:grpSpPr>
                  <p:sp>
                    <p:nvSpPr>
                      <p:cNvPr id="677" name="Donut 411"/>
                      <p:cNvSpPr/>
                      <p:nvPr/>
                    </p:nvSpPr>
                    <p:spPr bwMode="auto">
                      <a:xfrm>
                        <a:off x="7009961" y="34290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78" name="Rectangle 677"/>
                      <p:cNvSpPr/>
                      <p:nvPr/>
                    </p:nvSpPr>
                    <p:spPr bwMode="auto">
                      <a:xfrm>
                        <a:off x="8060764" y="41901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7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7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67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656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7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8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9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3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4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5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9" name="Group 138"/>
            <p:cNvGrpSpPr>
              <a:grpSpLocks/>
            </p:cNvGrpSpPr>
            <p:nvPr/>
          </p:nvGrpSpPr>
          <p:grpSpPr bwMode="auto">
            <a:xfrm>
              <a:off x="1371601" y="1531254"/>
              <a:ext cx="5047339" cy="652888"/>
              <a:chOff x="152400" y="3505200"/>
              <a:chExt cx="8153400" cy="1054667"/>
            </a:xfrm>
          </p:grpSpPr>
          <p:grpSp>
            <p:nvGrpSpPr>
              <p:cNvPr id="542" name="Group 52"/>
              <p:cNvGrpSpPr>
                <a:grpSpLocks/>
              </p:cNvGrpSpPr>
              <p:nvPr/>
            </p:nvGrpSpPr>
            <p:grpSpPr bwMode="auto">
              <a:xfrm>
                <a:off x="1447683" y="3505415"/>
                <a:ext cx="989976" cy="1041385"/>
                <a:chOff x="990208" y="4115090"/>
                <a:chExt cx="3245527" cy="2887824"/>
              </a:xfrm>
            </p:grpSpPr>
            <p:grpSp>
              <p:nvGrpSpPr>
                <p:cNvPr id="63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07" y="4947294"/>
                  <a:ext cx="1294849" cy="1166510"/>
                  <a:chOff x="6241552" y="3061868"/>
                  <a:chExt cx="1599519" cy="1440983"/>
                </a:xfrm>
              </p:grpSpPr>
              <p:grpSp>
                <p:nvGrpSpPr>
                  <p:cNvPr id="64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552" y="3061868"/>
                    <a:ext cx="1599519" cy="1440983"/>
                    <a:chOff x="7079752" y="3442868"/>
                    <a:chExt cx="1599519" cy="1440983"/>
                  </a:xfrm>
                </p:grpSpPr>
                <p:sp>
                  <p:nvSpPr>
                    <p:cNvPr id="647" name="Donut 68"/>
                    <p:cNvSpPr/>
                    <p:nvPr/>
                  </p:nvSpPr>
                  <p:spPr bwMode="auto">
                    <a:xfrm>
                      <a:off x="707975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8" name="Rectangle 647"/>
                    <p:cNvSpPr/>
                    <p:nvPr/>
                  </p:nvSpPr>
                  <p:spPr bwMode="auto">
                    <a:xfrm>
                      <a:off x="806646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5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6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38" name="Group 46"/>
                <p:cNvGrpSpPr>
                  <a:grpSpLocks/>
                </p:cNvGrpSpPr>
                <p:nvPr/>
              </p:nvGrpSpPr>
              <p:grpSpPr bwMode="auto">
                <a:xfrm>
                  <a:off x="990208" y="4115090"/>
                  <a:ext cx="3245527" cy="2887824"/>
                  <a:chOff x="6171999" y="3048145"/>
                  <a:chExt cx="1662343" cy="1443912"/>
                </a:xfrm>
              </p:grpSpPr>
              <p:grpSp>
                <p:nvGrpSpPr>
                  <p:cNvPr id="63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99" y="3048145"/>
                    <a:ext cx="1662343" cy="1443912"/>
                    <a:chOff x="7010199" y="3429145"/>
                    <a:chExt cx="1662343" cy="1443912"/>
                  </a:xfrm>
                </p:grpSpPr>
                <p:sp>
                  <p:nvSpPr>
                    <p:cNvPr id="642" name="Donut 63"/>
                    <p:cNvSpPr/>
                    <p:nvPr/>
                  </p:nvSpPr>
                  <p:spPr bwMode="auto">
                    <a:xfrm>
                      <a:off x="7010199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3" name="Rectangle 642"/>
                    <p:cNvSpPr/>
                    <p:nvPr/>
                  </p:nvSpPr>
                  <p:spPr bwMode="auto">
                    <a:xfrm>
                      <a:off x="806100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0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1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3" name="Group 52"/>
              <p:cNvGrpSpPr>
                <a:grpSpLocks/>
              </p:cNvGrpSpPr>
              <p:nvPr/>
            </p:nvGrpSpPr>
            <p:grpSpPr bwMode="auto">
              <a:xfrm>
                <a:off x="2591541" y="3505415"/>
                <a:ext cx="989975" cy="1041385"/>
                <a:chOff x="993021" y="4115090"/>
                <a:chExt cx="3245525" cy="2887824"/>
              </a:xfrm>
            </p:grpSpPr>
            <p:grpSp>
              <p:nvGrpSpPr>
                <p:cNvPr id="62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620" y="4947294"/>
                  <a:ext cx="1294849" cy="1166510"/>
                  <a:chOff x="6238078" y="3061868"/>
                  <a:chExt cx="1599519" cy="1440983"/>
                </a:xfrm>
              </p:grpSpPr>
              <p:grpSp>
                <p:nvGrpSpPr>
                  <p:cNvPr id="63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078" y="3061868"/>
                    <a:ext cx="1599519" cy="1440983"/>
                    <a:chOff x="7076278" y="3442868"/>
                    <a:chExt cx="1599519" cy="1440983"/>
                  </a:xfrm>
                </p:grpSpPr>
                <p:sp>
                  <p:nvSpPr>
                    <p:cNvPr id="635" name="Donut 75"/>
                    <p:cNvSpPr/>
                    <p:nvPr/>
                  </p:nvSpPr>
                  <p:spPr bwMode="auto">
                    <a:xfrm>
                      <a:off x="707627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6" name="Rectangle 635"/>
                    <p:cNvSpPr/>
                    <p:nvPr/>
                  </p:nvSpPr>
                  <p:spPr bwMode="auto">
                    <a:xfrm>
                      <a:off x="8062991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33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34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26" name="Group 46"/>
                <p:cNvGrpSpPr>
                  <a:grpSpLocks/>
                </p:cNvGrpSpPr>
                <p:nvPr/>
              </p:nvGrpSpPr>
              <p:grpSpPr bwMode="auto">
                <a:xfrm>
                  <a:off x="993021" y="4115090"/>
                  <a:ext cx="3245525" cy="2887824"/>
                  <a:chOff x="6173440" y="3048145"/>
                  <a:chExt cx="1662342" cy="1443912"/>
                </a:xfrm>
              </p:grpSpPr>
              <p:grpSp>
                <p:nvGrpSpPr>
                  <p:cNvPr id="62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0" y="3048145"/>
                    <a:ext cx="1662342" cy="1443912"/>
                    <a:chOff x="7011640" y="3429145"/>
                    <a:chExt cx="1662342" cy="1443912"/>
                  </a:xfrm>
                </p:grpSpPr>
                <p:sp>
                  <p:nvSpPr>
                    <p:cNvPr id="630" name="Donut 629"/>
                    <p:cNvSpPr/>
                    <p:nvPr/>
                  </p:nvSpPr>
                  <p:spPr bwMode="auto">
                    <a:xfrm>
                      <a:off x="7011640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1" name="Rectangle 630"/>
                    <p:cNvSpPr/>
                    <p:nvPr/>
                  </p:nvSpPr>
                  <p:spPr bwMode="auto">
                    <a:xfrm>
                      <a:off x="806244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28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29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4" name="Group 52"/>
              <p:cNvGrpSpPr>
                <a:grpSpLocks/>
              </p:cNvGrpSpPr>
              <p:nvPr/>
            </p:nvGrpSpPr>
            <p:grpSpPr bwMode="auto">
              <a:xfrm>
                <a:off x="3732833" y="3505415"/>
                <a:ext cx="992543" cy="1041385"/>
                <a:chOff x="987419" y="4115090"/>
                <a:chExt cx="3253936" cy="2887824"/>
              </a:xfrm>
            </p:grpSpPr>
            <p:grpSp>
              <p:nvGrpSpPr>
                <p:cNvPr id="61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426" y="4947294"/>
                  <a:ext cx="1294850" cy="1166510"/>
                  <a:chOff x="6234610" y="3061868"/>
                  <a:chExt cx="1599520" cy="1440983"/>
                </a:xfrm>
              </p:grpSpPr>
              <p:grpSp>
                <p:nvGrpSpPr>
                  <p:cNvPr id="62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610" y="3061868"/>
                    <a:ext cx="1599520" cy="1440983"/>
                    <a:chOff x="7072810" y="3442868"/>
                    <a:chExt cx="1599520" cy="1440983"/>
                  </a:xfrm>
                </p:grpSpPr>
                <p:sp>
                  <p:nvSpPr>
                    <p:cNvPr id="623" name="Donut 622"/>
                    <p:cNvSpPr/>
                    <p:nvPr/>
                  </p:nvSpPr>
                  <p:spPr bwMode="auto">
                    <a:xfrm>
                      <a:off x="7072810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24" name="Rectangle 623"/>
                    <p:cNvSpPr/>
                    <p:nvPr/>
                  </p:nvSpPr>
                  <p:spPr bwMode="auto">
                    <a:xfrm>
                      <a:off x="8059524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21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22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14" name="Group 46"/>
                <p:cNvGrpSpPr>
                  <a:grpSpLocks/>
                </p:cNvGrpSpPr>
                <p:nvPr/>
              </p:nvGrpSpPr>
              <p:grpSpPr bwMode="auto">
                <a:xfrm>
                  <a:off x="987419" y="4115090"/>
                  <a:ext cx="3253936" cy="2887824"/>
                  <a:chOff x="6170570" y="3048145"/>
                  <a:chExt cx="1666650" cy="1443912"/>
                </a:xfrm>
              </p:grpSpPr>
              <p:grpSp>
                <p:nvGrpSpPr>
                  <p:cNvPr id="61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70" y="3048145"/>
                    <a:ext cx="1666650" cy="1443912"/>
                    <a:chOff x="7008770" y="3429145"/>
                    <a:chExt cx="1666650" cy="1443912"/>
                  </a:xfrm>
                </p:grpSpPr>
                <p:sp>
                  <p:nvSpPr>
                    <p:cNvPr id="618" name="Donut 617"/>
                    <p:cNvSpPr/>
                    <p:nvPr/>
                  </p:nvSpPr>
                  <p:spPr bwMode="auto">
                    <a:xfrm>
                      <a:off x="7008770" y="3429145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19" name="Rectangle 618"/>
                    <p:cNvSpPr/>
                    <p:nvPr/>
                  </p:nvSpPr>
                  <p:spPr bwMode="auto">
                    <a:xfrm>
                      <a:off x="806388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16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17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5" name="Group 52"/>
              <p:cNvGrpSpPr>
                <a:grpSpLocks/>
              </p:cNvGrpSpPr>
              <p:nvPr/>
            </p:nvGrpSpPr>
            <p:grpSpPr bwMode="auto">
              <a:xfrm>
                <a:off x="7161837" y="3505415"/>
                <a:ext cx="992540" cy="1041385"/>
                <a:chOff x="987444" y="4115090"/>
                <a:chExt cx="3253932" cy="2887824"/>
              </a:xfrm>
            </p:grpSpPr>
            <p:grpSp>
              <p:nvGrpSpPr>
                <p:cNvPr id="60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97" y="4947294"/>
                  <a:ext cx="1294849" cy="1166510"/>
                  <a:chOff x="6182642" y="3061868"/>
                  <a:chExt cx="1599519" cy="1440983"/>
                </a:xfrm>
              </p:grpSpPr>
              <p:grpSp>
                <p:nvGrpSpPr>
                  <p:cNvPr id="60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642" y="3061868"/>
                    <a:ext cx="1599519" cy="1440983"/>
                    <a:chOff x="7020842" y="3442868"/>
                    <a:chExt cx="1599519" cy="1440983"/>
                  </a:xfrm>
                </p:grpSpPr>
                <p:sp>
                  <p:nvSpPr>
                    <p:cNvPr id="611" name="Donut 610"/>
                    <p:cNvSpPr/>
                    <p:nvPr/>
                  </p:nvSpPr>
                  <p:spPr bwMode="auto">
                    <a:xfrm>
                      <a:off x="702084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12" name="Rectangle 611"/>
                    <p:cNvSpPr/>
                    <p:nvPr/>
                  </p:nvSpPr>
                  <p:spPr bwMode="auto">
                    <a:xfrm>
                      <a:off x="800755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09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10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02" name="Group 46"/>
                <p:cNvGrpSpPr>
                  <a:grpSpLocks/>
                </p:cNvGrpSpPr>
                <p:nvPr/>
              </p:nvGrpSpPr>
              <p:grpSpPr bwMode="auto">
                <a:xfrm>
                  <a:off x="987444" y="4115090"/>
                  <a:ext cx="3253932" cy="2887824"/>
                  <a:chOff x="6170583" y="3048145"/>
                  <a:chExt cx="1666648" cy="1443912"/>
                </a:xfrm>
              </p:grpSpPr>
              <p:grpSp>
                <p:nvGrpSpPr>
                  <p:cNvPr id="60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83" y="3048145"/>
                    <a:ext cx="1666648" cy="1443912"/>
                    <a:chOff x="7008783" y="3429145"/>
                    <a:chExt cx="1666648" cy="1443912"/>
                  </a:xfrm>
                </p:grpSpPr>
                <p:sp>
                  <p:nvSpPr>
                    <p:cNvPr id="606" name="Donut 605"/>
                    <p:cNvSpPr/>
                    <p:nvPr/>
                  </p:nvSpPr>
                  <p:spPr bwMode="auto">
                    <a:xfrm>
                      <a:off x="7008783" y="3429145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8063896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04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05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6" name="Group 52"/>
              <p:cNvGrpSpPr>
                <a:grpSpLocks/>
              </p:cNvGrpSpPr>
              <p:nvPr/>
            </p:nvGrpSpPr>
            <p:grpSpPr bwMode="auto">
              <a:xfrm>
                <a:off x="4876687" y="3505415"/>
                <a:ext cx="989976" cy="1041385"/>
                <a:chOff x="990224" y="4115090"/>
                <a:chExt cx="3245527" cy="2887824"/>
              </a:xfrm>
            </p:grpSpPr>
            <p:grpSp>
              <p:nvGrpSpPr>
                <p:cNvPr id="58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234" y="4947294"/>
                  <a:ext cx="1294849" cy="1166510"/>
                  <a:chOff x="6231143" y="3061868"/>
                  <a:chExt cx="1599519" cy="1440983"/>
                </a:xfrm>
              </p:grpSpPr>
              <p:grpSp>
                <p:nvGrpSpPr>
                  <p:cNvPr id="59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143" y="3061868"/>
                    <a:ext cx="1599519" cy="1440983"/>
                    <a:chOff x="7069343" y="3442868"/>
                    <a:chExt cx="1599519" cy="1440983"/>
                  </a:xfrm>
                </p:grpSpPr>
                <p:sp>
                  <p:nvSpPr>
                    <p:cNvPr id="599" name="Donut 598"/>
                    <p:cNvSpPr/>
                    <p:nvPr/>
                  </p:nvSpPr>
                  <p:spPr bwMode="auto">
                    <a:xfrm>
                      <a:off x="7069343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00" name="Rectangle 599"/>
                    <p:cNvSpPr/>
                    <p:nvPr/>
                  </p:nvSpPr>
                  <p:spPr bwMode="auto">
                    <a:xfrm>
                      <a:off x="8056056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7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8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90" name="Group 46"/>
                <p:cNvGrpSpPr>
                  <a:grpSpLocks/>
                </p:cNvGrpSpPr>
                <p:nvPr/>
              </p:nvGrpSpPr>
              <p:grpSpPr bwMode="auto">
                <a:xfrm>
                  <a:off x="990224" y="4115090"/>
                  <a:ext cx="3245527" cy="2887824"/>
                  <a:chOff x="6172007" y="3048145"/>
                  <a:chExt cx="1662343" cy="1443912"/>
                </a:xfrm>
              </p:grpSpPr>
              <p:grpSp>
                <p:nvGrpSpPr>
                  <p:cNvPr id="59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07" y="3048145"/>
                    <a:ext cx="1662343" cy="1443912"/>
                    <a:chOff x="7010207" y="3429145"/>
                    <a:chExt cx="1662343" cy="1443912"/>
                  </a:xfrm>
                </p:grpSpPr>
                <p:sp>
                  <p:nvSpPr>
                    <p:cNvPr id="594" name="Donut 593"/>
                    <p:cNvSpPr/>
                    <p:nvPr/>
                  </p:nvSpPr>
                  <p:spPr bwMode="auto">
                    <a:xfrm>
                      <a:off x="7010207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5" name="Rectangle 594"/>
                    <p:cNvSpPr/>
                    <p:nvPr/>
                  </p:nvSpPr>
                  <p:spPr bwMode="auto">
                    <a:xfrm>
                      <a:off x="806101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2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3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7" name="Group 52"/>
              <p:cNvGrpSpPr>
                <a:grpSpLocks/>
              </p:cNvGrpSpPr>
              <p:nvPr/>
            </p:nvGrpSpPr>
            <p:grpSpPr bwMode="auto">
              <a:xfrm>
                <a:off x="6215462" y="3805519"/>
                <a:ext cx="795060" cy="420658"/>
                <a:chOff x="1632046" y="4947294"/>
                <a:chExt cx="2606511" cy="1166510"/>
              </a:xfrm>
            </p:grpSpPr>
            <p:grpSp>
              <p:nvGrpSpPr>
                <p:cNvPr id="57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046" y="4947294"/>
                  <a:ext cx="1294850" cy="1166510"/>
                  <a:chOff x="6227668" y="3061868"/>
                  <a:chExt cx="1599520" cy="1440983"/>
                </a:xfrm>
              </p:grpSpPr>
              <p:grpSp>
                <p:nvGrpSpPr>
                  <p:cNvPr id="58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668" y="3061868"/>
                    <a:ext cx="1599520" cy="1440983"/>
                    <a:chOff x="7065868" y="3442868"/>
                    <a:chExt cx="1599520" cy="1440983"/>
                  </a:xfrm>
                </p:grpSpPr>
                <p:sp>
                  <p:nvSpPr>
                    <p:cNvPr id="587" name="Donut 586"/>
                    <p:cNvSpPr/>
                    <p:nvPr/>
                  </p:nvSpPr>
                  <p:spPr bwMode="auto">
                    <a:xfrm>
                      <a:off x="706586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8" name="Rectangle 587"/>
                    <p:cNvSpPr/>
                    <p:nvPr/>
                  </p:nvSpPr>
                  <p:spPr bwMode="auto">
                    <a:xfrm>
                      <a:off x="8052582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5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6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78" name="Group 46"/>
                <p:cNvGrpSpPr>
                  <a:grpSpLocks/>
                </p:cNvGrpSpPr>
                <p:nvPr/>
              </p:nvGrpSpPr>
              <p:grpSpPr bwMode="auto">
                <a:xfrm>
                  <a:off x="3044608" y="5637244"/>
                  <a:ext cx="1193949" cy="153956"/>
                  <a:chOff x="7224255" y="3809222"/>
                  <a:chExt cx="611535" cy="76978"/>
                </a:xfrm>
              </p:grpSpPr>
              <p:sp>
                <p:nvSpPr>
                  <p:cNvPr id="583" name="Rectangle 582"/>
                  <p:cNvSpPr/>
                  <p:nvPr/>
                </p:nvSpPr>
                <p:spPr bwMode="auto">
                  <a:xfrm>
                    <a:off x="7224255" y="3809222"/>
                    <a:ext cx="611535" cy="74681"/>
                  </a:xfrm>
                  <a:prstGeom prst="rect">
                    <a:avLst/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lIns="92075" tIns="46038" rIns="92075" bIns="46038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cxnSp>
                <p:nvCxnSpPr>
                  <p:cNvPr id="580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1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8" name="Group 71"/>
              <p:cNvGrpSpPr>
                <a:grpSpLocks/>
              </p:cNvGrpSpPr>
              <p:nvPr/>
            </p:nvGrpSpPr>
            <p:grpSpPr bwMode="auto">
              <a:xfrm>
                <a:off x="380771" y="3505313"/>
                <a:ext cx="989976" cy="1054554"/>
                <a:chOff x="5638169" y="1828800"/>
                <a:chExt cx="2647657" cy="2385646"/>
              </a:xfrm>
            </p:grpSpPr>
            <p:grpSp>
              <p:nvGrpSpPr>
                <p:cNvPr id="563" name="Group 52"/>
                <p:cNvGrpSpPr>
                  <a:grpSpLocks/>
                </p:cNvGrpSpPr>
                <p:nvPr/>
              </p:nvGrpSpPr>
              <p:grpSpPr bwMode="auto">
                <a:xfrm>
                  <a:off x="5638169" y="1829030"/>
                  <a:ext cx="2647657" cy="2332641"/>
                  <a:chOff x="989826" y="4115082"/>
                  <a:chExt cx="3245515" cy="2859366"/>
                </a:xfrm>
              </p:grpSpPr>
              <p:grpSp>
                <p:nvGrpSpPr>
                  <p:cNvPr id="565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426" y="4933056"/>
                    <a:ext cx="1294844" cy="1138058"/>
                    <a:chOff x="6242030" y="3114599"/>
                    <a:chExt cx="1599513" cy="1405835"/>
                  </a:xfrm>
                </p:grpSpPr>
                <p:grpSp>
                  <p:nvGrpSpPr>
                    <p:cNvPr id="57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030" y="3114599"/>
                      <a:ext cx="1599513" cy="1405835"/>
                      <a:chOff x="7080230" y="3495599"/>
                      <a:chExt cx="1599513" cy="1405835"/>
                    </a:xfrm>
                  </p:grpSpPr>
                  <p:sp>
                    <p:nvSpPr>
                      <p:cNvPr id="575" name="Donut 574"/>
                      <p:cNvSpPr/>
                      <p:nvPr/>
                    </p:nvSpPr>
                    <p:spPr bwMode="auto">
                      <a:xfrm>
                        <a:off x="7080230" y="349559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76" name="Rectangle 575"/>
                      <p:cNvSpPr/>
                      <p:nvPr/>
                    </p:nvSpPr>
                    <p:spPr bwMode="auto">
                      <a:xfrm>
                        <a:off x="8066939" y="4242446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73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7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56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826" y="4115082"/>
                    <a:ext cx="3245515" cy="2859366"/>
                    <a:chOff x="6171804" y="3048141"/>
                    <a:chExt cx="1662337" cy="1429683"/>
                  </a:xfrm>
                </p:grpSpPr>
                <p:grpSp>
                  <p:nvGrpSpPr>
                    <p:cNvPr id="56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04" y="3048141"/>
                      <a:ext cx="1662337" cy="1429683"/>
                      <a:chOff x="7010004" y="3429141"/>
                      <a:chExt cx="1662337" cy="1429683"/>
                    </a:xfrm>
                  </p:grpSpPr>
                  <p:sp>
                    <p:nvSpPr>
                      <p:cNvPr id="570" name="Donut 569"/>
                      <p:cNvSpPr/>
                      <p:nvPr/>
                    </p:nvSpPr>
                    <p:spPr bwMode="auto">
                      <a:xfrm>
                        <a:off x="7010004" y="34291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71" name="Rectangle 570"/>
                      <p:cNvSpPr/>
                      <p:nvPr/>
                    </p:nvSpPr>
                    <p:spPr bwMode="auto">
                      <a:xfrm>
                        <a:off x="8060808" y="41902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68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69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564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49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0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1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2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3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4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5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6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7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8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9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0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1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2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0" name="Group 138"/>
            <p:cNvGrpSpPr>
              <a:grpSpLocks/>
            </p:cNvGrpSpPr>
            <p:nvPr/>
          </p:nvGrpSpPr>
          <p:grpSpPr bwMode="auto">
            <a:xfrm>
              <a:off x="1524001" y="1683653"/>
              <a:ext cx="5047343" cy="652888"/>
              <a:chOff x="152400" y="3505200"/>
              <a:chExt cx="8153400" cy="1054667"/>
            </a:xfrm>
          </p:grpSpPr>
          <p:grpSp>
            <p:nvGrpSpPr>
              <p:cNvPr id="435" name="Group 52"/>
              <p:cNvGrpSpPr>
                <a:grpSpLocks/>
              </p:cNvGrpSpPr>
              <p:nvPr/>
            </p:nvGrpSpPr>
            <p:grpSpPr bwMode="auto">
              <a:xfrm>
                <a:off x="1447710" y="3505471"/>
                <a:ext cx="989976" cy="1041385"/>
                <a:chOff x="990298" y="4115244"/>
                <a:chExt cx="3245527" cy="2887824"/>
              </a:xfrm>
            </p:grpSpPr>
            <p:grpSp>
              <p:nvGrpSpPr>
                <p:cNvPr id="53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97" y="4947446"/>
                  <a:ext cx="1294849" cy="1166510"/>
                  <a:chOff x="6241441" y="3061680"/>
                  <a:chExt cx="1599519" cy="1440983"/>
                </a:xfrm>
              </p:grpSpPr>
              <p:grpSp>
                <p:nvGrpSpPr>
                  <p:cNvPr id="53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441" y="3061680"/>
                    <a:ext cx="1599519" cy="1440983"/>
                    <a:chOff x="7079641" y="3442680"/>
                    <a:chExt cx="1599519" cy="1440983"/>
                  </a:xfrm>
                </p:grpSpPr>
                <p:sp>
                  <p:nvSpPr>
                    <p:cNvPr id="540" name="Donut 68"/>
                    <p:cNvSpPr/>
                    <p:nvPr/>
                  </p:nvSpPr>
                  <p:spPr bwMode="auto">
                    <a:xfrm>
                      <a:off x="707964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1" name="Rectangle 540"/>
                    <p:cNvSpPr/>
                    <p:nvPr/>
                  </p:nvSpPr>
                  <p:spPr bwMode="auto">
                    <a:xfrm>
                      <a:off x="806635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8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9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31" name="Group 46"/>
                <p:cNvGrpSpPr>
                  <a:grpSpLocks/>
                </p:cNvGrpSpPr>
                <p:nvPr/>
              </p:nvGrpSpPr>
              <p:grpSpPr bwMode="auto">
                <a:xfrm>
                  <a:off x="990298" y="4115244"/>
                  <a:ext cx="3245527" cy="2887824"/>
                  <a:chOff x="6172045" y="3048222"/>
                  <a:chExt cx="1662343" cy="1443912"/>
                </a:xfrm>
              </p:grpSpPr>
              <p:grpSp>
                <p:nvGrpSpPr>
                  <p:cNvPr id="53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45" y="3048222"/>
                    <a:ext cx="1662343" cy="1443912"/>
                    <a:chOff x="7010245" y="3429222"/>
                    <a:chExt cx="1662343" cy="1443912"/>
                  </a:xfrm>
                </p:grpSpPr>
                <p:sp>
                  <p:nvSpPr>
                    <p:cNvPr id="535" name="Donut 63"/>
                    <p:cNvSpPr/>
                    <p:nvPr/>
                  </p:nvSpPr>
                  <p:spPr bwMode="auto">
                    <a:xfrm>
                      <a:off x="7010245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36" name="Rectangle 535"/>
                    <p:cNvSpPr/>
                    <p:nvPr/>
                  </p:nvSpPr>
                  <p:spPr bwMode="auto">
                    <a:xfrm>
                      <a:off x="806105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4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6" name="Group 52"/>
              <p:cNvGrpSpPr>
                <a:grpSpLocks/>
              </p:cNvGrpSpPr>
              <p:nvPr/>
            </p:nvGrpSpPr>
            <p:grpSpPr bwMode="auto">
              <a:xfrm>
                <a:off x="2591568" y="3505471"/>
                <a:ext cx="989975" cy="1041385"/>
                <a:chOff x="993111" y="4115244"/>
                <a:chExt cx="3245525" cy="2887824"/>
              </a:xfrm>
            </p:grpSpPr>
            <p:grpSp>
              <p:nvGrpSpPr>
                <p:cNvPr id="51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714" y="4947446"/>
                  <a:ext cx="1303259" cy="1166510"/>
                  <a:chOff x="6227577" y="3061680"/>
                  <a:chExt cx="1609909" cy="1440983"/>
                </a:xfrm>
              </p:grpSpPr>
              <p:grpSp>
                <p:nvGrpSpPr>
                  <p:cNvPr id="52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77" y="3061680"/>
                    <a:ext cx="1609909" cy="1440983"/>
                    <a:chOff x="7065777" y="3442680"/>
                    <a:chExt cx="1609909" cy="1440983"/>
                  </a:xfrm>
                </p:grpSpPr>
                <p:sp>
                  <p:nvSpPr>
                    <p:cNvPr id="528" name="Donut 75"/>
                    <p:cNvSpPr/>
                    <p:nvPr/>
                  </p:nvSpPr>
                  <p:spPr bwMode="auto">
                    <a:xfrm>
                      <a:off x="7065777" y="3442680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29" name="Rectangle 528"/>
                    <p:cNvSpPr/>
                    <p:nvPr/>
                  </p:nvSpPr>
                  <p:spPr bwMode="auto">
                    <a:xfrm>
                      <a:off x="8062880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26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27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19" name="Group 46"/>
                <p:cNvGrpSpPr>
                  <a:grpSpLocks/>
                </p:cNvGrpSpPr>
                <p:nvPr/>
              </p:nvGrpSpPr>
              <p:grpSpPr bwMode="auto">
                <a:xfrm>
                  <a:off x="993111" y="4115244"/>
                  <a:ext cx="3245525" cy="2887824"/>
                  <a:chOff x="6173486" y="3048222"/>
                  <a:chExt cx="1662342" cy="1443912"/>
                </a:xfrm>
              </p:grpSpPr>
              <p:grpSp>
                <p:nvGrpSpPr>
                  <p:cNvPr id="52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86" y="3048222"/>
                    <a:ext cx="1662342" cy="1443912"/>
                    <a:chOff x="7011686" y="3429222"/>
                    <a:chExt cx="1662342" cy="1443912"/>
                  </a:xfrm>
                </p:grpSpPr>
                <p:sp>
                  <p:nvSpPr>
                    <p:cNvPr id="523" name="Donut 522"/>
                    <p:cNvSpPr/>
                    <p:nvPr/>
                  </p:nvSpPr>
                  <p:spPr bwMode="auto">
                    <a:xfrm>
                      <a:off x="7011686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24" name="Rectangle 523"/>
                    <p:cNvSpPr/>
                    <p:nvPr/>
                  </p:nvSpPr>
                  <p:spPr bwMode="auto">
                    <a:xfrm>
                      <a:off x="806249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21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22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7" name="Group 52"/>
              <p:cNvGrpSpPr>
                <a:grpSpLocks/>
              </p:cNvGrpSpPr>
              <p:nvPr/>
            </p:nvGrpSpPr>
            <p:grpSpPr bwMode="auto">
              <a:xfrm>
                <a:off x="3732858" y="3505471"/>
                <a:ext cx="992541" cy="1041385"/>
                <a:chOff x="987508" y="4115244"/>
                <a:chExt cx="3253936" cy="2887824"/>
              </a:xfrm>
            </p:grpSpPr>
            <p:grpSp>
              <p:nvGrpSpPr>
                <p:cNvPr id="50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517" y="4947446"/>
                  <a:ext cx="1294849" cy="1166510"/>
                  <a:chOff x="6234499" y="3061680"/>
                  <a:chExt cx="1599519" cy="1440983"/>
                </a:xfrm>
              </p:grpSpPr>
              <p:grpSp>
                <p:nvGrpSpPr>
                  <p:cNvPr id="51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499" y="3061680"/>
                    <a:ext cx="1599519" cy="1440983"/>
                    <a:chOff x="7072699" y="3442680"/>
                    <a:chExt cx="1599519" cy="1440983"/>
                  </a:xfrm>
                </p:grpSpPr>
                <p:sp>
                  <p:nvSpPr>
                    <p:cNvPr id="516" name="Donut 515"/>
                    <p:cNvSpPr/>
                    <p:nvPr/>
                  </p:nvSpPr>
                  <p:spPr bwMode="auto">
                    <a:xfrm>
                      <a:off x="7072699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17" name="Rectangle 516"/>
                    <p:cNvSpPr/>
                    <p:nvPr/>
                  </p:nvSpPr>
                  <p:spPr bwMode="auto">
                    <a:xfrm>
                      <a:off x="8059412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14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15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07" name="Group 46"/>
                <p:cNvGrpSpPr>
                  <a:grpSpLocks/>
                </p:cNvGrpSpPr>
                <p:nvPr/>
              </p:nvGrpSpPr>
              <p:grpSpPr bwMode="auto">
                <a:xfrm>
                  <a:off x="987508" y="4115244"/>
                  <a:ext cx="3253936" cy="2887824"/>
                  <a:chOff x="6170616" y="3048222"/>
                  <a:chExt cx="1666650" cy="1443912"/>
                </a:xfrm>
              </p:grpSpPr>
              <p:grpSp>
                <p:nvGrpSpPr>
                  <p:cNvPr id="50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16" y="3048222"/>
                    <a:ext cx="1666650" cy="1443912"/>
                    <a:chOff x="7008816" y="3429222"/>
                    <a:chExt cx="1666650" cy="1443912"/>
                  </a:xfrm>
                </p:grpSpPr>
                <p:sp>
                  <p:nvSpPr>
                    <p:cNvPr id="511" name="Donut 510"/>
                    <p:cNvSpPr/>
                    <p:nvPr/>
                  </p:nvSpPr>
                  <p:spPr bwMode="auto">
                    <a:xfrm>
                      <a:off x="7008816" y="342922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12" name="Rectangle 511"/>
                    <p:cNvSpPr/>
                    <p:nvPr/>
                  </p:nvSpPr>
                  <p:spPr bwMode="auto">
                    <a:xfrm>
                      <a:off x="806393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09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10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8" name="Group 52"/>
              <p:cNvGrpSpPr>
                <a:grpSpLocks/>
              </p:cNvGrpSpPr>
              <p:nvPr/>
            </p:nvGrpSpPr>
            <p:grpSpPr bwMode="auto">
              <a:xfrm>
                <a:off x="7161866" y="3505471"/>
                <a:ext cx="992540" cy="1041385"/>
                <a:chOff x="987533" y="4115244"/>
                <a:chExt cx="3253932" cy="2887824"/>
              </a:xfrm>
            </p:grpSpPr>
            <p:grpSp>
              <p:nvGrpSpPr>
                <p:cNvPr id="49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587" y="4947446"/>
                  <a:ext cx="1294849" cy="1166510"/>
                  <a:chOff x="6182531" y="3061680"/>
                  <a:chExt cx="1599519" cy="1440983"/>
                </a:xfrm>
              </p:grpSpPr>
              <p:grpSp>
                <p:nvGrpSpPr>
                  <p:cNvPr id="50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531" y="3061680"/>
                    <a:ext cx="1599519" cy="1440983"/>
                    <a:chOff x="7020731" y="3442680"/>
                    <a:chExt cx="1599519" cy="1440983"/>
                  </a:xfrm>
                </p:grpSpPr>
                <p:sp>
                  <p:nvSpPr>
                    <p:cNvPr id="504" name="Donut 503"/>
                    <p:cNvSpPr/>
                    <p:nvPr/>
                  </p:nvSpPr>
                  <p:spPr bwMode="auto">
                    <a:xfrm>
                      <a:off x="70207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05" name="Rectangle 504"/>
                    <p:cNvSpPr/>
                    <p:nvPr/>
                  </p:nvSpPr>
                  <p:spPr bwMode="auto">
                    <a:xfrm>
                      <a:off x="800744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02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03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95" name="Group 46"/>
                <p:cNvGrpSpPr>
                  <a:grpSpLocks/>
                </p:cNvGrpSpPr>
                <p:nvPr/>
              </p:nvGrpSpPr>
              <p:grpSpPr bwMode="auto">
                <a:xfrm>
                  <a:off x="987533" y="4115244"/>
                  <a:ext cx="3253932" cy="2887824"/>
                  <a:chOff x="6170629" y="3048222"/>
                  <a:chExt cx="1666648" cy="1443912"/>
                </a:xfrm>
              </p:grpSpPr>
              <p:grpSp>
                <p:nvGrpSpPr>
                  <p:cNvPr id="49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29" y="3048222"/>
                    <a:ext cx="1666648" cy="1443912"/>
                    <a:chOff x="7008829" y="3429222"/>
                    <a:chExt cx="1666648" cy="1443912"/>
                  </a:xfrm>
                </p:grpSpPr>
                <p:sp>
                  <p:nvSpPr>
                    <p:cNvPr id="499" name="Donut 498"/>
                    <p:cNvSpPr/>
                    <p:nvPr/>
                  </p:nvSpPr>
                  <p:spPr bwMode="auto">
                    <a:xfrm>
                      <a:off x="7008829" y="342922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00" name="Rectangle 499"/>
                    <p:cNvSpPr/>
                    <p:nvPr/>
                  </p:nvSpPr>
                  <p:spPr bwMode="auto">
                    <a:xfrm>
                      <a:off x="8063942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97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8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9" name="Group 52"/>
              <p:cNvGrpSpPr>
                <a:grpSpLocks/>
              </p:cNvGrpSpPr>
              <p:nvPr/>
            </p:nvGrpSpPr>
            <p:grpSpPr bwMode="auto">
              <a:xfrm>
                <a:off x="4876715" y="3505471"/>
                <a:ext cx="989975" cy="1041385"/>
                <a:chOff x="990315" y="4115244"/>
                <a:chExt cx="3245525" cy="2887824"/>
              </a:xfrm>
            </p:grpSpPr>
            <p:grpSp>
              <p:nvGrpSpPr>
                <p:cNvPr id="48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323" y="4947446"/>
                  <a:ext cx="1294850" cy="1166510"/>
                  <a:chOff x="6231031" y="3061680"/>
                  <a:chExt cx="1599520" cy="1440983"/>
                </a:xfrm>
              </p:grpSpPr>
              <p:grpSp>
                <p:nvGrpSpPr>
                  <p:cNvPr id="48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031" y="3061680"/>
                    <a:ext cx="1599520" cy="1440983"/>
                    <a:chOff x="7069231" y="3442680"/>
                    <a:chExt cx="1599520" cy="1440983"/>
                  </a:xfrm>
                </p:grpSpPr>
                <p:sp>
                  <p:nvSpPr>
                    <p:cNvPr id="492" name="Donut 491"/>
                    <p:cNvSpPr/>
                    <p:nvPr/>
                  </p:nvSpPr>
                  <p:spPr bwMode="auto">
                    <a:xfrm>
                      <a:off x="70692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93" name="Rectangle 492"/>
                    <p:cNvSpPr/>
                    <p:nvPr/>
                  </p:nvSpPr>
                  <p:spPr bwMode="auto">
                    <a:xfrm>
                      <a:off x="8055945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90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1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83" name="Group 46"/>
                <p:cNvGrpSpPr>
                  <a:grpSpLocks/>
                </p:cNvGrpSpPr>
                <p:nvPr/>
              </p:nvGrpSpPr>
              <p:grpSpPr bwMode="auto">
                <a:xfrm>
                  <a:off x="990315" y="4115244"/>
                  <a:ext cx="3245525" cy="2887824"/>
                  <a:chOff x="6172054" y="3048222"/>
                  <a:chExt cx="1662342" cy="1443912"/>
                </a:xfrm>
              </p:grpSpPr>
              <p:grpSp>
                <p:nvGrpSpPr>
                  <p:cNvPr id="48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54" y="3048222"/>
                    <a:ext cx="1662342" cy="1443912"/>
                    <a:chOff x="7010254" y="3429222"/>
                    <a:chExt cx="1662342" cy="1443912"/>
                  </a:xfrm>
                </p:grpSpPr>
                <p:sp>
                  <p:nvSpPr>
                    <p:cNvPr id="487" name="Donut 486"/>
                    <p:cNvSpPr/>
                    <p:nvPr/>
                  </p:nvSpPr>
                  <p:spPr bwMode="auto">
                    <a:xfrm>
                      <a:off x="701025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8" name="Rectangle 487"/>
                    <p:cNvSpPr/>
                    <p:nvPr/>
                  </p:nvSpPr>
                  <p:spPr bwMode="auto">
                    <a:xfrm>
                      <a:off x="806106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5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6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0" name="Group 52"/>
              <p:cNvGrpSpPr>
                <a:grpSpLocks/>
              </p:cNvGrpSpPr>
              <p:nvPr/>
            </p:nvGrpSpPr>
            <p:grpSpPr bwMode="auto">
              <a:xfrm>
                <a:off x="6020573" y="3505471"/>
                <a:ext cx="989977" cy="1041385"/>
                <a:chOff x="993127" y="4115244"/>
                <a:chExt cx="3245525" cy="2887824"/>
              </a:xfrm>
            </p:grpSpPr>
            <p:grpSp>
              <p:nvGrpSpPr>
                <p:cNvPr id="47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136" y="4947446"/>
                  <a:ext cx="1294850" cy="1166510"/>
                  <a:chOff x="6227557" y="3061680"/>
                  <a:chExt cx="1599520" cy="1440983"/>
                </a:xfrm>
              </p:grpSpPr>
              <p:grpSp>
                <p:nvGrpSpPr>
                  <p:cNvPr id="47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57" y="3061680"/>
                    <a:ext cx="1599520" cy="1440983"/>
                    <a:chOff x="7065757" y="3442680"/>
                    <a:chExt cx="1599520" cy="1440983"/>
                  </a:xfrm>
                </p:grpSpPr>
                <p:sp>
                  <p:nvSpPr>
                    <p:cNvPr id="480" name="Donut 479"/>
                    <p:cNvSpPr/>
                    <p:nvPr/>
                  </p:nvSpPr>
                  <p:spPr bwMode="auto">
                    <a:xfrm>
                      <a:off x="7065757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1" name="Rectangle 480"/>
                    <p:cNvSpPr/>
                    <p:nvPr/>
                  </p:nvSpPr>
                  <p:spPr bwMode="auto">
                    <a:xfrm>
                      <a:off x="8052471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8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9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71" name="Group 46"/>
                <p:cNvGrpSpPr>
                  <a:grpSpLocks/>
                </p:cNvGrpSpPr>
                <p:nvPr/>
              </p:nvGrpSpPr>
              <p:grpSpPr bwMode="auto">
                <a:xfrm>
                  <a:off x="993127" y="4115244"/>
                  <a:ext cx="3245525" cy="2887824"/>
                  <a:chOff x="6173494" y="3048222"/>
                  <a:chExt cx="1662342" cy="1443912"/>
                </a:xfrm>
              </p:grpSpPr>
              <p:grpSp>
                <p:nvGrpSpPr>
                  <p:cNvPr id="47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94" y="3048222"/>
                    <a:ext cx="1662342" cy="1443912"/>
                    <a:chOff x="7011694" y="3429222"/>
                    <a:chExt cx="1662342" cy="1443912"/>
                  </a:xfrm>
                </p:grpSpPr>
                <p:sp>
                  <p:nvSpPr>
                    <p:cNvPr id="475" name="Donut 474"/>
                    <p:cNvSpPr/>
                    <p:nvPr/>
                  </p:nvSpPr>
                  <p:spPr bwMode="auto">
                    <a:xfrm>
                      <a:off x="701169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76" name="Rectangle 475"/>
                    <p:cNvSpPr/>
                    <p:nvPr/>
                  </p:nvSpPr>
                  <p:spPr bwMode="auto">
                    <a:xfrm>
                      <a:off x="806250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3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4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1" name="Group 71"/>
              <p:cNvGrpSpPr>
                <a:grpSpLocks/>
              </p:cNvGrpSpPr>
              <p:nvPr/>
            </p:nvGrpSpPr>
            <p:grpSpPr bwMode="auto">
              <a:xfrm>
                <a:off x="380795" y="3505313"/>
                <a:ext cx="989975" cy="1054554"/>
                <a:chOff x="5638246" y="1828800"/>
                <a:chExt cx="2647658" cy="2385646"/>
              </a:xfrm>
            </p:grpSpPr>
            <p:grpSp>
              <p:nvGrpSpPr>
                <p:cNvPr id="456" name="Group 52"/>
                <p:cNvGrpSpPr>
                  <a:grpSpLocks/>
                </p:cNvGrpSpPr>
                <p:nvPr/>
              </p:nvGrpSpPr>
              <p:grpSpPr bwMode="auto">
                <a:xfrm>
                  <a:off x="5638246" y="1829154"/>
                  <a:ext cx="2647658" cy="2332641"/>
                  <a:chOff x="989920" y="4115234"/>
                  <a:chExt cx="3245516" cy="2859366"/>
                </a:xfrm>
              </p:grpSpPr>
              <p:grpSp>
                <p:nvGrpSpPr>
                  <p:cNvPr id="458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515" y="4933208"/>
                    <a:ext cx="1294845" cy="1138058"/>
                    <a:chOff x="6241918" y="3114411"/>
                    <a:chExt cx="1599514" cy="1405835"/>
                  </a:xfrm>
                </p:grpSpPr>
                <p:grpSp>
                  <p:nvGrpSpPr>
                    <p:cNvPr id="46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918" y="3114411"/>
                      <a:ext cx="1599514" cy="1405835"/>
                      <a:chOff x="7080118" y="3495411"/>
                      <a:chExt cx="1599514" cy="1405835"/>
                    </a:xfrm>
                  </p:grpSpPr>
                  <p:sp>
                    <p:nvSpPr>
                      <p:cNvPr id="468" name="Donut 467"/>
                      <p:cNvSpPr/>
                      <p:nvPr/>
                    </p:nvSpPr>
                    <p:spPr bwMode="auto">
                      <a:xfrm>
                        <a:off x="7080118" y="3495411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69" name="Rectangle 468"/>
                      <p:cNvSpPr/>
                      <p:nvPr/>
                    </p:nvSpPr>
                    <p:spPr bwMode="auto">
                      <a:xfrm>
                        <a:off x="8066828" y="4242258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66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67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59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920" y="4115234"/>
                    <a:ext cx="3245516" cy="2859366"/>
                    <a:chOff x="6171850" y="3048217"/>
                    <a:chExt cx="1662337" cy="1429683"/>
                  </a:xfrm>
                </p:grpSpPr>
                <p:grpSp>
                  <p:nvGrpSpPr>
                    <p:cNvPr id="46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50" y="3048217"/>
                      <a:ext cx="1662337" cy="1429683"/>
                      <a:chOff x="7010050" y="3429217"/>
                      <a:chExt cx="1662337" cy="1429683"/>
                    </a:xfrm>
                  </p:grpSpPr>
                  <p:sp>
                    <p:nvSpPr>
                      <p:cNvPr id="463" name="Donut 462"/>
                      <p:cNvSpPr/>
                      <p:nvPr/>
                    </p:nvSpPr>
                    <p:spPr bwMode="auto">
                      <a:xfrm>
                        <a:off x="7010050" y="34292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64" name="Rectangle 463"/>
                      <p:cNvSpPr/>
                      <p:nvPr/>
                    </p:nvSpPr>
                    <p:spPr bwMode="auto">
                      <a:xfrm>
                        <a:off x="8060854" y="41902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61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62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457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442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3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4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5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6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7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8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9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0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1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2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3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4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5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1" name="Group 138"/>
            <p:cNvGrpSpPr>
              <a:grpSpLocks/>
            </p:cNvGrpSpPr>
            <p:nvPr/>
          </p:nvGrpSpPr>
          <p:grpSpPr bwMode="auto">
            <a:xfrm>
              <a:off x="1676401" y="1836054"/>
              <a:ext cx="5047341" cy="652888"/>
              <a:chOff x="152400" y="3505200"/>
              <a:chExt cx="8153400" cy="1054667"/>
            </a:xfrm>
          </p:grpSpPr>
          <p:grpSp>
            <p:nvGrpSpPr>
              <p:cNvPr id="328" name="Group 52"/>
              <p:cNvGrpSpPr>
                <a:grpSpLocks/>
              </p:cNvGrpSpPr>
              <p:nvPr/>
            </p:nvGrpSpPr>
            <p:grpSpPr bwMode="auto">
              <a:xfrm>
                <a:off x="1447736" y="3505524"/>
                <a:ext cx="989975" cy="1041385"/>
                <a:chOff x="990384" y="4115392"/>
                <a:chExt cx="3245525" cy="2887824"/>
              </a:xfrm>
            </p:grpSpPr>
            <p:grpSp>
              <p:nvGrpSpPr>
                <p:cNvPr id="42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982" y="4947594"/>
                  <a:ext cx="1294849" cy="1166510"/>
                  <a:chOff x="6241336" y="3061497"/>
                  <a:chExt cx="1599519" cy="1440983"/>
                </a:xfrm>
              </p:grpSpPr>
              <p:grpSp>
                <p:nvGrpSpPr>
                  <p:cNvPr id="43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336" y="3061497"/>
                    <a:ext cx="1599519" cy="1440983"/>
                    <a:chOff x="7079536" y="3442497"/>
                    <a:chExt cx="1599519" cy="1440983"/>
                  </a:xfrm>
                </p:grpSpPr>
                <p:sp>
                  <p:nvSpPr>
                    <p:cNvPr id="433" name="Donut 68"/>
                    <p:cNvSpPr/>
                    <p:nvPr/>
                  </p:nvSpPr>
                  <p:spPr bwMode="auto">
                    <a:xfrm>
                      <a:off x="707953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4" name="Rectangle 433"/>
                    <p:cNvSpPr/>
                    <p:nvPr/>
                  </p:nvSpPr>
                  <p:spPr bwMode="auto">
                    <a:xfrm>
                      <a:off x="806624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31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2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24" name="Group 46"/>
                <p:cNvGrpSpPr>
                  <a:grpSpLocks/>
                </p:cNvGrpSpPr>
                <p:nvPr/>
              </p:nvGrpSpPr>
              <p:grpSpPr bwMode="auto">
                <a:xfrm>
                  <a:off x="990384" y="4115392"/>
                  <a:ext cx="3245525" cy="2887824"/>
                  <a:chOff x="6172089" y="3048296"/>
                  <a:chExt cx="1662342" cy="1443912"/>
                </a:xfrm>
              </p:grpSpPr>
              <p:grpSp>
                <p:nvGrpSpPr>
                  <p:cNvPr id="42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89" y="3048296"/>
                    <a:ext cx="1662342" cy="1443912"/>
                    <a:chOff x="7010289" y="3429296"/>
                    <a:chExt cx="1662342" cy="1443912"/>
                  </a:xfrm>
                </p:grpSpPr>
                <p:sp>
                  <p:nvSpPr>
                    <p:cNvPr id="428" name="Donut 63"/>
                    <p:cNvSpPr/>
                    <p:nvPr/>
                  </p:nvSpPr>
                  <p:spPr bwMode="auto">
                    <a:xfrm>
                      <a:off x="701028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9" name="Rectangle 428"/>
                    <p:cNvSpPr/>
                    <p:nvPr/>
                  </p:nvSpPr>
                  <p:spPr bwMode="auto">
                    <a:xfrm>
                      <a:off x="8061096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6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7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29" name="Group 52"/>
              <p:cNvGrpSpPr>
                <a:grpSpLocks/>
              </p:cNvGrpSpPr>
              <p:nvPr/>
            </p:nvGrpSpPr>
            <p:grpSpPr bwMode="auto">
              <a:xfrm>
                <a:off x="2591594" y="3505524"/>
                <a:ext cx="989975" cy="1041385"/>
                <a:chOff x="993195" y="4115392"/>
                <a:chExt cx="3245527" cy="2887824"/>
              </a:xfrm>
            </p:grpSpPr>
            <p:grpSp>
              <p:nvGrpSpPr>
                <p:cNvPr id="41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09" y="4947594"/>
                  <a:ext cx="1294849" cy="1166510"/>
                  <a:chOff x="6227472" y="3061497"/>
                  <a:chExt cx="1599520" cy="1440983"/>
                </a:xfrm>
              </p:grpSpPr>
              <p:grpSp>
                <p:nvGrpSpPr>
                  <p:cNvPr id="4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72" y="3061497"/>
                    <a:ext cx="1599520" cy="1440983"/>
                    <a:chOff x="7065672" y="3442497"/>
                    <a:chExt cx="1599520" cy="1440983"/>
                  </a:xfrm>
                </p:grpSpPr>
                <p:sp>
                  <p:nvSpPr>
                    <p:cNvPr id="421" name="Donut 75"/>
                    <p:cNvSpPr/>
                    <p:nvPr/>
                  </p:nvSpPr>
                  <p:spPr bwMode="auto">
                    <a:xfrm>
                      <a:off x="7065672" y="3442497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2" name="Rectangle 421"/>
                    <p:cNvSpPr/>
                    <p:nvPr/>
                  </p:nvSpPr>
                  <p:spPr bwMode="auto">
                    <a:xfrm>
                      <a:off x="8052392" y="4171773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19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0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12" name="Group 46"/>
                <p:cNvGrpSpPr>
                  <a:grpSpLocks/>
                </p:cNvGrpSpPr>
                <p:nvPr/>
              </p:nvGrpSpPr>
              <p:grpSpPr bwMode="auto">
                <a:xfrm>
                  <a:off x="993195" y="4115392"/>
                  <a:ext cx="3245527" cy="2887824"/>
                  <a:chOff x="6173529" y="3048296"/>
                  <a:chExt cx="1662343" cy="1443912"/>
                </a:xfrm>
              </p:grpSpPr>
              <p:grpSp>
                <p:nvGrpSpPr>
                  <p:cNvPr id="41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29" y="3048296"/>
                    <a:ext cx="1662343" cy="1443912"/>
                    <a:chOff x="7011729" y="3429296"/>
                    <a:chExt cx="1662343" cy="1443912"/>
                  </a:xfrm>
                </p:grpSpPr>
                <p:sp>
                  <p:nvSpPr>
                    <p:cNvPr id="416" name="Donut 415"/>
                    <p:cNvSpPr/>
                    <p:nvPr/>
                  </p:nvSpPr>
                  <p:spPr bwMode="auto">
                    <a:xfrm>
                      <a:off x="701172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17" name="Rectangle 416"/>
                    <p:cNvSpPr/>
                    <p:nvPr/>
                  </p:nvSpPr>
                  <p:spPr bwMode="auto">
                    <a:xfrm>
                      <a:off x="8062537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14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15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0" name="Group 52"/>
              <p:cNvGrpSpPr>
                <a:grpSpLocks/>
              </p:cNvGrpSpPr>
              <p:nvPr/>
            </p:nvGrpSpPr>
            <p:grpSpPr bwMode="auto">
              <a:xfrm>
                <a:off x="3732885" y="3505524"/>
                <a:ext cx="992543" cy="1041385"/>
                <a:chOff x="987592" y="4115392"/>
                <a:chExt cx="3253936" cy="2887824"/>
              </a:xfrm>
            </p:grpSpPr>
            <p:grpSp>
              <p:nvGrpSpPr>
                <p:cNvPr id="39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01" y="4947594"/>
                  <a:ext cx="1294850" cy="1166510"/>
                  <a:chOff x="6234394" y="3061497"/>
                  <a:chExt cx="1599520" cy="1440983"/>
                </a:xfrm>
              </p:grpSpPr>
              <p:grpSp>
                <p:nvGrpSpPr>
                  <p:cNvPr id="40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394" y="3061497"/>
                    <a:ext cx="1599520" cy="1440983"/>
                    <a:chOff x="7072594" y="3442497"/>
                    <a:chExt cx="1599520" cy="1440983"/>
                  </a:xfrm>
                </p:grpSpPr>
                <p:sp>
                  <p:nvSpPr>
                    <p:cNvPr id="409" name="Donut 408"/>
                    <p:cNvSpPr/>
                    <p:nvPr/>
                  </p:nvSpPr>
                  <p:spPr bwMode="auto">
                    <a:xfrm>
                      <a:off x="7072594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10" name="Rectangle 409"/>
                    <p:cNvSpPr/>
                    <p:nvPr/>
                  </p:nvSpPr>
                  <p:spPr bwMode="auto">
                    <a:xfrm>
                      <a:off x="8059308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07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8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00" name="Group 46"/>
                <p:cNvGrpSpPr>
                  <a:grpSpLocks/>
                </p:cNvGrpSpPr>
                <p:nvPr/>
              </p:nvGrpSpPr>
              <p:grpSpPr bwMode="auto">
                <a:xfrm>
                  <a:off x="987592" y="4115392"/>
                  <a:ext cx="3253936" cy="2887824"/>
                  <a:chOff x="6170659" y="3048296"/>
                  <a:chExt cx="1666650" cy="1443912"/>
                </a:xfrm>
              </p:grpSpPr>
              <p:grpSp>
                <p:nvGrpSpPr>
                  <p:cNvPr id="40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59" y="3048296"/>
                    <a:ext cx="1666650" cy="1443912"/>
                    <a:chOff x="7008859" y="3429296"/>
                    <a:chExt cx="1666650" cy="1443912"/>
                  </a:xfrm>
                </p:grpSpPr>
                <p:sp>
                  <p:nvSpPr>
                    <p:cNvPr id="404" name="Donut 403"/>
                    <p:cNvSpPr/>
                    <p:nvPr/>
                  </p:nvSpPr>
                  <p:spPr bwMode="auto">
                    <a:xfrm>
                      <a:off x="7008859" y="342929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05" name="Rectangle 404"/>
                    <p:cNvSpPr/>
                    <p:nvPr/>
                  </p:nvSpPr>
                  <p:spPr bwMode="auto">
                    <a:xfrm>
                      <a:off x="806397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02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3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1" name="Group 52"/>
              <p:cNvGrpSpPr>
                <a:grpSpLocks/>
              </p:cNvGrpSpPr>
              <p:nvPr/>
            </p:nvGrpSpPr>
            <p:grpSpPr bwMode="auto">
              <a:xfrm>
                <a:off x="7161892" y="3505524"/>
                <a:ext cx="992539" cy="1041385"/>
                <a:chOff x="987619" y="4115392"/>
                <a:chExt cx="3253930" cy="2887824"/>
              </a:xfrm>
            </p:grpSpPr>
            <p:grpSp>
              <p:nvGrpSpPr>
                <p:cNvPr id="38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672" y="4947594"/>
                  <a:ext cx="1294849" cy="1166510"/>
                  <a:chOff x="6182426" y="3061497"/>
                  <a:chExt cx="1599519" cy="1440983"/>
                </a:xfrm>
              </p:grpSpPr>
              <p:grpSp>
                <p:nvGrpSpPr>
                  <p:cNvPr id="39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426" y="3061497"/>
                    <a:ext cx="1599519" cy="1440983"/>
                    <a:chOff x="7020626" y="3442497"/>
                    <a:chExt cx="1599519" cy="1440983"/>
                  </a:xfrm>
                </p:grpSpPr>
                <p:sp>
                  <p:nvSpPr>
                    <p:cNvPr id="397" name="Donut 396"/>
                    <p:cNvSpPr/>
                    <p:nvPr/>
                  </p:nvSpPr>
                  <p:spPr bwMode="auto">
                    <a:xfrm>
                      <a:off x="702062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8" name="Rectangle 397"/>
                    <p:cNvSpPr/>
                    <p:nvPr/>
                  </p:nvSpPr>
                  <p:spPr bwMode="auto">
                    <a:xfrm>
                      <a:off x="800733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95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6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88" name="Group 46"/>
                <p:cNvGrpSpPr>
                  <a:grpSpLocks/>
                </p:cNvGrpSpPr>
                <p:nvPr/>
              </p:nvGrpSpPr>
              <p:grpSpPr bwMode="auto">
                <a:xfrm>
                  <a:off x="987619" y="4115392"/>
                  <a:ext cx="3253930" cy="2887824"/>
                  <a:chOff x="6170673" y="3048296"/>
                  <a:chExt cx="1666647" cy="1443912"/>
                </a:xfrm>
              </p:grpSpPr>
              <p:grpSp>
                <p:nvGrpSpPr>
                  <p:cNvPr id="38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73" y="3048296"/>
                    <a:ext cx="1666647" cy="1443912"/>
                    <a:chOff x="7008873" y="3429296"/>
                    <a:chExt cx="1666647" cy="1443912"/>
                  </a:xfrm>
                </p:grpSpPr>
                <p:sp>
                  <p:nvSpPr>
                    <p:cNvPr id="392" name="Donut 391"/>
                    <p:cNvSpPr/>
                    <p:nvPr/>
                  </p:nvSpPr>
                  <p:spPr bwMode="auto">
                    <a:xfrm>
                      <a:off x="7008873" y="342929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3" name="Rectangle 392"/>
                    <p:cNvSpPr/>
                    <p:nvPr/>
                  </p:nvSpPr>
                  <p:spPr bwMode="auto">
                    <a:xfrm>
                      <a:off x="806398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90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1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2" name="Group 52"/>
              <p:cNvGrpSpPr>
                <a:grpSpLocks/>
              </p:cNvGrpSpPr>
              <p:nvPr/>
            </p:nvGrpSpPr>
            <p:grpSpPr bwMode="auto">
              <a:xfrm>
                <a:off x="4876741" y="3505524"/>
                <a:ext cx="989975" cy="1041385"/>
                <a:chOff x="990400" y="4115392"/>
                <a:chExt cx="3245525" cy="2887824"/>
              </a:xfrm>
            </p:grpSpPr>
            <p:grpSp>
              <p:nvGrpSpPr>
                <p:cNvPr id="37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08" y="4947594"/>
                  <a:ext cx="1294849" cy="1166510"/>
                  <a:chOff x="6230927" y="3061497"/>
                  <a:chExt cx="1599519" cy="1440983"/>
                </a:xfrm>
              </p:grpSpPr>
              <p:grpSp>
                <p:nvGrpSpPr>
                  <p:cNvPr id="3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927" y="3061497"/>
                    <a:ext cx="1599519" cy="1440983"/>
                    <a:chOff x="7069127" y="3442497"/>
                    <a:chExt cx="1599519" cy="1440983"/>
                  </a:xfrm>
                </p:grpSpPr>
                <p:sp>
                  <p:nvSpPr>
                    <p:cNvPr id="385" name="Donut 384"/>
                    <p:cNvSpPr/>
                    <p:nvPr/>
                  </p:nvSpPr>
                  <p:spPr bwMode="auto">
                    <a:xfrm>
                      <a:off x="7069127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6" name="Rectangle 385"/>
                    <p:cNvSpPr/>
                    <p:nvPr/>
                  </p:nvSpPr>
                  <p:spPr bwMode="auto">
                    <a:xfrm>
                      <a:off x="8055840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83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4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76" name="Group 46"/>
                <p:cNvGrpSpPr>
                  <a:grpSpLocks/>
                </p:cNvGrpSpPr>
                <p:nvPr/>
              </p:nvGrpSpPr>
              <p:grpSpPr bwMode="auto">
                <a:xfrm>
                  <a:off x="990400" y="4115392"/>
                  <a:ext cx="3245525" cy="2887824"/>
                  <a:chOff x="6172097" y="3048296"/>
                  <a:chExt cx="1662342" cy="1443912"/>
                </a:xfrm>
              </p:grpSpPr>
              <p:grpSp>
                <p:nvGrpSpPr>
                  <p:cNvPr id="37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97" y="3048296"/>
                    <a:ext cx="1662342" cy="1443912"/>
                    <a:chOff x="7010297" y="3429296"/>
                    <a:chExt cx="1662342" cy="1443912"/>
                  </a:xfrm>
                </p:grpSpPr>
                <p:sp>
                  <p:nvSpPr>
                    <p:cNvPr id="380" name="Donut 379"/>
                    <p:cNvSpPr/>
                    <p:nvPr/>
                  </p:nvSpPr>
                  <p:spPr bwMode="auto">
                    <a:xfrm>
                      <a:off x="701029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1" name="Rectangle 380"/>
                    <p:cNvSpPr/>
                    <p:nvPr/>
                  </p:nvSpPr>
                  <p:spPr bwMode="auto">
                    <a:xfrm>
                      <a:off x="806110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8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9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3" name="Group 52"/>
              <p:cNvGrpSpPr>
                <a:grpSpLocks/>
              </p:cNvGrpSpPr>
              <p:nvPr/>
            </p:nvGrpSpPr>
            <p:grpSpPr bwMode="auto">
              <a:xfrm>
                <a:off x="6020599" y="3505524"/>
                <a:ext cx="989975" cy="1041385"/>
                <a:chOff x="993211" y="4115392"/>
                <a:chExt cx="3245527" cy="2887824"/>
              </a:xfrm>
            </p:grpSpPr>
            <p:grpSp>
              <p:nvGrpSpPr>
                <p:cNvPr id="36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21" y="4947594"/>
                  <a:ext cx="1294849" cy="1166510"/>
                  <a:chOff x="6227453" y="3061497"/>
                  <a:chExt cx="1599519" cy="1440983"/>
                </a:xfrm>
              </p:grpSpPr>
              <p:grpSp>
                <p:nvGrpSpPr>
                  <p:cNvPr id="3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53" y="3061497"/>
                    <a:ext cx="1599519" cy="1440983"/>
                    <a:chOff x="7065653" y="3442497"/>
                    <a:chExt cx="1599519" cy="1440983"/>
                  </a:xfrm>
                </p:grpSpPr>
                <p:sp>
                  <p:nvSpPr>
                    <p:cNvPr id="373" name="Donut 372"/>
                    <p:cNvSpPr/>
                    <p:nvPr/>
                  </p:nvSpPr>
                  <p:spPr bwMode="auto">
                    <a:xfrm>
                      <a:off x="7065653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4" name="Rectangle 373"/>
                    <p:cNvSpPr/>
                    <p:nvPr/>
                  </p:nvSpPr>
                  <p:spPr bwMode="auto">
                    <a:xfrm>
                      <a:off x="8052366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1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2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64" name="Group 46"/>
                <p:cNvGrpSpPr>
                  <a:grpSpLocks/>
                </p:cNvGrpSpPr>
                <p:nvPr/>
              </p:nvGrpSpPr>
              <p:grpSpPr bwMode="auto">
                <a:xfrm>
                  <a:off x="993211" y="4115392"/>
                  <a:ext cx="3245527" cy="2887824"/>
                  <a:chOff x="6173537" y="3048296"/>
                  <a:chExt cx="1662343" cy="1443912"/>
                </a:xfrm>
              </p:grpSpPr>
              <p:grpSp>
                <p:nvGrpSpPr>
                  <p:cNvPr id="36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37" y="3048296"/>
                    <a:ext cx="1662343" cy="1443912"/>
                    <a:chOff x="7011737" y="3429296"/>
                    <a:chExt cx="1662343" cy="1443912"/>
                  </a:xfrm>
                </p:grpSpPr>
                <p:sp>
                  <p:nvSpPr>
                    <p:cNvPr id="368" name="Donut 367"/>
                    <p:cNvSpPr/>
                    <p:nvPr/>
                  </p:nvSpPr>
                  <p:spPr bwMode="auto">
                    <a:xfrm>
                      <a:off x="701173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9" name="Rectangle 368"/>
                    <p:cNvSpPr/>
                    <p:nvPr/>
                  </p:nvSpPr>
                  <p:spPr bwMode="auto">
                    <a:xfrm>
                      <a:off x="806254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66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67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4" name="Group 71"/>
              <p:cNvGrpSpPr>
                <a:grpSpLocks/>
              </p:cNvGrpSpPr>
              <p:nvPr/>
            </p:nvGrpSpPr>
            <p:grpSpPr bwMode="auto">
              <a:xfrm>
                <a:off x="380819" y="3505313"/>
                <a:ext cx="989974" cy="1054554"/>
                <a:chOff x="5638313" y="1828800"/>
                <a:chExt cx="2647658" cy="2385646"/>
              </a:xfrm>
            </p:grpSpPr>
            <p:grpSp>
              <p:nvGrpSpPr>
                <p:cNvPr id="349" name="Group 52"/>
                <p:cNvGrpSpPr>
                  <a:grpSpLocks/>
                </p:cNvGrpSpPr>
                <p:nvPr/>
              </p:nvGrpSpPr>
              <p:grpSpPr bwMode="auto">
                <a:xfrm>
                  <a:off x="5638313" y="1829275"/>
                  <a:ext cx="2647658" cy="2332641"/>
                  <a:chOff x="990003" y="4115382"/>
                  <a:chExt cx="3245516" cy="2859366"/>
                </a:xfrm>
              </p:grpSpPr>
              <p:grpSp>
                <p:nvGrpSpPr>
                  <p:cNvPr id="351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01" y="4933355"/>
                    <a:ext cx="1294844" cy="1138058"/>
                    <a:chOff x="6241814" y="3114229"/>
                    <a:chExt cx="1599513" cy="1405835"/>
                  </a:xfrm>
                </p:grpSpPr>
                <p:grpSp>
                  <p:nvGrpSpPr>
                    <p:cNvPr id="35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814" y="3114229"/>
                      <a:ext cx="1599513" cy="1405835"/>
                      <a:chOff x="7080014" y="3495229"/>
                      <a:chExt cx="1599513" cy="1405835"/>
                    </a:xfrm>
                  </p:grpSpPr>
                  <p:sp>
                    <p:nvSpPr>
                      <p:cNvPr id="361" name="Donut 360"/>
                      <p:cNvSpPr/>
                      <p:nvPr/>
                    </p:nvSpPr>
                    <p:spPr bwMode="auto">
                      <a:xfrm>
                        <a:off x="7080014" y="349522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2" name="Rectangle 361"/>
                      <p:cNvSpPr/>
                      <p:nvPr/>
                    </p:nvSpPr>
                    <p:spPr bwMode="auto">
                      <a:xfrm>
                        <a:off x="8066723" y="424207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59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60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352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03" y="4115382"/>
                    <a:ext cx="3245516" cy="2859366"/>
                    <a:chOff x="6171893" y="3048291"/>
                    <a:chExt cx="1662337" cy="1429683"/>
                  </a:xfrm>
                </p:grpSpPr>
                <p:grpSp>
                  <p:nvGrpSpPr>
                    <p:cNvPr id="35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93" y="3048291"/>
                      <a:ext cx="1662337" cy="1429683"/>
                      <a:chOff x="7010093" y="3429291"/>
                      <a:chExt cx="1662337" cy="1429683"/>
                    </a:xfrm>
                  </p:grpSpPr>
                  <p:sp>
                    <p:nvSpPr>
                      <p:cNvPr id="356" name="Donut 355"/>
                      <p:cNvSpPr/>
                      <p:nvPr/>
                    </p:nvSpPr>
                    <p:spPr bwMode="auto">
                      <a:xfrm>
                        <a:off x="7010093" y="342929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7" name="Rectangle 356"/>
                      <p:cNvSpPr/>
                      <p:nvPr/>
                    </p:nvSpPr>
                    <p:spPr bwMode="auto">
                      <a:xfrm>
                        <a:off x="8060897" y="419036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54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55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350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335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6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7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8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9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0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1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2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3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4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5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6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7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8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2" name="Group 138"/>
            <p:cNvGrpSpPr>
              <a:grpSpLocks/>
            </p:cNvGrpSpPr>
            <p:nvPr/>
          </p:nvGrpSpPr>
          <p:grpSpPr bwMode="auto">
            <a:xfrm>
              <a:off x="1828801" y="1988454"/>
              <a:ext cx="5047341" cy="652888"/>
              <a:chOff x="152400" y="3505200"/>
              <a:chExt cx="8153400" cy="1054667"/>
            </a:xfrm>
          </p:grpSpPr>
          <p:grpSp>
            <p:nvGrpSpPr>
              <p:cNvPr id="221" name="Group 52"/>
              <p:cNvGrpSpPr>
                <a:grpSpLocks/>
              </p:cNvGrpSpPr>
              <p:nvPr/>
            </p:nvGrpSpPr>
            <p:grpSpPr bwMode="auto">
              <a:xfrm>
                <a:off x="1447763" y="3505579"/>
                <a:ext cx="989975" cy="1041385"/>
                <a:chOff x="990474" y="4115544"/>
                <a:chExt cx="3245525" cy="2887824"/>
              </a:xfrm>
            </p:grpSpPr>
            <p:grpSp>
              <p:nvGrpSpPr>
                <p:cNvPr id="31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072" y="4947746"/>
                  <a:ext cx="1294849" cy="1166510"/>
                  <a:chOff x="6241225" y="3061309"/>
                  <a:chExt cx="1599519" cy="1440983"/>
                </a:xfrm>
              </p:grpSpPr>
              <p:grpSp>
                <p:nvGrpSpPr>
                  <p:cNvPr id="32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225" y="3061309"/>
                    <a:ext cx="1599519" cy="1440983"/>
                    <a:chOff x="7079425" y="3442309"/>
                    <a:chExt cx="1599519" cy="1440983"/>
                  </a:xfrm>
                </p:grpSpPr>
                <p:sp>
                  <p:nvSpPr>
                    <p:cNvPr id="326" name="Donut 68"/>
                    <p:cNvSpPr/>
                    <p:nvPr/>
                  </p:nvSpPr>
                  <p:spPr bwMode="auto">
                    <a:xfrm>
                      <a:off x="707942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7" name="Rectangle 326"/>
                    <p:cNvSpPr/>
                    <p:nvPr/>
                  </p:nvSpPr>
                  <p:spPr bwMode="auto">
                    <a:xfrm>
                      <a:off x="806613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4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5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17" name="Group 46"/>
                <p:cNvGrpSpPr>
                  <a:grpSpLocks/>
                </p:cNvGrpSpPr>
                <p:nvPr/>
              </p:nvGrpSpPr>
              <p:grpSpPr bwMode="auto">
                <a:xfrm>
                  <a:off x="990474" y="4115544"/>
                  <a:ext cx="3245525" cy="2887824"/>
                  <a:chOff x="6172135" y="3048372"/>
                  <a:chExt cx="1662342" cy="1443912"/>
                </a:xfrm>
              </p:grpSpPr>
              <p:grpSp>
                <p:nvGrpSpPr>
                  <p:cNvPr id="3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35" y="3048372"/>
                    <a:ext cx="1662342" cy="1443912"/>
                    <a:chOff x="7010335" y="3429372"/>
                    <a:chExt cx="1662342" cy="1443912"/>
                  </a:xfrm>
                </p:grpSpPr>
                <p:sp>
                  <p:nvSpPr>
                    <p:cNvPr id="321" name="Donut 63"/>
                    <p:cNvSpPr/>
                    <p:nvPr/>
                  </p:nvSpPr>
                  <p:spPr bwMode="auto">
                    <a:xfrm>
                      <a:off x="701033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2" name="Rectangle 321"/>
                    <p:cNvSpPr/>
                    <p:nvPr/>
                  </p:nvSpPr>
                  <p:spPr bwMode="auto">
                    <a:xfrm>
                      <a:off x="8061142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9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0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2" name="Group 52"/>
              <p:cNvGrpSpPr>
                <a:grpSpLocks/>
              </p:cNvGrpSpPr>
              <p:nvPr/>
            </p:nvGrpSpPr>
            <p:grpSpPr bwMode="auto">
              <a:xfrm>
                <a:off x="2591621" y="3505579"/>
                <a:ext cx="989975" cy="1041385"/>
                <a:chOff x="993285" y="4115544"/>
                <a:chExt cx="3245527" cy="2887824"/>
              </a:xfrm>
            </p:grpSpPr>
            <p:grpSp>
              <p:nvGrpSpPr>
                <p:cNvPr id="30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99" y="4947746"/>
                  <a:ext cx="1294849" cy="1166510"/>
                  <a:chOff x="6227361" y="3061309"/>
                  <a:chExt cx="1599520" cy="1440983"/>
                </a:xfrm>
              </p:grpSpPr>
              <p:grpSp>
                <p:nvGrpSpPr>
                  <p:cNvPr id="3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61" y="3061309"/>
                    <a:ext cx="1599520" cy="1440983"/>
                    <a:chOff x="7065561" y="3442309"/>
                    <a:chExt cx="1599520" cy="1440983"/>
                  </a:xfrm>
                </p:grpSpPr>
                <p:sp>
                  <p:nvSpPr>
                    <p:cNvPr id="314" name="Donut 75"/>
                    <p:cNvSpPr/>
                    <p:nvPr/>
                  </p:nvSpPr>
                  <p:spPr bwMode="auto">
                    <a:xfrm>
                      <a:off x="7065561" y="3442309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15" name="Rectangle 314"/>
                    <p:cNvSpPr/>
                    <p:nvPr/>
                  </p:nvSpPr>
                  <p:spPr bwMode="auto">
                    <a:xfrm>
                      <a:off x="8052281" y="4171584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2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13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05" name="Group 46"/>
                <p:cNvGrpSpPr>
                  <a:grpSpLocks/>
                </p:cNvGrpSpPr>
                <p:nvPr/>
              </p:nvGrpSpPr>
              <p:grpSpPr bwMode="auto">
                <a:xfrm>
                  <a:off x="993285" y="4115544"/>
                  <a:ext cx="3245527" cy="2887824"/>
                  <a:chOff x="6173575" y="3048372"/>
                  <a:chExt cx="1662343" cy="1443912"/>
                </a:xfrm>
              </p:grpSpPr>
              <p:grpSp>
                <p:nvGrpSpPr>
                  <p:cNvPr id="30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75" y="3048372"/>
                    <a:ext cx="1662343" cy="1443912"/>
                    <a:chOff x="7011775" y="3429372"/>
                    <a:chExt cx="1662343" cy="1443912"/>
                  </a:xfrm>
                </p:grpSpPr>
                <p:sp>
                  <p:nvSpPr>
                    <p:cNvPr id="309" name="Donut 308"/>
                    <p:cNvSpPr/>
                    <p:nvPr/>
                  </p:nvSpPr>
                  <p:spPr bwMode="auto">
                    <a:xfrm>
                      <a:off x="701177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10" name="Rectangle 309"/>
                    <p:cNvSpPr/>
                    <p:nvPr/>
                  </p:nvSpPr>
                  <p:spPr bwMode="auto">
                    <a:xfrm>
                      <a:off x="8062583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07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08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3" name="Group 52"/>
              <p:cNvGrpSpPr>
                <a:grpSpLocks/>
              </p:cNvGrpSpPr>
              <p:nvPr/>
            </p:nvGrpSpPr>
            <p:grpSpPr bwMode="auto">
              <a:xfrm>
                <a:off x="3732913" y="3505579"/>
                <a:ext cx="992544" cy="1041385"/>
                <a:chOff x="987682" y="4115544"/>
                <a:chExt cx="3253938" cy="2887824"/>
              </a:xfrm>
            </p:grpSpPr>
            <p:grpSp>
              <p:nvGrpSpPr>
                <p:cNvPr id="29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92" y="4947746"/>
                  <a:ext cx="1294849" cy="1166510"/>
                  <a:chOff x="6234283" y="3061309"/>
                  <a:chExt cx="1599519" cy="1440983"/>
                </a:xfrm>
              </p:grpSpPr>
              <p:grpSp>
                <p:nvGrpSpPr>
                  <p:cNvPr id="2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283" y="3061309"/>
                    <a:ext cx="1599519" cy="1440983"/>
                    <a:chOff x="7072483" y="3442309"/>
                    <a:chExt cx="1599519" cy="1440983"/>
                  </a:xfrm>
                </p:grpSpPr>
                <p:sp>
                  <p:nvSpPr>
                    <p:cNvPr id="302" name="Donut 301"/>
                    <p:cNvSpPr/>
                    <p:nvPr/>
                  </p:nvSpPr>
                  <p:spPr bwMode="auto">
                    <a:xfrm>
                      <a:off x="7072483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03" name="Rectangle 302"/>
                    <p:cNvSpPr/>
                    <p:nvPr/>
                  </p:nvSpPr>
                  <p:spPr bwMode="auto">
                    <a:xfrm>
                      <a:off x="8059196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00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01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93" name="Group 46"/>
                <p:cNvGrpSpPr>
                  <a:grpSpLocks/>
                </p:cNvGrpSpPr>
                <p:nvPr/>
              </p:nvGrpSpPr>
              <p:grpSpPr bwMode="auto">
                <a:xfrm>
                  <a:off x="987682" y="4115544"/>
                  <a:ext cx="3253938" cy="2887824"/>
                  <a:chOff x="6170705" y="3048372"/>
                  <a:chExt cx="1666651" cy="1443912"/>
                </a:xfrm>
              </p:grpSpPr>
              <p:grpSp>
                <p:nvGrpSpPr>
                  <p:cNvPr id="29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05" y="3048372"/>
                    <a:ext cx="1666651" cy="1443912"/>
                    <a:chOff x="7008905" y="3429372"/>
                    <a:chExt cx="1666651" cy="1443912"/>
                  </a:xfrm>
                </p:grpSpPr>
                <p:sp>
                  <p:nvSpPr>
                    <p:cNvPr id="297" name="Donut 296"/>
                    <p:cNvSpPr/>
                    <p:nvPr/>
                  </p:nvSpPr>
                  <p:spPr bwMode="auto">
                    <a:xfrm>
                      <a:off x="7008905" y="34293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8" name="Rectangle 297"/>
                    <p:cNvSpPr/>
                    <p:nvPr/>
                  </p:nvSpPr>
                  <p:spPr bwMode="auto">
                    <a:xfrm>
                      <a:off x="806402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95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96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4" name="Group 52"/>
              <p:cNvGrpSpPr>
                <a:grpSpLocks/>
              </p:cNvGrpSpPr>
              <p:nvPr/>
            </p:nvGrpSpPr>
            <p:grpSpPr bwMode="auto">
              <a:xfrm>
                <a:off x="7161919" y="3505579"/>
                <a:ext cx="992539" cy="1041385"/>
                <a:chOff x="987709" y="4115544"/>
                <a:chExt cx="3253930" cy="2887824"/>
              </a:xfrm>
            </p:grpSpPr>
            <p:grpSp>
              <p:nvGrpSpPr>
                <p:cNvPr id="28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762" y="4947746"/>
                  <a:ext cx="1294849" cy="1166510"/>
                  <a:chOff x="6182315" y="3061309"/>
                  <a:chExt cx="1599519" cy="1440983"/>
                </a:xfrm>
              </p:grpSpPr>
              <p:grpSp>
                <p:nvGrpSpPr>
                  <p:cNvPr id="2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315" y="3061309"/>
                    <a:ext cx="1599519" cy="1440983"/>
                    <a:chOff x="7020515" y="3442309"/>
                    <a:chExt cx="1599519" cy="1440983"/>
                  </a:xfrm>
                </p:grpSpPr>
                <p:sp>
                  <p:nvSpPr>
                    <p:cNvPr id="290" name="Donut 289"/>
                    <p:cNvSpPr/>
                    <p:nvPr/>
                  </p:nvSpPr>
                  <p:spPr bwMode="auto">
                    <a:xfrm>
                      <a:off x="702051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1" name="Rectangle 290"/>
                    <p:cNvSpPr/>
                    <p:nvPr/>
                  </p:nvSpPr>
                  <p:spPr bwMode="auto">
                    <a:xfrm>
                      <a:off x="800722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88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89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81" name="Group 46"/>
                <p:cNvGrpSpPr>
                  <a:grpSpLocks/>
                </p:cNvGrpSpPr>
                <p:nvPr/>
              </p:nvGrpSpPr>
              <p:grpSpPr bwMode="auto">
                <a:xfrm>
                  <a:off x="987709" y="4115544"/>
                  <a:ext cx="3253930" cy="2887824"/>
                  <a:chOff x="6170719" y="3048372"/>
                  <a:chExt cx="1666647" cy="1443912"/>
                </a:xfrm>
              </p:grpSpPr>
              <p:grpSp>
                <p:nvGrpSpPr>
                  <p:cNvPr id="2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19" y="3048372"/>
                    <a:ext cx="1666647" cy="1443912"/>
                    <a:chOff x="7008919" y="3429372"/>
                    <a:chExt cx="1666647" cy="1443912"/>
                  </a:xfrm>
                </p:grpSpPr>
                <p:sp>
                  <p:nvSpPr>
                    <p:cNvPr id="285" name="Donut 284"/>
                    <p:cNvSpPr/>
                    <p:nvPr/>
                  </p:nvSpPr>
                  <p:spPr bwMode="auto">
                    <a:xfrm>
                      <a:off x="7008919" y="34293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6" name="Rectangle 285"/>
                    <p:cNvSpPr/>
                    <p:nvPr/>
                  </p:nvSpPr>
                  <p:spPr bwMode="auto">
                    <a:xfrm>
                      <a:off x="806403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83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84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5" name="Group 52"/>
              <p:cNvGrpSpPr>
                <a:grpSpLocks/>
              </p:cNvGrpSpPr>
              <p:nvPr/>
            </p:nvGrpSpPr>
            <p:grpSpPr bwMode="auto">
              <a:xfrm>
                <a:off x="4876767" y="3505579"/>
                <a:ext cx="989975" cy="1041385"/>
                <a:chOff x="990486" y="4115544"/>
                <a:chExt cx="3245524" cy="2887824"/>
              </a:xfrm>
            </p:grpSpPr>
            <p:grpSp>
              <p:nvGrpSpPr>
                <p:cNvPr id="26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98" y="4947746"/>
                  <a:ext cx="1294849" cy="1166510"/>
                  <a:chOff x="6230816" y="3061309"/>
                  <a:chExt cx="1599519" cy="1440983"/>
                </a:xfrm>
              </p:grpSpPr>
              <p:grpSp>
                <p:nvGrpSpPr>
                  <p:cNvPr id="2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816" y="3061309"/>
                    <a:ext cx="1599519" cy="1440983"/>
                    <a:chOff x="7069016" y="3442309"/>
                    <a:chExt cx="1599519" cy="1440983"/>
                  </a:xfrm>
                </p:grpSpPr>
                <p:sp>
                  <p:nvSpPr>
                    <p:cNvPr id="278" name="Donut 277"/>
                    <p:cNvSpPr/>
                    <p:nvPr/>
                  </p:nvSpPr>
                  <p:spPr bwMode="auto">
                    <a:xfrm>
                      <a:off x="7069016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9" name="Rectangle 278"/>
                    <p:cNvSpPr/>
                    <p:nvPr/>
                  </p:nvSpPr>
                  <p:spPr bwMode="auto">
                    <a:xfrm>
                      <a:off x="8055729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6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7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69" name="Group 46"/>
                <p:cNvGrpSpPr>
                  <a:grpSpLocks/>
                </p:cNvGrpSpPr>
                <p:nvPr/>
              </p:nvGrpSpPr>
              <p:grpSpPr bwMode="auto">
                <a:xfrm>
                  <a:off x="990486" y="4115544"/>
                  <a:ext cx="3245524" cy="2887824"/>
                  <a:chOff x="6172143" y="3048372"/>
                  <a:chExt cx="1662342" cy="1443912"/>
                </a:xfrm>
              </p:grpSpPr>
              <p:grpSp>
                <p:nvGrpSpPr>
                  <p:cNvPr id="2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43" y="3048372"/>
                    <a:ext cx="1662342" cy="1443912"/>
                    <a:chOff x="7010343" y="3429372"/>
                    <a:chExt cx="1662342" cy="1443912"/>
                  </a:xfrm>
                </p:grpSpPr>
                <p:sp>
                  <p:nvSpPr>
                    <p:cNvPr id="273" name="Donut 272"/>
                    <p:cNvSpPr/>
                    <p:nvPr/>
                  </p:nvSpPr>
                  <p:spPr bwMode="auto">
                    <a:xfrm>
                      <a:off x="7010343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4" name="Rectangle 273"/>
                    <p:cNvSpPr/>
                    <p:nvPr/>
                  </p:nvSpPr>
                  <p:spPr bwMode="auto">
                    <a:xfrm>
                      <a:off x="8061150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1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2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6" name="Group 52"/>
              <p:cNvGrpSpPr>
                <a:grpSpLocks/>
              </p:cNvGrpSpPr>
              <p:nvPr/>
            </p:nvGrpSpPr>
            <p:grpSpPr bwMode="auto">
              <a:xfrm>
                <a:off x="6020628" y="3505579"/>
                <a:ext cx="989977" cy="1041385"/>
                <a:chOff x="993303" y="4115544"/>
                <a:chExt cx="3245525" cy="2887824"/>
              </a:xfrm>
            </p:grpSpPr>
            <p:grpSp>
              <p:nvGrpSpPr>
                <p:cNvPr id="25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10" y="4947746"/>
                  <a:ext cx="1294850" cy="1166510"/>
                  <a:chOff x="6227341" y="3061309"/>
                  <a:chExt cx="1599520" cy="1440983"/>
                </a:xfrm>
              </p:grpSpPr>
              <p:grpSp>
                <p:nvGrpSpPr>
                  <p:cNvPr id="2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41" y="3061309"/>
                    <a:ext cx="1599520" cy="1440983"/>
                    <a:chOff x="7065541" y="3442309"/>
                    <a:chExt cx="1599520" cy="1440983"/>
                  </a:xfrm>
                </p:grpSpPr>
                <p:sp>
                  <p:nvSpPr>
                    <p:cNvPr id="266" name="Donut 265"/>
                    <p:cNvSpPr/>
                    <p:nvPr/>
                  </p:nvSpPr>
                  <p:spPr bwMode="auto">
                    <a:xfrm>
                      <a:off x="7065541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7" name="Rectangle 266"/>
                    <p:cNvSpPr/>
                    <p:nvPr/>
                  </p:nvSpPr>
                  <p:spPr bwMode="auto">
                    <a:xfrm>
                      <a:off x="8052255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64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5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57" name="Group 46"/>
                <p:cNvGrpSpPr>
                  <a:grpSpLocks/>
                </p:cNvGrpSpPr>
                <p:nvPr/>
              </p:nvGrpSpPr>
              <p:grpSpPr bwMode="auto">
                <a:xfrm>
                  <a:off x="993303" y="4115544"/>
                  <a:ext cx="3245525" cy="2887824"/>
                  <a:chOff x="6173584" y="3048372"/>
                  <a:chExt cx="1662342" cy="1443912"/>
                </a:xfrm>
              </p:grpSpPr>
              <p:grpSp>
                <p:nvGrpSpPr>
                  <p:cNvPr id="25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84" y="3048372"/>
                    <a:ext cx="1662342" cy="1443912"/>
                    <a:chOff x="7011784" y="3429372"/>
                    <a:chExt cx="1662342" cy="1443912"/>
                  </a:xfrm>
                </p:grpSpPr>
                <p:sp>
                  <p:nvSpPr>
                    <p:cNvPr id="261" name="Donut 260"/>
                    <p:cNvSpPr/>
                    <p:nvPr/>
                  </p:nvSpPr>
                  <p:spPr bwMode="auto">
                    <a:xfrm>
                      <a:off x="7011784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2" name="Rectangle 261"/>
                    <p:cNvSpPr/>
                    <p:nvPr/>
                  </p:nvSpPr>
                  <p:spPr bwMode="auto">
                    <a:xfrm>
                      <a:off x="806259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9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0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7" name="Group 71"/>
              <p:cNvGrpSpPr>
                <a:grpSpLocks/>
              </p:cNvGrpSpPr>
              <p:nvPr/>
            </p:nvGrpSpPr>
            <p:grpSpPr bwMode="auto">
              <a:xfrm>
                <a:off x="380851" y="3505313"/>
                <a:ext cx="989975" cy="1054554"/>
                <a:chOff x="5638386" y="1828800"/>
                <a:chExt cx="2647656" cy="2385646"/>
              </a:xfrm>
            </p:grpSpPr>
            <p:grpSp>
              <p:nvGrpSpPr>
                <p:cNvPr id="242" name="Group 52"/>
                <p:cNvGrpSpPr>
                  <a:grpSpLocks/>
                </p:cNvGrpSpPr>
                <p:nvPr/>
              </p:nvGrpSpPr>
              <p:grpSpPr bwMode="auto">
                <a:xfrm>
                  <a:off x="5638386" y="1829399"/>
                  <a:ext cx="2647656" cy="2332641"/>
                  <a:chOff x="990092" y="4115534"/>
                  <a:chExt cx="3245515" cy="2859366"/>
                </a:xfrm>
              </p:grpSpPr>
              <p:grpSp>
                <p:nvGrpSpPr>
                  <p:cNvPr id="244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89" y="4933508"/>
                    <a:ext cx="1294845" cy="1138058"/>
                    <a:chOff x="6241702" y="3114040"/>
                    <a:chExt cx="1599514" cy="1405835"/>
                  </a:xfrm>
                </p:grpSpPr>
                <p:grpSp>
                  <p:nvGrpSpPr>
                    <p:cNvPr id="25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702" y="3114040"/>
                      <a:ext cx="1599514" cy="1405835"/>
                      <a:chOff x="7079902" y="3495040"/>
                      <a:chExt cx="1599514" cy="1405835"/>
                    </a:xfrm>
                  </p:grpSpPr>
                  <p:sp>
                    <p:nvSpPr>
                      <p:cNvPr id="254" name="Donut 253"/>
                      <p:cNvSpPr/>
                      <p:nvPr/>
                    </p:nvSpPr>
                    <p:spPr bwMode="auto">
                      <a:xfrm>
                        <a:off x="7079902" y="3495040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55" name="Rectangle 254"/>
                      <p:cNvSpPr/>
                      <p:nvPr/>
                    </p:nvSpPr>
                    <p:spPr bwMode="auto">
                      <a:xfrm>
                        <a:off x="8066612" y="4241887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52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53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245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92" y="4115534"/>
                    <a:ext cx="3245515" cy="2859366"/>
                    <a:chOff x="6171940" y="3048367"/>
                    <a:chExt cx="1662337" cy="1429683"/>
                  </a:xfrm>
                </p:grpSpPr>
                <p:grpSp>
                  <p:nvGrpSpPr>
                    <p:cNvPr id="24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40" y="3048367"/>
                      <a:ext cx="1662337" cy="1429683"/>
                      <a:chOff x="7010140" y="3429367"/>
                      <a:chExt cx="1662337" cy="1429683"/>
                    </a:xfrm>
                  </p:grpSpPr>
                  <p:sp>
                    <p:nvSpPr>
                      <p:cNvPr id="249" name="Donut 248"/>
                      <p:cNvSpPr/>
                      <p:nvPr/>
                    </p:nvSpPr>
                    <p:spPr bwMode="auto">
                      <a:xfrm>
                        <a:off x="7010140" y="34293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50" name="Rectangle 249"/>
                      <p:cNvSpPr/>
                      <p:nvPr/>
                    </p:nvSpPr>
                    <p:spPr bwMode="auto">
                      <a:xfrm>
                        <a:off x="8060944" y="41904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47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48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243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228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29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0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1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2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3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4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5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6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7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8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9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40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41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3" name="Group 138"/>
            <p:cNvGrpSpPr>
              <a:grpSpLocks/>
            </p:cNvGrpSpPr>
            <p:nvPr/>
          </p:nvGrpSpPr>
          <p:grpSpPr bwMode="auto">
            <a:xfrm>
              <a:off x="1981201" y="2140854"/>
              <a:ext cx="5047344" cy="652888"/>
              <a:chOff x="152400" y="3505200"/>
              <a:chExt cx="8153400" cy="1054667"/>
            </a:xfrm>
          </p:grpSpPr>
          <p:grpSp>
            <p:nvGrpSpPr>
              <p:cNvPr id="114" name="Group 52"/>
              <p:cNvGrpSpPr>
                <a:grpSpLocks/>
              </p:cNvGrpSpPr>
              <p:nvPr/>
            </p:nvGrpSpPr>
            <p:grpSpPr bwMode="auto">
              <a:xfrm>
                <a:off x="1447788" y="3505633"/>
                <a:ext cx="989976" cy="1041385"/>
                <a:chOff x="990557" y="4115692"/>
                <a:chExt cx="3245527" cy="2887824"/>
              </a:xfrm>
            </p:grpSpPr>
            <p:grpSp>
              <p:nvGrpSpPr>
                <p:cNvPr id="20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157" y="4947894"/>
                  <a:ext cx="1294849" cy="1166510"/>
                  <a:chOff x="6241120" y="3061126"/>
                  <a:chExt cx="1599519" cy="1440983"/>
                </a:xfrm>
              </p:grpSpPr>
              <p:grpSp>
                <p:nvGrpSpPr>
                  <p:cNvPr id="2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120" y="3061126"/>
                    <a:ext cx="1599519" cy="1440983"/>
                    <a:chOff x="7079320" y="3442126"/>
                    <a:chExt cx="1599519" cy="1440983"/>
                  </a:xfrm>
                </p:grpSpPr>
                <p:sp>
                  <p:nvSpPr>
                    <p:cNvPr id="219" name="Donut 68"/>
                    <p:cNvSpPr/>
                    <p:nvPr/>
                  </p:nvSpPr>
                  <p:spPr bwMode="auto">
                    <a:xfrm>
                      <a:off x="707932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0" name="Rectangle 219"/>
                    <p:cNvSpPr/>
                    <p:nvPr/>
                  </p:nvSpPr>
                  <p:spPr bwMode="auto">
                    <a:xfrm>
                      <a:off x="806603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7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8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10" name="Group 46"/>
                <p:cNvGrpSpPr>
                  <a:grpSpLocks/>
                </p:cNvGrpSpPr>
                <p:nvPr/>
              </p:nvGrpSpPr>
              <p:grpSpPr bwMode="auto">
                <a:xfrm>
                  <a:off x="990557" y="4115692"/>
                  <a:ext cx="3245527" cy="2887824"/>
                  <a:chOff x="6172178" y="3048446"/>
                  <a:chExt cx="1662343" cy="1443912"/>
                </a:xfrm>
              </p:grpSpPr>
              <p:grpSp>
                <p:nvGrpSpPr>
                  <p:cNvPr id="2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78" y="3048446"/>
                    <a:ext cx="1662343" cy="1443912"/>
                    <a:chOff x="7010378" y="3429446"/>
                    <a:chExt cx="1662343" cy="1443912"/>
                  </a:xfrm>
                </p:grpSpPr>
                <p:sp>
                  <p:nvSpPr>
                    <p:cNvPr id="214" name="Donut 63"/>
                    <p:cNvSpPr/>
                    <p:nvPr/>
                  </p:nvSpPr>
                  <p:spPr bwMode="auto">
                    <a:xfrm>
                      <a:off x="7010378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5" name="Rectangle 214"/>
                    <p:cNvSpPr/>
                    <p:nvPr/>
                  </p:nvSpPr>
                  <p:spPr bwMode="auto">
                    <a:xfrm>
                      <a:off x="806118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2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3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5" name="Group 52"/>
              <p:cNvGrpSpPr>
                <a:grpSpLocks/>
              </p:cNvGrpSpPr>
              <p:nvPr/>
            </p:nvGrpSpPr>
            <p:grpSpPr bwMode="auto">
              <a:xfrm>
                <a:off x="2591648" y="3505633"/>
                <a:ext cx="989975" cy="1041385"/>
                <a:chOff x="993371" y="4115692"/>
                <a:chExt cx="3245525" cy="2887824"/>
              </a:xfrm>
            </p:grpSpPr>
            <p:grpSp>
              <p:nvGrpSpPr>
                <p:cNvPr id="19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84" y="4947894"/>
                  <a:ext cx="1294849" cy="1166510"/>
                  <a:chOff x="6227256" y="3061126"/>
                  <a:chExt cx="1599520" cy="1440983"/>
                </a:xfrm>
              </p:grpSpPr>
              <p:grpSp>
                <p:nvGrpSpPr>
                  <p:cNvPr id="20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56" y="3061126"/>
                    <a:ext cx="1599520" cy="1440983"/>
                    <a:chOff x="7065456" y="3442126"/>
                    <a:chExt cx="1599520" cy="1440983"/>
                  </a:xfrm>
                </p:grpSpPr>
                <p:sp>
                  <p:nvSpPr>
                    <p:cNvPr id="207" name="Donut 75"/>
                    <p:cNvSpPr/>
                    <p:nvPr/>
                  </p:nvSpPr>
                  <p:spPr bwMode="auto">
                    <a:xfrm>
                      <a:off x="7065456" y="3442126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08" name="Rectangle 207"/>
                    <p:cNvSpPr/>
                    <p:nvPr/>
                  </p:nvSpPr>
                  <p:spPr bwMode="auto">
                    <a:xfrm>
                      <a:off x="8052176" y="4171402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05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6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98" name="Group 46"/>
                <p:cNvGrpSpPr>
                  <a:grpSpLocks/>
                </p:cNvGrpSpPr>
                <p:nvPr/>
              </p:nvGrpSpPr>
              <p:grpSpPr bwMode="auto">
                <a:xfrm>
                  <a:off x="993371" y="4115692"/>
                  <a:ext cx="3245525" cy="2887824"/>
                  <a:chOff x="6173619" y="3048446"/>
                  <a:chExt cx="1662342" cy="1443912"/>
                </a:xfrm>
              </p:grpSpPr>
              <p:grpSp>
                <p:nvGrpSpPr>
                  <p:cNvPr id="1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19" y="3048446"/>
                    <a:ext cx="1662342" cy="1443912"/>
                    <a:chOff x="7011819" y="3429446"/>
                    <a:chExt cx="1662342" cy="1443912"/>
                  </a:xfrm>
                </p:grpSpPr>
                <p:sp>
                  <p:nvSpPr>
                    <p:cNvPr id="202" name="Donut 201"/>
                    <p:cNvSpPr/>
                    <p:nvPr/>
                  </p:nvSpPr>
                  <p:spPr bwMode="auto">
                    <a:xfrm>
                      <a:off x="7011819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03" name="Rectangle 202"/>
                    <p:cNvSpPr/>
                    <p:nvPr/>
                  </p:nvSpPr>
                  <p:spPr bwMode="auto">
                    <a:xfrm>
                      <a:off x="806262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00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1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6" name="Group 52"/>
              <p:cNvGrpSpPr>
                <a:grpSpLocks/>
              </p:cNvGrpSpPr>
              <p:nvPr/>
            </p:nvGrpSpPr>
            <p:grpSpPr bwMode="auto">
              <a:xfrm>
                <a:off x="3732939" y="3505633"/>
                <a:ext cx="992543" cy="1041385"/>
                <a:chOff x="987768" y="4115692"/>
                <a:chExt cx="3253936" cy="2887824"/>
              </a:xfrm>
            </p:grpSpPr>
            <p:grpSp>
              <p:nvGrpSpPr>
                <p:cNvPr id="18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776" y="4947894"/>
                  <a:ext cx="1294850" cy="1166510"/>
                  <a:chOff x="6234178" y="3061126"/>
                  <a:chExt cx="1599520" cy="1440983"/>
                </a:xfrm>
              </p:grpSpPr>
              <p:grpSp>
                <p:nvGrpSpPr>
                  <p:cNvPr id="19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178" y="3061126"/>
                    <a:ext cx="1599520" cy="1440983"/>
                    <a:chOff x="7072378" y="3442126"/>
                    <a:chExt cx="1599520" cy="1440983"/>
                  </a:xfrm>
                </p:grpSpPr>
                <p:sp>
                  <p:nvSpPr>
                    <p:cNvPr id="195" name="Donut 194"/>
                    <p:cNvSpPr/>
                    <p:nvPr/>
                  </p:nvSpPr>
                  <p:spPr bwMode="auto">
                    <a:xfrm>
                      <a:off x="7072378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6" name="Rectangle 195"/>
                    <p:cNvSpPr/>
                    <p:nvPr/>
                  </p:nvSpPr>
                  <p:spPr bwMode="auto">
                    <a:xfrm>
                      <a:off x="8059092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93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94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86" name="Group 46"/>
                <p:cNvGrpSpPr>
                  <a:grpSpLocks/>
                </p:cNvGrpSpPr>
                <p:nvPr/>
              </p:nvGrpSpPr>
              <p:grpSpPr bwMode="auto">
                <a:xfrm>
                  <a:off x="987768" y="4115692"/>
                  <a:ext cx="3253936" cy="2887824"/>
                  <a:chOff x="6170749" y="3048446"/>
                  <a:chExt cx="1666650" cy="1443912"/>
                </a:xfrm>
              </p:grpSpPr>
              <p:grpSp>
                <p:nvGrpSpPr>
                  <p:cNvPr id="1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49" y="3048446"/>
                    <a:ext cx="1666650" cy="1443912"/>
                    <a:chOff x="7008949" y="3429446"/>
                    <a:chExt cx="1666650" cy="1443912"/>
                  </a:xfrm>
                </p:grpSpPr>
                <p:sp>
                  <p:nvSpPr>
                    <p:cNvPr id="190" name="Donut 189"/>
                    <p:cNvSpPr/>
                    <p:nvPr/>
                  </p:nvSpPr>
                  <p:spPr bwMode="auto">
                    <a:xfrm>
                      <a:off x="7008949" y="342944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1" name="Rectangle 190"/>
                    <p:cNvSpPr/>
                    <p:nvPr/>
                  </p:nvSpPr>
                  <p:spPr bwMode="auto">
                    <a:xfrm>
                      <a:off x="806406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88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9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7" name="Group 52"/>
              <p:cNvGrpSpPr>
                <a:grpSpLocks/>
              </p:cNvGrpSpPr>
              <p:nvPr/>
            </p:nvGrpSpPr>
            <p:grpSpPr bwMode="auto">
              <a:xfrm>
                <a:off x="7161945" y="3505633"/>
                <a:ext cx="992540" cy="1041385"/>
                <a:chOff x="987793" y="4115692"/>
                <a:chExt cx="3253932" cy="2887824"/>
              </a:xfrm>
            </p:grpSpPr>
            <p:grpSp>
              <p:nvGrpSpPr>
                <p:cNvPr id="17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847" y="4947894"/>
                  <a:ext cx="1294849" cy="1166510"/>
                  <a:chOff x="6182210" y="3061126"/>
                  <a:chExt cx="1599519" cy="1440983"/>
                </a:xfrm>
              </p:grpSpPr>
              <p:grpSp>
                <p:nvGrpSpPr>
                  <p:cNvPr id="18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210" y="3061126"/>
                    <a:ext cx="1599519" cy="1440983"/>
                    <a:chOff x="7020410" y="3442126"/>
                    <a:chExt cx="1599519" cy="1440983"/>
                  </a:xfrm>
                </p:grpSpPr>
                <p:sp>
                  <p:nvSpPr>
                    <p:cNvPr id="183" name="Donut 182"/>
                    <p:cNvSpPr/>
                    <p:nvPr/>
                  </p:nvSpPr>
                  <p:spPr bwMode="auto">
                    <a:xfrm>
                      <a:off x="702041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84" name="Rectangle 183"/>
                    <p:cNvSpPr/>
                    <p:nvPr/>
                  </p:nvSpPr>
                  <p:spPr bwMode="auto">
                    <a:xfrm>
                      <a:off x="800712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81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2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74" name="Group 46"/>
                <p:cNvGrpSpPr>
                  <a:grpSpLocks/>
                </p:cNvGrpSpPr>
                <p:nvPr/>
              </p:nvGrpSpPr>
              <p:grpSpPr bwMode="auto">
                <a:xfrm>
                  <a:off x="987793" y="4115692"/>
                  <a:ext cx="3253932" cy="2887824"/>
                  <a:chOff x="6170762" y="3048446"/>
                  <a:chExt cx="1666648" cy="1443912"/>
                </a:xfrm>
              </p:grpSpPr>
              <p:grpSp>
                <p:nvGrpSpPr>
                  <p:cNvPr id="1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62" y="3048446"/>
                    <a:ext cx="1666648" cy="1443912"/>
                    <a:chOff x="7008962" y="3429446"/>
                    <a:chExt cx="1666648" cy="1443912"/>
                  </a:xfrm>
                </p:grpSpPr>
                <p:sp>
                  <p:nvSpPr>
                    <p:cNvPr id="178" name="Donut 177"/>
                    <p:cNvSpPr/>
                    <p:nvPr/>
                  </p:nvSpPr>
                  <p:spPr bwMode="auto">
                    <a:xfrm>
                      <a:off x="7008962" y="342944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9" name="Rectangle 178"/>
                    <p:cNvSpPr/>
                    <p:nvPr/>
                  </p:nvSpPr>
                  <p:spPr bwMode="auto">
                    <a:xfrm>
                      <a:off x="8064075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76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77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8" name="Group 52"/>
              <p:cNvGrpSpPr>
                <a:grpSpLocks/>
              </p:cNvGrpSpPr>
              <p:nvPr/>
            </p:nvGrpSpPr>
            <p:grpSpPr bwMode="auto">
              <a:xfrm>
                <a:off x="4876795" y="3505633"/>
                <a:ext cx="989977" cy="1041385"/>
                <a:chOff x="990573" y="4115692"/>
                <a:chExt cx="3245527" cy="2887824"/>
              </a:xfrm>
            </p:grpSpPr>
            <p:grpSp>
              <p:nvGrpSpPr>
                <p:cNvPr id="16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583" y="4947894"/>
                  <a:ext cx="1294849" cy="1166510"/>
                  <a:chOff x="6230711" y="3061126"/>
                  <a:chExt cx="1599519" cy="1440983"/>
                </a:xfrm>
              </p:grpSpPr>
              <p:grpSp>
                <p:nvGrpSpPr>
                  <p:cNvPr id="16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711" y="3061126"/>
                    <a:ext cx="1599519" cy="1440983"/>
                    <a:chOff x="7068911" y="3442126"/>
                    <a:chExt cx="1599519" cy="1440983"/>
                  </a:xfrm>
                </p:grpSpPr>
                <p:sp>
                  <p:nvSpPr>
                    <p:cNvPr id="171" name="Donut 170"/>
                    <p:cNvSpPr/>
                    <p:nvPr/>
                  </p:nvSpPr>
                  <p:spPr bwMode="auto">
                    <a:xfrm>
                      <a:off x="7068911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2" name="Rectangle 171"/>
                    <p:cNvSpPr/>
                    <p:nvPr/>
                  </p:nvSpPr>
                  <p:spPr bwMode="auto">
                    <a:xfrm>
                      <a:off x="8055624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9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70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62" name="Group 46"/>
                <p:cNvGrpSpPr>
                  <a:grpSpLocks/>
                </p:cNvGrpSpPr>
                <p:nvPr/>
              </p:nvGrpSpPr>
              <p:grpSpPr bwMode="auto">
                <a:xfrm>
                  <a:off x="990573" y="4115692"/>
                  <a:ext cx="3245527" cy="2887824"/>
                  <a:chOff x="6172186" y="3048446"/>
                  <a:chExt cx="1662343" cy="1443912"/>
                </a:xfrm>
              </p:grpSpPr>
              <p:grpSp>
                <p:nvGrpSpPr>
                  <p:cNvPr id="1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86" y="3048446"/>
                    <a:ext cx="1662343" cy="1443912"/>
                    <a:chOff x="7010386" y="3429446"/>
                    <a:chExt cx="1662343" cy="1443912"/>
                  </a:xfrm>
                </p:grpSpPr>
                <p:sp>
                  <p:nvSpPr>
                    <p:cNvPr id="166" name="Donut 165"/>
                    <p:cNvSpPr/>
                    <p:nvPr/>
                  </p:nvSpPr>
                  <p:spPr bwMode="auto">
                    <a:xfrm>
                      <a:off x="7010386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7" name="Rectangle 166"/>
                    <p:cNvSpPr/>
                    <p:nvPr/>
                  </p:nvSpPr>
                  <p:spPr bwMode="auto">
                    <a:xfrm>
                      <a:off x="806119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4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5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9" name="Group 52"/>
              <p:cNvGrpSpPr>
                <a:grpSpLocks/>
              </p:cNvGrpSpPr>
              <p:nvPr/>
            </p:nvGrpSpPr>
            <p:grpSpPr bwMode="auto">
              <a:xfrm>
                <a:off x="6020652" y="3505633"/>
                <a:ext cx="989975" cy="1041385"/>
                <a:chOff x="993386" y="4115692"/>
                <a:chExt cx="3245525" cy="2887824"/>
              </a:xfrm>
            </p:grpSpPr>
            <p:grpSp>
              <p:nvGrpSpPr>
                <p:cNvPr id="14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96" y="4947894"/>
                  <a:ext cx="1294849" cy="1166510"/>
                  <a:chOff x="6227237" y="3061126"/>
                  <a:chExt cx="1599519" cy="1440983"/>
                </a:xfrm>
              </p:grpSpPr>
              <p:grpSp>
                <p:nvGrpSpPr>
                  <p:cNvPr id="15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37" y="3061126"/>
                    <a:ext cx="1599519" cy="1440983"/>
                    <a:chOff x="7065437" y="3442126"/>
                    <a:chExt cx="1599519" cy="1440983"/>
                  </a:xfrm>
                </p:grpSpPr>
                <p:sp>
                  <p:nvSpPr>
                    <p:cNvPr id="159" name="Donut 158"/>
                    <p:cNvSpPr/>
                    <p:nvPr/>
                  </p:nvSpPr>
                  <p:spPr bwMode="auto">
                    <a:xfrm>
                      <a:off x="7065437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0" name="Rectangle 159"/>
                    <p:cNvSpPr/>
                    <p:nvPr/>
                  </p:nvSpPr>
                  <p:spPr bwMode="auto">
                    <a:xfrm>
                      <a:off x="8052150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7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8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50" name="Group 46"/>
                <p:cNvGrpSpPr>
                  <a:grpSpLocks/>
                </p:cNvGrpSpPr>
                <p:nvPr/>
              </p:nvGrpSpPr>
              <p:grpSpPr bwMode="auto">
                <a:xfrm>
                  <a:off x="993386" y="4115692"/>
                  <a:ext cx="3245525" cy="2887824"/>
                  <a:chOff x="6173627" y="3048446"/>
                  <a:chExt cx="1662342" cy="1443912"/>
                </a:xfrm>
              </p:grpSpPr>
              <p:grpSp>
                <p:nvGrpSpPr>
                  <p:cNvPr id="15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27" y="3048446"/>
                    <a:ext cx="1662342" cy="1443912"/>
                    <a:chOff x="7011827" y="3429446"/>
                    <a:chExt cx="1662342" cy="1443912"/>
                  </a:xfrm>
                </p:grpSpPr>
                <p:sp>
                  <p:nvSpPr>
                    <p:cNvPr id="154" name="Donut 153"/>
                    <p:cNvSpPr/>
                    <p:nvPr/>
                  </p:nvSpPr>
                  <p:spPr bwMode="auto">
                    <a:xfrm>
                      <a:off x="7011827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5" name="Rectangle 154"/>
                    <p:cNvSpPr/>
                    <p:nvPr/>
                  </p:nvSpPr>
                  <p:spPr bwMode="auto">
                    <a:xfrm>
                      <a:off x="806263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2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3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20" name="Group 71"/>
              <p:cNvGrpSpPr>
                <a:grpSpLocks/>
              </p:cNvGrpSpPr>
              <p:nvPr/>
            </p:nvGrpSpPr>
            <p:grpSpPr bwMode="auto">
              <a:xfrm>
                <a:off x="380872" y="3505313"/>
                <a:ext cx="989974" cy="1054554"/>
                <a:chOff x="5638454" y="1828800"/>
                <a:chExt cx="2647657" cy="2385646"/>
              </a:xfrm>
            </p:grpSpPr>
            <p:grpSp>
              <p:nvGrpSpPr>
                <p:cNvPr id="135" name="Group 52"/>
                <p:cNvGrpSpPr>
                  <a:grpSpLocks/>
                </p:cNvGrpSpPr>
                <p:nvPr/>
              </p:nvGrpSpPr>
              <p:grpSpPr bwMode="auto">
                <a:xfrm>
                  <a:off x="5638454" y="1829520"/>
                  <a:ext cx="2647657" cy="2332641"/>
                  <a:chOff x="990176" y="4115682"/>
                  <a:chExt cx="3245515" cy="2859366"/>
                </a:xfrm>
              </p:grpSpPr>
              <p:grpSp>
                <p:nvGrpSpPr>
                  <p:cNvPr id="137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776" y="4933656"/>
                    <a:ext cx="1294844" cy="1138058"/>
                    <a:chOff x="6241598" y="3113858"/>
                    <a:chExt cx="1599513" cy="1405835"/>
                  </a:xfrm>
                </p:grpSpPr>
                <p:grpSp>
                  <p:nvGrpSpPr>
                    <p:cNvPr id="144" name="Group 1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598" y="3113858"/>
                      <a:ext cx="1599513" cy="1405835"/>
                      <a:chOff x="7079798" y="3494858"/>
                      <a:chExt cx="1599513" cy="1405835"/>
                    </a:xfrm>
                  </p:grpSpPr>
                  <p:sp>
                    <p:nvSpPr>
                      <p:cNvPr id="147" name="Donut 146"/>
                      <p:cNvSpPr/>
                      <p:nvPr/>
                    </p:nvSpPr>
                    <p:spPr bwMode="auto">
                      <a:xfrm>
                        <a:off x="7079798" y="3494858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48" name="Rectangle 147"/>
                      <p:cNvSpPr/>
                      <p:nvPr/>
                    </p:nvSpPr>
                    <p:spPr bwMode="auto">
                      <a:xfrm>
                        <a:off x="8066507" y="424170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45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46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3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176" y="4115682"/>
                    <a:ext cx="3245515" cy="2859366"/>
                    <a:chOff x="6171983" y="3048441"/>
                    <a:chExt cx="1662337" cy="1429683"/>
                  </a:xfrm>
                </p:grpSpPr>
                <p:grpSp>
                  <p:nvGrpSpPr>
                    <p:cNvPr id="13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83" y="3048441"/>
                      <a:ext cx="1662337" cy="1429683"/>
                      <a:chOff x="7010183" y="3429441"/>
                      <a:chExt cx="1662337" cy="1429683"/>
                    </a:xfrm>
                  </p:grpSpPr>
                  <p:sp>
                    <p:nvSpPr>
                      <p:cNvPr id="142" name="Donut 141"/>
                      <p:cNvSpPr/>
                      <p:nvPr/>
                    </p:nvSpPr>
                    <p:spPr bwMode="auto">
                      <a:xfrm>
                        <a:off x="7010183" y="34294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43" name="Rectangle 142"/>
                      <p:cNvSpPr/>
                      <p:nvPr/>
                    </p:nvSpPr>
                    <p:spPr bwMode="auto">
                      <a:xfrm>
                        <a:off x="8060987" y="41905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40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41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136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21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2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3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4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5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6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7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8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9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0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1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2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3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4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</p:grpSp>
      <p:pic>
        <p:nvPicPr>
          <p:cNvPr id="1106" name="Picture 14" descr="model of a three-dimensional metamate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64" y="2699894"/>
            <a:ext cx="2430134" cy="145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" name="Group 1125"/>
          <p:cNvGrpSpPr/>
          <p:nvPr/>
        </p:nvGrpSpPr>
        <p:grpSpPr>
          <a:xfrm>
            <a:off x="5578109" y="4112283"/>
            <a:ext cx="2496915" cy="2139499"/>
            <a:chOff x="-195943" y="2155544"/>
            <a:chExt cx="2496915" cy="2139499"/>
          </a:xfrm>
        </p:grpSpPr>
        <p:sp>
          <p:nvSpPr>
            <p:cNvPr id="1116" name="TextBox 26"/>
            <p:cNvSpPr txBox="1">
              <a:spLocks noChangeArrowheads="1"/>
            </p:cNvSpPr>
            <p:nvPr/>
          </p:nvSpPr>
          <p:spPr bwMode="auto">
            <a:xfrm>
              <a:off x="0" y="2382588"/>
              <a:ext cx="93306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Split ring </a:t>
              </a:r>
            </a:p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resonators</a:t>
              </a:r>
            </a:p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(SRR)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1123" name="Group 1122"/>
            <p:cNvGrpSpPr/>
            <p:nvPr/>
          </p:nvGrpSpPr>
          <p:grpSpPr>
            <a:xfrm>
              <a:off x="-195943" y="2155544"/>
              <a:ext cx="2496915" cy="2139499"/>
              <a:chOff x="214603" y="2080898"/>
              <a:chExt cx="2496915" cy="2139499"/>
            </a:xfrm>
          </p:grpSpPr>
          <p:grpSp>
            <p:nvGrpSpPr>
              <p:cNvPr id="1077" name="Group 165"/>
              <p:cNvGrpSpPr>
                <a:grpSpLocks/>
              </p:cNvGrpSpPr>
              <p:nvPr/>
            </p:nvGrpSpPr>
            <p:grpSpPr bwMode="auto">
              <a:xfrm>
                <a:off x="1153888" y="2080898"/>
                <a:ext cx="1557630" cy="2139499"/>
                <a:chOff x="6490996" y="3517812"/>
                <a:chExt cx="1557630" cy="2103209"/>
              </a:xfrm>
            </p:grpSpPr>
            <p:grpSp>
              <p:nvGrpSpPr>
                <p:cNvPr id="1078" name="Group 603"/>
                <p:cNvGrpSpPr>
                  <a:grpSpLocks/>
                </p:cNvGrpSpPr>
                <p:nvPr/>
              </p:nvGrpSpPr>
              <p:grpSpPr bwMode="auto">
                <a:xfrm>
                  <a:off x="6490996" y="3517812"/>
                  <a:ext cx="1557630" cy="2103209"/>
                  <a:chOff x="2909596" y="2222424"/>
                  <a:chExt cx="1557630" cy="2103013"/>
                </a:xfrm>
              </p:grpSpPr>
              <p:sp>
                <p:nvSpPr>
                  <p:cNvPr id="1080" name="Rectangle 554"/>
                  <p:cNvSpPr>
                    <a:spLocks noChangeArrowheads="1"/>
                  </p:cNvSpPr>
                  <p:nvPr/>
                </p:nvSpPr>
                <p:spPr bwMode="auto">
                  <a:xfrm>
                    <a:off x="3124200" y="2590800"/>
                    <a:ext cx="1295400" cy="1258065"/>
                  </a:xfrm>
                  <a:prstGeom prst="rect">
                    <a:avLst/>
                  </a:prstGeom>
                  <a:noFill/>
                  <a:ln w="15875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2075" tIns="46038" rIns="92075" bIns="46038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1081" name="Straight Arrow Connector 1080"/>
                  <p:cNvCxnSpPr/>
                  <p:nvPr/>
                </p:nvCxnSpPr>
                <p:spPr bwMode="auto">
                  <a:xfrm>
                    <a:off x="3124200" y="3962252"/>
                    <a:ext cx="1295400" cy="158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5400" cap="flat" cmpd="sng" algn="ctr">
                    <a:solidFill>
                      <a:schemeClr val="accent6"/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  <p:sp>
                <p:nvSpPr>
                  <p:cNvPr id="1082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29000" y="3962403"/>
                    <a:ext cx="313237" cy="3630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800" dirty="0" smtClean="0">
                        <a:latin typeface="Aharoni" pitchFamily="2" charset="-79"/>
                        <a:cs typeface="Aharoni" pitchFamily="2" charset="-79"/>
                      </a:rPr>
                      <a:t>a</a:t>
                    </a:r>
                    <a:endParaRPr lang="en-US" sz="1800" dirty="0">
                      <a:latin typeface="Aharoni" pitchFamily="2" charset="-79"/>
                      <a:cs typeface="Aharoni" pitchFamily="2" charset="-79"/>
                    </a:endParaRPr>
                  </a:p>
                </p:txBody>
              </p:sp>
              <p:grpSp>
                <p:nvGrpSpPr>
                  <p:cNvPr id="1083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3184525" y="2666972"/>
                    <a:ext cx="1282701" cy="1144482"/>
                    <a:chOff x="991846" y="4114730"/>
                    <a:chExt cx="3246935" cy="2895956"/>
                  </a:xfrm>
                </p:grpSpPr>
                <p:grpSp>
                  <p:nvGrpSpPr>
                    <p:cNvPr id="1093" name="Group 45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638824" y="4954197"/>
                      <a:ext cx="1301988" cy="1172841"/>
                      <a:chOff x="6210482" y="3045519"/>
                      <a:chExt cx="1608339" cy="1448803"/>
                    </a:xfrm>
                  </p:grpSpPr>
                  <p:grpSp>
                    <p:nvGrpSpPr>
                      <p:cNvPr id="1100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210482" y="3045519"/>
                        <a:ext cx="1608339" cy="1448803"/>
                        <a:chOff x="7048682" y="3426519"/>
                        <a:chExt cx="1608339" cy="1448803"/>
                      </a:xfrm>
                    </p:grpSpPr>
                    <p:sp>
                      <p:nvSpPr>
                        <p:cNvPr id="1103" name="Donut 1102"/>
                        <p:cNvSpPr/>
                        <p:nvPr/>
                      </p:nvSpPr>
                      <p:spPr bwMode="auto">
                        <a:xfrm>
                          <a:off x="7048682" y="3426519"/>
                          <a:ext cx="1444528" cy="1448803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04" name="Rectangle 1103"/>
                        <p:cNvSpPr/>
                        <p:nvPr/>
                      </p:nvSpPr>
                      <p:spPr bwMode="auto">
                        <a:xfrm>
                          <a:off x="8046449" y="4190614"/>
                          <a:ext cx="610572" cy="79386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101" name="Straight Connector 4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102" name="Straight Connector 4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1094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91846" y="4114730"/>
                      <a:ext cx="3246935" cy="2895956"/>
                      <a:chOff x="6172837" y="3047965"/>
                      <a:chExt cx="1663064" cy="1447978"/>
                    </a:xfrm>
                  </p:grpSpPr>
                  <p:grpSp>
                    <p:nvGrpSpPr>
                      <p:cNvPr id="1095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72837" y="3047965"/>
                        <a:ext cx="1663064" cy="1447978"/>
                        <a:chOff x="7011037" y="3428965"/>
                        <a:chExt cx="1663064" cy="1447978"/>
                      </a:xfrm>
                    </p:grpSpPr>
                    <p:sp>
                      <p:nvSpPr>
                        <p:cNvPr id="1098" name="Donut 1097"/>
                        <p:cNvSpPr/>
                        <p:nvPr/>
                      </p:nvSpPr>
                      <p:spPr bwMode="auto">
                        <a:xfrm>
                          <a:off x="7011037" y="3428965"/>
                          <a:ext cx="1446948" cy="1447978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99" name="Rectangle 1098"/>
                        <p:cNvSpPr/>
                        <p:nvPr/>
                      </p:nvSpPr>
                      <p:spPr bwMode="auto">
                        <a:xfrm>
                          <a:off x="8064860" y="4190108"/>
                          <a:ext cx="609241" cy="76315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096" name="Straight Connector 4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97" name="Straight Connector 4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</p:grpSp>
              <p:sp>
                <p:nvSpPr>
                  <p:cNvPr id="1084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9596" y="2222424"/>
                    <a:ext cx="1524000" cy="33852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latin typeface="Aharoni" pitchFamily="2" charset="-79"/>
                        <a:cs typeface="Aharoni" pitchFamily="2" charset="-79"/>
                      </a:rPr>
                      <a:t>Unit </a:t>
                    </a:r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cell</a:t>
                    </a:r>
                  </a:p>
                </p:txBody>
              </p:sp>
            </p:grpSp>
            <p:sp>
              <p:nvSpPr>
                <p:cNvPr id="1079" name="Can 149"/>
                <p:cNvSpPr>
                  <a:spLocks noChangeArrowheads="1"/>
                </p:cNvSpPr>
                <p:nvPr/>
              </p:nvSpPr>
              <p:spPr bwMode="auto">
                <a:xfrm>
                  <a:off x="7315200" y="3962400"/>
                  <a:ext cx="76200" cy="11430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117" name="TextBox 26"/>
              <p:cNvSpPr txBox="1">
                <a:spLocks noChangeArrowheads="1"/>
              </p:cNvSpPr>
              <p:nvPr/>
            </p:nvSpPr>
            <p:spPr bwMode="auto">
              <a:xfrm>
                <a:off x="214603" y="3138367"/>
                <a:ext cx="110412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Metallic</a:t>
                </a:r>
              </a:p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 rod</a:t>
                </a:r>
                <a:endParaRPr lang="en-US" sz="1400" dirty="0">
                  <a:latin typeface="Aharoni" pitchFamily="2" charset="-79"/>
                  <a:cs typeface="Aharoni" pitchFamily="2" charset="-79"/>
                </a:endParaRPr>
              </a:p>
            </p:txBody>
          </p:sp>
          <p:cxnSp>
            <p:nvCxnSpPr>
              <p:cNvPr id="1119" name="Straight Arrow Connector 1118"/>
              <p:cNvCxnSpPr/>
              <p:nvPr/>
            </p:nvCxnSpPr>
            <p:spPr bwMode="auto">
              <a:xfrm>
                <a:off x="1138335" y="3442996"/>
                <a:ext cx="877077" cy="4665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122" name="Straight Arrow Connector 1121"/>
              <p:cNvCxnSpPr/>
              <p:nvPr/>
            </p:nvCxnSpPr>
            <p:spPr bwMode="auto">
              <a:xfrm>
                <a:off x="1082351" y="2659224"/>
                <a:ext cx="550506" cy="22393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3" name="Rectangle 2"/>
          <p:cNvSpPr/>
          <p:nvPr/>
        </p:nvSpPr>
        <p:spPr>
          <a:xfrm>
            <a:off x="5499097" y="6315672"/>
            <a:ext cx="32928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b="0" dirty="0"/>
              <a:t>Unit cell =20-500nm, energy range= GHz-THz</a:t>
            </a:r>
          </a:p>
        </p:txBody>
      </p:sp>
      <p:sp>
        <p:nvSpPr>
          <p:cNvPr id="4" name="Rectangle 3"/>
          <p:cNvSpPr/>
          <p:nvPr/>
        </p:nvSpPr>
        <p:spPr>
          <a:xfrm>
            <a:off x="2769311" y="1433988"/>
            <a:ext cx="60837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Nano-holes are arranged in a periodic structure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108" name="Group 76"/>
          <p:cNvGrpSpPr/>
          <p:nvPr/>
        </p:nvGrpSpPr>
        <p:grpSpPr>
          <a:xfrm>
            <a:off x="585570" y="4135099"/>
            <a:ext cx="1859525" cy="1612153"/>
            <a:chOff x="1867886" y="1988396"/>
            <a:chExt cx="4461368" cy="3867874"/>
          </a:xfrm>
        </p:grpSpPr>
        <p:sp>
          <p:nvSpPr>
            <p:cNvPr id="1109" name="Rectangle 1108"/>
            <p:cNvSpPr/>
            <p:nvPr/>
          </p:nvSpPr>
          <p:spPr>
            <a:xfrm>
              <a:off x="2065106" y="1988396"/>
              <a:ext cx="4253501" cy="386787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4925">
              <a:solidFill>
                <a:srgbClr val="FFFFFF"/>
              </a:solidFill>
            </a:ln>
            <a:effectLst>
              <a:outerShdw blurRad="317500" dir="2700000" algn="ctr">
                <a:srgbClr val="000000">
                  <a:alpha val="43000"/>
                </a:srgbClr>
              </a:outerShdw>
            </a:effectLst>
            <a:scene3d>
              <a:camera prst="perspectiveFront" fov="2700000">
                <a:rot lat="19086000" lon="19067999" rev="3108000"/>
              </a:camera>
              <a:lightRig rig="threePt" dir="t">
                <a:rot lat="0" lon="0" rev="0"/>
              </a:lightRig>
            </a:scene3d>
            <a:sp3d extrusionH="38100" prstMaterial="clear">
              <a:bevelT w="260350" h="50800" prst="softRound"/>
              <a:bevelB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10" name="Group 4"/>
            <p:cNvGrpSpPr/>
            <p:nvPr/>
          </p:nvGrpSpPr>
          <p:grpSpPr>
            <a:xfrm>
              <a:off x="1867886" y="3517851"/>
              <a:ext cx="2040094" cy="2077282"/>
              <a:chOff x="1867886" y="3487029"/>
              <a:chExt cx="2040094" cy="2077282"/>
            </a:xfrm>
          </p:grpSpPr>
          <p:grpSp>
            <p:nvGrpSpPr>
              <p:cNvPr id="1171" name="Group 10"/>
              <p:cNvGrpSpPr/>
              <p:nvPr/>
            </p:nvGrpSpPr>
            <p:grpSpPr>
              <a:xfrm rot="4253002">
                <a:off x="3136985" y="4793315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85" name="L-Shape 5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6" name="L-Shape 8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7" name="Rectangle 21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2" name="Group 16"/>
              <p:cNvGrpSpPr/>
              <p:nvPr/>
            </p:nvGrpSpPr>
            <p:grpSpPr>
              <a:xfrm rot="4253002">
                <a:off x="2652388" y="4401188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82" name="L-Shape 16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3" name="L-Shape 17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4" name="Rectangle 18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3" name="Group 36"/>
              <p:cNvGrpSpPr/>
              <p:nvPr/>
            </p:nvGrpSpPr>
            <p:grpSpPr>
              <a:xfrm>
                <a:off x="1867886" y="3487029"/>
                <a:ext cx="1123982" cy="1294733"/>
                <a:chOff x="2936398" y="4421978"/>
                <a:chExt cx="1123982" cy="1294733"/>
              </a:xfrm>
            </p:grpSpPr>
            <p:grpSp>
              <p:nvGrpSpPr>
                <p:cNvPr id="1174" name="Group 28"/>
                <p:cNvGrpSpPr/>
                <p:nvPr/>
              </p:nvGrpSpPr>
              <p:grpSpPr>
                <a:xfrm rot="4253002">
                  <a:off x="3289385" y="49457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79" name="L-Shape 13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0" name="L-Shape 14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1" name="Rectangle 15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75" name="Group 32"/>
                <p:cNvGrpSpPr/>
                <p:nvPr/>
              </p:nvGrpSpPr>
              <p:grpSpPr>
                <a:xfrm rot="4253002">
                  <a:off x="2804788" y="45535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76" name="L-Shape 10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77" name="L-Shape 1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78" name="Rectangle 1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111" name="Group 22"/>
            <p:cNvGrpSpPr/>
            <p:nvPr/>
          </p:nvGrpSpPr>
          <p:grpSpPr>
            <a:xfrm>
              <a:off x="2657283" y="3207914"/>
              <a:ext cx="2040094" cy="2077282"/>
              <a:chOff x="1867886" y="3487029"/>
              <a:chExt cx="2040094" cy="2077282"/>
            </a:xfrm>
          </p:grpSpPr>
          <p:grpSp>
            <p:nvGrpSpPr>
              <p:cNvPr id="1154" name="Group 10"/>
              <p:cNvGrpSpPr/>
              <p:nvPr/>
            </p:nvGrpSpPr>
            <p:grpSpPr>
              <a:xfrm rot="4253002">
                <a:off x="3136985" y="4793315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68" name="L-Shape 5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9" name="L-Shape 1168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0" name="Rectangle 1169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5" name="Group 16"/>
              <p:cNvGrpSpPr/>
              <p:nvPr/>
            </p:nvGrpSpPr>
            <p:grpSpPr>
              <a:xfrm rot="4253002">
                <a:off x="2652388" y="4401188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65" name="L-Shape 34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6" name="L-Shape 1165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7" name="Rectangle 1166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6" name="Group 36"/>
              <p:cNvGrpSpPr/>
              <p:nvPr/>
            </p:nvGrpSpPr>
            <p:grpSpPr>
              <a:xfrm>
                <a:off x="1867886" y="3487029"/>
                <a:ext cx="1123982" cy="1294733"/>
                <a:chOff x="2936398" y="4421978"/>
                <a:chExt cx="1123982" cy="1294733"/>
              </a:xfrm>
            </p:grpSpPr>
            <p:grpSp>
              <p:nvGrpSpPr>
                <p:cNvPr id="1157" name="Group 28"/>
                <p:cNvGrpSpPr/>
                <p:nvPr/>
              </p:nvGrpSpPr>
              <p:grpSpPr>
                <a:xfrm rot="4253002">
                  <a:off x="3289385" y="49457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62" name="L-Shape 31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63" name="L-Shape 3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64" name="Rectangle 3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58" name="Group 32"/>
                <p:cNvGrpSpPr/>
                <p:nvPr/>
              </p:nvGrpSpPr>
              <p:grpSpPr>
                <a:xfrm rot="4253002">
                  <a:off x="2804788" y="45535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59" name="L-Shape 1158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60" name="L-Shape 115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61" name="Rectangle 3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112" name="Group 40"/>
            <p:cNvGrpSpPr/>
            <p:nvPr/>
          </p:nvGrpSpPr>
          <p:grpSpPr>
            <a:xfrm>
              <a:off x="3479215" y="2920239"/>
              <a:ext cx="2040094" cy="2077282"/>
              <a:chOff x="1867886" y="3487029"/>
              <a:chExt cx="2040094" cy="2077282"/>
            </a:xfrm>
          </p:grpSpPr>
          <p:grpSp>
            <p:nvGrpSpPr>
              <p:cNvPr id="1137" name="Group 10"/>
              <p:cNvGrpSpPr/>
              <p:nvPr/>
            </p:nvGrpSpPr>
            <p:grpSpPr>
              <a:xfrm rot="4253002">
                <a:off x="3136985" y="4793315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51" name="L-Shape 5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2" name="L-Shape 1151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3" name="Rectangle 1152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8" name="Group 16"/>
              <p:cNvGrpSpPr/>
              <p:nvPr/>
            </p:nvGrpSpPr>
            <p:grpSpPr>
              <a:xfrm rot="4253002">
                <a:off x="2652388" y="4401188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48" name="L-Shape 1147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9" name="L-Shape 1148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0" name="Rectangle 1149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39" name="Group 36"/>
              <p:cNvGrpSpPr/>
              <p:nvPr/>
            </p:nvGrpSpPr>
            <p:grpSpPr>
              <a:xfrm>
                <a:off x="1867886" y="3487029"/>
                <a:ext cx="1123982" cy="1294733"/>
                <a:chOff x="2936398" y="4421978"/>
                <a:chExt cx="1123982" cy="1294733"/>
              </a:xfrm>
            </p:grpSpPr>
            <p:grpSp>
              <p:nvGrpSpPr>
                <p:cNvPr id="1140" name="Group 28"/>
                <p:cNvGrpSpPr/>
                <p:nvPr/>
              </p:nvGrpSpPr>
              <p:grpSpPr>
                <a:xfrm rot="4253002">
                  <a:off x="3289385" y="49457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45" name="L-Shape 114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6" name="L-Shape 114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7" name="Rectangle 114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41" name="Group 32"/>
                <p:cNvGrpSpPr/>
                <p:nvPr/>
              </p:nvGrpSpPr>
              <p:grpSpPr>
                <a:xfrm rot="4253002">
                  <a:off x="2804788" y="45535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42" name="L-Shape 1141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3" name="L-Shape 114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4" name="Rectangle 114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1113" name="Group 58"/>
            <p:cNvGrpSpPr/>
            <p:nvPr/>
          </p:nvGrpSpPr>
          <p:grpSpPr>
            <a:xfrm>
              <a:off x="4289160" y="2610302"/>
              <a:ext cx="2040094" cy="2077282"/>
              <a:chOff x="1867886" y="3487029"/>
              <a:chExt cx="2040094" cy="2077282"/>
            </a:xfrm>
          </p:grpSpPr>
          <p:grpSp>
            <p:nvGrpSpPr>
              <p:cNvPr id="1114" name="Group 10"/>
              <p:cNvGrpSpPr/>
              <p:nvPr/>
            </p:nvGrpSpPr>
            <p:grpSpPr>
              <a:xfrm rot="4253002">
                <a:off x="3136985" y="4793315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34" name="L-Shape 5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5" name="L-Shape 1134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6" name="Rectangle 1135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5" name="Group 16"/>
              <p:cNvGrpSpPr/>
              <p:nvPr/>
            </p:nvGrpSpPr>
            <p:grpSpPr>
              <a:xfrm rot="4253002">
                <a:off x="2652388" y="4401188"/>
                <a:ext cx="902606" cy="639385"/>
                <a:chOff x="493160" y="2033406"/>
                <a:chExt cx="1407559" cy="1367340"/>
              </a:xfrm>
              <a:solidFill>
                <a:srgbClr val="FFC000"/>
              </a:solidFill>
              <a:scene3d>
                <a:camera prst="isometricOffAxis2Right"/>
                <a:lightRig rig="threePt" dir="t"/>
              </a:scene3d>
            </p:grpSpPr>
            <p:sp>
              <p:nvSpPr>
                <p:cNvPr id="1131" name="L-Shape 1130"/>
                <p:cNvSpPr/>
                <p:nvPr/>
              </p:nvSpPr>
              <p:spPr>
                <a:xfrm rot="5400000">
                  <a:off x="450537" y="2088128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2" name="L-Shape 1131"/>
                <p:cNvSpPr/>
                <p:nvPr/>
              </p:nvSpPr>
              <p:spPr>
                <a:xfrm rot="16200000" flipH="1">
                  <a:off x="1013909" y="2086417"/>
                  <a:ext cx="934113" cy="828092"/>
                </a:xfrm>
                <a:prstGeom prst="corner">
                  <a:avLst>
                    <a:gd name="adj1" fmla="val 24058"/>
                    <a:gd name="adj2" fmla="val 25298"/>
                  </a:avLst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3" name="Rectangle 1132"/>
                <p:cNvSpPr/>
                <p:nvPr/>
              </p:nvSpPr>
              <p:spPr>
                <a:xfrm>
                  <a:off x="493160" y="3195263"/>
                  <a:ext cx="1407559" cy="205483"/>
                </a:xfrm>
                <a:prstGeom prst="rect">
                  <a:avLst/>
                </a:prstGeom>
                <a:grpFill/>
                <a:ln>
                  <a:solidFill>
                    <a:srgbClr val="FFC000"/>
                  </a:solidFill>
                </a:ln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8" name="Group 36"/>
              <p:cNvGrpSpPr/>
              <p:nvPr/>
            </p:nvGrpSpPr>
            <p:grpSpPr>
              <a:xfrm>
                <a:off x="1867886" y="3487029"/>
                <a:ext cx="1123982" cy="1294733"/>
                <a:chOff x="2936398" y="4421978"/>
                <a:chExt cx="1123982" cy="1294733"/>
              </a:xfrm>
            </p:grpSpPr>
            <p:grpSp>
              <p:nvGrpSpPr>
                <p:cNvPr id="1120" name="Group 28"/>
                <p:cNvGrpSpPr/>
                <p:nvPr/>
              </p:nvGrpSpPr>
              <p:grpSpPr>
                <a:xfrm rot="4253002">
                  <a:off x="3289385" y="49457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28" name="L-Shape 1127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9" name="L-Shape 112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0" name="Rectangle 112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21" name="Group 32"/>
                <p:cNvGrpSpPr/>
                <p:nvPr/>
              </p:nvGrpSpPr>
              <p:grpSpPr>
                <a:xfrm rot="4253002">
                  <a:off x="2804788" y="45535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24" name="L-Shape 1123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5" name="L-Shape 1124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7" name="Rectangle 112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pic>
        <p:nvPicPr>
          <p:cNvPr id="1086" name="Picture 12" descr="f60783117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53" y="934340"/>
            <a:ext cx="2115496" cy="1586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9" name="Rectangle 1088"/>
          <p:cNvSpPr/>
          <p:nvPr/>
        </p:nvSpPr>
        <p:spPr>
          <a:xfrm>
            <a:off x="3389438" y="3324920"/>
            <a:ext cx="55194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SRR-MR are arranged in a periodic structure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94454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502277" y="60403"/>
            <a:ext cx="6761408" cy="116355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</a:t>
            </a:r>
          </a:p>
          <a:p>
            <a:pPr algn="ctr">
              <a:defRPr/>
            </a:pPr>
            <a:r>
              <a:rPr lang="en-CA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(Negative refractive index materials)</a:t>
            </a:r>
          </a:p>
        </p:txBody>
      </p:sp>
      <p:graphicFrame>
        <p:nvGraphicFramePr>
          <p:cNvPr id="108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7651956"/>
              </p:ext>
            </p:extLst>
          </p:nvPr>
        </p:nvGraphicFramePr>
        <p:xfrm>
          <a:off x="2188525" y="3962897"/>
          <a:ext cx="1694456" cy="1602924"/>
        </p:xfrm>
        <a:graphic>
          <a:graphicData uri="http://schemas.openxmlformats.org/presentationml/2006/ole">
            <p:oleObj spid="_x0000_s509046" name="Equation" r:id="rId4" imgW="1422360" imgH="1346040" progId="Equation.3">
              <p:embed/>
            </p:oleObj>
          </a:graphicData>
        </a:graphic>
      </p:graphicFrame>
      <p:grpSp>
        <p:nvGrpSpPr>
          <p:cNvPr id="1087" name="Group 1086"/>
          <p:cNvGrpSpPr/>
          <p:nvPr/>
        </p:nvGrpSpPr>
        <p:grpSpPr>
          <a:xfrm>
            <a:off x="5577489" y="4039819"/>
            <a:ext cx="2973044" cy="1946353"/>
            <a:chOff x="1045029" y="4364321"/>
            <a:chExt cx="2483602" cy="1769193"/>
          </a:xfrm>
        </p:grpSpPr>
        <p:pic>
          <p:nvPicPr>
            <p:cNvPr id="108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5029" y="4364321"/>
              <a:ext cx="2483602" cy="17691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089" name="TextBox 26"/>
            <p:cNvSpPr txBox="1">
              <a:spLocks noChangeArrowheads="1"/>
            </p:cNvSpPr>
            <p:nvPr/>
          </p:nvSpPr>
          <p:spPr bwMode="auto">
            <a:xfrm>
              <a:off x="2202028" y="4668588"/>
              <a:ext cx="429205" cy="307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A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090" name="TextBox 26"/>
            <p:cNvSpPr txBox="1">
              <a:spLocks noChangeArrowheads="1"/>
            </p:cNvSpPr>
            <p:nvPr/>
          </p:nvSpPr>
          <p:spPr bwMode="auto">
            <a:xfrm>
              <a:off x="2743203" y="4715239"/>
              <a:ext cx="429205" cy="307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B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cxnSp>
          <p:nvCxnSpPr>
            <p:cNvPr id="1091" name="Straight Arrow Connector 1090"/>
            <p:cNvCxnSpPr/>
            <p:nvPr/>
          </p:nvCxnSpPr>
          <p:spPr bwMode="auto">
            <a:xfrm rot="5400000">
              <a:off x="2607114" y="4931230"/>
              <a:ext cx="327362" cy="16874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92" name="Straight Arrow Connector 1091"/>
            <p:cNvCxnSpPr/>
            <p:nvPr/>
          </p:nvCxnSpPr>
          <p:spPr bwMode="auto">
            <a:xfrm rot="5400000">
              <a:off x="2099388" y="4991877"/>
              <a:ext cx="186613" cy="14929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105" name="Rectangle 1104"/>
          <p:cNvSpPr/>
          <p:nvPr/>
        </p:nvSpPr>
        <p:spPr>
          <a:xfrm>
            <a:off x="5287488" y="6354915"/>
            <a:ext cx="3550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sz="1400" dirty="0" smtClean="0">
                <a:latin typeface="Humanst521 BT" pitchFamily="34" charset="0"/>
              </a:rPr>
              <a:t>Note: </a:t>
            </a:r>
            <a:r>
              <a:rPr lang="el-GR" sz="1400" dirty="0" smtClean="0">
                <a:latin typeface="Times New Roman"/>
                <a:cs typeface="Times New Roman"/>
              </a:rPr>
              <a:t>ϵ</a:t>
            </a:r>
            <a:r>
              <a:rPr lang="en-US" sz="1400" dirty="0" smtClean="0">
                <a:latin typeface="Times New Roman"/>
                <a:cs typeface="Times New Roman"/>
              </a:rPr>
              <a:t> and </a:t>
            </a:r>
            <a:r>
              <a:rPr lang="el-GR" sz="1400" dirty="0" smtClean="0">
                <a:latin typeface="Times New Roman"/>
                <a:cs typeface="Times New Roman"/>
              </a:rPr>
              <a:t>µ</a:t>
            </a:r>
            <a:r>
              <a:rPr lang="en-US" sz="1400" dirty="0" smtClean="0">
                <a:latin typeface="Times New Roman"/>
                <a:cs typeface="Times New Roman"/>
              </a:rPr>
              <a:t> are negative between A and B</a:t>
            </a:r>
            <a:endParaRPr lang="en-US" sz="1400" b="0" dirty="0">
              <a:latin typeface="Humanst521 BT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43651" y="3805378"/>
            <a:ext cx="1249251" cy="1456425"/>
            <a:chOff x="1082351" y="2080898"/>
            <a:chExt cx="1629167" cy="2139499"/>
          </a:xfrm>
        </p:grpSpPr>
        <p:grpSp>
          <p:nvGrpSpPr>
            <p:cNvPr id="17" name="Group 165"/>
            <p:cNvGrpSpPr>
              <a:grpSpLocks/>
            </p:cNvGrpSpPr>
            <p:nvPr/>
          </p:nvGrpSpPr>
          <p:grpSpPr bwMode="auto">
            <a:xfrm>
              <a:off x="1153888" y="2080898"/>
              <a:ext cx="1557630" cy="2139499"/>
              <a:chOff x="6490996" y="3517812"/>
              <a:chExt cx="1557630" cy="2103209"/>
            </a:xfrm>
          </p:grpSpPr>
          <p:grpSp>
            <p:nvGrpSpPr>
              <p:cNvPr id="21" name="Group 603"/>
              <p:cNvGrpSpPr>
                <a:grpSpLocks/>
              </p:cNvGrpSpPr>
              <p:nvPr/>
            </p:nvGrpSpPr>
            <p:grpSpPr bwMode="auto">
              <a:xfrm>
                <a:off x="6490996" y="3517812"/>
                <a:ext cx="1557630" cy="2103209"/>
                <a:chOff x="2909596" y="2222424"/>
                <a:chExt cx="1557630" cy="2103013"/>
              </a:xfrm>
            </p:grpSpPr>
            <p:sp>
              <p:nvSpPr>
                <p:cNvPr id="23" name="Rectangle 554"/>
                <p:cNvSpPr>
                  <a:spLocks noChangeArrowheads="1"/>
                </p:cNvSpPr>
                <p:nvPr/>
              </p:nvSpPr>
              <p:spPr bwMode="auto">
                <a:xfrm>
                  <a:off x="3124200" y="2590800"/>
                  <a:ext cx="1295400" cy="1258065"/>
                </a:xfrm>
                <a:prstGeom prst="rect">
                  <a:avLst/>
                </a:prstGeom>
                <a:noFill/>
                <a:ln w="15875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 bwMode="auto">
                <a:xfrm>
                  <a:off x="3124200" y="3962252"/>
                  <a:ext cx="1295400" cy="1588"/>
                </a:xfrm>
                <a:prstGeom prst="straightConnector1">
                  <a:avLst/>
                </a:prstGeom>
                <a:solidFill>
                  <a:schemeClr val="accent1"/>
                </a:solidFill>
                <a:ln w="25400" cap="flat" cmpd="sng" algn="ctr">
                  <a:solidFill>
                    <a:schemeClr val="accent6"/>
                  </a:solidFill>
                  <a:prstDash val="dash"/>
                  <a:round/>
                  <a:headEnd type="arrow"/>
                  <a:tailEnd type="arrow"/>
                </a:ln>
                <a:effectLst/>
              </p:spPr>
            </p:cxnSp>
            <p:sp>
              <p:nvSpPr>
                <p:cNvPr id="25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3429000" y="3962403"/>
                  <a:ext cx="313237" cy="3630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1800" dirty="0" smtClean="0">
                      <a:latin typeface="Aharoni" pitchFamily="2" charset="-79"/>
                      <a:cs typeface="Aharoni" pitchFamily="2" charset="-79"/>
                    </a:rPr>
                    <a:t>a</a:t>
                  </a:r>
                  <a:endParaRPr lang="en-US" sz="1800" dirty="0">
                    <a:latin typeface="Aharoni" pitchFamily="2" charset="-79"/>
                    <a:cs typeface="Aharoni" pitchFamily="2" charset="-79"/>
                  </a:endParaRPr>
                </a:p>
              </p:txBody>
            </p:sp>
            <p:grpSp>
              <p:nvGrpSpPr>
                <p:cNvPr id="26" name="Group 52"/>
                <p:cNvGrpSpPr>
                  <a:grpSpLocks/>
                </p:cNvGrpSpPr>
                <p:nvPr/>
              </p:nvGrpSpPr>
              <p:grpSpPr bwMode="auto">
                <a:xfrm>
                  <a:off x="3184525" y="2666972"/>
                  <a:ext cx="1282701" cy="1144482"/>
                  <a:chOff x="991846" y="4114730"/>
                  <a:chExt cx="3246935" cy="2895956"/>
                </a:xfrm>
              </p:grpSpPr>
              <p:grpSp>
                <p:nvGrpSpPr>
                  <p:cNvPr id="28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38824" y="4954197"/>
                    <a:ext cx="1301988" cy="1172841"/>
                    <a:chOff x="6210482" y="3045519"/>
                    <a:chExt cx="1608339" cy="1448803"/>
                  </a:xfrm>
                </p:grpSpPr>
                <p:grpSp>
                  <p:nvGrpSpPr>
                    <p:cNvPr id="3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10482" y="3045519"/>
                      <a:ext cx="1608339" cy="1448803"/>
                      <a:chOff x="7048682" y="3426519"/>
                      <a:chExt cx="1608339" cy="1448803"/>
                    </a:xfrm>
                  </p:grpSpPr>
                  <p:sp>
                    <p:nvSpPr>
                      <p:cNvPr id="38" name="Donut 37"/>
                      <p:cNvSpPr/>
                      <p:nvPr/>
                    </p:nvSpPr>
                    <p:spPr bwMode="auto">
                      <a:xfrm>
                        <a:off x="7048682" y="3426519"/>
                        <a:ext cx="1444528" cy="144880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9" name="Rectangle 38"/>
                      <p:cNvSpPr/>
                      <p:nvPr/>
                    </p:nvSpPr>
                    <p:spPr bwMode="auto">
                      <a:xfrm>
                        <a:off x="8046449" y="4190614"/>
                        <a:ext cx="610572" cy="79386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6" name="Straight Connector 41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7" name="Straight Connector 4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29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1846" y="4114730"/>
                    <a:ext cx="3246935" cy="2895956"/>
                    <a:chOff x="6172837" y="3047965"/>
                    <a:chExt cx="1663064" cy="1447978"/>
                  </a:xfrm>
                </p:grpSpPr>
                <p:grpSp>
                  <p:nvGrpSpPr>
                    <p:cNvPr id="3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2837" y="3047965"/>
                      <a:ext cx="1663064" cy="1447978"/>
                      <a:chOff x="7011037" y="3428965"/>
                      <a:chExt cx="1663064" cy="1447978"/>
                    </a:xfrm>
                  </p:grpSpPr>
                  <p:sp>
                    <p:nvSpPr>
                      <p:cNvPr id="33" name="Donut 32"/>
                      <p:cNvSpPr/>
                      <p:nvPr/>
                    </p:nvSpPr>
                    <p:spPr bwMode="auto">
                      <a:xfrm>
                        <a:off x="7011037" y="3428965"/>
                        <a:ext cx="1446948" cy="1447978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4" name="Rectangle 33"/>
                      <p:cNvSpPr/>
                      <p:nvPr/>
                    </p:nvSpPr>
                    <p:spPr bwMode="auto">
                      <a:xfrm>
                        <a:off x="8064860" y="4190108"/>
                        <a:ext cx="609241" cy="76315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1" name="Straight Connector 4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2" name="Straight Connector 4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27" name="TextBox 26"/>
                <p:cNvSpPr txBox="1">
                  <a:spLocks noChangeArrowheads="1"/>
                </p:cNvSpPr>
                <p:nvPr/>
              </p:nvSpPr>
              <p:spPr bwMode="auto">
                <a:xfrm>
                  <a:off x="2909596" y="2222424"/>
                  <a:ext cx="1524000" cy="3385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600" dirty="0" smtClean="0">
                      <a:latin typeface="Aharoni" pitchFamily="2" charset="-79"/>
                      <a:cs typeface="Aharoni" pitchFamily="2" charset="-79"/>
                    </a:rPr>
                    <a:t>Unit </a:t>
                  </a:r>
                  <a:r>
                    <a:rPr lang="en-US" sz="1600" dirty="0">
                      <a:latin typeface="Aharoni" pitchFamily="2" charset="-79"/>
                      <a:cs typeface="Aharoni" pitchFamily="2" charset="-79"/>
                    </a:rPr>
                    <a:t>cell</a:t>
                  </a:r>
                </a:p>
              </p:txBody>
            </p:sp>
          </p:grpSp>
          <p:sp>
            <p:nvSpPr>
              <p:cNvPr id="22" name="Can 149"/>
              <p:cNvSpPr>
                <a:spLocks noChangeArrowheads="1"/>
              </p:cNvSpPr>
              <p:nvPr/>
            </p:nvSpPr>
            <p:spPr bwMode="auto">
              <a:xfrm>
                <a:off x="7315200" y="3962400"/>
                <a:ext cx="76200" cy="1143000"/>
              </a:xfrm>
              <a:prstGeom prst="can">
                <a:avLst>
                  <a:gd name="adj" fmla="val 25000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cxnSp>
          <p:nvCxnSpPr>
            <p:cNvPr id="19" name="Straight Arrow Connector 18"/>
            <p:cNvCxnSpPr/>
            <p:nvPr/>
          </p:nvCxnSpPr>
          <p:spPr bwMode="auto">
            <a:xfrm>
              <a:off x="1138335" y="3442996"/>
              <a:ext cx="877077" cy="4665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>
              <a:off x="1082351" y="2659224"/>
              <a:ext cx="550506" cy="2239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Rectangle 2"/>
          <p:cNvSpPr/>
          <p:nvPr/>
        </p:nvSpPr>
        <p:spPr bwMode="auto">
          <a:xfrm>
            <a:off x="224132" y="5684475"/>
            <a:ext cx="4789090" cy="95402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C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haroni" panose="02010803020104030203" pitchFamily="2" charset="-79"/>
              </a:rPr>
              <a:t>S=1</a:t>
            </a:r>
            <a:r>
              <a:rPr kumimoji="0" lang="en-CA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haroni" panose="02010803020104030203" pitchFamily="2" charset="-79"/>
              </a:rPr>
              <a:t> : Natural Materials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1800" baseline="0" dirty="0" smtClean="0">
                <a:latin typeface="+mn-lt"/>
                <a:cs typeface="Aharoni" panose="02010803020104030203" pitchFamily="2" charset="-79"/>
              </a:rPr>
              <a:t>S=-1: Negative refractive index materials</a:t>
            </a:r>
            <a:r>
              <a:rPr kumimoji="0" lang="en-C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107" y="1318430"/>
            <a:ext cx="87847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Natural Materials: 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They have positive </a:t>
            </a:r>
            <a:r>
              <a:rPr lang="en-US" sz="1800" b="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dielectric 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constant (</a:t>
            </a:r>
            <a:r>
              <a:rPr lang="az-Cyrl-AZ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ԑ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) and a negative magnetic permeability (</a:t>
            </a:r>
            <a:r>
              <a:rPr lang="el-GR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μ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) </a:t>
            </a:r>
            <a:endParaRPr lang="en-CA" sz="1800" dirty="0">
              <a:solidFill>
                <a:schemeClr val="tx2"/>
              </a:solidFill>
            </a:endParaRPr>
          </a:p>
          <a:p>
            <a:endParaRPr lang="en-CA" sz="2400" dirty="0"/>
          </a:p>
        </p:txBody>
      </p:sp>
      <p:graphicFrame>
        <p:nvGraphicFramePr>
          <p:cNvPr id="4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54580598"/>
              </p:ext>
            </p:extLst>
          </p:nvPr>
        </p:nvGraphicFramePr>
        <p:xfrm>
          <a:off x="3005138" y="1868488"/>
          <a:ext cx="3078162" cy="1471612"/>
        </p:xfrm>
        <a:graphic>
          <a:graphicData uri="http://schemas.openxmlformats.org/presentationml/2006/ole">
            <p:oleObj spid="_x0000_s509047" name="Equation" r:id="rId6" imgW="2387520" imgH="1143000" progId="Equation.3">
              <p:embed/>
            </p:oleObj>
          </a:graphicData>
        </a:graphic>
      </p:graphicFrame>
      <p:sp>
        <p:nvSpPr>
          <p:cNvPr id="42" name="Rectangle 41"/>
          <p:cNvSpPr/>
          <p:nvPr/>
        </p:nvSpPr>
        <p:spPr>
          <a:xfrm>
            <a:off x="0" y="2963953"/>
            <a:ext cx="87847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Metamaterials: </a:t>
            </a:r>
          </a:p>
          <a:p>
            <a:r>
              <a:rPr lang="en-US" sz="1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They have positive </a:t>
            </a:r>
            <a:r>
              <a:rPr lang="en-US" sz="1800" b="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dielectric 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constant (</a:t>
            </a:r>
            <a:r>
              <a:rPr lang="az-Cyrl-AZ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ԑ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) and a negative magnetic permeability (</a:t>
            </a:r>
            <a:r>
              <a:rPr lang="el-GR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μ</a:t>
            </a:r>
            <a:r>
              <a:rPr lang="en-US" sz="1800" b="0" dirty="0">
                <a:solidFill>
                  <a:schemeClr val="tx2"/>
                </a:solidFill>
                <a:latin typeface="Arial" charset="0"/>
                <a:cs typeface="Arial" charset="0"/>
              </a:rPr>
              <a:t>) </a:t>
            </a:r>
            <a:endParaRPr lang="en-CA" sz="1800" dirty="0">
              <a:solidFill>
                <a:schemeClr val="tx2"/>
              </a:solidFill>
            </a:endParaRPr>
          </a:p>
          <a:p>
            <a:endParaRPr lang="en-CA" sz="2400" dirty="0"/>
          </a:p>
        </p:txBody>
      </p:sp>
    </p:spTree>
    <p:extLst>
      <p:ext uri="{BB962C8B-B14F-4D97-AF65-F5344CB8AC3E}">
        <p14:creationId xmlns="" xmlns:p14="http://schemas.microsoft.com/office/powerpoint/2010/main" val="209038497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520831" y="-81621"/>
            <a:ext cx="7251569" cy="838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Photonic Crystals </a:t>
            </a: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pic>
        <p:nvPicPr>
          <p:cNvPr id="2064" name="Picture 82" descr="Encyclopedia-5"/>
          <p:cNvPicPr>
            <a:picLocks noChangeAspect="1" noChangeArrowheads="1"/>
          </p:cNvPicPr>
          <p:nvPr/>
        </p:nvPicPr>
        <p:blipFill>
          <a:blip r:embed="rId4" cstate="print"/>
          <a:srcRect l="8128" t="8240" r="11237" b="25064"/>
          <a:stretch>
            <a:fillRect/>
          </a:stretch>
        </p:blipFill>
        <p:spPr bwMode="auto">
          <a:xfrm>
            <a:off x="4964580" y="3288321"/>
            <a:ext cx="2638020" cy="235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1027" name="Rectangle 83"/>
          <p:cNvSpPr>
            <a:spLocks noChangeArrowheads="1"/>
          </p:cNvSpPr>
          <p:nvPr/>
        </p:nvSpPr>
        <p:spPr bwMode="auto">
          <a:xfrm>
            <a:off x="5221706" y="5540432"/>
            <a:ext cx="3034753" cy="20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800" b="0" dirty="0" smtClean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sz="800" b="0" dirty="0">
                <a:latin typeface="Arial" charset="0"/>
              </a:rPr>
              <a:t>S. </a:t>
            </a:r>
            <a:r>
              <a:rPr lang="en-US" sz="800" b="0" dirty="0" smtClean="0">
                <a:latin typeface="Arial" charset="0"/>
              </a:rPr>
              <a:t>John</a:t>
            </a:r>
            <a:r>
              <a:rPr lang="en-US" sz="800" b="0" dirty="0">
                <a:latin typeface="Arial" charset="0"/>
              </a:rPr>
              <a:t> </a:t>
            </a:r>
            <a:r>
              <a:rPr lang="en-US" sz="800" b="0" dirty="0" smtClean="0">
                <a:latin typeface="Arial" charset="0"/>
              </a:rPr>
              <a:t>et. al, </a:t>
            </a:r>
            <a:r>
              <a:rPr lang="en-US" sz="800" b="0" i="1" dirty="0">
                <a:latin typeface="Arial" charset="0"/>
              </a:rPr>
              <a:t>PBG Materials: A Semiconductor for Light</a:t>
            </a:r>
            <a:r>
              <a:rPr lang="en-US" sz="800" b="0" dirty="0">
                <a:latin typeface="Arial" charset="0"/>
              </a:rPr>
              <a:t>, 2002.</a:t>
            </a:r>
          </a:p>
        </p:txBody>
      </p: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482388" y="1594183"/>
            <a:ext cx="2983243" cy="1817759"/>
            <a:chOff x="2201" y="3504"/>
            <a:chExt cx="4412" cy="2860"/>
          </a:xfrm>
        </p:grpSpPr>
        <p:sp>
          <p:nvSpPr>
            <p:cNvPr id="71" name="Oval 3"/>
            <p:cNvSpPr>
              <a:spLocks noChangeArrowheads="1"/>
            </p:cNvSpPr>
            <p:nvPr/>
          </p:nvSpPr>
          <p:spPr bwMode="auto">
            <a:xfrm>
              <a:off x="2201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4"/>
            <p:cNvSpPr>
              <a:spLocks noChangeArrowheads="1"/>
            </p:cNvSpPr>
            <p:nvPr/>
          </p:nvSpPr>
          <p:spPr bwMode="auto">
            <a:xfrm>
              <a:off x="2589" y="35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2976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6"/>
            <p:cNvSpPr>
              <a:spLocks noChangeArrowheads="1"/>
            </p:cNvSpPr>
            <p:nvPr/>
          </p:nvSpPr>
          <p:spPr bwMode="auto">
            <a:xfrm>
              <a:off x="2202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7"/>
            <p:cNvSpPr>
              <a:spLocks noChangeArrowheads="1"/>
            </p:cNvSpPr>
            <p:nvPr/>
          </p:nvSpPr>
          <p:spPr bwMode="auto">
            <a:xfrm>
              <a:off x="2590" y="3892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8"/>
            <p:cNvSpPr>
              <a:spLocks noChangeArrowheads="1"/>
            </p:cNvSpPr>
            <p:nvPr/>
          </p:nvSpPr>
          <p:spPr bwMode="auto">
            <a:xfrm>
              <a:off x="2977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9"/>
            <p:cNvSpPr>
              <a:spLocks noChangeArrowheads="1"/>
            </p:cNvSpPr>
            <p:nvPr/>
          </p:nvSpPr>
          <p:spPr bwMode="auto">
            <a:xfrm>
              <a:off x="2201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10"/>
            <p:cNvSpPr>
              <a:spLocks noChangeArrowheads="1"/>
            </p:cNvSpPr>
            <p:nvPr/>
          </p:nvSpPr>
          <p:spPr bwMode="auto">
            <a:xfrm>
              <a:off x="2589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11"/>
            <p:cNvSpPr>
              <a:spLocks noChangeArrowheads="1"/>
            </p:cNvSpPr>
            <p:nvPr/>
          </p:nvSpPr>
          <p:spPr bwMode="auto">
            <a:xfrm>
              <a:off x="2976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12"/>
            <p:cNvSpPr>
              <a:spLocks noChangeArrowheads="1"/>
            </p:cNvSpPr>
            <p:nvPr/>
          </p:nvSpPr>
          <p:spPr bwMode="auto">
            <a:xfrm>
              <a:off x="2201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13"/>
            <p:cNvSpPr>
              <a:spLocks noChangeArrowheads="1"/>
            </p:cNvSpPr>
            <p:nvPr/>
          </p:nvSpPr>
          <p:spPr bwMode="auto">
            <a:xfrm>
              <a:off x="2589" y="466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14"/>
            <p:cNvSpPr>
              <a:spLocks noChangeArrowheads="1"/>
            </p:cNvSpPr>
            <p:nvPr/>
          </p:nvSpPr>
          <p:spPr bwMode="auto">
            <a:xfrm>
              <a:off x="2976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15"/>
            <p:cNvSpPr>
              <a:spLocks noChangeArrowheads="1"/>
            </p:cNvSpPr>
            <p:nvPr/>
          </p:nvSpPr>
          <p:spPr bwMode="auto">
            <a:xfrm>
              <a:off x="3364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16"/>
            <p:cNvSpPr>
              <a:spLocks noChangeArrowheads="1"/>
            </p:cNvSpPr>
            <p:nvPr/>
          </p:nvSpPr>
          <p:spPr bwMode="auto">
            <a:xfrm>
              <a:off x="3364" y="3892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17"/>
            <p:cNvSpPr>
              <a:spLocks noChangeArrowheads="1"/>
            </p:cNvSpPr>
            <p:nvPr/>
          </p:nvSpPr>
          <p:spPr bwMode="auto">
            <a:xfrm>
              <a:off x="336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18"/>
            <p:cNvSpPr>
              <a:spLocks noChangeArrowheads="1"/>
            </p:cNvSpPr>
            <p:nvPr/>
          </p:nvSpPr>
          <p:spPr bwMode="auto">
            <a:xfrm>
              <a:off x="3364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19"/>
            <p:cNvSpPr>
              <a:spLocks noChangeArrowheads="1"/>
            </p:cNvSpPr>
            <p:nvPr/>
          </p:nvSpPr>
          <p:spPr bwMode="auto">
            <a:xfrm>
              <a:off x="2201" y="505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20"/>
            <p:cNvSpPr>
              <a:spLocks noChangeArrowheads="1"/>
            </p:cNvSpPr>
            <p:nvPr/>
          </p:nvSpPr>
          <p:spPr bwMode="auto">
            <a:xfrm>
              <a:off x="2590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21"/>
            <p:cNvSpPr>
              <a:spLocks noChangeArrowheads="1"/>
            </p:cNvSpPr>
            <p:nvPr/>
          </p:nvSpPr>
          <p:spPr bwMode="auto">
            <a:xfrm>
              <a:off x="2977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22"/>
            <p:cNvSpPr>
              <a:spLocks noChangeArrowheads="1"/>
            </p:cNvSpPr>
            <p:nvPr/>
          </p:nvSpPr>
          <p:spPr bwMode="auto">
            <a:xfrm>
              <a:off x="3364" y="505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23"/>
            <p:cNvSpPr>
              <a:spLocks noChangeArrowheads="1"/>
            </p:cNvSpPr>
            <p:nvPr/>
          </p:nvSpPr>
          <p:spPr bwMode="auto">
            <a:xfrm>
              <a:off x="3752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24"/>
            <p:cNvSpPr>
              <a:spLocks noChangeArrowheads="1"/>
            </p:cNvSpPr>
            <p:nvPr/>
          </p:nvSpPr>
          <p:spPr bwMode="auto">
            <a:xfrm>
              <a:off x="4139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25"/>
            <p:cNvSpPr>
              <a:spLocks noChangeArrowheads="1"/>
            </p:cNvSpPr>
            <p:nvPr/>
          </p:nvSpPr>
          <p:spPr bwMode="auto">
            <a:xfrm>
              <a:off x="4527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26"/>
            <p:cNvSpPr>
              <a:spLocks noChangeArrowheads="1"/>
            </p:cNvSpPr>
            <p:nvPr/>
          </p:nvSpPr>
          <p:spPr bwMode="auto">
            <a:xfrm>
              <a:off x="4914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27"/>
            <p:cNvSpPr>
              <a:spLocks noChangeArrowheads="1"/>
            </p:cNvSpPr>
            <p:nvPr/>
          </p:nvSpPr>
          <p:spPr bwMode="auto">
            <a:xfrm>
              <a:off x="375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28"/>
            <p:cNvSpPr>
              <a:spLocks noChangeArrowheads="1"/>
            </p:cNvSpPr>
            <p:nvPr/>
          </p:nvSpPr>
          <p:spPr bwMode="auto">
            <a:xfrm>
              <a:off x="4140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29"/>
            <p:cNvSpPr>
              <a:spLocks noChangeArrowheads="1"/>
            </p:cNvSpPr>
            <p:nvPr/>
          </p:nvSpPr>
          <p:spPr bwMode="auto">
            <a:xfrm>
              <a:off x="4527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>
              <a:off x="4914" y="3891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31"/>
            <p:cNvSpPr>
              <a:spLocks noChangeArrowheads="1"/>
            </p:cNvSpPr>
            <p:nvPr/>
          </p:nvSpPr>
          <p:spPr bwMode="auto">
            <a:xfrm>
              <a:off x="3752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Oval 32"/>
            <p:cNvSpPr>
              <a:spLocks noChangeArrowheads="1"/>
            </p:cNvSpPr>
            <p:nvPr/>
          </p:nvSpPr>
          <p:spPr bwMode="auto">
            <a:xfrm>
              <a:off x="4139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Oval 33"/>
            <p:cNvSpPr>
              <a:spLocks noChangeArrowheads="1"/>
            </p:cNvSpPr>
            <p:nvPr/>
          </p:nvSpPr>
          <p:spPr bwMode="auto">
            <a:xfrm>
              <a:off x="4527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34"/>
            <p:cNvSpPr>
              <a:spLocks noChangeArrowheads="1"/>
            </p:cNvSpPr>
            <p:nvPr/>
          </p:nvSpPr>
          <p:spPr bwMode="auto">
            <a:xfrm>
              <a:off x="491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Oval 35"/>
            <p:cNvSpPr>
              <a:spLocks noChangeArrowheads="1"/>
            </p:cNvSpPr>
            <p:nvPr/>
          </p:nvSpPr>
          <p:spPr bwMode="auto">
            <a:xfrm>
              <a:off x="3752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36"/>
            <p:cNvSpPr>
              <a:spLocks noChangeArrowheads="1"/>
            </p:cNvSpPr>
            <p:nvPr/>
          </p:nvSpPr>
          <p:spPr bwMode="auto">
            <a:xfrm>
              <a:off x="4139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37"/>
            <p:cNvSpPr>
              <a:spLocks noChangeArrowheads="1"/>
            </p:cNvSpPr>
            <p:nvPr/>
          </p:nvSpPr>
          <p:spPr bwMode="auto">
            <a:xfrm>
              <a:off x="4527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38"/>
            <p:cNvSpPr>
              <a:spLocks noChangeArrowheads="1"/>
            </p:cNvSpPr>
            <p:nvPr/>
          </p:nvSpPr>
          <p:spPr bwMode="auto">
            <a:xfrm>
              <a:off x="4914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39"/>
            <p:cNvSpPr>
              <a:spLocks noChangeArrowheads="1"/>
            </p:cNvSpPr>
            <p:nvPr/>
          </p:nvSpPr>
          <p:spPr bwMode="auto">
            <a:xfrm>
              <a:off x="5302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40"/>
            <p:cNvSpPr>
              <a:spLocks noChangeArrowheads="1"/>
            </p:cNvSpPr>
            <p:nvPr/>
          </p:nvSpPr>
          <p:spPr bwMode="auto">
            <a:xfrm>
              <a:off x="530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41"/>
            <p:cNvSpPr>
              <a:spLocks noChangeArrowheads="1"/>
            </p:cNvSpPr>
            <p:nvPr/>
          </p:nvSpPr>
          <p:spPr bwMode="auto">
            <a:xfrm>
              <a:off x="5302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42"/>
            <p:cNvSpPr>
              <a:spLocks noChangeArrowheads="1"/>
            </p:cNvSpPr>
            <p:nvPr/>
          </p:nvSpPr>
          <p:spPr bwMode="auto">
            <a:xfrm>
              <a:off x="5302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Oval 43"/>
            <p:cNvSpPr>
              <a:spLocks noChangeArrowheads="1"/>
            </p:cNvSpPr>
            <p:nvPr/>
          </p:nvSpPr>
          <p:spPr bwMode="auto">
            <a:xfrm>
              <a:off x="3752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Oval 44"/>
            <p:cNvSpPr>
              <a:spLocks noChangeArrowheads="1"/>
            </p:cNvSpPr>
            <p:nvPr/>
          </p:nvSpPr>
          <p:spPr bwMode="auto">
            <a:xfrm>
              <a:off x="4139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Oval 45"/>
            <p:cNvSpPr>
              <a:spLocks noChangeArrowheads="1"/>
            </p:cNvSpPr>
            <p:nvPr/>
          </p:nvSpPr>
          <p:spPr bwMode="auto">
            <a:xfrm>
              <a:off x="4527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46"/>
            <p:cNvSpPr>
              <a:spLocks noChangeArrowheads="1"/>
            </p:cNvSpPr>
            <p:nvPr/>
          </p:nvSpPr>
          <p:spPr bwMode="auto">
            <a:xfrm>
              <a:off x="4914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Oval 47"/>
            <p:cNvSpPr>
              <a:spLocks noChangeArrowheads="1"/>
            </p:cNvSpPr>
            <p:nvPr/>
          </p:nvSpPr>
          <p:spPr bwMode="auto">
            <a:xfrm>
              <a:off x="5302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Oval 48"/>
            <p:cNvSpPr>
              <a:spLocks noChangeArrowheads="1"/>
            </p:cNvSpPr>
            <p:nvPr/>
          </p:nvSpPr>
          <p:spPr bwMode="auto">
            <a:xfrm>
              <a:off x="2386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49"/>
            <p:cNvSpPr>
              <a:spLocks noChangeArrowheads="1"/>
            </p:cNvSpPr>
            <p:nvPr/>
          </p:nvSpPr>
          <p:spPr bwMode="auto">
            <a:xfrm>
              <a:off x="277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50"/>
            <p:cNvSpPr>
              <a:spLocks noChangeArrowheads="1"/>
            </p:cNvSpPr>
            <p:nvPr/>
          </p:nvSpPr>
          <p:spPr bwMode="auto">
            <a:xfrm>
              <a:off x="316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51"/>
            <p:cNvSpPr>
              <a:spLocks noChangeArrowheads="1"/>
            </p:cNvSpPr>
            <p:nvPr/>
          </p:nvSpPr>
          <p:spPr bwMode="auto">
            <a:xfrm>
              <a:off x="23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52"/>
            <p:cNvSpPr>
              <a:spLocks noChangeArrowheads="1"/>
            </p:cNvSpPr>
            <p:nvPr/>
          </p:nvSpPr>
          <p:spPr bwMode="auto">
            <a:xfrm>
              <a:off x="277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53"/>
            <p:cNvSpPr>
              <a:spLocks noChangeArrowheads="1"/>
            </p:cNvSpPr>
            <p:nvPr/>
          </p:nvSpPr>
          <p:spPr bwMode="auto">
            <a:xfrm>
              <a:off x="3161" y="40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54"/>
            <p:cNvSpPr>
              <a:spLocks noChangeArrowheads="1"/>
            </p:cNvSpPr>
            <p:nvPr/>
          </p:nvSpPr>
          <p:spPr bwMode="auto">
            <a:xfrm>
              <a:off x="2386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55"/>
            <p:cNvSpPr>
              <a:spLocks noChangeArrowheads="1"/>
            </p:cNvSpPr>
            <p:nvPr/>
          </p:nvSpPr>
          <p:spPr bwMode="auto">
            <a:xfrm>
              <a:off x="277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56"/>
            <p:cNvSpPr>
              <a:spLocks noChangeArrowheads="1"/>
            </p:cNvSpPr>
            <p:nvPr/>
          </p:nvSpPr>
          <p:spPr bwMode="auto">
            <a:xfrm>
              <a:off x="316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57"/>
            <p:cNvSpPr>
              <a:spLocks noChangeArrowheads="1"/>
            </p:cNvSpPr>
            <p:nvPr/>
          </p:nvSpPr>
          <p:spPr bwMode="auto">
            <a:xfrm>
              <a:off x="2386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58"/>
            <p:cNvSpPr>
              <a:spLocks noChangeArrowheads="1"/>
            </p:cNvSpPr>
            <p:nvPr/>
          </p:nvSpPr>
          <p:spPr bwMode="auto">
            <a:xfrm>
              <a:off x="2774" y="4851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59"/>
            <p:cNvSpPr>
              <a:spLocks noChangeArrowheads="1"/>
            </p:cNvSpPr>
            <p:nvPr/>
          </p:nvSpPr>
          <p:spPr bwMode="auto">
            <a:xfrm>
              <a:off x="3161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Oval 60"/>
            <p:cNvSpPr>
              <a:spLocks noChangeArrowheads="1"/>
            </p:cNvSpPr>
            <p:nvPr/>
          </p:nvSpPr>
          <p:spPr bwMode="auto">
            <a:xfrm>
              <a:off x="354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61"/>
            <p:cNvSpPr>
              <a:spLocks noChangeArrowheads="1"/>
            </p:cNvSpPr>
            <p:nvPr/>
          </p:nvSpPr>
          <p:spPr bwMode="auto">
            <a:xfrm>
              <a:off x="354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62"/>
            <p:cNvSpPr>
              <a:spLocks noChangeArrowheads="1"/>
            </p:cNvSpPr>
            <p:nvPr/>
          </p:nvSpPr>
          <p:spPr bwMode="auto">
            <a:xfrm>
              <a:off x="354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63"/>
            <p:cNvSpPr>
              <a:spLocks noChangeArrowheads="1"/>
            </p:cNvSpPr>
            <p:nvPr/>
          </p:nvSpPr>
          <p:spPr bwMode="auto">
            <a:xfrm>
              <a:off x="3549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64"/>
            <p:cNvSpPr>
              <a:spLocks noChangeArrowheads="1"/>
            </p:cNvSpPr>
            <p:nvPr/>
          </p:nvSpPr>
          <p:spPr bwMode="auto">
            <a:xfrm>
              <a:off x="2386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65"/>
            <p:cNvSpPr>
              <a:spLocks noChangeArrowheads="1"/>
            </p:cNvSpPr>
            <p:nvPr/>
          </p:nvSpPr>
          <p:spPr bwMode="auto">
            <a:xfrm>
              <a:off x="2774" y="5238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66"/>
            <p:cNvSpPr>
              <a:spLocks noChangeArrowheads="1"/>
            </p:cNvSpPr>
            <p:nvPr/>
          </p:nvSpPr>
          <p:spPr bwMode="auto">
            <a:xfrm>
              <a:off x="3161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67"/>
            <p:cNvSpPr>
              <a:spLocks noChangeArrowheads="1"/>
            </p:cNvSpPr>
            <p:nvPr/>
          </p:nvSpPr>
          <p:spPr bwMode="auto">
            <a:xfrm>
              <a:off x="3549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Oval 68"/>
            <p:cNvSpPr>
              <a:spLocks noChangeArrowheads="1"/>
            </p:cNvSpPr>
            <p:nvPr/>
          </p:nvSpPr>
          <p:spPr bwMode="auto">
            <a:xfrm>
              <a:off x="393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Oval 69"/>
            <p:cNvSpPr>
              <a:spLocks noChangeArrowheads="1"/>
            </p:cNvSpPr>
            <p:nvPr/>
          </p:nvSpPr>
          <p:spPr bwMode="auto">
            <a:xfrm>
              <a:off x="432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Oval 70"/>
            <p:cNvSpPr>
              <a:spLocks noChangeArrowheads="1"/>
            </p:cNvSpPr>
            <p:nvPr/>
          </p:nvSpPr>
          <p:spPr bwMode="auto">
            <a:xfrm>
              <a:off x="471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71"/>
            <p:cNvSpPr>
              <a:spLocks noChangeArrowheads="1"/>
            </p:cNvSpPr>
            <p:nvPr/>
          </p:nvSpPr>
          <p:spPr bwMode="auto">
            <a:xfrm>
              <a:off x="509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72"/>
            <p:cNvSpPr>
              <a:spLocks noChangeArrowheads="1"/>
            </p:cNvSpPr>
            <p:nvPr/>
          </p:nvSpPr>
          <p:spPr bwMode="auto">
            <a:xfrm>
              <a:off x="393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73"/>
            <p:cNvSpPr>
              <a:spLocks noChangeArrowheads="1"/>
            </p:cNvSpPr>
            <p:nvPr/>
          </p:nvSpPr>
          <p:spPr bwMode="auto">
            <a:xfrm>
              <a:off x="432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74"/>
            <p:cNvSpPr>
              <a:spLocks noChangeArrowheads="1"/>
            </p:cNvSpPr>
            <p:nvPr/>
          </p:nvSpPr>
          <p:spPr bwMode="auto">
            <a:xfrm>
              <a:off x="4711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Oval 75"/>
            <p:cNvSpPr>
              <a:spLocks noChangeArrowheads="1"/>
            </p:cNvSpPr>
            <p:nvPr/>
          </p:nvSpPr>
          <p:spPr bwMode="auto">
            <a:xfrm>
              <a:off x="509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Oval 76"/>
            <p:cNvSpPr>
              <a:spLocks noChangeArrowheads="1"/>
            </p:cNvSpPr>
            <p:nvPr/>
          </p:nvSpPr>
          <p:spPr bwMode="auto">
            <a:xfrm>
              <a:off x="393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Oval 77"/>
            <p:cNvSpPr>
              <a:spLocks noChangeArrowheads="1"/>
            </p:cNvSpPr>
            <p:nvPr/>
          </p:nvSpPr>
          <p:spPr bwMode="auto">
            <a:xfrm>
              <a:off x="432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Oval 78"/>
            <p:cNvSpPr>
              <a:spLocks noChangeArrowheads="1"/>
            </p:cNvSpPr>
            <p:nvPr/>
          </p:nvSpPr>
          <p:spPr bwMode="auto">
            <a:xfrm>
              <a:off x="471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Oval 79"/>
            <p:cNvSpPr>
              <a:spLocks noChangeArrowheads="1"/>
            </p:cNvSpPr>
            <p:nvPr/>
          </p:nvSpPr>
          <p:spPr bwMode="auto">
            <a:xfrm>
              <a:off x="509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Oval 80"/>
            <p:cNvSpPr>
              <a:spLocks noChangeArrowheads="1"/>
            </p:cNvSpPr>
            <p:nvPr/>
          </p:nvSpPr>
          <p:spPr bwMode="auto">
            <a:xfrm>
              <a:off x="393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81"/>
            <p:cNvSpPr>
              <a:spLocks noChangeArrowheads="1"/>
            </p:cNvSpPr>
            <p:nvPr/>
          </p:nvSpPr>
          <p:spPr bwMode="auto">
            <a:xfrm>
              <a:off x="4324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82"/>
            <p:cNvSpPr>
              <a:spLocks noChangeArrowheads="1"/>
            </p:cNvSpPr>
            <p:nvPr/>
          </p:nvSpPr>
          <p:spPr bwMode="auto">
            <a:xfrm>
              <a:off x="4711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83"/>
            <p:cNvSpPr>
              <a:spLocks noChangeArrowheads="1"/>
            </p:cNvSpPr>
            <p:nvPr/>
          </p:nvSpPr>
          <p:spPr bwMode="auto">
            <a:xfrm>
              <a:off x="5099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84"/>
            <p:cNvSpPr>
              <a:spLocks noChangeArrowheads="1"/>
            </p:cNvSpPr>
            <p:nvPr/>
          </p:nvSpPr>
          <p:spPr bwMode="auto">
            <a:xfrm>
              <a:off x="548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Oval 85"/>
            <p:cNvSpPr>
              <a:spLocks noChangeArrowheads="1"/>
            </p:cNvSpPr>
            <p:nvPr/>
          </p:nvSpPr>
          <p:spPr bwMode="auto">
            <a:xfrm>
              <a:off x="54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Oval 86"/>
            <p:cNvSpPr>
              <a:spLocks noChangeArrowheads="1"/>
            </p:cNvSpPr>
            <p:nvPr/>
          </p:nvSpPr>
          <p:spPr bwMode="auto">
            <a:xfrm>
              <a:off x="548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Oval 87"/>
            <p:cNvSpPr>
              <a:spLocks noChangeArrowheads="1"/>
            </p:cNvSpPr>
            <p:nvPr/>
          </p:nvSpPr>
          <p:spPr bwMode="auto">
            <a:xfrm>
              <a:off x="548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Oval 88"/>
            <p:cNvSpPr>
              <a:spLocks noChangeArrowheads="1"/>
            </p:cNvSpPr>
            <p:nvPr/>
          </p:nvSpPr>
          <p:spPr bwMode="auto">
            <a:xfrm>
              <a:off x="393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89"/>
            <p:cNvSpPr>
              <a:spLocks noChangeArrowheads="1"/>
            </p:cNvSpPr>
            <p:nvPr/>
          </p:nvSpPr>
          <p:spPr bwMode="auto">
            <a:xfrm>
              <a:off x="4324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Oval 90"/>
            <p:cNvSpPr>
              <a:spLocks noChangeArrowheads="1"/>
            </p:cNvSpPr>
            <p:nvPr/>
          </p:nvSpPr>
          <p:spPr bwMode="auto">
            <a:xfrm>
              <a:off x="4711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Oval 91"/>
            <p:cNvSpPr>
              <a:spLocks noChangeArrowheads="1"/>
            </p:cNvSpPr>
            <p:nvPr/>
          </p:nvSpPr>
          <p:spPr bwMode="auto">
            <a:xfrm>
              <a:off x="5099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Oval 92"/>
            <p:cNvSpPr>
              <a:spLocks noChangeArrowheads="1"/>
            </p:cNvSpPr>
            <p:nvPr/>
          </p:nvSpPr>
          <p:spPr bwMode="auto">
            <a:xfrm>
              <a:off x="548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93"/>
            <p:cNvSpPr>
              <a:spLocks noChangeArrowheads="1"/>
            </p:cNvSpPr>
            <p:nvPr/>
          </p:nvSpPr>
          <p:spPr bwMode="auto">
            <a:xfrm>
              <a:off x="2571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Oval 94"/>
            <p:cNvSpPr>
              <a:spLocks noChangeArrowheads="1"/>
            </p:cNvSpPr>
            <p:nvPr/>
          </p:nvSpPr>
          <p:spPr bwMode="auto">
            <a:xfrm>
              <a:off x="2958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95"/>
            <p:cNvSpPr>
              <a:spLocks noChangeArrowheads="1"/>
            </p:cNvSpPr>
            <p:nvPr/>
          </p:nvSpPr>
          <p:spPr bwMode="auto">
            <a:xfrm>
              <a:off x="3345" y="387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96"/>
            <p:cNvSpPr>
              <a:spLocks noChangeArrowheads="1"/>
            </p:cNvSpPr>
            <p:nvPr/>
          </p:nvSpPr>
          <p:spPr bwMode="auto">
            <a:xfrm>
              <a:off x="2571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97"/>
            <p:cNvSpPr>
              <a:spLocks noChangeArrowheads="1"/>
            </p:cNvSpPr>
            <p:nvPr/>
          </p:nvSpPr>
          <p:spPr bwMode="auto">
            <a:xfrm>
              <a:off x="2959" y="426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98"/>
            <p:cNvSpPr>
              <a:spLocks noChangeArrowheads="1"/>
            </p:cNvSpPr>
            <p:nvPr/>
          </p:nvSpPr>
          <p:spPr bwMode="auto">
            <a:xfrm>
              <a:off x="3346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99"/>
            <p:cNvSpPr>
              <a:spLocks noChangeArrowheads="1"/>
            </p:cNvSpPr>
            <p:nvPr/>
          </p:nvSpPr>
          <p:spPr bwMode="auto">
            <a:xfrm>
              <a:off x="257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100"/>
            <p:cNvSpPr>
              <a:spLocks noChangeArrowheads="1"/>
            </p:cNvSpPr>
            <p:nvPr/>
          </p:nvSpPr>
          <p:spPr bwMode="auto">
            <a:xfrm>
              <a:off x="2958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101"/>
            <p:cNvSpPr>
              <a:spLocks noChangeArrowheads="1"/>
            </p:cNvSpPr>
            <p:nvPr/>
          </p:nvSpPr>
          <p:spPr bwMode="auto">
            <a:xfrm>
              <a:off x="3345" y="4649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102"/>
            <p:cNvSpPr>
              <a:spLocks noChangeArrowheads="1"/>
            </p:cNvSpPr>
            <p:nvPr/>
          </p:nvSpPr>
          <p:spPr bwMode="auto">
            <a:xfrm>
              <a:off x="2571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03"/>
            <p:cNvSpPr>
              <a:spLocks noChangeArrowheads="1"/>
            </p:cNvSpPr>
            <p:nvPr/>
          </p:nvSpPr>
          <p:spPr bwMode="auto">
            <a:xfrm>
              <a:off x="2958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Oval 104"/>
            <p:cNvSpPr>
              <a:spLocks noChangeArrowheads="1"/>
            </p:cNvSpPr>
            <p:nvPr/>
          </p:nvSpPr>
          <p:spPr bwMode="auto">
            <a:xfrm>
              <a:off x="3345" y="5037"/>
              <a:ext cx="389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105"/>
            <p:cNvSpPr>
              <a:spLocks noChangeArrowheads="1"/>
            </p:cNvSpPr>
            <p:nvPr/>
          </p:nvSpPr>
          <p:spPr bwMode="auto">
            <a:xfrm>
              <a:off x="3734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Oval 106"/>
            <p:cNvSpPr>
              <a:spLocks noChangeArrowheads="1"/>
            </p:cNvSpPr>
            <p:nvPr/>
          </p:nvSpPr>
          <p:spPr bwMode="auto">
            <a:xfrm>
              <a:off x="3734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Oval 107"/>
            <p:cNvSpPr>
              <a:spLocks noChangeArrowheads="1"/>
            </p:cNvSpPr>
            <p:nvPr/>
          </p:nvSpPr>
          <p:spPr bwMode="auto">
            <a:xfrm>
              <a:off x="373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Oval 108"/>
            <p:cNvSpPr>
              <a:spLocks noChangeArrowheads="1"/>
            </p:cNvSpPr>
            <p:nvPr/>
          </p:nvSpPr>
          <p:spPr bwMode="auto">
            <a:xfrm>
              <a:off x="3734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109"/>
            <p:cNvSpPr>
              <a:spLocks noChangeArrowheads="1"/>
            </p:cNvSpPr>
            <p:nvPr/>
          </p:nvSpPr>
          <p:spPr bwMode="auto">
            <a:xfrm>
              <a:off x="2571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110"/>
            <p:cNvSpPr>
              <a:spLocks noChangeArrowheads="1"/>
            </p:cNvSpPr>
            <p:nvPr/>
          </p:nvSpPr>
          <p:spPr bwMode="auto">
            <a:xfrm>
              <a:off x="2959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Oval 111"/>
            <p:cNvSpPr>
              <a:spLocks noChangeArrowheads="1"/>
            </p:cNvSpPr>
            <p:nvPr/>
          </p:nvSpPr>
          <p:spPr bwMode="auto">
            <a:xfrm>
              <a:off x="3346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112"/>
            <p:cNvSpPr>
              <a:spLocks noChangeArrowheads="1"/>
            </p:cNvSpPr>
            <p:nvPr/>
          </p:nvSpPr>
          <p:spPr bwMode="auto">
            <a:xfrm>
              <a:off x="3734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Oval 113"/>
            <p:cNvSpPr>
              <a:spLocks noChangeArrowheads="1"/>
            </p:cNvSpPr>
            <p:nvPr/>
          </p:nvSpPr>
          <p:spPr bwMode="auto">
            <a:xfrm>
              <a:off x="4121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Oval 114"/>
            <p:cNvSpPr>
              <a:spLocks noChangeArrowheads="1"/>
            </p:cNvSpPr>
            <p:nvPr/>
          </p:nvSpPr>
          <p:spPr bwMode="auto">
            <a:xfrm>
              <a:off x="4508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115"/>
            <p:cNvSpPr>
              <a:spLocks noChangeArrowheads="1"/>
            </p:cNvSpPr>
            <p:nvPr/>
          </p:nvSpPr>
          <p:spPr bwMode="auto">
            <a:xfrm>
              <a:off x="4896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Oval 116"/>
            <p:cNvSpPr>
              <a:spLocks noChangeArrowheads="1"/>
            </p:cNvSpPr>
            <p:nvPr/>
          </p:nvSpPr>
          <p:spPr bwMode="auto">
            <a:xfrm>
              <a:off x="5284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Oval 117"/>
            <p:cNvSpPr>
              <a:spLocks noChangeArrowheads="1"/>
            </p:cNvSpPr>
            <p:nvPr/>
          </p:nvSpPr>
          <p:spPr bwMode="auto">
            <a:xfrm>
              <a:off x="412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Oval 118"/>
            <p:cNvSpPr>
              <a:spLocks noChangeArrowheads="1"/>
            </p:cNvSpPr>
            <p:nvPr/>
          </p:nvSpPr>
          <p:spPr bwMode="auto">
            <a:xfrm>
              <a:off x="4509" y="4260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119"/>
            <p:cNvSpPr>
              <a:spLocks noChangeArrowheads="1"/>
            </p:cNvSpPr>
            <p:nvPr/>
          </p:nvSpPr>
          <p:spPr bwMode="auto">
            <a:xfrm>
              <a:off x="4896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120"/>
            <p:cNvSpPr>
              <a:spLocks noChangeArrowheads="1"/>
            </p:cNvSpPr>
            <p:nvPr/>
          </p:nvSpPr>
          <p:spPr bwMode="auto">
            <a:xfrm>
              <a:off x="5284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121"/>
            <p:cNvSpPr>
              <a:spLocks noChangeArrowheads="1"/>
            </p:cNvSpPr>
            <p:nvPr/>
          </p:nvSpPr>
          <p:spPr bwMode="auto">
            <a:xfrm>
              <a:off x="412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122"/>
            <p:cNvSpPr>
              <a:spLocks noChangeArrowheads="1"/>
            </p:cNvSpPr>
            <p:nvPr/>
          </p:nvSpPr>
          <p:spPr bwMode="auto">
            <a:xfrm>
              <a:off x="4508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123"/>
            <p:cNvSpPr>
              <a:spLocks noChangeArrowheads="1"/>
            </p:cNvSpPr>
            <p:nvPr/>
          </p:nvSpPr>
          <p:spPr bwMode="auto">
            <a:xfrm>
              <a:off x="4896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124"/>
            <p:cNvSpPr>
              <a:spLocks noChangeArrowheads="1"/>
            </p:cNvSpPr>
            <p:nvPr/>
          </p:nvSpPr>
          <p:spPr bwMode="auto">
            <a:xfrm>
              <a:off x="528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125"/>
            <p:cNvSpPr>
              <a:spLocks noChangeArrowheads="1"/>
            </p:cNvSpPr>
            <p:nvPr/>
          </p:nvSpPr>
          <p:spPr bwMode="auto">
            <a:xfrm>
              <a:off x="4121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126"/>
            <p:cNvSpPr>
              <a:spLocks noChangeArrowheads="1"/>
            </p:cNvSpPr>
            <p:nvPr/>
          </p:nvSpPr>
          <p:spPr bwMode="auto">
            <a:xfrm>
              <a:off x="4508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27"/>
            <p:cNvSpPr>
              <a:spLocks noChangeArrowheads="1"/>
            </p:cNvSpPr>
            <p:nvPr/>
          </p:nvSpPr>
          <p:spPr bwMode="auto">
            <a:xfrm>
              <a:off x="4896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Oval 128"/>
            <p:cNvSpPr>
              <a:spLocks noChangeArrowheads="1"/>
            </p:cNvSpPr>
            <p:nvPr/>
          </p:nvSpPr>
          <p:spPr bwMode="auto">
            <a:xfrm>
              <a:off x="5284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129"/>
            <p:cNvSpPr>
              <a:spLocks noChangeArrowheads="1"/>
            </p:cNvSpPr>
            <p:nvPr/>
          </p:nvSpPr>
          <p:spPr bwMode="auto">
            <a:xfrm>
              <a:off x="5671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Oval 130"/>
            <p:cNvSpPr>
              <a:spLocks noChangeArrowheads="1"/>
            </p:cNvSpPr>
            <p:nvPr/>
          </p:nvSpPr>
          <p:spPr bwMode="auto">
            <a:xfrm>
              <a:off x="567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Oval 131"/>
            <p:cNvSpPr>
              <a:spLocks noChangeArrowheads="1"/>
            </p:cNvSpPr>
            <p:nvPr/>
          </p:nvSpPr>
          <p:spPr bwMode="auto">
            <a:xfrm>
              <a:off x="5671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Oval 132"/>
            <p:cNvSpPr>
              <a:spLocks noChangeArrowheads="1"/>
            </p:cNvSpPr>
            <p:nvPr/>
          </p:nvSpPr>
          <p:spPr bwMode="auto">
            <a:xfrm>
              <a:off x="5671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Oval 133"/>
            <p:cNvSpPr>
              <a:spLocks noChangeArrowheads="1"/>
            </p:cNvSpPr>
            <p:nvPr/>
          </p:nvSpPr>
          <p:spPr bwMode="auto">
            <a:xfrm>
              <a:off x="4121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Oval 134"/>
            <p:cNvSpPr>
              <a:spLocks noChangeArrowheads="1"/>
            </p:cNvSpPr>
            <p:nvPr/>
          </p:nvSpPr>
          <p:spPr bwMode="auto">
            <a:xfrm>
              <a:off x="4508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Oval 135"/>
            <p:cNvSpPr>
              <a:spLocks noChangeArrowheads="1"/>
            </p:cNvSpPr>
            <p:nvPr/>
          </p:nvSpPr>
          <p:spPr bwMode="auto">
            <a:xfrm>
              <a:off x="4896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Oval 136"/>
            <p:cNvSpPr>
              <a:spLocks noChangeArrowheads="1"/>
            </p:cNvSpPr>
            <p:nvPr/>
          </p:nvSpPr>
          <p:spPr bwMode="auto">
            <a:xfrm>
              <a:off x="5284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Oval 137"/>
            <p:cNvSpPr>
              <a:spLocks noChangeArrowheads="1"/>
            </p:cNvSpPr>
            <p:nvPr/>
          </p:nvSpPr>
          <p:spPr bwMode="auto">
            <a:xfrm>
              <a:off x="5671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Oval 138"/>
            <p:cNvSpPr>
              <a:spLocks noChangeArrowheads="1"/>
            </p:cNvSpPr>
            <p:nvPr/>
          </p:nvSpPr>
          <p:spPr bwMode="auto">
            <a:xfrm>
              <a:off x="2755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Oval 139"/>
            <p:cNvSpPr>
              <a:spLocks noChangeArrowheads="1"/>
            </p:cNvSpPr>
            <p:nvPr/>
          </p:nvSpPr>
          <p:spPr bwMode="auto">
            <a:xfrm>
              <a:off x="3143" y="406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Oval 140"/>
            <p:cNvSpPr>
              <a:spLocks noChangeArrowheads="1"/>
            </p:cNvSpPr>
            <p:nvPr/>
          </p:nvSpPr>
          <p:spPr bwMode="auto">
            <a:xfrm>
              <a:off x="3530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Oval 141"/>
            <p:cNvSpPr>
              <a:spLocks noChangeArrowheads="1"/>
            </p:cNvSpPr>
            <p:nvPr/>
          </p:nvSpPr>
          <p:spPr bwMode="auto">
            <a:xfrm>
              <a:off x="2756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Oval 142"/>
            <p:cNvSpPr>
              <a:spLocks noChangeArrowheads="1"/>
            </p:cNvSpPr>
            <p:nvPr/>
          </p:nvSpPr>
          <p:spPr bwMode="auto">
            <a:xfrm>
              <a:off x="3144" y="444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Oval 143"/>
            <p:cNvSpPr>
              <a:spLocks noChangeArrowheads="1"/>
            </p:cNvSpPr>
            <p:nvPr/>
          </p:nvSpPr>
          <p:spPr bwMode="auto">
            <a:xfrm>
              <a:off x="3531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144"/>
            <p:cNvSpPr>
              <a:spLocks noChangeArrowheads="1"/>
            </p:cNvSpPr>
            <p:nvPr/>
          </p:nvSpPr>
          <p:spPr bwMode="auto">
            <a:xfrm>
              <a:off x="2755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Oval 145"/>
            <p:cNvSpPr>
              <a:spLocks noChangeArrowheads="1"/>
            </p:cNvSpPr>
            <p:nvPr/>
          </p:nvSpPr>
          <p:spPr bwMode="auto">
            <a:xfrm>
              <a:off x="3143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Oval 146"/>
            <p:cNvSpPr>
              <a:spLocks noChangeArrowheads="1"/>
            </p:cNvSpPr>
            <p:nvPr/>
          </p:nvSpPr>
          <p:spPr bwMode="auto">
            <a:xfrm>
              <a:off x="3530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147"/>
            <p:cNvSpPr>
              <a:spLocks noChangeArrowheads="1"/>
            </p:cNvSpPr>
            <p:nvPr/>
          </p:nvSpPr>
          <p:spPr bwMode="auto">
            <a:xfrm>
              <a:off x="2755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148"/>
            <p:cNvSpPr>
              <a:spLocks noChangeArrowheads="1"/>
            </p:cNvSpPr>
            <p:nvPr/>
          </p:nvSpPr>
          <p:spPr bwMode="auto">
            <a:xfrm>
              <a:off x="3143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149"/>
            <p:cNvSpPr>
              <a:spLocks noChangeArrowheads="1"/>
            </p:cNvSpPr>
            <p:nvPr/>
          </p:nvSpPr>
          <p:spPr bwMode="auto">
            <a:xfrm>
              <a:off x="3530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Oval 150"/>
            <p:cNvSpPr>
              <a:spLocks noChangeArrowheads="1"/>
            </p:cNvSpPr>
            <p:nvPr/>
          </p:nvSpPr>
          <p:spPr bwMode="auto">
            <a:xfrm>
              <a:off x="3918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151"/>
            <p:cNvSpPr>
              <a:spLocks noChangeArrowheads="1"/>
            </p:cNvSpPr>
            <p:nvPr/>
          </p:nvSpPr>
          <p:spPr bwMode="auto">
            <a:xfrm>
              <a:off x="3918" y="444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Oval 152"/>
            <p:cNvSpPr>
              <a:spLocks noChangeArrowheads="1"/>
            </p:cNvSpPr>
            <p:nvPr/>
          </p:nvSpPr>
          <p:spPr bwMode="auto">
            <a:xfrm>
              <a:off x="391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Oval 153"/>
            <p:cNvSpPr>
              <a:spLocks noChangeArrowheads="1"/>
            </p:cNvSpPr>
            <p:nvPr/>
          </p:nvSpPr>
          <p:spPr bwMode="auto">
            <a:xfrm>
              <a:off x="391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Oval 154"/>
            <p:cNvSpPr>
              <a:spLocks noChangeArrowheads="1"/>
            </p:cNvSpPr>
            <p:nvPr/>
          </p:nvSpPr>
          <p:spPr bwMode="auto">
            <a:xfrm>
              <a:off x="2755" y="5607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Oval 155"/>
            <p:cNvSpPr>
              <a:spLocks noChangeArrowheads="1"/>
            </p:cNvSpPr>
            <p:nvPr/>
          </p:nvSpPr>
          <p:spPr bwMode="auto">
            <a:xfrm>
              <a:off x="3144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156"/>
            <p:cNvSpPr>
              <a:spLocks noChangeArrowheads="1"/>
            </p:cNvSpPr>
            <p:nvPr/>
          </p:nvSpPr>
          <p:spPr bwMode="auto">
            <a:xfrm>
              <a:off x="353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157"/>
            <p:cNvSpPr>
              <a:spLocks noChangeArrowheads="1"/>
            </p:cNvSpPr>
            <p:nvPr/>
          </p:nvSpPr>
          <p:spPr bwMode="auto">
            <a:xfrm>
              <a:off x="391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Oval 158"/>
            <p:cNvSpPr>
              <a:spLocks noChangeArrowheads="1"/>
            </p:cNvSpPr>
            <p:nvPr/>
          </p:nvSpPr>
          <p:spPr bwMode="auto">
            <a:xfrm>
              <a:off x="4306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Oval 159"/>
            <p:cNvSpPr>
              <a:spLocks noChangeArrowheads="1"/>
            </p:cNvSpPr>
            <p:nvPr/>
          </p:nvSpPr>
          <p:spPr bwMode="auto">
            <a:xfrm>
              <a:off x="4693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Oval 160"/>
            <p:cNvSpPr>
              <a:spLocks noChangeArrowheads="1"/>
            </p:cNvSpPr>
            <p:nvPr/>
          </p:nvSpPr>
          <p:spPr bwMode="auto">
            <a:xfrm>
              <a:off x="5081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Oval 161"/>
            <p:cNvSpPr>
              <a:spLocks noChangeArrowheads="1"/>
            </p:cNvSpPr>
            <p:nvPr/>
          </p:nvSpPr>
          <p:spPr bwMode="auto">
            <a:xfrm>
              <a:off x="5468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Oval 162"/>
            <p:cNvSpPr>
              <a:spLocks noChangeArrowheads="1"/>
            </p:cNvSpPr>
            <p:nvPr/>
          </p:nvSpPr>
          <p:spPr bwMode="auto">
            <a:xfrm>
              <a:off x="430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Oval 163"/>
            <p:cNvSpPr>
              <a:spLocks noChangeArrowheads="1"/>
            </p:cNvSpPr>
            <p:nvPr/>
          </p:nvSpPr>
          <p:spPr bwMode="auto">
            <a:xfrm>
              <a:off x="4694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Oval 164"/>
            <p:cNvSpPr>
              <a:spLocks noChangeArrowheads="1"/>
            </p:cNvSpPr>
            <p:nvPr/>
          </p:nvSpPr>
          <p:spPr bwMode="auto">
            <a:xfrm>
              <a:off x="5081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Oval 165"/>
            <p:cNvSpPr>
              <a:spLocks noChangeArrowheads="1"/>
            </p:cNvSpPr>
            <p:nvPr/>
          </p:nvSpPr>
          <p:spPr bwMode="auto">
            <a:xfrm>
              <a:off x="5468" y="4445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Oval 166"/>
            <p:cNvSpPr>
              <a:spLocks noChangeArrowheads="1"/>
            </p:cNvSpPr>
            <p:nvPr/>
          </p:nvSpPr>
          <p:spPr bwMode="auto">
            <a:xfrm>
              <a:off x="4306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Oval 167"/>
            <p:cNvSpPr>
              <a:spLocks noChangeArrowheads="1"/>
            </p:cNvSpPr>
            <p:nvPr/>
          </p:nvSpPr>
          <p:spPr bwMode="auto">
            <a:xfrm>
              <a:off x="4693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Oval 168"/>
            <p:cNvSpPr>
              <a:spLocks noChangeArrowheads="1"/>
            </p:cNvSpPr>
            <p:nvPr/>
          </p:nvSpPr>
          <p:spPr bwMode="auto">
            <a:xfrm>
              <a:off x="5081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Oval 169"/>
            <p:cNvSpPr>
              <a:spLocks noChangeArrowheads="1"/>
            </p:cNvSpPr>
            <p:nvPr/>
          </p:nvSpPr>
          <p:spPr bwMode="auto">
            <a:xfrm>
              <a:off x="546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Oval 170"/>
            <p:cNvSpPr>
              <a:spLocks noChangeArrowheads="1"/>
            </p:cNvSpPr>
            <p:nvPr/>
          </p:nvSpPr>
          <p:spPr bwMode="auto">
            <a:xfrm>
              <a:off x="4306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Oval 171"/>
            <p:cNvSpPr>
              <a:spLocks noChangeArrowheads="1"/>
            </p:cNvSpPr>
            <p:nvPr/>
          </p:nvSpPr>
          <p:spPr bwMode="auto">
            <a:xfrm>
              <a:off x="4693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Oval 172"/>
            <p:cNvSpPr>
              <a:spLocks noChangeArrowheads="1"/>
            </p:cNvSpPr>
            <p:nvPr/>
          </p:nvSpPr>
          <p:spPr bwMode="auto">
            <a:xfrm>
              <a:off x="5081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Oval 173"/>
            <p:cNvSpPr>
              <a:spLocks noChangeArrowheads="1"/>
            </p:cNvSpPr>
            <p:nvPr/>
          </p:nvSpPr>
          <p:spPr bwMode="auto">
            <a:xfrm>
              <a:off x="546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Oval 174"/>
            <p:cNvSpPr>
              <a:spLocks noChangeArrowheads="1"/>
            </p:cNvSpPr>
            <p:nvPr/>
          </p:nvSpPr>
          <p:spPr bwMode="auto">
            <a:xfrm>
              <a:off x="5856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Oval 175"/>
            <p:cNvSpPr>
              <a:spLocks noChangeArrowheads="1"/>
            </p:cNvSpPr>
            <p:nvPr/>
          </p:nvSpPr>
          <p:spPr bwMode="auto">
            <a:xfrm>
              <a:off x="585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Oval 176"/>
            <p:cNvSpPr>
              <a:spLocks noChangeArrowheads="1"/>
            </p:cNvSpPr>
            <p:nvPr/>
          </p:nvSpPr>
          <p:spPr bwMode="auto">
            <a:xfrm>
              <a:off x="5856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Oval 177"/>
            <p:cNvSpPr>
              <a:spLocks noChangeArrowheads="1"/>
            </p:cNvSpPr>
            <p:nvPr/>
          </p:nvSpPr>
          <p:spPr bwMode="auto">
            <a:xfrm>
              <a:off x="5856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Oval 178"/>
            <p:cNvSpPr>
              <a:spLocks noChangeArrowheads="1"/>
            </p:cNvSpPr>
            <p:nvPr/>
          </p:nvSpPr>
          <p:spPr bwMode="auto">
            <a:xfrm>
              <a:off x="4306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Oval 179"/>
            <p:cNvSpPr>
              <a:spLocks noChangeArrowheads="1"/>
            </p:cNvSpPr>
            <p:nvPr/>
          </p:nvSpPr>
          <p:spPr bwMode="auto">
            <a:xfrm>
              <a:off x="4693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Oval 180"/>
            <p:cNvSpPr>
              <a:spLocks noChangeArrowheads="1"/>
            </p:cNvSpPr>
            <p:nvPr/>
          </p:nvSpPr>
          <p:spPr bwMode="auto">
            <a:xfrm>
              <a:off x="508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Oval 181"/>
            <p:cNvSpPr>
              <a:spLocks noChangeArrowheads="1"/>
            </p:cNvSpPr>
            <p:nvPr/>
          </p:nvSpPr>
          <p:spPr bwMode="auto">
            <a:xfrm>
              <a:off x="546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Oval 182"/>
            <p:cNvSpPr>
              <a:spLocks noChangeArrowheads="1"/>
            </p:cNvSpPr>
            <p:nvPr/>
          </p:nvSpPr>
          <p:spPr bwMode="auto">
            <a:xfrm>
              <a:off x="5856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Oval 183"/>
            <p:cNvSpPr>
              <a:spLocks noChangeArrowheads="1"/>
            </p:cNvSpPr>
            <p:nvPr/>
          </p:nvSpPr>
          <p:spPr bwMode="auto">
            <a:xfrm>
              <a:off x="2940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Oval 184"/>
            <p:cNvSpPr>
              <a:spLocks noChangeArrowheads="1"/>
            </p:cNvSpPr>
            <p:nvPr/>
          </p:nvSpPr>
          <p:spPr bwMode="auto">
            <a:xfrm>
              <a:off x="3327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Oval 185"/>
            <p:cNvSpPr>
              <a:spLocks noChangeArrowheads="1"/>
            </p:cNvSpPr>
            <p:nvPr/>
          </p:nvSpPr>
          <p:spPr bwMode="auto">
            <a:xfrm>
              <a:off x="3714" y="4244"/>
              <a:ext cx="389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Oval 186"/>
            <p:cNvSpPr>
              <a:spLocks noChangeArrowheads="1"/>
            </p:cNvSpPr>
            <p:nvPr/>
          </p:nvSpPr>
          <p:spPr bwMode="auto">
            <a:xfrm>
              <a:off x="2941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Oval 187"/>
            <p:cNvSpPr>
              <a:spLocks noChangeArrowheads="1"/>
            </p:cNvSpPr>
            <p:nvPr/>
          </p:nvSpPr>
          <p:spPr bwMode="auto">
            <a:xfrm>
              <a:off x="3328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Oval 188"/>
            <p:cNvSpPr>
              <a:spLocks noChangeArrowheads="1"/>
            </p:cNvSpPr>
            <p:nvPr/>
          </p:nvSpPr>
          <p:spPr bwMode="auto">
            <a:xfrm>
              <a:off x="3715" y="4630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Oval 189"/>
            <p:cNvSpPr>
              <a:spLocks noChangeArrowheads="1"/>
            </p:cNvSpPr>
            <p:nvPr/>
          </p:nvSpPr>
          <p:spPr bwMode="auto">
            <a:xfrm>
              <a:off x="2940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Oval 190"/>
            <p:cNvSpPr>
              <a:spLocks noChangeArrowheads="1"/>
            </p:cNvSpPr>
            <p:nvPr/>
          </p:nvSpPr>
          <p:spPr bwMode="auto">
            <a:xfrm>
              <a:off x="3327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Oval 191"/>
            <p:cNvSpPr>
              <a:spLocks noChangeArrowheads="1"/>
            </p:cNvSpPr>
            <p:nvPr/>
          </p:nvSpPr>
          <p:spPr bwMode="auto">
            <a:xfrm>
              <a:off x="3714" y="5018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Oval 192"/>
            <p:cNvSpPr>
              <a:spLocks noChangeArrowheads="1"/>
            </p:cNvSpPr>
            <p:nvPr/>
          </p:nvSpPr>
          <p:spPr bwMode="auto">
            <a:xfrm>
              <a:off x="2940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Oval 193"/>
            <p:cNvSpPr>
              <a:spLocks noChangeArrowheads="1"/>
            </p:cNvSpPr>
            <p:nvPr/>
          </p:nvSpPr>
          <p:spPr bwMode="auto">
            <a:xfrm>
              <a:off x="3327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Oval 194"/>
            <p:cNvSpPr>
              <a:spLocks noChangeArrowheads="1"/>
            </p:cNvSpPr>
            <p:nvPr/>
          </p:nvSpPr>
          <p:spPr bwMode="auto">
            <a:xfrm>
              <a:off x="3714" y="540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Oval 195"/>
            <p:cNvSpPr>
              <a:spLocks noChangeArrowheads="1"/>
            </p:cNvSpPr>
            <p:nvPr/>
          </p:nvSpPr>
          <p:spPr bwMode="auto">
            <a:xfrm>
              <a:off x="4103" y="424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Oval 196"/>
            <p:cNvSpPr>
              <a:spLocks noChangeArrowheads="1"/>
            </p:cNvSpPr>
            <p:nvPr/>
          </p:nvSpPr>
          <p:spPr bwMode="auto">
            <a:xfrm>
              <a:off x="4103" y="4630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197"/>
            <p:cNvSpPr>
              <a:spLocks noChangeArrowheads="1"/>
            </p:cNvSpPr>
            <p:nvPr/>
          </p:nvSpPr>
          <p:spPr bwMode="auto">
            <a:xfrm>
              <a:off x="410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Oval 198"/>
            <p:cNvSpPr>
              <a:spLocks noChangeArrowheads="1"/>
            </p:cNvSpPr>
            <p:nvPr/>
          </p:nvSpPr>
          <p:spPr bwMode="auto">
            <a:xfrm>
              <a:off x="4103" y="54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Oval 199"/>
            <p:cNvSpPr>
              <a:spLocks noChangeArrowheads="1"/>
            </p:cNvSpPr>
            <p:nvPr/>
          </p:nvSpPr>
          <p:spPr bwMode="auto">
            <a:xfrm>
              <a:off x="2940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200"/>
            <p:cNvSpPr>
              <a:spLocks noChangeArrowheads="1"/>
            </p:cNvSpPr>
            <p:nvPr/>
          </p:nvSpPr>
          <p:spPr bwMode="auto">
            <a:xfrm>
              <a:off x="3328" y="579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Oval 201"/>
            <p:cNvSpPr>
              <a:spLocks noChangeArrowheads="1"/>
            </p:cNvSpPr>
            <p:nvPr/>
          </p:nvSpPr>
          <p:spPr bwMode="auto">
            <a:xfrm>
              <a:off x="3715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Oval 202"/>
            <p:cNvSpPr>
              <a:spLocks noChangeArrowheads="1"/>
            </p:cNvSpPr>
            <p:nvPr/>
          </p:nvSpPr>
          <p:spPr bwMode="auto">
            <a:xfrm>
              <a:off x="4103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Oval 203"/>
            <p:cNvSpPr>
              <a:spLocks noChangeArrowheads="1"/>
            </p:cNvSpPr>
            <p:nvPr/>
          </p:nvSpPr>
          <p:spPr bwMode="auto">
            <a:xfrm>
              <a:off x="4491" y="4242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Oval 204"/>
            <p:cNvSpPr>
              <a:spLocks noChangeArrowheads="1"/>
            </p:cNvSpPr>
            <p:nvPr/>
          </p:nvSpPr>
          <p:spPr bwMode="auto">
            <a:xfrm>
              <a:off x="4877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Oval 205"/>
            <p:cNvSpPr>
              <a:spLocks noChangeArrowheads="1"/>
            </p:cNvSpPr>
            <p:nvPr/>
          </p:nvSpPr>
          <p:spPr bwMode="auto">
            <a:xfrm>
              <a:off x="5265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Oval 206"/>
            <p:cNvSpPr>
              <a:spLocks noChangeArrowheads="1"/>
            </p:cNvSpPr>
            <p:nvPr/>
          </p:nvSpPr>
          <p:spPr bwMode="auto">
            <a:xfrm>
              <a:off x="5653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Oval 207"/>
            <p:cNvSpPr>
              <a:spLocks noChangeArrowheads="1"/>
            </p:cNvSpPr>
            <p:nvPr/>
          </p:nvSpPr>
          <p:spPr bwMode="auto">
            <a:xfrm>
              <a:off x="449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Oval 208"/>
            <p:cNvSpPr>
              <a:spLocks noChangeArrowheads="1"/>
            </p:cNvSpPr>
            <p:nvPr/>
          </p:nvSpPr>
          <p:spPr bwMode="auto">
            <a:xfrm>
              <a:off x="4878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Oval 209"/>
            <p:cNvSpPr>
              <a:spLocks noChangeArrowheads="1"/>
            </p:cNvSpPr>
            <p:nvPr/>
          </p:nvSpPr>
          <p:spPr bwMode="auto">
            <a:xfrm>
              <a:off x="5265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Oval 210"/>
            <p:cNvSpPr>
              <a:spLocks noChangeArrowheads="1"/>
            </p:cNvSpPr>
            <p:nvPr/>
          </p:nvSpPr>
          <p:spPr bwMode="auto">
            <a:xfrm>
              <a:off x="5653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Oval 211"/>
            <p:cNvSpPr>
              <a:spLocks noChangeArrowheads="1"/>
            </p:cNvSpPr>
            <p:nvPr/>
          </p:nvSpPr>
          <p:spPr bwMode="auto">
            <a:xfrm>
              <a:off x="4491" y="5018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Oval 212"/>
            <p:cNvSpPr>
              <a:spLocks noChangeArrowheads="1"/>
            </p:cNvSpPr>
            <p:nvPr/>
          </p:nvSpPr>
          <p:spPr bwMode="auto">
            <a:xfrm>
              <a:off x="4877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Oval 213"/>
            <p:cNvSpPr>
              <a:spLocks noChangeArrowheads="1"/>
            </p:cNvSpPr>
            <p:nvPr/>
          </p:nvSpPr>
          <p:spPr bwMode="auto">
            <a:xfrm>
              <a:off x="5265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Oval 214"/>
            <p:cNvSpPr>
              <a:spLocks noChangeArrowheads="1"/>
            </p:cNvSpPr>
            <p:nvPr/>
          </p:nvSpPr>
          <p:spPr bwMode="auto">
            <a:xfrm>
              <a:off x="565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Oval 215"/>
            <p:cNvSpPr>
              <a:spLocks noChangeArrowheads="1"/>
            </p:cNvSpPr>
            <p:nvPr/>
          </p:nvSpPr>
          <p:spPr bwMode="auto">
            <a:xfrm>
              <a:off x="4491" y="5405"/>
              <a:ext cx="386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Oval 216"/>
            <p:cNvSpPr>
              <a:spLocks noChangeArrowheads="1"/>
            </p:cNvSpPr>
            <p:nvPr/>
          </p:nvSpPr>
          <p:spPr bwMode="auto">
            <a:xfrm>
              <a:off x="4877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Oval 217"/>
            <p:cNvSpPr>
              <a:spLocks noChangeArrowheads="1"/>
            </p:cNvSpPr>
            <p:nvPr/>
          </p:nvSpPr>
          <p:spPr bwMode="auto">
            <a:xfrm>
              <a:off x="5265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Oval 218"/>
            <p:cNvSpPr>
              <a:spLocks noChangeArrowheads="1"/>
            </p:cNvSpPr>
            <p:nvPr/>
          </p:nvSpPr>
          <p:spPr bwMode="auto">
            <a:xfrm>
              <a:off x="5653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Oval 219"/>
            <p:cNvSpPr>
              <a:spLocks noChangeArrowheads="1"/>
            </p:cNvSpPr>
            <p:nvPr/>
          </p:nvSpPr>
          <p:spPr bwMode="auto">
            <a:xfrm>
              <a:off x="6041" y="424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Oval 220"/>
            <p:cNvSpPr>
              <a:spLocks noChangeArrowheads="1"/>
            </p:cNvSpPr>
            <p:nvPr/>
          </p:nvSpPr>
          <p:spPr bwMode="auto">
            <a:xfrm>
              <a:off x="604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Oval 221"/>
            <p:cNvSpPr>
              <a:spLocks noChangeArrowheads="1"/>
            </p:cNvSpPr>
            <p:nvPr/>
          </p:nvSpPr>
          <p:spPr bwMode="auto">
            <a:xfrm>
              <a:off x="6041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Oval 222"/>
            <p:cNvSpPr>
              <a:spLocks noChangeArrowheads="1"/>
            </p:cNvSpPr>
            <p:nvPr/>
          </p:nvSpPr>
          <p:spPr bwMode="auto">
            <a:xfrm>
              <a:off x="6041" y="5405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Oval 223"/>
            <p:cNvSpPr>
              <a:spLocks noChangeArrowheads="1"/>
            </p:cNvSpPr>
            <p:nvPr/>
          </p:nvSpPr>
          <p:spPr bwMode="auto">
            <a:xfrm>
              <a:off x="4491" y="5791"/>
              <a:ext cx="386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Oval 224"/>
            <p:cNvSpPr>
              <a:spLocks noChangeArrowheads="1"/>
            </p:cNvSpPr>
            <p:nvPr/>
          </p:nvSpPr>
          <p:spPr bwMode="auto">
            <a:xfrm>
              <a:off x="4877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Oval 225"/>
            <p:cNvSpPr>
              <a:spLocks noChangeArrowheads="1"/>
            </p:cNvSpPr>
            <p:nvPr/>
          </p:nvSpPr>
          <p:spPr bwMode="auto">
            <a:xfrm>
              <a:off x="5265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Oval 226"/>
            <p:cNvSpPr>
              <a:spLocks noChangeArrowheads="1"/>
            </p:cNvSpPr>
            <p:nvPr/>
          </p:nvSpPr>
          <p:spPr bwMode="auto">
            <a:xfrm>
              <a:off x="5653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Oval 227"/>
            <p:cNvSpPr>
              <a:spLocks noChangeArrowheads="1"/>
            </p:cNvSpPr>
            <p:nvPr/>
          </p:nvSpPr>
          <p:spPr bwMode="auto">
            <a:xfrm>
              <a:off x="6041" y="579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Oval 228"/>
            <p:cNvSpPr>
              <a:spLocks noChangeArrowheads="1"/>
            </p:cNvSpPr>
            <p:nvPr/>
          </p:nvSpPr>
          <p:spPr bwMode="auto">
            <a:xfrm>
              <a:off x="3124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Oval 229"/>
            <p:cNvSpPr>
              <a:spLocks noChangeArrowheads="1"/>
            </p:cNvSpPr>
            <p:nvPr/>
          </p:nvSpPr>
          <p:spPr bwMode="auto">
            <a:xfrm>
              <a:off x="3512" y="442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Oval 230"/>
            <p:cNvSpPr>
              <a:spLocks noChangeArrowheads="1"/>
            </p:cNvSpPr>
            <p:nvPr/>
          </p:nvSpPr>
          <p:spPr bwMode="auto">
            <a:xfrm>
              <a:off x="3899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Oval 231"/>
            <p:cNvSpPr>
              <a:spLocks noChangeArrowheads="1"/>
            </p:cNvSpPr>
            <p:nvPr/>
          </p:nvSpPr>
          <p:spPr bwMode="auto">
            <a:xfrm>
              <a:off x="3125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Oval 232"/>
            <p:cNvSpPr>
              <a:spLocks noChangeArrowheads="1"/>
            </p:cNvSpPr>
            <p:nvPr/>
          </p:nvSpPr>
          <p:spPr bwMode="auto">
            <a:xfrm>
              <a:off x="3513" y="481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Oval 233"/>
            <p:cNvSpPr>
              <a:spLocks noChangeArrowheads="1"/>
            </p:cNvSpPr>
            <p:nvPr/>
          </p:nvSpPr>
          <p:spPr bwMode="auto">
            <a:xfrm>
              <a:off x="3900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Oval 234"/>
            <p:cNvSpPr>
              <a:spLocks noChangeArrowheads="1"/>
            </p:cNvSpPr>
            <p:nvPr/>
          </p:nvSpPr>
          <p:spPr bwMode="auto">
            <a:xfrm>
              <a:off x="3124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Oval 235"/>
            <p:cNvSpPr>
              <a:spLocks noChangeArrowheads="1"/>
            </p:cNvSpPr>
            <p:nvPr/>
          </p:nvSpPr>
          <p:spPr bwMode="auto">
            <a:xfrm>
              <a:off x="3512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Oval 236"/>
            <p:cNvSpPr>
              <a:spLocks noChangeArrowheads="1"/>
            </p:cNvSpPr>
            <p:nvPr/>
          </p:nvSpPr>
          <p:spPr bwMode="auto">
            <a:xfrm>
              <a:off x="3899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Oval 237"/>
            <p:cNvSpPr>
              <a:spLocks noChangeArrowheads="1"/>
            </p:cNvSpPr>
            <p:nvPr/>
          </p:nvSpPr>
          <p:spPr bwMode="auto">
            <a:xfrm>
              <a:off x="3124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Oval 238"/>
            <p:cNvSpPr>
              <a:spLocks noChangeArrowheads="1"/>
            </p:cNvSpPr>
            <p:nvPr/>
          </p:nvSpPr>
          <p:spPr bwMode="auto">
            <a:xfrm>
              <a:off x="3512" y="558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Oval 239"/>
            <p:cNvSpPr>
              <a:spLocks noChangeArrowheads="1"/>
            </p:cNvSpPr>
            <p:nvPr/>
          </p:nvSpPr>
          <p:spPr bwMode="auto">
            <a:xfrm>
              <a:off x="3899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Oval 240"/>
            <p:cNvSpPr>
              <a:spLocks noChangeArrowheads="1"/>
            </p:cNvSpPr>
            <p:nvPr/>
          </p:nvSpPr>
          <p:spPr bwMode="auto">
            <a:xfrm>
              <a:off x="4287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Oval 241"/>
            <p:cNvSpPr>
              <a:spLocks noChangeArrowheads="1"/>
            </p:cNvSpPr>
            <p:nvPr/>
          </p:nvSpPr>
          <p:spPr bwMode="auto">
            <a:xfrm>
              <a:off x="4287" y="481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Oval 242"/>
            <p:cNvSpPr>
              <a:spLocks noChangeArrowheads="1"/>
            </p:cNvSpPr>
            <p:nvPr/>
          </p:nvSpPr>
          <p:spPr bwMode="auto">
            <a:xfrm>
              <a:off x="428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Oval 243"/>
            <p:cNvSpPr>
              <a:spLocks noChangeArrowheads="1"/>
            </p:cNvSpPr>
            <p:nvPr/>
          </p:nvSpPr>
          <p:spPr bwMode="auto">
            <a:xfrm>
              <a:off x="4287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Oval 244"/>
            <p:cNvSpPr>
              <a:spLocks noChangeArrowheads="1"/>
            </p:cNvSpPr>
            <p:nvPr/>
          </p:nvSpPr>
          <p:spPr bwMode="auto">
            <a:xfrm>
              <a:off x="3124" y="59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Oval 245"/>
            <p:cNvSpPr>
              <a:spLocks noChangeArrowheads="1"/>
            </p:cNvSpPr>
            <p:nvPr/>
          </p:nvSpPr>
          <p:spPr bwMode="auto">
            <a:xfrm>
              <a:off x="3513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Oval 246"/>
            <p:cNvSpPr>
              <a:spLocks noChangeArrowheads="1"/>
            </p:cNvSpPr>
            <p:nvPr/>
          </p:nvSpPr>
          <p:spPr bwMode="auto">
            <a:xfrm>
              <a:off x="3900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Oval 247"/>
            <p:cNvSpPr>
              <a:spLocks noChangeArrowheads="1"/>
            </p:cNvSpPr>
            <p:nvPr/>
          </p:nvSpPr>
          <p:spPr bwMode="auto">
            <a:xfrm>
              <a:off x="4287" y="59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Oval 248"/>
            <p:cNvSpPr>
              <a:spLocks noChangeArrowheads="1"/>
            </p:cNvSpPr>
            <p:nvPr/>
          </p:nvSpPr>
          <p:spPr bwMode="auto">
            <a:xfrm>
              <a:off x="4675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Oval 249"/>
            <p:cNvSpPr>
              <a:spLocks noChangeArrowheads="1"/>
            </p:cNvSpPr>
            <p:nvPr/>
          </p:nvSpPr>
          <p:spPr bwMode="auto">
            <a:xfrm>
              <a:off x="5062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Oval 250"/>
            <p:cNvSpPr>
              <a:spLocks noChangeArrowheads="1"/>
            </p:cNvSpPr>
            <p:nvPr/>
          </p:nvSpPr>
          <p:spPr bwMode="auto">
            <a:xfrm>
              <a:off x="5450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Oval 251"/>
            <p:cNvSpPr>
              <a:spLocks noChangeArrowheads="1"/>
            </p:cNvSpPr>
            <p:nvPr/>
          </p:nvSpPr>
          <p:spPr bwMode="auto">
            <a:xfrm>
              <a:off x="5837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Oval 252"/>
            <p:cNvSpPr>
              <a:spLocks noChangeArrowheads="1"/>
            </p:cNvSpPr>
            <p:nvPr/>
          </p:nvSpPr>
          <p:spPr bwMode="auto">
            <a:xfrm>
              <a:off x="467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Oval 253"/>
            <p:cNvSpPr>
              <a:spLocks noChangeArrowheads="1"/>
            </p:cNvSpPr>
            <p:nvPr/>
          </p:nvSpPr>
          <p:spPr bwMode="auto">
            <a:xfrm>
              <a:off x="5063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Oval 254"/>
            <p:cNvSpPr>
              <a:spLocks noChangeArrowheads="1"/>
            </p:cNvSpPr>
            <p:nvPr/>
          </p:nvSpPr>
          <p:spPr bwMode="auto">
            <a:xfrm>
              <a:off x="5450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Oval 255"/>
            <p:cNvSpPr>
              <a:spLocks noChangeArrowheads="1"/>
            </p:cNvSpPr>
            <p:nvPr/>
          </p:nvSpPr>
          <p:spPr bwMode="auto">
            <a:xfrm>
              <a:off x="5837" y="4814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Oval 256"/>
            <p:cNvSpPr>
              <a:spLocks noChangeArrowheads="1"/>
            </p:cNvSpPr>
            <p:nvPr/>
          </p:nvSpPr>
          <p:spPr bwMode="auto">
            <a:xfrm>
              <a:off x="4675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Oval 257"/>
            <p:cNvSpPr>
              <a:spLocks noChangeArrowheads="1"/>
            </p:cNvSpPr>
            <p:nvPr/>
          </p:nvSpPr>
          <p:spPr bwMode="auto">
            <a:xfrm>
              <a:off x="5062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Oval 258"/>
            <p:cNvSpPr>
              <a:spLocks noChangeArrowheads="1"/>
            </p:cNvSpPr>
            <p:nvPr/>
          </p:nvSpPr>
          <p:spPr bwMode="auto">
            <a:xfrm>
              <a:off x="5450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Oval 259"/>
            <p:cNvSpPr>
              <a:spLocks noChangeArrowheads="1"/>
            </p:cNvSpPr>
            <p:nvPr/>
          </p:nvSpPr>
          <p:spPr bwMode="auto">
            <a:xfrm>
              <a:off x="583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Oval 260"/>
            <p:cNvSpPr>
              <a:spLocks noChangeArrowheads="1"/>
            </p:cNvSpPr>
            <p:nvPr/>
          </p:nvSpPr>
          <p:spPr bwMode="auto">
            <a:xfrm>
              <a:off x="4675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Oval 261"/>
            <p:cNvSpPr>
              <a:spLocks noChangeArrowheads="1"/>
            </p:cNvSpPr>
            <p:nvPr/>
          </p:nvSpPr>
          <p:spPr bwMode="auto">
            <a:xfrm>
              <a:off x="5062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Oval 262"/>
            <p:cNvSpPr>
              <a:spLocks noChangeArrowheads="1"/>
            </p:cNvSpPr>
            <p:nvPr/>
          </p:nvSpPr>
          <p:spPr bwMode="auto">
            <a:xfrm>
              <a:off x="5450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Oval 263"/>
            <p:cNvSpPr>
              <a:spLocks noChangeArrowheads="1"/>
            </p:cNvSpPr>
            <p:nvPr/>
          </p:nvSpPr>
          <p:spPr bwMode="auto">
            <a:xfrm>
              <a:off x="5837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Oval 264"/>
            <p:cNvSpPr>
              <a:spLocks noChangeArrowheads="1"/>
            </p:cNvSpPr>
            <p:nvPr/>
          </p:nvSpPr>
          <p:spPr bwMode="auto">
            <a:xfrm>
              <a:off x="6225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Oval 265"/>
            <p:cNvSpPr>
              <a:spLocks noChangeArrowheads="1"/>
            </p:cNvSpPr>
            <p:nvPr/>
          </p:nvSpPr>
          <p:spPr bwMode="auto">
            <a:xfrm>
              <a:off x="622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Oval 266"/>
            <p:cNvSpPr>
              <a:spLocks noChangeArrowheads="1"/>
            </p:cNvSpPr>
            <p:nvPr/>
          </p:nvSpPr>
          <p:spPr bwMode="auto">
            <a:xfrm>
              <a:off x="6225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Oval 267"/>
            <p:cNvSpPr>
              <a:spLocks noChangeArrowheads="1"/>
            </p:cNvSpPr>
            <p:nvPr/>
          </p:nvSpPr>
          <p:spPr bwMode="auto">
            <a:xfrm>
              <a:off x="6225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Oval 268"/>
            <p:cNvSpPr>
              <a:spLocks noChangeArrowheads="1"/>
            </p:cNvSpPr>
            <p:nvPr/>
          </p:nvSpPr>
          <p:spPr bwMode="auto">
            <a:xfrm>
              <a:off x="4675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Oval 269"/>
            <p:cNvSpPr>
              <a:spLocks noChangeArrowheads="1"/>
            </p:cNvSpPr>
            <p:nvPr/>
          </p:nvSpPr>
          <p:spPr bwMode="auto">
            <a:xfrm>
              <a:off x="5062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Oval 270"/>
            <p:cNvSpPr>
              <a:spLocks noChangeArrowheads="1"/>
            </p:cNvSpPr>
            <p:nvPr/>
          </p:nvSpPr>
          <p:spPr bwMode="auto">
            <a:xfrm>
              <a:off x="5450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Oval 271"/>
            <p:cNvSpPr>
              <a:spLocks noChangeArrowheads="1"/>
            </p:cNvSpPr>
            <p:nvPr/>
          </p:nvSpPr>
          <p:spPr bwMode="auto">
            <a:xfrm>
              <a:off x="5837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Oval 272"/>
            <p:cNvSpPr>
              <a:spLocks noChangeArrowheads="1"/>
            </p:cNvSpPr>
            <p:nvPr/>
          </p:nvSpPr>
          <p:spPr bwMode="auto">
            <a:xfrm>
              <a:off x="6225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66974" y="828467"/>
            <a:ext cx="4439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b="0" dirty="0">
                <a:solidFill>
                  <a:srgbClr val="333399"/>
                </a:solidFill>
                <a:latin typeface="Arial" charset="0"/>
                <a:cs typeface="Arial" charset="0"/>
              </a:rPr>
              <a:t>Dielectric spheres (Si) are </a:t>
            </a: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arranged</a:t>
            </a:r>
          </a:p>
          <a:p>
            <a:pPr>
              <a:buFont typeface="Wingdings" pitchFamily="2" charset="2"/>
              <a:buNone/>
            </a:pP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sz="2000" b="0" dirty="0">
                <a:solidFill>
                  <a:srgbClr val="333399"/>
                </a:solidFill>
                <a:latin typeface="Arial" charset="0"/>
                <a:cs typeface="Arial" charset="0"/>
              </a:rPr>
              <a:t>periodically in </a:t>
            </a: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air</a:t>
            </a:r>
            <a:endParaRPr lang="en-US" sz="20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770" y="4022848"/>
            <a:ext cx="43648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Air </a:t>
            </a:r>
            <a:r>
              <a:rPr lang="en-US" sz="2000" b="0" dirty="0">
                <a:solidFill>
                  <a:srgbClr val="333399"/>
                </a:solidFill>
                <a:latin typeface="Arial" charset="0"/>
                <a:cs typeface="Arial" charset="0"/>
              </a:rPr>
              <a:t>spheres (Si) are arranged periodically in </a:t>
            </a:r>
            <a:r>
              <a:rPr lang="en-US" sz="20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Si</a:t>
            </a:r>
            <a:endParaRPr lang="en-US" sz="20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34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66543620"/>
              </p:ext>
            </p:extLst>
          </p:nvPr>
        </p:nvGraphicFramePr>
        <p:xfrm>
          <a:off x="1513161" y="4920461"/>
          <a:ext cx="1947243" cy="1561850"/>
        </p:xfrm>
        <a:graphic>
          <a:graphicData uri="http://schemas.openxmlformats.org/presentationml/2006/ole">
            <p:oleObj spid="_x0000_s516136" name="Equation" r:id="rId5" imgW="1091880" imgH="87624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12907" y="359330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CA" dirty="0">
                <a:solidFill>
                  <a:schemeClr val="bg1"/>
                </a:solidFill>
              </a:rPr>
              <a:t>I. </a:t>
            </a:r>
            <a:r>
              <a:rPr lang="en-CA" dirty="0" err="1">
                <a:latin typeface="Aharoni" panose="02010803020104030203" pitchFamily="2" charset="-79"/>
                <a:cs typeface="Aharoni" panose="02010803020104030203" pitchFamily="2" charset="-79"/>
              </a:rPr>
              <a:t>Haque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and 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Singh. J. Phys.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Condens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. Matter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 19, 156229  (2007)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41" name="Picture 3" descr="photonic-intro-2"/>
          <p:cNvPicPr>
            <a:picLocks noChangeArrowheads="1"/>
          </p:cNvPicPr>
          <p:nvPr/>
        </p:nvPicPr>
        <p:blipFill>
          <a:blip r:embed="rId6" cstate="print"/>
          <a:srcRect b="32823"/>
          <a:stretch>
            <a:fillRect/>
          </a:stretch>
        </p:blipFill>
        <p:spPr>
          <a:xfrm>
            <a:off x="5338162" y="1082818"/>
            <a:ext cx="3123258" cy="171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837219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0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5334000" y="1828800"/>
            <a:ext cx="3429000" cy="2794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4114800" y="1447800"/>
            <a:ext cx="2667000" cy="1174750"/>
            <a:chOff x="2640" y="1248"/>
            <a:chExt cx="1680" cy="740"/>
          </a:xfrm>
        </p:grpSpPr>
        <p:sp>
          <p:nvSpPr>
            <p:cNvPr id="2114" name="Text Box 41"/>
            <p:cNvSpPr txBox="1">
              <a:spLocks noChangeArrowheads="1"/>
            </p:cNvSpPr>
            <p:nvPr/>
          </p:nvSpPr>
          <p:spPr bwMode="auto">
            <a:xfrm>
              <a:off x="3552" y="1248"/>
              <a:ext cx="76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r>
                <a:rPr lang="en-US" sz="1600"/>
                <a:t>a=300nm</a:t>
              </a:r>
            </a:p>
          </p:txBody>
        </p:sp>
        <p:sp>
          <p:nvSpPr>
            <p:cNvPr id="2115" name="Line 40"/>
            <p:cNvSpPr>
              <a:spLocks noChangeShapeType="1"/>
            </p:cNvSpPr>
            <p:nvPr/>
          </p:nvSpPr>
          <p:spPr bwMode="auto">
            <a:xfrm>
              <a:off x="3600" y="1536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116" name="Line 42"/>
            <p:cNvSpPr>
              <a:spLocks noChangeShapeType="1"/>
            </p:cNvSpPr>
            <p:nvPr/>
          </p:nvSpPr>
          <p:spPr bwMode="auto">
            <a:xfrm flipV="1">
              <a:off x="3072" y="1728"/>
              <a:ext cx="43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117" name="Text Box 43"/>
            <p:cNvSpPr txBox="1">
              <a:spLocks noChangeArrowheads="1"/>
            </p:cNvSpPr>
            <p:nvPr/>
          </p:nvSpPr>
          <p:spPr bwMode="auto">
            <a:xfrm>
              <a:off x="2640" y="1776"/>
              <a:ext cx="86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Radius= r</a:t>
              </a:r>
            </a:p>
          </p:txBody>
        </p:sp>
      </p:grpSp>
      <p:grpSp>
        <p:nvGrpSpPr>
          <p:cNvPr id="2057" name="Group 81"/>
          <p:cNvGrpSpPr>
            <a:grpSpLocks/>
          </p:cNvGrpSpPr>
          <p:nvPr/>
        </p:nvGrpSpPr>
        <p:grpSpPr bwMode="auto">
          <a:xfrm>
            <a:off x="7696200" y="1066800"/>
            <a:ext cx="685800" cy="838200"/>
            <a:chOff x="4656" y="1152"/>
            <a:chExt cx="432" cy="528"/>
          </a:xfrm>
        </p:grpSpPr>
        <p:sp>
          <p:nvSpPr>
            <p:cNvPr id="2112" name="Text Box 46"/>
            <p:cNvSpPr txBox="1">
              <a:spLocks noChangeArrowheads="1"/>
            </p:cNvSpPr>
            <p:nvPr/>
          </p:nvSpPr>
          <p:spPr bwMode="auto">
            <a:xfrm>
              <a:off x="4752" y="1152"/>
              <a:ext cx="336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Air</a:t>
              </a:r>
            </a:p>
          </p:txBody>
        </p:sp>
        <p:sp>
          <p:nvSpPr>
            <p:cNvPr id="2113" name="Line 47"/>
            <p:cNvSpPr>
              <a:spLocks noChangeShapeType="1"/>
            </p:cNvSpPr>
            <p:nvPr/>
          </p:nvSpPr>
          <p:spPr bwMode="auto">
            <a:xfrm flipH="1">
              <a:off x="4656" y="1296"/>
              <a:ext cx="14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2058" name="AutoShape 3"/>
          <p:cNvSpPr>
            <a:spLocks noChangeArrowheads="1"/>
          </p:cNvSpPr>
          <p:nvPr/>
        </p:nvSpPr>
        <p:spPr bwMode="auto">
          <a:xfrm>
            <a:off x="152400" y="1371600"/>
            <a:ext cx="3200400" cy="9144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Dielectric spheres (Si) in air</a:t>
            </a:r>
          </a:p>
          <a:p>
            <a:r>
              <a:rPr lang="en-US" b="0" dirty="0"/>
              <a:t>Lattice constant a=300nm; Radius r/a=0.3; </a:t>
            </a:r>
          </a:p>
          <a:p>
            <a:r>
              <a:rPr lang="en-US" b="0" dirty="0"/>
              <a:t>Spheres= Si (n=3.4); Background air (n=1)</a:t>
            </a:r>
          </a:p>
          <a:p>
            <a:pPr>
              <a:buFont typeface="Wingdings" pitchFamily="2" charset="2"/>
              <a:buNone/>
            </a:pPr>
            <a:endParaRPr lang="en-CA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562600" y="1981200"/>
            <a:ext cx="2984500" cy="2540000"/>
            <a:chOff x="1776" y="1344"/>
            <a:chExt cx="2256" cy="1920"/>
          </a:xfrm>
        </p:grpSpPr>
        <p:grpSp>
          <p:nvGrpSpPr>
            <p:cNvPr id="2082" name="Group 7"/>
            <p:cNvGrpSpPr>
              <a:grpSpLocks/>
            </p:cNvGrpSpPr>
            <p:nvPr/>
          </p:nvGrpSpPr>
          <p:grpSpPr bwMode="auto">
            <a:xfrm>
              <a:off x="1776" y="1344"/>
              <a:ext cx="2256" cy="288"/>
              <a:chOff x="1776" y="1344"/>
              <a:chExt cx="2256" cy="288"/>
            </a:xfrm>
          </p:grpSpPr>
          <p:sp>
            <p:nvSpPr>
              <p:cNvPr id="2107" name="Oval 8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8" name="Oval 9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" name="Oval 10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" name="Oval 11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1" name="Oval 12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3" name="Group 13"/>
            <p:cNvGrpSpPr>
              <a:grpSpLocks/>
            </p:cNvGrpSpPr>
            <p:nvPr/>
          </p:nvGrpSpPr>
          <p:grpSpPr bwMode="auto">
            <a:xfrm>
              <a:off x="1776" y="1728"/>
              <a:ext cx="2256" cy="288"/>
              <a:chOff x="1776" y="1344"/>
              <a:chExt cx="2256" cy="288"/>
            </a:xfrm>
          </p:grpSpPr>
          <p:sp>
            <p:nvSpPr>
              <p:cNvPr id="2102" name="Oval 14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3" name="Oval 15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4" name="Oval 16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5" name="Oval 17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6" name="Oval 18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4" name="Group 19"/>
            <p:cNvGrpSpPr>
              <a:grpSpLocks/>
            </p:cNvGrpSpPr>
            <p:nvPr/>
          </p:nvGrpSpPr>
          <p:grpSpPr bwMode="auto">
            <a:xfrm>
              <a:off x="1776" y="2112"/>
              <a:ext cx="2256" cy="288"/>
              <a:chOff x="1776" y="1344"/>
              <a:chExt cx="2256" cy="288"/>
            </a:xfrm>
          </p:grpSpPr>
          <p:sp>
            <p:nvSpPr>
              <p:cNvPr id="2097" name="Oval 20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8" name="Oval 21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9" name="Oval 22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0" name="Oval 23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1" name="Oval 24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5" name="Group 25"/>
            <p:cNvGrpSpPr>
              <a:grpSpLocks/>
            </p:cNvGrpSpPr>
            <p:nvPr/>
          </p:nvGrpSpPr>
          <p:grpSpPr bwMode="auto">
            <a:xfrm>
              <a:off x="1776" y="2544"/>
              <a:ext cx="2256" cy="288"/>
              <a:chOff x="1776" y="1344"/>
              <a:chExt cx="2256" cy="288"/>
            </a:xfrm>
          </p:grpSpPr>
          <p:sp>
            <p:nvSpPr>
              <p:cNvPr id="2092" name="Oval 26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3" name="Oval 27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4" name="Oval 28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5" name="Oval 29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6" name="Oval 30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6" name="Group 31"/>
            <p:cNvGrpSpPr>
              <a:grpSpLocks/>
            </p:cNvGrpSpPr>
            <p:nvPr/>
          </p:nvGrpSpPr>
          <p:grpSpPr bwMode="auto">
            <a:xfrm>
              <a:off x="1776" y="2976"/>
              <a:ext cx="2256" cy="288"/>
              <a:chOff x="1776" y="1344"/>
              <a:chExt cx="2256" cy="288"/>
            </a:xfrm>
          </p:grpSpPr>
          <p:sp>
            <p:nvSpPr>
              <p:cNvPr id="2087" name="Oval 32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8" name="Oval 33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" name="Oval 34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0" name="Oval 35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1" name="Oval 36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914400" y="152400"/>
            <a:ext cx="6858000" cy="838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Photonic Materials: </a:t>
            </a: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Dielectrics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j-lt"/>
              </a:rPr>
              <a:t>I. Haque and Mahi Singh. J. Phys.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Condens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Matter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 19, 156229  (2007)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1066800" y="3962400"/>
            <a:ext cx="3048000" cy="914400"/>
            <a:chOff x="1248" y="2784"/>
            <a:chExt cx="1920" cy="576"/>
          </a:xfrm>
        </p:grpSpPr>
        <p:sp>
          <p:nvSpPr>
            <p:cNvPr id="2076" name="Line 52"/>
            <p:cNvSpPr>
              <a:spLocks noChangeShapeType="1"/>
            </p:cNvSpPr>
            <p:nvPr/>
          </p:nvSpPr>
          <p:spPr bwMode="auto">
            <a:xfrm>
              <a:off x="1680" y="2923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77" name="Line 53"/>
            <p:cNvSpPr>
              <a:spLocks noChangeShapeType="1"/>
            </p:cNvSpPr>
            <p:nvPr/>
          </p:nvSpPr>
          <p:spPr bwMode="auto">
            <a:xfrm>
              <a:off x="1680" y="3137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78" name="Text Box 54"/>
            <p:cNvSpPr txBox="1">
              <a:spLocks noChangeArrowheads="1"/>
            </p:cNvSpPr>
            <p:nvPr/>
          </p:nvSpPr>
          <p:spPr bwMode="auto">
            <a:xfrm>
              <a:off x="2256" y="2784"/>
              <a:ext cx="912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Conduction band (CB)</a:t>
              </a:r>
            </a:p>
          </p:txBody>
        </p:sp>
        <p:sp>
          <p:nvSpPr>
            <p:cNvPr id="2079" name="Text Box 55"/>
            <p:cNvSpPr txBox="1">
              <a:spLocks noChangeArrowheads="1"/>
            </p:cNvSpPr>
            <p:nvPr/>
          </p:nvSpPr>
          <p:spPr bwMode="auto">
            <a:xfrm>
              <a:off x="2304" y="3072"/>
              <a:ext cx="816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Valence band (VB)</a:t>
              </a:r>
            </a:p>
          </p:txBody>
        </p:sp>
        <p:sp>
          <p:nvSpPr>
            <p:cNvPr id="2080" name="Line 56"/>
            <p:cNvSpPr>
              <a:spLocks noChangeShapeType="1"/>
            </p:cNvSpPr>
            <p:nvPr/>
          </p:nvSpPr>
          <p:spPr bwMode="auto">
            <a:xfrm>
              <a:off x="1920" y="2923"/>
              <a:ext cx="0" cy="2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81" name="Text Box 57"/>
            <p:cNvSpPr txBox="1">
              <a:spLocks noChangeArrowheads="1"/>
            </p:cNvSpPr>
            <p:nvPr/>
          </p:nvSpPr>
          <p:spPr bwMode="auto">
            <a:xfrm>
              <a:off x="1248" y="2880"/>
              <a:ext cx="528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Energy gap</a:t>
              </a:r>
            </a:p>
          </p:txBody>
        </p:sp>
      </p:grpSp>
      <p:sp>
        <p:nvSpPr>
          <p:cNvPr id="851003" name="AutoShape 59"/>
          <p:cNvSpPr>
            <a:spLocks noChangeArrowheads="1"/>
          </p:cNvSpPr>
          <p:nvPr/>
        </p:nvSpPr>
        <p:spPr bwMode="auto">
          <a:xfrm>
            <a:off x="152400" y="6019800"/>
            <a:ext cx="4191000" cy="609600"/>
          </a:xfrm>
          <a:prstGeom prst="roundRect">
            <a:avLst>
              <a:gd name="adj" fmla="val 6116"/>
            </a:avLst>
          </a:prstGeom>
          <a:solidFill>
            <a:schemeClr val="accent3">
              <a:lumMod val="85000"/>
            </a:schemeClr>
          </a:solidFill>
          <a:ln w="50800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</a:pPr>
            <a:r>
              <a:rPr lang="en-US" sz="1600" dirty="0">
                <a:latin typeface="Humanst521 BT" pitchFamily="34" charset="0"/>
              </a:rPr>
              <a:t>Note:</a:t>
            </a:r>
            <a:r>
              <a:rPr lang="en-US" sz="1600" b="0" dirty="0">
                <a:latin typeface="Humanst521 BT" pitchFamily="34" charset="0"/>
              </a:rPr>
              <a:t> The location and value of the gap 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600" b="0" dirty="0">
                <a:latin typeface="Humanst521 BT" pitchFamily="34" charset="0"/>
              </a:rPr>
              <a:t>depend on the refractive index.</a:t>
            </a:r>
          </a:p>
        </p:txBody>
      </p: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304800" y="2590800"/>
            <a:ext cx="1524000" cy="3352800"/>
            <a:chOff x="720" y="3024"/>
            <a:chExt cx="1392" cy="1523"/>
          </a:xfrm>
        </p:grpSpPr>
        <p:grpSp>
          <p:nvGrpSpPr>
            <p:cNvPr id="2066" name="Group 64"/>
            <p:cNvGrpSpPr>
              <a:grpSpLocks/>
            </p:cNvGrpSpPr>
            <p:nvPr/>
          </p:nvGrpSpPr>
          <p:grpSpPr bwMode="auto">
            <a:xfrm>
              <a:off x="720" y="3216"/>
              <a:ext cx="1392" cy="1331"/>
              <a:chOff x="2592" y="1344"/>
              <a:chExt cx="2964" cy="2221"/>
            </a:xfrm>
          </p:grpSpPr>
          <p:graphicFrame>
            <p:nvGraphicFramePr>
              <p:cNvPr id="2050" name="Object 65"/>
              <p:cNvGraphicFramePr>
                <a:graphicFrameLocks noChangeAspect="1"/>
              </p:cNvGraphicFramePr>
              <p:nvPr/>
            </p:nvGraphicFramePr>
            <p:xfrm>
              <a:off x="2880" y="1344"/>
              <a:ext cx="252" cy="288"/>
            </p:xfrm>
            <a:graphic>
              <a:graphicData uri="http://schemas.openxmlformats.org/presentationml/2006/ole">
                <p:oleObj spid="_x0000_s510329" name="Equation" r:id="rId4" imgW="177569" imgH="202936" progId="Equation.2">
                  <p:embed/>
                </p:oleObj>
              </a:graphicData>
            </a:graphic>
          </p:graphicFrame>
          <p:sp>
            <p:nvSpPr>
              <p:cNvPr id="2068" name="Line 66"/>
              <p:cNvSpPr>
                <a:spLocks noChangeShapeType="1"/>
              </p:cNvSpPr>
              <p:nvPr/>
            </p:nvSpPr>
            <p:spPr bwMode="auto">
              <a:xfrm flipV="1">
                <a:off x="2836" y="1488"/>
                <a:ext cx="0" cy="169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Line 67"/>
              <p:cNvSpPr>
                <a:spLocks noChangeShapeType="1"/>
              </p:cNvSpPr>
              <p:nvPr/>
            </p:nvSpPr>
            <p:spPr bwMode="auto">
              <a:xfrm flipV="1">
                <a:off x="2836" y="3185"/>
                <a:ext cx="226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68"/>
              <p:cNvSpPr>
                <a:spLocks/>
              </p:cNvSpPr>
              <p:nvPr/>
            </p:nvSpPr>
            <p:spPr bwMode="auto">
              <a:xfrm>
                <a:off x="2836" y="2464"/>
                <a:ext cx="1228" cy="723"/>
              </a:xfrm>
              <a:custGeom>
                <a:avLst/>
                <a:gdLst>
                  <a:gd name="T0" fmla="*/ 0 w 1536"/>
                  <a:gd name="T1" fmla="*/ 41 h 856"/>
                  <a:gd name="T2" fmla="*/ 21 w 1536"/>
                  <a:gd name="T3" fmla="*/ 7 h 856"/>
                  <a:gd name="T4" fmla="*/ 27 w 1536"/>
                  <a:gd name="T5" fmla="*/ 3 h 856"/>
                  <a:gd name="T6" fmla="*/ 0 60000 65536"/>
                  <a:gd name="T7" fmla="*/ 0 60000 65536"/>
                  <a:gd name="T8" fmla="*/ 0 60000 65536"/>
                  <a:gd name="T9" fmla="*/ 0 w 1536"/>
                  <a:gd name="T10" fmla="*/ 0 h 856"/>
                  <a:gd name="T11" fmla="*/ 1536 w 1536"/>
                  <a:gd name="T12" fmla="*/ 856 h 8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36" h="856">
                    <a:moveTo>
                      <a:pt x="0" y="856"/>
                    </a:moveTo>
                    <a:cubicBezTo>
                      <a:pt x="448" y="564"/>
                      <a:pt x="896" y="272"/>
                      <a:pt x="1152" y="136"/>
                    </a:cubicBezTo>
                    <a:cubicBezTo>
                      <a:pt x="1408" y="0"/>
                      <a:pt x="1472" y="56"/>
                      <a:pt x="1536" y="4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69"/>
              <p:cNvSpPr>
                <a:spLocks/>
              </p:cNvSpPr>
              <p:nvPr/>
            </p:nvSpPr>
            <p:spPr bwMode="auto">
              <a:xfrm>
                <a:off x="4064" y="1614"/>
                <a:ext cx="1101" cy="645"/>
              </a:xfrm>
              <a:custGeom>
                <a:avLst/>
                <a:gdLst>
                  <a:gd name="T0" fmla="*/ 69 w 1296"/>
                  <a:gd name="T1" fmla="*/ 0 h 744"/>
                  <a:gd name="T2" fmla="*/ 15 w 1296"/>
                  <a:gd name="T3" fmla="*/ 48 h 744"/>
                  <a:gd name="T4" fmla="*/ 0 w 1296"/>
                  <a:gd name="T5" fmla="*/ 55 h 744"/>
                  <a:gd name="T6" fmla="*/ 0 60000 65536"/>
                  <a:gd name="T7" fmla="*/ 0 60000 65536"/>
                  <a:gd name="T8" fmla="*/ 0 60000 65536"/>
                  <a:gd name="T9" fmla="*/ 0 w 1296"/>
                  <a:gd name="T10" fmla="*/ 0 h 744"/>
                  <a:gd name="T11" fmla="*/ 1296 w 1296"/>
                  <a:gd name="T12" fmla="*/ 744 h 7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96" h="744">
                    <a:moveTo>
                      <a:pt x="1296" y="0"/>
                    </a:moveTo>
                    <a:cubicBezTo>
                      <a:pt x="900" y="252"/>
                      <a:pt x="504" y="504"/>
                      <a:pt x="288" y="624"/>
                    </a:cubicBezTo>
                    <a:cubicBezTo>
                      <a:pt x="72" y="744"/>
                      <a:pt x="36" y="732"/>
                      <a:pt x="0" y="72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Line 70"/>
              <p:cNvSpPr>
                <a:spLocks noChangeShapeType="1"/>
              </p:cNvSpPr>
              <p:nvPr/>
            </p:nvSpPr>
            <p:spPr bwMode="auto">
              <a:xfrm flipH="1">
                <a:off x="2836" y="2243"/>
                <a:ext cx="236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" name="Line 71"/>
              <p:cNvSpPr>
                <a:spLocks noChangeShapeType="1"/>
              </p:cNvSpPr>
              <p:nvPr/>
            </p:nvSpPr>
            <p:spPr bwMode="auto">
              <a:xfrm>
                <a:off x="2867" y="2495"/>
                <a:ext cx="23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Line 72"/>
              <p:cNvSpPr>
                <a:spLocks noChangeShapeType="1"/>
              </p:cNvSpPr>
              <p:nvPr/>
            </p:nvSpPr>
            <p:spPr bwMode="auto">
              <a:xfrm>
                <a:off x="5102" y="3185"/>
                <a:ext cx="378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Line 73"/>
              <p:cNvSpPr>
                <a:spLocks noChangeShapeType="1"/>
              </p:cNvSpPr>
              <p:nvPr/>
            </p:nvSpPr>
            <p:spPr bwMode="auto">
              <a:xfrm>
                <a:off x="4064" y="2243"/>
                <a:ext cx="0" cy="9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aphicFrame>
            <p:nvGraphicFramePr>
              <p:cNvPr id="2051" name="Object 74"/>
              <p:cNvGraphicFramePr>
                <a:graphicFrameLocks noChangeAspect="1"/>
              </p:cNvGraphicFramePr>
              <p:nvPr/>
            </p:nvGraphicFramePr>
            <p:xfrm>
              <a:off x="5435" y="3244"/>
              <a:ext cx="121" cy="170"/>
            </p:xfrm>
            <a:graphic>
              <a:graphicData uri="http://schemas.openxmlformats.org/presentationml/2006/ole">
                <p:oleObj spid="_x0000_s510330" name="Equation" r:id="rId5" imgW="2942280" imgH="3981240" progId="Equation.3">
                  <p:embed/>
                </p:oleObj>
              </a:graphicData>
            </a:graphic>
          </p:graphicFrame>
          <p:graphicFrame>
            <p:nvGraphicFramePr>
              <p:cNvPr id="2052" name="Object 75"/>
              <p:cNvGraphicFramePr>
                <a:graphicFrameLocks noChangeAspect="1"/>
              </p:cNvGraphicFramePr>
              <p:nvPr/>
            </p:nvGraphicFramePr>
            <p:xfrm>
              <a:off x="2592" y="2102"/>
              <a:ext cx="205" cy="283"/>
            </p:xfrm>
            <a:graphic>
              <a:graphicData uri="http://schemas.openxmlformats.org/presentationml/2006/ole">
                <p:oleObj spid="_x0000_s510331" name="Equation" r:id="rId6" imgW="165028" imgH="228501" progId="Equation.3">
                  <p:embed/>
                </p:oleObj>
              </a:graphicData>
            </a:graphic>
          </p:graphicFrame>
          <p:graphicFrame>
            <p:nvGraphicFramePr>
              <p:cNvPr id="2053" name="Object 76"/>
              <p:cNvGraphicFramePr>
                <a:graphicFrameLocks noChangeAspect="1"/>
              </p:cNvGraphicFramePr>
              <p:nvPr/>
            </p:nvGraphicFramePr>
            <p:xfrm>
              <a:off x="2592" y="2353"/>
              <a:ext cx="205" cy="284"/>
            </p:xfrm>
            <a:graphic>
              <a:graphicData uri="http://schemas.openxmlformats.org/presentationml/2006/ole">
                <p:oleObj spid="_x0000_s510332" name="Equation" r:id="rId7" imgW="165028" imgH="228501" progId="Equation.3">
                  <p:embed/>
                </p:oleObj>
              </a:graphicData>
            </a:graphic>
          </p:graphicFrame>
          <p:graphicFrame>
            <p:nvGraphicFramePr>
              <p:cNvPr id="2054" name="Object 77"/>
              <p:cNvGraphicFramePr>
                <a:graphicFrameLocks noChangeAspect="1"/>
              </p:cNvGraphicFramePr>
              <p:nvPr/>
            </p:nvGraphicFramePr>
            <p:xfrm>
              <a:off x="3969" y="3219"/>
              <a:ext cx="240" cy="346"/>
            </p:xfrm>
            <a:graphic>
              <a:graphicData uri="http://schemas.openxmlformats.org/presentationml/2006/ole">
                <p:oleObj spid="_x0000_s510333" name="Equation" r:id="rId8" imgW="164957" imgH="393359" progId="Equation.3">
                  <p:embed/>
                </p:oleObj>
              </a:graphicData>
            </a:graphic>
          </p:graphicFrame>
        </p:grpSp>
        <p:sp>
          <p:nvSpPr>
            <p:cNvPr id="2067" name="AutoShape 78"/>
            <p:cNvSpPr>
              <a:spLocks noChangeArrowheads="1"/>
            </p:cNvSpPr>
            <p:nvPr/>
          </p:nvSpPr>
          <p:spPr bwMode="auto">
            <a:xfrm>
              <a:off x="1056" y="3024"/>
              <a:ext cx="843" cy="240"/>
            </a:xfrm>
            <a:prstGeom prst="roundRect">
              <a:avLst>
                <a:gd name="adj" fmla="val 6116"/>
              </a:avLst>
            </a:prstGeom>
            <a:solidFill>
              <a:srgbClr val="EAEAEA"/>
            </a:solidFill>
            <a:ln w="47625" cmpd="thickThin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72000" tIns="72000" rIns="72000" bIns="72000"/>
            <a:lstStyle/>
            <a:p>
              <a:pPr>
                <a:buFont typeface="Wingdings" pitchFamily="2" charset="2"/>
                <a:buNone/>
              </a:pPr>
              <a:r>
                <a:rPr lang="en-US" sz="1400" dirty="0">
                  <a:solidFill>
                    <a:srgbClr val="333399"/>
                  </a:solidFill>
                  <a:latin typeface="Arial" charset="0"/>
                  <a:cs typeface="Arial" charset="0"/>
                </a:rPr>
                <a:t>Photonic </a:t>
              </a:r>
            </a:p>
            <a:p>
              <a:pPr>
                <a:buFont typeface="Wingdings" pitchFamily="2" charset="2"/>
                <a:buNone/>
              </a:pPr>
              <a:r>
                <a:rPr lang="en-US" sz="1400" dirty="0">
                  <a:solidFill>
                    <a:srgbClr val="333399"/>
                  </a:solidFill>
                  <a:latin typeface="Arial" charset="0"/>
                  <a:cs typeface="Arial" charset="0"/>
                </a:rPr>
                <a:t>crystal</a:t>
              </a:r>
              <a:endParaRPr lang="en-US" sz="1400" dirty="0">
                <a:solidFill>
                  <a:srgbClr val="333399"/>
                </a:solidFill>
                <a:latin typeface="Arial" charset="0"/>
              </a:endParaRPr>
            </a:p>
            <a:p>
              <a:pPr>
                <a:buFont typeface="Wingdings" pitchFamily="2" charset="2"/>
                <a:buNone/>
              </a:pPr>
              <a:endParaRPr lang="en-US" b="0" dirty="0">
                <a:solidFill>
                  <a:srgbClr val="333399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2064" name="Picture 82" descr="Encyclopedia-5"/>
          <p:cNvPicPr>
            <a:picLocks noChangeAspect="1" noChangeArrowheads="1"/>
          </p:cNvPicPr>
          <p:nvPr/>
        </p:nvPicPr>
        <p:blipFill>
          <a:blip r:embed="rId9" cstate="print"/>
          <a:srcRect l="8128" t="8240" r="11237" b="25064"/>
          <a:stretch>
            <a:fillRect/>
          </a:stretch>
        </p:blipFill>
        <p:spPr bwMode="auto">
          <a:xfrm>
            <a:off x="6096000" y="4816475"/>
            <a:ext cx="2286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1027" name="Rectangle 83"/>
          <p:cNvSpPr>
            <a:spLocks noChangeArrowheads="1"/>
          </p:cNvSpPr>
          <p:nvPr/>
        </p:nvSpPr>
        <p:spPr bwMode="auto">
          <a:xfrm>
            <a:off x="4876800" y="6705600"/>
            <a:ext cx="4267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800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sz="800" b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sz="800" b="0">
                <a:latin typeface="Arial" charset="0"/>
              </a:rPr>
              <a:t>S. John, O. Toader and K. Busch, </a:t>
            </a:r>
            <a:r>
              <a:rPr lang="en-US" sz="800" b="0" i="1">
                <a:latin typeface="Arial" charset="0"/>
              </a:rPr>
              <a:t>PBG Materials: A Semiconductor for Light</a:t>
            </a:r>
            <a:r>
              <a:rPr lang="en-US" sz="800" b="0">
                <a:latin typeface="Arial" charset="0"/>
              </a:rPr>
              <a:t>, 2002.</a:t>
            </a:r>
          </a:p>
        </p:txBody>
      </p:sp>
    </p:spTree>
    <p:extLst>
      <p:ext uri="{BB962C8B-B14F-4D97-AF65-F5344CB8AC3E}">
        <p14:creationId xmlns="" xmlns:p14="http://schemas.microsoft.com/office/powerpoint/2010/main" val="257442997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851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003" grpId="0" animBg="1"/>
      <p:bldP spid="8510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26"/>
          <p:cNvSpPr txBox="1">
            <a:spLocks noChangeArrowheads="1"/>
          </p:cNvSpPr>
          <p:nvPr/>
        </p:nvSpPr>
        <p:spPr bwMode="auto">
          <a:xfrm>
            <a:off x="201874" y="1342756"/>
            <a:ext cx="2944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Aharoni" pitchFamily="2" charset="-79"/>
                <a:cs typeface="Aharoni" pitchFamily="2" charset="-79"/>
              </a:rPr>
              <a:t>SRR-MR Lattice</a:t>
            </a:r>
            <a:endParaRPr lang="en-US" sz="2400" dirty="0">
              <a:latin typeface="Aharoni" pitchFamily="2" charset="-79"/>
              <a:cs typeface="Aharoni" pitchFamily="2" charset="-79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63020" y="3620111"/>
            <a:ext cx="4455747" cy="2752683"/>
            <a:chOff x="368214" y="3905795"/>
            <a:chExt cx="4455747" cy="2752683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 flipH="1">
              <a:off x="439579" y="3834430"/>
              <a:ext cx="2752683" cy="2895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" name="Straight Arrow Connector 9"/>
            <p:cNvCxnSpPr/>
            <p:nvPr/>
          </p:nvCxnSpPr>
          <p:spPr bwMode="auto">
            <a:xfrm flipH="1">
              <a:off x="2413113" y="4810524"/>
              <a:ext cx="12879" cy="4281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3" name="TextBox 26"/>
            <p:cNvSpPr txBox="1">
              <a:spLocks noChangeArrowheads="1"/>
            </p:cNvSpPr>
            <p:nvPr/>
          </p:nvSpPr>
          <p:spPr bwMode="auto">
            <a:xfrm>
              <a:off x="3328065" y="4900146"/>
              <a:ext cx="14958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latin typeface="Aharoni" pitchFamily="2" charset="-79"/>
                  <a:cs typeface="Aharoni" pitchFamily="2" charset="-79"/>
                </a:rPr>
                <a:t>Band gap</a:t>
              </a:r>
              <a:endParaRPr lang="en-US" sz="1600" dirty="0">
                <a:latin typeface="Aharoni" pitchFamily="2" charset="-79"/>
                <a:cs typeface="Aharoni" pitchFamily="2" charset="-79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H="1">
              <a:off x="2788916" y="5069423"/>
              <a:ext cx="77633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04" name="AutoShape 50"/>
          <p:cNvSpPr>
            <a:spLocks noChangeArrowheads="1"/>
          </p:cNvSpPr>
          <p:nvPr/>
        </p:nvSpPr>
        <p:spPr bwMode="auto">
          <a:xfrm>
            <a:off x="914400" y="41249"/>
            <a:ext cx="6812924" cy="94935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Band structure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Singh. J. Cox,  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:  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J. Physics D: Applied Physics 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(2014)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 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Singh.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C. </a:t>
            </a:r>
            <a:r>
              <a:rPr lang="en-CA" dirty="0" err="1" smtClean="0">
                <a:solidFill>
                  <a:schemeClr val="bg1"/>
                </a:solidFill>
                <a:latin typeface="+mn-lt"/>
              </a:rPr>
              <a:t>Rackner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:               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Physical Review A (2014)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30" name="Group 1031"/>
          <p:cNvGrpSpPr>
            <a:grpSpLocks/>
          </p:cNvGrpSpPr>
          <p:nvPr/>
        </p:nvGrpSpPr>
        <p:grpSpPr bwMode="auto">
          <a:xfrm>
            <a:off x="194999" y="920384"/>
            <a:ext cx="4158060" cy="2463870"/>
            <a:chOff x="-782359" y="-1961553"/>
            <a:chExt cx="7810904" cy="4755295"/>
          </a:xfrm>
        </p:grpSpPr>
        <p:grpSp>
          <p:nvGrpSpPr>
            <p:cNvPr id="31" name="Group 138"/>
            <p:cNvGrpSpPr>
              <a:grpSpLocks/>
            </p:cNvGrpSpPr>
            <p:nvPr/>
          </p:nvGrpSpPr>
          <p:grpSpPr bwMode="auto">
            <a:xfrm>
              <a:off x="762001" y="921655"/>
              <a:ext cx="5047348" cy="652890"/>
              <a:chOff x="152400" y="3505199"/>
              <a:chExt cx="8153400" cy="1054669"/>
            </a:xfrm>
          </p:grpSpPr>
          <p:grpSp>
            <p:nvGrpSpPr>
              <p:cNvPr id="919" name="Group 52"/>
              <p:cNvGrpSpPr>
                <a:grpSpLocks/>
              </p:cNvGrpSpPr>
              <p:nvPr/>
            </p:nvGrpSpPr>
            <p:grpSpPr bwMode="auto">
              <a:xfrm>
                <a:off x="1447575" y="3505199"/>
                <a:ext cx="989975" cy="1041384"/>
                <a:chOff x="989864" y="4114486"/>
                <a:chExt cx="3245521" cy="2887818"/>
              </a:xfrm>
            </p:grpSpPr>
            <p:grpSp>
              <p:nvGrpSpPr>
                <p:cNvPr id="101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284" y="4953802"/>
                  <a:ext cx="1294845" cy="1166509"/>
                  <a:chOff x="6221204" y="3053828"/>
                  <a:chExt cx="1599514" cy="1440981"/>
                </a:xfrm>
              </p:grpSpPr>
              <p:grpSp>
                <p:nvGrpSpPr>
                  <p:cNvPr id="102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204" y="3053828"/>
                    <a:ext cx="1599514" cy="1440981"/>
                    <a:chOff x="7059404" y="3434828"/>
                    <a:chExt cx="1599514" cy="1440981"/>
                  </a:xfrm>
                </p:grpSpPr>
                <p:sp>
                  <p:nvSpPr>
                    <p:cNvPr id="1024" name="Donut 1023"/>
                    <p:cNvSpPr/>
                    <p:nvPr/>
                  </p:nvSpPr>
                  <p:spPr bwMode="auto">
                    <a:xfrm>
                      <a:off x="7059404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5" name="Rectangle 1024"/>
                    <p:cNvSpPr/>
                    <p:nvPr/>
                  </p:nvSpPr>
                  <p:spPr bwMode="auto">
                    <a:xfrm>
                      <a:off x="8046114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2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3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15" name="Group 46"/>
                <p:cNvGrpSpPr>
                  <a:grpSpLocks/>
                </p:cNvGrpSpPr>
                <p:nvPr/>
              </p:nvGrpSpPr>
              <p:grpSpPr bwMode="auto">
                <a:xfrm>
                  <a:off x="989864" y="4114486"/>
                  <a:ext cx="3245521" cy="2887818"/>
                  <a:chOff x="6171823" y="3047843"/>
                  <a:chExt cx="1662340" cy="1443909"/>
                </a:xfrm>
              </p:grpSpPr>
              <p:grpSp>
                <p:nvGrpSpPr>
                  <p:cNvPr id="10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23" y="3047843"/>
                    <a:ext cx="1662340" cy="1443909"/>
                    <a:chOff x="7010023" y="3428843"/>
                    <a:chExt cx="1662340" cy="1443909"/>
                  </a:xfrm>
                </p:grpSpPr>
                <p:sp>
                  <p:nvSpPr>
                    <p:cNvPr id="1019" name="Donut 1018"/>
                    <p:cNvSpPr/>
                    <p:nvPr/>
                  </p:nvSpPr>
                  <p:spPr bwMode="auto">
                    <a:xfrm>
                      <a:off x="7010023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0" name="Rectangle 1019"/>
                    <p:cNvSpPr/>
                    <p:nvPr/>
                  </p:nvSpPr>
                  <p:spPr bwMode="auto">
                    <a:xfrm>
                      <a:off x="8060829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7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18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0" name="Group 52"/>
              <p:cNvGrpSpPr>
                <a:grpSpLocks/>
              </p:cNvGrpSpPr>
              <p:nvPr/>
            </p:nvGrpSpPr>
            <p:grpSpPr bwMode="auto">
              <a:xfrm>
                <a:off x="2591432" y="3505199"/>
                <a:ext cx="989972" cy="1041384"/>
                <a:chOff x="992672" y="4114486"/>
                <a:chExt cx="3245519" cy="2887818"/>
              </a:xfrm>
            </p:grpSpPr>
            <p:grpSp>
              <p:nvGrpSpPr>
                <p:cNvPr id="100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092" y="4953802"/>
                  <a:ext cx="1294844" cy="1166509"/>
                  <a:chOff x="6217737" y="3053828"/>
                  <a:chExt cx="1599513" cy="1440981"/>
                </a:xfrm>
              </p:grpSpPr>
              <p:grpSp>
                <p:nvGrpSpPr>
                  <p:cNvPr id="100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37" y="3053828"/>
                    <a:ext cx="1599513" cy="1440981"/>
                    <a:chOff x="7055937" y="3434828"/>
                    <a:chExt cx="1599513" cy="1440981"/>
                  </a:xfrm>
                </p:grpSpPr>
                <p:sp>
                  <p:nvSpPr>
                    <p:cNvPr id="1012" name="Donut 1011"/>
                    <p:cNvSpPr/>
                    <p:nvPr/>
                  </p:nvSpPr>
                  <p:spPr bwMode="auto">
                    <a:xfrm>
                      <a:off x="7055937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3" name="Rectangle 1012"/>
                    <p:cNvSpPr/>
                    <p:nvPr/>
                  </p:nvSpPr>
                  <p:spPr bwMode="auto">
                    <a:xfrm>
                      <a:off x="8042646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0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11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03" name="Group 46"/>
                <p:cNvGrpSpPr>
                  <a:grpSpLocks/>
                </p:cNvGrpSpPr>
                <p:nvPr/>
              </p:nvGrpSpPr>
              <p:grpSpPr bwMode="auto">
                <a:xfrm>
                  <a:off x="992672" y="4114486"/>
                  <a:ext cx="3245519" cy="2887818"/>
                  <a:chOff x="6173261" y="3047843"/>
                  <a:chExt cx="1662339" cy="1443909"/>
                </a:xfrm>
              </p:grpSpPr>
              <p:grpSp>
                <p:nvGrpSpPr>
                  <p:cNvPr id="100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1" y="3047843"/>
                    <a:ext cx="1662339" cy="1443909"/>
                    <a:chOff x="7011461" y="3428843"/>
                    <a:chExt cx="1662339" cy="1443909"/>
                  </a:xfrm>
                </p:grpSpPr>
                <p:sp>
                  <p:nvSpPr>
                    <p:cNvPr id="1007" name="Donut 1006"/>
                    <p:cNvSpPr/>
                    <p:nvPr/>
                  </p:nvSpPr>
                  <p:spPr bwMode="auto">
                    <a:xfrm>
                      <a:off x="701146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08" name="Rectangle 59"/>
                    <p:cNvSpPr/>
                    <p:nvPr/>
                  </p:nvSpPr>
                  <p:spPr bwMode="auto">
                    <a:xfrm>
                      <a:off x="8062266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05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06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1" name="Group 52"/>
              <p:cNvGrpSpPr>
                <a:grpSpLocks/>
              </p:cNvGrpSpPr>
              <p:nvPr/>
            </p:nvGrpSpPr>
            <p:grpSpPr bwMode="auto">
              <a:xfrm>
                <a:off x="3732724" y="3505199"/>
                <a:ext cx="992539" cy="1041384"/>
                <a:chOff x="987073" y="4114486"/>
                <a:chExt cx="3253932" cy="2887818"/>
              </a:xfrm>
            </p:grpSpPr>
            <p:grpSp>
              <p:nvGrpSpPr>
                <p:cNvPr id="99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088" y="4953802"/>
                  <a:ext cx="1294844" cy="1166509"/>
                  <a:chOff x="6235036" y="3053828"/>
                  <a:chExt cx="1599513" cy="1440981"/>
                </a:xfrm>
              </p:grpSpPr>
              <p:grpSp>
                <p:nvGrpSpPr>
                  <p:cNvPr id="99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5036" y="3053828"/>
                    <a:ext cx="1599513" cy="1440981"/>
                    <a:chOff x="7073236" y="3434828"/>
                    <a:chExt cx="1599513" cy="1440981"/>
                  </a:xfrm>
                </p:grpSpPr>
                <p:sp>
                  <p:nvSpPr>
                    <p:cNvPr id="1000" name="Donut 90"/>
                    <p:cNvSpPr/>
                    <p:nvPr/>
                  </p:nvSpPr>
                  <p:spPr bwMode="auto">
                    <a:xfrm>
                      <a:off x="7073236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01" name="Rectangle 1000"/>
                    <p:cNvSpPr/>
                    <p:nvPr/>
                  </p:nvSpPr>
                  <p:spPr bwMode="auto">
                    <a:xfrm>
                      <a:off x="8059945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98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99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91" name="Group 46"/>
                <p:cNvGrpSpPr>
                  <a:grpSpLocks/>
                </p:cNvGrpSpPr>
                <p:nvPr/>
              </p:nvGrpSpPr>
              <p:grpSpPr bwMode="auto">
                <a:xfrm>
                  <a:off x="987073" y="4114486"/>
                  <a:ext cx="3253932" cy="2887818"/>
                  <a:chOff x="6170393" y="3047843"/>
                  <a:chExt cx="1666648" cy="1443909"/>
                </a:xfrm>
              </p:grpSpPr>
              <p:grpSp>
                <p:nvGrpSpPr>
                  <p:cNvPr id="99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393" y="3047843"/>
                    <a:ext cx="1666648" cy="1443909"/>
                    <a:chOff x="7008593" y="3428843"/>
                    <a:chExt cx="1666648" cy="1443909"/>
                  </a:xfrm>
                </p:grpSpPr>
                <p:sp>
                  <p:nvSpPr>
                    <p:cNvPr id="995" name="Donut 85"/>
                    <p:cNvSpPr/>
                    <p:nvPr/>
                  </p:nvSpPr>
                  <p:spPr bwMode="auto">
                    <a:xfrm>
                      <a:off x="7008593" y="3428843"/>
                      <a:ext cx="1451319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96" name="Rectangle 995"/>
                    <p:cNvSpPr/>
                    <p:nvPr/>
                  </p:nvSpPr>
                  <p:spPr bwMode="auto">
                    <a:xfrm>
                      <a:off x="806370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93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94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2" name="Group 52"/>
              <p:cNvGrpSpPr>
                <a:grpSpLocks/>
              </p:cNvGrpSpPr>
              <p:nvPr/>
            </p:nvGrpSpPr>
            <p:grpSpPr bwMode="auto">
              <a:xfrm>
                <a:off x="7161731" y="3505199"/>
                <a:ext cx="992539" cy="1041384"/>
                <a:chOff x="987094" y="4114486"/>
                <a:chExt cx="3253926" cy="2887818"/>
              </a:xfrm>
            </p:grpSpPr>
            <p:grpSp>
              <p:nvGrpSpPr>
                <p:cNvPr id="97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147" y="4953802"/>
                  <a:ext cx="1294845" cy="1166509"/>
                  <a:chOff x="6183080" y="3053828"/>
                  <a:chExt cx="1599514" cy="1440981"/>
                </a:xfrm>
              </p:grpSpPr>
              <p:grpSp>
                <p:nvGrpSpPr>
                  <p:cNvPr id="98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3080" y="3053828"/>
                    <a:ext cx="1599514" cy="1440981"/>
                    <a:chOff x="7021280" y="3434828"/>
                    <a:chExt cx="1599514" cy="1440981"/>
                  </a:xfrm>
                </p:grpSpPr>
                <p:sp>
                  <p:nvSpPr>
                    <p:cNvPr id="988" name="Donut 987"/>
                    <p:cNvSpPr/>
                    <p:nvPr/>
                  </p:nvSpPr>
                  <p:spPr bwMode="auto">
                    <a:xfrm>
                      <a:off x="7021280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9" name="Rectangle 988"/>
                    <p:cNvSpPr/>
                    <p:nvPr/>
                  </p:nvSpPr>
                  <p:spPr bwMode="auto">
                    <a:xfrm>
                      <a:off x="8007990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86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87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79" name="Group 46"/>
                <p:cNvGrpSpPr>
                  <a:grpSpLocks/>
                </p:cNvGrpSpPr>
                <p:nvPr/>
              </p:nvGrpSpPr>
              <p:grpSpPr bwMode="auto">
                <a:xfrm>
                  <a:off x="987094" y="4114486"/>
                  <a:ext cx="3253926" cy="2887818"/>
                  <a:chOff x="6170404" y="3047843"/>
                  <a:chExt cx="1666645" cy="1443909"/>
                </a:xfrm>
              </p:grpSpPr>
              <p:grpSp>
                <p:nvGrpSpPr>
                  <p:cNvPr id="98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04" y="3047843"/>
                    <a:ext cx="1666645" cy="1443909"/>
                    <a:chOff x="7008604" y="3428843"/>
                    <a:chExt cx="1666645" cy="1443909"/>
                  </a:xfrm>
                </p:grpSpPr>
                <p:sp>
                  <p:nvSpPr>
                    <p:cNvPr id="983" name="Donut 982"/>
                    <p:cNvSpPr/>
                    <p:nvPr/>
                  </p:nvSpPr>
                  <p:spPr bwMode="auto">
                    <a:xfrm>
                      <a:off x="7008604" y="3428843"/>
                      <a:ext cx="1451316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4" name="Rectangle 983"/>
                    <p:cNvSpPr/>
                    <p:nvPr/>
                  </p:nvSpPr>
                  <p:spPr bwMode="auto">
                    <a:xfrm>
                      <a:off x="806371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81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82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3" name="Group 52"/>
              <p:cNvGrpSpPr>
                <a:grpSpLocks/>
              </p:cNvGrpSpPr>
              <p:nvPr/>
            </p:nvGrpSpPr>
            <p:grpSpPr bwMode="auto">
              <a:xfrm>
                <a:off x="4876580" y="3505200"/>
                <a:ext cx="989973" cy="1041384"/>
                <a:chOff x="989879" y="4114486"/>
                <a:chExt cx="3245521" cy="2887818"/>
              </a:xfrm>
            </p:grpSpPr>
            <p:grpSp>
              <p:nvGrpSpPr>
                <p:cNvPr id="96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306" y="4946687"/>
                  <a:ext cx="1294844" cy="1166509"/>
                  <a:chOff x="6221178" y="3062617"/>
                  <a:chExt cx="1599513" cy="1440981"/>
                </a:xfrm>
              </p:grpSpPr>
              <p:grpSp>
                <p:nvGrpSpPr>
                  <p:cNvPr id="97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178" y="3062617"/>
                    <a:ext cx="1599513" cy="1440981"/>
                    <a:chOff x="7059378" y="3443617"/>
                    <a:chExt cx="1599513" cy="1440981"/>
                  </a:xfrm>
                </p:grpSpPr>
                <p:sp>
                  <p:nvSpPr>
                    <p:cNvPr id="976" name="Donut 975"/>
                    <p:cNvSpPr/>
                    <p:nvPr/>
                  </p:nvSpPr>
                  <p:spPr bwMode="auto">
                    <a:xfrm>
                      <a:off x="7059378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77" name="Rectangle 976"/>
                    <p:cNvSpPr/>
                    <p:nvPr/>
                  </p:nvSpPr>
                  <p:spPr bwMode="auto">
                    <a:xfrm>
                      <a:off x="8046094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74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75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67" name="Group 46"/>
                <p:cNvGrpSpPr>
                  <a:grpSpLocks/>
                </p:cNvGrpSpPr>
                <p:nvPr/>
              </p:nvGrpSpPr>
              <p:grpSpPr bwMode="auto">
                <a:xfrm>
                  <a:off x="989879" y="4114486"/>
                  <a:ext cx="3245521" cy="2887818"/>
                  <a:chOff x="6171831" y="3047843"/>
                  <a:chExt cx="1662340" cy="1443909"/>
                </a:xfrm>
              </p:grpSpPr>
              <p:grpSp>
                <p:nvGrpSpPr>
                  <p:cNvPr id="96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31" y="3047843"/>
                    <a:ext cx="1662340" cy="1443909"/>
                    <a:chOff x="7010031" y="3428843"/>
                    <a:chExt cx="1662340" cy="1443909"/>
                  </a:xfrm>
                </p:grpSpPr>
                <p:sp>
                  <p:nvSpPr>
                    <p:cNvPr id="971" name="Donut 125"/>
                    <p:cNvSpPr/>
                    <p:nvPr/>
                  </p:nvSpPr>
                  <p:spPr bwMode="auto">
                    <a:xfrm>
                      <a:off x="701003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72" name="Rectangle 971"/>
                    <p:cNvSpPr/>
                    <p:nvPr/>
                  </p:nvSpPr>
                  <p:spPr bwMode="auto">
                    <a:xfrm>
                      <a:off x="806083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9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70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4" name="Group 52"/>
              <p:cNvGrpSpPr>
                <a:grpSpLocks/>
              </p:cNvGrpSpPr>
              <p:nvPr/>
            </p:nvGrpSpPr>
            <p:grpSpPr bwMode="auto">
              <a:xfrm>
                <a:off x="6020437" y="3505200"/>
                <a:ext cx="989974" cy="1041384"/>
                <a:chOff x="992687" y="4114486"/>
                <a:chExt cx="3245521" cy="2887818"/>
              </a:xfrm>
            </p:grpSpPr>
            <p:grpSp>
              <p:nvGrpSpPr>
                <p:cNvPr id="95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115" y="4946687"/>
                  <a:ext cx="1294843" cy="1166509"/>
                  <a:chOff x="6217711" y="3062617"/>
                  <a:chExt cx="1599512" cy="1440981"/>
                </a:xfrm>
              </p:grpSpPr>
              <p:grpSp>
                <p:nvGrpSpPr>
                  <p:cNvPr id="96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11" y="3062617"/>
                    <a:ext cx="1599512" cy="1440981"/>
                    <a:chOff x="7055911" y="3443617"/>
                    <a:chExt cx="1599512" cy="1440981"/>
                  </a:xfrm>
                </p:grpSpPr>
                <p:sp>
                  <p:nvSpPr>
                    <p:cNvPr id="964" name="Donut 963"/>
                    <p:cNvSpPr/>
                    <p:nvPr/>
                  </p:nvSpPr>
                  <p:spPr bwMode="auto">
                    <a:xfrm>
                      <a:off x="7055911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5" name="Rectangle 964"/>
                    <p:cNvSpPr/>
                    <p:nvPr/>
                  </p:nvSpPr>
                  <p:spPr bwMode="auto">
                    <a:xfrm>
                      <a:off x="8042626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2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3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55" name="Group 46"/>
                <p:cNvGrpSpPr>
                  <a:grpSpLocks/>
                </p:cNvGrpSpPr>
                <p:nvPr/>
              </p:nvGrpSpPr>
              <p:grpSpPr bwMode="auto">
                <a:xfrm>
                  <a:off x="992687" y="4114486"/>
                  <a:ext cx="3245521" cy="2887818"/>
                  <a:chOff x="6173269" y="3047843"/>
                  <a:chExt cx="1662340" cy="1443909"/>
                </a:xfrm>
              </p:grpSpPr>
              <p:grpSp>
                <p:nvGrpSpPr>
                  <p:cNvPr id="95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9" y="3047843"/>
                    <a:ext cx="1662340" cy="1443909"/>
                    <a:chOff x="7011469" y="3428843"/>
                    <a:chExt cx="1662340" cy="1443909"/>
                  </a:xfrm>
                </p:grpSpPr>
                <p:sp>
                  <p:nvSpPr>
                    <p:cNvPr id="959" name="Donut 140"/>
                    <p:cNvSpPr/>
                    <p:nvPr/>
                  </p:nvSpPr>
                  <p:spPr bwMode="auto">
                    <a:xfrm>
                      <a:off x="7011469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0" name="Rectangle 959"/>
                    <p:cNvSpPr/>
                    <p:nvPr/>
                  </p:nvSpPr>
                  <p:spPr bwMode="auto">
                    <a:xfrm>
                      <a:off x="806227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57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58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5" name="Group 71"/>
              <p:cNvGrpSpPr>
                <a:grpSpLocks/>
              </p:cNvGrpSpPr>
              <p:nvPr/>
            </p:nvGrpSpPr>
            <p:grpSpPr bwMode="auto">
              <a:xfrm>
                <a:off x="380656" y="3505200"/>
                <a:ext cx="989972" cy="1054668"/>
                <a:chOff x="5637888" y="1828543"/>
                <a:chExt cx="2647660" cy="2385903"/>
              </a:xfrm>
            </p:grpSpPr>
            <p:grpSp>
              <p:nvGrpSpPr>
                <p:cNvPr id="940" name="Group 52"/>
                <p:cNvGrpSpPr>
                  <a:grpSpLocks/>
                </p:cNvGrpSpPr>
                <p:nvPr/>
              </p:nvGrpSpPr>
              <p:grpSpPr bwMode="auto">
                <a:xfrm>
                  <a:off x="5637888" y="1828543"/>
                  <a:ext cx="2647660" cy="2332640"/>
                  <a:chOff x="989483" y="4114486"/>
                  <a:chExt cx="3245519" cy="2859366"/>
                </a:xfrm>
              </p:grpSpPr>
              <p:grpSp>
                <p:nvGrpSpPr>
                  <p:cNvPr id="94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8498" y="4932461"/>
                    <a:ext cx="1294844" cy="1145173"/>
                    <a:chOff x="6232059" y="3106547"/>
                    <a:chExt cx="1599513" cy="1414625"/>
                  </a:xfrm>
                </p:grpSpPr>
                <p:grpSp>
                  <p:nvGrpSpPr>
                    <p:cNvPr id="94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32059" y="3106547"/>
                      <a:ext cx="1599513" cy="1414625"/>
                      <a:chOff x="7070259" y="3487547"/>
                      <a:chExt cx="1599513" cy="1414625"/>
                    </a:xfrm>
                  </p:grpSpPr>
                  <p:sp>
                    <p:nvSpPr>
                      <p:cNvPr id="952" name="Donut 951"/>
                      <p:cNvSpPr/>
                      <p:nvPr/>
                    </p:nvSpPr>
                    <p:spPr bwMode="auto">
                      <a:xfrm>
                        <a:off x="7070259" y="3487547"/>
                        <a:ext cx="1433330" cy="141462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53" name="Rectangle 161"/>
                      <p:cNvSpPr/>
                      <p:nvPr/>
                    </p:nvSpPr>
                    <p:spPr bwMode="auto">
                      <a:xfrm>
                        <a:off x="8056975" y="4225610"/>
                        <a:ext cx="612797" cy="70292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5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51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94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483" y="4114486"/>
                    <a:ext cx="3245519" cy="2859366"/>
                    <a:chOff x="6171628" y="3047843"/>
                    <a:chExt cx="1662339" cy="1429683"/>
                  </a:xfrm>
                </p:grpSpPr>
                <p:grpSp>
                  <p:nvGrpSpPr>
                    <p:cNvPr id="94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28" y="3047843"/>
                      <a:ext cx="1662339" cy="1429683"/>
                      <a:chOff x="7009828" y="3428843"/>
                      <a:chExt cx="1662339" cy="1429683"/>
                    </a:xfrm>
                  </p:grpSpPr>
                  <p:sp>
                    <p:nvSpPr>
                      <p:cNvPr id="947" name="Donut 155"/>
                      <p:cNvSpPr/>
                      <p:nvPr/>
                    </p:nvSpPr>
                    <p:spPr bwMode="auto">
                      <a:xfrm>
                        <a:off x="7009828" y="3428843"/>
                        <a:ext cx="1447011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48" name="Rectangle 156"/>
                      <p:cNvSpPr/>
                      <p:nvPr/>
                    </p:nvSpPr>
                    <p:spPr bwMode="auto">
                      <a:xfrm>
                        <a:off x="8060633" y="4189918"/>
                        <a:ext cx="611534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4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4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94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926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27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28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29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3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4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5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sp>
          <p:nvSpPr>
            <p:cNvPr id="32" name="TextBox 26"/>
            <p:cNvSpPr txBox="1">
              <a:spLocks noChangeArrowheads="1"/>
            </p:cNvSpPr>
            <p:nvPr/>
          </p:nvSpPr>
          <p:spPr bwMode="auto">
            <a:xfrm>
              <a:off x="-782359" y="-1961553"/>
              <a:ext cx="5289617" cy="808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endParaRPr lang="en-US" sz="18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33" name="Group 138"/>
            <p:cNvGrpSpPr>
              <a:grpSpLocks/>
            </p:cNvGrpSpPr>
            <p:nvPr/>
          </p:nvGrpSpPr>
          <p:grpSpPr bwMode="auto">
            <a:xfrm>
              <a:off x="914402" y="1074053"/>
              <a:ext cx="5047338" cy="652889"/>
              <a:chOff x="152400" y="3505200"/>
              <a:chExt cx="8153400" cy="1054669"/>
            </a:xfrm>
          </p:grpSpPr>
          <p:grpSp>
            <p:nvGrpSpPr>
              <p:cNvPr id="812" name="Group 52"/>
              <p:cNvGrpSpPr>
                <a:grpSpLocks/>
              </p:cNvGrpSpPr>
              <p:nvPr/>
            </p:nvGrpSpPr>
            <p:grpSpPr bwMode="auto">
              <a:xfrm>
                <a:off x="1447604" y="3505254"/>
                <a:ext cx="989976" cy="1041385"/>
                <a:chOff x="989949" y="4114642"/>
                <a:chExt cx="3245527" cy="2887824"/>
              </a:xfrm>
            </p:grpSpPr>
            <p:grpSp>
              <p:nvGrpSpPr>
                <p:cNvPr id="90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62" y="4946845"/>
                  <a:ext cx="1294849" cy="1166510"/>
                  <a:chOff x="6231483" y="3062422"/>
                  <a:chExt cx="1599520" cy="1440983"/>
                </a:xfrm>
              </p:grpSpPr>
              <p:grpSp>
                <p:nvGrpSpPr>
                  <p:cNvPr id="91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83" y="3062422"/>
                    <a:ext cx="1599520" cy="1440983"/>
                    <a:chOff x="7069683" y="3443422"/>
                    <a:chExt cx="1599520" cy="1440983"/>
                  </a:xfrm>
                </p:grpSpPr>
                <p:sp>
                  <p:nvSpPr>
                    <p:cNvPr id="917" name="Donut 68"/>
                    <p:cNvSpPr/>
                    <p:nvPr/>
                  </p:nvSpPr>
                  <p:spPr bwMode="auto">
                    <a:xfrm>
                      <a:off x="7069683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18" name="Rectangle 273"/>
                    <p:cNvSpPr/>
                    <p:nvPr/>
                  </p:nvSpPr>
                  <p:spPr bwMode="auto">
                    <a:xfrm>
                      <a:off x="8056403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5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6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08" name="Group 46"/>
                <p:cNvGrpSpPr>
                  <a:grpSpLocks/>
                </p:cNvGrpSpPr>
                <p:nvPr/>
              </p:nvGrpSpPr>
              <p:grpSpPr bwMode="auto">
                <a:xfrm>
                  <a:off x="989949" y="4114642"/>
                  <a:ext cx="3245527" cy="2887824"/>
                  <a:chOff x="6171866" y="3047921"/>
                  <a:chExt cx="1662343" cy="1443912"/>
                </a:xfrm>
              </p:grpSpPr>
              <p:grpSp>
                <p:nvGrpSpPr>
                  <p:cNvPr id="90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66" y="3047921"/>
                    <a:ext cx="1662343" cy="1443912"/>
                    <a:chOff x="7010066" y="3428921"/>
                    <a:chExt cx="1662343" cy="1443912"/>
                  </a:xfrm>
                </p:grpSpPr>
                <p:sp>
                  <p:nvSpPr>
                    <p:cNvPr id="912" name="Donut 63"/>
                    <p:cNvSpPr/>
                    <p:nvPr/>
                  </p:nvSpPr>
                  <p:spPr bwMode="auto">
                    <a:xfrm>
                      <a:off x="7010066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13" name="Rectangle 268"/>
                    <p:cNvSpPr/>
                    <p:nvPr/>
                  </p:nvSpPr>
                  <p:spPr bwMode="auto">
                    <a:xfrm>
                      <a:off x="806087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0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1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3" name="Group 52"/>
              <p:cNvGrpSpPr>
                <a:grpSpLocks/>
              </p:cNvGrpSpPr>
              <p:nvPr/>
            </p:nvGrpSpPr>
            <p:grpSpPr bwMode="auto">
              <a:xfrm>
                <a:off x="2591461" y="3505254"/>
                <a:ext cx="989975" cy="1041385"/>
                <a:chOff x="992762" y="4114642"/>
                <a:chExt cx="3245525" cy="2887824"/>
              </a:xfrm>
            </p:grpSpPr>
            <p:grpSp>
              <p:nvGrpSpPr>
                <p:cNvPr id="89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74" y="4946845"/>
                  <a:ext cx="1294849" cy="1166510"/>
                  <a:chOff x="6228009" y="3062422"/>
                  <a:chExt cx="1599520" cy="1440983"/>
                </a:xfrm>
              </p:grpSpPr>
              <p:grpSp>
                <p:nvGrpSpPr>
                  <p:cNvPr id="90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8009" y="3062422"/>
                    <a:ext cx="1599520" cy="1440983"/>
                    <a:chOff x="7066209" y="3443422"/>
                    <a:chExt cx="1599520" cy="1440983"/>
                  </a:xfrm>
                </p:grpSpPr>
                <p:sp>
                  <p:nvSpPr>
                    <p:cNvPr id="905" name="Donut 75"/>
                    <p:cNvSpPr/>
                    <p:nvPr/>
                  </p:nvSpPr>
                  <p:spPr bwMode="auto">
                    <a:xfrm>
                      <a:off x="7066209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6" name="Rectangle 261"/>
                    <p:cNvSpPr/>
                    <p:nvPr/>
                  </p:nvSpPr>
                  <p:spPr bwMode="auto">
                    <a:xfrm>
                      <a:off x="8052929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3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4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96" name="Group 46"/>
                <p:cNvGrpSpPr>
                  <a:grpSpLocks/>
                </p:cNvGrpSpPr>
                <p:nvPr/>
              </p:nvGrpSpPr>
              <p:grpSpPr bwMode="auto">
                <a:xfrm>
                  <a:off x="992762" y="4114642"/>
                  <a:ext cx="3245525" cy="2887824"/>
                  <a:chOff x="6173307" y="3047921"/>
                  <a:chExt cx="1662342" cy="1443912"/>
                </a:xfrm>
              </p:grpSpPr>
              <p:grpSp>
                <p:nvGrpSpPr>
                  <p:cNvPr id="89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07" y="3047921"/>
                    <a:ext cx="1662342" cy="1443912"/>
                    <a:chOff x="7011507" y="3428921"/>
                    <a:chExt cx="1662342" cy="1443912"/>
                  </a:xfrm>
                </p:grpSpPr>
                <p:sp>
                  <p:nvSpPr>
                    <p:cNvPr id="900" name="Donut 899"/>
                    <p:cNvSpPr/>
                    <p:nvPr/>
                  </p:nvSpPr>
                  <p:spPr bwMode="auto">
                    <a:xfrm>
                      <a:off x="7011507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1" name="Rectangle 256"/>
                    <p:cNvSpPr/>
                    <p:nvPr/>
                  </p:nvSpPr>
                  <p:spPr bwMode="auto">
                    <a:xfrm>
                      <a:off x="806231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98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99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4" name="Group 52"/>
              <p:cNvGrpSpPr>
                <a:grpSpLocks/>
              </p:cNvGrpSpPr>
              <p:nvPr/>
            </p:nvGrpSpPr>
            <p:grpSpPr bwMode="auto">
              <a:xfrm>
                <a:off x="3732753" y="3505254"/>
                <a:ext cx="992541" cy="1041385"/>
                <a:chOff x="987159" y="4114642"/>
                <a:chExt cx="3253936" cy="2887824"/>
              </a:xfrm>
            </p:grpSpPr>
            <p:grpSp>
              <p:nvGrpSpPr>
                <p:cNvPr id="88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167" y="4946845"/>
                  <a:ext cx="1294849" cy="1166510"/>
                  <a:chOff x="6234931" y="3062422"/>
                  <a:chExt cx="1599519" cy="1440983"/>
                </a:xfrm>
              </p:grpSpPr>
              <p:grpSp>
                <p:nvGrpSpPr>
                  <p:cNvPr id="89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931" y="3062422"/>
                    <a:ext cx="1599519" cy="1440983"/>
                    <a:chOff x="7073131" y="3443422"/>
                    <a:chExt cx="1599519" cy="1440983"/>
                  </a:xfrm>
                </p:grpSpPr>
                <p:sp>
                  <p:nvSpPr>
                    <p:cNvPr id="893" name="Donut 892"/>
                    <p:cNvSpPr/>
                    <p:nvPr/>
                  </p:nvSpPr>
                  <p:spPr bwMode="auto">
                    <a:xfrm>
                      <a:off x="7073131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94" name="Rectangle 249"/>
                    <p:cNvSpPr/>
                    <p:nvPr/>
                  </p:nvSpPr>
                  <p:spPr bwMode="auto">
                    <a:xfrm>
                      <a:off x="8059844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91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92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84" name="Group 46"/>
                <p:cNvGrpSpPr>
                  <a:grpSpLocks/>
                </p:cNvGrpSpPr>
                <p:nvPr/>
              </p:nvGrpSpPr>
              <p:grpSpPr bwMode="auto">
                <a:xfrm>
                  <a:off x="987159" y="4114642"/>
                  <a:ext cx="3253936" cy="2887824"/>
                  <a:chOff x="6170437" y="3047921"/>
                  <a:chExt cx="1666650" cy="1443912"/>
                </a:xfrm>
              </p:grpSpPr>
              <p:grpSp>
                <p:nvGrpSpPr>
                  <p:cNvPr id="88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37" y="3047921"/>
                    <a:ext cx="1666650" cy="1443912"/>
                    <a:chOff x="7008637" y="3428921"/>
                    <a:chExt cx="1666650" cy="1443912"/>
                  </a:xfrm>
                </p:grpSpPr>
                <p:sp>
                  <p:nvSpPr>
                    <p:cNvPr id="888" name="Donut 887"/>
                    <p:cNvSpPr/>
                    <p:nvPr/>
                  </p:nvSpPr>
                  <p:spPr bwMode="auto">
                    <a:xfrm>
                      <a:off x="7008637" y="3428921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89" name="Rectangle 888"/>
                    <p:cNvSpPr/>
                    <p:nvPr/>
                  </p:nvSpPr>
                  <p:spPr bwMode="auto">
                    <a:xfrm>
                      <a:off x="806375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86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87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5" name="Group 52"/>
              <p:cNvGrpSpPr>
                <a:grpSpLocks/>
              </p:cNvGrpSpPr>
              <p:nvPr/>
            </p:nvGrpSpPr>
            <p:grpSpPr bwMode="auto">
              <a:xfrm>
                <a:off x="7161758" y="3505254"/>
                <a:ext cx="992539" cy="1041385"/>
                <a:chOff x="987184" y="4114642"/>
                <a:chExt cx="3253932" cy="2887824"/>
              </a:xfrm>
            </p:grpSpPr>
            <p:grpSp>
              <p:nvGrpSpPr>
                <p:cNvPr id="87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237" y="4946845"/>
                  <a:ext cx="1294850" cy="1166510"/>
                  <a:chOff x="6182962" y="3062422"/>
                  <a:chExt cx="1599520" cy="1440983"/>
                </a:xfrm>
              </p:grpSpPr>
              <p:grpSp>
                <p:nvGrpSpPr>
                  <p:cNvPr id="87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962" y="3062422"/>
                    <a:ext cx="1599520" cy="1440983"/>
                    <a:chOff x="7021162" y="3443422"/>
                    <a:chExt cx="1599520" cy="1440983"/>
                  </a:xfrm>
                </p:grpSpPr>
                <p:sp>
                  <p:nvSpPr>
                    <p:cNvPr id="881" name="Donut 880"/>
                    <p:cNvSpPr/>
                    <p:nvPr/>
                  </p:nvSpPr>
                  <p:spPr bwMode="auto">
                    <a:xfrm>
                      <a:off x="7021162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82" name="Rectangle 881"/>
                    <p:cNvSpPr/>
                    <p:nvPr/>
                  </p:nvSpPr>
                  <p:spPr bwMode="auto">
                    <a:xfrm>
                      <a:off x="8007876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79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80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72" name="Group 46"/>
                <p:cNvGrpSpPr>
                  <a:grpSpLocks/>
                </p:cNvGrpSpPr>
                <p:nvPr/>
              </p:nvGrpSpPr>
              <p:grpSpPr bwMode="auto">
                <a:xfrm>
                  <a:off x="987184" y="4114642"/>
                  <a:ext cx="3253932" cy="2887824"/>
                  <a:chOff x="6170450" y="3047921"/>
                  <a:chExt cx="1666648" cy="1443912"/>
                </a:xfrm>
              </p:grpSpPr>
              <p:grpSp>
                <p:nvGrpSpPr>
                  <p:cNvPr id="87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50" y="3047921"/>
                    <a:ext cx="1666648" cy="1443912"/>
                    <a:chOff x="7008650" y="3428921"/>
                    <a:chExt cx="1666648" cy="1443912"/>
                  </a:xfrm>
                </p:grpSpPr>
                <p:sp>
                  <p:nvSpPr>
                    <p:cNvPr id="876" name="Donut 231"/>
                    <p:cNvSpPr/>
                    <p:nvPr/>
                  </p:nvSpPr>
                  <p:spPr bwMode="auto">
                    <a:xfrm>
                      <a:off x="7008650" y="3428921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77" name="Rectangle 232"/>
                    <p:cNvSpPr/>
                    <p:nvPr/>
                  </p:nvSpPr>
                  <p:spPr bwMode="auto">
                    <a:xfrm>
                      <a:off x="8063763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74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75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6" name="Group 52"/>
              <p:cNvGrpSpPr>
                <a:grpSpLocks/>
              </p:cNvGrpSpPr>
              <p:nvPr/>
            </p:nvGrpSpPr>
            <p:grpSpPr bwMode="auto">
              <a:xfrm>
                <a:off x="4876608" y="3505254"/>
                <a:ext cx="989978" cy="1041385"/>
                <a:chOff x="989964" y="4114642"/>
                <a:chExt cx="3245527" cy="2887824"/>
              </a:xfrm>
            </p:grpSpPr>
            <p:grpSp>
              <p:nvGrpSpPr>
                <p:cNvPr id="85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74" y="4939735"/>
                  <a:ext cx="1294850" cy="1166510"/>
                  <a:chOff x="6231463" y="3071205"/>
                  <a:chExt cx="1599520" cy="1440983"/>
                </a:xfrm>
              </p:grpSpPr>
              <p:grpSp>
                <p:nvGrpSpPr>
                  <p:cNvPr id="86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63" y="3071205"/>
                    <a:ext cx="1599520" cy="1440983"/>
                    <a:chOff x="7069663" y="3452205"/>
                    <a:chExt cx="1599520" cy="1440983"/>
                  </a:xfrm>
                </p:grpSpPr>
                <p:sp>
                  <p:nvSpPr>
                    <p:cNvPr id="869" name="Donut 868"/>
                    <p:cNvSpPr/>
                    <p:nvPr/>
                  </p:nvSpPr>
                  <p:spPr bwMode="auto">
                    <a:xfrm>
                      <a:off x="7069663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70" name="Rectangle 869"/>
                    <p:cNvSpPr/>
                    <p:nvPr/>
                  </p:nvSpPr>
                  <p:spPr bwMode="auto">
                    <a:xfrm>
                      <a:off x="8056377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67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68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60" name="Group 46"/>
                <p:cNvGrpSpPr>
                  <a:grpSpLocks/>
                </p:cNvGrpSpPr>
                <p:nvPr/>
              </p:nvGrpSpPr>
              <p:grpSpPr bwMode="auto">
                <a:xfrm>
                  <a:off x="989964" y="4114642"/>
                  <a:ext cx="3245527" cy="2887824"/>
                  <a:chOff x="6171874" y="3047921"/>
                  <a:chExt cx="1662343" cy="1443912"/>
                </a:xfrm>
              </p:grpSpPr>
              <p:grpSp>
                <p:nvGrpSpPr>
                  <p:cNvPr id="86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74" y="3047921"/>
                    <a:ext cx="1662343" cy="1443912"/>
                    <a:chOff x="7010074" y="3428921"/>
                    <a:chExt cx="1662343" cy="1443912"/>
                  </a:xfrm>
                </p:grpSpPr>
                <p:sp>
                  <p:nvSpPr>
                    <p:cNvPr id="864" name="Donut 863"/>
                    <p:cNvSpPr/>
                    <p:nvPr/>
                  </p:nvSpPr>
                  <p:spPr bwMode="auto">
                    <a:xfrm>
                      <a:off x="7010074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5" name="Rectangle 864"/>
                    <p:cNvSpPr/>
                    <p:nvPr/>
                  </p:nvSpPr>
                  <p:spPr bwMode="auto">
                    <a:xfrm>
                      <a:off x="806088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62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63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7" name="Group 52"/>
              <p:cNvGrpSpPr>
                <a:grpSpLocks/>
              </p:cNvGrpSpPr>
              <p:nvPr/>
            </p:nvGrpSpPr>
            <p:grpSpPr bwMode="auto">
              <a:xfrm>
                <a:off x="6020466" y="3505254"/>
                <a:ext cx="989975" cy="1041385"/>
                <a:chOff x="992777" y="4114642"/>
                <a:chExt cx="3245525" cy="2887824"/>
              </a:xfrm>
            </p:grpSpPr>
            <p:grpSp>
              <p:nvGrpSpPr>
                <p:cNvPr id="84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87" y="4939735"/>
                  <a:ext cx="1294849" cy="1166510"/>
                  <a:chOff x="6227989" y="3071205"/>
                  <a:chExt cx="1599519" cy="1440983"/>
                </a:xfrm>
              </p:grpSpPr>
              <p:grpSp>
                <p:nvGrpSpPr>
                  <p:cNvPr id="8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989" y="3071205"/>
                    <a:ext cx="1599519" cy="1440983"/>
                    <a:chOff x="7066189" y="3452205"/>
                    <a:chExt cx="1599519" cy="1440983"/>
                  </a:xfrm>
                </p:grpSpPr>
                <p:sp>
                  <p:nvSpPr>
                    <p:cNvPr id="857" name="Donut 856"/>
                    <p:cNvSpPr/>
                    <p:nvPr/>
                  </p:nvSpPr>
                  <p:spPr bwMode="auto">
                    <a:xfrm>
                      <a:off x="7066189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8" name="Rectangle 857"/>
                    <p:cNvSpPr/>
                    <p:nvPr/>
                  </p:nvSpPr>
                  <p:spPr bwMode="auto">
                    <a:xfrm>
                      <a:off x="8052902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5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6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48" name="Group 46"/>
                <p:cNvGrpSpPr>
                  <a:grpSpLocks/>
                </p:cNvGrpSpPr>
                <p:nvPr/>
              </p:nvGrpSpPr>
              <p:grpSpPr bwMode="auto">
                <a:xfrm>
                  <a:off x="992777" y="4114642"/>
                  <a:ext cx="3245525" cy="2887824"/>
                  <a:chOff x="6173315" y="3047921"/>
                  <a:chExt cx="1662342" cy="1443912"/>
                </a:xfrm>
              </p:grpSpPr>
              <p:grpSp>
                <p:nvGrpSpPr>
                  <p:cNvPr id="84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15" y="3047921"/>
                    <a:ext cx="1662342" cy="1443912"/>
                    <a:chOff x="7011515" y="3428921"/>
                    <a:chExt cx="1662342" cy="1443912"/>
                  </a:xfrm>
                </p:grpSpPr>
                <p:sp>
                  <p:nvSpPr>
                    <p:cNvPr id="852" name="Donut 851"/>
                    <p:cNvSpPr/>
                    <p:nvPr/>
                  </p:nvSpPr>
                  <p:spPr bwMode="auto">
                    <a:xfrm>
                      <a:off x="7011515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3" name="Rectangle 852"/>
                    <p:cNvSpPr/>
                    <p:nvPr/>
                  </p:nvSpPr>
                  <p:spPr bwMode="auto">
                    <a:xfrm>
                      <a:off x="806232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0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1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8" name="Group 71"/>
              <p:cNvGrpSpPr>
                <a:grpSpLocks/>
              </p:cNvGrpSpPr>
              <p:nvPr/>
            </p:nvGrpSpPr>
            <p:grpSpPr bwMode="auto">
              <a:xfrm>
                <a:off x="380687" y="3505254"/>
                <a:ext cx="989974" cy="1054615"/>
                <a:chOff x="5637956" y="1828665"/>
                <a:chExt cx="2647657" cy="2385781"/>
              </a:xfrm>
            </p:grpSpPr>
            <p:grpSp>
              <p:nvGrpSpPr>
                <p:cNvPr id="833" name="Group 52"/>
                <p:cNvGrpSpPr>
                  <a:grpSpLocks/>
                </p:cNvGrpSpPr>
                <p:nvPr/>
              </p:nvGrpSpPr>
              <p:grpSpPr bwMode="auto">
                <a:xfrm>
                  <a:off x="5637956" y="1828665"/>
                  <a:ext cx="2647657" cy="2332641"/>
                  <a:chOff x="989566" y="4114634"/>
                  <a:chExt cx="3245515" cy="2859366"/>
                </a:xfrm>
              </p:grpSpPr>
              <p:grpSp>
                <p:nvGrpSpPr>
                  <p:cNvPr id="835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167" y="4932607"/>
                    <a:ext cx="1294844" cy="1138058"/>
                    <a:chOff x="6242350" y="3115153"/>
                    <a:chExt cx="1599513" cy="1405835"/>
                  </a:xfrm>
                </p:grpSpPr>
                <p:grpSp>
                  <p:nvGrpSpPr>
                    <p:cNvPr id="84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350" y="3115153"/>
                      <a:ext cx="1599513" cy="1405835"/>
                      <a:chOff x="7080550" y="3496153"/>
                      <a:chExt cx="1599513" cy="1405835"/>
                    </a:xfrm>
                  </p:grpSpPr>
                  <p:sp>
                    <p:nvSpPr>
                      <p:cNvPr id="845" name="Donut 844"/>
                      <p:cNvSpPr/>
                      <p:nvPr/>
                    </p:nvSpPr>
                    <p:spPr bwMode="auto">
                      <a:xfrm>
                        <a:off x="7080550" y="3496153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46" name="Rectangle 845"/>
                      <p:cNvSpPr/>
                      <p:nvPr/>
                    </p:nvSpPr>
                    <p:spPr bwMode="auto">
                      <a:xfrm>
                        <a:off x="8067259" y="4243000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43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4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3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566" y="4114634"/>
                    <a:ext cx="3245515" cy="2859366"/>
                    <a:chOff x="6171671" y="3047917"/>
                    <a:chExt cx="1662337" cy="1429683"/>
                  </a:xfrm>
                </p:grpSpPr>
                <p:grpSp>
                  <p:nvGrpSpPr>
                    <p:cNvPr id="83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71" y="3047917"/>
                      <a:ext cx="1662337" cy="1429683"/>
                      <a:chOff x="7009871" y="3428917"/>
                      <a:chExt cx="1662337" cy="1429683"/>
                    </a:xfrm>
                  </p:grpSpPr>
                  <p:sp>
                    <p:nvSpPr>
                      <p:cNvPr id="840" name="Donut 839"/>
                      <p:cNvSpPr/>
                      <p:nvPr/>
                    </p:nvSpPr>
                    <p:spPr bwMode="auto">
                      <a:xfrm>
                        <a:off x="7009871" y="34289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41" name="Rectangle 840"/>
                      <p:cNvSpPr/>
                      <p:nvPr/>
                    </p:nvSpPr>
                    <p:spPr bwMode="auto">
                      <a:xfrm>
                        <a:off x="8060675" y="41899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38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39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34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819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0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1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2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3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4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5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6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7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8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9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0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1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2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4" name="Group 138"/>
            <p:cNvGrpSpPr>
              <a:grpSpLocks/>
            </p:cNvGrpSpPr>
            <p:nvPr/>
          </p:nvGrpSpPr>
          <p:grpSpPr bwMode="auto">
            <a:xfrm>
              <a:off x="1066801" y="1226453"/>
              <a:ext cx="5047339" cy="652889"/>
              <a:chOff x="152400" y="3505200"/>
              <a:chExt cx="8153400" cy="1054669"/>
            </a:xfrm>
          </p:grpSpPr>
          <p:grpSp>
            <p:nvGrpSpPr>
              <p:cNvPr id="705" name="Group 52"/>
              <p:cNvGrpSpPr>
                <a:grpSpLocks/>
              </p:cNvGrpSpPr>
              <p:nvPr/>
            </p:nvGrpSpPr>
            <p:grpSpPr bwMode="auto">
              <a:xfrm>
                <a:off x="1447628" y="3505309"/>
                <a:ext cx="989975" cy="1041385"/>
                <a:chOff x="990030" y="4114796"/>
                <a:chExt cx="3245524" cy="2887824"/>
              </a:xfrm>
            </p:grpSpPr>
            <p:grpSp>
              <p:nvGrpSpPr>
                <p:cNvPr id="80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632" y="4946998"/>
                  <a:ext cx="1294849" cy="1166510"/>
                  <a:chOff x="6241768" y="3062233"/>
                  <a:chExt cx="1599519" cy="1440983"/>
                </a:xfrm>
              </p:grpSpPr>
              <p:grpSp>
                <p:nvGrpSpPr>
                  <p:cNvPr id="80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768" y="3062233"/>
                    <a:ext cx="1599519" cy="1440983"/>
                    <a:chOff x="7079968" y="3443233"/>
                    <a:chExt cx="1599519" cy="1440983"/>
                  </a:xfrm>
                </p:grpSpPr>
                <p:sp>
                  <p:nvSpPr>
                    <p:cNvPr id="810" name="Donut 68"/>
                    <p:cNvSpPr/>
                    <p:nvPr/>
                  </p:nvSpPr>
                  <p:spPr bwMode="auto">
                    <a:xfrm>
                      <a:off x="707996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11" name="Rectangle 381"/>
                    <p:cNvSpPr/>
                    <p:nvPr/>
                  </p:nvSpPr>
                  <p:spPr bwMode="auto">
                    <a:xfrm>
                      <a:off x="806668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08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9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01" name="Group 46"/>
                <p:cNvGrpSpPr>
                  <a:grpSpLocks/>
                </p:cNvGrpSpPr>
                <p:nvPr/>
              </p:nvGrpSpPr>
              <p:grpSpPr bwMode="auto">
                <a:xfrm>
                  <a:off x="990030" y="4114796"/>
                  <a:ext cx="3245524" cy="2887824"/>
                  <a:chOff x="6171910" y="3047998"/>
                  <a:chExt cx="1662342" cy="1443912"/>
                </a:xfrm>
              </p:grpSpPr>
              <p:grpSp>
                <p:nvGrpSpPr>
                  <p:cNvPr id="80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0" y="3047998"/>
                    <a:ext cx="1662342" cy="1443912"/>
                    <a:chOff x="7010110" y="3428998"/>
                    <a:chExt cx="1662342" cy="1443912"/>
                  </a:xfrm>
                </p:grpSpPr>
                <p:sp>
                  <p:nvSpPr>
                    <p:cNvPr id="805" name="Donut 63"/>
                    <p:cNvSpPr/>
                    <p:nvPr/>
                  </p:nvSpPr>
                  <p:spPr bwMode="auto">
                    <a:xfrm>
                      <a:off x="701011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6" name="Rectangle 805"/>
                    <p:cNvSpPr/>
                    <p:nvPr/>
                  </p:nvSpPr>
                  <p:spPr bwMode="auto">
                    <a:xfrm>
                      <a:off x="8060917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0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4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6" name="Group 52"/>
              <p:cNvGrpSpPr>
                <a:grpSpLocks/>
              </p:cNvGrpSpPr>
              <p:nvPr/>
            </p:nvGrpSpPr>
            <p:grpSpPr bwMode="auto">
              <a:xfrm>
                <a:off x="2591487" y="3505309"/>
                <a:ext cx="989975" cy="1041385"/>
                <a:chOff x="992846" y="4114796"/>
                <a:chExt cx="3245527" cy="2887824"/>
              </a:xfrm>
            </p:grpSpPr>
            <p:grpSp>
              <p:nvGrpSpPr>
                <p:cNvPr id="78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445" y="4946998"/>
                  <a:ext cx="1294849" cy="1166510"/>
                  <a:chOff x="6238294" y="3062233"/>
                  <a:chExt cx="1599519" cy="1440983"/>
                </a:xfrm>
              </p:grpSpPr>
              <p:grpSp>
                <p:nvGrpSpPr>
                  <p:cNvPr id="79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294" y="3062233"/>
                    <a:ext cx="1599519" cy="1440983"/>
                    <a:chOff x="7076494" y="3443233"/>
                    <a:chExt cx="1599519" cy="1440983"/>
                  </a:xfrm>
                </p:grpSpPr>
                <p:sp>
                  <p:nvSpPr>
                    <p:cNvPr id="798" name="Donut 75"/>
                    <p:cNvSpPr/>
                    <p:nvPr/>
                  </p:nvSpPr>
                  <p:spPr bwMode="auto">
                    <a:xfrm>
                      <a:off x="7076494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99" name="Rectangle 369"/>
                    <p:cNvSpPr/>
                    <p:nvPr/>
                  </p:nvSpPr>
                  <p:spPr bwMode="auto">
                    <a:xfrm>
                      <a:off x="8063207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6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7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89" name="Group 46"/>
                <p:cNvGrpSpPr>
                  <a:grpSpLocks/>
                </p:cNvGrpSpPr>
                <p:nvPr/>
              </p:nvGrpSpPr>
              <p:grpSpPr bwMode="auto">
                <a:xfrm>
                  <a:off x="992846" y="4114796"/>
                  <a:ext cx="3245527" cy="2887824"/>
                  <a:chOff x="6173350" y="3047998"/>
                  <a:chExt cx="1662343" cy="1443912"/>
                </a:xfrm>
              </p:grpSpPr>
              <p:grpSp>
                <p:nvGrpSpPr>
                  <p:cNvPr id="79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0" y="3047998"/>
                    <a:ext cx="1662343" cy="1443912"/>
                    <a:chOff x="7011550" y="3428998"/>
                    <a:chExt cx="1662343" cy="1443912"/>
                  </a:xfrm>
                </p:grpSpPr>
                <p:sp>
                  <p:nvSpPr>
                    <p:cNvPr id="793" name="Donut 363"/>
                    <p:cNvSpPr/>
                    <p:nvPr/>
                  </p:nvSpPr>
                  <p:spPr bwMode="auto">
                    <a:xfrm>
                      <a:off x="701155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94" name="Rectangle 793"/>
                    <p:cNvSpPr/>
                    <p:nvPr/>
                  </p:nvSpPr>
                  <p:spPr bwMode="auto">
                    <a:xfrm>
                      <a:off x="8062358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1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2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7" name="Group 52"/>
              <p:cNvGrpSpPr>
                <a:grpSpLocks/>
              </p:cNvGrpSpPr>
              <p:nvPr/>
            </p:nvGrpSpPr>
            <p:grpSpPr bwMode="auto">
              <a:xfrm>
                <a:off x="3732777" y="3505309"/>
                <a:ext cx="992541" cy="1041385"/>
                <a:chOff x="987243" y="4114796"/>
                <a:chExt cx="3253936" cy="2887824"/>
              </a:xfrm>
            </p:grpSpPr>
            <p:grpSp>
              <p:nvGrpSpPr>
                <p:cNvPr id="77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252" y="4946998"/>
                  <a:ext cx="1294849" cy="1166510"/>
                  <a:chOff x="6234826" y="3062233"/>
                  <a:chExt cx="1599519" cy="1440983"/>
                </a:xfrm>
              </p:grpSpPr>
              <p:grpSp>
                <p:nvGrpSpPr>
                  <p:cNvPr id="78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826" y="3062233"/>
                    <a:ext cx="1599519" cy="1440983"/>
                    <a:chOff x="7073026" y="3443233"/>
                    <a:chExt cx="1599519" cy="1440983"/>
                  </a:xfrm>
                </p:grpSpPr>
                <p:sp>
                  <p:nvSpPr>
                    <p:cNvPr id="786" name="Donut 356"/>
                    <p:cNvSpPr/>
                    <p:nvPr/>
                  </p:nvSpPr>
                  <p:spPr bwMode="auto">
                    <a:xfrm>
                      <a:off x="7073026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7" name="Rectangle 357"/>
                    <p:cNvSpPr/>
                    <p:nvPr/>
                  </p:nvSpPr>
                  <p:spPr bwMode="auto">
                    <a:xfrm>
                      <a:off x="8059739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84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85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77" name="Group 46"/>
                <p:cNvGrpSpPr>
                  <a:grpSpLocks/>
                </p:cNvGrpSpPr>
                <p:nvPr/>
              </p:nvGrpSpPr>
              <p:grpSpPr bwMode="auto">
                <a:xfrm>
                  <a:off x="987243" y="4114796"/>
                  <a:ext cx="3253936" cy="2887824"/>
                  <a:chOff x="6170480" y="3047998"/>
                  <a:chExt cx="1666650" cy="1443912"/>
                </a:xfrm>
              </p:grpSpPr>
              <p:grpSp>
                <p:nvGrpSpPr>
                  <p:cNvPr id="77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80" y="3047998"/>
                    <a:ext cx="1666650" cy="1443912"/>
                    <a:chOff x="7008680" y="3428998"/>
                    <a:chExt cx="1666650" cy="1443912"/>
                  </a:xfrm>
                </p:grpSpPr>
                <p:sp>
                  <p:nvSpPr>
                    <p:cNvPr id="781" name="Donut 780"/>
                    <p:cNvSpPr/>
                    <p:nvPr/>
                  </p:nvSpPr>
                  <p:spPr bwMode="auto">
                    <a:xfrm>
                      <a:off x="7008680" y="3428998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2" name="Rectangle 781"/>
                    <p:cNvSpPr/>
                    <p:nvPr/>
                  </p:nvSpPr>
                  <p:spPr bwMode="auto">
                    <a:xfrm>
                      <a:off x="806379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79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80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8" name="Group 52"/>
              <p:cNvGrpSpPr>
                <a:grpSpLocks/>
              </p:cNvGrpSpPr>
              <p:nvPr/>
            </p:nvGrpSpPr>
            <p:grpSpPr bwMode="auto">
              <a:xfrm>
                <a:off x="7161784" y="3505309"/>
                <a:ext cx="992539" cy="1041385"/>
                <a:chOff x="987270" y="4114796"/>
                <a:chExt cx="3253930" cy="2887824"/>
              </a:xfrm>
            </p:grpSpPr>
            <p:grpSp>
              <p:nvGrpSpPr>
                <p:cNvPr id="76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322" y="4946998"/>
                  <a:ext cx="1294849" cy="1166510"/>
                  <a:chOff x="6182858" y="3062233"/>
                  <a:chExt cx="1599519" cy="1440983"/>
                </a:xfrm>
              </p:grpSpPr>
              <p:grpSp>
                <p:nvGrpSpPr>
                  <p:cNvPr id="77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858" y="3062233"/>
                    <a:ext cx="1599519" cy="1440983"/>
                    <a:chOff x="7021058" y="3443233"/>
                    <a:chExt cx="1599519" cy="1440983"/>
                  </a:xfrm>
                </p:grpSpPr>
                <p:sp>
                  <p:nvSpPr>
                    <p:cNvPr id="774" name="Donut 773"/>
                    <p:cNvSpPr/>
                    <p:nvPr/>
                  </p:nvSpPr>
                  <p:spPr bwMode="auto">
                    <a:xfrm>
                      <a:off x="702105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75" name="Rectangle 774"/>
                    <p:cNvSpPr/>
                    <p:nvPr/>
                  </p:nvSpPr>
                  <p:spPr bwMode="auto">
                    <a:xfrm>
                      <a:off x="800777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72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73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65" name="Group 46"/>
                <p:cNvGrpSpPr>
                  <a:grpSpLocks/>
                </p:cNvGrpSpPr>
                <p:nvPr/>
              </p:nvGrpSpPr>
              <p:grpSpPr bwMode="auto">
                <a:xfrm>
                  <a:off x="987270" y="4114796"/>
                  <a:ext cx="3253930" cy="2887824"/>
                  <a:chOff x="6170494" y="3047998"/>
                  <a:chExt cx="1666647" cy="1443912"/>
                </a:xfrm>
              </p:grpSpPr>
              <p:grpSp>
                <p:nvGrpSpPr>
                  <p:cNvPr id="76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94" y="3047998"/>
                    <a:ext cx="1666647" cy="1443912"/>
                    <a:chOff x="7008694" y="3428998"/>
                    <a:chExt cx="1666647" cy="1443912"/>
                  </a:xfrm>
                </p:grpSpPr>
                <p:sp>
                  <p:nvSpPr>
                    <p:cNvPr id="769" name="Donut 339"/>
                    <p:cNvSpPr/>
                    <p:nvPr/>
                  </p:nvSpPr>
                  <p:spPr bwMode="auto">
                    <a:xfrm>
                      <a:off x="7008694" y="3428998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70" name="Rectangle 769"/>
                    <p:cNvSpPr/>
                    <p:nvPr/>
                  </p:nvSpPr>
                  <p:spPr bwMode="auto">
                    <a:xfrm>
                      <a:off x="806380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67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68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9" name="Group 52"/>
              <p:cNvGrpSpPr>
                <a:grpSpLocks/>
              </p:cNvGrpSpPr>
              <p:nvPr/>
            </p:nvGrpSpPr>
            <p:grpSpPr bwMode="auto">
              <a:xfrm>
                <a:off x="4876634" y="3505309"/>
                <a:ext cx="989975" cy="1041385"/>
                <a:chOff x="990049" y="4114796"/>
                <a:chExt cx="3245525" cy="2887824"/>
              </a:xfrm>
            </p:grpSpPr>
            <p:grpSp>
              <p:nvGrpSpPr>
                <p:cNvPr id="75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059" y="4939887"/>
                  <a:ext cx="1294849" cy="1166510"/>
                  <a:chOff x="6231359" y="3071017"/>
                  <a:chExt cx="1599519" cy="1440983"/>
                </a:xfrm>
              </p:grpSpPr>
              <p:grpSp>
                <p:nvGrpSpPr>
                  <p:cNvPr id="75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359" y="3071017"/>
                    <a:ext cx="1599519" cy="1440983"/>
                    <a:chOff x="7069559" y="3452017"/>
                    <a:chExt cx="1599519" cy="1440983"/>
                  </a:xfrm>
                </p:grpSpPr>
                <p:sp>
                  <p:nvSpPr>
                    <p:cNvPr id="762" name="Donut 761"/>
                    <p:cNvSpPr/>
                    <p:nvPr/>
                  </p:nvSpPr>
                  <p:spPr bwMode="auto">
                    <a:xfrm>
                      <a:off x="7069559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63" name="Rectangle 333"/>
                    <p:cNvSpPr/>
                    <p:nvPr/>
                  </p:nvSpPr>
                  <p:spPr bwMode="auto">
                    <a:xfrm>
                      <a:off x="8056272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60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61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53" name="Group 46"/>
                <p:cNvGrpSpPr>
                  <a:grpSpLocks/>
                </p:cNvGrpSpPr>
                <p:nvPr/>
              </p:nvGrpSpPr>
              <p:grpSpPr bwMode="auto">
                <a:xfrm>
                  <a:off x="990049" y="4114796"/>
                  <a:ext cx="3245525" cy="2887824"/>
                  <a:chOff x="6171918" y="3047998"/>
                  <a:chExt cx="1662342" cy="1443912"/>
                </a:xfrm>
              </p:grpSpPr>
              <p:grpSp>
                <p:nvGrpSpPr>
                  <p:cNvPr id="7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8" y="3047998"/>
                    <a:ext cx="1662342" cy="1443912"/>
                    <a:chOff x="7010118" y="3428998"/>
                    <a:chExt cx="1662342" cy="1443912"/>
                  </a:xfrm>
                </p:grpSpPr>
                <p:sp>
                  <p:nvSpPr>
                    <p:cNvPr id="757" name="Donut 756"/>
                    <p:cNvSpPr/>
                    <p:nvPr/>
                  </p:nvSpPr>
                  <p:spPr bwMode="auto">
                    <a:xfrm>
                      <a:off x="701011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8" name="Rectangle 328"/>
                    <p:cNvSpPr/>
                    <p:nvPr/>
                  </p:nvSpPr>
                  <p:spPr bwMode="auto">
                    <a:xfrm>
                      <a:off x="806092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55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56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0" name="Group 52"/>
              <p:cNvGrpSpPr>
                <a:grpSpLocks/>
              </p:cNvGrpSpPr>
              <p:nvPr/>
            </p:nvGrpSpPr>
            <p:grpSpPr bwMode="auto">
              <a:xfrm>
                <a:off x="6020492" y="3505309"/>
                <a:ext cx="989978" cy="1041385"/>
                <a:chOff x="992861" y="4114796"/>
                <a:chExt cx="3245527" cy="2887824"/>
              </a:xfrm>
            </p:grpSpPr>
            <p:grpSp>
              <p:nvGrpSpPr>
                <p:cNvPr id="74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871" y="4939887"/>
                  <a:ext cx="1294850" cy="1166510"/>
                  <a:chOff x="6227884" y="3071017"/>
                  <a:chExt cx="1599520" cy="1440983"/>
                </a:xfrm>
              </p:grpSpPr>
              <p:grpSp>
                <p:nvGrpSpPr>
                  <p:cNvPr id="74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884" y="3071017"/>
                    <a:ext cx="1599520" cy="1440983"/>
                    <a:chOff x="7066084" y="3452017"/>
                    <a:chExt cx="1599520" cy="1440983"/>
                  </a:xfrm>
                </p:grpSpPr>
                <p:sp>
                  <p:nvSpPr>
                    <p:cNvPr id="750" name="Donut 749"/>
                    <p:cNvSpPr/>
                    <p:nvPr/>
                  </p:nvSpPr>
                  <p:spPr bwMode="auto">
                    <a:xfrm>
                      <a:off x="7066084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1" name="Rectangle 321"/>
                    <p:cNvSpPr/>
                    <p:nvPr/>
                  </p:nvSpPr>
                  <p:spPr bwMode="auto">
                    <a:xfrm>
                      <a:off x="8052798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8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9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41" name="Group 46"/>
                <p:cNvGrpSpPr>
                  <a:grpSpLocks/>
                </p:cNvGrpSpPr>
                <p:nvPr/>
              </p:nvGrpSpPr>
              <p:grpSpPr bwMode="auto">
                <a:xfrm>
                  <a:off x="992861" y="4114796"/>
                  <a:ext cx="3245527" cy="2887824"/>
                  <a:chOff x="6173358" y="3047998"/>
                  <a:chExt cx="1662343" cy="1443912"/>
                </a:xfrm>
              </p:grpSpPr>
              <p:grpSp>
                <p:nvGrpSpPr>
                  <p:cNvPr id="74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8" y="3047998"/>
                    <a:ext cx="1662343" cy="1443912"/>
                    <a:chOff x="7011558" y="3428998"/>
                    <a:chExt cx="1662343" cy="1443912"/>
                  </a:xfrm>
                </p:grpSpPr>
                <p:sp>
                  <p:nvSpPr>
                    <p:cNvPr id="745" name="Donut 744"/>
                    <p:cNvSpPr/>
                    <p:nvPr/>
                  </p:nvSpPr>
                  <p:spPr bwMode="auto">
                    <a:xfrm>
                      <a:off x="701155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46" name="Rectangle 316"/>
                    <p:cNvSpPr/>
                    <p:nvPr/>
                  </p:nvSpPr>
                  <p:spPr bwMode="auto">
                    <a:xfrm>
                      <a:off x="806236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3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4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1" name="Group 71"/>
              <p:cNvGrpSpPr>
                <a:grpSpLocks/>
              </p:cNvGrpSpPr>
              <p:nvPr/>
            </p:nvGrpSpPr>
            <p:grpSpPr bwMode="auto">
              <a:xfrm>
                <a:off x="380714" y="3505309"/>
                <a:ext cx="989975" cy="1054560"/>
                <a:chOff x="5638026" y="1828789"/>
                <a:chExt cx="2647657" cy="2385657"/>
              </a:xfrm>
            </p:grpSpPr>
            <p:grpSp>
              <p:nvGrpSpPr>
                <p:cNvPr id="726" name="Group 52"/>
                <p:cNvGrpSpPr>
                  <a:grpSpLocks/>
                </p:cNvGrpSpPr>
                <p:nvPr/>
              </p:nvGrpSpPr>
              <p:grpSpPr bwMode="auto">
                <a:xfrm>
                  <a:off x="5638026" y="1828789"/>
                  <a:ext cx="2647657" cy="2332641"/>
                  <a:chOff x="989651" y="4114786"/>
                  <a:chExt cx="3245515" cy="2859366"/>
                </a:xfrm>
              </p:grpSpPr>
              <p:grpSp>
                <p:nvGrpSpPr>
                  <p:cNvPr id="728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250" y="4932759"/>
                    <a:ext cx="1294845" cy="1138058"/>
                    <a:chOff x="6242245" y="3114965"/>
                    <a:chExt cx="1599514" cy="1405835"/>
                  </a:xfrm>
                </p:grpSpPr>
                <p:grpSp>
                  <p:nvGrpSpPr>
                    <p:cNvPr id="73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245" y="3114965"/>
                      <a:ext cx="1599514" cy="1405835"/>
                      <a:chOff x="7080445" y="3495965"/>
                      <a:chExt cx="1599514" cy="1405835"/>
                    </a:xfrm>
                  </p:grpSpPr>
                  <p:sp>
                    <p:nvSpPr>
                      <p:cNvPr id="738" name="Donut 737"/>
                      <p:cNvSpPr/>
                      <p:nvPr/>
                    </p:nvSpPr>
                    <p:spPr bwMode="auto">
                      <a:xfrm>
                        <a:off x="7080445" y="3495965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39" name="Rectangle 309"/>
                      <p:cNvSpPr/>
                      <p:nvPr/>
                    </p:nvSpPr>
                    <p:spPr bwMode="auto">
                      <a:xfrm>
                        <a:off x="8067155" y="4242811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36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37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729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651" y="4114786"/>
                    <a:ext cx="3245515" cy="2859366"/>
                    <a:chOff x="6171714" y="3047993"/>
                    <a:chExt cx="1662337" cy="1429683"/>
                  </a:xfrm>
                </p:grpSpPr>
                <p:grpSp>
                  <p:nvGrpSpPr>
                    <p:cNvPr id="73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14" y="3047993"/>
                      <a:ext cx="1662337" cy="1429683"/>
                      <a:chOff x="7009914" y="3428993"/>
                      <a:chExt cx="1662337" cy="1429683"/>
                    </a:xfrm>
                  </p:grpSpPr>
                  <p:sp>
                    <p:nvSpPr>
                      <p:cNvPr id="733" name="Donut 732"/>
                      <p:cNvSpPr/>
                      <p:nvPr/>
                    </p:nvSpPr>
                    <p:spPr bwMode="auto">
                      <a:xfrm>
                        <a:off x="7009914" y="3428993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34" name="Rectangle 304"/>
                      <p:cNvSpPr/>
                      <p:nvPr/>
                    </p:nvSpPr>
                    <p:spPr bwMode="auto">
                      <a:xfrm>
                        <a:off x="8060718" y="4190068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31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32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727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712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3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4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5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6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7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8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9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0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1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2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3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4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5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5" name="Group 138"/>
            <p:cNvGrpSpPr>
              <a:grpSpLocks/>
            </p:cNvGrpSpPr>
            <p:nvPr/>
          </p:nvGrpSpPr>
          <p:grpSpPr bwMode="auto">
            <a:xfrm>
              <a:off x="1219200" y="1378853"/>
              <a:ext cx="5047342" cy="652888"/>
              <a:chOff x="152400" y="3505200"/>
              <a:chExt cx="8153400" cy="1054667"/>
            </a:xfrm>
          </p:grpSpPr>
          <p:grpSp>
            <p:nvGrpSpPr>
              <p:cNvPr id="598" name="Group 52"/>
              <p:cNvGrpSpPr>
                <a:grpSpLocks/>
              </p:cNvGrpSpPr>
              <p:nvPr/>
            </p:nvGrpSpPr>
            <p:grpSpPr bwMode="auto">
              <a:xfrm>
                <a:off x="1447657" y="3505363"/>
                <a:ext cx="989975" cy="1041385"/>
                <a:chOff x="990124" y="4114944"/>
                <a:chExt cx="3245525" cy="2887824"/>
              </a:xfrm>
            </p:grpSpPr>
            <p:grpSp>
              <p:nvGrpSpPr>
                <p:cNvPr id="69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722" y="4947145"/>
                  <a:ext cx="1294849" cy="1166510"/>
                  <a:chOff x="6241657" y="3062051"/>
                  <a:chExt cx="1599519" cy="1440983"/>
                </a:xfrm>
              </p:grpSpPr>
              <p:grpSp>
                <p:nvGrpSpPr>
                  <p:cNvPr id="70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657" y="3062051"/>
                    <a:ext cx="1599519" cy="1440983"/>
                    <a:chOff x="7079857" y="3443051"/>
                    <a:chExt cx="1599519" cy="1440983"/>
                  </a:xfrm>
                </p:grpSpPr>
                <p:sp>
                  <p:nvSpPr>
                    <p:cNvPr id="703" name="Donut 68"/>
                    <p:cNvSpPr/>
                    <p:nvPr/>
                  </p:nvSpPr>
                  <p:spPr bwMode="auto">
                    <a:xfrm>
                      <a:off x="707985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4" name="Rectangle 489"/>
                    <p:cNvSpPr/>
                    <p:nvPr/>
                  </p:nvSpPr>
                  <p:spPr bwMode="auto">
                    <a:xfrm>
                      <a:off x="806657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01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2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94" name="Group 46"/>
                <p:cNvGrpSpPr>
                  <a:grpSpLocks/>
                </p:cNvGrpSpPr>
                <p:nvPr/>
              </p:nvGrpSpPr>
              <p:grpSpPr bwMode="auto">
                <a:xfrm>
                  <a:off x="990124" y="4114944"/>
                  <a:ext cx="3245525" cy="2887824"/>
                  <a:chOff x="6171956" y="3048072"/>
                  <a:chExt cx="1662342" cy="1443912"/>
                </a:xfrm>
              </p:grpSpPr>
              <p:grpSp>
                <p:nvGrpSpPr>
                  <p:cNvPr id="69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56" y="3048072"/>
                    <a:ext cx="1662342" cy="1443912"/>
                    <a:chOff x="7010156" y="3429072"/>
                    <a:chExt cx="1662342" cy="1443912"/>
                  </a:xfrm>
                </p:grpSpPr>
                <p:sp>
                  <p:nvSpPr>
                    <p:cNvPr id="698" name="Donut 63"/>
                    <p:cNvSpPr/>
                    <p:nvPr/>
                  </p:nvSpPr>
                  <p:spPr bwMode="auto">
                    <a:xfrm>
                      <a:off x="701015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9" name="Rectangle 698"/>
                    <p:cNvSpPr/>
                    <p:nvPr/>
                  </p:nvSpPr>
                  <p:spPr bwMode="auto">
                    <a:xfrm>
                      <a:off x="8060963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6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7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99" name="Group 52"/>
              <p:cNvGrpSpPr>
                <a:grpSpLocks/>
              </p:cNvGrpSpPr>
              <p:nvPr/>
            </p:nvGrpSpPr>
            <p:grpSpPr bwMode="auto">
              <a:xfrm>
                <a:off x="2591514" y="3505363"/>
                <a:ext cx="989975" cy="1041385"/>
                <a:chOff x="992935" y="4114944"/>
                <a:chExt cx="3245527" cy="2887824"/>
              </a:xfrm>
            </p:grpSpPr>
            <p:grpSp>
              <p:nvGrpSpPr>
                <p:cNvPr id="68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535" y="4947145"/>
                  <a:ext cx="1294849" cy="1166510"/>
                  <a:chOff x="6238183" y="3062051"/>
                  <a:chExt cx="1599519" cy="1440983"/>
                </a:xfrm>
              </p:grpSpPr>
              <p:grpSp>
                <p:nvGrpSpPr>
                  <p:cNvPr id="68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183" y="3062051"/>
                    <a:ext cx="1599519" cy="1440983"/>
                    <a:chOff x="7076383" y="3443051"/>
                    <a:chExt cx="1599519" cy="1440983"/>
                  </a:xfrm>
                </p:grpSpPr>
                <p:sp>
                  <p:nvSpPr>
                    <p:cNvPr id="691" name="Donut 75"/>
                    <p:cNvSpPr/>
                    <p:nvPr/>
                  </p:nvSpPr>
                  <p:spPr bwMode="auto">
                    <a:xfrm>
                      <a:off x="707638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2" name="Rectangle 477"/>
                    <p:cNvSpPr/>
                    <p:nvPr/>
                  </p:nvSpPr>
                  <p:spPr bwMode="auto">
                    <a:xfrm>
                      <a:off x="806309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89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0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82" name="Group 46"/>
                <p:cNvGrpSpPr>
                  <a:grpSpLocks/>
                </p:cNvGrpSpPr>
                <p:nvPr/>
              </p:nvGrpSpPr>
              <p:grpSpPr bwMode="auto">
                <a:xfrm>
                  <a:off x="992935" y="4114944"/>
                  <a:ext cx="3245527" cy="2887824"/>
                  <a:chOff x="6173396" y="3048072"/>
                  <a:chExt cx="1662343" cy="1443912"/>
                </a:xfrm>
              </p:grpSpPr>
              <p:grpSp>
                <p:nvGrpSpPr>
                  <p:cNvPr id="68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96" y="3048072"/>
                    <a:ext cx="1662343" cy="1443912"/>
                    <a:chOff x="7011596" y="3429072"/>
                    <a:chExt cx="1662343" cy="1443912"/>
                  </a:xfrm>
                </p:grpSpPr>
                <p:sp>
                  <p:nvSpPr>
                    <p:cNvPr id="686" name="Donut 685"/>
                    <p:cNvSpPr/>
                    <p:nvPr/>
                  </p:nvSpPr>
                  <p:spPr bwMode="auto">
                    <a:xfrm>
                      <a:off x="701159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87" name="Rectangle 686"/>
                    <p:cNvSpPr/>
                    <p:nvPr/>
                  </p:nvSpPr>
                  <p:spPr bwMode="auto">
                    <a:xfrm>
                      <a:off x="8062404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84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85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0" name="Group 52"/>
              <p:cNvGrpSpPr>
                <a:grpSpLocks/>
              </p:cNvGrpSpPr>
              <p:nvPr/>
            </p:nvGrpSpPr>
            <p:grpSpPr bwMode="auto">
              <a:xfrm>
                <a:off x="3732806" y="3505363"/>
                <a:ext cx="992544" cy="1041385"/>
                <a:chOff x="987333" y="4114944"/>
                <a:chExt cx="3253938" cy="2887824"/>
              </a:xfrm>
            </p:grpSpPr>
            <p:grpSp>
              <p:nvGrpSpPr>
                <p:cNvPr id="66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342" y="4947145"/>
                  <a:ext cx="1294849" cy="1166510"/>
                  <a:chOff x="6234715" y="3062051"/>
                  <a:chExt cx="1599519" cy="1440983"/>
                </a:xfrm>
              </p:grpSpPr>
              <p:grpSp>
                <p:nvGrpSpPr>
                  <p:cNvPr id="6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715" y="3062051"/>
                    <a:ext cx="1599519" cy="1440983"/>
                    <a:chOff x="7072915" y="3443051"/>
                    <a:chExt cx="1599519" cy="1440983"/>
                  </a:xfrm>
                </p:grpSpPr>
                <p:sp>
                  <p:nvSpPr>
                    <p:cNvPr id="679" name="Donut 464"/>
                    <p:cNvSpPr/>
                    <p:nvPr/>
                  </p:nvSpPr>
                  <p:spPr bwMode="auto">
                    <a:xfrm>
                      <a:off x="7072915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80" name="Rectangle 465"/>
                    <p:cNvSpPr/>
                    <p:nvPr/>
                  </p:nvSpPr>
                  <p:spPr bwMode="auto">
                    <a:xfrm>
                      <a:off x="8059628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77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78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70" name="Group 46"/>
                <p:cNvGrpSpPr>
                  <a:grpSpLocks/>
                </p:cNvGrpSpPr>
                <p:nvPr/>
              </p:nvGrpSpPr>
              <p:grpSpPr bwMode="auto">
                <a:xfrm>
                  <a:off x="987333" y="4114944"/>
                  <a:ext cx="3253938" cy="2887824"/>
                  <a:chOff x="6170526" y="3048072"/>
                  <a:chExt cx="1666651" cy="1443912"/>
                </a:xfrm>
              </p:grpSpPr>
              <p:grpSp>
                <p:nvGrpSpPr>
                  <p:cNvPr id="67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26" y="3048072"/>
                    <a:ext cx="1666651" cy="1443912"/>
                    <a:chOff x="7008726" y="3429072"/>
                    <a:chExt cx="1666651" cy="1443912"/>
                  </a:xfrm>
                </p:grpSpPr>
                <p:sp>
                  <p:nvSpPr>
                    <p:cNvPr id="674" name="Donut 673"/>
                    <p:cNvSpPr/>
                    <p:nvPr/>
                  </p:nvSpPr>
                  <p:spPr bwMode="auto">
                    <a:xfrm>
                      <a:off x="7008726" y="34290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75" name="Rectangle 674"/>
                    <p:cNvSpPr/>
                    <p:nvPr/>
                  </p:nvSpPr>
                  <p:spPr bwMode="auto">
                    <a:xfrm>
                      <a:off x="806384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72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73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1" name="Group 52"/>
              <p:cNvGrpSpPr>
                <a:grpSpLocks/>
              </p:cNvGrpSpPr>
              <p:nvPr/>
            </p:nvGrpSpPr>
            <p:grpSpPr bwMode="auto">
              <a:xfrm>
                <a:off x="7161812" y="3505363"/>
                <a:ext cx="992538" cy="1041385"/>
                <a:chOff x="987360" y="4114944"/>
                <a:chExt cx="3253930" cy="2887824"/>
              </a:xfrm>
            </p:grpSpPr>
            <p:grpSp>
              <p:nvGrpSpPr>
                <p:cNvPr id="65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12" y="4947145"/>
                  <a:ext cx="1294850" cy="1166510"/>
                  <a:chOff x="6182746" y="3062051"/>
                  <a:chExt cx="1599520" cy="1440983"/>
                </a:xfrm>
              </p:grpSpPr>
              <p:grpSp>
                <p:nvGrpSpPr>
                  <p:cNvPr id="6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746" y="3062051"/>
                    <a:ext cx="1599520" cy="1440983"/>
                    <a:chOff x="7020946" y="3443051"/>
                    <a:chExt cx="1599520" cy="1440983"/>
                  </a:xfrm>
                </p:grpSpPr>
                <p:sp>
                  <p:nvSpPr>
                    <p:cNvPr id="667" name="Donut 666"/>
                    <p:cNvSpPr/>
                    <p:nvPr/>
                  </p:nvSpPr>
                  <p:spPr bwMode="auto">
                    <a:xfrm>
                      <a:off x="7020946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68" name="Rectangle 667"/>
                    <p:cNvSpPr/>
                    <p:nvPr/>
                  </p:nvSpPr>
                  <p:spPr bwMode="auto">
                    <a:xfrm>
                      <a:off x="800766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65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66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58" name="Group 46"/>
                <p:cNvGrpSpPr>
                  <a:grpSpLocks/>
                </p:cNvGrpSpPr>
                <p:nvPr/>
              </p:nvGrpSpPr>
              <p:grpSpPr bwMode="auto">
                <a:xfrm>
                  <a:off x="987360" y="4114944"/>
                  <a:ext cx="3253930" cy="2887824"/>
                  <a:chOff x="6170540" y="3048072"/>
                  <a:chExt cx="1666647" cy="1443912"/>
                </a:xfrm>
              </p:grpSpPr>
              <p:grpSp>
                <p:nvGrpSpPr>
                  <p:cNvPr id="65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40" y="3048072"/>
                    <a:ext cx="1666647" cy="1443912"/>
                    <a:chOff x="7008740" y="3429072"/>
                    <a:chExt cx="1666647" cy="1443912"/>
                  </a:xfrm>
                </p:grpSpPr>
                <p:sp>
                  <p:nvSpPr>
                    <p:cNvPr id="662" name="Donut 661"/>
                    <p:cNvSpPr/>
                    <p:nvPr/>
                  </p:nvSpPr>
                  <p:spPr bwMode="auto">
                    <a:xfrm>
                      <a:off x="7008740" y="34290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63" name="Rectangle 662"/>
                    <p:cNvSpPr/>
                    <p:nvPr/>
                  </p:nvSpPr>
                  <p:spPr bwMode="auto">
                    <a:xfrm>
                      <a:off x="806385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60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61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2" name="Group 52"/>
              <p:cNvGrpSpPr>
                <a:grpSpLocks/>
              </p:cNvGrpSpPr>
              <p:nvPr/>
            </p:nvGrpSpPr>
            <p:grpSpPr bwMode="auto">
              <a:xfrm>
                <a:off x="4876661" y="3505363"/>
                <a:ext cx="989977" cy="1041385"/>
                <a:chOff x="990139" y="4114944"/>
                <a:chExt cx="3245525" cy="2887824"/>
              </a:xfrm>
            </p:grpSpPr>
            <p:grpSp>
              <p:nvGrpSpPr>
                <p:cNvPr id="64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148" y="4947145"/>
                  <a:ext cx="1294850" cy="1166510"/>
                  <a:chOff x="6231247" y="3062051"/>
                  <a:chExt cx="1599520" cy="1440983"/>
                </a:xfrm>
              </p:grpSpPr>
              <p:grpSp>
                <p:nvGrpSpPr>
                  <p:cNvPr id="6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247" y="3062051"/>
                    <a:ext cx="1599520" cy="1440983"/>
                    <a:chOff x="7069447" y="3443051"/>
                    <a:chExt cx="1599520" cy="1440983"/>
                  </a:xfrm>
                </p:grpSpPr>
                <p:sp>
                  <p:nvSpPr>
                    <p:cNvPr id="655" name="Donut 440"/>
                    <p:cNvSpPr/>
                    <p:nvPr/>
                  </p:nvSpPr>
                  <p:spPr bwMode="auto">
                    <a:xfrm>
                      <a:off x="706944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56" name="Rectangle 441"/>
                    <p:cNvSpPr/>
                    <p:nvPr/>
                  </p:nvSpPr>
                  <p:spPr bwMode="auto">
                    <a:xfrm>
                      <a:off x="8056161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53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54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46" name="Group 46"/>
                <p:cNvGrpSpPr>
                  <a:grpSpLocks/>
                </p:cNvGrpSpPr>
                <p:nvPr/>
              </p:nvGrpSpPr>
              <p:grpSpPr bwMode="auto">
                <a:xfrm>
                  <a:off x="990139" y="4114944"/>
                  <a:ext cx="3245525" cy="2887824"/>
                  <a:chOff x="6171964" y="3048072"/>
                  <a:chExt cx="1662342" cy="1443912"/>
                </a:xfrm>
              </p:grpSpPr>
              <p:grpSp>
                <p:nvGrpSpPr>
                  <p:cNvPr id="64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64" y="3048072"/>
                    <a:ext cx="1662342" cy="1443912"/>
                    <a:chOff x="7010164" y="3429072"/>
                    <a:chExt cx="1662342" cy="1443912"/>
                  </a:xfrm>
                </p:grpSpPr>
                <p:sp>
                  <p:nvSpPr>
                    <p:cNvPr id="650" name="Donut 435"/>
                    <p:cNvSpPr/>
                    <p:nvPr/>
                  </p:nvSpPr>
                  <p:spPr bwMode="auto">
                    <a:xfrm>
                      <a:off x="701016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51" name="Rectangle 650"/>
                    <p:cNvSpPr/>
                    <p:nvPr/>
                  </p:nvSpPr>
                  <p:spPr bwMode="auto">
                    <a:xfrm>
                      <a:off x="8060971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8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9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3" name="Group 52"/>
              <p:cNvGrpSpPr>
                <a:grpSpLocks/>
              </p:cNvGrpSpPr>
              <p:nvPr/>
            </p:nvGrpSpPr>
            <p:grpSpPr bwMode="auto">
              <a:xfrm>
                <a:off x="6020519" y="3505363"/>
                <a:ext cx="989975" cy="1041385"/>
                <a:chOff x="992951" y="4114944"/>
                <a:chExt cx="3245527" cy="2887824"/>
              </a:xfrm>
            </p:grpSpPr>
            <p:grpSp>
              <p:nvGrpSpPr>
                <p:cNvPr id="63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962" y="4947145"/>
                  <a:ext cx="1294849" cy="1166510"/>
                  <a:chOff x="6227773" y="3062051"/>
                  <a:chExt cx="1599519" cy="1440983"/>
                </a:xfrm>
              </p:grpSpPr>
              <p:grpSp>
                <p:nvGrpSpPr>
                  <p:cNvPr id="6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773" y="3062051"/>
                    <a:ext cx="1599519" cy="1440983"/>
                    <a:chOff x="7065973" y="3443051"/>
                    <a:chExt cx="1599519" cy="1440983"/>
                  </a:xfrm>
                </p:grpSpPr>
                <p:sp>
                  <p:nvSpPr>
                    <p:cNvPr id="643" name="Donut 428"/>
                    <p:cNvSpPr/>
                    <p:nvPr/>
                  </p:nvSpPr>
                  <p:spPr bwMode="auto">
                    <a:xfrm>
                      <a:off x="706597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4" name="Rectangle 429"/>
                    <p:cNvSpPr/>
                    <p:nvPr/>
                  </p:nvSpPr>
                  <p:spPr bwMode="auto">
                    <a:xfrm>
                      <a:off x="805268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1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2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34" name="Group 46"/>
                <p:cNvGrpSpPr>
                  <a:grpSpLocks/>
                </p:cNvGrpSpPr>
                <p:nvPr/>
              </p:nvGrpSpPr>
              <p:grpSpPr bwMode="auto">
                <a:xfrm>
                  <a:off x="992951" y="4114944"/>
                  <a:ext cx="3245527" cy="2887824"/>
                  <a:chOff x="6173404" y="3048072"/>
                  <a:chExt cx="1662343" cy="1443912"/>
                </a:xfrm>
              </p:grpSpPr>
              <p:grpSp>
                <p:nvGrpSpPr>
                  <p:cNvPr id="63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04" y="3048072"/>
                    <a:ext cx="1662343" cy="1443912"/>
                    <a:chOff x="7011604" y="3429072"/>
                    <a:chExt cx="1662343" cy="1443912"/>
                  </a:xfrm>
                </p:grpSpPr>
                <p:sp>
                  <p:nvSpPr>
                    <p:cNvPr id="638" name="Donut 423"/>
                    <p:cNvSpPr/>
                    <p:nvPr/>
                  </p:nvSpPr>
                  <p:spPr bwMode="auto">
                    <a:xfrm>
                      <a:off x="701160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9" name="Rectangle 638"/>
                    <p:cNvSpPr/>
                    <p:nvPr/>
                  </p:nvSpPr>
                  <p:spPr bwMode="auto">
                    <a:xfrm>
                      <a:off x="806241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36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37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4" name="Group 71"/>
              <p:cNvGrpSpPr>
                <a:grpSpLocks/>
              </p:cNvGrpSpPr>
              <p:nvPr/>
            </p:nvGrpSpPr>
            <p:grpSpPr bwMode="auto">
              <a:xfrm>
                <a:off x="380746" y="3505313"/>
                <a:ext cx="989976" cy="1054554"/>
                <a:chOff x="5638100" y="1828800"/>
                <a:chExt cx="2647655" cy="2385646"/>
              </a:xfrm>
            </p:grpSpPr>
            <p:grpSp>
              <p:nvGrpSpPr>
                <p:cNvPr id="619" name="Group 52"/>
                <p:cNvGrpSpPr>
                  <a:grpSpLocks/>
                </p:cNvGrpSpPr>
                <p:nvPr/>
              </p:nvGrpSpPr>
              <p:grpSpPr bwMode="auto">
                <a:xfrm>
                  <a:off x="5638100" y="1828910"/>
                  <a:ext cx="2647655" cy="2332641"/>
                  <a:chOff x="989742" y="4114934"/>
                  <a:chExt cx="3245513" cy="2859366"/>
                </a:xfrm>
              </p:grpSpPr>
              <p:grpSp>
                <p:nvGrpSpPr>
                  <p:cNvPr id="621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342" y="4932908"/>
                    <a:ext cx="1294844" cy="1138058"/>
                    <a:chOff x="6242134" y="3114782"/>
                    <a:chExt cx="1599513" cy="1405835"/>
                  </a:xfrm>
                </p:grpSpPr>
                <p:grpSp>
                  <p:nvGrpSpPr>
                    <p:cNvPr id="62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134" y="3114782"/>
                      <a:ext cx="1599513" cy="1405835"/>
                      <a:chOff x="7080334" y="3495782"/>
                      <a:chExt cx="1599513" cy="1405835"/>
                    </a:xfrm>
                  </p:grpSpPr>
                  <p:sp>
                    <p:nvSpPr>
                      <p:cNvPr id="631" name="Donut 416"/>
                      <p:cNvSpPr/>
                      <p:nvPr/>
                    </p:nvSpPr>
                    <p:spPr bwMode="auto">
                      <a:xfrm>
                        <a:off x="7080334" y="3495782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32" name="Rectangle 417"/>
                      <p:cNvSpPr/>
                      <p:nvPr/>
                    </p:nvSpPr>
                    <p:spPr bwMode="auto">
                      <a:xfrm>
                        <a:off x="8067043" y="4242629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29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30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622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742" y="4114934"/>
                    <a:ext cx="3245513" cy="2859366"/>
                    <a:chOff x="6171761" y="3048067"/>
                    <a:chExt cx="1662336" cy="1429683"/>
                  </a:xfrm>
                </p:grpSpPr>
                <p:grpSp>
                  <p:nvGrpSpPr>
                    <p:cNvPr id="62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61" y="3048067"/>
                      <a:ext cx="1662336" cy="1429683"/>
                      <a:chOff x="7009961" y="3429067"/>
                      <a:chExt cx="1662336" cy="1429683"/>
                    </a:xfrm>
                  </p:grpSpPr>
                  <p:sp>
                    <p:nvSpPr>
                      <p:cNvPr id="626" name="Donut 411"/>
                      <p:cNvSpPr/>
                      <p:nvPr/>
                    </p:nvSpPr>
                    <p:spPr bwMode="auto">
                      <a:xfrm>
                        <a:off x="7009961" y="34290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27" name="Rectangle 626"/>
                      <p:cNvSpPr/>
                      <p:nvPr/>
                    </p:nvSpPr>
                    <p:spPr bwMode="auto">
                      <a:xfrm>
                        <a:off x="8060764" y="41901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24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25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620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605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6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7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8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9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0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1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2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3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4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5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6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7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6" name="Group 138"/>
            <p:cNvGrpSpPr>
              <a:grpSpLocks/>
            </p:cNvGrpSpPr>
            <p:nvPr/>
          </p:nvGrpSpPr>
          <p:grpSpPr bwMode="auto">
            <a:xfrm>
              <a:off x="1371601" y="1531254"/>
              <a:ext cx="5047339" cy="652888"/>
              <a:chOff x="152400" y="3505200"/>
              <a:chExt cx="8153400" cy="1054667"/>
            </a:xfrm>
          </p:grpSpPr>
          <p:grpSp>
            <p:nvGrpSpPr>
              <p:cNvPr id="493" name="Group 52"/>
              <p:cNvGrpSpPr>
                <a:grpSpLocks/>
              </p:cNvGrpSpPr>
              <p:nvPr/>
            </p:nvGrpSpPr>
            <p:grpSpPr bwMode="auto">
              <a:xfrm>
                <a:off x="1447683" y="3505415"/>
                <a:ext cx="989976" cy="1041385"/>
                <a:chOff x="990208" y="4115090"/>
                <a:chExt cx="3245527" cy="2887824"/>
              </a:xfrm>
            </p:grpSpPr>
            <p:grpSp>
              <p:nvGrpSpPr>
                <p:cNvPr id="58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07" y="4947294"/>
                  <a:ext cx="1294849" cy="1166510"/>
                  <a:chOff x="6241552" y="3061868"/>
                  <a:chExt cx="1599519" cy="1440983"/>
                </a:xfrm>
              </p:grpSpPr>
              <p:grpSp>
                <p:nvGrpSpPr>
                  <p:cNvPr id="59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552" y="3061868"/>
                    <a:ext cx="1599519" cy="1440983"/>
                    <a:chOff x="7079752" y="3442868"/>
                    <a:chExt cx="1599519" cy="1440983"/>
                  </a:xfrm>
                </p:grpSpPr>
                <p:sp>
                  <p:nvSpPr>
                    <p:cNvPr id="596" name="Donut 68"/>
                    <p:cNvSpPr/>
                    <p:nvPr/>
                  </p:nvSpPr>
                  <p:spPr bwMode="auto">
                    <a:xfrm>
                      <a:off x="707975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7" name="Rectangle 596"/>
                    <p:cNvSpPr/>
                    <p:nvPr/>
                  </p:nvSpPr>
                  <p:spPr bwMode="auto">
                    <a:xfrm>
                      <a:off x="806646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4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5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87" name="Group 46"/>
                <p:cNvGrpSpPr>
                  <a:grpSpLocks/>
                </p:cNvGrpSpPr>
                <p:nvPr/>
              </p:nvGrpSpPr>
              <p:grpSpPr bwMode="auto">
                <a:xfrm>
                  <a:off x="990208" y="4115090"/>
                  <a:ext cx="3245527" cy="2887824"/>
                  <a:chOff x="6171999" y="3048145"/>
                  <a:chExt cx="1662343" cy="1443912"/>
                </a:xfrm>
              </p:grpSpPr>
              <p:grpSp>
                <p:nvGrpSpPr>
                  <p:cNvPr id="58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99" y="3048145"/>
                    <a:ext cx="1662343" cy="1443912"/>
                    <a:chOff x="7010199" y="3429145"/>
                    <a:chExt cx="1662343" cy="1443912"/>
                  </a:xfrm>
                </p:grpSpPr>
                <p:sp>
                  <p:nvSpPr>
                    <p:cNvPr id="591" name="Donut 63"/>
                    <p:cNvSpPr/>
                    <p:nvPr/>
                  </p:nvSpPr>
                  <p:spPr bwMode="auto">
                    <a:xfrm>
                      <a:off x="7010199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2" name="Rectangle 591"/>
                    <p:cNvSpPr/>
                    <p:nvPr/>
                  </p:nvSpPr>
                  <p:spPr bwMode="auto">
                    <a:xfrm>
                      <a:off x="806100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9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0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4" name="Group 52"/>
              <p:cNvGrpSpPr>
                <a:grpSpLocks/>
              </p:cNvGrpSpPr>
              <p:nvPr/>
            </p:nvGrpSpPr>
            <p:grpSpPr bwMode="auto">
              <a:xfrm>
                <a:off x="2591541" y="3505415"/>
                <a:ext cx="989975" cy="1041385"/>
                <a:chOff x="993021" y="4115090"/>
                <a:chExt cx="3245525" cy="2887824"/>
              </a:xfrm>
            </p:grpSpPr>
            <p:grpSp>
              <p:nvGrpSpPr>
                <p:cNvPr id="57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620" y="4947294"/>
                  <a:ext cx="1294849" cy="1166510"/>
                  <a:chOff x="6238078" y="3061868"/>
                  <a:chExt cx="1599519" cy="1440983"/>
                </a:xfrm>
              </p:grpSpPr>
              <p:grpSp>
                <p:nvGrpSpPr>
                  <p:cNvPr id="58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078" y="3061868"/>
                    <a:ext cx="1599519" cy="1440983"/>
                    <a:chOff x="7076278" y="3442868"/>
                    <a:chExt cx="1599519" cy="1440983"/>
                  </a:xfrm>
                </p:grpSpPr>
                <p:sp>
                  <p:nvSpPr>
                    <p:cNvPr id="584" name="Donut 75"/>
                    <p:cNvSpPr/>
                    <p:nvPr/>
                  </p:nvSpPr>
                  <p:spPr bwMode="auto">
                    <a:xfrm>
                      <a:off x="707627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5" name="Rectangle 584"/>
                    <p:cNvSpPr/>
                    <p:nvPr/>
                  </p:nvSpPr>
                  <p:spPr bwMode="auto">
                    <a:xfrm>
                      <a:off x="8062991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2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3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75" name="Group 46"/>
                <p:cNvGrpSpPr>
                  <a:grpSpLocks/>
                </p:cNvGrpSpPr>
                <p:nvPr/>
              </p:nvGrpSpPr>
              <p:grpSpPr bwMode="auto">
                <a:xfrm>
                  <a:off x="993021" y="4115090"/>
                  <a:ext cx="3245525" cy="2887824"/>
                  <a:chOff x="6173440" y="3048145"/>
                  <a:chExt cx="1662342" cy="1443912"/>
                </a:xfrm>
              </p:grpSpPr>
              <p:grpSp>
                <p:nvGrpSpPr>
                  <p:cNvPr id="5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0" y="3048145"/>
                    <a:ext cx="1662342" cy="1443912"/>
                    <a:chOff x="7011640" y="3429145"/>
                    <a:chExt cx="1662342" cy="1443912"/>
                  </a:xfrm>
                </p:grpSpPr>
                <p:sp>
                  <p:nvSpPr>
                    <p:cNvPr id="579" name="Donut 578"/>
                    <p:cNvSpPr/>
                    <p:nvPr/>
                  </p:nvSpPr>
                  <p:spPr bwMode="auto">
                    <a:xfrm>
                      <a:off x="7011640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0" name="Rectangle 579"/>
                    <p:cNvSpPr/>
                    <p:nvPr/>
                  </p:nvSpPr>
                  <p:spPr bwMode="auto">
                    <a:xfrm>
                      <a:off x="806244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77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78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5" name="Group 52"/>
              <p:cNvGrpSpPr>
                <a:grpSpLocks/>
              </p:cNvGrpSpPr>
              <p:nvPr/>
            </p:nvGrpSpPr>
            <p:grpSpPr bwMode="auto">
              <a:xfrm>
                <a:off x="3732833" y="3505415"/>
                <a:ext cx="992543" cy="1041385"/>
                <a:chOff x="987419" y="4115090"/>
                <a:chExt cx="3253936" cy="2887824"/>
              </a:xfrm>
            </p:grpSpPr>
            <p:grpSp>
              <p:nvGrpSpPr>
                <p:cNvPr id="56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426" y="4947294"/>
                  <a:ext cx="1294850" cy="1166510"/>
                  <a:chOff x="6234610" y="3061868"/>
                  <a:chExt cx="1599520" cy="1440983"/>
                </a:xfrm>
              </p:grpSpPr>
              <p:grpSp>
                <p:nvGrpSpPr>
                  <p:cNvPr id="56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610" y="3061868"/>
                    <a:ext cx="1599520" cy="1440983"/>
                    <a:chOff x="7072810" y="3442868"/>
                    <a:chExt cx="1599520" cy="1440983"/>
                  </a:xfrm>
                </p:grpSpPr>
                <p:sp>
                  <p:nvSpPr>
                    <p:cNvPr id="572" name="Donut 571"/>
                    <p:cNvSpPr/>
                    <p:nvPr/>
                  </p:nvSpPr>
                  <p:spPr bwMode="auto">
                    <a:xfrm>
                      <a:off x="7072810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73" name="Rectangle 572"/>
                    <p:cNvSpPr/>
                    <p:nvPr/>
                  </p:nvSpPr>
                  <p:spPr bwMode="auto">
                    <a:xfrm>
                      <a:off x="8059524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70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71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63" name="Group 46"/>
                <p:cNvGrpSpPr>
                  <a:grpSpLocks/>
                </p:cNvGrpSpPr>
                <p:nvPr/>
              </p:nvGrpSpPr>
              <p:grpSpPr bwMode="auto">
                <a:xfrm>
                  <a:off x="987419" y="4115090"/>
                  <a:ext cx="3253936" cy="2887824"/>
                  <a:chOff x="6170570" y="3048145"/>
                  <a:chExt cx="1666650" cy="1443912"/>
                </a:xfrm>
              </p:grpSpPr>
              <p:grpSp>
                <p:nvGrpSpPr>
                  <p:cNvPr id="5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70" y="3048145"/>
                    <a:ext cx="1666650" cy="1443912"/>
                    <a:chOff x="7008770" y="3429145"/>
                    <a:chExt cx="1666650" cy="1443912"/>
                  </a:xfrm>
                </p:grpSpPr>
                <p:sp>
                  <p:nvSpPr>
                    <p:cNvPr id="567" name="Donut 566"/>
                    <p:cNvSpPr/>
                    <p:nvPr/>
                  </p:nvSpPr>
                  <p:spPr bwMode="auto">
                    <a:xfrm>
                      <a:off x="7008770" y="3429145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68" name="Rectangle 567"/>
                    <p:cNvSpPr/>
                    <p:nvPr/>
                  </p:nvSpPr>
                  <p:spPr bwMode="auto">
                    <a:xfrm>
                      <a:off x="806388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65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66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6" name="Group 52"/>
              <p:cNvGrpSpPr>
                <a:grpSpLocks/>
              </p:cNvGrpSpPr>
              <p:nvPr/>
            </p:nvGrpSpPr>
            <p:grpSpPr bwMode="auto">
              <a:xfrm>
                <a:off x="7161837" y="3505415"/>
                <a:ext cx="992540" cy="1041385"/>
                <a:chOff x="987444" y="4115090"/>
                <a:chExt cx="3253932" cy="2887824"/>
              </a:xfrm>
            </p:grpSpPr>
            <p:grpSp>
              <p:nvGrpSpPr>
                <p:cNvPr id="55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97" y="4947294"/>
                  <a:ext cx="1294849" cy="1166510"/>
                  <a:chOff x="6182642" y="3061868"/>
                  <a:chExt cx="1599519" cy="1440983"/>
                </a:xfrm>
              </p:grpSpPr>
              <p:grpSp>
                <p:nvGrpSpPr>
                  <p:cNvPr id="5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642" y="3061868"/>
                    <a:ext cx="1599519" cy="1440983"/>
                    <a:chOff x="7020842" y="3442868"/>
                    <a:chExt cx="1599519" cy="1440983"/>
                  </a:xfrm>
                </p:grpSpPr>
                <p:sp>
                  <p:nvSpPr>
                    <p:cNvPr id="560" name="Donut 559"/>
                    <p:cNvSpPr/>
                    <p:nvPr/>
                  </p:nvSpPr>
                  <p:spPr bwMode="auto">
                    <a:xfrm>
                      <a:off x="702084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61" name="Rectangle 560"/>
                    <p:cNvSpPr/>
                    <p:nvPr/>
                  </p:nvSpPr>
                  <p:spPr bwMode="auto">
                    <a:xfrm>
                      <a:off x="800755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58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59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51" name="Group 46"/>
                <p:cNvGrpSpPr>
                  <a:grpSpLocks/>
                </p:cNvGrpSpPr>
                <p:nvPr/>
              </p:nvGrpSpPr>
              <p:grpSpPr bwMode="auto">
                <a:xfrm>
                  <a:off x="987444" y="4115090"/>
                  <a:ext cx="3253932" cy="2887824"/>
                  <a:chOff x="6170583" y="3048145"/>
                  <a:chExt cx="1666648" cy="1443912"/>
                </a:xfrm>
              </p:grpSpPr>
              <p:grpSp>
                <p:nvGrpSpPr>
                  <p:cNvPr id="5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83" y="3048145"/>
                    <a:ext cx="1666648" cy="1443912"/>
                    <a:chOff x="7008783" y="3429145"/>
                    <a:chExt cx="1666648" cy="1443912"/>
                  </a:xfrm>
                </p:grpSpPr>
                <p:sp>
                  <p:nvSpPr>
                    <p:cNvPr id="555" name="Donut 554"/>
                    <p:cNvSpPr/>
                    <p:nvPr/>
                  </p:nvSpPr>
                  <p:spPr bwMode="auto">
                    <a:xfrm>
                      <a:off x="7008783" y="3429145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56" name="Rectangle 555"/>
                    <p:cNvSpPr/>
                    <p:nvPr/>
                  </p:nvSpPr>
                  <p:spPr bwMode="auto">
                    <a:xfrm>
                      <a:off x="8063896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53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54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7" name="Group 52"/>
              <p:cNvGrpSpPr>
                <a:grpSpLocks/>
              </p:cNvGrpSpPr>
              <p:nvPr/>
            </p:nvGrpSpPr>
            <p:grpSpPr bwMode="auto">
              <a:xfrm>
                <a:off x="4876687" y="3505415"/>
                <a:ext cx="989976" cy="1041385"/>
                <a:chOff x="990224" y="4115090"/>
                <a:chExt cx="3245527" cy="2887824"/>
              </a:xfrm>
            </p:grpSpPr>
            <p:grpSp>
              <p:nvGrpSpPr>
                <p:cNvPr id="53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234" y="4947294"/>
                  <a:ext cx="1294849" cy="1166510"/>
                  <a:chOff x="6231143" y="3061868"/>
                  <a:chExt cx="1599519" cy="1440983"/>
                </a:xfrm>
              </p:grpSpPr>
              <p:grpSp>
                <p:nvGrpSpPr>
                  <p:cNvPr id="5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143" y="3061868"/>
                    <a:ext cx="1599519" cy="1440983"/>
                    <a:chOff x="7069343" y="3442868"/>
                    <a:chExt cx="1599519" cy="1440983"/>
                  </a:xfrm>
                </p:grpSpPr>
                <p:sp>
                  <p:nvSpPr>
                    <p:cNvPr id="548" name="Donut 547"/>
                    <p:cNvSpPr/>
                    <p:nvPr/>
                  </p:nvSpPr>
                  <p:spPr bwMode="auto">
                    <a:xfrm>
                      <a:off x="7069343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9" name="Rectangle 548"/>
                    <p:cNvSpPr/>
                    <p:nvPr/>
                  </p:nvSpPr>
                  <p:spPr bwMode="auto">
                    <a:xfrm>
                      <a:off x="8056056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46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47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39" name="Group 46"/>
                <p:cNvGrpSpPr>
                  <a:grpSpLocks/>
                </p:cNvGrpSpPr>
                <p:nvPr/>
              </p:nvGrpSpPr>
              <p:grpSpPr bwMode="auto">
                <a:xfrm>
                  <a:off x="990224" y="4115090"/>
                  <a:ext cx="3245527" cy="2887824"/>
                  <a:chOff x="6172007" y="3048145"/>
                  <a:chExt cx="1662343" cy="1443912"/>
                </a:xfrm>
              </p:grpSpPr>
              <p:grpSp>
                <p:nvGrpSpPr>
                  <p:cNvPr id="5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07" y="3048145"/>
                    <a:ext cx="1662343" cy="1443912"/>
                    <a:chOff x="7010207" y="3429145"/>
                    <a:chExt cx="1662343" cy="1443912"/>
                  </a:xfrm>
                </p:grpSpPr>
                <p:sp>
                  <p:nvSpPr>
                    <p:cNvPr id="543" name="Donut 542"/>
                    <p:cNvSpPr/>
                    <p:nvPr/>
                  </p:nvSpPr>
                  <p:spPr bwMode="auto">
                    <a:xfrm>
                      <a:off x="7010207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4" name="Rectangle 543"/>
                    <p:cNvSpPr/>
                    <p:nvPr/>
                  </p:nvSpPr>
                  <p:spPr bwMode="auto">
                    <a:xfrm>
                      <a:off x="806101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41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42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8" name="Group 52"/>
              <p:cNvGrpSpPr>
                <a:grpSpLocks/>
              </p:cNvGrpSpPr>
              <p:nvPr/>
            </p:nvGrpSpPr>
            <p:grpSpPr bwMode="auto">
              <a:xfrm>
                <a:off x="6215462" y="3805519"/>
                <a:ext cx="795060" cy="420658"/>
                <a:chOff x="1632046" y="4947294"/>
                <a:chExt cx="2606511" cy="1166510"/>
              </a:xfrm>
            </p:grpSpPr>
            <p:grpSp>
              <p:nvGrpSpPr>
                <p:cNvPr id="52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046" y="4947294"/>
                  <a:ext cx="1294850" cy="1166510"/>
                  <a:chOff x="6227668" y="3061868"/>
                  <a:chExt cx="1599520" cy="1440983"/>
                </a:xfrm>
              </p:grpSpPr>
              <p:grpSp>
                <p:nvGrpSpPr>
                  <p:cNvPr id="53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668" y="3061868"/>
                    <a:ext cx="1599520" cy="1440983"/>
                    <a:chOff x="7065868" y="3442868"/>
                    <a:chExt cx="1599520" cy="1440983"/>
                  </a:xfrm>
                </p:grpSpPr>
                <p:sp>
                  <p:nvSpPr>
                    <p:cNvPr id="536" name="Donut 535"/>
                    <p:cNvSpPr/>
                    <p:nvPr/>
                  </p:nvSpPr>
                  <p:spPr bwMode="auto">
                    <a:xfrm>
                      <a:off x="706586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37" name="Rectangle 536"/>
                    <p:cNvSpPr/>
                    <p:nvPr/>
                  </p:nvSpPr>
                  <p:spPr bwMode="auto">
                    <a:xfrm>
                      <a:off x="8052582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4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5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29" name="Group 46"/>
                <p:cNvGrpSpPr>
                  <a:grpSpLocks/>
                </p:cNvGrpSpPr>
                <p:nvPr/>
              </p:nvGrpSpPr>
              <p:grpSpPr bwMode="auto">
                <a:xfrm>
                  <a:off x="3044608" y="5637244"/>
                  <a:ext cx="1193949" cy="153956"/>
                  <a:chOff x="7224255" y="3809222"/>
                  <a:chExt cx="611535" cy="76978"/>
                </a:xfrm>
              </p:grpSpPr>
              <p:sp>
                <p:nvSpPr>
                  <p:cNvPr id="530" name="Rectangle 529"/>
                  <p:cNvSpPr/>
                  <p:nvPr/>
                </p:nvSpPr>
                <p:spPr bwMode="auto">
                  <a:xfrm>
                    <a:off x="7224255" y="3809222"/>
                    <a:ext cx="611535" cy="74681"/>
                  </a:xfrm>
                  <a:prstGeom prst="rect">
                    <a:avLst/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lIns="92075" tIns="46038" rIns="92075" bIns="46038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cxnSp>
                <p:nvCxnSpPr>
                  <p:cNvPr id="53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9" name="Group 71"/>
              <p:cNvGrpSpPr>
                <a:grpSpLocks/>
              </p:cNvGrpSpPr>
              <p:nvPr/>
            </p:nvGrpSpPr>
            <p:grpSpPr bwMode="auto">
              <a:xfrm>
                <a:off x="380771" y="3505313"/>
                <a:ext cx="989976" cy="1054554"/>
                <a:chOff x="5638169" y="1828800"/>
                <a:chExt cx="2647657" cy="2385646"/>
              </a:xfrm>
            </p:grpSpPr>
            <p:grpSp>
              <p:nvGrpSpPr>
                <p:cNvPr id="514" name="Group 52"/>
                <p:cNvGrpSpPr>
                  <a:grpSpLocks/>
                </p:cNvGrpSpPr>
                <p:nvPr/>
              </p:nvGrpSpPr>
              <p:grpSpPr bwMode="auto">
                <a:xfrm>
                  <a:off x="5638169" y="1829030"/>
                  <a:ext cx="2647657" cy="2332641"/>
                  <a:chOff x="989826" y="4115082"/>
                  <a:chExt cx="3245515" cy="2859366"/>
                </a:xfrm>
              </p:grpSpPr>
              <p:grpSp>
                <p:nvGrpSpPr>
                  <p:cNvPr id="516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426" y="4933056"/>
                    <a:ext cx="1294844" cy="1138058"/>
                    <a:chOff x="6242030" y="3114599"/>
                    <a:chExt cx="1599513" cy="1405835"/>
                  </a:xfrm>
                </p:grpSpPr>
                <p:grpSp>
                  <p:nvGrpSpPr>
                    <p:cNvPr id="52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030" y="3114599"/>
                      <a:ext cx="1599513" cy="1405835"/>
                      <a:chOff x="7080230" y="3495599"/>
                      <a:chExt cx="1599513" cy="1405835"/>
                    </a:xfrm>
                  </p:grpSpPr>
                  <p:sp>
                    <p:nvSpPr>
                      <p:cNvPr id="526" name="Donut 525"/>
                      <p:cNvSpPr/>
                      <p:nvPr/>
                    </p:nvSpPr>
                    <p:spPr bwMode="auto">
                      <a:xfrm>
                        <a:off x="7080230" y="349559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27" name="Rectangle 526"/>
                      <p:cNvSpPr/>
                      <p:nvPr/>
                    </p:nvSpPr>
                    <p:spPr bwMode="auto">
                      <a:xfrm>
                        <a:off x="8066939" y="4242446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24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25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517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826" y="4115082"/>
                    <a:ext cx="3245515" cy="2859366"/>
                    <a:chOff x="6171804" y="3048141"/>
                    <a:chExt cx="1662337" cy="1429683"/>
                  </a:xfrm>
                </p:grpSpPr>
                <p:grpSp>
                  <p:nvGrpSpPr>
                    <p:cNvPr id="51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04" y="3048141"/>
                      <a:ext cx="1662337" cy="1429683"/>
                      <a:chOff x="7010004" y="3429141"/>
                      <a:chExt cx="1662337" cy="1429683"/>
                    </a:xfrm>
                  </p:grpSpPr>
                  <p:sp>
                    <p:nvSpPr>
                      <p:cNvPr id="521" name="Donut 520"/>
                      <p:cNvSpPr/>
                      <p:nvPr/>
                    </p:nvSpPr>
                    <p:spPr bwMode="auto">
                      <a:xfrm>
                        <a:off x="7010004" y="34291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22" name="Rectangle 521"/>
                      <p:cNvSpPr/>
                      <p:nvPr/>
                    </p:nvSpPr>
                    <p:spPr bwMode="auto">
                      <a:xfrm>
                        <a:off x="8060808" y="41902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19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20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515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00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1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2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3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4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5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6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7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8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9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0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1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2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3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7" name="Group 138"/>
            <p:cNvGrpSpPr>
              <a:grpSpLocks/>
            </p:cNvGrpSpPr>
            <p:nvPr/>
          </p:nvGrpSpPr>
          <p:grpSpPr bwMode="auto">
            <a:xfrm>
              <a:off x="1524001" y="1683653"/>
              <a:ext cx="5047343" cy="652888"/>
              <a:chOff x="152400" y="3505200"/>
              <a:chExt cx="8153400" cy="1054667"/>
            </a:xfrm>
          </p:grpSpPr>
          <p:grpSp>
            <p:nvGrpSpPr>
              <p:cNvPr id="386" name="Group 52"/>
              <p:cNvGrpSpPr>
                <a:grpSpLocks/>
              </p:cNvGrpSpPr>
              <p:nvPr/>
            </p:nvGrpSpPr>
            <p:grpSpPr bwMode="auto">
              <a:xfrm>
                <a:off x="1447710" y="3505471"/>
                <a:ext cx="989976" cy="1041385"/>
                <a:chOff x="990298" y="4115244"/>
                <a:chExt cx="3245527" cy="2887824"/>
              </a:xfrm>
            </p:grpSpPr>
            <p:grpSp>
              <p:nvGrpSpPr>
                <p:cNvPr id="48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97" y="4947446"/>
                  <a:ext cx="1294849" cy="1166510"/>
                  <a:chOff x="6241441" y="3061680"/>
                  <a:chExt cx="1599519" cy="1440983"/>
                </a:xfrm>
              </p:grpSpPr>
              <p:grpSp>
                <p:nvGrpSpPr>
                  <p:cNvPr id="48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441" y="3061680"/>
                    <a:ext cx="1599519" cy="1440983"/>
                    <a:chOff x="7079641" y="3442680"/>
                    <a:chExt cx="1599519" cy="1440983"/>
                  </a:xfrm>
                </p:grpSpPr>
                <p:sp>
                  <p:nvSpPr>
                    <p:cNvPr id="491" name="Donut 68"/>
                    <p:cNvSpPr/>
                    <p:nvPr/>
                  </p:nvSpPr>
                  <p:spPr bwMode="auto">
                    <a:xfrm>
                      <a:off x="707964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92" name="Rectangle 491"/>
                    <p:cNvSpPr/>
                    <p:nvPr/>
                  </p:nvSpPr>
                  <p:spPr bwMode="auto">
                    <a:xfrm>
                      <a:off x="806635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9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0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82" name="Group 46"/>
                <p:cNvGrpSpPr>
                  <a:grpSpLocks/>
                </p:cNvGrpSpPr>
                <p:nvPr/>
              </p:nvGrpSpPr>
              <p:grpSpPr bwMode="auto">
                <a:xfrm>
                  <a:off x="990298" y="4115244"/>
                  <a:ext cx="3245527" cy="2887824"/>
                  <a:chOff x="6172045" y="3048222"/>
                  <a:chExt cx="1662343" cy="1443912"/>
                </a:xfrm>
              </p:grpSpPr>
              <p:grpSp>
                <p:nvGrpSpPr>
                  <p:cNvPr id="48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45" y="3048222"/>
                    <a:ext cx="1662343" cy="1443912"/>
                    <a:chOff x="7010245" y="3429222"/>
                    <a:chExt cx="1662343" cy="1443912"/>
                  </a:xfrm>
                </p:grpSpPr>
                <p:sp>
                  <p:nvSpPr>
                    <p:cNvPr id="486" name="Donut 63"/>
                    <p:cNvSpPr/>
                    <p:nvPr/>
                  </p:nvSpPr>
                  <p:spPr bwMode="auto">
                    <a:xfrm>
                      <a:off x="7010245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7" name="Rectangle 486"/>
                    <p:cNvSpPr/>
                    <p:nvPr/>
                  </p:nvSpPr>
                  <p:spPr bwMode="auto">
                    <a:xfrm>
                      <a:off x="806105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4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5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7" name="Group 52"/>
              <p:cNvGrpSpPr>
                <a:grpSpLocks/>
              </p:cNvGrpSpPr>
              <p:nvPr/>
            </p:nvGrpSpPr>
            <p:grpSpPr bwMode="auto">
              <a:xfrm>
                <a:off x="2591568" y="3505471"/>
                <a:ext cx="989975" cy="1041385"/>
                <a:chOff x="993111" y="4115244"/>
                <a:chExt cx="3245525" cy="2887824"/>
              </a:xfrm>
            </p:grpSpPr>
            <p:grpSp>
              <p:nvGrpSpPr>
                <p:cNvPr id="46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714" y="4947446"/>
                  <a:ext cx="1303259" cy="1166510"/>
                  <a:chOff x="6227577" y="3061680"/>
                  <a:chExt cx="1609909" cy="1440983"/>
                </a:xfrm>
              </p:grpSpPr>
              <p:grpSp>
                <p:nvGrpSpPr>
                  <p:cNvPr id="4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77" y="3061680"/>
                    <a:ext cx="1609909" cy="1440983"/>
                    <a:chOff x="7065777" y="3442680"/>
                    <a:chExt cx="1609909" cy="1440983"/>
                  </a:xfrm>
                </p:grpSpPr>
                <p:sp>
                  <p:nvSpPr>
                    <p:cNvPr id="479" name="Donut 75"/>
                    <p:cNvSpPr/>
                    <p:nvPr/>
                  </p:nvSpPr>
                  <p:spPr bwMode="auto">
                    <a:xfrm>
                      <a:off x="7065777" y="3442680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0" name="Rectangle 479"/>
                    <p:cNvSpPr/>
                    <p:nvPr/>
                  </p:nvSpPr>
                  <p:spPr bwMode="auto">
                    <a:xfrm>
                      <a:off x="8062880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7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8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70" name="Group 46"/>
                <p:cNvGrpSpPr>
                  <a:grpSpLocks/>
                </p:cNvGrpSpPr>
                <p:nvPr/>
              </p:nvGrpSpPr>
              <p:grpSpPr bwMode="auto">
                <a:xfrm>
                  <a:off x="993111" y="4115244"/>
                  <a:ext cx="3245525" cy="2887824"/>
                  <a:chOff x="6173486" y="3048222"/>
                  <a:chExt cx="1662342" cy="1443912"/>
                </a:xfrm>
              </p:grpSpPr>
              <p:grpSp>
                <p:nvGrpSpPr>
                  <p:cNvPr id="47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86" y="3048222"/>
                    <a:ext cx="1662342" cy="1443912"/>
                    <a:chOff x="7011686" y="3429222"/>
                    <a:chExt cx="1662342" cy="1443912"/>
                  </a:xfrm>
                </p:grpSpPr>
                <p:sp>
                  <p:nvSpPr>
                    <p:cNvPr id="474" name="Donut 473"/>
                    <p:cNvSpPr/>
                    <p:nvPr/>
                  </p:nvSpPr>
                  <p:spPr bwMode="auto">
                    <a:xfrm>
                      <a:off x="7011686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75" name="Rectangle 474"/>
                    <p:cNvSpPr/>
                    <p:nvPr/>
                  </p:nvSpPr>
                  <p:spPr bwMode="auto">
                    <a:xfrm>
                      <a:off x="806249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2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3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8" name="Group 52"/>
              <p:cNvGrpSpPr>
                <a:grpSpLocks/>
              </p:cNvGrpSpPr>
              <p:nvPr/>
            </p:nvGrpSpPr>
            <p:grpSpPr bwMode="auto">
              <a:xfrm>
                <a:off x="3732858" y="3505471"/>
                <a:ext cx="992541" cy="1041385"/>
                <a:chOff x="987508" y="4115244"/>
                <a:chExt cx="3253936" cy="2887824"/>
              </a:xfrm>
            </p:grpSpPr>
            <p:grpSp>
              <p:nvGrpSpPr>
                <p:cNvPr id="45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517" y="4947446"/>
                  <a:ext cx="1294849" cy="1166510"/>
                  <a:chOff x="6234499" y="3061680"/>
                  <a:chExt cx="1599519" cy="1440983"/>
                </a:xfrm>
              </p:grpSpPr>
              <p:grpSp>
                <p:nvGrpSpPr>
                  <p:cNvPr id="4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499" y="3061680"/>
                    <a:ext cx="1599519" cy="1440983"/>
                    <a:chOff x="7072699" y="3442680"/>
                    <a:chExt cx="1599519" cy="1440983"/>
                  </a:xfrm>
                </p:grpSpPr>
                <p:sp>
                  <p:nvSpPr>
                    <p:cNvPr id="467" name="Donut 466"/>
                    <p:cNvSpPr/>
                    <p:nvPr/>
                  </p:nvSpPr>
                  <p:spPr bwMode="auto">
                    <a:xfrm>
                      <a:off x="7072699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68" name="Rectangle 467"/>
                    <p:cNvSpPr/>
                    <p:nvPr/>
                  </p:nvSpPr>
                  <p:spPr bwMode="auto">
                    <a:xfrm>
                      <a:off x="8059412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65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6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58" name="Group 46"/>
                <p:cNvGrpSpPr>
                  <a:grpSpLocks/>
                </p:cNvGrpSpPr>
                <p:nvPr/>
              </p:nvGrpSpPr>
              <p:grpSpPr bwMode="auto">
                <a:xfrm>
                  <a:off x="987508" y="4115244"/>
                  <a:ext cx="3253936" cy="2887824"/>
                  <a:chOff x="6170616" y="3048222"/>
                  <a:chExt cx="1666650" cy="1443912"/>
                </a:xfrm>
              </p:grpSpPr>
              <p:grpSp>
                <p:nvGrpSpPr>
                  <p:cNvPr id="45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16" y="3048222"/>
                    <a:ext cx="1666650" cy="1443912"/>
                    <a:chOff x="7008816" y="3429222"/>
                    <a:chExt cx="1666650" cy="1443912"/>
                  </a:xfrm>
                </p:grpSpPr>
                <p:sp>
                  <p:nvSpPr>
                    <p:cNvPr id="462" name="Donut 461"/>
                    <p:cNvSpPr/>
                    <p:nvPr/>
                  </p:nvSpPr>
                  <p:spPr bwMode="auto">
                    <a:xfrm>
                      <a:off x="7008816" y="342922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63" name="Rectangle 462"/>
                    <p:cNvSpPr/>
                    <p:nvPr/>
                  </p:nvSpPr>
                  <p:spPr bwMode="auto">
                    <a:xfrm>
                      <a:off x="806393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60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1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9" name="Group 52"/>
              <p:cNvGrpSpPr>
                <a:grpSpLocks/>
              </p:cNvGrpSpPr>
              <p:nvPr/>
            </p:nvGrpSpPr>
            <p:grpSpPr bwMode="auto">
              <a:xfrm>
                <a:off x="7161866" y="3505471"/>
                <a:ext cx="992540" cy="1041385"/>
                <a:chOff x="987533" y="4115244"/>
                <a:chExt cx="3253932" cy="2887824"/>
              </a:xfrm>
            </p:grpSpPr>
            <p:grpSp>
              <p:nvGrpSpPr>
                <p:cNvPr id="44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587" y="4947446"/>
                  <a:ext cx="1294849" cy="1166510"/>
                  <a:chOff x="6182531" y="3061680"/>
                  <a:chExt cx="1599519" cy="1440983"/>
                </a:xfrm>
              </p:grpSpPr>
              <p:grpSp>
                <p:nvGrpSpPr>
                  <p:cNvPr id="4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531" y="3061680"/>
                    <a:ext cx="1599519" cy="1440983"/>
                    <a:chOff x="7020731" y="3442680"/>
                    <a:chExt cx="1599519" cy="1440983"/>
                  </a:xfrm>
                </p:grpSpPr>
                <p:sp>
                  <p:nvSpPr>
                    <p:cNvPr id="455" name="Donut 454"/>
                    <p:cNvSpPr/>
                    <p:nvPr/>
                  </p:nvSpPr>
                  <p:spPr bwMode="auto">
                    <a:xfrm>
                      <a:off x="70207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56" name="Rectangle 455"/>
                    <p:cNvSpPr/>
                    <p:nvPr/>
                  </p:nvSpPr>
                  <p:spPr bwMode="auto">
                    <a:xfrm>
                      <a:off x="800744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53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54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46" name="Group 46"/>
                <p:cNvGrpSpPr>
                  <a:grpSpLocks/>
                </p:cNvGrpSpPr>
                <p:nvPr/>
              </p:nvGrpSpPr>
              <p:grpSpPr bwMode="auto">
                <a:xfrm>
                  <a:off x="987533" y="4115244"/>
                  <a:ext cx="3253932" cy="2887824"/>
                  <a:chOff x="6170629" y="3048222"/>
                  <a:chExt cx="1666648" cy="1443912"/>
                </a:xfrm>
              </p:grpSpPr>
              <p:grpSp>
                <p:nvGrpSpPr>
                  <p:cNvPr id="44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29" y="3048222"/>
                    <a:ext cx="1666648" cy="1443912"/>
                    <a:chOff x="7008829" y="3429222"/>
                    <a:chExt cx="1666648" cy="1443912"/>
                  </a:xfrm>
                </p:grpSpPr>
                <p:sp>
                  <p:nvSpPr>
                    <p:cNvPr id="450" name="Donut 449"/>
                    <p:cNvSpPr/>
                    <p:nvPr/>
                  </p:nvSpPr>
                  <p:spPr bwMode="auto">
                    <a:xfrm>
                      <a:off x="7008829" y="342922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51" name="Rectangle 450"/>
                    <p:cNvSpPr/>
                    <p:nvPr/>
                  </p:nvSpPr>
                  <p:spPr bwMode="auto">
                    <a:xfrm>
                      <a:off x="8063942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48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9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0" name="Group 52"/>
              <p:cNvGrpSpPr>
                <a:grpSpLocks/>
              </p:cNvGrpSpPr>
              <p:nvPr/>
            </p:nvGrpSpPr>
            <p:grpSpPr bwMode="auto">
              <a:xfrm>
                <a:off x="4876715" y="3505471"/>
                <a:ext cx="989975" cy="1041385"/>
                <a:chOff x="990315" y="4115244"/>
                <a:chExt cx="3245525" cy="2887824"/>
              </a:xfrm>
            </p:grpSpPr>
            <p:grpSp>
              <p:nvGrpSpPr>
                <p:cNvPr id="43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323" y="4947446"/>
                  <a:ext cx="1294850" cy="1166510"/>
                  <a:chOff x="6231031" y="3061680"/>
                  <a:chExt cx="1599520" cy="1440983"/>
                </a:xfrm>
              </p:grpSpPr>
              <p:grpSp>
                <p:nvGrpSpPr>
                  <p:cNvPr id="4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031" y="3061680"/>
                    <a:ext cx="1599520" cy="1440983"/>
                    <a:chOff x="7069231" y="3442680"/>
                    <a:chExt cx="1599520" cy="1440983"/>
                  </a:xfrm>
                </p:grpSpPr>
                <p:sp>
                  <p:nvSpPr>
                    <p:cNvPr id="443" name="Donut 442"/>
                    <p:cNvSpPr/>
                    <p:nvPr/>
                  </p:nvSpPr>
                  <p:spPr bwMode="auto">
                    <a:xfrm>
                      <a:off x="70692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44" name="Rectangle 443"/>
                    <p:cNvSpPr/>
                    <p:nvPr/>
                  </p:nvSpPr>
                  <p:spPr bwMode="auto">
                    <a:xfrm>
                      <a:off x="8055945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41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2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34" name="Group 46"/>
                <p:cNvGrpSpPr>
                  <a:grpSpLocks/>
                </p:cNvGrpSpPr>
                <p:nvPr/>
              </p:nvGrpSpPr>
              <p:grpSpPr bwMode="auto">
                <a:xfrm>
                  <a:off x="990315" y="4115244"/>
                  <a:ext cx="3245525" cy="2887824"/>
                  <a:chOff x="6172054" y="3048222"/>
                  <a:chExt cx="1662342" cy="1443912"/>
                </a:xfrm>
              </p:grpSpPr>
              <p:grpSp>
                <p:nvGrpSpPr>
                  <p:cNvPr id="43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54" y="3048222"/>
                    <a:ext cx="1662342" cy="1443912"/>
                    <a:chOff x="7010254" y="3429222"/>
                    <a:chExt cx="1662342" cy="1443912"/>
                  </a:xfrm>
                </p:grpSpPr>
                <p:sp>
                  <p:nvSpPr>
                    <p:cNvPr id="438" name="Donut 437"/>
                    <p:cNvSpPr/>
                    <p:nvPr/>
                  </p:nvSpPr>
                  <p:spPr bwMode="auto">
                    <a:xfrm>
                      <a:off x="701025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9" name="Rectangle 438"/>
                    <p:cNvSpPr/>
                    <p:nvPr/>
                  </p:nvSpPr>
                  <p:spPr bwMode="auto">
                    <a:xfrm>
                      <a:off x="806106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36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7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1" name="Group 52"/>
              <p:cNvGrpSpPr>
                <a:grpSpLocks/>
              </p:cNvGrpSpPr>
              <p:nvPr/>
            </p:nvGrpSpPr>
            <p:grpSpPr bwMode="auto">
              <a:xfrm>
                <a:off x="6020573" y="3505471"/>
                <a:ext cx="989977" cy="1041385"/>
                <a:chOff x="993127" y="4115244"/>
                <a:chExt cx="3245525" cy="2887824"/>
              </a:xfrm>
            </p:grpSpPr>
            <p:grpSp>
              <p:nvGrpSpPr>
                <p:cNvPr id="42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136" y="4947446"/>
                  <a:ext cx="1294850" cy="1166510"/>
                  <a:chOff x="6227557" y="3061680"/>
                  <a:chExt cx="1599520" cy="1440983"/>
                </a:xfrm>
              </p:grpSpPr>
              <p:grpSp>
                <p:nvGrpSpPr>
                  <p:cNvPr id="42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57" y="3061680"/>
                    <a:ext cx="1599520" cy="1440983"/>
                    <a:chOff x="7065757" y="3442680"/>
                    <a:chExt cx="1599520" cy="1440983"/>
                  </a:xfrm>
                </p:grpSpPr>
                <p:sp>
                  <p:nvSpPr>
                    <p:cNvPr id="431" name="Donut 430"/>
                    <p:cNvSpPr/>
                    <p:nvPr/>
                  </p:nvSpPr>
                  <p:spPr bwMode="auto">
                    <a:xfrm>
                      <a:off x="7065757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2" name="Rectangle 431"/>
                    <p:cNvSpPr/>
                    <p:nvPr/>
                  </p:nvSpPr>
                  <p:spPr bwMode="auto">
                    <a:xfrm>
                      <a:off x="8052471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9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0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22" name="Group 46"/>
                <p:cNvGrpSpPr>
                  <a:grpSpLocks/>
                </p:cNvGrpSpPr>
                <p:nvPr/>
              </p:nvGrpSpPr>
              <p:grpSpPr bwMode="auto">
                <a:xfrm>
                  <a:off x="993127" y="4115244"/>
                  <a:ext cx="3245525" cy="2887824"/>
                  <a:chOff x="6173494" y="3048222"/>
                  <a:chExt cx="1662342" cy="1443912"/>
                </a:xfrm>
              </p:grpSpPr>
              <p:grpSp>
                <p:nvGrpSpPr>
                  <p:cNvPr id="42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94" y="3048222"/>
                    <a:ext cx="1662342" cy="1443912"/>
                    <a:chOff x="7011694" y="3429222"/>
                    <a:chExt cx="1662342" cy="1443912"/>
                  </a:xfrm>
                </p:grpSpPr>
                <p:sp>
                  <p:nvSpPr>
                    <p:cNvPr id="426" name="Donut 425"/>
                    <p:cNvSpPr/>
                    <p:nvPr/>
                  </p:nvSpPr>
                  <p:spPr bwMode="auto">
                    <a:xfrm>
                      <a:off x="701169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7" name="Rectangle 426"/>
                    <p:cNvSpPr/>
                    <p:nvPr/>
                  </p:nvSpPr>
                  <p:spPr bwMode="auto">
                    <a:xfrm>
                      <a:off x="806250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4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5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2" name="Group 71"/>
              <p:cNvGrpSpPr>
                <a:grpSpLocks/>
              </p:cNvGrpSpPr>
              <p:nvPr/>
            </p:nvGrpSpPr>
            <p:grpSpPr bwMode="auto">
              <a:xfrm>
                <a:off x="380795" y="3505313"/>
                <a:ext cx="989975" cy="1054554"/>
                <a:chOff x="5638246" y="1828800"/>
                <a:chExt cx="2647658" cy="2385646"/>
              </a:xfrm>
            </p:grpSpPr>
            <p:grpSp>
              <p:nvGrpSpPr>
                <p:cNvPr id="407" name="Group 52"/>
                <p:cNvGrpSpPr>
                  <a:grpSpLocks/>
                </p:cNvGrpSpPr>
                <p:nvPr/>
              </p:nvGrpSpPr>
              <p:grpSpPr bwMode="auto">
                <a:xfrm>
                  <a:off x="5638246" y="1829154"/>
                  <a:ext cx="2647658" cy="2332641"/>
                  <a:chOff x="989920" y="4115234"/>
                  <a:chExt cx="3245516" cy="2859366"/>
                </a:xfrm>
              </p:grpSpPr>
              <p:grpSp>
                <p:nvGrpSpPr>
                  <p:cNvPr id="409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515" y="4933208"/>
                    <a:ext cx="1294845" cy="1138058"/>
                    <a:chOff x="6241918" y="3114411"/>
                    <a:chExt cx="1599514" cy="1405835"/>
                  </a:xfrm>
                </p:grpSpPr>
                <p:grpSp>
                  <p:nvGrpSpPr>
                    <p:cNvPr id="41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918" y="3114411"/>
                      <a:ext cx="1599514" cy="1405835"/>
                      <a:chOff x="7080118" y="3495411"/>
                      <a:chExt cx="1599514" cy="1405835"/>
                    </a:xfrm>
                  </p:grpSpPr>
                  <p:sp>
                    <p:nvSpPr>
                      <p:cNvPr id="419" name="Donut 418"/>
                      <p:cNvSpPr/>
                      <p:nvPr/>
                    </p:nvSpPr>
                    <p:spPr bwMode="auto">
                      <a:xfrm>
                        <a:off x="7080118" y="3495411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0" name="Rectangle 419"/>
                      <p:cNvSpPr/>
                      <p:nvPr/>
                    </p:nvSpPr>
                    <p:spPr bwMode="auto">
                      <a:xfrm>
                        <a:off x="8066828" y="4242258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17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8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920" y="4115234"/>
                    <a:ext cx="3245516" cy="2859366"/>
                    <a:chOff x="6171850" y="3048217"/>
                    <a:chExt cx="1662337" cy="1429683"/>
                  </a:xfrm>
                </p:grpSpPr>
                <p:grpSp>
                  <p:nvGrpSpPr>
                    <p:cNvPr id="41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50" y="3048217"/>
                      <a:ext cx="1662337" cy="1429683"/>
                      <a:chOff x="7010050" y="3429217"/>
                      <a:chExt cx="1662337" cy="1429683"/>
                    </a:xfrm>
                  </p:grpSpPr>
                  <p:sp>
                    <p:nvSpPr>
                      <p:cNvPr id="414" name="Donut 413"/>
                      <p:cNvSpPr/>
                      <p:nvPr/>
                    </p:nvSpPr>
                    <p:spPr bwMode="auto">
                      <a:xfrm>
                        <a:off x="7010050" y="34292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5" name="Rectangle 414"/>
                      <p:cNvSpPr/>
                      <p:nvPr/>
                    </p:nvSpPr>
                    <p:spPr bwMode="auto">
                      <a:xfrm>
                        <a:off x="8060854" y="41902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12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3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408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393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4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5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6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7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8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9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1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2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3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4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5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6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8" name="Group 138"/>
            <p:cNvGrpSpPr>
              <a:grpSpLocks/>
            </p:cNvGrpSpPr>
            <p:nvPr/>
          </p:nvGrpSpPr>
          <p:grpSpPr bwMode="auto">
            <a:xfrm>
              <a:off x="1676401" y="1836054"/>
              <a:ext cx="5047341" cy="652888"/>
              <a:chOff x="152400" y="3505200"/>
              <a:chExt cx="8153400" cy="1054667"/>
            </a:xfrm>
          </p:grpSpPr>
          <p:grpSp>
            <p:nvGrpSpPr>
              <p:cNvPr id="279" name="Group 52"/>
              <p:cNvGrpSpPr>
                <a:grpSpLocks/>
              </p:cNvGrpSpPr>
              <p:nvPr/>
            </p:nvGrpSpPr>
            <p:grpSpPr bwMode="auto">
              <a:xfrm>
                <a:off x="1447736" y="3505524"/>
                <a:ext cx="989975" cy="1041385"/>
                <a:chOff x="990384" y="4115392"/>
                <a:chExt cx="3245525" cy="2887824"/>
              </a:xfrm>
            </p:grpSpPr>
            <p:grpSp>
              <p:nvGrpSpPr>
                <p:cNvPr id="37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982" y="4947594"/>
                  <a:ext cx="1294849" cy="1166510"/>
                  <a:chOff x="6241336" y="3061497"/>
                  <a:chExt cx="1599519" cy="1440983"/>
                </a:xfrm>
              </p:grpSpPr>
              <p:grpSp>
                <p:nvGrpSpPr>
                  <p:cNvPr id="38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336" y="3061497"/>
                    <a:ext cx="1599519" cy="1440983"/>
                    <a:chOff x="7079536" y="3442497"/>
                    <a:chExt cx="1599519" cy="1440983"/>
                  </a:xfrm>
                </p:grpSpPr>
                <p:sp>
                  <p:nvSpPr>
                    <p:cNvPr id="384" name="Donut 68"/>
                    <p:cNvSpPr/>
                    <p:nvPr/>
                  </p:nvSpPr>
                  <p:spPr bwMode="auto">
                    <a:xfrm>
                      <a:off x="707953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5" name="Rectangle 384"/>
                    <p:cNvSpPr/>
                    <p:nvPr/>
                  </p:nvSpPr>
                  <p:spPr bwMode="auto">
                    <a:xfrm>
                      <a:off x="806624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82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3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75" name="Group 46"/>
                <p:cNvGrpSpPr>
                  <a:grpSpLocks/>
                </p:cNvGrpSpPr>
                <p:nvPr/>
              </p:nvGrpSpPr>
              <p:grpSpPr bwMode="auto">
                <a:xfrm>
                  <a:off x="990384" y="4115392"/>
                  <a:ext cx="3245525" cy="2887824"/>
                  <a:chOff x="6172089" y="3048296"/>
                  <a:chExt cx="1662342" cy="1443912"/>
                </a:xfrm>
              </p:grpSpPr>
              <p:grpSp>
                <p:nvGrpSpPr>
                  <p:cNvPr id="3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89" y="3048296"/>
                    <a:ext cx="1662342" cy="1443912"/>
                    <a:chOff x="7010289" y="3429296"/>
                    <a:chExt cx="1662342" cy="1443912"/>
                  </a:xfrm>
                </p:grpSpPr>
                <p:sp>
                  <p:nvSpPr>
                    <p:cNvPr id="379" name="Donut 63"/>
                    <p:cNvSpPr/>
                    <p:nvPr/>
                  </p:nvSpPr>
                  <p:spPr bwMode="auto">
                    <a:xfrm>
                      <a:off x="701028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0" name="Rectangle 379"/>
                    <p:cNvSpPr/>
                    <p:nvPr/>
                  </p:nvSpPr>
                  <p:spPr bwMode="auto">
                    <a:xfrm>
                      <a:off x="8061096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7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8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0" name="Group 52"/>
              <p:cNvGrpSpPr>
                <a:grpSpLocks/>
              </p:cNvGrpSpPr>
              <p:nvPr/>
            </p:nvGrpSpPr>
            <p:grpSpPr bwMode="auto">
              <a:xfrm>
                <a:off x="2591594" y="3505524"/>
                <a:ext cx="989975" cy="1041385"/>
                <a:chOff x="993195" y="4115392"/>
                <a:chExt cx="3245527" cy="2887824"/>
              </a:xfrm>
            </p:grpSpPr>
            <p:grpSp>
              <p:nvGrpSpPr>
                <p:cNvPr id="36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09" y="4947594"/>
                  <a:ext cx="1294849" cy="1166510"/>
                  <a:chOff x="6227472" y="3061497"/>
                  <a:chExt cx="1599520" cy="1440983"/>
                </a:xfrm>
              </p:grpSpPr>
              <p:grpSp>
                <p:nvGrpSpPr>
                  <p:cNvPr id="36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72" y="3061497"/>
                    <a:ext cx="1599520" cy="1440983"/>
                    <a:chOff x="7065672" y="3442497"/>
                    <a:chExt cx="1599520" cy="1440983"/>
                  </a:xfrm>
                </p:grpSpPr>
                <p:sp>
                  <p:nvSpPr>
                    <p:cNvPr id="372" name="Donut 75"/>
                    <p:cNvSpPr/>
                    <p:nvPr/>
                  </p:nvSpPr>
                  <p:spPr bwMode="auto">
                    <a:xfrm>
                      <a:off x="7065672" y="3442497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3" name="Rectangle 372"/>
                    <p:cNvSpPr/>
                    <p:nvPr/>
                  </p:nvSpPr>
                  <p:spPr bwMode="auto">
                    <a:xfrm>
                      <a:off x="8052392" y="4171773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0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1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63" name="Group 46"/>
                <p:cNvGrpSpPr>
                  <a:grpSpLocks/>
                </p:cNvGrpSpPr>
                <p:nvPr/>
              </p:nvGrpSpPr>
              <p:grpSpPr bwMode="auto">
                <a:xfrm>
                  <a:off x="993195" y="4115392"/>
                  <a:ext cx="3245527" cy="2887824"/>
                  <a:chOff x="6173529" y="3048296"/>
                  <a:chExt cx="1662343" cy="1443912"/>
                </a:xfrm>
              </p:grpSpPr>
              <p:grpSp>
                <p:nvGrpSpPr>
                  <p:cNvPr id="3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29" y="3048296"/>
                    <a:ext cx="1662343" cy="1443912"/>
                    <a:chOff x="7011729" y="3429296"/>
                    <a:chExt cx="1662343" cy="1443912"/>
                  </a:xfrm>
                </p:grpSpPr>
                <p:sp>
                  <p:nvSpPr>
                    <p:cNvPr id="367" name="Donut 366"/>
                    <p:cNvSpPr/>
                    <p:nvPr/>
                  </p:nvSpPr>
                  <p:spPr bwMode="auto">
                    <a:xfrm>
                      <a:off x="701172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8" name="Rectangle 367"/>
                    <p:cNvSpPr/>
                    <p:nvPr/>
                  </p:nvSpPr>
                  <p:spPr bwMode="auto">
                    <a:xfrm>
                      <a:off x="8062537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65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66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1" name="Group 52"/>
              <p:cNvGrpSpPr>
                <a:grpSpLocks/>
              </p:cNvGrpSpPr>
              <p:nvPr/>
            </p:nvGrpSpPr>
            <p:grpSpPr bwMode="auto">
              <a:xfrm>
                <a:off x="3732885" y="3505524"/>
                <a:ext cx="992543" cy="1041385"/>
                <a:chOff x="987592" y="4115392"/>
                <a:chExt cx="3253936" cy="2887824"/>
              </a:xfrm>
            </p:grpSpPr>
            <p:grpSp>
              <p:nvGrpSpPr>
                <p:cNvPr id="35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01" y="4947594"/>
                  <a:ext cx="1294850" cy="1166510"/>
                  <a:chOff x="6234394" y="3061497"/>
                  <a:chExt cx="1599520" cy="1440983"/>
                </a:xfrm>
              </p:grpSpPr>
              <p:grpSp>
                <p:nvGrpSpPr>
                  <p:cNvPr id="3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394" y="3061497"/>
                    <a:ext cx="1599520" cy="1440983"/>
                    <a:chOff x="7072594" y="3442497"/>
                    <a:chExt cx="1599520" cy="1440983"/>
                  </a:xfrm>
                </p:grpSpPr>
                <p:sp>
                  <p:nvSpPr>
                    <p:cNvPr id="360" name="Donut 359"/>
                    <p:cNvSpPr/>
                    <p:nvPr/>
                  </p:nvSpPr>
                  <p:spPr bwMode="auto">
                    <a:xfrm>
                      <a:off x="7072594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1" name="Rectangle 360"/>
                    <p:cNvSpPr/>
                    <p:nvPr/>
                  </p:nvSpPr>
                  <p:spPr bwMode="auto">
                    <a:xfrm>
                      <a:off x="8059308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58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59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51" name="Group 46"/>
                <p:cNvGrpSpPr>
                  <a:grpSpLocks/>
                </p:cNvGrpSpPr>
                <p:nvPr/>
              </p:nvGrpSpPr>
              <p:grpSpPr bwMode="auto">
                <a:xfrm>
                  <a:off x="987592" y="4115392"/>
                  <a:ext cx="3253936" cy="2887824"/>
                  <a:chOff x="6170659" y="3048296"/>
                  <a:chExt cx="1666650" cy="1443912"/>
                </a:xfrm>
              </p:grpSpPr>
              <p:grpSp>
                <p:nvGrpSpPr>
                  <p:cNvPr id="3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59" y="3048296"/>
                    <a:ext cx="1666650" cy="1443912"/>
                    <a:chOff x="7008859" y="3429296"/>
                    <a:chExt cx="1666650" cy="1443912"/>
                  </a:xfrm>
                </p:grpSpPr>
                <p:sp>
                  <p:nvSpPr>
                    <p:cNvPr id="355" name="Donut 354"/>
                    <p:cNvSpPr/>
                    <p:nvPr/>
                  </p:nvSpPr>
                  <p:spPr bwMode="auto">
                    <a:xfrm>
                      <a:off x="7008859" y="342929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56" name="Rectangle 355"/>
                    <p:cNvSpPr/>
                    <p:nvPr/>
                  </p:nvSpPr>
                  <p:spPr bwMode="auto">
                    <a:xfrm>
                      <a:off x="806397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53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54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2" name="Group 52"/>
              <p:cNvGrpSpPr>
                <a:grpSpLocks/>
              </p:cNvGrpSpPr>
              <p:nvPr/>
            </p:nvGrpSpPr>
            <p:grpSpPr bwMode="auto">
              <a:xfrm>
                <a:off x="7161892" y="3505524"/>
                <a:ext cx="992539" cy="1041385"/>
                <a:chOff x="987619" y="4115392"/>
                <a:chExt cx="3253930" cy="2887824"/>
              </a:xfrm>
            </p:grpSpPr>
            <p:grpSp>
              <p:nvGrpSpPr>
                <p:cNvPr id="33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672" y="4947594"/>
                  <a:ext cx="1294849" cy="1166510"/>
                  <a:chOff x="6182426" y="3061497"/>
                  <a:chExt cx="1599519" cy="1440983"/>
                </a:xfrm>
              </p:grpSpPr>
              <p:grpSp>
                <p:nvGrpSpPr>
                  <p:cNvPr id="3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426" y="3061497"/>
                    <a:ext cx="1599519" cy="1440983"/>
                    <a:chOff x="7020626" y="3442497"/>
                    <a:chExt cx="1599519" cy="1440983"/>
                  </a:xfrm>
                </p:grpSpPr>
                <p:sp>
                  <p:nvSpPr>
                    <p:cNvPr id="348" name="Donut 347"/>
                    <p:cNvSpPr/>
                    <p:nvPr/>
                  </p:nvSpPr>
                  <p:spPr bwMode="auto">
                    <a:xfrm>
                      <a:off x="702062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49" name="Rectangle 348"/>
                    <p:cNvSpPr/>
                    <p:nvPr/>
                  </p:nvSpPr>
                  <p:spPr bwMode="auto">
                    <a:xfrm>
                      <a:off x="800733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46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47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39" name="Group 46"/>
                <p:cNvGrpSpPr>
                  <a:grpSpLocks/>
                </p:cNvGrpSpPr>
                <p:nvPr/>
              </p:nvGrpSpPr>
              <p:grpSpPr bwMode="auto">
                <a:xfrm>
                  <a:off x="987619" y="4115392"/>
                  <a:ext cx="3253930" cy="2887824"/>
                  <a:chOff x="6170673" y="3048296"/>
                  <a:chExt cx="1666647" cy="1443912"/>
                </a:xfrm>
              </p:grpSpPr>
              <p:grpSp>
                <p:nvGrpSpPr>
                  <p:cNvPr id="3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73" y="3048296"/>
                    <a:ext cx="1666647" cy="1443912"/>
                    <a:chOff x="7008873" y="3429296"/>
                    <a:chExt cx="1666647" cy="1443912"/>
                  </a:xfrm>
                </p:grpSpPr>
                <p:sp>
                  <p:nvSpPr>
                    <p:cNvPr id="343" name="Donut 342"/>
                    <p:cNvSpPr/>
                    <p:nvPr/>
                  </p:nvSpPr>
                  <p:spPr bwMode="auto">
                    <a:xfrm>
                      <a:off x="7008873" y="342929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44" name="Rectangle 343"/>
                    <p:cNvSpPr/>
                    <p:nvPr/>
                  </p:nvSpPr>
                  <p:spPr bwMode="auto">
                    <a:xfrm>
                      <a:off x="806398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41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42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3" name="Group 52"/>
              <p:cNvGrpSpPr>
                <a:grpSpLocks/>
              </p:cNvGrpSpPr>
              <p:nvPr/>
            </p:nvGrpSpPr>
            <p:grpSpPr bwMode="auto">
              <a:xfrm>
                <a:off x="4876741" y="3505524"/>
                <a:ext cx="989975" cy="1041385"/>
                <a:chOff x="990400" y="4115392"/>
                <a:chExt cx="3245525" cy="2887824"/>
              </a:xfrm>
            </p:grpSpPr>
            <p:grpSp>
              <p:nvGrpSpPr>
                <p:cNvPr id="32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08" y="4947594"/>
                  <a:ext cx="1294849" cy="1166510"/>
                  <a:chOff x="6230927" y="3061497"/>
                  <a:chExt cx="1599519" cy="1440983"/>
                </a:xfrm>
              </p:grpSpPr>
              <p:grpSp>
                <p:nvGrpSpPr>
                  <p:cNvPr id="33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927" y="3061497"/>
                    <a:ext cx="1599519" cy="1440983"/>
                    <a:chOff x="7069127" y="3442497"/>
                    <a:chExt cx="1599519" cy="1440983"/>
                  </a:xfrm>
                </p:grpSpPr>
                <p:sp>
                  <p:nvSpPr>
                    <p:cNvPr id="336" name="Donut 335"/>
                    <p:cNvSpPr/>
                    <p:nvPr/>
                  </p:nvSpPr>
                  <p:spPr bwMode="auto">
                    <a:xfrm>
                      <a:off x="7069127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37" name="Rectangle 336"/>
                    <p:cNvSpPr/>
                    <p:nvPr/>
                  </p:nvSpPr>
                  <p:spPr bwMode="auto">
                    <a:xfrm>
                      <a:off x="8055840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34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35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27" name="Group 46"/>
                <p:cNvGrpSpPr>
                  <a:grpSpLocks/>
                </p:cNvGrpSpPr>
                <p:nvPr/>
              </p:nvGrpSpPr>
              <p:grpSpPr bwMode="auto">
                <a:xfrm>
                  <a:off x="990400" y="4115392"/>
                  <a:ext cx="3245525" cy="2887824"/>
                  <a:chOff x="6172097" y="3048296"/>
                  <a:chExt cx="1662342" cy="1443912"/>
                </a:xfrm>
              </p:grpSpPr>
              <p:grpSp>
                <p:nvGrpSpPr>
                  <p:cNvPr id="32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97" y="3048296"/>
                    <a:ext cx="1662342" cy="1443912"/>
                    <a:chOff x="7010297" y="3429296"/>
                    <a:chExt cx="1662342" cy="1443912"/>
                  </a:xfrm>
                </p:grpSpPr>
                <p:sp>
                  <p:nvSpPr>
                    <p:cNvPr id="331" name="Donut 330"/>
                    <p:cNvSpPr/>
                    <p:nvPr/>
                  </p:nvSpPr>
                  <p:spPr bwMode="auto">
                    <a:xfrm>
                      <a:off x="701029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32" name="Rectangle 331"/>
                    <p:cNvSpPr/>
                    <p:nvPr/>
                  </p:nvSpPr>
                  <p:spPr bwMode="auto">
                    <a:xfrm>
                      <a:off x="806110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9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30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4" name="Group 52"/>
              <p:cNvGrpSpPr>
                <a:grpSpLocks/>
              </p:cNvGrpSpPr>
              <p:nvPr/>
            </p:nvGrpSpPr>
            <p:grpSpPr bwMode="auto">
              <a:xfrm>
                <a:off x="6020599" y="3505524"/>
                <a:ext cx="989975" cy="1041385"/>
                <a:chOff x="993211" y="4115392"/>
                <a:chExt cx="3245527" cy="2887824"/>
              </a:xfrm>
            </p:grpSpPr>
            <p:grpSp>
              <p:nvGrpSpPr>
                <p:cNvPr id="31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21" y="4947594"/>
                  <a:ext cx="1294849" cy="1166510"/>
                  <a:chOff x="6227453" y="3061497"/>
                  <a:chExt cx="1599519" cy="1440983"/>
                </a:xfrm>
              </p:grpSpPr>
              <p:grpSp>
                <p:nvGrpSpPr>
                  <p:cNvPr id="32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53" y="3061497"/>
                    <a:ext cx="1599519" cy="1440983"/>
                    <a:chOff x="7065653" y="3442497"/>
                    <a:chExt cx="1599519" cy="1440983"/>
                  </a:xfrm>
                </p:grpSpPr>
                <p:sp>
                  <p:nvSpPr>
                    <p:cNvPr id="324" name="Donut 323"/>
                    <p:cNvSpPr/>
                    <p:nvPr/>
                  </p:nvSpPr>
                  <p:spPr bwMode="auto">
                    <a:xfrm>
                      <a:off x="7065653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5" name="Rectangle 324"/>
                    <p:cNvSpPr/>
                    <p:nvPr/>
                  </p:nvSpPr>
                  <p:spPr bwMode="auto">
                    <a:xfrm>
                      <a:off x="8052366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2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3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15" name="Group 46"/>
                <p:cNvGrpSpPr>
                  <a:grpSpLocks/>
                </p:cNvGrpSpPr>
                <p:nvPr/>
              </p:nvGrpSpPr>
              <p:grpSpPr bwMode="auto">
                <a:xfrm>
                  <a:off x="993211" y="4115392"/>
                  <a:ext cx="3245527" cy="2887824"/>
                  <a:chOff x="6173537" y="3048296"/>
                  <a:chExt cx="1662343" cy="1443912"/>
                </a:xfrm>
              </p:grpSpPr>
              <p:grpSp>
                <p:nvGrpSpPr>
                  <p:cNvPr id="3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37" y="3048296"/>
                    <a:ext cx="1662343" cy="1443912"/>
                    <a:chOff x="7011737" y="3429296"/>
                    <a:chExt cx="1662343" cy="1443912"/>
                  </a:xfrm>
                </p:grpSpPr>
                <p:sp>
                  <p:nvSpPr>
                    <p:cNvPr id="319" name="Donut 318"/>
                    <p:cNvSpPr/>
                    <p:nvPr/>
                  </p:nvSpPr>
                  <p:spPr bwMode="auto">
                    <a:xfrm>
                      <a:off x="701173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0" name="Rectangle 319"/>
                    <p:cNvSpPr/>
                    <p:nvPr/>
                  </p:nvSpPr>
                  <p:spPr bwMode="auto">
                    <a:xfrm>
                      <a:off x="806254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7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18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5" name="Group 71"/>
              <p:cNvGrpSpPr>
                <a:grpSpLocks/>
              </p:cNvGrpSpPr>
              <p:nvPr/>
            </p:nvGrpSpPr>
            <p:grpSpPr bwMode="auto">
              <a:xfrm>
                <a:off x="380819" y="3505313"/>
                <a:ext cx="989974" cy="1054554"/>
                <a:chOff x="5638313" y="1828800"/>
                <a:chExt cx="2647658" cy="2385646"/>
              </a:xfrm>
            </p:grpSpPr>
            <p:grpSp>
              <p:nvGrpSpPr>
                <p:cNvPr id="300" name="Group 52"/>
                <p:cNvGrpSpPr>
                  <a:grpSpLocks/>
                </p:cNvGrpSpPr>
                <p:nvPr/>
              </p:nvGrpSpPr>
              <p:grpSpPr bwMode="auto">
                <a:xfrm>
                  <a:off x="5638313" y="1829275"/>
                  <a:ext cx="2647658" cy="2332641"/>
                  <a:chOff x="990003" y="4115382"/>
                  <a:chExt cx="3245516" cy="2859366"/>
                </a:xfrm>
              </p:grpSpPr>
              <p:grpSp>
                <p:nvGrpSpPr>
                  <p:cNvPr id="30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01" y="4933355"/>
                    <a:ext cx="1294844" cy="1138058"/>
                    <a:chOff x="6241814" y="3114229"/>
                    <a:chExt cx="1599513" cy="1405835"/>
                  </a:xfrm>
                </p:grpSpPr>
                <p:grpSp>
                  <p:nvGrpSpPr>
                    <p:cNvPr id="30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814" y="3114229"/>
                      <a:ext cx="1599513" cy="1405835"/>
                      <a:chOff x="7080014" y="3495229"/>
                      <a:chExt cx="1599513" cy="1405835"/>
                    </a:xfrm>
                  </p:grpSpPr>
                  <p:sp>
                    <p:nvSpPr>
                      <p:cNvPr id="312" name="Donut 311"/>
                      <p:cNvSpPr/>
                      <p:nvPr/>
                    </p:nvSpPr>
                    <p:spPr bwMode="auto">
                      <a:xfrm>
                        <a:off x="7080014" y="349522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13" name="Rectangle 312"/>
                      <p:cNvSpPr/>
                      <p:nvPr/>
                    </p:nvSpPr>
                    <p:spPr bwMode="auto">
                      <a:xfrm>
                        <a:off x="8066723" y="424207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1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1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30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03" y="4115382"/>
                    <a:ext cx="3245516" cy="2859366"/>
                    <a:chOff x="6171893" y="3048291"/>
                    <a:chExt cx="1662337" cy="1429683"/>
                  </a:xfrm>
                </p:grpSpPr>
                <p:grpSp>
                  <p:nvGrpSpPr>
                    <p:cNvPr id="30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93" y="3048291"/>
                      <a:ext cx="1662337" cy="1429683"/>
                      <a:chOff x="7010093" y="3429291"/>
                      <a:chExt cx="1662337" cy="1429683"/>
                    </a:xfrm>
                  </p:grpSpPr>
                  <p:sp>
                    <p:nvSpPr>
                      <p:cNvPr id="307" name="Donut 306"/>
                      <p:cNvSpPr/>
                      <p:nvPr/>
                    </p:nvSpPr>
                    <p:spPr bwMode="auto">
                      <a:xfrm>
                        <a:off x="7010093" y="342929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08" name="Rectangle 307"/>
                      <p:cNvSpPr/>
                      <p:nvPr/>
                    </p:nvSpPr>
                    <p:spPr bwMode="auto">
                      <a:xfrm>
                        <a:off x="8060897" y="419036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0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0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30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286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7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8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9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3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4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5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9" name="Group 138"/>
            <p:cNvGrpSpPr>
              <a:grpSpLocks/>
            </p:cNvGrpSpPr>
            <p:nvPr/>
          </p:nvGrpSpPr>
          <p:grpSpPr bwMode="auto">
            <a:xfrm>
              <a:off x="1828801" y="1988454"/>
              <a:ext cx="5047341" cy="652888"/>
              <a:chOff x="152400" y="3505200"/>
              <a:chExt cx="8153400" cy="1054667"/>
            </a:xfrm>
          </p:grpSpPr>
          <p:grpSp>
            <p:nvGrpSpPr>
              <p:cNvPr id="172" name="Group 52"/>
              <p:cNvGrpSpPr>
                <a:grpSpLocks/>
              </p:cNvGrpSpPr>
              <p:nvPr/>
            </p:nvGrpSpPr>
            <p:grpSpPr bwMode="auto">
              <a:xfrm>
                <a:off x="1447763" y="3505579"/>
                <a:ext cx="989975" cy="1041385"/>
                <a:chOff x="990474" y="4115544"/>
                <a:chExt cx="3245525" cy="2887824"/>
              </a:xfrm>
            </p:grpSpPr>
            <p:grpSp>
              <p:nvGrpSpPr>
                <p:cNvPr id="26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072" y="4947746"/>
                  <a:ext cx="1294849" cy="1166510"/>
                  <a:chOff x="6241225" y="3061309"/>
                  <a:chExt cx="1599519" cy="1440983"/>
                </a:xfrm>
              </p:grpSpPr>
              <p:grpSp>
                <p:nvGrpSpPr>
                  <p:cNvPr id="27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225" y="3061309"/>
                    <a:ext cx="1599519" cy="1440983"/>
                    <a:chOff x="7079425" y="3442309"/>
                    <a:chExt cx="1599519" cy="1440983"/>
                  </a:xfrm>
                </p:grpSpPr>
                <p:sp>
                  <p:nvSpPr>
                    <p:cNvPr id="277" name="Donut 68"/>
                    <p:cNvSpPr/>
                    <p:nvPr/>
                  </p:nvSpPr>
                  <p:spPr bwMode="auto">
                    <a:xfrm>
                      <a:off x="707942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8" name="Rectangle 277"/>
                    <p:cNvSpPr/>
                    <p:nvPr/>
                  </p:nvSpPr>
                  <p:spPr bwMode="auto">
                    <a:xfrm>
                      <a:off x="806613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5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6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68" name="Group 46"/>
                <p:cNvGrpSpPr>
                  <a:grpSpLocks/>
                </p:cNvGrpSpPr>
                <p:nvPr/>
              </p:nvGrpSpPr>
              <p:grpSpPr bwMode="auto">
                <a:xfrm>
                  <a:off x="990474" y="4115544"/>
                  <a:ext cx="3245525" cy="2887824"/>
                  <a:chOff x="6172135" y="3048372"/>
                  <a:chExt cx="1662342" cy="1443912"/>
                </a:xfrm>
              </p:grpSpPr>
              <p:grpSp>
                <p:nvGrpSpPr>
                  <p:cNvPr id="26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35" y="3048372"/>
                    <a:ext cx="1662342" cy="1443912"/>
                    <a:chOff x="7010335" y="3429372"/>
                    <a:chExt cx="1662342" cy="1443912"/>
                  </a:xfrm>
                </p:grpSpPr>
                <p:sp>
                  <p:nvSpPr>
                    <p:cNvPr id="272" name="Donut 63"/>
                    <p:cNvSpPr/>
                    <p:nvPr/>
                  </p:nvSpPr>
                  <p:spPr bwMode="auto">
                    <a:xfrm>
                      <a:off x="701033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3" name="Rectangle 272"/>
                    <p:cNvSpPr/>
                    <p:nvPr/>
                  </p:nvSpPr>
                  <p:spPr bwMode="auto">
                    <a:xfrm>
                      <a:off x="8061142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0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1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3" name="Group 52"/>
              <p:cNvGrpSpPr>
                <a:grpSpLocks/>
              </p:cNvGrpSpPr>
              <p:nvPr/>
            </p:nvGrpSpPr>
            <p:grpSpPr bwMode="auto">
              <a:xfrm>
                <a:off x="2591621" y="3505579"/>
                <a:ext cx="989975" cy="1041385"/>
                <a:chOff x="993285" y="4115544"/>
                <a:chExt cx="3245527" cy="2887824"/>
              </a:xfrm>
            </p:grpSpPr>
            <p:grpSp>
              <p:nvGrpSpPr>
                <p:cNvPr id="25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99" y="4947746"/>
                  <a:ext cx="1294849" cy="1166510"/>
                  <a:chOff x="6227361" y="3061309"/>
                  <a:chExt cx="1599520" cy="1440983"/>
                </a:xfrm>
              </p:grpSpPr>
              <p:grpSp>
                <p:nvGrpSpPr>
                  <p:cNvPr id="26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61" y="3061309"/>
                    <a:ext cx="1599520" cy="1440983"/>
                    <a:chOff x="7065561" y="3442309"/>
                    <a:chExt cx="1599520" cy="1440983"/>
                  </a:xfrm>
                </p:grpSpPr>
                <p:sp>
                  <p:nvSpPr>
                    <p:cNvPr id="265" name="Donut 75"/>
                    <p:cNvSpPr/>
                    <p:nvPr/>
                  </p:nvSpPr>
                  <p:spPr bwMode="auto">
                    <a:xfrm>
                      <a:off x="7065561" y="3442309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6" name="Rectangle 265"/>
                    <p:cNvSpPr/>
                    <p:nvPr/>
                  </p:nvSpPr>
                  <p:spPr bwMode="auto">
                    <a:xfrm>
                      <a:off x="8052281" y="4171584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63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4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56" name="Group 46"/>
                <p:cNvGrpSpPr>
                  <a:grpSpLocks/>
                </p:cNvGrpSpPr>
                <p:nvPr/>
              </p:nvGrpSpPr>
              <p:grpSpPr bwMode="auto">
                <a:xfrm>
                  <a:off x="993285" y="4115544"/>
                  <a:ext cx="3245527" cy="2887824"/>
                  <a:chOff x="6173575" y="3048372"/>
                  <a:chExt cx="1662343" cy="1443912"/>
                </a:xfrm>
              </p:grpSpPr>
              <p:grpSp>
                <p:nvGrpSpPr>
                  <p:cNvPr id="2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75" y="3048372"/>
                    <a:ext cx="1662343" cy="1443912"/>
                    <a:chOff x="7011775" y="3429372"/>
                    <a:chExt cx="1662343" cy="1443912"/>
                  </a:xfrm>
                </p:grpSpPr>
                <p:sp>
                  <p:nvSpPr>
                    <p:cNvPr id="260" name="Donut 259"/>
                    <p:cNvSpPr/>
                    <p:nvPr/>
                  </p:nvSpPr>
                  <p:spPr bwMode="auto">
                    <a:xfrm>
                      <a:off x="701177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1" name="Rectangle 260"/>
                    <p:cNvSpPr/>
                    <p:nvPr/>
                  </p:nvSpPr>
                  <p:spPr bwMode="auto">
                    <a:xfrm>
                      <a:off x="8062583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8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59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4" name="Group 52"/>
              <p:cNvGrpSpPr>
                <a:grpSpLocks/>
              </p:cNvGrpSpPr>
              <p:nvPr/>
            </p:nvGrpSpPr>
            <p:grpSpPr bwMode="auto">
              <a:xfrm>
                <a:off x="3732913" y="3505579"/>
                <a:ext cx="992544" cy="1041385"/>
                <a:chOff x="987682" y="4115544"/>
                <a:chExt cx="3253938" cy="2887824"/>
              </a:xfrm>
            </p:grpSpPr>
            <p:grpSp>
              <p:nvGrpSpPr>
                <p:cNvPr id="24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92" y="4947746"/>
                  <a:ext cx="1294849" cy="1166510"/>
                  <a:chOff x="6234283" y="3061309"/>
                  <a:chExt cx="1599519" cy="1440983"/>
                </a:xfrm>
              </p:grpSpPr>
              <p:grpSp>
                <p:nvGrpSpPr>
                  <p:cNvPr id="25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283" y="3061309"/>
                    <a:ext cx="1599519" cy="1440983"/>
                    <a:chOff x="7072483" y="3442309"/>
                    <a:chExt cx="1599519" cy="1440983"/>
                  </a:xfrm>
                </p:grpSpPr>
                <p:sp>
                  <p:nvSpPr>
                    <p:cNvPr id="253" name="Donut 252"/>
                    <p:cNvSpPr/>
                    <p:nvPr/>
                  </p:nvSpPr>
                  <p:spPr bwMode="auto">
                    <a:xfrm>
                      <a:off x="7072483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54" name="Rectangle 253"/>
                    <p:cNvSpPr/>
                    <p:nvPr/>
                  </p:nvSpPr>
                  <p:spPr bwMode="auto">
                    <a:xfrm>
                      <a:off x="8059196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1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52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44" name="Group 46"/>
                <p:cNvGrpSpPr>
                  <a:grpSpLocks/>
                </p:cNvGrpSpPr>
                <p:nvPr/>
              </p:nvGrpSpPr>
              <p:grpSpPr bwMode="auto">
                <a:xfrm>
                  <a:off x="987682" y="4115544"/>
                  <a:ext cx="3253938" cy="2887824"/>
                  <a:chOff x="6170705" y="3048372"/>
                  <a:chExt cx="1666651" cy="1443912"/>
                </a:xfrm>
              </p:grpSpPr>
              <p:grpSp>
                <p:nvGrpSpPr>
                  <p:cNvPr id="2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05" y="3048372"/>
                    <a:ext cx="1666651" cy="1443912"/>
                    <a:chOff x="7008905" y="3429372"/>
                    <a:chExt cx="1666651" cy="1443912"/>
                  </a:xfrm>
                </p:grpSpPr>
                <p:sp>
                  <p:nvSpPr>
                    <p:cNvPr id="248" name="Donut 247"/>
                    <p:cNvSpPr/>
                    <p:nvPr/>
                  </p:nvSpPr>
                  <p:spPr bwMode="auto">
                    <a:xfrm>
                      <a:off x="7008905" y="34293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9" name="Rectangle 248"/>
                    <p:cNvSpPr/>
                    <p:nvPr/>
                  </p:nvSpPr>
                  <p:spPr bwMode="auto">
                    <a:xfrm>
                      <a:off x="806402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46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47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5" name="Group 52"/>
              <p:cNvGrpSpPr>
                <a:grpSpLocks/>
              </p:cNvGrpSpPr>
              <p:nvPr/>
            </p:nvGrpSpPr>
            <p:grpSpPr bwMode="auto">
              <a:xfrm>
                <a:off x="7161919" y="3505579"/>
                <a:ext cx="992539" cy="1041385"/>
                <a:chOff x="987709" y="4115544"/>
                <a:chExt cx="3253930" cy="2887824"/>
              </a:xfrm>
            </p:grpSpPr>
            <p:grpSp>
              <p:nvGrpSpPr>
                <p:cNvPr id="23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762" y="4947746"/>
                  <a:ext cx="1294849" cy="1166510"/>
                  <a:chOff x="6182315" y="3061309"/>
                  <a:chExt cx="1599519" cy="1440983"/>
                </a:xfrm>
              </p:grpSpPr>
              <p:grpSp>
                <p:nvGrpSpPr>
                  <p:cNvPr id="23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315" y="3061309"/>
                    <a:ext cx="1599519" cy="1440983"/>
                    <a:chOff x="7020515" y="3442309"/>
                    <a:chExt cx="1599519" cy="1440983"/>
                  </a:xfrm>
                </p:grpSpPr>
                <p:sp>
                  <p:nvSpPr>
                    <p:cNvPr id="241" name="Donut 240"/>
                    <p:cNvSpPr/>
                    <p:nvPr/>
                  </p:nvSpPr>
                  <p:spPr bwMode="auto">
                    <a:xfrm>
                      <a:off x="702051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2" name="Rectangle 241"/>
                    <p:cNvSpPr/>
                    <p:nvPr/>
                  </p:nvSpPr>
                  <p:spPr bwMode="auto">
                    <a:xfrm>
                      <a:off x="800722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39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40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32" name="Group 46"/>
                <p:cNvGrpSpPr>
                  <a:grpSpLocks/>
                </p:cNvGrpSpPr>
                <p:nvPr/>
              </p:nvGrpSpPr>
              <p:grpSpPr bwMode="auto">
                <a:xfrm>
                  <a:off x="987709" y="4115544"/>
                  <a:ext cx="3253930" cy="2887824"/>
                  <a:chOff x="6170719" y="3048372"/>
                  <a:chExt cx="1666647" cy="1443912"/>
                </a:xfrm>
              </p:grpSpPr>
              <p:grpSp>
                <p:nvGrpSpPr>
                  <p:cNvPr id="23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19" y="3048372"/>
                    <a:ext cx="1666647" cy="1443912"/>
                    <a:chOff x="7008919" y="3429372"/>
                    <a:chExt cx="1666647" cy="1443912"/>
                  </a:xfrm>
                </p:grpSpPr>
                <p:sp>
                  <p:nvSpPr>
                    <p:cNvPr id="236" name="Donut 235"/>
                    <p:cNvSpPr/>
                    <p:nvPr/>
                  </p:nvSpPr>
                  <p:spPr bwMode="auto">
                    <a:xfrm>
                      <a:off x="7008919" y="34293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37" name="Rectangle 236"/>
                    <p:cNvSpPr/>
                    <p:nvPr/>
                  </p:nvSpPr>
                  <p:spPr bwMode="auto">
                    <a:xfrm>
                      <a:off x="806403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34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35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6" name="Group 52"/>
              <p:cNvGrpSpPr>
                <a:grpSpLocks/>
              </p:cNvGrpSpPr>
              <p:nvPr/>
            </p:nvGrpSpPr>
            <p:grpSpPr bwMode="auto">
              <a:xfrm>
                <a:off x="4876767" y="3505579"/>
                <a:ext cx="989975" cy="1041385"/>
                <a:chOff x="990486" y="4115544"/>
                <a:chExt cx="3245524" cy="2887824"/>
              </a:xfrm>
            </p:grpSpPr>
            <p:grpSp>
              <p:nvGrpSpPr>
                <p:cNvPr id="21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98" y="4947746"/>
                  <a:ext cx="1294849" cy="1166510"/>
                  <a:chOff x="6230816" y="3061309"/>
                  <a:chExt cx="1599519" cy="1440983"/>
                </a:xfrm>
              </p:grpSpPr>
              <p:grpSp>
                <p:nvGrpSpPr>
                  <p:cNvPr id="22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816" y="3061309"/>
                    <a:ext cx="1599519" cy="1440983"/>
                    <a:chOff x="7069016" y="3442309"/>
                    <a:chExt cx="1599519" cy="1440983"/>
                  </a:xfrm>
                </p:grpSpPr>
                <p:sp>
                  <p:nvSpPr>
                    <p:cNvPr id="229" name="Donut 228"/>
                    <p:cNvSpPr/>
                    <p:nvPr/>
                  </p:nvSpPr>
                  <p:spPr bwMode="auto">
                    <a:xfrm>
                      <a:off x="7069016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30" name="Rectangle 229"/>
                    <p:cNvSpPr/>
                    <p:nvPr/>
                  </p:nvSpPr>
                  <p:spPr bwMode="auto">
                    <a:xfrm>
                      <a:off x="8055729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27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28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20" name="Group 46"/>
                <p:cNvGrpSpPr>
                  <a:grpSpLocks/>
                </p:cNvGrpSpPr>
                <p:nvPr/>
              </p:nvGrpSpPr>
              <p:grpSpPr bwMode="auto">
                <a:xfrm>
                  <a:off x="990486" y="4115544"/>
                  <a:ext cx="3245524" cy="2887824"/>
                  <a:chOff x="6172143" y="3048372"/>
                  <a:chExt cx="1662342" cy="1443912"/>
                </a:xfrm>
              </p:grpSpPr>
              <p:grpSp>
                <p:nvGrpSpPr>
                  <p:cNvPr id="22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43" y="3048372"/>
                    <a:ext cx="1662342" cy="1443912"/>
                    <a:chOff x="7010343" y="3429372"/>
                    <a:chExt cx="1662342" cy="1443912"/>
                  </a:xfrm>
                </p:grpSpPr>
                <p:sp>
                  <p:nvSpPr>
                    <p:cNvPr id="224" name="Donut 223"/>
                    <p:cNvSpPr/>
                    <p:nvPr/>
                  </p:nvSpPr>
                  <p:spPr bwMode="auto">
                    <a:xfrm>
                      <a:off x="7010343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5" name="Rectangle 224"/>
                    <p:cNvSpPr/>
                    <p:nvPr/>
                  </p:nvSpPr>
                  <p:spPr bwMode="auto">
                    <a:xfrm>
                      <a:off x="8061150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22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23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7" name="Group 52"/>
              <p:cNvGrpSpPr>
                <a:grpSpLocks/>
              </p:cNvGrpSpPr>
              <p:nvPr/>
            </p:nvGrpSpPr>
            <p:grpSpPr bwMode="auto">
              <a:xfrm>
                <a:off x="6020628" y="3505579"/>
                <a:ext cx="989977" cy="1041385"/>
                <a:chOff x="993303" y="4115544"/>
                <a:chExt cx="3245525" cy="2887824"/>
              </a:xfrm>
            </p:grpSpPr>
            <p:grpSp>
              <p:nvGrpSpPr>
                <p:cNvPr id="20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10" y="4947746"/>
                  <a:ext cx="1294850" cy="1166510"/>
                  <a:chOff x="6227341" y="3061309"/>
                  <a:chExt cx="1599520" cy="1440983"/>
                </a:xfrm>
              </p:grpSpPr>
              <p:grpSp>
                <p:nvGrpSpPr>
                  <p:cNvPr id="21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41" y="3061309"/>
                    <a:ext cx="1599520" cy="1440983"/>
                    <a:chOff x="7065541" y="3442309"/>
                    <a:chExt cx="1599520" cy="1440983"/>
                  </a:xfrm>
                </p:grpSpPr>
                <p:sp>
                  <p:nvSpPr>
                    <p:cNvPr id="217" name="Donut 216"/>
                    <p:cNvSpPr/>
                    <p:nvPr/>
                  </p:nvSpPr>
                  <p:spPr bwMode="auto">
                    <a:xfrm>
                      <a:off x="7065541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8" name="Rectangle 217"/>
                    <p:cNvSpPr/>
                    <p:nvPr/>
                  </p:nvSpPr>
                  <p:spPr bwMode="auto">
                    <a:xfrm>
                      <a:off x="8052255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5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6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08" name="Group 46"/>
                <p:cNvGrpSpPr>
                  <a:grpSpLocks/>
                </p:cNvGrpSpPr>
                <p:nvPr/>
              </p:nvGrpSpPr>
              <p:grpSpPr bwMode="auto">
                <a:xfrm>
                  <a:off x="993303" y="4115544"/>
                  <a:ext cx="3245525" cy="2887824"/>
                  <a:chOff x="6173584" y="3048372"/>
                  <a:chExt cx="1662342" cy="1443912"/>
                </a:xfrm>
              </p:grpSpPr>
              <p:grpSp>
                <p:nvGrpSpPr>
                  <p:cNvPr id="20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84" y="3048372"/>
                    <a:ext cx="1662342" cy="1443912"/>
                    <a:chOff x="7011784" y="3429372"/>
                    <a:chExt cx="1662342" cy="1443912"/>
                  </a:xfrm>
                </p:grpSpPr>
                <p:sp>
                  <p:nvSpPr>
                    <p:cNvPr id="212" name="Donut 211"/>
                    <p:cNvSpPr/>
                    <p:nvPr/>
                  </p:nvSpPr>
                  <p:spPr bwMode="auto">
                    <a:xfrm>
                      <a:off x="7011784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3" name="Rectangle 212"/>
                    <p:cNvSpPr/>
                    <p:nvPr/>
                  </p:nvSpPr>
                  <p:spPr bwMode="auto">
                    <a:xfrm>
                      <a:off x="806259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0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8" name="Group 71"/>
              <p:cNvGrpSpPr>
                <a:grpSpLocks/>
              </p:cNvGrpSpPr>
              <p:nvPr/>
            </p:nvGrpSpPr>
            <p:grpSpPr bwMode="auto">
              <a:xfrm>
                <a:off x="380851" y="3505313"/>
                <a:ext cx="989975" cy="1054554"/>
                <a:chOff x="5638386" y="1828800"/>
                <a:chExt cx="2647656" cy="2385646"/>
              </a:xfrm>
            </p:grpSpPr>
            <p:grpSp>
              <p:nvGrpSpPr>
                <p:cNvPr id="193" name="Group 52"/>
                <p:cNvGrpSpPr>
                  <a:grpSpLocks/>
                </p:cNvGrpSpPr>
                <p:nvPr/>
              </p:nvGrpSpPr>
              <p:grpSpPr bwMode="auto">
                <a:xfrm>
                  <a:off x="5638386" y="1829399"/>
                  <a:ext cx="2647656" cy="2332641"/>
                  <a:chOff x="990092" y="4115534"/>
                  <a:chExt cx="3245515" cy="2859366"/>
                </a:xfrm>
              </p:grpSpPr>
              <p:grpSp>
                <p:nvGrpSpPr>
                  <p:cNvPr id="195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89" y="4933508"/>
                    <a:ext cx="1294845" cy="1138058"/>
                    <a:chOff x="6241702" y="3114040"/>
                    <a:chExt cx="1599514" cy="1405835"/>
                  </a:xfrm>
                </p:grpSpPr>
                <p:grpSp>
                  <p:nvGrpSpPr>
                    <p:cNvPr id="20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702" y="3114040"/>
                      <a:ext cx="1599514" cy="1405835"/>
                      <a:chOff x="7079902" y="3495040"/>
                      <a:chExt cx="1599514" cy="1405835"/>
                    </a:xfrm>
                  </p:grpSpPr>
                  <p:sp>
                    <p:nvSpPr>
                      <p:cNvPr id="205" name="Donut 204"/>
                      <p:cNvSpPr/>
                      <p:nvPr/>
                    </p:nvSpPr>
                    <p:spPr bwMode="auto">
                      <a:xfrm>
                        <a:off x="7079902" y="3495040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06" name="Rectangle 205"/>
                      <p:cNvSpPr/>
                      <p:nvPr/>
                    </p:nvSpPr>
                    <p:spPr bwMode="auto">
                      <a:xfrm>
                        <a:off x="8066612" y="4241887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03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0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9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92" y="4115534"/>
                    <a:ext cx="3245515" cy="2859366"/>
                    <a:chOff x="6171940" y="3048367"/>
                    <a:chExt cx="1662337" cy="1429683"/>
                  </a:xfrm>
                </p:grpSpPr>
                <p:grpSp>
                  <p:nvGrpSpPr>
                    <p:cNvPr id="19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40" y="3048367"/>
                      <a:ext cx="1662337" cy="1429683"/>
                      <a:chOff x="7010140" y="3429367"/>
                      <a:chExt cx="1662337" cy="1429683"/>
                    </a:xfrm>
                  </p:grpSpPr>
                  <p:sp>
                    <p:nvSpPr>
                      <p:cNvPr id="200" name="Donut 199"/>
                      <p:cNvSpPr/>
                      <p:nvPr/>
                    </p:nvSpPr>
                    <p:spPr bwMode="auto">
                      <a:xfrm>
                        <a:off x="7010140" y="34293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01" name="Rectangle 200"/>
                      <p:cNvSpPr/>
                      <p:nvPr/>
                    </p:nvSpPr>
                    <p:spPr bwMode="auto">
                      <a:xfrm>
                        <a:off x="8060944" y="41904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98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99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194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79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0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1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2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3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4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5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6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7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8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9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0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1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2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40" name="Group 138"/>
            <p:cNvGrpSpPr>
              <a:grpSpLocks/>
            </p:cNvGrpSpPr>
            <p:nvPr/>
          </p:nvGrpSpPr>
          <p:grpSpPr bwMode="auto">
            <a:xfrm>
              <a:off x="1981201" y="2140854"/>
              <a:ext cx="5047344" cy="652888"/>
              <a:chOff x="152400" y="3505200"/>
              <a:chExt cx="8153400" cy="1054667"/>
            </a:xfrm>
          </p:grpSpPr>
          <p:grpSp>
            <p:nvGrpSpPr>
              <p:cNvPr id="41" name="Group 52"/>
              <p:cNvGrpSpPr>
                <a:grpSpLocks/>
              </p:cNvGrpSpPr>
              <p:nvPr/>
            </p:nvGrpSpPr>
            <p:grpSpPr bwMode="auto">
              <a:xfrm>
                <a:off x="1447788" y="3505633"/>
                <a:ext cx="989976" cy="1041385"/>
                <a:chOff x="990557" y="4115692"/>
                <a:chExt cx="3245527" cy="2887824"/>
              </a:xfrm>
            </p:grpSpPr>
            <p:grpSp>
              <p:nvGrpSpPr>
                <p:cNvPr id="16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157" y="4947894"/>
                  <a:ext cx="1294849" cy="1166510"/>
                  <a:chOff x="6241120" y="3061126"/>
                  <a:chExt cx="1599519" cy="1440983"/>
                </a:xfrm>
              </p:grpSpPr>
              <p:grpSp>
                <p:nvGrpSpPr>
                  <p:cNvPr id="16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120" y="3061126"/>
                    <a:ext cx="1599519" cy="1440983"/>
                    <a:chOff x="7079320" y="3442126"/>
                    <a:chExt cx="1599519" cy="1440983"/>
                  </a:xfrm>
                </p:grpSpPr>
                <p:sp>
                  <p:nvSpPr>
                    <p:cNvPr id="170" name="Donut 68"/>
                    <p:cNvSpPr/>
                    <p:nvPr/>
                  </p:nvSpPr>
                  <p:spPr bwMode="auto">
                    <a:xfrm>
                      <a:off x="707932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1" name="Rectangle 170"/>
                    <p:cNvSpPr/>
                    <p:nvPr/>
                  </p:nvSpPr>
                  <p:spPr bwMode="auto">
                    <a:xfrm>
                      <a:off x="806603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8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9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61" name="Group 46"/>
                <p:cNvGrpSpPr>
                  <a:grpSpLocks/>
                </p:cNvGrpSpPr>
                <p:nvPr/>
              </p:nvGrpSpPr>
              <p:grpSpPr bwMode="auto">
                <a:xfrm>
                  <a:off x="990557" y="4115692"/>
                  <a:ext cx="3245527" cy="2887824"/>
                  <a:chOff x="6172178" y="3048446"/>
                  <a:chExt cx="1662343" cy="1443912"/>
                </a:xfrm>
              </p:grpSpPr>
              <p:grpSp>
                <p:nvGrpSpPr>
                  <p:cNvPr id="16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78" y="3048446"/>
                    <a:ext cx="1662343" cy="1443912"/>
                    <a:chOff x="7010378" y="3429446"/>
                    <a:chExt cx="1662343" cy="1443912"/>
                  </a:xfrm>
                </p:grpSpPr>
                <p:sp>
                  <p:nvSpPr>
                    <p:cNvPr id="165" name="Donut 63"/>
                    <p:cNvSpPr/>
                    <p:nvPr/>
                  </p:nvSpPr>
                  <p:spPr bwMode="auto">
                    <a:xfrm>
                      <a:off x="7010378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6" name="Rectangle 165"/>
                    <p:cNvSpPr/>
                    <p:nvPr/>
                  </p:nvSpPr>
                  <p:spPr bwMode="auto">
                    <a:xfrm>
                      <a:off x="806118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4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2" name="Group 52"/>
              <p:cNvGrpSpPr>
                <a:grpSpLocks/>
              </p:cNvGrpSpPr>
              <p:nvPr/>
            </p:nvGrpSpPr>
            <p:grpSpPr bwMode="auto">
              <a:xfrm>
                <a:off x="2591648" y="3505633"/>
                <a:ext cx="989975" cy="1041385"/>
                <a:chOff x="993371" y="4115692"/>
                <a:chExt cx="3245525" cy="2887824"/>
              </a:xfrm>
            </p:grpSpPr>
            <p:grpSp>
              <p:nvGrpSpPr>
                <p:cNvPr id="14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84" y="4947894"/>
                  <a:ext cx="1294849" cy="1166510"/>
                  <a:chOff x="6227256" y="3061126"/>
                  <a:chExt cx="1599520" cy="1440983"/>
                </a:xfrm>
              </p:grpSpPr>
              <p:grpSp>
                <p:nvGrpSpPr>
                  <p:cNvPr id="15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56" y="3061126"/>
                    <a:ext cx="1599520" cy="1440983"/>
                    <a:chOff x="7065456" y="3442126"/>
                    <a:chExt cx="1599520" cy="1440983"/>
                  </a:xfrm>
                </p:grpSpPr>
                <p:sp>
                  <p:nvSpPr>
                    <p:cNvPr id="158" name="Donut 75"/>
                    <p:cNvSpPr/>
                    <p:nvPr/>
                  </p:nvSpPr>
                  <p:spPr bwMode="auto">
                    <a:xfrm>
                      <a:off x="7065456" y="3442126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9" name="Rectangle 158"/>
                    <p:cNvSpPr/>
                    <p:nvPr/>
                  </p:nvSpPr>
                  <p:spPr bwMode="auto">
                    <a:xfrm>
                      <a:off x="8052176" y="4171402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6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7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49" name="Group 46"/>
                <p:cNvGrpSpPr>
                  <a:grpSpLocks/>
                </p:cNvGrpSpPr>
                <p:nvPr/>
              </p:nvGrpSpPr>
              <p:grpSpPr bwMode="auto">
                <a:xfrm>
                  <a:off x="993371" y="4115692"/>
                  <a:ext cx="3245525" cy="2887824"/>
                  <a:chOff x="6173619" y="3048446"/>
                  <a:chExt cx="1662342" cy="1443912"/>
                </a:xfrm>
              </p:grpSpPr>
              <p:grpSp>
                <p:nvGrpSpPr>
                  <p:cNvPr id="15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19" y="3048446"/>
                    <a:ext cx="1662342" cy="1443912"/>
                    <a:chOff x="7011819" y="3429446"/>
                    <a:chExt cx="1662342" cy="1443912"/>
                  </a:xfrm>
                </p:grpSpPr>
                <p:sp>
                  <p:nvSpPr>
                    <p:cNvPr id="153" name="Donut 152"/>
                    <p:cNvSpPr/>
                    <p:nvPr/>
                  </p:nvSpPr>
                  <p:spPr bwMode="auto">
                    <a:xfrm>
                      <a:off x="7011819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4" name="Rectangle 153"/>
                    <p:cNvSpPr/>
                    <p:nvPr/>
                  </p:nvSpPr>
                  <p:spPr bwMode="auto">
                    <a:xfrm>
                      <a:off x="806262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1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2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" name="Group 52"/>
              <p:cNvGrpSpPr>
                <a:grpSpLocks/>
              </p:cNvGrpSpPr>
              <p:nvPr/>
            </p:nvGrpSpPr>
            <p:grpSpPr bwMode="auto">
              <a:xfrm>
                <a:off x="3732939" y="3505633"/>
                <a:ext cx="992543" cy="1041385"/>
                <a:chOff x="987768" y="4115692"/>
                <a:chExt cx="3253936" cy="2887824"/>
              </a:xfrm>
            </p:grpSpPr>
            <p:grpSp>
              <p:nvGrpSpPr>
                <p:cNvPr id="13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776" y="4947894"/>
                  <a:ext cx="1294850" cy="1166510"/>
                  <a:chOff x="6234178" y="3061126"/>
                  <a:chExt cx="1599520" cy="1440983"/>
                </a:xfrm>
              </p:grpSpPr>
              <p:grpSp>
                <p:nvGrpSpPr>
                  <p:cNvPr id="14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178" y="3061126"/>
                    <a:ext cx="1599520" cy="1440983"/>
                    <a:chOff x="7072378" y="3442126"/>
                    <a:chExt cx="1599520" cy="1440983"/>
                  </a:xfrm>
                </p:grpSpPr>
                <p:sp>
                  <p:nvSpPr>
                    <p:cNvPr id="146" name="Donut 145"/>
                    <p:cNvSpPr/>
                    <p:nvPr/>
                  </p:nvSpPr>
                  <p:spPr bwMode="auto">
                    <a:xfrm>
                      <a:off x="7072378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47" name="Rectangle 146"/>
                    <p:cNvSpPr/>
                    <p:nvPr/>
                  </p:nvSpPr>
                  <p:spPr bwMode="auto">
                    <a:xfrm>
                      <a:off x="8059092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44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45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37" name="Group 46"/>
                <p:cNvGrpSpPr>
                  <a:grpSpLocks/>
                </p:cNvGrpSpPr>
                <p:nvPr/>
              </p:nvGrpSpPr>
              <p:grpSpPr bwMode="auto">
                <a:xfrm>
                  <a:off x="987768" y="4115692"/>
                  <a:ext cx="3253936" cy="2887824"/>
                  <a:chOff x="6170749" y="3048446"/>
                  <a:chExt cx="1666650" cy="1443912"/>
                </a:xfrm>
              </p:grpSpPr>
              <p:grpSp>
                <p:nvGrpSpPr>
                  <p:cNvPr id="13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49" y="3048446"/>
                    <a:ext cx="1666650" cy="1443912"/>
                    <a:chOff x="7008949" y="3429446"/>
                    <a:chExt cx="1666650" cy="1443912"/>
                  </a:xfrm>
                </p:grpSpPr>
                <p:sp>
                  <p:nvSpPr>
                    <p:cNvPr id="141" name="Donut 140"/>
                    <p:cNvSpPr/>
                    <p:nvPr/>
                  </p:nvSpPr>
                  <p:spPr bwMode="auto">
                    <a:xfrm>
                      <a:off x="7008949" y="342944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42" name="Rectangle 141"/>
                    <p:cNvSpPr/>
                    <p:nvPr/>
                  </p:nvSpPr>
                  <p:spPr bwMode="auto">
                    <a:xfrm>
                      <a:off x="806406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39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40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" name="Group 52"/>
              <p:cNvGrpSpPr>
                <a:grpSpLocks/>
              </p:cNvGrpSpPr>
              <p:nvPr/>
            </p:nvGrpSpPr>
            <p:grpSpPr bwMode="auto">
              <a:xfrm>
                <a:off x="7161945" y="3505633"/>
                <a:ext cx="992540" cy="1041385"/>
                <a:chOff x="987793" y="4115692"/>
                <a:chExt cx="3253932" cy="2887824"/>
              </a:xfrm>
            </p:grpSpPr>
            <p:grpSp>
              <p:nvGrpSpPr>
                <p:cNvPr id="12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847" y="4947894"/>
                  <a:ext cx="1294849" cy="1166510"/>
                  <a:chOff x="6182210" y="3061126"/>
                  <a:chExt cx="1599519" cy="1440983"/>
                </a:xfrm>
              </p:grpSpPr>
              <p:grpSp>
                <p:nvGrpSpPr>
                  <p:cNvPr id="13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210" y="3061126"/>
                    <a:ext cx="1599519" cy="1440983"/>
                    <a:chOff x="7020410" y="3442126"/>
                    <a:chExt cx="1599519" cy="1440983"/>
                  </a:xfrm>
                </p:grpSpPr>
                <p:sp>
                  <p:nvSpPr>
                    <p:cNvPr id="134" name="Donut 133"/>
                    <p:cNvSpPr/>
                    <p:nvPr/>
                  </p:nvSpPr>
                  <p:spPr bwMode="auto">
                    <a:xfrm>
                      <a:off x="702041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5" name="Rectangle 134"/>
                    <p:cNvSpPr/>
                    <p:nvPr/>
                  </p:nvSpPr>
                  <p:spPr bwMode="auto">
                    <a:xfrm>
                      <a:off x="800712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32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33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25" name="Group 46"/>
                <p:cNvGrpSpPr>
                  <a:grpSpLocks/>
                </p:cNvGrpSpPr>
                <p:nvPr/>
              </p:nvGrpSpPr>
              <p:grpSpPr bwMode="auto">
                <a:xfrm>
                  <a:off x="987793" y="4115692"/>
                  <a:ext cx="3253932" cy="2887824"/>
                  <a:chOff x="6170762" y="3048446"/>
                  <a:chExt cx="1666648" cy="1443912"/>
                </a:xfrm>
              </p:grpSpPr>
              <p:grpSp>
                <p:nvGrpSpPr>
                  <p:cNvPr id="12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62" y="3048446"/>
                    <a:ext cx="1666648" cy="1443912"/>
                    <a:chOff x="7008962" y="3429446"/>
                    <a:chExt cx="1666648" cy="1443912"/>
                  </a:xfrm>
                </p:grpSpPr>
                <p:sp>
                  <p:nvSpPr>
                    <p:cNvPr id="129" name="Donut 128"/>
                    <p:cNvSpPr/>
                    <p:nvPr/>
                  </p:nvSpPr>
                  <p:spPr bwMode="auto">
                    <a:xfrm>
                      <a:off x="7008962" y="342944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0" name="Rectangle 129"/>
                    <p:cNvSpPr/>
                    <p:nvPr/>
                  </p:nvSpPr>
                  <p:spPr bwMode="auto">
                    <a:xfrm>
                      <a:off x="8064075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27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28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5" name="Group 52"/>
              <p:cNvGrpSpPr>
                <a:grpSpLocks/>
              </p:cNvGrpSpPr>
              <p:nvPr/>
            </p:nvGrpSpPr>
            <p:grpSpPr bwMode="auto">
              <a:xfrm>
                <a:off x="4876795" y="3505633"/>
                <a:ext cx="989977" cy="1041385"/>
                <a:chOff x="990573" y="4115692"/>
                <a:chExt cx="3245527" cy="2887824"/>
              </a:xfrm>
            </p:grpSpPr>
            <p:grpSp>
              <p:nvGrpSpPr>
                <p:cNvPr id="11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583" y="4947894"/>
                  <a:ext cx="1294849" cy="1166510"/>
                  <a:chOff x="6230711" y="3061126"/>
                  <a:chExt cx="1599519" cy="1440983"/>
                </a:xfrm>
              </p:grpSpPr>
              <p:grpSp>
                <p:nvGrpSpPr>
                  <p:cNvPr id="11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711" y="3061126"/>
                    <a:ext cx="1599519" cy="1440983"/>
                    <a:chOff x="7068911" y="3442126"/>
                    <a:chExt cx="1599519" cy="1440983"/>
                  </a:xfrm>
                </p:grpSpPr>
                <p:sp>
                  <p:nvSpPr>
                    <p:cNvPr id="122" name="Donut 121"/>
                    <p:cNvSpPr/>
                    <p:nvPr/>
                  </p:nvSpPr>
                  <p:spPr bwMode="auto">
                    <a:xfrm>
                      <a:off x="7068911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3" name="Rectangle 122"/>
                    <p:cNvSpPr/>
                    <p:nvPr/>
                  </p:nvSpPr>
                  <p:spPr bwMode="auto">
                    <a:xfrm>
                      <a:off x="8055624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20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21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13" name="Group 46"/>
                <p:cNvGrpSpPr>
                  <a:grpSpLocks/>
                </p:cNvGrpSpPr>
                <p:nvPr/>
              </p:nvGrpSpPr>
              <p:grpSpPr bwMode="auto">
                <a:xfrm>
                  <a:off x="990573" y="4115692"/>
                  <a:ext cx="3245527" cy="2887824"/>
                  <a:chOff x="6172186" y="3048446"/>
                  <a:chExt cx="1662343" cy="1443912"/>
                </a:xfrm>
              </p:grpSpPr>
              <p:grpSp>
                <p:nvGrpSpPr>
                  <p:cNvPr id="11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86" y="3048446"/>
                    <a:ext cx="1662343" cy="1443912"/>
                    <a:chOff x="7010386" y="3429446"/>
                    <a:chExt cx="1662343" cy="1443912"/>
                  </a:xfrm>
                </p:grpSpPr>
                <p:sp>
                  <p:nvSpPr>
                    <p:cNvPr id="117" name="Donut 116"/>
                    <p:cNvSpPr/>
                    <p:nvPr/>
                  </p:nvSpPr>
                  <p:spPr bwMode="auto">
                    <a:xfrm>
                      <a:off x="7010386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8" name="Rectangle 117"/>
                    <p:cNvSpPr/>
                    <p:nvPr/>
                  </p:nvSpPr>
                  <p:spPr bwMode="auto">
                    <a:xfrm>
                      <a:off x="806119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15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6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6" name="Group 52"/>
              <p:cNvGrpSpPr>
                <a:grpSpLocks/>
              </p:cNvGrpSpPr>
              <p:nvPr/>
            </p:nvGrpSpPr>
            <p:grpSpPr bwMode="auto">
              <a:xfrm>
                <a:off x="6020652" y="3505633"/>
                <a:ext cx="989975" cy="1041385"/>
                <a:chOff x="993386" y="4115692"/>
                <a:chExt cx="3245525" cy="2887824"/>
              </a:xfrm>
            </p:grpSpPr>
            <p:grpSp>
              <p:nvGrpSpPr>
                <p:cNvPr id="9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96" y="4947894"/>
                  <a:ext cx="1294849" cy="1166510"/>
                  <a:chOff x="6227237" y="3061126"/>
                  <a:chExt cx="1599519" cy="1440983"/>
                </a:xfrm>
              </p:grpSpPr>
              <p:grpSp>
                <p:nvGrpSpPr>
                  <p:cNvPr id="10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37" y="3061126"/>
                    <a:ext cx="1599519" cy="1440983"/>
                    <a:chOff x="7065437" y="3442126"/>
                    <a:chExt cx="1599519" cy="1440983"/>
                  </a:xfrm>
                </p:grpSpPr>
                <p:sp>
                  <p:nvSpPr>
                    <p:cNvPr id="110" name="Donut 109"/>
                    <p:cNvSpPr/>
                    <p:nvPr/>
                  </p:nvSpPr>
                  <p:spPr bwMode="auto">
                    <a:xfrm>
                      <a:off x="7065437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1" name="Rectangle 110"/>
                    <p:cNvSpPr/>
                    <p:nvPr/>
                  </p:nvSpPr>
                  <p:spPr bwMode="auto">
                    <a:xfrm>
                      <a:off x="8052150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8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9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9" name="Group 46"/>
                <p:cNvGrpSpPr>
                  <a:grpSpLocks/>
                </p:cNvGrpSpPr>
                <p:nvPr/>
              </p:nvGrpSpPr>
              <p:grpSpPr bwMode="auto">
                <a:xfrm>
                  <a:off x="993386" y="4115692"/>
                  <a:ext cx="3245525" cy="2887824"/>
                  <a:chOff x="6173627" y="3048446"/>
                  <a:chExt cx="1662342" cy="1443912"/>
                </a:xfrm>
              </p:grpSpPr>
              <p:grpSp>
                <p:nvGrpSpPr>
                  <p:cNvPr id="10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27" y="3048446"/>
                    <a:ext cx="1662342" cy="1443912"/>
                    <a:chOff x="7011827" y="3429446"/>
                    <a:chExt cx="1662342" cy="1443912"/>
                  </a:xfrm>
                </p:grpSpPr>
                <p:sp>
                  <p:nvSpPr>
                    <p:cNvPr id="105" name="Donut 104"/>
                    <p:cNvSpPr/>
                    <p:nvPr/>
                  </p:nvSpPr>
                  <p:spPr bwMode="auto">
                    <a:xfrm>
                      <a:off x="7011827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6" name="Rectangle 105"/>
                    <p:cNvSpPr/>
                    <p:nvPr/>
                  </p:nvSpPr>
                  <p:spPr bwMode="auto">
                    <a:xfrm>
                      <a:off x="806263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7" name="Group 71"/>
              <p:cNvGrpSpPr>
                <a:grpSpLocks/>
              </p:cNvGrpSpPr>
              <p:nvPr/>
            </p:nvGrpSpPr>
            <p:grpSpPr bwMode="auto">
              <a:xfrm>
                <a:off x="380872" y="3505313"/>
                <a:ext cx="989974" cy="1054554"/>
                <a:chOff x="5638454" y="1828800"/>
                <a:chExt cx="2647657" cy="2385646"/>
              </a:xfrm>
            </p:grpSpPr>
            <p:grpSp>
              <p:nvGrpSpPr>
                <p:cNvPr id="80" name="Group 52"/>
                <p:cNvGrpSpPr>
                  <a:grpSpLocks/>
                </p:cNvGrpSpPr>
                <p:nvPr/>
              </p:nvGrpSpPr>
              <p:grpSpPr bwMode="auto">
                <a:xfrm>
                  <a:off x="5638454" y="1829520"/>
                  <a:ext cx="2647657" cy="2332641"/>
                  <a:chOff x="990176" y="4115682"/>
                  <a:chExt cx="3245515" cy="2859366"/>
                </a:xfrm>
              </p:grpSpPr>
              <p:grpSp>
                <p:nvGrpSpPr>
                  <p:cNvPr id="8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776" y="4933656"/>
                    <a:ext cx="1294844" cy="1138058"/>
                    <a:chOff x="6241598" y="3113858"/>
                    <a:chExt cx="1599513" cy="1405835"/>
                  </a:xfrm>
                </p:grpSpPr>
                <p:grpSp>
                  <p:nvGrpSpPr>
                    <p:cNvPr id="89" name="Group 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598" y="3113858"/>
                      <a:ext cx="1599513" cy="1405835"/>
                      <a:chOff x="7079798" y="3494858"/>
                      <a:chExt cx="1599513" cy="1405835"/>
                    </a:xfrm>
                  </p:grpSpPr>
                  <p:sp>
                    <p:nvSpPr>
                      <p:cNvPr id="95" name="Donut 94"/>
                      <p:cNvSpPr/>
                      <p:nvPr/>
                    </p:nvSpPr>
                    <p:spPr bwMode="auto">
                      <a:xfrm>
                        <a:off x="7079798" y="3494858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6" name="Rectangle 95"/>
                      <p:cNvSpPr/>
                      <p:nvPr/>
                    </p:nvSpPr>
                    <p:spPr bwMode="auto">
                      <a:xfrm>
                        <a:off x="8066507" y="424170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176" y="4115682"/>
                    <a:ext cx="3245515" cy="2859366"/>
                    <a:chOff x="6171983" y="3048441"/>
                    <a:chExt cx="1662337" cy="1429683"/>
                  </a:xfrm>
                </p:grpSpPr>
                <p:grpSp>
                  <p:nvGrpSpPr>
                    <p:cNvPr id="8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83" y="3048441"/>
                      <a:ext cx="1662337" cy="1429683"/>
                      <a:chOff x="7010183" y="3429441"/>
                      <a:chExt cx="1662337" cy="1429683"/>
                    </a:xfrm>
                  </p:grpSpPr>
                  <p:sp>
                    <p:nvSpPr>
                      <p:cNvPr id="87" name="Donut 86"/>
                      <p:cNvSpPr/>
                      <p:nvPr/>
                    </p:nvSpPr>
                    <p:spPr bwMode="auto">
                      <a:xfrm>
                        <a:off x="7010183" y="34294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8" name="Rectangle 87"/>
                      <p:cNvSpPr/>
                      <p:nvPr/>
                    </p:nvSpPr>
                    <p:spPr bwMode="auto">
                      <a:xfrm>
                        <a:off x="8060987" y="41905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5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7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8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3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</p:grpSp>
      <p:grpSp>
        <p:nvGrpSpPr>
          <p:cNvPr id="1026" name="Group 1025"/>
          <p:cNvGrpSpPr/>
          <p:nvPr/>
        </p:nvGrpSpPr>
        <p:grpSpPr>
          <a:xfrm>
            <a:off x="5384955" y="1614241"/>
            <a:ext cx="2496915" cy="2139499"/>
            <a:chOff x="-195943" y="2155544"/>
            <a:chExt cx="2496915" cy="2139499"/>
          </a:xfrm>
        </p:grpSpPr>
        <p:sp>
          <p:nvSpPr>
            <p:cNvPr id="1027" name="TextBox 26"/>
            <p:cNvSpPr txBox="1">
              <a:spLocks noChangeArrowheads="1"/>
            </p:cNvSpPr>
            <p:nvPr/>
          </p:nvSpPr>
          <p:spPr bwMode="auto">
            <a:xfrm>
              <a:off x="0" y="2382588"/>
              <a:ext cx="93306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Split ring </a:t>
              </a:r>
            </a:p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resonators</a:t>
              </a:r>
            </a:p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(SRR)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1028" name="Group 1027"/>
            <p:cNvGrpSpPr/>
            <p:nvPr/>
          </p:nvGrpSpPr>
          <p:grpSpPr>
            <a:xfrm>
              <a:off x="-195943" y="2155544"/>
              <a:ext cx="2496915" cy="2139499"/>
              <a:chOff x="214603" y="2080898"/>
              <a:chExt cx="2496915" cy="2139499"/>
            </a:xfrm>
          </p:grpSpPr>
          <p:grpSp>
            <p:nvGrpSpPr>
              <p:cNvPr id="1029" name="Group 165"/>
              <p:cNvGrpSpPr>
                <a:grpSpLocks/>
              </p:cNvGrpSpPr>
              <p:nvPr/>
            </p:nvGrpSpPr>
            <p:grpSpPr bwMode="auto">
              <a:xfrm>
                <a:off x="1153888" y="2080898"/>
                <a:ext cx="1557630" cy="2139499"/>
                <a:chOff x="6490996" y="3517812"/>
                <a:chExt cx="1557630" cy="2103209"/>
              </a:xfrm>
            </p:grpSpPr>
            <p:grpSp>
              <p:nvGrpSpPr>
                <p:cNvPr id="1033" name="Group 603"/>
                <p:cNvGrpSpPr>
                  <a:grpSpLocks/>
                </p:cNvGrpSpPr>
                <p:nvPr/>
              </p:nvGrpSpPr>
              <p:grpSpPr bwMode="auto">
                <a:xfrm>
                  <a:off x="6490996" y="3517812"/>
                  <a:ext cx="1557630" cy="2103209"/>
                  <a:chOff x="2909596" y="2222424"/>
                  <a:chExt cx="1557630" cy="2103013"/>
                </a:xfrm>
              </p:grpSpPr>
              <p:sp>
                <p:nvSpPr>
                  <p:cNvPr id="1035" name="Rectangle 554"/>
                  <p:cNvSpPr>
                    <a:spLocks noChangeArrowheads="1"/>
                  </p:cNvSpPr>
                  <p:nvPr/>
                </p:nvSpPr>
                <p:spPr bwMode="auto">
                  <a:xfrm>
                    <a:off x="3124200" y="2590800"/>
                    <a:ext cx="1295400" cy="1258065"/>
                  </a:xfrm>
                  <a:prstGeom prst="rect">
                    <a:avLst/>
                  </a:prstGeom>
                  <a:noFill/>
                  <a:ln w="15875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2075" tIns="46038" rIns="92075" bIns="46038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1036" name="Straight Arrow Connector 1035"/>
                  <p:cNvCxnSpPr/>
                  <p:nvPr/>
                </p:nvCxnSpPr>
                <p:spPr bwMode="auto">
                  <a:xfrm>
                    <a:off x="3124200" y="3962252"/>
                    <a:ext cx="1295400" cy="158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5400" cap="flat" cmpd="sng" algn="ctr">
                    <a:solidFill>
                      <a:schemeClr val="accent6"/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  <p:sp>
                <p:nvSpPr>
                  <p:cNvPr id="1037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29000" y="3962403"/>
                    <a:ext cx="313237" cy="3630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800" dirty="0" smtClean="0">
                        <a:latin typeface="Aharoni" pitchFamily="2" charset="-79"/>
                        <a:cs typeface="Aharoni" pitchFamily="2" charset="-79"/>
                      </a:rPr>
                      <a:t>a</a:t>
                    </a:r>
                    <a:endParaRPr lang="en-US" sz="1800" dirty="0">
                      <a:latin typeface="Aharoni" pitchFamily="2" charset="-79"/>
                      <a:cs typeface="Aharoni" pitchFamily="2" charset="-79"/>
                    </a:endParaRPr>
                  </a:p>
                </p:txBody>
              </p:sp>
              <p:grpSp>
                <p:nvGrpSpPr>
                  <p:cNvPr id="1038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3184525" y="2666972"/>
                    <a:ext cx="1282701" cy="1144482"/>
                    <a:chOff x="991846" y="4114730"/>
                    <a:chExt cx="3246935" cy="2895956"/>
                  </a:xfrm>
                </p:grpSpPr>
                <p:grpSp>
                  <p:nvGrpSpPr>
                    <p:cNvPr id="1040" name="Group 45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638824" y="4954197"/>
                      <a:ext cx="1301988" cy="1172841"/>
                      <a:chOff x="6210482" y="3045519"/>
                      <a:chExt cx="1608339" cy="1448803"/>
                    </a:xfrm>
                  </p:grpSpPr>
                  <p:grpSp>
                    <p:nvGrpSpPr>
                      <p:cNvPr id="1047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210482" y="3045519"/>
                        <a:ext cx="1608339" cy="1448803"/>
                        <a:chOff x="7048682" y="3426519"/>
                        <a:chExt cx="1608339" cy="1448803"/>
                      </a:xfrm>
                    </p:grpSpPr>
                    <p:sp>
                      <p:nvSpPr>
                        <p:cNvPr id="1050" name="Donut 1049"/>
                        <p:cNvSpPr/>
                        <p:nvPr/>
                      </p:nvSpPr>
                      <p:spPr bwMode="auto">
                        <a:xfrm>
                          <a:off x="7048682" y="3426519"/>
                          <a:ext cx="1444528" cy="1448803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51" name="Rectangle 1050"/>
                        <p:cNvSpPr/>
                        <p:nvPr/>
                      </p:nvSpPr>
                      <p:spPr bwMode="auto">
                        <a:xfrm>
                          <a:off x="8046449" y="4190614"/>
                          <a:ext cx="610572" cy="79386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048" name="Straight Connector 4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49" name="Straight Connector 4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1041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91846" y="4114730"/>
                      <a:ext cx="3246935" cy="2895956"/>
                      <a:chOff x="6172837" y="3047965"/>
                      <a:chExt cx="1663064" cy="1447978"/>
                    </a:xfrm>
                  </p:grpSpPr>
                  <p:grpSp>
                    <p:nvGrpSpPr>
                      <p:cNvPr id="1042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72837" y="3047965"/>
                        <a:ext cx="1663064" cy="1447978"/>
                        <a:chOff x="7011037" y="3428965"/>
                        <a:chExt cx="1663064" cy="1447978"/>
                      </a:xfrm>
                    </p:grpSpPr>
                    <p:sp>
                      <p:nvSpPr>
                        <p:cNvPr id="1045" name="Donut 1044"/>
                        <p:cNvSpPr/>
                        <p:nvPr/>
                      </p:nvSpPr>
                      <p:spPr bwMode="auto">
                        <a:xfrm>
                          <a:off x="7011037" y="3428965"/>
                          <a:ext cx="1446948" cy="1447978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46" name="Rectangle 1045"/>
                        <p:cNvSpPr/>
                        <p:nvPr/>
                      </p:nvSpPr>
                      <p:spPr bwMode="auto">
                        <a:xfrm>
                          <a:off x="8064860" y="4190108"/>
                          <a:ext cx="609241" cy="76315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043" name="Straight Connector 4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44" name="Straight Connector 4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</p:grpSp>
              <p:sp>
                <p:nvSpPr>
                  <p:cNvPr id="1039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9596" y="2222424"/>
                    <a:ext cx="1524000" cy="33852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latin typeface="Aharoni" pitchFamily="2" charset="-79"/>
                        <a:cs typeface="Aharoni" pitchFamily="2" charset="-79"/>
                      </a:rPr>
                      <a:t>Unit </a:t>
                    </a:r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cell</a:t>
                    </a:r>
                  </a:p>
                </p:txBody>
              </p:sp>
            </p:grpSp>
            <p:sp>
              <p:nvSpPr>
                <p:cNvPr id="1034" name="Can 149"/>
                <p:cNvSpPr>
                  <a:spLocks noChangeArrowheads="1"/>
                </p:cNvSpPr>
                <p:nvPr/>
              </p:nvSpPr>
              <p:spPr bwMode="auto">
                <a:xfrm>
                  <a:off x="7315200" y="3962400"/>
                  <a:ext cx="76200" cy="11430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030" name="TextBox 26"/>
              <p:cNvSpPr txBox="1">
                <a:spLocks noChangeArrowheads="1"/>
              </p:cNvSpPr>
              <p:nvPr/>
            </p:nvSpPr>
            <p:spPr bwMode="auto">
              <a:xfrm>
                <a:off x="214603" y="3138367"/>
                <a:ext cx="110412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Metallic</a:t>
                </a:r>
              </a:p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 rod</a:t>
                </a:r>
                <a:endParaRPr lang="en-US" sz="1400" dirty="0">
                  <a:latin typeface="Aharoni" pitchFamily="2" charset="-79"/>
                  <a:cs typeface="Aharoni" pitchFamily="2" charset="-79"/>
                </a:endParaRPr>
              </a:p>
            </p:txBody>
          </p:sp>
          <p:cxnSp>
            <p:nvCxnSpPr>
              <p:cNvPr id="1031" name="Straight Arrow Connector 1030"/>
              <p:cNvCxnSpPr/>
              <p:nvPr/>
            </p:nvCxnSpPr>
            <p:spPr bwMode="auto">
              <a:xfrm>
                <a:off x="1138335" y="3442996"/>
                <a:ext cx="877077" cy="4665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032" name="Straight Arrow Connector 1031"/>
              <p:cNvCxnSpPr/>
              <p:nvPr/>
            </p:nvCxnSpPr>
            <p:spPr bwMode="auto">
              <a:xfrm>
                <a:off x="1082351" y="2659224"/>
                <a:ext cx="550506" cy="22393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graphicFrame>
        <p:nvGraphicFramePr>
          <p:cNvPr id="105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4455265"/>
              </p:ext>
            </p:extLst>
          </p:nvPr>
        </p:nvGraphicFramePr>
        <p:xfrm>
          <a:off x="5768889" y="4673952"/>
          <a:ext cx="1643081" cy="1283109"/>
        </p:xfrm>
        <a:graphic>
          <a:graphicData uri="http://schemas.openxmlformats.org/presentationml/2006/ole">
            <p:oleObj spid="_x0000_s517173" name="Equation" r:id="rId5" imgW="1218671" imgH="952087" progId="Equation.3">
              <p:embed/>
            </p:oleObj>
          </a:graphicData>
        </a:graphic>
      </p:graphicFrame>
      <p:graphicFrame>
        <p:nvGraphicFramePr>
          <p:cNvPr id="1053" name="Object 105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89361612"/>
              </p:ext>
            </p:extLst>
          </p:nvPr>
        </p:nvGraphicFramePr>
        <p:xfrm>
          <a:off x="5469426" y="4091490"/>
          <a:ext cx="1973262" cy="657225"/>
        </p:xfrm>
        <a:graphic>
          <a:graphicData uri="http://schemas.openxmlformats.org/presentationml/2006/ole">
            <p:oleObj spid="_x0000_s517174" name="Equation" r:id="rId6" imgW="1015920" imgH="4316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416644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7" name="Picture 4" descr="animation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4087" y="2122948"/>
            <a:ext cx="6017687" cy="367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defcav_f"/>
          <p:cNvPicPr>
            <a:picLocks noGrp="1" noChangeAspect="1" noChangeArrowheads="1" noCrop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610184" y="2424786"/>
            <a:ext cx="3033754" cy="1132801"/>
          </a:xfrm>
          <a:noFill/>
        </p:spPr>
      </p:pic>
      <p:sp>
        <p:nvSpPr>
          <p:cNvPr id="1043461" name="AutoShape 5"/>
          <p:cNvSpPr>
            <a:spLocks noChangeArrowheads="1"/>
          </p:cNvSpPr>
          <p:nvPr/>
        </p:nvSpPr>
        <p:spPr bwMode="auto">
          <a:xfrm>
            <a:off x="0" y="1300314"/>
            <a:ext cx="5791200" cy="533400"/>
          </a:xfrm>
          <a:prstGeom prst="roundRect">
            <a:avLst>
              <a:gd name="adj" fmla="val 6116"/>
            </a:avLst>
          </a:prstGeom>
          <a:noFill/>
          <a:ln w="50800" cmpd="thickThin">
            <a:noFill/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1800" dirty="0">
                <a:latin typeface="Humanst521 BT" pitchFamily="34" charset="0"/>
              </a:rPr>
              <a:t>Photons are confined in a </a:t>
            </a:r>
            <a:r>
              <a:rPr lang="en-US" sz="1800" dirty="0" err="1">
                <a:latin typeface="Humanst521 BT" pitchFamily="34" charset="0"/>
              </a:rPr>
              <a:t>nanosize</a:t>
            </a:r>
            <a:r>
              <a:rPr lang="en-US" sz="1800" dirty="0">
                <a:latin typeface="Humanst521 BT" pitchFamily="34" charset="0"/>
              </a:rPr>
              <a:t> material 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1800" dirty="0">
                <a:latin typeface="Humanst521 BT" pitchFamily="34" charset="0"/>
              </a:rPr>
              <a:t> </a:t>
            </a:r>
          </a:p>
        </p:txBody>
      </p:sp>
      <p:sp>
        <p:nvSpPr>
          <p:cNvPr id="1043465" name="AutoShape 9"/>
          <p:cNvSpPr>
            <a:spLocks noChangeArrowheads="1"/>
          </p:cNvSpPr>
          <p:nvPr/>
        </p:nvSpPr>
        <p:spPr bwMode="auto">
          <a:xfrm>
            <a:off x="471487" y="1711239"/>
            <a:ext cx="2895600" cy="381000"/>
          </a:xfrm>
          <a:prstGeom prst="roundRect">
            <a:avLst>
              <a:gd name="adj" fmla="val 6116"/>
            </a:avLst>
          </a:prstGeom>
          <a:noFill/>
          <a:ln w="50800" cmpd="thickThin">
            <a:noFill/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1600" dirty="0">
                <a:latin typeface="Humanst521 BT" pitchFamily="34" charset="0"/>
              </a:rPr>
              <a:t>Photons are confined in 2-d</a:t>
            </a:r>
            <a:r>
              <a:rPr lang="en-US" sz="1800" dirty="0">
                <a:latin typeface="Humanst521 BT" pitchFamily="34" charset="0"/>
              </a:rPr>
              <a:t> 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257800" y="4038600"/>
            <a:ext cx="1447800" cy="685800"/>
            <a:chOff x="3312" y="2544"/>
            <a:chExt cx="912" cy="432"/>
          </a:xfrm>
        </p:grpSpPr>
        <p:sp>
          <p:nvSpPr>
            <p:cNvPr id="29709" name="Line 11"/>
            <p:cNvSpPr>
              <a:spLocks noChangeShapeType="1"/>
            </p:cNvSpPr>
            <p:nvPr/>
          </p:nvSpPr>
          <p:spPr bwMode="auto">
            <a:xfrm flipV="1">
              <a:off x="3312" y="2544"/>
              <a:ext cx="432" cy="432"/>
            </a:xfrm>
            <a:prstGeom prst="line">
              <a:avLst/>
            </a:prstGeom>
            <a:noFill/>
            <a:ln w="47625" cmpd="thickThin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72000" tIns="72000" rIns="72000" bIns="72000"/>
            <a:lstStyle/>
            <a:p>
              <a:endParaRPr lang="en-US"/>
            </a:p>
          </p:txBody>
        </p:sp>
        <p:sp>
          <p:nvSpPr>
            <p:cNvPr id="29710" name="Rectangle 12"/>
            <p:cNvSpPr>
              <a:spLocks noChangeArrowheads="1"/>
            </p:cNvSpPr>
            <p:nvPr/>
          </p:nvSpPr>
          <p:spPr bwMode="auto">
            <a:xfrm>
              <a:off x="3456" y="2832"/>
              <a:ext cx="768" cy="144"/>
            </a:xfrm>
            <a:prstGeom prst="rect">
              <a:avLst/>
            </a:prstGeom>
            <a:noFill/>
            <a:ln w="47625" cmpd="thickThin" algn="ctr">
              <a:noFill/>
              <a:miter lim="800000"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buFont typeface="Wingdings" pitchFamily="2" charset="2"/>
                <a:buNone/>
              </a:pPr>
              <a:r>
                <a:rPr lang="en-US" sz="1400" b="0">
                  <a:solidFill>
                    <a:schemeClr val="bg1"/>
                  </a:solidFill>
                  <a:latin typeface="Arial Rounded MT Bold" pitchFamily="34" charset="0"/>
                </a:rPr>
                <a:t>nanometer</a:t>
              </a:r>
            </a:p>
          </p:txBody>
        </p:sp>
      </p:grpSp>
      <p:pic>
        <p:nvPicPr>
          <p:cNvPr id="13" name="Picture 3" descr="pcwg_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7877" y="3986905"/>
            <a:ext cx="2209360" cy="181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AutoShape 7"/>
          <p:cNvSpPr>
            <a:spLocks noChangeArrowheads="1"/>
          </p:cNvSpPr>
          <p:nvPr/>
        </p:nvSpPr>
        <p:spPr bwMode="auto">
          <a:xfrm>
            <a:off x="4809700" y="6226589"/>
            <a:ext cx="3427927" cy="504665"/>
          </a:xfrm>
          <a:prstGeom prst="roundRect">
            <a:avLst>
              <a:gd name="adj" fmla="val 6116"/>
            </a:avLst>
          </a:prstGeom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72000" tIns="72000" rIns="72000" bIns="72000"/>
          <a:lstStyle/>
          <a:p>
            <a:pPr marL="457200" indent="-457200" algn="ctr">
              <a:buFont typeface="Wingdings" pitchFamily="2" charset="2"/>
              <a:buNone/>
            </a:pPr>
            <a:r>
              <a:rPr lang="en-CA" sz="2800" dirty="0">
                <a:latin typeface="Humanst521 BT"/>
              </a:rPr>
              <a:t>90</a:t>
            </a:r>
            <a:r>
              <a:rPr lang="en-US" sz="2800" dirty="0">
                <a:latin typeface="Humanst521 BT"/>
              </a:rPr>
              <a:t>º </a:t>
            </a:r>
            <a:r>
              <a:rPr lang="en-US" sz="2800" dirty="0">
                <a:solidFill>
                  <a:schemeClr val="accent2"/>
                </a:solidFill>
                <a:latin typeface="Humanst521 BT"/>
              </a:rPr>
              <a:t>Light Splitter</a:t>
            </a:r>
            <a:endParaRPr lang="en-US" sz="2800" dirty="0">
              <a:latin typeface="Humanst521 BT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152400" y="6226589"/>
            <a:ext cx="37338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b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b="0">
                <a:latin typeface="Arial" charset="0"/>
              </a:rPr>
              <a:t>math.utwente.nl/~hammer/Metric/Illust/</a:t>
            </a: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1027658" y="196947"/>
            <a:ext cx="6343813" cy="78779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</a:t>
            </a:r>
          </a:p>
          <a:p>
            <a:pPr algn="ctr">
              <a:defRPr/>
            </a:pPr>
            <a:r>
              <a:rPr lang="en-C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 Applications</a:t>
            </a:r>
            <a:endParaRPr lang="en-CA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914400" y="6393432"/>
            <a:ext cx="2771775" cy="4623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>
                <a:latin typeface="+mj-lt"/>
              </a:rPr>
              <a:t>http://www.photeon.com/images/pc/animation.gif</a:t>
            </a:r>
          </a:p>
        </p:txBody>
      </p:sp>
    </p:spTree>
    <p:extLst>
      <p:ext uri="{BB962C8B-B14F-4D97-AF65-F5344CB8AC3E}">
        <p14:creationId xmlns="" xmlns:p14="http://schemas.microsoft.com/office/powerpoint/2010/main" val="11701036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AutoShape 6"/>
          <p:cNvSpPr>
            <a:spLocks noChangeArrowheads="1"/>
          </p:cNvSpPr>
          <p:nvPr/>
        </p:nvSpPr>
        <p:spPr bwMode="auto">
          <a:xfrm>
            <a:off x="1047890" y="129335"/>
            <a:ext cx="7052502" cy="84901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 Hybrids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868144" y="4293096"/>
            <a:ext cx="2774950" cy="1798637"/>
            <a:chOff x="2201" y="3504"/>
            <a:chExt cx="4412" cy="2860"/>
          </a:xfrm>
        </p:grpSpPr>
        <p:sp>
          <p:nvSpPr>
            <p:cNvPr id="1578" name="Oval 3"/>
            <p:cNvSpPr>
              <a:spLocks noChangeArrowheads="1"/>
            </p:cNvSpPr>
            <p:nvPr/>
          </p:nvSpPr>
          <p:spPr bwMode="auto">
            <a:xfrm>
              <a:off x="2201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9" name="Oval 4"/>
            <p:cNvSpPr>
              <a:spLocks noChangeArrowheads="1"/>
            </p:cNvSpPr>
            <p:nvPr/>
          </p:nvSpPr>
          <p:spPr bwMode="auto">
            <a:xfrm>
              <a:off x="2589" y="35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0" name="Oval 5"/>
            <p:cNvSpPr>
              <a:spLocks noChangeArrowheads="1"/>
            </p:cNvSpPr>
            <p:nvPr/>
          </p:nvSpPr>
          <p:spPr bwMode="auto">
            <a:xfrm>
              <a:off x="2976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1" name="Oval 6"/>
            <p:cNvSpPr>
              <a:spLocks noChangeArrowheads="1"/>
            </p:cNvSpPr>
            <p:nvPr/>
          </p:nvSpPr>
          <p:spPr bwMode="auto">
            <a:xfrm>
              <a:off x="2202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2" name="Oval 7"/>
            <p:cNvSpPr>
              <a:spLocks noChangeArrowheads="1"/>
            </p:cNvSpPr>
            <p:nvPr/>
          </p:nvSpPr>
          <p:spPr bwMode="auto">
            <a:xfrm>
              <a:off x="2590" y="3892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3" name="Oval 8"/>
            <p:cNvSpPr>
              <a:spLocks noChangeArrowheads="1"/>
            </p:cNvSpPr>
            <p:nvPr/>
          </p:nvSpPr>
          <p:spPr bwMode="auto">
            <a:xfrm>
              <a:off x="2977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4" name="Oval 9"/>
            <p:cNvSpPr>
              <a:spLocks noChangeArrowheads="1"/>
            </p:cNvSpPr>
            <p:nvPr/>
          </p:nvSpPr>
          <p:spPr bwMode="auto">
            <a:xfrm>
              <a:off x="2201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5" name="Oval 10"/>
            <p:cNvSpPr>
              <a:spLocks noChangeArrowheads="1"/>
            </p:cNvSpPr>
            <p:nvPr/>
          </p:nvSpPr>
          <p:spPr bwMode="auto">
            <a:xfrm>
              <a:off x="2589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6" name="Oval 11"/>
            <p:cNvSpPr>
              <a:spLocks noChangeArrowheads="1"/>
            </p:cNvSpPr>
            <p:nvPr/>
          </p:nvSpPr>
          <p:spPr bwMode="auto">
            <a:xfrm>
              <a:off x="2976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7" name="Oval 12"/>
            <p:cNvSpPr>
              <a:spLocks noChangeArrowheads="1"/>
            </p:cNvSpPr>
            <p:nvPr/>
          </p:nvSpPr>
          <p:spPr bwMode="auto">
            <a:xfrm>
              <a:off x="2201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8" name="Oval 13"/>
            <p:cNvSpPr>
              <a:spLocks noChangeArrowheads="1"/>
            </p:cNvSpPr>
            <p:nvPr/>
          </p:nvSpPr>
          <p:spPr bwMode="auto">
            <a:xfrm>
              <a:off x="2589" y="466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9" name="Oval 14"/>
            <p:cNvSpPr>
              <a:spLocks noChangeArrowheads="1"/>
            </p:cNvSpPr>
            <p:nvPr/>
          </p:nvSpPr>
          <p:spPr bwMode="auto">
            <a:xfrm>
              <a:off x="2976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0" name="Oval 15"/>
            <p:cNvSpPr>
              <a:spLocks noChangeArrowheads="1"/>
            </p:cNvSpPr>
            <p:nvPr/>
          </p:nvSpPr>
          <p:spPr bwMode="auto">
            <a:xfrm>
              <a:off x="3364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1" name="Oval 16"/>
            <p:cNvSpPr>
              <a:spLocks noChangeArrowheads="1"/>
            </p:cNvSpPr>
            <p:nvPr/>
          </p:nvSpPr>
          <p:spPr bwMode="auto">
            <a:xfrm>
              <a:off x="3364" y="3892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2" name="Oval 17"/>
            <p:cNvSpPr>
              <a:spLocks noChangeArrowheads="1"/>
            </p:cNvSpPr>
            <p:nvPr/>
          </p:nvSpPr>
          <p:spPr bwMode="auto">
            <a:xfrm>
              <a:off x="336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3" name="Oval 18"/>
            <p:cNvSpPr>
              <a:spLocks noChangeArrowheads="1"/>
            </p:cNvSpPr>
            <p:nvPr/>
          </p:nvSpPr>
          <p:spPr bwMode="auto">
            <a:xfrm>
              <a:off x="3364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4" name="Oval 19"/>
            <p:cNvSpPr>
              <a:spLocks noChangeArrowheads="1"/>
            </p:cNvSpPr>
            <p:nvPr/>
          </p:nvSpPr>
          <p:spPr bwMode="auto">
            <a:xfrm>
              <a:off x="2201" y="505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5" name="Oval 20"/>
            <p:cNvSpPr>
              <a:spLocks noChangeArrowheads="1"/>
            </p:cNvSpPr>
            <p:nvPr/>
          </p:nvSpPr>
          <p:spPr bwMode="auto">
            <a:xfrm>
              <a:off x="2590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6" name="Oval 21"/>
            <p:cNvSpPr>
              <a:spLocks noChangeArrowheads="1"/>
            </p:cNvSpPr>
            <p:nvPr/>
          </p:nvSpPr>
          <p:spPr bwMode="auto">
            <a:xfrm>
              <a:off x="2977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7" name="Oval 22"/>
            <p:cNvSpPr>
              <a:spLocks noChangeArrowheads="1"/>
            </p:cNvSpPr>
            <p:nvPr/>
          </p:nvSpPr>
          <p:spPr bwMode="auto">
            <a:xfrm>
              <a:off x="3364" y="505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8" name="Oval 23"/>
            <p:cNvSpPr>
              <a:spLocks noChangeArrowheads="1"/>
            </p:cNvSpPr>
            <p:nvPr/>
          </p:nvSpPr>
          <p:spPr bwMode="auto">
            <a:xfrm>
              <a:off x="3752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9" name="Oval 24"/>
            <p:cNvSpPr>
              <a:spLocks noChangeArrowheads="1"/>
            </p:cNvSpPr>
            <p:nvPr/>
          </p:nvSpPr>
          <p:spPr bwMode="auto">
            <a:xfrm>
              <a:off x="4139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0" name="Oval 25"/>
            <p:cNvSpPr>
              <a:spLocks noChangeArrowheads="1"/>
            </p:cNvSpPr>
            <p:nvPr/>
          </p:nvSpPr>
          <p:spPr bwMode="auto">
            <a:xfrm>
              <a:off x="4527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1" name="Oval 26"/>
            <p:cNvSpPr>
              <a:spLocks noChangeArrowheads="1"/>
            </p:cNvSpPr>
            <p:nvPr/>
          </p:nvSpPr>
          <p:spPr bwMode="auto">
            <a:xfrm>
              <a:off x="4914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2" name="Oval 27"/>
            <p:cNvSpPr>
              <a:spLocks noChangeArrowheads="1"/>
            </p:cNvSpPr>
            <p:nvPr/>
          </p:nvSpPr>
          <p:spPr bwMode="auto">
            <a:xfrm>
              <a:off x="375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3" name="Oval 28"/>
            <p:cNvSpPr>
              <a:spLocks noChangeArrowheads="1"/>
            </p:cNvSpPr>
            <p:nvPr/>
          </p:nvSpPr>
          <p:spPr bwMode="auto">
            <a:xfrm>
              <a:off x="4140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4" name="Oval 29"/>
            <p:cNvSpPr>
              <a:spLocks noChangeArrowheads="1"/>
            </p:cNvSpPr>
            <p:nvPr/>
          </p:nvSpPr>
          <p:spPr bwMode="auto">
            <a:xfrm>
              <a:off x="4527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5" name="Oval 30"/>
            <p:cNvSpPr>
              <a:spLocks noChangeArrowheads="1"/>
            </p:cNvSpPr>
            <p:nvPr/>
          </p:nvSpPr>
          <p:spPr bwMode="auto">
            <a:xfrm>
              <a:off x="4914" y="3891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6" name="Oval 31"/>
            <p:cNvSpPr>
              <a:spLocks noChangeArrowheads="1"/>
            </p:cNvSpPr>
            <p:nvPr/>
          </p:nvSpPr>
          <p:spPr bwMode="auto">
            <a:xfrm>
              <a:off x="3752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7" name="Oval 32"/>
            <p:cNvSpPr>
              <a:spLocks noChangeArrowheads="1"/>
            </p:cNvSpPr>
            <p:nvPr/>
          </p:nvSpPr>
          <p:spPr bwMode="auto">
            <a:xfrm>
              <a:off x="4139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8" name="Oval 33"/>
            <p:cNvSpPr>
              <a:spLocks noChangeArrowheads="1"/>
            </p:cNvSpPr>
            <p:nvPr/>
          </p:nvSpPr>
          <p:spPr bwMode="auto">
            <a:xfrm>
              <a:off x="4527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9" name="Oval 34"/>
            <p:cNvSpPr>
              <a:spLocks noChangeArrowheads="1"/>
            </p:cNvSpPr>
            <p:nvPr/>
          </p:nvSpPr>
          <p:spPr bwMode="auto">
            <a:xfrm>
              <a:off x="491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0" name="Oval 35"/>
            <p:cNvSpPr>
              <a:spLocks noChangeArrowheads="1"/>
            </p:cNvSpPr>
            <p:nvPr/>
          </p:nvSpPr>
          <p:spPr bwMode="auto">
            <a:xfrm>
              <a:off x="3752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1" name="Oval 36"/>
            <p:cNvSpPr>
              <a:spLocks noChangeArrowheads="1"/>
            </p:cNvSpPr>
            <p:nvPr/>
          </p:nvSpPr>
          <p:spPr bwMode="auto">
            <a:xfrm>
              <a:off x="4139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2" name="Oval 37"/>
            <p:cNvSpPr>
              <a:spLocks noChangeArrowheads="1"/>
            </p:cNvSpPr>
            <p:nvPr/>
          </p:nvSpPr>
          <p:spPr bwMode="auto">
            <a:xfrm>
              <a:off x="4527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3" name="Oval 38"/>
            <p:cNvSpPr>
              <a:spLocks noChangeArrowheads="1"/>
            </p:cNvSpPr>
            <p:nvPr/>
          </p:nvSpPr>
          <p:spPr bwMode="auto">
            <a:xfrm>
              <a:off x="4914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4" name="Oval 39"/>
            <p:cNvSpPr>
              <a:spLocks noChangeArrowheads="1"/>
            </p:cNvSpPr>
            <p:nvPr/>
          </p:nvSpPr>
          <p:spPr bwMode="auto">
            <a:xfrm>
              <a:off x="5302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5" name="Oval 40"/>
            <p:cNvSpPr>
              <a:spLocks noChangeArrowheads="1"/>
            </p:cNvSpPr>
            <p:nvPr/>
          </p:nvSpPr>
          <p:spPr bwMode="auto">
            <a:xfrm>
              <a:off x="530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6" name="Oval 41"/>
            <p:cNvSpPr>
              <a:spLocks noChangeArrowheads="1"/>
            </p:cNvSpPr>
            <p:nvPr/>
          </p:nvSpPr>
          <p:spPr bwMode="auto">
            <a:xfrm>
              <a:off x="5302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7" name="Oval 42"/>
            <p:cNvSpPr>
              <a:spLocks noChangeArrowheads="1"/>
            </p:cNvSpPr>
            <p:nvPr/>
          </p:nvSpPr>
          <p:spPr bwMode="auto">
            <a:xfrm>
              <a:off x="5302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8" name="Oval 43"/>
            <p:cNvSpPr>
              <a:spLocks noChangeArrowheads="1"/>
            </p:cNvSpPr>
            <p:nvPr/>
          </p:nvSpPr>
          <p:spPr bwMode="auto">
            <a:xfrm>
              <a:off x="3752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9" name="Oval 44"/>
            <p:cNvSpPr>
              <a:spLocks noChangeArrowheads="1"/>
            </p:cNvSpPr>
            <p:nvPr/>
          </p:nvSpPr>
          <p:spPr bwMode="auto">
            <a:xfrm>
              <a:off x="4139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0" name="Oval 45"/>
            <p:cNvSpPr>
              <a:spLocks noChangeArrowheads="1"/>
            </p:cNvSpPr>
            <p:nvPr/>
          </p:nvSpPr>
          <p:spPr bwMode="auto">
            <a:xfrm>
              <a:off x="4527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1" name="Oval 46"/>
            <p:cNvSpPr>
              <a:spLocks noChangeArrowheads="1"/>
            </p:cNvSpPr>
            <p:nvPr/>
          </p:nvSpPr>
          <p:spPr bwMode="auto">
            <a:xfrm>
              <a:off x="4914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2" name="Oval 47"/>
            <p:cNvSpPr>
              <a:spLocks noChangeArrowheads="1"/>
            </p:cNvSpPr>
            <p:nvPr/>
          </p:nvSpPr>
          <p:spPr bwMode="auto">
            <a:xfrm>
              <a:off x="5302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3" name="Oval 48"/>
            <p:cNvSpPr>
              <a:spLocks noChangeArrowheads="1"/>
            </p:cNvSpPr>
            <p:nvPr/>
          </p:nvSpPr>
          <p:spPr bwMode="auto">
            <a:xfrm>
              <a:off x="2386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4" name="Oval 49"/>
            <p:cNvSpPr>
              <a:spLocks noChangeArrowheads="1"/>
            </p:cNvSpPr>
            <p:nvPr/>
          </p:nvSpPr>
          <p:spPr bwMode="auto">
            <a:xfrm>
              <a:off x="277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5" name="Oval 50"/>
            <p:cNvSpPr>
              <a:spLocks noChangeArrowheads="1"/>
            </p:cNvSpPr>
            <p:nvPr/>
          </p:nvSpPr>
          <p:spPr bwMode="auto">
            <a:xfrm>
              <a:off x="316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6" name="Oval 51"/>
            <p:cNvSpPr>
              <a:spLocks noChangeArrowheads="1"/>
            </p:cNvSpPr>
            <p:nvPr/>
          </p:nvSpPr>
          <p:spPr bwMode="auto">
            <a:xfrm>
              <a:off x="23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7" name="Oval 52"/>
            <p:cNvSpPr>
              <a:spLocks noChangeArrowheads="1"/>
            </p:cNvSpPr>
            <p:nvPr/>
          </p:nvSpPr>
          <p:spPr bwMode="auto">
            <a:xfrm>
              <a:off x="277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8" name="Oval 53"/>
            <p:cNvSpPr>
              <a:spLocks noChangeArrowheads="1"/>
            </p:cNvSpPr>
            <p:nvPr/>
          </p:nvSpPr>
          <p:spPr bwMode="auto">
            <a:xfrm>
              <a:off x="3161" y="40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9" name="Oval 54"/>
            <p:cNvSpPr>
              <a:spLocks noChangeArrowheads="1"/>
            </p:cNvSpPr>
            <p:nvPr/>
          </p:nvSpPr>
          <p:spPr bwMode="auto">
            <a:xfrm>
              <a:off x="2386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0" name="Oval 55"/>
            <p:cNvSpPr>
              <a:spLocks noChangeArrowheads="1"/>
            </p:cNvSpPr>
            <p:nvPr/>
          </p:nvSpPr>
          <p:spPr bwMode="auto">
            <a:xfrm>
              <a:off x="277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1" name="Oval 56"/>
            <p:cNvSpPr>
              <a:spLocks noChangeArrowheads="1"/>
            </p:cNvSpPr>
            <p:nvPr/>
          </p:nvSpPr>
          <p:spPr bwMode="auto">
            <a:xfrm>
              <a:off x="316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2" name="Oval 57"/>
            <p:cNvSpPr>
              <a:spLocks noChangeArrowheads="1"/>
            </p:cNvSpPr>
            <p:nvPr/>
          </p:nvSpPr>
          <p:spPr bwMode="auto">
            <a:xfrm>
              <a:off x="2386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3" name="Oval 58"/>
            <p:cNvSpPr>
              <a:spLocks noChangeArrowheads="1"/>
            </p:cNvSpPr>
            <p:nvPr/>
          </p:nvSpPr>
          <p:spPr bwMode="auto">
            <a:xfrm>
              <a:off x="2774" y="4851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4" name="Oval 59"/>
            <p:cNvSpPr>
              <a:spLocks noChangeArrowheads="1"/>
            </p:cNvSpPr>
            <p:nvPr/>
          </p:nvSpPr>
          <p:spPr bwMode="auto">
            <a:xfrm>
              <a:off x="3161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5" name="Oval 60"/>
            <p:cNvSpPr>
              <a:spLocks noChangeArrowheads="1"/>
            </p:cNvSpPr>
            <p:nvPr/>
          </p:nvSpPr>
          <p:spPr bwMode="auto">
            <a:xfrm>
              <a:off x="354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6" name="Oval 61"/>
            <p:cNvSpPr>
              <a:spLocks noChangeArrowheads="1"/>
            </p:cNvSpPr>
            <p:nvPr/>
          </p:nvSpPr>
          <p:spPr bwMode="auto">
            <a:xfrm>
              <a:off x="354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7" name="Oval 62"/>
            <p:cNvSpPr>
              <a:spLocks noChangeArrowheads="1"/>
            </p:cNvSpPr>
            <p:nvPr/>
          </p:nvSpPr>
          <p:spPr bwMode="auto">
            <a:xfrm>
              <a:off x="354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" name="Oval 63"/>
            <p:cNvSpPr>
              <a:spLocks noChangeArrowheads="1"/>
            </p:cNvSpPr>
            <p:nvPr/>
          </p:nvSpPr>
          <p:spPr bwMode="auto">
            <a:xfrm>
              <a:off x="3549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" name="Oval 64"/>
            <p:cNvSpPr>
              <a:spLocks noChangeArrowheads="1"/>
            </p:cNvSpPr>
            <p:nvPr/>
          </p:nvSpPr>
          <p:spPr bwMode="auto">
            <a:xfrm>
              <a:off x="2386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" name="Oval 65"/>
            <p:cNvSpPr>
              <a:spLocks noChangeArrowheads="1"/>
            </p:cNvSpPr>
            <p:nvPr/>
          </p:nvSpPr>
          <p:spPr bwMode="auto">
            <a:xfrm>
              <a:off x="2774" y="5238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" name="Oval 66"/>
            <p:cNvSpPr>
              <a:spLocks noChangeArrowheads="1"/>
            </p:cNvSpPr>
            <p:nvPr/>
          </p:nvSpPr>
          <p:spPr bwMode="auto">
            <a:xfrm>
              <a:off x="3161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" name="Oval 67"/>
            <p:cNvSpPr>
              <a:spLocks noChangeArrowheads="1"/>
            </p:cNvSpPr>
            <p:nvPr/>
          </p:nvSpPr>
          <p:spPr bwMode="auto">
            <a:xfrm>
              <a:off x="3549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" name="Oval 68"/>
            <p:cNvSpPr>
              <a:spLocks noChangeArrowheads="1"/>
            </p:cNvSpPr>
            <p:nvPr/>
          </p:nvSpPr>
          <p:spPr bwMode="auto">
            <a:xfrm>
              <a:off x="393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" name="Oval 69"/>
            <p:cNvSpPr>
              <a:spLocks noChangeArrowheads="1"/>
            </p:cNvSpPr>
            <p:nvPr/>
          </p:nvSpPr>
          <p:spPr bwMode="auto">
            <a:xfrm>
              <a:off x="432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" name="Oval 70"/>
            <p:cNvSpPr>
              <a:spLocks noChangeArrowheads="1"/>
            </p:cNvSpPr>
            <p:nvPr/>
          </p:nvSpPr>
          <p:spPr bwMode="auto">
            <a:xfrm>
              <a:off x="471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" name="Oval 71"/>
            <p:cNvSpPr>
              <a:spLocks noChangeArrowheads="1"/>
            </p:cNvSpPr>
            <p:nvPr/>
          </p:nvSpPr>
          <p:spPr bwMode="auto">
            <a:xfrm>
              <a:off x="509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" name="Oval 72"/>
            <p:cNvSpPr>
              <a:spLocks noChangeArrowheads="1"/>
            </p:cNvSpPr>
            <p:nvPr/>
          </p:nvSpPr>
          <p:spPr bwMode="auto">
            <a:xfrm>
              <a:off x="393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" name="Oval 73"/>
            <p:cNvSpPr>
              <a:spLocks noChangeArrowheads="1"/>
            </p:cNvSpPr>
            <p:nvPr/>
          </p:nvSpPr>
          <p:spPr bwMode="auto">
            <a:xfrm>
              <a:off x="432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" name="Oval 74"/>
            <p:cNvSpPr>
              <a:spLocks noChangeArrowheads="1"/>
            </p:cNvSpPr>
            <p:nvPr/>
          </p:nvSpPr>
          <p:spPr bwMode="auto">
            <a:xfrm>
              <a:off x="4711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" name="Oval 75"/>
            <p:cNvSpPr>
              <a:spLocks noChangeArrowheads="1"/>
            </p:cNvSpPr>
            <p:nvPr/>
          </p:nvSpPr>
          <p:spPr bwMode="auto">
            <a:xfrm>
              <a:off x="509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" name="Oval 76"/>
            <p:cNvSpPr>
              <a:spLocks noChangeArrowheads="1"/>
            </p:cNvSpPr>
            <p:nvPr/>
          </p:nvSpPr>
          <p:spPr bwMode="auto">
            <a:xfrm>
              <a:off x="393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2" name="Oval 77"/>
            <p:cNvSpPr>
              <a:spLocks noChangeArrowheads="1"/>
            </p:cNvSpPr>
            <p:nvPr/>
          </p:nvSpPr>
          <p:spPr bwMode="auto">
            <a:xfrm>
              <a:off x="432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3" name="Oval 78"/>
            <p:cNvSpPr>
              <a:spLocks noChangeArrowheads="1"/>
            </p:cNvSpPr>
            <p:nvPr/>
          </p:nvSpPr>
          <p:spPr bwMode="auto">
            <a:xfrm>
              <a:off x="471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4" name="Oval 79"/>
            <p:cNvSpPr>
              <a:spLocks noChangeArrowheads="1"/>
            </p:cNvSpPr>
            <p:nvPr/>
          </p:nvSpPr>
          <p:spPr bwMode="auto">
            <a:xfrm>
              <a:off x="509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5" name="Oval 80"/>
            <p:cNvSpPr>
              <a:spLocks noChangeArrowheads="1"/>
            </p:cNvSpPr>
            <p:nvPr/>
          </p:nvSpPr>
          <p:spPr bwMode="auto">
            <a:xfrm>
              <a:off x="393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6" name="Oval 81"/>
            <p:cNvSpPr>
              <a:spLocks noChangeArrowheads="1"/>
            </p:cNvSpPr>
            <p:nvPr/>
          </p:nvSpPr>
          <p:spPr bwMode="auto">
            <a:xfrm>
              <a:off x="4324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7" name="Oval 82"/>
            <p:cNvSpPr>
              <a:spLocks noChangeArrowheads="1"/>
            </p:cNvSpPr>
            <p:nvPr/>
          </p:nvSpPr>
          <p:spPr bwMode="auto">
            <a:xfrm>
              <a:off x="4711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8" name="Oval 83"/>
            <p:cNvSpPr>
              <a:spLocks noChangeArrowheads="1"/>
            </p:cNvSpPr>
            <p:nvPr/>
          </p:nvSpPr>
          <p:spPr bwMode="auto">
            <a:xfrm>
              <a:off x="5099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9" name="Oval 84"/>
            <p:cNvSpPr>
              <a:spLocks noChangeArrowheads="1"/>
            </p:cNvSpPr>
            <p:nvPr/>
          </p:nvSpPr>
          <p:spPr bwMode="auto">
            <a:xfrm>
              <a:off x="548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0" name="Oval 85"/>
            <p:cNvSpPr>
              <a:spLocks noChangeArrowheads="1"/>
            </p:cNvSpPr>
            <p:nvPr/>
          </p:nvSpPr>
          <p:spPr bwMode="auto">
            <a:xfrm>
              <a:off x="54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1" name="Oval 86"/>
            <p:cNvSpPr>
              <a:spLocks noChangeArrowheads="1"/>
            </p:cNvSpPr>
            <p:nvPr/>
          </p:nvSpPr>
          <p:spPr bwMode="auto">
            <a:xfrm>
              <a:off x="548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2" name="Oval 87"/>
            <p:cNvSpPr>
              <a:spLocks noChangeArrowheads="1"/>
            </p:cNvSpPr>
            <p:nvPr/>
          </p:nvSpPr>
          <p:spPr bwMode="auto">
            <a:xfrm>
              <a:off x="548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3" name="Oval 88"/>
            <p:cNvSpPr>
              <a:spLocks noChangeArrowheads="1"/>
            </p:cNvSpPr>
            <p:nvPr/>
          </p:nvSpPr>
          <p:spPr bwMode="auto">
            <a:xfrm>
              <a:off x="393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4" name="Oval 89"/>
            <p:cNvSpPr>
              <a:spLocks noChangeArrowheads="1"/>
            </p:cNvSpPr>
            <p:nvPr/>
          </p:nvSpPr>
          <p:spPr bwMode="auto">
            <a:xfrm>
              <a:off x="4324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5" name="Oval 90"/>
            <p:cNvSpPr>
              <a:spLocks noChangeArrowheads="1"/>
            </p:cNvSpPr>
            <p:nvPr/>
          </p:nvSpPr>
          <p:spPr bwMode="auto">
            <a:xfrm>
              <a:off x="4711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6" name="Oval 91"/>
            <p:cNvSpPr>
              <a:spLocks noChangeArrowheads="1"/>
            </p:cNvSpPr>
            <p:nvPr/>
          </p:nvSpPr>
          <p:spPr bwMode="auto">
            <a:xfrm>
              <a:off x="5099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7" name="Oval 92"/>
            <p:cNvSpPr>
              <a:spLocks noChangeArrowheads="1"/>
            </p:cNvSpPr>
            <p:nvPr/>
          </p:nvSpPr>
          <p:spPr bwMode="auto">
            <a:xfrm>
              <a:off x="548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8" name="Oval 93"/>
            <p:cNvSpPr>
              <a:spLocks noChangeArrowheads="1"/>
            </p:cNvSpPr>
            <p:nvPr/>
          </p:nvSpPr>
          <p:spPr bwMode="auto">
            <a:xfrm>
              <a:off x="2571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9" name="Oval 94"/>
            <p:cNvSpPr>
              <a:spLocks noChangeArrowheads="1"/>
            </p:cNvSpPr>
            <p:nvPr/>
          </p:nvSpPr>
          <p:spPr bwMode="auto">
            <a:xfrm>
              <a:off x="2958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0" name="Oval 95"/>
            <p:cNvSpPr>
              <a:spLocks noChangeArrowheads="1"/>
            </p:cNvSpPr>
            <p:nvPr/>
          </p:nvSpPr>
          <p:spPr bwMode="auto">
            <a:xfrm>
              <a:off x="3345" y="387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1" name="Oval 96"/>
            <p:cNvSpPr>
              <a:spLocks noChangeArrowheads="1"/>
            </p:cNvSpPr>
            <p:nvPr/>
          </p:nvSpPr>
          <p:spPr bwMode="auto">
            <a:xfrm>
              <a:off x="2571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2" name="Oval 97"/>
            <p:cNvSpPr>
              <a:spLocks noChangeArrowheads="1"/>
            </p:cNvSpPr>
            <p:nvPr/>
          </p:nvSpPr>
          <p:spPr bwMode="auto">
            <a:xfrm>
              <a:off x="2959" y="426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3" name="Oval 98"/>
            <p:cNvSpPr>
              <a:spLocks noChangeArrowheads="1"/>
            </p:cNvSpPr>
            <p:nvPr/>
          </p:nvSpPr>
          <p:spPr bwMode="auto">
            <a:xfrm>
              <a:off x="3346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4" name="Oval 99"/>
            <p:cNvSpPr>
              <a:spLocks noChangeArrowheads="1"/>
            </p:cNvSpPr>
            <p:nvPr/>
          </p:nvSpPr>
          <p:spPr bwMode="auto">
            <a:xfrm>
              <a:off x="257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5" name="Oval 100"/>
            <p:cNvSpPr>
              <a:spLocks noChangeArrowheads="1"/>
            </p:cNvSpPr>
            <p:nvPr/>
          </p:nvSpPr>
          <p:spPr bwMode="auto">
            <a:xfrm>
              <a:off x="2958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6" name="Oval 101"/>
            <p:cNvSpPr>
              <a:spLocks noChangeArrowheads="1"/>
            </p:cNvSpPr>
            <p:nvPr/>
          </p:nvSpPr>
          <p:spPr bwMode="auto">
            <a:xfrm>
              <a:off x="3345" y="4649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7" name="Oval 102"/>
            <p:cNvSpPr>
              <a:spLocks noChangeArrowheads="1"/>
            </p:cNvSpPr>
            <p:nvPr/>
          </p:nvSpPr>
          <p:spPr bwMode="auto">
            <a:xfrm>
              <a:off x="2571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8" name="Oval 103"/>
            <p:cNvSpPr>
              <a:spLocks noChangeArrowheads="1"/>
            </p:cNvSpPr>
            <p:nvPr/>
          </p:nvSpPr>
          <p:spPr bwMode="auto">
            <a:xfrm>
              <a:off x="2958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9" name="Oval 104"/>
            <p:cNvSpPr>
              <a:spLocks noChangeArrowheads="1"/>
            </p:cNvSpPr>
            <p:nvPr/>
          </p:nvSpPr>
          <p:spPr bwMode="auto">
            <a:xfrm>
              <a:off x="3345" y="5037"/>
              <a:ext cx="389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0" name="Oval 105"/>
            <p:cNvSpPr>
              <a:spLocks noChangeArrowheads="1"/>
            </p:cNvSpPr>
            <p:nvPr/>
          </p:nvSpPr>
          <p:spPr bwMode="auto">
            <a:xfrm>
              <a:off x="3734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1" name="Oval 106"/>
            <p:cNvSpPr>
              <a:spLocks noChangeArrowheads="1"/>
            </p:cNvSpPr>
            <p:nvPr/>
          </p:nvSpPr>
          <p:spPr bwMode="auto">
            <a:xfrm>
              <a:off x="3734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2" name="Oval 107"/>
            <p:cNvSpPr>
              <a:spLocks noChangeArrowheads="1"/>
            </p:cNvSpPr>
            <p:nvPr/>
          </p:nvSpPr>
          <p:spPr bwMode="auto">
            <a:xfrm>
              <a:off x="373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3" name="Oval 108"/>
            <p:cNvSpPr>
              <a:spLocks noChangeArrowheads="1"/>
            </p:cNvSpPr>
            <p:nvPr/>
          </p:nvSpPr>
          <p:spPr bwMode="auto">
            <a:xfrm>
              <a:off x="3734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4" name="Oval 109"/>
            <p:cNvSpPr>
              <a:spLocks noChangeArrowheads="1"/>
            </p:cNvSpPr>
            <p:nvPr/>
          </p:nvSpPr>
          <p:spPr bwMode="auto">
            <a:xfrm>
              <a:off x="2571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5" name="Oval 110"/>
            <p:cNvSpPr>
              <a:spLocks noChangeArrowheads="1"/>
            </p:cNvSpPr>
            <p:nvPr/>
          </p:nvSpPr>
          <p:spPr bwMode="auto">
            <a:xfrm>
              <a:off x="2959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6" name="Oval 111"/>
            <p:cNvSpPr>
              <a:spLocks noChangeArrowheads="1"/>
            </p:cNvSpPr>
            <p:nvPr/>
          </p:nvSpPr>
          <p:spPr bwMode="auto">
            <a:xfrm>
              <a:off x="3346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7" name="Oval 112"/>
            <p:cNvSpPr>
              <a:spLocks noChangeArrowheads="1"/>
            </p:cNvSpPr>
            <p:nvPr/>
          </p:nvSpPr>
          <p:spPr bwMode="auto">
            <a:xfrm>
              <a:off x="3734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8" name="Oval 113"/>
            <p:cNvSpPr>
              <a:spLocks noChangeArrowheads="1"/>
            </p:cNvSpPr>
            <p:nvPr/>
          </p:nvSpPr>
          <p:spPr bwMode="auto">
            <a:xfrm>
              <a:off x="4121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9" name="Oval 114"/>
            <p:cNvSpPr>
              <a:spLocks noChangeArrowheads="1"/>
            </p:cNvSpPr>
            <p:nvPr/>
          </p:nvSpPr>
          <p:spPr bwMode="auto">
            <a:xfrm>
              <a:off x="4508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0" name="Oval 115"/>
            <p:cNvSpPr>
              <a:spLocks noChangeArrowheads="1"/>
            </p:cNvSpPr>
            <p:nvPr/>
          </p:nvSpPr>
          <p:spPr bwMode="auto">
            <a:xfrm>
              <a:off x="4896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1" name="Oval 116"/>
            <p:cNvSpPr>
              <a:spLocks noChangeArrowheads="1"/>
            </p:cNvSpPr>
            <p:nvPr/>
          </p:nvSpPr>
          <p:spPr bwMode="auto">
            <a:xfrm>
              <a:off x="5284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2" name="Oval 117"/>
            <p:cNvSpPr>
              <a:spLocks noChangeArrowheads="1"/>
            </p:cNvSpPr>
            <p:nvPr/>
          </p:nvSpPr>
          <p:spPr bwMode="auto">
            <a:xfrm>
              <a:off x="412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3" name="Oval 118"/>
            <p:cNvSpPr>
              <a:spLocks noChangeArrowheads="1"/>
            </p:cNvSpPr>
            <p:nvPr/>
          </p:nvSpPr>
          <p:spPr bwMode="auto">
            <a:xfrm>
              <a:off x="4509" y="4260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4" name="Oval 119"/>
            <p:cNvSpPr>
              <a:spLocks noChangeArrowheads="1"/>
            </p:cNvSpPr>
            <p:nvPr/>
          </p:nvSpPr>
          <p:spPr bwMode="auto">
            <a:xfrm>
              <a:off x="4896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5" name="Oval 120"/>
            <p:cNvSpPr>
              <a:spLocks noChangeArrowheads="1"/>
            </p:cNvSpPr>
            <p:nvPr/>
          </p:nvSpPr>
          <p:spPr bwMode="auto">
            <a:xfrm>
              <a:off x="5284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6" name="Oval 121"/>
            <p:cNvSpPr>
              <a:spLocks noChangeArrowheads="1"/>
            </p:cNvSpPr>
            <p:nvPr/>
          </p:nvSpPr>
          <p:spPr bwMode="auto">
            <a:xfrm>
              <a:off x="412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7" name="Oval 122"/>
            <p:cNvSpPr>
              <a:spLocks noChangeArrowheads="1"/>
            </p:cNvSpPr>
            <p:nvPr/>
          </p:nvSpPr>
          <p:spPr bwMode="auto">
            <a:xfrm>
              <a:off x="4508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8" name="Oval 123"/>
            <p:cNvSpPr>
              <a:spLocks noChangeArrowheads="1"/>
            </p:cNvSpPr>
            <p:nvPr/>
          </p:nvSpPr>
          <p:spPr bwMode="auto">
            <a:xfrm>
              <a:off x="4896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9" name="Oval 124"/>
            <p:cNvSpPr>
              <a:spLocks noChangeArrowheads="1"/>
            </p:cNvSpPr>
            <p:nvPr/>
          </p:nvSpPr>
          <p:spPr bwMode="auto">
            <a:xfrm>
              <a:off x="528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0" name="Oval 125"/>
            <p:cNvSpPr>
              <a:spLocks noChangeArrowheads="1"/>
            </p:cNvSpPr>
            <p:nvPr/>
          </p:nvSpPr>
          <p:spPr bwMode="auto">
            <a:xfrm>
              <a:off x="4121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1" name="Oval 126"/>
            <p:cNvSpPr>
              <a:spLocks noChangeArrowheads="1"/>
            </p:cNvSpPr>
            <p:nvPr/>
          </p:nvSpPr>
          <p:spPr bwMode="auto">
            <a:xfrm>
              <a:off x="4508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2" name="Oval 127"/>
            <p:cNvSpPr>
              <a:spLocks noChangeArrowheads="1"/>
            </p:cNvSpPr>
            <p:nvPr/>
          </p:nvSpPr>
          <p:spPr bwMode="auto">
            <a:xfrm>
              <a:off x="4896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3" name="Oval 128"/>
            <p:cNvSpPr>
              <a:spLocks noChangeArrowheads="1"/>
            </p:cNvSpPr>
            <p:nvPr/>
          </p:nvSpPr>
          <p:spPr bwMode="auto">
            <a:xfrm>
              <a:off x="5284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4" name="Oval 129"/>
            <p:cNvSpPr>
              <a:spLocks noChangeArrowheads="1"/>
            </p:cNvSpPr>
            <p:nvPr/>
          </p:nvSpPr>
          <p:spPr bwMode="auto">
            <a:xfrm>
              <a:off x="5671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5" name="Oval 130"/>
            <p:cNvSpPr>
              <a:spLocks noChangeArrowheads="1"/>
            </p:cNvSpPr>
            <p:nvPr/>
          </p:nvSpPr>
          <p:spPr bwMode="auto">
            <a:xfrm>
              <a:off x="567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6" name="Oval 131"/>
            <p:cNvSpPr>
              <a:spLocks noChangeArrowheads="1"/>
            </p:cNvSpPr>
            <p:nvPr/>
          </p:nvSpPr>
          <p:spPr bwMode="auto">
            <a:xfrm>
              <a:off x="5671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7" name="Oval 132"/>
            <p:cNvSpPr>
              <a:spLocks noChangeArrowheads="1"/>
            </p:cNvSpPr>
            <p:nvPr/>
          </p:nvSpPr>
          <p:spPr bwMode="auto">
            <a:xfrm>
              <a:off x="5671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8" name="Oval 133"/>
            <p:cNvSpPr>
              <a:spLocks noChangeArrowheads="1"/>
            </p:cNvSpPr>
            <p:nvPr/>
          </p:nvSpPr>
          <p:spPr bwMode="auto">
            <a:xfrm>
              <a:off x="4121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9" name="Oval 134"/>
            <p:cNvSpPr>
              <a:spLocks noChangeArrowheads="1"/>
            </p:cNvSpPr>
            <p:nvPr/>
          </p:nvSpPr>
          <p:spPr bwMode="auto">
            <a:xfrm>
              <a:off x="4508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0" name="Oval 135"/>
            <p:cNvSpPr>
              <a:spLocks noChangeArrowheads="1"/>
            </p:cNvSpPr>
            <p:nvPr/>
          </p:nvSpPr>
          <p:spPr bwMode="auto">
            <a:xfrm>
              <a:off x="4896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1" name="Oval 136"/>
            <p:cNvSpPr>
              <a:spLocks noChangeArrowheads="1"/>
            </p:cNvSpPr>
            <p:nvPr/>
          </p:nvSpPr>
          <p:spPr bwMode="auto">
            <a:xfrm>
              <a:off x="5284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2" name="Oval 137"/>
            <p:cNvSpPr>
              <a:spLocks noChangeArrowheads="1"/>
            </p:cNvSpPr>
            <p:nvPr/>
          </p:nvSpPr>
          <p:spPr bwMode="auto">
            <a:xfrm>
              <a:off x="5671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3" name="Oval 138"/>
            <p:cNvSpPr>
              <a:spLocks noChangeArrowheads="1"/>
            </p:cNvSpPr>
            <p:nvPr/>
          </p:nvSpPr>
          <p:spPr bwMode="auto">
            <a:xfrm>
              <a:off x="2755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4" name="Oval 139"/>
            <p:cNvSpPr>
              <a:spLocks noChangeArrowheads="1"/>
            </p:cNvSpPr>
            <p:nvPr/>
          </p:nvSpPr>
          <p:spPr bwMode="auto">
            <a:xfrm>
              <a:off x="3143" y="406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5" name="Oval 140"/>
            <p:cNvSpPr>
              <a:spLocks noChangeArrowheads="1"/>
            </p:cNvSpPr>
            <p:nvPr/>
          </p:nvSpPr>
          <p:spPr bwMode="auto">
            <a:xfrm>
              <a:off x="3530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6" name="Oval 141"/>
            <p:cNvSpPr>
              <a:spLocks noChangeArrowheads="1"/>
            </p:cNvSpPr>
            <p:nvPr/>
          </p:nvSpPr>
          <p:spPr bwMode="auto">
            <a:xfrm>
              <a:off x="2756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7" name="Oval 142"/>
            <p:cNvSpPr>
              <a:spLocks noChangeArrowheads="1"/>
            </p:cNvSpPr>
            <p:nvPr/>
          </p:nvSpPr>
          <p:spPr bwMode="auto">
            <a:xfrm>
              <a:off x="3144" y="444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8" name="Oval 143"/>
            <p:cNvSpPr>
              <a:spLocks noChangeArrowheads="1"/>
            </p:cNvSpPr>
            <p:nvPr/>
          </p:nvSpPr>
          <p:spPr bwMode="auto">
            <a:xfrm>
              <a:off x="3531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9" name="Oval 144"/>
            <p:cNvSpPr>
              <a:spLocks noChangeArrowheads="1"/>
            </p:cNvSpPr>
            <p:nvPr/>
          </p:nvSpPr>
          <p:spPr bwMode="auto">
            <a:xfrm>
              <a:off x="2755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0" name="Oval 145"/>
            <p:cNvSpPr>
              <a:spLocks noChangeArrowheads="1"/>
            </p:cNvSpPr>
            <p:nvPr/>
          </p:nvSpPr>
          <p:spPr bwMode="auto">
            <a:xfrm>
              <a:off x="3143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1" name="Oval 146"/>
            <p:cNvSpPr>
              <a:spLocks noChangeArrowheads="1"/>
            </p:cNvSpPr>
            <p:nvPr/>
          </p:nvSpPr>
          <p:spPr bwMode="auto">
            <a:xfrm>
              <a:off x="3530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2" name="Oval 147"/>
            <p:cNvSpPr>
              <a:spLocks noChangeArrowheads="1"/>
            </p:cNvSpPr>
            <p:nvPr/>
          </p:nvSpPr>
          <p:spPr bwMode="auto">
            <a:xfrm>
              <a:off x="2755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3" name="Oval 148"/>
            <p:cNvSpPr>
              <a:spLocks noChangeArrowheads="1"/>
            </p:cNvSpPr>
            <p:nvPr/>
          </p:nvSpPr>
          <p:spPr bwMode="auto">
            <a:xfrm>
              <a:off x="3143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4" name="Oval 149"/>
            <p:cNvSpPr>
              <a:spLocks noChangeArrowheads="1"/>
            </p:cNvSpPr>
            <p:nvPr/>
          </p:nvSpPr>
          <p:spPr bwMode="auto">
            <a:xfrm>
              <a:off x="3530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5" name="Oval 150"/>
            <p:cNvSpPr>
              <a:spLocks noChangeArrowheads="1"/>
            </p:cNvSpPr>
            <p:nvPr/>
          </p:nvSpPr>
          <p:spPr bwMode="auto">
            <a:xfrm>
              <a:off x="3918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6" name="Oval 151"/>
            <p:cNvSpPr>
              <a:spLocks noChangeArrowheads="1"/>
            </p:cNvSpPr>
            <p:nvPr/>
          </p:nvSpPr>
          <p:spPr bwMode="auto">
            <a:xfrm>
              <a:off x="3918" y="444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7" name="Oval 152"/>
            <p:cNvSpPr>
              <a:spLocks noChangeArrowheads="1"/>
            </p:cNvSpPr>
            <p:nvPr/>
          </p:nvSpPr>
          <p:spPr bwMode="auto">
            <a:xfrm>
              <a:off x="391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8" name="Oval 153"/>
            <p:cNvSpPr>
              <a:spLocks noChangeArrowheads="1"/>
            </p:cNvSpPr>
            <p:nvPr/>
          </p:nvSpPr>
          <p:spPr bwMode="auto">
            <a:xfrm>
              <a:off x="391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9" name="Oval 154"/>
            <p:cNvSpPr>
              <a:spLocks noChangeArrowheads="1"/>
            </p:cNvSpPr>
            <p:nvPr/>
          </p:nvSpPr>
          <p:spPr bwMode="auto">
            <a:xfrm>
              <a:off x="2755" y="5607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0" name="Oval 155"/>
            <p:cNvSpPr>
              <a:spLocks noChangeArrowheads="1"/>
            </p:cNvSpPr>
            <p:nvPr/>
          </p:nvSpPr>
          <p:spPr bwMode="auto">
            <a:xfrm>
              <a:off x="3144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1" name="Oval 156"/>
            <p:cNvSpPr>
              <a:spLocks noChangeArrowheads="1"/>
            </p:cNvSpPr>
            <p:nvPr/>
          </p:nvSpPr>
          <p:spPr bwMode="auto">
            <a:xfrm>
              <a:off x="353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2" name="Oval 157"/>
            <p:cNvSpPr>
              <a:spLocks noChangeArrowheads="1"/>
            </p:cNvSpPr>
            <p:nvPr/>
          </p:nvSpPr>
          <p:spPr bwMode="auto">
            <a:xfrm>
              <a:off x="391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3" name="Oval 158"/>
            <p:cNvSpPr>
              <a:spLocks noChangeArrowheads="1"/>
            </p:cNvSpPr>
            <p:nvPr/>
          </p:nvSpPr>
          <p:spPr bwMode="auto">
            <a:xfrm>
              <a:off x="4306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4" name="Oval 159"/>
            <p:cNvSpPr>
              <a:spLocks noChangeArrowheads="1"/>
            </p:cNvSpPr>
            <p:nvPr/>
          </p:nvSpPr>
          <p:spPr bwMode="auto">
            <a:xfrm>
              <a:off x="4693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5" name="Oval 160"/>
            <p:cNvSpPr>
              <a:spLocks noChangeArrowheads="1"/>
            </p:cNvSpPr>
            <p:nvPr/>
          </p:nvSpPr>
          <p:spPr bwMode="auto">
            <a:xfrm>
              <a:off x="5081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6" name="Oval 161"/>
            <p:cNvSpPr>
              <a:spLocks noChangeArrowheads="1"/>
            </p:cNvSpPr>
            <p:nvPr/>
          </p:nvSpPr>
          <p:spPr bwMode="auto">
            <a:xfrm>
              <a:off x="5468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7" name="Oval 162"/>
            <p:cNvSpPr>
              <a:spLocks noChangeArrowheads="1"/>
            </p:cNvSpPr>
            <p:nvPr/>
          </p:nvSpPr>
          <p:spPr bwMode="auto">
            <a:xfrm>
              <a:off x="430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8" name="Oval 163"/>
            <p:cNvSpPr>
              <a:spLocks noChangeArrowheads="1"/>
            </p:cNvSpPr>
            <p:nvPr/>
          </p:nvSpPr>
          <p:spPr bwMode="auto">
            <a:xfrm>
              <a:off x="4694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9" name="Oval 164"/>
            <p:cNvSpPr>
              <a:spLocks noChangeArrowheads="1"/>
            </p:cNvSpPr>
            <p:nvPr/>
          </p:nvSpPr>
          <p:spPr bwMode="auto">
            <a:xfrm>
              <a:off x="5081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" name="Oval 165"/>
            <p:cNvSpPr>
              <a:spLocks noChangeArrowheads="1"/>
            </p:cNvSpPr>
            <p:nvPr/>
          </p:nvSpPr>
          <p:spPr bwMode="auto">
            <a:xfrm>
              <a:off x="5468" y="4445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" name="Oval 166"/>
            <p:cNvSpPr>
              <a:spLocks noChangeArrowheads="1"/>
            </p:cNvSpPr>
            <p:nvPr/>
          </p:nvSpPr>
          <p:spPr bwMode="auto">
            <a:xfrm>
              <a:off x="4306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" name="Oval 167"/>
            <p:cNvSpPr>
              <a:spLocks noChangeArrowheads="1"/>
            </p:cNvSpPr>
            <p:nvPr/>
          </p:nvSpPr>
          <p:spPr bwMode="auto">
            <a:xfrm>
              <a:off x="4693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" name="Oval 168"/>
            <p:cNvSpPr>
              <a:spLocks noChangeArrowheads="1"/>
            </p:cNvSpPr>
            <p:nvPr/>
          </p:nvSpPr>
          <p:spPr bwMode="auto">
            <a:xfrm>
              <a:off x="5081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" name="Oval 169"/>
            <p:cNvSpPr>
              <a:spLocks noChangeArrowheads="1"/>
            </p:cNvSpPr>
            <p:nvPr/>
          </p:nvSpPr>
          <p:spPr bwMode="auto">
            <a:xfrm>
              <a:off x="546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" name="Oval 170"/>
            <p:cNvSpPr>
              <a:spLocks noChangeArrowheads="1"/>
            </p:cNvSpPr>
            <p:nvPr/>
          </p:nvSpPr>
          <p:spPr bwMode="auto">
            <a:xfrm>
              <a:off x="4306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" name="Oval 171"/>
            <p:cNvSpPr>
              <a:spLocks noChangeArrowheads="1"/>
            </p:cNvSpPr>
            <p:nvPr/>
          </p:nvSpPr>
          <p:spPr bwMode="auto">
            <a:xfrm>
              <a:off x="4693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7" name="Oval 172"/>
            <p:cNvSpPr>
              <a:spLocks noChangeArrowheads="1"/>
            </p:cNvSpPr>
            <p:nvPr/>
          </p:nvSpPr>
          <p:spPr bwMode="auto">
            <a:xfrm>
              <a:off x="5081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8" name="Oval 173"/>
            <p:cNvSpPr>
              <a:spLocks noChangeArrowheads="1"/>
            </p:cNvSpPr>
            <p:nvPr/>
          </p:nvSpPr>
          <p:spPr bwMode="auto">
            <a:xfrm>
              <a:off x="546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9" name="Oval 174"/>
            <p:cNvSpPr>
              <a:spLocks noChangeArrowheads="1"/>
            </p:cNvSpPr>
            <p:nvPr/>
          </p:nvSpPr>
          <p:spPr bwMode="auto">
            <a:xfrm>
              <a:off x="5856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" name="Oval 175"/>
            <p:cNvSpPr>
              <a:spLocks noChangeArrowheads="1"/>
            </p:cNvSpPr>
            <p:nvPr/>
          </p:nvSpPr>
          <p:spPr bwMode="auto">
            <a:xfrm>
              <a:off x="585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" name="Oval 176"/>
            <p:cNvSpPr>
              <a:spLocks noChangeArrowheads="1"/>
            </p:cNvSpPr>
            <p:nvPr/>
          </p:nvSpPr>
          <p:spPr bwMode="auto">
            <a:xfrm>
              <a:off x="5856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" name="Oval 177"/>
            <p:cNvSpPr>
              <a:spLocks noChangeArrowheads="1"/>
            </p:cNvSpPr>
            <p:nvPr/>
          </p:nvSpPr>
          <p:spPr bwMode="auto">
            <a:xfrm>
              <a:off x="5856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3" name="Oval 178"/>
            <p:cNvSpPr>
              <a:spLocks noChangeArrowheads="1"/>
            </p:cNvSpPr>
            <p:nvPr/>
          </p:nvSpPr>
          <p:spPr bwMode="auto">
            <a:xfrm>
              <a:off x="4306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4" name="Oval 179"/>
            <p:cNvSpPr>
              <a:spLocks noChangeArrowheads="1"/>
            </p:cNvSpPr>
            <p:nvPr/>
          </p:nvSpPr>
          <p:spPr bwMode="auto">
            <a:xfrm>
              <a:off x="4693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5" name="Oval 180"/>
            <p:cNvSpPr>
              <a:spLocks noChangeArrowheads="1"/>
            </p:cNvSpPr>
            <p:nvPr/>
          </p:nvSpPr>
          <p:spPr bwMode="auto">
            <a:xfrm>
              <a:off x="508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6" name="Oval 181"/>
            <p:cNvSpPr>
              <a:spLocks noChangeArrowheads="1"/>
            </p:cNvSpPr>
            <p:nvPr/>
          </p:nvSpPr>
          <p:spPr bwMode="auto">
            <a:xfrm>
              <a:off x="546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7" name="Oval 182"/>
            <p:cNvSpPr>
              <a:spLocks noChangeArrowheads="1"/>
            </p:cNvSpPr>
            <p:nvPr/>
          </p:nvSpPr>
          <p:spPr bwMode="auto">
            <a:xfrm>
              <a:off x="5856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8" name="Oval 183"/>
            <p:cNvSpPr>
              <a:spLocks noChangeArrowheads="1"/>
            </p:cNvSpPr>
            <p:nvPr/>
          </p:nvSpPr>
          <p:spPr bwMode="auto">
            <a:xfrm>
              <a:off x="2940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9" name="Oval 184"/>
            <p:cNvSpPr>
              <a:spLocks noChangeArrowheads="1"/>
            </p:cNvSpPr>
            <p:nvPr/>
          </p:nvSpPr>
          <p:spPr bwMode="auto">
            <a:xfrm>
              <a:off x="3327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0" name="Oval 185"/>
            <p:cNvSpPr>
              <a:spLocks noChangeArrowheads="1"/>
            </p:cNvSpPr>
            <p:nvPr/>
          </p:nvSpPr>
          <p:spPr bwMode="auto">
            <a:xfrm>
              <a:off x="3714" y="4244"/>
              <a:ext cx="389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1" name="Oval 186"/>
            <p:cNvSpPr>
              <a:spLocks noChangeArrowheads="1"/>
            </p:cNvSpPr>
            <p:nvPr/>
          </p:nvSpPr>
          <p:spPr bwMode="auto">
            <a:xfrm>
              <a:off x="2941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2" name="Oval 187"/>
            <p:cNvSpPr>
              <a:spLocks noChangeArrowheads="1"/>
            </p:cNvSpPr>
            <p:nvPr/>
          </p:nvSpPr>
          <p:spPr bwMode="auto">
            <a:xfrm>
              <a:off x="3328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3" name="Oval 188"/>
            <p:cNvSpPr>
              <a:spLocks noChangeArrowheads="1"/>
            </p:cNvSpPr>
            <p:nvPr/>
          </p:nvSpPr>
          <p:spPr bwMode="auto">
            <a:xfrm>
              <a:off x="3715" y="4630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4" name="Oval 189"/>
            <p:cNvSpPr>
              <a:spLocks noChangeArrowheads="1"/>
            </p:cNvSpPr>
            <p:nvPr/>
          </p:nvSpPr>
          <p:spPr bwMode="auto">
            <a:xfrm>
              <a:off x="2940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5" name="Oval 190"/>
            <p:cNvSpPr>
              <a:spLocks noChangeArrowheads="1"/>
            </p:cNvSpPr>
            <p:nvPr/>
          </p:nvSpPr>
          <p:spPr bwMode="auto">
            <a:xfrm>
              <a:off x="3327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6" name="Oval 191"/>
            <p:cNvSpPr>
              <a:spLocks noChangeArrowheads="1"/>
            </p:cNvSpPr>
            <p:nvPr/>
          </p:nvSpPr>
          <p:spPr bwMode="auto">
            <a:xfrm>
              <a:off x="3714" y="5018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7" name="Oval 192"/>
            <p:cNvSpPr>
              <a:spLocks noChangeArrowheads="1"/>
            </p:cNvSpPr>
            <p:nvPr/>
          </p:nvSpPr>
          <p:spPr bwMode="auto">
            <a:xfrm>
              <a:off x="2940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8" name="Oval 193"/>
            <p:cNvSpPr>
              <a:spLocks noChangeArrowheads="1"/>
            </p:cNvSpPr>
            <p:nvPr/>
          </p:nvSpPr>
          <p:spPr bwMode="auto">
            <a:xfrm>
              <a:off x="3327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9" name="Oval 194"/>
            <p:cNvSpPr>
              <a:spLocks noChangeArrowheads="1"/>
            </p:cNvSpPr>
            <p:nvPr/>
          </p:nvSpPr>
          <p:spPr bwMode="auto">
            <a:xfrm>
              <a:off x="3714" y="540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" name="Oval 195"/>
            <p:cNvSpPr>
              <a:spLocks noChangeArrowheads="1"/>
            </p:cNvSpPr>
            <p:nvPr/>
          </p:nvSpPr>
          <p:spPr bwMode="auto">
            <a:xfrm>
              <a:off x="4103" y="424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" name="Oval 196"/>
            <p:cNvSpPr>
              <a:spLocks noChangeArrowheads="1"/>
            </p:cNvSpPr>
            <p:nvPr/>
          </p:nvSpPr>
          <p:spPr bwMode="auto">
            <a:xfrm>
              <a:off x="4103" y="4630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" name="Oval 197"/>
            <p:cNvSpPr>
              <a:spLocks noChangeArrowheads="1"/>
            </p:cNvSpPr>
            <p:nvPr/>
          </p:nvSpPr>
          <p:spPr bwMode="auto">
            <a:xfrm>
              <a:off x="410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3" name="Oval 198"/>
            <p:cNvSpPr>
              <a:spLocks noChangeArrowheads="1"/>
            </p:cNvSpPr>
            <p:nvPr/>
          </p:nvSpPr>
          <p:spPr bwMode="auto">
            <a:xfrm>
              <a:off x="4103" y="54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4" name="Oval 199"/>
            <p:cNvSpPr>
              <a:spLocks noChangeArrowheads="1"/>
            </p:cNvSpPr>
            <p:nvPr/>
          </p:nvSpPr>
          <p:spPr bwMode="auto">
            <a:xfrm>
              <a:off x="2940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5" name="Oval 200"/>
            <p:cNvSpPr>
              <a:spLocks noChangeArrowheads="1"/>
            </p:cNvSpPr>
            <p:nvPr/>
          </p:nvSpPr>
          <p:spPr bwMode="auto">
            <a:xfrm>
              <a:off x="3328" y="579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6" name="Oval 201"/>
            <p:cNvSpPr>
              <a:spLocks noChangeArrowheads="1"/>
            </p:cNvSpPr>
            <p:nvPr/>
          </p:nvSpPr>
          <p:spPr bwMode="auto">
            <a:xfrm>
              <a:off x="3715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7" name="Oval 202"/>
            <p:cNvSpPr>
              <a:spLocks noChangeArrowheads="1"/>
            </p:cNvSpPr>
            <p:nvPr/>
          </p:nvSpPr>
          <p:spPr bwMode="auto">
            <a:xfrm>
              <a:off x="4103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8" name="Oval 203"/>
            <p:cNvSpPr>
              <a:spLocks noChangeArrowheads="1"/>
            </p:cNvSpPr>
            <p:nvPr/>
          </p:nvSpPr>
          <p:spPr bwMode="auto">
            <a:xfrm>
              <a:off x="4491" y="4242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9" name="Oval 204"/>
            <p:cNvSpPr>
              <a:spLocks noChangeArrowheads="1"/>
            </p:cNvSpPr>
            <p:nvPr/>
          </p:nvSpPr>
          <p:spPr bwMode="auto">
            <a:xfrm>
              <a:off x="4877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0" name="Oval 205"/>
            <p:cNvSpPr>
              <a:spLocks noChangeArrowheads="1"/>
            </p:cNvSpPr>
            <p:nvPr/>
          </p:nvSpPr>
          <p:spPr bwMode="auto">
            <a:xfrm>
              <a:off x="5265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1" name="Oval 206"/>
            <p:cNvSpPr>
              <a:spLocks noChangeArrowheads="1"/>
            </p:cNvSpPr>
            <p:nvPr/>
          </p:nvSpPr>
          <p:spPr bwMode="auto">
            <a:xfrm>
              <a:off x="5653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2" name="Oval 207"/>
            <p:cNvSpPr>
              <a:spLocks noChangeArrowheads="1"/>
            </p:cNvSpPr>
            <p:nvPr/>
          </p:nvSpPr>
          <p:spPr bwMode="auto">
            <a:xfrm>
              <a:off x="449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3" name="Oval 208"/>
            <p:cNvSpPr>
              <a:spLocks noChangeArrowheads="1"/>
            </p:cNvSpPr>
            <p:nvPr/>
          </p:nvSpPr>
          <p:spPr bwMode="auto">
            <a:xfrm>
              <a:off x="4878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4" name="Oval 209"/>
            <p:cNvSpPr>
              <a:spLocks noChangeArrowheads="1"/>
            </p:cNvSpPr>
            <p:nvPr/>
          </p:nvSpPr>
          <p:spPr bwMode="auto">
            <a:xfrm>
              <a:off x="5265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5" name="Oval 210"/>
            <p:cNvSpPr>
              <a:spLocks noChangeArrowheads="1"/>
            </p:cNvSpPr>
            <p:nvPr/>
          </p:nvSpPr>
          <p:spPr bwMode="auto">
            <a:xfrm>
              <a:off x="5653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6" name="Oval 211"/>
            <p:cNvSpPr>
              <a:spLocks noChangeArrowheads="1"/>
            </p:cNvSpPr>
            <p:nvPr/>
          </p:nvSpPr>
          <p:spPr bwMode="auto">
            <a:xfrm>
              <a:off x="4491" y="5018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7" name="Oval 212"/>
            <p:cNvSpPr>
              <a:spLocks noChangeArrowheads="1"/>
            </p:cNvSpPr>
            <p:nvPr/>
          </p:nvSpPr>
          <p:spPr bwMode="auto">
            <a:xfrm>
              <a:off x="4877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8" name="Oval 213"/>
            <p:cNvSpPr>
              <a:spLocks noChangeArrowheads="1"/>
            </p:cNvSpPr>
            <p:nvPr/>
          </p:nvSpPr>
          <p:spPr bwMode="auto">
            <a:xfrm>
              <a:off x="5265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9" name="Oval 214"/>
            <p:cNvSpPr>
              <a:spLocks noChangeArrowheads="1"/>
            </p:cNvSpPr>
            <p:nvPr/>
          </p:nvSpPr>
          <p:spPr bwMode="auto">
            <a:xfrm>
              <a:off x="565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0" name="Oval 215"/>
            <p:cNvSpPr>
              <a:spLocks noChangeArrowheads="1"/>
            </p:cNvSpPr>
            <p:nvPr/>
          </p:nvSpPr>
          <p:spPr bwMode="auto">
            <a:xfrm>
              <a:off x="4491" y="5405"/>
              <a:ext cx="386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1" name="Oval 216"/>
            <p:cNvSpPr>
              <a:spLocks noChangeArrowheads="1"/>
            </p:cNvSpPr>
            <p:nvPr/>
          </p:nvSpPr>
          <p:spPr bwMode="auto">
            <a:xfrm>
              <a:off x="4877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2" name="Oval 217"/>
            <p:cNvSpPr>
              <a:spLocks noChangeArrowheads="1"/>
            </p:cNvSpPr>
            <p:nvPr/>
          </p:nvSpPr>
          <p:spPr bwMode="auto">
            <a:xfrm>
              <a:off x="5265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3" name="Oval 218"/>
            <p:cNvSpPr>
              <a:spLocks noChangeArrowheads="1"/>
            </p:cNvSpPr>
            <p:nvPr/>
          </p:nvSpPr>
          <p:spPr bwMode="auto">
            <a:xfrm>
              <a:off x="5653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4" name="Oval 219"/>
            <p:cNvSpPr>
              <a:spLocks noChangeArrowheads="1"/>
            </p:cNvSpPr>
            <p:nvPr/>
          </p:nvSpPr>
          <p:spPr bwMode="auto">
            <a:xfrm>
              <a:off x="6041" y="424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5" name="Oval 220"/>
            <p:cNvSpPr>
              <a:spLocks noChangeArrowheads="1"/>
            </p:cNvSpPr>
            <p:nvPr/>
          </p:nvSpPr>
          <p:spPr bwMode="auto">
            <a:xfrm>
              <a:off x="604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6" name="Oval 221"/>
            <p:cNvSpPr>
              <a:spLocks noChangeArrowheads="1"/>
            </p:cNvSpPr>
            <p:nvPr/>
          </p:nvSpPr>
          <p:spPr bwMode="auto">
            <a:xfrm>
              <a:off x="6041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7" name="Oval 222"/>
            <p:cNvSpPr>
              <a:spLocks noChangeArrowheads="1"/>
            </p:cNvSpPr>
            <p:nvPr/>
          </p:nvSpPr>
          <p:spPr bwMode="auto">
            <a:xfrm>
              <a:off x="6041" y="5405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8" name="Oval 223"/>
            <p:cNvSpPr>
              <a:spLocks noChangeArrowheads="1"/>
            </p:cNvSpPr>
            <p:nvPr/>
          </p:nvSpPr>
          <p:spPr bwMode="auto">
            <a:xfrm>
              <a:off x="4491" y="5791"/>
              <a:ext cx="386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9" name="Oval 224"/>
            <p:cNvSpPr>
              <a:spLocks noChangeArrowheads="1"/>
            </p:cNvSpPr>
            <p:nvPr/>
          </p:nvSpPr>
          <p:spPr bwMode="auto">
            <a:xfrm>
              <a:off x="4877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" name="Oval 225"/>
            <p:cNvSpPr>
              <a:spLocks noChangeArrowheads="1"/>
            </p:cNvSpPr>
            <p:nvPr/>
          </p:nvSpPr>
          <p:spPr bwMode="auto">
            <a:xfrm>
              <a:off x="5265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" name="Oval 226"/>
            <p:cNvSpPr>
              <a:spLocks noChangeArrowheads="1"/>
            </p:cNvSpPr>
            <p:nvPr/>
          </p:nvSpPr>
          <p:spPr bwMode="auto">
            <a:xfrm>
              <a:off x="5653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" name="Oval 227"/>
            <p:cNvSpPr>
              <a:spLocks noChangeArrowheads="1"/>
            </p:cNvSpPr>
            <p:nvPr/>
          </p:nvSpPr>
          <p:spPr bwMode="auto">
            <a:xfrm>
              <a:off x="6041" y="579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3" name="Oval 228"/>
            <p:cNvSpPr>
              <a:spLocks noChangeArrowheads="1"/>
            </p:cNvSpPr>
            <p:nvPr/>
          </p:nvSpPr>
          <p:spPr bwMode="auto">
            <a:xfrm>
              <a:off x="3124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4" name="Oval 229"/>
            <p:cNvSpPr>
              <a:spLocks noChangeArrowheads="1"/>
            </p:cNvSpPr>
            <p:nvPr/>
          </p:nvSpPr>
          <p:spPr bwMode="auto">
            <a:xfrm>
              <a:off x="3512" y="442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5" name="Oval 230"/>
            <p:cNvSpPr>
              <a:spLocks noChangeArrowheads="1"/>
            </p:cNvSpPr>
            <p:nvPr/>
          </p:nvSpPr>
          <p:spPr bwMode="auto">
            <a:xfrm>
              <a:off x="3899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6" name="Oval 231"/>
            <p:cNvSpPr>
              <a:spLocks noChangeArrowheads="1"/>
            </p:cNvSpPr>
            <p:nvPr/>
          </p:nvSpPr>
          <p:spPr bwMode="auto">
            <a:xfrm>
              <a:off x="3125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7" name="Oval 232"/>
            <p:cNvSpPr>
              <a:spLocks noChangeArrowheads="1"/>
            </p:cNvSpPr>
            <p:nvPr/>
          </p:nvSpPr>
          <p:spPr bwMode="auto">
            <a:xfrm>
              <a:off x="3513" y="481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8" name="Oval 233"/>
            <p:cNvSpPr>
              <a:spLocks noChangeArrowheads="1"/>
            </p:cNvSpPr>
            <p:nvPr/>
          </p:nvSpPr>
          <p:spPr bwMode="auto">
            <a:xfrm>
              <a:off x="3900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9" name="Oval 234"/>
            <p:cNvSpPr>
              <a:spLocks noChangeArrowheads="1"/>
            </p:cNvSpPr>
            <p:nvPr/>
          </p:nvSpPr>
          <p:spPr bwMode="auto">
            <a:xfrm>
              <a:off x="3124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0" name="Oval 235"/>
            <p:cNvSpPr>
              <a:spLocks noChangeArrowheads="1"/>
            </p:cNvSpPr>
            <p:nvPr/>
          </p:nvSpPr>
          <p:spPr bwMode="auto">
            <a:xfrm>
              <a:off x="3512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1" name="Oval 236"/>
            <p:cNvSpPr>
              <a:spLocks noChangeArrowheads="1"/>
            </p:cNvSpPr>
            <p:nvPr/>
          </p:nvSpPr>
          <p:spPr bwMode="auto">
            <a:xfrm>
              <a:off x="3899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2" name="Oval 237"/>
            <p:cNvSpPr>
              <a:spLocks noChangeArrowheads="1"/>
            </p:cNvSpPr>
            <p:nvPr/>
          </p:nvSpPr>
          <p:spPr bwMode="auto">
            <a:xfrm>
              <a:off x="3124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3" name="Oval 238"/>
            <p:cNvSpPr>
              <a:spLocks noChangeArrowheads="1"/>
            </p:cNvSpPr>
            <p:nvPr/>
          </p:nvSpPr>
          <p:spPr bwMode="auto">
            <a:xfrm>
              <a:off x="3512" y="558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4" name="Oval 239"/>
            <p:cNvSpPr>
              <a:spLocks noChangeArrowheads="1"/>
            </p:cNvSpPr>
            <p:nvPr/>
          </p:nvSpPr>
          <p:spPr bwMode="auto">
            <a:xfrm>
              <a:off x="3899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5" name="Oval 240"/>
            <p:cNvSpPr>
              <a:spLocks noChangeArrowheads="1"/>
            </p:cNvSpPr>
            <p:nvPr/>
          </p:nvSpPr>
          <p:spPr bwMode="auto">
            <a:xfrm>
              <a:off x="4287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6" name="Oval 241"/>
            <p:cNvSpPr>
              <a:spLocks noChangeArrowheads="1"/>
            </p:cNvSpPr>
            <p:nvPr/>
          </p:nvSpPr>
          <p:spPr bwMode="auto">
            <a:xfrm>
              <a:off x="4287" y="481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7" name="Oval 242"/>
            <p:cNvSpPr>
              <a:spLocks noChangeArrowheads="1"/>
            </p:cNvSpPr>
            <p:nvPr/>
          </p:nvSpPr>
          <p:spPr bwMode="auto">
            <a:xfrm>
              <a:off x="428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8" name="Oval 243"/>
            <p:cNvSpPr>
              <a:spLocks noChangeArrowheads="1"/>
            </p:cNvSpPr>
            <p:nvPr/>
          </p:nvSpPr>
          <p:spPr bwMode="auto">
            <a:xfrm>
              <a:off x="4287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9" name="Oval 244"/>
            <p:cNvSpPr>
              <a:spLocks noChangeArrowheads="1"/>
            </p:cNvSpPr>
            <p:nvPr/>
          </p:nvSpPr>
          <p:spPr bwMode="auto">
            <a:xfrm>
              <a:off x="3124" y="59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0" name="Oval 245"/>
            <p:cNvSpPr>
              <a:spLocks noChangeArrowheads="1"/>
            </p:cNvSpPr>
            <p:nvPr/>
          </p:nvSpPr>
          <p:spPr bwMode="auto">
            <a:xfrm>
              <a:off x="3513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1" name="Oval 246"/>
            <p:cNvSpPr>
              <a:spLocks noChangeArrowheads="1"/>
            </p:cNvSpPr>
            <p:nvPr/>
          </p:nvSpPr>
          <p:spPr bwMode="auto">
            <a:xfrm>
              <a:off x="3900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2" name="Oval 247"/>
            <p:cNvSpPr>
              <a:spLocks noChangeArrowheads="1"/>
            </p:cNvSpPr>
            <p:nvPr/>
          </p:nvSpPr>
          <p:spPr bwMode="auto">
            <a:xfrm>
              <a:off x="4287" y="59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3" name="Oval 248"/>
            <p:cNvSpPr>
              <a:spLocks noChangeArrowheads="1"/>
            </p:cNvSpPr>
            <p:nvPr/>
          </p:nvSpPr>
          <p:spPr bwMode="auto">
            <a:xfrm>
              <a:off x="4675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4" name="Oval 249"/>
            <p:cNvSpPr>
              <a:spLocks noChangeArrowheads="1"/>
            </p:cNvSpPr>
            <p:nvPr/>
          </p:nvSpPr>
          <p:spPr bwMode="auto">
            <a:xfrm>
              <a:off x="5062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5" name="Oval 250"/>
            <p:cNvSpPr>
              <a:spLocks noChangeArrowheads="1"/>
            </p:cNvSpPr>
            <p:nvPr/>
          </p:nvSpPr>
          <p:spPr bwMode="auto">
            <a:xfrm>
              <a:off x="5450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6" name="Oval 251"/>
            <p:cNvSpPr>
              <a:spLocks noChangeArrowheads="1"/>
            </p:cNvSpPr>
            <p:nvPr/>
          </p:nvSpPr>
          <p:spPr bwMode="auto">
            <a:xfrm>
              <a:off x="5837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7" name="Oval 252"/>
            <p:cNvSpPr>
              <a:spLocks noChangeArrowheads="1"/>
            </p:cNvSpPr>
            <p:nvPr/>
          </p:nvSpPr>
          <p:spPr bwMode="auto">
            <a:xfrm>
              <a:off x="467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8" name="Oval 253"/>
            <p:cNvSpPr>
              <a:spLocks noChangeArrowheads="1"/>
            </p:cNvSpPr>
            <p:nvPr/>
          </p:nvSpPr>
          <p:spPr bwMode="auto">
            <a:xfrm>
              <a:off x="5063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9" name="Oval 254"/>
            <p:cNvSpPr>
              <a:spLocks noChangeArrowheads="1"/>
            </p:cNvSpPr>
            <p:nvPr/>
          </p:nvSpPr>
          <p:spPr bwMode="auto">
            <a:xfrm>
              <a:off x="5450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0" name="Oval 255"/>
            <p:cNvSpPr>
              <a:spLocks noChangeArrowheads="1"/>
            </p:cNvSpPr>
            <p:nvPr/>
          </p:nvSpPr>
          <p:spPr bwMode="auto">
            <a:xfrm>
              <a:off x="5837" y="4814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1" name="Oval 256"/>
            <p:cNvSpPr>
              <a:spLocks noChangeArrowheads="1"/>
            </p:cNvSpPr>
            <p:nvPr/>
          </p:nvSpPr>
          <p:spPr bwMode="auto">
            <a:xfrm>
              <a:off x="4675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" name="Oval 257"/>
            <p:cNvSpPr>
              <a:spLocks noChangeArrowheads="1"/>
            </p:cNvSpPr>
            <p:nvPr/>
          </p:nvSpPr>
          <p:spPr bwMode="auto">
            <a:xfrm>
              <a:off x="5062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" name="Oval 258"/>
            <p:cNvSpPr>
              <a:spLocks noChangeArrowheads="1"/>
            </p:cNvSpPr>
            <p:nvPr/>
          </p:nvSpPr>
          <p:spPr bwMode="auto">
            <a:xfrm>
              <a:off x="5450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4" name="Oval 259"/>
            <p:cNvSpPr>
              <a:spLocks noChangeArrowheads="1"/>
            </p:cNvSpPr>
            <p:nvPr/>
          </p:nvSpPr>
          <p:spPr bwMode="auto">
            <a:xfrm>
              <a:off x="583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5" name="Oval 260"/>
            <p:cNvSpPr>
              <a:spLocks noChangeArrowheads="1"/>
            </p:cNvSpPr>
            <p:nvPr/>
          </p:nvSpPr>
          <p:spPr bwMode="auto">
            <a:xfrm>
              <a:off x="4675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6" name="Oval 261"/>
            <p:cNvSpPr>
              <a:spLocks noChangeArrowheads="1"/>
            </p:cNvSpPr>
            <p:nvPr/>
          </p:nvSpPr>
          <p:spPr bwMode="auto">
            <a:xfrm>
              <a:off x="5062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7" name="Oval 262"/>
            <p:cNvSpPr>
              <a:spLocks noChangeArrowheads="1"/>
            </p:cNvSpPr>
            <p:nvPr/>
          </p:nvSpPr>
          <p:spPr bwMode="auto">
            <a:xfrm>
              <a:off x="5450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8" name="Oval 263"/>
            <p:cNvSpPr>
              <a:spLocks noChangeArrowheads="1"/>
            </p:cNvSpPr>
            <p:nvPr/>
          </p:nvSpPr>
          <p:spPr bwMode="auto">
            <a:xfrm>
              <a:off x="5837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9" name="Oval 264"/>
            <p:cNvSpPr>
              <a:spLocks noChangeArrowheads="1"/>
            </p:cNvSpPr>
            <p:nvPr/>
          </p:nvSpPr>
          <p:spPr bwMode="auto">
            <a:xfrm>
              <a:off x="6225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0" name="Oval 265"/>
            <p:cNvSpPr>
              <a:spLocks noChangeArrowheads="1"/>
            </p:cNvSpPr>
            <p:nvPr/>
          </p:nvSpPr>
          <p:spPr bwMode="auto">
            <a:xfrm>
              <a:off x="622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1" name="Oval 266"/>
            <p:cNvSpPr>
              <a:spLocks noChangeArrowheads="1"/>
            </p:cNvSpPr>
            <p:nvPr/>
          </p:nvSpPr>
          <p:spPr bwMode="auto">
            <a:xfrm>
              <a:off x="6225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2" name="Oval 267"/>
            <p:cNvSpPr>
              <a:spLocks noChangeArrowheads="1"/>
            </p:cNvSpPr>
            <p:nvPr/>
          </p:nvSpPr>
          <p:spPr bwMode="auto">
            <a:xfrm>
              <a:off x="6225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" name="Oval 268"/>
            <p:cNvSpPr>
              <a:spLocks noChangeArrowheads="1"/>
            </p:cNvSpPr>
            <p:nvPr/>
          </p:nvSpPr>
          <p:spPr bwMode="auto">
            <a:xfrm>
              <a:off x="4675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" name="Oval 269"/>
            <p:cNvSpPr>
              <a:spLocks noChangeArrowheads="1"/>
            </p:cNvSpPr>
            <p:nvPr/>
          </p:nvSpPr>
          <p:spPr bwMode="auto">
            <a:xfrm>
              <a:off x="5062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" name="Oval 270"/>
            <p:cNvSpPr>
              <a:spLocks noChangeArrowheads="1"/>
            </p:cNvSpPr>
            <p:nvPr/>
          </p:nvSpPr>
          <p:spPr bwMode="auto">
            <a:xfrm>
              <a:off x="5450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" name="Oval 271"/>
            <p:cNvSpPr>
              <a:spLocks noChangeArrowheads="1"/>
            </p:cNvSpPr>
            <p:nvPr/>
          </p:nvSpPr>
          <p:spPr bwMode="auto">
            <a:xfrm>
              <a:off x="5837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" name="Oval 272"/>
            <p:cNvSpPr>
              <a:spLocks noChangeArrowheads="1"/>
            </p:cNvSpPr>
            <p:nvPr/>
          </p:nvSpPr>
          <p:spPr bwMode="auto">
            <a:xfrm>
              <a:off x="6225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49" name="Text Box 274"/>
          <p:cNvSpPr txBox="1">
            <a:spLocks noChangeArrowheads="1"/>
          </p:cNvSpPr>
          <p:nvPr/>
        </p:nvSpPr>
        <p:spPr bwMode="auto">
          <a:xfrm>
            <a:off x="7020272" y="5180235"/>
            <a:ext cx="1080120" cy="625029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Photonic Crystal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50" name="Oval 275"/>
          <p:cNvSpPr>
            <a:spLocks noChangeArrowheads="1"/>
          </p:cNvSpPr>
          <p:nvPr/>
        </p:nvSpPr>
        <p:spPr bwMode="auto">
          <a:xfrm flipH="1">
            <a:off x="7185781" y="4480098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868144" y="1988840"/>
            <a:ext cx="2774950" cy="1798637"/>
            <a:chOff x="2201" y="3504"/>
            <a:chExt cx="4412" cy="2860"/>
          </a:xfrm>
        </p:grpSpPr>
        <p:sp>
          <p:nvSpPr>
            <p:cNvPr id="1852" name="Oval 3"/>
            <p:cNvSpPr>
              <a:spLocks noChangeArrowheads="1"/>
            </p:cNvSpPr>
            <p:nvPr/>
          </p:nvSpPr>
          <p:spPr bwMode="auto">
            <a:xfrm>
              <a:off x="2201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" name="Oval 4"/>
            <p:cNvSpPr>
              <a:spLocks noChangeArrowheads="1"/>
            </p:cNvSpPr>
            <p:nvPr/>
          </p:nvSpPr>
          <p:spPr bwMode="auto">
            <a:xfrm>
              <a:off x="2589" y="35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" name="Oval 5"/>
            <p:cNvSpPr>
              <a:spLocks noChangeArrowheads="1"/>
            </p:cNvSpPr>
            <p:nvPr/>
          </p:nvSpPr>
          <p:spPr bwMode="auto">
            <a:xfrm>
              <a:off x="2976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" name="Oval 6"/>
            <p:cNvSpPr>
              <a:spLocks noChangeArrowheads="1"/>
            </p:cNvSpPr>
            <p:nvPr/>
          </p:nvSpPr>
          <p:spPr bwMode="auto">
            <a:xfrm>
              <a:off x="2202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" name="Oval 7"/>
            <p:cNvSpPr>
              <a:spLocks noChangeArrowheads="1"/>
            </p:cNvSpPr>
            <p:nvPr/>
          </p:nvSpPr>
          <p:spPr bwMode="auto">
            <a:xfrm>
              <a:off x="2590" y="3892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7" name="Oval 8"/>
            <p:cNvSpPr>
              <a:spLocks noChangeArrowheads="1"/>
            </p:cNvSpPr>
            <p:nvPr/>
          </p:nvSpPr>
          <p:spPr bwMode="auto">
            <a:xfrm>
              <a:off x="2977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8" name="Oval 9"/>
            <p:cNvSpPr>
              <a:spLocks noChangeArrowheads="1"/>
            </p:cNvSpPr>
            <p:nvPr/>
          </p:nvSpPr>
          <p:spPr bwMode="auto">
            <a:xfrm>
              <a:off x="2201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9" name="Oval 10"/>
            <p:cNvSpPr>
              <a:spLocks noChangeArrowheads="1"/>
            </p:cNvSpPr>
            <p:nvPr/>
          </p:nvSpPr>
          <p:spPr bwMode="auto">
            <a:xfrm>
              <a:off x="2589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0" name="Oval 11"/>
            <p:cNvSpPr>
              <a:spLocks noChangeArrowheads="1"/>
            </p:cNvSpPr>
            <p:nvPr/>
          </p:nvSpPr>
          <p:spPr bwMode="auto">
            <a:xfrm>
              <a:off x="2976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1" name="Oval 12"/>
            <p:cNvSpPr>
              <a:spLocks noChangeArrowheads="1"/>
            </p:cNvSpPr>
            <p:nvPr/>
          </p:nvSpPr>
          <p:spPr bwMode="auto">
            <a:xfrm>
              <a:off x="2201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2" name="Oval 13"/>
            <p:cNvSpPr>
              <a:spLocks noChangeArrowheads="1"/>
            </p:cNvSpPr>
            <p:nvPr/>
          </p:nvSpPr>
          <p:spPr bwMode="auto">
            <a:xfrm>
              <a:off x="2589" y="466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3" name="Oval 14"/>
            <p:cNvSpPr>
              <a:spLocks noChangeArrowheads="1"/>
            </p:cNvSpPr>
            <p:nvPr/>
          </p:nvSpPr>
          <p:spPr bwMode="auto">
            <a:xfrm>
              <a:off x="2976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4" name="Oval 15"/>
            <p:cNvSpPr>
              <a:spLocks noChangeArrowheads="1"/>
            </p:cNvSpPr>
            <p:nvPr/>
          </p:nvSpPr>
          <p:spPr bwMode="auto">
            <a:xfrm>
              <a:off x="3364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5" name="Oval 16"/>
            <p:cNvSpPr>
              <a:spLocks noChangeArrowheads="1"/>
            </p:cNvSpPr>
            <p:nvPr/>
          </p:nvSpPr>
          <p:spPr bwMode="auto">
            <a:xfrm>
              <a:off x="3364" y="3892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6" name="Oval 17"/>
            <p:cNvSpPr>
              <a:spLocks noChangeArrowheads="1"/>
            </p:cNvSpPr>
            <p:nvPr/>
          </p:nvSpPr>
          <p:spPr bwMode="auto">
            <a:xfrm>
              <a:off x="336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7" name="Oval 18"/>
            <p:cNvSpPr>
              <a:spLocks noChangeArrowheads="1"/>
            </p:cNvSpPr>
            <p:nvPr/>
          </p:nvSpPr>
          <p:spPr bwMode="auto">
            <a:xfrm>
              <a:off x="3364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8" name="Oval 19"/>
            <p:cNvSpPr>
              <a:spLocks noChangeArrowheads="1"/>
            </p:cNvSpPr>
            <p:nvPr/>
          </p:nvSpPr>
          <p:spPr bwMode="auto">
            <a:xfrm>
              <a:off x="2201" y="505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9" name="Oval 20"/>
            <p:cNvSpPr>
              <a:spLocks noChangeArrowheads="1"/>
            </p:cNvSpPr>
            <p:nvPr/>
          </p:nvSpPr>
          <p:spPr bwMode="auto">
            <a:xfrm>
              <a:off x="2590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0" name="Oval 21"/>
            <p:cNvSpPr>
              <a:spLocks noChangeArrowheads="1"/>
            </p:cNvSpPr>
            <p:nvPr/>
          </p:nvSpPr>
          <p:spPr bwMode="auto">
            <a:xfrm>
              <a:off x="2977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1" name="Oval 22"/>
            <p:cNvSpPr>
              <a:spLocks noChangeArrowheads="1"/>
            </p:cNvSpPr>
            <p:nvPr/>
          </p:nvSpPr>
          <p:spPr bwMode="auto">
            <a:xfrm>
              <a:off x="3364" y="505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2" name="Oval 23"/>
            <p:cNvSpPr>
              <a:spLocks noChangeArrowheads="1"/>
            </p:cNvSpPr>
            <p:nvPr/>
          </p:nvSpPr>
          <p:spPr bwMode="auto">
            <a:xfrm>
              <a:off x="3752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3" name="Oval 24"/>
            <p:cNvSpPr>
              <a:spLocks noChangeArrowheads="1"/>
            </p:cNvSpPr>
            <p:nvPr/>
          </p:nvSpPr>
          <p:spPr bwMode="auto">
            <a:xfrm>
              <a:off x="4139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4" name="Oval 25"/>
            <p:cNvSpPr>
              <a:spLocks noChangeArrowheads="1"/>
            </p:cNvSpPr>
            <p:nvPr/>
          </p:nvSpPr>
          <p:spPr bwMode="auto">
            <a:xfrm>
              <a:off x="4527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5" name="Oval 26"/>
            <p:cNvSpPr>
              <a:spLocks noChangeArrowheads="1"/>
            </p:cNvSpPr>
            <p:nvPr/>
          </p:nvSpPr>
          <p:spPr bwMode="auto">
            <a:xfrm>
              <a:off x="4914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6" name="Oval 27"/>
            <p:cNvSpPr>
              <a:spLocks noChangeArrowheads="1"/>
            </p:cNvSpPr>
            <p:nvPr/>
          </p:nvSpPr>
          <p:spPr bwMode="auto">
            <a:xfrm>
              <a:off x="375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7" name="Oval 28"/>
            <p:cNvSpPr>
              <a:spLocks noChangeArrowheads="1"/>
            </p:cNvSpPr>
            <p:nvPr/>
          </p:nvSpPr>
          <p:spPr bwMode="auto">
            <a:xfrm>
              <a:off x="4140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8" name="Oval 29"/>
            <p:cNvSpPr>
              <a:spLocks noChangeArrowheads="1"/>
            </p:cNvSpPr>
            <p:nvPr/>
          </p:nvSpPr>
          <p:spPr bwMode="auto">
            <a:xfrm>
              <a:off x="4527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9" name="Oval 30"/>
            <p:cNvSpPr>
              <a:spLocks noChangeArrowheads="1"/>
            </p:cNvSpPr>
            <p:nvPr/>
          </p:nvSpPr>
          <p:spPr bwMode="auto">
            <a:xfrm>
              <a:off x="4914" y="3891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0" name="Oval 31"/>
            <p:cNvSpPr>
              <a:spLocks noChangeArrowheads="1"/>
            </p:cNvSpPr>
            <p:nvPr/>
          </p:nvSpPr>
          <p:spPr bwMode="auto">
            <a:xfrm>
              <a:off x="3752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1" name="Oval 32"/>
            <p:cNvSpPr>
              <a:spLocks noChangeArrowheads="1"/>
            </p:cNvSpPr>
            <p:nvPr/>
          </p:nvSpPr>
          <p:spPr bwMode="auto">
            <a:xfrm>
              <a:off x="4139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2" name="Oval 33"/>
            <p:cNvSpPr>
              <a:spLocks noChangeArrowheads="1"/>
            </p:cNvSpPr>
            <p:nvPr/>
          </p:nvSpPr>
          <p:spPr bwMode="auto">
            <a:xfrm>
              <a:off x="4527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3" name="Oval 34"/>
            <p:cNvSpPr>
              <a:spLocks noChangeArrowheads="1"/>
            </p:cNvSpPr>
            <p:nvPr/>
          </p:nvSpPr>
          <p:spPr bwMode="auto">
            <a:xfrm>
              <a:off x="491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4" name="Oval 35"/>
            <p:cNvSpPr>
              <a:spLocks noChangeArrowheads="1"/>
            </p:cNvSpPr>
            <p:nvPr/>
          </p:nvSpPr>
          <p:spPr bwMode="auto">
            <a:xfrm>
              <a:off x="3752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5" name="Oval 36"/>
            <p:cNvSpPr>
              <a:spLocks noChangeArrowheads="1"/>
            </p:cNvSpPr>
            <p:nvPr/>
          </p:nvSpPr>
          <p:spPr bwMode="auto">
            <a:xfrm>
              <a:off x="4139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6" name="Oval 37"/>
            <p:cNvSpPr>
              <a:spLocks noChangeArrowheads="1"/>
            </p:cNvSpPr>
            <p:nvPr/>
          </p:nvSpPr>
          <p:spPr bwMode="auto">
            <a:xfrm>
              <a:off x="4527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7" name="Oval 38"/>
            <p:cNvSpPr>
              <a:spLocks noChangeArrowheads="1"/>
            </p:cNvSpPr>
            <p:nvPr/>
          </p:nvSpPr>
          <p:spPr bwMode="auto">
            <a:xfrm>
              <a:off x="4914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8" name="Oval 39"/>
            <p:cNvSpPr>
              <a:spLocks noChangeArrowheads="1"/>
            </p:cNvSpPr>
            <p:nvPr/>
          </p:nvSpPr>
          <p:spPr bwMode="auto">
            <a:xfrm>
              <a:off x="5302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9" name="Oval 40"/>
            <p:cNvSpPr>
              <a:spLocks noChangeArrowheads="1"/>
            </p:cNvSpPr>
            <p:nvPr/>
          </p:nvSpPr>
          <p:spPr bwMode="auto">
            <a:xfrm>
              <a:off x="530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0" name="Oval 41"/>
            <p:cNvSpPr>
              <a:spLocks noChangeArrowheads="1"/>
            </p:cNvSpPr>
            <p:nvPr/>
          </p:nvSpPr>
          <p:spPr bwMode="auto">
            <a:xfrm>
              <a:off x="5302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1" name="Oval 42"/>
            <p:cNvSpPr>
              <a:spLocks noChangeArrowheads="1"/>
            </p:cNvSpPr>
            <p:nvPr/>
          </p:nvSpPr>
          <p:spPr bwMode="auto">
            <a:xfrm>
              <a:off x="5302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2" name="Oval 43"/>
            <p:cNvSpPr>
              <a:spLocks noChangeArrowheads="1"/>
            </p:cNvSpPr>
            <p:nvPr/>
          </p:nvSpPr>
          <p:spPr bwMode="auto">
            <a:xfrm>
              <a:off x="3752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3" name="Oval 44"/>
            <p:cNvSpPr>
              <a:spLocks noChangeArrowheads="1"/>
            </p:cNvSpPr>
            <p:nvPr/>
          </p:nvSpPr>
          <p:spPr bwMode="auto">
            <a:xfrm>
              <a:off x="4139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4" name="Oval 45"/>
            <p:cNvSpPr>
              <a:spLocks noChangeArrowheads="1"/>
            </p:cNvSpPr>
            <p:nvPr/>
          </p:nvSpPr>
          <p:spPr bwMode="auto">
            <a:xfrm>
              <a:off x="4527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5" name="Oval 46"/>
            <p:cNvSpPr>
              <a:spLocks noChangeArrowheads="1"/>
            </p:cNvSpPr>
            <p:nvPr/>
          </p:nvSpPr>
          <p:spPr bwMode="auto">
            <a:xfrm>
              <a:off x="4914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6" name="Oval 47"/>
            <p:cNvSpPr>
              <a:spLocks noChangeArrowheads="1"/>
            </p:cNvSpPr>
            <p:nvPr/>
          </p:nvSpPr>
          <p:spPr bwMode="auto">
            <a:xfrm>
              <a:off x="5302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7" name="Oval 48"/>
            <p:cNvSpPr>
              <a:spLocks noChangeArrowheads="1"/>
            </p:cNvSpPr>
            <p:nvPr/>
          </p:nvSpPr>
          <p:spPr bwMode="auto">
            <a:xfrm>
              <a:off x="2386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8" name="Oval 49"/>
            <p:cNvSpPr>
              <a:spLocks noChangeArrowheads="1"/>
            </p:cNvSpPr>
            <p:nvPr/>
          </p:nvSpPr>
          <p:spPr bwMode="auto">
            <a:xfrm>
              <a:off x="277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9" name="Oval 50"/>
            <p:cNvSpPr>
              <a:spLocks noChangeArrowheads="1"/>
            </p:cNvSpPr>
            <p:nvPr/>
          </p:nvSpPr>
          <p:spPr bwMode="auto">
            <a:xfrm>
              <a:off x="316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0" name="Oval 51"/>
            <p:cNvSpPr>
              <a:spLocks noChangeArrowheads="1"/>
            </p:cNvSpPr>
            <p:nvPr/>
          </p:nvSpPr>
          <p:spPr bwMode="auto">
            <a:xfrm>
              <a:off x="23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1" name="Oval 52"/>
            <p:cNvSpPr>
              <a:spLocks noChangeArrowheads="1"/>
            </p:cNvSpPr>
            <p:nvPr/>
          </p:nvSpPr>
          <p:spPr bwMode="auto">
            <a:xfrm>
              <a:off x="277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2" name="Oval 53"/>
            <p:cNvSpPr>
              <a:spLocks noChangeArrowheads="1"/>
            </p:cNvSpPr>
            <p:nvPr/>
          </p:nvSpPr>
          <p:spPr bwMode="auto">
            <a:xfrm>
              <a:off x="3161" y="40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3" name="Oval 54"/>
            <p:cNvSpPr>
              <a:spLocks noChangeArrowheads="1"/>
            </p:cNvSpPr>
            <p:nvPr/>
          </p:nvSpPr>
          <p:spPr bwMode="auto">
            <a:xfrm>
              <a:off x="2386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4" name="Oval 55"/>
            <p:cNvSpPr>
              <a:spLocks noChangeArrowheads="1"/>
            </p:cNvSpPr>
            <p:nvPr/>
          </p:nvSpPr>
          <p:spPr bwMode="auto">
            <a:xfrm>
              <a:off x="277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5" name="Oval 56"/>
            <p:cNvSpPr>
              <a:spLocks noChangeArrowheads="1"/>
            </p:cNvSpPr>
            <p:nvPr/>
          </p:nvSpPr>
          <p:spPr bwMode="auto">
            <a:xfrm>
              <a:off x="316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6" name="Oval 57"/>
            <p:cNvSpPr>
              <a:spLocks noChangeArrowheads="1"/>
            </p:cNvSpPr>
            <p:nvPr/>
          </p:nvSpPr>
          <p:spPr bwMode="auto">
            <a:xfrm>
              <a:off x="2386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7" name="Oval 58"/>
            <p:cNvSpPr>
              <a:spLocks noChangeArrowheads="1"/>
            </p:cNvSpPr>
            <p:nvPr/>
          </p:nvSpPr>
          <p:spPr bwMode="auto">
            <a:xfrm>
              <a:off x="2774" y="4851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8" name="Oval 59"/>
            <p:cNvSpPr>
              <a:spLocks noChangeArrowheads="1"/>
            </p:cNvSpPr>
            <p:nvPr/>
          </p:nvSpPr>
          <p:spPr bwMode="auto">
            <a:xfrm>
              <a:off x="3161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9" name="Oval 60"/>
            <p:cNvSpPr>
              <a:spLocks noChangeArrowheads="1"/>
            </p:cNvSpPr>
            <p:nvPr/>
          </p:nvSpPr>
          <p:spPr bwMode="auto">
            <a:xfrm>
              <a:off x="354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0" name="Oval 61"/>
            <p:cNvSpPr>
              <a:spLocks noChangeArrowheads="1"/>
            </p:cNvSpPr>
            <p:nvPr/>
          </p:nvSpPr>
          <p:spPr bwMode="auto">
            <a:xfrm>
              <a:off x="354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1" name="Oval 62"/>
            <p:cNvSpPr>
              <a:spLocks noChangeArrowheads="1"/>
            </p:cNvSpPr>
            <p:nvPr/>
          </p:nvSpPr>
          <p:spPr bwMode="auto">
            <a:xfrm>
              <a:off x="354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2" name="Oval 63"/>
            <p:cNvSpPr>
              <a:spLocks noChangeArrowheads="1"/>
            </p:cNvSpPr>
            <p:nvPr/>
          </p:nvSpPr>
          <p:spPr bwMode="auto">
            <a:xfrm>
              <a:off x="3549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3" name="Oval 64"/>
            <p:cNvSpPr>
              <a:spLocks noChangeArrowheads="1"/>
            </p:cNvSpPr>
            <p:nvPr/>
          </p:nvSpPr>
          <p:spPr bwMode="auto">
            <a:xfrm>
              <a:off x="2386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4" name="Oval 65"/>
            <p:cNvSpPr>
              <a:spLocks noChangeArrowheads="1"/>
            </p:cNvSpPr>
            <p:nvPr/>
          </p:nvSpPr>
          <p:spPr bwMode="auto">
            <a:xfrm>
              <a:off x="2774" y="5238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5" name="Oval 66"/>
            <p:cNvSpPr>
              <a:spLocks noChangeArrowheads="1"/>
            </p:cNvSpPr>
            <p:nvPr/>
          </p:nvSpPr>
          <p:spPr bwMode="auto">
            <a:xfrm>
              <a:off x="3161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6" name="Oval 67"/>
            <p:cNvSpPr>
              <a:spLocks noChangeArrowheads="1"/>
            </p:cNvSpPr>
            <p:nvPr/>
          </p:nvSpPr>
          <p:spPr bwMode="auto">
            <a:xfrm>
              <a:off x="3549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7" name="Oval 68"/>
            <p:cNvSpPr>
              <a:spLocks noChangeArrowheads="1"/>
            </p:cNvSpPr>
            <p:nvPr/>
          </p:nvSpPr>
          <p:spPr bwMode="auto">
            <a:xfrm>
              <a:off x="393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8" name="Oval 69"/>
            <p:cNvSpPr>
              <a:spLocks noChangeArrowheads="1"/>
            </p:cNvSpPr>
            <p:nvPr/>
          </p:nvSpPr>
          <p:spPr bwMode="auto">
            <a:xfrm>
              <a:off x="432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9" name="Oval 70"/>
            <p:cNvSpPr>
              <a:spLocks noChangeArrowheads="1"/>
            </p:cNvSpPr>
            <p:nvPr/>
          </p:nvSpPr>
          <p:spPr bwMode="auto">
            <a:xfrm>
              <a:off x="471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" name="Oval 71"/>
            <p:cNvSpPr>
              <a:spLocks noChangeArrowheads="1"/>
            </p:cNvSpPr>
            <p:nvPr/>
          </p:nvSpPr>
          <p:spPr bwMode="auto">
            <a:xfrm>
              <a:off x="509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1" name="Oval 72"/>
            <p:cNvSpPr>
              <a:spLocks noChangeArrowheads="1"/>
            </p:cNvSpPr>
            <p:nvPr/>
          </p:nvSpPr>
          <p:spPr bwMode="auto">
            <a:xfrm>
              <a:off x="393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" name="Oval 73"/>
            <p:cNvSpPr>
              <a:spLocks noChangeArrowheads="1"/>
            </p:cNvSpPr>
            <p:nvPr/>
          </p:nvSpPr>
          <p:spPr bwMode="auto">
            <a:xfrm>
              <a:off x="432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3" name="Oval 74"/>
            <p:cNvSpPr>
              <a:spLocks noChangeArrowheads="1"/>
            </p:cNvSpPr>
            <p:nvPr/>
          </p:nvSpPr>
          <p:spPr bwMode="auto">
            <a:xfrm>
              <a:off x="4711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" name="Oval 75"/>
            <p:cNvSpPr>
              <a:spLocks noChangeArrowheads="1"/>
            </p:cNvSpPr>
            <p:nvPr/>
          </p:nvSpPr>
          <p:spPr bwMode="auto">
            <a:xfrm>
              <a:off x="509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" name="Oval 76"/>
            <p:cNvSpPr>
              <a:spLocks noChangeArrowheads="1"/>
            </p:cNvSpPr>
            <p:nvPr/>
          </p:nvSpPr>
          <p:spPr bwMode="auto">
            <a:xfrm>
              <a:off x="393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" name="Oval 77"/>
            <p:cNvSpPr>
              <a:spLocks noChangeArrowheads="1"/>
            </p:cNvSpPr>
            <p:nvPr/>
          </p:nvSpPr>
          <p:spPr bwMode="auto">
            <a:xfrm>
              <a:off x="432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" name="Oval 78"/>
            <p:cNvSpPr>
              <a:spLocks noChangeArrowheads="1"/>
            </p:cNvSpPr>
            <p:nvPr/>
          </p:nvSpPr>
          <p:spPr bwMode="auto">
            <a:xfrm>
              <a:off x="471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" name="Oval 79"/>
            <p:cNvSpPr>
              <a:spLocks noChangeArrowheads="1"/>
            </p:cNvSpPr>
            <p:nvPr/>
          </p:nvSpPr>
          <p:spPr bwMode="auto">
            <a:xfrm>
              <a:off x="509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" name="Oval 80"/>
            <p:cNvSpPr>
              <a:spLocks noChangeArrowheads="1"/>
            </p:cNvSpPr>
            <p:nvPr/>
          </p:nvSpPr>
          <p:spPr bwMode="auto">
            <a:xfrm>
              <a:off x="393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" name="Oval 81"/>
            <p:cNvSpPr>
              <a:spLocks noChangeArrowheads="1"/>
            </p:cNvSpPr>
            <p:nvPr/>
          </p:nvSpPr>
          <p:spPr bwMode="auto">
            <a:xfrm>
              <a:off x="4324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" name="Oval 82"/>
            <p:cNvSpPr>
              <a:spLocks noChangeArrowheads="1"/>
            </p:cNvSpPr>
            <p:nvPr/>
          </p:nvSpPr>
          <p:spPr bwMode="auto">
            <a:xfrm>
              <a:off x="4711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2" name="Oval 83"/>
            <p:cNvSpPr>
              <a:spLocks noChangeArrowheads="1"/>
            </p:cNvSpPr>
            <p:nvPr/>
          </p:nvSpPr>
          <p:spPr bwMode="auto">
            <a:xfrm>
              <a:off x="5099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" name="Oval 84"/>
            <p:cNvSpPr>
              <a:spLocks noChangeArrowheads="1"/>
            </p:cNvSpPr>
            <p:nvPr/>
          </p:nvSpPr>
          <p:spPr bwMode="auto">
            <a:xfrm>
              <a:off x="548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" name="Oval 85"/>
            <p:cNvSpPr>
              <a:spLocks noChangeArrowheads="1"/>
            </p:cNvSpPr>
            <p:nvPr/>
          </p:nvSpPr>
          <p:spPr bwMode="auto">
            <a:xfrm>
              <a:off x="54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" name="Oval 86"/>
            <p:cNvSpPr>
              <a:spLocks noChangeArrowheads="1"/>
            </p:cNvSpPr>
            <p:nvPr/>
          </p:nvSpPr>
          <p:spPr bwMode="auto">
            <a:xfrm>
              <a:off x="548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6" name="Oval 87"/>
            <p:cNvSpPr>
              <a:spLocks noChangeArrowheads="1"/>
            </p:cNvSpPr>
            <p:nvPr/>
          </p:nvSpPr>
          <p:spPr bwMode="auto">
            <a:xfrm>
              <a:off x="548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7" name="Oval 88"/>
            <p:cNvSpPr>
              <a:spLocks noChangeArrowheads="1"/>
            </p:cNvSpPr>
            <p:nvPr/>
          </p:nvSpPr>
          <p:spPr bwMode="auto">
            <a:xfrm>
              <a:off x="393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8" name="Oval 89"/>
            <p:cNvSpPr>
              <a:spLocks noChangeArrowheads="1"/>
            </p:cNvSpPr>
            <p:nvPr/>
          </p:nvSpPr>
          <p:spPr bwMode="auto">
            <a:xfrm>
              <a:off x="4324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9" name="Oval 90"/>
            <p:cNvSpPr>
              <a:spLocks noChangeArrowheads="1"/>
            </p:cNvSpPr>
            <p:nvPr/>
          </p:nvSpPr>
          <p:spPr bwMode="auto">
            <a:xfrm>
              <a:off x="4711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0" name="Oval 91"/>
            <p:cNvSpPr>
              <a:spLocks noChangeArrowheads="1"/>
            </p:cNvSpPr>
            <p:nvPr/>
          </p:nvSpPr>
          <p:spPr bwMode="auto">
            <a:xfrm>
              <a:off x="5099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1" name="Oval 92"/>
            <p:cNvSpPr>
              <a:spLocks noChangeArrowheads="1"/>
            </p:cNvSpPr>
            <p:nvPr/>
          </p:nvSpPr>
          <p:spPr bwMode="auto">
            <a:xfrm>
              <a:off x="548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2" name="Oval 93"/>
            <p:cNvSpPr>
              <a:spLocks noChangeArrowheads="1"/>
            </p:cNvSpPr>
            <p:nvPr/>
          </p:nvSpPr>
          <p:spPr bwMode="auto">
            <a:xfrm>
              <a:off x="2571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3" name="Oval 94"/>
            <p:cNvSpPr>
              <a:spLocks noChangeArrowheads="1"/>
            </p:cNvSpPr>
            <p:nvPr/>
          </p:nvSpPr>
          <p:spPr bwMode="auto">
            <a:xfrm>
              <a:off x="2958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4" name="Oval 95"/>
            <p:cNvSpPr>
              <a:spLocks noChangeArrowheads="1"/>
            </p:cNvSpPr>
            <p:nvPr/>
          </p:nvSpPr>
          <p:spPr bwMode="auto">
            <a:xfrm>
              <a:off x="3345" y="387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" name="Oval 96"/>
            <p:cNvSpPr>
              <a:spLocks noChangeArrowheads="1"/>
            </p:cNvSpPr>
            <p:nvPr/>
          </p:nvSpPr>
          <p:spPr bwMode="auto">
            <a:xfrm>
              <a:off x="2571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" name="Oval 97"/>
            <p:cNvSpPr>
              <a:spLocks noChangeArrowheads="1"/>
            </p:cNvSpPr>
            <p:nvPr/>
          </p:nvSpPr>
          <p:spPr bwMode="auto">
            <a:xfrm>
              <a:off x="2959" y="426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" name="Oval 98"/>
            <p:cNvSpPr>
              <a:spLocks noChangeArrowheads="1"/>
            </p:cNvSpPr>
            <p:nvPr/>
          </p:nvSpPr>
          <p:spPr bwMode="auto">
            <a:xfrm>
              <a:off x="3346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" name="Oval 99"/>
            <p:cNvSpPr>
              <a:spLocks noChangeArrowheads="1"/>
            </p:cNvSpPr>
            <p:nvPr/>
          </p:nvSpPr>
          <p:spPr bwMode="auto">
            <a:xfrm>
              <a:off x="257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" name="Oval 100"/>
            <p:cNvSpPr>
              <a:spLocks noChangeArrowheads="1"/>
            </p:cNvSpPr>
            <p:nvPr/>
          </p:nvSpPr>
          <p:spPr bwMode="auto">
            <a:xfrm>
              <a:off x="2958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" name="Oval 101"/>
            <p:cNvSpPr>
              <a:spLocks noChangeArrowheads="1"/>
            </p:cNvSpPr>
            <p:nvPr/>
          </p:nvSpPr>
          <p:spPr bwMode="auto">
            <a:xfrm>
              <a:off x="3345" y="4649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" name="Oval 102"/>
            <p:cNvSpPr>
              <a:spLocks noChangeArrowheads="1"/>
            </p:cNvSpPr>
            <p:nvPr/>
          </p:nvSpPr>
          <p:spPr bwMode="auto">
            <a:xfrm>
              <a:off x="2571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" name="Oval 103"/>
            <p:cNvSpPr>
              <a:spLocks noChangeArrowheads="1"/>
            </p:cNvSpPr>
            <p:nvPr/>
          </p:nvSpPr>
          <p:spPr bwMode="auto">
            <a:xfrm>
              <a:off x="2958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" name="Oval 104"/>
            <p:cNvSpPr>
              <a:spLocks noChangeArrowheads="1"/>
            </p:cNvSpPr>
            <p:nvPr/>
          </p:nvSpPr>
          <p:spPr bwMode="auto">
            <a:xfrm>
              <a:off x="3345" y="5037"/>
              <a:ext cx="389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" name="Oval 105"/>
            <p:cNvSpPr>
              <a:spLocks noChangeArrowheads="1"/>
            </p:cNvSpPr>
            <p:nvPr/>
          </p:nvSpPr>
          <p:spPr bwMode="auto">
            <a:xfrm>
              <a:off x="3734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5" name="Oval 106"/>
            <p:cNvSpPr>
              <a:spLocks noChangeArrowheads="1"/>
            </p:cNvSpPr>
            <p:nvPr/>
          </p:nvSpPr>
          <p:spPr bwMode="auto">
            <a:xfrm>
              <a:off x="3734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" name="Oval 107"/>
            <p:cNvSpPr>
              <a:spLocks noChangeArrowheads="1"/>
            </p:cNvSpPr>
            <p:nvPr/>
          </p:nvSpPr>
          <p:spPr bwMode="auto">
            <a:xfrm>
              <a:off x="373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7" name="Oval 108"/>
            <p:cNvSpPr>
              <a:spLocks noChangeArrowheads="1"/>
            </p:cNvSpPr>
            <p:nvPr/>
          </p:nvSpPr>
          <p:spPr bwMode="auto">
            <a:xfrm>
              <a:off x="3734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" name="Oval 109"/>
            <p:cNvSpPr>
              <a:spLocks noChangeArrowheads="1"/>
            </p:cNvSpPr>
            <p:nvPr/>
          </p:nvSpPr>
          <p:spPr bwMode="auto">
            <a:xfrm>
              <a:off x="2571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" name="Oval 110"/>
            <p:cNvSpPr>
              <a:spLocks noChangeArrowheads="1"/>
            </p:cNvSpPr>
            <p:nvPr/>
          </p:nvSpPr>
          <p:spPr bwMode="auto">
            <a:xfrm>
              <a:off x="2959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0" name="Oval 111"/>
            <p:cNvSpPr>
              <a:spLocks noChangeArrowheads="1"/>
            </p:cNvSpPr>
            <p:nvPr/>
          </p:nvSpPr>
          <p:spPr bwMode="auto">
            <a:xfrm>
              <a:off x="3346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1" name="Oval 112"/>
            <p:cNvSpPr>
              <a:spLocks noChangeArrowheads="1"/>
            </p:cNvSpPr>
            <p:nvPr/>
          </p:nvSpPr>
          <p:spPr bwMode="auto">
            <a:xfrm>
              <a:off x="3734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2" name="Oval 113"/>
            <p:cNvSpPr>
              <a:spLocks noChangeArrowheads="1"/>
            </p:cNvSpPr>
            <p:nvPr/>
          </p:nvSpPr>
          <p:spPr bwMode="auto">
            <a:xfrm>
              <a:off x="4121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3" name="Oval 114"/>
            <p:cNvSpPr>
              <a:spLocks noChangeArrowheads="1"/>
            </p:cNvSpPr>
            <p:nvPr/>
          </p:nvSpPr>
          <p:spPr bwMode="auto">
            <a:xfrm>
              <a:off x="4508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" name="Oval 115"/>
            <p:cNvSpPr>
              <a:spLocks noChangeArrowheads="1"/>
            </p:cNvSpPr>
            <p:nvPr/>
          </p:nvSpPr>
          <p:spPr bwMode="auto">
            <a:xfrm>
              <a:off x="4896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" name="Oval 116"/>
            <p:cNvSpPr>
              <a:spLocks noChangeArrowheads="1"/>
            </p:cNvSpPr>
            <p:nvPr/>
          </p:nvSpPr>
          <p:spPr bwMode="auto">
            <a:xfrm>
              <a:off x="5284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" name="Oval 117"/>
            <p:cNvSpPr>
              <a:spLocks noChangeArrowheads="1"/>
            </p:cNvSpPr>
            <p:nvPr/>
          </p:nvSpPr>
          <p:spPr bwMode="auto">
            <a:xfrm>
              <a:off x="412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7" name="Oval 118"/>
            <p:cNvSpPr>
              <a:spLocks noChangeArrowheads="1"/>
            </p:cNvSpPr>
            <p:nvPr/>
          </p:nvSpPr>
          <p:spPr bwMode="auto">
            <a:xfrm>
              <a:off x="4509" y="4260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" name="Oval 119"/>
            <p:cNvSpPr>
              <a:spLocks noChangeArrowheads="1"/>
            </p:cNvSpPr>
            <p:nvPr/>
          </p:nvSpPr>
          <p:spPr bwMode="auto">
            <a:xfrm>
              <a:off x="4896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9" name="Oval 120"/>
            <p:cNvSpPr>
              <a:spLocks noChangeArrowheads="1"/>
            </p:cNvSpPr>
            <p:nvPr/>
          </p:nvSpPr>
          <p:spPr bwMode="auto">
            <a:xfrm>
              <a:off x="5284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0" name="Oval 121"/>
            <p:cNvSpPr>
              <a:spLocks noChangeArrowheads="1"/>
            </p:cNvSpPr>
            <p:nvPr/>
          </p:nvSpPr>
          <p:spPr bwMode="auto">
            <a:xfrm>
              <a:off x="412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1" name="Oval 122"/>
            <p:cNvSpPr>
              <a:spLocks noChangeArrowheads="1"/>
            </p:cNvSpPr>
            <p:nvPr/>
          </p:nvSpPr>
          <p:spPr bwMode="auto">
            <a:xfrm>
              <a:off x="4508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2" name="Oval 123"/>
            <p:cNvSpPr>
              <a:spLocks noChangeArrowheads="1"/>
            </p:cNvSpPr>
            <p:nvPr/>
          </p:nvSpPr>
          <p:spPr bwMode="auto">
            <a:xfrm>
              <a:off x="4896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3" name="Oval 124"/>
            <p:cNvSpPr>
              <a:spLocks noChangeArrowheads="1"/>
            </p:cNvSpPr>
            <p:nvPr/>
          </p:nvSpPr>
          <p:spPr bwMode="auto">
            <a:xfrm>
              <a:off x="528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4" name="Oval 125"/>
            <p:cNvSpPr>
              <a:spLocks noChangeArrowheads="1"/>
            </p:cNvSpPr>
            <p:nvPr/>
          </p:nvSpPr>
          <p:spPr bwMode="auto">
            <a:xfrm>
              <a:off x="4121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5" name="Oval 126"/>
            <p:cNvSpPr>
              <a:spLocks noChangeArrowheads="1"/>
            </p:cNvSpPr>
            <p:nvPr/>
          </p:nvSpPr>
          <p:spPr bwMode="auto">
            <a:xfrm>
              <a:off x="4508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6" name="Oval 127"/>
            <p:cNvSpPr>
              <a:spLocks noChangeArrowheads="1"/>
            </p:cNvSpPr>
            <p:nvPr/>
          </p:nvSpPr>
          <p:spPr bwMode="auto">
            <a:xfrm>
              <a:off x="4896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7" name="Oval 128"/>
            <p:cNvSpPr>
              <a:spLocks noChangeArrowheads="1"/>
            </p:cNvSpPr>
            <p:nvPr/>
          </p:nvSpPr>
          <p:spPr bwMode="auto">
            <a:xfrm>
              <a:off x="5284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8" name="Oval 129"/>
            <p:cNvSpPr>
              <a:spLocks noChangeArrowheads="1"/>
            </p:cNvSpPr>
            <p:nvPr/>
          </p:nvSpPr>
          <p:spPr bwMode="auto">
            <a:xfrm>
              <a:off x="5671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9" name="Oval 130"/>
            <p:cNvSpPr>
              <a:spLocks noChangeArrowheads="1"/>
            </p:cNvSpPr>
            <p:nvPr/>
          </p:nvSpPr>
          <p:spPr bwMode="auto">
            <a:xfrm>
              <a:off x="567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0" name="Oval 131"/>
            <p:cNvSpPr>
              <a:spLocks noChangeArrowheads="1"/>
            </p:cNvSpPr>
            <p:nvPr/>
          </p:nvSpPr>
          <p:spPr bwMode="auto">
            <a:xfrm>
              <a:off x="5671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1" name="Oval 132"/>
            <p:cNvSpPr>
              <a:spLocks noChangeArrowheads="1"/>
            </p:cNvSpPr>
            <p:nvPr/>
          </p:nvSpPr>
          <p:spPr bwMode="auto">
            <a:xfrm>
              <a:off x="5671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2" name="Oval 133"/>
            <p:cNvSpPr>
              <a:spLocks noChangeArrowheads="1"/>
            </p:cNvSpPr>
            <p:nvPr/>
          </p:nvSpPr>
          <p:spPr bwMode="auto">
            <a:xfrm>
              <a:off x="4121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3" name="Oval 134"/>
            <p:cNvSpPr>
              <a:spLocks noChangeArrowheads="1"/>
            </p:cNvSpPr>
            <p:nvPr/>
          </p:nvSpPr>
          <p:spPr bwMode="auto">
            <a:xfrm>
              <a:off x="4508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4" name="Oval 135"/>
            <p:cNvSpPr>
              <a:spLocks noChangeArrowheads="1"/>
            </p:cNvSpPr>
            <p:nvPr/>
          </p:nvSpPr>
          <p:spPr bwMode="auto">
            <a:xfrm>
              <a:off x="4896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5" name="Oval 136"/>
            <p:cNvSpPr>
              <a:spLocks noChangeArrowheads="1"/>
            </p:cNvSpPr>
            <p:nvPr/>
          </p:nvSpPr>
          <p:spPr bwMode="auto">
            <a:xfrm>
              <a:off x="5284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6" name="Oval 137"/>
            <p:cNvSpPr>
              <a:spLocks noChangeArrowheads="1"/>
            </p:cNvSpPr>
            <p:nvPr/>
          </p:nvSpPr>
          <p:spPr bwMode="auto">
            <a:xfrm>
              <a:off x="5671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7" name="Oval 138"/>
            <p:cNvSpPr>
              <a:spLocks noChangeArrowheads="1"/>
            </p:cNvSpPr>
            <p:nvPr/>
          </p:nvSpPr>
          <p:spPr bwMode="auto">
            <a:xfrm>
              <a:off x="2755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8" name="Oval 139"/>
            <p:cNvSpPr>
              <a:spLocks noChangeArrowheads="1"/>
            </p:cNvSpPr>
            <p:nvPr/>
          </p:nvSpPr>
          <p:spPr bwMode="auto">
            <a:xfrm>
              <a:off x="3143" y="406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9" name="Oval 140"/>
            <p:cNvSpPr>
              <a:spLocks noChangeArrowheads="1"/>
            </p:cNvSpPr>
            <p:nvPr/>
          </p:nvSpPr>
          <p:spPr bwMode="auto">
            <a:xfrm>
              <a:off x="3530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0" name="Oval 141"/>
            <p:cNvSpPr>
              <a:spLocks noChangeArrowheads="1"/>
            </p:cNvSpPr>
            <p:nvPr/>
          </p:nvSpPr>
          <p:spPr bwMode="auto">
            <a:xfrm>
              <a:off x="2756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1" name="Oval 142"/>
            <p:cNvSpPr>
              <a:spLocks noChangeArrowheads="1"/>
            </p:cNvSpPr>
            <p:nvPr/>
          </p:nvSpPr>
          <p:spPr bwMode="auto">
            <a:xfrm>
              <a:off x="3144" y="444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2" name="Oval 143"/>
            <p:cNvSpPr>
              <a:spLocks noChangeArrowheads="1"/>
            </p:cNvSpPr>
            <p:nvPr/>
          </p:nvSpPr>
          <p:spPr bwMode="auto">
            <a:xfrm>
              <a:off x="3531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3" name="Oval 144"/>
            <p:cNvSpPr>
              <a:spLocks noChangeArrowheads="1"/>
            </p:cNvSpPr>
            <p:nvPr/>
          </p:nvSpPr>
          <p:spPr bwMode="auto">
            <a:xfrm>
              <a:off x="2755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4" name="Oval 145"/>
            <p:cNvSpPr>
              <a:spLocks noChangeArrowheads="1"/>
            </p:cNvSpPr>
            <p:nvPr/>
          </p:nvSpPr>
          <p:spPr bwMode="auto">
            <a:xfrm>
              <a:off x="3143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5" name="Oval 146"/>
            <p:cNvSpPr>
              <a:spLocks noChangeArrowheads="1"/>
            </p:cNvSpPr>
            <p:nvPr/>
          </p:nvSpPr>
          <p:spPr bwMode="auto">
            <a:xfrm>
              <a:off x="3530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6" name="Oval 147"/>
            <p:cNvSpPr>
              <a:spLocks noChangeArrowheads="1"/>
            </p:cNvSpPr>
            <p:nvPr/>
          </p:nvSpPr>
          <p:spPr bwMode="auto">
            <a:xfrm>
              <a:off x="2755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7" name="Oval 148"/>
            <p:cNvSpPr>
              <a:spLocks noChangeArrowheads="1"/>
            </p:cNvSpPr>
            <p:nvPr/>
          </p:nvSpPr>
          <p:spPr bwMode="auto">
            <a:xfrm>
              <a:off x="3143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8" name="Oval 149"/>
            <p:cNvSpPr>
              <a:spLocks noChangeArrowheads="1"/>
            </p:cNvSpPr>
            <p:nvPr/>
          </p:nvSpPr>
          <p:spPr bwMode="auto">
            <a:xfrm>
              <a:off x="3530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9" name="Oval 150"/>
            <p:cNvSpPr>
              <a:spLocks noChangeArrowheads="1"/>
            </p:cNvSpPr>
            <p:nvPr/>
          </p:nvSpPr>
          <p:spPr bwMode="auto">
            <a:xfrm>
              <a:off x="3918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0" name="Oval 151"/>
            <p:cNvSpPr>
              <a:spLocks noChangeArrowheads="1"/>
            </p:cNvSpPr>
            <p:nvPr/>
          </p:nvSpPr>
          <p:spPr bwMode="auto">
            <a:xfrm>
              <a:off x="3918" y="444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1" name="Oval 152"/>
            <p:cNvSpPr>
              <a:spLocks noChangeArrowheads="1"/>
            </p:cNvSpPr>
            <p:nvPr/>
          </p:nvSpPr>
          <p:spPr bwMode="auto">
            <a:xfrm>
              <a:off x="391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2" name="Oval 153"/>
            <p:cNvSpPr>
              <a:spLocks noChangeArrowheads="1"/>
            </p:cNvSpPr>
            <p:nvPr/>
          </p:nvSpPr>
          <p:spPr bwMode="auto">
            <a:xfrm>
              <a:off x="391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3" name="Oval 154"/>
            <p:cNvSpPr>
              <a:spLocks noChangeArrowheads="1"/>
            </p:cNvSpPr>
            <p:nvPr/>
          </p:nvSpPr>
          <p:spPr bwMode="auto">
            <a:xfrm>
              <a:off x="2755" y="5607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4" name="Oval 155"/>
            <p:cNvSpPr>
              <a:spLocks noChangeArrowheads="1"/>
            </p:cNvSpPr>
            <p:nvPr/>
          </p:nvSpPr>
          <p:spPr bwMode="auto">
            <a:xfrm>
              <a:off x="3144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5" name="Oval 156"/>
            <p:cNvSpPr>
              <a:spLocks noChangeArrowheads="1"/>
            </p:cNvSpPr>
            <p:nvPr/>
          </p:nvSpPr>
          <p:spPr bwMode="auto">
            <a:xfrm>
              <a:off x="353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6" name="Oval 157"/>
            <p:cNvSpPr>
              <a:spLocks noChangeArrowheads="1"/>
            </p:cNvSpPr>
            <p:nvPr/>
          </p:nvSpPr>
          <p:spPr bwMode="auto">
            <a:xfrm>
              <a:off x="391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7" name="Oval 158"/>
            <p:cNvSpPr>
              <a:spLocks noChangeArrowheads="1"/>
            </p:cNvSpPr>
            <p:nvPr/>
          </p:nvSpPr>
          <p:spPr bwMode="auto">
            <a:xfrm>
              <a:off x="4306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8" name="Oval 159"/>
            <p:cNvSpPr>
              <a:spLocks noChangeArrowheads="1"/>
            </p:cNvSpPr>
            <p:nvPr/>
          </p:nvSpPr>
          <p:spPr bwMode="auto">
            <a:xfrm>
              <a:off x="4693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9" name="Oval 160"/>
            <p:cNvSpPr>
              <a:spLocks noChangeArrowheads="1"/>
            </p:cNvSpPr>
            <p:nvPr/>
          </p:nvSpPr>
          <p:spPr bwMode="auto">
            <a:xfrm>
              <a:off x="5081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0" name="Oval 161"/>
            <p:cNvSpPr>
              <a:spLocks noChangeArrowheads="1"/>
            </p:cNvSpPr>
            <p:nvPr/>
          </p:nvSpPr>
          <p:spPr bwMode="auto">
            <a:xfrm>
              <a:off x="5468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1" name="Oval 162"/>
            <p:cNvSpPr>
              <a:spLocks noChangeArrowheads="1"/>
            </p:cNvSpPr>
            <p:nvPr/>
          </p:nvSpPr>
          <p:spPr bwMode="auto">
            <a:xfrm>
              <a:off x="430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2" name="Oval 163"/>
            <p:cNvSpPr>
              <a:spLocks noChangeArrowheads="1"/>
            </p:cNvSpPr>
            <p:nvPr/>
          </p:nvSpPr>
          <p:spPr bwMode="auto">
            <a:xfrm>
              <a:off x="4694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3" name="Oval 164"/>
            <p:cNvSpPr>
              <a:spLocks noChangeArrowheads="1"/>
            </p:cNvSpPr>
            <p:nvPr/>
          </p:nvSpPr>
          <p:spPr bwMode="auto">
            <a:xfrm>
              <a:off x="5081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4" name="Oval 165"/>
            <p:cNvSpPr>
              <a:spLocks noChangeArrowheads="1"/>
            </p:cNvSpPr>
            <p:nvPr/>
          </p:nvSpPr>
          <p:spPr bwMode="auto">
            <a:xfrm>
              <a:off x="5468" y="4445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5" name="Oval 166"/>
            <p:cNvSpPr>
              <a:spLocks noChangeArrowheads="1"/>
            </p:cNvSpPr>
            <p:nvPr/>
          </p:nvSpPr>
          <p:spPr bwMode="auto">
            <a:xfrm>
              <a:off x="4306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6" name="Oval 167"/>
            <p:cNvSpPr>
              <a:spLocks noChangeArrowheads="1"/>
            </p:cNvSpPr>
            <p:nvPr/>
          </p:nvSpPr>
          <p:spPr bwMode="auto">
            <a:xfrm>
              <a:off x="4693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7" name="Oval 168"/>
            <p:cNvSpPr>
              <a:spLocks noChangeArrowheads="1"/>
            </p:cNvSpPr>
            <p:nvPr/>
          </p:nvSpPr>
          <p:spPr bwMode="auto">
            <a:xfrm>
              <a:off x="5081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8" name="Oval 169"/>
            <p:cNvSpPr>
              <a:spLocks noChangeArrowheads="1"/>
            </p:cNvSpPr>
            <p:nvPr/>
          </p:nvSpPr>
          <p:spPr bwMode="auto">
            <a:xfrm>
              <a:off x="546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9" name="Oval 170"/>
            <p:cNvSpPr>
              <a:spLocks noChangeArrowheads="1"/>
            </p:cNvSpPr>
            <p:nvPr/>
          </p:nvSpPr>
          <p:spPr bwMode="auto">
            <a:xfrm>
              <a:off x="4306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0" name="Oval 171"/>
            <p:cNvSpPr>
              <a:spLocks noChangeArrowheads="1"/>
            </p:cNvSpPr>
            <p:nvPr/>
          </p:nvSpPr>
          <p:spPr bwMode="auto">
            <a:xfrm>
              <a:off x="4693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1" name="Oval 172"/>
            <p:cNvSpPr>
              <a:spLocks noChangeArrowheads="1"/>
            </p:cNvSpPr>
            <p:nvPr/>
          </p:nvSpPr>
          <p:spPr bwMode="auto">
            <a:xfrm>
              <a:off x="5081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2" name="Oval 173"/>
            <p:cNvSpPr>
              <a:spLocks noChangeArrowheads="1"/>
            </p:cNvSpPr>
            <p:nvPr/>
          </p:nvSpPr>
          <p:spPr bwMode="auto">
            <a:xfrm>
              <a:off x="546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3" name="Oval 174"/>
            <p:cNvSpPr>
              <a:spLocks noChangeArrowheads="1"/>
            </p:cNvSpPr>
            <p:nvPr/>
          </p:nvSpPr>
          <p:spPr bwMode="auto">
            <a:xfrm>
              <a:off x="5856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4" name="Oval 175"/>
            <p:cNvSpPr>
              <a:spLocks noChangeArrowheads="1"/>
            </p:cNvSpPr>
            <p:nvPr/>
          </p:nvSpPr>
          <p:spPr bwMode="auto">
            <a:xfrm>
              <a:off x="585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5" name="Oval 176"/>
            <p:cNvSpPr>
              <a:spLocks noChangeArrowheads="1"/>
            </p:cNvSpPr>
            <p:nvPr/>
          </p:nvSpPr>
          <p:spPr bwMode="auto">
            <a:xfrm>
              <a:off x="5856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6" name="Oval 177"/>
            <p:cNvSpPr>
              <a:spLocks noChangeArrowheads="1"/>
            </p:cNvSpPr>
            <p:nvPr/>
          </p:nvSpPr>
          <p:spPr bwMode="auto">
            <a:xfrm>
              <a:off x="5856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7" name="Oval 178"/>
            <p:cNvSpPr>
              <a:spLocks noChangeArrowheads="1"/>
            </p:cNvSpPr>
            <p:nvPr/>
          </p:nvSpPr>
          <p:spPr bwMode="auto">
            <a:xfrm>
              <a:off x="4306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8" name="Oval 179"/>
            <p:cNvSpPr>
              <a:spLocks noChangeArrowheads="1"/>
            </p:cNvSpPr>
            <p:nvPr/>
          </p:nvSpPr>
          <p:spPr bwMode="auto">
            <a:xfrm>
              <a:off x="4693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9" name="Oval 180"/>
            <p:cNvSpPr>
              <a:spLocks noChangeArrowheads="1"/>
            </p:cNvSpPr>
            <p:nvPr/>
          </p:nvSpPr>
          <p:spPr bwMode="auto">
            <a:xfrm>
              <a:off x="508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0" name="Oval 181"/>
            <p:cNvSpPr>
              <a:spLocks noChangeArrowheads="1"/>
            </p:cNvSpPr>
            <p:nvPr/>
          </p:nvSpPr>
          <p:spPr bwMode="auto">
            <a:xfrm>
              <a:off x="546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1" name="Oval 182"/>
            <p:cNvSpPr>
              <a:spLocks noChangeArrowheads="1"/>
            </p:cNvSpPr>
            <p:nvPr/>
          </p:nvSpPr>
          <p:spPr bwMode="auto">
            <a:xfrm>
              <a:off x="5856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2" name="Oval 183"/>
            <p:cNvSpPr>
              <a:spLocks noChangeArrowheads="1"/>
            </p:cNvSpPr>
            <p:nvPr/>
          </p:nvSpPr>
          <p:spPr bwMode="auto">
            <a:xfrm>
              <a:off x="2940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3" name="Oval 184"/>
            <p:cNvSpPr>
              <a:spLocks noChangeArrowheads="1"/>
            </p:cNvSpPr>
            <p:nvPr/>
          </p:nvSpPr>
          <p:spPr bwMode="auto">
            <a:xfrm>
              <a:off x="3327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4" name="Oval 185"/>
            <p:cNvSpPr>
              <a:spLocks noChangeArrowheads="1"/>
            </p:cNvSpPr>
            <p:nvPr/>
          </p:nvSpPr>
          <p:spPr bwMode="auto">
            <a:xfrm>
              <a:off x="3714" y="4244"/>
              <a:ext cx="389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5" name="Oval 186"/>
            <p:cNvSpPr>
              <a:spLocks noChangeArrowheads="1"/>
            </p:cNvSpPr>
            <p:nvPr/>
          </p:nvSpPr>
          <p:spPr bwMode="auto">
            <a:xfrm>
              <a:off x="2941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6" name="Oval 187"/>
            <p:cNvSpPr>
              <a:spLocks noChangeArrowheads="1"/>
            </p:cNvSpPr>
            <p:nvPr/>
          </p:nvSpPr>
          <p:spPr bwMode="auto">
            <a:xfrm>
              <a:off x="3328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7" name="Oval 188"/>
            <p:cNvSpPr>
              <a:spLocks noChangeArrowheads="1"/>
            </p:cNvSpPr>
            <p:nvPr/>
          </p:nvSpPr>
          <p:spPr bwMode="auto">
            <a:xfrm>
              <a:off x="3715" y="4630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8" name="Oval 189"/>
            <p:cNvSpPr>
              <a:spLocks noChangeArrowheads="1"/>
            </p:cNvSpPr>
            <p:nvPr/>
          </p:nvSpPr>
          <p:spPr bwMode="auto">
            <a:xfrm>
              <a:off x="2940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9" name="Oval 190"/>
            <p:cNvSpPr>
              <a:spLocks noChangeArrowheads="1"/>
            </p:cNvSpPr>
            <p:nvPr/>
          </p:nvSpPr>
          <p:spPr bwMode="auto">
            <a:xfrm>
              <a:off x="3327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0" name="Oval 191"/>
            <p:cNvSpPr>
              <a:spLocks noChangeArrowheads="1"/>
            </p:cNvSpPr>
            <p:nvPr/>
          </p:nvSpPr>
          <p:spPr bwMode="auto">
            <a:xfrm>
              <a:off x="3714" y="5018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1" name="Oval 192"/>
            <p:cNvSpPr>
              <a:spLocks noChangeArrowheads="1"/>
            </p:cNvSpPr>
            <p:nvPr/>
          </p:nvSpPr>
          <p:spPr bwMode="auto">
            <a:xfrm>
              <a:off x="2940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2" name="Oval 193"/>
            <p:cNvSpPr>
              <a:spLocks noChangeArrowheads="1"/>
            </p:cNvSpPr>
            <p:nvPr/>
          </p:nvSpPr>
          <p:spPr bwMode="auto">
            <a:xfrm>
              <a:off x="3327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3" name="Oval 194"/>
            <p:cNvSpPr>
              <a:spLocks noChangeArrowheads="1"/>
            </p:cNvSpPr>
            <p:nvPr/>
          </p:nvSpPr>
          <p:spPr bwMode="auto">
            <a:xfrm>
              <a:off x="3714" y="540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4" name="Oval 195"/>
            <p:cNvSpPr>
              <a:spLocks noChangeArrowheads="1"/>
            </p:cNvSpPr>
            <p:nvPr/>
          </p:nvSpPr>
          <p:spPr bwMode="auto">
            <a:xfrm>
              <a:off x="4103" y="424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5" name="Oval 196"/>
            <p:cNvSpPr>
              <a:spLocks noChangeArrowheads="1"/>
            </p:cNvSpPr>
            <p:nvPr/>
          </p:nvSpPr>
          <p:spPr bwMode="auto">
            <a:xfrm>
              <a:off x="4103" y="4630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6" name="Oval 197"/>
            <p:cNvSpPr>
              <a:spLocks noChangeArrowheads="1"/>
            </p:cNvSpPr>
            <p:nvPr/>
          </p:nvSpPr>
          <p:spPr bwMode="auto">
            <a:xfrm>
              <a:off x="410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7" name="Oval 198"/>
            <p:cNvSpPr>
              <a:spLocks noChangeArrowheads="1"/>
            </p:cNvSpPr>
            <p:nvPr/>
          </p:nvSpPr>
          <p:spPr bwMode="auto">
            <a:xfrm>
              <a:off x="4103" y="54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Oval 199"/>
            <p:cNvSpPr>
              <a:spLocks noChangeArrowheads="1"/>
            </p:cNvSpPr>
            <p:nvPr/>
          </p:nvSpPr>
          <p:spPr bwMode="auto">
            <a:xfrm>
              <a:off x="2940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Oval 200"/>
            <p:cNvSpPr>
              <a:spLocks noChangeArrowheads="1"/>
            </p:cNvSpPr>
            <p:nvPr/>
          </p:nvSpPr>
          <p:spPr bwMode="auto">
            <a:xfrm>
              <a:off x="3328" y="579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Oval 201"/>
            <p:cNvSpPr>
              <a:spLocks noChangeArrowheads="1"/>
            </p:cNvSpPr>
            <p:nvPr/>
          </p:nvSpPr>
          <p:spPr bwMode="auto">
            <a:xfrm>
              <a:off x="3715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Oval 202"/>
            <p:cNvSpPr>
              <a:spLocks noChangeArrowheads="1"/>
            </p:cNvSpPr>
            <p:nvPr/>
          </p:nvSpPr>
          <p:spPr bwMode="auto">
            <a:xfrm>
              <a:off x="4103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Oval 203"/>
            <p:cNvSpPr>
              <a:spLocks noChangeArrowheads="1"/>
            </p:cNvSpPr>
            <p:nvPr/>
          </p:nvSpPr>
          <p:spPr bwMode="auto">
            <a:xfrm>
              <a:off x="4491" y="4242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Oval 204"/>
            <p:cNvSpPr>
              <a:spLocks noChangeArrowheads="1"/>
            </p:cNvSpPr>
            <p:nvPr/>
          </p:nvSpPr>
          <p:spPr bwMode="auto">
            <a:xfrm>
              <a:off x="4877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Oval 205"/>
            <p:cNvSpPr>
              <a:spLocks noChangeArrowheads="1"/>
            </p:cNvSpPr>
            <p:nvPr/>
          </p:nvSpPr>
          <p:spPr bwMode="auto">
            <a:xfrm>
              <a:off x="5265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Oval 206"/>
            <p:cNvSpPr>
              <a:spLocks noChangeArrowheads="1"/>
            </p:cNvSpPr>
            <p:nvPr/>
          </p:nvSpPr>
          <p:spPr bwMode="auto">
            <a:xfrm>
              <a:off x="5653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Oval 207"/>
            <p:cNvSpPr>
              <a:spLocks noChangeArrowheads="1"/>
            </p:cNvSpPr>
            <p:nvPr/>
          </p:nvSpPr>
          <p:spPr bwMode="auto">
            <a:xfrm>
              <a:off x="449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Oval 208"/>
            <p:cNvSpPr>
              <a:spLocks noChangeArrowheads="1"/>
            </p:cNvSpPr>
            <p:nvPr/>
          </p:nvSpPr>
          <p:spPr bwMode="auto">
            <a:xfrm>
              <a:off x="4878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Oval 209"/>
            <p:cNvSpPr>
              <a:spLocks noChangeArrowheads="1"/>
            </p:cNvSpPr>
            <p:nvPr/>
          </p:nvSpPr>
          <p:spPr bwMode="auto">
            <a:xfrm>
              <a:off x="5265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Oval 210"/>
            <p:cNvSpPr>
              <a:spLocks noChangeArrowheads="1"/>
            </p:cNvSpPr>
            <p:nvPr/>
          </p:nvSpPr>
          <p:spPr bwMode="auto">
            <a:xfrm>
              <a:off x="5653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Oval 211"/>
            <p:cNvSpPr>
              <a:spLocks noChangeArrowheads="1"/>
            </p:cNvSpPr>
            <p:nvPr/>
          </p:nvSpPr>
          <p:spPr bwMode="auto">
            <a:xfrm>
              <a:off x="4491" y="5018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Oval 212"/>
            <p:cNvSpPr>
              <a:spLocks noChangeArrowheads="1"/>
            </p:cNvSpPr>
            <p:nvPr/>
          </p:nvSpPr>
          <p:spPr bwMode="auto">
            <a:xfrm>
              <a:off x="4877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Oval 213"/>
            <p:cNvSpPr>
              <a:spLocks noChangeArrowheads="1"/>
            </p:cNvSpPr>
            <p:nvPr/>
          </p:nvSpPr>
          <p:spPr bwMode="auto">
            <a:xfrm>
              <a:off x="5265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Oval 214"/>
            <p:cNvSpPr>
              <a:spLocks noChangeArrowheads="1"/>
            </p:cNvSpPr>
            <p:nvPr/>
          </p:nvSpPr>
          <p:spPr bwMode="auto">
            <a:xfrm>
              <a:off x="565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Oval 215"/>
            <p:cNvSpPr>
              <a:spLocks noChangeArrowheads="1"/>
            </p:cNvSpPr>
            <p:nvPr/>
          </p:nvSpPr>
          <p:spPr bwMode="auto">
            <a:xfrm>
              <a:off x="4491" y="5405"/>
              <a:ext cx="386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Oval 216"/>
            <p:cNvSpPr>
              <a:spLocks noChangeArrowheads="1"/>
            </p:cNvSpPr>
            <p:nvPr/>
          </p:nvSpPr>
          <p:spPr bwMode="auto">
            <a:xfrm>
              <a:off x="4877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Oval 217"/>
            <p:cNvSpPr>
              <a:spLocks noChangeArrowheads="1"/>
            </p:cNvSpPr>
            <p:nvPr/>
          </p:nvSpPr>
          <p:spPr bwMode="auto">
            <a:xfrm>
              <a:off x="5265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Oval 218"/>
            <p:cNvSpPr>
              <a:spLocks noChangeArrowheads="1"/>
            </p:cNvSpPr>
            <p:nvPr/>
          </p:nvSpPr>
          <p:spPr bwMode="auto">
            <a:xfrm>
              <a:off x="5653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Oval 219"/>
            <p:cNvSpPr>
              <a:spLocks noChangeArrowheads="1"/>
            </p:cNvSpPr>
            <p:nvPr/>
          </p:nvSpPr>
          <p:spPr bwMode="auto">
            <a:xfrm>
              <a:off x="6041" y="424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Oval 220"/>
            <p:cNvSpPr>
              <a:spLocks noChangeArrowheads="1"/>
            </p:cNvSpPr>
            <p:nvPr/>
          </p:nvSpPr>
          <p:spPr bwMode="auto">
            <a:xfrm>
              <a:off x="604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Oval 221"/>
            <p:cNvSpPr>
              <a:spLocks noChangeArrowheads="1"/>
            </p:cNvSpPr>
            <p:nvPr/>
          </p:nvSpPr>
          <p:spPr bwMode="auto">
            <a:xfrm>
              <a:off x="6041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Oval 222"/>
            <p:cNvSpPr>
              <a:spLocks noChangeArrowheads="1"/>
            </p:cNvSpPr>
            <p:nvPr/>
          </p:nvSpPr>
          <p:spPr bwMode="auto">
            <a:xfrm>
              <a:off x="6041" y="5405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Oval 223"/>
            <p:cNvSpPr>
              <a:spLocks noChangeArrowheads="1"/>
            </p:cNvSpPr>
            <p:nvPr/>
          </p:nvSpPr>
          <p:spPr bwMode="auto">
            <a:xfrm>
              <a:off x="4491" y="5791"/>
              <a:ext cx="386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Oval 224"/>
            <p:cNvSpPr>
              <a:spLocks noChangeArrowheads="1"/>
            </p:cNvSpPr>
            <p:nvPr/>
          </p:nvSpPr>
          <p:spPr bwMode="auto">
            <a:xfrm>
              <a:off x="4877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Oval 225"/>
            <p:cNvSpPr>
              <a:spLocks noChangeArrowheads="1"/>
            </p:cNvSpPr>
            <p:nvPr/>
          </p:nvSpPr>
          <p:spPr bwMode="auto">
            <a:xfrm>
              <a:off x="5265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Oval 226"/>
            <p:cNvSpPr>
              <a:spLocks noChangeArrowheads="1"/>
            </p:cNvSpPr>
            <p:nvPr/>
          </p:nvSpPr>
          <p:spPr bwMode="auto">
            <a:xfrm>
              <a:off x="5653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Oval 227"/>
            <p:cNvSpPr>
              <a:spLocks noChangeArrowheads="1"/>
            </p:cNvSpPr>
            <p:nvPr/>
          </p:nvSpPr>
          <p:spPr bwMode="auto">
            <a:xfrm>
              <a:off x="6041" y="579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Oval 228"/>
            <p:cNvSpPr>
              <a:spLocks noChangeArrowheads="1"/>
            </p:cNvSpPr>
            <p:nvPr/>
          </p:nvSpPr>
          <p:spPr bwMode="auto">
            <a:xfrm>
              <a:off x="3124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Oval 229"/>
            <p:cNvSpPr>
              <a:spLocks noChangeArrowheads="1"/>
            </p:cNvSpPr>
            <p:nvPr/>
          </p:nvSpPr>
          <p:spPr bwMode="auto">
            <a:xfrm>
              <a:off x="3512" y="442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Oval 230"/>
            <p:cNvSpPr>
              <a:spLocks noChangeArrowheads="1"/>
            </p:cNvSpPr>
            <p:nvPr/>
          </p:nvSpPr>
          <p:spPr bwMode="auto">
            <a:xfrm>
              <a:off x="3899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Oval 231"/>
            <p:cNvSpPr>
              <a:spLocks noChangeArrowheads="1"/>
            </p:cNvSpPr>
            <p:nvPr/>
          </p:nvSpPr>
          <p:spPr bwMode="auto">
            <a:xfrm>
              <a:off x="3125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Oval 232"/>
            <p:cNvSpPr>
              <a:spLocks noChangeArrowheads="1"/>
            </p:cNvSpPr>
            <p:nvPr/>
          </p:nvSpPr>
          <p:spPr bwMode="auto">
            <a:xfrm>
              <a:off x="3513" y="481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Oval 233"/>
            <p:cNvSpPr>
              <a:spLocks noChangeArrowheads="1"/>
            </p:cNvSpPr>
            <p:nvPr/>
          </p:nvSpPr>
          <p:spPr bwMode="auto">
            <a:xfrm>
              <a:off x="3900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Oval 234"/>
            <p:cNvSpPr>
              <a:spLocks noChangeArrowheads="1"/>
            </p:cNvSpPr>
            <p:nvPr/>
          </p:nvSpPr>
          <p:spPr bwMode="auto">
            <a:xfrm>
              <a:off x="3124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Oval 235"/>
            <p:cNvSpPr>
              <a:spLocks noChangeArrowheads="1"/>
            </p:cNvSpPr>
            <p:nvPr/>
          </p:nvSpPr>
          <p:spPr bwMode="auto">
            <a:xfrm>
              <a:off x="3512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Oval 236"/>
            <p:cNvSpPr>
              <a:spLocks noChangeArrowheads="1"/>
            </p:cNvSpPr>
            <p:nvPr/>
          </p:nvSpPr>
          <p:spPr bwMode="auto">
            <a:xfrm>
              <a:off x="3899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237"/>
            <p:cNvSpPr>
              <a:spLocks noChangeArrowheads="1"/>
            </p:cNvSpPr>
            <p:nvPr/>
          </p:nvSpPr>
          <p:spPr bwMode="auto">
            <a:xfrm>
              <a:off x="3124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Oval 238"/>
            <p:cNvSpPr>
              <a:spLocks noChangeArrowheads="1"/>
            </p:cNvSpPr>
            <p:nvPr/>
          </p:nvSpPr>
          <p:spPr bwMode="auto">
            <a:xfrm>
              <a:off x="3512" y="558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Oval 239"/>
            <p:cNvSpPr>
              <a:spLocks noChangeArrowheads="1"/>
            </p:cNvSpPr>
            <p:nvPr/>
          </p:nvSpPr>
          <p:spPr bwMode="auto">
            <a:xfrm>
              <a:off x="3899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Oval 240"/>
            <p:cNvSpPr>
              <a:spLocks noChangeArrowheads="1"/>
            </p:cNvSpPr>
            <p:nvPr/>
          </p:nvSpPr>
          <p:spPr bwMode="auto">
            <a:xfrm>
              <a:off x="4287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Oval 241"/>
            <p:cNvSpPr>
              <a:spLocks noChangeArrowheads="1"/>
            </p:cNvSpPr>
            <p:nvPr/>
          </p:nvSpPr>
          <p:spPr bwMode="auto">
            <a:xfrm>
              <a:off x="4287" y="481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Oval 242"/>
            <p:cNvSpPr>
              <a:spLocks noChangeArrowheads="1"/>
            </p:cNvSpPr>
            <p:nvPr/>
          </p:nvSpPr>
          <p:spPr bwMode="auto">
            <a:xfrm>
              <a:off x="428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Oval 243"/>
            <p:cNvSpPr>
              <a:spLocks noChangeArrowheads="1"/>
            </p:cNvSpPr>
            <p:nvPr/>
          </p:nvSpPr>
          <p:spPr bwMode="auto">
            <a:xfrm>
              <a:off x="4287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Oval 244"/>
            <p:cNvSpPr>
              <a:spLocks noChangeArrowheads="1"/>
            </p:cNvSpPr>
            <p:nvPr/>
          </p:nvSpPr>
          <p:spPr bwMode="auto">
            <a:xfrm>
              <a:off x="3124" y="59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Oval 245"/>
            <p:cNvSpPr>
              <a:spLocks noChangeArrowheads="1"/>
            </p:cNvSpPr>
            <p:nvPr/>
          </p:nvSpPr>
          <p:spPr bwMode="auto">
            <a:xfrm>
              <a:off x="3513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Oval 246"/>
            <p:cNvSpPr>
              <a:spLocks noChangeArrowheads="1"/>
            </p:cNvSpPr>
            <p:nvPr/>
          </p:nvSpPr>
          <p:spPr bwMode="auto">
            <a:xfrm>
              <a:off x="3900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Oval 247"/>
            <p:cNvSpPr>
              <a:spLocks noChangeArrowheads="1"/>
            </p:cNvSpPr>
            <p:nvPr/>
          </p:nvSpPr>
          <p:spPr bwMode="auto">
            <a:xfrm>
              <a:off x="4287" y="59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Oval 248"/>
            <p:cNvSpPr>
              <a:spLocks noChangeArrowheads="1"/>
            </p:cNvSpPr>
            <p:nvPr/>
          </p:nvSpPr>
          <p:spPr bwMode="auto">
            <a:xfrm>
              <a:off x="4675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Oval 249"/>
            <p:cNvSpPr>
              <a:spLocks noChangeArrowheads="1"/>
            </p:cNvSpPr>
            <p:nvPr/>
          </p:nvSpPr>
          <p:spPr bwMode="auto">
            <a:xfrm>
              <a:off x="5062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Oval 250"/>
            <p:cNvSpPr>
              <a:spLocks noChangeArrowheads="1"/>
            </p:cNvSpPr>
            <p:nvPr/>
          </p:nvSpPr>
          <p:spPr bwMode="auto">
            <a:xfrm>
              <a:off x="5450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Oval 251"/>
            <p:cNvSpPr>
              <a:spLocks noChangeArrowheads="1"/>
            </p:cNvSpPr>
            <p:nvPr/>
          </p:nvSpPr>
          <p:spPr bwMode="auto">
            <a:xfrm>
              <a:off x="5837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Oval 252"/>
            <p:cNvSpPr>
              <a:spLocks noChangeArrowheads="1"/>
            </p:cNvSpPr>
            <p:nvPr/>
          </p:nvSpPr>
          <p:spPr bwMode="auto">
            <a:xfrm>
              <a:off x="467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Oval 253"/>
            <p:cNvSpPr>
              <a:spLocks noChangeArrowheads="1"/>
            </p:cNvSpPr>
            <p:nvPr/>
          </p:nvSpPr>
          <p:spPr bwMode="auto">
            <a:xfrm>
              <a:off x="5063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Oval 254"/>
            <p:cNvSpPr>
              <a:spLocks noChangeArrowheads="1"/>
            </p:cNvSpPr>
            <p:nvPr/>
          </p:nvSpPr>
          <p:spPr bwMode="auto">
            <a:xfrm>
              <a:off x="5450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Oval 255"/>
            <p:cNvSpPr>
              <a:spLocks noChangeArrowheads="1"/>
            </p:cNvSpPr>
            <p:nvPr/>
          </p:nvSpPr>
          <p:spPr bwMode="auto">
            <a:xfrm>
              <a:off x="5837" y="4814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Oval 256"/>
            <p:cNvSpPr>
              <a:spLocks noChangeArrowheads="1"/>
            </p:cNvSpPr>
            <p:nvPr/>
          </p:nvSpPr>
          <p:spPr bwMode="auto">
            <a:xfrm>
              <a:off x="4675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Oval 257"/>
            <p:cNvSpPr>
              <a:spLocks noChangeArrowheads="1"/>
            </p:cNvSpPr>
            <p:nvPr/>
          </p:nvSpPr>
          <p:spPr bwMode="auto">
            <a:xfrm>
              <a:off x="5062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Oval 258"/>
            <p:cNvSpPr>
              <a:spLocks noChangeArrowheads="1"/>
            </p:cNvSpPr>
            <p:nvPr/>
          </p:nvSpPr>
          <p:spPr bwMode="auto">
            <a:xfrm>
              <a:off x="5450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Oval 259"/>
            <p:cNvSpPr>
              <a:spLocks noChangeArrowheads="1"/>
            </p:cNvSpPr>
            <p:nvPr/>
          </p:nvSpPr>
          <p:spPr bwMode="auto">
            <a:xfrm>
              <a:off x="583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Oval 260"/>
            <p:cNvSpPr>
              <a:spLocks noChangeArrowheads="1"/>
            </p:cNvSpPr>
            <p:nvPr/>
          </p:nvSpPr>
          <p:spPr bwMode="auto">
            <a:xfrm>
              <a:off x="4675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Oval 261"/>
            <p:cNvSpPr>
              <a:spLocks noChangeArrowheads="1"/>
            </p:cNvSpPr>
            <p:nvPr/>
          </p:nvSpPr>
          <p:spPr bwMode="auto">
            <a:xfrm>
              <a:off x="5062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Oval 262"/>
            <p:cNvSpPr>
              <a:spLocks noChangeArrowheads="1"/>
            </p:cNvSpPr>
            <p:nvPr/>
          </p:nvSpPr>
          <p:spPr bwMode="auto">
            <a:xfrm>
              <a:off x="5450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Oval 263"/>
            <p:cNvSpPr>
              <a:spLocks noChangeArrowheads="1"/>
            </p:cNvSpPr>
            <p:nvPr/>
          </p:nvSpPr>
          <p:spPr bwMode="auto">
            <a:xfrm>
              <a:off x="5837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Oval 264"/>
            <p:cNvSpPr>
              <a:spLocks noChangeArrowheads="1"/>
            </p:cNvSpPr>
            <p:nvPr/>
          </p:nvSpPr>
          <p:spPr bwMode="auto">
            <a:xfrm>
              <a:off x="6225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Oval 265"/>
            <p:cNvSpPr>
              <a:spLocks noChangeArrowheads="1"/>
            </p:cNvSpPr>
            <p:nvPr/>
          </p:nvSpPr>
          <p:spPr bwMode="auto">
            <a:xfrm>
              <a:off x="622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Oval 266"/>
            <p:cNvSpPr>
              <a:spLocks noChangeArrowheads="1"/>
            </p:cNvSpPr>
            <p:nvPr/>
          </p:nvSpPr>
          <p:spPr bwMode="auto">
            <a:xfrm>
              <a:off x="6225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Oval 267"/>
            <p:cNvSpPr>
              <a:spLocks noChangeArrowheads="1"/>
            </p:cNvSpPr>
            <p:nvPr/>
          </p:nvSpPr>
          <p:spPr bwMode="auto">
            <a:xfrm>
              <a:off x="6225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Oval 268"/>
            <p:cNvSpPr>
              <a:spLocks noChangeArrowheads="1"/>
            </p:cNvSpPr>
            <p:nvPr/>
          </p:nvSpPr>
          <p:spPr bwMode="auto">
            <a:xfrm>
              <a:off x="4675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Oval 269"/>
            <p:cNvSpPr>
              <a:spLocks noChangeArrowheads="1"/>
            </p:cNvSpPr>
            <p:nvPr/>
          </p:nvSpPr>
          <p:spPr bwMode="auto">
            <a:xfrm>
              <a:off x="5062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Oval 270"/>
            <p:cNvSpPr>
              <a:spLocks noChangeArrowheads="1"/>
            </p:cNvSpPr>
            <p:nvPr/>
          </p:nvSpPr>
          <p:spPr bwMode="auto">
            <a:xfrm>
              <a:off x="5450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Oval 271"/>
            <p:cNvSpPr>
              <a:spLocks noChangeArrowheads="1"/>
            </p:cNvSpPr>
            <p:nvPr/>
          </p:nvSpPr>
          <p:spPr bwMode="auto">
            <a:xfrm>
              <a:off x="5837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Oval 272"/>
            <p:cNvSpPr>
              <a:spLocks noChangeArrowheads="1"/>
            </p:cNvSpPr>
            <p:nvPr/>
          </p:nvSpPr>
          <p:spPr bwMode="auto">
            <a:xfrm>
              <a:off x="6225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4" name="Text Box 274"/>
          <p:cNvSpPr txBox="1">
            <a:spLocks noChangeArrowheads="1"/>
          </p:cNvSpPr>
          <p:nvPr/>
        </p:nvSpPr>
        <p:spPr bwMode="auto">
          <a:xfrm>
            <a:off x="4932039" y="3717032"/>
            <a:ext cx="1710867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Quantum Dots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25" name="Straight Arrow Connector 2124"/>
          <p:cNvCxnSpPr>
            <a:endCxn id="1850" idx="7"/>
          </p:cNvCxnSpPr>
          <p:nvPr/>
        </p:nvCxnSpPr>
        <p:spPr>
          <a:xfrm>
            <a:off x="6300192" y="3933056"/>
            <a:ext cx="910930" cy="5723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6" name="Straight Arrow Connector 2125"/>
          <p:cNvCxnSpPr/>
          <p:nvPr/>
        </p:nvCxnSpPr>
        <p:spPr>
          <a:xfrm>
            <a:off x="8244408" y="386104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5" name="Rectangle 554"/>
          <p:cNvSpPr/>
          <p:nvPr/>
        </p:nvSpPr>
        <p:spPr>
          <a:xfrm>
            <a:off x="4679356" y="62030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b="0" dirty="0" smtClean="0">
                <a:latin typeface="+mj-lt"/>
                <a:ea typeface="Calibri" pitchFamily="34" charset="0"/>
                <a:cs typeface="Times New Roman" pitchFamily="18" charset="0"/>
              </a:rPr>
              <a:t>Cox , Singh et al, Physical Review </a:t>
            </a:r>
            <a:r>
              <a:rPr lang="en-US" b="0" dirty="0" smtClean="0">
                <a:latin typeface="+mj-lt"/>
              </a:rPr>
              <a:t>B 86, 125452 (2112)  </a:t>
            </a:r>
          </a:p>
        </p:txBody>
      </p:sp>
      <p:grpSp>
        <p:nvGrpSpPr>
          <p:cNvPr id="557" name="Group 556"/>
          <p:cNvGrpSpPr/>
          <p:nvPr/>
        </p:nvGrpSpPr>
        <p:grpSpPr>
          <a:xfrm>
            <a:off x="704686" y="1871420"/>
            <a:ext cx="3720233" cy="1943116"/>
            <a:chOff x="2972363" y="1755858"/>
            <a:chExt cx="5466988" cy="2893415"/>
          </a:xfrm>
        </p:grpSpPr>
        <p:grpSp>
          <p:nvGrpSpPr>
            <p:cNvPr id="558" name="Group 76"/>
            <p:cNvGrpSpPr/>
            <p:nvPr/>
          </p:nvGrpSpPr>
          <p:grpSpPr>
            <a:xfrm>
              <a:off x="4048271" y="1755858"/>
              <a:ext cx="3395718" cy="2893415"/>
              <a:chOff x="1867886" y="1988396"/>
              <a:chExt cx="4461368" cy="3867874"/>
            </a:xfrm>
          </p:grpSpPr>
          <p:sp>
            <p:nvSpPr>
              <p:cNvPr id="565" name="Rectangle 564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66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621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35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6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7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2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32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3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4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3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624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29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0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1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25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26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7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28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567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604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18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9" name="L-Shape 61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0" name="Rectangle 61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5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15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6" name="L-Shape 61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7" name="Rectangle 61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6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607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12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3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4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08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09" name="L-Shape 60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0" name="L-Shape 60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1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568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87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01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2" name="L-Shape 60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3" name="Rectangle 60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8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98" name="L-Shape 597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9" name="L-Shape 59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0" name="Rectangle 59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9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90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95" name="L-Shape 59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6" name="L-Shape 59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7" name="Rectangle 59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91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92" name="L-Shape 59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3" name="L-Shape 59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4" name="Rectangle 59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569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70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84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5" name="L-Shape 584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6" name="Rectangle 585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1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81" name="L-Shape 580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2" name="L-Shape 58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3" name="Rectangle 58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2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73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78" name="L-Shape 577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9" name="L-Shape 578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80" name="Rectangle 579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74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75" name="L-Shape 57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6" name="L-Shape 57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7" name="Rectangle 57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560" name="Oval 16"/>
            <p:cNvSpPr>
              <a:spLocks noChangeArrowheads="1"/>
            </p:cNvSpPr>
            <p:nvPr/>
          </p:nvSpPr>
          <p:spPr bwMode="auto">
            <a:xfrm>
              <a:off x="5189140" y="2558887"/>
              <a:ext cx="758845" cy="728875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561" name="Text Box 6"/>
            <p:cNvSpPr txBox="1">
              <a:spLocks noChangeArrowheads="1"/>
            </p:cNvSpPr>
            <p:nvPr/>
          </p:nvSpPr>
          <p:spPr bwMode="auto">
            <a:xfrm>
              <a:off x="5908917" y="2025548"/>
              <a:ext cx="2530434" cy="41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  <a:r>
                <a:rPr kumimoji="0" lang="en-US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Calibri" pitchFamily="34" charset="0"/>
                  <a:cs typeface="Times New Roman" pitchFamily="18" charset="0"/>
                </a:rPr>
                <a:t>(</a:t>
              </a:r>
              <a:r>
                <a:rPr lang="en-US" dirty="0" err="1" smtClean="0">
                  <a:latin typeface="Calibri" pitchFamily="34" charset="0"/>
                  <a:cs typeface="Times New Roman" pitchFamily="18" charset="0"/>
                </a:rPr>
                <a:t>PbSe</a:t>
              </a:r>
              <a:r>
                <a:rPr lang="en-US" dirty="0" smtClean="0">
                  <a:latin typeface="Calibri" pitchFamily="34" charset="0"/>
                  <a:cs typeface="Times New Roman" pitchFamily="18" charset="0"/>
                </a:rPr>
                <a:t>)</a:t>
              </a:r>
              <a:endPara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2" name="AutoShape 4"/>
            <p:cNvSpPr>
              <a:spLocks noChangeShapeType="1"/>
            </p:cNvSpPr>
            <p:nvPr/>
          </p:nvSpPr>
          <p:spPr bwMode="auto">
            <a:xfrm flipH="1">
              <a:off x="5689959" y="2171675"/>
              <a:ext cx="516051" cy="4644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563" name="Text Box 6"/>
            <p:cNvSpPr txBox="1">
              <a:spLocks noChangeArrowheads="1"/>
            </p:cNvSpPr>
            <p:nvPr/>
          </p:nvSpPr>
          <p:spPr bwMode="auto">
            <a:xfrm>
              <a:off x="2972363" y="2384856"/>
              <a:ext cx="1840405" cy="669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Metamateria</a:t>
              </a: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l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4" name="AutoShape 4"/>
            <p:cNvSpPr>
              <a:spLocks noChangeShapeType="1"/>
            </p:cNvSpPr>
            <p:nvPr/>
          </p:nvSpPr>
          <p:spPr bwMode="auto">
            <a:xfrm>
              <a:off x="4370251" y="2239704"/>
              <a:ext cx="287515" cy="44970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81245" y="1365098"/>
            <a:ext cx="3778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latin typeface="Rockwell Extra Bold" panose="02060903040505020403" pitchFamily="18" charset="0"/>
                <a:cs typeface="Aharoni" panose="02010803020104030203" pitchFamily="2" charset="-79"/>
              </a:rPr>
              <a:t>Quantum dot-metamaterial</a:t>
            </a:r>
            <a:endParaRPr lang="en-CA" sz="1600" dirty="0">
              <a:latin typeface="Rockwell Extra Bold" panose="02060903040505020403" pitchFamily="18" charset="0"/>
              <a:cs typeface="Aharoni" panose="02010803020104030203" pitchFamily="2" charset="-79"/>
            </a:endParaRPr>
          </a:p>
        </p:txBody>
      </p:sp>
      <p:sp>
        <p:nvSpPr>
          <p:cNvPr id="639" name="TextBox 638"/>
          <p:cNvSpPr txBox="1"/>
          <p:nvPr/>
        </p:nvSpPr>
        <p:spPr>
          <a:xfrm>
            <a:off x="30364" y="3785793"/>
            <a:ext cx="5091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latin typeface="Rockwell Extra Bold" panose="02060903040505020403" pitchFamily="18" charset="0"/>
                <a:cs typeface="Aharoni" panose="02010803020104030203" pitchFamily="2" charset="-79"/>
              </a:rPr>
              <a:t>Quantum dot-metamaterial waveguide</a:t>
            </a:r>
            <a:endParaRPr lang="en-CA" sz="1600" dirty="0">
              <a:latin typeface="Rockwell Extra Bold" panose="02060903040505020403" pitchFamily="18" charset="0"/>
              <a:cs typeface="Aharoni" panose="02010803020104030203" pitchFamily="2" charset="-79"/>
            </a:endParaRPr>
          </a:p>
        </p:txBody>
      </p:sp>
      <p:sp>
        <p:nvSpPr>
          <p:cNvPr id="640" name="TextBox 639"/>
          <p:cNvSpPr txBox="1"/>
          <p:nvPr/>
        </p:nvSpPr>
        <p:spPr>
          <a:xfrm>
            <a:off x="5046794" y="1361840"/>
            <a:ext cx="4097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latin typeface="Rockwell Extra Bold" panose="02060903040505020403" pitchFamily="18" charset="0"/>
                <a:cs typeface="Aharoni" panose="02010803020104030203" pitchFamily="2" charset="-79"/>
              </a:rPr>
              <a:t>Quantum dot-Photonic crystals</a:t>
            </a:r>
            <a:endParaRPr lang="en-CA" sz="1600" dirty="0">
              <a:latin typeface="Rockwell Extra Bold" panose="02060903040505020403" pitchFamily="18" charset="0"/>
              <a:cs typeface="Aharoni" panose="02010803020104030203" pitchFamily="2" charset="-79"/>
            </a:endParaRPr>
          </a:p>
        </p:txBody>
      </p:sp>
      <p:sp>
        <p:nvSpPr>
          <p:cNvPr id="641" name="Oval 275"/>
          <p:cNvSpPr>
            <a:spLocks noChangeArrowheads="1"/>
          </p:cNvSpPr>
          <p:nvPr/>
        </p:nvSpPr>
        <p:spPr bwMode="auto">
          <a:xfrm flipH="1">
            <a:off x="6746367" y="4697972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2" name="Oval 275"/>
          <p:cNvSpPr>
            <a:spLocks noChangeArrowheads="1"/>
          </p:cNvSpPr>
          <p:nvPr/>
        </p:nvSpPr>
        <p:spPr bwMode="auto">
          <a:xfrm flipH="1">
            <a:off x="7490581" y="4784898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3" name="Oval 275"/>
          <p:cNvSpPr>
            <a:spLocks noChangeArrowheads="1"/>
          </p:cNvSpPr>
          <p:nvPr/>
        </p:nvSpPr>
        <p:spPr bwMode="auto">
          <a:xfrm flipH="1">
            <a:off x="7888625" y="4486502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4" name="Oval 275"/>
          <p:cNvSpPr>
            <a:spLocks noChangeArrowheads="1"/>
          </p:cNvSpPr>
          <p:nvPr/>
        </p:nvSpPr>
        <p:spPr bwMode="auto">
          <a:xfrm flipH="1">
            <a:off x="8065002" y="4755157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" name="Oval 275"/>
          <p:cNvSpPr>
            <a:spLocks noChangeArrowheads="1"/>
          </p:cNvSpPr>
          <p:nvPr/>
        </p:nvSpPr>
        <p:spPr bwMode="auto">
          <a:xfrm flipH="1">
            <a:off x="6388995" y="4391728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6" name="Oval 275"/>
          <p:cNvSpPr>
            <a:spLocks noChangeArrowheads="1"/>
          </p:cNvSpPr>
          <p:nvPr/>
        </p:nvSpPr>
        <p:spPr bwMode="auto">
          <a:xfrm flipH="1">
            <a:off x="7504954" y="4297098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7" name="Rectangle 646"/>
          <p:cNvSpPr/>
          <p:nvPr/>
        </p:nvSpPr>
        <p:spPr>
          <a:xfrm>
            <a:off x="477454" y="178511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b="0" dirty="0" smtClean="0">
                <a:latin typeface="+mj-lt"/>
                <a:ea typeface="Calibri" pitchFamily="34" charset="0"/>
                <a:cs typeface="Times New Roman" pitchFamily="18" charset="0"/>
              </a:rPr>
              <a:t>Cox , Singh et al, J. Phys. D </a:t>
            </a:r>
            <a:r>
              <a:rPr lang="en-US" b="0" dirty="0" smtClean="0">
                <a:latin typeface="+mj-lt"/>
              </a:rPr>
              <a:t>B 86, 125452 (2015)  </a:t>
            </a:r>
          </a:p>
        </p:txBody>
      </p:sp>
      <p:sp>
        <p:nvSpPr>
          <p:cNvPr id="651" name="Text Box 6"/>
          <p:cNvSpPr txBox="1">
            <a:spLocks noChangeArrowheads="1"/>
          </p:cNvSpPr>
          <p:nvPr/>
        </p:nvSpPr>
        <p:spPr bwMode="auto">
          <a:xfrm>
            <a:off x="1240200" y="5304671"/>
            <a:ext cx="1252378" cy="44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Metamateria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2856" y="4285545"/>
            <a:ext cx="4520599" cy="2208337"/>
            <a:chOff x="212856" y="4285545"/>
            <a:chExt cx="4520599" cy="2208337"/>
          </a:xfrm>
        </p:grpSpPr>
        <p:grpSp>
          <p:nvGrpSpPr>
            <p:cNvPr id="648" name="Group 647"/>
            <p:cNvGrpSpPr/>
            <p:nvPr/>
          </p:nvGrpSpPr>
          <p:grpSpPr>
            <a:xfrm>
              <a:off x="212856" y="4285545"/>
              <a:ext cx="3618622" cy="2208337"/>
              <a:chOff x="2330798" y="2098353"/>
              <a:chExt cx="6838466" cy="4682011"/>
            </a:xfrm>
          </p:grpSpPr>
          <p:pic>
            <p:nvPicPr>
              <p:cNvPr id="649" name="Picture 64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4411" y="2098353"/>
                <a:ext cx="6554853" cy="4486486"/>
              </a:xfrm>
              <a:prstGeom prst="rect">
                <a:avLst/>
              </a:prstGeom>
            </p:spPr>
          </p:pic>
          <p:sp>
            <p:nvSpPr>
              <p:cNvPr id="650" name="TextBox 649"/>
              <p:cNvSpPr txBox="1"/>
              <p:nvPr/>
            </p:nvSpPr>
            <p:spPr>
              <a:xfrm>
                <a:off x="2330798" y="6193084"/>
                <a:ext cx="6528861" cy="587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dirty="0" smtClean="0"/>
                  <a:t>Schematic Diagram of Metamaterial Waveguide</a:t>
                </a:r>
                <a:endParaRPr lang="en-CA" dirty="0"/>
              </a:p>
            </p:txBody>
          </p:sp>
        </p:grpSp>
        <p:sp>
          <p:nvSpPr>
            <p:cNvPr id="652" name="Text Box 6"/>
            <p:cNvSpPr txBox="1">
              <a:spLocks noChangeArrowheads="1"/>
            </p:cNvSpPr>
            <p:nvPr/>
          </p:nvSpPr>
          <p:spPr bwMode="auto">
            <a:xfrm>
              <a:off x="3481077" y="5266907"/>
              <a:ext cx="1252378" cy="449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dots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 flipH="1" flipV="1">
              <a:off x="3629228" y="4653136"/>
              <a:ext cx="594394" cy="6497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="" xmlns:p14="http://schemas.microsoft.com/office/powerpoint/2010/main" val="3299804959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9" grpId="0" animBg="1"/>
      <p:bldP spid="1850" grpId="0" animBg="1"/>
      <p:bldP spid="2124" grpId="0"/>
      <p:bldP spid="641" grpId="0" animBg="1"/>
      <p:bldP spid="642" grpId="0" animBg="1"/>
      <p:bldP spid="643" grpId="0" animBg="1"/>
      <p:bldP spid="644" grpId="0" animBg="1"/>
      <p:bldP spid="645" grpId="0" animBg="1"/>
      <p:bldP spid="6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444"/>
          <p:cNvSpPr/>
          <p:nvPr/>
        </p:nvSpPr>
        <p:spPr bwMode="auto">
          <a:xfrm>
            <a:off x="111967" y="3526970"/>
            <a:ext cx="4534678" cy="31257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09996" y="1226621"/>
            <a:ext cx="4323367" cy="3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CA" sz="1700" b="0" dirty="0" smtClean="0">
                <a:latin typeface="+mj-lt"/>
              </a:rPr>
              <a:t>Light propagation in  metamaterial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853560" y="62412"/>
            <a:ext cx="7567056" cy="848938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Surface plasmon polaritons (SPPs)</a:t>
            </a:r>
          </a:p>
          <a:p>
            <a:pPr lvl="0" algn="ctr">
              <a:defRPr/>
            </a:pP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Mahi Singh. J. Cox,  M. </a:t>
            </a:r>
            <a:r>
              <a:rPr lang="en-US" sz="1400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 :  </a:t>
            </a:r>
            <a:r>
              <a:rPr lang="en-US" sz="1400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  <a:p>
            <a:pPr algn="ctr">
              <a:defRPr/>
            </a:pP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48" name="Text Box 6"/>
          <p:cNvSpPr txBox="1">
            <a:spLocks noChangeArrowheads="1"/>
          </p:cNvSpPr>
          <p:nvPr/>
        </p:nvSpPr>
        <p:spPr bwMode="auto">
          <a:xfrm>
            <a:off x="5477564" y="2500472"/>
            <a:ext cx="3666436" cy="39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51813014"/>
              </p:ext>
            </p:extLst>
          </p:nvPr>
        </p:nvGraphicFramePr>
        <p:xfrm>
          <a:off x="3983038" y="5989638"/>
          <a:ext cx="2905125" cy="823912"/>
        </p:xfrm>
        <a:graphic>
          <a:graphicData uri="http://schemas.openxmlformats.org/presentationml/2006/ole">
            <p:oleObj spid="_x0000_s522396" name="Equation" r:id="rId3" imgW="1701720" imgH="482400" progId="Equation.3">
              <p:embed/>
            </p:oleObj>
          </a:graphicData>
        </a:graphic>
      </p:graphicFrame>
      <p:graphicFrame>
        <p:nvGraphicFramePr>
          <p:cNvPr id="101" name="Object 1"/>
          <p:cNvGraphicFramePr>
            <a:graphicFrameLocks noChangeAspect="1"/>
          </p:cNvGraphicFramePr>
          <p:nvPr>
            <p:extLst/>
          </p:nvPr>
        </p:nvGraphicFramePr>
        <p:xfrm>
          <a:off x="6704013" y="4967288"/>
          <a:ext cx="193675" cy="365125"/>
        </p:xfrm>
        <a:graphic>
          <a:graphicData uri="http://schemas.openxmlformats.org/presentationml/2006/ole">
            <p:oleObj spid="_x0000_s522397" name="Equation" r:id="rId4" imgW="114120" imgH="215640" progId="Equation.3">
              <p:embed/>
            </p:oleObj>
          </a:graphicData>
        </a:graphic>
      </p:graphicFrame>
      <p:pic>
        <p:nvPicPr>
          <p:cNvPr id="518153" name="Picture 9" descr="f2-e-k-plasm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8" y="1226621"/>
            <a:ext cx="2765223" cy="190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54" name="Picture 10" descr="f4-e-vs-k-sp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46" y="3257963"/>
            <a:ext cx="2759872" cy="228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00475306"/>
              </p:ext>
            </p:extLst>
          </p:nvPr>
        </p:nvGraphicFramePr>
        <p:xfrm>
          <a:off x="1202013" y="1645131"/>
          <a:ext cx="1973262" cy="657225"/>
        </p:xfrm>
        <a:graphic>
          <a:graphicData uri="http://schemas.openxmlformats.org/presentationml/2006/ole">
            <p:oleObj spid="_x0000_s522398" name="Equation" r:id="rId7" imgW="1015920" imgH="431640" progId="Equation.3">
              <p:embed/>
            </p:oleObj>
          </a:graphicData>
        </a:graphic>
      </p:graphicFrame>
      <p:pic>
        <p:nvPicPr>
          <p:cNvPr id="108" name="Picture 107" descr="a-36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418" y="3831486"/>
            <a:ext cx="3860741" cy="290188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622880" y="5650734"/>
            <a:ext cx="5246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lang="en-CA" sz="2400" dirty="0"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r>
              <a:rPr lang="en-CA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ipole </a:t>
            </a:r>
            <a:r>
              <a:rPr lang="en-CA" sz="2400" dirty="0">
                <a:latin typeface="Aharoni" panose="02010803020104030203" pitchFamily="2" charset="-79"/>
                <a:cs typeface="Aharoni" panose="02010803020104030203" pitchFamily="2" charset="-79"/>
              </a:rPr>
              <a:t>field produced </a:t>
            </a:r>
            <a:r>
              <a:rPr lang="en-CA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at distance R</a:t>
            </a:r>
            <a:endParaRPr lang="en-US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33" name="Text Box 826"/>
          <p:cNvSpPr txBox="1">
            <a:spLocks noChangeArrowheads="1"/>
          </p:cNvSpPr>
          <p:nvPr/>
        </p:nvSpPr>
        <p:spPr bwMode="auto">
          <a:xfrm>
            <a:off x="434721" y="4784387"/>
            <a:ext cx="2098900" cy="25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metamaterial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667794" y="5498442"/>
            <a:ext cx="357660" cy="402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2070368" y="5743068"/>
            <a:ext cx="9265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Dielectrics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3" name="Content Placeholder 2"/>
          <p:cNvSpPr txBox="1">
            <a:spLocks/>
          </p:cNvSpPr>
          <p:nvPr/>
        </p:nvSpPr>
        <p:spPr bwMode="auto">
          <a:xfrm>
            <a:off x="0" y="3142616"/>
            <a:ext cx="5203087" cy="66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CA" sz="2400" b="0" dirty="0">
                <a:latin typeface="+mj-lt"/>
              </a:rPr>
              <a:t>M</a:t>
            </a:r>
            <a:r>
              <a:rPr lang="en-CA" sz="2400" b="0" dirty="0" smtClean="0">
                <a:latin typeface="+mj-lt"/>
              </a:rPr>
              <a:t>etamaterial heterostructure</a:t>
            </a: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Using boundary conditions at the interface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22157161"/>
              </p:ext>
            </p:extLst>
          </p:nvPr>
        </p:nvGraphicFramePr>
        <p:xfrm>
          <a:off x="3606800" y="3883025"/>
          <a:ext cx="1828800" cy="979488"/>
        </p:xfrm>
        <a:graphic>
          <a:graphicData uri="http://schemas.openxmlformats.org/presentationml/2006/ole">
            <p:oleObj spid="_x0000_s522399" name="Equation" r:id="rId9" imgW="1371600" imgH="736560" progId="Equation.3">
              <p:embed/>
            </p:oleObj>
          </a:graphicData>
        </a:graphic>
      </p:graphicFrame>
      <p:graphicFrame>
        <p:nvGraphicFramePr>
          <p:cNvPr id="11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95521092"/>
              </p:ext>
            </p:extLst>
          </p:nvPr>
        </p:nvGraphicFramePr>
        <p:xfrm>
          <a:off x="744740" y="2310023"/>
          <a:ext cx="2861976" cy="569453"/>
        </p:xfrm>
        <a:graphic>
          <a:graphicData uri="http://schemas.openxmlformats.org/presentationml/2006/ole">
            <p:oleObj spid="_x0000_s522400" name="Equation" r:id="rId10" imgW="2552400" imgH="50796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070368" y="4691584"/>
          <a:ext cx="419915" cy="503898"/>
        </p:xfrm>
        <a:graphic>
          <a:graphicData uri="http://schemas.openxmlformats.org/presentationml/2006/ole">
            <p:oleObj spid="_x0000_s522401" name="Equation" r:id="rId11" imgW="190440" imgH="22860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18900950"/>
              </p:ext>
            </p:extLst>
          </p:nvPr>
        </p:nvGraphicFramePr>
        <p:xfrm>
          <a:off x="2175728" y="5262728"/>
          <a:ext cx="374579" cy="523579"/>
        </p:xfrm>
        <a:graphic>
          <a:graphicData uri="http://schemas.openxmlformats.org/presentationml/2006/ole">
            <p:oleObj spid="_x0000_s522402" name="Equation" r:id="rId12" imgW="177480" imgH="228600" progId="Equation.3">
              <p:embed/>
            </p:oleObj>
          </a:graphicData>
        </a:graphic>
      </p:graphicFrame>
      <p:cxnSp>
        <p:nvCxnSpPr>
          <p:cNvPr id="3" name="Straight Arrow Connector 2"/>
          <p:cNvCxnSpPr/>
          <p:nvPr/>
        </p:nvCxnSpPr>
        <p:spPr bwMode="auto">
          <a:xfrm flipV="1">
            <a:off x="6896318" y="1645131"/>
            <a:ext cx="484252" cy="8172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995904" y="1548484"/>
            <a:ext cx="113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Plasmon polaritons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56623" y="4859533"/>
            <a:ext cx="73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SPP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9" name="Straight Arrow Connector 8"/>
          <p:cNvCxnSpPr>
            <a:stCxn id="27" idx="1"/>
          </p:cNvCxnSpPr>
          <p:nvPr/>
        </p:nvCxnSpPr>
        <p:spPr bwMode="auto">
          <a:xfrm flipH="1" flipV="1">
            <a:off x="7727324" y="4691584"/>
            <a:ext cx="229299" cy="3064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6560919" y="3614252"/>
            <a:ext cx="1130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Plasmon polaritons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7521262" y="3729182"/>
            <a:ext cx="435361" cy="1271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0303524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81529" y="1491661"/>
            <a:ext cx="4323367" cy="38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CA" sz="2900" b="0" dirty="0" smtClean="0">
                <a:latin typeface="+mj-lt"/>
              </a:rPr>
              <a:t>Metals: </a:t>
            </a:r>
            <a:r>
              <a:rPr lang="en-CA" sz="2300" b="0" dirty="0" smtClean="0">
                <a:latin typeface="+mj-lt"/>
              </a:rPr>
              <a:t>Light propagation</a:t>
            </a:r>
          </a:p>
          <a:p>
            <a:pPr algn="just" eaLnBrk="0" hangingPunct="0">
              <a:spcBef>
                <a:spcPct val="20000"/>
              </a:spcBef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853559" y="62411"/>
            <a:ext cx="7627831" cy="115744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Plasmonics and Nanophotonics</a:t>
            </a:r>
          </a:p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Surface plasmon polaritons (SPPs)</a:t>
            </a:r>
          </a:p>
          <a:p>
            <a:pPr lvl="0" algn="ctr">
              <a:defRPr/>
            </a:pP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Mahi Singh. J. Cox,  M. </a:t>
            </a:r>
            <a:r>
              <a:rPr lang="en-US" sz="1400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 :  </a:t>
            </a:r>
            <a:r>
              <a:rPr lang="en-US" sz="1400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  <a:p>
            <a:pPr algn="ctr">
              <a:defRPr/>
            </a:pP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46028611"/>
              </p:ext>
            </p:extLst>
          </p:nvPr>
        </p:nvGraphicFramePr>
        <p:xfrm>
          <a:off x="960044" y="5671497"/>
          <a:ext cx="3038198" cy="1009346"/>
        </p:xfrm>
        <a:graphic>
          <a:graphicData uri="http://schemas.openxmlformats.org/presentationml/2006/ole">
            <p:oleObj spid="_x0000_s565250" name="Equation" r:id="rId3" imgW="1765080" imgH="81252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78422026"/>
              </p:ext>
            </p:extLst>
          </p:nvPr>
        </p:nvGraphicFramePr>
        <p:xfrm>
          <a:off x="3375895" y="1440333"/>
          <a:ext cx="1652588" cy="657225"/>
        </p:xfrm>
        <a:graphic>
          <a:graphicData uri="http://schemas.openxmlformats.org/presentationml/2006/ole">
            <p:oleObj spid="_x0000_s565251" name="Equation" r:id="rId4" imgW="850680" imgH="431640" progId="Equation.3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68072" y="5052699"/>
            <a:ext cx="4373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CA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Nanophotonics: </a:t>
            </a:r>
          </a:p>
          <a:p>
            <a:pPr lvl="0">
              <a:spcAft>
                <a:spcPts val="0"/>
              </a:spcAft>
            </a:pPr>
            <a:r>
              <a:rPr lang="en-CA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Dipole </a:t>
            </a:r>
            <a:r>
              <a:rPr lang="en-CA" sz="1600" dirty="0">
                <a:latin typeface="Aharoni" panose="02010803020104030203" pitchFamily="2" charset="-79"/>
                <a:cs typeface="Aharoni" panose="02010803020104030203" pitchFamily="2" charset="-79"/>
              </a:rPr>
              <a:t>field produced </a:t>
            </a:r>
            <a:r>
              <a:rPr lang="en-CA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by SPPs at distance R</a:t>
            </a:r>
            <a:endParaRPr lang="en-US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13" name="Content Placeholder 2"/>
          <p:cNvSpPr txBox="1">
            <a:spLocks/>
          </p:cNvSpPr>
          <p:nvPr/>
        </p:nvSpPr>
        <p:spPr bwMode="auto">
          <a:xfrm>
            <a:off x="29550" y="2256979"/>
            <a:ext cx="5203087" cy="667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CA" sz="2000" b="0" dirty="0" smtClean="0">
                <a:latin typeface="+mj-lt"/>
              </a:rPr>
              <a:t>Metallic heterostructures/spheres</a:t>
            </a: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Using boundary conditions at the interface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106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2754941"/>
              </p:ext>
            </p:extLst>
          </p:nvPr>
        </p:nvGraphicFramePr>
        <p:xfrm>
          <a:off x="5476908" y="3036760"/>
          <a:ext cx="1828800" cy="1284287"/>
        </p:xfrm>
        <a:graphic>
          <a:graphicData uri="http://schemas.openxmlformats.org/presentationml/2006/ole">
            <p:oleObj spid="_x0000_s565252" name="Equation" r:id="rId5" imgW="1371600" imgH="965160" progId="Equation.3">
              <p:embed/>
            </p:oleObj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5232637" y="1403273"/>
            <a:ext cx="3248753" cy="1748897"/>
            <a:chOff x="4659711" y="2036767"/>
            <a:chExt cx="3111049" cy="1790676"/>
          </a:xfrm>
        </p:grpSpPr>
        <p:pic>
          <p:nvPicPr>
            <p:cNvPr id="31" name="Picture 9" descr="f2-e-k-plasm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9711" y="2036767"/>
              <a:ext cx="2602912" cy="1790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2" name="Straight Arrow Connector 31"/>
            <p:cNvCxnSpPr/>
            <p:nvPr/>
          </p:nvCxnSpPr>
          <p:spPr bwMode="auto">
            <a:xfrm>
              <a:off x="6420188" y="2265965"/>
              <a:ext cx="0" cy="7938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cxnSp>
          <p:nvCxnSpPr>
            <p:cNvPr id="33" name="Straight Arrow Connector 32"/>
            <p:cNvCxnSpPr/>
            <p:nvPr/>
          </p:nvCxnSpPr>
          <p:spPr bwMode="auto">
            <a:xfrm>
              <a:off x="6436221" y="3052191"/>
              <a:ext cx="0" cy="44836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34" name="TextBox 33"/>
            <p:cNvSpPr txBox="1"/>
            <p:nvPr/>
          </p:nvSpPr>
          <p:spPr>
            <a:xfrm>
              <a:off x="6526181" y="2653885"/>
              <a:ext cx="1137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Transmission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33249" y="3223555"/>
              <a:ext cx="1137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Reflection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96152" y="2201245"/>
              <a:ext cx="1130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Plasmon polaritons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>
            <a:off x="5640946" y="1719223"/>
            <a:ext cx="289900" cy="1452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0" name="Group 22"/>
          <p:cNvGrpSpPr/>
          <p:nvPr/>
        </p:nvGrpSpPr>
        <p:grpSpPr>
          <a:xfrm>
            <a:off x="5170005" y="4486264"/>
            <a:ext cx="2973900" cy="2275653"/>
            <a:chOff x="5930846" y="3257963"/>
            <a:chExt cx="2759872" cy="2284901"/>
          </a:xfrm>
        </p:grpSpPr>
        <p:graphicFrame>
          <p:nvGraphicFramePr>
            <p:cNvPr id="101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511716389"/>
                </p:ext>
              </p:extLst>
            </p:nvPr>
          </p:nvGraphicFramePr>
          <p:xfrm>
            <a:off x="6704013" y="4967288"/>
            <a:ext cx="193675" cy="365125"/>
          </p:xfrm>
          <a:graphic>
            <a:graphicData uri="http://schemas.openxmlformats.org/presentationml/2006/ole">
              <p:oleObj spid="_x0000_s565253" name="Equation" r:id="rId7" imgW="114120" imgH="215640" progId="Equation.3">
                <p:embed/>
              </p:oleObj>
            </a:graphicData>
          </a:graphic>
        </p:graphicFrame>
        <p:pic>
          <p:nvPicPr>
            <p:cNvPr id="518154" name="Picture 10" descr="f4-e-vs-k-spp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846" y="3257963"/>
              <a:ext cx="2759872" cy="2284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7956623" y="4859533"/>
              <a:ext cx="734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SPP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cxnSp>
          <p:nvCxnSpPr>
            <p:cNvPr id="9" name="Straight Arrow Connector 8"/>
            <p:cNvCxnSpPr>
              <a:stCxn id="27" idx="1"/>
            </p:cNvCxnSpPr>
            <p:nvPr/>
          </p:nvCxnSpPr>
          <p:spPr bwMode="auto">
            <a:xfrm flipH="1" flipV="1">
              <a:off x="7727324" y="4691584"/>
              <a:ext cx="229299" cy="30644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9" name="TextBox 38"/>
            <p:cNvSpPr txBox="1"/>
            <p:nvPr/>
          </p:nvSpPr>
          <p:spPr>
            <a:xfrm>
              <a:off x="6668208" y="3674334"/>
              <a:ext cx="1130029" cy="484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Plasmon polaritons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cxnSp>
          <p:nvCxnSpPr>
            <p:cNvPr id="21" name="Straight Arrow Connector 20"/>
            <p:cNvCxnSpPr>
              <a:endCxn id="39" idx="3"/>
            </p:cNvCxnSpPr>
            <p:nvPr/>
          </p:nvCxnSpPr>
          <p:spPr bwMode="auto">
            <a:xfrm>
              <a:off x="7572777" y="3831486"/>
              <a:ext cx="225460" cy="848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449" name="TextBox 448"/>
          <p:cNvSpPr txBox="1"/>
          <p:nvPr/>
        </p:nvSpPr>
        <p:spPr>
          <a:xfrm>
            <a:off x="2101271" y="3692360"/>
            <a:ext cx="483885" cy="38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SPP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23" name="Group 451"/>
          <p:cNvGrpSpPr/>
          <p:nvPr/>
        </p:nvGrpSpPr>
        <p:grpSpPr>
          <a:xfrm>
            <a:off x="235793" y="3042847"/>
            <a:ext cx="1999142" cy="1685285"/>
            <a:chOff x="209826" y="3074340"/>
            <a:chExt cx="1999142" cy="1685285"/>
          </a:xfrm>
        </p:grpSpPr>
        <p:sp>
          <p:nvSpPr>
            <p:cNvPr id="24" name="Rounded Rectangle 23"/>
            <p:cNvSpPr/>
            <p:nvPr/>
          </p:nvSpPr>
          <p:spPr bwMode="auto">
            <a:xfrm>
              <a:off x="429611" y="3974643"/>
              <a:ext cx="1624675" cy="750711"/>
            </a:xfrm>
            <a:prstGeom prst="round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CA" dirty="0"/>
            </a:p>
          </p:txBody>
        </p:sp>
        <p:sp>
          <p:nvSpPr>
            <p:cNvPr id="25" name="Rounded Rectangle 24"/>
            <p:cNvSpPr/>
            <p:nvPr/>
          </p:nvSpPr>
          <p:spPr bwMode="auto">
            <a:xfrm>
              <a:off x="429611" y="3074340"/>
              <a:ext cx="1624675" cy="901985"/>
            </a:xfrm>
            <a:prstGeom prst="round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69375725"/>
                </p:ext>
              </p:extLst>
            </p:nvPr>
          </p:nvGraphicFramePr>
          <p:xfrm>
            <a:off x="654886" y="4239151"/>
            <a:ext cx="315481" cy="506601"/>
          </p:xfrm>
          <a:graphic>
            <a:graphicData uri="http://schemas.openxmlformats.org/presentationml/2006/ole">
              <p:oleObj spid="_x0000_s565254" name="Equation" r:id="rId9" imgW="190440" imgH="228600" progId="Equation.3">
                <p:embed/>
              </p:oleObj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663063854"/>
                </p:ext>
              </p:extLst>
            </p:nvPr>
          </p:nvGraphicFramePr>
          <p:xfrm>
            <a:off x="694447" y="3394149"/>
            <a:ext cx="250852" cy="469210"/>
          </p:xfrm>
          <a:graphic>
            <a:graphicData uri="http://schemas.openxmlformats.org/presentationml/2006/ole">
              <p:oleObj spid="_x0000_s565255" name="Equation" r:id="rId10" imgW="177480" imgH="228600" progId="Equation.3">
                <p:embed/>
              </p:oleObj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486999" y="3147763"/>
              <a:ext cx="965470" cy="386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Dielectrics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33" name="Text Box 826"/>
            <p:cNvSpPr txBox="1">
              <a:spLocks noChangeArrowheads="1"/>
            </p:cNvSpPr>
            <p:nvPr/>
          </p:nvSpPr>
          <p:spPr bwMode="auto">
            <a:xfrm>
              <a:off x="209826" y="4128689"/>
              <a:ext cx="1085810" cy="3990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metal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 rot="10800000">
              <a:off x="486998" y="3900051"/>
              <a:ext cx="1402646" cy="245085"/>
            </a:xfrm>
            <a:custGeom>
              <a:avLst/>
              <a:gdLst>
                <a:gd name="connsiteX0" fmla="*/ 0 w 1481071"/>
                <a:gd name="connsiteY0" fmla="*/ 540924 h 592464"/>
                <a:gd name="connsiteX1" fmla="*/ 231820 w 1481071"/>
                <a:gd name="connsiteY1" fmla="*/ 12 h 592464"/>
                <a:gd name="connsiteX2" fmla="*/ 412124 w 1481071"/>
                <a:gd name="connsiteY2" fmla="*/ 553803 h 592464"/>
                <a:gd name="connsiteX3" fmla="*/ 579550 w 1481071"/>
                <a:gd name="connsiteY3" fmla="*/ 51527 h 592464"/>
                <a:gd name="connsiteX4" fmla="*/ 721217 w 1481071"/>
                <a:gd name="connsiteY4" fmla="*/ 553803 h 592464"/>
                <a:gd name="connsiteX5" fmla="*/ 927279 w 1481071"/>
                <a:gd name="connsiteY5" fmla="*/ 12891 h 592464"/>
                <a:gd name="connsiteX6" fmla="*/ 1081826 w 1481071"/>
                <a:gd name="connsiteY6" fmla="*/ 592440 h 592464"/>
                <a:gd name="connsiteX7" fmla="*/ 1236372 w 1481071"/>
                <a:gd name="connsiteY7" fmla="*/ 38648 h 592464"/>
                <a:gd name="connsiteX8" fmla="*/ 1365161 w 1481071"/>
                <a:gd name="connsiteY8" fmla="*/ 566682 h 592464"/>
                <a:gd name="connsiteX9" fmla="*/ 1481071 w 1481071"/>
                <a:gd name="connsiteY9" fmla="*/ 206074 h 592464"/>
                <a:gd name="connsiteX10" fmla="*/ 1481071 w 1481071"/>
                <a:gd name="connsiteY10" fmla="*/ 206074 h 59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81071" h="592464">
                  <a:moveTo>
                    <a:pt x="0" y="540924"/>
                  </a:moveTo>
                  <a:cubicBezTo>
                    <a:pt x="81566" y="269395"/>
                    <a:pt x="163133" y="-2134"/>
                    <a:pt x="231820" y="12"/>
                  </a:cubicBezTo>
                  <a:cubicBezTo>
                    <a:pt x="300507" y="2158"/>
                    <a:pt x="354169" y="545217"/>
                    <a:pt x="412124" y="553803"/>
                  </a:cubicBezTo>
                  <a:cubicBezTo>
                    <a:pt x="470079" y="562389"/>
                    <a:pt x="528035" y="51527"/>
                    <a:pt x="579550" y="51527"/>
                  </a:cubicBezTo>
                  <a:cubicBezTo>
                    <a:pt x="631065" y="51527"/>
                    <a:pt x="663262" y="560242"/>
                    <a:pt x="721217" y="553803"/>
                  </a:cubicBezTo>
                  <a:cubicBezTo>
                    <a:pt x="779172" y="547364"/>
                    <a:pt x="867177" y="6451"/>
                    <a:pt x="927279" y="12891"/>
                  </a:cubicBezTo>
                  <a:cubicBezTo>
                    <a:pt x="987381" y="19331"/>
                    <a:pt x="1030311" y="588147"/>
                    <a:pt x="1081826" y="592440"/>
                  </a:cubicBezTo>
                  <a:cubicBezTo>
                    <a:pt x="1133341" y="596733"/>
                    <a:pt x="1189150" y="42941"/>
                    <a:pt x="1236372" y="38648"/>
                  </a:cubicBezTo>
                  <a:cubicBezTo>
                    <a:pt x="1283595" y="34355"/>
                    <a:pt x="1324378" y="538778"/>
                    <a:pt x="1365161" y="566682"/>
                  </a:cubicBezTo>
                  <a:cubicBezTo>
                    <a:pt x="1405944" y="594586"/>
                    <a:pt x="1481071" y="206074"/>
                    <a:pt x="1481071" y="206074"/>
                  </a:cubicBezTo>
                  <a:lnTo>
                    <a:pt x="1481071" y="20607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H="1">
              <a:off x="1677240" y="3672387"/>
              <a:ext cx="531728" cy="32907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" name="Down Arrow 1"/>
            <p:cNvSpPr/>
            <p:nvPr/>
          </p:nvSpPr>
          <p:spPr bwMode="auto">
            <a:xfrm>
              <a:off x="1425139" y="4049748"/>
              <a:ext cx="160566" cy="292605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3" name="Right Arrow 2"/>
            <p:cNvSpPr/>
            <p:nvPr/>
          </p:nvSpPr>
          <p:spPr bwMode="auto">
            <a:xfrm rot="16200000">
              <a:off x="1360891" y="3656026"/>
              <a:ext cx="343960" cy="21545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97230" y="4359515"/>
              <a:ext cx="757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E</a:t>
              </a:r>
              <a:r>
                <a:rPr lang="en-CA" sz="1400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spp</a:t>
              </a:r>
              <a:endParaRPr lang="en-CA" sz="1400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373470" y="3250209"/>
              <a:ext cx="757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E</a:t>
              </a:r>
              <a:r>
                <a:rPr lang="en-CA" sz="1400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spp</a:t>
              </a:r>
              <a:endParaRPr lang="en-CA" sz="1400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grpSp>
        <p:nvGrpSpPr>
          <p:cNvPr id="26" name="Group 456"/>
          <p:cNvGrpSpPr/>
          <p:nvPr/>
        </p:nvGrpSpPr>
        <p:grpSpPr>
          <a:xfrm>
            <a:off x="2660431" y="2930725"/>
            <a:ext cx="1912765" cy="2105511"/>
            <a:chOff x="2660431" y="2930725"/>
            <a:chExt cx="1912765" cy="2105511"/>
          </a:xfrm>
        </p:grpSpPr>
        <p:grpSp>
          <p:nvGrpSpPr>
            <p:cNvPr id="30" name="Group 449"/>
            <p:cNvGrpSpPr/>
            <p:nvPr/>
          </p:nvGrpSpPr>
          <p:grpSpPr>
            <a:xfrm>
              <a:off x="2660431" y="2930725"/>
              <a:ext cx="1912765" cy="1732452"/>
              <a:chOff x="3224037" y="3527012"/>
              <a:chExt cx="1912765" cy="1732452"/>
            </a:xfrm>
          </p:grpSpPr>
          <p:sp>
            <p:nvSpPr>
              <p:cNvPr id="29" name="Freeform 28"/>
              <p:cNvSpPr/>
              <p:nvPr/>
            </p:nvSpPr>
            <p:spPr bwMode="auto">
              <a:xfrm>
                <a:off x="3618751" y="4066737"/>
                <a:ext cx="966337" cy="802667"/>
              </a:xfrm>
              <a:custGeom>
                <a:avLst/>
                <a:gdLst>
                  <a:gd name="connsiteX0" fmla="*/ 592641 w 966337"/>
                  <a:gd name="connsiteY0" fmla="*/ 54502 h 802667"/>
                  <a:gd name="connsiteX1" fmla="*/ 798703 w 966337"/>
                  <a:gd name="connsiteY1" fmla="*/ 28745 h 802667"/>
                  <a:gd name="connsiteX2" fmla="*/ 772945 w 966337"/>
                  <a:gd name="connsiteY2" fmla="*/ 221928 h 802667"/>
                  <a:gd name="connsiteX3" fmla="*/ 966128 w 966337"/>
                  <a:gd name="connsiteY3" fmla="*/ 286322 h 802667"/>
                  <a:gd name="connsiteX4" fmla="*/ 811581 w 966337"/>
                  <a:gd name="connsiteY4" fmla="*/ 505263 h 802667"/>
                  <a:gd name="connsiteX5" fmla="*/ 863097 w 966337"/>
                  <a:gd name="connsiteY5" fmla="*/ 672688 h 802667"/>
                  <a:gd name="connsiteX6" fmla="*/ 657035 w 966337"/>
                  <a:gd name="connsiteY6" fmla="*/ 646931 h 802667"/>
                  <a:gd name="connsiteX7" fmla="*/ 541125 w 966337"/>
                  <a:gd name="connsiteY7" fmla="*/ 801477 h 802667"/>
                  <a:gd name="connsiteX8" fmla="*/ 399457 w 966337"/>
                  <a:gd name="connsiteY8" fmla="*/ 711325 h 802667"/>
                  <a:gd name="connsiteX9" fmla="*/ 399457 w 966337"/>
                  <a:gd name="connsiteY9" fmla="*/ 582536 h 802667"/>
                  <a:gd name="connsiteX10" fmla="*/ 193395 w 966337"/>
                  <a:gd name="connsiteY10" fmla="*/ 711325 h 802667"/>
                  <a:gd name="connsiteX11" fmla="*/ 206274 w 966337"/>
                  <a:gd name="connsiteY11" fmla="*/ 466626 h 802667"/>
                  <a:gd name="connsiteX12" fmla="*/ 212 w 966337"/>
                  <a:gd name="connsiteY12" fmla="*/ 453748 h 802667"/>
                  <a:gd name="connsiteX13" fmla="*/ 167638 w 966337"/>
                  <a:gd name="connsiteY13" fmla="*/ 221928 h 802667"/>
                  <a:gd name="connsiteX14" fmla="*/ 193395 w 966337"/>
                  <a:gd name="connsiteY14" fmla="*/ 2987 h 802667"/>
                  <a:gd name="connsiteX15" fmla="*/ 438094 w 966337"/>
                  <a:gd name="connsiteY15" fmla="*/ 93139 h 802667"/>
                  <a:gd name="connsiteX16" fmla="*/ 592641 w 966337"/>
                  <a:gd name="connsiteY16" fmla="*/ 54502 h 802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66337" h="802667">
                    <a:moveTo>
                      <a:pt x="592641" y="54502"/>
                    </a:moveTo>
                    <a:cubicBezTo>
                      <a:pt x="652742" y="43770"/>
                      <a:pt x="768652" y="841"/>
                      <a:pt x="798703" y="28745"/>
                    </a:cubicBezTo>
                    <a:cubicBezTo>
                      <a:pt x="828754" y="56649"/>
                      <a:pt x="745041" y="178999"/>
                      <a:pt x="772945" y="221928"/>
                    </a:cubicBezTo>
                    <a:cubicBezTo>
                      <a:pt x="800849" y="264857"/>
                      <a:pt x="959689" y="239100"/>
                      <a:pt x="966128" y="286322"/>
                    </a:cubicBezTo>
                    <a:cubicBezTo>
                      <a:pt x="972567" y="333545"/>
                      <a:pt x="828753" y="440869"/>
                      <a:pt x="811581" y="505263"/>
                    </a:cubicBezTo>
                    <a:cubicBezTo>
                      <a:pt x="794409" y="569657"/>
                      <a:pt x="888855" y="649077"/>
                      <a:pt x="863097" y="672688"/>
                    </a:cubicBezTo>
                    <a:cubicBezTo>
                      <a:pt x="837339" y="696299"/>
                      <a:pt x="710697" y="625466"/>
                      <a:pt x="657035" y="646931"/>
                    </a:cubicBezTo>
                    <a:cubicBezTo>
                      <a:pt x="603373" y="668396"/>
                      <a:pt x="584055" y="790745"/>
                      <a:pt x="541125" y="801477"/>
                    </a:cubicBezTo>
                    <a:cubicBezTo>
                      <a:pt x="498195" y="812209"/>
                      <a:pt x="423068" y="747815"/>
                      <a:pt x="399457" y="711325"/>
                    </a:cubicBezTo>
                    <a:cubicBezTo>
                      <a:pt x="375846" y="674835"/>
                      <a:pt x="433801" y="582536"/>
                      <a:pt x="399457" y="582536"/>
                    </a:cubicBezTo>
                    <a:cubicBezTo>
                      <a:pt x="365113" y="582536"/>
                      <a:pt x="225592" y="730643"/>
                      <a:pt x="193395" y="711325"/>
                    </a:cubicBezTo>
                    <a:cubicBezTo>
                      <a:pt x="161198" y="692007"/>
                      <a:pt x="238471" y="509555"/>
                      <a:pt x="206274" y="466626"/>
                    </a:cubicBezTo>
                    <a:cubicBezTo>
                      <a:pt x="174077" y="423697"/>
                      <a:pt x="6651" y="494531"/>
                      <a:pt x="212" y="453748"/>
                    </a:cubicBezTo>
                    <a:cubicBezTo>
                      <a:pt x="-6227" y="412965"/>
                      <a:pt x="135441" y="297055"/>
                      <a:pt x="167638" y="221928"/>
                    </a:cubicBezTo>
                    <a:cubicBezTo>
                      <a:pt x="199835" y="146801"/>
                      <a:pt x="148319" y="24452"/>
                      <a:pt x="193395" y="2987"/>
                    </a:cubicBezTo>
                    <a:cubicBezTo>
                      <a:pt x="238471" y="-18478"/>
                      <a:pt x="369407" y="82407"/>
                      <a:pt x="438094" y="93139"/>
                    </a:cubicBezTo>
                    <a:cubicBezTo>
                      <a:pt x="506781" y="103871"/>
                      <a:pt x="532540" y="65234"/>
                      <a:pt x="592641" y="5450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 bwMode="auto">
              <a:xfrm>
                <a:off x="3224037" y="3527012"/>
                <a:ext cx="1912765" cy="173245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7" name="Oval 6"/>
              <p:cNvSpPr/>
              <p:nvPr/>
            </p:nvSpPr>
            <p:spPr bwMode="auto">
              <a:xfrm>
                <a:off x="3705267" y="4094430"/>
                <a:ext cx="829249" cy="703158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5" name="Down Arrow 44"/>
              <p:cNvSpPr/>
              <p:nvPr/>
            </p:nvSpPr>
            <p:spPr bwMode="auto">
              <a:xfrm>
                <a:off x="4050578" y="4806140"/>
                <a:ext cx="220583" cy="297572"/>
              </a:xfrm>
              <a:prstGeom prst="down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13" name="Right Arrow 12"/>
              <p:cNvSpPr/>
              <p:nvPr/>
            </p:nvSpPr>
            <p:spPr bwMode="auto">
              <a:xfrm>
                <a:off x="4575495" y="4323370"/>
                <a:ext cx="320242" cy="204400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17" name="Left Arrow 16"/>
              <p:cNvSpPr/>
              <p:nvPr/>
            </p:nvSpPr>
            <p:spPr bwMode="auto">
              <a:xfrm>
                <a:off x="3485188" y="4276646"/>
                <a:ext cx="217543" cy="195605"/>
              </a:xfrm>
              <a:prstGeom prst="lef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18" name="Up Arrow 17"/>
              <p:cNvSpPr/>
              <p:nvPr/>
            </p:nvSpPr>
            <p:spPr bwMode="auto">
              <a:xfrm>
                <a:off x="4070641" y="3821756"/>
                <a:ext cx="177214" cy="272674"/>
              </a:xfrm>
              <a:prstGeom prst="up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233562" y="4809580"/>
                <a:ext cx="757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2000" dirty="0" err="1" smtClean="0">
                    <a:latin typeface="Aharoni" panose="02010803020104030203" pitchFamily="2" charset="-79"/>
                    <a:cs typeface="Aharoni" panose="02010803020104030203" pitchFamily="2" charset="-79"/>
                  </a:rPr>
                  <a:t>E</a:t>
                </a:r>
                <a:r>
                  <a:rPr lang="en-CA" sz="1400" dirty="0" err="1" smtClean="0">
                    <a:latin typeface="Aharoni" panose="02010803020104030203" pitchFamily="2" charset="-79"/>
                    <a:cs typeface="Aharoni" panose="02010803020104030203" pitchFamily="2" charset="-79"/>
                  </a:rPr>
                  <a:t>spp</a:t>
                </a:r>
                <a:endParaRPr lang="en-CA" sz="1400" dirty="0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50" name="Text Box 826"/>
              <p:cNvSpPr txBox="1">
                <a:spLocks noChangeArrowheads="1"/>
              </p:cNvSpPr>
              <p:nvPr/>
            </p:nvSpPr>
            <p:spPr bwMode="auto">
              <a:xfrm>
                <a:off x="3840460" y="4287216"/>
                <a:ext cx="768959" cy="353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CA" sz="16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metal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227563" y="3839672"/>
                <a:ext cx="965470" cy="386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>
                    <a:latin typeface="Aharoni" panose="02010803020104030203" pitchFamily="2" charset="-79"/>
                    <a:cs typeface="Aharoni" panose="02010803020104030203" pitchFamily="2" charset="-79"/>
                  </a:rPr>
                  <a:t>Dielectrics</a:t>
                </a:r>
                <a:endParaRPr lang="en-CA" dirty="0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448" name="Freeform 447"/>
              <p:cNvSpPr/>
              <p:nvPr/>
            </p:nvSpPr>
            <p:spPr bwMode="auto">
              <a:xfrm>
                <a:off x="3657600" y="4028490"/>
                <a:ext cx="904248" cy="839744"/>
              </a:xfrm>
              <a:custGeom>
                <a:avLst/>
                <a:gdLst>
                  <a:gd name="connsiteX0" fmla="*/ 515155 w 904248"/>
                  <a:gd name="connsiteY0" fmla="*/ 170023 h 839744"/>
                  <a:gd name="connsiteX1" fmla="*/ 695459 w 904248"/>
                  <a:gd name="connsiteY1" fmla="*/ 41234 h 839744"/>
                  <a:gd name="connsiteX2" fmla="*/ 695459 w 904248"/>
                  <a:gd name="connsiteY2" fmla="*/ 273054 h 839744"/>
                  <a:gd name="connsiteX3" fmla="*/ 888642 w 904248"/>
                  <a:gd name="connsiteY3" fmla="*/ 221538 h 839744"/>
                  <a:gd name="connsiteX4" fmla="*/ 785611 w 904248"/>
                  <a:gd name="connsiteY4" fmla="*/ 491995 h 839744"/>
                  <a:gd name="connsiteX5" fmla="*/ 901521 w 904248"/>
                  <a:gd name="connsiteY5" fmla="*/ 659420 h 839744"/>
                  <a:gd name="connsiteX6" fmla="*/ 643944 w 904248"/>
                  <a:gd name="connsiteY6" fmla="*/ 646541 h 839744"/>
                  <a:gd name="connsiteX7" fmla="*/ 528034 w 904248"/>
                  <a:gd name="connsiteY7" fmla="*/ 839724 h 839744"/>
                  <a:gd name="connsiteX8" fmla="*/ 399245 w 904248"/>
                  <a:gd name="connsiteY8" fmla="*/ 659420 h 839744"/>
                  <a:gd name="connsiteX9" fmla="*/ 231820 w 904248"/>
                  <a:gd name="connsiteY9" fmla="*/ 762451 h 839744"/>
                  <a:gd name="connsiteX10" fmla="*/ 77273 w 904248"/>
                  <a:gd name="connsiteY10" fmla="*/ 749572 h 839744"/>
                  <a:gd name="connsiteX11" fmla="*/ 154546 w 904248"/>
                  <a:gd name="connsiteY11" fmla="*/ 504873 h 839744"/>
                  <a:gd name="connsiteX12" fmla="*/ 0 w 904248"/>
                  <a:gd name="connsiteY12" fmla="*/ 440479 h 839744"/>
                  <a:gd name="connsiteX13" fmla="*/ 154546 w 904248"/>
                  <a:gd name="connsiteY13" fmla="*/ 247296 h 839744"/>
                  <a:gd name="connsiteX14" fmla="*/ 193183 w 904248"/>
                  <a:gd name="connsiteY14" fmla="*/ 2597 h 839744"/>
                  <a:gd name="connsiteX15" fmla="*/ 450761 w 904248"/>
                  <a:gd name="connsiteY15" fmla="*/ 118507 h 839744"/>
                  <a:gd name="connsiteX16" fmla="*/ 502276 w 904248"/>
                  <a:gd name="connsiteY16" fmla="*/ 118507 h 839744"/>
                  <a:gd name="connsiteX17" fmla="*/ 579549 w 904248"/>
                  <a:gd name="connsiteY17" fmla="*/ 66992 h 839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04248" h="839744">
                    <a:moveTo>
                      <a:pt x="515155" y="170023"/>
                    </a:moveTo>
                    <a:cubicBezTo>
                      <a:pt x="590281" y="97042"/>
                      <a:pt x="665408" y="24062"/>
                      <a:pt x="695459" y="41234"/>
                    </a:cubicBezTo>
                    <a:cubicBezTo>
                      <a:pt x="725510" y="58406"/>
                      <a:pt x="663262" y="243003"/>
                      <a:pt x="695459" y="273054"/>
                    </a:cubicBezTo>
                    <a:cubicBezTo>
                      <a:pt x="727656" y="303105"/>
                      <a:pt x="873617" y="185048"/>
                      <a:pt x="888642" y="221538"/>
                    </a:cubicBezTo>
                    <a:cubicBezTo>
                      <a:pt x="903667" y="258028"/>
                      <a:pt x="783465" y="419015"/>
                      <a:pt x="785611" y="491995"/>
                    </a:cubicBezTo>
                    <a:cubicBezTo>
                      <a:pt x="787757" y="564975"/>
                      <a:pt x="925132" y="633662"/>
                      <a:pt x="901521" y="659420"/>
                    </a:cubicBezTo>
                    <a:cubicBezTo>
                      <a:pt x="877910" y="685178"/>
                      <a:pt x="706192" y="616490"/>
                      <a:pt x="643944" y="646541"/>
                    </a:cubicBezTo>
                    <a:cubicBezTo>
                      <a:pt x="581696" y="676592"/>
                      <a:pt x="568817" y="837578"/>
                      <a:pt x="528034" y="839724"/>
                    </a:cubicBezTo>
                    <a:cubicBezTo>
                      <a:pt x="487251" y="841870"/>
                      <a:pt x="448614" y="672299"/>
                      <a:pt x="399245" y="659420"/>
                    </a:cubicBezTo>
                    <a:cubicBezTo>
                      <a:pt x="349876" y="646541"/>
                      <a:pt x="285482" y="747426"/>
                      <a:pt x="231820" y="762451"/>
                    </a:cubicBezTo>
                    <a:cubicBezTo>
                      <a:pt x="178158" y="777476"/>
                      <a:pt x="90152" y="792502"/>
                      <a:pt x="77273" y="749572"/>
                    </a:cubicBezTo>
                    <a:cubicBezTo>
                      <a:pt x="64394" y="706642"/>
                      <a:pt x="167425" y="556388"/>
                      <a:pt x="154546" y="504873"/>
                    </a:cubicBezTo>
                    <a:cubicBezTo>
                      <a:pt x="141667" y="453358"/>
                      <a:pt x="0" y="483408"/>
                      <a:pt x="0" y="440479"/>
                    </a:cubicBezTo>
                    <a:cubicBezTo>
                      <a:pt x="0" y="397550"/>
                      <a:pt x="122349" y="320276"/>
                      <a:pt x="154546" y="247296"/>
                    </a:cubicBezTo>
                    <a:cubicBezTo>
                      <a:pt x="186743" y="174316"/>
                      <a:pt x="143814" y="24062"/>
                      <a:pt x="193183" y="2597"/>
                    </a:cubicBezTo>
                    <a:cubicBezTo>
                      <a:pt x="242552" y="-18868"/>
                      <a:pt x="399246" y="99189"/>
                      <a:pt x="450761" y="118507"/>
                    </a:cubicBezTo>
                    <a:cubicBezTo>
                      <a:pt x="502276" y="137825"/>
                      <a:pt x="480811" y="127093"/>
                      <a:pt x="502276" y="118507"/>
                    </a:cubicBezTo>
                    <a:cubicBezTo>
                      <a:pt x="523741" y="109921"/>
                      <a:pt x="551645" y="88456"/>
                      <a:pt x="579549" y="66992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CA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3155034" y="4697682"/>
              <a:ext cx="11545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600" dirty="0" smtClean="0">
                  <a:latin typeface="+mn-lt"/>
                  <a:cs typeface="Aharoni" panose="02010803020104030203" pitchFamily="2" charset="-79"/>
                </a:rPr>
                <a:t>D=50nm</a:t>
              </a:r>
              <a:endParaRPr lang="en-CA" sz="1600" dirty="0">
                <a:latin typeface="+mn-lt"/>
                <a:cs typeface="Aharoni" panose="02010803020104030203" pitchFamily="2" charset="-79"/>
              </a:endParaRPr>
            </a:p>
          </p:txBody>
        </p:sp>
        <p:cxnSp>
          <p:nvCxnSpPr>
            <p:cNvPr id="454" name="Straight Arrow Connector 453"/>
            <p:cNvCxnSpPr/>
            <p:nvPr/>
          </p:nvCxnSpPr>
          <p:spPr bwMode="auto">
            <a:xfrm flipV="1">
              <a:off x="3028437" y="4693862"/>
              <a:ext cx="1406897" cy="4338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3931944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444"/>
          <p:cNvSpPr/>
          <p:nvPr/>
        </p:nvSpPr>
        <p:spPr bwMode="auto">
          <a:xfrm>
            <a:off x="111967" y="3526970"/>
            <a:ext cx="4534678" cy="31257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1277" y="972010"/>
            <a:ext cx="8622093" cy="5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Fabricate at Western by Jeff Carson group (Medical College)</a:t>
            </a:r>
          </a:p>
          <a:p>
            <a:pPr algn="just"/>
            <a:endParaRPr lang="en-CA" sz="1700" b="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Measured scattering cross section</a:t>
            </a:r>
          </a:p>
          <a:p>
            <a:pPr algn="just" eaLnBrk="0" hangingPunct="0">
              <a:spcBef>
                <a:spcPct val="20000"/>
              </a:spcBef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1272208" y="152400"/>
            <a:ext cx="6897757" cy="575388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SPP in Nano-hole metamaterials</a:t>
            </a: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35" name="Text Box 828"/>
          <p:cNvSpPr txBox="1">
            <a:spLocks noChangeArrowheads="1"/>
          </p:cNvSpPr>
          <p:nvPr/>
        </p:nvSpPr>
        <p:spPr bwMode="auto">
          <a:xfrm>
            <a:off x="337746" y="5498500"/>
            <a:ext cx="3897388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SPP modes are quantized: n = 1, 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6" name="Rectangle 445"/>
          <p:cNvSpPr/>
          <p:nvPr/>
        </p:nvSpPr>
        <p:spPr bwMode="auto">
          <a:xfrm>
            <a:off x="5187820" y="2957804"/>
            <a:ext cx="3956180" cy="39001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47" name="Text Box 6"/>
          <p:cNvSpPr txBox="1">
            <a:spLocks noChangeArrowheads="1"/>
          </p:cNvSpPr>
          <p:nvPr/>
        </p:nvSpPr>
        <p:spPr bwMode="auto">
          <a:xfrm>
            <a:off x="4235134" y="1350659"/>
            <a:ext cx="4686958" cy="58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/>
            <a:r>
              <a:rPr lang="en-US" sz="1000" b="0" dirty="0" smtClean="0">
                <a:latin typeface="+mj-lt"/>
                <a:ea typeface="Calibri" pitchFamily="34" charset="0"/>
                <a:cs typeface="Times New Roman" pitchFamily="18" charset="0"/>
              </a:rPr>
              <a:t>Singh, Carson, Reza, </a:t>
            </a:r>
            <a:r>
              <a:rPr lang="en-US" sz="1000" b="0" dirty="0" err="1" smtClean="0">
                <a:latin typeface="+mj-lt"/>
                <a:ea typeface="Calibri" pitchFamily="34" charset="0"/>
                <a:cs typeface="Times New Roman" pitchFamily="18" charset="0"/>
              </a:rPr>
              <a:t>Balakrishan</a:t>
            </a:r>
            <a:r>
              <a:rPr lang="en-US" sz="1000" b="0" dirty="0" smtClean="0">
                <a:latin typeface="+mj-lt"/>
                <a:ea typeface="Calibri" pitchFamily="34" charset="0"/>
                <a:cs typeface="Times New Roman" pitchFamily="18" charset="0"/>
              </a:rPr>
              <a:t>, J. Appl. Phys. (accepted 2015)</a:t>
            </a:r>
            <a:r>
              <a:rPr lang="en-US" sz="1000" b="0" dirty="0" smtClean="0">
                <a:latin typeface="+mj-lt"/>
              </a:rPr>
              <a:t> </a:t>
            </a:r>
            <a:endParaRPr lang="en-US" sz="1000" b="0" dirty="0" smtClean="0">
              <a:latin typeface="+mj-lt"/>
              <a:cs typeface="Arial" pitchFamily="34" charset="0"/>
            </a:endParaRPr>
          </a:p>
          <a:p>
            <a:pPr marL="342900" lvl="0" indent="-342900"/>
            <a:r>
              <a:rPr lang="en-US" sz="1000" b="0" dirty="0" smtClean="0">
                <a:latin typeface="+mj-lt"/>
                <a:cs typeface="Times New Roman" pitchFamily="18" charset="0"/>
              </a:rPr>
              <a:t>Carson, Singh </a:t>
            </a:r>
            <a:r>
              <a:rPr lang="en-US" sz="1000" b="0" dirty="0" err="1" smtClean="0">
                <a:latin typeface="+mj-lt"/>
                <a:cs typeface="Times New Roman" pitchFamily="18" charset="0"/>
              </a:rPr>
              <a:t>etal</a:t>
            </a:r>
            <a:r>
              <a:rPr lang="en-US" sz="1000" b="0" dirty="0" smtClean="0">
                <a:latin typeface="+mj-lt"/>
                <a:cs typeface="Times New Roman" pitchFamily="18" charset="0"/>
              </a:rPr>
              <a:t>. ACS Nano (communicated)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49" name="Content Placeholder 3" descr="Figure1_v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174" y="1761269"/>
            <a:ext cx="4826291" cy="2855556"/>
          </a:xfrm>
          <a:prstGeom prst="rect">
            <a:avLst/>
          </a:prstGeom>
        </p:spPr>
      </p:pic>
      <p:grpSp>
        <p:nvGrpSpPr>
          <p:cNvPr id="450" name="Group 449"/>
          <p:cNvGrpSpPr/>
          <p:nvPr/>
        </p:nvGrpSpPr>
        <p:grpSpPr>
          <a:xfrm>
            <a:off x="4593340" y="2907464"/>
            <a:ext cx="4790204" cy="3646765"/>
            <a:chOff x="533400" y="1499702"/>
            <a:chExt cx="5837277" cy="4443898"/>
          </a:xfrm>
        </p:grpSpPr>
        <p:pic>
          <p:nvPicPr>
            <p:cNvPr id="451" name="Picture 450" descr="figure 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2133600"/>
              <a:ext cx="3810000" cy="3810000"/>
            </a:xfrm>
            <a:prstGeom prst="rect">
              <a:avLst/>
            </a:prstGeom>
          </p:spPr>
        </p:pic>
        <p:sp>
          <p:nvSpPr>
            <p:cNvPr id="452" name="TextBox 451"/>
            <p:cNvSpPr txBox="1"/>
            <p:nvPr/>
          </p:nvSpPr>
          <p:spPr>
            <a:xfrm>
              <a:off x="2819400" y="2057400"/>
              <a:ext cx="611805" cy="375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 smtClean="0">
                  <a:latin typeface="Aharoni" panose="02010803020104030203" pitchFamily="2" charset="-79"/>
                  <a:cs typeface="Aharoni" panose="02010803020104030203" pitchFamily="2" charset="-79"/>
                </a:rPr>
                <a:t>Exp</a:t>
              </a:r>
              <a:endParaRPr lang="en-US" sz="1400" b="1" dirty="0"/>
            </a:p>
          </p:txBody>
        </p:sp>
        <p:sp>
          <p:nvSpPr>
            <p:cNvPr id="454" name="TextBox 453"/>
            <p:cNvSpPr txBox="1"/>
            <p:nvPr/>
          </p:nvSpPr>
          <p:spPr>
            <a:xfrm>
              <a:off x="3810000" y="3124200"/>
              <a:ext cx="6791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theory</a:t>
              </a:r>
              <a:endParaRPr lang="en-US" sz="1400" b="1" dirty="0"/>
            </a:p>
          </p:txBody>
        </p:sp>
        <p:cxnSp>
          <p:nvCxnSpPr>
            <p:cNvPr id="455" name="Straight Arrow Connector 454"/>
            <p:cNvCxnSpPr/>
            <p:nvPr/>
          </p:nvCxnSpPr>
          <p:spPr>
            <a:xfrm flipH="1">
              <a:off x="2209800" y="1828800"/>
              <a:ext cx="76200" cy="3048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6" name="TextBox 455"/>
            <p:cNvSpPr txBox="1"/>
            <p:nvPr/>
          </p:nvSpPr>
          <p:spPr>
            <a:xfrm>
              <a:off x="1791646" y="1499702"/>
              <a:ext cx="2055505" cy="375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SPP mode </a:t>
              </a:r>
              <a:r>
                <a:rPr lang="en-US" sz="1400" b="1" dirty="0" smtClean="0">
                  <a:latin typeface="+mj-lt"/>
                  <a:cs typeface="Aharoni" panose="02010803020104030203" pitchFamily="2" charset="-79"/>
                </a:rPr>
                <a:t>n = 1</a:t>
              </a:r>
              <a:endParaRPr lang="en-US" sz="1400" b="1" dirty="0">
                <a:latin typeface="+mj-lt"/>
                <a:cs typeface="Aharoni" panose="02010803020104030203" pitchFamily="2" charset="-79"/>
              </a:endParaRPr>
            </a:p>
          </p:txBody>
        </p:sp>
        <p:cxnSp>
          <p:nvCxnSpPr>
            <p:cNvPr id="457" name="Straight Arrow Connector 456"/>
            <p:cNvCxnSpPr/>
            <p:nvPr/>
          </p:nvCxnSpPr>
          <p:spPr>
            <a:xfrm flipH="1">
              <a:off x="2286000" y="2209800"/>
              <a:ext cx="533400" cy="2286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Arrow Connector 457"/>
            <p:cNvCxnSpPr/>
            <p:nvPr/>
          </p:nvCxnSpPr>
          <p:spPr>
            <a:xfrm flipH="1">
              <a:off x="2971800" y="2971800"/>
              <a:ext cx="76200" cy="3048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9" name="Rectangle 458"/>
            <p:cNvSpPr/>
            <p:nvPr/>
          </p:nvSpPr>
          <p:spPr>
            <a:xfrm>
              <a:off x="2321404" y="2718901"/>
              <a:ext cx="1258379" cy="6375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SPP mode</a:t>
              </a:r>
            </a:p>
            <a:p>
              <a:r>
                <a:rPr lang="en-US" sz="1400" dirty="0" smtClean="0">
                  <a:latin typeface="Bodoni MT Black" panose="02070A03080606020203" pitchFamily="18" charset="0"/>
                  <a:cs typeface="Aharoni" panose="02010803020104030203" pitchFamily="2" charset="-79"/>
                </a:rPr>
                <a:t>n =2</a:t>
              </a:r>
              <a:endParaRPr lang="en-US" sz="1400" b="1" dirty="0">
                <a:latin typeface="Bodoni MT Black" panose="02070A03080606020203" pitchFamily="18" charset="0"/>
                <a:cs typeface="Aharoni" panose="02010803020104030203" pitchFamily="2" charset="-79"/>
              </a:endParaRPr>
            </a:p>
          </p:txBody>
        </p:sp>
        <p:pic>
          <p:nvPicPr>
            <p:cNvPr id="460" name="Picture 459" descr="a-360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5247" y="1747965"/>
              <a:ext cx="2815430" cy="2111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23768684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130630" y="0"/>
            <a:ext cx="5178488" cy="7667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</a:t>
            </a:r>
          </a:p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(Plasmonics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Nanophotonics)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30630" y="3148013"/>
            <a:ext cx="5613009" cy="2413000"/>
          </a:xfrm>
          <a:prstGeom prst="roundRect">
            <a:avLst>
              <a:gd name="adj" fmla="val 6116"/>
            </a:avLst>
          </a:prstGeom>
          <a:noFill/>
          <a:ln w="50800" cmpd="thickThin">
            <a:solidFill>
              <a:schemeClr val="accent4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1947: P.R. Wallace : </a:t>
            </a:r>
            <a:r>
              <a:rPr lang="en-US" dirty="0">
                <a:latin typeface="Humanst521 BT"/>
              </a:rPr>
              <a:t>Phys. Rev. 71, 622-634 (</a:t>
            </a:r>
            <a:r>
              <a:rPr lang="en-US" dirty="0" smtClean="0">
                <a:latin typeface="Humanst521 BT"/>
              </a:rPr>
              <a:t>1947)</a:t>
            </a:r>
            <a:endParaRPr lang="en-US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dirty="0">
                <a:latin typeface="Humanst521 BT"/>
              </a:rPr>
              <a:t>						</a:t>
            </a:r>
            <a:endParaRPr lang="en-US" sz="2000" dirty="0">
              <a:latin typeface="Humanst521 BT"/>
            </a:endParaRPr>
          </a:p>
          <a:p>
            <a:pPr marL="457200" indent="-457200">
              <a:defRPr/>
            </a:pPr>
            <a:r>
              <a:rPr lang="en-US" sz="2000" dirty="0">
                <a:latin typeface="Humanst521 BT"/>
              </a:rPr>
              <a:t>Graphite-moderated nuclear reactor project </a:t>
            </a:r>
          </a:p>
          <a:p>
            <a:pPr marL="457200" indent="-457200">
              <a:defRPr/>
            </a:pPr>
            <a:r>
              <a:rPr lang="en-US" sz="2000" dirty="0" smtClean="0">
                <a:latin typeface="Humanst521 BT"/>
              </a:rPr>
              <a:t>(</a:t>
            </a:r>
            <a:r>
              <a:rPr lang="en-US" sz="2000" b="0" dirty="0" smtClean="0">
                <a:latin typeface="Humanst521 BT"/>
              </a:rPr>
              <a:t>this  project was </a:t>
            </a:r>
            <a:r>
              <a:rPr lang="en-US" sz="2000" b="0" dirty="0">
                <a:latin typeface="Humanst521 BT"/>
              </a:rPr>
              <a:t>part of a plan to develop </a:t>
            </a:r>
          </a:p>
          <a:p>
            <a:pPr marL="457200" indent="-457200">
              <a:defRPr/>
            </a:pPr>
            <a:r>
              <a:rPr lang="en-US" sz="2000" b="0" dirty="0">
                <a:latin typeface="Humanst521 BT"/>
              </a:rPr>
              <a:t>nuclear weapons during the </a:t>
            </a:r>
            <a:r>
              <a:rPr lang="en-US" sz="2000" dirty="0">
                <a:latin typeface="Humanst521 BT"/>
              </a:rPr>
              <a:t>II world war)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000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Graphene is a gapless semiconductor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 pitchFamily="34" charset="0"/>
              </a:rPr>
              <a:t> </a:t>
            </a: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r>
              <a:rPr lang="en-US" sz="2000" dirty="0">
                <a:latin typeface="+mj-lt"/>
              </a:rPr>
              <a:t>2010 Nobel Prize in Physics</a:t>
            </a:r>
            <a:r>
              <a:rPr lang="en-US" sz="1600" dirty="0">
                <a:latin typeface="+mj-lt"/>
              </a:rPr>
              <a:t>:</a:t>
            </a:r>
          </a:p>
          <a:p>
            <a:pPr marL="457200" indent="-457200">
              <a:defRPr/>
            </a:pPr>
            <a:r>
              <a:rPr lang="en-US" sz="1600" dirty="0">
                <a:latin typeface="+mj-lt"/>
              </a:rPr>
              <a:t> Andre </a:t>
            </a:r>
            <a:r>
              <a:rPr lang="en-US" sz="1600" dirty="0" err="1">
                <a:latin typeface="+mj-lt"/>
              </a:rPr>
              <a:t>Geim</a:t>
            </a:r>
            <a:r>
              <a:rPr lang="en-US" sz="1600" dirty="0">
                <a:latin typeface="+mj-lt"/>
              </a:rPr>
              <a:t>, Konstantin </a:t>
            </a:r>
            <a:r>
              <a:rPr lang="en-US" sz="1600" dirty="0" err="1">
                <a:latin typeface="+mj-lt"/>
              </a:rPr>
              <a:t>Novoselov</a:t>
            </a:r>
            <a:endParaRPr lang="en-US" sz="1600" dirty="0">
              <a:latin typeface="+mj-l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endParaRPr lang="en-US" sz="1400" dirty="0">
              <a:latin typeface="Humanst521 BT" pitchFamily="34" charset="0"/>
            </a:endParaRP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8200" y="134938"/>
            <a:ext cx="2903538" cy="4219575"/>
          </a:xfrm>
          <a:prstGeom prst="rect">
            <a:avLst/>
          </a:prstGeom>
          <a:noFill/>
          <a:ln w="60325" cmpd="thickThin">
            <a:solidFill>
              <a:schemeClr val="accent4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98858" y="1511657"/>
            <a:ext cx="4783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sz="1600" dirty="0" smtClean="0">
                <a:latin typeface="Humanst521 BT"/>
              </a:rPr>
              <a:t>P.R</a:t>
            </a:r>
            <a:r>
              <a:rPr lang="en-US" sz="1600" dirty="0">
                <a:latin typeface="Humanst521 BT"/>
              </a:rPr>
              <a:t>. </a:t>
            </a:r>
            <a:r>
              <a:rPr lang="en-US" sz="1600" dirty="0" smtClean="0">
                <a:latin typeface="Humanst521 BT"/>
              </a:rPr>
              <a:t>Wallace (1915-2006) </a:t>
            </a:r>
            <a:endParaRPr lang="en-US" dirty="0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 dirty="0">
                <a:latin typeface="Humanst521 BT"/>
              </a:rPr>
              <a:t>McGill University, Montreal</a:t>
            </a:r>
            <a:endParaRPr lang="en-US" dirty="0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29479" y="2090372"/>
            <a:ext cx="5592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Humanst521 BT"/>
              </a:rPr>
              <a:t>Worked with Leopold </a:t>
            </a:r>
            <a:r>
              <a:rPr lang="en-US" sz="1400" dirty="0" err="1">
                <a:latin typeface="Humanst521 BT"/>
              </a:rPr>
              <a:t>Infeld</a:t>
            </a:r>
            <a:r>
              <a:rPr lang="en-US" sz="1400" dirty="0">
                <a:latin typeface="Humanst521 BT"/>
              </a:rPr>
              <a:t>, (Albert Einstein), NF Mott </a:t>
            </a:r>
          </a:p>
        </p:txBody>
      </p:sp>
      <p:sp>
        <p:nvSpPr>
          <p:cNvPr id="7" name="Rectangle 6"/>
          <p:cNvSpPr/>
          <p:nvPr/>
        </p:nvSpPr>
        <p:spPr>
          <a:xfrm>
            <a:off x="-503853" y="856183"/>
            <a:ext cx="6615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Humanst521 BT" pitchFamily="34" charset="0"/>
                <a:cs typeface="Arial" charset="0"/>
              </a:rPr>
              <a:t>Graphene was invented by  a Canadian physicist</a:t>
            </a:r>
            <a:endParaRPr lang="en-US" sz="1800" dirty="0">
              <a:latin typeface="Humanst521 BT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336550" y="352523"/>
            <a:ext cx="5791200" cy="7032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Arial" charset="0"/>
              </a:rPr>
              <a:t>Mahi Singh and PR Wallace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Humanst521 BT"/>
                <a:cs typeface="Times New Roman" pitchFamily="18" charset="0"/>
              </a:rPr>
              <a:t>Gapless Semiconductors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/>
              <a:cs typeface="Times New Roman" pitchFamily="18" charset="0"/>
            </a:endParaRPr>
          </a:p>
        </p:txBody>
      </p:sp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193675" y="1556698"/>
            <a:ext cx="6302375" cy="4970754"/>
          </a:xfrm>
          <a:prstGeom prst="roundRect">
            <a:avLst>
              <a:gd name="adj" fmla="val 6116"/>
            </a:avLst>
          </a:prstGeom>
          <a:noFill/>
          <a:ln w="50800" cmpd="thickThin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algn="ctr">
              <a:defRPr/>
            </a:pPr>
            <a:endParaRPr lang="en-US" sz="1400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00" dirty="0">
                <a:latin typeface="+mj-lt"/>
                <a:cs typeface="Aharoni" pitchFamily="2" charset="-79"/>
              </a:rPr>
              <a:t>  </a:t>
            </a:r>
            <a:r>
              <a:rPr lang="en-US" dirty="0">
                <a:latin typeface="+mj-lt"/>
                <a:cs typeface="Aharoni" pitchFamily="2" charset="-79"/>
              </a:rPr>
              <a:t>M. SINGH and P.R. WALLACE , J. PHYSICS C 20, 2169, (1987).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GUPTA, WALLACE and SINGH , J .PHYSICS C19, 6373 (1986).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SOLID STATE COMMUN. 53, 165 (1985).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J. PHYSICS C17, 5303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</a:t>
            </a:r>
            <a:r>
              <a:rPr lang="en-US" dirty="0" err="1">
                <a:latin typeface="+mj-lt"/>
                <a:cs typeface="Aharoni" pitchFamily="2" charset="-79"/>
              </a:rPr>
              <a:t>amd</a:t>
            </a:r>
            <a:r>
              <a:rPr lang="en-US" dirty="0">
                <a:latin typeface="+mj-lt"/>
                <a:cs typeface="Aharoni" pitchFamily="2" charset="-79"/>
              </a:rPr>
              <a:t> PR Wallace, J. PHYS. CHEM. SOLIDS 45,409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P.R. Wallace and J. </a:t>
            </a:r>
            <a:r>
              <a:rPr lang="en-US" dirty="0" err="1">
                <a:latin typeface="+mj-lt"/>
                <a:cs typeface="Aharoni" pitchFamily="2" charset="-79"/>
              </a:rPr>
              <a:t>Leotin</a:t>
            </a:r>
            <a:r>
              <a:rPr lang="en-US" dirty="0">
                <a:latin typeface="+mj-lt"/>
                <a:cs typeface="Aharoni" pitchFamily="2" charset="-79"/>
              </a:rPr>
              <a:t>, J. PHYS. C17, 1385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J. PHYS. C16, 3877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LEOTIN and WALLACE, PHYS. STAT. SOLIDI B115, 105 (1983). 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SOLID STATE COMM. 45, 9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J. and P.R. WALLACE , PHYSICA B117, 441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P.R. WALLACE,  ASKENAZY, J. PHYSICS C15, 6731 (1982).</a:t>
            </a: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CISOWSKI, WALLACE, PORTAL, BROTO,</a:t>
            </a:r>
          </a:p>
          <a:p>
            <a:pPr>
              <a:defRPr/>
            </a:pPr>
            <a:r>
              <a:rPr lang="en-US" dirty="0">
                <a:latin typeface="+mj-lt"/>
                <a:cs typeface="Aharoni" pitchFamily="2" charset="-79"/>
              </a:rPr>
              <a:t>	 Phys. Stat SOLIDI B114, 481 (1982).</a:t>
            </a: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0"/>
            <a:ext cx="2100262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6718300" y="3062288"/>
            <a:ext cx="2201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(1915-2006)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1600">
                <a:latin typeface="Humanst521 BT"/>
              </a:rPr>
              <a:t> P.R. Wallace </a:t>
            </a:r>
            <a:endParaRPr lang="en-US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McGill University, Montreal</a:t>
            </a:r>
            <a:endParaRPr lang="en-US"/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6496050" y="4030416"/>
            <a:ext cx="2647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called him “SIR” and he did not like it.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have a graduate student </a:t>
            </a:r>
            <a:r>
              <a:rPr lang="en-US" dirty="0" smtClean="0">
                <a:latin typeface="Humanst521 BT"/>
              </a:rPr>
              <a:t>who always </a:t>
            </a:r>
            <a:r>
              <a:rPr lang="en-US" dirty="0">
                <a:latin typeface="Humanst521 BT"/>
              </a:rPr>
              <a:t>calls me “SIR” </a:t>
            </a:r>
            <a:r>
              <a:rPr lang="en-US" dirty="0" smtClean="0">
                <a:latin typeface="Humanst521 BT"/>
              </a:rPr>
              <a:t>and </a:t>
            </a:r>
            <a:r>
              <a:rPr lang="en-US" dirty="0">
                <a:latin typeface="Humanst521 BT"/>
              </a:rPr>
              <a:t>I like it and he is my favorite student.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0669" y="325766"/>
            <a:ext cx="3339547" cy="42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6372" name="AutoShape 20"/>
          <p:cNvSpPr>
            <a:spLocks noChangeArrowheads="1"/>
          </p:cNvSpPr>
          <p:nvPr/>
        </p:nvSpPr>
        <p:spPr bwMode="auto">
          <a:xfrm>
            <a:off x="1272208" y="152400"/>
            <a:ext cx="6897757" cy="85145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 </a:t>
            </a: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Band </a:t>
            </a: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Structure</a:t>
            </a: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  <a:latin typeface="Humanst521 BT" pitchFamily="34" charset="0"/>
              </a:rPr>
              <a:t>P.R. Wallace, Phys. Rev. 71, 622-634 (1947)</a:t>
            </a: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7106" name="AutoShape 2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8" name="AutoShape 4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8"/>
          <p:cNvGrpSpPr/>
          <p:nvPr/>
        </p:nvGrpSpPr>
        <p:grpSpPr>
          <a:xfrm>
            <a:off x="946571" y="1981512"/>
            <a:ext cx="3088582" cy="1827892"/>
            <a:chOff x="3157192" y="5208104"/>
            <a:chExt cx="2617443" cy="1549061"/>
          </a:xfrm>
        </p:grpSpPr>
        <p:pic>
          <p:nvPicPr>
            <p:cNvPr id="47110" name="Picture 6" descr="http://www.quirkyscience.com/wp-content/uploads/2012/05/LBL-graphene_sheet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57192" y="5208104"/>
              <a:ext cx="1791994" cy="1490869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800600" y="6052930"/>
              <a:ext cx="974035" cy="704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Carbon atoms (Honey comb structure)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3" name="Straight Arrow Connector 12"/>
            <p:cNvCxnSpPr>
              <a:stCxn id="11" idx="1"/>
            </p:cNvCxnSpPr>
            <p:nvPr/>
          </p:nvCxnSpPr>
          <p:spPr bwMode="auto">
            <a:xfrm rot="10800000">
              <a:off x="4482549" y="6122505"/>
              <a:ext cx="318051" cy="2825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674706" y="5797827"/>
              <a:ext cx="245164" cy="2650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31"/>
          <p:cNvGrpSpPr/>
          <p:nvPr/>
        </p:nvGrpSpPr>
        <p:grpSpPr>
          <a:xfrm>
            <a:off x="4864598" y="4952429"/>
            <a:ext cx="3832483" cy="1703632"/>
            <a:chOff x="938299" y="2186609"/>
            <a:chExt cx="3832483" cy="1703632"/>
          </a:xfrm>
        </p:grpSpPr>
        <p:pic>
          <p:nvPicPr>
            <p:cNvPr id="4711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38299" y="2186609"/>
              <a:ext cx="3424735" cy="1493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192697" y="3644020"/>
              <a:ext cx="35780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+mj-lt"/>
                </a:rPr>
                <a:t>A.N. </a:t>
              </a:r>
              <a:r>
                <a:rPr lang="en-US" sz="1000" dirty="0" err="1" smtClean="0">
                  <a:latin typeface="+mj-lt"/>
                </a:rPr>
                <a:t>Grigorenko</a:t>
              </a:r>
              <a:r>
                <a:rPr lang="en-US" sz="1000" dirty="0" smtClean="0">
                  <a:latin typeface="+mj-lt"/>
                </a:rPr>
                <a:t> et al, </a:t>
              </a:r>
              <a:r>
                <a:rPr lang="en-US" sz="1000" dirty="0" smtClean="0">
                  <a:latin typeface="Modern No. 20" pitchFamily="18" charset="0"/>
                </a:rPr>
                <a:t> Nature Photonics </a:t>
              </a:r>
              <a:r>
                <a:rPr lang="en-US" sz="1000" dirty="0" smtClean="0">
                  <a:latin typeface="+mj-lt"/>
                </a:rPr>
                <a:t>6, 749 (2012) </a:t>
              </a:r>
              <a:endParaRPr lang="en-US" sz="1000" dirty="0">
                <a:latin typeface="+mj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41806" y="4041072"/>
            <a:ext cx="30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j-lt"/>
              </a:rPr>
              <a:t>Mahi R. Singh, Electronic, Photonic, Polaritonic and Plasmonic Properties of materials</a:t>
            </a:r>
          </a:p>
          <a:p>
            <a:r>
              <a:rPr lang="en-US" sz="1000" dirty="0" smtClean="0">
                <a:latin typeface="+mj-lt"/>
              </a:rPr>
              <a:t>(Wiley Custom,  Toronto, 2014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 flipV="1">
            <a:off x="5416825" y="2445028"/>
            <a:ext cx="258418" cy="25543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135723" y="4513795"/>
            <a:ext cx="4475350" cy="10833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1152365"/>
            <a:ext cx="5141167" cy="8530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endParaRPr lang="en-US" sz="2000" dirty="0" smtClean="0">
              <a:latin typeface="Humanst521 BT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600" dirty="0" smtClean="0">
                <a:latin typeface="Humanst521 BT"/>
                <a:cs typeface="Times New Roman" pitchFamily="18" charset="0"/>
              </a:rPr>
              <a:t>Graphene is a  two dimensional sheet  of carbon atoms which are arranged  in the honey comb structure.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CA" sz="6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umanst521 BT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4801407" y="3309096"/>
            <a:ext cx="548004" cy="500308"/>
            <a:chOff x="5040" y="8724"/>
            <a:chExt cx="862" cy="787"/>
          </a:xfrm>
        </p:grpSpPr>
        <p:cxnSp>
          <p:nvCxnSpPr>
            <p:cNvPr id="1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4695390" y="5986035"/>
            <a:ext cx="548004" cy="500308"/>
            <a:chOff x="5040" y="8724"/>
            <a:chExt cx="862" cy="787"/>
          </a:xfrm>
        </p:grpSpPr>
        <p:cxnSp>
          <p:nvCxnSpPr>
            <p:cNvPr id="2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93142230"/>
              </p:ext>
            </p:extLst>
          </p:nvPr>
        </p:nvGraphicFramePr>
        <p:xfrm>
          <a:off x="1113225" y="4982767"/>
          <a:ext cx="1624012" cy="414338"/>
        </p:xfrm>
        <a:graphic>
          <a:graphicData uri="http://schemas.openxmlformats.org/presentationml/2006/ole">
            <p:oleObj spid="_x0000_s567298" name="Equation" r:id="rId7" imgW="1193760" imgH="30456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23390" y="3714935"/>
            <a:ext cx="4572000" cy="11633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Humanst521 BT"/>
                <a:cs typeface="Times New Roman" pitchFamily="18" charset="0"/>
              </a:rPr>
              <a:t>Band </a:t>
            </a:r>
            <a:r>
              <a:rPr lang="en-US" dirty="0">
                <a:latin typeface="Humanst521 BT"/>
                <a:cs typeface="Times New Roman" pitchFamily="18" charset="0"/>
              </a:rPr>
              <a:t>structure</a:t>
            </a:r>
            <a:r>
              <a:rPr lang="en-US" dirty="0" smtClean="0">
                <a:latin typeface="Humanst521 BT"/>
                <a:cs typeface="Times New Roman" pitchFamily="18" charset="0"/>
              </a:rPr>
              <a:t>:</a:t>
            </a:r>
          </a:p>
          <a:p>
            <a:pPr eaLnBrk="0" hangingPunct="0">
              <a:spcBef>
                <a:spcPct val="20000"/>
              </a:spcBef>
            </a:pP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Humanst521 BT"/>
                <a:cs typeface="Times New Roman" pitchFamily="18" charset="0"/>
              </a:rPr>
              <a:t>Gapless </a:t>
            </a:r>
            <a:r>
              <a:rPr lang="en-US" dirty="0">
                <a:latin typeface="Humanst521 BT"/>
                <a:cs typeface="Times New Roman" pitchFamily="18" charset="0"/>
              </a:rPr>
              <a:t>semiconductor and acts as a metal</a:t>
            </a:r>
            <a:r>
              <a:rPr lang="en-US" dirty="0" smtClean="0">
                <a:latin typeface="Humanst521 BT"/>
                <a:cs typeface="Times New Roman" pitchFamily="18" charset="0"/>
              </a:rPr>
              <a:t>.</a:t>
            </a: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err="1">
                <a:latin typeface="Humanst521 BT"/>
                <a:cs typeface="Times New Roman" pitchFamily="18" charset="0"/>
              </a:rPr>
              <a:t>k.p</a:t>
            </a:r>
            <a:r>
              <a:rPr lang="en-US" dirty="0">
                <a:latin typeface="Humanst521 BT"/>
                <a:cs typeface="Times New Roman" pitchFamily="18" charset="0"/>
              </a:rPr>
              <a:t>  method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>
                <a:latin typeface="Humanst521 BT"/>
                <a:cs typeface="Times New Roman" pitchFamily="18" charset="0"/>
              </a:rPr>
              <a:t>Tight binding method</a:t>
            </a: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238540" y="5597161"/>
            <a:ext cx="3646881" cy="824775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50800" cmpd="thickThin">
            <a:solidFill>
              <a:schemeClr val="accent4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r>
              <a:rPr lang="en-CA" sz="2400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Summary</a:t>
            </a:r>
            <a:endParaRPr lang="en-CA" sz="2000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CA" sz="2000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Graphene acts like a metal.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 smtClean="0">
                <a:latin typeface="Humanst521 BT" pitchFamily="34" charset="0"/>
              </a:rPr>
              <a:t> </a:t>
            </a: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endParaRPr lang="en-US" sz="2000" dirty="0">
              <a:latin typeface="+mj-lt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amma_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2233" y="4029737"/>
            <a:ext cx="4134574" cy="2617465"/>
          </a:xfrm>
          <a:prstGeom prst="rect">
            <a:avLst/>
          </a:prstGeom>
        </p:spPr>
      </p:pic>
      <p:sp>
        <p:nvSpPr>
          <p:cNvPr id="439" name="Text Box 828"/>
          <p:cNvSpPr txBox="1">
            <a:spLocks noChangeArrowheads="1"/>
          </p:cNvSpPr>
          <p:nvPr/>
        </p:nvSpPr>
        <p:spPr bwMode="auto">
          <a:xfrm>
            <a:off x="6478303" y="4083811"/>
            <a:ext cx="2345981" cy="42540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Parameters:</a:t>
            </a:r>
            <a:r>
              <a:rPr kumimoji="0" lang="en-CA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000" dirty="0" smtClean="0">
                <a:latin typeface="Times New Roman" pitchFamily="18" charset="0"/>
                <a:cs typeface="Times New Roman" pitchFamily="18" charset="0"/>
              </a:rPr>
              <a:t>Radius= 8 nm; </a:t>
            </a:r>
            <a:r>
              <a:rPr kumimoji="0" lang="en-US" sz="1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</a:t>
            </a:r>
            <a:r>
              <a:rPr kumimoji="0" lang="en-US" sz="100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= c/300;</a:t>
            </a:r>
            <a:r>
              <a:rPr kumimoji="0" lang="en-US" sz="1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= 10000 cm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-1;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ε</a:t>
            </a:r>
            <a:r>
              <a:rPr kumimoji="0" lang="en-US" sz="100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= 10.89 (GaAs)</a:t>
            </a: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AutoShape 20"/>
          <p:cNvSpPr>
            <a:spLocks noChangeArrowheads="1"/>
          </p:cNvSpPr>
          <p:nvPr/>
        </p:nvSpPr>
        <p:spPr bwMode="auto">
          <a:xfrm>
            <a:off x="597158" y="152400"/>
            <a:ext cx="7819053" cy="75266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Graphene: Bound Surface Plasmons</a:t>
            </a:r>
          </a:p>
          <a:p>
            <a:pPr algn="ctr">
              <a:defRPr/>
            </a:pPr>
            <a:r>
              <a:rPr lang="en-CA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J. Cox and Mahi Singh,  Nanotechnology (2013)</a:t>
            </a:r>
          </a:p>
          <a:p>
            <a:pPr algn="ctr">
              <a:defRPr/>
            </a:pPr>
            <a:endParaRPr lang="en-CA" sz="32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627" name="Content Placeholder 2"/>
          <p:cNvSpPr>
            <a:spLocks noGrp="1"/>
          </p:cNvSpPr>
          <p:nvPr>
            <p:ph sz="quarter" idx="1"/>
          </p:nvPr>
        </p:nvSpPr>
        <p:spPr>
          <a:xfrm>
            <a:off x="1850410" y="1068621"/>
            <a:ext cx="5895183" cy="7137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1400" dirty="0" smtClean="0"/>
              <a:t>Plasmon frequency can be changed by applying the gate voltage.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1400" dirty="0" smtClean="0"/>
              <a:t>Gate </a:t>
            </a:r>
            <a:r>
              <a:rPr lang="en-CA" sz="1400" dirty="0"/>
              <a:t>voltage changes the Fermi energy.</a:t>
            </a:r>
          </a:p>
          <a:p>
            <a:pPr>
              <a:buNone/>
            </a:pPr>
            <a:endParaRPr lang="en-CA" sz="1400" dirty="0"/>
          </a:p>
        </p:txBody>
      </p:sp>
      <p:sp>
        <p:nvSpPr>
          <p:cNvPr id="628" name="Content Placeholder 2"/>
          <p:cNvSpPr txBox="1">
            <a:spLocks/>
          </p:cNvSpPr>
          <p:nvPr/>
        </p:nvSpPr>
        <p:spPr bwMode="auto">
          <a:xfrm>
            <a:off x="177281" y="1211428"/>
            <a:ext cx="2313992" cy="33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Gate voltage</a:t>
            </a:r>
            <a:endParaRPr kumimoji="0" lang="en-CA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24"/>
          <p:cNvGrpSpPr/>
          <p:nvPr/>
        </p:nvGrpSpPr>
        <p:grpSpPr>
          <a:xfrm>
            <a:off x="480193" y="2314752"/>
            <a:ext cx="3624701" cy="1667239"/>
            <a:chOff x="42933" y="2165697"/>
            <a:chExt cx="4157662" cy="1912382"/>
          </a:xfrm>
        </p:grpSpPr>
        <p:graphicFrame>
          <p:nvGraphicFramePr>
            <p:cNvPr id="40857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775617983"/>
                </p:ext>
              </p:extLst>
            </p:nvPr>
          </p:nvGraphicFramePr>
          <p:xfrm>
            <a:off x="42933" y="2165697"/>
            <a:ext cx="4157662" cy="1592264"/>
          </p:xfrm>
          <a:graphic>
            <a:graphicData uri="http://schemas.openxmlformats.org/presentationml/2006/ole">
              <p:oleObj spid="_x0000_s566274" name="Equation" r:id="rId4" imgW="2781000" imgH="1066680" progId="Equation.3">
                <p:embed/>
              </p:oleObj>
            </a:graphicData>
          </a:graphic>
        </p:graphicFrame>
        <p:graphicFrame>
          <p:nvGraphicFramePr>
            <p:cNvPr id="203" name="Object 20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454878751"/>
                </p:ext>
              </p:extLst>
            </p:nvPr>
          </p:nvGraphicFramePr>
          <p:xfrm>
            <a:off x="1835700" y="3751283"/>
            <a:ext cx="1749320" cy="326796"/>
          </p:xfrm>
          <a:graphic>
            <a:graphicData uri="http://schemas.openxmlformats.org/presentationml/2006/ole">
              <p:oleObj spid="_x0000_s566275" name="Equation" r:id="rId5" imgW="1155600" imgH="215640" progId="Equation.3">
                <p:embed/>
              </p:oleObj>
            </a:graphicData>
          </a:graphic>
        </p:graphicFrame>
      </p:grpSp>
      <p:grpSp>
        <p:nvGrpSpPr>
          <p:cNvPr id="3" name="Group 27"/>
          <p:cNvGrpSpPr/>
          <p:nvPr/>
        </p:nvGrpSpPr>
        <p:grpSpPr>
          <a:xfrm>
            <a:off x="4496402" y="1751706"/>
            <a:ext cx="3023340" cy="2063768"/>
            <a:chOff x="413561" y="2389353"/>
            <a:chExt cx="2938806" cy="1951079"/>
          </a:xfrm>
        </p:grpSpPr>
        <p:grpSp>
          <p:nvGrpSpPr>
            <p:cNvPr id="4" name="Group 428"/>
            <p:cNvGrpSpPr/>
            <p:nvPr/>
          </p:nvGrpSpPr>
          <p:grpSpPr>
            <a:xfrm>
              <a:off x="413561" y="2389353"/>
              <a:ext cx="2938806" cy="1951079"/>
              <a:chOff x="549779" y="3649000"/>
              <a:chExt cx="4755280" cy="2732669"/>
            </a:xfrm>
          </p:grpSpPr>
          <p:cxnSp>
            <p:nvCxnSpPr>
              <p:cNvPr id="430" name="Straight Connector 429"/>
              <p:cNvCxnSpPr/>
              <p:nvPr/>
            </p:nvCxnSpPr>
            <p:spPr>
              <a:xfrm flipV="1">
                <a:off x="1258696" y="5765478"/>
                <a:ext cx="821932" cy="297949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2" name="Rectangle 431"/>
              <p:cNvSpPr/>
              <p:nvPr/>
            </p:nvSpPr>
            <p:spPr>
              <a:xfrm>
                <a:off x="1679936" y="3649000"/>
                <a:ext cx="3000055" cy="263018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oup 2"/>
              <p:cNvGrpSpPr>
                <a:grpSpLocks/>
              </p:cNvGrpSpPr>
              <p:nvPr/>
            </p:nvGrpSpPr>
            <p:grpSpPr bwMode="auto">
              <a:xfrm>
                <a:off x="2267159" y="4567428"/>
                <a:ext cx="1725336" cy="1054689"/>
                <a:chOff x="2055" y="5005"/>
                <a:chExt cx="6021" cy="3680"/>
              </a:xfrm>
              <a:solidFill>
                <a:schemeClr val="bg1">
                  <a:lumMod val="65000"/>
                </a:schemeClr>
              </a:solidFill>
              <a:effectLst>
                <a:glow rad="228600">
                  <a:schemeClr val="accent1">
                    <a:lumMod val="60000"/>
                    <a:lumOff val="40000"/>
                    <a:alpha val="40000"/>
                  </a:schemeClr>
                </a:glow>
              </a:effectLst>
            </p:grpSpPr>
            <p:sp>
              <p:nvSpPr>
                <p:cNvPr id="583" name="AutoShape 3"/>
                <p:cNvSpPr>
                  <a:spLocks noChangeArrowheads="1"/>
                </p:cNvSpPr>
                <p:nvPr/>
              </p:nvSpPr>
              <p:spPr bwMode="auto">
                <a:xfrm>
                  <a:off x="3693" y="5238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4" name="AutoShape 4"/>
                <p:cNvSpPr>
                  <a:spLocks noChangeArrowheads="1"/>
                </p:cNvSpPr>
                <p:nvPr/>
              </p:nvSpPr>
              <p:spPr bwMode="auto">
                <a:xfrm>
                  <a:off x="4515" y="500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5" name="AutoShape 5"/>
                <p:cNvSpPr>
                  <a:spLocks noChangeArrowheads="1"/>
                </p:cNvSpPr>
                <p:nvPr/>
              </p:nvSpPr>
              <p:spPr bwMode="auto">
                <a:xfrm>
                  <a:off x="3693" y="5698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6" name="AutoShape 6"/>
                <p:cNvSpPr>
                  <a:spLocks noChangeArrowheads="1"/>
                </p:cNvSpPr>
                <p:nvPr/>
              </p:nvSpPr>
              <p:spPr bwMode="auto">
                <a:xfrm>
                  <a:off x="4515" y="546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7" name="AutoShape 7"/>
                <p:cNvSpPr>
                  <a:spLocks noChangeArrowheads="1"/>
                </p:cNvSpPr>
                <p:nvPr/>
              </p:nvSpPr>
              <p:spPr bwMode="auto">
                <a:xfrm>
                  <a:off x="2055" y="5696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8" name="AutoShape 8"/>
                <p:cNvSpPr>
                  <a:spLocks noChangeArrowheads="1"/>
                </p:cNvSpPr>
                <p:nvPr/>
              </p:nvSpPr>
              <p:spPr bwMode="auto">
                <a:xfrm>
                  <a:off x="2873" y="546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9" name="AutoShape 9"/>
                <p:cNvSpPr>
                  <a:spLocks noChangeArrowheads="1"/>
                </p:cNvSpPr>
                <p:nvPr/>
              </p:nvSpPr>
              <p:spPr bwMode="auto">
                <a:xfrm>
                  <a:off x="2055" y="6156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0" name="AutoShape 10"/>
                <p:cNvSpPr>
                  <a:spLocks noChangeArrowheads="1"/>
                </p:cNvSpPr>
                <p:nvPr/>
              </p:nvSpPr>
              <p:spPr bwMode="auto">
                <a:xfrm>
                  <a:off x="2873" y="592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1" name="AutoShape 11"/>
                <p:cNvSpPr>
                  <a:spLocks noChangeArrowheads="1"/>
                </p:cNvSpPr>
                <p:nvPr/>
              </p:nvSpPr>
              <p:spPr bwMode="auto">
                <a:xfrm>
                  <a:off x="3693" y="6158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2" name="AutoShape 12"/>
                <p:cNvSpPr>
                  <a:spLocks noChangeArrowheads="1"/>
                </p:cNvSpPr>
                <p:nvPr/>
              </p:nvSpPr>
              <p:spPr bwMode="auto">
                <a:xfrm>
                  <a:off x="4515" y="592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3" name="AutoShape 13"/>
                <p:cNvSpPr>
                  <a:spLocks noChangeArrowheads="1"/>
                </p:cNvSpPr>
                <p:nvPr/>
              </p:nvSpPr>
              <p:spPr bwMode="auto">
                <a:xfrm>
                  <a:off x="3693" y="6618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4" name="AutoShape 14"/>
                <p:cNvSpPr>
                  <a:spLocks noChangeArrowheads="1"/>
                </p:cNvSpPr>
                <p:nvPr/>
              </p:nvSpPr>
              <p:spPr bwMode="auto">
                <a:xfrm>
                  <a:off x="4515" y="638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5" name="AutoShape 15"/>
                <p:cNvSpPr>
                  <a:spLocks noChangeArrowheads="1"/>
                </p:cNvSpPr>
                <p:nvPr/>
              </p:nvSpPr>
              <p:spPr bwMode="auto">
                <a:xfrm>
                  <a:off x="2055" y="6616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6" name="AutoShape 16"/>
                <p:cNvSpPr>
                  <a:spLocks noChangeArrowheads="1"/>
                </p:cNvSpPr>
                <p:nvPr/>
              </p:nvSpPr>
              <p:spPr bwMode="auto">
                <a:xfrm>
                  <a:off x="2873" y="638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7" name="AutoShape 17"/>
                <p:cNvSpPr>
                  <a:spLocks noChangeArrowheads="1"/>
                </p:cNvSpPr>
                <p:nvPr/>
              </p:nvSpPr>
              <p:spPr bwMode="auto">
                <a:xfrm>
                  <a:off x="2055" y="7076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8" name="AutoShape 18"/>
                <p:cNvSpPr>
                  <a:spLocks noChangeArrowheads="1"/>
                </p:cNvSpPr>
                <p:nvPr/>
              </p:nvSpPr>
              <p:spPr bwMode="auto">
                <a:xfrm>
                  <a:off x="2873" y="684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9" name="AutoShape 19"/>
                <p:cNvSpPr>
                  <a:spLocks noChangeArrowheads="1"/>
                </p:cNvSpPr>
                <p:nvPr/>
              </p:nvSpPr>
              <p:spPr bwMode="auto">
                <a:xfrm>
                  <a:off x="6157" y="546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0" name="AutoShape 20"/>
                <p:cNvSpPr>
                  <a:spLocks noChangeArrowheads="1"/>
                </p:cNvSpPr>
                <p:nvPr/>
              </p:nvSpPr>
              <p:spPr bwMode="auto">
                <a:xfrm>
                  <a:off x="6157" y="592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1" name="AutoShape 21"/>
                <p:cNvSpPr>
                  <a:spLocks noChangeArrowheads="1"/>
                </p:cNvSpPr>
                <p:nvPr/>
              </p:nvSpPr>
              <p:spPr bwMode="auto">
                <a:xfrm>
                  <a:off x="6157" y="638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2" name="AutoShape 22"/>
                <p:cNvSpPr>
                  <a:spLocks noChangeArrowheads="1"/>
                </p:cNvSpPr>
                <p:nvPr/>
              </p:nvSpPr>
              <p:spPr bwMode="auto">
                <a:xfrm>
                  <a:off x="6156" y="684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3" name="AutoShape 23"/>
                <p:cNvSpPr>
                  <a:spLocks noChangeArrowheads="1"/>
                </p:cNvSpPr>
                <p:nvPr/>
              </p:nvSpPr>
              <p:spPr bwMode="auto">
                <a:xfrm>
                  <a:off x="5337" y="5240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4" name="AutoShape 24"/>
                <p:cNvSpPr>
                  <a:spLocks noChangeArrowheads="1"/>
                </p:cNvSpPr>
                <p:nvPr/>
              </p:nvSpPr>
              <p:spPr bwMode="auto">
                <a:xfrm>
                  <a:off x="5337" y="5700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5" name="AutoShape 25"/>
                <p:cNvSpPr>
                  <a:spLocks noChangeArrowheads="1"/>
                </p:cNvSpPr>
                <p:nvPr/>
              </p:nvSpPr>
              <p:spPr bwMode="auto">
                <a:xfrm>
                  <a:off x="5337" y="6160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6" name="AutoShape 26"/>
                <p:cNvSpPr>
                  <a:spLocks noChangeArrowheads="1"/>
                </p:cNvSpPr>
                <p:nvPr/>
              </p:nvSpPr>
              <p:spPr bwMode="auto">
                <a:xfrm>
                  <a:off x="5336" y="6620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7" name="AutoShape 27"/>
                <p:cNvSpPr>
                  <a:spLocks noChangeArrowheads="1"/>
                </p:cNvSpPr>
                <p:nvPr/>
              </p:nvSpPr>
              <p:spPr bwMode="auto">
                <a:xfrm>
                  <a:off x="6982" y="5702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8" name="AutoShape 28"/>
                <p:cNvSpPr>
                  <a:spLocks noChangeArrowheads="1"/>
                </p:cNvSpPr>
                <p:nvPr/>
              </p:nvSpPr>
              <p:spPr bwMode="auto">
                <a:xfrm>
                  <a:off x="6982" y="6162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9" name="AutoShape 29"/>
                <p:cNvSpPr>
                  <a:spLocks noChangeArrowheads="1"/>
                </p:cNvSpPr>
                <p:nvPr/>
              </p:nvSpPr>
              <p:spPr bwMode="auto">
                <a:xfrm>
                  <a:off x="6982" y="6622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0" name="AutoShape 30"/>
                <p:cNvSpPr>
                  <a:spLocks noChangeArrowheads="1"/>
                </p:cNvSpPr>
                <p:nvPr/>
              </p:nvSpPr>
              <p:spPr bwMode="auto">
                <a:xfrm>
                  <a:off x="6981" y="7082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1" name="AutoShape 31"/>
                <p:cNvSpPr>
                  <a:spLocks noChangeArrowheads="1"/>
                </p:cNvSpPr>
                <p:nvPr/>
              </p:nvSpPr>
              <p:spPr bwMode="auto">
                <a:xfrm>
                  <a:off x="6156" y="730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2" name="AutoShape 32"/>
                <p:cNvSpPr>
                  <a:spLocks noChangeArrowheads="1"/>
                </p:cNvSpPr>
                <p:nvPr/>
              </p:nvSpPr>
              <p:spPr bwMode="auto">
                <a:xfrm>
                  <a:off x="5336" y="7080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3" name="AutoShape 33"/>
                <p:cNvSpPr>
                  <a:spLocks noChangeArrowheads="1"/>
                </p:cNvSpPr>
                <p:nvPr/>
              </p:nvSpPr>
              <p:spPr bwMode="auto">
                <a:xfrm>
                  <a:off x="4515" y="730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4" name="AutoShape 34"/>
                <p:cNvSpPr>
                  <a:spLocks noChangeArrowheads="1"/>
                </p:cNvSpPr>
                <p:nvPr/>
              </p:nvSpPr>
              <p:spPr bwMode="auto">
                <a:xfrm>
                  <a:off x="4515" y="684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5" name="AutoShape 35"/>
                <p:cNvSpPr>
                  <a:spLocks noChangeArrowheads="1"/>
                </p:cNvSpPr>
                <p:nvPr/>
              </p:nvSpPr>
              <p:spPr bwMode="auto">
                <a:xfrm>
                  <a:off x="3693" y="708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6" name="AutoShape 36"/>
                <p:cNvSpPr>
                  <a:spLocks noChangeArrowheads="1"/>
                </p:cNvSpPr>
                <p:nvPr/>
              </p:nvSpPr>
              <p:spPr bwMode="auto">
                <a:xfrm>
                  <a:off x="2873" y="730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7" name="AutoShape 37"/>
                <p:cNvSpPr>
                  <a:spLocks noChangeArrowheads="1"/>
                </p:cNvSpPr>
                <p:nvPr/>
              </p:nvSpPr>
              <p:spPr bwMode="auto">
                <a:xfrm>
                  <a:off x="2873" y="7767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8" name="AutoShape 38"/>
                <p:cNvSpPr>
                  <a:spLocks noChangeArrowheads="1"/>
                </p:cNvSpPr>
                <p:nvPr/>
              </p:nvSpPr>
              <p:spPr bwMode="auto">
                <a:xfrm>
                  <a:off x="2055" y="754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9" name="AutoShape 39"/>
                <p:cNvSpPr>
                  <a:spLocks noChangeArrowheads="1"/>
                </p:cNvSpPr>
                <p:nvPr/>
              </p:nvSpPr>
              <p:spPr bwMode="auto">
                <a:xfrm>
                  <a:off x="3693" y="754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0" name="AutoShape 40"/>
                <p:cNvSpPr>
                  <a:spLocks noChangeArrowheads="1"/>
                </p:cNvSpPr>
                <p:nvPr/>
              </p:nvSpPr>
              <p:spPr bwMode="auto">
                <a:xfrm>
                  <a:off x="3693" y="800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1" name="AutoShape 41"/>
                <p:cNvSpPr>
                  <a:spLocks noChangeArrowheads="1"/>
                </p:cNvSpPr>
                <p:nvPr/>
              </p:nvSpPr>
              <p:spPr bwMode="auto">
                <a:xfrm>
                  <a:off x="4515" y="776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2" name="AutoShape 42"/>
                <p:cNvSpPr>
                  <a:spLocks noChangeArrowheads="1"/>
                </p:cNvSpPr>
                <p:nvPr/>
              </p:nvSpPr>
              <p:spPr bwMode="auto">
                <a:xfrm>
                  <a:off x="4515" y="822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3" name="AutoShape 43"/>
                <p:cNvSpPr>
                  <a:spLocks noChangeArrowheads="1"/>
                </p:cNvSpPr>
                <p:nvPr/>
              </p:nvSpPr>
              <p:spPr bwMode="auto">
                <a:xfrm>
                  <a:off x="5336" y="754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4" name="AutoShape 44"/>
                <p:cNvSpPr>
                  <a:spLocks noChangeArrowheads="1"/>
                </p:cNvSpPr>
                <p:nvPr/>
              </p:nvSpPr>
              <p:spPr bwMode="auto">
                <a:xfrm>
                  <a:off x="5336" y="8003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5" name="AutoShape 45"/>
                <p:cNvSpPr>
                  <a:spLocks noChangeArrowheads="1"/>
                </p:cNvSpPr>
                <p:nvPr/>
              </p:nvSpPr>
              <p:spPr bwMode="auto">
                <a:xfrm>
                  <a:off x="6156" y="7765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6" name="AutoShape 46"/>
                <p:cNvSpPr>
                  <a:spLocks noChangeArrowheads="1"/>
                </p:cNvSpPr>
                <p:nvPr/>
              </p:nvSpPr>
              <p:spPr bwMode="auto">
                <a:xfrm>
                  <a:off x="6982" y="7536"/>
                  <a:ext cx="1094" cy="460"/>
                </a:xfrm>
                <a:prstGeom prst="hexagon">
                  <a:avLst>
                    <a:gd name="adj" fmla="val 59457"/>
                    <a:gd name="vf" fmla="val 115470"/>
                  </a:avLst>
                </a:prstGeom>
                <a:grpFill/>
                <a:ln w="38100">
                  <a:solidFill>
                    <a:schemeClr val="accent1">
                      <a:lumMod val="60000"/>
                      <a:lumOff val="40000"/>
                    </a:schemeClr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" name="Group 47"/>
              <p:cNvGrpSpPr>
                <a:grpSpLocks/>
              </p:cNvGrpSpPr>
              <p:nvPr/>
            </p:nvGrpSpPr>
            <p:grpSpPr bwMode="auto">
              <a:xfrm>
                <a:off x="2200844" y="4516075"/>
                <a:ext cx="1780505" cy="1116311"/>
                <a:chOff x="1966" y="4892"/>
                <a:chExt cx="6214" cy="3894"/>
              </a:xfrm>
            </p:grpSpPr>
            <p:grpSp>
              <p:nvGrpSpPr>
                <p:cNvPr id="7" name="Group 48"/>
                <p:cNvGrpSpPr>
                  <a:grpSpLocks/>
                </p:cNvGrpSpPr>
                <p:nvPr/>
              </p:nvGrpSpPr>
              <p:grpSpPr bwMode="auto">
                <a:xfrm>
                  <a:off x="2210" y="4892"/>
                  <a:ext cx="5702" cy="3894"/>
                  <a:chOff x="2210" y="4892"/>
                  <a:chExt cx="5702" cy="3894"/>
                </a:xfrm>
              </p:grpSpPr>
              <p:grpSp>
                <p:nvGrpSpPr>
                  <p:cNvPr id="8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2211" y="4892"/>
                    <a:ext cx="3236" cy="909"/>
                    <a:chOff x="2211" y="4892"/>
                    <a:chExt cx="3236" cy="909"/>
                  </a:xfrm>
                </p:grpSpPr>
                <p:sp>
                  <p:nvSpPr>
                    <p:cNvPr id="575" name="Oval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6" name="Oval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7" name="Oval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8" name="Oval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9" name="Oval 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80" name="Oval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81" name="Oval 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80" y="4892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82" name="Oval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3" y="4892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9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2210" y="5357"/>
                    <a:ext cx="3236" cy="909"/>
                    <a:chOff x="2211" y="4892"/>
                    <a:chExt cx="3236" cy="909"/>
                  </a:xfrm>
                </p:grpSpPr>
                <p:sp>
                  <p:nvSpPr>
                    <p:cNvPr id="567" name="Oval 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68" name="Oval 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69" name="Oval 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0" name="Oval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1" name="Oval 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2" name="Oval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3" name="Oval 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80" y="4892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74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33" y="4892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11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2210" y="5813"/>
                    <a:ext cx="3237" cy="1374"/>
                    <a:chOff x="2210" y="4892"/>
                    <a:chExt cx="3237" cy="1374"/>
                  </a:xfrm>
                </p:grpSpPr>
                <p:grpSp>
                  <p:nvGrpSpPr>
                    <p:cNvPr id="12" name="Group 6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11" y="4892"/>
                      <a:ext cx="3236" cy="909"/>
                      <a:chOff x="2211" y="4892"/>
                      <a:chExt cx="3236" cy="909"/>
                    </a:xfrm>
                  </p:grpSpPr>
                  <p:sp>
                    <p:nvSpPr>
                      <p:cNvPr id="559" name="Oval 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11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0" name="Oval 7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64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1" name="Oval 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2" name="Oval 7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3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3" name="Oval 7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51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4" name="Oval 7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4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5" name="Oval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680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66" name="Oval 7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233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13" name="Group 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10" y="5357"/>
                      <a:ext cx="3236" cy="909"/>
                      <a:chOff x="2211" y="4892"/>
                      <a:chExt cx="3236" cy="909"/>
                    </a:xfrm>
                  </p:grpSpPr>
                  <p:sp>
                    <p:nvSpPr>
                      <p:cNvPr id="551" name="Oval 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11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2" name="Oval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64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3" name="Oval 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4" name="Oval 8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3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5" name="Oval 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51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6" name="Oval 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4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7" name="Oval 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680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58" name="Oval 8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233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</p:grpSp>
              </p:grpSp>
              <p:grpSp>
                <p:nvGrpSpPr>
                  <p:cNvPr id="14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2210" y="6734"/>
                    <a:ext cx="3237" cy="1374"/>
                    <a:chOff x="2210" y="4892"/>
                    <a:chExt cx="3237" cy="1374"/>
                  </a:xfrm>
                </p:grpSpPr>
                <p:grpSp>
                  <p:nvGrpSpPr>
                    <p:cNvPr id="15" name="Group 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11" y="4892"/>
                      <a:ext cx="3236" cy="909"/>
                      <a:chOff x="2211" y="4892"/>
                      <a:chExt cx="3236" cy="909"/>
                    </a:xfrm>
                  </p:grpSpPr>
                  <p:sp>
                    <p:nvSpPr>
                      <p:cNvPr id="541" name="Oval 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11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2" name="Oval 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64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3" name="Oval 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4" name="Oval 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3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5" name="Oval 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51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6" name="Oval 9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4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7" name="Oval 9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680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8" name="Oval 9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233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</p:grpSp>
                <p:grpSp>
                  <p:nvGrpSpPr>
                    <p:cNvPr id="16" name="Group 5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10" y="5357"/>
                      <a:ext cx="3236" cy="909"/>
                      <a:chOff x="2211" y="4892"/>
                      <a:chExt cx="3236" cy="909"/>
                    </a:xfrm>
                  </p:grpSpPr>
                  <p:sp>
                    <p:nvSpPr>
                      <p:cNvPr id="533" name="Oval 9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211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4" name="Oval 9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764" y="5585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5" name="Oval 9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040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6" name="Oval 10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593" y="5351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7" name="Oval 10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51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8" name="Oval 10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404" y="5126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39" name="Oval 10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680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  <p:sp>
                    <p:nvSpPr>
                      <p:cNvPr id="540" name="Oval 10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233" y="4892"/>
                        <a:ext cx="214" cy="216"/>
                      </a:xfrm>
                      <a:prstGeom prst="ellipse">
                        <a:avLst/>
                      </a:prstGeom>
                      <a:gradFill rotWithShape="1">
                        <a:gsLst>
                          <a:gs pos="0">
                            <a:srgbClr val="FFFFFF"/>
                          </a:gs>
                          <a:gs pos="100000">
                            <a:srgbClr val="FFFFFF">
                              <a:gamma/>
                              <a:shade val="46275"/>
                              <a:invGamma/>
                            </a:srgbClr>
                          </a:gs>
                        </a:gsLst>
                        <a:path path="shape">
                          <a:fillToRect l="50000" t="50000" r="50000" b="50000"/>
                        </a:path>
                      </a:gra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</p:grpSp>
              </p:grpSp>
              <p:grpSp>
                <p:nvGrpSpPr>
                  <p:cNvPr id="17" name="Group 105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5132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525" name="Oval 10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6" name="Oval 10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7" name="Oval 10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8" name="Oval 10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9" name="Oval 11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30" name="Oval 1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18" name="Group 112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5594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519" name="Oval 1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0" name="Oval 11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1" name="Oval 11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2" name="Oval 11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3" name="Oval 1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24" name="Oval 1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19" name="Group 119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6053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513" name="Oval 1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4" name="Oval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5" name="Oval 1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6" name="Oval 1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7" name="Oval 1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8" name="Oval 1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0" name="Group 126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6515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507" name="Oval 1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8" name="Oval 12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9" name="Oval 1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0" name="Oval 1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1" name="Oval 13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12" name="Oval 1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1" name="Group 133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6983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501" name="Oval 1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2" name="Oval 1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3" name="Oval 1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4" name="Oval 1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5" name="Oval 1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6" name="Oval 1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2" name="Group 140"/>
                  <p:cNvGrpSpPr>
                    <a:grpSpLocks/>
                  </p:cNvGrpSpPr>
                  <p:nvPr/>
                </p:nvGrpSpPr>
                <p:grpSpPr bwMode="auto">
                  <a:xfrm flipH="1">
                    <a:off x="5505" y="7445"/>
                    <a:ext cx="2407" cy="675"/>
                    <a:chOff x="2211" y="5126"/>
                    <a:chExt cx="2407" cy="675"/>
                  </a:xfrm>
                </p:grpSpPr>
                <p:sp>
                  <p:nvSpPr>
                    <p:cNvPr id="495" name="Oval 14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211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6" name="Oval 1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764" y="558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7" name="Oval 14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40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8" name="Oval 14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93" y="535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9" name="Oval 1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1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500" name="Oval 14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04" y="512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3" name="Group 147"/>
                  <p:cNvGrpSpPr>
                    <a:grpSpLocks/>
                  </p:cNvGrpSpPr>
                  <p:nvPr/>
                </p:nvGrpSpPr>
                <p:grpSpPr bwMode="auto">
                  <a:xfrm>
                    <a:off x="3031" y="7661"/>
                    <a:ext cx="4052" cy="1125"/>
                    <a:chOff x="3031" y="7661"/>
                    <a:chExt cx="4052" cy="1125"/>
                  </a:xfrm>
                </p:grpSpPr>
                <p:sp>
                  <p:nvSpPr>
                    <p:cNvPr id="477" name="Oval 1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31" y="8120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78" name="Oval 1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584" y="8120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79" name="Oval 1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60" y="788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0" name="Oval 1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3" y="788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1" name="Oval 1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71" y="766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2" name="Oval 1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4" y="766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3" name="Oval 1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9" y="834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4" name="Oval 1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12" y="8345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5" name="Oval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88" y="811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6" name="Oval 1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41" y="811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7" name="Oval 15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99" y="788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8" name="Oval 15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52" y="788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89" name="Oval 16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76" y="8570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0" name="Oval 16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229" y="8570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1" name="Oval 1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505" y="833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2" name="Oval 16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58" y="8336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3" name="Oval 1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6" y="811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494" name="Oval 16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69" y="8111"/>
                      <a:ext cx="214" cy="21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46275"/>
                            <a:invGamma/>
                          </a:srgbClr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</p:grpSp>
            </p:grpSp>
            <p:grpSp>
              <p:nvGrpSpPr>
                <p:cNvPr id="25" name="Group 166"/>
                <p:cNvGrpSpPr>
                  <a:grpSpLocks/>
                </p:cNvGrpSpPr>
                <p:nvPr/>
              </p:nvGrpSpPr>
              <p:grpSpPr bwMode="auto">
                <a:xfrm>
                  <a:off x="1966" y="5823"/>
                  <a:ext cx="215" cy="2060"/>
                  <a:chOff x="1966" y="5820"/>
                  <a:chExt cx="215" cy="2060"/>
                </a:xfrm>
              </p:grpSpPr>
              <p:sp>
                <p:nvSpPr>
                  <p:cNvPr id="461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5820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62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6279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63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6737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64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7198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65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7664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" name="Group 172"/>
                <p:cNvGrpSpPr>
                  <a:grpSpLocks/>
                </p:cNvGrpSpPr>
                <p:nvPr/>
              </p:nvGrpSpPr>
              <p:grpSpPr bwMode="auto">
                <a:xfrm>
                  <a:off x="7965" y="5823"/>
                  <a:ext cx="215" cy="2060"/>
                  <a:chOff x="1966" y="5820"/>
                  <a:chExt cx="215" cy="2060"/>
                </a:xfrm>
              </p:grpSpPr>
              <p:sp>
                <p:nvSpPr>
                  <p:cNvPr id="456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5820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57" name="Oval 174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6279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58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6737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59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7198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460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1967" y="7664"/>
                    <a:ext cx="214" cy="21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  <p:cxnSp>
            <p:nvCxnSpPr>
              <p:cNvPr id="442" name="Straight Connector 441"/>
              <p:cNvCxnSpPr/>
              <p:nvPr/>
            </p:nvCxnSpPr>
            <p:spPr>
              <a:xfrm flipV="1">
                <a:off x="1258696" y="5107931"/>
                <a:ext cx="1037688" cy="390417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/>
              <p:cNvCxnSpPr/>
              <p:nvPr/>
            </p:nvCxnSpPr>
            <p:spPr>
              <a:xfrm>
                <a:off x="1258696" y="5488074"/>
                <a:ext cx="8560" cy="573640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/>
              <p:cNvCxnSpPr/>
              <p:nvPr/>
            </p:nvCxnSpPr>
            <p:spPr>
              <a:xfrm flipV="1">
                <a:off x="981293" y="5642187"/>
                <a:ext cx="534257" cy="174660"/>
              </a:xfrm>
              <a:prstGeom prst="line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/>
              <p:cNvCxnSpPr/>
              <p:nvPr/>
            </p:nvCxnSpPr>
            <p:spPr>
              <a:xfrm flipV="1">
                <a:off x="1113145" y="5775749"/>
                <a:ext cx="289389" cy="90755"/>
              </a:xfrm>
              <a:prstGeom prst="line">
                <a:avLst/>
              </a:prstGeom>
              <a:ln w="285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6" name="TextBox 445"/>
              <p:cNvSpPr txBox="1"/>
              <p:nvPr/>
            </p:nvSpPr>
            <p:spPr>
              <a:xfrm>
                <a:off x="549779" y="5703832"/>
                <a:ext cx="6295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i="1" dirty="0" smtClean="0">
                    <a:latin typeface="+mj-lt"/>
                  </a:rPr>
                  <a:t>V</a:t>
                </a:r>
                <a:r>
                  <a:rPr lang="en-US" sz="1400" i="1" baseline="-25000" dirty="0" smtClean="0">
                    <a:latin typeface="+mj-lt"/>
                  </a:rPr>
                  <a:t>G</a:t>
                </a:r>
                <a:endParaRPr lang="en-US" sz="1400" i="1" baseline="-25000" dirty="0">
                  <a:latin typeface="+mj-lt"/>
                </a:endParaRPr>
              </a:p>
            </p:txBody>
          </p:sp>
          <p:sp>
            <p:nvSpPr>
              <p:cNvPr id="450" name="TextBox 449"/>
              <p:cNvSpPr txBox="1"/>
              <p:nvPr/>
            </p:nvSpPr>
            <p:spPr>
              <a:xfrm>
                <a:off x="3171146" y="6104670"/>
                <a:ext cx="8931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+mj-lt"/>
                  </a:rPr>
                  <a:t>Substrate</a:t>
                </a:r>
                <a:endParaRPr lang="en-US" dirty="0">
                  <a:latin typeface="+mj-lt"/>
                </a:endParaRPr>
              </a:p>
            </p:txBody>
          </p:sp>
          <p:sp>
            <p:nvSpPr>
              <p:cNvPr id="451" name="TextBox 450"/>
              <p:cNvSpPr txBox="1"/>
              <p:nvPr/>
            </p:nvSpPr>
            <p:spPr>
              <a:xfrm>
                <a:off x="4189733" y="3828398"/>
                <a:ext cx="1115326" cy="4689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latin typeface="+mj-lt"/>
                  </a:rPr>
                  <a:t>Graphene </a:t>
                </a:r>
              </a:p>
              <a:p>
                <a:pPr algn="ctr"/>
                <a:r>
                  <a:rPr lang="en-US" dirty="0" err="1" smtClean="0">
                    <a:latin typeface="+mj-lt"/>
                  </a:rPr>
                  <a:t>Nanodisk</a:t>
                </a:r>
                <a:endParaRPr lang="en-US" dirty="0" smtClean="0">
                  <a:latin typeface="+mj-lt"/>
                </a:endParaRPr>
              </a:p>
            </p:txBody>
          </p:sp>
          <p:cxnSp>
            <p:nvCxnSpPr>
              <p:cNvPr id="452" name="Straight Arrow Connector 451"/>
              <p:cNvCxnSpPr/>
              <p:nvPr/>
            </p:nvCxnSpPr>
            <p:spPr>
              <a:xfrm flipH="1">
                <a:off x="3797790" y="4114800"/>
                <a:ext cx="545610" cy="7069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27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5447037"/>
                </p:ext>
              </p:extLst>
            </p:nvPr>
          </p:nvGraphicFramePr>
          <p:xfrm>
            <a:off x="2575356" y="3794136"/>
            <a:ext cx="356459" cy="427732"/>
          </p:xfrm>
          <a:graphic>
            <a:graphicData uri="http://schemas.openxmlformats.org/presentationml/2006/ole">
              <p:oleObj spid="_x0000_s566276" name="Equation" r:id="rId6" imgW="190440" imgH="228600" progId="Equation.3">
                <p:embed/>
              </p:oleObj>
            </a:graphicData>
          </a:graphic>
        </p:graphicFrame>
        <p:cxnSp>
          <p:nvCxnSpPr>
            <p:cNvPr id="26" name="Straight Arrow Connector 25"/>
            <p:cNvCxnSpPr/>
            <p:nvPr/>
          </p:nvCxnSpPr>
          <p:spPr bwMode="auto">
            <a:xfrm flipV="1">
              <a:off x="2987600" y="3571701"/>
              <a:ext cx="61186" cy="3946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7001759"/>
                </p:ext>
              </p:extLst>
            </p:nvPr>
          </p:nvGraphicFramePr>
          <p:xfrm>
            <a:off x="1880169" y="3040559"/>
            <a:ext cx="301352" cy="498205"/>
          </p:xfrm>
          <a:graphic>
            <a:graphicData uri="http://schemas.openxmlformats.org/presentationml/2006/ole">
              <p:oleObj spid="_x0000_s566277" name="Equation" r:id="rId7" imgW="203040" imgH="228600" progId="Equation.3">
                <p:embed/>
              </p:oleObj>
            </a:graphicData>
          </a:graphic>
        </p:graphicFrame>
      </p:grpSp>
      <p:sp>
        <p:nvSpPr>
          <p:cNvPr id="29" name="TextBox 28"/>
          <p:cNvSpPr txBox="1"/>
          <p:nvPr/>
        </p:nvSpPr>
        <p:spPr>
          <a:xfrm>
            <a:off x="195400" y="1800528"/>
            <a:ext cx="37725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Intensity of light emitted by SPPs</a:t>
            </a:r>
            <a:endParaRPr lang="en-CA" sz="1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444"/>
          <p:cNvSpPr/>
          <p:nvPr/>
        </p:nvSpPr>
        <p:spPr bwMode="auto">
          <a:xfrm>
            <a:off x="111967" y="3526970"/>
            <a:ext cx="4534678" cy="31257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09996" y="1230257"/>
            <a:ext cx="8622093" cy="13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In QD-MNP hybrids, excitons in the QD and localized surface plasmons in the metamaterials interact via the excitons-SPPs (dipole-dipole interaction (DDI)).</a:t>
            </a:r>
          </a:p>
          <a:p>
            <a:pPr algn="just"/>
            <a:endParaRPr lang="en-CA" sz="1700" b="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This interaction is strong when the QD and metamaterial are in close proximity and their optical excitation frequencies are resonant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1302773" y="296247"/>
            <a:ext cx="6897757" cy="91495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QD-m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tamaterial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h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ybrid</a:t>
            </a:r>
          </a:p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Excitons-SPPs Interaction</a:t>
            </a:r>
          </a:p>
          <a:p>
            <a:pPr algn="ctr">
              <a:defRPr/>
            </a:pP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33" name="Text Box 826"/>
          <p:cNvSpPr txBox="1">
            <a:spLocks noChangeArrowheads="1"/>
          </p:cNvSpPr>
          <p:nvPr/>
        </p:nvSpPr>
        <p:spPr bwMode="auto">
          <a:xfrm>
            <a:off x="5211882" y="6008703"/>
            <a:ext cx="2098900" cy="83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QD-metamaterial</a:t>
            </a:r>
            <a:r>
              <a:rPr kumimoji="0" lang="en-CA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nanocomposites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1430618" y="2708326"/>
            <a:ext cx="4016937" cy="3978763"/>
            <a:chOff x="5127063" y="2879237"/>
            <a:chExt cx="4016937" cy="3978763"/>
          </a:xfrm>
        </p:grpSpPr>
        <p:grpSp>
          <p:nvGrpSpPr>
            <p:cNvPr id="449" name="Group 76"/>
            <p:cNvGrpSpPr/>
            <p:nvPr/>
          </p:nvGrpSpPr>
          <p:grpSpPr>
            <a:xfrm>
              <a:off x="6466228" y="4916851"/>
              <a:ext cx="2116307" cy="1834775"/>
              <a:chOff x="1867886" y="1988396"/>
              <a:chExt cx="4461368" cy="3867874"/>
            </a:xfrm>
          </p:grpSpPr>
          <p:sp>
            <p:nvSpPr>
              <p:cNvPr id="450" name="Rectangle 449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1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06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20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1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2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7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7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8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8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09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14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5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6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10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11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2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3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2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89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03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4" name="L-Shape 50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5" name="Rectangle 50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90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00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1" name="L-Shape 500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2" name="Rectangle 50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91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92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97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8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9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93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94" name="L-Shape 49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5" name="L-Shape 49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6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3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72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6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7" name="L-Shape 48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8" name="Rectangle 48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3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3" name="L-Shape 482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4" name="L-Shape 48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5" name="Rectangle 48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4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75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80" name="L-Shape 47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1" name="L-Shape 48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2" name="Rectangle 48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76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77" name="L-Shape 476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8" name="L-Shape 477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9" name="Rectangle 478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4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55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69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0" name="L-Shape 46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1" name="Rectangle 47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6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66" name="L-Shape 46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7" name="L-Shape 46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8" name="Rectangle 46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7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58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63" name="L-Shape 462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4" name="L-Shape 463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5" name="Rectangle 464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59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60" name="L-Shape 45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1" name="L-Shape 46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2" name="Rectangle 46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434" name="Oval 827"/>
            <p:cNvSpPr>
              <a:spLocks noChangeArrowheads="1"/>
            </p:cNvSpPr>
            <p:nvPr/>
          </p:nvSpPr>
          <p:spPr bwMode="auto">
            <a:xfrm>
              <a:off x="6802616" y="3287224"/>
              <a:ext cx="1058862" cy="1058863"/>
            </a:xfrm>
            <a:prstGeom prst="ellipse">
              <a:avLst/>
            </a:prstGeom>
            <a:gradFill rotWithShape="0">
              <a:gsLst>
                <a:gs pos="0">
                  <a:srgbClr val="DBE5F1">
                    <a:alpha val="80000"/>
                  </a:srgbClr>
                </a:gs>
                <a:gs pos="100000">
                  <a:srgbClr val="365F91">
                    <a:alpha val="60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5" name="Text Box 828"/>
            <p:cNvSpPr txBox="1">
              <a:spLocks noChangeArrowheads="1"/>
            </p:cNvSpPr>
            <p:nvPr/>
          </p:nvSpPr>
          <p:spPr bwMode="auto">
            <a:xfrm>
              <a:off x="5834241" y="2879237"/>
              <a:ext cx="1487487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Quantum Dot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6" name="AutoShape 829"/>
            <p:cNvCxnSpPr>
              <a:cxnSpLocks noChangeShapeType="1"/>
            </p:cNvCxnSpPr>
            <p:nvPr/>
          </p:nvCxnSpPr>
          <p:spPr bwMode="auto">
            <a:xfrm>
              <a:off x="7321728" y="3806337"/>
              <a:ext cx="0" cy="17303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437" name="Text Box 830"/>
            <p:cNvSpPr txBox="1">
              <a:spLocks noChangeArrowheads="1"/>
            </p:cNvSpPr>
            <p:nvPr/>
          </p:nvSpPr>
          <p:spPr bwMode="auto">
            <a:xfrm>
              <a:off x="7299503" y="4365137"/>
              <a:ext cx="477838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8" name="Oval 831"/>
            <p:cNvSpPr>
              <a:spLocks noChangeArrowheads="1"/>
            </p:cNvSpPr>
            <p:nvPr/>
          </p:nvSpPr>
          <p:spPr bwMode="auto">
            <a:xfrm>
              <a:off x="5426898" y="4076157"/>
              <a:ext cx="1695450" cy="1062037"/>
            </a:xfrm>
            <a:prstGeom prst="ellipse">
              <a:avLst/>
            </a:prstGeom>
            <a:gradFill rotWithShape="0">
              <a:gsLst>
                <a:gs pos="0">
                  <a:srgbClr val="FF0000">
                    <a:alpha val="80000"/>
                  </a:srgbClr>
                </a:gs>
                <a:gs pos="100000">
                  <a:srgbClr val="FF0000">
                    <a:gamma/>
                    <a:tint val="20000"/>
                    <a:invGamma/>
                    <a:alpha val="39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9" name="Freeform 832"/>
            <p:cNvSpPr>
              <a:spLocks/>
            </p:cNvSpPr>
            <p:nvPr/>
          </p:nvSpPr>
          <p:spPr bwMode="auto">
            <a:xfrm rot="21578255">
              <a:off x="5722933" y="4179344"/>
              <a:ext cx="1063625" cy="85566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0" name="Text Box 833"/>
            <p:cNvSpPr txBox="1">
              <a:spLocks noChangeArrowheads="1"/>
            </p:cNvSpPr>
            <p:nvPr/>
          </p:nvSpPr>
          <p:spPr bwMode="auto">
            <a:xfrm>
              <a:off x="5127063" y="3515985"/>
              <a:ext cx="1582737" cy="814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External Field   </a:t>
              </a:r>
              <a:r>
                <a:rPr kumimoji="0" lang="en-CA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r>
                <a:rPr kumimoji="0" lang="en-CA" sz="1600" b="0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 </a:t>
              </a:r>
              <a:r>
                <a:rPr kumimoji="0" lang="en-CA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cos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(</a:t>
              </a:r>
              <a:r>
                <a:rPr kumimoji="0" lang="en-CA" sz="16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ωt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)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" name="Text Box 834"/>
            <p:cNvSpPr txBox="1">
              <a:spLocks noChangeArrowheads="1"/>
            </p:cNvSpPr>
            <p:nvPr/>
          </p:nvSpPr>
          <p:spPr bwMode="auto">
            <a:xfrm>
              <a:off x="7507412" y="2885918"/>
              <a:ext cx="1636588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Dipole-Dipole</a:t>
              </a:r>
              <a:r>
                <a:rPr kumimoji="0" lang="en-CA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Interaction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2" name="AutoShape 835"/>
            <p:cNvSpPr>
              <a:spLocks noChangeArrowheads="1"/>
            </p:cNvSpPr>
            <p:nvPr/>
          </p:nvSpPr>
          <p:spPr bwMode="auto">
            <a:xfrm rot="10800000">
              <a:off x="7774631" y="3548993"/>
              <a:ext cx="500063" cy="2087562"/>
            </a:xfrm>
            <a:prstGeom prst="curvedRightArrow">
              <a:avLst>
                <a:gd name="adj1" fmla="val 41340"/>
                <a:gd name="adj2" fmla="val 124832"/>
                <a:gd name="adj3" fmla="val 5247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cxnSp>
          <p:nvCxnSpPr>
            <p:cNvPr id="443" name="Straight Connector 442"/>
            <p:cNvCxnSpPr/>
            <p:nvPr/>
          </p:nvCxnSpPr>
          <p:spPr>
            <a:xfrm flipH="1">
              <a:off x="8242125" y="3431122"/>
              <a:ext cx="182684" cy="608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AutoShape 835"/>
            <p:cNvSpPr>
              <a:spLocks noChangeArrowheads="1"/>
            </p:cNvSpPr>
            <p:nvPr/>
          </p:nvSpPr>
          <p:spPr bwMode="auto">
            <a:xfrm>
              <a:off x="6426222" y="3751088"/>
              <a:ext cx="500063" cy="2087562"/>
            </a:xfrm>
            <a:prstGeom prst="curvedRightArrow">
              <a:avLst>
                <a:gd name="adj1" fmla="val 41340"/>
                <a:gd name="adj2" fmla="val 124832"/>
                <a:gd name="adj3" fmla="val 5247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6" name="Rectangle 445"/>
            <p:cNvSpPr/>
            <p:nvPr/>
          </p:nvSpPr>
          <p:spPr bwMode="auto">
            <a:xfrm>
              <a:off x="5187820" y="2957804"/>
              <a:ext cx="3956180" cy="39001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</p:grpSp>
      <p:sp>
        <p:nvSpPr>
          <p:cNvPr id="448" name="Text Box 6"/>
          <p:cNvSpPr txBox="1">
            <a:spLocks noChangeArrowheads="1"/>
          </p:cNvSpPr>
          <p:nvPr/>
        </p:nvSpPr>
        <p:spPr bwMode="auto">
          <a:xfrm>
            <a:off x="5477564" y="2500472"/>
            <a:ext cx="3666436" cy="39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6405538"/>
              </p:ext>
            </p:extLst>
          </p:nvPr>
        </p:nvGraphicFramePr>
        <p:xfrm>
          <a:off x="5356225" y="3986213"/>
          <a:ext cx="2665413" cy="822325"/>
        </p:xfrm>
        <a:graphic>
          <a:graphicData uri="http://schemas.openxmlformats.org/presentationml/2006/ole">
            <p:oleObj spid="_x0000_s519199" name="Equation" r:id="rId3" imgW="1562040" imgH="48240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292178" y="6347465"/>
            <a:ext cx="38809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Singh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. </a:t>
            </a:r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Et sl. 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: 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</p:txBody>
      </p:sp>
    </p:spTree>
    <p:extLst>
      <p:ext uri="{BB962C8B-B14F-4D97-AF65-F5344CB8AC3E}">
        <p14:creationId xmlns="" xmlns:p14="http://schemas.microsoft.com/office/powerpoint/2010/main" val="1678639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6195" y="3847635"/>
            <a:ext cx="3298377" cy="164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6486221" y="2206447"/>
            <a:ext cx="2658795" cy="1275370"/>
            <a:chOff x="1551309" y="3474353"/>
            <a:chExt cx="3776472" cy="2381916"/>
          </a:xfrm>
        </p:grpSpPr>
        <p:grpSp>
          <p:nvGrpSpPr>
            <p:cNvPr id="9" name="Group 76"/>
            <p:cNvGrpSpPr/>
            <p:nvPr/>
          </p:nvGrpSpPr>
          <p:grpSpPr>
            <a:xfrm>
              <a:off x="1867886" y="3605718"/>
              <a:ext cx="2853202" cy="2250551"/>
              <a:chOff x="1867886" y="2337228"/>
              <a:chExt cx="4461368" cy="351904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448716" y="2337228"/>
                <a:ext cx="3869892" cy="351904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71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85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82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3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74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79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1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5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76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7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4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8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-Shape 6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5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L-Shape 6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Rectangle 6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7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2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4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8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9" name="L-Shape 5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" name="L-Shape 5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8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37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L-Shape 5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" name="L-Shape 47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L-Shape 4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0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5" name="L-Shape 4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" name="L-Shape 4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" name="Rectangle 4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1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2" name="L-Shape 4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3" name="L-Shape 4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4" name="Rectangle 4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9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20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34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" name="L-Shape 34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31" name="L-Shape 30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L-Shape 3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23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28" name="L-Shape 27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" name="L-Shape 28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25" name="L-Shape 2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" name="L-Shape 2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" name="Rectangle 2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3101618" y="4324739"/>
              <a:ext cx="394344" cy="394662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629369" y="3474353"/>
              <a:ext cx="1698412" cy="1156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0" dirty="0" smtClean="0">
                  <a:latin typeface="Calibri" pitchFamily="34" charset="0"/>
                  <a:cs typeface="Times New Roman" pitchFamily="18" charset="0"/>
                </a:rPr>
                <a:t>(</a:t>
              </a:r>
              <a:r>
                <a:rPr lang="en-US" sz="1400" b="0" dirty="0" err="1" smtClean="0">
                  <a:latin typeface="Calibri" pitchFamily="34" charset="0"/>
                  <a:cs typeface="Times New Roman" pitchFamily="18" charset="0"/>
                </a:rPr>
                <a:t>PbSe</a:t>
              </a:r>
              <a:r>
                <a:rPr lang="en-US" sz="1400" b="0" dirty="0" smtClean="0">
                  <a:latin typeface="Calibri" pitchFamily="34" charset="0"/>
                  <a:cs typeface="Times New Roman" pitchFamily="18" charset="0"/>
                </a:rPr>
                <a:t>)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4"/>
            <p:cNvSpPr>
              <a:spLocks noChangeShapeType="1"/>
            </p:cNvSpPr>
            <p:nvPr/>
          </p:nvSpPr>
          <p:spPr bwMode="auto">
            <a:xfrm flipH="1">
              <a:off x="3369363" y="4058816"/>
              <a:ext cx="876065" cy="28458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551309" y="3658264"/>
              <a:ext cx="1878245" cy="917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Metamaterial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4"/>
            <p:cNvSpPr>
              <a:spLocks noChangeShapeType="1"/>
            </p:cNvSpPr>
            <p:nvPr/>
          </p:nvSpPr>
          <p:spPr bwMode="auto">
            <a:xfrm>
              <a:off x="2341984" y="4105468"/>
              <a:ext cx="242190" cy="39695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382" y="2707239"/>
            <a:ext cx="2770841" cy="392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TextBox 89"/>
          <p:cNvSpPr txBox="1"/>
          <p:nvPr/>
        </p:nvSpPr>
        <p:spPr>
          <a:xfrm>
            <a:off x="786216" y="2461018"/>
            <a:ext cx="2469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latin typeface="+mj-lt"/>
                <a:cs typeface="Aharoni" pitchFamily="2" charset="-79"/>
              </a:rPr>
              <a:t>Tanaka et al. , PRL  105, 227403 (2010)</a:t>
            </a:r>
            <a:endParaRPr lang="en-US" sz="1000" b="0" dirty="0">
              <a:latin typeface="+mj-lt"/>
              <a:cs typeface="Aharoni" pitchFamily="2" charset="-79"/>
            </a:endParaRPr>
          </a:p>
        </p:txBody>
      </p:sp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3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322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77910614"/>
              </p:ext>
            </p:extLst>
          </p:nvPr>
        </p:nvGraphicFramePr>
        <p:xfrm>
          <a:off x="3932238" y="2768600"/>
          <a:ext cx="2116137" cy="430213"/>
        </p:xfrm>
        <a:graphic>
          <a:graphicData uri="http://schemas.openxmlformats.org/presentationml/2006/ole">
            <p:oleObj spid="_x0000_s393886" name="Equation" r:id="rId5" imgW="1104840" imgH="304560" progId="Equation.3">
              <p:embed/>
            </p:oleObj>
          </a:graphicData>
        </a:graphic>
      </p:graphicFrame>
      <p:sp>
        <p:nvSpPr>
          <p:cNvPr id="119" name="AutoShape 6"/>
          <p:cNvSpPr>
            <a:spLocks noChangeArrowheads="1"/>
          </p:cNvSpPr>
          <p:nvPr/>
        </p:nvSpPr>
        <p:spPr bwMode="auto">
          <a:xfrm>
            <a:off x="625606" y="225665"/>
            <a:ext cx="7777998" cy="101287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Enhancement of photoluminescence</a:t>
            </a: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in metamaterials hybrid</a:t>
            </a: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67285" y="1744396"/>
            <a:ext cx="6428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1400" dirty="0" smtClean="0">
                <a:latin typeface="Aharoni" pitchFamily="2" charset="-79"/>
                <a:cs typeface="Aharoni" pitchFamily="2" charset="-79"/>
              </a:rPr>
              <a:t>Peak height  is enhanced  in the presence of  the metamaterial (DDI)</a:t>
            </a:r>
          </a:p>
          <a:p>
            <a:pPr>
              <a:buFont typeface="Arial" pitchFamily="34" charset="0"/>
              <a:buChar char="•"/>
            </a:pPr>
            <a:r>
              <a:rPr lang="en-CA" sz="1400" dirty="0" smtClean="0">
                <a:latin typeface="Aharoni" pitchFamily="2" charset="-79"/>
                <a:cs typeface="Aharoni" pitchFamily="2" charset="-79"/>
              </a:rPr>
              <a:t>Peak position changes with  the unit cell size (shift  in the SPP energy)</a:t>
            </a:r>
            <a:endParaRPr lang="en-CA" sz="1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93232" y="1224504"/>
            <a:ext cx="6506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Singh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Cox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Brzozowski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J. Phys. D:  Appl. Phys.   47, 085101 (2014)</a:t>
            </a:r>
            <a:r>
              <a:rPr lang="en-CA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CA" dirty="0">
              <a:latin typeface="Cooper Black" panose="0208090404030B020404" pitchFamily="18" charset="0"/>
              <a:cs typeface="Times New Roman" panose="02020603050405020304" pitchFamily="18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3158915" y="3562608"/>
            <a:ext cx="28261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Q= quantum yield</a:t>
            </a:r>
          </a:p>
          <a:p>
            <a:r>
              <a:rPr lang="en-US" sz="1400" b="0" dirty="0" err="1" smtClean="0">
                <a:latin typeface="Times New Roman" pitchFamily="18" charset="0"/>
                <a:cs typeface="Times New Roman" pitchFamily="18" charset="0"/>
              </a:rPr>
              <a:t>W_abs</a:t>
            </a: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  = energy absorption rate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426443" y="4367279"/>
            <a:ext cx="2281750" cy="894460"/>
            <a:chOff x="3426443" y="4367279"/>
            <a:chExt cx="2281750" cy="894460"/>
          </a:xfrm>
        </p:grpSpPr>
        <p:sp>
          <p:nvSpPr>
            <p:cNvPr id="91" name="Rectangle 90"/>
            <p:cNvSpPr/>
            <p:nvPr/>
          </p:nvSpPr>
          <p:spPr>
            <a:xfrm>
              <a:off x="3870052" y="4383361"/>
              <a:ext cx="183814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Probe field</a:t>
              </a:r>
            </a:p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SPP field</a:t>
              </a:r>
            </a:p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QD induced SPP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136654133"/>
                </p:ext>
              </p:extLst>
            </p:nvPr>
          </p:nvGraphicFramePr>
          <p:xfrm>
            <a:off x="3426443" y="4367279"/>
            <a:ext cx="404224" cy="426681"/>
          </p:xfrm>
          <a:graphic>
            <a:graphicData uri="http://schemas.openxmlformats.org/presentationml/2006/ole">
              <p:oleObj spid="_x0000_s393887" name="Equation" r:id="rId6" imgW="228600" imgH="241200" progId="Equation.3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632495984"/>
                </p:ext>
              </p:extLst>
            </p:nvPr>
          </p:nvGraphicFramePr>
          <p:xfrm>
            <a:off x="3449320" y="4664785"/>
            <a:ext cx="381347" cy="362280"/>
          </p:xfrm>
          <a:graphic>
            <a:graphicData uri="http://schemas.openxmlformats.org/presentationml/2006/ole">
              <p:oleObj spid="_x0000_s393888" name="Equation" r:id="rId7" imgW="253800" imgH="241200" progId="Equation.3">
                <p:embed/>
              </p:oleObj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863976823"/>
                </p:ext>
              </p:extLst>
            </p:nvPr>
          </p:nvGraphicFramePr>
          <p:xfrm>
            <a:off x="3473966" y="4921193"/>
            <a:ext cx="376393" cy="340546"/>
          </p:xfrm>
          <a:graphic>
            <a:graphicData uri="http://schemas.openxmlformats.org/presentationml/2006/ole">
              <p:oleObj spid="_x0000_s393889" name="Equation" r:id="rId8" imgW="266400" imgH="241200" progId="Equation.3">
                <p:embed/>
              </p:oleObj>
            </a:graphicData>
          </a:graphic>
        </p:graphicFrame>
      </p:grpSp>
      <p:grpSp>
        <p:nvGrpSpPr>
          <p:cNvPr id="88" name="Group 87"/>
          <p:cNvGrpSpPr/>
          <p:nvPr/>
        </p:nvGrpSpPr>
        <p:grpSpPr>
          <a:xfrm>
            <a:off x="3113287" y="5481203"/>
            <a:ext cx="2967393" cy="1137039"/>
            <a:chOff x="3369013" y="5496825"/>
            <a:chExt cx="2967393" cy="1137039"/>
          </a:xfrm>
        </p:grpSpPr>
        <p:grpSp>
          <p:nvGrpSpPr>
            <p:cNvPr id="121" name="Group 410"/>
            <p:cNvGrpSpPr/>
            <p:nvPr/>
          </p:nvGrpSpPr>
          <p:grpSpPr>
            <a:xfrm>
              <a:off x="3369013" y="5496825"/>
              <a:ext cx="2840218" cy="748103"/>
              <a:chOff x="5601127" y="3587766"/>
              <a:chExt cx="2936382" cy="916515"/>
            </a:xfrm>
          </p:grpSpPr>
          <p:sp>
            <p:nvSpPr>
              <p:cNvPr id="122" name="Oval 30"/>
              <p:cNvSpPr>
                <a:spLocks noChangeArrowheads="1"/>
              </p:cNvSpPr>
              <p:nvPr/>
            </p:nvSpPr>
            <p:spPr bwMode="auto">
              <a:xfrm>
                <a:off x="6616506" y="3920518"/>
                <a:ext cx="517518" cy="517409"/>
              </a:xfrm>
              <a:prstGeom prst="ellipse">
                <a:avLst/>
              </a:prstGeom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Text Box 34"/>
              <p:cNvSpPr txBox="1">
                <a:spLocks noChangeArrowheads="1"/>
              </p:cNvSpPr>
              <p:nvPr/>
            </p:nvSpPr>
            <p:spPr bwMode="auto">
              <a:xfrm>
                <a:off x="6473472" y="3587766"/>
                <a:ext cx="893662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QD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124" name="Group 300"/>
              <p:cNvGrpSpPr>
                <a:grpSpLocks/>
              </p:cNvGrpSpPr>
              <p:nvPr/>
            </p:nvGrpSpPr>
            <p:grpSpPr bwMode="auto">
              <a:xfrm rot="1020465">
                <a:off x="5784054" y="3867364"/>
                <a:ext cx="778476" cy="296333"/>
                <a:chOff x="2616" y="3640"/>
                <a:chExt cx="1272" cy="416"/>
              </a:xfrm>
            </p:grpSpPr>
            <p:sp>
              <p:nvSpPr>
                <p:cNvPr id="130" name="Freeform 301"/>
                <p:cNvSpPr>
                  <a:spLocks/>
                </p:cNvSpPr>
                <p:nvPr/>
              </p:nvSpPr>
              <p:spPr bwMode="auto">
                <a:xfrm>
                  <a:off x="2616" y="3640"/>
                  <a:ext cx="1032" cy="416"/>
                </a:xfrm>
                <a:custGeom>
                  <a:avLst/>
                  <a:gdLst>
                    <a:gd name="T0" fmla="*/ 24 w 1032"/>
                    <a:gd name="T1" fmla="*/ 392 h 416"/>
                    <a:gd name="T2" fmla="*/ 24 w 1032"/>
                    <a:gd name="T3" fmla="*/ 344 h 416"/>
                    <a:gd name="T4" fmla="*/ 168 w 1032"/>
                    <a:gd name="T5" fmla="*/ 8 h 416"/>
                    <a:gd name="T6" fmla="*/ 264 w 1032"/>
                    <a:gd name="T7" fmla="*/ 392 h 416"/>
                    <a:gd name="T8" fmla="*/ 456 w 1032"/>
                    <a:gd name="T9" fmla="*/ 8 h 416"/>
                    <a:gd name="T10" fmla="*/ 600 w 1032"/>
                    <a:gd name="T11" fmla="*/ 392 h 416"/>
                    <a:gd name="T12" fmla="*/ 744 w 1032"/>
                    <a:gd name="T13" fmla="*/ 8 h 416"/>
                    <a:gd name="T14" fmla="*/ 888 w 1032"/>
                    <a:gd name="T15" fmla="*/ 392 h 416"/>
                    <a:gd name="T16" fmla="*/ 1032 w 1032"/>
                    <a:gd name="T17" fmla="*/ 152 h 4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32"/>
                    <a:gd name="T28" fmla="*/ 0 h 416"/>
                    <a:gd name="T29" fmla="*/ 1032 w 1032"/>
                    <a:gd name="T30" fmla="*/ 416 h 41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32" h="416">
                      <a:moveTo>
                        <a:pt x="24" y="392"/>
                      </a:moveTo>
                      <a:cubicBezTo>
                        <a:pt x="12" y="400"/>
                        <a:pt x="0" y="408"/>
                        <a:pt x="24" y="344"/>
                      </a:cubicBezTo>
                      <a:cubicBezTo>
                        <a:pt x="48" y="280"/>
                        <a:pt x="128" y="0"/>
                        <a:pt x="168" y="8"/>
                      </a:cubicBezTo>
                      <a:cubicBezTo>
                        <a:pt x="208" y="16"/>
                        <a:pt x="216" y="392"/>
                        <a:pt x="264" y="392"/>
                      </a:cubicBezTo>
                      <a:cubicBezTo>
                        <a:pt x="312" y="392"/>
                        <a:pt x="400" y="8"/>
                        <a:pt x="456" y="8"/>
                      </a:cubicBezTo>
                      <a:cubicBezTo>
                        <a:pt x="512" y="8"/>
                        <a:pt x="552" y="392"/>
                        <a:pt x="600" y="392"/>
                      </a:cubicBezTo>
                      <a:cubicBezTo>
                        <a:pt x="648" y="392"/>
                        <a:pt x="696" y="8"/>
                        <a:pt x="744" y="8"/>
                      </a:cubicBezTo>
                      <a:cubicBezTo>
                        <a:pt x="792" y="8"/>
                        <a:pt x="840" y="368"/>
                        <a:pt x="888" y="392"/>
                      </a:cubicBezTo>
                      <a:cubicBezTo>
                        <a:pt x="936" y="416"/>
                        <a:pt x="984" y="284"/>
                        <a:pt x="1032" y="152"/>
                      </a:cubicBezTo>
                    </a:path>
                  </a:pathLst>
                </a:cu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  <p:sp>
              <p:nvSpPr>
                <p:cNvPr id="131" name="Line 302"/>
                <p:cNvSpPr>
                  <a:spLocks noChangeShapeType="1"/>
                </p:cNvSpPr>
                <p:nvPr/>
              </p:nvSpPr>
              <p:spPr bwMode="auto">
                <a:xfrm>
                  <a:off x="3648" y="3792"/>
                  <a:ext cx="24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25" name="Text Box 34"/>
              <p:cNvSpPr txBox="1">
                <a:spLocks noChangeArrowheads="1"/>
              </p:cNvSpPr>
              <p:nvPr/>
            </p:nvSpPr>
            <p:spPr bwMode="auto">
              <a:xfrm rot="173133">
                <a:off x="5601127" y="4206426"/>
                <a:ext cx="893662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SPP Field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sp>
            <p:nvSpPr>
              <p:cNvPr id="126" name="Text Box 34"/>
              <p:cNvSpPr txBox="1">
                <a:spLocks noChangeArrowheads="1"/>
              </p:cNvSpPr>
              <p:nvPr/>
            </p:nvSpPr>
            <p:spPr bwMode="auto">
              <a:xfrm>
                <a:off x="7159340" y="4103790"/>
                <a:ext cx="1378169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Probe field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127" name="Group 300"/>
              <p:cNvGrpSpPr>
                <a:grpSpLocks/>
              </p:cNvGrpSpPr>
              <p:nvPr/>
            </p:nvGrpSpPr>
            <p:grpSpPr bwMode="auto">
              <a:xfrm rot="9607590">
                <a:off x="7252071" y="3795827"/>
                <a:ext cx="778476" cy="296333"/>
                <a:chOff x="2616" y="3640"/>
                <a:chExt cx="1272" cy="416"/>
              </a:xfrm>
            </p:grpSpPr>
            <p:sp>
              <p:nvSpPr>
                <p:cNvPr id="128" name="Freeform 301"/>
                <p:cNvSpPr>
                  <a:spLocks/>
                </p:cNvSpPr>
                <p:nvPr/>
              </p:nvSpPr>
              <p:spPr bwMode="auto">
                <a:xfrm>
                  <a:off x="2616" y="3640"/>
                  <a:ext cx="1032" cy="416"/>
                </a:xfrm>
                <a:custGeom>
                  <a:avLst/>
                  <a:gdLst>
                    <a:gd name="T0" fmla="*/ 24 w 1032"/>
                    <a:gd name="T1" fmla="*/ 392 h 416"/>
                    <a:gd name="T2" fmla="*/ 24 w 1032"/>
                    <a:gd name="T3" fmla="*/ 344 h 416"/>
                    <a:gd name="T4" fmla="*/ 168 w 1032"/>
                    <a:gd name="T5" fmla="*/ 8 h 416"/>
                    <a:gd name="T6" fmla="*/ 264 w 1032"/>
                    <a:gd name="T7" fmla="*/ 392 h 416"/>
                    <a:gd name="T8" fmla="*/ 456 w 1032"/>
                    <a:gd name="T9" fmla="*/ 8 h 416"/>
                    <a:gd name="T10" fmla="*/ 600 w 1032"/>
                    <a:gd name="T11" fmla="*/ 392 h 416"/>
                    <a:gd name="T12" fmla="*/ 744 w 1032"/>
                    <a:gd name="T13" fmla="*/ 8 h 416"/>
                    <a:gd name="T14" fmla="*/ 888 w 1032"/>
                    <a:gd name="T15" fmla="*/ 392 h 416"/>
                    <a:gd name="T16" fmla="*/ 1032 w 1032"/>
                    <a:gd name="T17" fmla="*/ 152 h 4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32"/>
                    <a:gd name="T28" fmla="*/ 0 h 416"/>
                    <a:gd name="T29" fmla="*/ 1032 w 1032"/>
                    <a:gd name="T30" fmla="*/ 416 h 41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32" h="416">
                      <a:moveTo>
                        <a:pt x="24" y="392"/>
                      </a:moveTo>
                      <a:cubicBezTo>
                        <a:pt x="12" y="400"/>
                        <a:pt x="0" y="408"/>
                        <a:pt x="24" y="344"/>
                      </a:cubicBezTo>
                      <a:cubicBezTo>
                        <a:pt x="48" y="280"/>
                        <a:pt x="128" y="0"/>
                        <a:pt x="168" y="8"/>
                      </a:cubicBezTo>
                      <a:cubicBezTo>
                        <a:pt x="208" y="16"/>
                        <a:pt x="216" y="392"/>
                        <a:pt x="264" y="392"/>
                      </a:cubicBezTo>
                      <a:cubicBezTo>
                        <a:pt x="312" y="392"/>
                        <a:pt x="400" y="8"/>
                        <a:pt x="456" y="8"/>
                      </a:cubicBezTo>
                      <a:cubicBezTo>
                        <a:pt x="512" y="8"/>
                        <a:pt x="552" y="392"/>
                        <a:pt x="600" y="392"/>
                      </a:cubicBezTo>
                      <a:cubicBezTo>
                        <a:pt x="648" y="392"/>
                        <a:pt x="696" y="8"/>
                        <a:pt x="744" y="8"/>
                      </a:cubicBezTo>
                      <a:cubicBezTo>
                        <a:pt x="792" y="8"/>
                        <a:pt x="840" y="368"/>
                        <a:pt x="888" y="392"/>
                      </a:cubicBezTo>
                      <a:cubicBezTo>
                        <a:pt x="936" y="416"/>
                        <a:pt x="984" y="284"/>
                        <a:pt x="1032" y="152"/>
                      </a:cubicBezTo>
                    </a:path>
                  </a:pathLst>
                </a:cu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r>
                    <a:rPr lang="en-US" dirty="0" smtClean="0"/>
                    <a:t>cc</a:t>
                  </a:r>
                  <a:endParaRPr lang="en-US" dirty="0"/>
                </a:p>
              </p:txBody>
            </p:sp>
            <p:sp>
              <p:nvSpPr>
                <p:cNvPr id="129" name="Line 302"/>
                <p:cNvSpPr>
                  <a:spLocks noChangeShapeType="1"/>
                </p:cNvSpPr>
                <p:nvPr/>
              </p:nvSpPr>
              <p:spPr bwMode="auto">
                <a:xfrm>
                  <a:off x="3648" y="3792"/>
                  <a:ext cx="24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2" name="Freeform 234"/>
            <p:cNvSpPr>
              <a:spLocks/>
            </p:cNvSpPr>
            <p:nvPr/>
          </p:nvSpPr>
          <p:spPr bwMode="auto">
            <a:xfrm rot="2734942">
              <a:off x="4470731" y="6274511"/>
              <a:ext cx="532846" cy="185860"/>
            </a:xfrm>
            <a:custGeom>
              <a:avLst/>
              <a:gdLst>
                <a:gd name="T0" fmla="*/ 0 w 984"/>
                <a:gd name="T1" fmla="*/ 0 h 872"/>
                <a:gd name="T2" fmla="*/ 0 w 984"/>
                <a:gd name="T3" fmla="*/ 0 h 872"/>
                <a:gd name="T4" fmla="*/ 0 w 984"/>
                <a:gd name="T5" fmla="*/ 0 h 872"/>
                <a:gd name="T6" fmla="*/ 0 w 984"/>
                <a:gd name="T7" fmla="*/ 0 h 872"/>
                <a:gd name="T8" fmla="*/ 0 w 984"/>
                <a:gd name="T9" fmla="*/ 0 h 872"/>
                <a:gd name="T10" fmla="*/ 0 w 984"/>
                <a:gd name="T11" fmla="*/ 0 h 872"/>
                <a:gd name="T12" fmla="*/ 0 w 984"/>
                <a:gd name="T13" fmla="*/ 0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4"/>
                <a:gd name="T22" fmla="*/ 0 h 872"/>
                <a:gd name="T23" fmla="*/ 984 w 984"/>
                <a:gd name="T24" fmla="*/ 872 h 8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4" h="872">
                  <a:moveTo>
                    <a:pt x="0" y="488"/>
                  </a:moveTo>
                  <a:cubicBezTo>
                    <a:pt x="64" y="244"/>
                    <a:pt x="128" y="0"/>
                    <a:pt x="192" y="56"/>
                  </a:cubicBezTo>
                  <a:cubicBezTo>
                    <a:pt x="256" y="112"/>
                    <a:pt x="312" y="824"/>
                    <a:pt x="384" y="824"/>
                  </a:cubicBezTo>
                  <a:cubicBezTo>
                    <a:pt x="456" y="824"/>
                    <a:pt x="552" y="56"/>
                    <a:pt x="624" y="56"/>
                  </a:cubicBezTo>
                  <a:cubicBezTo>
                    <a:pt x="696" y="56"/>
                    <a:pt x="760" y="776"/>
                    <a:pt x="816" y="824"/>
                  </a:cubicBezTo>
                  <a:cubicBezTo>
                    <a:pt x="872" y="872"/>
                    <a:pt x="936" y="416"/>
                    <a:pt x="960" y="344"/>
                  </a:cubicBezTo>
                  <a:cubicBezTo>
                    <a:pt x="984" y="272"/>
                    <a:pt x="972" y="332"/>
                    <a:pt x="960" y="392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3" name="Text Box 34"/>
            <p:cNvSpPr txBox="1">
              <a:spLocks noChangeArrowheads="1"/>
            </p:cNvSpPr>
            <p:nvPr/>
          </p:nvSpPr>
          <p:spPr bwMode="auto">
            <a:xfrm>
              <a:off x="4876195" y="6333058"/>
              <a:ext cx="1460211" cy="29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CA" sz="1400" dirty="0" smtClean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QD induced SPP</a:t>
              </a:r>
              <a:endParaRPr lang="en-CA" sz="1400" dirty="0">
                <a:ea typeface="Calibri" pitchFamily="34" charset="0"/>
                <a:cs typeface="Times New Roman" pitchFamily="18" charset="0"/>
              </a:endParaRPr>
            </a:p>
          </p:txBody>
        </p:sp>
      </p:grpSp>
      <p:pic>
        <p:nvPicPr>
          <p:cNvPr id="112" name="Picture 5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7373" y="6189143"/>
            <a:ext cx="152600" cy="165869"/>
          </a:xfrm>
          <a:prstGeom prst="rect">
            <a:avLst/>
          </a:prstGeom>
          <a:noFill/>
        </p:spPr>
      </p:pic>
      <p:pic>
        <p:nvPicPr>
          <p:cNvPr id="114" name="Picture 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69087" y="5422293"/>
            <a:ext cx="152600" cy="165869"/>
          </a:xfrm>
          <a:prstGeom prst="rect">
            <a:avLst/>
          </a:prstGeom>
          <a:noFill/>
        </p:spPr>
      </p:pic>
      <p:grpSp>
        <p:nvGrpSpPr>
          <p:cNvPr id="115" name="Group 857"/>
          <p:cNvGrpSpPr/>
          <p:nvPr/>
        </p:nvGrpSpPr>
        <p:grpSpPr>
          <a:xfrm>
            <a:off x="7893496" y="5467200"/>
            <a:ext cx="759843" cy="943657"/>
            <a:chOff x="5673755" y="4679528"/>
            <a:chExt cx="646430" cy="1354731"/>
          </a:xfrm>
        </p:grpSpPr>
        <p:sp>
          <p:nvSpPr>
            <p:cNvPr id="149" name="AutoShape 60"/>
            <p:cNvSpPr>
              <a:spLocks noChangeShapeType="1"/>
            </p:cNvSpPr>
            <p:nvPr/>
          </p:nvSpPr>
          <p:spPr bwMode="auto">
            <a:xfrm>
              <a:off x="5890925" y="4689685"/>
              <a:ext cx="635" cy="1338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0" name="AutoShape 59"/>
            <p:cNvSpPr>
              <a:spLocks noChangeShapeType="1"/>
            </p:cNvSpPr>
            <p:nvPr/>
          </p:nvSpPr>
          <p:spPr bwMode="auto">
            <a:xfrm>
              <a:off x="5673755" y="6033624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1" name="AutoShape 58"/>
            <p:cNvSpPr>
              <a:spLocks noChangeShapeType="1"/>
            </p:cNvSpPr>
            <p:nvPr/>
          </p:nvSpPr>
          <p:spPr bwMode="auto">
            <a:xfrm>
              <a:off x="5673755" y="4679528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2" name="Text Box 57"/>
            <p:cNvSpPr txBox="1">
              <a:spLocks noChangeArrowheads="1"/>
            </p:cNvSpPr>
            <p:nvPr/>
          </p:nvSpPr>
          <p:spPr bwMode="auto">
            <a:xfrm>
              <a:off x="5874415" y="5228023"/>
              <a:ext cx="445770" cy="30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ω</a:t>
              </a:r>
              <a:r>
                <a:rPr kumimoji="0" lang="en-US" sz="1400" b="0" i="0" u="none" strike="noStrike" cap="none" normalizeH="0" baseline="-3000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6" name="Text Box 53"/>
          <p:cNvSpPr txBox="1">
            <a:spLocks noChangeArrowheads="1"/>
          </p:cNvSpPr>
          <p:nvPr/>
        </p:nvSpPr>
        <p:spPr bwMode="auto">
          <a:xfrm>
            <a:off x="7169423" y="6345411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7" name="Text Box 51"/>
          <p:cNvSpPr txBox="1">
            <a:spLocks noChangeArrowheads="1"/>
          </p:cNvSpPr>
          <p:nvPr/>
        </p:nvSpPr>
        <p:spPr bwMode="auto">
          <a:xfrm>
            <a:off x="7175615" y="5908516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8" name="Text Box 49"/>
          <p:cNvSpPr txBox="1">
            <a:spLocks noChangeArrowheads="1"/>
          </p:cNvSpPr>
          <p:nvPr/>
        </p:nvSpPr>
        <p:spPr bwMode="auto">
          <a:xfrm>
            <a:off x="6798318" y="5507882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4" name="AutoShape 46"/>
          <p:cNvSpPr>
            <a:spLocks noChangeShapeType="1"/>
          </p:cNvSpPr>
          <p:nvPr/>
        </p:nvSpPr>
        <p:spPr bwMode="auto">
          <a:xfrm flipV="1">
            <a:off x="6361307" y="5505229"/>
            <a:ext cx="365797" cy="44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7" name="AutoShape 36"/>
          <p:cNvSpPr>
            <a:spLocks noChangeShapeType="1"/>
          </p:cNvSpPr>
          <p:nvPr/>
        </p:nvSpPr>
        <p:spPr bwMode="auto">
          <a:xfrm flipV="1">
            <a:off x="6325649" y="6272078"/>
            <a:ext cx="365797" cy="44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8" name="AutoShape 35"/>
          <p:cNvSpPr>
            <a:spLocks noChangeShapeType="1"/>
          </p:cNvSpPr>
          <p:nvPr/>
        </p:nvSpPr>
        <p:spPr bwMode="auto">
          <a:xfrm flipH="1">
            <a:off x="6575436" y="5505228"/>
            <a:ext cx="45719" cy="706311"/>
          </a:xfrm>
          <a:prstGeom prst="straightConnector1">
            <a:avLst/>
          </a:prstGeom>
          <a:noFill/>
          <a:ln w="12700">
            <a:solidFill>
              <a:srgbClr val="00B05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41" name="Text Box 30"/>
          <p:cNvSpPr txBox="1">
            <a:spLocks noChangeArrowheads="1"/>
          </p:cNvSpPr>
          <p:nvPr/>
        </p:nvSpPr>
        <p:spPr bwMode="auto">
          <a:xfrm>
            <a:off x="6707811" y="5397550"/>
            <a:ext cx="272026" cy="26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AutoShape 29"/>
          <p:cNvSpPr>
            <a:spLocks noChangeArrowheads="1"/>
          </p:cNvSpPr>
          <p:nvPr/>
        </p:nvSpPr>
        <p:spPr bwMode="auto">
          <a:xfrm flipH="1">
            <a:off x="6666949" y="5791333"/>
            <a:ext cx="1407014" cy="271954"/>
          </a:xfrm>
          <a:prstGeom prst="curvedDownArrow">
            <a:avLst>
              <a:gd name="adj1" fmla="val 37188"/>
              <a:gd name="adj2" fmla="val 140635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AutoShape 6"/>
          <p:cNvSpPr>
            <a:spLocks noChangeArrowheads="1"/>
          </p:cNvSpPr>
          <p:nvPr/>
        </p:nvSpPr>
        <p:spPr bwMode="auto">
          <a:xfrm>
            <a:off x="248773" y="151330"/>
            <a:ext cx="8753559" cy="117519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 wave guide</a:t>
            </a:r>
          </a:p>
          <a:p>
            <a:pPr lvl="0" algn="ctr">
              <a:defRPr/>
            </a:pP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Singh.  </a:t>
            </a:r>
            <a:r>
              <a:rPr lang="en-CA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Rackner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Brzozowski</a:t>
            </a:r>
            <a:r>
              <a:rPr lang="en-C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J. Phys. D: Appl. Phys. 48, 145301 (2015</a:t>
            </a:r>
            <a:r>
              <a:rPr lang="en-C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2127" name="Content Placeholder 2"/>
          <p:cNvSpPr>
            <a:spLocks noGrp="1"/>
          </p:cNvSpPr>
          <p:nvPr>
            <p:ph sz="quarter" idx="1"/>
          </p:nvPr>
        </p:nvSpPr>
        <p:spPr>
          <a:xfrm>
            <a:off x="0" y="1097701"/>
            <a:ext cx="7701566" cy="208338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CA" sz="1800" dirty="0" smtClean="0">
              <a:latin typeface="Humanst521 BT"/>
            </a:endParaRP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We consider a nanocomposite consisting of a metamaterial and a QD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The nanocomposite is embedded in a polar material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When external laser fields are applied, plasmons in metamaterial interact with excitons in the QD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Polar crystal serves as an electromagnetic reservoir for the QD</a:t>
            </a:r>
            <a:endParaRPr lang="en-CA" sz="1600" dirty="0">
              <a:latin typeface="Humanst521 B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292439" y="3181084"/>
            <a:ext cx="4978913" cy="3288366"/>
            <a:chOff x="212856" y="4285545"/>
            <a:chExt cx="4520599" cy="2208337"/>
          </a:xfrm>
        </p:grpSpPr>
        <p:grpSp>
          <p:nvGrpSpPr>
            <p:cNvPr id="7" name="Group 6"/>
            <p:cNvGrpSpPr/>
            <p:nvPr/>
          </p:nvGrpSpPr>
          <p:grpSpPr>
            <a:xfrm>
              <a:off x="212856" y="4285545"/>
              <a:ext cx="3618622" cy="2208337"/>
              <a:chOff x="2330798" y="2098353"/>
              <a:chExt cx="6838466" cy="4682011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4411" y="2098353"/>
                <a:ext cx="6554853" cy="4486486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330798" y="6193084"/>
                <a:ext cx="6528861" cy="587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dirty="0" smtClean="0"/>
                  <a:t>Schematic Diagram of Metamaterial Waveguide</a:t>
                </a:r>
                <a:endParaRPr lang="en-CA" dirty="0"/>
              </a:p>
            </p:txBody>
          </p:sp>
        </p:grp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481077" y="5266907"/>
              <a:ext cx="1252378" cy="449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dots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629228" y="4653136"/>
              <a:ext cx="594394" cy="64974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="" xmlns:p14="http://schemas.microsoft.com/office/powerpoint/2010/main" val="305278152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3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254685" y="1164020"/>
            <a:ext cx="65065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 smtClean="0">
                <a:latin typeface="+mn-lt"/>
              </a:rPr>
              <a:t>Mahi  </a:t>
            </a:r>
            <a:r>
              <a:rPr lang="en-CA" dirty="0">
                <a:latin typeface="+mn-lt"/>
              </a:rPr>
              <a:t>Singh. C. </a:t>
            </a:r>
            <a:r>
              <a:rPr lang="en-CA" dirty="0" err="1">
                <a:latin typeface="+mn-lt"/>
              </a:rPr>
              <a:t>Rackner</a:t>
            </a:r>
            <a:r>
              <a:rPr lang="en-CA" dirty="0">
                <a:latin typeface="+mn-lt"/>
              </a:rPr>
              <a:t>, M. </a:t>
            </a:r>
            <a:r>
              <a:rPr lang="en-US" dirty="0" err="1">
                <a:latin typeface="+mn-lt"/>
                <a:cs typeface="Aharoni" panose="02010803020104030203" pitchFamily="2" charset="-79"/>
              </a:rPr>
              <a:t>Brzozowski</a:t>
            </a:r>
            <a:r>
              <a:rPr lang="en-CA" dirty="0">
                <a:latin typeface="+mn-lt"/>
              </a:rPr>
              <a:t>:               Physical Review A (2014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18207" y="1531158"/>
            <a:ext cx="51257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en-CA" sz="2400" b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r>
              <a:rPr lang="en-CA" sz="16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Arial" charset="0"/>
              </a:rPr>
              <a:t>SSP are produced at interface 1 and interface </a:t>
            </a:r>
            <a:r>
              <a:rPr lang="en-CA" sz="1600" b="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Arial" charset="0"/>
              </a:rPr>
              <a:t>2</a:t>
            </a:r>
            <a:endParaRPr lang="en-US" sz="1600" dirty="0" smtClean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+mj-lt"/>
              </a:rPr>
              <a:t>SPPs- interface 1 interacts with SPPs -interface 2 via DDI </a:t>
            </a:r>
          </a:p>
          <a:p>
            <a:r>
              <a:rPr lang="en-US" sz="1600" dirty="0">
                <a:latin typeface="+mj-lt"/>
              </a:rPr>
              <a:t> </a:t>
            </a:r>
            <a:r>
              <a:rPr lang="en-US" sz="1600" dirty="0" smtClean="0">
                <a:latin typeface="+mj-lt"/>
              </a:rPr>
              <a:t> when d&lt; </a:t>
            </a:r>
            <a:r>
              <a:rPr lang="en-US" sz="1600" dirty="0" err="1" smtClean="0">
                <a:latin typeface="+mj-lt"/>
              </a:rPr>
              <a:t>spp</a:t>
            </a:r>
            <a:r>
              <a:rPr lang="en-US" sz="1600" dirty="0" smtClean="0">
                <a:latin typeface="+mj-lt"/>
              </a:rPr>
              <a:t> wavelength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+mj-lt"/>
              </a:rPr>
              <a:t>SPP branch splits into two branches (two types of SPPs)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697064" y="3734873"/>
            <a:ext cx="6495742" cy="2954322"/>
            <a:chOff x="1697064" y="3734873"/>
            <a:chExt cx="6495742" cy="295432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4461" y="4260327"/>
              <a:ext cx="5188345" cy="2428868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 bwMode="auto">
            <a:xfrm>
              <a:off x="2341743" y="4997003"/>
              <a:ext cx="1753739" cy="23182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1697064" y="5071353"/>
              <a:ext cx="1661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Dotted line : single SPP branch 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H="1">
              <a:off x="4507606" y="3902299"/>
              <a:ext cx="862884" cy="6697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H="1">
              <a:off x="4520485" y="3940935"/>
              <a:ext cx="897097" cy="12878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4" name="TextBox 23"/>
            <p:cNvSpPr txBox="1"/>
            <p:nvPr/>
          </p:nvSpPr>
          <p:spPr>
            <a:xfrm>
              <a:off x="5370490" y="3734873"/>
              <a:ext cx="1326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DDI splitting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180302" y="66533"/>
            <a:ext cx="8757635" cy="78908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Splitting of SPP branch in to two branches in waveguide</a:t>
            </a: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Singh.  </a:t>
            </a:r>
            <a:r>
              <a:rPr lang="en-CA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Rackner</a:t>
            </a:r>
            <a:r>
              <a:rPr lang="en-C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 </a:t>
            </a:r>
            <a:r>
              <a:rPr lang="en-US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Brzozowski</a:t>
            </a:r>
            <a:r>
              <a:rPr lang="en-CA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   J. Phys. D: Appl. Phys. 48, 145301 (2015)</a:t>
            </a:r>
            <a:endParaRPr lang="en-CA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>
              <a:defRPr/>
            </a:pPr>
            <a:endParaRPr lang="en-CA" sz="2400" b="0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1879" y="1837583"/>
            <a:ext cx="3618622" cy="2208337"/>
            <a:chOff x="2330798" y="2098353"/>
            <a:chExt cx="6838466" cy="468201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411" y="2098353"/>
              <a:ext cx="6554853" cy="4486486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330798" y="6193084"/>
              <a:ext cx="6528861" cy="5872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Schematic Diagram of Metamaterial Waveguide</a:t>
              </a:r>
              <a:endParaRPr lang="en-CA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5945094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3080" y="1545850"/>
            <a:ext cx="5842992" cy="87390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It is considered that the resonance frequencies of the QD lie near </a:t>
            </a:r>
            <a:r>
              <a:rPr lang="el-GR" sz="1800" i="1" dirty="0" smtClean="0"/>
              <a:t>ω</a:t>
            </a:r>
            <a:r>
              <a:rPr lang="en-CA" sz="1800" baseline="-25000" dirty="0" err="1" smtClean="0">
                <a:latin typeface="Humanst521 BT"/>
              </a:rPr>
              <a:t>sp</a:t>
            </a:r>
            <a:r>
              <a:rPr lang="en-CA" sz="1800" dirty="0" smtClean="0">
                <a:latin typeface="Humanst521 BT"/>
              </a:rPr>
              <a:t> </a:t>
            </a:r>
            <a:endParaRPr lang="en-CA" sz="1800" baseline="30000" dirty="0" smtClean="0">
              <a:latin typeface="Humanst521 BT"/>
            </a:endParaRPr>
          </a:p>
        </p:txBody>
      </p:sp>
      <p:sp>
        <p:nvSpPr>
          <p:cNvPr id="999" name="AutoShape 6"/>
          <p:cNvSpPr>
            <a:spLocks noChangeArrowheads="1"/>
          </p:cNvSpPr>
          <p:nvPr/>
        </p:nvSpPr>
        <p:spPr bwMode="auto">
          <a:xfrm>
            <a:off x="989045" y="261258"/>
            <a:ext cx="7119257" cy="778498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Three level Quantum Dot</a:t>
            </a:r>
            <a:endParaRPr lang="en-CA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lvl="0" algn="ctr">
              <a:defRPr/>
            </a:pPr>
            <a:endParaRPr lang="en-US" b="0" dirty="0" smtClean="0">
              <a:solidFill>
                <a:schemeClr val="bg1"/>
              </a:solidFill>
              <a:latin typeface="+mj-lt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207" name="Group 206"/>
          <p:cNvGrpSpPr/>
          <p:nvPr/>
        </p:nvGrpSpPr>
        <p:grpSpPr>
          <a:xfrm>
            <a:off x="85649" y="2495671"/>
            <a:ext cx="5420558" cy="2353605"/>
            <a:chOff x="212856" y="4285545"/>
            <a:chExt cx="5420558" cy="2353605"/>
          </a:xfrm>
        </p:grpSpPr>
        <p:grpSp>
          <p:nvGrpSpPr>
            <p:cNvPr id="208" name="Group 207"/>
            <p:cNvGrpSpPr/>
            <p:nvPr/>
          </p:nvGrpSpPr>
          <p:grpSpPr>
            <a:xfrm>
              <a:off x="212856" y="4285545"/>
              <a:ext cx="3692036" cy="2208337"/>
              <a:chOff x="2330798" y="2098353"/>
              <a:chExt cx="6977204" cy="4682011"/>
            </a:xfrm>
          </p:grpSpPr>
          <p:pic>
            <p:nvPicPr>
              <p:cNvPr id="211" name="Picture 21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14411" y="2098353"/>
                <a:ext cx="6554853" cy="4486486"/>
              </a:xfrm>
              <a:prstGeom prst="rect">
                <a:avLst/>
              </a:prstGeom>
            </p:spPr>
          </p:pic>
          <p:sp>
            <p:nvSpPr>
              <p:cNvPr id="212" name="TextBox 211"/>
              <p:cNvSpPr txBox="1"/>
              <p:nvPr/>
            </p:nvSpPr>
            <p:spPr>
              <a:xfrm>
                <a:off x="2330798" y="6193084"/>
                <a:ext cx="6977204" cy="587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dirty="0" smtClean="0">
                    <a:latin typeface="Aharoni" panose="02010803020104030203" pitchFamily="2" charset="-79"/>
                    <a:cs typeface="Aharoni" panose="02010803020104030203" pitchFamily="2" charset="-79"/>
                  </a:rPr>
                  <a:t>Schematic Diagram of Metamaterial Waveguide</a:t>
                </a:r>
                <a:endParaRPr lang="en-CA" dirty="0"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209" name="Text Box 6"/>
            <p:cNvSpPr txBox="1">
              <a:spLocks noChangeArrowheads="1"/>
            </p:cNvSpPr>
            <p:nvPr/>
          </p:nvSpPr>
          <p:spPr bwMode="auto">
            <a:xfrm>
              <a:off x="4381036" y="5929885"/>
              <a:ext cx="1252378" cy="449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dots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10" name="Straight Arrow Connector 209"/>
            <p:cNvCxnSpPr>
              <a:stCxn id="213" idx="1"/>
            </p:cNvCxnSpPr>
            <p:nvPr/>
          </p:nvCxnSpPr>
          <p:spPr bwMode="auto">
            <a:xfrm flipH="1" flipV="1">
              <a:off x="3617476" y="4579896"/>
              <a:ext cx="1223977" cy="205925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" name="Group 3"/>
          <p:cNvGrpSpPr/>
          <p:nvPr/>
        </p:nvGrpSpPr>
        <p:grpSpPr>
          <a:xfrm>
            <a:off x="4610377" y="4288703"/>
            <a:ext cx="3856913" cy="2412365"/>
            <a:chOff x="3915270" y="4148715"/>
            <a:chExt cx="3856913" cy="2412365"/>
          </a:xfrm>
        </p:grpSpPr>
        <p:grpSp>
          <p:nvGrpSpPr>
            <p:cNvPr id="7" name="Group 779"/>
            <p:cNvGrpSpPr>
              <a:grpSpLocks/>
            </p:cNvGrpSpPr>
            <p:nvPr/>
          </p:nvGrpSpPr>
          <p:grpSpPr bwMode="auto">
            <a:xfrm>
              <a:off x="7125687" y="4566240"/>
              <a:ext cx="646496" cy="1356995"/>
              <a:chOff x="9365" y="2396"/>
              <a:chExt cx="1018" cy="2137"/>
            </a:xfrm>
          </p:grpSpPr>
          <p:sp>
            <p:nvSpPr>
              <p:cNvPr id="782" name="AutoShape 783"/>
              <p:cNvSpPr>
                <a:spLocks noChangeShapeType="1"/>
              </p:cNvSpPr>
              <p:nvPr/>
            </p:nvSpPr>
            <p:spPr bwMode="auto">
              <a:xfrm>
                <a:off x="9707" y="2412"/>
                <a:ext cx="1" cy="21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3" name="AutoShape 782"/>
              <p:cNvSpPr>
                <a:spLocks noChangeShapeType="1"/>
              </p:cNvSpPr>
              <p:nvPr/>
            </p:nvSpPr>
            <p:spPr bwMode="auto">
              <a:xfrm>
                <a:off x="9365" y="4532"/>
                <a:ext cx="72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4" name="AutoShape 781"/>
              <p:cNvSpPr>
                <a:spLocks noChangeShapeType="1"/>
              </p:cNvSpPr>
              <p:nvPr/>
            </p:nvSpPr>
            <p:spPr bwMode="auto">
              <a:xfrm>
                <a:off x="9365" y="2396"/>
                <a:ext cx="72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5" name="Text Box 780"/>
              <p:cNvSpPr txBox="1">
                <a:spLocks noChangeArrowheads="1"/>
              </p:cNvSpPr>
              <p:nvPr/>
            </p:nvSpPr>
            <p:spPr bwMode="auto">
              <a:xfrm>
                <a:off x="9681" y="3261"/>
                <a:ext cx="70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ω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sp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" name="AutoShape 33"/>
            <p:cNvSpPr>
              <a:spLocks noChangeShapeType="1"/>
            </p:cNvSpPr>
            <p:nvPr/>
          </p:nvSpPr>
          <p:spPr bwMode="auto">
            <a:xfrm flipH="1" flipV="1">
              <a:off x="3969782" y="5279363"/>
              <a:ext cx="1649506" cy="124503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73" name="Group 5"/>
            <p:cNvGrpSpPr>
              <a:grpSpLocks/>
            </p:cNvGrpSpPr>
            <p:nvPr/>
          </p:nvGrpSpPr>
          <p:grpSpPr bwMode="auto">
            <a:xfrm>
              <a:off x="4866940" y="4148715"/>
              <a:ext cx="2391655" cy="2412365"/>
              <a:chOff x="6096" y="1884"/>
              <a:chExt cx="3766" cy="3799"/>
            </a:xfrm>
          </p:grpSpPr>
          <p:sp>
            <p:nvSpPr>
              <p:cNvPr id="24" name="Oval 32"/>
              <p:cNvSpPr>
                <a:spLocks noChangeArrowheads="1"/>
              </p:cNvSpPr>
              <p:nvPr/>
            </p:nvSpPr>
            <p:spPr bwMode="auto">
              <a:xfrm>
                <a:off x="6096" y="1917"/>
                <a:ext cx="3766" cy="3766"/>
              </a:xfrm>
              <a:prstGeom prst="ellipse">
                <a:avLst/>
              </a:prstGeom>
              <a:gradFill rotWithShape="1">
                <a:gsLst>
                  <a:gs pos="0">
                    <a:srgbClr val="FFF200">
                      <a:alpha val="30000"/>
                    </a:srgbClr>
                  </a:gs>
                  <a:gs pos="45000">
                    <a:srgbClr val="FF7A00">
                      <a:alpha val="30000"/>
                    </a:srgbClr>
                  </a:gs>
                  <a:gs pos="70000">
                    <a:srgbClr val="FF0300">
                      <a:alpha val="30000"/>
                    </a:srgbClr>
                  </a:gs>
                  <a:gs pos="100000">
                    <a:srgbClr val="4D0808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" name="Text Box 30"/>
              <p:cNvSpPr txBox="1">
                <a:spLocks noChangeArrowheads="1"/>
              </p:cNvSpPr>
              <p:nvPr/>
            </p:nvSpPr>
            <p:spPr bwMode="auto">
              <a:xfrm>
                <a:off x="7664" y="1884"/>
                <a:ext cx="602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AutoShape 29"/>
              <p:cNvSpPr>
                <a:spLocks noChangeShapeType="1"/>
              </p:cNvSpPr>
              <p:nvPr/>
            </p:nvSpPr>
            <p:spPr bwMode="auto">
              <a:xfrm>
                <a:off x="7203" y="2371"/>
                <a:ext cx="1490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" name="AutoShape 28"/>
              <p:cNvSpPr>
                <a:spLocks noChangeShapeType="1"/>
              </p:cNvSpPr>
              <p:nvPr/>
            </p:nvSpPr>
            <p:spPr bwMode="auto">
              <a:xfrm>
                <a:off x="7110" y="2800"/>
                <a:ext cx="364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" name="AutoShape 27"/>
              <p:cNvSpPr>
                <a:spLocks noChangeShapeType="1"/>
              </p:cNvSpPr>
              <p:nvPr/>
            </p:nvSpPr>
            <p:spPr bwMode="auto">
              <a:xfrm>
                <a:off x="8443" y="2757"/>
                <a:ext cx="336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" name="AutoShape 26"/>
              <p:cNvSpPr>
                <a:spLocks noChangeShapeType="1"/>
              </p:cNvSpPr>
              <p:nvPr/>
            </p:nvSpPr>
            <p:spPr bwMode="auto">
              <a:xfrm>
                <a:off x="7303" y="2396"/>
                <a:ext cx="2" cy="390"/>
              </a:xfrm>
              <a:prstGeom prst="straightConnector1">
                <a:avLst/>
              </a:prstGeom>
              <a:noFill/>
              <a:ln w="9525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" name="AutoShape 25"/>
              <p:cNvSpPr>
                <a:spLocks noChangeShapeType="1"/>
              </p:cNvSpPr>
              <p:nvPr/>
            </p:nvSpPr>
            <p:spPr bwMode="auto">
              <a:xfrm>
                <a:off x="8600" y="2396"/>
                <a:ext cx="1" cy="339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" name="AutoShape 24"/>
              <p:cNvSpPr>
                <a:spLocks noChangeShapeType="1"/>
              </p:cNvSpPr>
              <p:nvPr/>
            </p:nvSpPr>
            <p:spPr bwMode="auto">
              <a:xfrm flipH="1">
                <a:off x="6674" y="2831"/>
                <a:ext cx="627" cy="1547"/>
              </a:xfrm>
              <a:prstGeom prst="straightConnector1">
                <a:avLst/>
              </a:prstGeom>
              <a:noFill/>
              <a:ln w="12700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" name="AutoShape 23"/>
              <p:cNvSpPr>
                <a:spLocks noChangeShapeType="1"/>
              </p:cNvSpPr>
              <p:nvPr/>
            </p:nvSpPr>
            <p:spPr bwMode="auto">
              <a:xfrm>
                <a:off x="8601" y="2776"/>
                <a:ext cx="405" cy="1724"/>
              </a:xfrm>
              <a:prstGeom prst="straightConnector1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" name="AutoShape 22"/>
              <p:cNvSpPr>
                <a:spLocks noChangeShapeType="1"/>
              </p:cNvSpPr>
              <p:nvPr/>
            </p:nvSpPr>
            <p:spPr bwMode="auto">
              <a:xfrm>
                <a:off x="6303" y="4424"/>
                <a:ext cx="149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" name="AutoShape 21"/>
              <p:cNvSpPr>
                <a:spLocks noChangeShapeType="1"/>
              </p:cNvSpPr>
              <p:nvPr/>
            </p:nvSpPr>
            <p:spPr bwMode="auto">
              <a:xfrm>
                <a:off x="8025" y="4581"/>
                <a:ext cx="149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" name="AutoShape 20"/>
              <p:cNvSpPr>
                <a:spLocks noChangeShapeType="1"/>
              </p:cNvSpPr>
              <p:nvPr/>
            </p:nvSpPr>
            <p:spPr bwMode="auto">
              <a:xfrm flipH="1">
                <a:off x="7206" y="2371"/>
                <a:ext cx="538" cy="194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prstDash val="dashDot"/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" name="AutoShape 19"/>
              <p:cNvSpPr>
                <a:spLocks noChangeShapeType="1"/>
              </p:cNvSpPr>
              <p:nvPr/>
            </p:nvSpPr>
            <p:spPr bwMode="auto">
              <a:xfrm>
                <a:off x="8227" y="2389"/>
                <a:ext cx="239" cy="211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prstDash val="dashDot"/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" name="Text Box 18"/>
              <p:cNvSpPr txBox="1">
                <a:spLocks noChangeArrowheads="1"/>
              </p:cNvSpPr>
              <p:nvPr/>
            </p:nvSpPr>
            <p:spPr bwMode="auto">
              <a:xfrm>
                <a:off x="7794" y="3201"/>
                <a:ext cx="676" cy="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Γ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17"/>
              <p:cNvSpPr txBox="1">
                <a:spLocks noChangeArrowheads="1"/>
              </p:cNvSpPr>
              <p:nvPr/>
            </p:nvSpPr>
            <p:spPr bwMode="auto">
              <a:xfrm>
                <a:off x="7303" y="3626"/>
                <a:ext cx="676" cy="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Γ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Text Box 16"/>
              <p:cNvSpPr txBox="1">
                <a:spLocks noChangeArrowheads="1"/>
              </p:cNvSpPr>
              <p:nvPr/>
            </p:nvSpPr>
            <p:spPr bwMode="auto">
              <a:xfrm>
                <a:off x="6232" y="3530"/>
                <a:ext cx="676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E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r>
                  <a:rPr kumimoji="0" lang="en-US" sz="1400" b="0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Text Box 15"/>
              <p:cNvSpPr txBox="1">
                <a:spLocks noChangeArrowheads="1"/>
              </p:cNvSpPr>
              <p:nvPr/>
            </p:nvSpPr>
            <p:spPr bwMode="auto">
              <a:xfrm>
                <a:off x="8910" y="3604"/>
                <a:ext cx="788" cy="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E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r>
                  <a:rPr kumimoji="0" lang="en-US" sz="1400" b="0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Text Box 14"/>
              <p:cNvSpPr txBox="1">
                <a:spLocks noChangeArrowheads="1"/>
              </p:cNvSpPr>
              <p:nvPr/>
            </p:nvSpPr>
            <p:spPr bwMode="auto">
              <a:xfrm>
                <a:off x="6663" y="2325"/>
                <a:ext cx="750" cy="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δ</a:t>
                </a:r>
                <a:r>
                  <a:rPr kumimoji="0" lang="en-US" sz="1400" b="0" i="0" u="none" strike="noStrike" cap="none" normalizeH="0" baseline="-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Text Box 13"/>
              <p:cNvSpPr txBox="1">
                <a:spLocks noChangeArrowheads="1"/>
              </p:cNvSpPr>
              <p:nvPr/>
            </p:nvSpPr>
            <p:spPr bwMode="auto">
              <a:xfrm>
                <a:off x="8693" y="2371"/>
                <a:ext cx="721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δ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Text Box 11"/>
              <p:cNvSpPr txBox="1">
                <a:spLocks noChangeArrowheads="1"/>
              </p:cNvSpPr>
              <p:nvPr/>
            </p:nvSpPr>
            <p:spPr bwMode="auto">
              <a:xfrm>
                <a:off x="6473" y="4446"/>
                <a:ext cx="614" cy="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 Box 9"/>
              <p:cNvSpPr txBox="1">
                <a:spLocks noChangeArrowheads="1"/>
              </p:cNvSpPr>
              <p:nvPr/>
            </p:nvSpPr>
            <p:spPr bwMode="auto">
              <a:xfrm>
                <a:off x="8934" y="4603"/>
                <a:ext cx="522" cy="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6276" y="2961"/>
                <a:ext cx="769" cy="569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142" y="529"/>
                  </a:cxn>
                  <a:cxn ang="0">
                    <a:pos x="331" y="31"/>
                  </a:cxn>
                  <a:cxn ang="0">
                    <a:pos x="505" y="530"/>
                  </a:cxn>
                  <a:cxn ang="0">
                    <a:pos x="705" y="31"/>
                  </a:cxn>
                  <a:cxn ang="0">
                    <a:pos x="876" y="530"/>
                  </a:cxn>
                  <a:cxn ang="0">
                    <a:pos x="1061" y="31"/>
                  </a:cxn>
                  <a:cxn ang="0">
                    <a:pos x="1204" y="529"/>
                  </a:cxn>
                  <a:cxn ang="0">
                    <a:pos x="1404" y="31"/>
                  </a:cxn>
                  <a:cxn ang="0">
                    <a:pos x="1553" y="344"/>
                  </a:cxn>
                </a:cxnLst>
                <a:rect l="0" t="0" r="r" b="b"/>
                <a:pathLst>
                  <a:path w="1553" h="569">
                    <a:moveTo>
                      <a:pt x="0" y="272"/>
                    </a:moveTo>
                    <a:cubicBezTo>
                      <a:pt x="43" y="420"/>
                      <a:pt x="87" y="569"/>
                      <a:pt x="142" y="529"/>
                    </a:cubicBezTo>
                    <a:cubicBezTo>
                      <a:pt x="197" y="489"/>
                      <a:pt x="271" y="31"/>
                      <a:pt x="331" y="31"/>
                    </a:cubicBezTo>
                    <a:cubicBezTo>
                      <a:pt x="391" y="31"/>
                      <a:pt x="443" y="530"/>
                      <a:pt x="505" y="530"/>
                    </a:cubicBezTo>
                    <a:cubicBezTo>
                      <a:pt x="567" y="530"/>
                      <a:pt x="643" y="31"/>
                      <a:pt x="705" y="31"/>
                    </a:cubicBezTo>
                    <a:cubicBezTo>
                      <a:pt x="767" y="31"/>
                      <a:pt x="817" y="530"/>
                      <a:pt x="876" y="530"/>
                    </a:cubicBezTo>
                    <a:cubicBezTo>
                      <a:pt x="935" y="530"/>
                      <a:pt x="1006" y="31"/>
                      <a:pt x="1061" y="31"/>
                    </a:cubicBezTo>
                    <a:cubicBezTo>
                      <a:pt x="1116" y="31"/>
                      <a:pt x="1147" y="529"/>
                      <a:pt x="1204" y="529"/>
                    </a:cubicBezTo>
                    <a:cubicBezTo>
                      <a:pt x="1261" y="529"/>
                      <a:pt x="1346" y="62"/>
                      <a:pt x="1404" y="31"/>
                    </a:cubicBezTo>
                    <a:cubicBezTo>
                      <a:pt x="1462" y="0"/>
                      <a:pt x="1507" y="172"/>
                      <a:pt x="1553" y="344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" name="Freeform 7"/>
              <p:cNvSpPr>
                <a:spLocks/>
              </p:cNvSpPr>
              <p:nvPr/>
            </p:nvSpPr>
            <p:spPr bwMode="auto">
              <a:xfrm rot="10800000">
                <a:off x="8791" y="3035"/>
                <a:ext cx="795" cy="569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142" y="529"/>
                  </a:cxn>
                  <a:cxn ang="0">
                    <a:pos x="331" y="31"/>
                  </a:cxn>
                  <a:cxn ang="0">
                    <a:pos x="505" y="530"/>
                  </a:cxn>
                  <a:cxn ang="0">
                    <a:pos x="705" y="31"/>
                  </a:cxn>
                  <a:cxn ang="0">
                    <a:pos x="876" y="530"/>
                  </a:cxn>
                  <a:cxn ang="0">
                    <a:pos x="1061" y="31"/>
                  </a:cxn>
                  <a:cxn ang="0">
                    <a:pos x="1204" y="529"/>
                  </a:cxn>
                  <a:cxn ang="0">
                    <a:pos x="1404" y="31"/>
                  </a:cxn>
                  <a:cxn ang="0">
                    <a:pos x="1553" y="344"/>
                  </a:cxn>
                </a:cxnLst>
                <a:rect l="0" t="0" r="r" b="b"/>
                <a:pathLst>
                  <a:path w="1553" h="569">
                    <a:moveTo>
                      <a:pt x="0" y="272"/>
                    </a:moveTo>
                    <a:cubicBezTo>
                      <a:pt x="43" y="420"/>
                      <a:pt x="87" y="569"/>
                      <a:pt x="142" y="529"/>
                    </a:cubicBezTo>
                    <a:cubicBezTo>
                      <a:pt x="197" y="489"/>
                      <a:pt x="271" y="31"/>
                      <a:pt x="331" y="31"/>
                    </a:cubicBezTo>
                    <a:cubicBezTo>
                      <a:pt x="391" y="31"/>
                      <a:pt x="443" y="530"/>
                      <a:pt x="505" y="530"/>
                    </a:cubicBezTo>
                    <a:cubicBezTo>
                      <a:pt x="567" y="530"/>
                      <a:pt x="643" y="31"/>
                      <a:pt x="705" y="31"/>
                    </a:cubicBezTo>
                    <a:cubicBezTo>
                      <a:pt x="767" y="31"/>
                      <a:pt x="817" y="530"/>
                      <a:pt x="876" y="530"/>
                    </a:cubicBezTo>
                    <a:cubicBezTo>
                      <a:pt x="935" y="530"/>
                      <a:pt x="1006" y="31"/>
                      <a:pt x="1061" y="31"/>
                    </a:cubicBezTo>
                    <a:cubicBezTo>
                      <a:pt x="1116" y="31"/>
                      <a:pt x="1147" y="529"/>
                      <a:pt x="1204" y="529"/>
                    </a:cubicBezTo>
                    <a:cubicBezTo>
                      <a:pt x="1261" y="529"/>
                      <a:pt x="1346" y="62"/>
                      <a:pt x="1404" y="31"/>
                    </a:cubicBezTo>
                    <a:cubicBezTo>
                      <a:pt x="1462" y="0"/>
                      <a:pt x="1507" y="172"/>
                      <a:pt x="1553" y="3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7003" y="4934"/>
                <a:ext cx="1786" cy="448"/>
              </a:xfrm>
              <a:prstGeom prst="rect">
                <a:avLst/>
              </a:prstGeom>
              <a:solidFill>
                <a:srgbClr val="D9959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Quantum Dot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1" name="AutoShape 4"/>
            <p:cNvSpPr>
              <a:spLocks noChangeShapeType="1"/>
            </p:cNvSpPr>
            <p:nvPr/>
          </p:nvSpPr>
          <p:spPr bwMode="auto">
            <a:xfrm flipV="1">
              <a:off x="4240313" y="4169669"/>
              <a:ext cx="1740531" cy="430267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pic>
          <p:nvPicPr>
            <p:cNvPr id="1778" name="Picture 3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863531" y="4299024"/>
              <a:ext cx="219075" cy="238125"/>
            </a:xfrm>
            <a:prstGeom prst="rect">
              <a:avLst/>
            </a:prstGeom>
            <a:noFill/>
          </p:spPr>
        </p:pic>
        <p:pic>
          <p:nvPicPr>
            <p:cNvPr id="1779" name="Picture 1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15459" y="5905301"/>
              <a:ext cx="219075" cy="238125"/>
            </a:xfrm>
            <a:prstGeom prst="rect">
              <a:avLst/>
            </a:prstGeom>
            <a:noFill/>
          </p:spPr>
        </p:pic>
        <p:pic>
          <p:nvPicPr>
            <p:cNvPr id="1780" name="Picture 10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83611" y="6027216"/>
              <a:ext cx="219075" cy="238125"/>
            </a:xfrm>
            <a:prstGeom prst="rect">
              <a:avLst/>
            </a:prstGeom>
            <a:noFill/>
          </p:spPr>
        </p:pic>
        <p:sp>
          <p:nvSpPr>
            <p:cNvPr id="213" name="Oval 197"/>
            <p:cNvSpPr>
              <a:spLocks noChangeArrowheads="1"/>
            </p:cNvSpPr>
            <p:nvPr/>
          </p:nvSpPr>
          <p:spPr bwMode="auto">
            <a:xfrm>
              <a:off x="3915270" y="4605419"/>
              <a:ext cx="709265" cy="709265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9" name="Rectangle 8"/>
          <p:cNvSpPr/>
          <p:nvPr/>
        </p:nvSpPr>
        <p:spPr>
          <a:xfrm>
            <a:off x="3839953" y="1152011"/>
            <a:ext cx="5116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Singh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C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Rackner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Brzozowski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J. Phys. D: Appl. Phys. 48, 145301 (2015) </a:t>
            </a:r>
            <a:endParaRPr lang="en-CA" dirty="0">
              <a:latin typeface="Cooper Black" panose="0208090404030B0204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5668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746" name="AutoShape 66"/>
          <p:cNvSpPr>
            <a:spLocks noChangeArrowheads="1"/>
          </p:cNvSpPr>
          <p:nvPr/>
        </p:nvSpPr>
        <p:spPr bwMode="auto">
          <a:xfrm>
            <a:off x="219269" y="139959"/>
            <a:ext cx="8763000" cy="70912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lvl="0"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SPP induced transparency</a:t>
            </a: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4286398" y="2945877"/>
            <a:ext cx="390525" cy="37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481660" y="173381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sz="1800" dirty="0" smtClean="0">
                <a:latin typeface="Humanst521 BT" pitchFamily="34" charset="0"/>
              </a:rPr>
              <a:t>One peak to two peak splitting: 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dirty="0" smtClean="0">
                <a:latin typeface="Humanst521 BT" pitchFamily="34" charset="0"/>
              </a:rPr>
              <a:t>transition from state from 2 to 1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dirty="0" smtClean="0">
                <a:latin typeface="Humanst521 BT" pitchFamily="34" charset="0"/>
              </a:rPr>
              <a:t>DDI: changes with 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2491" y="1233869"/>
            <a:ext cx="3208539" cy="2024310"/>
            <a:chOff x="409926" y="1287079"/>
            <a:chExt cx="3208539" cy="2024310"/>
          </a:xfrm>
        </p:grpSpPr>
        <p:grpSp>
          <p:nvGrpSpPr>
            <p:cNvPr id="87" name="Group 86"/>
            <p:cNvGrpSpPr/>
            <p:nvPr/>
          </p:nvGrpSpPr>
          <p:grpSpPr>
            <a:xfrm>
              <a:off x="409926" y="1287079"/>
              <a:ext cx="3208539" cy="2024310"/>
              <a:chOff x="5030209" y="979338"/>
              <a:chExt cx="3208539" cy="2024310"/>
            </a:xfrm>
          </p:grpSpPr>
          <p:pic>
            <p:nvPicPr>
              <p:cNvPr id="48" name="Picture 56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030209" y="2561760"/>
                <a:ext cx="219075" cy="238125"/>
              </a:xfrm>
              <a:prstGeom prst="rect">
                <a:avLst/>
              </a:prstGeom>
              <a:noFill/>
            </p:spPr>
          </p:pic>
          <p:pic>
            <p:nvPicPr>
              <p:cNvPr id="49" name="Picture 33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33236" y="2657294"/>
                <a:ext cx="219075" cy="238125"/>
              </a:xfrm>
              <a:prstGeom prst="rect">
                <a:avLst/>
              </a:prstGeom>
              <a:noFill/>
            </p:spPr>
          </p:pic>
          <p:pic>
            <p:nvPicPr>
              <p:cNvPr id="50" name="Picture 31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894939" y="1427124"/>
                <a:ext cx="219075" cy="238125"/>
              </a:xfrm>
              <a:prstGeom prst="rect">
                <a:avLst/>
              </a:prstGeom>
              <a:noFill/>
            </p:spPr>
          </p:pic>
          <p:grpSp>
            <p:nvGrpSpPr>
              <p:cNvPr id="51" name="Group 857"/>
              <p:cNvGrpSpPr/>
              <p:nvPr/>
            </p:nvGrpSpPr>
            <p:grpSpPr>
              <a:xfrm>
                <a:off x="7592318" y="1467583"/>
                <a:ext cx="646430" cy="1354731"/>
                <a:chOff x="5673755" y="4679528"/>
                <a:chExt cx="646430" cy="1354731"/>
              </a:xfrm>
            </p:grpSpPr>
            <p:sp>
              <p:nvSpPr>
                <p:cNvPr id="52" name="AutoShape 60"/>
                <p:cNvSpPr>
                  <a:spLocks noChangeShapeType="1"/>
                </p:cNvSpPr>
                <p:nvPr/>
              </p:nvSpPr>
              <p:spPr bwMode="auto">
                <a:xfrm>
                  <a:off x="5890925" y="4689685"/>
                  <a:ext cx="635" cy="133822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" name="AutoShape 59"/>
                <p:cNvSpPr>
                  <a:spLocks noChangeShapeType="1"/>
                </p:cNvSpPr>
                <p:nvPr/>
              </p:nvSpPr>
              <p:spPr bwMode="auto">
                <a:xfrm>
                  <a:off x="5673755" y="6033624"/>
                  <a:ext cx="457200" cy="635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" name="AutoShape 58"/>
                <p:cNvSpPr>
                  <a:spLocks noChangeShapeType="1"/>
                </p:cNvSpPr>
                <p:nvPr/>
              </p:nvSpPr>
              <p:spPr bwMode="auto">
                <a:xfrm>
                  <a:off x="5673755" y="4679528"/>
                  <a:ext cx="457200" cy="635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5874415" y="5228023"/>
                  <a:ext cx="445770" cy="30725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400" b="0" i="1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ea typeface="Calibri" pitchFamily="34" charset="0"/>
                      <a:cs typeface="Times New Roman" pitchFamily="18" charset="0"/>
                    </a:rPr>
                    <a:t>ω</a:t>
                  </a:r>
                  <a:r>
                    <a:rPr kumimoji="0" lang="en-US" sz="1400" b="0" i="0" u="none" strike="noStrike" cap="none" normalizeH="0" baseline="-30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ea typeface="Calibri" pitchFamily="34" charset="0"/>
                      <a:cs typeface="Times New Roman" pitchFamily="18" charset="0"/>
                    </a:rPr>
                    <a:t>sp</a:t>
                  </a: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58" name="Text Box 51"/>
              <p:cNvSpPr txBox="1">
                <a:spLocks noChangeArrowheads="1"/>
              </p:cNvSpPr>
              <p:nvPr/>
            </p:nvSpPr>
            <p:spPr bwMode="auto">
              <a:xfrm>
                <a:off x="7096285" y="2157416"/>
                <a:ext cx="850265" cy="316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" name="Text Box 49"/>
              <p:cNvSpPr txBox="1">
                <a:spLocks noChangeArrowheads="1"/>
              </p:cNvSpPr>
              <p:nvPr/>
            </p:nvSpPr>
            <p:spPr bwMode="auto">
              <a:xfrm>
                <a:off x="6554630" y="1582258"/>
                <a:ext cx="850265" cy="316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" name="AutoShape 46"/>
              <p:cNvSpPr>
                <a:spLocks noChangeShapeType="1"/>
              </p:cNvSpPr>
              <p:nvPr/>
            </p:nvSpPr>
            <p:spPr bwMode="auto">
              <a:xfrm flipV="1">
                <a:off x="5927250" y="1533364"/>
                <a:ext cx="811175" cy="4571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pic>
            <p:nvPicPr>
              <p:cNvPr id="63" name="Picture 50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163191" y="1627410"/>
                <a:ext cx="314325" cy="238125"/>
              </a:xfrm>
              <a:prstGeom prst="rect">
                <a:avLst/>
              </a:prstGeom>
              <a:noFill/>
            </p:spPr>
          </p:pic>
          <p:pic>
            <p:nvPicPr>
              <p:cNvPr id="64" name="Picture 48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163191" y="979338"/>
                <a:ext cx="314325" cy="238125"/>
              </a:xfrm>
              <a:prstGeom prst="rect">
                <a:avLst/>
              </a:prstGeom>
              <a:noFill/>
            </p:spPr>
          </p:pic>
          <p:sp>
            <p:nvSpPr>
              <p:cNvPr id="65" name="AutoShape 45"/>
              <p:cNvSpPr>
                <a:spLocks noChangeShapeType="1"/>
              </p:cNvSpPr>
              <p:nvPr/>
            </p:nvSpPr>
            <p:spPr bwMode="auto">
              <a:xfrm flipV="1">
                <a:off x="5636470" y="1586493"/>
                <a:ext cx="241300" cy="31678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" name="AutoShape 44"/>
              <p:cNvSpPr>
                <a:spLocks noChangeShapeType="1"/>
              </p:cNvSpPr>
              <p:nvPr/>
            </p:nvSpPr>
            <p:spPr bwMode="auto">
              <a:xfrm flipV="1">
                <a:off x="5047775" y="1248870"/>
                <a:ext cx="525145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" name="AutoShape 43"/>
              <p:cNvSpPr>
                <a:spLocks noChangeShapeType="1"/>
              </p:cNvSpPr>
              <p:nvPr/>
            </p:nvSpPr>
            <p:spPr bwMode="auto">
              <a:xfrm>
                <a:off x="5678672" y="1270229"/>
                <a:ext cx="241300" cy="31678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" name="AutoShape 42"/>
              <p:cNvSpPr>
                <a:spLocks noChangeShapeType="1"/>
              </p:cNvSpPr>
              <p:nvPr/>
            </p:nvSpPr>
            <p:spPr bwMode="auto">
              <a:xfrm>
                <a:off x="5047775" y="1882432"/>
                <a:ext cx="525145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" name="AutoShape 41"/>
              <p:cNvSpPr>
                <a:spLocks noChangeShapeType="1"/>
              </p:cNvSpPr>
              <p:nvPr/>
            </p:nvSpPr>
            <p:spPr bwMode="auto">
              <a:xfrm flipV="1">
                <a:off x="6452395" y="2782091"/>
                <a:ext cx="525145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" name="AutoShape 36"/>
              <p:cNvSpPr>
                <a:spLocks noChangeShapeType="1"/>
              </p:cNvSpPr>
              <p:nvPr/>
            </p:nvSpPr>
            <p:spPr bwMode="auto">
              <a:xfrm flipV="1">
                <a:off x="5645126" y="2665562"/>
                <a:ext cx="525145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" name="AutoShape 35"/>
              <p:cNvSpPr>
                <a:spLocks noChangeShapeType="1"/>
              </p:cNvSpPr>
              <p:nvPr/>
            </p:nvSpPr>
            <p:spPr bwMode="auto">
              <a:xfrm flipH="1">
                <a:off x="5880294" y="1621922"/>
                <a:ext cx="145183" cy="1036872"/>
              </a:xfrm>
              <a:prstGeom prst="straightConnector1">
                <a:avLst/>
              </a:prstGeom>
              <a:noFill/>
              <a:ln w="12700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9" name="AutoShape 34"/>
              <p:cNvSpPr>
                <a:spLocks noChangeShapeType="1"/>
              </p:cNvSpPr>
              <p:nvPr/>
            </p:nvSpPr>
            <p:spPr bwMode="auto">
              <a:xfrm>
                <a:off x="6324760" y="1579719"/>
                <a:ext cx="410210" cy="1202372"/>
              </a:xfrm>
              <a:prstGeom prst="straightConnector1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0" name="Text Box 32"/>
              <p:cNvSpPr txBox="1">
                <a:spLocks noChangeArrowheads="1"/>
              </p:cNvSpPr>
              <p:nvPr/>
            </p:nvSpPr>
            <p:spPr bwMode="auto">
              <a:xfrm>
                <a:off x="6094890" y="2627827"/>
                <a:ext cx="390525" cy="3758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AutoShape 29"/>
              <p:cNvSpPr>
                <a:spLocks noChangeArrowheads="1"/>
              </p:cNvSpPr>
              <p:nvPr/>
            </p:nvSpPr>
            <p:spPr bwMode="auto">
              <a:xfrm flipH="1">
                <a:off x="6366035" y="1989186"/>
                <a:ext cx="1455602" cy="390422"/>
              </a:xfrm>
              <a:prstGeom prst="curvedDownArrow">
                <a:avLst>
                  <a:gd name="adj1" fmla="val 37188"/>
                  <a:gd name="adj2" fmla="val 140635"/>
                  <a:gd name="adj3" fmla="val 33333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5" name="AutoShape 35"/>
              <p:cNvSpPr>
                <a:spLocks noChangeShapeType="1"/>
              </p:cNvSpPr>
              <p:nvPr/>
            </p:nvSpPr>
            <p:spPr bwMode="auto">
              <a:xfrm>
                <a:off x="5446356" y="1872796"/>
                <a:ext cx="236991" cy="828201"/>
              </a:xfrm>
              <a:prstGeom prst="straightConnector1">
                <a:avLst/>
              </a:prstGeom>
              <a:noFill/>
              <a:ln w="12700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6" name="AutoShape 35"/>
              <p:cNvSpPr>
                <a:spLocks noChangeShapeType="1"/>
              </p:cNvSpPr>
              <p:nvPr/>
            </p:nvSpPr>
            <p:spPr bwMode="auto">
              <a:xfrm>
                <a:off x="5347882" y="1239749"/>
                <a:ext cx="433939" cy="1362773"/>
              </a:xfrm>
              <a:prstGeom prst="straightConnector1">
                <a:avLst/>
              </a:prstGeom>
              <a:noFill/>
              <a:ln w="12700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sp>
          <p:nvSpPr>
            <p:cNvPr id="115" name="TextBox 114"/>
            <p:cNvSpPr txBox="1"/>
            <p:nvPr/>
          </p:nvSpPr>
          <p:spPr>
            <a:xfrm>
              <a:off x="2053104" y="1839926"/>
              <a:ext cx="14372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rial Black" pitchFamily="34" charset="0"/>
                </a:rPr>
                <a:t>Strong DDI coupling</a:t>
              </a:r>
              <a:endParaRPr lang="en-CA" dirty="0">
                <a:latin typeface="Arial Black" pitchFamily="34" charset="0"/>
              </a:endParaRPr>
            </a:p>
          </p:txBody>
        </p: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9" y="4235128"/>
            <a:ext cx="5100303" cy="2446797"/>
          </a:xfrm>
          <a:prstGeom prst="rect">
            <a:avLst/>
          </a:prstGeom>
        </p:spPr>
      </p:pic>
      <p:sp>
        <p:nvSpPr>
          <p:cNvPr id="74" name="Rectangle 73"/>
          <p:cNvSpPr/>
          <p:nvPr/>
        </p:nvSpPr>
        <p:spPr>
          <a:xfrm>
            <a:off x="5424592" y="4466921"/>
            <a:ext cx="37194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sz="1800" dirty="0" smtClean="0">
                <a:latin typeface="Humanst521 BT" pitchFamily="34" charset="0"/>
              </a:rPr>
              <a:t>Solid line: one peak: No DDI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800" dirty="0" smtClean="0">
                <a:latin typeface="Humanst521 BT" pitchFamily="34" charset="0"/>
              </a:rPr>
              <a:t>Dotted line two peaks: with  DDI</a:t>
            </a:r>
          </a:p>
          <a:p>
            <a:pPr marL="457200" indent="-457200">
              <a:buFont typeface="Wingdings" pitchFamily="2" charset="2"/>
              <a:buNone/>
            </a:pPr>
            <a:endParaRPr lang="en-US" sz="1800" dirty="0" smtClean="0">
              <a:latin typeface="Humanst521 BT" pitchFamily="34" charset="0"/>
            </a:endParaRPr>
          </a:p>
          <a:p>
            <a:pPr marL="457200" indent="-457200">
              <a:buFont typeface="Wingdings" pitchFamily="2" charset="2"/>
              <a:buNone/>
            </a:pPr>
            <a:endParaRPr lang="en-US" sz="1800" dirty="0">
              <a:latin typeface="Humanst521 BT" pitchFamily="34" charset="0"/>
            </a:endParaRPr>
          </a:p>
          <a:p>
            <a:pPr marL="457200" indent="-457200">
              <a:buFont typeface="Wingdings" pitchFamily="2" charset="2"/>
              <a:buNone/>
            </a:pPr>
            <a:endParaRPr lang="en-US" sz="1800" dirty="0" smtClean="0">
              <a:latin typeface="Humanst521 BT" pitchFamily="34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1800" dirty="0" smtClean="0">
                <a:latin typeface="Humanst521 BT" pitchFamily="34" charset="0"/>
              </a:rPr>
              <a:t>MINIMUM is the TRANSPARENT state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36761" y="3998327"/>
            <a:ext cx="75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 Mode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676923" y="4012746"/>
            <a:ext cx="938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TM-Mode</a:t>
            </a:r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353798" y="3057998"/>
            <a:ext cx="784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QD</a:t>
            </a:r>
            <a:endParaRPr lang="en-CA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34493" y="3009285"/>
            <a:ext cx="1871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Metamaterial</a:t>
            </a:r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83400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3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9" name="AutoShape 6"/>
          <p:cNvSpPr>
            <a:spLocks noChangeArrowheads="1"/>
          </p:cNvSpPr>
          <p:nvPr/>
        </p:nvSpPr>
        <p:spPr bwMode="auto">
          <a:xfrm>
            <a:off x="504999" y="-126851"/>
            <a:ext cx="7777998" cy="85092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</a:t>
            </a: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DI induced transparency</a:t>
            </a: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7" y="3989858"/>
            <a:ext cx="3073774" cy="14389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93" y="1136994"/>
            <a:ext cx="6419938" cy="30936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66821" y="5954125"/>
            <a:ext cx="77981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sz="2000" dirty="0" smtClean="0">
                <a:latin typeface="Humanst521 BT" pitchFamily="34" charset="0"/>
              </a:rPr>
              <a:t>Due to DDI coupling a single transparent state splits into two transparent state.</a:t>
            </a:r>
          </a:p>
        </p:txBody>
      </p:sp>
      <p:sp>
        <p:nvSpPr>
          <p:cNvPr id="3" name="Rectangle 2"/>
          <p:cNvSpPr/>
          <p:nvPr/>
        </p:nvSpPr>
        <p:spPr>
          <a:xfrm>
            <a:off x="2555722" y="1888251"/>
            <a:ext cx="9525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umanst521 BT" pitchFamily="34" charset="0"/>
              </a:rPr>
              <a:t>interface 1</a:t>
            </a:r>
            <a:endParaRPr lang="en-CA" dirty="0"/>
          </a:p>
        </p:txBody>
      </p:sp>
      <p:grpSp>
        <p:nvGrpSpPr>
          <p:cNvPr id="21" name="Group 20"/>
          <p:cNvGrpSpPr/>
          <p:nvPr/>
        </p:nvGrpSpPr>
        <p:grpSpPr>
          <a:xfrm>
            <a:off x="3674004" y="3849241"/>
            <a:ext cx="3186400" cy="1098930"/>
            <a:chOff x="3674004" y="3849241"/>
            <a:chExt cx="3186400" cy="1098930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 flipV="1">
              <a:off x="4872106" y="3849241"/>
              <a:ext cx="923387" cy="6342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5420417" y="4390064"/>
              <a:ext cx="14399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Single minimum</a:t>
              </a:r>
            </a:p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Dotted line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74004" y="4486506"/>
              <a:ext cx="14399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Two minima</a:t>
              </a:r>
            </a:p>
            <a:p>
              <a:r>
                <a:rPr lang="en-CA" dirty="0" smtClean="0">
                  <a:latin typeface="Aharoni" panose="02010803020104030203" pitchFamily="2" charset="-79"/>
                  <a:cs typeface="Aharoni" panose="02010803020104030203" pitchFamily="2" charset="-79"/>
                </a:rPr>
                <a:t>Solid line</a:t>
              </a:r>
              <a:endParaRPr lang="en-CA" dirty="0"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cxnSp>
          <p:nvCxnSpPr>
            <p:cNvPr id="16" name="Straight Arrow Connector 15"/>
            <p:cNvCxnSpPr>
              <a:stCxn id="17" idx="0"/>
            </p:cNvCxnSpPr>
            <p:nvPr/>
          </p:nvCxnSpPr>
          <p:spPr bwMode="auto">
            <a:xfrm flipV="1">
              <a:off x="4393998" y="3852287"/>
              <a:ext cx="343754" cy="63421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/>
            <p:cNvCxnSpPr>
              <a:stCxn id="17" idx="0"/>
            </p:cNvCxnSpPr>
            <p:nvPr/>
          </p:nvCxnSpPr>
          <p:spPr bwMode="auto">
            <a:xfrm flipV="1">
              <a:off x="4393998" y="3852288"/>
              <a:ext cx="846030" cy="63421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8" name="Rectangle 17"/>
          <p:cNvSpPr/>
          <p:nvPr/>
        </p:nvSpPr>
        <p:spPr>
          <a:xfrm>
            <a:off x="2258538" y="859995"/>
            <a:ext cx="5116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Singh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C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Rackner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Brzozowski</a:t>
            </a:r>
            <a:r>
              <a:rPr lang="en-CA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J. Phys. D: Appl. Phys. 48, 145301 (2015) </a:t>
            </a:r>
            <a:endParaRPr lang="en-CA" dirty="0">
              <a:latin typeface="Cooper Black" panose="0208090404030B0204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54918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130630" y="0"/>
            <a:ext cx="5178488" cy="7667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US" sz="2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</a:t>
            </a:r>
          </a:p>
          <a:p>
            <a:pPr algn="ctr"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(Plasmonics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Nanophotonics)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30630" y="3148013"/>
            <a:ext cx="5613009" cy="2413000"/>
          </a:xfrm>
          <a:prstGeom prst="roundRect">
            <a:avLst>
              <a:gd name="adj" fmla="val 6116"/>
            </a:avLst>
          </a:prstGeom>
          <a:noFill/>
          <a:ln w="50800" cmpd="thickThin">
            <a:solidFill>
              <a:schemeClr val="accent4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1947: P.R. Wallace : </a:t>
            </a:r>
            <a:r>
              <a:rPr lang="en-US" dirty="0">
                <a:latin typeface="Humanst521 BT"/>
              </a:rPr>
              <a:t>Phys. Rev. 71, 622-634 (</a:t>
            </a:r>
            <a:r>
              <a:rPr lang="en-US" dirty="0" smtClean="0">
                <a:latin typeface="Humanst521 BT"/>
              </a:rPr>
              <a:t>1947)</a:t>
            </a:r>
            <a:endParaRPr lang="en-US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dirty="0">
                <a:latin typeface="Humanst521 BT"/>
              </a:rPr>
              <a:t>						</a:t>
            </a:r>
            <a:endParaRPr lang="en-US" sz="2000" dirty="0">
              <a:latin typeface="Humanst521 BT"/>
            </a:endParaRPr>
          </a:p>
          <a:p>
            <a:pPr marL="457200" indent="-457200">
              <a:defRPr/>
            </a:pPr>
            <a:r>
              <a:rPr lang="en-US" sz="2000" dirty="0">
                <a:latin typeface="Humanst521 BT"/>
              </a:rPr>
              <a:t>Graphite-moderated nuclear reactor project </a:t>
            </a:r>
          </a:p>
          <a:p>
            <a:pPr marL="457200" indent="-457200">
              <a:defRPr/>
            </a:pPr>
            <a:r>
              <a:rPr lang="en-US" sz="2000" dirty="0" smtClean="0">
                <a:latin typeface="Humanst521 BT"/>
              </a:rPr>
              <a:t>(</a:t>
            </a:r>
            <a:r>
              <a:rPr lang="en-US" sz="2000" b="0" dirty="0" smtClean="0">
                <a:latin typeface="Humanst521 BT"/>
              </a:rPr>
              <a:t>this  project was </a:t>
            </a:r>
            <a:r>
              <a:rPr lang="en-US" sz="2000" b="0" dirty="0">
                <a:latin typeface="Humanst521 BT"/>
              </a:rPr>
              <a:t>part of a plan to develop </a:t>
            </a:r>
          </a:p>
          <a:p>
            <a:pPr marL="457200" indent="-457200">
              <a:defRPr/>
            </a:pPr>
            <a:r>
              <a:rPr lang="en-US" sz="2000" b="0" dirty="0">
                <a:latin typeface="Humanst521 BT"/>
              </a:rPr>
              <a:t>nuclear weapons during the </a:t>
            </a:r>
            <a:r>
              <a:rPr lang="en-US" sz="2000" dirty="0">
                <a:latin typeface="Humanst521 BT"/>
              </a:rPr>
              <a:t>II world war)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000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Graphene is a gapless semiconductor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 pitchFamily="34" charset="0"/>
              </a:rPr>
              <a:t> </a:t>
            </a: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r>
              <a:rPr lang="en-US" sz="2000" dirty="0">
                <a:latin typeface="+mj-lt"/>
              </a:rPr>
              <a:t>2010 Nobel Prize in Physics</a:t>
            </a:r>
            <a:r>
              <a:rPr lang="en-US" sz="1600" dirty="0">
                <a:latin typeface="+mj-lt"/>
              </a:rPr>
              <a:t>:</a:t>
            </a:r>
          </a:p>
          <a:p>
            <a:pPr marL="457200" indent="-457200">
              <a:defRPr/>
            </a:pPr>
            <a:r>
              <a:rPr lang="en-US" sz="1600" dirty="0">
                <a:latin typeface="+mj-lt"/>
              </a:rPr>
              <a:t> Andre </a:t>
            </a:r>
            <a:r>
              <a:rPr lang="en-US" sz="1600" dirty="0" err="1">
                <a:latin typeface="+mj-lt"/>
              </a:rPr>
              <a:t>Geim</a:t>
            </a:r>
            <a:r>
              <a:rPr lang="en-US" sz="1600" dirty="0">
                <a:latin typeface="+mj-lt"/>
              </a:rPr>
              <a:t>, Konstantin </a:t>
            </a:r>
            <a:r>
              <a:rPr lang="en-US" sz="1600" dirty="0" err="1">
                <a:latin typeface="+mj-lt"/>
              </a:rPr>
              <a:t>Novoselov</a:t>
            </a:r>
            <a:endParaRPr lang="en-US" sz="1600" dirty="0">
              <a:latin typeface="+mj-l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endParaRPr lang="en-US" sz="1400" dirty="0">
              <a:latin typeface="Humanst521 BT" pitchFamily="34" charset="0"/>
            </a:endParaRP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8200" y="134938"/>
            <a:ext cx="2903538" cy="4219575"/>
          </a:xfrm>
          <a:prstGeom prst="rect">
            <a:avLst/>
          </a:prstGeom>
          <a:noFill/>
          <a:ln w="60325" cmpd="thickThin">
            <a:solidFill>
              <a:schemeClr val="accent4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98858" y="1511657"/>
            <a:ext cx="4783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sz="1600" dirty="0" smtClean="0">
                <a:latin typeface="Humanst521 BT"/>
              </a:rPr>
              <a:t>P.R</a:t>
            </a:r>
            <a:r>
              <a:rPr lang="en-US" sz="1600" dirty="0">
                <a:latin typeface="Humanst521 BT"/>
              </a:rPr>
              <a:t>. </a:t>
            </a:r>
            <a:r>
              <a:rPr lang="en-US" sz="1600" dirty="0" smtClean="0">
                <a:latin typeface="Humanst521 BT"/>
              </a:rPr>
              <a:t>Wallace (1915-2006) </a:t>
            </a:r>
            <a:endParaRPr lang="en-US" dirty="0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 dirty="0">
                <a:latin typeface="Humanst521 BT"/>
              </a:rPr>
              <a:t>McGill University, Montreal</a:t>
            </a:r>
            <a:endParaRPr lang="en-US" dirty="0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29479" y="2090372"/>
            <a:ext cx="5592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Humanst521 BT"/>
              </a:rPr>
              <a:t>Worked with Leopold </a:t>
            </a:r>
            <a:r>
              <a:rPr lang="en-US" sz="1400" dirty="0" err="1">
                <a:latin typeface="Humanst521 BT"/>
              </a:rPr>
              <a:t>Infeld</a:t>
            </a:r>
            <a:r>
              <a:rPr lang="en-US" sz="1400" dirty="0">
                <a:latin typeface="Humanst521 BT"/>
              </a:rPr>
              <a:t>, (Albert Einstein), NF Mott </a:t>
            </a:r>
          </a:p>
        </p:txBody>
      </p:sp>
      <p:sp>
        <p:nvSpPr>
          <p:cNvPr id="7" name="Rectangle 6"/>
          <p:cNvSpPr/>
          <p:nvPr/>
        </p:nvSpPr>
        <p:spPr>
          <a:xfrm>
            <a:off x="-503853" y="856183"/>
            <a:ext cx="6615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Humanst521 BT" pitchFamily="34" charset="0"/>
                <a:cs typeface="Arial" charset="0"/>
              </a:rPr>
              <a:t>Graphene was invented by  a Canadian physicist</a:t>
            </a:r>
            <a:endParaRPr lang="en-US" sz="1800" dirty="0">
              <a:latin typeface="Humanst521 B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36253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336550" y="352523"/>
            <a:ext cx="5791200" cy="7032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Arial" charset="0"/>
              </a:rPr>
              <a:t>Mahi Singh and PR Wallace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Humanst521 BT"/>
                <a:cs typeface="Times New Roman" pitchFamily="18" charset="0"/>
              </a:rPr>
              <a:t>Gapless Semiconductors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/>
              <a:cs typeface="Times New Roman" pitchFamily="18" charset="0"/>
            </a:endParaRPr>
          </a:p>
        </p:txBody>
      </p:sp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193675" y="1556698"/>
            <a:ext cx="6302375" cy="4970754"/>
          </a:xfrm>
          <a:prstGeom prst="roundRect">
            <a:avLst>
              <a:gd name="adj" fmla="val 6116"/>
            </a:avLst>
          </a:prstGeom>
          <a:noFill/>
          <a:ln w="50800" cmpd="thickThin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algn="ctr">
              <a:defRPr/>
            </a:pPr>
            <a:endParaRPr lang="en-US" sz="1400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00" dirty="0">
                <a:latin typeface="+mj-lt"/>
                <a:cs typeface="Aharoni" pitchFamily="2" charset="-79"/>
              </a:rPr>
              <a:t>  </a:t>
            </a:r>
            <a:r>
              <a:rPr lang="en-US" dirty="0">
                <a:latin typeface="+mj-lt"/>
                <a:cs typeface="Aharoni" pitchFamily="2" charset="-79"/>
              </a:rPr>
              <a:t>M. SINGH and P.R. WALLACE , J. PHYSICS C 20, 2169, (1987).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GUPTA, WALLACE and SINGH , J .PHYSICS C19, 6373 (1986).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SOLID STATE COMMUN. 53, 165 (1985).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J. PHYSICS C17, 5303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</a:t>
            </a:r>
            <a:r>
              <a:rPr lang="en-US" dirty="0" err="1">
                <a:latin typeface="+mj-lt"/>
                <a:cs typeface="Aharoni" pitchFamily="2" charset="-79"/>
              </a:rPr>
              <a:t>amd</a:t>
            </a:r>
            <a:r>
              <a:rPr lang="en-US" dirty="0">
                <a:latin typeface="+mj-lt"/>
                <a:cs typeface="Aharoni" pitchFamily="2" charset="-79"/>
              </a:rPr>
              <a:t> PR Wallace, J. PHYS. CHEM. SOLIDS 45,409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P.R. Wallace and J. </a:t>
            </a:r>
            <a:r>
              <a:rPr lang="en-US" dirty="0" err="1">
                <a:latin typeface="+mj-lt"/>
                <a:cs typeface="Aharoni" pitchFamily="2" charset="-79"/>
              </a:rPr>
              <a:t>Leotin</a:t>
            </a:r>
            <a:r>
              <a:rPr lang="en-US" dirty="0">
                <a:latin typeface="+mj-lt"/>
                <a:cs typeface="Aharoni" pitchFamily="2" charset="-79"/>
              </a:rPr>
              <a:t>, J. PHYS. C17, 1385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J. PHYS. C16, 3877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LEOTIN and WALLACE, PHYS. STAT. SOLIDI B115, 105 (1983). 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SOLID STATE COMM. 45, 9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J. and P.R. WALLACE , PHYSICA B117, 441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P.R. WALLACE,  ASKENAZY, J. PHYSICS C15, 6731 (1982).</a:t>
            </a: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CISOWSKI, WALLACE, PORTAL, BROTO,</a:t>
            </a:r>
          </a:p>
          <a:p>
            <a:pPr>
              <a:defRPr/>
            </a:pPr>
            <a:r>
              <a:rPr lang="en-US" dirty="0">
                <a:latin typeface="+mj-lt"/>
                <a:cs typeface="Aharoni" pitchFamily="2" charset="-79"/>
              </a:rPr>
              <a:t>	 Phys. Stat SOLIDI B114, 481 (1982).</a:t>
            </a: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0"/>
            <a:ext cx="2100262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6718300" y="3062288"/>
            <a:ext cx="2201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(1915-2006)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1600">
                <a:latin typeface="Humanst521 BT"/>
              </a:rPr>
              <a:t> P.R. Wallace </a:t>
            </a:r>
            <a:endParaRPr lang="en-US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McGill University, Montreal</a:t>
            </a:r>
            <a:endParaRPr lang="en-US"/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6496050" y="4030416"/>
            <a:ext cx="2647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called him “SIR” and he did not like it.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have a graduate student </a:t>
            </a:r>
            <a:r>
              <a:rPr lang="en-US" dirty="0" smtClean="0">
                <a:latin typeface="Humanst521 BT"/>
              </a:rPr>
              <a:t>who always </a:t>
            </a:r>
            <a:r>
              <a:rPr lang="en-US" dirty="0">
                <a:latin typeface="Humanst521 BT"/>
              </a:rPr>
              <a:t>calls me “SIR” </a:t>
            </a:r>
            <a:r>
              <a:rPr lang="en-US" dirty="0" smtClean="0">
                <a:latin typeface="Humanst521 BT"/>
              </a:rPr>
              <a:t>and </a:t>
            </a:r>
            <a:r>
              <a:rPr lang="en-US" dirty="0">
                <a:latin typeface="Humanst521 BT"/>
              </a:rPr>
              <a:t>I like it and he is my favorite student.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43332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0669" y="325766"/>
            <a:ext cx="3339547" cy="42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6372" name="AutoShape 20"/>
          <p:cNvSpPr>
            <a:spLocks noChangeArrowheads="1"/>
          </p:cNvSpPr>
          <p:nvPr/>
        </p:nvSpPr>
        <p:spPr bwMode="auto">
          <a:xfrm>
            <a:off x="1272208" y="152400"/>
            <a:ext cx="6897757" cy="85145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 </a:t>
            </a: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Band </a:t>
            </a: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Structure</a:t>
            </a: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  <a:latin typeface="Humanst521 BT" pitchFamily="34" charset="0"/>
              </a:rPr>
              <a:t>P.R. Wallace, Phys. Rev. 71, 622-634 (1947)</a:t>
            </a: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7106" name="AutoShape 2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8" name="AutoShape 4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8"/>
          <p:cNvGrpSpPr/>
          <p:nvPr/>
        </p:nvGrpSpPr>
        <p:grpSpPr>
          <a:xfrm>
            <a:off x="946571" y="1981512"/>
            <a:ext cx="3088582" cy="1827892"/>
            <a:chOff x="3157192" y="5208104"/>
            <a:chExt cx="2617443" cy="1549061"/>
          </a:xfrm>
        </p:grpSpPr>
        <p:pic>
          <p:nvPicPr>
            <p:cNvPr id="47110" name="Picture 6" descr="http://www.quirkyscience.com/wp-content/uploads/2012/05/LBL-graphene_sheet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57192" y="5208104"/>
              <a:ext cx="1791994" cy="1490869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800600" y="6052930"/>
              <a:ext cx="974035" cy="704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Carbon atoms (Honey comb structure)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3" name="Straight Arrow Connector 12"/>
            <p:cNvCxnSpPr>
              <a:stCxn id="11" idx="1"/>
            </p:cNvCxnSpPr>
            <p:nvPr/>
          </p:nvCxnSpPr>
          <p:spPr bwMode="auto">
            <a:xfrm rot="10800000">
              <a:off x="4482549" y="6122505"/>
              <a:ext cx="318051" cy="2825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674706" y="5797827"/>
              <a:ext cx="245164" cy="2650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31"/>
          <p:cNvGrpSpPr/>
          <p:nvPr/>
        </p:nvGrpSpPr>
        <p:grpSpPr>
          <a:xfrm>
            <a:off x="4864598" y="4952429"/>
            <a:ext cx="3832483" cy="1703632"/>
            <a:chOff x="938299" y="2186609"/>
            <a:chExt cx="3832483" cy="1703632"/>
          </a:xfrm>
        </p:grpSpPr>
        <p:pic>
          <p:nvPicPr>
            <p:cNvPr id="4711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38299" y="2186609"/>
              <a:ext cx="3424735" cy="1493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192697" y="3644020"/>
              <a:ext cx="35780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+mj-lt"/>
                </a:rPr>
                <a:t>A.N. </a:t>
              </a:r>
              <a:r>
                <a:rPr lang="en-US" sz="1000" dirty="0" err="1" smtClean="0">
                  <a:latin typeface="+mj-lt"/>
                </a:rPr>
                <a:t>Grigorenko</a:t>
              </a:r>
              <a:r>
                <a:rPr lang="en-US" sz="1000" dirty="0" smtClean="0">
                  <a:latin typeface="+mj-lt"/>
                </a:rPr>
                <a:t> et al, </a:t>
              </a:r>
              <a:r>
                <a:rPr lang="en-US" sz="1000" dirty="0" smtClean="0">
                  <a:latin typeface="Modern No. 20" pitchFamily="18" charset="0"/>
                </a:rPr>
                <a:t> Nature Photonics </a:t>
              </a:r>
              <a:r>
                <a:rPr lang="en-US" sz="1000" dirty="0" smtClean="0">
                  <a:latin typeface="+mj-lt"/>
                </a:rPr>
                <a:t>6, 749 (2012) </a:t>
              </a:r>
              <a:endParaRPr lang="en-US" sz="1000" dirty="0">
                <a:latin typeface="+mj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41806" y="4041072"/>
            <a:ext cx="30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j-lt"/>
              </a:rPr>
              <a:t>Mahi R. Singh, Electronic, Photonic, Polaritonic and Plasmonic Properties of materials</a:t>
            </a:r>
          </a:p>
          <a:p>
            <a:r>
              <a:rPr lang="en-US" sz="1000" dirty="0" smtClean="0">
                <a:latin typeface="+mj-lt"/>
              </a:rPr>
              <a:t>(Wiley Custom,  Toronto, 2014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 flipV="1">
            <a:off x="5416825" y="2445028"/>
            <a:ext cx="258418" cy="25543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135723" y="4513795"/>
            <a:ext cx="4475350" cy="10833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1152365"/>
            <a:ext cx="5141167" cy="8530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endParaRPr lang="en-US" sz="2000" dirty="0" smtClean="0">
              <a:latin typeface="Humanst521 BT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600" dirty="0" smtClean="0">
                <a:latin typeface="Humanst521 BT"/>
                <a:cs typeface="Times New Roman" pitchFamily="18" charset="0"/>
              </a:rPr>
              <a:t>Graphene is a  two dimensional sheet  of carbon atoms which are arranged  in the honey comb structure.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CA" sz="6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umanst521 BT"/>
            </a:endParaRPr>
          </a:p>
        </p:txBody>
      </p: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4801407" y="3309096"/>
            <a:ext cx="548004" cy="500308"/>
            <a:chOff x="5040" y="8724"/>
            <a:chExt cx="862" cy="787"/>
          </a:xfrm>
        </p:grpSpPr>
        <p:cxnSp>
          <p:nvCxnSpPr>
            <p:cNvPr id="1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4695390" y="5986035"/>
            <a:ext cx="548004" cy="500308"/>
            <a:chOff x="5040" y="8724"/>
            <a:chExt cx="862" cy="787"/>
          </a:xfrm>
        </p:grpSpPr>
        <p:cxnSp>
          <p:nvCxnSpPr>
            <p:cNvPr id="2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4" name="Object 1"/>
          <p:cNvGraphicFramePr>
            <a:graphicFrameLocks noChangeAspect="1"/>
          </p:cNvGraphicFramePr>
          <p:nvPr>
            <p:extLst/>
          </p:nvPr>
        </p:nvGraphicFramePr>
        <p:xfrm>
          <a:off x="1113225" y="4982767"/>
          <a:ext cx="1624012" cy="414338"/>
        </p:xfrm>
        <a:graphic>
          <a:graphicData uri="http://schemas.openxmlformats.org/presentationml/2006/ole">
            <p:oleObj spid="_x0000_s523266" name="Equation" r:id="rId7" imgW="1193760" imgH="30456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23390" y="3714935"/>
            <a:ext cx="4572000" cy="116339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en-US" dirty="0" smtClean="0">
                <a:latin typeface="Humanst521 BT"/>
                <a:cs typeface="Times New Roman" pitchFamily="18" charset="0"/>
              </a:rPr>
              <a:t>Band </a:t>
            </a:r>
            <a:r>
              <a:rPr lang="en-US" dirty="0">
                <a:latin typeface="Humanst521 BT"/>
                <a:cs typeface="Times New Roman" pitchFamily="18" charset="0"/>
              </a:rPr>
              <a:t>structure</a:t>
            </a:r>
            <a:r>
              <a:rPr lang="en-US" dirty="0" smtClean="0">
                <a:latin typeface="Humanst521 BT"/>
                <a:cs typeface="Times New Roman" pitchFamily="18" charset="0"/>
              </a:rPr>
              <a:t>:</a:t>
            </a:r>
          </a:p>
          <a:p>
            <a:pPr eaLnBrk="0" hangingPunct="0">
              <a:spcBef>
                <a:spcPct val="20000"/>
              </a:spcBef>
            </a:pP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Humanst521 BT"/>
                <a:cs typeface="Times New Roman" pitchFamily="18" charset="0"/>
              </a:rPr>
              <a:t>Gapless </a:t>
            </a:r>
            <a:r>
              <a:rPr lang="en-US" dirty="0">
                <a:latin typeface="Humanst521 BT"/>
                <a:cs typeface="Times New Roman" pitchFamily="18" charset="0"/>
              </a:rPr>
              <a:t>semiconductor and acts as a metal</a:t>
            </a:r>
            <a:r>
              <a:rPr lang="en-US" dirty="0" smtClean="0">
                <a:latin typeface="Humanst521 BT"/>
                <a:cs typeface="Times New Roman" pitchFamily="18" charset="0"/>
              </a:rPr>
              <a:t>.</a:t>
            </a: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err="1">
                <a:latin typeface="Humanst521 BT"/>
                <a:cs typeface="Times New Roman" pitchFamily="18" charset="0"/>
              </a:rPr>
              <a:t>k.p</a:t>
            </a:r>
            <a:r>
              <a:rPr lang="en-US" dirty="0">
                <a:latin typeface="Humanst521 BT"/>
                <a:cs typeface="Times New Roman" pitchFamily="18" charset="0"/>
              </a:rPr>
              <a:t>  method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>
                <a:latin typeface="Humanst521 BT"/>
                <a:cs typeface="Times New Roman" pitchFamily="18" charset="0"/>
              </a:rPr>
              <a:t>Tight binding method</a:t>
            </a: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238540" y="5597161"/>
            <a:ext cx="3646881" cy="824775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50800" cmpd="thickThin">
            <a:solidFill>
              <a:schemeClr val="accent4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r>
              <a:rPr lang="en-CA" sz="2400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Summary</a:t>
            </a:r>
            <a:endParaRPr lang="en-CA" sz="2000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r>
              <a:rPr lang="en-CA" sz="2000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Graphene acts like a metal.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 smtClean="0">
                <a:latin typeface="Humanst521 BT" pitchFamily="34" charset="0"/>
              </a:rPr>
              <a:t> </a:t>
            </a: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97411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8" name="AutoShape 6"/>
          <p:cNvSpPr>
            <a:spLocks noChangeArrowheads="1"/>
          </p:cNvSpPr>
          <p:nvPr/>
        </p:nvSpPr>
        <p:spPr bwMode="auto">
          <a:xfrm>
            <a:off x="685800" y="304800"/>
            <a:ext cx="7391400" cy="9144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Conclusions</a:t>
            </a:r>
            <a:endParaRPr lang="en-CA" sz="4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981000" name="Text Box 8"/>
          <p:cNvSpPr txBox="1">
            <a:spLocks noChangeArrowheads="1"/>
          </p:cNvSpPr>
          <p:nvPr/>
        </p:nvSpPr>
        <p:spPr bwMode="auto">
          <a:xfrm>
            <a:off x="351540" y="2642640"/>
            <a:ext cx="848765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en-US" sz="3200" dirty="0" smtClean="0">
                <a:latin typeface="Humanst521 BT"/>
              </a:rPr>
              <a:t>Metamaterials </a:t>
            </a:r>
            <a:endParaRPr lang="en-US" sz="3200" dirty="0">
              <a:latin typeface="Humanst521 BT"/>
            </a:endParaRP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en-US" sz="3200" dirty="0" smtClean="0">
                <a:latin typeface="Humanst521 BT"/>
              </a:rPr>
              <a:t>Controlling light-matter interaction (Photoluminescence)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85800" y="4458522"/>
            <a:ext cx="5673012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Ane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</a:t>
            </a: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ke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</a:t>
            </a: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liye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DHANYABAD</a:t>
            </a: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n-US" sz="1800" b="0" dirty="0" smtClean="0">
                <a:solidFill>
                  <a:schemeClr val="accent2"/>
                </a:solidFill>
                <a:latin typeface="Impact" pitchFamily="34" charset="0"/>
              </a:rPr>
              <a:t>(Thanks for coming)</a:t>
            </a:r>
            <a:endParaRPr lang="en-US" sz="1800" b="0" dirty="0">
              <a:solidFill>
                <a:schemeClr val="accent2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00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uhaus 93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uhaus 93" pitchFamily="8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10950</TotalTime>
  <Words>2278</Words>
  <Application>Microsoft Office PowerPoint</Application>
  <PresentationFormat>On-screen Show (4:3)</PresentationFormat>
  <Paragraphs>509</Paragraphs>
  <Slides>30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UWO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Mahi Singh</dc:creator>
  <cp:lastModifiedBy>Shivani</cp:lastModifiedBy>
  <cp:revision>1342</cp:revision>
  <dcterms:created xsi:type="dcterms:W3CDTF">2003-08-06T15:01:39Z</dcterms:created>
  <dcterms:modified xsi:type="dcterms:W3CDTF">2015-08-10T19:52:12Z</dcterms:modified>
</cp:coreProperties>
</file>