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587" r:id="rId2"/>
    <p:sldId id="715" r:id="rId3"/>
    <p:sldId id="716" r:id="rId4"/>
    <p:sldId id="717" r:id="rId5"/>
    <p:sldId id="720" r:id="rId6"/>
    <p:sldId id="718" r:id="rId7"/>
    <p:sldId id="719" r:id="rId8"/>
    <p:sldId id="721" r:id="rId9"/>
    <p:sldId id="722" r:id="rId10"/>
    <p:sldId id="725" r:id="rId11"/>
    <p:sldId id="728" r:id="rId12"/>
    <p:sldId id="730" r:id="rId13"/>
    <p:sldId id="732" r:id="rId14"/>
    <p:sldId id="733" r:id="rId15"/>
    <p:sldId id="734" r:id="rId16"/>
    <p:sldId id="735" r:id="rId17"/>
    <p:sldId id="736" r:id="rId18"/>
    <p:sldId id="739" r:id="rId19"/>
    <p:sldId id="740" r:id="rId20"/>
  </p:sldIdLst>
  <p:sldSz cx="9144000" cy="6858000" type="screen4x3"/>
  <p:notesSz cx="6669088" cy="9926638"/>
  <p:defaultTextStyle>
    <a:defPPr>
      <a:defRPr lang="sv-SE"/>
    </a:defPPr>
    <a:lvl1pPr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A4972"/>
    <a:srgbClr val="003366"/>
    <a:srgbClr val="339933"/>
    <a:srgbClr val="00FF00"/>
    <a:srgbClr val="333333"/>
    <a:srgbClr val="FC9228"/>
    <a:srgbClr val="C3D0DF"/>
    <a:srgbClr val="7777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 horzBarState="maximized">
    <p:restoredLeft sz="15651" autoAdjust="0"/>
    <p:restoredTop sz="94660"/>
  </p:normalViewPr>
  <p:slideViewPr>
    <p:cSldViewPr>
      <p:cViewPr>
        <p:scale>
          <a:sx n="120" d="100"/>
          <a:sy n="120" d="100"/>
        </p:scale>
        <p:origin x="-654" y="-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0" d="100"/>
        <a:sy n="200" d="100"/>
      </p:scale>
      <p:origin x="0" y="1732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925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endParaRPr lang="sv-SE"/>
          </a:p>
        </p:txBody>
      </p:sp>
      <p:sp>
        <p:nvSpPr>
          <p:cNvPr id="1822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778250" y="0"/>
            <a:ext cx="288925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endParaRPr lang="sv-SE"/>
          </a:p>
        </p:txBody>
      </p:sp>
      <p:sp>
        <p:nvSpPr>
          <p:cNvPr id="2560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54075" y="744538"/>
            <a:ext cx="4960938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822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66750" y="4714875"/>
            <a:ext cx="5335588" cy="446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v-SE" noProof="0" smtClean="0"/>
              <a:t>Click to edit Master text styles</a:t>
            </a:r>
          </a:p>
          <a:p>
            <a:pPr lvl="1"/>
            <a:r>
              <a:rPr lang="sv-SE" noProof="0" smtClean="0"/>
              <a:t>Second level</a:t>
            </a:r>
          </a:p>
          <a:p>
            <a:pPr lvl="2"/>
            <a:r>
              <a:rPr lang="sv-SE" noProof="0" smtClean="0"/>
              <a:t>Third level</a:t>
            </a:r>
          </a:p>
          <a:p>
            <a:pPr lvl="3"/>
            <a:r>
              <a:rPr lang="sv-SE" noProof="0" smtClean="0"/>
              <a:t>Fourth level</a:t>
            </a:r>
          </a:p>
          <a:p>
            <a:pPr lvl="4"/>
            <a:r>
              <a:rPr lang="sv-SE" noProof="0" smtClean="0"/>
              <a:t>Fifth level</a:t>
            </a:r>
          </a:p>
        </p:txBody>
      </p:sp>
      <p:sp>
        <p:nvSpPr>
          <p:cNvPr id="1822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163"/>
            <a:ext cx="2889250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endParaRPr lang="sv-SE"/>
          </a:p>
        </p:txBody>
      </p:sp>
      <p:sp>
        <p:nvSpPr>
          <p:cNvPr id="1822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78250" y="9428163"/>
            <a:ext cx="2889250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fld id="{D7B206D3-2322-4DE6-A623-DEE36A1EE35D}" type="slidenum">
              <a:rPr lang="sv-SE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0162299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 err="1" smtClean="0"/>
              <a:t>How</a:t>
            </a:r>
            <a:r>
              <a:rPr lang="sv-SE" dirty="0" smtClean="0"/>
              <a:t> do </a:t>
            </a:r>
            <a:r>
              <a:rPr lang="sv-SE" dirty="0" err="1" smtClean="0"/>
              <a:t>we</a:t>
            </a:r>
            <a:r>
              <a:rPr lang="sv-SE" dirty="0" smtClean="0"/>
              <a:t> translate </a:t>
            </a:r>
            <a:r>
              <a:rPr lang="sv-SE" dirty="0" err="1" smtClean="0"/>
              <a:t>this</a:t>
            </a:r>
            <a:r>
              <a:rPr lang="sv-SE" dirty="0" smtClean="0"/>
              <a:t> </a:t>
            </a:r>
            <a:r>
              <a:rPr lang="sv-SE" dirty="0" err="1" smtClean="0"/>
              <a:t>into</a:t>
            </a:r>
            <a:r>
              <a:rPr lang="sv-SE" dirty="0" smtClean="0"/>
              <a:t> a </a:t>
            </a:r>
            <a:r>
              <a:rPr lang="sv-SE" dirty="0" err="1" smtClean="0"/>
              <a:t>workable</a:t>
            </a:r>
            <a:r>
              <a:rPr lang="sv-SE" dirty="0" smtClean="0"/>
              <a:t> </a:t>
            </a:r>
            <a:r>
              <a:rPr lang="sv-SE" dirty="0" err="1" smtClean="0"/>
              <a:t>model</a:t>
            </a:r>
            <a:r>
              <a:rPr lang="sv-SE" dirty="0" smtClean="0"/>
              <a:t>?</a:t>
            </a:r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3DA596-F53D-4DC7-A170-FE040788E534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30242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sv-S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sv-S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sv-S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50DECD5-C0F1-4515-A280-AE888367A0C6}" type="slidenum">
              <a:rPr lang="sv-SE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48943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sv-S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sv-S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697845D-E010-45AC-878F-0EF55B93600D}" type="slidenum">
              <a:rPr lang="sv-SE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605439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sv-S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sv-S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7CB8958-71C5-4CE1-9CBC-C21F8F0B0695}" type="slidenum">
              <a:rPr lang="sv-SE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824728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sv-S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sv-SE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6DF8DC4-CDD3-4177-98D9-7C29CCE34B35}" type="slidenum">
              <a:rPr lang="sv-SE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148897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sv-SE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sv-SE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173E2B7-786D-423F-BE17-7467ADCE818A}" type="slidenum">
              <a:rPr lang="sv-SE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582844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sv-S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sv-SE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01ED87A-1EC3-4D05-828A-31490FBBB855}" type="slidenum">
              <a:rPr lang="sv-SE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726413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sv-SE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sv-SE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832CB68-170B-4C92-864E-42E48006100A}" type="slidenum">
              <a:rPr lang="sv-SE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445358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sv-S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sv-SE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708305B-89E5-4CBF-B862-23FE0DD3548C}" type="slidenum">
              <a:rPr lang="sv-SE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665567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sv-SE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sv-S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sv-SE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1A2804C-DEAD-4758-8E11-E909E9AB1DB8}" type="slidenum">
              <a:rPr lang="sv-SE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2419107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sv-S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sv-S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81BEAA3-D13B-48F8-A1CF-2B289FD6F452}" type="slidenum">
              <a:rPr lang="sv-SE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091765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92150"/>
            <a:ext cx="2057400" cy="54340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92150"/>
            <a:ext cx="6019800" cy="543401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sv-S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sv-S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8919C63-6D5D-4DC4-80C7-0511924E502D}" type="slidenum">
              <a:rPr lang="sv-SE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738546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2" descr="New PHDMO CMYK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188" y="6354763"/>
            <a:ext cx="1368425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692150"/>
            <a:ext cx="8229600" cy="725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sv-SE" smtClean="0"/>
              <a:t>CLICK TO EDIT MASTER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v-SE" smtClean="0"/>
              <a:t>Click to edit Master text styles</a:t>
            </a:r>
          </a:p>
          <a:p>
            <a:pPr lvl="1"/>
            <a:r>
              <a:rPr lang="sv-SE" smtClean="0"/>
              <a:t>Second level</a:t>
            </a:r>
          </a:p>
          <a:p>
            <a:pPr lvl="2"/>
            <a:r>
              <a:rPr lang="sv-SE" smtClean="0"/>
              <a:t>Third level</a:t>
            </a:r>
          </a:p>
          <a:p>
            <a:pPr lvl="3"/>
            <a:r>
              <a:rPr lang="sv-SE" smtClean="0"/>
              <a:t>Fourth level</a:t>
            </a:r>
          </a:p>
          <a:p>
            <a:pPr lvl="4"/>
            <a:r>
              <a:rPr lang="sv-SE" smtClean="0"/>
              <a:t>Fifth level</a:t>
            </a:r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</a:defRPr>
            </a:lvl1pPr>
          </a:lstStyle>
          <a:p>
            <a:endParaRPr lang="sv-SE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</a:defRPr>
            </a:lvl1pPr>
          </a:lstStyle>
          <a:p>
            <a:endParaRPr lang="sv-SE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</a:defRPr>
            </a:lvl1pPr>
          </a:lstStyle>
          <a:p>
            <a:fld id="{03DCFD53-AF20-441F-A1B3-2FB7327911CF}" type="slidenum">
              <a:rPr lang="sv-SE"/>
              <a:pPr/>
              <a:t>‹#›</a:t>
            </a:fld>
            <a:endParaRPr lang="sv-S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3A497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3A497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3A497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3A497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3A497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rgbClr val="3A497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rgbClr val="3A497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rgbClr val="3A497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rgbClr val="3A4972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rgbClr val="3A4972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rgbClr val="3A4972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rgbClr val="3A4972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rgbClr val="3A4972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3A4972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3A4972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3A4972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3A4972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3A4972"/>
          </a:solidFill>
          <a:latin typeface="+mn-lt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6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slide" Target="slide16.xml"/><Relationship Id="rId5" Type="http://schemas.openxmlformats.org/officeDocument/2006/relationships/image" Target="../media/image5.jpeg"/><Relationship Id="rId4" Type="http://schemas.openxmlformats.org/officeDocument/2006/relationships/hyperlink" Target="Presentation/Morimatsu%20Group.ppt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6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slide" Target="slide16.xml"/><Relationship Id="rId5" Type="http://schemas.openxmlformats.org/officeDocument/2006/relationships/image" Target="../media/image5.jpeg"/><Relationship Id="rId4" Type="http://schemas.openxmlformats.org/officeDocument/2006/relationships/hyperlink" Target="Presentation/Morimatsu%20Group.ppt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14.jpeg"/><Relationship Id="rId7" Type="http://schemas.openxmlformats.org/officeDocument/2006/relationships/image" Target="../media/image18.jpeg"/><Relationship Id="rId2" Type="http://schemas.openxmlformats.org/officeDocument/2006/relationships/hyperlink" Target="http://www.pharmadule.com/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2" descr="Visi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4" t="63696" r="3865"/>
          <a:stretch>
            <a:fillRect/>
          </a:stretch>
        </p:blipFill>
        <p:spPr bwMode="auto">
          <a:xfrm>
            <a:off x="0" y="1292225"/>
            <a:ext cx="9144000" cy="2641600"/>
          </a:xfrm>
          <a:prstGeom prst="rect">
            <a:avLst/>
          </a:prstGeom>
          <a:noFill/>
          <a:ln>
            <a:noFill/>
          </a:ln>
          <a:effectLst>
            <a:reflection stA="45000" endPos="17000" dist="508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5" name="Text Box 9"/>
          <p:cNvSpPr txBox="1">
            <a:spLocks noChangeArrowheads="1"/>
          </p:cNvSpPr>
          <p:nvPr/>
        </p:nvSpPr>
        <p:spPr bwMode="auto">
          <a:xfrm>
            <a:off x="314325" y="3933825"/>
            <a:ext cx="8496300" cy="1815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en-US" sz="3200" b="1" kern="0" dirty="0">
                <a:solidFill>
                  <a:srgbClr val="3A4972"/>
                </a:solidFill>
                <a:latin typeface="Calibri"/>
                <a:ea typeface="+mj-ea"/>
                <a:cs typeface="+mj-cs"/>
              </a:rPr>
              <a:t>Regulatory requirements and benefits converting to Continued Process Verification</a:t>
            </a:r>
            <a:r>
              <a:rPr lang="en-GB" sz="2400" b="1" kern="0" dirty="0" smtClean="0">
                <a:solidFill>
                  <a:srgbClr val="3A4972"/>
                </a:solidFill>
                <a:latin typeface="Calibri"/>
                <a:ea typeface="+mj-ea"/>
                <a:cs typeface="+mj-cs"/>
              </a:rPr>
              <a:t/>
            </a:r>
            <a:br>
              <a:rPr lang="en-GB" sz="2400" b="1" kern="0" dirty="0" smtClean="0">
                <a:solidFill>
                  <a:srgbClr val="3A4972"/>
                </a:solidFill>
                <a:latin typeface="Calibri"/>
                <a:ea typeface="+mj-ea"/>
                <a:cs typeface="+mj-cs"/>
              </a:rPr>
            </a:br>
            <a:r>
              <a:rPr lang="en-GB" sz="2400" b="1" kern="0" dirty="0" smtClean="0">
                <a:solidFill>
                  <a:srgbClr val="3A4972"/>
                </a:solidFill>
                <a:latin typeface="Calibri"/>
                <a:ea typeface="+mj-ea"/>
                <a:cs typeface="+mj-cs"/>
              </a:rPr>
              <a:t/>
            </a:r>
            <a:br>
              <a:rPr lang="en-GB" sz="2400" b="1" kern="0" dirty="0" smtClean="0">
                <a:solidFill>
                  <a:srgbClr val="3A4972"/>
                </a:solidFill>
                <a:latin typeface="Calibri"/>
                <a:ea typeface="+mj-ea"/>
                <a:cs typeface="+mj-cs"/>
              </a:rPr>
            </a:br>
            <a:endParaRPr lang="sv-SE" sz="2400" b="1" dirty="0">
              <a:solidFill>
                <a:srgbClr val="003366"/>
              </a:solidFill>
            </a:endParaRPr>
          </a:p>
        </p:txBody>
      </p:sp>
      <p:sp>
        <p:nvSpPr>
          <p:cNvPr id="3076" name="Rectangle 12"/>
          <p:cNvSpPr>
            <a:spLocks noChangeArrowheads="1"/>
          </p:cNvSpPr>
          <p:nvPr/>
        </p:nvSpPr>
        <p:spPr bwMode="auto">
          <a:xfrm>
            <a:off x="360363" y="5375275"/>
            <a:ext cx="4572000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sv-SE" sz="2000" dirty="0">
              <a:solidFill>
                <a:srgbClr val="003366"/>
              </a:solidFill>
            </a:endParaRPr>
          </a:p>
          <a:p>
            <a:endParaRPr lang="sv-SE" sz="2000" dirty="0">
              <a:solidFill>
                <a:srgbClr val="003366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3"/>
          <p:cNvSpPr>
            <a:spLocks noChangeArrowheads="1"/>
          </p:cNvSpPr>
          <p:nvPr/>
        </p:nvSpPr>
        <p:spPr bwMode="auto">
          <a:xfrm>
            <a:off x="-36512" y="2565400"/>
            <a:ext cx="5113337" cy="2481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800100" lvl="1" indent="-342900">
              <a:spcBef>
                <a:spcPct val="20000"/>
              </a:spcBef>
              <a:buFontTx/>
              <a:buChar char="•"/>
            </a:pPr>
            <a:r>
              <a:rPr lang="sv-SE" sz="2800" dirty="0">
                <a:solidFill>
                  <a:srgbClr val="3A4972"/>
                </a:solidFill>
              </a:rPr>
              <a:t>Pharmadule</a:t>
            </a:r>
          </a:p>
          <a:p>
            <a:pPr marL="1257300" lvl="2" indent="-342900">
              <a:spcBef>
                <a:spcPct val="20000"/>
              </a:spcBef>
              <a:buFontTx/>
              <a:buChar char="•"/>
            </a:pPr>
            <a:r>
              <a:rPr lang="sv-SE" sz="1800" dirty="0" err="1">
                <a:solidFill>
                  <a:srgbClr val="3A4972"/>
                </a:solidFill>
              </a:rPr>
              <a:t>Established</a:t>
            </a:r>
            <a:r>
              <a:rPr lang="sv-SE" sz="1800" dirty="0">
                <a:solidFill>
                  <a:srgbClr val="3A4972"/>
                </a:solidFill>
              </a:rPr>
              <a:t> in 1986 </a:t>
            </a:r>
          </a:p>
          <a:p>
            <a:pPr marL="1257300" lvl="2" indent="-342900">
              <a:spcBef>
                <a:spcPct val="20000"/>
              </a:spcBef>
              <a:buFontTx/>
              <a:buChar char="•"/>
            </a:pPr>
            <a:r>
              <a:rPr lang="sv-SE" sz="1800" dirty="0" err="1" smtClean="0">
                <a:solidFill>
                  <a:srgbClr val="3A4972"/>
                </a:solidFill>
              </a:rPr>
              <a:t>Acquired</a:t>
            </a:r>
            <a:r>
              <a:rPr lang="sv-SE" sz="1800" dirty="0" smtClean="0">
                <a:solidFill>
                  <a:srgbClr val="3A4972"/>
                </a:solidFill>
              </a:rPr>
              <a:t> by Morimatsu Group  in 2011</a:t>
            </a:r>
          </a:p>
          <a:p>
            <a:pPr marL="1257300" lvl="2" indent="-342900">
              <a:spcBef>
                <a:spcPct val="20000"/>
              </a:spcBef>
              <a:buFontTx/>
              <a:buChar char="•"/>
            </a:pPr>
            <a:r>
              <a:rPr lang="sv-SE" sz="1800" dirty="0">
                <a:solidFill>
                  <a:srgbClr val="3A4972"/>
                </a:solidFill>
              </a:rPr>
              <a:t>H</a:t>
            </a:r>
            <a:r>
              <a:rPr lang="sv-SE" sz="1800" dirty="0" smtClean="0">
                <a:solidFill>
                  <a:srgbClr val="3A4972"/>
                </a:solidFill>
              </a:rPr>
              <a:t>as </a:t>
            </a:r>
            <a:r>
              <a:rPr lang="sv-SE" sz="1800" dirty="0" err="1">
                <a:solidFill>
                  <a:srgbClr val="3A4972"/>
                </a:solidFill>
              </a:rPr>
              <a:t>built</a:t>
            </a:r>
            <a:r>
              <a:rPr lang="sv-SE" sz="1800" dirty="0">
                <a:solidFill>
                  <a:srgbClr val="3A4972"/>
                </a:solidFill>
              </a:rPr>
              <a:t> &gt;60 </a:t>
            </a:r>
            <a:r>
              <a:rPr lang="sv-SE" sz="1800" dirty="0" err="1">
                <a:solidFill>
                  <a:srgbClr val="3A4972"/>
                </a:solidFill>
              </a:rPr>
              <a:t>Pharmaceutical</a:t>
            </a:r>
            <a:r>
              <a:rPr lang="sv-SE" sz="1800" dirty="0">
                <a:solidFill>
                  <a:srgbClr val="3A4972"/>
                </a:solidFill>
              </a:rPr>
              <a:t> </a:t>
            </a:r>
            <a:r>
              <a:rPr lang="sv-SE" sz="1800" dirty="0" err="1">
                <a:solidFill>
                  <a:srgbClr val="3A4972"/>
                </a:solidFill>
              </a:rPr>
              <a:t>facilities</a:t>
            </a:r>
            <a:endParaRPr lang="sv-SE" sz="1800" dirty="0">
              <a:solidFill>
                <a:srgbClr val="3A4972"/>
              </a:solidFill>
            </a:endParaRPr>
          </a:p>
          <a:p>
            <a:pPr marL="1257300" lvl="2" indent="-342900">
              <a:spcBef>
                <a:spcPct val="20000"/>
              </a:spcBef>
              <a:buFontTx/>
              <a:buChar char="•"/>
            </a:pPr>
            <a:r>
              <a:rPr lang="sv-SE" sz="1800" dirty="0">
                <a:solidFill>
                  <a:srgbClr val="3A4972"/>
                </a:solidFill>
              </a:rPr>
              <a:t>Big </a:t>
            </a:r>
            <a:r>
              <a:rPr lang="sv-SE" sz="1800" dirty="0" err="1">
                <a:solidFill>
                  <a:srgbClr val="3A4972"/>
                </a:solidFill>
              </a:rPr>
              <a:t>Pharma</a:t>
            </a:r>
            <a:r>
              <a:rPr lang="sv-SE" sz="1800" dirty="0">
                <a:solidFill>
                  <a:srgbClr val="3A4972"/>
                </a:solidFill>
              </a:rPr>
              <a:t> – </a:t>
            </a:r>
            <a:r>
              <a:rPr lang="sv-SE" sz="1800" dirty="0" err="1">
                <a:solidFill>
                  <a:srgbClr val="3A4972"/>
                </a:solidFill>
              </a:rPr>
              <a:t>Worldwide</a:t>
            </a:r>
            <a:endParaRPr lang="sv-SE" sz="1800" dirty="0">
              <a:solidFill>
                <a:srgbClr val="3A4972"/>
              </a:solidFill>
            </a:endParaRPr>
          </a:p>
          <a:p>
            <a:pPr marL="1257300" lvl="2" indent="-342900">
              <a:spcBef>
                <a:spcPct val="20000"/>
              </a:spcBef>
              <a:buFontTx/>
              <a:buChar char="•"/>
            </a:pPr>
            <a:r>
              <a:rPr lang="sv-SE" sz="1800" dirty="0">
                <a:solidFill>
                  <a:srgbClr val="3A4972"/>
                </a:solidFill>
              </a:rPr>
              <a:t>5</a:t>
            </a:r>
            <a:r>
              <a:rPr lang="sv-SE" sz="1800" dirty="0" smtClean="0">
                <a:solidFill>
                  <a:srgbClr val="3A4972"/>
                </a:solidFill>
              </a:rPr>
              <a:t> </a:t>
            </a:r>
            <a:r>
              <a:rPr lang="sv-SE" sz="1800" dirty="0" err="1">
                <a:solidFill>
                  <a:srgbClr val="3A4972"/>
                </a:solidFill>
              </a:rPr>
              <a:t>facilities</a:t>
            </a:r>
            <a:r>
              <a:rPr lang="sv-SE" sz="1800" dirty="0">
                <a:solidFill>
                  <a:srgbClr val="3A4972"/>
                </a:solidFill>
              </a:rPr>
              <a:t> in China</a:t>
            </a:r>
          </a:p>
          <a:p>
            <a:pPr marL="1257300" lvl="2" indent="-342900">
              <a:spcBef>
                <a:spcPct val="20000"/>
              </a:spcBef>
              <a:buFontTx/>
              <a:buChar char="•"/>
            </a:pPr>
            <a:r>
              <a:rPr lang="sv-SE" sz="1800" dirty="0">
                <a:solidFill>
                  <a:srgbClr val="3A4972"/>
                </a:solidFill>
              </a:rPr>
              <a:t>Full </a:t>
            </a:r>
            <a:r>
              <a:rPr lang="sv-SE" sz="1800" dirty="0" err="1">
                <a:solidFill>
                  <a:srgbClr val="3A4972"/>
                </a:solidFill>
              </a:rPr>
              <a:t>scope</a:t>
            </a:r>
            <a:endParaRPr lang="sv-SE" sz="1800" dirty="0">
              <a:solidFill>
                <a:srgbClr val="3A4972"/>
              </a:solidFill>
            </a:endParaRPr>
          </a:p>
          <a:p>
            <a:pPr marL="1714500" lvl="3" indent="-342900">
              <a:spcBef>
                <a:spcPct val="20000"/>
              </a:spcBef>
              <a:buFontTx/>
              <a:buChar char="•"/>
            </a:pPr>
            <a:r>
              <a:rPr lang="sv-SE" sz="1800" dirty="0" err="1">
                <a:solidFill>
                  <a:srgbClr val="3A4972"/>
                </a:solidFill>
              </a:rPr>
              <a:t>Facilities</a:t>
            </a:r>
            <a:endParaRPr lang="sv-SE" sz="1800" dirty="0">
              <a:solidFill>
                <a:srgbClr val="3A4972"/>
              </a:solidFill>
            </a:endParaRPr>
          </a:p>
          <a:p>
            <a:pPr marL="1714500" lvl="3" indent="-342900">
              <a:spcBef>
                <a:spcPct val="20000"/>
              </a:spcBef>
              <a:buFontTx/>
              <a:buChar char="•"/>
            </a:pPr>
            <a:r>
              <a:rPr lang="sv-SE" sz="1800" dirty="0" err="1">
                <a:solidFill>
                  <a:srgbClr val="3A4972"/>
                </a:solidFill>
              </a:rPr>
              <a:t>Regulatory</a:t>
            </a:r>
            <a:r>
              <a:rPr lang="sv-SE" sz="1800" dirty="0">
                <a:solidFill>
                  <a:srgbClr val="3A4972"/>
                </a:solidFill>
              </a:rPr>
              <a:t> </a:t>
            </a:r>
            <a:r>
              <a:rPr lang="sv-SE" sz="1800" dirty="0" err="1">
                <a:solidFill>
                  <a:srgbClr val="3A4972"/>
                </a:solidFill>
              </a:rPr>
              <a:t>Compliance</a:t>
            </a:r>
            <a:endParaRPr lang="sv-SE" sz="1800" dirty="0">
              <a:solidFill>
                <a:srgbClr val="3A4972"/>
              </a:solidFill>
            </a:endParaRPr>
          </a:p>
        </p:txBody>
      </p:sp>
      <p:sp>
        <p:nvSpPr>
          <p:cNvPr id="4099" name="Text Box 6"/>
          <p:cNvSpPr txBox="1">
            <a:spLocks noChangeArrowheads="1"/>
          </p:cNvSpPr>
          <p:nvPr/>
        </p:nvSpPr>
        <p:spPr bwMode="auto">
          <a:xfrm>
            <a:off x="255588" y="692150"/>
            <a:ext cx="8135937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sv-SE" sz="3200" b="1" dirty="0">
                <a:solidFill>
                  <a:srgbClr val="003366"/>
                </a:solidFill>
              </a:rPr>
              <a:t>Magnus </a:t>
            </a:r>
            <a:r>
              <a:rPr lang="sv-SE" sz="3200" b="1" dirty="0" smtClean="0">
                <a:solidFill>
                  <a:srgbClr val="003366"/>
                </a:solidFill>
              </a:rPr>
              <a:t>and </a:t>
            </a:r>
            <a:r>
              <a:rPr lang="sv-SE" sz="3200" b="1" dirty="0">
                <a:solidFill>
                  <a:srgbClr val="003366"/>
                </a:solidFill>
              </a:rPr>
              <a:t>Pharmadule at a </a:t>
            </a:r>
            <a:r>
              <a:rPr lang="sv-SE" sz="3200" b="1" dirty="0" err="1">
                <a:solidFill>
                  <a:srgbClr val="003366"/>
                </a:solidFill>
              </a:rPr>
              <a:t>glance</a:t>
            </a:r>
            <a:endParaRPr lang="sv-SE" sz="3200" b="1" dirty="0">
              <a:solidFill>
                <a:srgbClr val="003366"/>
              </a:solidFill>
            </a:endParaRPr>
          </a:p>
        </p:txBody>
      </p:sp>
      <p:pic>
        <p:nvPicPr>
          <p:cNvPr id="3076" name="Picture 13" descr="slide-2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263" y="2638425"/>
            <a:ext cx="1922462" cy="1277938"/>
          </a:xfrm>
          <a:prstGeom prst="rect">
            <a:avLst/>
          </a:prstGeom>
          <a:noFill/>
          <a:ln>
            <a:noFill/>
          </a:ln>
          <a:effectLst>
            <a:reflection stA="45000" endPos="1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Picture 14" descr="Airport Plant-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5975" y="2638425"/>
            <a:ext cx="1906588" cy="1289050"/>
          </a:xfrm>
          <a:prstGeom prst="rect">
            <a:avLst/>
          </a:prstGeom>
          <a:noFill/>
          <a:ln>
            <a:noFill/>
          </a:ln>
          <a:effectLst>
            <a:reflection stA="45000" endPos="1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8" name="Picture 15" descr="No">
            <a:hlinkClick r:id="rId4" action="ppaction://hlinkpres?slideindex=1&amp;slidetitle=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534"/>
          <a:stretch>
            <a:fillRect/>
          </a:stretch>
        </p:blipFill>
        <p:spPr bwMode="auto">
          <a:xfrm>
            <a:off x="7165975" y="4006850"/>
            <a:ext cx="1908175" cy="1295400"/>
          </a:xfrm>
          <a:prstGeom prst="rect">
            <a:avLst/>
          </a:prstGeom>
          <a:noFill/>
          <a:ln>
            <a:noFill/>
          </a:ln>
          <a:effectLst>
            <a:reflection stA="45000" endPos="1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3" name="Rectangle 16"/>
          <p:cNvSpPr>
            <a:spLocks noChangeArrowheads="1"/>
          </p:cNvSpPr>
          <p:nvPr/>
        </p:nvSpPr>
        <p:spPr bwMode="auto">
          <a:xfrm>
            <a:off x="0" y="1339850"/>
            <a:ext cx="9144000" cy="865188"/>
          </a:xfrm>
          <a:prstGeom prst="rect">
            <a:avLst/>
          </a:prstGeom>
          <a:solidFill>
            <a:srgbClr val="F8F8F8"/>
          </a:solidFill>
          <a:ln w="9525" algn="ctr">
            <a:solidFill>
              <a:srgbClr val="DDDDDD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v-SE"/>
          </a:p>
        </p:txBody>
      </p:sp>
      <p:sp>
        <p:nvSpPr>
          <p:cNvPr id="4104" name="Text Box 17"/>
          <p:cNvSpPr txBox="1">
            <a:spLocks noChangeArrowheads="1"/>
          </p:cNvSpPr>
          <p:nvPr/>
        </p:nvSpPr>
        <p:spPr bwMode="auto">
          <a:xfrm>
            <a:off x="255588" y="1476073"/>
            <a:ext cx="8888412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en-US" dirty="0"/>
              <a:t>Director Regulatory Affairs, formerly scientific coordinator in the Inspections Sector , EMA</a:t>
            </a:r>
          </a:p>
          <a:p>
            <a:pPr eaLnBrk="1" hangingPunct="1"/>
            <a:r>
              <a:rPr lang="en-US" dirty="0"/>
              <a:t>Responsible for Registration and Quality Management for </a:t>
            </a:r>
            <a:r>
              <a:rPr lang="en-US" dirty="0" smtClean="0"/>
              <a:t>both </a:t>
            </a:r>
            <a:r>
              <a:rPr lang="en-US" dirty="0"/>
              <a:t>manufacturing and </a:t>
            </a:r>
            <a:r>
              <a:rPr lang="en-US" dirty="0" smtClean="0"/>
              <a:t>R&amp;D-projects</a:t>
            </a:r>
            <a:endParaRPr lang="en-US" sz="4800" dirty="0">
              <a:solidFill>
                <a:srgbClr val="3A4972"/>
              </a:solidFill>
            </a:endParaRPr>
          </a:p>
        </p:txBody>
      </p:sp>
      <p:sp>
        <p:nvSpPr>
          <p:cNvPr id="4105" name="Text Box 18"/>
          <p:cNvSpPr txBox="1">
            <a:spLocks noChangeArrowheads="1"/>
          </p:cNvSpPr>
          <p:nvPr/>
        </p:nvSpPr>
        <p:spPr bwMode="auto">
          <a:xfrm>
            <a:off x="5076825" y="2420938"/>
            <a:ext cx="660400" cy="214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sv-SE" altLang="zh-CN" sz="800">
                <a:latin typeface="Arial" charset="0"/>
                <a:ea typeface="宋体" pitchFamily="2" charset="-122"/>
              </a:rPr>
              <a:t>Stockholm</a:t>
            </a:r>
          </a:p>
        </p:txBody>
      </p:sp>
      <p:sp>
        <p:nvSpPr>
          <p:cNvPr id="4106" name="Text Box 19"/>
          <p:cNvSpPr txBox="1">
            <a:spLocks noChangeArrowheads="1"/>
          </p:cNvSpPr>
          <p:nvPr/>
        </p:nvSpPr>
        <p:spPr bwMode="auto">
          <a:xfrm>
            <a:off x="7092950" y="2420938"/>
            <a:ext cx="617538" cy="214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sv-SE" altLang="zh-CN" sz="800">
                <a:latin typeface="Arial" charset="0"/>
                <a:ea typeface="宋体" pitchFamily="2" charset="-122"/>
              </a:rPr>
              <a:t>Shanghai</a:t>
            </a:r>
          </a:p>
        </p:txBody>
      </p:sp>
      <p:pic>
        <p:nvPicPr>
          <p:cNvPr id="3083" name="Picture 20" descr="meeting_retusch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263" y="4005263"/>
            <a:ext cx="1944687" cy="1293812"/>
          </a:xfrm>
          <a:prstGeom prst="rect">
            <a:avLst/>
          </a:prstGeom>
          <a:noFill/>
          <a:ln>
            <a:noFill/>
          </a:ln>
          <a:effectLst>
            <a:reflection stA="45000" endPos="1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26263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8562" name="Rectangle 2"/>
          <p:cNvSpPr>
            <a:spLocks noGrp="1" noChangeArrowheads="1"/>
          </p:cNvSpPr>
          <p:nvPr>
            <p:ph type="title"/>
          </p:nvPr>
        </p:nvSpPr>
        <p:spPr bwMode="auto"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GB" dirty="0"/>
              <a:t>Agenda</a:t>
            </a:r>
            <a:endParaRPr lang="sv-SE" dirty="0"/>
          </a:p>
        </p:txBody>
      </p:sp>
      <p:sp>
        <p:nvSpPr>
          <p:cNvPr id="57856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3569" y="1600201"/>
            <a:ext cx="4393256" cy="45259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 sz="2000" dirty="0" smtClean="0"/>
          </a:p>
          <a:p>
            <a:endParaRPr lang="sv-SE" sz="2000" dirty="0"/>
          </a:p>
          <a:p>
            <a:pPr lvl="1"/>
            <a:endParaRPr lang="sv-SE" sz="1800" dirty="0" smtClean="0"/>
          </a:p>
          <a:p>
            <a:pPr lvl="1"/>
            <a:r>
              <a:rPr lang="sv-SE" sz="1800" dirty="0" err="1" smtClean="0"/>
              <a:t>What</a:t>
            </a:r>
            <a:r>
              <a:rPr lang="sv-SE" sz="1800" dirty="0" smtClean="0"/>
              <a:t> is Process </a:t>
            </a:r>
            <a:r>
              <a:rPr lang="sv-SE" sz="1800" dirty="0" err="1" smtClean="0"/>
              <a:t>Validation</a:t>
            </a:r>
            <a:endParaRPr lang="sv-SE" sz="1800" dirty="0" smtClean="0"/>
          </a:p>
          <a:p>
            <a:pPr lvl="1"/>
            <a:r>
              <a:rPr lang="sv-SE" sz="1800" dirty="0" err="1" smtClean="0"/>
              <a:t>Continued</a:t>
            </a:r>
            <a:r>
              <a:rPr lang="sv-SE" sz="1800" dirty="0" smtClean="0"/>
              <a:t> Process </a:t>
            </a:r>
            <a:r>
              <a:rPr lang="sv-SE" sz="1800" dirty="0" err="1" smtClean="0"/>
              <a:t>Verification</a:t>
            </a:r>
            <a:endParaRPr lang="sv-SE" sz="1800" dirty="0" smtClean="0"/>
          </a:p>
          <a:p>
            <a:pPr lvl="1"/>
            <a:r>
              <a:rPr lang="sv-SE" sz="1800" dirty="0" err="1" smtClean="0"/>
              <a:t>Conclusions</a:t>
            </a:r>
            <a:endParaRPr lang="sv-SE" sz="1800" dirty="0"/>
          </a:p>
          <a:p>
            <a:pPr lvl="2"/>
            <a:endParaRPr lang="sv-SE" dirty="0"/>
          </a:p>
        </p:txBody>
      </p:sp>
      <p:pic>
        <p:nvPicPr>
          <p:cNvPr id="6" name="Picture 13" descr="slide-2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263" y="2638425"/>
            <a:ext cx="1922462" cy="1277938"/>
          </a:xfrm>
          <a:prstGeom prst="rect">
            <a:avLst/>
          </a:prstGeom>
          <a:noFill/>
          <a:ln>
            <a:noFill/>
          </a:ln>
          <a:effectLst>
            <a:reflection stA="45000" endPos="1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4" descr="Airport Plant-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5975" y="2638425"/>
            <a:ext cx="1906588" cy="1289050"/>
          </a:xfrm>
          <a:prstGeom prst="rect">
            <a:avLst/>
          </a:prstGeom>
          <a:noFill/>
          <a:ln>
            <a:noFill/>
          </a:ln>
          <a:effectLst>
            <a:reflection stA="45000" endPos="1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5" descr="No">
            <a:hlinkClick r:id="rId4" action="ppaction://hlinkpres?slideindex=1&amp;slidetitle=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534"/>
          <a:stretch>
            <a:fillRect/>
          </a:stretch>
        </p:blipFill>
        <p:spPr bwMode="auto">
          <a:xfrm>
            <a:off x="7165975" y="4006850"/>
            <a:ext cx="1908175" cy="1295400"/>
          </a:xfrm>
          <a:prstGeom prst="rect">
            <a:avLst/>
          </a:prstGeom>
          <a:noFill/>
          <a:ln>
            <a:noFill/>
          </a:ln>
          <a:effectLst>
            <a:reflection stA="45000" endPos="1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 Box 18"/>
          <p:cNvSpPr txBox="1">
            <a:spLocks noChangeArrowheads="1"/>
          </p:cNvSpPr>
          <p:nvPr/>
        </p:nvSpPr>
        <p:spPr bwMode="auto">
          <a:xfrm>
            <a:off x="5076825" y="2420938"/>
            <a:ext cx="660400" cy="214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sv-SE" altLang="zh-CN" sz="800">
                <a:latin typeface="Arial" charset="0"/>
                <a:ea typeface="宋体" pitchFamily="2" charset="-122"/>
              </a:rPr>
              <a:t>Stockholm</a:t>
            </a:r>
          </a:p>
        </p:txBody>
      </p:sp>
      <p:sp>
        <p:nvSpPr>
          <p:cNvPr id="10" name="Text Box 19"/>
          <p:cNvSpPr txBox="1">
            <a:spLocks noChangeArrowheads="1"/>
          </p:cNvSpPr>
          <p:nvPr/>
        </p:nvSpPr>
        <p:spPr bwMode="auto">
          <a:xfrm>
            <a:off x="7092950" y="2420938"/>
            <a:ext cx="617538" cy="214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sv-SE" altLang="zh-CN" sz="800">
                <a:latin typeface="Arial" charset="0"/>
                <a:ea typeface="宋体" pitchFamily="2" charset="-122"/>
              </a:rPr>
              <a:t>Shanghai</a:t>
            </a:r>
          </a:p>
        </p:txBody>
      </p:sp>
      <p:pic>
        <p:nvPicPr>
          <p:cNvPr id="11" name="Picture 20" descr="meeting_retusch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263" y="4005263"/>
            <a:ext cx="1944687" cy="1293812"/>
          </a:xfrm>
          <a:prstGeom prst="rect">
            <a:avLst/>
          </a:prstGeom>
          <a:noFill/>
          <a:ln>
            <a:noFill/>
          </a:ln>
          <a:effectLst>
            <a:reflection stA="45000" endPos="1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Rectangle 16"/>
          <p:cNvSpPr>
            <a:spLocks noChangeArrowheads="1"/>
          </p:cNvSpPr>
          <p:nvPr/>
        </p:nvSpPr>
        <p:spPr bwMode="auto">
          <a:xfrm>
            <a:off x="0" y="1339850"/>
            <a:ext cx="9144000" cy="865188"/>
          </a:xfrm>
          <a:prstGeom prst="rect">
            <a:avLst/>
          </a:prstGeom>
          <a:solidFill>
            <a:srgbClr val="F8F8F8"/>
          </a:solidFill>
          <a:ln w="9525" algn="ctr">
            <a:solidFill>
              <a:srgbClr val="DDDDDD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sv-SE" sz="1800" dirty="0" smtClean="0"/>
              <a:t>    </a:t>
            </a:r>
            <a:endParaRPr lang="sv-SE" sz="2400" dirty="0" smtClean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315875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Definition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Process </a:t>
            </a:r>
            <a:r>
              <a:rPr lang="en-US" dirty="0" smtClean="0"/>
              <a:t>Validation EU: </a:t>
            </a:r>
            <a:endParaRPr lang="en-US" dirty="0"/>
          </a:p>
          <a:p>
            <a:pPr marL="0" indent="0">
              <a:buNone/>
            </a:pPr>
            <a:r>
              <a:rPr lang="en-US" sz="2000" dirty="0"/>
              <a:t>The documented evidence that the process, operated within established parameters, can perform </a:t>
            </a:r>
            <a:r>
              <a:rPr lang="en-US" sz="2000" dirty="0" smtClean="0"/>
              <a:t>effectively </a:t>
            </a:r>
            <a:r>
              <a:rPr lang="en-US" sz="2000" dirty="0"/>
              <a:t>and reproducibly to produce a medicinal product meeting its predetermined specifications </a:t>
            </a:r>
            <a:r>
              <a:rPr lang="en-US" sz="2000" dirty="0" smtClean="0"/>
              <a:t>and </a:t>
            </a:r>
            <a:r>
              <a:rPr lang="en-US" sz="2000" dirty="0"/>
              <a:t>quality attributes. </a:t>
            </a:r>
            <a:endParaRPr lang="en-US" sz="2000" dirty="0" smtClean="0"/>
          </a:p>
          <a:p>
            <a:endParaRPr lang="en-US" sz="2000" dirty="0"/>
          </a:p>
          <a:p>
            <a:pPr marL="0" indent="0">
              <a:buNone/>
            </a:pPr>
            <a:r>
              <a:rPr lang="en-US" dirty="0" smtClean="0"/>
              <a:t>Process Validation FDA</a:t>
            </a:r>
          </a:p>
          <a:p>
            <a:pPr marL="0" indent="0">
              <a:buNone/>
            </a:pPr>
            <a:r>
              <a:rPr lang="en-US" sz="2000" dirty="0"/>
              <a:t>T</a:t>
            </a:r>
            <a:r>
              <a:rPr lang="en-US" sz="2000" dirty="0" smtClean="0"/>
              <a:t>he </a:t>
            </a:r>
            <a:r>
              <a:rPr lang="en-US" sz="2000" dirty="0"/>
              <a:t>collection and evaluation of </a:t>
            </a:r>
            <a:r>
              <a:rPr lang="en-US" sz="2000" dirty="0" smtClean="0"/>
              <a:t>data</a:t>
            </a:r>
            <a:r>
              <a:rPr lang="en-US" sz="2000" dirty="0"/>
              <a:t>, from the process design stage through commercial production, which establishes scientific </a:t>
            </a:r>
            <a:r>
              <a:rPr lang="en-US" sz="2000" dirty="0" smtClean="0"/>
              <a:t>evidence </a:t>
            </a:r>
            <a:r>
              <a:rPr lang="en-US" sz="2000" dirty="0"/>
              <a:t>that a process is capable of consistently delivering quality product. </a:t>
            </a:r>
            <a:endParaRPr lang="sv-SE" sz="2000" dirty="0"/>
          </a:p>
        </p:txBody>
      </p:sp>
    </p:spTree>
    <p:extLst>
      <p:ext uri="{BB962C8B-B14F-4D97-AF65-F5344CB8AC3E}">
        <p14:creationId xmlns:p14="http://schemas.microsoft.com/office/powerpoint/2010/main" val="1602739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New approach </a:t>
            </a:r>
            <a:r>
              <a:rPr lang="sv-SE" dirty="0" err="1" smtClean="0"/>
              <a:t>to</a:t>
            </a:r>
            <a:r>
              <a:rPr lang="sv-SE" dirty="0" smtClean="0"/>
              <a:t> PV – </a:t>
            </a:r>
            <a:r>
              <a:rPr lang="sv-SE" dirty="0" err="1" smtClean="0"/>
              <a:t>Continuous</a:t>
            </a:r>
            <a:r>
              <a:rPr lang="sv-SE" dirty="0" smtClean="0"/>
              <a:t>/</a:t>
            </a:r>
            <a:r>
              <a:rPr lang="sv-SE" dirty="0" err="1" smtClean="0"/>
              <a:t>continual</a:t>
            </a:r>
            <a:r>
              <a:rPr lang="sv-SE" dirty="0" smtClean="0"/>
              <a:t> …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5410944" cy="4525963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Continuous Process Verification: </a:t>
            </a:r>
          </a:p>
          <a:p>
            <a:pPr marL="0" indent="0">
              <a:buNone/>
            </a:pPr>
            <a:r>
              <a:rPr lang="en-US" sz="2400" dirty="0"/>
              <a:t>An alternative approach to process validation in which manufacturing process performance is continuously monitored and evaluated. (ICH Q8) </a:t>
            </a:r>
            <a:endParaRPr lang="en-US" sz="2400" dirty="0" smtClean="0"/>
          </a:p>
          <a:p>
            <a:pPr marL="0" indent="0">
              <a:buNone/>
            </a:pPr>
            <a:endParaRPr lang="sv-SE" dirty="0"/>
          </a:p>
          <a:p>
            <a:pPr marL="0" indent="0">
              <a:buNone/>
            </a:pPr>
            <a:r>
              <a:rPr lang="en-US" dirty="0" smtClean="0"/>
              <a:t>Continued </a:t>
            </a:r>
            <a:r>
              <a:rPr lang="en-US" dirty="0"/>
              <a:t>Process Verification: </a:t>
            </a:r>
          </a:p>
          <a:p>
            <a:pPr marL="0" indent="0">
              <a:buNone/>
            </a:pPr>
            <a:r>
              <a:rPr lang="en-US" sz="2400" dirty="0"/>
              <a:t>Documented evidence that the process remains in a state of control during commercial </a:t>
            </a:r>
            <a:r>
              <a:rPr lang="en-US" sz="2400" dirty="0" smtClean="0"/>
              <a:t>manufacture (FDA PV guide). </a:t>
            </a:r>
          </a:p>
          <a:p>
            <a:pPr marL="0" indent="0">
              <a:buNone/>
            </a:pPr>
            <a:endParaRPr lang="en-US" sz="2400" dirty="0"/>
          </a:p>
        </p:txBody>
      </p:sp>
      <p:sp>
        <p:nvSpPr>
          <p:cNvPr id="4" name="Tankebubbla 3"/>
          <p:cNvSpPr/>
          <p:nvPr/>
        </p:nvSpPr>
        <p:spPr>
          <a:xfrm>
            <a:off x="5436096" y="4005064"/>
            <a:ext cx="3732286" cy="1800200"/>
          </a:xfrm>
          <a:prstGeom prst="cloudCallout">
            <a:avLst>
              <a:gd name="adj1" fmla="val -65477"/>
              <a:gd name="adj2" fmla="val -14880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sv-SE" dirty="0" smtClean="0">
                <a:solidFill>
                  <a:srgbClr val="FF0000"/>
                </a:solidFill>
              </a:rPr>
              <a:t>In the draft EU Annex 15 the </a:t>
            </a:r>
            <a:r>
              <a:rPr lang="sv-SE" dirty="0" err="1" smtClean="0">
                <a:solidFill>
                  <a:srgbClr val="FF0000"/>
                </a:solidFill>
              </a:rPr>
              <a:t>word</a:t>
            </a:r>
            <a:r>
              <a:rPr lang="sv-SE" dirty="0" smtClean="0">
                <a:solidFill>
                  <a:srgbClr val="FF0000"/>
                </a:solidFill>
              </a:rPr>
              <a:t> </a:t>
            </a:r>
            <a:r>
              <a:rPr lang="sv-SE" b="1" i="1" dirty="0" smtClean="0">
                <a:solidFill>
                  <a:srgbClr val="FF0000"/>
                </a:solidFill>
              </a:rPr>
              <a:t>”on-going” </a:t>
            </a:r>
            <a:r>
              <a:rPr lang="sv-SE" dirty="0" smtClean="0">
                <a:solidFill>
                  <a:srgbClr val="FF0000"/>
                </a:solidFill>
              </a:rPr>
              <a:t>has </a:t>
            </a:r>
            <a:r>
              <a:rPr lang="sv-SE" dirty="0" err="1" smtClean="0">
                <a:solidFill>
                  <a:srgbClr val="FF0000"/>
                </a:solidFill>
              </a:rPr>
              <a:t>replaced</a:t>
            </a:r>
            <a:r>
              <a:rPr lang="sv-SE" dirty="0" smtClean="0">
                <a:solidFill>
                  <a:srgbClr val="FF0000"/>
                </a:solidFill>
              </a:rPr>
              <a:t> </a:t>
            </a:r>
            <a:r>
              <a:rPr lang="sv-SE" b="1" i="1" dirty="0" smtClean="0">
                <a:solidFill>
                  <a:srgbClr val="FF0000"/>
                </a:solidFill>
              </a:rPr>
              <a:t>”</a:t>
            </a:r>
            <a:r>
              <a:rPr lang="sv-SE" b="1" i="1" dirty="0" err="1" smtClean="0">
                <a:solidFill>
                  <a:srgbClr val="FF0000"/>
                </a:solidFill>
              </a:rPr>
              <a:t>continued</a:t>
            </a:r>
            <a:r>
              <a:rPr lang="sv-SE" b="1" i="1" dirty="0" smtClean="0">
                <a:solidFill>
                  <a:srgbClr val="FF0000"/>
                </a:solidFill>
              </a:rPr>
              <a:t>”</a:t>
            </a:r>
            <a:endParaRPr lang="sv-SE" b="1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4972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57200" y="692150"/>
            <a:ext cx="8435280" cy="725488"/>
          </a:xfrm>
        </p:spPr>
        <p:txBody>
          <a:bodyPr/>
          <a:lstStyle/>
          <a:p>
            <a:r>
              <a:rPr lang="sv-SE" dirty="0" err="1" smtClean="0"/>
              <a:t>Traditional</a:t>
            </a:r>
            <a:r>
              <a:rPr lang="sv-SE" dirty="0" smtClean="0"/>
              <a:t> Process </a:t>
            </a:r>
            <a:r>
              <a:rPr lang="sv-SE" dirty="0" err="1" smtClean="0"/>
              <a:t>Verification</a:t>
            </a:r>
            <a:r>
              <a:rPr lang="sv-SE" dirty="0" smtClean="0"/>
              <a:t> via V-</a:t>
            </a:r>
            <a:r>
              <a:rPr lang="sv-SE" dirty="0" err="1" smtClean="0"/>
              <a:t>model</a:t>
            </a:r>
            <a:endParaRPr lang="sv-SE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2576" y="1340768"/>
            <a:ext cx="4817245" cy="54264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ankebubbla 3"/>
          <p:cNvSpPr/>
          <p:nvPr/>
        </p:nvSpPr>
        <p:spPr>
          <a:xfrm>
            <a:off x="6667007" y="1484784"/>
            <a:ext cx="2376264" cy="1080120"/>
          </a:xfrm>
          <a:prstGeom prst="cloudCallou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 smtClean="0">
                <a:solidFill>
                  <a:srgbClr val="FF0000"/>
                </a:solidFill>
              </a:rPr>
              <a:t>Three </a:t>
            </a:r>
            <a:r>
              <a:rPr lang="sv-SE" dirty="0" err="1" smtClean="0">
                <a:solidFill>
                  <a:srgbClr val="FF0000"/>
                </a:solidFill>
              </a:rPr>
              <a:t>Batches</a:t>
            </a:r>
            <a:endParaRPr lang="sv-SE" dirty="0" smtClean="0">
              <a:solidFill>
                <a:srgbClr val="FF0000"/>
              </a:solidFill>
            </a:endParaRPr>
          </a:p>
          <a:p>
            <a:pPr algn="ctr"/>
            <a:r>
              <a:rPr lang="sv-SE" dirty="0" err="1" smtClean="0">
                <a:solidFill>
                  <a:srgbClr val="FF0000"/>
                </a:solidFill>
              </a:rPr>
              <a:t>Extended</a:t>
            </a:r>
            <a:r>
              <a:rPr lang="sv-SE" dirty="0" smtClean="0">
                <a:solidFill>
                  <a:srgbClr val="FF0000"/>
                </a:solidFill>
              </a:rPr>
              <a:t> tests</a:t>
            </a:r>
            <a:endParaRPr lang="sv-SE" dirty="0">
              <a:solidFill>
                <a:srgbClr val="FF0000"/>
              </a:solidFill>
            </a:endParaRPr>
          </a:p>
        </p:txBody>
      </p:sp>
      <p:sp>
        <p:nvSpPr>
          <p:cNvPr id="6" name="Tankebubbla 5"/>
          <p:cNvSpPr/>
          <p:nvPr/>
        </p:nvSpPr>
        <p:spPr>
          <a:xfrm>
            <a:off x="179512" y="3140968"/>
            <a:ext cx="2520280" cy="1080120"/>
          </a:xfrm>
          <a:prstGeom prst="cloudCallout">
            <a:avLst>
              <a:gd name="adj1" fmla="val 66501"/>
              <a:gd name="adj2" fmla="val -55284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 smtClean="0">
                <a:solidFill>
                  <a:srgbClr val="FF0000"/>
                </a:solidFill>
              </a:rPr>
              <a:t>Gap </a:t>
            </a:r>
            <a:r>
              <a:rPr lang="sv-SE" dirty="0" err="1" smtClean="0">
                <a:solidFill>
                  <a:srgbClr val="FF0000"/>
                </a:solidFill>
              </a:rPr>
              <a:t>to</a:t>
            </a:r>
            <a:r>
              <a:rPr lang="sv-SE" dirty="0" smtClean="0">
                <a:solidFill>
                  <a:srgbClr val="FF0000"/>
                </a:solidFill>
              </a:rPr>
              <a:t> be  </a:t>
            </a:r>
            <a:r>
              <a:rPr lang="sv-SE" dirty="0" err="1" smtClean="0">
                <a:solidFill>
                  <a:srgbClr val="FF0000"/>
                </a:solidFill>
              </a:rPr>
              <a:t>bridged</a:t>
            </a:r>
            <a:r>
              <a:rPr lang="sv-SE" dirty="0" smtClean="0">
                <a:solidFill>
                  <a:srgbClr val="FF0000"/>
                </a:solidFill>
              </a:rPr>
              <a:t> by </a:t>
            </a:r>
            <a:r>
              <a:rPr lang="sv-SE" dirty="0" err="1" smtClean="0">
                <a:solidFill>
                  <a:srgbClr val="FF0000"/>
                </a:solidFill>
              </a:rPr>
              <a:t>QbD</a:t>
            </a:r>
            <a:endParaRPr lang="sv-SE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781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ight Arrow 14"/>
          <p:cNvSpPr/>
          <p:nvPr/>
        </p:nvSpPr>
        <p:spPr>
          <a:xfrm>
            <a:off x="4377530" y="2672916"/>
            <a:ext cx="1562621" cy="720080"/>
          </a:xfrm>
          <a:prstGeom prst="rightArrow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tx1"/>
                </a:solidFill>
              </a:rPr>
              <a:t>Verification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9" name="Left Arrow 18"/>
          <p:cNvSpPr/>
          <p:nvPr/>
        </p:nvSpPr>
        <p:spPr>
          <a:xfrm>
            <a:off x="1800200" y="5121188"/>
            <a:ext cx="1331640" cy="50405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To market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1" name="Left Arrow 20"/>
          <p:cNvSpPr/>
          <p:nvPr/>
        </p:nvSpPr>
        <p:spPr>
          <a:xfrm>
            <a:off x="4283968" y="3465004"/>
            <a:ext cx="1944216" cy="720080"/>
          </a:xfrm>
          <a:prstGeom prst="leftArrow">
            <a:avLst/>
          </a:prstGeom>
          <a:solidFill>
            <a:schemeClr val="bg1"/>
          </a:solidFill>
          <a:ln>
            <a:solidFill>
              <a:srgbClr val="0070C0"/>
            </a:solidFill>
          </a:ln>
          <a:scene3d>
            <a:camera prst="orthographicFront">
              <a:rot lat="0" lon="0" rev="20399999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457200" rtlCol="0" anchor="t" anchorCtr="0"/>
          <a:lstStyle/>
          <a:p>
            <a:pPr algn="ctr"/>
            <a:r>
              <a:rPr lang="en-US" sz="1400" dirty="0" smtClean="0">
                <a:solidFill>
                  <a:schemeClr val="tx1"/>
                </a:solidFill>
              </a:rPr>
              <a:t>Change Control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20" name="Left Arrow 19"/>
          <p:cNvSpPr/>
          <p:nvPr/>
        </p:nvSpPr>
        <p:spPr>
          <a:xfrm>
            <a:off x="3347864" y="4041068"/>
            <a:ext cx="1944216" cy="720080"/>
          </a:xfrm>
          <a:prstGeom prst="leftArrow">
            <a:avLst/>
          </a:prstGeom>
          <a:solidFill>
            <a:schemeClr val="bg1"/>
          </a:solidFill>
          <a:ln>
            <a:solidFill>
              <a:srgbClr val="0070C0"/>
            </a:solidFill>
          </a:ln>
          <a:scene3d>
            <a:camera prst="orthographicFront">
              <a:rot lat="0" lon="0" rev="19199999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457200" rtlCol="0" anchor="t" anchorCtr="0"/>
          <a:lstStyle/>
          <a:p>
            <a:pPr algn="ctr"/>
            <a:r>
              <a:rPr lang="en-US" sz="1400" dirty="0" smtClean="0">
                <a:solidFill>
                  <a:schemeClr val="tx1"/>
                </a:solidFill>
              </a:rPr>
              <a:t>Change Control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16" name="Bent Arrow 15"/>
          <p:cNvSpPr/>
          <p:nvPr/>
        </p:nvSpPr>
        <p:spPr>
          <a:xfrm>
            <a:off x="5385643" y="4113076"/>
            <a:ext cx="2088232" cy="1584176"/>
          </a:xfrm>
          <a:prstGeom prst="bentArrow">
            <a:avLst>
              <a:gd name="adj1" fmla="val 25000"/>
              <a:gd name="adj2" fmla="val 25519"/>
              <a:gd name="adj3" fmla="val 25000"/>
              <a:gd name="adj4" fmla="val 43750"/>
            </a:avLst>
          </a:prstGeom>
          <a:noFill/>
          <a:scene3d>
            <a:camera prst="orthographicFront">
              <a:rot lat="0" lon="0" rev="10799999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 anchorCtr="1">
            <a:flatTx/>
          </a:bodyPr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In control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098" name="Rectangle 3"/>
          <p:cNvSpPr>
            <a:spLocks noChangeArrowheads="1"/>
          </p:cNvSpPr>
          <p:nvPr/>
        </p:nvSpPr>
        <p:spPr bwMode="auto">
          <a:xfrm>
            <a:off x="1713235" y="2529396"/>
            <a:ext cx="7107237" cy="2481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1257300" lvl="2" indent="-342900">
              <a:spcBef>
                <a:spcPct val="20000"/>
              </a:spcBef>
              <a:buFontTx/>
              <a:buChar char="•"/>
            </a:pPr>
            <a:endParaRPr lang="sv-SE" sz="1200" dirty="0">
              <a:solidFill>
                <a:srgbClr val="3A4972"/>
              </a:solidFill>
            </a:endParaRPr>
          </a:p>
          <a:p>
            <a:pPr lvl="2">
              <a:spcBef>
                <a:spcPct val="20000"/>
              </a:spcBef>
            </a:pPr>
            <a:endParaRPr lang="sv-SE" dirty="0">
              <a:solidFill>
                <a:srgbClr val="3A4972"/>
              </a:solidFill>
            </a:endParaRPr>
          </a:p>
          <a:p>
            <a:pPr marL="1257300" lvl="2" indent="-342900">
              <a:spcBef>
                <a:spcPct val="20000"/>
              </a:spcBef>
              <a:buFontTx/>
              <a:buChar char="•"/>
            </a:pPr>
            <a:endParaRPr lang="sv-SE" dirty="0">
              <a:solidFill>
                <a:srgbClr val="3A4972"/>
              </a:solidFill>
            </a:endParaRPr>
          </a:p>
          <a:p>
            <a:pPr marL="800100" lvl="1" indent="-342900">
              <a:spcBef>
                <a:spcPct val="20000"/>
              </a:spcBef>
              <a:buFontTx/>
              <a:buChar char="•"/>
            </a:pPr>
            <a:endParaRPr lang="sv-SE" sz="1400" dirty="0">
              <a:solidFill>
                <a:srgbClr val="3A4972"/>
              </a:solidFill>
            </a:endParaRPr>
          </a:p>
        </p:txBody>
      </p:sp>
      <p:sp>
        <p:nvSpPr>
          <p:cNvPr id="4099" name="Text Box 6"/>
          <p:cNvSpPr txBox="1">
            <a:spLocks noChangeArrowheads="1"/>
          </p:cNvSpPr>
          <p:nvPr/>
        </p:nvSpPr>
        <p:spPr bwMode="auto">
          <a:xfrm>
            <a:off x="115888" y="692150"/>
            <a:ext cx="88486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en-US" sz="2800" b="1" dirty="0">
                <a:solidFill>
                  <a:srgbClr val="3A4972"/>
                </a:solidFill>
                <a:latin typeface="+mj-lt"/>
                <a:ea typeface="+mj-ea"/>
                <a:cs typeface="+mj-cs"/>
              </a:rPr>
              <a:t>A new approach to Process Validation &amp; compliance</a:t>
            </a:r>
            <a:endParaRPr lang="sv-SE" sz="2800" b="1" dirty="0">
              <a:solidFill>
                <a:srgbClr val="3A497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103" name="Rectangle 16"/>
          <p:cNvSpPr>
            <a:spLocks noChangeArrowheads="1"/>
          </p:cNvSpPr>
          <p:nvPr/>
        </p:nvSpPr>
        <p:spPr bwMode="auto">
          <a:xfrm>
            <a:off x="0" y="1339850"/>
            <a:ext cx="9144000" cy="865188"/>
          </a:xfrm>
          <a:prstGeom prst="rect">
            <a:avLst/>
          </a:prstGeom>
          <a:solidFill>
            <a:srgbClr val="F8F8F8"/>
          </a:solidFill>
          <a:ln w="9525" algn="ctr">
            <a:solidFill>
              <a:srgbClr val="DDDDDD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v-SE"/>
          </a:p>
        </p:txBody>
      </p:sp>
      <p:sp>
        <p:nvSpPr>
          <p:cNvPr id="4104" name="Text Box 17"/>
          <p:cNvSpPr txBox="1">
            <a:spLocks noChangeArrowheads="1"/>
          </p:cNvSpPr>
          <p:nvPr/>
        </p:nvSpPr>
        <p:spPr bwMode="auto">
          <a:xfrm>
            <a:off x="255588" y="1476073"/>
            <a:ext cx="8888412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endParaRPr lang="en-US" dirty="0" smtClean="0"/>
          </a:p>
        </p:txBody>
      </p:sp>
      <p:sp>
        <p:nvSpPr>
          <p:cNvPr id="2" name="AutoShape 2" descr="data:image/jpeg;base64,/9j/4AAQSkZJRgABAQAAAQABAAD/2wCEAAkGBhISEBIREBQUFBQUFBQPFRUQFBAQDxAQFRQVFBQVFRUYHCYgGBkkGRQVHy8gIycpLCwsFR4xNTAqNSYrLCkBCQoKDgwOFA8PGCkcHBwpKSkpKSkpLCkpKSkpKSwpLCktKiopKSkpKTApKSksKSkpKSkpLCksKSwpKSkpKSkpKf/AABEIAIsArgMBIgACEQEDEQH/xAAcAAABBQEBAQAAAAAAAAAAAAAEAAECAwUGBwj/xAA5EAACAQIDBgQDBQcFAAAAAAABAgADEQQFIRITMUFRcQYiYZEygaEHUrHB0RQjQmKCkuEVcoPw8f/EABkBAAMBAQEAAAAAAAAAAAAAAAABAgMEBf/EACARAQEAAgMBAQEBAQEAAAAAAAABAhESITEDQVEyEwT/2gAMAwEAAhEDEQA/APW66XEzDhztTXLwWqwvGSgYYwvDoRGp1hJNiAIEavUsJzuYLUrXWmPQk6KO5muz70lRwGjEdeg9YQiACw4D2k3LXUaY4b9YeU+FQmr1CT/INlfrrNo4VeF273EIWSNpnutOEBPhCNVN/RtPqIFVzBQdiopRuW1wb/aw0M2BIYjDJUUq4BB66x7pcI5LFYgBpq4LFXEz878N21pMeoB1Ha/KD5KzHRuI0tJx9LKdOl30W9lKU5atMTdkfexb2S2Y4EAjtmRN5bGgFWwesW6lsUAq3YjFZaRIkQC41DBq5MelUvJ1V0gQemT1kMQGNkQ+Zuf3RzMmGsY+BqX2nPM2HbhJyulY47oyjQWmgReAGp5k8yescMJU1WRFWZV1yDA8bblK1YxeLY0u24xeDtUiWpDY0tfUWPAzDxOH3dS/Jpss0zsyF19RrHKjKdCaLXEvEBwVTQQ4TeOanivFFGRRXjRWgCij7Bj7swM0iZYKJjmjAmDlWZBgIfVxOk5jKMI9MAEzSxFcydmOSrePgG8qzOw+KMLy9/L20meV8bfP2tCpKy0mkkEEydMMjSZaNpIswgE9nrJCmJQ2ItqTAKniOnfZW7H+UXjGq2CYNXp3BldLM+RB7mEI4PDhGiwNgqf0NpoqogQIQuTcga2g+XZ8tbaAUoy8jzHC80mc6jG/LKy5TyNcAR9ILvjEKhmrAVtCLbgpLRrHrACt7G3sHCHrH3MAu38gcQJXuhJbsQAUYMGI5ZeQw+NA4w6nj1mU0qg2yqw0lWDoW2hLcVnYFTdgX02r8rGSoPdyeo9iJFyl6jox+eWM3f1LfBRdoHic1I+BC3rwFpLMDbU8BOdxVfFVdoUUZEFirBVZqmuoFz5dOZkNZ5ts080a/mW0JFbaBtOKTI8Yr7TPZtLlztArrfyA6E6c+RnZ5HTOt++sP1c1rbLzLHW8r3H5iYT+Iyg/cUQwuV2i6rcgXsBzP6GdhmeWh2IPMW1AIIPEEdJVg8iCfCFHP4V/SEhZXpiZVmOMq+Y0V2OqkjnbTatfQXnT4OkwFyLd4TSwjcWa/wAgBLmYKLR6RvcCV6gum0bbRt3YXIH0gyYQLiNoaBlJt7fnJ4+ltppxBDjuP8Xk8Lc7G1xsT8jaLW8oqXWF0Jklj7MVp1vOPGtHBkoGiI8YxXgCjxrxXgHO1VMGeq0IqEwdr9JzWtdJqm0UfmP3be9wfxm41gQefDsLTEoNY68Dof1miQxsx4jkOZHAiRrVduOXPGT+DxTVuMmcOIJSq31+fzhS1OspGkKlAdJPAJqfaQq1YGucU6WyHYKz3tfmRwEW+z1ddNHGUyASoBMDwmaeYo42XHI8x1B5iB5n4k2V8g22OgHAE94GgqVStWoAHAtZTcAX4XhaqY/10jYrSD1agMEpVSRr2i3mv/bQ2WtCVPPpCErU2O0h1Op5wRHusuo1F5WHbSViwzy1LBYMRiQCPaacmGjBJLYi3ki9aPkWjFZBjHDx9mPkNKtqSAMnsS1RK2WnPbMW7k2WQAMwaIMohmHx4VbEa9fSCGkYNirrDSplZdtLC1QQT6/+S7eTncFmYWpssdG8vY8vrN0pIrfG7TqVL2WC5lgEexI4cJN7g3g1bMmGgo1HbgLbKr7k3iaTf4Eo5bZx0468BNlUCrxFvQic9XGLqXDbNNTpYG5A9h+MejkSi3nqu/QOVW/ZbC0e2mWHXdbaVV5Sste8jQwK0xYd+Ja3zN4qqWi2yWsxCMB0J09BrAKFZ1F+MPy1221Ya2dBbkQzBWH9pM57Ocecuxj4aoC9Fxv6J/jSmxIKeuywI7WmuOHKdOb6XVa/+tleMupZ9eZuGxtGuL02B9ODDuIbSyxYuNR006OYgy8VgecyjgiOBlbBhFvROgS0RmCmYEQuhmV+McyFjVUSWzAxmYAlb5uvWVsjLRvIGkJejCUVzEpalEQDMsCTLVrkSD4u8VDEfKuM1MvxJsFY6jTuBwMatU00mXVxipVpU2PmqVadIAfF53Ck+mhMmY23pfPTpL3ErKXtp8xKt+Az21VXen6gqxFjCKVcGTY3lB4nLS2tzpw6Q3CYPZH4x6tTnBjibc41bF1KYHO572mZjMRrsjjIYjM+Q1J0kMLSJNzxMNItbOR0vPTX1v8A2+Yn6Ccz9uVAbvB1hxFR6d/Rl2re6zqvC6FqtSp/Ci7tfV2Pm9gAJyf27V7UMIvWs7/2psj8Z1fKacn1u8nmNLGshupI7aTbwfjKunCoex8w+s5hW0jhp0++snd0PtHq/wAQRu4Kn6QtftEU/Eg+TTzYtaOKki4YX8Pdemp43on4kPyKmFUPE2Gb+Ir3H6TypastWvF/ywPlXraYym/w1FP9QEX7Kx1B09DeeUDFnqZfTzWoo0Zh2JEi/wDnn5T5vbGYxKZMoLXJ/KYeZeLKFK4B226JqPmZhjLl4u2RtuoMyMwzCjR1qMB6cW9pyOa+PKrXCWQenH3nJ4rMGckkknqdZvj8f6jn/HWZz46vdaA2R946se3Sc5lWYn9tw1RySf2iixJN9N4syWqXlOIxGxZvukN7EH8ptJMZ0i9vYMpxLDNMywzHQ1d/TB5XFmt309psVKVvh0MwPFLbrNaOJXQV6Qe/I6/ownT0qi1Bce04c/8ATtx/zKzqjP1gr02PMzbfDSs4OI2VQw9jeWYiuQLILsxCqOZYmwEObD2i8P4TeYreEeWiNv8A5Dog78TCTd0e+M5OoyfACjRVBqRck/eI4n5tc/Oeb/bqf3WG9KjKPklz9T9J6oq8B0svtq36Tyf7dKn7vCL/ADu5Pcae+vtOzH1wb3XlaSTGVKZYDeUaJaNwjMZWlQk+nL1gF4McNIAxXjCzbj7UpvFtQ2HY5v4srViQzEL91dF/zMOpipQxlLGVNTwk3q3lRaNIPxkmkILmZsphlOA5odPmIr4I9rz7D73KsuxI1KJSBPo1MA/VZbktQgAiE5CNrw5R2tbUB9Kj2g+SfCJx/T12fHvB0aPcREyunJNI2vQfFcLddJpZJVpUVWm3lZmLsTwZgOAPQaanpBaKAsb8lYjuBpKM1HnT0ein9JUkj5mdPw+fLtz/AHy1rF1ltPW31cz55+1PxOuLzFlpG9KiNyv3WZSdth6X0+XrPVMzzGquWZi6uwanvAh5oBSUi3uZ88L8Uvy6YSbFgRo4jGWFdVSe3P1jgxzHERkDEYyxzGRrxXijGIP/2Q=="/>
          <p:cNvSpPr>
            <a:spLocks noChangeAspect="1" noChangeArrowheads="1"/>
          </p:cNvSpPr>
          <p:nvPr/>
        </p:nvSpPr>
        <p:spPr bwMode="auto">
          <a:xfrm>
            <a:off x="63500" y="-646113"/>
            <a:ext cx="1657350" cy="1323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3" name="AutoShape 4" descr="data:image/jpeg;base64,/9j/4AAQSkZJRgABAQAAAQABAAD/2wCEAAkGBhISEBIREBQUFBQUFBQPFRUQFBAQDxAQFRQVFBQVFRUYHCYgGBkkGRQVHy8gIycpLCwsFR4xNTAqNSYrLCkBCQoKDgwOFA8PGCkcHBwpKSkpKSkpLCkpKSkpKSwpLCktKiopKSkpKTApKSksKSkpKSkpLCksKSwpKSkpKSkpKf/AABEIAIsArgMBIgACEQEDEQH/xAAcAAABBQEBAQAAAAAAAAAAAAAEAAECAwUGBwj/xAA5EAACAQIDBgQDBQcFAAAAAAABAgADEQQFIRITMUFRcQYiYZEygaEHUrHB0RQjQmKCkuEVcoPw8f/EABkBAAMBAQEAAAAAAAAAAAAAAAABAgMEBf/EACARAQEAAgMBAQEBAQEAAAAAAAABAhESITEDQVEyEwT/2gAMAwEAAhEDEQA/APW66XEzDhztTXLwWqwvGSgYYwvDoRGp1hJNiAIEavUsJzuYLUrXWmPQk6KO5muz70lRwGjEdeg9YQiACw4D2k3LXUaY4b9YeU+FQmr1CT/INlfrrNo4VeF273EIWSNpnutOEBPhCNVN/RtPqIFVzBQdiopRuW1wb/aw0M2BIYjDJUUq4BB66x7pcI5LFYgBpq4LFXEz878N21pMeoB1Ha/KD5KzHRuI0tJx9LKdOl30W9lKU5atMTdkfexb2S2Y4EAjtmRN5bGgFWwesW6lsUAq3YjFZaRIkQC41DBq5MelUvJ1V0gQemT1kMQGNkQ+Zuf3RzMmGsY+BqX2nPM2HbhJyulY47oyjQWmgReAGp5k8yescMJU1WRFWZV1yDA8bblK1YxeLY0u24xeDtUiWpDY0tfUWPAzDxOH3dS/Jpss0zsyF19RrHKjKdCaLXEvEBwVTQQ4TeOanivFFGRRXjRWgCij7Bj7swM0iZYKJjmjAmDlWZBgIfVxOk5jKMI9MAEzSxFcydmOSrePgG8qzOw+KMLy9/L20meV8bfP2tCpKy0mkkEEydMMjSZaNpIswgE9nrJCmJQ2ItqTAKniOnfZW7H+UXjGq2CYNXp3BldLM+RB7mEI4PDhGiwNgqf0NpoqogQIQuTcga2g+XZ8tbaAUoy8jzHC80mc6jG/LKy5TyNcAR9ILvjEKhmrAVtCLbgpLRrHrACt7G3sHCHrH3MAu38gcQJXuhJbsQAUYMGI5ZeQw+NA4w6nj1mU0qg2yqw0lWDoW2hLcVnYFTdgX02r8rGSoPdyeo9iJFyl6jox+eWM3f1LfBRdoHic1I+BC3rwFpLMDbU8BOdxVfFVdoUUZEFirBVZqmuoFz5dOZkNZ5ts080a/mW0JFbaBtOKTI8Yr7TPZtLlztArrfyA6E6c+RnZ5HTOt++sP1c1rbLzLHW8r3H5iYT+Iyg/cUQwuV2i6rcgXsBzP6GdhmeWh2IPMW1AIIPEEdJVg8iCfCFHP4V/SEhZXpiZVmOMq+Y0V2OqkjnbTatfQXnT4OkwFyLd4TSwjcWa/wAgBLmYKLR6RvcCV6gum0bbRt3YXIH0gyYQLiNoaBlJt7fnJ4+ltppxBDjuP8Xk8Lc7G1xsT8jaLW8oqXWF0Jklj7MVp1vOPGtHBkoGiI8YxXgCjxrxXgHO1VMGeq0IqEwdr9JzWtdJqm0UfmP3be9wfxm41gQefDsLTEoNY68Dof1miQxsx4jkOZHAiRrVduOXPGT+DxTVuMmcOIJSq31+fzhS1OspGkKlAdJPAJqfaQq1YGucU6WyHYKz3tfmRwEW+z1ddNHGUyASoBMDwmaeYo42XHI8x1B5iB5n4k2V8g22OgHAE94GgqVStWoAHAtZTcAX4XhaqY/10jYrSD1agMEpVSRr2i3mv/bQ2WtCVPPpCErU2O0h1Op5wRHusuo1F5WHbSViwzy1LBYMRiQCPaacmGjBJLYi3ki9aPkWjFZBjHDx9mPkNKtqSAMnsS1RK2WnPbMW7k2WQAMwaIMohmHx4VbEa9fSCGkYNirrDSplZdtLC1QQT6/+S7eTncFmYWpssdG8vY8vrN0pIrfG7TqVL2WC5lgEexI4cJN7g3g1bMmGgo1HbgLbKr7k3iaTf4Eo5bZx0468BNlUCrxFvQic9XGLqXDbNNTpYG5A9h+MejkSi3nqu/QOVW/ZbC0e2mWHXdbaVV5Sste8jQwK0xYd+Ja3zN4qqWi2yWsxCMB0J09BrAKFZ1F+MPy1221Ya2dBbkQzBWH9pM57Ocecuxj4aoC9Fxv6J/jSmxIKeuywI7WmuOHKdOb6XVa/+tleMupZ9eZuGxtGuL02B9ODDuIbSyxYuNR006OYgy8VgecyjgiOBlbBhFvROgS0RmCmYEQuhmV+McyFjVUSWzAxmYAlb5uvWVsjLRvIGkJejCUVzEpalEQDMsCTLVrkSD4u8VDEfKuM1MvxJsFY6jTuBwMatU00mXVxipVpU2PmqVadIAfF53Ck+mhMmY23pfPTpL3ErKXtp8xKt+Az21VXen6gqxFjCKVcGTY3lB4nLS2tzpw6Q3CYPZH4x6tTnBjibc41bF1KYHO572mZjMRrsjjIYjM+Q1J0kMLSJNzxMNItbOR0vPTX1v8A2+Yn6Ccz9uVAbvB1hxFR6d/Rl2re6zqvC6FqtSp/Ci7tfV2Pm9gAJyf27V7UMIvWs7/2psj8Z1fKacn1u8nmNLGshupI7aTbwfjKunCoex8w+s5hW0jhp0++snd0PtHq/wAQRu4Kn6QtftEU/Eg+TTzYtaOKki4YX8Pdemp43on4kPyKmFUPE2Gb+Ir3H6TypastWvF/ywPlXraYym/w1FP9QEX7Kx1B09DeeUDFnqZfTzWoo0Zh2JEi/wDnn5T5vbGYxKZMoLXJ/KYeZeLKFK4B226JqPmZhjLl4u2RtuoMyMwzCjR1qMB6cW9pyOa+PKrXCWQenH3nJ4rMGckkknqdZvj8f6jn/HWZz46vdaA2R946se3Sc5lWYn9tw1RySf2iixJN9N4syWqXlOIxGxZvukN7EH8ptJMZ0i9vYMpxLDNMywzHQ1d/TB5XFmt309psVKVvh0MwPFLbrNaOJXQV6Qe/I6/ownT0qi1Bce04c/8ATtx/zKzqjP1gr02PMzbfDSs4OI2VQw9jeWYiuQLILsxCqOZYmwEObD2i8P4TeYreEeWiNv8A5Dog78TCTd0e+M5OoyfACjRVBqRck/eI4n5tc/Oeb/bqf3WG9KjKPklz9T9J6oq8B0svtq36Tyf7dKn7vCL/ADu5Pcae+vtOzH1wb3XlaSTGVKZYDeUaJaNwjMZWlQk+nL1gF4McNIAxXjCzbj7UpvFtQ2HY5v4srViQzEL91dF/zMOpipQxlLGVNTwk3q3lRaNIPxkmkILmZsphlOA5odPmIr4I9rz7D73KsuxI1KJSBPo1MA/VZbktQgAiE5CNrw5R2tbUB9Kj2g+SfCJx/T12fHvB0aPcREyunJNI2vQfFcLddJpZJVpUVWm3lZmLsTwZgOAPQaanpBaKAsb8lYjuBpKM1HnT0ein9JUkj5mdPw+fLtz/AHy1rF1ltPW31cz55+1PxOuLzFlpG9KiNyv3WZSdth6X0+XrPVMzzGquWZi6uwanvAh5oBSUi3uZ88L8Uvy6YSbFgRo4jGWFdVSe3P1jgxzHERkDEYyxzGRrxXijGIP/2Q=="/>
          <p:cNvSpPr>
            <a:spLocks noChangeAspect="1" noChangeArrowheads="1"/>
          </p:cNvSpPr>
          <p:nvPr/>
        </p:nvSpPr>
        <p:spPr bwMode="auto">
          <a:xfrm>
            <a:off x="215900" y="-493713"/>
            <a:ext cx="1657350" cy="1323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v-SE"/>
          </a:p>
        </p:txBody>
      </p:sp>
      <p:sp>
        <p:nvSpPr>
          <p:cNvPr id="9" name="Rounded Rectangle 8"/>
          <p:cNvSpPr/>
          <p:nvPr/>
        </p:nvSpPr>
        <p:spPr>
          <a:xfrm>
            <a:off x="2433315" y="2384884"/>
            <a:ext cx="1944216" cy="1368152"/>
          </a:xfrm>
          <a:prstGeom prst="round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Stage 1 –</a:t>
            </a:r>
          </a:p>
          <a:p>
            <a:pPr algn="ctr"/>
            <a:r>
              <a:rPr lang="en-US" b="1" dirty="0" smtClean="0">
                <a:solidFill>
                  <a:schemeClr val="tx1"/>
                </a:solidFill>
              </a:rPr>
              <a:t>Process Design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5961707" y="2456892"/>
            <a:ext cx="2736304" cy="720080"/>
          </a:xfrm>
          <a:prstGeom prst="roundRect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Stage 2 –</a:t>
            </a:r>
          </a:p>
          <a:p>
            <a:pPr algn="ctr"/>
            <a:r>
              <a:rPr lang="en-US" b="1" dirty="0" smtClean="0">
                <a:solidFill>
                  <a:schemeClr val="tx1"/>
                </a:solidFill>
              </a:rPr>
              <a:t>Process Qualification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5889699" y="3104964"/>
            <a:ext cx="1440160" cy="1368152"/>
          </a:xfrm>
          <a:prstGeom prst="roundRect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tx1"/>
                </a:solidFill>
              </a:rPr>
              <a:t>Facility Design</a:t>
            </a:r>
          </a:p>
          <a:p>
            <a:pPr algn="ctr"/>
            <a:r>
              <a:rPr lang="en-US" sz="1400" dirty="0" smtClean="0">
                <a:solidFill>
                  <a:schemeClr val="tx1"/>
                </a:solidFill>
              </a:rPr>
              <a:t>Facility and Equipment Qualification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7329859" y="3104964"/>
            <a:ext cx="1440160" cy="1368152"/>
          </a:xfrm>
          <a:prstGeom prst="roundRect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tx1"/>
                </a:solidFill>
              </a:rPr>
              <a:t>Process Performance Qualification (PV)</a:t>
            </a:r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3131840" y="4761148"/>
            <a:ext cx="2232248" cy="1152128"/>
          </a:xfrm>
          <a:prstGeom prst="roundRect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Stage 3 –</a:t>
            </a:r>
          </a:p>
          <a:p>
            <a:pPr algn="ctr"/>
            <a:r>
              <a:rPr lang="en-US" b="1" dirty="0" smtClean="0">
                <a:solidFill>
                  <a:schemeClr val="tx1"/>
                </a:solidFill>
              </a:rPr>
              <a:t>Continued Process Verification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18" name="Text Box 17"/>
          <p:cNvSpPr txBox="1">
            <a:spLocks noChangeArrowheads="1"/>
          </p:cNvSpPr>
          <p:nvPr/>
        </p:nvSpPr>
        <p:spPr bwMode="auto">
          <a:xfrm>
            <a:off x="-684584" y="1556792"/>
            <a:ext cx="921295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lvl="2">
              <a:spcBef>
                <a:spcPct val="20000"/>
              </a:spcBef>
            </a:pPr>
            <a:r>
              <a:rPr lang="en-US" sz="2000" b="1" dirty="0" smtClean="0">
                <a:solidFill>
                  <a:srgbClr val="3A4972"/>
                </a:solidFill>
              </a:rPr>
              <a:t>FDA PV - From Process Design throughout Continued Process Verification</a:t>
            </a:r>
            <a:endParaRPr lang="en-US" sz="2000" b="1" dirty="0">
              <a:solidFill>
                <a:srgbClr val="3A4972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07504" y="6309320"/>
            <a:ext cx="676875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2"/>
            <a:r>
              <a:rPr lang="sv-SE" dirty="0" smtClean="0">
                <a:solidFill>
                  <a:srgbClr val="3A4972"/>
                </a:solidFill>
              </a:rPr>
              <a:t>References: FDA Process Validation: General Principles and Practices</a:t>
            </a:r>
          </a:p>
          <a:p>
            <a:pPr marL="0" lvl="2"/>
            <a:r>
              <a:rPr lang="sv-SE" dirty="0" smtClean="0">
                <a:solidFill>
                  <a:srgbClr val="3A4972"/>
                </a:solidFill>
              </a:rPr>
              <a:t>	   EMA Guidelines for GMP Annex 15 (draft issued February 2014) </a:t>
            </a:r>
          </a:p>
          <a:p>
            <a:pPr marL="0" lvl="2"/>
            <a:r>
              <a:rPr lang="sv-SE" dirty="0" smtClean="0">
                <a:solidFill>
                  <a:srgbClr val="3A4972"/>
                </a:solidFill>
              </a:rPr>
              <a:t>	  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0863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 smtClean="0"/>
              <a:t>QbD</a:t>
            </a:r>
            <a:r>
              <a:rPr lang="sv-SE" dirty="0" smtClean="0"/>
              <a:t> and </a:t>
            </a:r>
            <a:r>
              <a:rPr lang="sv-SE" dirty="0" err="1" smtClean="0"/>
              <a:t>Continous</a:t>
            </a:r>
            <a:r>
              <a:rPr lang="sv-SE" dirty="0" smtClean="0"/>
              <a:t> Process </a:t>
            </a:r>
            <a:r>
              <a:rPr lang="sv-SE" dirty="0" err="1" smtClean="0"/>
              <a:t>Verification</a:t>
            </a:r>
            <a:endParaRPr lang="sv-SE" dirty="0"/>
          </a:p>
        </p:txBody>
      </p:sp>
      <p:pic>
        <p:nvPicPr>
          <p:cNvPr id="5123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778" y="1844824"/>
            <a:ext cx="7616846" cy="3672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09450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 smtClean="0"/>
              <a:t>QbD</a:t>
            </a:r>
            <a:r>
              <a:rPr lang="sv-SE" dirty="0" smtClean="0"/>
              <a:t> and </a:t>
            </a:r>
            <a:r>
              <a:rPr lang="sv-SE" dirty="0" err="1" smtClean="0"/>
              <a:t>Continous</a:t>
            </a:r>
            <a:r>
              <a:rPr lang="sv-SE" dirty="0" smtClean="0"/>
              <a:t> Process </a:t>
            </a:r>
            <a:r>
              <a:rPr lang="sv-SE" dirty="0" err="1" smtClean="0"/>
              <a:t>Verification</a:t>
            </a:r>
            <a:endParaRPr lang="sv-SE" dirty="0"/>
          </a:p>
        </p:txBody>
      </p:sp>
      <p:pic>
        <p:nvPicPr>
          <p:cNvPr id="5123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778" y="1844824"/>
            <a:ext cx="7616846" cy="3672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ktangel med rundade hörn 2"/>
          <p:cNvSpPr/>
          <p:nvPr/>
        </p:nvSpPr>
        <p:spPr>
          <a:xfrm>
            <a:off x="323528" y="1556792"/>
            <a:ext cx="4104456" cy="3888432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2400" b="1" dirty="0" err="1" smtClean="0">
                <a:solidFill>
                  <a:srgbClr val="FF0000"/>
                </a:solidFill>
              </a:rPr>
              <a:t>QbD</a:t>
            </a:r>
            <a:r>
              <a:rPr lang="sv-SE" dirty="0" err="1" smtClean="0"/>
              <a:t>d</a:t>
            </a:r>
            <a:endParaRPr lang="sv-SE" dirty="0"/>
          </a:p>
        </p:txBody>
      </p:sp>
      <p:sp>
        <p:nvSpPr>
          <p:cNvPr id="4" name="Rektangel med rundade hörn 3"/>
          <p:cNvSpPr/>
          <p:nvPr/>
        </p:nvSpPr>
        <p:spPr>
          <a:xfrm>
            <a:off x="6156176" y="3068960"/>
            <a:ext cx="1512168" cy="2160240"/>
          </a:xfrm>
          <a:prstGeom prst="roundRect">
            <a:avLst/>
          </a:prstGeom>
          <a:noFill/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20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CPV</a:t>
            </a:r>
            <a:endParaRPr lang="sv-SE" sz="2000" b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" name="Tankebubbla 5"/>
          <p:cNvSpPr/>
          <p:nvPr/>
        </p:nvSpPr>
        <p:spPr>
          <a:xfrm>
            <a:off x="3851920" y="5661248"/>
            <a:ext cx="3240360" cy="1080120"/>
          </a:xfrm>
          <a:prstGeom prst="cloudCallout">
            <a:avLst>
              <a:gd name="adj1" fmla="val 59140"/>
              <a:gd name="adj2" fmla="val -58229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 smtClean="0">
                <a:solidFill>
                  <a:srgbClr val="FF0000"/>
                </a:solidFill>
              </a:rPr>
              <a:t>Hybrid </a:t>
            </a:r>
            <a:r>
              <a:rPr lang="sv-SE" dirty="0" err="1" smtClean="0">
                <a:solidFill>
                  <a:srgbClr val="FF0000"/>
                </a:solidFill>
              </a:rPr>
              <a:t>Specifications</a:t>
            </a:r>
            <a:endParaRPr lang="sv-SE" dirty="0" smtClean="0">
              <a:solidFill>
                <a:srgbClr val="FF0000"/>
              </a:solidFill>
            </a:endParaRPr>
          </a:p>
          <a:p>
            <a:pPr algn="ctr"/>
            <a:r>
              <a:rPr lang="sv-SE" dirty="0" err="1">
                <a:solidFill>
                  <a:srgbClr val="FF0000"/>
                </a:solidFill>
              </a:rPr>
              <a:t>m</a:t>
            </a:r>
            <a:r>
              <a:rPr lang="sv-SE" dirty="0" err="1" smtClean="0">
                <a:solidFill>
                  <a:srgbClr val="FF0000"/>
                </a:solidFill>
              </a:rPr>
              <a:t>ay</a:t>
            </a:r>
            <a:r>
              <a:rPr lang="sv-SE" dirty="0" smtClean="0">
                <a:solidFill>
                  <a:srgbClr val="FF0000"/>
                </a:solidFill>
              </a:rPr>
              <a:t> be the </a:t>
            </a:r>
            <a:r>
              <a:rPr lang="sv-SE" dirty="0" err="1" smtClean="0">
                <a:solidFill>
                  <a:srgbClr val="FF0000"/>
                </a:solidFill>
              </a:rPr>
              <a:t>future</a:t>
            </a:r>
            <a:endParaRPr lang="sv-SE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291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New EU variations </a:t>
            </a:r>
            <a:r>
              <a:rPr lang="sv-SE" dirty="0" err="1" smtClean="0"/>
              <a:t>regulation</a:t>
            </a:r>
            <a:endParaRPr lang="sv-SE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430201"/>
            <a:ext cx="7632848" cy="4959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85022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In the </a:t>
            </a:r>
            <a:r>
              <a:rPr lang="sv-SE" dirty="0" err="1" smtClean="0"/>
              <a:t>future</a:t>
            </a:r>
            <a:r>
              <a:rPr lang="sv-SE" dirty="0" smtClean="0"/>
              <a:t>: </a:t>
            </a:r>
            <a:r>
              <a:rPr lang="sv-SE" dirty="0" err="1" smtClean="0"/>
              <a:t>Continued</a:t>
            </a:r>
            <a:r>
              <a:rPr lang="sv-SE" dirty="0" smtClean="0"/>
              <a:t> Process </a:t>
            </a:r>
            <a:r>
              <a:rPr lang="sv-SE" dirty="0" err="1" smtClean="0"/>
              <a:t>Verification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sv-SE" dirty="0" smtClean="0"/>
              <a:t>May be an option</a:t>
            </a:r>
          </a:p>
          <a:p>
            <a:endParaRPr lang="sv-SE" dirty="0"/>
          </a:p>
          <a:p>
            <a:pPr lvl="1"/>
            <a:r>
              <a:rPr lang="sv-SE" dirty="0" smtClean="0"/>
              <a:t>Under </a:t>
            </a:r>
            <a:r>
              <a:rPr lang="sv-SE" dirty="0" err="1" smtClean="0"/>
              <a:t>which</a:t>
            </a:r>
            <a:r>
              <a:rPr lang="sv-SE" dirty="0" smtClean="0"/>
              <a:t> </a:t>
            </a:r>
            <a:r>
              <a:rPr lang="sv-SE" dirty="0" err="1" smtClean="0"/>
              <a:t>conditions</a:t>
            </a:r>
            <a:r>
              <a:rPr lang="sv-SE" dirty="0" smtClean="0"/>
              <a:t>?</a:t>
            </a:r>
          </a:p>
          <a:p>
            <a:pPr lvl="1"/>
            <a:endParaRPr lang="sv-SE" dirty="0"/>
          </a:p>
          <a:p>
            <a:pPr lvl="1"/>
            <a:r>
              <a:rPr lang="sv-SE" dirty="0" err="1" smtClean="0"/>
              <a:t>How</a:t>
            </a:r>
            <a:r>
              <a:rPr lang="sv-SE" dirty="0" smtClean="0"/>
              <a:t> </a:t>
            </a:r>
            <a:r>
              <a:rPr lang="sv-SE" dirty="0" err="1" smtClean="0"/>
              <a:t>can</a:t>
            </a:r>
            <a:r>
              <a:rPr lang="sv-SE" dirty="0" smtClean="0"/>
              <a:t> it be </a:t>
            </a:r>
            <a:r>
              <a:rPr lang="sv-SE" dirty="0" err="1" smtClean="0"/>
              <a:t>achieved</a:t>
            </a:r>
            <a:r>
              <a:rPr lang="sv-SE" dirty="0" smtClean="0"/>
              <a:t>?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643591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6" name="Picture 10" descr="http://www.kochmartialarts.net/images/store_version1/Good%20Bad%20and%20the%20Ugly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284" y="1348370"/>
            <a:ext cx="4191000" cy="2505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ktangel 13"/>
          <p:cNvSpPr/>
          <p:nvPr/>
        </p:nvSpPr>
        <p:spPr>
          <a:xfrm>
            <a:off x="501746" y="620688"/>
            <a:ext cx="4358285" cy="165618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4104" name="Picture 8" descr="http://www.kochmartialarts.net/images/store_version1/Good%20Bad%20and%20the%20Ugly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725144"/>
            <a:ext cx="4191000" cy="2505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ktangel 5"/>
          <p:cNvSpPr/>
          <p:nvPr/>
        </p:nvSpPr>
        <p:spPr>
          <a:xfrm>
            <a:off x="395536" y="5661248"/>
            <a:ext cx="2232248" cy="165618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ICH Q10 – </a:t>
            </a:r>
            <a:r>
              <a:rPr lang="sv-SE" dirty="0" err="1" smtClean="0"/>
              <a:t>Pharmaceutical</a:t>
            </a:r>
            <a:r>
              <a:rPr lang="sv-SE" dirty="0" smtClean="0"/>
              <a:t> </a:t>
            </a:r>
            <a:r>
              <a:rPr lang="sv-SE" dirty="0" err="1" smtClean="0"/>
              <a:t>Quality</a:t>
            </a:r>
            <a:r>
              <a:rPr lang="sv-SE" dirty="0" smtClean="0"/>
              <a:t> System 2008</a:t>
            </a:r>
            <a:endParaRPr lang="sv-SE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1391109"/>
            <a:ext cx="4536505" cy="5370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ktangel 2"/>
          <p:cNvSpPr/>
          <p:nvPr/>
        </p:nvSpPr>
        <p:spPr>
          <a:xfrm>
            <a:off x="2483768" y="4653136"/>
            <a:ext cx="4248472" cy="2088232"/>
          </a:xfrm>
          <a:prstGeom prst="rect">
            <a:avLst/>
          </a:prstGeom>
          <a:noFill/>
          <a:ln w="57150"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>
              <a:solidFill>
                <a:srgbClr val="FF0000"/>
              </a:solidFill>
            </a:endParaRPr>
          </a:p>
        </p:txBody>
      </p:sp>
      <p:sp>
        <p:nvSpPr>
          <p:cNvPr id="4" name="Rektangel 3"/>
          <p:cNvSpPr/>
          <p:nvPr/>
        </p:nvSpPr>
        <p:spPr>
          <a:xfrm>
            <a:off x="2483768" y="2492896"/>
            <a:ext cx="4248472" cy="216024"/>
          </a:xfrm>
          <a:prstGeom prst="rect">
            <a:avLst/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3" name="Rektangel 12"/>
          <p:cNvSpPr/>
          <p:nvPr/>
        </p:nvSpPr>
        <p:spPr>
          <a:xfrm>
            <a:off x="499592" y="2996952"/>
            <a:ext cx="2232248" cy="165618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07600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 smtClean="0"/>
              <a:t>Pharmaceutical</a:t>
            </a:r>
            <a:r>
              <a:rPr lang="sv-SE" dirty="0" smtClean="0"/>
              <a:t> </a:t>
            </a:r>
            <a:r>
              <a:rPr lang="sv-SE" dirty="0" err="1"/>
              <a:t>Quality</a:t>
            </a:r>
            <a:r>
              <a:rPr lang="sv-SE" dirty="0"/>
              <a:t> </a:t>
            </a:r>
            <a:r>
              <a:rPr lang="sv-SE" dirty="0" smtClean="0"/>
              <a:t>System (EU GMP)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00" b="1" dirty="0"/>
              <a:t>Product Quality Review </a:t>
            </a:r>
            <a:r>
              <a:rPr lang="en-US" sz="2800" b="1" dirty="0" smtClean="0"/>
              <a:t> </a:t>
            </a:r>
            <a:endParaRPr lang="en-US" sz="2800" b="1" dirty="0"/>
          </a:p>
          <a:p>
            <a:pPr marL="0" indent="0">
              <a:buNone/>
            </a:pPr>
            <a:r>
              <a:rPr lang="en-US" sz="2800" dirty="0" smtClean="0"/>
              <a:t>§1.10 </a:t>
            </a:r>
          </a:p>
          <a:p>
            <a:pPr marL="0" indent="0">
              <a:buNone/>
            </a:pPr>
            <a:r>
              <a:rPr lang="en-US" sz="2800" b="1" dirty="0" smtClean="0"/>
              <a:t>Regular </a:t>
            </a:r>
            <a:r>
              <a:rPr lang="en-US" sz="2800" b="1" dirty="0"/>
              <a:t>periodic or rolling quality reviews </a:t>
            </a:r>
            <a:r>
              <a:rPr lang="en-US" sz="2800" dirty="0"/>
              <a:t>of all </a:t>
            </a:r>
            <a:r>
              <a:rPr lang="en-US" sz="2800" dirty="0" err="1"/>
              <a:t>authorised</a:t>
            </a:r>
            <a:r>
              <a:rPr lang="en-US" sz="2800" dirty="0"/>
              <a:t> medicinal </a:t>
            </a:r>
            <a:r>
              <a:rPr lang="en-US" sz="2800" dirty="0" smtClean="0"/>
              <a:t>products should </a:t>
            </a:r>
            <a:r>
              <a:rPr lang="en-US" sz="2800" dirty="0"/>
              <a:t>be conducted with the objective of </a:t>
            </a:r>
            <a:r>
              <a:rPr lang="en-US" sz="2800" b="1" dirty="0"/>
              <a:t>verifying </a:t>
            </a:r>
            <a:r>
              <a:rPr lang="en-US" sz="2800" b="1" dirty="0" smtClean="0"/>
              <a:t>the </a:t>
            </a:r>
            <a:r>
              <a:rPr lang="en-US" sz="2800" b="1" dirty="0"/>
              <a:t>consistency of the existing process</a:t>
            </a:r>
            <a:r>
              <a:rPr lang="en-US" sz="2800" dirty="0"/>
              <a:t>, </a:t>
            </a:r>
            <a:r>
              <a:rPr lang="en-US" sz="2800" b="1" dirty="0"/>
              <a:t>the appropriateness of current specifications </a:t>
            </a:r>
            <a:r>
              <a:rPr lang="en-US" sz="2800" dirty="0" smtClean="0"/>
              <a:t>for </a:t>
            </a:r>
            <a:r>
              <a:rPr lang="en-US" sz="2800" dirty="0"/>
              <a:t>both starting materials and finished product, </a:t>
            </a:r>
            <a:r>
              <a:rPr lang="en-US" sz="2800" b="1" dirty="0"/>
              <a:t>to highlight any trends </a:t>
            </a:r>
            <a:r>
              <a:rPr lang="en-US" sz="2800" dirty="0"/>
              <a:t>and to identify </a:t>
            </a:r>
            <a:r>
              <a:rPr lang="en-US" sz="2800" dirty="0" smtClean="0"/>
              <a:t>product </a:t>
            </a:r>
            <a:r>
              <a:rPr lang="en-US" sz="2800" dirty="0"/>
              <a:t>and process improvements.</a:t>
            </a:r>
            <a:endParaRPr lang="sv-SE" sz="2800" dirty="0"/>
          </a:p>
        </p:txBody>
      </p:sp>
    </p:spTree>
    <p:extLst>
      <p:ext uri="{BB962C8B-B14F-4D97-AF65-F5344CB8AC3E}">
        <p14:creationId xmlns:p14="http://schemas.microsoft.com/office/powerpoint/2010/main" val="2834686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/>
              <a:t>Pharmaceutical</a:t>
            </a:r>
            <a:r>
              <a:rPr lang="sv-SE" dirty="0"/>
              <a:t> </a:t>
            </a:r>
            <a:r>
              <a:rPr lang="sv-SE" dirty="0" err="1"/>
              <a:t>Quality</a:t>
            </a:r>
            <a:r>
              <a:rPr lang="sv-SE" dirty="0"/>
              <a:t> System (EU GMP)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800" dirty="0" smtClean="0"/>
              <a:t>§1.11 </a:t>
            </a:r>
          </a:p>
          <a:p>
            <a:pPr marL="0" indent="0">
              <a:buNone/>
            </a:pPr>
            <a:r>
              <a:rPr lang="en-US" sz="2800" dirty="0" smtClean="0"/>
              <a:t>The </a:t>
            </a:r>
            <a:r>
              <a:rPr lang="en-US" sz="2800" dirty="0"/>
              <a:t>manufacturer </a:t>
            </a:r>
            <a:r>
              <a:rPr lang="en-US" sz="2800" dirty="0" smtClean="0"/>
              <a:t>should evaluate </a:t>
            </a:r>
            <a:r>
              <a:rPr lang="en-US" sz="2800" dirty="0"/>
              <a:t>the results of the review and an assessment made as to whether corrective </a:t>
            </a:r>
            <a:r>
              <a:rPr lang="en-US" sz="2800" dirty="0" smtClean="0"/>
              <a:t>and </a:t>
            </a:r>
            <a:r>
              <a:rPr lang="en-US" sz="2800" dirty="0"/>
              <a:t>preventive action or any revalidation should be undertaken, under the </a:t>
            </a:r>
            <a:r>
              <a:rPr lang="en-US" sz="2800" b="1" dirty="0" smtClean="0"/>
              <a:t>Pharmaceutical </a:t>
            </a:r>
            <a:r>
              <a:rPr lang="en-US" sz="2800" b="1" dirty="0"/>
              <a:t>Quality System</a:t>
            </a:r>
            <a:endParaRPr lang="sv-SE" sz="2800" b="1" i="1" dirty="0"/>
          </a:p>
        </p:txBody>
      </p:sp>
    </p:spTree>
    <p:extLst>
      <p:ext uri="{BB962C8B-B14F-4D97-AF65-F5344CB8AC3E}">
        <p14:creationId xmlns:p14="http://schemas.microsoft.com/office/powerpoint/2010/main" val="3237151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57200" y="692150"/>
            <a:ext cx="8579296" cy="725488"/>
          </a:xfrm>
        </p:spPr>
        <p:txBody>
          <a:bodyPr/>
          <a:lstStyle/>
          <a:p>
            <a:r>
              <a:rPr lang="sv-SE" dirty="0" err="1" smtClean="0"/>
              <a:t>Continued</a:t>
            </a:r>
            <a:r>
              <a:rPr lang="sv-SE" dirty="0" smtClean="0"/>
              <a:t> Process </a:t>
            </a:r>
            <a:r>
              <a:rPr lang="sv-SE" dirty="0" err="1" smtClean="0"/>
              <a:t>Verification</a:t>
            </a:r>
            <a:r>
              <a:rPr lang="sv-SE" dirty="0" smtClean="0"/>
              <a:t> – </a:t>
            </a:r>
            <a:r>
              <a:rPr lang="sv-SE" dirty="0" err="1" smtClean="0"/>
              <a:t>During</a:t>
            </a:r>
            <a:r>
              <a:rPr lang="sv-SE" dirty="0" smtClean="0"/>
              <a:t> Life </a:t>
            </a:r>
            <a:r>
              <a:rPr lang="sv-SE" dirty="0" err="1" smtClean="0"/>
              <a:t>Cycle</a:t>
            </a:r>
            <a:endParaRPr lang="sv-SE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257" y="1556792"/>
            <a:ext cx="8891720" cy="47525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00334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smtClean="0"/>
              <a:t>Total PV and CPV </a:t>
            </a:r>
            <a:r>
              <a:rPr lang="sv-SE" dirty="0" err="1" smtClean="0"/>
              <a:t>life-cycle</a:t>
            </a:r>
            <a:r>
              <a:rPr lang="sv-SE" dirty="0" smtClean="0"/>
              <a:t> </a:t>
            </a:r>
            <a:r>
              <a:rPr lang="sv-SE" dirty="0" err="1" smtClean="0"/>
              <a:t>model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96752"/>
            <a:ext cx="7992888" cy="54521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08640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 smtClean="0"/>
              <a:t>How</a:t>
            </a:r>
            <a:r>
              <a:rPr lang="sv-SE" dirty="0" smtClean="0"/>
              <a:t> </a:t>
            </a:r>
            <a:r>
              <a:rPr lang="sv-SE" dirty="0" err="1" smtClean="0"/>
              <a:t>to</a:t>
            </a:r>
            <a:r>
              <a:rPr lang="sv-SE" dirty="0" smtClean="0"/>
              <a:t> record </a:t>
            </a:r>
            <a:r>
              <a:rPr lang="sv-SE" dirty="0" err="1" smtClean="0"/>
              <a:t>Continued</a:t>
            </a:r>
            <a:r>
              <a:rPr lang="sv-SE" dirty="0" smtClean="0"/>
              <a:t> </a:t>
            </a:r>
            <a:r>
              <a:rPr lang="sv-SE" dirty="0" err="1" smtClean="0"/>
              <a:t>Compliance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 err="1" smtClean="0"/>
              <a:t>Quality</a:t>
            </a:r>
            <a:r>
              <a:rPr lang="sv-SE" dirty="0" smtClean="0"/>
              <a:t> System</a:t>
            </a:r>
          </a:p>
          <a:p>
            <a:r>
              <a:rPr lang="sv-SE" dirty="0" smtClean="0"/>
              <a:t>Change </a:t>
            </a:r>
            <a:r>
              <a:rPr lang="sv-SE" dirty="0" err="1" smtClean="0"/>
              <a:t>control</a:t>
            </a:r>
            <a:r>
              <a:rPr lang="sv-SE" dirty="0" smtClean="0"/>
              <a:t> (as </a:t>
            </a:r>
            <a:r>
              <a:rPr lang="sv-SE" dirty="0" err="1" smtClean="0"/>
              <a:t>mentioned</a:t>
            </a:r>
            <a:r>
              <a:rPr lang="sv-SE" dirty="0" smtClean="0"/>
              <a:t> </a:t>
            </a:r>
            <a:r>
              <a:rPr lang="sv-SE" dirty="0" err="1" smtClean="0"/>
              <a:t>before</a:t>
            </a:r>
            <a:r>
              <a:rPr lang="sv-SE" dirty="0" smtClean="0"/>
              <a:t>)</a:t>
            </a:r>
          </a:p>
          <a:p>
            <a:r>
              <a:rPr lang="sv-SE" dirty="0" err="1" smtClean="0"/>
              <a:t>Annual</a:t>
            </a:r>
            <a:r>
              <a:rPr lang="sv-SE" dirty="0" smtClean="0"/>
              <a:t> Product </a:t>
            </a:r>
            <a:r>
              <a:rPr lang="sv-SE" dirty="0" err="1" smtClean="0"/>
              <a:t>Quality</a:t>
            </a:r>
            <a:r>
              <a:rPr lang="sv-SE" dirty="0" smtClean="0"/>
              <a:t> Reviews</a:t>
            </a:r>
          </a:p>
          <a:p>
            <a:r>
              <a:rPr lang="sv-SE" dirty="0" smtClean="0"/>
              <a:t>Risk and science-</a:t>
            </a:r>
            <a:r>
              <a:rPr lang="sv-SE" dirty="0" err="1" smtClean="0"/>
              <a:t>based</a:t>
            </a:r>
            <a:r>
              <a:rPr lang="sv-SE" dirty="0" smtClean="0"/>
              <a:t> PV (</a:t>
            </a:r>
            <a:r>
              <a:rPr lang="sv-SE" dirty="0" err="1" smtClean="0"/>
              <a:t>but</a:t>
            </a:r>
            <a:r>
              <a:rPr lang="sv-SE" dirty="0" smtClean="0"/>
              <a:t> not </a:t>
            </a:r>
            <a:r>
              <a:rPr lang="sv-SE" dirty="0" err="1" smtClean="0"/>
              <a:t>necessarily</a:t>
            </a:r>
            <a:r>
              <a:rPr lang="sv-SE" dirty="0" smtClean="0"/>
              <a:t> </a:t>
            </a:r>
            <a:r>
              <a:rPr lang="sv-SE" dirty="0" err="1" smtClean="0"/>
              <a:t>QbD</a:t>
            </a:r>
            <a:r>
              <a:rPr lang="sv-SE" dirty="0" smtClean="0"/>
              <a:t>/</a:t>
            </a:r>
            <a:r>
              <a:rPr lang="sv-SE" dirty="0" err="1" smtClean="0"/>
              <a:t>Continuous</a:t>
            </a:r>
            <a:r>
              <a:rPr lang="sv-SE" dirty="0" smtClean="0"/>
              <a:t> Process </a:t>
            </a:r>
            <a:r>
              <a:rPr lang="sv-SE" dirty="0" err="1" smtClean="0"/>
              <a:t>Verification</a:t>
            </a:r>
            <a:r>
              <a:rPr lang="sv-SE" dirty="0" smtClean="0"/>
              <a:t>)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37702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 err="1" smtClean="0"/>
              <a:t>Conclusions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v-SE" dirty="0" err="1" smtClean="0"/>
              <a:t>Continued</a:t>
            </a:r>
            <a:r>
              <a:rPr lang="sv-SE" dirty="0" smtClean="0"/>
              <a:t> Process </a:t>
            </a:r>
            <a:r>
              <a:rPr lang="sv-SE" dirty="0" err="1"/>
              <a:t>V</a:t>
            </a:r>
            <a:r>
              <a:rPr lang="sv-SE" dirty="0" err="1" smtClean="0"/>
              <a:t>erification</a:t>
            </a:r>
            <a:r>
              <a:rPr lang="sv-SE" dirty="0" smtClean="0"/>
              <a:t> </a:t>
            </a:r>
          </a:p>
          <a:p>
            <a:pPr lvl="1"/>
            <a:r>
              <a:rPr lang="sv-SE" dirty="0" err="1" smtClean="0"/>
              <a:t>Can</a:t>
            </a:r>
            <a:r>
              <a:rPr lang="sv-SE" dirty="0" smtClean="0"/>
              <a:t> be </a:t>
            </a:r>
            <a:r>
              <a:rPr lang="sv-SE" dirty="0" err="1" smtClean="0"/>
              <a:t>done</a:t>
            </a:r>
            <a:r>
              <a:rPr lang="sv-SE" dirty="0" smtClean="0"/>
              <a:t> </a:t>
            </a:r>
            <a:r>
              <a:rPr lang="sv-SE" dirty="0" err="1" smtClean="0"/>
              <a:t>without</a:t>
            </a:r>
            <a:r>
              <a:rPr lang="sv-SE" dirty="0" smtClean="0"/>
              <a:t> variation </a:t>
            </a:r>
            <a:r>
              <a:rPr lang="sv-SE" dirty="0" err="1" smtClean="0"/>
              <a:t>registration</a:t>
            </a:r>
            <a:endParaRPr lang="sv-SE" dirty="0" smtClean="0"/>
          </a:p>
          <a:p>
            <a:pPr lvl="1"/>
            <a:r>
              <a:rPr lang="sv-SE" dirty="0" err="1" smtClean="0"/>
              <a:t>Requires</a:t>
            </a:r>
            <a:r>
              <a:rPr lang="sv-SE" dirty="0" smtClean="0"/>
              <a:t> </a:t>
            </a:r>
            <a:r>
              <a:rPr lang="sv-SE" dirty="0" err="1" smtClean="0"/>
              <a:t>Quality</a:t>
            </a:r>
            <a:r>
              <a:rPr lang="sv-SE" dirty="0" smtClean="0"/>
              <a:t> management system</a:t>
            </a:r>
          </a:p>
          <a:p>
            <a:pPr lvl="2"/>
            <a:r>
              <a:rPr lang="sv-SE" dirty="0" smtClean="0"/>
              <a:t>Change </a:t>
            </a:r>
            <a:r>
              <a:rPr lang="sv-SE" dirty="0" err="1" smtClean="0"/>
              <a:t>control</a:t>
            </a:r>
            <a:endParaRPr lang="sv-SE" dirty="0" smtClean="0"/>
          </a:p>
          <a:p>
            <a:pPr lvl="2"/>
            <a:r>
              <a:rPr lang="sv-SE" dirty="0" smtClean="0"/>
              <a:t>Product </a:t>
            </a:r>
            <a:r>
              <a:rPr lang="sv-SE" dirty="0" err="1" smtClean="0"/>
              <a:t>quality</a:t>
            </a:r>
            <a:r>
              <a:rPr lang="sv-SE" dirty="0" smtClean="0"/>
              <a:t> </a:t>
            </a:r>
            <a:r>
              <a:rPr lang="sv-SE" dirty="0" err="1" smtClean="0"/>
              <a:t>reviews</a:t>
            </a:r>
            <a:endParaRPr lang="sv-SE" dirty="0"/>
          </a:p>
          <a:p>
            <a:pPr lvl="2"/>
            <a:r>
              <a:rPr lang="sv-SE" dirty="0" smtClean="0"/>
              <a:t>Science and risk </a:t>
            </a:r>
            <a:r>
              <a:rPr lang="sv-SE" dirty="0" err="1" smtClean="0"/>
              <a:t>based</a:t>
            </a:r>
            <a:r>
              <a:rPr lang="sv-SE" dirty="0" smtClean="0"/>
              <a:t> process </a:t>
            </a:r>
            <a:r>
              <a:rPr lang="sv-SE" dirty="0" err="1" smtClean="0"/>
              <a:t>control</a:t>
            </a:r>
            <a:endParaRPr lang="sv-SE" dirty="0" smtClean="0"/>
          </a:p>
          <a:p>
            <a:pPr marL="457200" lvl="1" indent="0">
              <a:buNone/>
            </a:pPr>
            <a:endParaRPr lang="sv-SE" dirty="0" smtClean="0"/>
          </a:p>
          <a:p>
            <a:pPr marL="457200" lvl="1" indent="0">
              <a:buNone/>
            </a:pPr>
            <a:r>
              <a:rPr lang="sv-SE" dirty="0" err="1" smtClean="0"/>
              <a:t>Implementing</a:t>
            </a:r>
            <a:r>
              <a:rPr lang="sv-SE" dirty="0" smtClean="0"/>
              <a:t> </a:t>
            </a:r>
            <a:r>
              <a:rPr lang="sv-SE" dirty="0" err="1" smtClean="0"/>
              <a:t>Continued</a:t>
            </a:r>
            <a:r>
              <a:rPr lang="sv-SE" dirty="0" smtClean="0"/>
              <a:t> </a:t>
            </a:r>
            <a:r>
              <a:rPr lang="sv-SE" dirty="0" err="1" smtClean="0"/>
              <a:t>probably</a:t>
            </a:r>
            <a:r>
              <a:rPr lang="sv-SE" dirty="0" smtClean="0"/>
              <a:t> makes </a:t>
            </a:r>
            <a:r>
              <a:rPr lang="sv-SE" dirty="0" err="1" smtClean="0"/>
              <a:t>more</a:t>
            </a:r>
            <a:r>
              <a:rPr lang="sv-SE" dirty="0" smtClean="0"/>
              <a:t> business sense </a:t>
            </a:r>
            <a:r>
              <a:rPr lang="sv-SE" dirty="0" err="1" smtClean="0"/>
              <a:t>than</a:t>
            </a:r>
            <a:r>
              <a:rPr lang="sv-SE" dirty="0" smtClean="0"/>
              <a:t> </a:t>
            </a:r>
            <a:r>
              <a:rPr lang="sv-SE" dirty="0" err="1" smtClean="0"/>
              <a:t>registering</a:t>
            </a:r>
            <a:r>
              <a:rPr lang="sv-SE" dirty="0" smtClean="0"/>
              <a:t> </a:t>
            </a:r>
            <a:r>
              <a:rPr lang="sv-SE" dirty="0" err="1" smtClean="0"/>
              <a:t>Continous</a:t>
            </a:r>
            <a:r>
              <a:rPr lang="sv-SE" dirty="0" smtClean="0"/>
              <a:t> …</a:t>
            </a:r>
          </a:p>
        </p:txBody>
      </p:sp>
    </p:spTree>
    <p:extLst>
      <p:ext uri="{BB962C8B-B14F-4D97-AF65-F5344CB8AC3E}">
        <p14:creationId xmlns:p14="http://schemas.microsoft.com/office/powerpoint/2010/main" val="3427699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2898" name="Rectangle 2"/>
          <p:cNvSpPr>
            <a:spLocks noGrp="1" noChangeArrowheads="1"/>
          </p:cNvSpPr>
          <p:nvPr>
            <p:ph type="ctrTitle"/>
          </p:nvPr>
        </p:nvSpPr>
        <p:spPr bwMode="auto">
          <a:xfrm>
            <a:off x="1182566" y="981076"/>
            <a:ext cx="7275634" cy="261937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sv-SE" dirty="0" err="1"/>
              <a:t>Thanks</a:t>
            </a:r>
            <a:r>
              <a:rPr lang="sv-SE" dirty="0"/>
              <a:t> for </a:t>
            </a:r>
            <a:r>
              <a:rPr lang="sv-SE" dirty="0" err="1"/>
              <a:t>your</a:t>
            </a:r>
            <a:r>
              <a:rPr lang="sv-SE" dirty="0"/>
              <a:t> </a:t>
            </a:r>
            <a:r>
              <a:rPr lang="sv-SE" dirty="0" smtClean="0"/>
              <a:t>attention</a:t>
            </a:r>
            <a:r>
              <a:rPr lang="sv-SE" dirty="0"/>
              <a:t/>
            </a:r>
            <a:br>
              <a:rPr lang="sv-SE" dirty="0"/>
            </a:br>
            <a:r>
              <a:rPr lang="sv-SE" dirty="0" err="1"/>
              <a:t>Questions</a:t>
            </a:r>
            <a:r>
              <a:rPr lang="sv-SE" dirty="0"/>
              <a:t>?</a:t>
            </a:r>
            <a:br>
              <a:rPr lang="sv-SE" dirty="0"/>
            </a:br>
            <a:r>
              <a:rPr lang="sv-SE" dirty="0"/>
              <a:t/>
            </a:r>
            <a:br>
              <a:rPr lang="sv-SE" dirty="0"/>
            </a:br>
            <a:endParaRPr lang="sv-SE" sz="2400" dirty="0"/>
          </a:p>
        </p:txBody>
      </p:sp>
      <p:sp>
        <p:nvSpPr>
          <p:cNvPr id="592899" name="Rectangle 3"/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1763688" y="5661248"/>
            <a:ext cx="4536503" cy="76964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sv-SE" sz="2000" u="sng" dirty="0">
                <a:solidFill>
                  <a:srgbClr val="003366"/>
                </a:solidFill>
              </a:rPr>
              <a:t>magnus.jahnsson@pharmadule.com</a:t>
            </a:r>
          </a:p>
          <a:p>
            <a:r>
              <a:rPr lang="sv-SE" sz="2000" dirty="0">
                <a:solidFill>
                  <a:srgbClr val="003366"/>
                </a:solidFill>
                <a:hlinkClick r:id="rId2"/>
              </a:rPr>
              <a:t>www.pharmadule.com</a:t>
            </a:r>
            <a:endParaRPr lang="sv-SE" sz="2000" dirty="0">
              <a:solidFill>
                <a:srgbClr val="003366"/>
              </a:solidFill>
            </a:endParaRPr>
          </a:p>
        </p:txBody>
      </p:sp>
      <p:grpSp>
        <p:nvGrpSpPr>
          <p:cNvPr id="4" name="Group 8"/>
          <p:cNvGrpSpPr>
            <a:grpSpLocks/>
          </p:cNvGrpSpPr>
          <p:nvPr/>
        </p:nvGrpSpPr>
        <p:grpSpPr bwMode="auto">
          <a:xfrm>
            <a:off x="3747464" y="2424956"/>
            <a:ext cx="4925815" cy="2959100"/>
            <a:chOff x="0" y="0"/>
            <a:chExt cx="9164638" cy="6237288"/>
          </a:xfrm>
        </p:grpSpPr>
        <p:pic>
          <p:nvPicPr>
            <p:cNvPr id="5" name="Picture 6" descr="Lilly_PQ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62475" y="0"/>
              <a:ext cx="2817813" cy="1736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7" descr="Lilly_PQ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56125" y="1820863"/>
              <a:ext cx="4608513" cy="28241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8" descr="Lilly_PQ4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72363" y="0"/>
              <a:ext cx="1687512" cy="1731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9" descr="i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197"/>
            <a:stretch>
              <a:fillRect/>
            </a:stretch>
          </p:blipFill>
          <p:spPr bwMode="auto">
            <a:xfrm>
              <a:off x="4556125" y="4752975"/>
              <a:ext cx="2455863" cy="14843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10" descr="Baxter_PQ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4457700" cy="6237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11" descr="Lilly1023Lilly131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510" b="11288"/>
            <a:stretch>
              <a:fillRect/>
            </a:stretch>
          </p:blipFill>
          <p:spPr bwMode="auto">
            <a:xfrm>
              <a:off x="7108825" y="4740275"/>
              <a:ext cx="2035175" cy="14970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448458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Calibri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9608</TotalTime>
  <Words>552</Words>
  <Application>Microsoft Office PowerPoint</Application>
  <PresentationFormat>Bildspel på skärmen (4:3)</PresentationFormat>
  <Paragraphs>105</Paragraphs>
  <Slides>19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Bildrubriker</vt:lpstr>
      </vt:variant>
      <vt:variant>
        <vt:i4>19</vt:i4>
      </vt:variant>
    </vt:vector>
  </HeadingPairs>
  <TitlesOfParts>
    <vt:vector size="20" baseType="lpstr">
      <vt:lpstr>Default Design</vt:lpstr>
      <vt:lpstr>PowerPoint-presentation</vt:lpstr>
      <vt:lpstr>PowerPoint-presentation</vt:lpstr>
      <vt:lpstr>Agenda</vt:lpstr>
      <vt:lpstr>Definition</vt:lpstr>
      <vt:lpstr>New approach to PV – Continuous/continual …</vt:lpstr>
      <vt:lpstr>Traditional Process Verification via V-model</vt:lpstr>
      <vt:lpstr>PowerPoint-presentation</vt:lpstr>
      <vt:lpstr>QbD and Continous Process Verification</vt:lpstr>
      <vt:lpstr>QbD and Continous Process Verification</vt:lpstr>
      <vt:lpstr>New EU variations regulation</vt:lpstr>
      <vt:lpstr>In the future: Continued Process Verification</vt:lpstr>
      <vt:lpstr>ICH Q10 – Pharmaceutical Quality System 2008</vt:lpstr>
      <vt:lpstr>Pharmaceutical Quality System (EU GMP)</vt:lpstr>
      <vt:lpstr>Pharmaceutical Quality System (EU GMP)</vt:lpstr>
      <vt:lpstr>Continued Process Verification – During Life Cycle</vt:lpstr>
      <vt:lpstr>Total PV and CPV life-cycle model</vt:lpstr>
      <vt:lpstr>How to record Continued Compliance</vt:lpstr>
      <vt:lpstr>Conclusions</vt:lpstr>
      <vt:lpstr>Thanks for your attention Questions?  </vt:lpstr>
    </vt:vector>
  </TitlesOfParts>
  <Company>Pharmadule-Emtunga AB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ola.skoglund</dc:creator>
  <cp:lastModifiedBy>Magnus Jahnsson</cp:lastModifiedBy>
  <cp:revision>357</cp:revision>
  <dcterms:created xsi:type="dcterms:W3CDTF">2010-07-06T08:48:34Z</dcterms:created>
  <dcterms:modified xsi:type="dcterms:W3CDTF">2014-09-19T06:07:36Z</dcterms:modified>
</cp:coreProperties>
</file>