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3" r:id="rId3"/>
    <p:sldId id="259" r:id="rId4"/>
    <p:sldId id="260" r:id="rId5"/>
    <p:sldId id="325" r:id="rId6"/>
    <p:sldId id="263" r:id="rId7"/>
    <p:sldId id="264" r:id="rId8"/>
    <p:sldId id="265" r:id="rId9"/>
    <p:sldId id="266" r:id="rId10"/>
    <p:sldId id="267" r:id="rId11"/>
    <p:sldId id="323" r:id="rId12"/>
    <p:sldId id="268" r:id="rId13"/>
    <p:sldId id="269" r:id="rId14"/>
    <p:sldId id="270" r:id="rId15"/>
    <p:sldId id="272" r:id="rId16"/>
    <p:sldId id="324" r:id="rId17"/>
    <p:sldId id="273" r:id="rId18"/>
    <p:sldId id="279" r:id="rId19"/>
    <p:sldId id="280" r:id="rId20"/>
    <p:sldId id="281" r:id="rId21"/>
    <p:sldId id="282" r:id="rId22"/>
    <p:sldId id="283" r:id="rId23"/>
    <p:sldId id="284" r:id="rId24"/>
    <p:sldId id="285" r:id="rId25"/>
    <p:sldId id="286" r:id="rId26"/>
    <p:sldId id="316" r:id="rId27"/>
    <p:sldId id="321" r:id="rId28"/>
    <p:sldId id="322" r:id="rId29"/>
    <p:sldId id="287" r:id="rId30"/>
    <p:sldId id="288" r:id="rId31"/>
    <p:sldId id="289" r:id="rId32"/>
    <p:sldId id="290" r:id="rId33"/>
    <p:sldId id="295" r:id="rId34"/>
    <p:sldId id="297" r:id="rId35"/>
    <p:sldId id="298" r:id="rId36"/>
    <p:sldId id="300" r:id="rId37"/>
    <p:sldId id="306" r:id="rId38"/>
    <p:sldId id="307" r:id="rId39"/>
    <p:sldId id="340" r:id="rId40"/>
    <p:sldId id="337" r:id="rId41"/>
    <p:sldId id="338" r:id="rId42"/>
    <p:sldId id="339" r:id="rId43"/>
    <p:sldId id="309" r:id="rId44"/>
    <p:sldId id="326" r:id="rId45"/>
    <p:sldId id="327" r:id="rId46"/>
    <p:sldId id="328" r:id="rId47"/>
    <p:sldId id="329" r:id="rId48"/>
    <p:sldId id="330" r:id="rId49"/>
    <p:sldId id="334" r:id="rId50"/>
    <p:sldId id="331" r:id="rId51"/>
    <p:sldId id="332" r:id="rId52"/>
    <p:sldId id="333" r:id="rId53"/>
    <p:sldId id="311" r:id="rId54"/>
    <p:sldId id="341" r:id="rId55"/>
    <p:sldId id="312"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Microsoft_Word_97_-_2003_Document1.doc"/></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http://www.biodex.com/rehab/images/945480.jpg" TargetMode="External"/><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jpeg"/><Relationship Id="rId1" Type="http://schemas.openxmlformats.org/officeDocument/2006/relationships/slideLayout" Target="../slideLayouts/slideLayout1.xml"/><Relationship Id="rId5" Type="http://schemas.openxmlformats.org/officeDocument/2006/relationships/image" Target="../media/image29.gif"/><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EG"/>
          </a:p>
        </p:txBody>
      </p:sp>
      <p:sp>
        <p:nvSpPr>
          <p:cNvPr id="3" name="Subtitle 2"/>
          <p:cNvSpPr>
            <a:spLocks noGrp="1"/>
          </p:cNvSpPr>
          <p:nvPr>
            <p:ph type="subTitle" idx="1"/>
          </p:nvPr>
        </p:nvSpPr>
        <p:spPr/>
        <p:txBody>
          <a:bodyPr/>
          <a:lstStyle/>
          <a:p>
            <a:endParaRPr lang="ar-EG"/>
          </a:p>
        </p:txBody>
      </p:sp>
      <p:pic>
        <p:nvPicPr>
          <p:cNvPr id="4" name="Picture 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extLst>
      <p:ext uri="{BB962C8B-B14F-4D97-AF65-F5344CB8AC3E}">
        <p14:creationId xmlns:p14="http://schemas.microsoft.com/office/powerpoint/2010/main" val="356822107"/>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362200"/>
            <a:ext cx="8763000" cy="1676400"/>
          </a:xfrm>
        </p:spPr>
        <p:txBody>
          <a:bodyPr>
            <a:noAutofit/>
          </a:bodyPr>
          <a:lstStyle/>
          <a:p>
            <a:r>
              <a:rPr lang="en-US" sz="3200" b="1" dirty="0" smtClean="0">
                <a:latin typeface="Arial Black" pitchFamily="34" charset="0"/>
              </a:rPr>
              <a:t/>
            </a:r>
            <a:br>
              <a:rPr lang="en-US" sz="3200" b="1" dirty="0" smtClean="0">
                <a:latin typeface="Arial Black" pitchFamily="34" charset="0"/>
              </a:rPr>
            </a:br>
            <a:r>
              <a:rPr lang="en-US" sz="3200" b="1" dirty="0">
                <a:latin typeface="Arial Black" pitchFamily="34" charset="0"/>
              </a:rPr>
              <a:t/>
            </a:r>
            <a:br>
              <a:rPr lang="en-US" sz="3200" b="1" dirty="0">
                <a:latin typeface="Arial Black" pitchFamily="34" charset="0"/>
              </a:rPr>
            </a:br>
            <a:r>
              <a:rPr lang="en-US" sz="3200" b="1" dirty="0">
                <a:latin typeface="Arial Black" pitchFamily="34" charset="0"/>
              </a:rPr>
              <a:t/>
            </a:r>
            <a:br>
              <a:rPr lang="en-US" sz="3200" b="1" dirty="0">
                <a:latin typeface="Arial Black" pitchFamily="34" charset="0"/>
              </a:rPr>
            </a:br>
            <a:r>
              <a:rPr lang="en-US" sz="3200" b="1" dirty="0" smtClean="0">
                <a:latin typeface="Arial Black" pitchFamily="34" charset="0"/>
              </a:rPr>
              <a:t/>
            </a:r>
            <a:br>
              <a:rPr lang="en-US" sz="3200" b="1" dirty="0" smtClean="0">
                <a:latin typeface="Arial Black" pitchFamily="34" charset="0"/>
              </a:rPr>
            </a:br>
            <a:r>
              <a:rPr lang="en-US" sz="3200" b="1" dirty="0">
                <a:latin typeface="Arial Black" pitchFamily="34" charset="0"/>
              </a:rPr>
              <a:t/>
            </a:r>
            <a:br>
              <a:rPr lang="en-US" sz="3200" b="1" dirty="0">
                <a:latin typeface="Arial Black" pitchFamily="34" charset="0"/>
              </a:rPr>
            </a:br>
            <a:r>
              <a:rPr lang="en-US" sz="2400" b="1" dirty="0" smtClean="0">
                <a:latin typeface="Arial Black" pitchFamily="34" charset="0"/>
              </a:rPr>
              <a:t>IMMEDIATE </a:t>
            </a:r>
            <a:r>
              <a:rPr lang="en-US" sz="2400" b="1" dirty="0">
                <a:latin typeface="Arial Black" pitchFamily="34" charset="0"/>
              </a:rPr>
              <a:t>UNRESTRICTED VERSUS GRADUATED </a:t>
            </a:r>
            <a:r>
              <a:rPr lang="en-US" sz="2400" b="1" dirty="0" smtClean="0">
                <a:latin typeface="Arial Black" pitchFamily="34" charset="0"/>
              </a:rPr>
              <a:t/>
            </a:r>
            <a:br>
              <a:rPr lang="en-US" sz="2400" b="1" dirty="0" smtClean="0">
                <a:latin typeface="Arial Black" pitchFamily="34" charset="0"/>
              </a:rPr>
            </a:br>
            <a:r>
              <a:rPr lang="en-US" sz="2400" b="1" dirty="0" smtClean="0">
                <a:latin typeface="Arial Black" pitchFamily="34" charset="0"/>
              </a:rPr>
              <a:t>WEIGHT </a:t>
            </a:r>
            <a:r>
              <a:rPr lang="en-US" sz="2400" b="1" dirty="0">
                <a:latin typeface="Arial Black" pitchFamily="34" charset="0"/>
              </a:rPr>
              <a:t>BEARING AFTER PRIMARY </a:t>
            </a:r>
            <a:r>
              <a:rPr lang="en-US" sz="2400" dirty="0">
                <a:latin typeface="Arial Black" pitchFamily="34" charset="0"/>
              </a:rPr>
              <a:t/>
            </a:r>
            <a:br>
              <a:rPr lang="en-US" sz="2400" dirty="0">
                <a:latin typeface="Arial Black" pitchFamily="34" charset="0"/>
              </a:rPr>
            </a:br>
            <a:r>
              <a:rPr lang="en-US" sz="2400" b="1" dirty="0">
                <a:latin typeface="Arial Black" pitchFamily="34" charset="0"/>
              </a:rPr>
              <a:t>CEMENTLESS TOTAL HIP</a:t>
            </a:r>
            <a:br>
              <a:rPr lang="en-US" sz="2400" b="1" dirty="0">
                <a:latin typeface="Arial Black" pitchFamily="34" charset="0"/>
              </a:rPr>
            </a:br>
            <a:r>
              <a:rPr lang="en-US" sz="2400" b="1" dirty="0">
                <a:latin typeface="Arial Black" pitchFamily="34" charset="0"/>
              </a:rPr>
              <a:t> </a:t>
            </a:r>
            <a:r>
              <a:rPr lang="en-US" sz="2400" b="1" dirty="0" smtClean="0">
                <a:latin typeface="Arial Black" pitchFamily="34" charset="0"/>
              </a:rPr>
              <a:t>ARTHROPLASTY</a:t>
            </a:r>
            <a:r>
              <a:rPr lang="en-US" sz="2400" b="1" dirty="0" smtClean="0"/>
              <a:t/>
            </a:r>
            <a:br>
              <a:rPr lang="en-US" sz="2400" b="1" dirty="0" smtClean="0"/>
            </a:br>
            <a:r>
              <a:rPr lang="en-US" sz="3200" b="1" dirty="0" smtClean="0">
                <a:latin typeface="Arial Black" pitchFamily="34" charset="0"/>
              </a:rPr>
              <a:t/>
            </a:r>
            <a:br>
              <a:rPr lang="en-US" sz="3200" b="1" dirty="0" smtClean="0">
                <a:latin typeface="Arial Black" pitchFamily="34" charset="0"/>
              </a:rPr>
            </a:br>
            <a:r>
              <a:rPr lang="en-US" sz="1600" b="1" dirty="0" smtClean="0"/>
              <a:t>BY</a:t>
            </a:r>
            <a:r>
              <a:rPr lang="en-US" sz="3200" dirty="0" smtClean="0"/>
              <a:t/>
            </a:r>
            <a:br>
              <a:rPr lang="en-US" sz="3200" dirty="0" smtClean="0"/>
            </a:br>
            <a:r>
              <a:rPr lang="en-US" sz="1800" b="1" dirty="0" smtClean="0"/>
              <a:t>MAGDY M. A. SHABANA , </a:t>
            </a:r>
            <a:r>
              <a:rPr lang="en-US" sz="1800" b="1" dirty="0" smtClean="0"/>
              <a:t>PH. </a:t>
            </a:r>
            <a:r>
              <a:rPr lang="en-US" sz="1800" b="1" dirty="0" smtClean="0"/>
              <a:t>D. in PT</a:t>
            </a:r>
            <a:r>
              <a:rPr lang="en-US" sz="1800" dirty="0" smtClean="0"/>
              <a:t/>
            </a:r>
            <a:br>
              <a:rPr lang="en-US" sz="1800" dirty="0" smtClean="0"/>
            </a:br>
            <a:r>
              <a:rPr lang="en-US" sz="3200" dirty="0" smtClean="0"/>
              <a:t/>
            </a:r>
            <a:br>
              <a:rPr lang="en-US" sz="3200" dirty="0" smtClean="0"/>
            </a:br>
            <a:r>
              <a:rPr lang="en-US" sz="3200" b="1" dirty="0" smtClean="0"/>
              <a:t> </a:t>
            </a:r>
            <a:r>
              <a:rPr lang="en-US" sz="3200" dirty="0" smtClean="0"/>
              <a:t/>
            </a:r>
            <a:br>
              <a:rPr lang="en-US" sz="3200" dirty="0" smtClean="0"/>
            </a:br>
            <a:r>
              <a:rPr lang="en-US" sz="3200" b="1" dirty="0" smtClean="0">
                <a:latin typeface="Arial Black" pitchFamily="34" charset="0"/>
              </a:rPr>
              <a:t/>
            </a:r>
            <a:br>
              <a:rPr lang="en-US" sz="3200" b="1" dirty="0" smtClean="0">
                <a:latin typeface="Arial Black" pitchFamily="34" charset="0"/>
              </a:rPr>
            </a:br>
            <a:endParaRPr lang="ar-EG" sz="3200" b="1" dirty="0">
              <a:latin typeface="Arial Black" pitchFamily="34" charset="0"/>
            </a:endParaRPr>
          </a:p>
        </p:txBody>
      </p:sp>
      <p:sp>
        <p:nvSpPr>
          <p:cNvPr id="3" name="Subtitle 2"/>
          <p:cNvSpPr>
            <a:spLocks noGrp="1"/>
          </p:cNvSpPr>
          <p:nvPr>
            <p:ph type="subTitle" idx="1"/>
          </p:nvPr>
        </p:nvSpPr>
        <p:spPr>
          <a:xfrm>
            <a:off x="533400" y="4267200"/>
            <a:ext cx="8001000" cy="2133600"/>
          </a:xfrm>
        </p:spPr>
        <p:txBody>
          <a:bodyPr>
            <a:normAutofit fontScale="25000" lnSpcReduction="20000"/>
          </a:bodyPr>
          <a:lstStyle/>
          <a:p>
            <a:r>
              <a:rPr lang="en-US" dirty="0" smtClean="0">
                <a:latin typeface="Arial" pitchFamily="34" charset="0"/>
                <a:cs typeface="Arial" pitchFamily="34" charset="0"/>
              </a:rPr>
              <a:t> </a:t>
            </a:r>
            <a:r>
              <a:rPr lang="en-US" sz="5500" b="1" dirty="0" smtClean="0">
                <a:solidFill>
                  <a:schemeClr val="tx1"/>
                </a:solidFill>
              </a:rPr>
              <a:t> </a:t>
            </a:r>
          </a:p>
          <a:p>
            <a:r>
              <a:rPr lang="en-US" sz="5500" b="1" dirty="0" smtClean="0">
                <a:solidFill>
                  <a:schemeClr val="tx1"/>
                </a:solidFill>
              </a:rPr>
              <a:t> </a:t>
            </a:r>
            <a:endParaRPr lang="en-US" sz="5500" b="1" cap="all" dirty="0" smtClean="0">
              <a:solidFill>
                <a:schemeClr val="tx1"/>
              </a:solidFill>
            </a:endParaRPr>
          </a:p>
          <a:p>
            <a:r>
              <a:rPr lang="en-US" sz="5600" b="1" dirty="0" smtClean="0">
                <a:latin typeface="Times New Roman" pitchFamily="18" charset="0"/>
                <a:cs typeface="Times New Roman" pitchFamily="18" charset="0"/>
              </a:rPr>
              <a:t>ASSISTANT PROFESSOR AT FACULTY OF APPLIED SCEIENCES</a:t>
            </a:r>
          </a:p>
          <a:p>
            <a:r>
              <a:rPr lang="en-US" sz="5600" b="1" dirty="0" err="1" smtClean="0">
                <a:latin typeface="Times New Roman" pitchFamily="18" charset="0"/>
                <a:cs typeface="Times New Roman" pitchFamily="18" charset="0"/>
              </a:rPr>
              <a:t>Buraydah</a:t>
            </a:r>
            <a:r>
              <a:rPr lang="en-US" sz="5600" b="1" dirty="0" smtClean="0">
                <a:latin typeface="Times New Roman" pitchFamily="18" charset="0"/>
                <a:cs typeface="Times New Roman" pitchFamily="18" charset="0"/>
              </a:rPr>
              <a:t> colleges</a:t>
            </a:r>
          </a:p>
          <a:p>
            <a:endParaRPr lang="en-US" sz="5600" b="1" dirty="0" smtClean="0">
              <a:latin typeface="Times New Roman" pitchFamily="18" charset="0"/>
              <a:cs typeface="Times New Roman" pitchFamily="18" charset="0"/>
            </a:endParaRPr>
          </a:p>
          <a:p>
            <a:r>
              <a:rPr lang="en-US" sz="5600" b="1" dirty="0" smtClean="0">
                <a:latin typeface="Times New Roman" pitchFamily="18" charset="0"/>
                <a:cs typeface="Times New Roman" pitchFamily="18" charset="0"/>
              </a:rPr>
              <a:t>PHYSICAL THERAPY FELLOW AT CAIRO UNIVERSITY HOSPITALS </a:t>
            </a:r>
          </a:p>
          <a:p>
            <a:r>
              <a:rPr lang="en-US" sz="5600" b="1" dirty="0" smtClean="0">
                <a:latin typeface="Times New Roman" pitchFamily="18" charset="0"/>
                <a:cs typeface="Times New Roman" pitchFamily="18" charset="0"/>
              </a:rPr>
              <a:t>CAIRO UNIVERSITY</a:t>
            </a:r>
          </a:p>
          <a:p>
            <a:endParaRPr lang="en-US" sz="5600" b="1" dirty="0" smtClean="0">
              <a:latin typeface="Times New Roman" pitchFamily="18" charset="0"/>
              <a:cs typeface="Times New Roman" pitchFamily="18" charset="0"/>
            </a:endParaRPr>
          </a:p>
          <a:p>
            <a:r>
              <a:rPr lang="en-US" sz="5600" b="1" dirty="0" smtClean="0">
                <a:latin typeface="Times New Roman" pitchFamily="18" charset="0"/>
                <a:cs typeface="Times New Roman" pitchFamily="18" charset="0"/>
              </a:rPr>
              <a:t>2016 </a:t>
            </a:r>
            <a:endParaRPr lang="en-US" sz="5600" dirty="0" smtClean="0">
              <a:latin typeface="Times New Roman" pitchFamily="18" charset="0"/>
              <a:cs typeface="Times New Roman" pitchFamily="18" charset="0"/>
            </a:endParaRPr>
          </a:p>
          <a:p>
            <a:r>
              <a:rPr lang="en-US" sz="5500" b="1" dirty="0" smtClean="0"/>
              <a:t> </a:t>
            </a:r>
            <a:endParaRPr lang="en-US" sz="5500" dirty="0" smtClean="0"/>
          </a:p>
          <a:p>
            <a:endParaRPr lang="en-US" sz="3600" b="1" dirty="0" smtClean="0">
              <a:solidFill>
                <a:schemeClr val="tx1"/>
              </a:solidFill>
            </a:endParaRPr>
          </a:p>
          <a:p>
            <a:r>
              <a:rPr lang="en-US" b="1" dirty="0" smtClean="0">
                <a:solidFill>
                  <a:schemeClr val="tx1"/>
                </a:solidFill>
              </a:rPr>
              <a:t> </a:t>
            </a:r>
            <a:endParaRPr lang="en-US" dirty="0" smtClean="0">
              <a:solidFill>
                <a:schemeClr val="tx1"/>
              </a:solidFill>
            </a:endParaRPr>
          </a:p>
          <a:p>
            <a:endParaRPr lang="ar-EG" dirty="0">
              <a:latin typeface="Arial" pitchFamily="34" charset="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76201"/>
            <a:ext cx="50292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04800"/>
            <a:ext cx="18288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493963" cy="238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051427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381000"/>
            <a:ext cx="6858000" cy="990599"/>
          </a:xfrm>
        </p:spPr>
        <p:txBody>
          <a:bodyPr>
            <a:normAutofit fontScale="90000"/>
          </a:bodyPr>
          <a:lstStyle/>
          <a:p>
            <a:r>
              <a:rPr lang="en-US" b="1" dirty="0" smtClean="0">
                <a:latin typeface="Arial Black" pitchFamily="34" charset="0"/>
              </a:rPr>
              <a:t/>
            </a:r>
            <a:br>
              <a:rPr lang="en-US" b="1" dirty="0" smtClean="0">
                <a:latin typeface="Arial Black" pitchFamily="34" charset="0"/>
              </a:rPr>
            </a:br>
            <a:r>
              <a:rPr lang="en-US" b="1" dirty="0" smtClean="0">
                <a:latin typeface="Arial Black" pitchFamily="34" charset="0"/>
              </a:rPr>
              <a:t>Introduction</a:t>
            </a:r>
            <a:r>
              <a:rPr lang="en-US" dirty="0" smtClean="0">
                <a:latin typeface="Arial Black" pitchFamily="34" charset="0"/>
              </a:rPr>
              <a:t/>
            </a:r>
            <a:br>
              <a:rPr lang="en-US" dirty="0" smtClean="0">
                <a:latin typeface="Arial Black" pitchFamily="34" charset="0"/>
              </a:rPr>
            </a:br>
            <a:endParaRPr lang="ar-EG" dirty="0">
              <a:latin typeface="Arial Black" pitchFamily="34" charset="0"/>
            </a:endParaRPr>
          </a:p>
        </p:txBody>
      </p:sp>
      <p:sp>
        <p:nvSpPr>
          <p:cNvPr id="3" name="Subtitle 2"/>
          <p:cNvSpPr>
            <a:spLocks noGrp="1"/>
          </p:cNvSpPr>
          <p:nvPr>
            <p:ph type="subTitle" idx="1"/>
          </p:nvPr>
        </p:nvSpPr>
        <p:spPr>
          <a:xfrm>
            <a:off x="381000" y="1447800"/>
            <a:ext cx="8305800" cy="5181600"/>
          </a:xfrm>
        </p:spPr>
        <p:txBody>
          <a:bodyPr>
            <a:normAutofit fontScale="85000" lnSpcReduction="10000"/>
          </a:bodyPr>
          <a:lstStyle/>
          <a:p>
            <a:pPr algn="justLow"/>
            <a:r>
              <a:rPr lang="en-US" dirty="0" smtClean="0">
                <a:solidFill>
                  <a:schemeClr val="tx1"/>
                </a:solidFill>
                <a:latin typeface="Times New Roman" pitchFamily="18" charset="0"/>
                <a:cs typeface="Times New Roman" pitchFamily="18" charset="0"/>
              </a:rPr>
              <a:t>      </a:t>
            </a:r>
            <a:r>
              <a:rPr lang="en-US" dirty="0">
                <a:latin typeface="Times New Roman" pitchFamily="18" charset="0"/>
                <a:cs typeface="Times New Roman" pitchFamily="18" charset="0"/>
              </a:rPr>
              <a:t> The THA defined as surgical reconstruction of newly artificial, painless, movable, and stable artificial hip joint. It was </a:t>
            </a:r>
            <a:r>
              <a:rPr lang="en-US" b="1" dirty="0">
                <a:latin typeface="Times New Roman" pitchFamily="18" charset="0"/>
                <a:cs typeface="Times New Roman" pitchFamily="18" charset="0"/>
              </a:rPr>
              <a:t>John </a:t>
            </a:r>
            <a:r>
              <a:rPr lang="en-US" b="1" dirty="0" err="1">
                <a:latin typeface="Times New Roman" pitchFamily="18" charset="0"/>
                <a:cs typeface="Times New Roman" pitchFamily="18" charset="0"/>
              </a:rPr>
              <a:t>Charnley</a:t>
            </a:r>
            <a:r>
              <a:rPr lang="en-US" b="1" dirty="0">
                <a:latin typeface="Times New Roman" pitchFamily="18" charset="0"/>
                <a:cs typeface="Times New Roman" pitchFamily="18" charset="0"/>
              </a:rPr>
              <a:t> 1960</a:t>
            </a:r>
            <a:r>
              <a:rPr lang="en-US" dirty="0">
                <a:latin typeface="Times New Roman" pitchFamily="18" charset="0"/>
                <a:cs typeface="Times New Roman" pitchFamily="18" charset="0"/>
              </a:rPr>
              <a:t> who led the way in establishing total hip replacement as a useful procedure. </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Siopack</a:t>
            </a:r>
            <a:r>
              <a:rPr lang="en-US" b="1" dirty="0">
                <a:latin typeface="Times New Roman" pitchFamily="18" charset="0"/>
                <a:cs typeface="Times New Roman" pitchFamily="18" charset="0"/>
              </a:rPr>
              <a:t> and </a:t>
            </a:r>
            <a:r>
              <a:rPr lang="en-US" b="1" dirty="0" err="1">
                <a:latin typeface="Times New Roman" pitchFamily="18" charset="0"/>
                <a:cs typeface="Times New Roman" pitchFamily="18" charset="0"/>
              </a:rPr>
              <a:t>Jergesen</a:t>
            </a:r>
            <a:r>
              <a:rPr lang="en-US" b="1" dirty="0">
                <a:latin typeface="Times New Roman" pitchFamily="18" charset="0"/>
                <a:cs typeface="Times New Roman" pitchFamily="18" charset="0"/>
              </a:rPr>
              <a:t> 1995)</a:t>
            </a:r>
            <a:r>
              <a:rPr lang="en-US" dirty="0">
                <a:latin typeface="Times New Roman" pitchFamily="18" charset="0"/>
                <a:cs typeface="Times New Roman" pitchFamily="18" charset="0"/>
              </a:rPr>
              <a:t> </a:t>
            </a:r>
            <a:endParaRPr lang="en-US" dirty="0" smtClean="0">
              <a:solidFill>
                <a:schemeClr val="tx1"/>
              </a:solidFill>
              <a:latin typeface="Times New Roman" pitchFamily="18" charset="0"/>
              <a:cs typeface="Times New Roman" pitchFamily="18" charset="0"/>
            </a:endParaRPr>
          </a:p>
          <a:p>
            <a:pPr algn="justLow"/>
            <a:r>
              <a:rPr lang="en-US" dirty="0" smtClean="0">
                <a:solidFill>
                  <a:schemeClr val="tx1"/>
                </a:solidFill>
                <a:latin typeface="Times New Roman" pitchFamily="18" charset="0"/>
                <a:cs typeface="Times New Roman" pitchFamily="18" charset="0"/>
              </a:rPr>
              <a:t>       Hip </a:t>
            </a:r>
            <a:r>
              <a:rPr lang="en-US" dirty="0">
                <a:solidFill>
                  <a:schemeClr val="tx1"/>
                </a:solidFill>
                <a:latin typeface="Times New Roman" pitchFamily="18" charset="0"/>
                <a:cs typeface="Times New Roman" pitchFamily="18" charset="0"/>
              </a:rPr>
              <a:t>replacement has become one of the major surgical advances of this century, at an estimated occurrence between 500.000 and 1 million per year. </a:t>
            </a:r>
            <a:r>
              <a:rPr lang="en-US" b="1" dirty="0">
                <a:solidFill>
                  <a:schemeClr val="tx1"/>
                </a:solidFill>
                <a:latin typeface="Times New Roman" pitchFamily="18" charset="0"/>
                <a:cs typeface="Times New Roman" pitchFamily="18" charset="0"/>
              </a:rPr>
              <a:t>(Stanfield and </a:t>
            </a:r>
            <a:r>
              <a:rPr lang="en-US" b="1" dirty="0" err="1">
                <a:solidFill>
                  <a:schemeClr val="tx1"/>
                </a:solidFill>
                <a:latin typeface="Times New Roman" pitchFamily="18" charset="0"/>
                <a:cs typeface="Times New Roman" pitchFamily="18" charset="0"/>
              </a:rPr>
              <a:t>Nicol</a:t>
            </a:r>
            <a:r>
              <a:rPr lang="en-US" b="1" dirty="0">
                <a:solidFill>
                  <a:schemeClr val="tx1"/>
                </a:solidFill>
                <a:latin typeface="Times New Roman" pitchFamily="18" charset="0"/>
                <a:cs typeface="Times New Roman" pitchFamily="18" charset="0"/>
              </a:rPr>
              <a:t>, 2002)</a:t>
            </a:r>
            <a:r>
              <a:rPr lang="en-US" b="1" dirty="0" smtClean="0">
                <a:solidFill>
                  <a:schemeClr val="tx1"/>
                </a:solidFill>
                <a:latin typeface="Tahoma" pitchFamily="34" charset="0"/>
                <a:cs typeface="Tahoma" pitchFamily="34" charset="0"/>
              </a:rPr>
              <a:t>. </a:t>
            </a:r>
          </a:p>
          <a:p>
            <a:pPr algn="justLow"/>
            <a:r>
              <a:rPr lang="en-US" dirty="0" smtClean="0">
                <a:solidFill>
                  <a:schemeClr val="tx1"/>
                </a:solidFill>
                <a:latin typeface="Times New Roman" pitchFamily="18" charset="0"/>
                <a:cs typeface="Times New Roman" pitchFamily="18" charset="0"/>
              </a:rPr>
              <a:t>      From the Swedish National Hip </a:t>
            </a:r>
            <a:r>
              <a:rPr lang="en-US" dirty="0" err="1" smtClean="0">
                <a:solidFill>
                  <a:schemeClr val="tx1"/>
                </a:solidFill>
                <a:latin typeface="Times New Roman" pitchFamily="18" charset="0"/>
                <a:cs typeface="Times New Roman" pitchFamily="18" charset="0"/>
              </a:rPr>
              <a:t>Arthroplasty</a:t>
            </a:r>
            <a:r>
              <a:rPr lang="en-US" dirty="0" smtClean="0">
                <a:solidFill>
                  <a:schemeClr val="tx1"/>
                </a:solidFill>
                <a:latin typeface="Times New Roman" pitchFamily="18" charset="0"/>
                <a:cs typeface="Times New Roman" pitchFamily="18" charset="0"/>
              </a:rPr>
              <a:t> Registry we learn that osteoarthritis is the primary reason for THA in 75% of patients  .</a:t>
            </a:r>
            <a:r>
              <a:rPr lang="en-US" b="1" dirty="0">
                <a:latin typeface="Times New Roman" pitchFamily="18" charset="0"/>
                <a:cs typeface="Times New Roman" pitchFamily="18" charset="0"/>
              </a:rPr>
              <a:t> </a:t>
            </a:r>
            <a:r>
              <a:rPr lang="en-US" b="1" dirty="0" smtClean="0">
                <a:solidFill>
                  <a:schemeClr val="tx1"/>
                </a:solidFill>
                <a:latin typeface="Times New Roman" pitchFamily="18" charset="0"/>
                <a:cs typeface="Times New Roman" pitchFamily="18" charset="0"/>
              </a:rPr>
              <a:t>(</a:t>
            </a:r>
            <a:r>
              <a:rPr lang="en-US" b="1" dirty="0" err="1" smtClean="0">
                <a:solidFill>
                  <a:schemeClr val="tx1"/>
                </a:solidFill>
                <a:latin typeface="Times New Roman" pitchFamily="18" charset="0"/>
                <a:cs typeface="Times New Roman" pitchFamily="18" charset="0"/>
              </a:rPr>
              <a:t>Soderman</a:t>
            </a:r>
            <a:r>
              <a:rPr lang="en-US" b="1" dirty="0" smtClean="0">
                <a:solidFill>
                  <a:schemeClr val="tx1"/>
                </a:solidFill>
                <a:latin typeface="Times New Roman" pitchFamily="18" charset="0"/>
                <a:cs typeface="Times New Roman" pitchFamily="18" charset="0"/>
              </a:rPr>
              <a:t>., </a:t>
            </a:r>
            <a:r>
              <a:rPr lang="en-US" b="1" dirty="0">
                <a:solidFill>
                  <a:schemeClr val="tx1"/>
                </a:solidFill>
                <a:latin typeface="Times New Roman" pitchFamily="18" charset="0"/>
                <a:cs typeface="Times New Roman" pitchFamily="18" charset="0"/>
              </a:rPr>
              <a:t>2000</a:t>
            </a:r>
            <a:r>
              <a:rPr lang="en-US" b="1" dirty="0" smtClean="0">
                <a:solidFill>
                  <a:schemeClr val="tx1"/>
                </a:solidFill>
                <a:latin typeface="Times New Roman" pitchFamily="18" charset="0"/>
                <a:cs typeface="Times New Roman" pitchFamily="18" charset="0"/>
              </a:rPr>
              <a:t>).</a:t>
            </a:r>
          </a:p>
          <a:p>
            <a:pPr algn="justLow"/>
            <a:r>
              <a:rPr lang="en-US" dirty="0" smtClean="0">
                <a:solidFill>
                  <a:schemeClr val="tx1"/>
                </a:solidFill>
                <a:latin typeface="Times New Roman" pitchFamily="18" charset="0"/>
                <a:cs typeface="Times New Roman" pitchFamily="18" charset="0"/>
              </a:rPr>
              <a:t>      </a:t>
            </a:r>
            <a:endParaRPr lang="ar-EG" dirty="0">
              <a:solidFill>
                <a:schemeClr val="tx1"/>
              </a:solidFill>
              <a:latin typeface="Tahoma" pitchFamily="34" charset="0"/>
              <a:cs typeface="Tahoma" pitchFamily="34" charset="0"/>
            </a:endParaRPr>
          </a:p>
        </p:txBody>
      </p:sp>
    </p:spTree>
    <p:extLst>
      <p:ext uri="{BB962C8B-B14F-4D97-AF65-F5344CB8AC3E}">
        <p14:creationId xmlns:p14="http://schemas.microsoft.com/office/powerpoint/2010/main" val="27609178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31838"/>
            <a:ext cx="8153400" cy="2011362"/>
          </a:xfrm>
        </p:spPr>
        <p:txBody>
          <a:bodyPr>
            <a:normAutofit/>
          </a:bodyPr>
          <a:lstStyle/>
          <a:p>
            <a:pPr algn="justLow"/>
            <a:r>
              <a:rPr lang="en-US" sz="2800" dirty="0" smtClean="0">
                <a:latin typeface="Tahoma" pitchFamily="34" charset="0"/>
                <a:cs typeface="Tahoma" pitchFamily="34" charset="0"/>
              </a:rPr>
              <a:t>      </a:t>
            </a:r>
            <a:endParaRPr lang="ar-EG" sz="2800" dirty="0">
              <a:latin typeface="Tahoma" pitchFamily="34" charset="0"/>
              <a:cs typeface="Tahoma" pitchFamily="34" charset="0"/>
            </a:endParaRPr>
          </a:p>
        </p:txBody>
      </p:sp>
      <p:sp>
        <p:nvSpPr>
          <p:cNvPr id="3" name="Content Placeholder 2"/>
          <p:cNvSpPr>
            <a:spLocks noGrp="1"/>
          </p:cNvSpPr>
          <p:nvPr>
            <p:ph idx="1"/>
          </p:nvPr>
        </p:nvSpPr>
        <p:spPr>
          <a:xfrm>
            <a:off x="228600" y="685800"/>
            <a:ext cx="8458200" cy="5867400"/>
          </a:xfrm>
        </p:spPr>
        <p:txBody>
          <a:bodyPr>
            <a:normAutofit/>
          </a:bodyPr>
          <a:lstStyle/>
          <a:p>
            <a:pPr algn="justLow">
              <a:buNone/>
            </a:pPr>
            <a:r>
              <a:rPr lang="en-US" sz="2800" dirty="0" smtClean="0">
                <a:latin typeface="Tahoma" pitchFamily="34" charset="0"/>
                <a:cs typeface="Tahoma" pitchFamily="34" charset="0"/>
              </a:rPr>
              <a:t>      </a:t>
            </a:r>
          </a:p>
          <a:p>
            <a:pPr algn="just">
              <a:buNone/>
            </a:pPr>
            <a:r>
              <a:rPr lang="en-US" sz="2800" dirty="0">
                <a:latin typeface="Times New Roman" pitchFamily="18" charset="0"/>
                <a:cs typeface="Times New Roman" pitchFamily="18" charset="0"/>
              </a:rPr>
              <a:t>The overall goals of joint replacement </a:t>
            </a:r>
            <a:r>
              <a:rPr lang="en-US" sz="2800" dirty="0" smtClean="0">
                <a:latin typeface="Times New Roman" pitchFamily="18" charset="0"/>
                <a:cs typeface="Times New Roman" pitchFamily="18" charset="0"/>
              </a:rPr>
              <a:t>are pain relief, increased function, and return to normal and to </a:t>
            </a:r>
            <a:r>
              <a:rPr lang="en-US" sz="2800" dirty="0">
                <a:latin typeface="Times New Roman" pitchFamily="18" charset="0"/>
                <a:cs typeface="Times New Roman" pitchFamily="18" charset="0"/>
              </a:rPr>
              <a:t>provide long-term restoration of </a:t>
            </a:r>
            <a:r>
              <a:rPr lang="en-US" sz="2800" dirty="0" smtClean="0">
                <a:latin typeface="Times New Roman" pitchFamily="18" charset="0"/>
                <a:cs typeface="Times New Roman" pitchFamily="18" charset="0"/>
              </a:rPr>
              <a:t>all functional </a:t>
            </a:r>
            <a:r>
              <a:rPr lang="en-US" sz="2800" dirty="0" err="1" smtClean="0">
                <a:latin typeface="Times New Roman" pitchFamily="18" charset="0"/>
                <a:cs typeface="Times New Roman" pitchFamily="18" charset="0"/>
              </a:rPr>
              <a:t>mobilities</a:t>
            </a:r>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a:t>
            </a:r>
            <a:r>
              <a:rPr lang="en-US" sz="2800" b="1" dirty="0" err="1">
                <a:latin typeface="Times New Roman" pitchFamily="18" charset="0"/>
                <a:cs typeface="Times New Roman" pitchFamily="18" charset="0"/>
              </a:rPr>
              <a:t>Harkess</a:t>
            </a:r>
            <a:r>
              <a:rPr lang="en-US" sz="2800" b="1" dirty="0">
                <a:latin typeface="Times New Roman" pitchFamily="18" charset="0"/>
                <a:cs typeface="Times New Roman" pitchFamily="18" charset="0"/>
              </a:rPr>
              <a:t>, 1998).</a:t>
            </a:r>
          </a:p>
          <a:p>
            <a:pPr algn="justLow"/>
            <a:endParaRPr lang="en-US" sz="2800" dirty="0">
              <a:latin typeface="Times New Roman" pitchFamily="18" charset="0"/>
              <a:cs typeface="Times New Roman" pitchFamily="18" charset="0"/>
            </a:endParaRPr>
          </a:p>
          <a:p>
            <a:pPr algn="justLow">
              <a:buNone/>
            </a:pPr>
            <a:endParaRPr lang="en-US" sz="2800" dirty="0" smtClean="0">
              <a:latin typeface="Tahoma" pitchFamily="34" charset="0"/>
              <a:cs typeface="Tahoma" pitchFamily="34" charset="0"/>
            </a:endParaRPr>
          </a:p>
          <a:p>
            <a:pPr>
              <a:buNone/>
            </a:pPr>
            <a:endParaRPr lang="ar-EG" dirty="0">
              <a:latin typeface="Tahoma" pitchFamily="34" charset="0"/>
              <a:cs typeface="Tahoma" pitchFamily="34" charset="0"/>
            </a:endParaRPr>
          </a:p>
        </p:txBody>
      </p:sp>
    </p:spTree>
    <p:extLst>
      <p:ext uri="{BB962C8B-B14F-4D97-AF65-F5344CB8AC3E}">
        <p14:creationId xmlns:p14="http://schemas.microsoft.com/office/powerpoint/2010/main" val="61600542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Autofit/>
          </a:bodyPr>
          <a:lstStyle/>
          <a:p>
            <a:pPr algn="justLow">
              <a:buNone/>
            </a:pPr>
            <a:r>
              <a:rPr lang="en-US" sz="2800" dirty="0" smtClean="0">
                <a:latin typeface="Tahoma" pitchFamily="34" charset="0"/>
                <a:cs typeface="Tahoma" pitchFamily="34" charset="0"/>
              </a:rPr>
              <a:t>     </a:t>
            </a:r>
          </a:p>
          <a:p>
            <a:pPr algn="justLow">
              <a:buNone/>
            </a:pPr>
            <a:endParaRPr lang="en-US" sz="2800" dirty="0">
              <a:latin typeface="Tahoma" pitchFamily="34" charset="0"/>
              <a:cs typeface="Tahoma" pitchFamily="34" charset="0"/>
            </a:endParaRPr>
          </a:p>
          <a:p>
            <a:pPr algn="justLow">
              <a:buNone/>
            </a:pPr>
            <a:r>
              <a:rPr lang="en-US" sz="2800" dirty="0" smtClean="0">
                <a:latin typeface="Times New Roman" pitchFamily="18" charset="0"/>
                <a:cs typeface="Times New Roman" pitchFamily="18" charset="0"/>
              </a:rPr>
              <a:t>       Over the past years, we have seen a worldwide increase in the use of </a:t>
            </a:r>
            <a:r>
              <a:rPr lang="en-US" sz="2800" dirty="0" err="1" smtClean="0">
                <a:latin typeface="Times New Roman" pitchFamily="18" charset="0"/>
                <a:cs typeface="Times New Roman" pitchFamily="18" charset="0"/>
              </a:rPr>
              <a:t>uncemented</a:t>
            </a:r>
            <a:r>
              <a:rPr lang="en-US" sz="2800" dirty="0" smtClean="0">
                <a:latin typeface="Times New Roman" pitchFamily="18" charset="0"/>
                <a:cs typeface="Times New Roman" pitchFamily="18" charset="0"/>
              </a:rPr>
              <a:t> THAs as compared to the cemented options</a:t>
            </a:r>
            <a:r>
              <a:rPr lang="en-US" sz="2800" dirty="0">
                <a:latin typeface="Times New Roman" pitchFamily="18" charset="0"/>
                <a:cs typeface="Times New Roman" pitchFamily="18" charset="0"/>
              </a:rPr>
              <a:t>,</a:t>
            </a:r>
            <a:r>
              <a:rPr lang="en-US" sz="2800" dirty="0" smtClean="0">
                <a:latin typeface="Times New Roman" pitchFamily="18" charset="0"/>
                <a:cs typeface="Times New Roman" pitchFamily="18" charset="0"/>
              </a:rPr>
              <a:t> and increased further in the past 10 years from 53 to 62%.</a:t>
            </a:r>
          </a:p>
          <a:p>
            <a:pPr algn="justLow">
              <a:buNone/>
            </a:pPr>
            <a:r>
              <a:rPr lang="en-US" sz="2800" b="1" dirty="0" smtClean="0">
                <a:latin typeface="Times New Roman" pitchFamily="18" charset="0"/>
                <a:cs typeface="Times New Roman" pitchFamily="18" charset="0"/>
              </a:rPr>
              <a:t>( Canadian institute for health information 2006). </a:t>
            </a:r>
            <a:endParaRPr lang="ar-EG"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4229783333"/>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algn="justLow">
              <a:buNone/>
            </a:pPr>
            <a:r>
              <a:rPr lang="en-US" dirty="0" smtClean="0">
                <a:latin typeface="Tahoma" pitchFamily="34" charset="0"/>
                <a:cs typeface="Tahoma" pitchFamily="34" charset="0"/>
              </a:rPr>
              <a:t>      </a:t>
            </a:r>
            <a:r>
              <a:rPr lang="en-US" dirty="0" smtClean="0">
                <a:latin typeface="Tahoma" pitchFamily="34" charset="0"/>
                <a:cs typeface="+mj-cs"/>
              </a:rPr>
              <a:t>Mechanical loading can have potent effects on skeletal form and health. Both intrinsic and extrinsic factors contribute to bone structure and function. </a:t>
            </a:r>
          </a:p>
          <a:p>
            <a:pPr algn="justLow">
              <a:spcBef>
                <a:spcPts val="600"/>
              </a:spcBef>
              <a:buNone/>
            </a:pPr>
            <a:r>
              <a:rPr lang="en-US" dirty="0" smtClean="0">
                <a:latin typeface="Tahoma" pitchFamily="34" charset="0"/>
                <a:cs typeface="+mj-cs"/>
              </a:rPr>
              <a:t>       The definitive explanation of mechanical-loading and (or) bone-cell </a:t>
            </a:r>
            <a:r>
              <a:rPr lang="en-US" dirty="0" err="1" smtClean="0">
                <a:latin typeface="Tahoma" pitchFamily="34" charset="0"/>
                <a:cs typeface="+mj-cs"/>
              </a:rPr>
              <a:t>mechanotransductive</a:t>
            </a:r>
            <a:r>
              <a:rPr lang="en-US" dirty="0" smtClean="0">
                <a:latin typeface="Tahoma" pitchFamily="34" charset="0"/>
                <a:cs typeface="+mj-cs"/>
              </a:rPr>
              <a:t> phenomena, however, remains elusive </a:t>
            </a:r>
            <a:r>
              <a:rPr lang="en-US" b="1" dirty="0" smtClean="0">
                <a:latin typeface="Tahoma" pitchFamily="34" charset="0"/>
                <a:cs typeface="+mj-cs"/>
              </a:rPr>
              <a:t>( </a:t>
            </a:r>
            <a:r>
              <a:rPr lang="en-US" b="1" dirty="0" smtClean="0">
                <a:solidFill>
                  <a:srgbClr val="002060"/>
                </a:solidFill>
                <a:latin typeface="Tahoma" pitchFamily="34" charset="0"/>
                <a:cs typeface="+mj-cs"/>
              </a:rPr>
              <a:t>Zernike et al., 2010</a:t>
            </a:r>
            <a:r>
              <a:rPr lang="en-US" b="1" dirty="0" smtClean="0">
                <a:latin typeface="Tahoma" pitchFamily="34" charset="0"/>
                <a:cs typeface="+mj-cs"/>
              </a:rPr>
              <a:t>). </a:t>
            </a:r>
            <a:endParaRPr lang="ar-EG" b="1" dirty="0">
              <a:latin typeface="Tahoma" pitchFamily="34" charset="0"/>
              <a:cs typeface="+mj-cs"/>
            </a:endParaRPr>
          </a:p>
        </p:txBody>
      </p:sp>
    </p:spTree>
    <p:extLst>
      <p:ext uri="{BB962C8B-B14F-4D97-AF65-F5344CB8AC3E}">
        <p14:creationId xmlns:p14="http://schemas.microsoft.com/office/powerpoint/2010/main" val="64696226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7696200" cy="5867400"/>
          </a:xfrm>
        </p:spPr>
        <p:txBody>
          <a:bodyPr/>
          <a:lstStyle/>
          <a:p>
            <a:pPr algn="justLow">
              <a:buNone/>
            </a:pPr>
            <a:r>
              <a:rPr lang="en-US" dirty="0" smtClean="0">
                <a:latin typeface="Tahoma" pitchFamily="34" charset="0"/>
                <a:cs typeface="Tahoma" pitchFamily="34" charset="0"/>
              </a:rPr>
              <a:t>       </a:t>
            </a:r>
          </a:p>
          <a:p>
            <a:pPr algn="justLow">
              <a:buNone/>
            </a:pPr>
            <a:endParaRPr lang="en-US" dirty="0" smtClean="0">
              <a:latin typeface="Tahoma" pitchFamily="34" charset="0"/>
              <a:cs typeface="Tahoma" pitchFamily="34" charset="0"/>
            </a:endParaRPr>
          </a:p>
          <a:p>
            <a:pPr algn="justLow">
              <a:buNone/>
            </a:pPr>
            <a:r>
              <a:rPr lang="en-US" dirty="0" smtClean="0">
                <a:latin typeface="Tahoma" pitchFamily="34" charset="0"/>
                <a:cs typeface="Tahoma" pitchFamily="34" charset="0"/>
              </a:rPr>
              <a:t>        </a:t>
            </a:r>
            <a:r>
              <a:rPr lang="en-US" sz="3600" dirty="0" smtClean="0">
                <a:latin typeface="Tahoma" pitchFamily="34" charset="0"/>
                <a:cs typeface="Tahoma" pitchFamily="34" charset="0"/>
              </a:rPr>
              <a:t>Immediate weight bearing no doubt would facilitate rehabilitation for many patients. </a:t>
            </a:r>
            <a:r>
              <a:rPr lang="en-US" sz="3600" b="1" dirty="0" smtClean="0">
                <a:latin typeface="Tahoma" pitchFamily="34" charset="0"/>
                <a:cs typeface="Tahoma" pitchFamily="34" charset="0"/>
              </a:rPr>
              <a:t>(Lena  RPT and Nils , 2001).</a:t>
            </a:r>
            <a:endParaRPr lang="en-US" sz="3600" dirty="0" smtClean="0">
              <a:latin typeface="Tahoma" pitchFamily="34" charset="0"/>
              <a:cs typeface="Tahoma" pitchFamily="34" charset="0"/>
            </a:endParaRPr>
          </a:p>
          <a:p>
            <a:endParaRPr lang="ar-EG" dirty="0">
              <a:latin typeface="Tahoma" pitchFamily="34" charset="0"/>
              <a:cs typeface="Tahoma" pitchFamily="34" charset="0"/>
            </a:endParaRPr>
          </a:p>
        </p:txBody>
      </p:sp>
    </p:spTree>
    <p:extLst>
      <p:ext uri="{BB962C8B-B14F-4D97-AF65-F5344CB8AC3E}">
        <p14:creationId xmlns:p14="http://schemas.microsoft.com/office/powerpoint/2010/main" val="369622145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458200" cy="6248400"/>
          </a:xfrm>
        </p:spPr>
        <p:txBody>
          <a:bodyPr>
            <a:normAutofit fontScale="70000" lnSpcReduction="20000"/>
          </a:bodyPr>
          <a:lstStyle/>
          <a:p>
            <a:pPr algn="justLow">
              <a:lnSpc>
                <a:spcPct val="120000"/>
              </a:lnSpc>
              <a:spcBef>
                <a:spcPts val="600"/>
              </a:spcBef>
              <a:buNone/>
            </a:pPr>
            <a:r>
              <a:rPr lang="en-US" dirty="0" smtClean="0"/>
              <a:t>           </a:t>
            </a:r>
          </a:p>
          <a:p>
            <a:pPr algn="justLow">
              <a:lnSpc>
                <a:spcPct val="120000"/>
              </a:lnSpc>
              <a:spcBef>
                <a:spcPts val="600"/>
              </a:spcBef>
              <a:buNone/>
            </a:pPr>
            <a:r>
              <a:rPr lang="en-US" sz="5900" dirty="0" smtClean="0">
                <a:latin typeface="Tahoma" pitchFamily="34" charset="0"/>
                <a:cs typeface="Tahoma" pitchFamily="34" charset="0"/>
              </a:rPr>
              <a:t>      According to the Cochrane methodology, It Was found moderate to strong evidence that no adverse effects on subsidence and osseous integration of the femoral stem after </a:t>
            </a:r>
            <a:r>
              <a:rPr lang="en-US" sz="5900" dirty="0" err="1" smtClean="0">
                <a:latin typeface="Tahoma" pitchFamily="34" charset="0"/>
                <a:cs typeface="Tahoma" pitchFamily="34" charset="0"/>
              </a:rPr>
              <a:t>cementless</a:t>
            </a:r>
            <a:r>
              <a:rPr lang="en-US" sz="5900" dirty="0" smtClean="0">
                <a:latin typeface="Tahoma" pitchFamily="34" charset="0"/>
                <a:cs typeface="Tahoma" pitchFamily="34" charset="0"/>
              </a:rPr>
              <a:t> THA occur after immediate UWB. </a:t>
            </a:r>
            <a:r>
              <a:rPr lang="en-US" sz="5900" b="1" dirty="0" smtClean="0">
                <a:latin typeface="Tahoma" pitchFamily="34" charset="0"/>
                <a:cs typeface="Tahoma" pitchFamily="34" charset="0"/>
              </a:rPr>
              <a:t>(</a:t>
            </a:r>
            <a:r>
              <a:rPr lang="en-US" sz="5900" b="1" dirty="0" err="1" smtClean="0">
                <a:latin typeface="Tahoma" pitchFamily="34" charset="0"/>
                <a:cs typeface="Tahoma" pitchFamily="34" charset="0"/>
              </a:rPr>
              <a:t>Holam</a:t>
            </a:r>
            <a:r>
              <a:rPr lang="en-US" sz="5900" b="1" dirty="0" smtClean="0">
                <a:latin typeface="Tahoma" pitchFamily="34" charset="0"/>
                <a:cs typeface="Tahoma" pitchFamily="34" charset="0"/>
              </a:rPr>
              <a:t>, et al  2007)</a:t>
            </a:r>
            <a:r>
              <a:rPr lang="en-US" sz="5900" b="1" dirty="0" smtClean="0">
                <a:solidFill>
                  <a:schemeClr val="tx2"/>
                </a:solidFill>
                <a:latin typeface="Tahoma" pitchFamily="34" charset="0"/>
                <a:cs typeface="Tahoma" pitchFamily="34" charset="0"/>
              </a:rPr>
              <a:t>.</a:t>
            </a:r>
            <a:endParaRPr lang="ar-EG" sz="5900" dirty="0" smtClean="0">
              <a:solidFill>
                <a:schemeClr val="tx2"/>
              </a:solidFill>
              <a:latin typeface="Tahoma" pitchFamily="34" charset="0"/>
              <a:cs typeface="Tahoma" pitchFamily="34" charset="0"/>
            </a:endParaRPr>
          </a:p>
          <a:p>
            <a:pPr algn="justLow">
              <a:lnSpc>
                <a:spcPct val="120000"/>
              </a:lnSpc>
              <a:spcBef>
                <a:spcPts val="600"/>
              </a:spcBef>
              <a:buNone/>
            </a:pPr>
            <a:r>
              <a:rPr lang="en-US" sz="5900" dirty="0" smtClean="0">
                <a:latin typeface="Tahoma" pitchFamily="34" charset="0"/>
                <a:cs typeface="Tahoma" pitchFamily="34" charset="0"/>
              </a:rPr>
              <a:t> </a:t>
            </a:r>
            <a:endParaRPr lang="ar-EG" sz="5900" dirty="0">
              <a:latin typeface="Tahoma" pitchFamily="34" charset="0"/>
              <a:cs typeface="Tahoma" pitchFamily="34" charset="0"/>
            </a:endParaRPr>
          </a:p>
        </p:txBody>
      </p:sp>
    </p:spTree>
    <p:extLst>
      <p:ext uri="{BB962C8B-B14F-4D97-AF65-F5344CB8AC3E}">
        <p14:creationId xmlns:p14="http://schemas.microsoft.com/office/powerpoint/2010/main" val="206258332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 dur="500"/>
                                        <p:tgtEl>
                                          <p:spTgt spid="3">
                                            <p:txEl>
                                              <p:pRg st="0" end="0"/>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p:tgtEl>
                                          <p:spTgt spid="3">
                                            <p:txEl>
                                              <p:pRg st="1" end="1"/>
                                            </p:txEl>
                                          </p:spTgt>
                                        </p:tgtEl>
                                        <p:attrNameLst>
                                          <p:attrName>ppt_y</p:attrName>
                                        </p:attrNameLst>
                                      </p:cBhvr>
                                      <p:tavLst>
                                        <p:tav tm="0">
                                          <p:val>
                                            <p:strVal val="ppt_y"/>
                                          </p:val>
                                        </p:tav>
                                        <p:tav tm="100000">
                                          <p:val>
                                            <p:strVal val="1+ppt_h/2"/>
                                          </p:val>
                                        </p:tav>
                                      </p:tavLst>
                                    </p:anim>
                                    <p:set>
                                      <p:cBhvr>
                                        <p:cTn id="14"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p:tgtEl>
                                          <p:spTgt spid="3">
                                            <p:txEl>
                                              <p:pRg st="2" end="2"/>
                                            </p:txEl>
                                          </p:spTgt>
                                        </p:tgtEl>
                                        <p:attrNameLst>
                                          <p:attrName>ppt_y</p:attrName>
                                        </p:attrNameLst>
                                      </p:cBhvr>
                                      <p:tavLst>
                                        <p:tav tm="0">
                                          <p:val>
                                            <p:strVal val="ppt_y"/>
                                          </p:val>
                                        </p:tav>
                                        <p:tav tm="100000">
                                          <p:val>
                                            <p:strVal val="1+ppt_h/2"/>
                                          </p:val>
                                        </p:tav>
                                      </p:tavLst>
                                    </p:anim>
                                    <p:set>
                                      <p:cBhvr>
                                        <p:cTn id="20"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1"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1"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additive="base">
                                        <p:cTn id="3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1"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47800"/>
          </a:xfrm>
        </p:spPr>
        <p:txBody>
          <a:bodyPr>
            <a:normAutofit fontScale="90000"/>
          </a:bodyPr>
          <a:lstStyle/>
          <a:p>
            <a:r>
              <a:rPr lang="en-US" dirty="0" smtClean="0">
                <a:latin typeface="Arial Black" pitchFamily="34" charset="0"/>
              </a:rPr>
              <a:t/>
            </a:r>
            <a:br>
              <a:rPr lang="en-US" dirty="0" smtClean="0">
                <a:latin typeface="Arial Black" pitchFamily="34" charset="0"/>
              </a:rPr>
            </a:br>
            <a:r>
              <a:rPr lang="en-US" dirty="0" smtClean="0">
                <a:latin typeface="Arial Black" pitchFamily="34" charset="0"/>
              </a:rPr>
              <a:t>Statement of the problem</a:t>
            </a:r>
            <a:br>
              <a:rPr lang="en-US" dirty="0" smtClean="0">
                <a:latin typeface="Arial Black" pitchFamily="34" charset="0"/>
              </a:rPr>
            </a:br>
            <a:endParaRPr lang="ar-EG" dirty="0">
              <a:latin typeface="Arial Black" pitchFamily="34" charset="0"/>
            </a:endParaRPr>
          </a:p>
        </p:txBody>
      </p:sp>
      <p:sp>
        <p:nvSpPr>
          <p:cNvPr id="3" name="Content Placeholder 2"/>
          <p:cNvSpPr>
            <a:spLocks noGrp="1"/>
          </p:cNvSpPr>
          <p:nvPr>
            <p:ph idx="1"/>
          </p:nvPr>
        </p:nvSpPr>
        <p:spPr>
          <a:xfrm>
            <a:off x="304800" y="1295400"/>
            <a:ext cx="8382000" cy="5257800"/>
          </a:xfrm>
        </p:spPr>
        <p:txBody>
          <a:bodyPr>
            <a:normAutofit/>
          </a:bodyPr>
          <a:lstStyle/>
          <a:p>
            <a:pPr algn="justLow">
              <a:buNone/>
            </a:pPr>
            <a:r>
              <a:rPr lang="en-US" sz="2600" b="1" dirty="0" smtClean="0">
                <a:latin typeface="Tahoma" pitchFamily="34" charset="0"/>
                <a:cs typeface="Tahoma" pitchFamily="34" charset="0"/>
              </a:rPr>
              <a:t>        </a:t>
            </a:r>
          </a:p>
          <a:p>
            <a:pPr algn="justLow">
              <a:buNone/>
            </a:pPr>
            <a:endParaRPr lang="en-US" sz="2600" b="1" dirty="0">
              <a:latin typeface="Tahoma" pitchFamily="34" charset="0"/>
              <a:cs typeface="Tahoma" pitchFamily="34" charset="0"/>
            </a:endParaRPr>
          </a:p>
          <a:p>
            <a:pPr algn="justLow">
              <a:buNone/>
            </a:pPr>
            <a:r>
              <a:rPr lang="en-US" sz="2600" b="1" dirty="0" smtClean="0">
                <a:latin typeface="Tahoma" pitchFamily="34" charset="0"/>
                <a:cs typeface="Tahoma" pitchFamily="34" charset="0"/>
              </a:rPr>
              <a:t>       </a:t>
            </a:r>
            <a:r>
              <a:rPr lang="en-US" sz="3600" b="1" dirty="0" smtClean="0">
                <a:latin typeface="Times New Roman" pitchFamily="18" charset="0"/>
                <a:cs typeface="Times New Roman" pitchFamily="18" charset="0"/>
              </a:rPr>
              <a:t>Does the immediate unrestricted weight bearing </a:t>
            </a:r>
            <a:r>
              <a:rPr lang="en-US" sz="3600" dirty="0" smtClean="0">
                <a:latin typeface="Times New Roman" pitchFamily="18" charset="0"/>
                <a:cs typeface="Times New Roman" pitchFamily="18" charset="0"/>
              </a:rPr>
              <a:t>on the operated leg after </a:t>
            </a:r>
            <a:r>
              <a:rPr lang="en-US" sz="3600" dirty="0" err="1" smtClean="0">
                <a:latin typeface="Times New Roman" pitchFamily="18" charset="0"/>
                <a:cs typeface="Times New Roman" pitchFamily="18" charset="0"/>
              </a:rPr>
              <a:t>cementless</a:t>
            </a:r>
            <a:r>
              <a:rPr lang="en-US" sz="3600" dirty="0" smtClean="0">
                <a:latin typeface="Times New Roman" pitchFamily="18" charset="0"/>
                <a:cs typeface="Times New Roman" pitchFamily="18" charset="0"/>
              </a:rPr>
              <a:t> THA , slow down the  rehabilitation  progress ……..?</a:t>
            </a:r>
          </a:p>
          <a:p>
            <a:pPr algn="justLow">
              <a:buNone/>
            </a:pPr>
            <a:endParaRPr lang="en-US" sz="3600" dirty="0" smtClean="0">
              <a:latin typeface="Times New Roman" pitchFamily="18" charset="0"/>
              <a:cs typeface="Times New Roman" pitchFamily="18" charset="0"/>
            </a:endParaRPr>
          </a:p>
          <a:p>
            <a:pPr algn="justLow">
              <a:buNone/>
            </a:pPr>
            <a:r>
              <a:rPr lang="en-US" sz="3600" b="1" dirty="0" smtClean="0">
                <a:latin typeface="Times New Roman" pitchFamily="18" charset="0"/>
                <a:cs typeface="Times New Roman" pitchFamily="18" charset="0"/>
              </a:rPr>
              <a:t> </a:t>
            </a:r>
            <a:endParaRPr lang="en-US" sz="3600" dirty="0" smtClean="0">
              <a:latin typeface="Times New Roman" pitchFamily="18" charset="0"/>
              <a:cs typeface="Times New Roman" pitchFamily="18" charset="0"/>
            </a:endParaRPr>
          </a:p>
          <a:p>
            <a:pPr algn="justLow">
              <a:buNone/>
            </a:pPr>
            <a:endParaRPr lang="ar-EG" sz="2400" dirty="0">
              <a:latin typeface="Tahoma" pitchFamily="34" charset="0"/>
              <a:cs typeface="Tahoma" pitchFamily="34" charset="0"/>
            </a:endParaRPr>
          </a:p>
        </p:txBody>
      </p:sp>
    </p:spTree>
    <p:extLst>
      <p:ext uri="{BB962C8B-B14F-4D97-AF65-F5344CB8AC3E}">
        <p14:creationId xmlns:p14="http://schemas.microsoft.com/office/powerpoint/2010/main" val="131310831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i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2"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ox(in)">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additive="base">
                                        <p:cTn id="2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31838"/>
            <a:ext cx="7391400" cy="715962"/>
          </a:xfrm>
        </p:spPr>
        <p:txBody>
          <a:bodyPr>
            <a:noAutofit/>
          </a:bodyPr>
          <a:lstStyle/>
          <a:p>
            <a:r>
              <a:rPr lang="en-US" sz="3200" b="1" dirty="0" smtClean="0">
                <a:latin typeface="Arial Black" pitchFamily="34" charset="0"/>
              </a:rPr>
              <a:t>Statement of the problem </a:t>
            </a:r>
            <a:br>
              <a:rPr lang="en-US" sz="3200" b="1" dirty="0" smtClean="0">
                <a:latin typeface="Arial Black" pitchFamily="34" charset="0"/>
              </a:rPr>
            </a:br>
            <a:r>
              <a:rPr lang="en-US" sz="3200" dirty="0" smtClean="0">
                <a:latin typeface="Arial Black" pitchFamily="34" charset="0"/>
              </a:rPr>
              <a:t/>
            </a:r>
            <a:br>
              <a:rPr lang="en-US" sz="3200" dirty="0" smtClean="0">
                <a:latin typeface="Arial Black" pitchFamily="34" charset="0"/>
              </a:rPr>
            </a:br>
            <a:endParaRPr lang="ar-EG" sz="3200" dirty="0">
              <a:latin typeface="Arial Black" pitchFamily="34" charset="0"/>
            </a:endParaRPr>
          </a:p>
        </p:txBody>
      </p:sp>
      <p:sp>
        <p:nvSpPr>
          <p:cNvPr id="3" name="Content Placeholder 2"/>
          <p:cNvSpPr>
            <a:spLocks noGrp="1"/>
          </p:cNvSpPr>
          <p:nvPr>
            <p:ph idx="1"/>
          </p:nvPr>
        </p:nvSpPr>
        <p:spPr/>
        <p:txBody>
          <a:bodyPr/>
          <a:lstStyle/>
          <a:p>
            <a:pPr algn="justLow">
              <a:spcBef>
                <a:spcPts val="600"/>
              </a:spcBef>
              <a:buNone/>
            </a:pPr>
            <a:r>
              <a:rPr lang="en-US" dirty="0" smtClean="0">
                <a:latin typeface="Tahoma" pitchFamily="34" charset="0"/>
                <a:cs typeface="Tahoma" pitchFamily="34" charset="0"/>
              </a:rPr>
              <a:t>        In many protocols for rehabilitation following </a:t>
            </a:r>
            <a:r>
              <a:rPr lang="en-US" dirty="0" err="1" smtClean="0">
                <a:latin typeface="Tahoma" pitchFamily="34" charset="0"/>
                <a:cs typeface="Tahoma" pitchFamily="34" charset="0"/>
              </a:rPr>
              <a:t>cementless</a:t>
            </a:r>
            <a:r>
              <a:rPr lang="en-US" dirty="0" smtClean="0">
                <a:latin typeface="Tahoma" pitchFamily="34" charset="0"/>
                <a:cs typeface="Tahoma" pitchFamily="34" charset="0"/>
              </a:rPr>
              <a:t> THA, protected weight-bearing for 6 weeks after surgery is generally </a:t>
            </a:r>
            <a:r>
              <a:rPr lang="en-US" dirty="0" err="1" smtClean="0">
                <a:latin typeface="Tahoma" pitchFamily="34" charset="0"/>
                <a:cs typeface="Tahoma" pitchFamily="34" charset="0"/>
              </a:rPr>
              <a:t>recommened</a:t>
            </a:r>
            <a:r>
              <a:rPr lang="en-US" dirty="0" smtClean="0">
                <a:latin typeface="Tahoma" pitchFamily="34" charset="0"/>
                <a:cs typeface="Tahoma" pitchFamily="34" charset="0"/>
              </a:rPr>
              <a:t>  </a:t>
            </a:r>
            <a:r>
              <a:rPr lang="en-US" b="1" dirty="0" smtClean="0">
                <a:latin typeface="Tahoma" pitchFamily="34" charset="0"/>
                <a:cs typeface="Tahoma" pitchFamily="34" charset="0"/>
              </a:rPr>
              <a:t>(Eng.,1986)</a:t>
            </a:r>
            <a:r>
              <a:rPr lang="en-US" dirty="0" smtClean="0">
                <a:latin typeface="Tahoma" pitchFamily="34" charset="0"/>
                <a:cs typeface="Tahoma" pitchFamily="34" charset="0"/>
              </a:rPr>
              <a:t>. </a:t>
            </a:r>
            <a:endParaRPr lang="ar-EG" dirty="0">
              <a:latin typeface="Tahoma" pitchFamily="34" charset="0"/>
              <a:cs typeface="Tahoma" pitchFamily="34" charset="0"/>
            </a:endParaRPr>
          </a:p>
        </p:txBody>
      </p:sp>
    </p:spTree>
    <p:extLst>
      <p:ext uri="{BB962C8B-B14F-4D97-AF65-F5344CB8AC3E}">
        <p14:creationId xmlns:p14="http://schemas.microsoft.com/office/powerpoint/2010/main" val="111781356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4" presetClass="emph" presetSubtype="0" fill="hold" grpId="1" nodeType="clickEffect">
                                  <p:stCondLst>
                                    <p:cond delay="0"/>
                                  </p:stCondLst>
                                  <p:childTnLst>
                                    <p:animClr clrSpc="hsl" dir="cw">
                                      <p:cBhvr override="childStyle">
                                        <p:cTn id="14" dur="500" fill="hold"/>
                                        <p:tgtEl>
                                          <p:spTgt spid="3">
                                            <p:txEl>
                                              <p:pRg st="0" end="0"/>
                                            </p:txEl>
                                          </p:spTgt>
                                        </p:tgtEl>
                                        <p:attrNameLst>
                                          <p:attrName>style.color</p:attrName>
                                        </p:attrNameLst>
                                      </p:cBhvr>
                                      <p:by>
                                        <p:hsl h="0" s="-12549" l="-25098"/>
                                      </p:by>
                                    </p:animClr>
                                    <p:animClr clrSpc="hsl" dir="cw">
                                      <p:cBhvr>
                                        <p:cTn id="15" dur="500" fill="hold"/>
                                        <p:tgtEl>
                                          <p:spTgt spid="3">
                                            <p:txEl>
                                              <p:pRg st="0" end="0"/>
                                            </p:txEl>
                                          </p:spTgt>
                                        </p:tgtEl>
                                        <p:attrNameLst>
                                          <p:attrName>fillcolor</p:attrName>
                                        </p:attrNameLst>
                                      </p:cBhvr>
                                      <p:by>
                                        <p:hsl h="0" s="-12549" l="-25098"/>
                                      </p:by>
                                    </p:animClr>
                                    <p:animClr clrSpc="hsl" dir="cw">
                                      <p:cBhvr>
                                        <p:cTn id="16" dur="500" fill="hold"/>
                                        <p:tgtEl>
                                          <p:spTgt spid="3">
                                            <p:txEl>
                                              <p:pRg st="0" end="0"/>
                                            </p:txEl>
                                          </p:spTgt>
                                        </p:tgtEl>
                                        <p:attrNameLst>
                                          <p:attrName>stroke.color</p:attrName>
                                        </p:attrNameLst>
                                      </p:cBhvr>
                                      <p:by>
                                        <p:hsl h="0" s="-12549" l="-25098"/>
                                      </p:by>
                                    </p:animClr>
                                    <p:set>
                                      <p:cBhvr>
                                        <p:cTn id="17"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a:bodyPr>
          <a:lstStyle/>
          <a:p>
            <a:pPr algn="justLow">
              <a:buNone/>
            </a:pPr>
            <a:r>
              <a:rPr lang="en-US" dirty="0" smtClean="0">
                <a:latin typeface="Tahoma" pitchFamily="34" charset="0"/>
                <a:cs typeface="Tahoma" pitchFamily="34" charset="0"/>
              </a:rPr>
              <a:t>          </a:t>
            </a:r>
            <a:r>
              <a:rPr lang="en-US" dirty="0" smtClean="0">
                <a:latin typeface="Times New Roman" pitchFamily="18" charset="0"/>
                <a:cs typeface="Times New Roman" pitchFamily="18" charset="0"/>
              </a:rPr>
              <a:t>Early </a:t>
            </a:r>
            <a:r>
              <a:rPr lang="en-US" dirty="0">
                <a:latin typeface="Times New Roman" pitchFamily="18" charset="0"/>
                <a:cs typeface="Times New Roman" pitchFamily="18" charset="0"/>
              </a:rPr>
              <a:t>discharge, relatively accelerated functional recovery and independency in activities of daily living (ADL’S) are important goals of these joint recovery projects. These goals could be reached earlier and maximized if immediate postoperative unrestricted weight bearing (UWB) can be allowed on the THA </a:t>
            </a:r>
            <a:r>
              <a:rPr lang="en-US" b="1" dirty="0">
                <a:latin typeface="Times New Roman" pitchFamily="18" charset="0"/>
                <a:cs typeface="Times New Roman" pitchFamily="18" charset="0"/>
              </a:rPr>
              <a:t>(</a:t>
            </a:r>
            <a:r>
              <a:rPr lang="en-US" b="1" dirty="0" err="1">
                <a:latin typeface="Times New Roman" pitchFamily="18" charset="0"/>
                <a:cs typeface="Times New Roman" pitchFamily="18" charset="0"/>
              </a:rPr>
              <a:t>Roos</a:t>
            </a:r>
            <a:r>
              <a:rPr lang="en-US" b="1" dirty="0">
                <a:latin typeface="Times New Roman" pitchFamily="18" charset="0"/>
                <a:cs typeface="Times New Roman" pitchFamily="18" charset="0"/>
              </a:rPr>
              <a:t> EM 2003)</a:t>
            </a:r>
            <a:r>
              <a:rPr lang="en-US" dirty="0">
                <a:latin typeface="Times New Roman" pitchFamily="18" charset="0"/>
                <a:cs typeface="Times New Roman" pitchFamily="18" charset="0"/>
              </a:rPr>
              <a:t>.</a:t>
            </a:r>
          </a:p>
          <a:p>
            <a:pPr algn="justLow">
              <a:buNone/>
            </a:pPr>
            <a:endParaRPr lang="en-US" dirty="0">
              <a:latin typeface="Times New Roman" pitchFamily="18" charset="0"/>
              <a:cs typeface="Times New Roman" pitchFamily="18" charset="0"/>
            </a:endParaRPr>
          </a:p>
          <a:p>
            <a:pPr algn="justLow">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endParaRPr lang="en-US" dirty="0"/>
          </a:p>
        </p:txBody>
      </p:sp>
    </p:spTree>
    <p:extLst>
      <p:ext uri="{BB962C8B-B14F-4D97-AF65-F5344CB8AC3E}">
        <p14:creationId xmlns:p14="http://schemas.microsoft.com/office/powerpoint/2010/main" val="42202942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rmAutofit fontScale="90000"/>
          </a:bodyPr>
          <a:lstStyle/>
          <a:p>
            <a:r>
              <a:rPr lang="en-US" b="1" dirty="0" smtClean="0">
                <a:latin typeface="Arial Black" pitchFamily="34" charset="0"/>
              </a:rPr>
              <a:t/>
            </a:r>
            <a:br>
              <a:rPr lang="en-US" b="1" dirty="0" smtClean="0">
                <a:latin typeface="Arial Black" pitchFamily="34" charset="0"/>
              </a:rPr>
            </a:br>
            <a:r>
              <a:rPr lang="en-US" b="1" dirty="0" smtClean="0">
                <a:latin typeface="Arial Black" pitchFamily="34" charset="0"/>
              </a:rPr>
              <a:t>Aim of the study:</a:t>
            </a:r>
            <a:r>
              <a:rPr lang="en-US" dirty="0" smtClean="0">
                <a:latin typeface="Arial Black" pitchFamily="34" charset="0"/>
              </a:rPr>
              <a:t/>
            </a:r>
            <a:br>
              <a:rPr lang="en-US" dirty="0" smtClean="0">
                <a:latin typeface="Arial Black" pitchFamily="34" charset="0"/>
              </a:rPr>
            </a:br>
            <a:endParaRPr lang="ar-EG" dirty="0">
              <a:latin typeface="Arial Black" pitchFamily="34" charset="0"/>
            </a:endParaRPr>
          </a:p>
        </p:txBody>
      </p:sp>
      <p:sp>
        <p:nvSpPr>
          <p:cNvPr id="3" name="Content Placeholder 2"/>
          <p:cNvSpPr>
            <a:spLocks noGrp="1"/>
          </p:cNvSpPr>
          <p:nvPr>
            <p:ph idx="1"/>
          </p:nvPr>
        </p:nvSpPr>
        <p:spPr>
          <a:xfrm>
            <a:off x="381000" y="533400"/>
            <a:ext cx="8305800" cy="5867400"/>
          </a:xfrm>
        </p:spPr>
        <p:txBody>
          <a:bodyPr>
            <a:normAutofit/>
          </a:bodyPr>
          <a:lstStyle/>
          <a:p>
            <a:pPr lvl="0"/>
            <a:endParaRPr lang="en-US" dirty="0" smtClean="0">
              <a:latin typeface="Times New Roman" pitchFamily="18" charset="0"/>
              <a:cs typeface="Times New Roman" pitchFamily="18" charset="0"/>
            </a:endParaRPr>
          </a:p>
          <a:p>
            <a:pPr lvl="0" algn="just"/>
            <a:r>
              <a:rPr lang="en-US" dirty="0" smtClean="0">
                <a:latin typeface="Times New Roman" pitchFamily="18" charset="0"/>
                <a:cs typeface="Times New Roman" pitchFamily="18" charset="0"/>
              </a:rPr>
              <a:t>To examine the effect of immediate UWB on minimizing the hospital stay time and shortened the rehabilitation process after primary </a:t>
            </a:r>
            <a:r>
              <a:rPr lang="en-US" dirty="0" err="1" smtClean="0">
                <a:latin typeface="Times New Roman" pitchFamily="18" charset="0"/>
                <a:cs typeface="Times New Roman" pitchFamily="18" charset="0"/>
              </a:rPr>
              <a:t>cementless</a:t>
            </a:r>
            <a:r>
              <a:rPr lang="en-US" dirty="0" smtClean="0">
                <a:latin typeface="Times New Roman" pitchFamily="18" charset="0"/>
                <a:cs typeface="Times New Roman" pitchFamily="18" charset="0"/>
              </a:rPr>
              <a:t> THA.</a:t>
            </a:r>
          </a:p>
          <a:p>
            <a:pPr lvl="0" algn="just"/>
            <a:r>
              <a:rPr lang="en-US" dirty="0" smtClean="0">
                <a:latin typeface="Times New Roman" pitchFamily="18" charset="0"/>
                <a:cs typeface="Times New Roman" pitchFamily="18" charset="0"/>
              </a:rPr>
              <a:t>To </a:t>
            </a:r>
            <a:r>
              <a:rPr lang="en-US" dirty="0">
                <a:latin typeface="Times New Roman" pitchFamily="18" charset="0"/>
                <a:cs typeface="Times New Roman" pitchFamily="18" charset="0"/>
              </a:rPr>
              <a:t>examine the effect of immediate </a:t>
            </a:r>
            <a:r>
              <a:rPr lang="en-US" dirty="0" smtClean="0">
                <a:latin typeface="Times New Roman" pitchFamily="18" charset="0"/>
                <a:cs typeface="Times New Roman" pitchFamily="18" charset="0"/>
              </a:rPr>
              <a:t>UWB on accelerating gait parameters improvement and independency after primary </a:t>
            </a:r>
            <a:r>
              <a:rPr lang="en-US" dirty="0" err="1" smtClean="0">
                <a:latin typeface="Times New Roman" pitchFamily="18" charset="0"/>
                <a:cs typeface="Times New Roman" pitchFamily="18" charset="0"/>
              </a:rPr>
              <a:t>cementless</a:t>
            </a:r>
            <a:r>
              <a:rPr lang="en-US" dirty="0" smtClean="0">
                <a:latin typeface="Times New Roman" pitchFamily="18" charset="0"/>
                <a:cs typeface="Times New Roman" pitchFamily="18" charset="0"/>
              </a:rPr>
              <a:t>. </a:t>
            </a:r>
          </a:p>
          <a:p>
            <a:pPr lvl="0" algn="just"/>
            <a:r>
              <a:rPr lang="en-US" dirty="0" smtClean="0">
                <a:latin typeface="Times New Roman" pitchFamily="18" charset="0"/>
                <a:cs typeface="Times New Roman" pitchFamily="18" charset="0"/>
              </a:rPr>
              <a:t>To </a:t>
            </a:r>
            <a:r>
              <a:rPr lang="en-US" dirty="0">
                <a:latin typeface="Times New Roman" pitchFamily="18" charset="0"/>
                <a:cs typeface="Times New Roman" pitchFamily="18" charset="0"/>
              </a:rPr>
              <a:t>examine the effect of immediate </a:t>
            </a:r>
            <a:r>
              <a:rPr lang="en-US" dirty="0" smtClean="0">
                <a:latin typeface="Times New Roman" pitchFamily="18" charset="0"/>
                <a:cs typeface="Times New Roman" pitchFamily="18" charset="0"/>
              </a:rPr>
              <a:t>UWB on helping avoid assisted device dependency after primary </a:t>
            </a:r>
            <a:r>
              <a:rPr lang="en-US" dirty="0" err="1" smtClean="0">
                <a:latin typeface="Times New Roman" pitchFamily="18" charset="0"/>
                <a:cs typeface="Times New Roman" pitchFamily="18" charset="0"/>
              </a:rPr>
              <a:t>cementless</a:t>
            </a:r>
            <a:r>
              <a:rPr lang="en-US" dirty="0" smtClean="0">
                <a:latin typeface="Times New Roman" pitchFamily="18" charset="0"/>
                <a:cs typeface="Times New Roman" pitchFamily="18" charset="0"/>
              </a:rPr>
              <a:t> THA.</a:t>
            </a:r>
          </a:p>
          <a:p>
            <a:pPr algn="justLow">
              <a:buNone/>
            </a:pPr>
            <a:endParaRPr lang="ar-EG" dirty="0">
              <a:latin typeface="Tahoma" pitchFamily="34" charset="0"/>
              <a:cs typeface="Tahoma" pitchFamily="34" charset="0"/>
            </a:endParaRPr>
          </a:p>
        </p:txBody>
      </p:sp>
    </p:spTree>
    <p:extLst>
      <p:ext uri="{BB962C8B-B14F-4D97-AF65-F5344CB8AC3E}">
        <p14:creationId xmlns:p14="http://schemas.microsoft.com/office/powerpoint/2010/main" val="303365451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33400"/>
          </a:xfrm>
        </p:spPr>
        <p:txBody>
          <a:bodyPr>
            <a:noAutofit/>
          </a:bodyPr>
          <a:lstStyle/>
          <a:p>
            <a:r>
              <a:rPr lang="en-US" sz="3600" b="1" dirty="0" smtClean="0">
                <a:latin typeface="Arial Black" pitchFamily="34" charset="0"/>
              </a:rPr>
              <a:t/>
            </a:r>
            <a:br>
              <a:rPr lang="en-US" sz="3600" b="1" dirty="0" smtClean="0">
                <a:latin typeface="Arial Black" pitchFamily="34" charset="0"/>
              </a:rPr>
            </a:br>
            <a:r>
              <a:rPr lang="en-US" sz="3600" b="1" dirty="0" smtClean="0">
                <a:latin typeface="Arial Black" pitchFamily="34" charset="0"/>
              </a:rPr>
              <a:t>Significance of the study:</a:t>
            </a:r>
            <a:r>
              <a:rPr lang="en-US" sz="3600" dirty="0" smtClean="0">
                <a:latin typeface="Arial Black" pitchFamily="34" charset="0"/>
              </a:rPr>
              <a:t/>
            </a:r>
            <a:br>
              <a:rPr lang="en-US" sz="3600" dirty="0" smtClean="0">
                <a:latin typeface="Arial Black" pitchFamily="34" charset="0"/>
              </a:rPr>
            </a:br>
            <a:endParaRPr lang="ar-EG" sz="3600" dirty="0">
              <a:latin typeface="Arial Black" pitchFamily="34" charset="0"/>
            </a:endParaRPr>
          </a:p>
        </p:txBody>
      </p:sp>
      <p:sp>
        <p:nvSpPr>
          <p:cNvPr id="3" name="Content Placeholder 2"/>
          <p:cNvSpPr>
            <a:spLocks noGrp="1"/>
          </p:cNvSpPr>
          <p:nvPr>
            <p:ph idx="1"/>
          </p:nvPr>
        </p:nvSpPr>
        <p:spPr>
          <a:xfrm>
            <a:off x="381000" y="762000"/>
            <a:ext cx="8382000" cy="5715000"/>
          </a:xfrm>
        </p:spPr>
        <p:txBody>
          <a:bodyPr>
            <a:noAutofit/>
          </a:bodyPr>
          <a:lstStyle/>
          <a:p>
            <a:pPr algn="justLow">
              <a:buNone/>
            </a:pPr>
            <a:r>
              <a:rPr lang="en-US" dirty="0" smtClean="0">
                <a:latin typeface="Tahoma" pitchFamily="34" charset="0"/>
                <a:cs typeface="Tahoma" pitchFamily="34" charset="0"/>
              </a:rPr>
              <a:t>      </a:t>
            </a:r>
            <a:r>
              <a:rPr lang="en-US" sz="2400" dirty="0" smtClean="0">
                <a:latin typeface="Times New Roman" pitchFamily="18" charset="0"/>
                <a:cs typeface="Times New Roman" pitchFamily="18" charset="0"/>
              </a:rPr>
              <a:t>It is hoped from the study to help patients of primary </a:t>
            </a:r>
            <a:r>
              <a:rPr lang="en-US" sz="2400" dirty="0" err="1" smtClean="0">
                <a:latin typeface="Times New Roman" pitchFamily="18" charset="0"/>
                <a:cs typeface="Times New Roman" pitchFamily="18" charset="0"/>
              </a:rPr>
              <a:t>cementless</a:t>
            </a:r>
            <a:r>
              <a:rPr lang="en-US" sz="2400" dirty="0" smtClean="0">
                <a:latin typeface="Times New Roman" pitchFamily="18" charset="0"/>
                <a:cs typeface="Times New Roman" pitchFamily="18" charset="0"/>
              </a:rPr>
              <a:t> THA to restore independency in gait and all other function </a:t>
            </a:r>
            <a:r>
              <a:rPr lang="en-US" sz="2400" dirty="0" err="1" smtClean="0">
                <a:latin typeface="Times New Roman" pitchFamily="18" charset="0"/>
                <a:cs typeface="Times New Roman" pitchFamily="18" charset="0"/>
              </a:rPr>
              <a:t>mobilities</a:t>
            </a:r>
            <a:r>
              <a:rPr lang="en-US" sz="2400" dirty="0" smtClean="0">
                <a:latin typeface="Times New Roman" pitchFamily="18" charset="0"/>
                <a:cs typeface="Times New Roman" pitchFamily="18" charset="0"/>
              </a:rPr>
              <a:t> and to shorten the hospital stay time and shortened the rehabilitation process without  use of assistive device or even with the least assistive device.</a:t>
            </a:r>
          </a:p>
          <a:p>
            <a:pPr algn="justLow">
              <a:buNone/>
            </a:pPr>
            <a:endParaRPr lang="en-US" sz="2400" dirty="0" smtClean="0">
              <a:latin typeface="Times New Roman" pitchFamily="18" charset="0"/>
              <a:cs typeface="Times New Roman" pitchFamily="18" charset="0"/>
            </a:endParaRPr>
          </a:p>
          <a:p>
            <a:pPr algn="justLow">
              <a:buNone/>
            </a:pPr>
            <a:r>
              <a:rPr lang="en-US" sz="2400" dirty="0" smtClean="0">
                <a:latin typeface="Times New Roman" pitchFamily="18" charset="0"/>
                <a:cs typeface="Times New Roman" pitchFamily="18" charset="0"/>
              </a:rPr>
              <a:t>        Accelerated rehabilitation programs for THA are becoming increasingly popular to shorten hospital stay and to facilitate rapid restoration of function. The goals of these rehabilitation programs mainly based on progressive gait training could be more easily achieved if immediate UWB could be allowed after a THA. </a:t>
            </a:r>
            <a:r>
              <a:rPr lang="en-US" sz="2400" b="1" dirty="0" smtClean="0">
                <a:latin typeface="Times New Roman" pitchFamily="18" charset="0"/>
                <a:cs typeface="Times New Roman" pitchFamily="18" charset="0"/>
              </a:rPr>
              <a:t>(</a:t>
            </a:r>
            <a:r>
              <a:rPr lang="en-US" sz="2400" b="1" dirty="0" err="1" smtClean="0">
                <a:latin typeface="Times New Roman" pitchFamily="18" charset="0"/>
                <a:cs typeface="Times New Roman" pitchFamily="18" charset="0"/>
              </a:rPr>
              <a:t>Holam</a:t>
            </a:r>
            <a:r>
              <a:rPr lang="en-US" sz="2400" b="1" dirty="0" smtClean="0">
                <a:latin typeface="Times New Roman" pitchFamily="18" charset="0"/>
                <a:cs typeface="Times New Roman" pitchFamily="18" charset="0"/>
              </a:rPr>
              <a:t>, 2007).</a:t>
            </a:r>
            <a:endParaRPr lang="en-US" sz="2400" dirty="0" smtClean="0">
              <a:latin typeface="Times New Roman" pitchFamily="18" charset="0"/>
              <a:cs typeface="Times New Roman" pitchFamily="18" charset="0"/>
            </a:endParaRPr>
          </a:p>
          <a:p>
            <a:pPr algn="justLow">
              <a:buNone/>
            </a:pPr>
            <a:endParaRPr lang="en-US" sz="2400" dirty="0" smtClean="0">
              <a:latin typeface="Times New Roman" pitchFamily="18" charset="0"/>
              <a:cs typeface="Times New Roman" pitchFamily="18" charset="0"/>
            </a:endParaRPr>
          </a:p>
          <a:p>
            <a:pPr algn="justLow">
              <a:buNone/>
            </a:pPr>
            <a:r>
              <a:rPr lang="en-US" sz="2400" dirty="0" smtClean="0">
                <a:latin typeface="Times New Roman" pitchFamily="18" charset="0"/>
                <a:cs typeface="Times New Roman" pitchFamily="18" charset="0"/>
              </a:rPr>
              <a:t> </a:t>
            </a:r>
          </a:p>
          <a:p>
            <a:pPr algn="justLow">
              <a:buNone/>
            </a:pPr>
            <a:r>
              <a:rPr lang="en-US" sz="2400" dirty="0" smtClean="0"/>
              <a:t>     </a:t>
            </a:r>
            <a:endParaRPr lang="ar-EG" sz="2400" dirty="0"/>
          </a:p>
        </p:txBody>
      </p:sp>
    </p:spTree>
    <p:extLst>
      <p:ext uri="{BB962C8B-B14F-4D97-AF65-F5344CB8AC3E}">
        <p14:creationId xmlns:p14="http://schemas.microsoft.com/office/powerpoint/2010/main" val="19176996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fontScale="90000"/>
          </a:bodyPr>
          <a:lstStyle/>
          <a:p>
            <a:r>
              <a:rPr lang="en-US" b="1" dirty="0" smtClean="0">
                <a:latin typeface="Arial Black" pitchFamily="34" charset="0"/>
              </a:rPr>
              <a:t/>
            </a:r>
            <a:br>
              <a:rPr lang="en-US" b="1" dirty="0" smtClean="0">
                <a:latin typeface="Arial Black" pitchFamily="34" charset="0"/>
              </a:rPr>
            </a:br>
            <a:r>
              <a:rPr lang="en-US" b="1" dirty="0" smtClean="0">
                <a:latin typeface="Arial Black" pitchFamily="34" charset="0"/>
              </a:rPr>
              <a:t>Hypotheses of the study:</a:t>
            </a:r>
            <a:r>
              <a:rPr lang="en-US" dirty="0" smtClean="0">
                <a:latin typeface="Arial Black" pitchFamily="34" charset="0"/>
              </a:rPr>
              <a:t/>
            </a:r>
            <a:br>
              <a:rPr lang="en-US" dirty="0" smtClean="0">
                <a:latin typeface="Arial Black" pitchFamily="34" charset="0"/>
              </a:rPr>
            </a:br>
            <a:endParaRPr lang="ar-EG" dirty="0">
              <a:latin typeface="Arial Black" pitchFamily="34" charset="0"/>
            </a:endParaRPr>
          </a:p>
        </p:txBody>
      </p:sp>
      <p:sp>
        <p:nvSpPr>
          <p:cNvPr id="3" name="Content Placeholder 2"/>
          <p:cNvSpPr>
            <a:spLocks noGrp="1"/>
          </p:cNvSpPr>
          <p:nvPr>
            <p:ph idx="1"/>
          </p:nvPr>
        </p:nvSpPr>
        <p:spPr>
          <a:xfrm>
            <a:off x="228600" y="990600"/>
            <a:ext cx="8610600" cy="5486400"/>
          </a:xfrm>
        </p:spPr>
        <p:txBody>
          <a:bodyPr>
            <a:normAutofit fontScale="92500"/>
          </a:bodyPr>
          <a:lstStyle/>
          <a:p>
            <a:pPr lvl="0" algn="justLow">
              <a:lnSpc>
                <a:spcPct val="110000"/>
              </a:lnSpc>
              <a:spcBef>
                <a:spcPts val="600"/>
              </a:spcBef>
              <a:buNone/>
            </a:pPr>
            <a:r>
              <a:rPr lang="en-US" sz="3000" dirty="0" smtClean="0">
                <a:latin typeface="Times New Roman" pitchFamily="18" charset="0"/>
                <a:cs typeface="Times New Roman" pitchFamily="18" charset="0"/>
              </a:rPr>
              <a:t>       There is no significant difference of immediate unrestricted versus graduated weight bearing within the first 6 and 12 weeks after primary </a:t>
            </a:r>
            <a:r>
              <a:rPr lang="en-US" sz="3000" dirty="0" err="1" smtClean="0">
                <a:latin typeface="Times New Roman" pitchFamily="18" charset="0"/>
                <a:cs typeface="Times New Roman" pitchFamily="18" charset="0"/>
              </a:rPr>
              <a:t>cementless</a:t>
            </a:r>
            <a:r>
              <a:rPr lang="en-US" sz="3000" dirty="0" smtClean="0">
                <a:latin typeface="Times New Roman" pitchFamily="18" charset="0"/>
                <a:cs typeface="Times New Roman" pitchFamily="18" charset="0"/>
              </a:rPr>
              <a:t> THA on</a:t>
            </a:r>
            <a:r>
              <a:rPr lang="en-US" sz="3000" b="1" dirty="0" smtClean="0">
                <a:latin typeface="Times New Roman" pitchFamily="18" charset="0"/>
                <a:cs typeface="Times New Roman" pitchFamily="18" charset="0"/>
              </a:rPr>
              <a:t> </a:t>
            </a:r>
            <a:r>
              <a:rPr lang="en-US" sz="3000" b="1" dirty="0" smtClean="0">
                <a:latin typeface="Tahoma" pitchFamily="34" charset="0"/>
                <a:cs typeface="Tahoma" pitchFamily="34" charset="0"/>
              </a:rPr>
              <a:t>:</a:t>
            </a:r>
            <a:r>
              <a:rPr lang="en-US" b="1" dirty="0" smtClean="0"/>
              <a:t>     </a:t>
            </a:r>
          </a:p>
          <a:p>
            <a:pPr algn="justLow">
              <a:lnSpc>
                <a:spcPct val="110000"/>
              </a:lnSpc>
              <a:spcBef>
                <a:spcPts val="600"/>
              </a:spcBef>
            </a:pPr>
            <a:r>
              <a:rPr lang="en-US" b="1" dirty="0" smtClean="0">
                <a:latin typeface="Times New Roman" pitchFamily="18" charset="0"/>
                <a:cs typeface="Times New Roman" pitchFamily="18" charset="0"/>
              </a:rPr>
              <a:t> </a:t>
            </a:r>
            <a:r>
              <a:rPr lang="en-US" b="1" dirty="0">
                <a:latin typeface="Times New Roman" pitchFamily="18" charset="0"/>
                <a:cs typeface="Times New Roman" pitchFamily="18" charset="0"/>
              </a:rPr>
              <a:t>clinical outcome of the rehabilitation process  by using Harris hip score(HHS</a:t>
            </a:r>
            <a:r>
              <a:rPr lang="en-US" b="1" dirty="0" smtClean="0">
                <a:latin typeface="Times New Roman" pitchFamily="18" charset="0"/>
                <a:cs typeface="Times New Roman" pitchFamily="18" charset="0"/>
              </a:rPr>
              <a:t>).</a:t>
            </a:r>
          </a:p>
          <a:p>
            <a:pPr lvl="0" algn="justLow"/>
            <a:r>
              <a:rPr lang="en-US" b="1" dirty="0" smtClean="0">
                <a:latin typeface="Times New Roman" pitchFamily="18" charset="0"/>
                <a:cs typeface="Times New Roman" pitchFamily="18" charset="0"/>
              </a:rPr>
              <a:t>  vertical </a:t>
            </a:r>
            <a:r>
              <a:rPr lang="en-US" b="1" dirty="0" err="1" smtClean="0">
                <a:latin typeface="Times New Roman" pitchFamily="18" charset="0"/>
                <a:cs typeface="Times New Roman" pitchFamily="18" charset="0"/>
              </a:rPr>
              <a:t>micromigration</a:t>
            </a:r>
            <a:r>
              <a:rPr lang="en-US" b="1" dirty="0" smtClean="0">
                <a:latin typeface="Times New Roman" pitchFamily="18" charset="0"/>
                <a:cs typeface="Times New Roman" pitchFamily="18" charset="0"/>
              </a:rPr>
              <a:t> of femoral stem ( radiological assessment).</a:t>
            </a:r>
          </a:p>
          <a:p>
            <a:pPr marL="144000" indent="-288000">
              <a:lnSpc>
                <a:spcPct val="110000"/>
              </a:lnSpc>
            </a:pPr>
            <a:r>
              <a:rPr lang="en-US" b="1" dirty="0" smtClean="0">
                <a:latin typeface="Times New Roman" pitchFamily="18" charset="0"/>
                <a:cs typeface="Times New Roman" pitchFamily="18" charset="0"/>
              </a:rPr>
              <a:t>   lower </a:t>
            </a:r>
            <a:r>
              <a:rPr lang="en-US" b="1" dirty="0">
                <a:latin typeface="Times New Roman" pitchFamily="18" charset="0"/>
                <a:cs typeface="Times New Roman" pitchFamily="18" charset="0"/>
              </a:rPr>
              <a:t>extremity performance determined by using short physical performance battery (SPPB</a:t>
            </a:r>
            <a:r>
              <a:rPr lang="en-US" b="1" dirty="0" smtClean="0">
                <a:latin typeface="Times New Roman" pitchFamily="18" charset="0"/>
                <a:cs typeface="Times New Roman" pitchFamily="18" charset="0"/>
              </a:rPr>
              <a:t>).</a:t>
            </a:r>
            <a:endParaRPr lang="ar-EG" b="1" dirty="0">
              <a:latin typeface="Times New Roman" pitchFamily="18" charset="0"/>
              <a:cs typeface="Times New Roman" pitchFamily="18" charset="0"/>
            </a:endParaRPr>
          </a:p>
        </p:txBody>
      </p:sp>
    </p:spTree>
    <p:extLst>
      <p:ext uri="{BB962C8B-B14F-4D97-AF65-F5344CB8AC3E}">
        <p14:creationId xmlns:p14="http://schemas.microsoft.com/office/powerpoint/2010/main" val="7672142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down)">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82000" cy="792162"/>
          </a:xfrm>
        </p:spPr>
        <p:txBody>
          <a:bodyPr>
            <a:normAutofit fontScale="90000"/>
          </a:bodyPr>
          <a:lstStyle/>
          <a:p>
            <a:r>
              <a:rPr lang="en-US" sz="3200" b="1" dirty="0" smtClean="0">
                <a:latin typeface="Arial Black" pitchFamily="34" charset="0"/>
              </a:rPr>
              <a:t/>
            </a:r>
            <a:br>
              <a:rPr lang="en-US" sz="3200" b="1" dirty="0" smtClean="0">
                <a:latin typeface="Arial Black" pitchFamily="34" charset="0"/>
              </a:rPr>
            </a:br>
            <a:r>
              <a:rPr lang="en-US" sz="3200" b="1" dirty="0" smtClean="0">
                <a:latin typeface="Arial Black" pitchFamily="34" charset="0"/>
              </a:rPr>
              <a:t>Total Hip </a:t>
            </a:r>
            <a:r>
              <a:rPr lang="en-US" sz="3200" b="1" dirty="0" err="1" smtClean="0">
                <a:latin typeface="Arial Black" pitchFamily="34" charset="0"/>
              </a:rPr>
              <a:t>Arthroplasty</a:t>
            </a:r>
            <a:r>
              <a:rPr lang="en-US" sz="3200" b="1" dirty="0" smtClean="0">
                <a:latin typeface="Arial Black" pitchFamily="34" charset="0"/>
              </a:rPr>
              <a:t>:</a:t>
            </a:r>
            <a:r>
              <a:rPr lang="en-US" sz="3200" dirty="0" smtClean="0">
                <a:latin typeface="Arial Black" pitchFamily="34" charset="0"/>
              </a:rPr>
              <a:t/>
            </a:r>
            <a:br>
              <a:rPr lang="en-US" sz="3200" dirty="0" smtClean="0">
                <a:latin typeface="Arial Black" pitchFamily="34" charset="0"/>
              </a:rPr>
            </a:br>
            <a:endParaRPr lang="ar-EG" sz="3200" dirty="0">
              <a:latin typeface="Arial Black" pitchFamily="34" charset="0"/>
            </a:endParaRPr>
          </a:p>
        </p:txBody>
      </p:sp>
      <p:sp>
        <p:nvSpPr>
          <p:cNvPr id="3" name="Content Placeholder 2"/>
          <p:cNvSpPr>
            <a:spLocks noGrp="1"/>
          </p:cNvSpPr>
          <p:nvPr>
            <p:ph idx="1"/>
          </p:nvPr>
        </p:nvSpPr>
        <p:spPr>
          <a:xfrm>
            <a:off x="457200" y="990600"/>
            <a:ext cx="8229600" cy="5486400"/>
          </a:xfrm>
        </p:spPr>
        <p:txBody>
          <a:bodyPr>
            <a:normAutofit lnSpcReduction="10000"/>
          </a:bodyPr>
          <a:lstStyle/>
          <a:p>
            <a:pPr algn="justLow">
              <a:buNone/>
            </a:pPr>
            <a:r>
              <a:rPr lang="en-US" sz="2400" dirty="0" smtClean="0">
                <a:latin typeface="Tahoma" pitchFamily="34" charset="0"/>
                <a:cs typeface="Tahoma" pitchFamily="34" charset="0"/>
              </a:rPr>
              <a:t>         </a:t>
            </a:r>
            <a:r>
              <a:rPr lang="en-US" sz="2400" dirty="0">
                <a:latin typeface="Times New Roman" pitchFamily="18" charset="0"/>
                <a:cs typeface="Times New Roman" pitchFamily="18" charset="0"/>
              </a:rPr>
              <a:t>THA is an orthopedic procedure that involves the surgical excision of the head and part of the neck of the femur and removal of the </a:t>
            </a:r>
            <a:r>
              <a:rPr lang="en-US" sz="2400" dirty="0" err="1">
                <a:latin typeface="Times New Roman" pitchFamily="18" charset="0"/>
                <a:cs typeface="Times New Roman" pitchFamily="18" charset="0"/>
              </a:rPr>
              <a:t>acetabular</a:t>
            </a:r>
            <a:r>
              <a:rPr lang="en-US" sz="2400" dirty="0">
                <a:latin typeface="Times New Roman" pitchFamily="18" charset="0"/>
                <a:cs typeface="Times New Roman" pitchFamily="18" charset="0"/>
              </a:rPr>
              <a:t> cartilage down to </a:t>
            </a:r>
            <a:r>
              <a:rPr lang="en-US" sz="2400" dirty="0" err="1">
                <a:latin typeface="Times New Roman" pitchFamily="18" charset="0"/>
                <a:cs typeface="Times New Roman" pitchFamily="18" charset="0"/>
              </a:rPr>
              <a:t>subchondral</a:t>
            </a:r>
            <a:r>
              <a:rPr lang="en-US" sz="2400" dirty="0">
                <a:latin typeface="Times New Roman" pitchFamily="18" charset="0"/>
                <a:cs typeface="Times New Roman" pitchFamily="18" charset="0"/>
              </a:rPr>
              <a:t> bone. </a:t>
            </a:r>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metal femoral prosthesis, composed of a stem and head, is inserted into the femoral medullary canal</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t>
            </a:r>
            <a:r>
              <a:rPr lang="en-US" sz="2400" b="1" dirty="0" err="1" smtClean="0"/>
              <a:t>Siopack</a:t>
            </a:r>
            <a:r>
              <a:rPr lang="en-US" sz="2400" b="1" dirty="0" smtClean="0"/>
              <a:t> </a:t>
            </a:r>
            <a:r>
              <a:rPr lang="en-US" sz="2400" b="1" dirty="0"/>
              <a:t>and </a:t>
            </a:r>
            <a:r>
              <a:rPr lang="en-US" sz="2400" b="1" dirty="0" err="1"/>
              <a:t>Jergesen</a:t>
            </a:r>
            <a:r>
              <a:rPr lang="en-US" sz="2400" b="1" dirty="0"/>
              <a:t> 1995</a:t>
            </a:r>
            <a:r>
              <a:rPr lang="en-US" sz="2400" b="1" dirty="0" smtClean="0"/>
              <a:t>).</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algn="justLow">
              <a:buNone/>
            </a:pPr>
            <a:endParaRPr lang="en-US" sz="2400" dirty="0" smtClean="0">
              <a:latin typeface="Times New Roman" pitchFamily="18" charset="0"/>
              <a:cs typeface="Times New Roman" pitchFamily="18" charset="0"/>
            </a:endParaRPr>
          </a:p>
          <a:p>
            <a:pPr algn="justLow">
              <a:buNone/>
            </a:pPr>
            <a:r>
              <a:rPr lang="en-US" sz="2600" dirty="0" smtClean="0">
                <a:latin typeface="Times New Roman" pitchFamily="18" charset="0"/>
                <a:cs typeface="Times New Roman" pitchFamily="18" charset="0"/>
              </a:rPr>
              <a:t>The </a:t>
            </a:r>
            <a:r>
              <a:rPr lang="en-US" sz="2600" dirty="0">
                <a:latin typeface="Times New Roman" pitchFamily="18" charset="0"/>
                <a:cs typeface="Times New Roman" pitchFamily="18" charset="0"/>
              </a:rPr>
              <a:t>aim of </a:t>
            </a:r>
            <a:r>
              <a:rPr lang="en-US" sz="2600" dirty="0" err="1">
                <a:latin typeface="Times New Roman" pitchFamily="18" charset="0"/>
                <a:cs typeface="Times New Roman" pitchFamily="18" charset="0"/>
              </a:rPr>
              <a:t>cementless</a:t>
            </a:r>
            <a:r>
              <a:rPr lang="en-US" sz="2600" dirty="0">
                <a:latin typeface="Times New Roman" pitchFamily="18" charset="0"/>
                <a:cs typeface="Times New Roman" pitchFamily="18" charset="0"/>
              </a:rPr>
              <a:t> joint replacement is to achieve better results than with cemented replacement. First-generation </a:t>
            </a:r>
            <a:r>
              <a:rPr lang="en-US" sz="2600" dirty="0" err="1">
                <a:latin typeface="Times New Roman" pitchFamily="18" charset="0"/>
                <a:cs typeface="Times New Roman" pitchFamily="18" charset="0"/>
              </a:rPr>
              <a:t>cementless</a:t>
            </a:r>
            <a:r>
              <a:rPr lang="en-US" sz="2600" dirty="0">
                <a:latin typeface="Times New Roman" pitchFamily="18" charset="0"/>
                <a:cs typeface="Times New Roman" pitchFamily="18" charset="0"/>
              </a:rPr>
              <a:t> implants were associated with a high incidence of thigh pain, aseptic loosening, stress shielding and </a:t>
            </a:r>
            <a:r>
              <a:rPr lang="en-US" sz="2600" dirty="0" err="1">
                <a:latin typeface="Times New Roman" pitchFamily="18" charset="0"/>
                <a:cs typeface="Times New Roman" pitchFamily="18" charset="0"/>
              </a:rPr>
              <a:t>osteolysis</a:t>
            </a:r>
            <a:r>
              <a:rPr lang="en-US" sz="2600" dirty="0">
                <a:latin typeface="Times New Roman" pitchFamily="18" charset="0"/>
                <a:cs typeface="Times New Roman" pitchFamily="18" charset="0"/>
              </a:rPr>
              <a:t>, (</a:t>
            </a:r>
            <a:r>
              <a:rPr lang="en-US" sz="2600" b="1" dirty="0">
                <a:latin typeface="Times New Roman" pitchFamily="18" charset="0"/>
                <a:cs typeface="Times New Roman" pitchFamily="18" charset="0"/>
              </a:rPr>
              <a:t>Callaghan et al., 1988</a:t>
            </a:r>
            <a:r>
              <a:rPr lang="en-US" sz="2600" b="1" i="1" dirty="0">
                <a:latin typeface="Times New Roman" pitchFamily="18" charset="0"/>
                <a:cs typeface="Times New Roman" pitchFamily="18" charset="0"/>
              </a:rPr>
              <a:t>)</a:t>
            </a:r>
            <a:r>
              <a:rPr lang="en-US" sz="2600" dirty="0">
                <a:latin typeface="Times New Roman" pitchFamily="18" charset="0"/>
                <a:cs typeface="Times New Roman" pitchFamily="18" charset="0"/>
              </a:rPr>
              <a:t> but the longevity of some of the components was impressive (</a:t>
            </a:r>
            <a:r>
              <a:rPr lang="en-US" sz="2600" b="1" dirty="0" err="1">
                <a:latin typeface="Times New Roman" pitchFamily="18" charset="0"/>
                <a:cs typeface="Times New Roman" pitchFamily="18" charset="0"/>
              </a:rPr>
              <a:t>Teloken</a:t>
            </a:r>
            <a:r>
              <a:rPr lang="en-US" sz="2600" b="1" dirty="0">
                <a:latin typeface="Times New Roman" pitchFamily="18" charset="0"/>
                <a:cs typeface="Times New Roman" pitchFamily="18" charset="0"/>
              </a:rPr>
              <a:t> et al., 2002).</a:t>
            </a:r>
            <a:endParaRPr lang="en-US" sz="2600" dirty="0">
              <a:latin typeface="Times New Roman" pitchFamily="18" charset="0"/>
              <a:cs typeface="Times New Roman" pitchFamily="18" charset="0"/>
            </a:endParaRPr>
          </a:p>
          <a:p>
            <a:pPr algn="justLow">
              <a:buNone/>
            </a:pPr>
            <a:endParaRPr lang="en-US" sz="2400" dirty="0" smtClean="0">
              <a:latin typeface="Times New Roman" pitchFamily="18" charset="0"/>
              <a:cs typeface="Times New Roman" pitchFamily="18" charset="0"/>
            </a:endParaRPr>
          </a:p>
          <a:p>
            <a:pPr algn="justLow">
              <a:buNone/>
            </a:pPr>
            <a:endParaRPr lang="ar-EG" sz="2400" dirty="0">
              <a:latin typeface="Times New Roman" pitchFamily="18" charset="0"/>
              <a:cs typeface="Times New Roman" pitchFamily="18" charset="0"/>
            </a:endParaRPr>
          </a:p>
        </p:txBody>
      </p:sp>
    </p:spTree>
    <p:extLst>
      <p:ext uri="{BB962C8B-B14F-4D97-AF65-F5344CB8AC3E}">
        <p14:creationId xmlns:p14="http://schemas.microsoft.com/office/powerpoint/2010/main" val="2138082432"/>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Arial Black" pitchFamily="34" charset="0"/>
              </a:rPr>
              <a:t>Total Hip </a:t>
            </a:r>
            <a:r>
              <a:rPr lang="en-US" b="1" dirty="0" err="1">
                <a:latin typeface="Arial Black" pitchFamily="34" charset="0"/>
              </a:rPr>
              <a:t>Arthroplasty</a:t>
            </a:r>
            <a:r>
              <a:rPr lang="en-US" b="1" dirty="0">
                <a:latin typeface="Arial Black" pitchFamily="34" charset="0"/>
              </a:rPr>
              <a:t>:</a:t>
            </a:r>
            <a:r>
              <a:rPr lang="en-US" dirty="0">
                <a:latin typeface="Arial Black" pitchFamily="34" charset="0"/>
              </a:rPr>
              <a:t/>
            </a:r>
            <a:br>
              <a:rPr lang="en-US" dirty="0">
                <a:latin typeface="Arial Black" pitchFamily="34" charset="0"/>
              </a:rPr>
            </a:br>
            <a:endParaRPr lang="en-US" dirty="0"/>
          </a:p>
        </p:txBody>
      </p:sp>
      <p:pic>
        <p:nvPicPr>
          <p:cNvPr id="4" name="Content Placeholder 3" descr="hip2[1]"/>
          <p:cNvPicPr>
            <a:picLocks noGrp="1" noChangeAspect="1" noChangeArrowheads="1"/>
          </p:cNvPicPr>
          <p:nvPr>
            <p:ph idx="1"/>
          </p:nvPr>
        </p:nvPicPr>
        <p:blipFill>
          <a:blip r:embed="rId2" cstate="print"/>
          <a:srcRect/>
          <a:stretch>
            <a:fillRect/>
          </a:stretch>
        </p:blipFill>
        <p:spPr bwMode="auto">
          <a:xfrm>
            <a:off x="1447800" y="1812131"/>
            <a:ext cx="5562600" cy="4102100"/>
          </a:xfrm>
          <a:prstGeom prst="rect">
            <a:avLst/>
          </a:prstGeom>
          <a:noFill/>
        </p:spPr>
      </p:pic>
    </p:spTree>
    <p:extLst>
      <p:ext uri="{BB962C8B-B14F-4D97-AF65-F5344CB8AC3E}">
        <p14:creationId xmlns:p14="http://schemas.microsoft.com/office/powerpoint/2010/main" val="3365258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20080312(004)-001"/>
          <p:cNvPicPr>
            <a:picLocks noGrp="1" noChangeAspect="1" noChangeArrowheads="1"/>
          </p:cNvPicPr>
          <p:nvPr>
            <p:ph idx="1"/>
          </p:nvPr>
        </p:nvPicPr>
        <p:blipFill>
          <a:blip r:embed="rId2" cstate="print"/>
          <a:srcRect/>
          <a:stretch>
            <a:fillRect/>
          </a:stretch>
        </p:blipFill>
        <p:spPr bwMode="auto">
          <a:xfrm>
            <a:off x="152400" y="1295400"/>
            <a:ext cx="3581400" cy="5181600"/>
          </a:xfrm>
          <a:prstGeom prst="rect">
            <a:avLst/>
          </a:prstGeom>
          <a:noFill/>
        </p:spPr>
      </p:pic>
      <p:pic>
        <p:nvPicPr>
          <p:cNvPr id="5" name="Picture 9" descr="20080312(001)"/>
          <p:cNvPicPr>
            <a:picLocks noChangeAspect="1" noChangeArrowheads="1"/>
          </p:cNvPicPr>
          <p:nvPr/>
        </p:nvPicPr>
        <p:blipFill>
          <a:blip r:embed="rId3" cstate="print"/>
          <a:srcRect/>
          <a:stretch>
            <a:fillRect/>
          </a:stretch>
        </p:blipFill>
        <p:spPr bwMode="auto">
          <a:xfrm>
            <a:off x="4038600" y="1295400"/>
            <a:ext cx="4876800" cy="5181600"/>
          </a:xfrm>
          <a:prstGeom prst="rect">
            <a:avLst/>
          </a:prstGeom>
          <a:noFill/>
        </p:spPr>
      </p:pic>
      <p:sp>
        <p:nvSpPr>
          <p:cNvPr id="2" name="Rectangle 1"/>
          <p:cNvSpPr/>
          <p:nvPr/>
        </p:nvSpPr>
        <p:spPr>
          <a:xfrm>
            <a:off x="1295400" y="304800"/>
            <a:ext cx="5943600" cy="954107"/>
          </a:xfrm>
          <a:prstGeom prst="rect">
            <a:avLst/>
          </a:prstGeom>
        </p:spPr>
        <p:txBody>
          <a:bodyPr wrap="square">
            <a:spAutoFit/>
          </a:bodyPr>
          <a:lstStyle/>
          <a:p>
            <a:pPr algn="ctr"/>
            <a:r>
              <a:rPr lang="en-US" sz="2800" b="1" dirty="0">
                <a:latin typeface="Times New Roman" pitchFamily="18" charset="0"/>
                <a:cs typeface="Times New Roman" pitchFamily="18" charset="0"/>
              </a:rPr>
              <a:t>Total Hip </a:t>
            </a:r>
            <a:r>
              <a:rPr lang="en-US" sz="2800" b="1" dirty="0" err="1">
                <a:latin typeface="Times New Roman" pitchFamily="18" charset="0"/>
                <a:cs typeface="Times New Roman" pitchFamily="18" charset="0"/>
              </a:rPr>
              <a:t>Arthroplasty</a:t>
            </a:r>
            <a:r>
              <a:rPr lang="en-US" sz="2800" b="1" dirty="0">
                <a:latin typeface="Times New Roman" pitchFamily="18" charset="0"/>
                <a:cs typeface="Times New Roman" pitchFamily="18" charset="0"/>
              </a:rPr>
              <a:t>:</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538167658"/>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latin typeface="Times New Roman" pitchFamily="18" charset="0"/>
                <a:cs typeface="Times New Roman" pitchFamily="18" charset="0"/>
              </a:rPr>
              <a:t>Gait training</a:t>
            </a:r>
            <a:endParaRPr lang="ar-EG" dirty="0">
              <a:latin typeface="Times New Roman" pitchFamily="18" charset="0"/>
              <a:cs typeface="Times New Roman" pitchFamily="18" charset="0"/>
            </a:endParaRPr>
          </a:p>
        </p:txBody>
      </p:sp>
      <p:sp>
        <p:nvSpPr>
          <p:cNvPr id="3" name="Content Placeholder 2"/>
          <p:cNvSpPr>
            <a:spLocks noGrp="1"/>
          </p:cNvSpPr>
          <p:nvPr>
            <p:ph idx="1"/>
          </p:nvPr>
        </p:nvSpPr>
        <p:spPr>
          <a:xfrm>
            <a:off x="304800" y="1143000"/>
            <a:ext cx="8458200" cy="5410200"/>
          </a:xfrm>
        </p:spPr>
        <p:txBody>
          <a:bodyPr>
            <a:normAutofit fontScale="85000" lnSpcReduction="20000"/>
          </a:bodyPr>
          <a:lstStyle/>
          <a:p>
            <a:pPr algn="justLow">
              <a:buNone/>
            </a:pPr>
            <a:r>
              <a:rPr lang="en-US" dirty="0" smtClean="0">
                <a:latin typeface="Tahoma" pitchFamily="34" charset="0"/>
                <a:cs typeface="Tahoma" pitchFamily="34" charset="0"/>
              </a:rPr>
              <a:t>      </a:t>
            </a:r>
          </a:p>
          <a:p>
            <a:pPr algn="justLow">
              <a:buNone/>
            </a:pPr>
            <a:r>
              <a:rPr lang="en-US" dirty="0" smtClean="0">
                <a:latin typeface="Times New Roman" pitchFamily="18" charset="0"/>
                <a:cs typeface="Times New Roman" pitchFamily="18" charset="0"/>
              </a:rPr>
              <a:t>       Rehabilitation </a:t>
            </a:r>
            <a:r>
              <a:rPr lang="en-US" dirty="0">
                <a:latin typeface="Times New Roman" pitchFamily="18" charset="0"/>
                <a:cs typeface="Times New Roman" pitchFamily="18" charset="0"/>
              </a:rPr>
              <a:t>program </a:t>
            </a:r>
            <a:r>
              <a:rPr lang="en-US" dirty="0" smtClean="0">
                <a:latin typeface="Times New Roman" pitchFamily="18" charset="0"/>
                <a:cs typeface="Times New Roman" pitchFamily="18" charset="0"/>
              </a:rPr>
              <a:t>was </a:t>
            </a:r>
            <a:r>
              <a:rPr lang="en-US" dirty="0">
                <a:latin typeface="Times New Roman" pitchFamily="18" charset="0"/>
                <a:cs typeface="Times New Roman" pitchFamily="18" charset="0"/>
              </a:rPr>
              <a:t>effective in improving hip muscle strength, walking speed, </a:t>
            </a:r>
            <a:r>
              <a:rPr lang="en-US" dirty="0" smtClean="0">
                <a:latin typeface="Times New Roman" pitchFamily="18" charset="0"/>
                <a:cs typeface="Times New Roman" pitchFamily="18" charset="0"/>
              </a:rPr>
              <a:t>and function </a:t>
            </a:r>
            <a:r>
              <a:rPr lang="en-US" dirty="0">
                <a:latin typeface="Times New Roman" pitchFamily="18" charset="0"/>
                <a:cs typeface="Times New Roman" pitchFamily="18" charset="0"/>
              </a:rPr>
              <a:t>in patients after THA, who participated in the program at least 3 times a week for 6 weeks </a:t>
            </a:r>
            <a:r>
              <a:rPr lang="en-US" b="1" dirty="0">
                <a:latin typeface="Times New Roman" pitchFamily="18" charset="0"/>
                <a:cs typeface="Times New Roman" pitchFamily="18" charset="0"/>
              </a:rPr>
              <a:t>(Jan et al., 2004</a:t>
            </a:r>
            <a:r>
              <a:rPr lang="en-US" b="1" dirty="0" smtClean="0">
                <a:latin typeface="Times New Roman" pitchFamily="18" charset="0"/>
                <a:cs typeface="Times New Roman" pitchFamily="18" charset="0"/>
              </a:rPr>
              <a:t>).</a:t>
            </a:r>
          </a:p>
          <a:p>
            <a:pPr algn="justLow">
              <a:buNone/>
            </a:pPr>
            <a:endParaRPr lang="en-US" dirty="0">
              <a:latin typeface="Times New Roman" pitchFamily="18" charset="0"/>
              <a:cs typeface="Times New Roman" pitchFamily="18" charset="0"/>
            </a:endParaRPr>
          </a:p>
          <a:p>
            <a:pPr algn="justLow">
              <a:buNone/>
            </a:pPr>
            <a:r>
              <a:rPr lang="en-US" dirty="0" smtClean="0">
                <a:latin typeface="Times New Roman" pitchFamily="18" charset="0"/>
                <a:cs typeface="Times New Roman" pitchFamily="18" charset="0"/>
              </a:rPr>
              <a:t>       The </a:t>
            </a:r>
            <a:r>
              <a:rPr lang="en-US" dirty="0">
                <a:latin typeface="Times New Roman" pitchFamily="18" charset="0"/>
                <a:cs typeface="Times New Roman" pitchFamily="18" charset="0"/>
              </a:rPr>
              <a:t>patient is encouraged to </a:t>
            </a:r>
            <a:r>
              <a:rPr lang="en-US" dirty="0" smtClean="0">
                <a:latin typeface="Times New Roman" pitchFamily="18" charset="0"/>
                <a:cs typeface="Times New Roman" pitchFamily="18" charset="0"/>
              </a:rPr>
              <a:t>participate in  </a:t>
            </a:r>
            <a:r>
              <a:rPr lang="en-US" dirty="0">
                <a:latin typeface="Times New Roman" pitchFamily="18" charset="0"/>
                <a:cs typeface="Times New Roman" pitchFamily="18" charset="0"/>
              </a:rPr>
              <a:t>Gait training </a:t>
            </a:r>
            <a:r>
              <a:rPr lang="en-US" dirty="0" smtClean="0">
                <a:latin typeface="Times New Roman" pitchFamily="18" charset="0"/>
                <a:cs typeface="Times New Roman" pitchFamily="18" charset="0"/>
              </a:rPr>
              <a:t>or ambulation </a:t>
            </a:r>
            <a:r>
              <a:rPr lang="en-US" dirty="0">
                <a:latin typeface="Times New Roman" pitchFamily="18" charset="0"/>
                <a:cs typeface="Times New Roman" pitchFamily="18" charset="0"/>
              </a:rPr>
              <a:t>within the rehabilitation </a:t>
            </a:r>
            <a:r>
              <a:rPr lang="en-US" dirty="0" smtClean="0">
                <a:latin typeface="Times New Roman" pitchFamily="18" charset="0"/>
                <a:cs typeface="Times New Roman" pitchFamily="18" charset="0"/>
              </a:rPr>
              <a:t>program as an activity of  a basic need to move from one place to another. As such, it is one of the most common activities that people do on their daily living.( </a:t>
            </a:r>
            <a:r>
              <a:rPr lang="en-US" b="1" dirty="0" err="1">
                <a:latin typeface="Times New Roman" pitchFamily="18" charset="0"/>
                <a:cs typeface="Times New Roman" pitchFamily="18" charset="0"/>
              </a:rPr>
              <a:t>Wessels</a:t>
            </a:r>
            <a:r>
              <a:rPr lang="en-US" b="1" dirty="0">
                <a:latin typeface="Times New Roman" pitchFamily="18" charset="0"/>
                <a:cs typeface="Times New Roman" pitchFamily="18" charset="0"/>
              </a:rPr>
              <a:t> et al., 2010).</a:t>
            </a:r>
            <a:r>
              <a:rPr lang="en-US" dirty="0">
                <a:latin typeface="Times New Roman" pitchFamily="18" charset="0"/>
                <a:cs typeface="Times New Roman" pitchFamily="18" charset="0"/>
              </a:rPr>
              <a:t>           </a:t>
            </a:r>
          </a:p>
          <a:p>
            <a:pPr algn="justLow">
              <a:buNone/>
            </a:pPr>
            <a:endParaRPr lang="en-US" dirty="0" smtClean="0">
              <a:latin typeface="Times New Roman" pitchFamily="18" charset="0"/>
              <a:cs typeface="Times New Roman" pitchFamily="18" charset="0"/>
            </a:endParaRPr>
          </a:p>
          <a:p>
            <a:pPr algn="justLow">
              <a:buNone/>
            </a:pPr>
            <a:r>
              <a:rPr lang="en-US" dirty="0" smtClean="0">
                <a:latin typeface="Times New Roman" pitchFamily="18" charset="0"/>
                <a:cs typeface="Times New Roman" pitchFamily="18" charset="0"/>
              </a:rPr>
              <a:t>     </a:t>
            </a:r>
            <a:endParaRPr lang="ar-EG" dirty="0">
              <a:latin typeface="Times New Roman" pitchFamily="18" charset="0"/>
              <a:cs typeface="Times New Roman" pitchFamily="18" charset="0"/>
            </a:endParaRPr>
          </a:p>
        </p:txBody>
      </p:sp>
    </p:spTree>
    <p:extLst>
      <p:ext uri="{BB962C8B-B14F-4D97-AF65-F5344CB8AC3E}">
        <p14:creationId xmlns:p14="http://schemas.microsoft.com/office/powerpoint/2010/main" val="2556358712"/>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latin typeface="Arial Black" pitchFamily="34" charset="0"/>
              </a:rPr>
              <a:t>patients and Methods</a:t>
            </a:r>
            <a:endParaRPr lang="en-US" dirty="0">
              <a:latin typeface="Arial Black" pitchFamily="34" charset="0"/>
            </a:endParaRPr>
          </a:p>
        </p:txBody>
      </p:sp>
      <p:sp>
        <p:nvSpPr>
          <p:cNvPr id="3" name="Content Placeholder 2"/>
          <p:cNvSpPr>
            <a:spLocks noGrp="1"/>
          </p:cNvSpPr>
          <p:nvPr>
            <p:ph idx="1"/>
          </p:nvPr>
        </p:nvSpPr>
        <p:spPr>
          <a:xfrm>
            <a:off x="152400" y="1143000"/>
            <a:ext cx="8839200" cy="5334000"/>
          </a:xfrm>
        </p:spPr>
        <p:txBody>
          <a:bodyPr>
            <a:normAutofit fontScale="92500" lnSpcReduction="20000"/>
          </a:bodyPr>
          <a:lstStyle/>
          <a:p>
            <a:pPr>
              <a:buNone/>
            </a:pPr>
            <a:r>
              <a:rPr lang="en-US" b="1" dirty="0">
                <a:latin typeface="Times New Roman" pitchFamily="18" charset="0"/>
                <a:cs typeface="Times New Roman" pitchFamily="18" charset="0"/>
              </a:rPr>
              <a:t>patients</a:t>
            </a:r>
            <a:r>
              <a:rPr lang="en-US" b="1" dirty="0">
                <a:latin typeface="Arial Black" pitchFamily="34" charset="0"/>
              </a:rPr>
              <a:t> </a:t>
            </a:r>
            <a:r>
              <a:rPr lang="en-US" b="1" dirty="0" smtClean="0"/>
              <a:t>: </a:t>
            </a:r>
            <a:endParaRPr lang="en-US" dirty="0" smtClean="0"/>
          </a:p>
          <a:p>
            <a:pPr algn="justLow"/>
            <a:r>
              <a:rPr lang="en-US" b="1" dirty="0" smtClean="0"/>
              <a:t> </a:t>
            </a:r>
            <a:r>
              <a:rPr lang="en-US" dirty="0" smtClean="0">
                <a:latin typeface="Times New Roman" pitchFamily="18" charset="0"/>
                <a:cs typeface="Times New Roman" pitchFamily="18" charset="0"/>
              </a:rPr>
              <a:t>Twenty patients with primary </a:t>
            </a:r>
            <a:r>
              <a:rPr lang="en-US" dirty="0" err="1" smtClean="0">
                <a:latin typeface="Times New Roman" pitchFamily="18" charset="0"/>
                <a:cs typeface="Times New Roman" pitchFamily="18" charset="0"/>
              </a:rPr>
              <a:t>cementless</a:t>
            </a:r>
            <a:r>
              <a:rPr lang="en-US" dirty="0" smtClean="0">
                <a:latin typeface="Times New Roman" pitchFamily="18" charset="0"/>
                <a:cs typeface="Times New Roman" pitchFamily="18" charset="0"/>
              </a:rPr>
              <a:t> THA . </a:t>
            </a:r>
          </a:p>
          <a:p>
            <a:pPr algn="justLow"/>
            <a:r>
              <a:rPr lang="en-US" dirty="0" smtClean="0">
                <a:latin typeface="Times New Roman" pitchFamily="18" charset="0"/>
                <a:cs typeface="Times New Roman" pitchFamily="18" charset="0"/>
              </a:rPr>
              <a:t>randomly assigned into two groups ( group A and group B ).</a:t>
            </a:r>
          </a:p>
          <a:p>
            <a:pPr algn="justLow"/>
            <a:r>
              <a:rPr lang="en-US" dirty="0" smtClean="0">
                <a:latin typeface="Times New Roman" pitchFamily="18" charset="0"/>
                <a:cs typeface="Times New Roman" pitchFamily="18" charset="0"/>
              </a:rPr>
              <a:t>age range 50-65 years. </a:t>
            </a:r>
          </a:p>
          <a:p>
            <a:pPr algn="justLow"/>
            <a:r>
              <a:rPr lang="en-US" dirty="0" smtClean="0">
                <a:latin typeface="Times New Roman" pitchFamily="18" charset="0"/>
                <a:cs typeface="Times New Roman" pitchFamily="18" charset="0"/>
              </a:rPr>
              <a:t>group A started immediate unrestricted weight bearing (UWB) gait training within physical therapy program and  group B started with limited weight bearing (LWB) gait training.</a:t>
            </a:r>
          </a:p>
          <a:p>
            <a:pPr algn="justLow"/>
            <a:r>
              <a:rPr lang="en-US" dirty="0" smtClean="0">
                <a:latin typeface="Times New Roman" pitchFamily="18" charset="0"/>
                <a:cs typeface="Times New Roman" pitchFamily="18" charset="0"/>
              </a:rPr>
              <a:t>Both groups were tested within the first week postoperative and at 6th &amp; 12th week postoperative respectively.</a:t>
            </a:r>
            <a:endParaRPr lang="ar-EG" dirty="0">
              <a:latin typeface="Times New Roman" pitchFamily="18" charset="0"/>
              <a:cs typeface="Times New Roman" pitchFamily="18" charset="0"/>
            </a:endParaRPr>
          </a:p>
        </p:txBody>
      </p:sp>
    </p:spTree>
    <p:extLst>
      <p:ext uri="{BB962C8B-B14F-4D97-AF65-F5344CB8AC3E}">
        <p14:creationId xmlns:p14="http://schemas.microsoft.com/office/powerpoint/2010/main" val="132246477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amond(in)">
                                      <p:cBhvr>
                                        <p:cTn id="11" dur="2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ntr" presetSubtype="16"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diamond(in)">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diamond(in)">
                                      <p:cBhvr>
                                        <p:cTn id="21" dur="2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diamond(in)">
                                      <p:cBhvr>
                                        <p:cTn id="26" dur="2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diamond(in)">
                                      <p:cBhvr>
                                        <p:cTn id="31" dur="2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diamond(in)">
                                      <p:cBhvr>
                                        <p:cTn id="3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b="1" dirty="0" smtClean="0">
                <a:latin typeface="Arial Black" pitchFamily="34" charset="0"/>
              </a:rPr>
              <a:t>Inclusion criteria</a:t>
            </a:r>
            <a:endParaRPr lang="ar-EG" sz="3200" dirty="0">
              <a:latin typeface="Arial Black" pitchFamily="34" charset="0"/>
            </a:endParaRPr>
          </a:p>
        </p:txBody>
      </p:sp>
      <p:sp>
        <p:nvSpPr>
          <p:cNvPr id="3" name="Content Placeholder 2"/>
          <p:cNvSpPr>
            <a:spLocks noGrp="1"/>
          </p:cNvSpPr>
          <p:nvPr>
            <p:ph idx="1"/>
          </p:nvPr>
        </p:nvSpPr>
        <p:spPr>
          <a:xfrm>
            <a:off x="457200" y="914400"/>
            <a:ext cx="8229600" cy="5638800"/>
          </a:xfrm>
        </p:spPr>
        <p:txBody>
          <a:bodyPr>
            <a:noAutofit/>
          </a:bodyPr>
          <a:lstStyle/>
          <a:p>
            <a:pPr algn="justLow"/>
            <a:endParaRPr lang="en-US" sz="2400" dirty="0" smtClean="0">
              <a:latin typeface="Tahoma" pitchFamily="34" charset="0"/>
              <a:cs typeface="Tahoma" pitchFamily="34" charset="0"/>
            </a:endParaRPr>
          </a:p>
          <a:p>
            <a:pPr algn="justLow">
              <a:buNone/>
            </a:pPr>
            <a:r>
              <a:rPr lang="en-US" sz="2600" dirty="0" smtClean="0">
                <a:latin typeface="Tahoma" pitchFamily="34" charset="0"/>
                <a:cs typeface="Tahoma" pitchFamily="34" charset="0"/>
              </a:rPr>
              <a:t>        All </a:t>
            </a:r>
            <a:r>
              <a:rPr lang="en-US" sz="2800" dirty="0">
                <a:latin typeface="Arial" pitchFamily="34" charset="0"/>
                <a:cs typeface="Arial" pitchFamily="34" charset="0"/>
              </a:rPr>
              <a:t>patients</a:t>
            </a:r>
            <a:r>
              <a:rPr lang="en-US" sz="2600" dirty="0" smtClean="0">
                <a:latin typeface="Tahoma" pitchFamily="34" charset="0"/>
                <a:cs typeface="Tahoma" pitchFamily="34" charset="0"/>
              </a:rPr>
              <a:t>  selected for this study have had the following criteria:</a:t>
            </a:r>
          </a:p>
          <a:p>
            <a:pPr lvl="0" algn="justLow"/>
            <a:r>
              <a:rPr lang="en-US" sz="2600" dirty="0" smtClean="0">
                <a:latin typeface="Tahoma" pitchFamily="34" charset="0"/>
                <a:cs typeface="Tahoma" pitchFamily="34" charset="0"/>
              </a:rPr>
              <a:t>It was the first time and </a:t>
            </a:r>
            <a:r>
              <a:rPr lang="en-US" sz="2600" dirty="0" err="1" smtClean="0">
                <a:latin typeface="Tahoma" pitchFamily="34" charset="0"/>
                <a:cs typeface="Tahoma" pitchFamily="34" charset="0"/>
              </a:rPr>
              <a:t>cementless</a:t>
            </a:r>
            <a:r>
              <a:rPr lang="en-US" sz="2600" dirty="0" smtClean="0">
                <a:latin typeface="Tahoma" pitchFamily="34" charset="0"/>
                <a:cs typeface="Tahoma" pitchFamily="34" charset="0"/>
              </a:rPr>
              <a:t> THA.</a:t>
            </a:r>
          </a:p>
          <a:p>
            <a:pPr lvl="0" algn="justLow"/>
            <a:r>
              <a:rPr lang="en-US" sz="2600" dirty="0" smtClean="0">
                <a:latin typeface="Tahoma" pitchFamily="34" charset="0"/>
                <a:cs typeface="Tahoma" pitchFamily="34" charset="0"/>
              </a:rPr>
              <a:t>All </a:t>
            </a:r>
            <a:r>
              <a:rPr lang="en-US" sz="2800" dirty="0">
                <a:latin typeface="Arial" pitchFamily="34" charset="0"/>
                <a:cs typeface="Arial" pitchFamily="34" charset="0"/>
              </a:rPr>
              <a:t>patients</a:t>
            </a:r>
            <a:r>
              <a:rPr lang="en-US" sz="2600" dirty="0" smtClean="0">
                <a:latin typeface="Tahoma" pitchFamily="34" charset="0"/>
                <a:cs typeface="Tahoma" pitchFamily="34" charset="0"/>
              </a:rPr>
              <a:t> have followed their entitled physical therapy program and precautions.</a:t>
            </a:r>
          </a:p>
          <a:p>
            <a:pPr lvl="0" algn="justLow"/>
            <a:r>
              <a:rPr lang="en-US" sz="2800" dirty="0">
                <a:latin typeface="Arial" pitchFamily="34" charset="0"/>
                <a:cs typeface="Arial" pitchFamily="34" charset="0"/>
              </a:rPr>
              <a:t>patients</a:t>
            </a:r>
            <a:r>
              <a:rPr lang="en-US" sz="2600" dirty="0" smtClean="0">
                <a:latin typeface="Arial" pitchFamily="34" charset="0"/>
                <a:cs typeface="Arial" pitchFamily="34" charset="0"/>
              </a:rPr>
              <a:t> </a:t>
            </a:r>
            <a:r>
              <a:rPr lang="en-US" sz="2600" dirty="0" smtClean="0">
                <a:latin typeface="Tahoma" pitchFamily="34" charset="0"/>
                <a:cs typeface="Tahoma" pitchFamily="34" charset="0"/>
              </a:rPr>
              <a:t>of group A under UWB was allowed to use a cane or one crutch in the first week or within the hospital stay and not to relief weight from the operated leg but only for safety or balancing.</a:t>
            </a:r>
          </a:p>
          <a:p>
            <a:pPr algn="justLow">
              <a:buNone/>
            </a:pPr>
            <a:endParaRPr lang="ar-EG" sz="2400" dirty="0">
              <a:latin typeface="Tahoma" pitchFamily="34" charset="0"/>
              <a:cs typeface="Tahoma" pitchFamily="34" charset="0"/>
            </a:endParaRPr>
          </a:p>
        </p:txBody>
      </p:sp>
    </p:spTree>
    <p:extLst>
      <p:ext uri="{BB962C8B-B14F-4D97-AF65-F5344CB8AC3E}">
        <p14:creationId xmlns:p14="http://schemas.microsoft.com/office/powerpoint/2010/main" val="357713130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 presetClass="exit" presetSubtype="16" fill="hold" grpId="0" nodeType="clickEffect">
                                  <p:stCondLst>
                                    <p:cond delay="0"/>
                                  </p:stCondLst>
                                  <p:childTnLst>
                                    <p:animEffect transition="out" filter="box(in)">
                                      <p:cBhvr>
                                        <p:cTn id="10" dur="500"/>
                                        <p:tgtEl>
                                          <p:spTgt spid="3">
                                            <p:txEl>
                                              <p:pRg st="1" end="1"/>
                                            </p:txEl>
                                          </p:spTgt>
                                        </p:tgtEl>
                                      </p:cBhvr>
                                    </p:animEffect>
                                    <p:set>
                                      <p:cBhvr>
                                        <p:cTn id="11"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4" presetClass="exit" presetSubtype="16" fill="hold" grpId="0" nodeType="clickEffect">
                                  <p:stCondLst>
                                    <p:cond delay="0"/>
                                  </p:stCondLst>
                                  <p:childTnLst>
                                    <p:animEffect transition="out" filter="box(in)">
                                      <p:cBhvr>
                                        <p:cTn id="15" dur="500"/>
                                        <p:tgtEl>
                                          <p:spTgt spid="3">
                                            <p:txEl>
                                              <p:pRg st="2" end="2"/>
                                            </p:txEl>
                                          </p:spTgt>
                                        </p:tgtEl>
                                      </p:cBhvr>
                                    </p:animEffect>
                                    <p:set>
                                      <p:cBhvr>
                                        <p:cTn id="16"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 presetClass="exit" presetSubtype="16" fill="hold" grpId="0" nodeType="clickEffect">
                                  <p:stCondLst>
                                    <p:cond delay="0"/>
                                  </p:stCondLst>
                                  <p:childTnLst>
                                    <p:animEffect transition="out" filter="box(in)">
                                      <p:cBhvr>
                                        <p:cTn id="20" dur="500"/>
                                        <p:tgtEl>
                                          <p:spTgt spid="3">
                                            <p:txEl>
                                              <p:pRg st="3" end="3"/>
                                            </p:txEl>
                                          </p:spTgt>
                                        </p:tgtEl>
                                      </p:cBhvr>
                                    </p:animEffect>
                                    <p:set>
                                      <p:cBhvr>
                                        <p:cTn id="21"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 presetClass="exit" presetSubtype="16" fill="hold" grpId="0" nodeType="clickEffect">
                                  <p:stCondLst>
                                    <p:cond delay="0"/>
                                  </p:stCondLst>
                                  <p:childTnLst>
                                    <p:animEffect transition="out" filter="box(in)">
                                      <p:cBhvr>
                                        <p:cTn id="25" dur="500"/>
                                        <p:tgtEl>
                                          <p:spTgt spid="3">
                                            <p:txEl>
                                              <p:pRg st="4" end="4"/>
                                            </p:txEl>
                                          </p:spTgt>
                                        </p:tgtEl>
                                      </p:cBhvr>
                                    </p:animEffect>
                                    <p:set>
                                      <p:cBhvr>
                                        <p:cTn id="26"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1"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wipe(down)">
                                      <p:cBhvr>
                                        <p:cTn id="31" dur="500"/>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1"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wipe(down)">
                                      <p:cBhvr>
                                        <p:cTn id="36" dur="5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1"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wipe(down)">
                                      <p:cBhvr>
                                        <p:cTn id="41" dur="500"/>
                                        <p:tgtEl>
                                          <p:spTgt spid="3">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1"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Effect transition="in" filter="wipe(down)">
                                      <p:cBhvr>
                                        <p:cTn id="4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b="1" dirty="0" smtClean="0">
                <a:latin typeface="Arial Black" pitchFamily="34" charset="0"/>
              </a:rPr>
              <a:t/>
            </a:r>
            <a:br>
              <a:rPr lang="en-US" sz="3200" b="1" dirty="0" smtClean="0">
                <a:latin typeface="Arial Black" pitchFamily="34" charset="0"/>
              </a:rPr>
            </a:br>
            <a:r>
              <a:rPr lang="en-US" sz="3200" b="1" dirty="0" smtClean="0">
                <a:latin typeface="Arial Black" pitchFamily="34" charset="0"/>
              </a:rPr>
              <a:t>Exclusion criteria:</a:t>
            </a:r>
            <a:r>
              <a:rPr lang="en-US" sz="3200" dirty="0" smtClean="0">
                <a:latin typeface="Arial Black" pitchFamily="34" charset="0"/>
              </a:rPr>
              <a:t/>
            </a:r>
            <a:br>
              <a:rPr lang="en-US" sz="3200" dirty="0" smtClean="0">
                <a:latin typeface="Arial Black" pitchFamily="34" charset="0"/>
              </a:rPr>
            </a:br>
            <a:endParaRPr lang="ar-EG" sz="3200" dirty="0">
              <a:latin typeface="Arial Black" pitchFamily="34" charset="0"/>
            </a:endParaRPr>
          </a:p>
        </p:txBody>
      </p:sp>
      <p:sp>
        <p:nvSpPr>
          <p:cNvPr id="3" name="Content Placeholder 2"/>
          <p:cNvSpPr>
            <a:spLocks noGrp="1"/>
          </p:cNvSpPr>
          <p:nvPr>
            <p:ph idx="1"/>
          </p:nvPr>
        </p:nvSpPr>
        <p:spPr>
          <a:xfrm>
            <a:off x="457200" y="914400"/>
            <a:ext cx="8229600" cy="5715000"/>
          </a:xfrm>
        </p:spPr>
        <p:txBody>
          <a:bodyPr>
            <a:normAutofit/>
          </a:bodyPr>
          <a:lstStyle/>
          <a:p>
            <a:pPr algn="justLow">
              <a:buNone/>
            </a:pPr>
            <a:r>
              <a:rPr lang="en-US" dirty="0" smtClean="0">
                <a:latin typeface="Times New Roman" pitchFamily="18" charset="0"/>
                <a:cs typeface="Times New Roman" pitchFamily="18" charset="0"/>
              </a:rPr>
              <a:t>       All </a:t>
            </a:r>
            <a:r>
              <a:rPr lang="en-US" dirty="0">
                <a:latin typeface="Times New Roman" pitchFamily="18" charset="0"/>
                <a:cs typeface="Times New Roman" pitchFamily="18" charset="0"/>
              </a:rPr>
              <a:t>patients</a:t>
            </a:r>
            <a:r>
              <a:rPr lang="en-US" dirty="0" smtClean="0">
                <a:latin typeface="Times New Roman" pitchFamily="18" charset="0"/>
                <a:cs typeface="Times New Roman" pitchFamily="18" charset="0"/>
              </a:rPr>
              <a:t> selected for this study have been justified as follow. </a:t>
            </a:r>
          </a:p>
          <a:p>
            <a:pPr lvl="0" algn="justLow"/>
            <a:r>
              <a:rPr lang="en-US" dirty="0" smtClean="0">
                <a:latin typeface="Times New Roman" pitchFamily="18" charset="0"/>
                <a:cs typeface="Times New Roman" pitchFamily="18" charset="0"/>
              </a:rPr>
              <a:t>Persons with a hip implant due to rheumatoid disease, tumors or developmental dysplasia of hip have been excluded and also morbid obese subjects with body mass index (BMI) of 30 or greater </a:t>
            </a:r>
            <a:r>
              <a:rPr lang="en-US" dirty="0">
                <a:latin typeface="Times New Roman" pitchFamily="18" charset="0"/>
                <a:cs typeface="Times New Roman" pitchFamily="18" charset="0"/>
              </a:rPr>
              <a:t>have been excluded</a:t>
            </a:r>
            <a:r>
              <a:rPr lang="en-US" dirty="0" smtClean="0">
                <a:latin typeface="Times New Roman" pitchFamily="18" charset="0"/>
                <a:cs typeface="Times New Roman" pitchFamily="18" charset="0"/>
              </a:rPr>
              <a:t>.</a:t>
            </a:r>
          </a:p>
          <a:p>
            <a:pPr lvl="0" algn="justLow"/>
            <a:r>
              <a:rPr lang="en-US" dirty="0">
                <a:latin typeface="Times New Roman" pitchFamily="18" charset="0"/>
                <a:cs typeface="Times New Roman" pitchFamily="18" charset="0"/>
              </a:rPr>
              <a:t>patients</a:t>
            </a:r>
            <a:r>
              <a:rPr lang="en-US" dirty="0" smtClean="0">
                <a:latin typeface="Times New Roman" pitchFamily="18" charset="0"/>
                <a:cs typeface="Times New Roman" pitchFamily="18" charset="0"/>
              </a:rPr>
              <a:t> selected  did not require any special footwear or foot orthotics for walking.</a:t>
            </a:r>
          </a:p>
          <a:p>
            <a:pPr algn="justLow">
              <a:buNone/>
            </a:pPr>
            <a:endParaRPr lang="ar-EG" dirty="0">
              <a:latin typeface="Tahoma" pitchFamily="34" charset="0"/>
              <a:cs typeface="Tahoma" pitchFamily="34" charset="0"/>
            </a:endParaRPr>
          </a:p>
        </p:txBody>
      </p:sp>
    </p:spTree>
    <p:extLst>
      <p:ext uri="{BB962C8B-B14F-4D97-AF65-F5344CB8AC3E}">
        <p14:creationId xmlns:p14="http://schemas.microsoft.com/office/powerpoint/2010/main" val="328890552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0" nodeType="clickEffect">
                                  <p:stCondLst>
                                    <p:cond delay="0"/>
                                  </p:stCondLst>
                                  <p:childTnLst>
                                    <p:anim calcmode="lin" valueType="num">
                                      <p:cBhvr additive="base">
                                        <p:cTn id="10"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1" dur="500"/>
                                        <p:tgtEl>
                                          <p:spTgt spid="3">
                                            <p:txEl>
                                              <p:pRg st="0" end="0"/>
                                            </p:txEl>
                                          </p:spTgt>
                                        </p:tgtEl>
                                        <p:attrNameLst>
                                          <p:attrName>ppt_y</p:attrName>
                                        </p:attrNameLst>
                                      </p:cBhvr>
                                      <p:tavLst>
                                        <p:tav tm="0">
                                          <p:val>
                                            <p:strVal val="ppt_y"/>
                                          </p:val>
                                        </p:tav>
                                        <p:tav tm="100000">
                                          <p:val>
                                            <p:strVal val="1+ppt_h/2"/>
                                          </p:val>
                                        </p:tav>
                                      </p:tavLst>
                                    </p:anim>
                                    <p:set>
                                      <p:cBhvr>
                                        <p:cTn id="12"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grpId="0" nodeType="clickEffect">
                                  <p:stCondLst>
                                    <p:cond delay="0"/>
                                  </p:stCondLst>
                                  <p:childTnLst>
                                    <p:anim calcmode="lin" valueType="num">
                                      <p:cBhvr additive="base">
                                        <p:cTn id="16"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
                                        <p:tgtEl>
                                          <p:spTgt spid="3">
                                            <p:txEl>
                                              <p:pRg st="1" end="1"/>
                                            </p:txEl>
                                          </p:spTgt>
                                        </p:tgtEl>
                                        <p:attrNameLst>
                                          <p:attrName>ppt_y</p:attrName>
                                        </p:attrNameLst>
                                      </p:cBhvr>
                                      <p:tavLst>
                                        <p:tav tm="0">
                                          <p:val>
                                            <p:strVal val="ppt_y"/>
                                          </p:val>
                                        </p:tav>
                                        <p:tav tm="100000">
                                          <p:val>
                                            <p:strVal val="1+ppt_h/2"/>
                                          </p:val>
                                        </p:tav>
                                      </p:tavLst>
                                    </p:anim>
                                    <p:set>
                                      <p:cBhvr>
                                        <p:cTn id="18"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grpId="0" nodeType="clickEffect">
                                  <p:stCondLst>
                                    <p:cond delay="0"/>
                                  </p:stCondLst>
                                  <p:childTnLst>
                                    <p:anim calcmode="lin" valueType="num">
                                      <p:cBhvr additive="base">
                                        <p:cTn id="22" dur="5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p:tgtEl>
                                          <p:spTgt spid="3">
                                            <p:txEl>
                                              <p:pRg st="2" end="2"/>
                                            </p:txEl>
                                          </p:spTgt>
                                        </p:tgtEl>
                                        <p:attrNameLst>
                                          <p:attrName>ppt_y</p:attrName>
                                        </p:attrNameLst>
                                      </p:cBhvr>
                                      <p:tavLst>
                                        <p:tav tm="0">
                                          <p:val>
                                            <p:strVal val="ppt_y"/>
                                          </p:val>
                                        </p:tav>
                                        <p:tav tm="100000">
                                          <p:val>
                                            <p:strVal val="1+ppt_h/2"/>
                                          </p:val>
                                        </p:tav>
                                      </p:tavLst>
                                    </p:anim>
                                    <p:set>
                                      <p:cBhvr>
                                        <p:cTn id="24"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b="1" dirty="0" smtClean="0"/>
              <a:t/>
            </a:r>
            <a:br>
              <a:rPr lang="en-US" b="1" dirty="0" smtClean="0"/>
            </a:br>
            <a:r>
              <a:rPr lang="en-US" sz="3600" b="1" dirty="0" smtClean="0">
                <a:latin typeface="Arial Black" pitchFamily="34" charset="0"/>
              </a:rPr>
              <a:t>Instrumentations and </a:t>
            </a:r>
            <a:r>
              <a:rPr lang="en-US" sz="3600" b="1" dirty="0" err="1" smtClean="0">
                <a:latin typeface="Arial Black" pitchFamily="34" charset="0"/>
              </a:rPr>
              <a:t>measurments</a:t>
            </a:r>
            <a:r>
              <a:rPr lang="en-US" sz="3600" dirty="0" smtClean="0">
                <a:latin typeface="Arial Black" pitchFamily="34" charset="0"/>
              </a:rPr>
              <a:t/>
            </a:r>
            <a:br>
              <a:rPr lang="en-US" sz="3600" dirty="0" smtClean="0">
                <a:latin typeface="Arial Black" pitchFamily="34" charset="0"/>
              </a:rPr>
            </a:br>
            <a:endParaRPr lang="ar-EG" sz="3600" dirty="0">
              <a:latin typeface="Arial Black" pitchFamily="34" charset="0"/>
            </a:endParaRPr>
          </a:p>
        </p:txBody>
      </p:sp>
      <p:sp>
        <p:nvSpPr>
          <p:cNvPr id="3" name="Content Placeholder 2"/>
          <p:cNvSpPr>
            <a:spLocks noGrp="1"/>
          </p:cNvSpPr>
          <p:nvPr>
            <p:ph idx="1"/>
          </p:nvPr>
        </p:nvSpPr>
        <p:spPr>
          <a:xfrm>
            <a:off x="228600" y="1905000"/>
            <a:ext cx="8610600" cy="4572000"/>
          </a:xfrm>
        </p:spPr>
        <p:txBody>
          <a:bodyPr/>
          <a:lstStyle/>
          <a:p>
            <a:r>
              <a:rPr lang="en-US" dirty="0" smtClean="0">
                <a:latin typeface="Tahoma" pitchFamily="34" charset="0"/>
                <a:cs typeface="Tahoma" pitchFamily="34" charset="0"/>
              </a:rPr>
              <a:t>Harris Hip Score.</a:t>
            </a:r>
          </a:p>
          <a:p>
            <a:r>
              <a:rPr lang="en-US" dirty="0" smtClean="0">
                <a:latin typeface="Tahoma" pitchFamily="34" charset="0"/>
                <a:cs typeface="Tahoma" pitchFamily="34" charset="0"/>
              </a:rPr>
              <a:t>Short physical performance battery.</a:t>
            </a:r>
          </a:p>
          <a:p>
            <a:r>
              <a:rPr lang="en-US" dirty="0" smtClean="0">
                <a:latin typeface="Tahoma" pitchFamily="34" charset="0"/>
                <a:cs typeface="Tahoma" pitchFamily="34" charset="0"/>
              </a:rPr>
              <a:t>AXIOM </a:t>
            </a:r>
            <a:r>
              <a:rPr lang="en-US" dirty="0" err="1" smtClean="0">
                <a:latin typeface="Tahoma" pitchFamily="34" charset="0"/>
                <a:cs typeface="Tahoma" pitchFamily="34" charset="0"/>
              </a:rPr>
              <a:t>Luminos</a:t>
            </a:r>
            <a:r>
              <a:rPr lang="en-US" dirty="0" smtClean="0">
                <a:latin typeface="Tahoma" pitchFamily="34" charset="0"/>
                <a:cs typeface="Tahoma" pitchFamily="34" charset="0"/>
              </a:rPr>
              <a:t> </a:t>
            </a:r>
            <a:r>
              <a:rPr lang="en-US" dirty="0" err="1" smtClean="0">
                <a:latin typeface="Tahoma" pitchFamily="34" charset="0"/>
                <a:cs typeface="Tahoma" pitchFamily="34" charset="0"/>
              </a:rPr>
              <a:t>dRF</a:t>
            </a:r>
            <a:r>
              <a:rPr lang="en-US" dirty="0" smtClean="0">
                <a:latin typeface="Tahoma" pitchFamily="34" charset="0"/>
                <a:cs typeface="Tahoma" pitchFamily="34" charset="0"/>
              </a:rPr>
              <a:t> .</a:t>
            </a:r>
          </a:p>
          <a:p>
            <a:r>
              <a:rPr lang="en-US" dirty="0" smtClean="0">
                <a:latin typeface="Tahoma" pitchFamily="34" charset="0"/>
                <a:cs typeface="Tahoma" pitchFamily="34" charset="0"/>
              </a:rPr>
              <a:t>The </a:t>
            </a:r>
            <a:r>
              <a:rPr lang="en-US" dirty="0" err="1" smtClean="0">
                <a:latin typeface="Tahoma" pitchFamily="34" charset="0"/>
                <a:cs typeface="Tahoma" pitchFamily="34" charset="0"/>
              </a:rPr>
              <a:t>Biodex</a:t>
            </a:r>
            <a:r>
              <a:rPr lang="en-US" dirty="0" smtClean="0">
                <a:latin typeface="Tahoma" pitchFamily="34" charset="0"/>
                <a:cs typeface="Tahoma" pitchFamily="34" charset="0"/>
              </a:rPr>
              <a:t> </a:t>
            </a:r>
            <a:r>
              <a:rPr lang="en-US" dirty="0" err="1" smtClean="0">
                <a:latin typeface="Tahoma" pitchFamily="34" charset="0"/>
                <a:cs typeface="Tahoma" pitchFamily="34" charset="0"/>
              </a:rPr>
              <a:t>Unweighing</a:t>
            </a:r>
            <a:r>
              <a:rPr lang="en-US" dirty="0" smtClean="0">
                <a:latin typeface="Tahoma" pitchFamily="34" charset="0"/>
                <a:cs typeface="Tahoma" pitchFamily="34" charset="0"/>
              </a:rPr>
              <a:t> System .</a:t>
            </a:r>
          </a:p>
          <a:p>
            <a:r>
              <a:rPr lang="en-US" dirty="0" smtClean="0">
                <a:latin typeface="Tahoma" pitchFamily="34" charset="0"/>
                <a:cs typeface="Tahoma" pitchFamily="34" charset="0"/>
              </a:rPr>
              <a:t>Weight Scale.</a:t>
            </a:r>
          </a:p>
          <a:p>
            <a:pPr>
              <a:buNone/>
            </a:pPr>
            <a:r>
              <a:rPr lang="en-US" dirty="0" smtClean="0">
                <a:latin typeface="Tahoma" pitchFamily="34" charset="0"/>
                <a:cs typeface="Tahoma" pitchFamily="34" charset="0"/>
              </a:rPr>
              <a:t> </a:t>
            </a:r>
          </a:p>
          <a:p>
            <a:endParaRPr lang="en-US" dirty="0" smtClean="0"/>
          </a:p>
          <a:p>
            <a:endParaRPr lang="en-US" b="1" dirty="0" smtClean="0">
              <a:latin typeface="Arial Black" pitchFamily="34" charset="0"/>
            </a:endParaRPr>
          </a:p>
          <a:p>
            <a:endParaRPr lang="en-US" dirty="0" smtClean="0"/>
          </a:p>
        </p:txBody>
      </p:sp>
    </p:spTree>
    <p:extLst>
      <p:ext uri="{BB962C8B-B14F-4D97-AF65-F5344CB8AC3E}">
        <p14:creationId xmlns:p14="http://schemas.microsoft.com/office/powerpoint/2010/main" val="70505662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down)">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wipe(down)">
                                      <p:cBhvr>
                                        <p:cTn id="3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3600" b="1" dirty="0" smtClean="0">
                <a:latin typeface="Arial Black" pitchFamily="34" charset="0"/>
              </a:rPr>
              <a:t/>
            </a:r>
            <a:br>
              <a:rPr lang="en-US" sz="3600" b="1" dirty="0" smtClean="0">
                <a:latin typeface="Arial Black" pitchFamily="34" charset="0"/>
              </a:rPr>
            </a:br>
            <a:r>
              <a:rPr lang="en-US" sz="3600" b="1" dirty="0" smtClean="0">
                <a:latin typeface="Arial Black" pitchFamily="34" charset="0"/>
              </a:rPr>
              <a:t>Harris Hip Score</a:t>
            </a:r>
            <a:r>
              <a:rPr lang="en-US" b="1" dirty="0" smtClean="0"/>
              <a:t>:</a:t>
            </a:r>
            <a:r>
              <a:rPr lang="en-US" dirty="0" smtClean="0"/>
              <a:t/>
            </a:r>
            <a:br>
              <a:rPr lang="en-US" dirty="0" smtClean="0"/>
            </a:br>
            <a:endParaRPr lang="ar-EG" dirty="0"/>
          </a:p>
        </p:txBody>
      </p:sp>
      <p:sp>
        <p:nvSpPr>
          <p:cNvPr id="3" name="Content Placeholder 2"/>
          <p:cNvSpPr>
            <a:spLocks noGrp="1"/>
          </p:cNvSpPr>
          <p:nvPr>
            <p:ph idx="1"/>
          </p:nvPr>
        </p:nvSpPr>
        <p:spPr>
          <a:xfrm>
            <a:off x="457200" y="1066800"/>
            <a:ext cx="8229600" cy="5059363"/>
          </a:xfrm>
        </p:spPr>
        <p:txBody>
          <a:bodyPr>
            <a:normAutofit/>
          </a:bodyPr>
          <a:lstStyle/>
          <a:p>
            <a:pPr marL="324000" algn="justLow">
              <a:lnSpc>
                <a:spcPct val="110000"/>
              </a:lnSpc>
              <a:spcBef>
                <a:spcPts val="600"/>
              </a:spcBef>
            </a:pPr>
            <a:r>
              <a:rPr lang="en-US" dirty="0" smtClean="0">
                <a:latin typeface="Tahoma" pitchFamily="34" charset="0"/>
                <a:cs typeface="Tahoma" pitchFamily="34" charset="0"/>
              </a:rPr>
              <a:t>      Harris hip score (HHS) was used to assess the outcome of total hip </a:t>
            </a:r>
            <a:r>
              <a:rPr lang="en-US" dirty="0" err="1" smtClean="0">
                <a:latin typeface="Tahoma" pitchFamily="34" charset="0"/>
                <a:cs typeface="Tahoma" pitchFamily="34" charset="0"/>
              </a:rPr>
              <a:t>arthroplasty</a:t>
            </a:r>
            <a:r>
              <a:rPr lang="en-US" dirty="0" smtClean="0">
                <a:latin typeface="Tahoma" pitchFamily="34" charset="0"/>
                <a:cs typeface="Tahoma" pitchFamily="34" charset="0"/>
              </a:rPr>
              <a:t>. </a:t>
            </a:r>
          </a:p>
          <a:p>
            <a:pPr marL="324000" algn="justLow">
              <a:lnSpc>
                <a:spcPct val="110000"/>
              </a:lnSpc>
              <a:spcBef>
                <a:spcPts val="600"/>
              </a:spcBef>
              <a:buNone/>
            </a:pPr>
            <a:endParaRPr lang="en-US" dirty="0" smtClean="0">
              <a:latin typeface="Tahoma" pitchFamily="34" charset="0"/>
              <a:cs typeface="Tahoma" pitchFamily="34" charset="0"/>
            </a:endParaRPr>
          </a:p>
          <a:p>
            <a:pPr marL="324000" algn="justLow">
              <a:lnSpc>
                <a:spcPct val="110000"/>
              </a:lnSpc>
              <a:spcBef>
                <a:spcPts val="600"/>
              </a:spcBef>
            </a:pPr>
            <a:r>
              <a:rPr lang="en-US" dirty="0" smtClean="0">
                <a:latin typeface="Tahoma" pitchFamily="34" charset="0"/>
                <a:cs typeface="Tahoma" pitchFamily="34" charset="0"/>
              </a:rPr>
              <a:t>      Harris hip score can be used by a physician or a physiotherapist to study the clinical outcome of hip </a:t>
            </a:r>
            <a:r>
              <a:rPr lang="en-US" dirty="0" err="1" smtClean="0">
                <a:latin typeface="Tahoma" pitchFamily="34" charset="0"/>
                <a:cs typeface="Tahoma" pitchFamily="34" charset="0"/>
              </a:rPr>
              <a:t>arthroplasty</a:t>
            </a:r>
            <a:r>
              <a:rPr lang="en-US" dirty="0" smtClean="0">
                <a:latin typeface="Tahoma" pitchFamily="34" charset="0"/>
                <a:cs typeface="Tahoma" pitchFamily="34" charset="0"/>
              </a:rPr>
              <a:t> (</a:t>
            </a:r>
            <a:r>
              <a:rPr lang="en-US" b="1" dirty="0" err="1" smtClean="0">
                <a:latin typeface="Tahoma" pitchFamily="34" charset="0"/>
                <a:cs typeface="Tahoma" pitchFamily="34" charset="0"/>
              </a:rPr>
              <a:t>Söderman</a:t>
            </a:r>
            <a:r>
              <a:rPr lang="en-US" b="1" dirty="0" smtClean="0">
                <a:latin typeface="Tahoma" pitchFamily="34" charset="0"/>
                <a:cs typeface="Tahoma" pitchFamily="34" charset="0"/>
              </a:rPr>
              <a:t> et al 2001</a:t>
            </a:r>
            <a:r>
              <a:rPr lang="en-US" dirty="0" smtClean="0">
                <a:latin typeface="Tahoma" pitchFamily="34" charset="0"/>
                <a:cs typeface="Tahoma" pitchFamily="34" charset="0"/>
              </a:rPr>
              <a:t>).</a:t>
            </a:r>
            <a:endParaRPr lang="ar-EG" dirty="0">
              <a:latin typeface="Tahoma" pitchFamily="34" charset="0"/>
              <a:cs typeface="Tahoma" pitchFamily="34" charset="0"/>
            </a:endParaRPr>
          </a:p>
        </p:txBody>
      </p:sp>
    </p:spTree>
    <p:extLst>
      <p:ext uri="{BB962C8B-B14F-4D97-AF65-F5344CB8AC3E}">
        <p14:creationId xmlns:p14="http://schemas.microsoft.com/office/powerpoint/2010/main" val="62332524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 presetClass="exit" presetSubtype="16" fill="hold" grpId="0" nodeType="clickEffect">
                                  <p:stCondLst>
                                    <p:cond delay="0"/>
                                  </p:stCondLst>
                                  <p:childTnLst>
                                    <p:animEffect transition="out" filter="box(in)">
                                      <p:cBhvr>
                                        <p:cTn id="10" dur="500"/>
                                        <p:tgtEl>
                                          <p:spTgt spid="3">
                                            <p:txEl>
                                              <p:pRg st="0" end="0"/>
                                            </p:txEl>
                                          </p:spTgt>
                                        </p:tgtEl>
                                      </p:cBhvr>
                                    </p:animEffect>
                                    <p:set>
                                      <p:cBhvr>
                                        <p:cTn id="11"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4" presetClass="exit" presetSubtype="16" fill="hold" grpId="0" nodeType="clickEffect">
                                  <p:stCondLst>
                                    <p:cond delay="0"/>
                                  </p:stCondLst>
                                  <p:childTnLst>
                                    <p:animEffect transition="out" filter="box(in)">
                                      <p:cBhvr>
                                        <p:cTn id="15" dur="500"/>
                                        <p:tgtEl>
                                          <p:spTgt spid="3">
                                            <p:txEl>
                                              <p:pRg st="2" end="2"/>
                                            </p:txEl>
                                          </p:spTgt>
                                        </p:tgtEl>
                                      </p:cBhvr>
                                    </p:animEffect>
                                    <p:set>
                                      <p:cBhvr>
                                        <p:cTn id="16"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30" presetClass="emph" presetSubtype="0" fill="hold" grpId="1" nodeType="clickEffect">
                                  <p:stCondLst>
                                    <p:cond delay="0"/>
                                  </p:stCondLst>
                                  <p:childTnLst>
                                    <p:animClr clrSpc="hsl" dir="cw">
                                      <p:cBhvr override="childStyle">
                                        <p:cTn id="20" dur="500" fill="hold"/>
                                        <p:tgtEl>
                                          <p:spTgt spid="3">
                                            <p:txEl>
                                              <p:pRg st="0" end="0"/>
                                            </p:txEl>
                                          </p:spTgt>
                                        </p:tgtEl>
                                        <p:attrNameLst>
                                          <p:attrName>style.color</p:attrName>
                                        </p:attrNameLst>
                                      </p:cBhvr>
                                      <p:by>
                                        <p:hsl h="0" s="12549" l="25098"/>
                                      </p:by>
                                    </p:animClr>
                                    <p:animClr clrSpc="hsl" dir="cw">
                                      <p:cBhvr>
                                        <p:cTn id="21" dur="500" fill="hold"/>
                                        <p:tgtEl>
                                          <p:spTgt spid="3">
                                            <p:txEl>
                                              <p:pRg st="0" end="0"/>
                                            </p:txEl>
                                          </p:spTgt>
                                        </p:tgtEl>
                                        <p:attrNameLst>
                                          <p:attrName>fillcolor</p:attrName>
                                        </p:attrNameLst>
                                      </p:cBhvr>
                                      <p:by>
                                        <p:hsl h="0" s="12549" l="25098"/>
                                      </p:by>
                                    </p:animClr>
                                    <p:animClr clrSpc="hsl" dir="cw">
                                      <p:cBhvr>
                                        <p:cTn id="22" dur="500" fill="hold"/>
                                        <p:tgtEl>
                                          <p:spTgt spid="3">
                                            <p:txEl>
                                              <p:pRg st="0" end="0"/>
                                            </p:txEl>
                                          </p:spTgt>
                                        </p:tgtEl>
                                        <p:attrNameLst>
                                          <p:attrName>stroke.color</p:attrName>
                                        </p:attrNameLst>
                                      </p:cBhvr>
                                      <p:by>
                                        <p:hsl h="0" s="12549" l="25098"/>
                                      </p:by>
                                    </p:animClr>
                                    <p:set>
                                      <p:cBhvr>
                                        <p:cTn id="23" dur="500" fill="hold"/>
                                        <p:tgtEl>
                                          <p:spTgt spid="3">
                                            <p:txEl>
                                              <p:pRg st="0" end="0"/>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30" presetClass="emph" presetSubtype="0" fill="hold" grpId="1" nodeType="clickEffect">
                                  <p:stCondLst>
                                    <p:cond delay="0"/>
                                  </p:stCondLst>
                                  <p:childTnLst>
                                    <p:animClr clrSpc="hsl" dir="cw">
                                      <p:cBhvr override="childStyle">
                                        <p:cTn id="27" dur="500" fill="hold"/>
                                        <p:tgtEl>
                                          <p:spTgt spid="3">
                                            <p:txEl>
                                              <p:pRg st="2" end="2"/>
                                            </p:txEl>
                                          </p:spTgt>
                                        </p:tgtEl>
                                        <p:attrNameLst>
                                          <p:attrName>style.color</p:attrName>
                                        </p:attrNameLst>
                                      </p:cBhvr>
                                      <p:by>
                                        <p:hsl h="0" s="12549" l="25098"/>
                                      </p:by>
                                    </p:animClr>
                                    <p:animClr clrSpc="hsl" dir="cw">
                                      <p:cBhvr>
                                        <p:cTn id="28" dur="500" fill="hold"/>
                                        <p:tgtEl>
                                          <p:spTgt spid="3">
                                            <p:txEl>
                                              <p:pRg st="2" end="2"/>
                                            </p:txEl>
                                          </p:spTgt>
                                        </p:tgtEl>
                                        <p:attrNameLst>
                                          <p:attrName>fillcolor</p:attrName>
                                        </p:attrNameLst>
                                      </p:cBhvr>
                                      <p:by>
                                        <p:hsl h="0" s="12549" l="25098"/>
                                      </p:by>
                                    </p:animClr>
                                    <p:animClr clrSpc="hsl" dir="cw">
                                      <p:cBhvr>
                                        <p:cTn id="29" dur="500" fill="hold"/>
                                        <p:tgtEl>
                                          <p:spTgt spid="3">
                                            <p:txEl>
                                              <p:pRg st="2" end="2"/>
                                            </p:txEl>
                                          </p:spTgt>
                                        </p:tgtEl>
                                        <p:attrNameLst>
                                          <p:attrName>stroke.color</p:attrName>
                                        </p:attrNameLst>
                                      </p:cBhvr>
                                      <p:by>
                                        <p:hsl h="0" s="12549" l="25098"/>
                                      </p:by>
                                    </p:animClr>
                                    <p:set>
                                      <p:cBhvr>
                                        <p:cTn id="30" dur="500" fill="hold"/>
                                        <p:tgtEl>
                                          <p:spTgt spid="3">
                                            <p:txEl>
                                              <p:pRg st="2" end="2"/>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2"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Effect transition="in" filter="wipe(down)">
                                      <p:cBhvr>
                                        <p:cTn id="35" dur="500"/>
                                        <p:tgtEl>
                                          <p:spTgt spid="3">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2" nodeType="clickEffect">
                                  <p:stCondLst>
                                    <p:cond delay="0"/>
                                  </p:stCondLst>
                                  <p:childTnLst>
                                    <p:set>
                                      <p:cBhvr>
                                        <p:cTn id="39" dur="1" fill="hold">
                                          <p:stCondLst>
                                            <p:cond delay="0"/>
                                          </p:stCondLst>
                                        </p:cTn>
                                        <p:tgtEl>
                                          <p:spTgt spid="3">
                                            <p:txEl>
                                              <p:pRg st="2" end="2"/>
                                            </p:txEl>
                                          </p:spTgt>
                                        </p:tgtEl>
                                        <p:attrNameLst>
                                          <p:attrName>style.visibility</p:attrName>
                                        </p:attrNameLst>
                                      </p:cBhvr>
                                      <p:to>
                                        <p:strVal val="visible"/>
                                      </p:to>
                                    </p:set>
                                    <p:animEffect transition="in" filter="wipe(down)">
                                      <p:cBhvr>
                                        <p:cTn id="4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P spid="3" grpId="2"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143000" y="0"/>
          <a:ext cx="6934199" cy="6705600"/>
        </p:xfrm>
        <a:graphic>
          <a:graphicData uri="http://schemas.openxmlformats.org/presentationml/2006/ole">
            <mc:AlternateContent xmlns:mc="http://schemas.openxmlformats.org/markup-compatibility/2006">
              <mc:Choice xmlns:v="urn:schemas-microsoft-com:vml" Requires="v">
                <p:oleObj spid="_x0000_s1161" name="Document" r:id="rId4" imgW="7305272" imgH="8712673" progId="Word.Document.8">
                  <p:embed/>
                </p:oleObj>
              </mc:Choice>
              <mc:Fallback>
                <p:oleObj name="Document" r:id="rId4" imgW="7305272" imgH="8712673"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0"/>
                        <a:ext cx="6934199"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774520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3200" b="1" dirty="0" smtClean="0">
                <a:latin typeface="Arial Black" pitchFamily="34" charset="0"/>
              </a:rPr>
              <a:t/>
            </a:r>
            <a:br>
              <a:rPr lang="en-US" sz="3200" b="1" dirty="0" smtClean="0">
                <a:latin typeface="Arial Black" pitchFamily="34" charset="0"/>
              </a:rPr>
            </a:br>
            <a:r>
              <a:rPr lang="en-US" sz="3200" b="1" dirty="0" smtClean="0">
                <a:latin typeface="Arial Black" pitchFamily="34" charset="0"/>
              </a:rPr>
              <a:t>Grading for the Harris Hip Score</a:t>
            </a:r>
            <a:r>
              <a:rPr lang="en-US" sz="3200" dirty="0" smtClean="0">
                <a:latin typeface="Arial Black" pitchFamily="34" charset="0"/>
              </a:rPr>
              <a:t/>
            </a:r>
            <a:br>
              <a:rPr lang="en-US" sz="3200" dirty="0" smtClean="0">
                <a:latin typeface="Arial Black" pitchFamily="34" charset="0"/>
              </a:rPr>
            </a:br>
            <a:endParaRPr lang="ar-EG" sz="3200" dirty="0">
              <a:latin typeface="Arial Black" pitchFamily="34" charset="0"/>
            </a:endParaRPr>
          </a:p>
        </p:txBody>
      </p:sp>
      <p:sp>
        <p:nvSpPr>
          <p:cNvPr id="3" name="Content Placeholder 2"/>
          <p:cNvSpPr>
            <a:spLocks noGrp="1"/>
          </p:cNvSpPr>
          <p:nvPr>
            <p:ph idx="1"/>
          </p:nvPr>
        </p:nvSpPr>
        <p:spPr>
          <a:xfrm>
            <a:off x="457200" y="1219200"/>
            <a:ext cx="8229600" cy="4906963"/>
          </a:xfrm>
        </p:spPr>
        <p:txBody>
          <a:bodyPr>
            <a:normAutofit fontScale="25000" lnSpcReduction="20000"/>
          </a:bodyPr>
          <a:lstStyle/>
          <a:p>
            <a:pPr algn="just"/>
            <a:r>
              <a:rPr lang="en-US" dirty="0" smtClean="0"/>
              <a:t>          </a:t>
            </a:r>
            <a:r>
              <a:rPr lang="en-US" sz="8000" dirty="0" smtClean="0">
                <a:latin typeface="Times New Roman" pitchFamily="18" charset="0"/>
                <a:cs typeface="Times New Roman" pitchFamily="18" charset="0"/>
              </a:rPr>
              <a:t>The domains of HHA </a:t>
            </a:r>
            <a:r>
              <a:rPr lang="en-US" sz="8000" dirty="0">
                <a:latin typeface="Times New Roman" pitchFamily="18" charset="0"/>
                <a:cs typeface="Times New Roman" pitchFamily="18" charset="0"/>
              </a:rPr>
              <a:t>covered are pain, function, absence of deformity, and range of motion. There are 10 items. Response options/scale. The score has a maximum of 100 points (best possible outcome) covering pain (1 item, 0–44 points), function (7 items, 0–47 points), absence of deformity (1 item, 4 points), and range of motion (2 items, 5 points). </a:t>
            </a:r>
            <a:endParaRPr lang="en-US" sz="8000" dirty="0" smtClean="0">
              <a:latin typeface="Times New Roman" pitchFamily="18" charset="0"/>
              <a:cs typeface="Times New Roman" pitchFamily="18" charset="0"/>
            </a:endParaRPr>
          </a:p>
          <a:p>
            <a:pPr algn="just"/>
            <a:endParaRPr lang="en-US" sz="8000" dirty="0" smtClean="0">
              <a:latin typeface="Times New Roman" pitchFamily="18" charset="0"/>
              <a:cs typeface="Times New Roman" pitchFamily="18" charset="0"/>
            </a:endParaRPr>
          </a:p>
          <a:p>
            <a:r>
              <a:rPr lang="en-US" sz="8000" b="1" dirty="0" smtClean="0">
                <a:latin typeface="Times New Roman" pitchFamily="18" charset="0"/>
                <a:cs typeface="Times New Roman" pitchFamily="18" charset="0"/>
              </a:rPr>
              <a:t>Successful result    = </a:t>
            </a:r>
            <a:r>
              <a:rPr lang="en-US" sz="8000" dirty="0" smtClean="0">
                <a:latin typeface="Times New Roman" pitchFamily="18" charset="0"/>
                <a:cs typeface="Times New Roman" pitchFamily="18" charset="0"/>
              </a:rPr>
              <a:t>post operative increase in Harris Hip Score of &gt; 20 points + </a:t>
            </a:r>
            <a:r>
              <a:rPr lang="en-US" sz="8000" dirty="0" err="1" smtClean="0">
                <a:latin typeface="Times New Roman" pitchFamily="18" charset="0"/>
                <a:cs typeface="Times New Roman" pitchFamily="18" charset="0"/>
              </a:rPr>
              <a:t>radiographically</a:t>
            </a:r>
            <a:r>
              <a:rPr lang="en-US" sz="8000" dirty="0" smtClean="0">
                <a:latin typeface="Times New Roman" pitchFamily="18" charset="0"/>
                <a:cs typeface="Times New Roman" pitchFamily="18" charset="0"/>
              </a:rPr>
              <a:t> stable implant + no additional femoral reconstruction.</a:t>
            </a:r>
          </a:p>
          <a:p>
            <a:endParaRPr lang="en-US" sz="8000" dirty="0" smtClean="0">
              <a:latin typeface="Times New Roman" pitchFamily="18" charset="0"/>
              <a:cs typeface="Times New Roman" pitchFamily="18" charset="0"/>
            </a:endParaRPr>
          </a:p>
          <a:p>
            <a:pPr>
              <a:buNone/>
            </a:pPr>
            <a:r>
              <a:rPr lang="en-US" sz="8000" dirty="0" smtClean="0">
                <a:latin typeface="Times New Roman" pitchFamily="18" charset="0"/>
                <a:cs typeface="Times New Roman" pitchFamily="18" charset="0"/>
              </a:rPr>
              <a:t> </a:t>
            </a:r>
          </a:p>
          <a:p>
            <a:r>
              <a:rPr lang="en-US" sz="8000" b="1" dirty="0" smtClean="0">
                <a:latin typeface="Times New Roman" pitchFamily="18" charset="0"/>
                <a:cs typeface="Times New Roman" pitchFamily="18" charset="0"/>
              </a:rPr>
              <a:t>Or      </a:t>
            </a:r>
            <a:r>
              <a:rPr lang="en-US" sz="8000" dirty="0" smtClean="0">
                <a:latin typeface="Times New Roman" pitchFamily="18" charset="0"/>
                <a:cs typeface="Times New Roman" pitchFamily="18" charset="0"/>
              </a:rPr>
              <a:t>&lt;70   means Poor  </a:t>
            </a:r>
          </a:p>
          <a:p>
            <a:pPr marL="1143000" indent="-1143000">
              <a:buNone/>
            </a:pPr>
            <a:r>
              <a:rPr lang="en-US" sz="8000" dirty="0" smtClean="0">
                <a:latin typeface="Times New Roman" pitchFamily="18" charset="0"/>
                <a:cs typeface="Times New Roman" pitchFamily="18" charset="0"/>
              </a:rPr>
              <a:t/>
            </a:r>
            <a:br>
              <a:rPr lang="en-US" sz="8000" dirty="0" smtClean="0">
                <a:latin typeface="Times New Roman" pitchFamily="18" charset="0"/>
                <a:cs typeface="Times New Roman" pitchFamily="18" charset="0"/>
              </a:rPr>
            </a:br>
            <a:r>
              <a:rPr lang="en-US" sz="8000" dirty="0" smtClean="0">
                <a:latin typeface="Times New Roman" pitchFamily="18" charset="0"/>
                <a:cs typeface="Times New Roman" pitchFamily="18" charset="0"/>
              </a:rPr>
              <a:t>70 - 79  means  Fair  </a:t>
            </a:r>
          </a:p>
          <a:p>
            <a:pPr marL="1143000" indent="-1143000">
              <a:buNone/>
            </a:pPr>
            <a:r>
              <a:rPr lang="en-US" sz="8000" dirty="0" smtClean="0">
                <a:latin typeface="Times New Roman" pitchFamily="18" charset="0"/>
                <a:cs typeface="Times New Roman" pitchFamily="18" charset="0"/>
              </a:rPr>
              <a:t/>
            </a:r>
            <a:br>
              <a:rPr lang="en-US" sz="8000" dirty="0" smtClean="0">
                <a:latin typeface="Times New Roman" pitchFamily="18" charset="0"/>
                <a:cs typeface="Times New Roman" pitchFamily="18" charset="0"/>
              </a:rPr>
            </a:br>
            <a:r>
              <a:rPr lang="en-US" sz="8000" dirty="0" smtClean="0">
                <a:latin typeface="Times New Roman" pitchFamily="18" charset="0"/>
                <a:cs typeface="Times New Roman" pitchFamily="18" charset="0"/>
              </a:rPr>
              <a:t>80-89  means Good  </a:t>
            </a:r>
          </a:p>
          <a:p>
            <a:pPr marL="1143000" indent="-1143000">
              <a:buNone/>
            </a:pPr>
            <a:r>
              <a:rPr lang="en-US" sz="8000" dirty="0" smtClean="0">
                <a:latin typeface="Times New Roman" pitchFamily="18" charset="0"/>
                <a:cs typeface="Times New Roman" pitchFamily="18" charset="0"/>
              </a:rPr>
              <a:t/>
            </a:r>
            <a:br>
              <a:rPr lang="en-US" sz="8000" dirty="0" smtClean="0">
                <a:latin typeface="Times New Roman" pitchFamily="18" charset="0"/>
                <a:cs typeface="Times New Roman" pitchFamily="18" charset="0"/>
              </a:rPr>
            </a:br>
            <a:r>
              <a:rPr lang="en-US" sz="8000" dirty="0" smtClean="0">
                <a:latin typeface="Times New Roman" pitchFamily="18" charset="0"/>
                <a:cs typeface="Times New Roman" pitchFamily="18" charset="0"/>
              </a:rPr>
              <a:t>90 -100 means Excellent</a:t>
            </a:r>
          </a:p>
          <a:p>
            <a:pPr marL="1143000" indent="-1143000">
              <a:buNone/>
            </a:pPr>
            <a:r>
              <a:rPr lang="en-US" sz="8000" dirty="0" smtClean="0">
                <a:latin typeface="Times New Roman" pitchFamily="18" charset="0"/>
                <a:cs typeface="Times New Roman" pitchFamily="18" charset="0"/>
              </a:rPr>
              <a:t/>
            </a:r>
            <a:br>
              <a:rPr lang="en-US" sz="8000" dirty="0" smtClean="0">
                <a:latin typeface="Times New Roman" pitchFamily="18" charset="0"/>
                <a:cs typeface="Times New Roman" pitchFamily="18" charset="0"/>
              </a:rPr>
            </a:br>
            <a:r>
              <a:rPr lang="en-US" sz="8000" dirty="0" smtClean="0">
                <a:latin typeface="Times New Roman" pitchFamily="18" charset="0"/>
                <a:cs typeface="Times New Roman" pitchFamily="18" charset="0"/>
              </a:rPr>
              <a:t> </a:t>
            </a:r>
          </a:p>
          <a:p>
            <a:pPr marL="514350" indent="-514350">
              <a:buNone/>
            </a:pPr>
            <a:r>
              <a:rPr lang="en-US" sz="8000" dirty="0" smtClean="0">
                <a:latin typeface="Times New Roman" pitchFamily="18" charset="0"/>
                <a:cs typeface="Times New Roman" pitchFamily="18" charset="0"/>
              </a:rPr>
              <a:t> </a:t>
            </a:r>
          </a:p>
          <a:p>
            <a:endParaRPr lang="ar-EG" dirty="0"/>
          </a:p>
        </p:txBody>
      </p:sp>
    </p:spTree>
    <p:extLst>
      <p:ext uri="{BB962C8B-B14F-4D97-AF65-F5344CB8AC3E}">
        <p14:creationId xmlns:p14="http://schemas.microsoft.com/office/powerpoint/2010/main" val="10888189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down)">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wipe(down)">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wipe(down)">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wipe(down)">
                                      <p:cBhvr>
                                        <p:cTn id="5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b="1" dirty="0" smtClean="0"/>
              <a:t/>
            </a:r>
            <a:br>
              <a:rPr lang="en-US" b="1" dirty="0" smtClean="0"/>
            </a:br>
            <a:r>
              <a:rPr lang="en-US" dirty="0" smtClean="0"/>
              <a:t> </a:t>
            </a:r>
            <a:r>
              <a:rPr lang="en-US" b="1" dirty="0" smtClean="0"/>
              <a:t>AXIOM </a:t>
            </a:r>
            <a:r>
              <a:rPr lang="en-US" b="1" dirty="0" err="1" smtClean="0"/>
              <a:t>Luminos</a:t>
            </a:r>
            <a:r>
              <a:rPr lang="en-US" b="1" dirty="0" smtClean="0"/>
              <a:t> </a:t>
            </a:r>
            <a:r>
              <a:rPr lang="en-US" b="1" dirty="0" err="1" smtClean="0"/>
              <a:t>dRF</a:t>
            </a:r>
            <a:r>
              <a:rPr lang="en-US" b="1" dirty="0" smtClean="0"/>
              <a:t> :</a:t>
            </a:r>
            <a:r>
              <a:rPr lang="en-US" dirty="0" smtClean="0"/>
              <a:t/>
            </a:r>
            <a:br>
              <a:rPr lang="en-US" dirty="0" smtClean="0"/>
            </a:br>
            <a:endParaRPr lang="ar-EG" dirty="0"/>
          </a:p>
        </p:txBody>
      </p:sp>
      <p:sp>
        <p:nvSpPr>
          <p:cNvPr id="3" name="Content Placeholder 2"/>
          <p:cNvSpPr>
            <a:spLocks noGrp="1"/>
          </p:cNvSpPr>
          <p:nvPr>
            <p:ph idx="1"/>
          </p:nvPr>
        </p:nvSpPr>
        <p:spPr>
          <a:xfrm>
            <a:off x="457200" y="1143000"/>
            <a:ext cx="8229600" cy="914400"/>
          </a:xfrm>
        </p:spPr>
        <p:txBody>
          <a:bodyPr>
            <a:normAutofit fontScale="77500" lnSpcReduction="20000"/>
          </a:bodyPr>
          <a:lstStyle/>
          <a:p>
            <a:r>
              <a:rPr lang="en-US" dirty="0" smtClean="0">
                <a:latin typeface="Tahoma" pitchFamily="34" charset="0"/>
                <a:cs typeface="Tahoma" pitchFamily="34" charset="0"/>
              </a:rPr>
              <a:t>The 2-in-1 Solution – Remote-Controlled Fluoroscopy and Radiography System with Flat Detector (FD) </a:t>
            </a:r>
          </a:p>
          <a:p>
            <a:endParaRPr lang="ar-EG" dirty="0"/>
          </a:p>
        </p:txBody>
      </p:sp>
      <p:pic>
        <p:nvPicPr>
          <p:cNvPr id="4" name="Picture 2"/>
          <p:cNvPicPr>
            <a:picLocks noChangeAspect="1" noChangeArrowheads="1"/>
          </p:cNvPicPr>
          <p:nvPr/>
        </p:nvPicPr>
        <p:blipFill>
          <a:blip r:embed="rId2" cstate="print"/>
          <a:srcRect/>
          <a:stretch>
            <a:fillRect/>
          </a:stretch>
        </p:blipFill>
        <p:spPr bwMode="auto">
          <a:xfrm>
            <a:off x="762000" y="1828800"/>
            <a:ext cx="7543800" cy="4800600"/>
          </a:xfrm>
          <a:prstGeom prst="rect">
            <a:avLst/>
          </a:prstGeom>
          <a:noFill/>
          <a:ln w="9525">
            <a:noFill/>
            <a:miter lim="800000"/>
            <a:headEnd/>
            <a:tailEnd/>
          </a:ln>
        </p:spPr>
      </p:pic>
    </p:spTree>
    <p:extLst>
      <p:ext uri="{BB962C8B-B14F-4D97-AF65-F5344CB8AC3E}">
        <p14:creationId xmlns:p14="http://schemas.microsoft.com/office/powerpoint/2010/main" val="341636021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4" presetClass="emph" presetSubtype="0" fill="hold" nodeType="clickEffect">
                                  <p:stCondLst>
                                    <p:cond delay="0"/>
                                  </p:stCondLst>
                                  <p:childTnLst>
                                    <p:animClr clrSpc="hsl" dir="cw">
                                      <p:cBhvr override="childStyle">
                                        <p:cTn id="15" dur="500" fill="hold"/>
                                        <p:tgtEl>
                                          <p:spTgt spid="4"/>
                                        </p:tgtEl>
                                        <p:attrNameLst>
                                          <p:attrName>style.color</p:attrName>
                                        </p:attrNameLst>
                                      </p:cBhvr>
                                      <p:by>
                                        <p:hsl h="0" s="-12549" l="-25098"/>
                                      </p:by>
                                    </p:animClr>
                                    <p:animClr clrSpc="hsl" dir="cw">
                                      <p:cBhvr>
                                        <p:cTn id="16" dur="500" fill="hold"/>
                                        <p:tgtEl>
                                          <p:spTgt spid="4"/>
                                        </p:tgtEl>
                                        <p:attrNameLst>
                                          <p:attrName>fillcolor</p:attrName>
                                        </p:attrNameLst>
                                      </p:cBhvr>
                                      <p:by>
                                        <p:hsl h="0" s="-12549" l="-25098"/>
                                      </p:by>
                                    </p:animClr>
                                    <p:animClr clrSpc="hsl" dir="cw">
                                      <p:cBhvr>
                                        <p:cTn id="17" dur="500" fill="hold"/>
                                        <p:tgtEl>
                                          <p:spTgt spid="4"/>
                                        </p:tgtEl>
                                        <p:attrNameLst>
                                          <p:attrName>stroke.color</p:attrName>
                                        </p:attrNameLst>
                                      </p:cBhvr>
                                      <p:by>
                                        <p:hsl h="0" s="-12549" l="-25098"/>
                                      </p:by>
                                    </p:animClr>
                                    <p:set>
                                      <p:cBhvr>
                                        <p:cTn id="18" dur="500" fill="hold"/>
                                        <p:tgtEl>
                                          <p:spTgt spid="4"/>
                                        </p:tgtEl>
                                        <p:attrNameLst>
                                          <p:attrName>fill.type</p:attrName>
                                        </p:attrNameLst>
                                      </p:cBhvr>
                                      <p:to>
                                        <p:strVal val="solid"/>
                                      </p:to>
                                    </p:set>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nodeType="clickEffect">
                                  <p:stCondLst>
                                    <p:cond delay="0"/>
                                  </p:stCondLst>
                                  <p:childTnLst>
                                    <p:animScale>
                                      <p:cBhvr>
                                        <p:cTn id="22"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2800" dirty="0" smtClean="0">
                <a:latin typeface="Arial Black" pitchFamily="34" charset="0"/>
              </a:rPr>
              <a:t>Accuracy of migration analysis of hip </a:t>
            </a:r>
            <a:r>
              <a:rPr lang="en-US" sz="2800" dirty="0" err="1" smtClean="0">
                <a:latin typeface="Arial Black" pitchFamily="34" charset="0"/>
              </a:rPr>
              <a:t>arthroplasty</a:t>
            </a:r>
            <a:r>
              <a:rPr lang="en-US" sz="2800" dirty="0" smtClean="0">
                <a:latin typeface="Arial Black" pitchFamily="34" charset="0"/>
              </a:rPr>
              <a:t/>
            </a:r>
            <a:br>
              <a:rPr lang="en-US" sz="2800" dirty="0" smtClean="0">
                <a:latin typeface="Arial Black" pitchFamily="34" charset="0"/>
              </a:rPr>
            </a:br>
            <a:endParaRPr lang="ar-EG" sz="2200" dirty="0">
              <a:latin typeface="Tahoma" pitchFamily="34" charset="0"/>
              <a:cs typeface="Tahoma" pitchFamily="34" charset="0"/>
            </a:endParaRPr>
          </a:p>
        </p:txBody>
      </p:sp>
      <p:pic>
        <p:nvPicPr>
          <p:cNvPr id="4" name="Content Placeholder 3"/>
          <p:cNvPicPr>
            <a:picLocks noGrp="1"/>
          </p:cNvPicPr>
          <p:nvPr>
            <p:ph idx="1"/>
          </p:nvPr>
        </p:nvPicPr>
        <p:blipFill>
          <a:blip r:embed="rId2" cstate="print"/>
          <a:srcRect t="6512" b="60581"/>
          <a:stretch>
            <a:fillRect/>
          </a:stretch>
        </p:blipFill>
        <p:spPr bwMode="auto">
          <a:xfrm>
            <a:off x="457200" y="1676401"/>
            <a:ext cx="8229600" cy="4343399"/>
          </a:xfrm>
          <a:prstGeom prst="rect">
            <a:avLst/>
          </a:prstGeom>
          <a:noFill/>
          <a:ln w="9525">
            <a:noFill/>
            <a:miter lim="800000"/>
            <a:headEnd/>
            <a:tailEnd/>
          </a:ln>
        </p:spPr>
      </p:pic>
      <p:sp>
        <p:nvSpPr>
          <p:cNvPr id="5" name="Rectangle 4"/>
          <p:cNvSpPr/>
          <p:nvPr/>
        </p:nvSpPr>
        <p:spPr>
          <a:xfrm>
            <a:off x="914400" y="1066800"/>
            <a:ext cx="7086600" cy="369332"/>
          </a:xfrm>
          <a:prstGeom prst="rect">
            <a:avLst/>
          </a:prstGeom>
        </p:spPr>
        <p:txBody>
          <a:bodyPr wrap="square">
            <a:spAutoFit/>
          </a:bodyPr>
          <a:lstStyle/>
          <a:p>
            <a:pPr>
              <a:buFont typeface="Arial" pitchFamily="34" charset="0"/>
              <a:buChar char="•"/>
            </a:pPr>
            <a:r>
              <a:rPr lang="en-US" dirty="0" smtClean="0">
                <a:latin typeface="Tahoma" pitchFamily="34" charset="0"/>
                <a:cs typeface="Tahoma" pitchFamily="34" charset="0"/>
              </a:rPr>
              <a:t>Digitized photography versus  </a:t>
            </a:r>
            <a:r>
              <a:rPr lang="en-US" dirty="0" err="1" smtClean="0">
                <a:latin typeface="Tahoma" pitchFamily="34" charset="0"/>
                <a:cs typeface="Tahoma" pitchFamily="34" charset="0"/>
              </a:rPr>
              <a:t>radiostereometric</a:t>
            </a:r>
            <a:r>
              <a:rPr lang="en-US" dirty="0" smtClean="0">
                <a:latin typeface="Tahoma" pitchFamily="34" charset="0"/>
                <a:cs typeface="Tahoma" pitchFamily="34" charset="0"/>
              </a:rPr>
              <a:t> analysis.</a:t>
            </a:r>
            <a:endParaRPr lang="ar-EG" dirty="0"/>
          </a:p>
        </p:txBody>
      </p:sp>
    </p:spTree>
    <p:extLst>
      <p:ext uri="{BB962C8B-B14F-4D97-AF65-F5344CB8AC3E}">
        <p14:creationId xmlns:p14="http://schemas.microsoft.com/office/powerpoint/2010/main" val="198665143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a:bodyPr>
          <a:lstStyle/>
          <a:p>
            <a:r>
              <a:rPr lang="en-US" sz="2800" dirty="0" smtClean="0">
                <a:latin typeface="Arial Black" pitchFamily="34" charset="0"/>
                <a:cs typeface="Tahoma" pitchFamily="34" charset="0"/>
              </a:rPr>
              <a:t>Digitized photography of migration analysis of hip </a:t>
            </a:r>
            <a:r>
              <a:rPr lang="en-US" sz="2800" dirty="0" err="1" smtClean="0">
                <a:latin typeface="Arial Black" pitchFamily="34" charset="0"/>
                <a:cs typeface="Tahoma" pitchFamily="34" charset="0"/>
              </a:rPr>
              <a:t>arthroplasty</a:t>
            </a:r>
            <a:endParaRPr lang="ar-EG" sz="2800" dirty="0">
              <a:latin typeface="Arial Black" pitchFamily="34" charset="0"/>
            </a:endParaRPr>
          </a:p>
        </p:txBody>
      </p:sp>
      <p:pic>
        <p:nvPicPr>
          <p:cNvPr id="4" name="Content Placeholder 3" descr="hip"/>
          <p:cNvPicPr>
            <a:picLocks noGrp="1"/>
          </p:cNvPicPr>
          <p:nvPr>
            <p:ph idx="1"/>
          </p:nvPr>
        </p:nvPicPr>
        <p:blipFill>
          <a:blip r:embed="rId2" cstate="print"/>
          <a:srcRect/>
          <a:stretch>
            <a:fillRect/>
          </a:stretch>
        </p:blipFill>
        <p:spPr bwMode="auto">
          <a:xfrm>
            <a:off x="304800" y="1676400"/>
            <a:ext cx="4191000" cy="4572001"/>
          </a:xfrm>
          <a:prstGeom prst="rect">
            <a:avLst/>
          </a:prstGeom>
          <a:noFill/>
          <a:ln w="9525">
            <a:noFill/>
            <a:miter lim="800000"/>
            <a:headEnd/>
            <a:tailEnd/>
          </a:ln>
        </p:spPr>
      </p:pic>
      <p:pic>
        <p:nvPicPr>
          <p:cNvPr id="5" name="Picture 4" descr="lt hip1"/>
          <p:cNvPicPr/>
          <p:nvPr/>
        </p:nvPicPr>
        <p:blipFill>
          <a:blip r:embed="rId3" cstate="print"/>
          <a:srcRect/>
          <a:stretch>
            <a:fillRect/>
          </a:stretch>
        </p:blipFill>
        <p:spPr bwMode="auto">
          <a:xfrm>
            <a:off x="4724400" y="1752600"/>
            <a:ext cx="3962400" cy="4572000"/>
          </a:xfrm>
          <a:prstGeom prst="rect">
            <a:avLst/>
          </a:prstGeom>
          <a:blipFill>
            <a:blip r:embed="rId4" cstate="print"/>
            <a:tile tx="0" ty="0" sx="100000" sy="100000" flip="none" algn="tl"/>
          </a:blipFill>
          <a:ln w="9525">
            <a:noFill/>
            <a:miter lim="800000"/>
            <a:headEnd/>
            <a:tailEnd/>
          </a:ln>
        </p:spPr>
      </p:pic>
      <p:sp>
        <p:nvSpPr>
          <p:cNvPr id="6" name="4-Point Star 5"/>
          <p:cNvSpPr/>
          <p:nvPr/>
        </p:nvSpPr>
        <p:spPr>
          <a:xfrm>
            <a:off x="3276600" y="4038600"/>
            <a:ext cx="45719" cy="45719"/>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7" name="4-Point Star 6"/>
          <p:cNvSpPr/>
          <p:nvPr/>
        </p:nvSpPr>
        <p:spPr>
          <a:xfrm>
            <a:off x="3886200" y="4145281"/>
            <a:ext cx="45719" cy="45719"/>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8" name="4-Point Star 7"/>
          <p:cNvSpPr/>
          <p:nvPr/>
        </p:nvSpPr>
        <p:spPr>
          <a:xfrm>
            <a:off x="3307081" y="4648200"/>
            <a:ext cx="45719" cy="45719"/>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cxnSp>
        <p:nvCxnSpPr>
          <p:cNvPr id="10" name="Straight Connector 9"/>
          <p:cNvCxnSpPr/>
          <p:nvPr/>
        </p:nvCxnSpPr>
        <p:spPr bwMode="black">
          <a:xfrm rot="5400000" flipH="1" flipV="1">
            <a:off x="3009900" y="4381500"/>
            <a:ext cx="1295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endCxn id="7" idx="2"/>
          </p:cNvCxnSpPr>
          <p:nvPr/>
        </p:nvCxnSpPr>
        <p:spPr bwMode="black">
          <a:xfrm>
            <a:off x="3657600" y="4191000"/>
            <a:ext cx="25146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8" idx="0"/>
          </p:cNvCxnSpPr>
          <p:nvPr/>
        </p:nvCxnSpPr>
        <p:spPr bwMode="black">
          <a:xfrm rot="5400000" flipH="1" flipV="1">
            <a:off x="3493770" y="4484371"/>
            <a:ext cx="1588" cy="3276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6" idx="0"/>
          </p:cNvCxnSpPr>
          <p:nvPr/>
        </p:nvCxnSpPr>
        <p:spPr bwMode="black">
          <a:xfrm rot="5400000" flipH="1" flipV="1">
            <a:off x="3669030" y="3669030"/>
            <a:ext cx="1588" cy="739140"/>
          </a:xfrm>
          <a:prstGeom prst="line">
            <a:avLst/>
          </a:prstGeom>
        </p:spPr>
        <p:style>
          <a:lnRef idx="1">
            <a:schemeClr val="accent1"/>
          </a:lnRef>
          <a:fillRef idx="0">
            <a:schemeClr val="accent1"/>
          </a:fillRef>
          <a:effectRef idx="0">
            <a:schemeClr val="accent1"/>
          </a:effectRef>
          <a:fontRef idx="minor">
            <a:schemeClr val="tx1"/>
          </a:fontRef>
        </p:style>
      </p:cxnSp>
      <p:sp>
        <p:nvSpPr>
          <p:cNvPr id="25" name="4-Point Star 24"/>
          <p:cNvSpPr/>
          <p:nvPr/>
        </p:nvSpPr>
        <p:spPr>
          <a:xfrm>
            <a:off x="6934200" y="3307081"/>
            <a:ext cx="45719" cy="45719"/>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7" name="4-Point Star 26"/>
          <p:cNvSpPr/>
          <p:nvPr/>
        </p:nvSpPr>
        <p:spPr>
          <a:xfrm flipH="1" flipV="1">
            <a:off x="6324600" y="4038600"/>
            <a:ext cx="76200" cy="762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8" name="4-Point Star 27"/>
          <p:cNvSpPr/>
          <p:nvPr/>
        </p:nvSpPr>
        <p:spPr>
          <a:xfrm>
            <a:off x="7086600" y="3154681"/>
            <a:ext cx="45719" cy="45719"/>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cxnSp>
        <p:nvCxnSpPr>
          <p:cNvPr id="16" name="Straight Connector 15"/>
          <p:cNvCxnSpPr/>
          <p:nvPr/>
        </p:nvCxnSpPr>
        <p:spPr bwMode="black">
          <a:xfrm flipV="1">
            <a:off x="6553200" y="3276600"/>
            <a:ext cx="1097281" cy="5334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27" idx="1"/>
          </p:cNvCxnSpPr>
          <p:nvPr/>
        </p:nvCxnSpPr>
        <p:spPr bwMode="black">
          <a:xfrm flipV="1">
            <a:off x="6400800" y="4038600"/>
            <a:ext cx="68580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black">
          <a:xfrm flipV="1">
            <a:off x="7010400" y="3124200"/>
            <a:ext cx="685800" cy="5334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black">
          <a:xfrm rot="16200000" flipV="1">
            <a:off x="6096000" y="3429000"/>
            <a:ext cx="19050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7277100" y="3314700"/>
            <a:ext cx="76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6363494" y="3619500"/>
            <a:ext cx="53260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a:off x="7429500" y="3162300"/>
            <a:ext cx="76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304273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 presetClass="emph" presetSubtype="2" fill="hold" nodeType="clickEffect">
                                  <p:stCondLst>
                                    <p:cond delay="0"/>
                                  </p:stCondLst>
                                  <p:childTnLst>
                                    <p:anim to="1.5" calcmode="lin" valueType="num">
                                      <p:cBhvr override="childStyle">
                                        <p:cTn id="10" dur="2000" fill="hold"/>
                                        <p:tgtEl>
                                          <p:spTgt spid="4"/>
                                        </p:tgtEl>
                                        <p:attrNameLst>
                                          <p:attrName>style.fontSize</p:attrName>
                                        </p:attrNameLst>
                                      </p:cBhvr>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715962"/>
          </a:xfrm>
        </p:spPr>
        <p:txBody>
          <a:bodyPr>
            <a:normAutofit fontScale="90000"/>
          </a:bodyPr>
          <a:lstStyle/>
          <a:p>
            <a:r>
              <a:rPr lang="en-US" b="1" dirty="0" smtClean="0"/>
              <a:t/>
            </a:r>
            <a:br>
              <a:rPr lang="en-US" b="1" dirty="0" smtClean="0"/>
            </a:br>
            <a:r>
              <a:rPr lang="en-US" sz="3600" b="1" dirty="0" smtClean="0">
                <a:latin typeface="Arial Black" pitchFamily="34" charset="0"/>
              </a:rPr>
              <a:t>Short physical performance battery:</a:t>
            </a:r>
            <a:r>
              <a:rPr lang="en-US" sz="3600" dirty="0" smtClean="0">
                <a:latin typeface="Arial Black" pitchFamily="34" charset="0"/>
              </a:rPr>
              <a:t/>
            </a:r>
            <a:br>
              <a:rPr lang="en-US" sz="3600" dirty="0" smtClean="0">
                <a:latin typeface="Arial Black" pitchFamily="34" charset="0"/>
              </a:rPr>
            </a:br>
            <a:endParaRPr lang="ar-EG" sz="3600" dirty="0">
              <a:latin typeface="Arial Black" pitchFamily="34" charset="0"/>
            </a:endParaRPr>
          </a:p>
        </p:txBody>
      </p:sp>
      <p:sp>
        <p:nvSpPr>
          <p:cNvPr id="3" name="Content Placeholder 2"/>
          <p:cNvSpPr>
            <a:spLocks noGrp="1"/>
          </p:cNvSpPr>
          <p:nvPr>
            <p:ph idx="1"/>
          </p:nvPr>
        </p:nvSpPr>
        <p:spPr>
          <a:xfrm>
            <a:off x="304800" y="1066800"/>
            <a:ext cx="8229600" cy="5181600"/>
          </a:xfrm>
        </p:spPr>
        <p:txBody>
          <a:bodyPr>
            <a:normAutofit fontScale="77500" lnSpcReduction="20000"/>
          </a:bodyPr>
          <a:lstStyle/>
          <a:p>
            <a:pPr algn="justLow">
              <a:lnSpc>
                <a:spcPct val="120000"/>
              </a:lnSpc>
              <a:spcBef>
                <a:spcPts val="600"/>
              </a:spcBef>
              <a:buNone/>
            </a:pPr>
            <a:r>
              <a:rPr lang="en-US" sz="3400" dirty="0" smtClean="0">
                <a:latin typeface="Tahoma" pitchFamily="34" charset="0"/>
                <a:cs typeface="Tahoma" pitchFamily="34" charset="0"/>
              </a:rPr>
              <a:t>      </a:t>
            </a:r>
          </a:p>
          <a:p>
            <a:pPr algn="justLow">
              <a:lnSpc>
                <a:spcPct val="120000"/>
              </a:lnSpc>
              <a:spcBef>
                <a:spcPts val="600"/>
              </a:spcBef>
              <a:buNone/>
            </a:pPr>
            <a:r>
              <a:rPr lang="en-US" sz="3400" dirty="0" smtClean="0">
                <a:latin typeface="Tahoma" pitchFamily="34" charset="0"/>
                <a:cs typeface="Tahoma" pitchFamily="34" charset="0"/>
              </a:rPr>
              <a:t>       Short physical performance battery (SPPB) is an increasingly common test used to measure lower extremity performance in older adults. It includes a strength, balance, gait and endurance. The SPPB involves timing performance on the following items :</a:t>
            </a:r>
          </a:p>
          <a:p>
            <a:pPr algn="justLow">
              <a:lnSpc>
                <a:spcPct val="120000"/>
              </a:lnSpc>
              <a:spcBef>
                <a:spcPts val="600"/>
              </a:spcBef>
            </a:pPr>
            <a:r>
              <a:rPr lang="en-US" sz="3400" dirty="0" smtClean="0">
                <a:latin typeface="Tahoma" pitchFamily="34" charset="0"/>
                <a:cs typeface="Tahoma" pitchFamily="34" charset="0"/>
              </a:rPr>
              <a:t> five chair stands (no arms).</a:t>
            </a:r>
          </a:p>
          <a:p>
            <a:pPr algn="justLow">
              <a:lnSpc>
                <a:spcPct val="120000"/>
              </a:lnSpc>
              <a:spcBef>
                <a:spcPts val="600"/>
              </a:spcBef>
            </a:pPr>
            <a:r>
              <a:rPr lang="en-US" sz="3400" dirty="0" smtClean="0">
                <a:latin typeface="Tahoma" pitchFamily="34" charset="0"/>
                <a:cs typeface="Tahoma" pitchFamily="34" charset="0"/>
              </a:rPr>
              <a:t>8-ft walk test .</a:t>
            </a:r>
          </a:p>
          <a:p>
            <a:pPr algn="justLow">
              <a:lnSpc>
                <a:spcPct val="120000"/>
              </a:lnSpc>
              <a:spcBef>
                <a:spcPts val="600"/>
              </a:spcBef>
            </a:pPr>
            <a:r>
              <a:rPr lang="en-US" sz="3400" dirty="0" smtClean="0">
                <a:latin typeface="Tahoma" pitchFamily="34" charset="0"/>
                <a:cs typeface="Tahoma" pitchFamily="34" charset="0"/>
              </a:rPr>
              <a:t> three hierarchical balance tests (side by side stance, modified tandem stance ,or tandem stance) </a:t>
            </a:r>
          </a:p>
          <a:p>
            <a:pPr algn="justLow">
              <a:lnSpc>
                <a:spcPct val="120000"/>
              </a:lnSpc>
              <a:spcBef>
                <a:spcPts val="600"/>
              </a:spcBef>
              <a:buNone/>
            </a:pPr>
            <a:r>
              <a:rPr lang="en-US" sz="3400" b="1" dirty="0" smtClean="0">
                <a:latin typeface="Tahoma" pitchFamily="34" charset="0"/>
                <a:cs typeface="Tahoma" pitchFamily="34" charset="0"/>
              </a:rPr>
              <a:t>                                 (</a:t>
            </a:r>
            <a:r>
              <a:rPr lang="en-US" sz="3400" b="1" dirty="0" err="1" smtClean="0">
                <a:latin typeface="Tahoma" pitchFamily="34" charset="0"/>
                <a:cs typeface="Tahoma" pitchFamily="34" charset="0"/>
              </a:rPr>
              <a:t>Ostir</a:t>
            </a:r>
            <a:r>
              <a:rPr lang="en-US" sz="3400" b="1" dirty="0" smtClean="0">
                <a:latin typeface="Tahoma" pitchFamily="34" charset="0"/>
                <a:cs typeface="Tahoma" pitchFamily="34" charset="0"/>
              </a:rPr>
              <a:t> et al., 2002).</a:t>
            </a:r>
          </a:p>
          <a:p>
            <a:pPr algn="justLow">
              <a:lnSpc>
                <a:spcPct val="120000"/>
              </a:lnSpc>
              <a:spcBef>
                <a:spcPts val="600"/>
              </a:spcBef>
              <a:buNone/>
            </a:pPr>
            <a:endParaRPr lang="en-US" sz="3400" dirty="0" smtClean="0">
              <a:latin typeface="Tahoma" pitchFamily="34" charset="0"/>
              <a:cs typeface="Tahoma" pitchFamily="34" charset="0"/>
            </a:endParaRPr>
          </a:p>
          <a:p>
            <a:endParaRPr lang="ar-EG" dirty="0"/>
          </a:p>
        </p:txBody>
      </p:sp>
    </p:spTree>
    <p:extLst>
      <p:ext uri="{BB962C8B-B14F-4D97-AF65-F5344CB8AC3E}">
        <p14:creationId xmlns:p14="http://schemas.microsoft.com/office/powerpoint/2010/main" val="207881712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b="1" dirty="0" smtClean="0">
                <a:latin typeface="Arial Black" pitchFamily="34" charset="0"/>
              </a:rPr>
              <a:t>Short Physical Performance Battery</a:t>
            </a:r>
            <a:endParaRPr lang="ar-EG" sz="3200" dirty="0">
              <a:latin typeface="Arial Black" pitchFamily="34" charset="0"/>
            </a:endParaRPr>
          </a:p>
        </p:txBody>
      </p:sp>
      <p:cxnSp>
        <p:nvCxnSpPr>
          <p:cNvPr id="7" name="Straight Connector 6"/>
          <p:cNvCxnSpPr/>
          <p:nvPr/>
        </p:nvCxnSpPr>
        <p:spPr>
          <a:xfrm rot="5400000">
            <a:off x="2172494" y="5371306"/>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6477794" y="5333206"/>
            <a:ext cx="152400" cy="1588"/>
          </a:xfrm>
          <a:prstGeom prst="line">
            <a:avLst/>
          </a:prstGeom>
        </p:spPr>
        <p:style>
          <a:lnRef idx="1">
            <a:schemeClr val="accent1"/>
          </a:lnRef>
          <a:fillRef idx="0">
            <a:schemeClr val="accent1"/>
          </a:fillRef>
          <a:effectRef idx="0">
            <a:schemeClr val="accent1"/>
          </a:effectRef>
          <a:fontRef idx="minor">
            <a:schemeClr val="tx1"/>
          </a:fontRef>
        </p:style>
      </p:cxnSp>
      <p:grpSp>
        <p:nvGrpSpPr>
          <p:cNvPr id="5" name="Group 6"/>
          <p:cNvGrpSpPr>
            <a:grpSpLocks/>
          </p:cNvGrpSpPr>
          <p:nvPr/>
        </p:nvGrpSpPr>
        <p:grpSpPr bwMode="auto">
          <a:xfrm>
            <a:off x="1923212" y="990600"/>
            <a:ext cx="5620587" cy="5638800"/>
            <a:chOff x="1467" y="2700"/>
            <a:chExt cx="8893" cy="11244"/>
          </a:xfrm>
        </p:grpSpPr>
        <p:pic>
          <p:nvPicPr>
            <p:cNvPr id="3079" name="Picture 2"/>
            <p:cNvPicPr>
              <a:picLocks noChangeAspect="1" noChangeArrowheads="1"/>
            </p:cNvPicPr>
            <p:nvPr/>
          </p:nvPicPr>
          <p:blipFill>
            <a:blip r:embed="rId2">
              <a:lum bright="-60000" contrast="80000"/>
              <a:extLst>
                <a:ext uri="{28A0092B-C50C-407E-A947-70E740481C1C}">
                  <a14:useLocalDpi xmlns:a14="http://schemas.microsoft.com/office/drawing/2010/main" val="0"/>
                </a:ext>
              </a:extLst>
            </a:blip>
            <a:srcRect l="4369" t="5688" r="7106" b="19388"/>
            <a:stretch>
              <a:fillRect/>
            </a:stretch>
          </p:blipFill>
          <p:spPr bwMode="auto">
            <a:xfrm>
              <a:off x="1772" y="10215"/>
              <a:ext cx="8470" cy="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1"/>
            <p:cNvPicPr>
              <a:picLocks noChangeAspect="1" noChangeArrowheads="1"/>
            </p:cNvPicPr>
            <p:nvPr/>
          </p:nvPicPr>
          <p:blipFill>
            <a:blip r:embed="rId3">
              <a:lum bright="-40000" contrast="80000"/>
              <a:extLst>
                <a:ext uri="{28A0092B-C50C-407E-A947-70E740481C1C}">
                  <a14:useLocalDpi xmlns:a14="http://schemas.microsoft.com/office/drawing/2010/main" val="0"/>
                </a:ext>
              </a:extLst>
            </a:blip>
            <a:srcRect l="4936" t="7877" r="7906" b="6659"/>
            <a:stretch>
              <a:fillRect/>
            </a:stretch>
          </p:blipFill>
          <p:spPr bwMode="auto">
            <a:xfrm>
              <a:off x="1794" y="3013"/>
              <a:ext cx="8422" cy="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9"/>
            <p:cNvSpPr txBox="1">
              <a:spLocks noChangeArrowheads="1"/>
            </p:cNvSpPr>
            <p:nvPr/>
          </p:nvSpPr>
          <p:spPr bwMode="auto">
            <a:xfrm>
              <a:off x="1467" y="2700"/>
              <a:ext cx="8893" cy="1124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398352152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124200"/>
            <a:ext cx="4419600" cy="3429000"/>
          </a:xfrm>
        </p:spPr>
        <p:txBody>
          <a:bodyPr>
            <a:normAutofit/>
          </a:bodyPr>
          <a:lstStyle/>
          <a:p>
            <a:pPr algn="l"/>
            <a:r>
              <a:rPr lang="en-US" sz="2800" b="1" dirty="0" smtClean="0"/>
              <a:t>Gait Ordinal Score:</a:t>
            </a:r>
            <a:r>
              <a:rPr lang="en-US" sz="2800" dirty="0" smtClean="0"/>
              <a:t> _____</a:t>
            </a:r>
            <a:br>
              <a:rPr lang="en-US" sz="2800" dirty="0" smtClean="0"/>
            </a:br>
            <a:r>
              <a:rPr lang="en-US" sz="2800" dirty="0" smtClean="0"/>
              <a:t>0 = could not do</a:t>
            </a:r>
            <a:br>
              <a:rPr lang="en-US" sz="2800" dirty="0" smtClean="0"/>
            </a:br>
            <a:r>
              <a:rPr lang="en-US" sz="2800" dirty="0" smtClean="0"/>
              <a:t>1 = &gt;5.7 sec (&lt;0.43 m/sec) </a:t>
            </a:r>
            <a:br>
              <a:rPr lang="en-US" sz="2800" dirty="0" smtClean="0"/>
            </a:br>
            <a:r>
              <a:rPr lang="en-US" sz="2800" dirty="0" smtClean="0"/>
              <a:t>2 = 4.1-6.5 sec (0.44-0.60 m/sec)  </a:t>
            </a:r>
            <a:br>
              <a:rPr lang="en-US" sz="2800" dirty="0" smtClean="0"/>
            </a:br>
            <a:r>
              <a:rPr lang="en-US" sz="2800" dirty="0" smtClean="0"/>
              <a:t>3 = 3.2-4.0 (0.61-0.77 m/sec)</a:t>
            </a:r>
            <a:br>
              <a:rPr lang="en-US" sz="2800" dirty="0" smtClean="0"/>
            </a:br>
            <a:r>
              <a:rPr lang="en-US" sz="2800" dirty="0" smtClean="0"/>
              <a:t>4 = &lt;3.1 sec (&gt;0.78 m/sec</a:t>
            </a:r>
            <a:r>
              <a:rPr lang="en-US" sz="2400" dirty="0" smtClean="0"/>
              <a:t>) </a:t>
            </a:r>
            <a:endParaRPr lang="ar-EG" sz="2400" dirty="0"/>
          </a:p>
        </p:txBody>
      </p:sp>
      <p:sp>
        <p:nvSpPr>
          <p:cNvPr id="5" name="Content Placeholder 4"/>
          <p:cNvSpPr>
            <a:spLocks noGrp="1"/>
          </p:cNvSpPr>
          <p:nvPr>
            <p:ph sz="half" idx="1"/>
          </p:nvPr>
        </p:nvSpPr>
        <p:spPr>
          <a:xfrm>
            <a:off x="457200" y="381000"/>
            <a:ext cx="4267200" cy="2773363"/>
          </a:xfrm>
        </p:spPr>
        <p:txBody>
          <a:bodyPr>
            <a:normAutofit fontScale="92500" lnSpcReduction="20000"/>
          </a:bodyPr>
          <a:lstStyle/>
          <a:p>
            <a:r>
              <a:rPr lang="en-US" sz="3000" b="1" dirty="0" smtClean="0"/>
              <a:t>Chair Stand Ordinal Score: </a:t>
            </a:r>
            <a:r>
              <a:rPr lang="en-US" b="1" dirty="0" smtClean="0"/>
              <a:t>_____</a:t>
            </a:r>
            <a:endParaRPr lang="en-US" dirty="0" smtClean="0"/>
          </a:p>
          <a:p>
            <a:r>
              <a:rPr lang="en-US" dirty="0" smtClean="0"/>
              <a:t>0 = unable</a:t>
            </a:r>
          </a:p>
          <a:p>
            <a:r>
              <a:rPr lang="en-US" dirty="0" smtClean="0"/>
              <a:t>1 = &gt; 16.7 sec</a:t>
            </a:r>
          </a:p>
          <a:p>
            <a:r>
              <a:rPr lang="en-US" dirty="0" smtClean="0"/>
              <a:t>2 = 16.6-13.7 sec</a:t>
            </a:r>
          </a:p>
          <a:p>
            <a:r>
              <a:rPr lang="en-US" dirty="0" smtClean="0"/>
              <a:t>3 = 13.6-11.2 sec</a:t>
            </a:r>
          </a:p>
          <a:p>
            <a:r>
              <a:rPr lang="en-US" dirty="0" smtClean="0"/>
              <a:t>4 = &lt; 11.1 sec</a:t>
            </a:r>
            <a:endParaRPr lang="ar-EG" dirty="0"/>
          </a:p>
        </p:txBody>
      </p:sp>
      <p:sp>
        <p:nvSpPr>
          <p:cNvPr id="6" name="Content Placeholder 5"/>
          <p:cNvSpPr>
            <a:spLocks noGrp="1"/>
          </p:cNvSpPr>
          <p:nvPr>
            <p:ph sz="half" idx="2"/>
          </p:nvPr>
        </p:nvSpPr>
        <p:spPr>
          <a:xfrm>
            <a:off x="4495800" y="304800"/>
            <a:ext cx="4648200" cy="4114800"/>
          </a:xfrm>
        </p:spPr>
        <p:txBody>
          <a:bodyPr>
            <a:normAutofit fontScale="92500" lnSpcReduction="20000"/>
          </a:bodyPr>
          <a:lstStyle/>
          <a:p>
            <a:r>
              <a:rPr lang="en-US" sz="3000" b="1" dirty="0" smtClean="0"/>
              <a:t>Balance Ordinal Score:</a:t>
            </a:r>
            <a:r>
              <a:rPr lang="en-US" sz="3000" dirty="0" smtClean="0"/>
              <a:t> </a:t>
            </a:r>
            <a:r>
              <a:rPr lang="en-US" dirty="0" smtClean="0"/>
              <a:t>_____</a:t>
            </a:r>
            <a:br>
              <a:rPr lang="en-US" dirty="0" smtClean="0"/>
            </a:br>
            <a:r>
              <a:rPr lang="en-US" dirty="0" smtClean="0"/>
              <a:t>0 = side by side 0-9 sec or unable</a:t>
            </a:r>
            <a:br>
              <a:rPr lang="en-US" dirty="0" smtClean="0"/>
            </a:br>
            <a:r>
              <a:rPr lang="en-US" dirty="0" smtClean="0"/>
              <a:t>1 = side by side 10, &lt;10 sec </a:t>
            </a:r>
            <a:r>
              <a:rPr lang="en-US" dirty="0" err="1" smtClean="0"/>
              <a:t>semitandem</a:t>
            </a:r>
            <a:r>
              <a:rPr lang="en-US" dirty="0" smtClean="0"/>
              <a:t> </a:t>
            </a:r>
          </a:p>
          <a:p>
            <a:r>
              <a:rPr lang="en-US" dirty="0" smtClean="0"/>
              <a:t>2 = </a:t>
            </a:r>
            <a:r>
              <a:rPr lang="en-US" dirty="0" err="1" smtClean="0"/>
              <a:t>semitandem</a:t>
            </a:r>
            <a:r>
              <a:rPr lang="en-US" dirty="0" smtClean="0"/>
              <a:t> 10 sec, tandem 0-2 sec</a:t>
            </a:r>
          </a:p>
          <a:p>
            <a:r>
              <a:rPr lang="en-US" dirty="0" smtClean="0"/>
              <a:t>3 = </a:t>
            </a:r>
            <a:r>
              <a:rPr lang="en-US" dirty="0" err="1" smtClean="0"/>
              <a:t>semitandem</a:t>
            </a:r>
            <a:r>
              <a:rPr lang="en-US" dirty="0" smtClean="0"/>
              <a:t> 10 sec, tandem 3-9 sec</a:t>
            </a:r>
          </a:p>
          <a:p>
            <a:r>
              <a:rPr lang="en-US" dirty="0" smtClean="0"/>
              <a:t>4 = tandem 10 sec</a:t>
            </a:r>
          </a:p>
          <a:p>
            <a:endParaRPr lang="ar-EG" dirty="0"/>
          </a:p>
        </p:txBody>
      </p:sp>
    </p:spTree>
    <p:extLst>
      <p:ext uri="{BB962C8B-B14F-4D97-AF65-F5344CB8AC3E}">
        <p14:creationId xmlns:p14="http://schemas.microsoft.com/office/powerpoint/2010/main" val="752400052"/>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Grading SPPB</a:t>
            </a:r>
            <a:endParaRPr lang="ar-EG" sz="4000" dirty="0">
              <a:latin typeface="Arial Black" pitchFamily="34" charset="0"/>
            </a:endParaRPr>
          </a:p>
        </p:txBody>
      </p:sp>
      <p:sp>
        <p:nvSpPr>
          <p:cNvPr id="3" name="Content Placeholder 2"/>
          <p:cNvSpPr>
            <a:spLocks noGrp="1"/>
          </p:cNvSpPr>
          <p:nvPr>
            <p:ph idx="1"/>
          </p:nvPr>
        </p:nvSpPr>
        <p:spPr/>
        <p:txBody>
          <a:bodyPr/>
          <a:lstStyle/>
          <a:p>
            <a:r>
              <a:rPr lang="en-US" dirty="0" smtClean="0">
                <a:latin typeface="Tahoma" pitchFamily="34" charset="0"/>
                <a:cs typeface="Tahoma" pitchFamily="34" charset="0"/>
              </a:rPr>
              <a:t>Ranged from 0 ( worst performance ) to 12 ( the best performance ). </a:t>
            </a:r>
          </a:p>
          <a:p>
            <a:r>
              <a:rPr lang="en-US" dirty="0" smtClean="0">
                <a:latin typeface="Tahoma" pitchFamily="34" charset="0"/>
                <a:cs typeface="Tahoma" pitchFamily="34" charset="0"/>
              </a:rPr>
              <a:t> shown to have predictive validity showing a gradient of risk for mortality.</a:t>
            </a:r>
            <a:endParaRPr lang="ar-EG" dirty="0">
              <a:latin typeface="Tahoma" pitchFamily="34" charset="0"/>
              <a:cs typeface="Tahoma" pitchFamily="34" charset="0"/>
            </a:endParaRPr>
          </a:p>
        </p:txBody>
      </p:sp>
    </p:spTree>
    <p:extLst>
      <p:ext uri="{BB962C8B-B14F-4D97-AF65-F5344CB8AC3E}">
        <p14:creationId xmlns:p14="http://schemas.microsoft.com/office/powerpoint/2010/main" val="292170892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5238517"/>
              </p:ext>
            </p:extLst>
          </p:nvPr>
        </p:nvGraphicFramePr>
        <p:xfrm>
          <a:off x="533400" y="1143000"/>
          <a:ext cx="8001000" cy="1524000"/>
        </p:xfrm>
        <a:graphic>
          <a:graphicData uri="http://schemas.openxmlformats.org/drawingml/2006/table">
            <a:tbl>
              <a:tblPr/>
              <a:tblGrid>
                <a:gridCol w="8001000"/>
              </a:tblGrid>
              <a:tr h="914400">
                <a:tc>
                  <a:txBody>
                    <a:bodyPr/>
                    <a:lstStyle/>
                    <a:p>
                      <a:pPr algn="l" rtl="0">
                        <a:spcAft>
                          <a:spcPts val="0"/>
                        </a:spcAft>
                      </a:pPr>
                      <a:endParaRPr lang="en-US" sz="2000" dirty="0">
                        <a:latin typeface="Tahoma" pitchFamily="34" charset="0"/>
                        <a:ea typeface="Times New Roman"/>
                        <a:cs typeface="Tahoma" pitchFamily="34" charset="0"/>
                      </a:endParaRPr>
                    </a:p>
                  </a:txBody>
                  <a:tcPr marL="0" marR="0" marT="0" marB="0" anchor="ctr">
                    <a:lnL>
                      <a:noFill/>
                    </a:lnL>
                    <a:lnR>
                      <a:noFill/>
                    </a:lnR>
                    <a:lnT>
                      <a:noFill/>
                    </a:lnT>
                    <a:lnB>
                      <a:noFill/>
                    </a:lnB>
                  </a:tcPr>
                </a:tc>
              </a:tr>
              <a:tr h="609600">
                <a:tc>
                  <a:txBody>
                    <a:bodyPr/>
                    <a:lstStyle/>
                    <a:p>
                      <a:pPr algn="justLow" rtl="0">
                        <a:spcAft>
                          <a:spcPts val="0"/>
                        </a:spcAft>
                      </a:pPr>
                      <a:endParaRPr lang="en-US" sz="2000" dirty="0">
                        <a:latin typeface="Tahoma" pitchFamily="34" charset="0"/>
                        <a:ea typeface="Times New Roman"/>
                        <a:cs typeface="Tahoma" pitchFamily="34" charset="0"/>
                      </a:endParaRPr>
                    </a:p>
                  </a:txBody>
                  <a:tcPr marL="0" marR="0" marT="0" marB="0" anchor="ctr">
                    <a:lnL>
                      <a:noFill/>
                    </a:lnL>
                    <a:lnR>
                      <a:noFill/>
                    </a:lnR>
                    <a:lnT>
                      <a:noFill/>
                    </a:lnT>
                    <a:lnB>
                      <a:noFill/>
                    </a:lnB>
                  </a:tcPr>
                </a:tc>
              </a:tr>
            </a:tbl>
          </a:graphicData>
        </a:graphic>
      </p:graphicFrame>
      <p:pic>
        <p:nvPicPr>
          <p:cNvPr id="4098" name="Picture 2" descr="unweighing system"/>
          <p:cNvPicPr>
            <a:picLocks noChangeAspect="1" noChangeArrowheads="1"/>
          </p:cNvPicPr>
          <p:nvPr/>
        </p:nvPicPr>
        <p:blipFill>
          <a:blip r:embed="rId2" r:link="rId3" cstate="print"/>
          <a:srcRect/>
          <a:stretch>
            <a:fillRect/>
          </a:stretch>
        </p:blipFill>
        <p:spPr bwMode="auto">
          <a:xfrm>
            <a:off x="533400" y="1524000"/>
            <a:ext cx="4038600" cy="4495801"/>
          </a:xfrm>
          <a:prstGeom prst="rect">
            <a:avLst/>
          </a:prstGeom>
          <a:noFill/>
        </p:spPr>
      </p:pic>
      <p:sp>
        <p:nvSpPr>
          <p:cNvPr id="4099" name="Rectangle 3"/>
          <p:cNvSpPr>
            <a:spLocks noChangeArrowheads="1"/>
          </p:cNvSpPr>
          <p:nvPr/>
        </p:nvSpPr>
        <p:spPr bwMode="auto">
          <a:xfrm>
            <a:off x="228600" y="381000"/>
            <a:ext cx="8610600"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The </a:t>
            </a:r>
            <a:r>
              <a:rPr kumimoji="0" lang="en-US" sz="3200" b="1" i="0" u="none" strike="noStrike" cap="none" normalizeH="0" baseline="0" dirty="0" err="1" smtClean="0">
                <a:ln>
                  <a:noFill/>
                </a:ln>
                <a:solidFill>
                  <a:schemeClr val="tx1"/>
                </a:solidFill>
                <a:effectLst/>
                <a:latin typeface="Arial Black" pitchFamily="34" charset="0"/>
                <a:ea typeface="Times New Roman" pitchFamily="18" charset="0"/>
                <a:cs typeface="Arial" pitchFamily="34" charset="0"/>
              </a:rPr>
              <a:t>Biodex</a:t>
            </a:r>
            <a:r>
              <a:rPr kumimoji="0" lang="en-US" sz="3200" b="1"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en-US" sz="3200" b="1" i="0" u="none" strike="noStrike" cap="none" normalizeH="0" baseline="0" dirty="0" err="1" smtClean="0">
                <a:ln>
                  <a:noFill/>
                </a:ln>
                <a:solidFill>
                  <a:schemeClr val="tx1"/>
                </a:solidFill>
                <a:effectLst/>
                <a:latin typeface="Arial Black" pitchFamily="34" charset="0"/>
                <a:ea typeface="Times New Roman" pitchFamily="18" charset="0"/>
                <a:cs typeface="Arial" pitchFamily="34" charset="0"/>
              </a:rPr>
              <a:t>Unweighing</a:t>
            </a:r>
            <a:r>
              <a:rPr kumimoji="0" lang="en-US" sz="3200" b="1"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System</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 name="Picture 2" descr="11062013425"/>
          <p:cNvPicPr>
            <a:picLocks noChangeAspect="1" noChangeArrowheads="1"/>
          </p:cNvPicPr>
          <p:nvPr/>
        </p:nvPicPr>
        <p:blipFill>
          <a:blip r:embed="rId4" cstate="print">
            <a:extLst>
              <a:ext uri="{28A0092B-C50C-407E-A947-70E740481C1C}">
                <a14:useLocalDpi xmlns:a14="http://schemas.microsoft.com/office/drawing/2010/main" val="0"/>
              </a:ext>
            </a:extLst>
          </a:blip>
          <a:srcRect l="13449" b="29367"/>
          <a:stretch>
            <a:fillRect/>
          </a:stretch>
        </p:blipFill>
        <p:spPr bwMode="auto">
          <a:xfrm>
            <a:off x="4724400" y="1523999"/>
            <a:ext cx="3886201" cy="4495801"/>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28033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099"/>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098"/>
                                        </p:tgtEl>
                                        <p:attrNameLst>
                                          <p:attrName>style.visibility</p:attrName>
                                        </p:attrNameLst>
                                      </p:cBhvr>
                                      <p:to>
                                        <p:strVal val="visible"/>
                                      </p:to>
                                    </p:set>
                                    <p:animEffect transition="in" filter="wipe(down)">
                                      <p:cBhvr>
                                        <p:cTn id="1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descr="20081117(004)-001"/>
          <p:cNvPicPr>
            <a:picLocks noChangeAspect="1" noChangeArrowheads="1"/>
          </p:cNvPicPr>
          <p:nvPr/>
        </p:nvPicPr>
        <p:blipFill>
          <a:blip r:embed="rId2" cstate="print"/>
          <a:srcRect/>
          <a:stretch>
            <a:fillRect/>
          </a:stretch>
        </p:blipFill>
        <p:spPr bwMode="auto">
          <a:xfrm>
            <a:off x="1447800" y="1219200"/>
            <a:ext cx="6248400" cy="4876800"/>
          </a:xfrm>
          <a:prstGeom prst="rect">
            <a:avLst/>
          </a:prstGeom>
          <a:noFill/>
        </p:spPr>
      </p:pic>
      <p:sp>
        <p:nvSpPr>
          <p:cNvPr id="66563" name="Rectangle 3"/>
          <p:cNvSpPr>
            <a:spLocks noChangeArrowheads="1"/>
          </p:cNvSpPr>
          <p:nvPr/>
        </p:nvSpPr>
        <p:spPr bwMode="auto">
          <a:xfrm>
            <a:off x="1948579" y="6248400"/>
            <a:ext cx="490942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floor Weight scale RTZ-125 model</a:t>
            </a:r>
            <a:endParaRPr kumimoji="0" lang="en-US" sz="2000" b="0" i="0" u="none" strike="noStrike" cap="none" normalizeH="0" baseline="0" dirty="0" smtClean="0">
              <a:ln>
                <a:noFill/>
              </a:ln>
              <a:solidFill>
                <a:schemeClr val="tx1"/>
              </a:solidFill>
              <a:effectLst/>
              <a:latin typeface="Arial Black" pitchFamily="34" charset="0"/>
              <a:cs typeface="Arial" pitchFamily="34" charset="0"/>
            </a:endParaRPr>
          </a:p>
        </p:txBody>
      </p:sp>
      <p:sp>
        <p:nvSpPr>
          <p:cNvPr id="2" name="Rectangle 1"/>
          <p:cNvSpPr/>
          <p:nvPr/>
        </p:nvSpPr>
        <p:spPr>
          <a:xfrm>
            <a:off x="2133600" y="457200"/>
            <a:ext cx="4343399" cy="369332"/>
          </a:xfrm>
          <a:prstGeom prst="rect">
            <a:avLst/>
          </a:prstGeom>
        </p:spPr>
        <p:txBody>
          <a:bodyPr wrap="square">
            <a:spAutoFit/>
          </a:bodyPr>
          <a:lstStyle/>
          <a:p>
            <a:pPr algn="ctr"/>
            <a:r>
              <a:rPr lang="en-US" b="1" dirty="0">
                <a:latin typeface="Arial Black" pitchFamily="34" charset="0"/>
              </a:rPr>
              <a:t>Weight Scale</a:t>
            </a:r>
            <a:endParaRPr lang="en-US" dirty="0"/>
          </a:p>
        </p:txBody>
      </p:sp>
    </p:spTree>
    <p:extLst>
      <p:ext uri="{BB962C8B-B14F-4D97-AF65-F5344CB8AC3E}">
        <p14:creationId xmlns:p14="http://schemas.microsoft.com/office/powerpoint/2010/main" val="291855269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66561"/>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6656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600" b="1" dirty="0" smtClean="0">
                <a:latin typeface="Arial Black" pitchFamily="34" charset="0"/>
              </a:rPr>
              <a:t/>
            </a:r>
            <a:br>
              <a:rPr lang="en-US" sz="3600" b="1" dirty="0" smtClean="0">
                <a:latin typeface="Arial Black" pitchFamily="34" charset="0"/>
              </a:rPr>
            </a:br>
            <a:r>
              <a:rPr lang="en-US" sz="3600" b="1" dirty="0" smtClean="0">
                <a:latin typeface="Arial Black" pitchFamily="34" charset="0"/>
              </a:rPr>
              <a:t>Preparatory procedures</a:t>
            </a:r>
            <a:r>
              <a:rPr lang="en-US" sz="3600" dirty="0" smtClean="0">
                <a:latin typeface="Arial Black" pitchFamily="34" charset="0"/>
              </a:rPr>
              <a:t/>
            </a:r>
            <a:br>
              <a:rPr lang="en-US" sz="3600" dirty="0" smtClean="0">
                <a:latin typeface="Arial Black" pitchFamily="34" charset="0"/>
              </a:rPr>
            </a:br>
            <a:endParaRPr lang="ar-EG" sz="3600" dirty="0">
              <a:latin typeface="Arial Black" pitchFamily="34" charset="0"/>
            </a:endParaRPr>
          </a:p>
        </p:txBody>
      </p:sp>
      <p:sp>
        <p:nvSpPr>
          <p:cNvPr id="3" name="Content Placeholder 2"/>
          <p:cNvSpPr>
            <a:spLocks noGrp="1"/>
          </p:cNvSpPr>
          <p:nvPr>
            <p:ph idx="1"/>
          </p:nvPr>
        </p:nvSpPr>
        <p:spPr>
          <a:xfrm>
            <a:off x="457200" y="1219200"/>
            <a:ext cx="8229600" cy="4906963"/>
          </a:xfrm>
        </p:spPr>
        <p:txBody>
          <a:bodyPr/>
          <a:lstStyle/>
          <a:p>
            <a:pPr algn="justLow">
              <a:buNone/>
            </a:pPr>
            <a:r>
              <a:rPr lang="en-US" sz="28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patients were given a full explanation about the program, allowed to ask any question about it.  they agreed to share in the study, each of them has been examined and asked about his/her dominant hand, medical history, sign the consent.</a:t>
            </a:r>
          </a:p>
          <a:p>
            <a:pPr>
              <a:buNone/>
            </a:pPr>
            <a:endParaRPr lang="ar-EG" dirty="0">
              <a:latin typeface="Times New Roman" pitchFamily="18" charset="0"/>
              <a:cs typeface="Times New Roman" pitchFamily="18" charset="0"/>
            </a:endParaRPr>
          </a:p>
        </p:txBody>
      </p:sp>
    </p:spTree>
    <p:extLst>
      <p:ext uri="{BB962C8B-B14F-4D97-AF65-F5344CB8AC3E}">
        <p14:creationId xmlns:p14="http://schemas.microsoft.com/office/powerpoint/2010/main" val="274646785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latin typeface="Arial Black" pitchFamily="34" charset="0"/>
              </a:rPr>
              <a:t/>
            </a:r>
            <a:br>
              <a:rPr lang="en-US" b="1" dirty="0" smtClean="0">
                <a:latin typeface="Arial Black" pitchFamily="34" charset="0"/>
              </a:rPr>
            </a:br>
            <a:r>
              <a:rPr lang="en-US" b="1" dirty="0" smtClean="0">
                <a:latin typeface="Arial Black" pitchFamily="34" charset="0"/>
              </a:rPr>
              <a:t>Methodology </a:t>
            </a:r>
            <a:r>
              <a:rPr lang="en-US" dirty="0" smtClean="0">
                <a:latin typeface="Arial Black" pitchFamily="34" charset="0"/>
              </a:rPr>
              <a:t/>
            </a:r>
            <a:br>
              <a:rPr lang="en-US" dirty="0" smtClean="0">
                <a:latin typeface="Arial Black" pitchFamily="34" charset="0"/>
              </a:rPr>
            </a:br>
            <a:endParaRPr lang="ar-EG" dirty="0"/>
          </a:p>
        </p:txBody>
      </p:sp>
      <p:sp>
        <p:nvSpPr>
          <p:cNvPr id="3" name="Content Placeholder 2"/>
          <p:cNvSpPr>
            <a:spLocks noGrp="1"/>
          </p:cNvSpPr>
          <p:nvPr>
            <p:ph idx="1"/>
          </p:nvPr>
        </p:nvSpPr>
        <p:spPr>
          <a:xfrm>
            <a:off x="457200" y="1295400"/>
            <a:ext cx="8229600" cy="5029200"/>
          </a:xfrm>
        </p:spPr>
        <p:txBody>
          <a:bodyPr>
            <a:normAutofit/>
          </a:bodyPr>
          <a:lstStyle/>
          <a:p>
            <a:pPr algn="justLow">
              <a:buNone/>
            </a:pPr>
            <a:r>
              <a:rPr lang="en-US" dirty="0" smtClean="0"/>
              <a:t>        </a:t>
            </a:r>
            <a:r>
              <a:rPr lang="en-US" dirty="0" err="1" smtClean="0"/>
              <a:t>patient</a:t>
            </a:r>
            <a:r>
              <a:rPr lang="en-US" sz="2400" dirty="0" err="1" smtClean="0">
                <a:latin typeface="Tahoma" pitchFamily="34" charset="0"/>
                <a:cs typeface="Tahoma" pitchFamily="34" charset="0"/>
              </a:rPr>
              <a:t>ts</a:t>
            </a:r>
            <a:r>
              <a:rPr lang="en-US" sz="2400" dirty="0" smtClean="0">
                <a:latin typeface="Tahoma" pitchFamily="34" charset="0"/>
                <a:cs typeface="Tahoma" pitchFamily="34" charset="0"/>
              </a:rPr>
              <a:t> was oriented to the procedures of training and assessment tools, informed for the requirements and assuring their understanding.</a:t>
            </a:r>
          </a:p>
          <a:p>
            <a:pPr>
              <a:buNone/>
            </a:pPr>
            <a:r>
              <a:rPr lang="en-US" sz="2400" dirty="0" smtClean="0">
                <a:latin typeface="Tahoma" pitchFamily="34" charset="0"/>
                <a:cs typeface="Tahoma" pitchFamily="34" charset="0"/>
              </a:rPr>
              <a:t>        Every patient was assessed for weight and height to determine BMI.</a:t>
            </a:r>
          </a:p>
          <a:p>
            <a:pPr>
              <a:buNone/>
            </a:pPr>
            <a:r>
              <a:rPr lang="en-US" sz="2600" b="1" dirty="0" smtClean="0">
                <a:latin typeface="Tahoma" pitchFamily="34" charset="0"/>
                <a:cs typeface="Tahoma" pitchFamily="34" charset="0"/>
              </a:rPr>
              <a:t>BMI Categories: </a:t>
            </a:r>
            <a:endParaRPr lang="en-US" sz="2600" dirty="0" smtClean="0">
              <a:latin typeface="Tahoma" pitchFamily="34" charset="0"/>
              <a:cs typeface="Tahoma" pitchFamily="34" charset="0"/>
            </a:endParaRPr>
          </a:p>
          <a:p>
            <a:pPr lvl="0"/>
            <a:r>
              <a:rPr lang="en-US" sz="2600" dirty="0" smtClean="0">
                <a:latin typeface="Tahoma" pitchFamily="34" charset="0"/>
                <a:cs typeface="Tahoma" pitchFamily="34" charset="0"/>
              </a:rPr>
              <a:t>Underweight = &lt;18.5 </a:t>
            </a:r>
          </a:p>
          <a:p>
            <a:pPr lvl="0"/>
            <a:r>
              <a:rPr lang="en-US" sz="2600" dirty="0" smtClean="0">
                <a:latin typeface="Tahoma" pitchFamily="34" charset="0"/>
                <a:cs typeface="Tahoma" pitchFamily="34" charset="0"/>
              </a:rPr>
              <a:t>Normal weight = 18.5–24.9 </a:t>
            </a:r>
          </a:p>
          <a:p>
            <a:pPr lvl="0"/>
            <a:r>
              <a:rPr lang="en-US" sz="2600" dirty="0" smtClean="0">
                <a:latin typeface="Tahoma" pitchFamily="34" charset="0"/>
                <a:cs typeface="Tahoma" pitchFamily="34" charset="0"/>
              </a:rPr>
              <a:t>Overweight = 25–29.9 </a:t>
            </a:r>
          </a:p>
          <a:p>
            <a:pPr lvl="0"/>
            <a:r>
              <a:rPr lang="en-US" sz="2600" dirty="0" smtClean="0">
                <a:latin typeface="Tahoma" pitchFamily="34" charset="0"/>
                <a:cs typeface="Tahoma" pitchFamily="34" charset="0"/>
              </a:rPr>
              <a:t>Obesity = BMI of 30 or greater </a:t>
            </a:r>
          </a:p>
          <a:p>
            <a:pPr algn="justLow">
              <a:buNone/>
            </a:pPr>
            <a:r>
              <a:rPr lang="en-US" sz="2600" dirty="0" smtClean="0">
                <a:latin typeface="Tahoma" pitchFamily="34" charset="0"/>
                <a:cs typeface="Tahoma" pitchFamily="34" charset="0"/>
              </a:rPr>
              <a:t>       </a:t>
            </a:r>
          </a:p>
          <a:p>
            <a:pPr algn="justLow">
              <a:buNone/>
            </a:pPr>
            <a:endParaRPr lang="en-US" sz="2400" dirty="0" smtClean="0">
              <a:latin typeface="Tahoma" pitchFamily="34" charset="0"/>
              <a:cs typeface="Tahoma" pitchFamily="34" charset="0"/>
            </a:endParaRPr>
          </a:p>
          <a:p>
            <a:endParaRPr lang="ar-EG" dirty="0"/>
          </a:p>
        </p:txBody>
      </p:sp>
    </p:spTree>
    <p:extLst>
      <p:ext uri="{BB962C8B-B14F-4D97-AF65-F5344CB8AC3E}">
        <p14:creationId xmlns:p14="http://schemas.microsoft.com/office/powerpoint/2010/main" val="127106593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down)">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wipe(down)">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wipe(down)">
                                      <p:cBhvr>
                                        <p:cTn id="41" dur="5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wipe(down)">
                                      <p:cBhvr>
                                        <p:cTn id="4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4000" b="1" dirty="0" smtClean="0">
                <a:latin typeface="Arial Black" pitchFamily="34" charset="0"/>
              </a:rPr>
              <a:t/>
            </a:r>
            <a:br>
              <a:rPr lang="en-US" sz="4000" b="1" dirty="0" smtClean="0">
                <a:latin typeface="Arial Black" pitchFamily="34" charset="0"/>
              </a:rPr>
            </a:br>
            <a:r>
              <a:rPr lang="en-US" sz="4000" b="1" dirty="0" smtClean="0">
                <a:latin typeface="Arial Black" pitchFamily="34" charset="0"/>
              </a:rPr>
              <a:t>Assessment procedure</a:t>
            </a:r>
            <a:r>
              <a:rPr lang="en-US" dirty="0" smtClean="0"/>
              <a:t/>
            </a:r>
            <a:br>
              <a:rPr lang="en-US" dirty="0" smtClean="0"/>
            </a:br>
            <a:endParaRPr lang="ar-EG" dirty="0"/>
          </a:p>
        </p:txBody>
      </p:sp>
      <p:sp>
        <p:nvSpPr>
          <p:cNvPr id="3" name="Content Placeholder 2"/>
          <p:cNvSpPr>
            <a:spLocks noGrp="1"/>
          </p:cNvSpPr>
          <p:nvPr>
            <p:ph idx="1"/>
          </p:nvPr>
        </p:nvSpPr>
        <p:spPr>
          <a:xfrm>
            <a:off x="457200" y="1066800"/>
            <a:ext cx="8229600" cy="5059363"/>
          </a:xfrm>
        </p:spPr>
        <p:txBody>
          <a:bodyPr>
            <a:normAutofit/>
          </a:bodyPr>
          <a:lstStyle/>
          <a:p>
            <a:pPr algn="justLow"/>
            <a:r>
              <a:rPr lang="en-US" sz="2800" b="1" dirty="0" smtClean="0">
                <a:latin typeface="Tahoma" pitchFamily="34" charset="0"/>
                <a:cs typeface="Tahoma" pitchFamily="34" charset="0"/>
              </a:rPr>
              <a:t>Clinical evaluations:</a:t>
            </a:r>
            <a:endParaRPr lang="en-US" sz="2800" dirty="0" smtClean="0">
              <a:latin typeface="Tahoma" pitchFamily="34" charset="0"/>
              <a:cs typeface="Tahoma" pitchFamily="34" charset="0"/>
            </a:endParaRPr>
          </a:p>
          <a:p>
            <a:pPr algn="justLow">
              <a:buNone/>
            </a:pPr>
            <a:r>
              <a:rPr lang="en-US" sz="2800" dirty="0" smtClean="0">
                <a:latin typeface="Tahoma" pitchFamily="34" charset="0"/>
                <a:cs typeface="Tahoma" pitchFamily="34" charset="0"/>
              </a:rPr>
              <a:t>            Clinical evaluations have been performed immediate ( within the first week) post operative,  then six weeks and finally 12 weeks after the surgery. The Harris hip score (HHS) and SPPB has been used to evaluate the outcome of the operations., Changes in  </a:t>
            </a:r>
            <a:r>
              <a:rPr lang="en-US" sz="2800" dirty="0" err="1" smtClean="0">
                <a:latin typeface="Tahoma" pitchFamily="34" charset="0"/>
                <a:cs typeface="Tahoma" pitchFamily="34" charset="0"/>
              </a:rPr>
              <a:t>harris</a:t>
            </a:r>
            <a:r>
              <a:rPr lang="en-US" sz="2800" dirty="0" smtClean="0">
                <a:latin typeface="Tahoma" pitchFamily="34" charset="0"/>
                <a:cs typeface="Tahoma" pitchFamily="34" charset="0"/>
              </a:rPr>
              <a:t> hip score, SPPB and </a:t>
            </a:r>
            <a:r>
              <a:rPr lang="en-US" sz="2800" dirty="0" err="1" smtClean="0">
                <a:latin typeface="Tahoma" pitchFamily="34" charset="0"/>
                <a:cs typeface="Tahoma" pitchFamily="34" charset="0"/>
              </a:rPr>
              <a:t>verical</a:t>
            </a:r>
            <a:r>
              <a:rPr lang="en-US" sz="2800" dirty="0" smtClean="0">
                <a:latin typeface="Tahoma" pitchFamily="34" charset="0"/>
                <a:cs typeface="Tahoma" pitchFamily="34" charset="0"/>
              </a:rPr>
              <a:t> </a:t>
            </a:r>
            <a:r>
              <a:rPr lang="en-US" sz="2800" dirty="0" err="1" smtClean="0">
                <a:latin typeface="Tahoma" pitchFamily="34" charset="0"/>
                <a:cs typeface="Tahoma" pitchFamily="34" charset="0"/>
              </a:rPr>
              <a:t>micromotion</a:t>
            </a:r>
            <a:r>
              <a:rPr lang="en-US" sz="2800" dirty="0" smtClean="0">
                <a:latin typeface="Tahoma" pitchFamily="34" charset="0"/>
                <a:cs typeface="Tahoma" pitchFamily="34" charset="0"/>
              </a:rPr>
              <a:t> of the femoral stem has been measured and the </a:t>
            </a:r>
            <a:r>
              <a:rPr lang="en-US" sz="2800" dirty="0" err="1" smtClean="0">
                <a:latin typeface="Tahoma" pitchFamily="34" charset="0"/>
                <a:cs typeface="Tahoma" pitchFamily="34" charset="0"/>
              </a:rPr>
              <a:t>statistcally</a:t>
            </a:r>
            <a:r>
              <a:rPr lang="en-US" sz="2800" dirty="0" smtClean="0">
                <a:latin typeface="Tahoma" pitchFamily="34" charset="0"/>
                <a:cs typeface="Tahoma" pitchFamily="34" charset="0"/>
              </a:rPr>
              <a:t> analyzed with ANOVA test.</a:t>
            </a:r>
          </a:p>
          <a:p>
            <a:pPr algn="justLow">
              <a:buNone/>
            </a:pPr>
            <a:endParaRPr lang="ar-EG" sz="2800" dirty="0">
              <a:latin typeface="Tahoma" pitchFamily="34" charset="0"/>
              <a:cs typeface="Tahoma" pitchFamily="34" charset="0"/>
            </a:endParaRPr>
          </a:p>
        </p:txBody>
      </p:sp>
    </p:spTree>
    <p:extLst>
      <p:ext uri="{BB962C8B-B14F-4D97-AF65-F5344CB8AC3E}">
        <p14:creationId xmlns:p14="http://schemas.microsoft.com/office/powerpoint/2010/main" val="251739645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grpId="0" nodeType="clickEffect">
                                  <p:stCondLst>
                                    <p:cond delay="0"/>
                                  </p:stCondLst>
                                  <p:childTnLst>
                                    <p:animRot by="21600000">
                                      <p:cBhvr>
                                        <p:cTn id="14" dur="2000" fill="hold"/>
                                        <p:tgtEl>
                                          <p:spTgt spid="3">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229600" cy="5791200"/>
          </a:xfrm>
        </p:spPr>
        <p:txBody>
          <a:bodyPr>
            <a:normAutofit/>
          </a:bodyPr>
          <a:lstStyle/>
          <a:p>
            <a:pPr algn="justLow"/>
            <a:r>
              <a:rPr lang="en-US" sz="2800" b="1" dirty="0" smtClean="0">
                <a:latin typeface="Tahoma" pitchFamily="34" charset="0"/>
                <a:cs typeface="Tahoma" pitchFamily="34" charset="0"/>
              </a:rPr>
              <a:t>Radiographic evaluation:</a:t>
            </a:r>
            <a:endParaRPr lang="en-US" sz="2800" dirty="0" smtClean="0">
              <a:latin typeface="Tahoma" pitchFamily="34" charset="0"/>
              <a:cs typeface="Tahoma" pitchFamily="34" charset="0"/>
            </a:endParaRPr>
          </a:p>
          <a:p>
            <a:pPr algn="justLow">
              <a:buNone/>
            </a:pPr>
            <a:r>
              <a:rPr lang="en-US" sz="2800" dirty="0" smtClean="0">
                <a:latin typeface="Tahoma" pitchFamily="34" charset="0"/>
                <a:cs typeface="Tahoma" pitchFamily="34" charset="0"/>
              </a:rPr>
              <a:t>           </a:t>
            </a:r>
          </a:p>
          <a:p>
            <a:pPr algn="justLow">
              <a:buNone/>
            </a:pPr>
            <a:r>
              <a:rPr lang="en-US" sz="2400" dirty="0" smtClean="0">
                <a:latin typeface="Tahoma" pitchFamily="34" charset="0"/>
                <a:cs typeface="Tahoma" pitchFamily="34" charset="0"/>
              </a:rPr>
              <a:t>         Radiographic evaluations initiated at the discharge day  postoperatively, then followed at 6 weeks and 12 weeks after the operation. The axial migration of the stem has been measured </a:t>
            </a:r>
            <a:r>
              <a:rPr lang="en-US" sz="2400" dirty="0" err="1" smtClean="0">
                <a:latin typeface="Tahoma" pitchFamily="34" charset="0"/>
                <a:cs typeface="Tahoma" pitchFamily="34" charset="0"/>
              </a:rPr>
              <a:t>digitaly</a:t>
            </a:r>
            <a:r>
              <a:rPr lang="en-US" sz="2400" dirty="0" smtClean="0">
                <a:latin typeface="Tahoma" pitchFamily="34" charset="0"/>
                <a:cs typeface="Tahoma" pitchFamily="34" charset="0"/>
              </a:rPr>
              <a:t>  ( as shown before).</a:t>
            </a:r>
          </a:p>
          <a:p>
            <a:pPr algn="justLow">
              <a:buNone/>
            </a:pPr>
            <a:r>
              <a:rPr lang="en-US" sz="2400" dirty="0" smtClean="0">
                <a:latin typeface="Tahoma" pitchFamily="34" charset="0"/>
                <a:cs typeface="Tahoma" pitchFamily="34" charset="0"/>
              </a:rPr>
              <a:t>         </a:t>
            </a:r>
          </a:p>
          <a:p>
            <a:pPr algn="justLow">
              <a:buNone/>
            </a:pPr>
            <a:r>
              <a:rPr lang="en-US" sz="2400" dirty="0" smtClean="0">
                <a:latin typeface="Tahoma" pitchFamily="34" charset="0"/>
                <a:cs typeface="Tahoma" pitchFamily="34" charset="0"/>
              </a:rPr>
              <a:t>         The vertical distance between the two points has been measured on each film and the difference  considered as a measure of the subsidence of the prosthesis. Three different sets of readings were made on each digitized film by a single observer. </a:t>
            </a:r>
            <a:endParaRPr lang="ar-EG" sz="2400" dirty="0">
              <a:latin typeface="Tahoma" pitchFamily="34" charset="0"/>
              <a:cs typeface="Tahoma" pitchFamily="34" charset="0"/>
            </a:endParaRPr>
          </a:p>
        </p:txBody>
      </p:sp>
    </p:spTree>
    <p:extLst>
      <p:ext uri="{BB962C8B-B14F-4D97-AF65-F5344CB8AC3E}">
        <p14:creationId xmlns:p14="http://schemas.microsoft.com/office/powerpoint/2010/main" val="425418241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grpId="0" nodeType="clickEffect">
                                  <p:stCondLst>
                                    <p:cond delay="0"/>
                                  </p:stCondLst>
                                  <p:childTnLst>
                                    <p:animRot by="21600000">
                                      <p:cBhvr>
                                        <p:cTn id="14" dur="2000" fill="hold"/>
                                        <p:tgtEl>
                                          <p:spTgt spid="3">
                                            <p:txEl>
                                              <p:pRg st="2" end="2"/>
                                            </p:txEl>
                                          </p:spTgt>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grpId="0" nodeType="clickEffect">
                                  <p:stCondLst>
                                    <p:cond delay="0"/>
                                  </p:stCondLst>
                                  <p:childTnLst>
                                    <p:animRot by="21600000">
                                      <p:cBhvr>
                                        <p:cTn id="18" dur="2000" fill="hold"/>
                                        <p:tgtEl>
                                          <p:spTgt spid="3">
                                            <p:txEl>
                                              <p:pRg st="3" end="3"/>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grpId="0" nodeType="clickEffect">
                                  <p:stCondLst>
                                    <p:cond delay="0"/>
                                  </p:stCondLst>
                                  <p:childTnLst>
                                    <p:animRot by="21600000">
                                      <p:cBhvr>
                                        <p:cTn id="22" dur="2000" fill="hold"/>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Digitized photography analysis</a:t>
            </a:r>
          </a:p>
        </p:txBody>
      </p:sp>
      <p:sp>
        <p:nvSpPr>
          <p:cNvPr id="3" name="Content Placeholder 2"/>
          <p:cNvSpPr>
            <a:spLocks noGrp="1"/>
          </p:cNvSpPr>
          <p:nvPr>
            <p:ph idx="1"/>
          </p:nvPr>
        </p:nvSpPr>
        <p:spPr>
          <a:xfrm>
            <a:off x="457200" y="3962400"/>
            <a:ext cx="8229600" cy="2163763"/>
          </a:xfrm>
        </p:spPr>
        <p:txBody>
          <a:bodyPr/>
          <a:lstStyle/>
          <a:p>
            <a:pPr marL="0" indent="0">
              <a:buNone/>
            </a:pPr>
            <a:endParaRPr lang="en-US" dirty="0"/>
          </a:p>
        </p:txBody>
      </p:sp>
      <p:sp>
        <p:nvSpPr>
          <p:cNvPr id="5" name="Text Box 6"/>
          <p:cNvSpPr txBox="1">
            <a:spLocks noChangeArrowheads="1"/>
          </p:cNvSpPr>
          <p:nvPr/>
        </p:nvSpPr>
        <p:spPr bwMode="auto">
          <a:xfrm>
            <a:off x="6159512" y="1875925"/>
            <a:ext cx="1616869" cy="57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600" b="1" i="0" u="none" strike="noStrike" cap="none" normalizeH="0" baseline="0" smtClean="0">
                <a:ln>
                  <a:noFill/>
                </a:ln>
                <a:solidFill>
                  <a:srgbClr val="FFFFFF"/>
                </a:solidFill>
                <a:effectLst/>
                <a:latin typeface="Calibri" pitchFamily="34" charset="0"/>
                <a:ea typeface="Arial" pitchFamily="34" charset="0"/>
                <a:cs typeface="Arial" pitchFamily="34" charset="0"/>
              </a:rPr>
              <a:t>(a)tip of the greater trochanter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6" name="Group 7"/>
          <p:cNvGrpSpPr>
            <a:grpSpLocks/>
          </p:cNvGrpSpPr>
          <p:nvPr/>
        </p:nvGrpSpPr>
        <p:grpSpPr bwMode="auto">
          <a:xfrm>
            <a:off x="304800" y="1524000"/>
            <a:ext cx="4067174" cy="4114800"/>
            <a:chOff x="2157" y="5040"/>
            <a:chExt cx="3960" cy="3010"/>
          </a:xfrm>
        </p:grpSpPr>
        <p:pic>
          <p:nvPicPr>
            <p:cNvPr id="2056" name="Picture 8" descr="2"/>
            <p:cNvPicPr>
              <a:picLocks noChangeAspect="1" noChangeArrowheads="1"/>
            </p:cNvPicPr>
            <p:nvPr/>
          </p:nvPicPr>
          <p:blipFill>
            <a:blip r:embed="rId2" cstate="print">
              <a:extLst>
                <a:ext uri="{28A0092B-C50C-407E-A947-70E740481C1C}">
                  <a14:useLocalDpi xmlns:a14="http://schemas.microsoft.com/office/drawing/2010/main" val="0"/>
                </a:ext>
              </a:extLst>
            </a:blip>
            <a:srcRect l="51308" t="14873"/>
            <a:stretch>
              <a:fillRect/>
            </a:stretch>
          </p:blipFill>
          <p:spPr bwMode="auto">
            <a:xfrm>
              <a:off x="2157" y="5040"/>
              <a:ext cx="3960" cy="3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3375" y="5304"/>
              <a:ext cx="1260"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600" b="1" i="0" u="none" strike="noStrike" cap="none" normalizeH="0" baseline="0" smtClean="0">
                  <a:ln>
                    <a:noFill/>
                  </a:ln>
                  <a:solidFill>
                    <a:srgbClr val="FFFFFF"/>
                  </a:solidFill>
                  <a:effectLst/>
                  <a:latin typeface="Calibri" pitchFamily="34" charset="0"/>
                  <a:ea typeface="Arial" pitchFamily="34" charset="0"/>
                  <a:cs typeface="Arial" pitchFamily="34" charset="0"/>
                </a:rPr>
                <a:t>(a)tip of the greater trochanter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Oval 10"/>
            <p:cNvSpPr>
              <a:spLocks noChangeArrowheads="1"/>
            </p:cNvSpPr>
            <p:nvPr/>
          </p:nvSpPr>
          <p:spPr bwMode="auto">
            <a:xfrm>
              <a:off x="3937" y="5580"/>
              <a:ext cx="68" cy="6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Text Box 11"/>
            <p:cNvSpPr txBox="1">
              <a:spLocks noChangeArrowheads="1"/>
            </p:cNvSpPr>
            <p:nvPr/>
          </p:nvSpPr>
          <p:spPr bwMode="auto">
            <a:xfrm>
              <a:off x="3952" y="5690"/>
              <a:ext cx="1260"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600" b="1" i="0" u="none" strike="noStrike" cap="none" normalizeH="0" baseline="0" smtClean="0">
                  <a:ln>
                    <a:noFill/>
                  </a:ln>
                  <a:solidFill>
                    <a:srgbClr val="333333"/>
                  </a:solidFill>
                  <a:effectLst/>
                  <a:latin typeface="Calibri" pitchFamily="34" charset="0"/>
                  <a:ea typeface="Arial" pitchFamily="34" charset="0"/>
                  <a:cs typeface="Arial" pitchFamily="34" charset="0"/>
                </a:rPr>
                <a:t>(b) outermost tip of the lateral flare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Oval 12"/>
            <p:cNvSpPr>
              <a:spLocks noChangeArrowheads="1"/>
            </p:cNvSpPr>
            <p:nvPr/>
          </p:nvSpPr>
          <p:spPr bwMode="auto">
            <a:xfrm>
              <a:off x="3897" y="5810"/>
              <a:ext cx="68" cy="6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Text Box 13"/>
            <p:cNvSpPr txBox="1">
              <a:spLocks noChangeArrowheads="1"/>
            </p:cNvSpPr>
            <p:nvPr/>
          </p:nvSpPr>
          <p:spPr bwMode="auto">
            <a:xfrm>
              <a:off x="4087" y="6355"/>
              <a:ext cx="144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600" b="1" i="0" u="none" strike="noStrike" cap="none" normalizeH="0" baseline="0" smtClean="0">
                  <a:ln>
                    <a:noFill/>
                  </a:ln>
                  <a:solidFill>
                    <a:srgbClr val="FFFFFF"/>
                  </a:solidFill>
                  <a:effectLst/>
                  <a:latin typeface="Calibri" pitchFamily="34" charset="0"/>
                  <a:ea typeface="Arial" pitchFamily="34" charset="0"/>
                  <a:cs typeface="Arial" pitchFamily="34" charset="0"/>
                </a:rPr>
                <a:t>reference point on the stem</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3" name="Group 14"/>
          <p:cNvGrpSpPr>
            <a:grpSpLocks/>
          </p:cNvGrpSpPr>
          <p:nvPr/>
        </p:nvGrpSpPr>
        <p:grpSpPr bwMode="auto">
          <a:xfrm>
            <a:off x="4448175" y="1528851"/>
            <a:ext cx="4162425" cy="4109949"/>
            <a:chOff x="6284" y="4930"/>
            <a:chExt cx="3600" cy="3040"/>
          </a:xfrm>
        </p:grpSpPr>
        <p:pic>
          <p:nvPicPr>
            <p:cNvPr id="2063" name="Picture 15" descr="1"/>
            <p:cNvPicPr>
              <a:picLocks noChangeAspect="1" noChangeArrowheads="1"/>
            </p:cNvPicPr>
            <p:nvPr/>
          </p:nvPicPr>
          <p:blipFill>
            <a:blip r:embed="rId3" cstate="print">
              <a:extLst>
                <a:ext uri="{28A0092B-C50C-407E-A947-70E740481C1C}">
                  <a14:useLocalDpi xmlns:a14="http://schemas.microsoft.com/office/drawing/2010/main" val="0"/>
                </a:ext>
              </a:extLst>
            </a:blip>
            <a:srcRect t="17924" r="51988"/>
            <a:stretch>
              <a:fillRect/>
            </a:stretch>
          </p:blipFill>
          <p:spPr bwMode="auto">
            <a:xfrm>
              <a:off x="6284" y="4930"/>
              <a:ext cx="3600" cy="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6"/>
            <p:cNvSpPr txBox="1">
              <a:spLocks noChangeArrowheads="1"/>
            </p:cNvSpPr>
            <p:nvPr/>
          </p:nvSpPr>
          <p:spPr bwMode="auto">
            <a:xfrm>
              <a:off x="7677" y="5190"/>
              <a:ext cx="1260"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600" b="1" i="0" u="none" strike="noStrike" cap="none" normalizeH="0" baseline="0" smtClean="0">
                  <a:ln>
                    <a:noFill/>
                  </a:ln>
                  <a:solidFill>
                    <a:srgbClr val="FFFFFF"/>
                  </a:solidFill>
                  <a:effectLst/>
                  <a:latin typeface="Calibri" pitchFamily="34" charset="0"/>
                  <a:ea typeface="Arial" pitchFamily="34" charset="0"/>
                  <a:cs typeface="Arial" pitchFamily="34" charset="0"/>
                </a:rPr>
                <a:t>(a)tip of the greater trochanter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Oval 17"/>
            <p:cNvSpPr>
              <a:spLocks noChangeArrowheads="1"/>
            </p:cNvSpPr>
            <p:nvPr/>
          </p:nvSpPr>
          <p:spPr bwMode="auto">
            <a:xfrm>
              <a:off x="8224" y="5497"/>
              <a:ext cx="68" cy="6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Text Box 18"/>
            <p:cNvSpPr txBox="1">
              <a:spLocks noChangeArrowheads="1"/>
            </p:cNvSpPr>
            <p:nvPr/>
          </p:nvSpPr>
          <p:spPr bwMode="auto">
            <a:xfrm>
              <a:off x="8193" y="5608"/>
              <a:ext cx="1260"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600" b="1" i="0" u="none" strike="noStrike" cap="none" normalizeH="0" baseline="0" dirty="0" smtClean="0">
                  <a:ln>
                    <a:noFill/>
                  </a:ln>
                  <a:solidFill>
                    <a:srgbClr val="FFFFFF"/>
                  </a:solidFill>
                  <a:effectLst/>
                  <a:latin typeface="Calibri" pitchFamily="34" charset="0"/>
                  <a:ea typeface="Arial" pitchFamily="34" charset="0"/>
                  <a:cs typeface="Arial" pitchFamily="34" charset="0"/>
                </a:rPr>
                <a:t>(b) outermost tip of the lateral flare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41968501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latin typeface="Arial Black" pitchFamily="34" charset="0"/>
              </a:rPr>
              <a:t/>
            </a:r>
            <a:br>
              <a:rPr lang="en-US" b="1" dirty="0" smtClean="0">
                <a:latin typeface="Arial Black" pitchFamily="34" charset="0"/>
              </a:rPr>
            </a:br>
            <a:r>
              <a:rPr lang="en-US" sz="3100" b="1" dirty="0">
                <a:latin typeface="Times New Roman" pitchFamily="18" charset="0"/>
                <a:cs typeface="Times New Roman" pitchFamily="18" charset="0"/>
              </a:rPr>
              <a:t>Physical therapy program (both groups):  </a:t>
            </a:r>
            <a:r>
              <a:rPr lang="en-US" sz="3100" dirty="0">
                <a:latin typeface="Times New Roman" pitchFamily="18" charset="0"/>
                <a:cs typeface="Times New Roman" pitchFamily="18" charset="0"/>
              </a:rPr>
              <a:t/>
            </a:r>
            <a:br>
              <a:rPr lang="en-US" sz="3100" dirty="0">
                <a:latin typeface="Times New Roman" pitchFamily="18" charset="0"/>
                <a:cs typeface="Times New Roman" pitchFamily="18" charset="0"/>
              </a:rPr>
            </a:br>
            <a:r>
              <a:rPr lang="en-US" sz="3100" dirty="0" smtClean="0">
                <a:latin typeface="Arial Black" pitchFamily="34" charset="0"/>
              </a:rPr>
              <a:t/>
            </a:r>
            <a:br>
              <a:rPr lang="en-US" sz="3100" dirty="0" smtClean="0">
                <a:latin typeface="Arial Black" pitchFamily="34" charset="0"/>
              </a:rPr>
            </a:br>
            <a:endParaRPr lang="ar-EG" sz="3100" dirty="0"/>
          </a:p>
        </p:txBody>
      </p:sp>
      <p:sp>
        <p:nvSpPr>
          <p:cNvPr id="3" name="Content Placeholder 2"/>
          <p:cNvSpPr>
            <a:spLocks noGrp="1"/>
          </p:cNvSpPr>
          <p:nvPr>
            <p:ph idx="1"/>
          </p:nvPr>
        </p:nvSpPr>
        <p:spPr>
          <a:xfrm>
            <a:off x="457200" y="990600"/>
            <a:ext cx="8229600" cy="5410200"/>
          </a:xfrm>
        </p:spPr>
        <p:txBody>
          <a:bodyPr>
            <a:normAutofit fontScale="70000" lnSpcReduction="20000"/>
          </a:bodyPr>
          <a:lstStyle/>
          <a:p>
            <a:pPr lvl="0" algn="justLow"/>
            <a:r>
              <a:rPr lang="en-US" sz="2900" b="1" dirty="0" smtClean="0">
                <a:latin typeface="Times New Roman" pitchFamily="18" charset="0"/>
                <a:cs typeface="Times New Roman" pitchFamily="18" charset="0"/>
              </a:rPr>
              <a:t>Postoperative day 1 </a:t>
            </a:r>
            <a:endParaRPr lang="en-US" sz="2900" dirty="0" smtClean="0">
              <a:latin typeface="Times New Roman" pitchFamily="18" charset="0"/>
              <a:cs typeface="Times New Roman" pitchFamily="18" charset="0"/>
            </a:endParaRPr>
          </a:p>
          <a:p>
            <a:pPr lvl="1" algn="justLow"/>
            <a:r>
              <a:rPr lang="en-US" sz="2900" dirty="0" smtClean="0">
                <a:latin typeface="Times New Roman" pitchFamily="18" charset="0"/>
                <a:cs typeface="Times New Roman" pitchFamily="18" charset="0"/>
              </a:rPr>
              <a:t>Bedside exercises are initiated (</a:t>
            </a:r>
            <a:r>
              <a:rPr lang="en-US" sz="2900" dirty="0" err="1" smtClean="0">
                <a:latin typeface="Times New Roman" pitchFamily="18" charset="0"/>
                <a:cs typeface="Times New Roman" pitchFamily="18" charset="0"/>
              </a:rPr>
              <a:t>eg</a:t>
            </a:r>
            <a:r>
              <a:rPr lang="en-US" sz="2900" dirty="0" smtClean="0">
                <a:latin typeface="Times New Roman" pitchFamily="18" charset="0"/>
                <a:cs typeface="Times New Roman" pitchFamily="18" charset="0"/>
              </a:rPr>
              <a:t>, ankle pumps, quadriceps sets, </a:t>
            </a:r>
            <a:r>
              <a:rPr lang="en-US" sz="2900" dirty="0" err="1" smtClean="0">
                <a:latin typeface="Times New Roman" pitchFamily="18" charset="0"/>
                <a:cs typeface="Times New Roman" pitchFamily="18" charset="0"/>
              </a:rPr>
              <a:t>gluteal</a:t>
            </a:r>
            <a:r>
              <a:rPr lang="en-US" sz="2900" dirty="0" smtClean="0">
                <a:latin typeface="Times New Roman" pitchFamily="18" charset="0"/>
                <a:cs typeface="Times New Roman" pitchFamily="18" charset="0"/>
              </a:rPr>
              <a:t> sets) </a:t>
            </a:r>
          </a:p>
          <a:p>
            <a:pPr lvl="1" algn="justLow"/>
            <a:r>
              <a:rPr lang="en-US" sz="2900" dirty="0" smtClean="0">
                <a:latin typeface="Times New Roman" pitchFamily="18" charset="0"/>
                <a:cs typeface="Times New Roman" pitchFamily="18" charset="0"/>
              </a:rPr>
              <a:t>Review of hip precautions and weight-bearing status( as indicated for each group). </a:t>
            </a:r>
          </a:p>
          <a:p>
            <a:pPr lvl="1" algn="justLow"/>
            <a:r>
              <a:rPr lang="en-US" sz="2900" dirty="0" smtClean="0">
                <a:latin typeface="Times New Roman" pitchFamily="18" charset="0"/>
                <a:cs typeface="Times New Roman" pitchFamily="18" charset="0"/>
              </a:rPr>
              <a:t>Bed mobility and transfer training (</a:t>
            </a:r>
            <a:r>
              <a:rPr lang="en-US" sz="2900" dirty="0" err="1" smtClean="0">
                <a:latin typeface="Times New Roman" pitchFamily="18" charset="0"/>
                <a:cs typeface="Times New Roman" pitchFamily="18" charset="0"/>
              </a:rPr>
              <a:t>ie</a:t>
            </a:r>
            <a:r>
              <a:rPr lang="en-US" sz="2900" dirty="0" smtClean="0">
                <a:latin typeface="Times New Roman" pitchFamily="18" charset="0"/>
                <a:cs typeface="Times New Roman" pitchFamily="18" charset="0"/>
              </a:rPr>
              <a:t>, bed to/from chair) </a:t>
            </a:r>
          </a:p>
          <a:p>
            <a:pPr lvl="0" algn="justLow"/>
            <a:r>
              <a:rPr lang="en-US" sz="2900" b="1" dirty="0" smtClean="0">
                <a:latin typeface="Times New Roman" pitchFamily="18" charset="0"/>
                <a:cs typeface="Times New Roman" pitchFamily="18" charset="0"/>
              </a:rPr>
              <a:t>Postoperative day 2 </a:t>
            </a:r>
            <a:endParaRPr lang="en-US" sz="2900" dirty="0" smtClean="0">
              <a:latin typeface="Times New Roman" pitchFamily="18" charset="0"/>
              <a:cs typeface="Times New Roman" pitchFamily="18" charset="0"/>
            </a:endParaRPr>
          </a:p>
          <a:p>
            <a:pPr lvl="1"/>
            <a:r>
              <a:rPr lang="en-US" sz="2900" dirty="0">
                <a:latin typeface="Times New Roman" pitchFamily="18" charset="0"/>
                <a:cs typeface="Times New Roman" pitchFamily="18" charset="0"/>
              </a:rPr>
              <a:t>Gait training was initiated with use of assistive devices for group B (</a:t>
            </a:r>
            <a:r>
              <a:rPr lang="en-US" sz="2900" dirty="0" err="1">
                <a:latin typeface="Times New Roman" pitchFamily="18" charset="0"/>
                <a:cs typeface="Times New Roman" pitchFamily="18" charset="0"/>
              </a:rPr>
              <a:t>eg</a:t>
            </a:r>
            <a:r>
              <a:rPr lang="en-US" sz="2900" dirty="0">
                <a:latin typeface="Times New Roman" pitchFamily="18" charset="0"/>
                <a:cs typeface="Times New Roman" pitchFamily="18" charset="0"/>
              </a:rPr>
              <a:t>, crutches, walker) while group A started UWB unless pain intolerable so allowed to use a cane as needed. </a:t>
            </a:r>
          </a:p>
          <a:p>
            <a:pPr lvl="1" algn="justLow"/>
            <a:r>
              <a:rPr lang="en-US" sz="2900" dirty="0" smtClean="0">
                <a:latin typeface="Times New Roman" pitchFamily="18" charset="0"/>
                <a:cs typeface="Times New Roman" pitchFamily="18" charset="0"/>
              </a:rPr>
              <a:t>Continue functional transfer training </a:t>
            </a:r>
          </a:p>
          <a:p>
            <a:pPr lvl="0" algn="justLow"/>
            <a:r>
              <a:rPr lang="en-US" sz="2900" b="1" dirty="0" smtClean="0">
                <a:latin typeface="Times New Roman" pitchFamily="18" charset="0"/>
                <a:cs typeface="Times New Roman" pitchFamily="18" charset="0"/>
              </a:rPr>
              <a:t>Postoperative day 3-5</a:t>
            </a:r>
            <a:r>
              <a:rPr lang="en-US" sz="2900" dirty="0" smtClean="0">
                <a:latin typeface="Times New Roman" pitchFamily="18" charset="0"/>
                <a:cs typeface="Times New Roman" pitchFamily="18" charset="0"/>
              </a:rPr>
              <a:t> </a:t>
            </a:r>
          </a:p>
          <a:p>
            <a:pPr lvl="1" algn="justLow"/>
            <a:r>
              <a:rPr lang="en-US" sz="2900" dirty="0" smtClean="0">
                <a:latin typeface="Times New Roman" pitchFamily="18" charset="0"/>
                <a:cs typeface="Times New Roman" pitchFamily="18" charset="0"/>
              </a:rPr>
              <a:t>Progression of ROM and strengthening exercises to the patient's tolerance (reaching 90° of flexion of hip &amp; abduction 45° and progressive resistive exercises)  </a:t>
            </a:r>
          </a:p>
          <a:p>
            <a:pPr lvl="1"/>
            <a:r>
              <a:rPr lang="en-US" sz="2900" dirty="0" smtClean="0">
                <a:latin typeface="Times New Roman" pitchFamily="18" charset="0"/>
                <a:cs typeface="Times New Roman" pitchFamily="18" charset="0"/>
              </a:rPr>
              <a:t>Progression of ambulation on level surfaces (ambulation from few steps to at least 20 feet) </a:t>
            </a:r>
          </a:p>
          <a:p>
            <a:pPr lvl="1"/>
            <a:r>
              <a:rPr lang="en-US" sz="2900" dirty="0" smtClean="0">
                <a:latin typeface="Times New Roman" pitchFamily="18" charset="0"/>
                <a:cs typeface="Times New Roman" pitchFamily="18" charset="0"/>
              </a:rPr>
              <a:t>Progression of ADL training .</a:t>
            </a:r>
          </a:p>
          <a:p>
            <a:pPr lvl="1" algn="justLow"/>
            <a:endParaRPr lang="en-US" sz="2900" dirty="0" smtClean="0">
              <a:latin typeface="Times New Roman" pitchFamily="18" charset="0"/>
              <a:cs typeface="Times New Roman" pitchFamily="18" charset="0"/>
            </a:endParaRPr>
          </a:p>
          <a:p>
            <a:pPr algn="justLow"/>
            <a:endParaRPr lang="ar-EG" dirty="0"/>
          </a:p>
        </p:txBody>
      </p:sp>
    </p:spTree>
    <p:extLst>
      <p:ext uri="{BB962C8B-B14F-4D97-AF65-F5344CB8AC3E}">
        <p14:creationId xmlns:p14="http://schemas.microsoft.com/office/powerpoint/2010/main" val="4119441846"/>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pPr lvl="0"/>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a:latin typeface="Times New Roman" pitchFamily="18" charset="0"/>
                <a:cs typeface="Times New Roman" pitchFamily="18" charset="0"/>
              </a:rPr>
              <a:t/>
            </a:r>
            <a:br>
              <a:rPr lang="en-US" sz="2800" b="1" dirty="0">
                <a:latin typeface="Times New Roman" pitchFamily="18" charset="0"/>
                <a:cs typeface="Times New Roman" pitchFamily="18" charset="0"/>
              </a:rPr>
            </a:br>
            <a:r>
              <a:rPr lang="en-US" sz="2800" b="1" dirty="0" smtClean="0">
                <a:latin typeface="Times New Roman" pitchFamily="18" charset="0"/>
                <a:cs typeface="Times New Roman" pitchFamily="18" charset="0"/>
              </a:rPr>
              <a:t>Postoperative </a:t>
            </a:r>
            <a:r>
              <a:rPr lang="en-US" sz="2800" b="1" dirty="0">
                <a:latin typeface="Times New Roman" pitchFamily="18" charset="0"/>
                <a:cs typeface="Times New Roman" pitchFamily="18" charset="0"/>
              </a:rPr>
              <a:t>from discharge day to 12 weeks </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endParaRPr lang="ar-EG" sz="28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1219200"/>
            <a:ext cx="8763000" cy="5257800"/>
          </a:xfrm>
        </p:spPr>
        <p:txBody>
          <a:bodyPr>
            <a:normAutofit/>
          </a:bodyPr>
          <a:lstStyle/>
          <a:p>
            <a:pPr lvl="1" algn="justLow"/>
            <a:r>
              <a:rPr lang="en-US" sz="2200" b="1" dirty="0" smtClean="0">
                <a:latin typeface="Tahoma" pitchFamily="34" charset="0"/>
                <a:cs typeface="+mj-cs"/>
              </a:rPr>
              <a:t>Therapeutic ex’s</a:t>
            </a:r>
            <a:r>
              <a:rPr lang="en-US" sz="2200" dirty="0" smtClean="0">
                <a:latin typeface="Tahoma" pitchFamily="34" charset="0"/>
                <a:cs typeface="+mj-cs"/>
              </a:rPr>
              <a:t> : Stretching exercises to reach 90 degrees and abduction to 45 degrees , then Strengthening exercises, active assisted to active resistive e.g., seated leg extension, </a:t>
            </a:r>
            <a:r>
              <a:rPr lang="en-US" sz="2200" dirty="0" err="1" smtClean="0">
                <a:latin typeface="Tahoma" pitchFamily="34" charset="0"/>
                <a:cs typeface="+mj-cs"/>
              </a:rPr>
              <a:t>sidelying</a:t>
            </a:r>
            <a:r>
              <a:rPr lang="en-US" sz="2200" dirty="0" smtClean="0">
                <a:latin typeface="Tahoma" pitchFamily="34" charset="0"/>
                <a:cs typeface="+mj-cs"/>
              </a:rPr>
              <a:t>/ standing hip abduction, standing hip extension and hip abduction, knee bends, bridging for 10 repetition time 3 each. </a:t>
            </a:r>
          </a:p>
          <a:p>
            <a:pPr lvl="1"/>
            <a:r>
              <a:rPr lang="en-US" sz="2200" dirty="0" smtClean="0">
                <a:latin typeface="Tahoma" pitchFamily="34" charset="0"/>
                <a:cs typeface="+mj-cs"/>
              </a:rPr>
              <a:t>  </a:t>
            </a:r>
            <a:r>
              <a:rPr lang="en-US" sz="2200" b="1" dirty="0" smtClean="0">
                <a:latin typeface="Tahoma" pitchFamily="34" charset="0"/>
                <a:cs typeface="+mj-cs"/>
              </a:rPr>
              <a:t>Gait training:</a:t>
            </a:r>
            <a:r>
              <a:rPr lang="en-US" sz="2200" dirty="0" smtClean="0">
                <a:latin typeface="Tahoma" pitchFamily="34" charset="0"/>
                <a:cs typeface="+mj-cs"/>
              </a:rPr>
              <a:t> Progression of ambulation has been continued  using unweighing treadmill or appropriate assistive device for weight bearing precaution with group B.</a:t>
            </a:r>
          </a:p>
          <a:p>
            <a:pPr lvl="1"/>
            <a:r>
              <a:rPr lang="ar-EG" sz="2200" b="1" dirty="0" smtClean="0">
                <a:latin typeface="Tahoma" pitchFamily="34" charset="0"/>
                <a:cs typeface="+mj-cs"/>
              </a:rPr>
              <a:t> </a:t>
            </a:r>
            <a:r>
              <a:rPr lang="en-US" sz="2200" b="1" dirty="0" smtClean="0">
                <a:latin typeface="Tahoma" pitchFamily="34" charset="0"/>
                <a:cs typeface="+mj-cs"/>
              </a:rPr>
              <a:t>ADL training</a:t>
            </a:r>
            <a:r>
              <a:rPr lang="en-US" sz="2200" dirty="0" smtClean="0">
                <a:latin typeface="Tahoma" pitchFamily="34" charset="0"/>
                <a:cs typeface="+mj-cs"/>
              </a:rPr>
              <a:t>:  Progression of independence with all ADL"S.</a:t>
            </a:r>
          </a:p>
          <a:p>
            <a:pPr>
              <a:buNone/>
            </a:pPr>
            <a:endParaRPr lang="ar-EG" dirty="0"/>
          </a:p>
        </p:txBody>
      </p:sp>
    </p:spTree>
    <p:extLst>
      <p:ext uri="{BB962C8B-B14F-4D97-AF65-F5344CB8AC3E}">
        <p14:creationId xmlns:p14="http://schemas.microsoft.com/office/powerpoint/2010/main" val="390334181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00"/>
                                        <p:tgtEl>
                                          <p:spTgt spid="3">
                                            <p:txEl>
                                              <p:pRg st="1" end="1"/>
                                            </p:txEl>
                                          </p:spTgt>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normAutofit fontScale="92500"/>
          </a:bodyPr>
          <a:lstStyle/>
          <a:p>
            <a:pPr algn="justLow">
              <a:buNone/>
            </a:pPr>
            <a:r>
              <a:rPr lang="en-US" dirty="0" smtClean="0">
                <a:latin typeface="Tahoma" pitchFamily="34" charset="0"/>
                <a:cs typeface="Tahoma" pitchFamily="34" charset="0"/>
              </a:rPr>
              <a:t>       </a:t>
            </a:r>
            <a:r>
              <a:rPr lang="en-US" sz="3000" dirty="0" smtClean="0">
                <a:latin typeface="Times New Roman" pitchFamily="18" charset="0"/>
                <a:cs typeface="Times New Roman" pitchFamily="18" charset="0"/>
              </a:rPr>
              <a:t>Group B (GWB) used unloading treadmill initially and then appropriate assistive device for gait training while adjusting the weight bearing as </a:t>
            </a:r>
            <a:r>
              <a:rPr lang="en-US" sz="3000" dirty="0" err="1" smtClean="0">
                <a:latin typeface="Times New Roman" pitchFamily="18" charset="0"/>
                <a:cs typeface="Times New Roman" pitchFamily="18" charset="0"/>
              </a:rPr>
              <a:t>permited</a:t>
            </a:r>
            <a:r>
              <a:rPr lang="en-US" sz="3000" dirty="0" smtClean="0">
                <a:latin typeface="Times New Roman" pitchFamily="18" charset="0"/>
                <a:cs typeface="Times New Roman" pitchFamily="18" charset="0"/>
              </a:rPr>
              <a:t> to start with 20% to 30% of body weight (BW) in the first three weeks to reach 60% of BW by the end of six weeks or otherwise </a:t>
            </a:r>
            <a:r>
              <a:rPr lang="en-US" sz="3000" dirty="0" err="1" smtClean="0">
                <a:latin typeface="Times New Roman" pitchFamily="18" charset="0"/>
                <a:cs typeface="Times New Roman" pitchFamily="18" charset="0"/>
              </a:rPr>
              <a:t>orthopdic</a:t>
            </a:r>
            <a:r>
              <a:rPr lang="en-US" sz="3000" dirty="0" smtClean="0">
                <a:latin typeface="Times New Roman" pitchFamily="18" charset="0"/>
                <a:cs typeface="Times New Roman" pitchFamily="18" charset="0"/>
              </a:rPr>
              <a:t> surgeon recommendation report., while patients  continued using assistive device (AD) in the form of walker or bilateral crutches till end of the six week and then reduced the AD after the six weeks to a cane or one crutch to get rid of by the end of the twelve weeks.</a:t>
            </a:r>
          </a:p>
          <a:p>
            <a:pPr>
              <a:buNone/>
            </a:pPr>
            <a:endParaRPr lang="en-US" dirty="0" smtClean="0"/>
          </a:p>
        </p:txBody>
      </p:sp>
      <p:sp>
        <p:nvSpPr>
          <p:cNvPr id="5" name="Rectangle 4"/>
          <p:cNvSpPr/>
          <p:nvPr/>
        </p:nvSpPr>
        <p:spPr>
          <a:xfrm>
            <a:off x="1143000" y="762000"/>
            <a:ext cx="6248400" cy="523220"/>
          </a:xfrm>
          <a:prstGeom prst="rect">
            <a:avLst/>
          </a:prstGeom>
        </p:spPr>
        <p:txBody>
          <a:bodyPr wrap="square">
            <a:spAutoFit/>
          </a:bodyPr>
          <a:lstStyle/>
          <a:p>
            <a:pPr algn="ctr"/>
            <a:r>
              <a:rPr lang="en-US" sz="2800" b="1" dirty="0">
                <a:latin typeface="Times New Roman" pitchFamily="18" charset="0"/>
                <a:cs typeface="Times New Roman" pitchFamily="18" charset="0"/>
              </a:rPr>
              <a:t>Gait training</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44121655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latin typeface="Arial Black" pitchFamily="34" charset="0"/>
              </a:rPr>
              <a:t>Statistical analysis:</a:t>
            </a:r>
            <a:br>
              <a:rPr lang="en-US" sz="3600" b="1" dirty="0" smtClean="0">
                <a:latin typeface="Arial Black" pitchFamily="34" charset="0"/>
              </a:rPr>
            </a:br>
            <a:endParaRPr lang="ar-EG" sz="3600" dirty="0">
              <a:latin typeface="Arial Black" pitchFamily="34" charset="0"/>
            </a:endParaRPr>
          </a:p>
        </p:txBody>
      </p:sp>
      <p:sp>
        <p:nvSpPr>
          <p:cNvPr id="3" name="Content Placeholder 2"/>
          <p:cNvSpPr>
            <a:spLocks noGrp="1"/>
          </p:cNvSpPr>
          <p:nvPr>
            <p:ph idx="1"/>
          </p:nvPr>
        </p:nvSpPr>
        <p:spPr>
          <a:xfrm>
            <a:off x="381000" y="1066800"/>
            <a:ext cx="8458200" cy="5410200"/>
          </a:xfrm>
        </p:spPr>
        <p:txBody>
          <a:bodyPr>
            <a:normAutofit fontScale="55000" lnSpcReduction="20000"/>
          </a:bodyPr>
          <a:lstStyle/>
          <a:p>
            <a:pPr algn="justLow">
              <a:buNone/>
            </a:pPr>
            <a:r>
              <a:rPr lang="en-US" sz="3300" dirty="0" smtClean="0">
                <a:latin typeface="Times New Roman" pitchFamily="18" charset="0"/>
                <a:cs typeface="Times New Roman" pitchFamily="18" charset="0"/>
              </a:rPr>
              <a:t>            </a:t>
            </a:r>
            <a:r>
              <a:rPr lang="en-US" sz="4400" dirty="0" smtClean="0">
                <a:latin typeface="Times New Roman" pitchFamily="18" charset="0"/>
                <a:cs typeface="Times New Roman" pitchFamily="18" charset="0"/>
              </a:rPr>
              <a:t>By using ANOVA to analyze data collected of the both groups and each for three specific intervals ( Both groups will be tested at discharge from hospital  and at 6th &amp; 12th week postoperative respectively ) .</a:t>
            </a:r>
          </a:p>
          <a:p>
            <a:pPr algn="justLow">
              <a:buNone/>
            </a:pPr>
            <a:r>
              <a:rPr lang="en-US" sz="3300" dirty="0" smtClean="0">
                <a:latin typeface="Times New Roman" pitchFamily="18" charset="0"/>
                <a:cs typeface="Times New Roman" pitchFamily="18" charset="0"/>
              </a:rPr>
              <a:t>      </a:t>
            </a:r>
          </a:p>
          <a:p>
            <a:pPr algn="justLow"/>
            <a:r>
              <a:rPr lang="en-US" sz="4500" dirty="0" smtClean="0">
                <a:latin typeface="Times New Roman" pitchFamily="18" charset="0"/>
                <a:cs typeface="Times New Roman" pitchFamily="18" charset="0"/>
              </a:rPr>
              <a:t>Mann </a:t>
            </a:r>
            <a:r>
              <a:rPr lang="en-US" sz="4500" dirty="0">
                <a:latin typeface="Times New Roman" pitchFamily="18" charset="0"/>
                <a:cs typeface="Times New Roman" pitchFamily="18" charset="0"/>
              </a:rPr>
              <a:t>Whitney test. </a:t>
            </a:r>
            <a:endParaRPr lang="en-US" sz="4500" dirty="0" smtClean="0">
              <a:latin typeface="Times New Roman" pitchFamily="18" charset="0"/>
              <a:cs typeface="Times New Roman" pitchFamily="18" charset="0"/>
            </a:endParaRPr>
          </a:p>
          <a:p>
            <a:pPr algn="justLow"/>
            <a:r>
              <a:rPr lang="en-US" sz="4500" dirty="0" smtClean="0">
                <a:latin typeface="Times New Roman" pitchFamily="18" charset="0"/>
                <a:cs typeface="Times New Roman" pitchFamily="18" charset="0"/>
              </a:rPr>
              <a:t>Friedman </a:t>
            </a:r>
            <a:r>
              <a:rPr lang="en-US" sz="4500" dirty="0">
                <a:latin typeface="Times New Roman" pitchFamily="18" charset="0"/>
                <a:cs typeface="Times New Roman" pitchFamily="18" charset="0"/>
              </a:rPr>
              <a:t>ANOVA </a:t>
            </a:r>
            <a:r>
              <a:rPr lang="en-US" sz="4500" dirty="0" smtClean="0">
                <a:latin typeface="Times New Roman" pitchFamily="18" charset="0"/>
                <a:cs typeface="Times New Roman" pitchFamily="18" charset="0"/>
              </a:rPr>
              <a:t>.</a:t>
            </a:r>
          </a:p>
          <a:p>
            <a:pPr algn="justLow"/>
            <a:r>
              <a:rPr lang="en-US" sz="4500" dirty="0" smtClean="0">
                <a:latin typeface="Times New Roman" pitchFamily="18" charset="0"/>
                <a:cs typeface="Times New Roman" pitchFamily="18" charset="0"/>
              </a:rPr>
              <a:t>Wilcoxon </a:t>
            </a:r>
            <a:r>
              <a:rPr lang="en-US" sz="4500" dirty="0">
                <a:latin typeface="Times New Roman" pitchFamily="18" charset="0"/>
                <a:cs typeface="Times New Roman" pitchFamily="18" charset="0"/>
              </a:rPr>
              <a:t>sign rank test for pair wise comparison. </a:t>
            </a:r>
            <a:endParaRPr lang="en-US" sz="4500" dirty="0" smtClean="0">
              <a:latin typeface="Times New Roman" pitchFamily="18" charset="0"/>
              <a:cs typeface="Times New Roman" pitchFamily="18" charset="0"/>
            </a:endParaRPr>
          </a:p>
          <a:p>
            <a:pPr algn="justLow"/>
            <a:r>
              <a:rPr lang="en-US" sz="4500" dirty="0" smtClean="0">
                <a:latin typeface="Times New Roman" pitchFamily="18" charset="0"/>
                <a:cs typeface="Times New Roman" pitchFamily="18" charset="0"/>
              </a:rPr>
              <a:t>Chi </a:t>
            </a:r>
            <a:r>
              <a:rPr lang="en-US" sz="4500" dirty="0">
                <a:latin typeface="Times New Roman" pitchFamily="18" charset="0"/>
                <a:cs typeface="Times New Roman" pitchFamily="18" charset="0"/>
              </a:rPr>
              <a:t>square test. </a:t>
            </a:r>
            <a:endParaRPr lang="en-US" sz="4500" dirty="0" smtClean="0">
              <a:latin typeface="Times New Roman" pitchFamily="18" charset="0"/>
              <a:cs typeface="Times New Roman" pitchFamily="18" charset="0"/>
            </a:endParaRPr>
          </a:p>
          <a:p>
            <a:pPr marL="0" indent="0" algn="justLow">
              <a:buNone/>
            </a:pPr>
            <a:endParaRPr lang="en-US" sz="4500" dirty="0" smtClean="0">
              <a:latin typeface="Times New Roman" pitchFamily="18" charset="0"/>
              <a:cs typeface="Times New Roman" pitchFamily="18" charset="0"/>
            </a:endParaRPr>
          </a:p>
          <a:p>
            <a:pPr algn="justLow">
              <a:buNone/>
            </a:pPr>
            <a:r>
              <a:rPr lang="en-US" sz="4500" dirty="0">
                <a:latin typeface="Times New Roman" pitchFamily="18" charset="0"/>
                <a:cs typeface="Times New Roman" pitchFamily="18" charset="0"/>
              </a:rPr>
              <a:t> </a:t>
            </a:r>
            <a:r>
              <a:rPr lang="en-US" sz="4500" dirty="0" smtClean="0">
                <a:latin typeface="Times New Roman" pitchFamily="18" charset="0"/>
                <a:cs typeface="Times New Roman" pitchFamily="18" charset="0"/>
              </a:rPr>
              <a:t>        The </a:t>
            </a:r>
            <a:r>
              <a:rPr lang="en-US" sz="4500" dirty="0">
                <a:latin typeface="Times New Roman" pitchFamily="18" charset="0"/>
                <a:cs typeface="Times New Roman" pitchFamily="18" charset="0"/>
              </a:rPr>
              <a:t>data were considered significant if p value was ≤ 0.05 and highly significant if p value &lt; 0.01. Statistical analysis was performed with the aid of the SPSS computer program (version 16 windows). </a:t>
            </a:r>
          </a:p>
          <a:p>
            <a:pPr algn="justLow">
              <a:buNone/>
            </a:pPr>
            <a:endParaRPr lang="ar-EG" sz="2800" dirty="0" smtClean="0">
              <a:latin typeface="Tahoma" pitchFamily="34" charset="0"/>
              <a:cs typeface="+mj-cs"/>
            </a:endParaRPr>
          </a:p>
          <a:p>
            <a:pPr algn="justLow">
              <a:buNone/>
            </a:pPr>
            <a:r>
              <a:rPr lang="en-US" sz="2800" dirty="0" smtClean="0">
                <a:latin typeface="Tahoma" pitchFamily="34" charset="0"/>
                <a:cs typeface="+mj-cs"/>
              </a:rPr>
              <a:t> </a:t>
            </a:r>
          </a:p>
          <a:p>
            <a:pPr>
              <a:buNone/>
            </a:pPr>
            <a:endParaRPr lang="ar-EG" dirty="0"/>
          </a:p>
        </p:txBody>
      </p:sp>
    </p:spTree>
    <p:extLst>
      <p:ext uri="{BB962C8B-B14F-4D97-AF65-F5344CB8AC3E}">
        <p14:creationId xmlns:p14="http://schemas.microsoft.com/office/powerpoint/2010/main" val="236021428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953000"/>
          </a:xfrm>
        </p:spPr>
        <p:txBody>
          <a:bodyPr>
            <a:noAutofit/>
          </a:bodyPr>
          <a:lstStyle/>
          <a:p>
            <a:pPr algn="just"/>
            <a:r>
              <a:rPr lang="en-US" sz="2400" dirty="0" smtClean="0">
                <a:latin typeface="Times New Roman" pitchFamily="18" charset="0"/>
                <a:cs typeface="Times New Roman" pitchFamily="18" charset="0"/>
              </a:rPr>
              <a:t>HHS </a:t>
            </a:r>
            <a:r>
              <a:rPr lang="en-US" sz="2400" dirty="0">
                <a:latin typeface="Times New Roman" pitchFamily="18" charset="0"/>
                <a:cs typeface="Times New Roman" pitchFamily="18" charset="0"/>
              </a:rPr>
              <a:t>and so SPPB showed no group difference.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There </a:t>
            </a:r>
            <a:r>
              <a:rPr lang="en-US" sz="2400" dirty="0">
                <a:latin typeface="Times New Roman" pitchFamily="18" charset="0"/>
                <a:cs typeface="Times New Roman" pitchFamily="18" charset="0"/>
              </a:rPr>
              <a:t>was no statistical significant difference between the HHS and SPPB measured at different times of assessment in the two studied groups. </a:t>
            </a:r>
            <a:r>
              <a:rPr lang="en-US" sz="2400" dirty="0" smtClean="0">
                <a:latin typeface="Times New Roman" pitchFamily="18" charset="0"/>
                <a:cs typeface="Times New Roman" pitchFamily="18" charset="0"/>
              </a:rPr>
              <a:t> </a:t>
            </a:r>
          </a:p>
          <a:p>
            <a:pPr algn="just"/>
            <a:r>
              <a:rPr lang="en-US" sz="2400" dirty="0" smtClean="0">
                <a:latin typeface="Times New Roman" pitchFamily="18" charset="0"/>
                <a:cs typeface="Times New Roman" pitchFamily="18" charset="0"/>
              </a:rPr>
              <a:t>there </a:t>
            </a:r>
            <a:r>
              <a:rPr lang="en-US" sz="2400" dirty="0">
                <a:latin typeface="Times New Roman" pitchFamily="18" charset="0"/>
                <a:cs typeface="Times New Roman" pitchFamily="18" charset="0"/>
              </a:rPr>
              <a:t>was statistical significant increase in the HHS and SPPB in 6 weeks and 12 weeks when compared to initial assessment in each group.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HHS and SPPB were significantly increased in 12 week assessment when compared to 6 week assessment</a:t>
            </a:r>
            <a:r>
              <a:rPr lang="en-US" sz="2400" dirty="0" smtClean="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Radiological vertical </a:t>
            </a:r>
            <a:r>
              <a:rPr lang="en-US" sz="2400" dirty="0" err="1">
                <a:latin typeface="Times New Roman" pitchFamily="18" charset="0"/>
                <a:cs typeface="Times New Roman" pitchFamily="18" charset="0"/>
              </a:rPr>
              <a:t>micromigration</a:t>
            </a:r>
            <a:r>
              <a:rPr lang="en-US" sz="2400" dirty="0">
                <a:latin typeface="Times New Roman" pitchFamily="18" charset="0"/>
                <a:cs typeface="Times New Roman" pitchFamily="18" charset="0"/>
              </a:rPr>
              <a:t> of femoral stem assessments have revealed no statistical significant difference between group A and group </a:t>
            </a:r>
            <a:r>
              <a:rPr lang="en-US" sz="2400" dirty="0" smtClean="0">
                <a:latin typeface="Times New Roman" pitchFamily="18" charset="0"/>
                <a:cs typeface="Times New Roman" pitchFamily="18" charset="0"/>
              </a:rPr>
              <a:t>B.</a:t>
            </a:r>
            <a:endParaRPr lang="en-US" sz="2400" dirty="0">
              <a:latin typeface="Times New Roman" pitchFamily="18" charset="0"/>
              <a:cs typeface="Times New Roman" pitchFamily="18" charset="0"/>
            </a:endParaRPr>
          </a:p>
        </p:txBody>
      </p:sp>
      <p:sp>
        <p:nvSpPr>
          <p:cNvPr id="4" name="Rectangle 3"/>
          <p:cNvSpPr/>
          <p:nvPr/>
        </p:nvSpPr>
        <p:spPr>
          <a:xfrm>
            <a:off x="1905000" y="533400"/>
            <a:ext cx="4953000" cy="584775"/>
          </a:xfrm>
          <a:prstGeom prst="rect">
            <a:avLst/>
          </a:prstGeom>
        </p:spPr>
        <p:txBody>
          <a:bodyPr wrap="square">
            <a:spAutoFit/>
          </a:bodyPr>
          <a:lstStyle/>
          <a:p>
            <a:pPr algn="ctr"/>
            <a:r>
              <a:rPr lang="en-US" sz="3200" b="1" dirty="0">
                <a:latin typeface="Arial Black" pitchFamily="34" charset="0"/>
              </a:rPr>
              <a:t>Results</a:t>
            </a:r>
            <a:endParaRPr lang="en-US" sz="3200" dirty="0">
              <a:latin typeface="Arial Black" pitchFamily="34" charset="0"/>
            </a:endParaRPr>
          </a:p>
        </p:txBody>
      </p:sp>
    </p:spTree>
    <p:extLst>
      <p:ext uri="{BB962C8B-B14F-4D97-AF65-F5344CB8AC3E}">
        <p14:creationId xmlns:p14="http://schemas.microsoft.com/office/powerpoint/2010/main" val="10955302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00600"/>
            <a:ext cx="8382000" cy="1143000"/>
          </a:xfrm>
        </p:spPr>
        <p:txBody>
          <a:bodyPr>
            <a:noAutofit/>
          </a:bodyPr>
          <a:lstStyle/>
          <a:p>
            <a:r>
              <a:rPr lang="en-US" sz="2400" dirty="0">
                <a:latin typeface="Times New Roman" pitchFamily="18" charset="0"/>
                <a:cs typeface="Times New Roman" pitchFamily="18" charset="0"/>
              </a:rPr>
              <a:t>Comparison between the median values of the Harris hip score measured at different times of treatment in the two studied </a:t>
            </a:r>
            <a:r>
              <a:rPr lang="en-US" sz="2400" dirty="0" smtClean="0">
                <a:latin typeface="Times New Roman" pitchFamily="18" charset="0"/>
                <a:cs typeface="Times New Roman" pitchFamily="18" charset="0"/>
              </a:rPr>
              <a:t>groups.</a:t>
            </a:r>
            <a:endParaRPr lang="en-US" sz="2400" dirty="0">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838200"/>
            <a:ext cx="71628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11404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105400"/>
            <a:ext cx="8458200" cy="1295400"/>
          </a:xfrm>
        </p:spPr>
        <p:txBody>
          <a:bodyPr>
            <a:normAutofit fontScale="90000"/>
          </a:bodyPr>
          <a:lstStyle/>
          <a:p>
            <a:pPr algn="l"/>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   Comparison </a:t>
            </a:r>
            <a:r>
              <a:rPr lang="en-US" sz="2700" dirty="0">
                <a:latin typeface="Times New Roman" pitchFamily="18" charset="0"/>
                <a:cs typeface="Times New Roman" pitchFamily="18" charset="0"/>
              </a:rPr>
              <a:t>between the median values of the short physical performance battery in the two studied groups measured at different times of assessment.</a:t>
            </a:r>
            <a:br>
              <a:rPr lang="en-US" sz="2700" dirty="0">
                <a:latin typeface="Times New Roman" pitchFamily="18" charset="0"/>
                <a:cs typeface="Times New Roman" pitchFamily="18" charset="0"/>
              </a:rPr>
            </a:br>
            <a:endParaRPr lang="en-US" sz="2700" dirty="0">
              <a:latin typeface="Times New Roman" pitchFamily="18" charset="0"/>
              <a:cs typeface="Times New Roman" pitchFamily="18"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7180" y="990600"/>
            <a:ext cx="855202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78220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05400"/>
            <a:ext cx="8229600" cy="1143000"/>
          </a:xfrm>
        </p:spPr>
        <p:txBody>
          <a:bodyPr>
            <a:normAutofit fontScale="90000"/>
          </a:bodyPr>
          <a:lstStyle/>
          <a:p>
            <a:pPr algn="l"/>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700" dirty="0">
                <a:latin typeface="Times New Roman" pitchFamily="18" charset="0"/>
                <a:cs typeface="Times New Roman" pitchFamily="18" charset="0"/>
              </a:rPr>
              <a:t> </a:t>
            </a:r>
            <a:r>
              <a:rPr lang="en-US" sz="2700" dirty="0" smtClean="0">
                <a:latin typeface="Times New Roman" pitchFamily="18" charset="0"/>
                <a:cs typeface="Times New Roman" pitchFamily="18" charset="0"/>
              </a:rPr>
              <a:t>    Comparison </a:t>
            </a:r>
            <a:r>
              <a:rPr lang="en-US" sz="2700" dirty="0">
                <a:latin typeface="Times New Roman" pitchFamily="18" charset="0"/>
                <a:cs typeface="Times New Roman" pitchFamily="18" charset="0"/>
              </a:rPr>
              <a:t>between the median values of the radiological vertical </a:t>
            </a:r>
            <a:r>
              <a:rPr lang="en-US" sz="2700" dirty="0" err="1">
                <a:latin typeface="Times New Roman" pitchFamily="18" charset="0"/>
                <a:cs typeface="Times New Roman" pitchFamily="18" charset="0"/>
              </a:rPr>
              <a:t>micromigration</a:t>
            </a:r>
            <a:r>
              <a:rPr lang="en-US" sz="2700" dirty="0">
                <a:latin typeface="Times New Roman" pitchFamily="18" charset="0"/>
                <a:cs typeface="Times New Roman" pitchFamily="18" charset="0"/>
              </a:rPr>
              <a:t> of femoral stem in the two studied groups measured at different times of assessment.</a:t>
            </a:r>
            <a:br>
              <a:rPr lang="en-US" sz="2700" dirty="0">
                <a:latin typeface="Times New Roman" pitchFamily="18" charset="0"/>
                <a:cs typeface="Times New Roman" pitchFamily="18" charset="0"/>
              </a:rPr>
            </a:br>
            <a:endParaRPr lang="en-US" sz="2700" dirty="0">
              <a:latin typeface="Times New Roman" pitchFamily="18" charset="0"/>
              <a:cs typeface="Times New Roman" pitchFamily="18" charset="0"/>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838200"/>
            <a:ext cx="8077200" cy="4224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3182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41910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6745" y="533400"/>
            <a:ext cx="41148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953000" y="3810000"/>
            <a:ext cx="3886200" cy="2677656"/>
          </a:xfrm>
          <a:prstGeom prst="rect">
            <a:avLst/>
          </a:prstGeom>
        </p:spPr>
        <p:txBody>
          <a:bodyPr wrap="square">
            <a:spAutoFit/>
          </a:bodyPr>
          <a:lstStyle/>
          <a:p>
            <a:pPr algn="just"/>
            <a:r>
              <a:rPr lang="en-US" sz="2400" dirty="0" smtClean="0">
                <a:latin typeface="Times New Roman" pitchFamily="18" charset="0"/>
                <a:cs typeface="Times New Roman" pitchFamily="18" charset="0"/>
              </a:rPr>
              <a:t>       Comparison </a:t>
            </a:r>
            <a:r>
              <a:rPr lang="en-US" sz="2400" dirty="0">
                <a:latin typeface="Times New Roman" pitchFamily="18" charset="0"/>
                <a:cs typeface="Times New Roman" pitchFamily="18" charset="0"/>
              </a:rPr>
              <a:t>between the median values of the </a:t>
            </a:r>
            <a:r>
              <a:rPr lang="en-US" sz="2400" dirty="0" smtClean="0">
                <a:latin typeface="Times New Roman" pitchFamily="18" charset="0"/>
                <a:cs typeface="Times New Roman" pitchFamily="18" charset="0"/>
              </a:rPr>
              <a:t>radiological vertical </a:t>
            </a:r>
            <a:r>
              <a:rPr lang="en-US" sz="2400" dirty="0" err="1">
                <a:latin typeface="Times New Roman" pitchFamily="18" charset="0"/>
                <a:cs typeface="Times New Roman" pitchFamily="18" charset="0"/>
              </a:rPr>
              <a:t>micromigration</a:t>
            </a:r>
            <a:r>
              <a:rPr lang="en-US" sz="2400" dirty="0">
                <a:latin typeface="Times New Roman" pitchFamily="18" charset="0"/>
                <a:cs typeface="Times New Roman" pitchFamily="18" charset="0"/>
              </a:rPr>
              <a:t> of femoral stem measured at different times of assessment in group B.</a:t>
            </a:r>
          </a:p>
        </p:txBody>
      </p:sp>
      <p:sp>
        <p:nvSpPr>
          <p:cNvPr id="5" name="Rectangle 4"/>
          <p:cNvSpPr/>
          <p:nvPr/>
        </p:nvSpPr>
        <p:spPr>
          <a:xfrm>
            <a:off x="381000" y="3863876"/>
            <a:ext cx="4114800" cy="2308324"/>
          </a:xfrm>
          <a:prstGeom prst="rect">
            <a:avLst/>
          </a:prstGeom>
        </p:spPr>
        <p:txBody>
          <a:bodyPr wrap="square">
            <a:spAutoFit/>
          </a:bodyPr>
          <a:lstStyle/>
          <a:p>
            <a:r>
              <a:rPr lang="en-US" sz="2400" dirty="0">
                <a:latin typeface="Times New Roman" pitchFamily="18" charset="0"/>
                <a:cs typeface="Times New Roman" pitchFamily="18" charset="0"/>
              </a:rPr>
              <a:t>Comparison between the median values of the radiological vertical </a:t>
            </a:r>
            <a:r>
              <a:rPr lang="en-US" sz="2400" dirty="0" err="1">
                <a:latin typeface="Times New Roman" pitchFamily="18" charset="0"/>
                <a:cs typeface="Times New Roman" pitchFamily="18" charset="0"/>
              </a:rPr>
              <a:t>micromigration</a:t>
            </a:r>
            <a:r>
              <a:rPr lang="en-US" sz="2400" dirty="0">
                <a:latin typeface="Times New Roman" pitchFamily="18" charset="0"/>
                <a:cs typeface="Times New Roman" pitchFamily="18" charset="0"/>
              </a:rPr>
              <a:t> of femoral stem measured at different times of assessment in the group A. </a:t>
            </a:r>
          </a:p>
        </p:txBody>
      </p:sp>
    </p:spTree>
    <p:extLst>
      <p:ext uri="{BB962C8B-B14F-4D97-AF65-F5344CB8AC3E}">
        <p14:creationId xmlns:p14="http://schemas.microsoft.com/office/powerpoint/2010/main" val="22234812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itchFamily="18" charset="0"/>
                <a:cs typeface="Times New Roman" pitchFamily="18" charset="0"/>
              </a:rPr>
              <a:t>Discussion</a:t>
            </a:r>
            <a:endParaRPr lang="en-US" dirty="0"/>
          </a:p>
        </p:txBody>
      </p:sp>
      <p:sp>
        <p:nvSpPr>
          <p:cNvPr id="3" name="Content Placeholder 2"/>
          <p:cNvSpPr>
            <a:spLocks noGrp="1"/>
          </p:cNvSpPr>
          <p:nvPr>
            <p:ph idx="1"/>
          </p:nvPr>
        </p:nvSpPr>
        <p:spPr/>
        <p:txBody>
          <a:bodyPr/>
          <a:lstStyle/>
          <a:p>
            <a:pPr algn="just"/>
            <a:r>
              <a:rPr lang="en-US" dirty="0" smtClean="0">
                <a:latin typeface="Times New Roman" pitchFamily="18" charset="0"/>
                <a:cs typeface="Times New Roman" pitchFamily="18" charset="0"/>
              </a:rPr>
              <a:t>     The clinical results of the study comply with most of the previous researches conclusions regarding the changes of the functional improvements  assessed by HHS and SPPB and also regarding the vertical </a:t>
            </a:r>
            <a:r>
              <a:rPr lang="en-US" dirty="0" err="1" smtClean="0">
                <a:latin typeface="Times New Roman" pitchFamily="18" charset="0"/>
                <a:cs typeface="Times New Roman" pitchFamily="18" charset="0"/>
              </a:rPr>
              <a:t>micromotion</a:t>
            </a:r>
            <a:r>
              <a:rPr lang="en-US" dirty="0" smtClean="0">
                <a:latin typeface="Times New Roman" pitchFamily="18" charset="0"/>
                <a:cs typeface="Times New Roman" pitchFamily="18" charset="0"/>
              </a:rPr>
              <a:t> of the femoral stem. , the results  have revealed no significant different between both research groups ( A and B ).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88510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r>
              <a:rPr lang="en-US" sz="3600" b="1" dirty="0" smtClean="0">
                <a:latin typeface="Arial Black" pitchFamily="34" charset="0"/>
              </a:rPr>
              <a:t/>
            </a:r>
            <a:br>
              <a:rPr lang="en-US" sz="3600" b="1" dirty="0" smtClean="0">
                <a:latin typeface="Arial Black" pitchFamily="34" charset="0"/>
              </a:rPr>
            </a:br>
            <a:r>
              <a:rPr lang="en-US" sz="3600" b="1" dirty="0">
                <a:latin typeface="Arial Black" pitchFamily="34" charset="0"/>
              </a:rPr>
              <a:t/>
            </a:r>
            <a:br>
              <a:rPr lang="en-US" sz="3600" b="1" dirty="0">
                <a:latin typeface="Arial Black" pitchFamily="34" charset="0"/>
              </a:rPr>
            </a:br>
            <a:r>
              <a:rPr lang="en-US" sz="3600" b="1" dirty="0" smtClean="0">
                <a:latin typeface="Arial Black" pitchFamily="34" charset="0"/>
              </a:rPr>
              <a:t>SUMMARY</a:t>
            </a:r>
            <a:r>
              <a:rPr lang="en-US" sz="3600" dirty="0">
                <a:latin typeface="Arial Black" pitchFamily="34" charset="0"/>
              </a:rPr>
              <a:t/>
            </a:r>
            <a:br>
              <a:rPr lang="en-US" sz="3600" dirty="0">
                <a:latin typeface="Arial Black" pitchFamily="34" charset="0"/>
              </a:rPr>
            </a:br>
            <a:r>
              <a:rPr lang="en-US" sz="3600" b="1" dirty="0">
                <a:latin typeface="Arial Black" pitchFamily="34" charset="0"/>
              </a:rPr>
              <a:t> </a:t>
            </a:r>
            <a:r>
              <a:rPr lang="en-US" sz="3600" dirty="0">
                <a:latin typeface="Arial Black" pitchFamily="34" charset="0"/>
              </a:rPr>
              <a:t/>
            </a:r>
            <a:br>
              <a:rPr lang="en-US" sz="3600" dirty="0">
                <a:latin typeface="Arial Black" pitchFamily="34" charset="0"/>
              </a:rPr>
            </a:br>
            <a:endParaRPr lang="en-US" sz="3600" dirty="0">
              <a:latin typeface="Arial Black" pitchFamily="34" charset="0"/>
            </a:endParaRPr>
          </a:p>
        </p:txBody>
      </p:sp>
      <p:sp>
        <p:nvSpPr>
          <p:cNvPr id="3" name="Content Placeholder 2"/>
          <p:cNvSpPr>
            <a:spLocks noGrp="1"/>
          </p:cNvSpPr>
          <p:nvPr>
            <p:ph idx="1"/>
          </p:nvPr>
        </p:nvSpPr>
        <p:spPr>
          <a:xfrm>
            <a:off x="304800" y="1371600"/>
            <a:ext cx="8534400" cy="5105400"/>
          </a:xfrm>
        </p:spPr>
        <p:txBody>
          <a:bodyPr>
            <a:normAutofit fontScale="92500" lnSpcReduction="10000"/>
          </a:bodyPr>
          <a:lstStyle/>
          <a:p>
            <a:r>
              <a:rPr lang="en-US" sz="2000" dirty="0" smtClean="0"/>
              <a:t> </a:t>
            </a:r>
            <a:r>
              <a:rPr lang="en-US" sz="2400" dirty="0" smtClean="0">
                <a:latin typeface="Times New Roman" pitchFamily="18" charset="0"/>
                <a:cs typeface="Times New Roman" pitchFamily="18" charset="0"/>
              </a:rPr>
              <a:t>This study was conducted to assess the efficacy of immediate unrestricted weight bearing gait training program in the treatment of primary </a:t>
            </a:r>
            <a:r>
              <a:rPr lang="en-US" sz="2400" dirty="0" err="1" smtClean="0">
                <a:latin typeface="Times New Roman" pitchFamily="18" charset="0"/>
                <a:cs typeface="Times New Roman" pitchFamily="18" charset="0"/>
              </a:rPr>
              <a:t>cementless</a:t>
            </a:r>
            <a:r>
              <a:rPr lang="en-US" sz="2400" dirty="0" smtClean="0">
                <a:latin typeface="Times New Roman" pitchFamily="18" charset="0"/>
                <a:cs typeface="Times New Roman" pitchFamily="18" charset="0"/>
              </a:rPr>
              <a:t> total hip </a:t>
            </a:r>
            <a:r>
              <a:rPr lang="en-US" sz="2400" dirty="0" err="1" smtClean="0">
                <a:latin typeface="Times New Roman" pitchFamily="18" charset="0"/>
                <a:cs typeface="Times New Roman" pitchFamily="18" charset="0"/>
              </a:rPr>
              <a:t>arthroplasty</a:t>
            </a:r>
            <a:r>
              <a:rPr lang="en-US" sz="2400" dirty="0" smtClean="0">
                <a:latin typeface="Times New Roman" pitchFamily="18" charset="0"/>
                <a:cs typeface="Times New Roman" pitchFamily="18" charset="0"/>
              </a:rPr>
              <a:t> patients.</a:t>
            </a:r>
          </a:p>
          <a:p>
            <a:r>
              <a:rPr lang="en-US" sz="2400" dirty="0" smtClean="0">
                <a:latin typeface="Times New Roman" pitchFamily="18" charset="0"/>
                <a:cs typeface="Times New Roman" pitchFamily="18" charset="0"/>
              </a:rPr>
              <a:t>   Twenty </a:t>
            </a:r>
            <a:r>
              <a:rPr lang="en-US" sz="2400" dirty="0">
                <a:latin typeface="Times New Roman" pitchFamily="18" charset="0"/>
                <a:cs typeface="Times New Roman" pitchFamily="18" charset="0"/>
              </a:rPr>
              <a:t>patients with primary </a:t>
            </a:r>
            <a:r>
              <a:rPr lang="en-US" sz="2400" dirty="0" err="1">
                <a:latin typeface="Times New Roman" pitchFamily="18" charset="0"/>
                <a:cs typeface="Times New Roman" pitchFamily="18" charset="0"/>
              </a:rPr>
              <a:t>cementless</a:t>
            </a:r>
            <a:r>
              <a:rPr lang="en-US" sz="2400" dirty="0">
                <a:latin typeface="Times New Roman" pitchFamily="18" charset="0"/>
                <a:cs typeface="Times New Roman" pitchFamily="18" charset="0"/>
              </a:rPr>
              <a:t> THA have participated in this study, with age range </a:t>
            </a:r>
            <a:r>
              <a:rPr lang="en-US" sz="2400" dirty="0" smtClean="0">
                <a:latin typeface="Times New Roman" pitchFamily="18" charset="0"/>
                <a:cs typeface="Times New Roman" pitchFamily="18" charset="0"/>
              </a:rPr>
              <a:t>50-65 years.</a:t>
            </a:r>
          </a:p>
          <a:p>
            <a:r>
              <a:rPr lang="en-US" sz="2400" dirty="0" smtClean="0">
                <a:latin typeface="Times New Roman" pitchFamily="18" charset="0"/>
                <a:cs typeface="Times New Roman" pitchFamily="18" charset="0"/>
              </a:rPr>
              <a:t>  Assigned </a:t>
            </a:r>
            <a:r>
              <a:rPr lang="en-US" sz="2400" dirty="0">
                <a:latin typeface="Times New Roman" pitchFamily="18" charset="0"/>
                <a:cs typeface="Times New Roman" pitchFamily="18" charset="0"/>
              </a:rPr>
              <a:t>into two groups (group A and group B),  group A  started immediate unrestricted weight bearing (UWB) gait training within rehabilitation program and  group B started with graduated weight bearing (GWB) gait training</a:t>
            </a:r>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the collected data has been analyzed using unpaired t-test, and ANOVA</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   comparison </a:t>
            </a:r>
            <a:r>
              <a:rPr lang="en-US" sz="2400" dirty="0">
                <a:latin typeface="Times New Roman" pitchFamily="18" charset="0"/>
                <a:cs typeface="Times New Roman" pitchFamily="18" charset="0"/>
              </a:rPr>
              <a:t>between the data collected from both groups regarding vertical migration of the </a:t>
            </a:r>
            <a:r>
              <a:rPr lang="en-US" sz="2400" dirty="0" err="1">
                <a:latin typeface="Times New Roman" pitchFamily="18" charset="0"/>
                <a:cs typeface="Times New Roman" pitchFamily="18" charset="0"/>
              </a:rPr>
              <a:t>prosthetatic</a:t>
            </a:r>
            <a:r>
              <a:rPr lang="en-US" sz="2400" dirty="0">
                <a:latin typeface="Times New Roman" pitchFamily="18" charset="0"/>
                <a:cs typeface="Times New Roman" pitchFamily="18" charset="0"/>
              </a:rPr>
              <a:t> stem revealed </a:t>
            </a:r>
            <a:r>
              <a:rPr lang="en-US" sz="2400" dirty="0" err="1">
                <a:latin typeface="Times New Roman" pitchFamily="18" charset="0"/>
                <a:cs typeface="Times New Roman" pitchFamily="18" charset="0"/>
              </a:rPr>
              <a:t>nonsignificant</a:t>
            </a:r>
            <a:r>
              <a:rPr lang="en-US" sz="2400" dirty="0">
                <a:latin typeface="Times New Roman" pitchFamily="18" charset="0"/>
                <a:cs typeface="Times New Roman" pitchFamily="18" charset="0"/>
              </a:rPr>
              <a:t> subsidence (Femoral component subsidence was defined as a change of more than 4 mm) </a:t>
            </a:r>
            <a:r>
              <a:rPr lang="en-US" sz="2400" dirty="0" smtClean="0">
                <a:latin typeface="Times New Roman" pitchFamily="18" charset="0"/>
                <a:cs typeface="Times New Roman" pitchFamily="18" charset="0"/>
              </a:rPr>
              <a:t>.</a:t>
            </a:r>
          </a:p>
          <a:p>
            <a:endParaRPr lang="en-US" dirty="0"/>
          </a:p>
        </p:txBody>
      </p:sp>
    </p:spTree>
    <p:extLst>
      <p:ext uri="{BB962C8B-B14F-4D97-AF65-F5344CB8AC3E}">
        <p14:creationId xmlns:p14="http://schemas.microsoft.com/office/powerpoint/2010/main" val="29000903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latin typeface="Arial Black" pitchFamily="34" charset="0"/>
              </a:rPr>
              <a:t/>
            </a:r>
            <a:br>
              <a:rPr lang="en-US" sz="3600" b="1" dirty="0" smtClean="0">
                <a:latin typeface="Arial Black" pitchFamily="34" charset="0"/>
              </a:rPr>
            </a:br>
            <a:r>
              <a:rPr lang="en-US" sz="3600" b="1" dirty="0" smtClean="0">
                <a:latin typeface="Arial Black" pitchFamily="34" charset="0"/>
              </a:rPr>
              <a:t>CONCLUSION </a:t>
            </a:r>
            <a:r>
              <a:rPr lang="en-US" sz="3200" dirty="0">
                <a:latin typeface="Arial Black" pitchFamily="34" charset="0"/>
              </a:rPr>
              <a:t/>
            </a:r>
            <a:br>
              <a:rPr lang="en-US" sz="3200" dirty="0">
                <a:latin typeface="Arial Black" pitchFamily="34" charset="0"/>
              </a:rPr>
            </a:br>
            <a:endParaRPr lang="en-US" sz="3200" dirty="0">
              <a:latin typeface="Arial Black" pitchFamily="34" charset="0"/>
            </a:endParaRPr>
          </a:p>
        </p:txBody>
      </p:sp>
      <p:sp>
        <p:nvSpPr>
          <p:cNvPr id="3" name="Content Placeholder 2"/>
          <p:cNvSpPr>
            <a:spLocks noGrp="1"/>
          </p:cNvSpPr>
          <p:nvPr>
            <p:ph idx="1"/>
          </p:nvPr>
        </p:nvSpPr>
        <p:spPr/>
        <p:txBody>
          <a:bodyPr/>
          <a:lstStyle/>
          <a:p>
            <a:pPr marL="0" indent="0" algn="just">
              <a:buNone/>
            </a:pPr>
            <a:r>
              <a:rPr lang="en-US" dirty="0" smtClean="0">
                <a:latin typeface="Times New Roman" pitchFamily="18" charset="0"/>
                <a:cs typeface="Times New Roman" pitchFamily="18" charset="0"/>
              </a:rPr>
              <a:t>       Bending </a:t>
            </a:r>
            <a:r>
              <a:rPr lang="en-US" dirty="0">
                <a:latin typeface="Times New Roman" pitchFamily="18" charset="0"/>
                <a:cs typeface="Times New Roman" pitchFamily="18" charset="0"/>
              </a:rPr>
              <a:t>on the presented data, it is possible to conclude that immediate unrestricted weight bearing gait training program has no adverse effect in the treatment of primary </a:t>
            </a:r>
            <a:r>
              <a:rPr lang="en-US" dirty="0" err="1">
                <a:latin typeface="Times New Roman" pitchFamily="18" charset="0"/>
                <a:cs typeface="Times New Roman" pitchFamily="18" charset="0"/>
              </a:rPr>
              <a:t>cementless</a:t>
            </a:r>
            <a:r>
              <a:rPr lang="en-US" dirty="0">
                <a:latin typeface="Times New Roman" pitchFamily="18" charset="0"/>
                <a:cs typeface="Times New Roman" pitchFamily="18" charset="0"/>
              </a:rPr>
              <a:t> total hip </a:t>
            </a:r>
            <a:r>
              <a:rPr lang="en-US" dirty="0" err="1" smtClean="0">
                <a:latin typeface="Times New Roman" pitchFamily="18" charset="0"/>
                <a:cs typeface="Times New Roman" pitchFamily="18" charset="0"/>
              </a:rPr>
              <a:t>arthroplasty</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5735114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b="1" dirty="0" smtClean="0">
                <a:latin typeface="Arial Black" pitchFamily="34" charset="0"/>
              </a:rPr>
              <a:t>RECOMMENDATIONS</a:t>
            </a:r>
            <a:endParaRPr lang="en-US" dirty="0"/>
          </a:p>
        </p:txBody>
      </p:sp>
      <p:sp>
        <p:nvSpPr>
          <p:cNvPr id="3" name="Content Placeholder 2"/>
          <p:cNvSpPr>
            <a:spLocks noGrp="1"/>
          </p:cNvSpPr>
          <p:nvPr>
            <p:ph idx="1"/>
          </p:nvPr>
        </p:nvSpPr>
        <p:spPr>
          <a:xfrm>
            <a:off x="457200" y="1600200"/>
            <a:ext cx="8229600" cy="4876800"/>
          </a:xfrm>
        </p:spPr>
        <p:txBody>
          <a:bodyPr>
            <a:normAutofit fontScale="85000" lnSpcReduction="20000"/>
          </a:bodyPr>
          <a:lstStyle/>
          <a:p>
            <a:r>
              <a:rPr lang="en-US" sz="3300" b="1" dirty="0" smtClean="0">
                <a:latin typeface="Times New Roman" pitchFamily="18" charset="0"/>
                <a:cs typeface="Times New Roman" pitchFamily="18" charset="0"/>
              </a:rPr>
              <a:t>The </a:t>
            </a:r>
            <a:r>
              <a:rPr lang="en-US" sz="3300" b="1" dirty="0">
                <a:latin typeface="Times New Roman" pitchFamily="18" charset="0"/>
                <a:cs typeface="Times New Roman" pitchFamily="18" charset="0"/>
              </a:rPr>
              <a:t>results of the present study have stimulated </a:t>
            </a:r>
            <a:r>
              <a:rPr lang="en-US" sz="3300" b="1" dirty="0" smtClean="0">
                <a:latin typeface="Times New Roman" pitchFamily="18" charset="0"/>
                <a:cs typeface="Times New Roman" pitchFamily="18" charset="0"/>
              </a:rPr>
              <a:t>concerns  </a:t>
            </a:r>
            <a:r>
              <a:rPr lang="en-US" sz="3300" b="1" dirty="0">
                <a:latin typeface="Times New Roman" pitchFamily="18" charset="0"/>
                <a:cs typeface="Times New Roman" pitchFamily="18" charset="0"/>
              </a:rPr>
              <a:t>regarding the following:</a:t>
            </a:r>
            <a:endParaRPr lang="en-US" sz="3300" dirty="0">
              <a:latin typeface="Times New Roman" pitchFamily="18" charset="0"/>
              <a:cs typeface="Times New Roman" pitchFamily="18" charset="0"/>
            </a:endParaRPr>
          </a:p>
          <a:p>
            <a:pPr lvl="1" algn="just"/>
            <a:r>
              <a:rPr lang="en-US" sz="3300" dirty="0">
                <a:latin typeface="Times New Roman" pitchFamily="18" charset="0"/>
                <a:cs typeface="Times New Roman" pitchFamily="18" charset="0"/>
              </a:rPr>
              <a:t>Further research needs to be conducted to assess life time expectations for </a:t>
            </a:r>
            <a:r>
              <a:rPr lang="en-US" sz="3300" dirty="0" err="1">
                <a:latin typeface="Times New Roman" pitchFamily="18" charset="0"/>
                <a:cs typeface="Times New Roman" pitchFamily="18" charset="0"/>
              </a:rPr>
              <a:t>cementless</a:t>
            </a:r>
            <a:r>
              <a:rPr lang="en-US" sz="3300" dirty="0">
                <a:latin typeface="Times New Roman" pitchFamily="18" charset="0"/>
                <a:cs typeface="Times New Roman" pitchFamily="18" charset="0"/>
              </a:rPr>
              <a:t> </a:t>
            </a:r>
            <a:r>
              <a:rPr lang="en-US" sz="3300" dirty="0" smtClean="0">
                <a:latin typeface="Times New Roman" pitchFamily="18" charset="0"/>
                <a:cs typeface="Times New Roman" pitchFamily="18" charset="0"/>
              </a:rPr>
              <a:t>THA using </a:t>
            </a:r>
            <a:r>
              <a:rPr lang="en-US" sz="3300" dirty="0">
                <a:latin typeface="Times New Roman" pitchFamily="18" charset="0"/>
                <a:cs typeface="Times New Roman" pitchFamily="18" charset="0"/>
              </a:rPr>
              <a:t>different types of weight bearing precaution </a:t>
            </a:r>
            <a:r>
              <a:rPr lang="en-US" sz="3300" dirty="0" smtClean="0">
                <a:latin typeface="Times New Roman" pitchFamily="18" charset="0"/>
                <a:cs typeface="Times New Roman" pitchFamily="18" charset="0"/>
              </a:rPr>
              <a:t>.</a:t>
            </a:r>
          </a:p>
          <a:p>
            <a:pPr lvl="1" algn="just"/>
            <a:r>
              <a:rPr lang="en-US" sz="3300" dirty="0" smtClean="0">
                <a:latin typeface="Times New Roman" pitchFamily="18" charset="0"/>
                <a:cs typeface="Times New Roman" pitchFamily="18" charset="0"/>
              </a:rPr>
              <a:t> Research </a:t>
            </a:r>
            <a:r>
              <a:rPr lang="en-US" sz="3300" dirty="0">
                <a:latin typeface="Times New Roman" pitchFamily="18" charset="0"/>
                <a:cs typeface="Times New Roman" pitchFamily="18" charset="0"/>
              </a:rPr>
              <a:t>regarding the immediate unrestricted weight bearing gait training with using bigger sample would be encouraged.</a:t>
            </a:r>
          </a:p>
          <a:p>
            <a:pPr lvl="1" algn="just"/>
            <a:r>
              <a:rPr lang="en-US" sz="3300" dirty="0">
                <a:latin typeface="Times New Roman" pitchFamily="18" charset="0"/>
                <a:cs typeface="Times New Roman" pitchFamily="18" charset="0"/>
              </a:rPr>
              <a:t>Research the effect of balance training program </a:t>
            </a:r>
            <a:r>
              <a:rPr lang="en-US" sz="3300" dirty="0" smtClean="0">
                <a:latin typeface="Times New Roman" pitchFamily="18" charset="0"/>
                <a:cs typeface="Times New Roman" pitchFamily="18" charset="0"/>
              </a:rPr>
              <a:t>accompanied with UWB on  </a:t>
            </a:r>
            <a:r>
              <a:rPr lang="en-US" sz="3300" dirty="0">
                <a:latin typeface="Times New Roman" pitchFamily="18" charset="0"/>
                <a:cs typeface="Times New Roman" pitchFamily="18" charset="0"/>
              </a:rPr>
              <a:t>gait parameter  deviations after </a:t>
            </a:r>
            <a:r>
              <a:rPr lang="en-US" sz="3300" dirty="0" err="1">
                <a:latin typeface="Times New Roman" pitchFamily="18" charset="0"/>
                <a:cs typeface="Times New Roman" pitchFamily="18" charset="0"/>
              </a:rPr>
              <a:t>cementless</a:t>
            </a:r>
            <a:r>
              <a:rPr lang="en-US" sz="3300" dirty="0">
                <a:latin typeface="Times New Roman" pitchFamily="18" charset="0"/>
                <a:cs typeface="Times New Roman" pitchFamily="18" charset="0"/>
              </a:rPr>
              <a:t>  total hip </a:t>
            </a:r>
            <a:r>
              <a:rPr lang="en-US" sz="3300" dirty="0" err="1">
                <a:latin typeface="Times New Roman" pitchFamily="18" charset="0"/>
                <a:cs typeface="Times New Roman" pitchFamily="18" charset="0"/>
              </a:rPr>
              <a:t>arthroplasty</a:t>
            </a:r>
            <a:r>
              <a:rPr lang="en-US" sz="3300" dirty="0">
                <a:latin typeface="Times New Roman" pitchFamily="18" charset="0"/>
                <a:cs typeface="Times New Roman" pitchFamily="18" charset="0"/>
              </a:rPr>
              <a:t>.</a:t>
            </a:r>
          </a:p>
          <a:p>
            <a:pPr marL="0" indent="0" algn="just">
              <a:buNone/>
            </a:pPr>
            <a:r>
              <a:rPr lang="en-US" sz="3300" dirty="0">
                <a:latin typeface="Times New Roman" pitchFamily="18" charset="0"/>
                <a:cs typeface="Times New Roman" pitchFamily="18" charset="0"/>
              </a:rPr>
              <a:t> </a:t>
            </a:r>
          </a:p>
          <a:p>
            <a:endParaRPr lang="en-US" dirty="0"/>
          </a:p>
        </p:txBody>
      </p:sp>
    </p:spTree>
    <p:extLst>
      <p:ext uri="{BB962C8B-B14F-4D97-AF65-F5344CB8AC3E}">
        <p14:creationId xmlns:p14="http://schemas.microsoft.com/office/powerpoint/2010/main" val="17600745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ar-SA">
                <a:cs typeface="Andalus" pitchFamily="2" charset="-78"/>
              </a:rPr>
              <a:t>بسم الله الرحمن الرحيم</a:t>
            </a:r>
            <a:endParaRPr lang="en-US">
              <a:cs typeface="Andalus" pitchFamily="2" charset="-78"/>
            </a:endParaRPr>
          </a:p>
        </p:txBody>
      </p:sp>
      <p:sp>
        <p:nvSpPr>
          <p:cNvPr id="86019" name="Rectangle 3"/>
          <p:cNvSpPr>
            <a:spLocks noGrp="1" noChangeArrowheads="1"/>
          </p:cNvSpPr>
          <p:nvPr>
            <p:ph type="body" idx="1"/>
          </p:nvPr>
        </p:nvSpPr>
        <p:spPr/>
        <p:txBody>
          <a:bodyPr/>
          <a:lstStyle/>
          <a:p>
            <a:pPr algn="ctr">
              <a:buFont typeface="Wingdings" pitchFamily="2" charset="2"/>
              <a:buNone/>
            </a:pPr>
            <a:r>
              <a:rPr lang="ar-SA" sz="4000" dirty="0">
                <a:latin typeface="Monotype Corsiva" pitchFamily="66" charset="0"/>
                <a:cs typeface="Andalus" pitchFamily="2" charset="-78"/>
              </a:rPr>
              <a:t>يرفع الله الَذين آمنوا منكم و الذين أوتوا العلم درجات و الله بما تعملون خبير.</a:t>
            </a:r>
          </a:p>
          <a:p>
            <a:pPr>
              <a:buFont typeface="Wingdings" pitchFamily="2" charset="2"/>
              <a:buNone/>
            </a:pPr>
            <a:r>
              <a:rPr lang="ar-SA" dirty="0">
                <a:latin typeface="Monotype Corsiva" pitchFamily="66" charset="0"/>
                <a:cs typeface="Simplified Arabic Fixed" pitchFamily="49" charset="-78"/>
              </a:rPr>
              <a:t>       </a:t>
            </a:r>
          </a:p>
          <a:p>
            <a:pPr>
              <a:buFont typeface="Wingdings" pitchFamily="2" charset="2"/>
              <a:buNone/>
            </a:pPr>
            <a:r>
              <a:rPr lang="ar-SA" dirty="0">
                <a:latin typeface="Monotype Corsiva" pitchFamily="66" charset="0"/>
                <a:cs typeface="Simplified Arabic Fixed" pitchFamily="49" charset="-78"/>
              </a:rPr>
              <a:t>                       المجادلة</a:t>
            </a:r>
            <a:r>
              <a:rPr lang="ar-SA" dirty="0">
                <a:latin typeface="Monotype Corsiva" pitchFamily="66" charset="0"/>
                <a:cs typeface="Times New Roman" pitchFamily="18" charset="0"/>
              </a:rPr>
              <a:t>١١</a:t>
            </a:r>
          </a:p>
        </p:txBody>
      </p:sp>
    </p:spTree>
    <p:extLst>
      <p:ext uri="{BB962C8B-B14F-4D97-AF65-F5344CB8AC3E}">
        <p14:creationId xmlns:p14="http://schemas.microsoft.com/office/powerpoint/2010/main" val="3548003335"/>
      </p:ext>
    </p:extLst>
  </p:cSld>
  <p:clrMapOvr>
    <a:masterClrMapping/>
  </p:clrMapOvr>
  <p:transition spd="med">
    <p:zoom dir="in"/>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31_signalfire"/>
          <p:cNvPicPr>
            <a:picLocks noChangeAspect="1" noChangeArrowheads="1"/>
          </p:cNvPicPr>
          <p:nvPr/>
        </p:nvPicPr>
        <p:blipFill>
          <a:blip r:embed="rId2">
            <a:extLst>
              <a:ext uri="{28A0092B-C50C-407E-A947-70E740481C1C}">
                <a14:useLocalDpi xmlns:a14="http://schemas.microsoft.com/office/drawing/2010/main" val="0"/>
              </a:ext>
            </a:extLst>
          </a:blip>
          <a:srcRect b="7777"/>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0419" name="Picture 3" descr="firework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295400"/>
            <a:ext cx="205740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60420" name="Picture 4" descr="firework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533400"/>
            <a:ext cx="205740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60421" name="Picture 5" descr="firework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0"/>
            <a:ext cx="19050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60422" name="Picture 6" descr="firework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04800"/>
            <a:ext cx="205740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60423" name="Picture 7" descr="firework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76400"/>
            <a:ext cx="1143000" cy="857250"/>
          </a:xfrm>
          <a:prstGeom prst="rect">
            <a:avLst/>
          </a:prstGeom>
          <a:noFill/>
          <a:extLst>
            <a:ext uri="{909E8E84-426E-40DD-AFC4-6F175D3DCCD1}">
              <a14:hiddenFill xmlns:a14="http://schemas.microsoft.com/office/drawing/2010/main">
                <a:solidFill>
                  <a:srgbClr val="FFFFFF"/>
                </a:solidFill>
              </a14:hiddenFill>
            </a:ext>
          </a:extLst>
        </p:spPr>
      </p:pic>
      <p:pic>
        <p:nvPicPr>
          <p:cNvPr id="60424" name="Picture 8" descr="firework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1295400"/>
            <a:ext cx="1143000" cy="857250"/>
          </a:xfrm>
          <a:prstGeom prst="rect">
            <a:avLst/>
          </a:prstGeom>
          <a:noFill/>
          <a:extLst>
            <a:ext uri="{909E8E84-426E-40DD-AFC4-6F175D3DCCD1}">
              <a14:hiddenFill xmlns:a14="http://schemas.microsoft.com/office/drawing/2010/main">
                <a:solidFill>
                  <a:srgbClr val="FFFFFF"/>
                </a:solidFill>
              </a14:hiddenFill>
            </a:ext>
          </a:extLst>
        </p:spPr>
      </p:pic>
      <p:pic>
        <p:nvPicPr>
          <p:cNvPr id="60425" name="Picture 9" descr="firework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33400"/>
            <a:ext cx="1143000" cy="857250"/>
          </a:xfrm>
          <a:prstGeom prst="rect">
            <a:avLst/>
          </a:prstGeom>
          <a:noFill/>
          <a:extLst>
            <a:ext uri="{909E8E84-426E-40DD-AFC4-6F175D3DCCD1}">
              <a14:hiddenFill xmlns:a14="http://schemas.microsoft.com/office/drawing/2010/main">
                <a:solidFill>
                  <a:srgbClr val="FFFFFF"/>
                </a:solidFill>
              </a14:hiddenFill>
            </a:ext>
          </a:extLst>
        </p:spPr>
      </p:pic>
      <p:pic>
        <p:nvPicPr>
          <p:cNvPr id="60426" name="Picture 10" descr="الحمد لله 2"/>
          <p:cNvPicPr>
            <a:picLocks noChangeAspect="1" noChangeArrowheads="1"/>
          </p:cNvPicPr>
          <p:nvPr/>
        </p:nvPicPr>
        <p:blipFill>
          <a:blip r:embed="rId4">
            <a:lum contrast="18000"/>
            <a:extLst>
              <a:ext uri="{28A0092B-C50C-407E-A947-70E740481C1C}">
                <a14:useLocalDpi xmlns:a14="http://schemas.microsoft.com/office/drawing/2010/main" val="0"/>
              </a:ext>
            </a:extLst>
          </a:blip>
          <a:srcRect/>
          <a:stretch>
            <a:fillRect/>
          </a:stretch>
        </p:blipFill>
        <p:spPr bwMode="auto">
          <a:xfrm>
            <a:off x="1057275" y="2038350"/>
            <a:ext cx="7029450" cy="2781300"/>
          </a:xfrm>
          <a:prstGeom prst="rect">
            <a:avLst/>
          </a:prstGeom>
          <a:noFill/>
          <a:extLst>
            <a:ext uri="{909E8E84-426E-40DD-AFC4-6F175D3DCCD1}">
              <a14:hiddenFill xmlns:a14="http://schemas.microsoft.com/office/drawing/2010/main">
                <a:solidFill>
                  <a:srgbClr val="FFFFFF"/>
                </a:solidFill>
              </a14:hiddenFill>
            </a:ext>
          </a:extLst>
        </p:spPr>
      </p:pic>
      <p:pic>
        <p:nvPicPr>
          <p:cNvPr id="60427" name="Picture 11" descr="fireworks-b"/>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762000"/>
            <a:ext cx="1143000" cy="857250"/>
          </a:xfrm>
          <a:prstGeom prst="rect">
            <a:avLst/>
          </a:prstGeom>
          <a:noFill/>
          <a:extLst>
            <a:ext uri="{909E8E84-426E-40DD-AFC4-6F175D3DCCD1}">
              <a14:hiddenFill xmlns:a14="http://schemas.microsoft.com/office/drawing/2010/main">
                <a:solidFill>
                  <a:srgbClr val="FFFFFF"/>
                </a:solidFill>
              </a14:hiddenFill>
            </a:ext>
          </a:extLst>
        </p:spPr>
      </p:pic>
      <p:pic>
        <p:nvPicPr>
          <p:cNvPr id="60428" name="Picture 12" descr="fireworks-b"/>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504950"/>
            <a:ext cx="1143000" cy="857250"/>
          </a:xfrm>
          <a:prstGeom prst="rect">
            <a:avLst/>
          </a:prstGeom>
          <a:noFill/>
          <a:extLst>
            <a:ext uri="{909E8E84-426E-40DD-AFC4-6F175D3DCCD1}">
              <a14:hiddenFill xmlns:a14="http://schemas.microsoft.com/office/drawing/2010/main">
                <a:solidFill>
                  <a:srgbClr val="FFFFFF"/>
                </a:solidFill>
              </a14:hiddenFill>
            </a:ext>
          </a:extLst>
        </p:spPr>
      </p:pic>
      <p:pic>
        <p:nvPicPr>
          <p:cNvPr id="60429" name="Picture 13" descr="fireworks-b"/>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114300"/>
            <a:ext cx="190500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573300"/>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cstate="print"/>
          <a:srcRect t="38347" b="34912"/>
          <a:stretch>
            <a:fillRect/>
          </a:stretch>
        </p:blipFill>
        <p:spPr bwMode="auto">
          <a:xfrm>
            <a:off x="2895600" y="2133600"/>
            <a:ext cx="3276600" cy="1698625"/>
          </a:xfrm>
          <a:prstGeom prst="rect">
            <a:avLst/>
          </a:prstGeom>
          <a:noFill/>
          <a:ln w="9525">
            <a:noFill/>
            <a:miter lim="800000"/>
            <a:headEnd/>
            <a:tailEnd/>
          </a:ln>
          <a:effectLst/>
        </p:spPr>
      </p:pic>
      <p:sp>
        <p:nvSpPr>
          <p:cNvPr id="60420" name="WordArt 4"/>
          <p:cNvSpPr>
            <a:spLocks noChangeArrowheads="1" noChangeShapeType="1" noTextEdit="1"/>
          </p:cNvSpPr>
          <p:nvPr/>
        </p:nvSpPr>
        <p:spPr bwMode="auto">
          <a:xfrm>
            <a:off x="2124075" y="3933825"/>
            <a:ext cx="4792663" cy="1143000"/>
          </a:xfrm>
          <a:prstGeom prst="rect">
            <a:avLst/>
          </a:prstGeom>
        </p:spPr>
        <p:txBody>
          <a:bodyPr wrap="none" fromWordArt="1">
            <a:prstTxWarp prst="textPlain">
              <a:avLst>
                <a:gd name="adj" fmla="val 50000"/>
              </a:avLst>
            </a:prstTxWarp>
          </a:bodyPr>
          <a:lstStyle/>
          <a:p>
            <a:pPr algn="ctr" rtl="0"/>
            <a:r>
              <a:rPr lang="en-US" sz="3600" kern="10">
                <a:ln w="12700" cap="sq">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Thank You</a:t>
            </a:r>
            <a:endParaRPr lang="ar-EG" sz="3600" kern="10">
              <a:ln w="12700" cap="sq">
                <a:solidFill>
                  <a:srgbClr val="EAEAEA"/>
                </a:solidFill>
                <a:round/>
                <a:headEnd type="none" w="sm" len="sm"/>
                <a:tailEnd type="none" w="sm" len="sm"/>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endParaRPr>
          </a:p>
        </p:txBody>
      </p:sp>
    </p:spTree>
    <p:extLst>
      <p:ext uri="{BB962C8B-B14F-4D97-AF65-F5344CB8AC3E}">
        <p14:creationId xmlns:p14="http://schemas.microsoft.com/office/powerpoint/2010/main" val="978162809"/>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673</TotalTime>
  <Words>2605</Words>
  <Application>Microsoft Office PowerPoint</Application>
  <PresentationFormat>On-screen Show (4:3)</PresentationFormat>
  <Paragraphs>233</Paragraphs>
  <Slides>55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57" baseType="lpstr">
      <vt:lpstr>Office Theme</vt:lpstr>
      <vt:lpstr>Document</vt:lpstr>
      <vt:lpstr>PowerPoint Presentation</vt:lpstr>
      <vt:lpstr>     IMMEDIATE UNRESTRICTED VERSUS GRADUATED  WEIGHT BEARING AFTER PRIMARY  CEMENTLESS TOTAL HIP  ARTHROPLASTY  BY MAGDY M. A. SHABANA , PH. D. in PT     </vt:lpstr>
      <vt:lpstr> Introduction </vt:lpstr>
      <vt:lpstr>      </vt:lpstr>
      <vt:lpstr>PowerPoint Presentation</vt:lpstr>
      <vt:lpstr>PowerPoint Presentation</vt:lpstr>
      <vt:lpstr>PowerPoint Presentation</vt:lpstr>
      <vt:lpstr>PowerPoint Presentation</vt:lpstr>
      <vt:lpstr> Statement of the problem </vt:lpstr>
      <vt:lpstr>Statement of the problem   </vt:lpstr>
      <vt:lpstr>PowerPoint Presentation</vt:lpstr>
      <vt:lpstr> Aim of the study: </vt:lpstr>
      <vt:lpstr> Significance of the study: </vt:lpstr>
      <vt:lpstr> Hypotheses of the study: </vt:lpstr>
      <vt:lpstr> Total Hip Arthroplasty: </vt:lpstr>
      <vt:lpstr>Total Hip Arthroplasty: </vt:lpstr>
      <vt:lpstr>PowerPoint Presentation</vt:lpstr>
      <vt:lpstr>Gait training</vt:lpstr>
      <vt:lpstr>patients and Methods</vt:lpstr>
      <vt:lpstr>Inclusion criteria</vt:lpstr>
      <vt:lpstr> Exclusion criteria: </vt:lpstr>
      <vt:lpstr> Instrumentations and measurments </vt:lpstr>
      <vt:lpstr> Harris Hip Score: </vt:lpstr>
      <vt:lpstr>PowerPoint Presentation</vt:lpstr>
      <vt:lpstr> Grading for the Harris Hip Score </vt:lpstr>
      <vt:lpstr>  AXIOM Luminos dRF : </vt:lpstr>
      <vt:lpstr>Accuracy of migration analysis of hip arthroplasty </vt:lpstr>
      <vt:lpstr>Digitized photography of migration analysis of hip arthroplasty</vt:lpstr>
      <vt:lpstr> Short physical performance battery: </vt:lpstr>
      <vt:lpstr>Short Physical Performance Battery</vt:lpstr>
      <vt:lpstr>Gait Ordinal Score: _____ 0 = could not do 1 = &gt;5.7 sec (&lt;0.43 m/sec)  2 = 4.1-6.5 sec (0.44-0.60 m/sec)   3 = 3.2-4.0 (0.61-0.77 m/sec) 4 = &lt;3.1 sec (&gt;0.78 m/sec) </vt:lpstr>
      <vt:lpstr>Grading SPPB</vt:lpstr>
      <vt:lpstr>PowerPoint Presentation</vt:lpstr>
      <vt:lpstr>PowerPoint Presentation</vt:lpstr>
      <vt:lpstr> Preparatory procedures </vt:lpstr>
      <vt:lpstr> Methodology  </vt:lpstr>
      <vt:lpstr> Assessment procedure </vt:lpstr>
      <vt:lpstr>PowerPoint Presentation</vt:lpstr>
      <vt:lpstr>Digitized photography analysis</vt:lpstr>
      <vt:lpstr> Physical therapy program (both groups):    </vt:lpstr>
      <vt:lpstr>  Postoperative from discharge day to 12 weeks   </vt:lpstr>
      <vt:lpstr>PowerPoint Presentation</vt:lpstr>
      <vt:lpstr>Statistical analysis: </vt:lpstr>
      <vt:lpstr>PowerPoint Presentation</vt:lpstr>
      <vt:lpstr>Comparison between the median values of the Harris hip score measured at different times of treatment in the two studied groups.</vt:lpstr>
      <vt:lpstr>    Comparison between the median values of the short physical performance battery in the two studied groups measured at different times of assessment. </vt:lpstr>
      <vt:lpstr>      Comparison between the median values of the radiological vertical micromigration of femoral stem in the two studied groups measured at different times of assessment. </vt:lpstr>
      <vt:lpstr>PowerPoint Presentation</vt:lpstr>
      <vt:lpstr>Discussion</vt:lpstr>
      <vt:lpstr>  SUMMARY   </vt:lpstr>
      <vt:lpstr> CONCLUSION  </vt:lpstr>
      <vt:lpstr>RECOMMENDATIONS</vt:lpstr>
      <vt:lpstr>بسم الله الرحمن الرحيم</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c:creator>
  <cp:lastModifiedBy>M</cp:lastModifiedBy>
  <cp:revision>127</cp:revision>
  <dcterms:created xsi:type="dcterms:W3CDTF">2006-08-16T00:00:00Z</dcterms:created>
  <dcterms:modified xsi:type="dcterms:W3CDTF">2016-06-03T14:33:55Z</dcterms:modified>
</cp:coreProperties>
</file>