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90" r:id="rId1"/>
  </p:sldMasterIdLst>
  <p:notesMasterIdLst>
    <p:notesMasterId r:id="rId46"/>
  </p:notesMasterIdLst>
  <p:sldIdLst>
    <p:sldId id="361" r:id="rId2"/>
    <p:sldId id="358" r:id="rId3"/>
    <p:sldId id="359" r:id="rId4"/>
    <p:sldId id="339" r:id="rId5"/>
    <p:sldId id="352" r:id="rId6"/>
    <p:sldId id="353" r:id="rId7"/>
    <p:sldId id="309" r:id="rId8"/>
    <p:sldId id="258" r:id="rId9"/>
    <p:sldId id="259" r:id="rId10"/>
    <p:sldId id="330" r:id="rId11"/>
    <p:sldId id="282" r:id="rId12"/>
    <p:sldId id="283" r:id="rId13"/>
    <p:sldId id="356" r:id="rId14"/>
    <p:sldId id="310" r:id="rId15"/>
    <p:sldId id="285" r:id="rId16"/>
    <p:sldId id="348" r:id="rId17"/>
    <p:sldId id="347" r:id="rId18"/>
    <p:sldId id="346" r:id="rId19"/>
    <p:sldId id="263" r:id="rId20"/>
    <p:sldId id="287" r:id="rId21"/>
    <p:sldId id="288" r:id="rId22"/>
    <p:sldId id="331" r:id="rId23"/>
    <p:sldId id="265" r:id="rId24"/>
    <p:sldId id="323" r:id="rId25"/>
    <p:sldId id="313" r:id="rId26"/>
    <p:sldId id="360" r:id="rId27"/>
    <p:sldId id="322" r:id="rId28"/>
    <p:sldId id="332" r:id="rId29"/>
    <p:sldId id="318" r:id="rId30"/>
    <p:sldId id="271" r:id="rId31"/>
    <p:sldId id="298" r:id="rId32"/>
    <p:sldId id="312" r:id="rId33"/>
    <p:sldId id="272" r:id="rId34"/>
    <p:sldId id="273" r:id="rId35"/>
    <p:sldId id="325" r:id="rId36"/>
    <p:sldId id="326" r:id="rId37"/>
    <p:sldId id="345" r:id="rId38"/>
    <p:sldId id="357" r:id="rId39"/>
    <p:sldId id="328" r:id="rId40"/>
    <p:sldId id="275" r:id="rId41"/>
    <p:sldId id="276" r:id="rId42"/>
    <p:sldId id="295" r:id="rId43"/>
    <p:sldId id="278" r:id="rId44"/>
    <p:sldId id="362" r:id="rId4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68" d="100"/>
          <a:sy n="68" d="100"/>
        </p:scale>
        <p:origin x="-1446" y="-114"/>
      </p:cViewPr>
      <p:guideLst>
        <p:guide orient="horz" pos="2171"/>
        <p:guide pos="2880"/>
      </p:guideLst>
    </p:cSldViewPr>
  </p:slideViewPr>
  <p:notesTextViewPr>
    <p:cViewPr>
      <p:scale>
        <a:sx n="100" d="100"/>
        <a:sy n="100" d="100"/>
      </p:scale>
      <p:origin x="0" y="0"/>
    </p:cViewPr>
  </p:notesTextViewPr>
  <p:sorterViewPr>
    <p:cViewPr>
      <p:scale>
        <a:sx n="85" d="100"/>
        <a:sy n="85" d="100"/>
      </p:scale>
      <p:origin x="0" y="25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BA8866-635A-F74A-842E-0447C172150F}" type="doc">
      <dgm:prSet loTypeId="urn:microsoft.com/office/officeart/2005/8/layout/equation2" loCatId="" qsTypeId="urn:microsoft.com/office/officeart/2005/8/quickstyle/simple4" qsCatId="simple" csTypeId="urn:microsoft.com/office/officeart/2005/8/colors/accent1_2" csCatId="accent1" phldr="1"/>
      <dgm:spPr/>
    </dgm:pt>
    <dgm:pt modelId="{2A0A38FC-9A54-754F-8669-A9B08DB72ABF}">
      <dgm:prSet phldrT="[Text]"/>
      <dgm:spPr/>
      <dgm:t>
        <a:bodyPr/>
        <a:lstStyle/>
        <a:p>
          <a:r>
            <a:rPr lang="en-US" dirty="0" smtClean="0"/>
            <a:t>GA Pivotal</a:t>
          </a:r>
          <a:br>
            <a:rPr lang="en-US" dirty="0" smtClean="0"/>
          </a:br>
          <a:r>
            <a:rPr lang="en-US" dirty="0" smtClean="0"/>
            <a:t/>
          </a:r>
          <a:br>
            <a:rPr lang="en-US" dirty="0" smtClean="0"/>
          </a:br>
          <a:r>
            <a:rPr lang="en-US" dirty="0" smtClean="0"/>
            <a:t>29%</a:t>
          </a:r>
          <a:endParaRPr lang="en-US" dirty="0"/>
        </a:p>
      </dgm:t>
    </dgm:pt>
    <dgm:pt modelId="{0BC2939D-5A67-264D-8004-60730EC89B12}" type="parTrans" cxnId="{15E5CFAB-7098-DF4A-8CB0-1293D0D68884}">
      <dgm:prSet/>
      <dgm:spPr/>
      <dgm:t>
        <a:bodyPr/>
        <a:lstStyle/>
        <a:p>
          <a:endParaRPr lang="en-US"/>
        </a:p>
      </dgm:t>
    </dgm:pt>
    <dgm:pt modelId="{EB45C75C-EF26-0C49-AD1B-45D29AA315D3}" type="sibTrans" cxnId="{15E5CFAB-7098-DF4A-8CB0-1293D0D68884}">
      <dgm:prSet/>
      <dgm:spPr/>
      <dgm:t>
        <a:bodyPr/>
        <a:lstStyle/>
        <a:p>
          <a:endParaRPr lang="en-US"/>
        </a:p>
      </dgm:t>
    </dgm:pt>
    <dgm:pt modelId="{6F22A83B-39F7-1C40-97CA-D14A36198C10}">
      <dgm:prSet phldrT="[Text]"/>
      <dgm:spPr/>
      <dgm:t>
        <a:bodyPr/>
        <a:lstStyle/>
        <a:p>
          <a:r>
            <a:rPr lang="en-US" dirty="0" smtClean="0"/>
            <a:t>DEFINE</a:t>
          </a:r>
          <a:br>
            <a:rPr lang="en-US" dirty="0" smtClean="0"/>
          </a:br>
          <a:r>
            <a:rPr lang="en-US" dirty="0" smtClean="0"/>
            <a:t>(BG12)</a:t>
          </a:r>
          <a:br>
            <a:rPr lang="en-US" dirty="0" smtClean="0"/>
          </a:br>
          <a:r>
            <a:rPr lang="en-US" dirty="0" smtClean="0"/>
            <a:t/>
          </a:r>
          <a:br>
            <a:rPr lang="en-US" dirty="0" smtClean="0"/>
          </a:br>
          <a:r>
            <a:rPr lang="en-US" dirty="0" smtClean="0"/>
            <a:t>53%</a:t>
          </a:r>
          <a:endParaRPr lang="en-US" dirty="0"/>
        </a:p>
      </dgm:t>
    </dgm:pt>
    <dgm:pt modelId="{D5B82E9A-F650-2E4A-9CBF-9223093E26E1}" type="parTrans" cxnId="{970BD062-1211-8B44-9901-2D52C6BA485C}">
      <dgm:prSet/>
      <dgm:spPr/>
      <dgm:t>
        <a:bodyPr/>
        <a:lstStyle/>
        <a:p>
          <a:endParaRPr lang="en-US"/>
        </a:p>
      </dgm:t>
    </dgm:pt>
    <dgm:pt modelId="{4AAA82DB-7EF5-EA41-B6DA-5985FF3CC21E}" type="sibTrans" cxnId="{970BD062-1211-8B44-9901-2D52C6BA485C}">
      <dgm:prSet/>
      <dgm:spPr/>
      <dgm:t>
        <a:bodyPr/>
        <a:lstStyle/>
        <a:p>
          <a:endParaRPr lang="en-US"/>
        </a:p>
      </dgm:t>
    </dgm:pt>
    <dgm:pt modelId="{B2208F7E-7D5C-C348-A3EE-D597F7F99040}">
      <dgm:prSet phldrT="[Text]"/>
      <dgm:spPr/>
      <dgm:t>
        <a:bodyPr/>
        <a:lstStyle/>
        <a:p>
          <a:r>
            <a:rPr lang="en-US" dirty="0" smtClean="0"/>
            <a:t>CONFIRM</a:t>
          </a:r>
          <a:endParaRPr lang="en-US" dirty="0"/>
        </a:p>
      </dgm:t>
    </dgm:pt>
    <dgm:pt modelId="{D6D5A19E-7D3E-EA42-9B47-2D742E18941E}" type="parTrans" cxnId="{1B57D2A3-45FB-894C-903C-E2F4339EA2FA}">
      <dgm:prSet/>
      <dgm:spPr/>
      <dgm:t>
        <a:bodyPr/>
        <a:lstStyle/>
        <a:p>
          <a:endParaRPr lang="en-US"/>
        </a:p>
      </dgm:t>
    </dgm:pt>
    <dgm:pt modelId="{C79FF193-7DEE-524C-9E28-320237CE313F}" type="sibTrans" cxnId="{1B57D2A3-45FB-894C-903C-E2F4339EA2FA}">
      <dgm:prSet/>
      <dgm:spPr/>
      <dgm:t>
        <a:bodyPr/>
        <a:lstStyle/>
        <a:p>
          <a:endParaRPr lang="en-US"/>
        </a:p>
      </dgm:t>
    </dgm:pt>
    <dgm:pt modelId="{5AD5D13D-DA4B-4D4D-9090-B926E539175D}" type="pres">
      <dgm:prSet presAssocID="{F6BA8866-635A-F74A-842E-0447C172150F}" presName="Name0" presStyleCnt="0">
        <dgm:presLayoutVars>
          <dgm:dir/>
          <dgm:resizeHandles val="exact"/>
        </dgm:presLayoutVars>
      </dgm:prSet>
      <dgm:spPr/>
    </dgm:pt>
    <dgm:pt modelId="{3D641F9A-FC25-854F-BFF6-D521903B6E6C}" type="pres">
      <dgm:prSet presAssocID="{F6BA8866-635A-F74A-842E-0447C172150F}" presName="vNodes" presStyleCnt="0"/>
      <dgm:spPr/>
    </dgm:pt>
    <dgm:pt modelId="{E60B1181-C8A5-0941-B8AE-0561C1C1F4F0}" type="pres">
      <dgm:prSet presAssocID="{2A0A38FC-9A54-754F-8669-A9B08DB72ABF}" presName="node" presStyleLbl="node1" presStyleIdx="0" presStyleCnt="3" custLinFactX="100000" custLinFactY="-22483" custLinFactNeighborX="152810" custLinFactNeighborY="-100000">
        <dgm:presLayoutVars>
          <dgm:bulletEnabled val="1"/>
        </dgm:presLayoutVars>
      </dgm:prSet>
      <dgm:spPr/>
      <dgm:t>
        <a:bodyPr/>
        <a:lstStyle/>
        <a:p>
          <a:endParaRPr lang="en-US"/>
        </a:p>
      </dgm:t>
    </dgm:pt>
    <dgm:pt modelId="{D45E5A74-F236-D94A-82EF-2E2251518778}" type="pres">
      <dgm:prSet presAssocID="{EB45C75C-EF26-0C49-AD1B-45D29AA315D3}" presName="spacerT" presStyleCnt="0"/>
      <dgm:spPr/>
    </dgm:pt>
    <dgm:pt modelId="{6EBE3895-1F8A-5645-9011-478CD826237B}" type="pres">
      <dgm:prSet presAssocID="{EB45C75C-EF26-0C49-AD1B-45D29AA315D3}" presName="sibTrans" presStyleLbl="sibTrans2D1" presStyleIdx="0" presStyleCnt="2" custFlipHor="0" custScaleX="11220" custScaleY="22790" custLinFactX="400000" custLinFactY="12520" custLinFactNeighborX="445618" custLinFactNeighborY="100000"/>
      <dgm:spPr/>
      <dgm:t>
        <a:bodyPr/>
        <a:lstStyle/>
        <a:p>
          <a:endParaRPr lang="en-US"/>
        </a:p>
      </dgm:t>
    </dgm:pt>
    <dgm:pt modelId="{20124329-E7E4-6940-8915-B3BBD0D9830D}" type="pres">
      <dgm:prSet presAssocID="{EB45C75C-EF26-0C49-AD1B-45D29AA315D3}" presName="spacerB" presStyleCnt="0"/>
      <dgm:spPr/>
    </dgm:pt>
    <dgm:pt modelId="{A91B0410-0AB3-E44B-87B7-332933CDA507}" type="pres">
      <dgm:prSet presAssocID="{6F22A83B-39F7-1C40-97CA-D14A36198C10}" presName="node" presStyleLbl="node1" presStyleIdx="1" presStyleCnt="3" custLinFactY="-148159" custLinFactNeighborX="-25829" custLinFactNeighborY="-200000">
        <dgm:presLayoutVars>
          <dgm:bulletEnabled val="1"/>
        </dgm:presLayoutVars>
      </dgm:prSet>
      <dgm:spPr/>
      <dgm:t>
        <a:bodyPr/>
        <a:lstStyle/>
        <a:p>
          <a:endParaRPr lang="en-US"/>
        </a:p>
      </dgm:t>
    </dgm:pt>
    <dgm:pt modelId="{1FA2E197-6C65-7F4D-9C3F-E6D1A41A42BF}" type="pres">
      <dgm:prSet presAssocID="{F6BA8866-635A-F74A-842E-0447C172150F}" presName="sibTransLast" presStyleLbl="sibTrans2D1" presStyleIdx="1" presStyleCnt="2" custAng="10772821" custScaleX="2000000" custScaleY="103421" custLinFactY="-6854" custLinFactNeighborX="19844" custLinFactNeighborY="-100000"/>
      <dgm:spPr/>
      <dgm:t>
        <a:bodyPr/>
        <a:lstStyle/>
        <a:p>
          <a:endParaRPr lang="en-US"/>
        </a:p>
      </dgm:t>
    </dgm:pt>
    <dgm:pt modelId="{DB34A1B4-A26E-D24D-BF2A-F5468E2365BC}" type="pres">
      <dgm:prSet presAssocID="{F6BA8866-635A-F74A-842E-0447C172150F}" presName="connectorText" presStyleLbl="sibTrans2D1" presStyleIdx="1" presStyleCnt="2"/>
      <dgm:spPr/>
      <dgm:t>
        <a:bodyPr/>
        <a:lstStyle/>
        <a:p>
          <a:endParaRPr lang="en-US"/>
        </a:p>
      </dgm:t>
    </dgm:pt>
    <dgm:pt modelId="{A7D4D267-1F02-5743-9AA7-2B233F51C948}" type="pres">
      <dgm:prSet presAssocID="{F6BA8866-635A-F74A-842E-0447C172150F}" presName="lastNode" presStyleLbl="node1" presStyleIdx="2" presStyleCnt="3" custScaleX="57407" custScaleY="36916" custLinFactX="-38900" custLinFactNeighborX="-100000" custLinFactNeighborY="27388">
        <dgm:presLayoutVars>
          <dgm:bulletEnabled val="1"/>
        </dgm:presLayoutVars>
      </dgm:prSet>
      <dgm:spPr/>
      <dgm:t>
        <a:bodyPr/>
        <a:lstStyle/>
        <a:p>
          <a:endParaRPr lang="en-US"/>
        </a:p>
      </dgm:t>
    </dgm:pt>
  </dgm:ptLst>
  <dgm:cxnLst>
    <dgm:cxn modelId="{1B57D2A3-45FB-894C-903C-E2F4339EA2FA}" srcId="{F6BA8866-635A-F74A-842E-0447C172150F}" destId="{B2208F7E-7D5C-C348-A3EE-D597F7F99040}" srcOrd="2" destOrd="0" parTransId="{D6D5A19E-7D3E-EA42-9B47-2D742E18941E}" sibTransId="{C79FF193-7DEE-524C-9E28-320237CE313F}"/>
    <dgm:cxn modelId="{C286E628-CE9B-4AEE-BA79-C8F4160110EC}" type="presOf" srcId="{2A0A38FC-9A54-754F-8669-A9B08DB72ABF}" destId="{E60B1181-C8A5-0941-B8AE-0561C1C1F4F0}" srcOrd="0" destOrd="0" presId="urn:microsoft.com/office/officeart/2005/8/layout/equation2"/>
    <dgm:cxn modelId="{15E5CFAB-7098-DF4A-8CB0-1293D0D68884}" srcId="{F6BA8866-635A-F74A-842E-0447C172150F}" destId="{2A0A38FC-9A54-754F-8669-A9B08DB72ABF}" srcOrd="0" destOrd="0" parTransId="{0BC2939D-5A67-264D-8004-60730EC89B12}" sibTransId="{EB45C75C-EF26-0C49-AD1B-45D29AA315D3}"/>
    <dgm:cxn modelId="{025A7787-D09E-4B66-828B-4833388C3770}" type="presOf" srcId="{4AAA82DB-7EF5-EA41-B6DA-5985FF3CC21E}" destId="{1FA2E197-6C65-7F4D-9C3F-E6D1A41A42BF}" srcOrd="0" destOrd="0" presId="urn:microsoft.com/office/officeart/2005/8/layout/equation2"/>
    <dgm:cxn modelId="{970BD062-1211-8B44-9901-2D52C6BA485C}" srcId="{F6BA8866-635A-F74A-842E-0447C172150F}" destId="{6F22A83B-39F7-1C40-97CA-D14A36198C10}" srcOrd="1" destOrd="0" parTransId="{D5B82E9A-F650-2E4A-9CBF-9223093E26E1}" sibTransId="{4AAA82DB-7EF5-EA41-B6DA-5985FF3CC21E}"/>
    <dgm:cxn modelId="{E1A5CE42-24FF-45FB-AD9E-44EC0D9FA06A}" type="presOf" srcId="{6F22A83B-39F7-1C40-97CA-D14A36198C10}" destId="{A91B0410-0AB3-E44B-87B7-332933CDA507}" srcOrd="0" destOrd="0" presId="urn:microsoft.com/office/officeart/2005/8/layout/equation2"/>
    <dgm:cxn modelId="{D5D8C7C2-1416-4460-BFAB-F18EF31218A0}" type="presOf" srcId="{4AAA82DB-7EF5-EA41-B6DA-5985FF3CC21E}" destId="{DB34A1B4-A26E-D24D-BF2A-F5468E2365BC}" srcOrd="1" destOrd="0" presId="urn:microsoft.com/office/officeart/2005/8/layout/equation2"/>
    <dgm:cxn modelId="{1DEC16AA-C53C-4E21-8262-AE75C3916151}" type="presOf" srcId="{B2208F7E-7D5C-C348-A3EE-D597F7F99040}" destId="{A7D4D267-1F02-5743-9AA7-2B233F51C948}" srcOrd="0" destOrd="0" presId="urn:microsoft.com/office/officeart/2005/8/layout/equation2"/>
    <dgm:cxn modelId="{9EC22209-11C1-412D-868A-D311B1388665}" type="presOf" srcId="{F6BA8866-635A-F74A-842E-0447C172150F}" destId="{5AD5D13D-DA4B-4D4D-9090-B926E539175D}" srcOrd="0" destOrd="0" presId="urn:microsoft.com/office/officeart/2005/8/layout/equation2"/>
    <dgm:cxn modelId="{BCD8AAB7-2212-4BBC-9A90-0203EAAFA1A8}" type="presOf" srcId="{EB45C75C-EF26-0C49-AD1B-45D29AA315D3}" destId="{6EBE3895-1F8A-5645-9011-478CD826237B}" srcOrd="0" destOrd="0" presId="urn:microsoft.com/office/officeart/2005/8/layout/equation2"/>
    <dgm:cxn modelId="{CD68B1FB-5A09-40F9-8968-75C5A52876CA}" type="presParOf" srcId="{5AD5D13D-DA4B-4D4D-9090-B926E539175D}" destId="{3D641F9A-FC25-854F-BFF6-D521903B6E6C}" srcOrd="0" destOrd="0" presId="urn:microsoft.com/office/officeart/2005/8/layout/equation2"/>
    <dgm:cxn modelId="{9750D91B-9DCC-4215-B007-7592D68008CA}" type="presParOf" srcId="{3D641F9A-FC25-854F-BFF6-D521903B6E6C}" destId="{E60B1181-C8A5-0941-B8AE-0561C1C1F4F0}" srcOrd="0" destOrd="0" presId="urn:microsoft.com/office/officeart/2005/8/layout/equation2"/>
    <dgm:cxn modelId="{23493537-CF44-4338-84B5-309AD4FCF169}" type="presParOf" srcId="{3D641F9A-FC25-854F-BFF6-D521903B6E6C}" destId="{D45E5A74-F236-D94A-82EF-2E2251518778}" srcOrd="1" destOrd="0" presId="urn:microsoft.com/office/officeart/2005/8/layout/equation2"/>
    <dgm:cxn modelId="{56CA4B35-631F-4977-B774-CE89327298BC}" type="presParOf" srcId="{3D641F9A-FC25-854F-BFF6-D521903B6E6C}" destId="{6EBE3895-1F8A-5645-9011-478CD826237B}" srcOrd="2" destOrd="0" presId="urn:microsoft.com/office/officeart/2005/8/layout/equation2"/>
    <dgm:cxn modelId="{99FCCE4A-B5CF-42A0-9E48-1C14E91E86FD}" type="presParOf" srcId="{3D641F9A-FC25-854F-BFF6-D521903B6E6C}" destId="{20124329-E7E4-6940-8915-B3BBD0D9830D}" srcOrd="3" destOrd="0" presId="urn:microsoft.com/office/officeart/2005/8/layout/equation2"/>
    <dgm:cxn modelId="{A921CE52-FC81-459D-9975-0CC7A6622D14}" type="presParOf" srcId="{3D641F9A-FC25-854F-BFF6-D521903B6E6C}" destId="{A91B0410-0AB3-E44B-87B7-332933CDA507}" srcOrd="4" destOrd="0" presId="urn:microsoft.com/office/officeart/2005/8/layout/equation2"/>
    <dgm:cxn modelId="{57646120-C64C-4B1D-A1AC-829597FAD851}" type="presParOf" srcId="{5AD5D13D-DA4B-4D4D-9090-B926E539175D}" destId="{1FA2E197-6C65-7F4D-9C3F-E6D1A41A42BF}" srcOrd="1" destOrd="0" presId="urn:microsoft.com/office/officeart/2005/8/layout/equation2"/>
    <dgm:cxn modelId="{A0740B9B-9F68-4B81-9EED-B680F3B2470C}" type="presParOf" srcId="{1FA2E197-6C65-7F4D-9C3F-E6D1A41A42BF}" destId="{DB34A1B4-A26E-D24D-BF2A-F5468E2365BC}" srcOrd="0" destOrd="0" presId="urn:microsoft.com/office/officeart/2005/8/layout/equation2"/>
    <dgm:cxn modelId="{88B27BE3-4CAD-4EC6-B6F6-583C1C2154CF}" type="presParOf" srcId="{5AD5D13D-DA4B-4D4D-9090-B926E539175D}" destId="{A7D4D267-1F02-5743-9AA7-2B233F51C948}"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FE9B0612-8AF2-4F0E-8BF6-6A1E2023DDE3}" type="datetimeFigureOut">
              <a:rPr lang="ar-EG" smtClean="0"/>
              <a:pPr/>
              <a:t>28/11/1437</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76E6478-D5F5-4BE1-BE05-A31501F3D241}" type="slidenum">
              <a:rPr lang="ar-EG" smtClean="0"/>
              <a:pPr/>
              <a:t>‹#›</a:t>
            </a:fld>
            <a:endParaRPr lang="ar-EG"/>
          </a:p>
        </p:txBody>
      </p:sp>
    </p:spTree>
    <p:extLst>
      <p:ext uri="{BB962C8B-B14F-4D97-AF65-F5344CB8AC3E}">
        <p14:creationId xmlns:p14="http://schemas.microsoft.com/office/powerpoint/2010/main" val="316878762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0D767D-4F0B-7848-916E-B65138D5E94C}"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E80666-FB37-4B36-9149-507F3B0178E3}"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0D767D-4F0B-7848-916E-B65138D5E94C}" type="datetimeFigureOut">
              <a:rPr lang="en-US" smtClean="0"/>
              <a:pPr/>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0D767D-4F0B-7848-916E-B65138D5E94C}" type="datetimeFigureOut">
              <a:rPr lang="en-US" smtClean="0"/>
              <a:pPr/>
              <a:t>8/31/2016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0D767D-4F0B-7848-916E-B65138D5E94C}" type="datetimeFigureOut">
              <a:rPr lang="en-US" smtClean="0"/>
              <a:pPr/>
              <a:t>8/31/2016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0D767D-4F0B-7848-916E-B65138D5E94C}" type="datetimeFigureOut">
              <a:rPr lang="en-US" smtClean="0"/>
              <a:pPr/>
              <a:t>8/31/2016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0D767D-4F0B-7848-916E-B65138D5E94C}" type="datetimeFigureOut">
              <a:rPr lang="en-US" smtClean="0"/>
              <a:pPr/>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0D767D-4F0B-7848-916E-B65138D5E94C}" type="datetimeFigureOut">
              <a:rPr lang="en-US" smtClean="0"/>
              <a:pPr/>
              <a:t>8/31/2016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D767D-4F0B-7848-916E-B65138D5E94C}"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0D767D-4F0B-7848-916E-B65138D5E94C}" type="datetimeFigureOut">
              <a:rPr lang="en-US" smtClean="0"/>
              <a:pPr/>
              <a:t>8/31/2016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D412B-B3FD-EF4E-A3D1-3A1E3B011DA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0D767D-4F0B-7848-916E-B65138D5E94C}" type="datetimeFigureOut">
              <a:rPr lang="en-US" smtClean="0"/>
              <a:pPr/>
              <a:t>8/31/2016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2D412B-B3FD-EF4E-A3D1-3A1E3B011DA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4191" r:id="rId1"/>
    <p:sldLayoutId id="2147484192" r:id="rId2"/>
    <p:sldLayoutId id="2147484193" r:id="rId3"/>
    <p:sldLayoutId id="2147484194" r:id="rId4"/>
    <p:sldLayoutId id="2147484195" r:id="rId5"/>
    <p:sldLayoutId id="2147484196" r:id="rId6"/>
    <p:sldLayoutId id="2147484197" r:id="rId7"/>
    <p:sldLayoutId id="2147484198" r:id="rId8"/>
    <p:sldLayoutId id="2147484199" r:id="rId9"/>
    <p:sldLayoutId id="2147484200" r:id="rId10"/>
    <p:sldLayoutId id="2147484201"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fontScale="90000"/>
          </a:bodyPr>
          <a:lstStyle/>
          <a:p>
            <a:r>
              <a:rPr lang="en-US" altLang="en-US" dirty="0" smtClean="0"/>
              <a:t>Conference Series LLC Conferences</a:t>
            </a:r>
          </a:p>
        </p:txBody>
      </p:sp>
      <p:sp>
        <p:nvSpPr>
          <p:cNvPr id="3" name="Content Placeholder 2"/>
          <p:cNvSpPr>
            <a:spLocks noGrp="1"/>
          </p:cNvSpPr>
          <p:nvPr>
            <p:ph idx="1"/>
          </p:nvPr>
        </p:nvSpPr>
        <p:spPr>
          <a:xfrm>
            <a:off x="457200" y="1935165"/>
            <a:ext cx="8229600" cy="4465637"/>
          </a:xfrm>
        </p:spPr>
        <p:txBody>
          <a:bodyPr>
            <a:normAutofit fontScale="55000" lnSpcReduction="20000"/>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44032150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7484" y="448174"/>
            <a:ext cx="8546384" cy="2185214"/>
          </a:xfrm>
          <a:prstGeom prst="rect">
            <a:avLst/>
          </a:prstGeom>
          <a:noFill/>
        </p:spPr>
        <p:txBody>
          <a:bodyPr wrap="square" rtlCol="0">
            <a:spAutoFit/>
          </a:bodyPr>
          <a:lstStyle/>
          <a:p>
            <a:pPr algn="ctr"/>
            <a:r>
              <a:rPr lang="en-US" sz="4000" b="1" i="1" dirty="0" smtClean="0"/>
              <a:t>Smoke and Mirrors</a:t>
            </a:r>
            <a:r>
              <a:rPr lang="en-US" sz="4000" b="1" dirty="0" smtClean="0"/>
              <a:t>: </a:t>
            </a:r>
            <a:r>
              <a:rPr lang="en-US" sz="3200" b="1" dirty="0" smtClean="0"/>
              <a:t>Limited value of Relative Risk Reductions for assessing  the benefits of disease-modifying therapies for Multiple Sclerosis</a:t>
            </a:r>
          </a:p>
        </p:txBody>
      </p:sp>
      <p:sp>
        <p:nvSpPr>
          <p:cNvPr id="5" name="TextBox 4"/>
          <p:cNvSpPr txBox="1"/>
          <p:nvPr/>
        </p:nvSpPr>
        <p:spPr>
          <a:xfrm>
            <a:off x="2368289" y="3716112"/>
            <a:ext cx="4407422" cy="3108544"/>
          </a:xfrm>
          <a:prstGeom prst="rect">
            <a:avLst/>
          </a:prstGeom>
          <a:noFill/>
        </p:spPr>
        <p:txBody>
          <a:bodyPr wrap="square" rtlCol="0">
            <a:spAutoFit/>
          </a:bodyPr>
          <a:lstStyle/>
          <a:p>
            <a:endParaRPr lang="en-US" sz="2800" b="1" i="1" dirty="0" smtClean="0"/>
          </a:p>
          <a:p>
            <a:r>
              <a:rPr lang="en-US" sz="2800" b="1" i="1" dirty="0" smtClean="0"/>
              <a:t>Magd Zakaria</a:t>
            </a:r>
            <a:br>
              <a:rPr lang="en-US" sz="2800" b="1" i="1" dirty="0" smtClean="0"/>
            </a:br>
            <a:endParaRPr lang="en-US" sz="2800" b="1" i="1" dirty="0" smtClean="0"/>
          </a:p>
          <a:p>
            <a:r>
              <a:rPr lang="en-US" sz="2800" dirty="0" smtClean="0"/>
              <a:t>Prof. of Neurology,</a:t>
            </a:r>
          </a:p>
          <a:p>
            <a:r>
              <a:rPr lang="en-US" sz="2800" dirty="0" smtClean="0"/>
              <a:t>Head of the Neuropsychiatry department , </a:t>
            </a:r>
            <a:r>
              <a:rPr lang="en-US" sz="2800" dirty="0" err="1" smtClean="0"/>
              <a:t>Ain</a:t>
            </a:r>
            <a:r>
              <a:rPr lang="en-US" sz="2800" dirty="0" smtClean="0"/>
              <a:t> Shams University, Cairo, Egypt</a:t>
            </a:r>
            <a:endParaRPr lang="en-US" sz="2800" dirty="0"/>
          </a:p>
        </p:txBody>
      </p:sp>
    </p:spTree>
    <p:extLst>
      <p:ext uri="{BB962C8B-B14F-4D97-AF65-F5344CB8AC3E}">
        <p14:creationId xmlns:p14="http://schemas.microsoft.com/office/powerpoint/2010/main" val="11394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77371"/>
            <a:ext cx="8229600" cy="1143000"/>
          </a:xfrm>
        </p:spPr>
        <p:txBody>
          <a:bodyPr>
            <a:noAutofit/>
          </a:bodyPr>
          <a:lstStyle/>
          <a:p>
            <a:r>
              <a:rPr lang="en-US" sz="6000" dirty="0" smtClean="0"/>
              <a:t>Evidence Based Medicine</a:t>
            </a:r>
            <a:br>
              <a:rPr lang="en-US" sz="6000" dirty="0" smtClean="0"/>
            </a:br>
            <a:r>
              <a:rPr lang="en-US" sz="6000" dirty="0" smtClean="0"/>
              <a:t>(EBM)</a:t>
            </a:r>
            <a:endParaRPr lang="en-US" sz="6000" dirty="0"/>
          </a:p>
        </p:txBody>
      </p:sp>
      <p:pic>
        <p:nvPicPr>
          <p:cNvPr id="4" name="Picture 3" descr="thinking-outside-the-box.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3169" y="2378222"/>
            <a:ext cx="3498528" cy="2703408"/>
          </a:xfrm>
          <a:prstGeom prst="rect">
            <a:avLst/>
          </a:prstGeom>
        </p:spPr>
      </p:pic>
      <p:sp>
        <p:nvSpPr>
          <p:cNvPr id="5" name="TextBox 4"/>
          <p:cNvSpPr txBox="1"/>
          <p:nvPr/>
        </p:nvSpPr>
        <p:spPr>
          <a:xfrm>
            <a:off x="189928" y="5270603"/>
            <a:ext cx="8949917" cy="1569660"/>
          </a:xfrm>
          <a:prstGeom prst="rect">
            <a:avLst/>
          </a:prstGeom>
          <a:noFill/>
        </p:spPr>
        <p:txBody>
          <a:bodyPr wrap="none" rtlCol="1">
            <a:spAutoFit/>
          </a:bodyPr>
          <a:lstStyle/>
          <a:p>
            <a:r>
              <a:rPr lang="en-US" sz="3200" b="1" i="1" dirty="0" smtClean="0"/>
              <a:t>The proper interpretation of the medical literature</a:t>
            </a:r>
          </a:p>
          <a:p>
            <a:endParaRPr lang="en-US" sz="3200" i="1" dirty="0" smtClean="0"/>
          </a:p>
          <a:p>
            <a:r>
              <a:rPr lang="en-US" sz="3200" b="1" i="1" dirty="0" smtClean="0"/>
              <a:t>Correction of medical misconceptions</a:t>
            </a:r>
            <a:endParaRPr lang="ar-EG" sz="3200" b="1" i="1" dirty="0"/>
          </a:p>
        </p:txBody>
      </p:sp>
    </p:spTree>
    <p:extLst>
      <p:ext uri="{BB962C8B-B14F-4D97-AF65-F5344CB8AC3E}">
        <p14:creationId xmlns:p14="http://schemas.microsoft.com/office/powerpoint/2010/main" val="3134305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7484" y="448174"/>
            <a:ext cx="8546384" cy="2554545"/>
          </a:xfrm>
          <a:prstGeom prst="rect">
            <a:avLst/>
          </a:prstGeom>
          <a:noFill/>
        </p:spPr>
        <p:txBody>
          <a:bodyPr wrap="square" rtlCol="0">
            <a:spAutoFit/>
          </a:bodyPr>
          <a:lstStyle/>
          <a:p>
            <a:pPr algn="ctr"/>
            <a:r>
              <a:rPr lang="en-US" sz="4000" b="1" dirty="0" smtClean="0"/>
              <a:t>Smoke and Mirrors: Limited value of Relative Risk Reductions for assessing  the benefits of disease-modifying therapies for Multiple Sclerosis</a:t>
            </a:r>
          </a:p>
        </p:txBody>
      </p:sp>
      <p:sp>
        <p:nvSpPr>
          <p:cNvPr id="5" name="TextBox 4"/>
          <p:cNvSpPr txBox="1"/>
          <p:nvPr/>
        </p:nvSpPr>
        <p:spPr>
          <a:xfrm>
            <a:off x="2502518" y="4407047"/>
            <a:ext cx="4407422" cy="1569660"/>
          </a:xfrm>
          <a:prstGeom prst="rect">
            <a:avLst/>
          </a:prstGeom>
          <a:noFill/>
        </p:spPr>
        <p:txBody>
          <a:bodyPr wrap="square" rtlCol="0">
            <a:spAutoFit/>
          </a:bodyPr>
          <a:lstStyle/>
          <a:p>
            <a:r>
              <a:rPr lang="en-US" sz="2400" dirty="0" smtClean="0"/>
              <a:t>Magd Zakaria</a:t>
            </a:r>
            <a:br>
              <a:rPr lang="en-US" sz="2400" dirty="0" smtClean="0"/>
            </a:br>
            <a:endParaRPr lang="en-US" sz="2400" dirty="0" smtClean="0"/>
          </a:p>
          <a:p>
            <a:r>
              <a:rPr lang="en-US" sz="2400" dirty="0" smtClean="0"/>
              <a:t>Prof. of Neurology </a:t>
            </a:r>
            <a:r>
              <a:rPr lang="en-US" sz="2400" dirty="0" err="1" smtClean="0"/>
              <a:t>Ain</a:t>
            </a:r>
            <a:r>
              <a:rPr lang="en-US" sz="2400" dirty="0" smtClean="0"/>
              <a:t> Shams University, Cairo, Egypt</a:t>
            </a:r>
            <a:endParaRPr lang="en-US" sz="2400" dirty="0"/>
          </a:p>
        </p:txBody>
      </p:sp>
      <p:pic>
        <p:nvPicPr>
          <p:cNvPr id="2" name="Picture 1"/>
          <p:cNvPicPr>
            <a:picLocks noChangeAspect="1"/>
          </p:cNvPicPr>
          <p:nvPr/>
        </p:nvPicPr>
        <p:blipFill>
          <a:blip r:embed="rId2"/>
          <a:stretch>
            <a:fillRect/>
          </a:stretch>
        </p:blipFill>
        <p:spPr>
          <a:xfrm>
            <a:off x="0" y="228600"/>
            <a:ext cx="9144000" cy="6396653"/>
          </a:xfrm>
          <a:prstGeom prst="rect">
            <a:avLst/>
          </a:prstGeom>
        </p:spPr>
      </p:pic>
    </p:spTree>
    <p:extLst>
      <p:ext uri="{BB962C8B-B14F-4D97-AF65-F5344CB8AC3E}">
        <p14:creationId xmlns:p14="http://schemas.microsoft.com/office/powerpoint/2010/main" val="33700382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57200"/>
            <a:ext cx="8229600" cy="1143000"/>
          </a:xfrm>
        </p:spPr>
        <p:txBody>
          <a:bodyPr/>
          <a:lstStyle/>
          <a:p>
            <a:r>
              <a:rPr lang="en-US" b="1" i="1" dirty="0" smtClean="0"/>
              <a:t>AIM</a:t>
            </a:r>
            <a:endParaRPr lang="ar-EG" b="1" i="1" dirty="0"/>
          </a:p>
        </p:txBody>
      </p:sp>
      <p:sp>
        <p:nvSpPr>
          <p:cNvPr id="4" name="TextBox 3"/>
          <p:cNvSpPr txBox="1"/>
          <p:nvPr/>
        </p:nvSpPr>
        <p:spPr>
          <a:xfrm>
            <a:off x="149230" y="1597704"/>
            <a:ext cx="9024732" cy="5016758"/>
          </a:xfrm>
          <a:prstGeom prst="rect">
            <a:avLst/>
          </a:prstGeom>
          <a:noFill/>
        </p:spPr>
        <p:txBody>
          <a:bodyPr wrap="none" rtlCol="1">
            <a:spAutoFit/>
          </a:bodyPr>
          <a:lstStyle/>
          <a:p>
            <a:r>
              <a:rPr lang="en-US" sz="4000" dirty="0" smtClean="0"/>
              <a:t>To show that there is a worldwide</a:t>
            </a:r>
          </a:p>
          <a:p>
            <a:r>
              <a:rPr lang="en-US" sz="4000" dirty="0" smtClean="0"/>
              <a:t> misconception among MS specialists </a:t>
            </a:r>
          </a:p>
          <a:p>
            <a:r>
              <a:rPr lang="en-US" sz="4000" dirty="0"/>
              <a:t>c</a:t>
            </a:r>
            <a:r>
              <a:rPr lang="en-US" sz="4000" dirty="0" smtClean="0"/>
              <a:t>oncerning the main statistical parameter</a:t>
            </a:r>
          </a:p>
          <a:p>
            <a:r>
              <a:rPr lang="en-US" sz="4000" dirty="0" smtClean="0"/>
              <a:t> used to express the different outcome</a:t>
            </a:r>
          </a:p>
          <a:p>
            <a:r>
              <a:rPr lang="en-US" sz="4000" dirty="0"/>
              <a:t>m</a:t>
            </a:r>
            <a:r>
              <a:rPr lang="en-US" sz="4000" dirty="0" smtClean="0"/>
              <a:t>easures in the MS clinical trials, namely,</a:t>
            </a:r>
          </a:p>
          <a:p>
            <a:r>
              <a:rPr lang="en-US" sz="4000" dirty="0" smtClean="0"/>
              <a:t> the </a:t>
            </a:r>
            <a:r>
              <a:rPr lang="en-US" sz="4000" b="1" i="1" dirty="0" smtClean="0"/>
              <a:t>Relative Risk Reduction</a:t>
            </a:r>
          </a:p>
          <a:p>
            <a:r>
              <a:rPr lang="en-US" sz="4000" b="1" i="1" dirty="0" smtClean="0"/>
              <a:t> </a:t>
            </a:r>
          </a:p>
          <a:p>
            <a:r>
              <a:rPr lang="en-US" sz="4000" dirty="0" smtClean="0"/>
              <a:t> </a:t>
            </a:r>
            <a:endParaRPr lang="ar-EG" sz="4000" dirty="0"/>
          </a:p>
        </p:txBody>
      </p:sp>
    </p:spTree>
    <p:extLst>
      <p:ext uri="{BB962C8B-B14F-4D97-AF65-F5344CB8AC3E}">
        <p14:creationId xmlns:p14="http://schemas.microsoft.com/office/powerpoint/2010/main" val="436324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7200" dirty="0" smtClean="0"/>
              <a:t>This misconception is critical</a:t>
            </a:r>
            <a:endParaRPr lang="ar-EG" sz="7200" dirty="0"/>
          </a:p>
        </p:txBody>
      </p:sp>
      <p:sp>
        <p:nvSpPr>
          <p:cNvPr id="2" name="TextBox 1"/>
          <p:cNvSpPr txBox="1"/>
          <p:nvPr/>
        </p:nvSpPr>
        <p:spPr>
          <a:xfrm>
            <a:off x="1473701" y="4233575"/>
            <a:ext cx="6271067" cy="1200329"/>
          </a:xfrm>
          <a:prstGeom prst="rect">
            <a:avLst/>
          </a:prstGeom>
          <a:noFill/>
        </p:spPr>
        <p:txBody>
          <a:bodyPr wrap="square" rtlCol="0">
            <a:spAutoFit/>
          </a:bodyPr>
          <a:lstStyle/>
          <a:p>
            <a:r>
              <a:rPr lang="en-US" sz="7200" dirty="0"/>
              <a:t>It is worldwide</a:t>
            </a:r>
          </a:p>
        </p:txBody>
      </p:sp>
    </p:spTree>
    <p:extLst>
      <p:ext uri="{BB962C8B-B14F-4D97-AF65-F5344CB8AC3E}">
        <p14:creationId xmlns:p14="http://schemas.microsoft.com/office/powerpoint/2010/main" val="407659659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22829"/>
            <a:ext cx="8229600" cy="1143000"/>
          </a:xfrm>
        </p:spPr>
        <p:txBody>
          <a:bodyPr>
            <a:normAutofit fontScale="90000"/>
          </a:bodyPr>
          <a:lstStyle/>
          <a:p>
            <a:r>
              <a:rPr lang="en-US" dirty="0" smtClean="0"/>
              <a:t>All our knowledge about the efficacy of DMD’s is from the results of the RCT’s which represents the highest level of EBM</a:t>
            </a:r>
            <a:endParaRPr lang="ar-EG" dirty="0"/>
          </a:p>
        </p:txBody>
      </p:sp>
    </p:spTree>
    <p:extLst>
      <p:ext uri="{BB962C8B-B14F-4D97-AF65-F5344CB8AC3E}">
        <p14:creationId xmlns:p14="http://schemas.microsoft.com/office/powerpoint/2010/main" val="27625321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385"/>
            <a:ext cx="8229600" cy="1143000"/>
          </a:xfrm>
        </p:spPr>
        <p:txBody>
          <a:bodyPr>
            <a:noAutofit/>
          </a:bodyPr>
          <a:lstStyle/>
          <a:p>
            <a:r>
              <a:rPr lang="en-US" sz="3200" dirty="0" smtClean="0"/>
              <a:t>Relapse Rate Reduction as a Clinical Outcome Expressed as </a:t>
            </a:r>
            <a:r>
              <a:rPr lang="en-US" sz="3200" b="1" i="1" dirty="0" smtClean="0"/>
              <a:t>Relative Risk Reduction </a:t>
            </a:r>
            <a:r>
              <a:rPr lang="en-US" sz="3200" dirty="0" smtClean="0"/>
              <a:t>(</a:t>
            </a:r>
            <a:r>
              <a:rPr lang="en-US" sz="3200" b="1" i="1" dirty="0" smtClean="0"/>
              <a:t>RRR</a:t>
            </a:r>
            <a:r>
              <a:rPr lang="en-US" sz="3200" dirty="0" smtClean="0"/>
              <a:t>)</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372433134"/>
              </p:ext>
            </p:extLst>
          </p:nvPr>
        </p:nvGraphicFramePr>
        <p:xfrm>
          <a:off x="643986" y="1439881"/>
          <a:ext cx="7706265" cy="5252793"/>
        </p:xfrm>
        <a:graphic>
          <a:graphicData uri="http://schemas.openxmlformats.org/drawingml/2006/table">
            <a:tbl>
              <a:tblPr firstRow="1" bandRow="1">
                <a:tableStyleId>{1E171933-4619-4E11-9A3F-F7608DF75F80}</a:tableStyleId>
              </a:tblPr>
              <a:tblGrid>
                <a:gridCol w="3022044"/>
                <a:gridCol w="2928097"/>
                <a:gridCol w="1756124"/>
              </a:tblGrid>
              <a:tr h="209682">
                <a:tc gridSpan="3">
                  <a:txBody>
                    <a:bodyPr/>
                    <a:lstStyle/>
                    <a:p>
                      <a:pPr algn="ctr"/>
                      <a:r>
                        <a:rPr lang="en-US" b="1" dirty="0" smtClean="0">
                          <a:solidFill>
                            <a:schemeClr val="bg1"/>
                          </a:solidFill>
                        </a:rPr>
                        <a:t>MS</a:t>
                      </a:r>
                      <a:endParaRPr lang="en-US" b="1" dirty="0">
                        <a:solidFill>
                          <a:schemeClr val="bg1"/>
                        </a:solidFill>
                      </a:endParaRPr>
                    </a:p>
                  </a:txBody>
                  <a:tcPr>
                    <a:solidFill>
                      <a:schemeClr val="accent4"/>
                    </a:solidFill>
                  </a:tcPr>
                </a:tc>
                <a:tc hMerge="1">
                  <a:txBody>
                    <a:bodyPr/>
                    <a:lstStyle/>
                    <a:p>
                      <a:pPr algn="ctr"/>
                      <a:endParaRPr lang="en-US" dirty="0"/>
                    </a:p>
                  </a:txBody>
                  <a:tcPr>
                    <a:solidFill>
                      <a:srgbClr val="BCC4ED"/>
                    </a:solidFill>
                  </a:tcPr>
                </a:tc>
                <a:tc hMerge="1">
                  <a:txBody>
                    <a:bodyPr/>
                    <a:lstStyle/>
                    <a:p>
                      <a:pPr algn="ctr"/>
                      <a:endParaRPr lang="en-US" dirty="0"/>
                    </a:p>
                  </a:txBody>
                  <a:tcPr>
                    <a:solidFill>
                      <a:srgbClr val="BCC4ED"/>
                    </a:solidFill>
                  </a:tcPr>
                </a:tc>
              </a:tr>
              <a:tr h="208839">
                <a:tc>
                  <a:txBody>
                    <a:bodyPr/>
                    <a:lstStyle/>
                    <a:p>
                      <a:pPr algn="ctr"/>
                      <a:r>
                        <a:rPr lang="en-US" b="1" dirty="0" smtClean="0"/>
                        <a:t>Drug</a:t>
                      </a:r>
                      <a:endParaRPr lang="en-US" b="1" dirty="0"/>
                    </a:p>
                  </a:txBody>
                  <a:tcPr>
                    <a:solidFill>
                      <a:schemeClr val="accent4"/>
                    </a:solidFill>
                  </a:tcPr>
                </a:tc>
                <a:tc>
                  <a:txBody>
                    <a:bodyPr/>
                    <a:lstStyle/>
                    <a:p>
                      <a:pPr algn="ctr"/>
                      <a:r>
                        <a:rPr lang="en-US" b="1" dirty="0" smtClean="0"/>
                        <a:t>Trial</a:t>
                      </a:r>
                      <a:endParaRPr lang="en-US" b="1" dirty="0"/>
                    </a:p>
                  </a:txBody>
                  <a:tcPr>
                    <a:solidFill>
                      <a:schemeClr val="accent4"/>
                    </a:solidFill>
                  </a:tcPr>
                </a:tc>
                <a:tc>
                  <a:txBody>
                    <a:bodyPr/>
                    <a:lstStyle/>
                    <a:p>
                      <a:pPr algn="ctr"/>
                      <a:r>
                        <a:rPr lang="en-US" b="1" dirty="0" smtClean="0"/>
                        <a:t>RRR (%)</a:t>
                      </a:r>
                      <a:endParaRPr lang="en-US" b="1" dirty="0"/>
                    </a:p>
                  </a:txBody>
                  <a:tcPr>
                    <a:solidFill>
                      <a:schemeClr val="accent4"/>
                    </a:solidFill>
                  </a:tcPr>
                </a:tc>
              </a:tr>
              <a:tr h="552010">
                <a:tc>
                  <a:txBody>
                    <a:bodyPr/>
                    <a:lstStyle/>
                    <a:p>
                      <a:pPr algn="ctr"/>
                      <a:r>
                        <a:rPr lang="en-US" dirty="0" err="1" smtClean="0"/>
                        <a:t>Natalizumab</a:t>
                      </a:r>
                      <a:endParaRPr lang="en-US" dirty="0"/>
                    </a:p>
                  </a:txBody>
                  <a:tcPr/>
                </a:tc>
                <a:tc>
                  <a:txBody>
                    <a:bodyPr/>
                    <a:lstStyle/>
                    <a:p>
                      <a:pPr algn="ctr"/>
                      <a:r>
                        <a:rPr lang="en-US" dirty="0" smtClean="0"/>
                        <a:t>AFFIRM</a:t>
                      </a:r>
                      <a:endParaRPr lang="en-US" dirty="0"/>
                    </a:p>
                  </a:txBody>
                  <a:tcPr/>
                </a:tc>
                <a:tc>
                  <a:txBody>
                    <a:bodyPr/>
                    <a:lstStyle/>
                    <a:p>
                      <a:pPr algn="ctr"/>
                      <a:r>
                        <a:rPr lang="en-US" dirty="0" smtClean="0"/>
                        <a:t>68</a:t>
                      </a:r>
                      <a:endParaRPr lang="en-US" dirty="0"/>
                    </a:p>
                  </a:txBody>
                  <a:tcPr/>
                </a:tc>
              </a:tr>
              <a:tr h="464851">
                <a:tc>
                  <a:txBody>
                    <a:bodyPr/>
                    <a:lstStyle/>
                    <a:p>
                      <a:pPr algn="ctr"/>
                      <a:r>
                        <a:rPr lang="en-US" dirty="0" smtClean="0"/>
                        <a:t>Cladribine</a:t>
                      </a:r>
                      <a:endParaRPr lang="en-US" dirty="0"/>
                    </a:p>
                  </a:txBody>
                  <a:tcPr/>
                </a:tc>
                <a:tc>
                  <a:txBody>
                    <a:bodyPr/>
                    <a:lstStyle/>
                    <a:p>
                      <a:pPr algn="ctr"/>
                      <a:r>
                        <a:rPr lang="en-US" dirty="0" smtClean="0"/>
                        <a:t>CLARITY</a:t>
                      </a:r>
                      <a:endParaRPr lang="en-US" dirty="0"/>
                    </a:p>
                  </a:txBody>
                  <a:tcPr/>
                </a:tc>
                <a:tc>
                  <a:txBody>
                    <a:bodyPr/>
                    <a:lstStyle/>
                    <a:p>
                      <a:pPr algn="ctr"/>
                      <a:r>
                        <a:rPr lang="en-US" dirty="0" smtClean="0"/>
                        <a:t>58</a:t>
                      </a:r>
                      <a:endParaRPr lang="en-US" dirty="0"/>
                    </a:p>
                  </a:txBody>
                  <a:tcPr/>
                </a:tc>
              </a:tr>
              <a:tr h="464851">
                <a:tc>
                  <a:txBody>
                    <a:bodyPr/>
                    <a:lstStyle/>
                    <a:p>
                      <a:pPr algn="ctr"/>
                      <a:r>
                        <a:rPr lang="en-US" dirty="0" err="1" smtClean="0"/>
                        <a:t>Fingolimod</a:t>
                      </a:r>
                      <a:endParaRPr lang="en-US" dirty="0"/>
                    </a:p>
                  </a:txBody>
                  <a:tcPr/>
                </a:tc>
                <a:tc>
                  <a:txBody>
                    <a:bodyPr/>
                    <a:lstStyle/>
                    <a:p>
                      <a:pPr algn="ctr"/>
                      <a:r>
                        <a:rPr lang="en-US" dirty="0" smtClean="0"/>
                        <a:t>FREEDOMS 1</a:t>
                      </a:r>
                      <a:endParaRPr lang="en-US" dirty="0"/>
                    </a:p>
                  </a:txBody>
                  <a:tcPr/>
                </a:tc>
                <a:tc>
                  <a:txBody>
                    <a:bodyPr/>
                    <a:lstStyle/>
                    <a:p>
                      <a:pPr algn="ctr"/>
                      <a:r>
                        <a:rPr lang="en-US" dirty="0" smtClean="0"/>
                        <a:t>54</a:t>
                      </a:r>
                      <a:endParaRPr lang="en-US" dirty="0"/>
                    </a:p>
                  </a:txBody>
                  <a:tcPr/>
                </a:tc>
              </a:tr>
              <a:tr h="377691">
                <a:tc>
                  <a:txBody>
                    <a:bodyPr/>
                    <a:lstStyle/>
                    <a:p>
                      <a:pPr algn="ctr"/>
                      <a:r>
                        <a:rPr lang="en-US" dirty="0" smtClean="0"/>
                        <a:t>BG – 12</a:t>
                      </a:r>
                      <a:endParaRPr lang="en-US" dirty="0"/>
                    </a:p>
                  </a:txBody>
                  <a:tcPr/>
                </a:tc>
                <a:tc>
                  <a:txBody>
                    <a:bodyPr/>
                    <a:lstStyle/>
                    <a:p>
                      <a:pPr algn="ctr"/>
                      <a:r>
                        <a:rPr lang="en-US" dirty="0" smtClean="0"/>
                        <a:t>DEFINE</a:t>
                      </a:r>
                      <a:endParaRPr lang="en-US" dirty="0"/>
                    </a:p>
                  </a:txBody>
                  <a:tcPr/>
                </a:tc>
                <a:tc>
                  <a:txBody>
                    <a:bodyPr/>
                    <a:lstStyle/>
                    <a:p>
                      <a:pPr algn="ctr"/>
                      <a:r>
                        <a:rPr lang="en-US" dirty="0" smtClean="0"/>
                        <a:t>53</a:t>
                      </a:r>
                      <a:endParaRPr lang="en-US" dirty="0"/>
                    </a:p>
                  </a:txBody>
                  <a:tcPr/>
                </a:tc>
              </a:tr>
              <a:tr h="377691">
                <a:tc>
                  <a:txBody>
                    <a:bodyPr/>
                    <a:lstStyle/>
                    <a:p>
                      <a:pPr algn="ctr"/>
                      <a:r>
                        <a:rPr lang="en-US" dirty="0" err="1" smtClean="0"/>
                        <a:t>Teriflunamide</a:t>
                      </a:r>
                      <a:endParaRPr lang="en-US" dirty="0"/>
                    </a:p>
                  </a:txBody>
                  <a:tcPr/>
                </a:tc>
                <a:tc>
                  <a:txBody>
                    <a:bodyPr/>
                    <a:lstStyle/>
                    <a:p>
                      <a:pPr algn="ctr"/>
                      <a:r>
                        <a:rPr lang="en-US" dirty="0" smtClean="0"/>
                        <a:t>TEMSO - TOWER</a:t>
                      </a:r>
                      <a:endParaRPr lang="en-US" dirty="0"/>
                    </a:p>
                  </a:txBody>
                  <a:tcPr/>
                </a:tc>
                <a:tc>
                  <a:txBody>
                    <a:bodyPr/>
                    <a:lstStyle/>
                    <a:p>
                      <a:pPr algn="ctr"/>
                      <a:r>
                        <a:rPr lang="en-US" dirty="0" smtClean="0"/>
                        <a:t>31.5</a:t>
                      </a:r>
                      <a:br>
                        <a:rPr lang="en-US" dirty="0" smtClean="0"/>
                      </a:br>
                      <a:r>
                        <a:rPr lang="en-US" dirty="0" smtClean="0"/>
                        <a:t>36.3</a:t>
                      </a:r>
                      <a:endParaRPr lang="en-US" dirty="0"/>
                    </a:p>
                  </a:txBody>
                  <a:tcPr/>
                </a:tc>
              </a:tr>
              <a:tr h="552010">
                <a:tc>
                  <a:txBody>
                    <a:bodyPr/>
                    <a:lstStyle/>
                    <a:p>
                      <a:pPr algn="ctr"/>
                      <a:r>
                        <a:rPr lang="en-US" dirty="0" smtClean="0"/>
                        <a:t>IFN – </a:t>
                      </a:r>
                      <a:r>
                        <a:rPr lang="el-GR" sz="1800" kern="1200" dirty="0" smtClean="0"/>
                        <a:t>β</a:t>
                      </a:r>
                      <a:r>
                        <a:rPr lang="en-US" sz="1800" kern="1200" dirty="0" smtClean="0"/>
                        <a:t>1b </a:t>
                      </a:r>
                      <a:r>
                        <a:rPr lang="en-US" sz="1800" kern="1200" dirty="0" err="1" smtClean="0"/>
                        <a:t>Sc</a:t>
                      </a:r>
                      <a:endParaRPr lang="en-US" dirty="0"/>
                    </a:p>
                  </a:txBody>
                  <a:tcPr/>
                </a:tc>
                <a:tc>
                  <a:txBody>
                    <a:bodyPr/>
                    <a:lstStyle/>
                    <a:p>
                      <a:pPr algn="ctr"/>
                      <a:r>
                        <a:rPr lang="en-US" dirty="0" smtClean="0"/>
                        <a:t>Pivotal</a:t>
                      </a:r>
                      <a:endParaRPr lang="en-US" dirty="0"/>
                    </a:p>
                  </a:txBody>
                  <a:tcPr/>
                </a:tc>
                <a:tc>
                  <a:txBody>
                    <a:bodyPr/>
                    <a:lstStyle/>
                    <a:p>
                      <a:pPr algn="ctr"/>
                      <a:r>
                        <a:rPr lang="en-US" dirty="0" smtClean="0"/>
                        <a:t>34</a:t>
                      </a:r>
                      <a:endParaRPr lang="en-US" dirty="0"/>
                    </a:p>
                  </a:txBody>
                  <a:tcPr/>
                </a:tc>
              </a:tr>
              <a:tr h="552010">
                <a:tc>
                  <a:txBody>
                    <a:bodyPr/>
                    <a:lstStyle/>
                    <a:p>
                      <a:pPr algn="ctr"/>
                      <a:r>
                        <a:rPr lang="en-US" dirty="0" smtClean="0"/>
                        <a:t>IFN – </a:t>
                      </a:r>
                      <a:r>
                        <a:rPr lang="el-GR" sz="1800" kern="1200" dirty="0" smtClean="0"/>
                        <a:t>β</a:t>
                      </a:r>
                      <a:r>
                        <a:rPr lang="en-US" sz="1800" kern="1200" dirty="0" smtClean="0"/>
                        <a:t>1a </a:t>
                      </a:r>
                      <a:r>
                        <a:rPr lang="en-US" sz="1800" kern="1200" dirty="0" err="1" smtClean="0"/>
                        <a:t>Sc</a:t>
                      </a:r>
                      <a:endParaRPr lang="en-US" dirty="0"/>
                    </a:p>
                  </a:txBody>
                  <a:tcPr/>
                </a:tc>
                <a:tc>
                  <a:txBody>
                    <a:bodyPr/>
                    <a:lstStyle/>
                    <a:p>
                      <a:pPr algn="ctr"/>
                      <a:r>
                        <a:rPr lang="en-US" dirty="0" smtClean="0"/>
                        <a:t>PRISMS</a:t>
                      </a:r>
                      <a:endParaRPr lang="en-US" dirty="0"/>
                    </a:p>
                  </a:txBody>
                  <a:tcPr/>
                </a:tc>
                <a:tc>
                  <a:txBody>
                    <a:bodyPr/>
                    <a:lstStyle/>
                    <a:p>
                      <a:pPr algn="ctr"/>
                      <a:r>
                        <a:rPr lang="en-US" dirty="0" smtClean="0"/>
                        <a:t>33</a:t>
                      </a:r>
                      <a:endParaRPr lang="en-US" dirty="0"/>
                    </a:p>
                  </a:txBody>
                  <a:tcPr/>
                </a:tc>
              </a:tr>
              <a:tr h="552010">
                <a:tc>
                  <a:txBody>
                    <a:bodyPr/>
                    <a:lstStyle/>
                    <a:p>
                      <a:pPr algn="ctr"/>
                      <a:r>
                        <a:rPr lang="en-US" dirty="0" smtClean="0"/>
                        <a:t>IFN – </a:t>
                      </a:r>
                      <a:r>
                        <a:rPr lang="el-GR" sz="1800" kern="1200" dirty="0" smtClean="0"/>
                        <a:t>β</a:t>
                      </a:r>
                      <a:r>
                        <a:rPr lang="en-US" sz="1800" kern="1200" dirty="0" smtClean="0"/>
                        <a:t>1a IM</a:t>
                      </a:r>
                      <a:endParaRPr lang="en-US" dirty="0"/>
                    </a:p>
                  </a:txBody>
                  <a:tcPr/>
                </a:tc>
                <a:tc>
                  <a:txBody>
                    <a:bodyPr/>
                    <a:lstStyle/>
                    <a:p>
                      <a:pPr algn="ctr"/>
                      <a:r>
                        <a:rPr lang="en-US" dirty="0" smtClean="0"/>
                        <a:t>MSCRG</a:t>
                      </a:r>
                    </a:p>
                  </a:txBody>
                  <a:tcPr/>
                </a:tc>
                <a:tc>
                  <a:txBody>
                    <a:bodyPr/>
                    <a:lstStyle/>
                    <a:p>
                      <a:pPr algn="ctr"/>
                      <a:r>
                        <a:rPr lang="en-US" dirty="0" smtClean="0"/>
                        <a:t>32</a:t>
                      </a:r>
                    </a:p>
                  </a:txBody>
                  <a:tcPr/>
                </a:tc>
              </a:tr>
              <a:tr h="208839">
                <a:tc>
                  <a:txBody>
                    <a:bodyPr/>
                    <a:lstStyle/>
                    <a:p>
                      <a:pPr algn="ctr"/>
                      <a:r>
                        <a:rPr lang="en-US" dirty="0" smtClean="0"/>
                        <a:t>GA</a:t>
                      </a:r>
                      <a:endParaRPr lang="en-US" dirty="0"/>
                    </a:p>
                  </a:txBody>
                  <a:tcPr/>
                </a:tc>
                <a:tc>
                  <a:txBody>
                    <a:bodyPr/>
                    <a:lstStyle/>
                    <a:p>
                      <a:pPr algn="ctr"/>
                      <a:r>
                        <a:rPr lang="en-US" dirty="0" smtClean="0"/>
                        <a:t>Pivotal</a:t>
                      </a:r>
                    </a:p>
                  </a:txBody>
                  <a:tcPr/>
                </a:tc>
                <a:tc>
                  <a:txBody>
                    <a:bodyPr/>
                    <a:lstStyle/>
                    <a:p>
                      <a:pPr algn="ctr"/>
                      <a:r>
                        <a:rPr lang="en-US" dirty="0" smtClean="0"/>
                        <a:t>29</a:t>
                      </a:r>
                    </a:p>
                  </a:txBody>
                  <a:tcPr/>
                </a:tc>
              </a:tr>
            </a:tbl>
          </a:graphicData>
        </a:graphic>
      </p:graphicFrame>
    </p:spTree>
    <p:extLst>
      <p:ext uri="{BB962C8B-B14F-4D97-AF65-F5344CB8AC3E}">
        <p14:creationId xmlns:p14="http://schemas.microsoft.com/office/powerpoint/2010/main" val="19637941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8" y="343458"/>
            <a:ext cx="8229600" cy="1143000"/>
          </a:xfrm>
        </p:spPr>
        <p:txBody>
          <a:bodyPr>
            <a:normAutofit fontScale="90000"/>
          </a:bodyPr>
          <a:lstStyle/>
          <a:p>
            <a:r>
              <a:rPr lang="en-US" dirty="0" smtClean="0"/>
              <a:t>Is This Parameter (</a:t>
            </a:r>
            <a:r>
              <a:rPr lang="en-US" b="1" i="1" dirty="0" smtClean="0"/>
              <a:t>RRR</a:t>
            </a:r>
            <a:r>
              <a:rPr lang="en-US" dirty="0" smtClean="0"/>
              <a:t>) a True Marker of Clinical Efficacy??</a:t>
            </a:r>
            <a:endParaRPr lang="en-US" dirty="0"/>
          </a:p>
        </p:txBody>
      </p:sp>
      <p:sp>
        <p:nvSpPr>
          <p:cNvPr id="4" name="TextBox 3"/>
          <p:cNvSpPr txBox="1"/>
          <p:nvPr/>
        </p:nvSpPr>
        <p:spPr>
          <a:xfrm>
            <a:off x="1130881" y="2510741"/>
            <a:ext cx="8372287" cy="784830"/>
          </a:xfrm>
          <a:prstGeom prst="rect">
            <a:avLst/>
          </a:prstGeom>
          <a:noFill/>
        </p:spPr>
        <p:txBody>
          <a:bodyPr wrap="square" rtlCol="0">
            <a:spAutoFit/>
          </a:bodyPr>
          <a:lstStyle/>
          <a:p>
            <a:r>
              <a:rPr lang="en-US" sz="4500" dirty="0" smtClean="0"/>
              <a:t>What Does It Actually Reflect??</a:t>
            </a:r>
            <a:endParaRPr lang="en-US" sz="4500" dirty="0"/>
          </a:p>
        </p:txBody>
      </p:sp>
      <p:sp>
        <p:nvSpPr>
          <p:cNvPr id="3" name="TextBox 2"/>
          <p:cNvSpPr txBox="1"/>
          <p:nvPr/>
        </p:nvSpPr>
        <p:spPr>
          <a:xfrm>
            <a:off x="589154" y="4156859"/>
            <a:ext cx="7952708" cy="1477328"/>
          </a:xfrm>
          <a:prstGeom prst="rect">
            <a:avLst/>
          </a:prstGeom>
          <a:noFill/>
        </p:spPr>
        <p:txBody>
          <a:bodyPr wrap="square" rtlCol="0">
            <a:spAutoFit/>
          </a:bodyPr>
          <a:lstStyle/>
          <a:p>
            <a:r>
              <a:rPr lang="en-US" sz="4500" dirty="0" smtClean="0"/>
              <a:t>What Do </a:t>
            </a:r>
            <a:r>
              <a:rPr lang="en-US" sz="4500" b="1" i="1" dirty="0" smtClean="0"/>
              <a:t>Statisticians</a:t>
            </a:r>
            <a:r>
              <a:rPr lang="en-US" sz="4500" dirty="0" smtClean="0"/>
              <a:t> Say About The Value Of The </a:t>
            </a:r>
            <a:r>
              <a:rPr lang="en-US" sz="4500" b="1" i="1" dirty="0" smtClean="0"/>
              <a:t>RRR</a:t>
            </a:r>
            <a:r>
              <a:rPr lang="en-US" sz="4500" dirty="0" smtClean="0"/>
              <a:t>??</a:t>
            </a:r>
            <a:endParaRPr lang="en-US" sz="4500" dirty="0"/>
          </a:p>
        </p:txBody>
      </p:sp>
    </p:spTree>
    <p:extLst>
      <p:ext uri="{BB962C8B-B14F-4D97-AF65-F5344CB8AC3E}">
        <p14:creationId xmlns:p14="http://schemas.microsoft.com/office/powerpoint/2010/main" val="3899865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1750"/>
            <a:ext cx="8229600" cy="1143000"/>
          </a:xfrm>
        </p:spPr>
        <p:txBody>
          <a:bodyPr>
            <a:noAutofit/>
          </a:bodyPr>
          <a:lstStyle/>
          <a:p>
            <a:r>
              <a:rPr lang="en-US" sz="7200" b="1" i="1" dirty="0" smtClean="0"/>
              <a:t>Basic Statistics</a:t>
            </a:r>
            <a:endParaRPr lang="en-US" sz="7200" b="1" i="1" dirty="0"/>
          </a:p>
        </p:txBody>
      </p:sp>
    </p:spTree>
    <p:extLst>
      <p:ext uri="{BB962C8B-B14F-4D97-AF65-F5344CB8AC3E}">
        <p14:creationId xmlns:p14="http://schemas.microsoft.com/office/powerpoint/2010/main" val="1241653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069"/>
            <a:ext cx="9144000" cy="673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72471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sz="5300" b="1" dirty="0" smtClean="0"/>
              <a:t>Event Rate (Relapse) = </a:t>
            </a:r>
            <a:r>
              <a:rPr lang="en-US" b="1" dirty="0" smtClean="0"/>
              <a:t/>
            </a:r>
            <a:br>
              <a:rPr lang="en-US" b="1" dirty="0" smtClean="0"/>
            </a:br>
            <a:r>
              <a:rPr lang="en-US" b="1" dirty="0" smtClean="0"/>
              <a:t/>
            </a:r>
            <a:br>
              <a:rPr lang="en-US" b="1" dirty="0" smtClean="0"/>
            </a:br>
            <a:r>
              <a:rPr lang="en-US" b="1" dirty="0"/>
              <a:t/>
            </a:r>
            <a:br>
              <a:rPr lang="en-US" b="1" dirty="0"/>
            </a:br>
            <a:r>
              <a:rPr lang="en-US" b="1" dirty="0" smtClean="0"/>
              <a:t>No</a:t>
            </a:r>
            <a:r>
              <a:rPr lang="en-US" b="1" dirty="0"/>
              <a:t>. of patients with a relapse </a:t>
            </a:r>
            <a:r>
              <a:rPr lang="en-US" b="1" dirty="0" smtClean="0"/>
              <a:t> </a:t>
            </a:r>
            <a:r>
              <a:rPr lang="en-US" b="1" dirty="0"/>
              <a:t>Total No. of the group</a:t>
            </a:r>
            <a:br>
              <a:rPr lang="en-US" b="1" dirty="0"/>
            </a:br>
            <a:endParaRPr lang="en-US" dirty="0"/>
          </a:p>
        </p:txBody>
      </p:sp>
      <p:cxnSp>
        <p:nvCxnSpPr>
          <p:cNvPr id="5" name="Straight Connector 4"/>
          <p:cNvCxnSpPr/>
          <p:nvPr/>
        </p:nvCxnSpPr>
        <p:spPr>
          <a:xfrm>
            <a:off x="709253" y="3991907"/>
            <a:ext cx="766982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1587500" y="5619750"/>
            <a:ext cx="3556000" cy="461665"/>
          </a:xfrm>
          <a:prstGeom prst="rect">
            <a:avLst/>
          </a:prstGeom>
          <a:noFill/>
        </p:spPr>
        <p:txBody>
          <a:bodyPr wrap="square" rtlCol="0">
            <a:spAutoFit/>
          </a:bodyPr>
          <a:lstStyle/>
          <a:p>
            <a:r>
              <a:rPr lang="en-US" sz="2400" b="1" dirty="0" smtClean="0"/>
              <a:t>Ratio or percentage</a:t>
            </a:r>
            <a:endParaRPr lang="en-US" sz="2400" b="1" dirty="0"/>
          </a:p>
        </p:txBody>
      </p:sp>
    </p:spTree>
    <p:extLst>
      <p:ext uri="{BB962C8B-B14F-4D97-AF65-F5344CB8AC3E}">
        <p14:creationId xmlns:p14="http://schemas.microsoft.com/office/powerpoint/2010/main" val="35728916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Absolute Risk Reduction</a:t>
            </a:r>
            <a:br>
              <a:rPr lang="en-US" sz="4400" dirty="0" smtClean="0"/>
            </a:br>
            <a:r>
              <a:rPr lang="en-US" sz="4400" dirty="0" smtClean="0"/>
              <a:t>( ARR )</a:t>
            </a:r>
            <a:br>
              <a:rPr lang="en-US" sz="4400" dirty="0" smtClean="0"/>
            </a:br>
            <a:r>
              <a:rPr lang="en-US" sz="4400" dirty="0"/>
              <a:t/>
            </a:r>
            <a:br>
              <a:rPr lang="en-US" sz="4400" dirty="0"/>
            </a:br>
            <a:r>
              <a:rPr lang="en-US" sz="4400" dirty="0" smtClean="0"/>
              <a:t>How many events did this drug prevent ?</a:t>
            </a:r>
            <a:br>
              <a:rPr lang="en-US" sz="4400" dirty="0" smtClean="0"/>
            </a:br>
            <a:r>
              <a:rPr lang="en-US" sz="4400" dirty="0"/>
              <a:t/>
            </a:r>
            <a:br>
              <a:rPr lang="en-US" sz="4400" dirty="0"/>
            </a:br>
            <a:r>
              <a:rPr lang="en-US" sz="4400" dirty="0" smtClean="0"/>
              <a:t>Placebo event rate – drug event rate</a:t>
            </a:r>
            <a:endParaRPr lang="en-US" sz="4400" dirty="0"/>
          </a:p>
        </p:txBody>
      </p:sp>
      <p:sp>
        <p:nvSpPr>
          <p:cNvPr id="3" name="Content Placeholder 2"/>
          <p:cNvSpPr>
            <a:spLocks noGrp="1"/>
          </p:cNvSpPr>
          <p:nvPr>
            <p:ph idx="1"/>
          </p:nvPr>
        </p:nvSpPr>
        <p:spPr>
          <a:xfrm>
            <a:off x="307796" y="2332037"/>
            <a:ext cx="8229600" cy="4525963"/>
          </a:xfrm>
        </p:spPr>
        <p:txBody>
          <a:bodyPr>
            <a:normAutofit/>
          </a:bodyPr>
          <a:lstStyle/>
          <a:p>
            <a:endParaRPr lang="en-US" sz="4000" dirty="0"/>
          </a:p>
        </p:txBody>
      </p:sp>
    </p:spTree>
    <p:extLst>
      <p:ext uri="{BB962C8B-B14F-4D97-AF65-F5344CB8AC3E}">
        <p14:creationId xmlns:p14="http://schemas.microsoft.com/office/powerpoint/2010/main" val="19999228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3795"/>
            <a:ext cx="8229600" cy="1143000"/>
          </a:xfrm>
        </p:spPr>
        <p:txBody>
          <a:bodyPr>
            <a:normAutofit fontScale="90000"/>
          </a:bodyPr>
          <a:lstStyle/>
          <a:p>
            <a:r>
              <a:rPr lang="en-US" b="1" dirty="0" smtClean="0"/>
              <a:t>Number Needed To Treat</a:t>
            </a:r>
            <a:br>
              <a:rPr lang="en-US" b="1" dirty="0" smtClean="0"/>
            </a:br>
            <a:r>
              <a:rPr lang="en-US" b="1" dirty="0" smtClean="0"/>
              <a:t>(NNT)</a:t>
            </a:r>
            <a:endParaRPr lang="en-US" b="1" dirty="0"/>
          </a:p>
        </p:txBody>
      </p:sp>
      <p:sp>
        <p:nvSpPr>
          <p:cNvPr id="3" name="Content Placeholder 2"/>
          <p:cNvSpPr>
            <a:spLocks noGrp="1"/>
          </p:cNvSpPr>
          <p:nvPr>
            <p:ph idx="1"/>
          </p:nvPr>
        </p:nvSpPr>
        <p:spPr/>
        <p:txBody>
          <a:bodyPr/>
          <a:lstStyle/>
          <a:p>
            <a:pPr marL="0" indent="0">
              <a:buNone/>
            </a:pPr>
            <a:r>
              <a:rPr lang="en-US" dirty="0" smtClean="0"/>
              <a:t>To Prevent One Outcome (Relapse), How Many Patients Do I Need To Give The Drug?</a:t>
            </a:r>
            <a:br>
              <a:rPr lang="en-US" dirty="0" smtClean="0"/>
            </a:br>
            <a:r>
              <a:rPr lang="en-US" dirty="0" smtClean="0"/>
              <a:t/>
            </a:r>
            <a:br>
              <a:rPr lang="en-US" dirty="0" smtClean="0"/>
            </a:br>
            <a:r>
              <a:rPr lang="en-US" sz="4400" dirty="0" smtClean="0"/>
              <a:t>NNT</a:t>
            </a:r>
            <a:r>
              <a:rPr lang="en-US" dirty="0" smtClean="0"/>
              <a:t> =       </a:t>
            </a:r>
            <a:r>
              <a:rPr lang="en-US" sz="4400" dirty="0" smtClean="0"/>
              <a:t> 100</a:t>
            </a:r>
            <a:r>
              <a:rPr lang="en-US" dirty="0" smtClean="0"/>
              <a:t>	      OR 		   </a:t>
            </a:r>
            <a:r>
              <a:rPr lang="en-US" sz="4400" dirty="0" smtClean="0"/>
              <a:t>1</a:t>
            </a:r>
            <a:br>
              <a:rPr lang="en-US" sz="4400" dirty="0" smtClean="0"/>
            </a:br>
            <a:r>
              <a:rPr lang="en-US" dirty="0" smtClean="0"/>
              <a:t>		</a:t>
            </a:r>
            <a:r>
              <a:rPr lang="en-US" sz="4400" dirty="0" smtClean="0"/>
              <a:t>ARR				ARR</a:t>
            </a:r>
            <a:endParaRPr lang="en-US" sz="4400" dirty="0"/>
          </a:p>
        </p:txBody>
      </p:sp>
      <p:cxnSp>
        <p:nvCxnSpPr>
          <p:cNvPr id="5" name="Straight Connector 4"/>
          <p:cNvCxnSpPr/>
          <p:nvPr/>
        </p:nvCxnSpPr>
        <p:spPr>
          <a:xfrm>
            <a:off x="2127758" y="5130097"/>
            <a:ext cx="15999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a:off x="6502686" y="5134037"/>
            <a:ext cx="1599943"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948113" y="6304986"/>
            <a:ext cx="3556000" cy="461665"/>
          </a:xfrm>
          <a:prstGeom prst="rect">
            <a:avLst/>
          </a:prstGeom>
          <a:noFill/>
        </p:spPr>
        <p:txBody>
          <a:bodyPr wrap="square" rtlCol="0">
            <a:spAutoFit/>
          </a:bodyPr>
          <a:lstStyle/>
          <a:p>
            <a:r>
              <a:rPr lang="en-US" sz="2400" b="1" dirty="0"/>
              <a:t>P</a:t>
            </a:r>
            <a:r>
              <a:rPr lang="en-US" sz="2400" b="1" dirty="0" smtClean="0"/>
              <a:t>ercentage</a:t>
            </a:r>
            <a:endParaRPr lang="en-US" sz="2400" b="1" dirty="0"/>
          </a:p>
        </p:txBody>
      </p:sp>
      <p:sp>
        <p:nvSpPr>
          <p:cNvPr id="4" name="Rectangle 3"/>
          <p:cNvSpPr/>
          <p:nvPr/>
        </p:nvSpPr>
        <p:spPr>
          <a:xfrm>
            <a:off x="6731648" y="6365959"/>
            <a:ext cx="900006" cy="461665"/>
          </a:xfrm>
          <a:prstGeom prst="rect">
            <a:avLst/>
          </a:prstGeom>
        </p:spPr>
        <p:txBody>
          <a:bodyPr wrap="none">
            <a:spAutoFit/>
          </a:bodyPr>
          <a:lstStyle/>
          <a:p>
            <a:r>
              <a:rPr lang="en-US" sz="2400" b="1" dirty="0"/>
              <a:t>Ratio</a:t>
            </a:r>
            <a:r>
              <a:rPr lang="en-US" b="1" dirty="0"/>
              <a:t> </a:t>
            </a:r>
            <a:r>
              <a:rPr lang="en-US" b="1" dirty="0" smtClean="0"/>
              <a:t> </a:t>
            </a:r>
            <a:endParaRPr lang="en-US" dirty="0"/>
          </a:p>
        </p:txBody>
      </p:sp>
    </p:spTree>
    <p:extLst>
      <p:ext uri="{BB962C8B-B14F-4D97-AF65-F5344CB8AC3E}">
        <p14:creationId xmlns:p14="http://schemas.microsoft.com/office/powerpoint/2010/main" val="1453501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374"/>
            <a:ext cx="8229600" cy="1143000"/>
          </a:xfrm>
        </p:spPr>
        <p:txBody>
          <a:bodyPr>
            <a:noAutofit/>
          </a:bodyPr>
          <a:lstStyle/>
          <a:p>
            <a:r>
              <a:rPr lang="en-US" sz="4000" b="1" dirty="0" smtClean="0"/>
              <a:t>Relative Risk Reduction =</a:t>
            </a:r>
            <a:br>
              <a:rPr lang="en-US" sz="4000" b="1" dirty="0" smtClean="0"/>
            </a:br>
            <a:r>
              <a:rPr lang="en-US" sz="4000" b="1" dirty="0" smtClean="0"/>
              <a:t/>
            </a:r>
            <a:br>
              <a:rPr lang="en-US" sz="4000" b="1" dirty="0" smtClean="0"/>
            </a:br>
            <a:r>
              <a:rPr lang="en-US" sz="4000" b="1" dirty="0" smtClean="0"/>
              <a:t>Number of events prevented by the drug IN RELATION or RELATIVE to the events in the placebo</a:t>
            </a:r>
            <a:endParaRPr lang="en-US" sz="4000" b="1" dirty="0"/>
          </a:p>
        </p:txBody>
      </p:sp>
      <p:sp>
        <p:nvSpPr>
          <p:cNvPr id="3" name="Content Placeholder 2"/>
          <p:cNvSpPr>
            <a:spLocks noGrp="1"/>
          </p:cNvSpPr>
          <p:nvPr>
            <p:ph idx="1"/>
          </p:nvPr>
        </p:nvSpPr>
        <p:spPr>
          <a:xfrm>
            <a:off x="50123" y="2619750"/>
            <a:ext cx="8686800" cy="4525963"/>
          </a:xfrm>
        </p:spPr>
        <p:txBody>
          <a:bodyPr>
            <a:normAutofit/>
          </a:bodyPr>
          <a:lstStyle/>
          <a:p>
            <a:pPr marL="0" indent="0" algn="ctr">
              <a:buNone/>
            </a:pPr>
            <a:r>
              <a:rPr lang="en-US" sz="4000" dirty="0" smtClean="0"/>
              <a:t>Absolute Risk Reduction</a:t>
            </a:r>
          </a:p>
          <a:p>
            <a:pPr marL="0" indent="0" algn="ctr">
              <a:buNone/>
            </a:pPr>
            <a:r>
              <a:rPr lang="en-US" sz="4000" dirty="0" smtClean="0"/>
              <a:t> Placebo  Event (Relapse) Rate</a:t>
            </a:r>
            <a:endParaRPr lang="en-US" sz="4000" dirty="0"/>
          </a:p>
        </p:txBody>
      </p:sp>
      <p:cxnSp>
        <p:nvCxnSpPr>
          <p:cNvPr id="5" name="Straight Connector 4"/>
          <p:cNvCxnSpPr/>
          <p:nvPr/>
        </p:nvCxnSpPr>
        <p:spPr>
          <a:xfrm flipH="1">
            <a:off x="1523523" y="5067842"/>
            <a:ext cx="5739999"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480442" y="6218034"/>
            <a:ext cx="913081" cy="461665"/>
          </a:xfrm>
          <a:prstGeom prst="rect">
            <a:avLst/>
          </a:prstGeom>
          <a:noFill/>
        </p:spPr>
        <p:txBody>
          <a:bodyPr wrap="none" rtlCol="0">
            <a:spAutoFit/>
          </a:bodyPr>
          <a:lstStyle/>
          <a:p>
            <a:r>
              <a:rPr lang="en-US" sz="2400" b="1" dirty="0" smtClean="0"/>
              <a:t>X 100</a:t>
            </a:r>
            <a:endParaRPr lang="en-US" sz="2400" b="1" dirty="0"/>
          </a:p>
        </p:txBody>
      </p:sp>
    </p:spTree>
    <p:extLst>
      <p:ext uri="{BB962C8B-B14F-4D97-AF65-F5344CB8AC3E}">
        <p14:creationId xmlns:p14="http://schemas.microsoft.com/office/powerpoint/2010/main" val="3102756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8225"/>
            <a:ext cx="8229600" cy="1143000"/>
          </a:xfrm>
        </p:spPr>
        <p:txBody>
          <a:bodyPr/>
          <a:lstStyle/>
          <a:p>
            <a:r>
              <a:rPr lang="en-US" dirty="0" smtClean="0"/>
              <a:t>Trial (1)</a:t>
            </a:r>
            <a:endParaRPr lang="en-US" dirty="0"/>
          </a:p>
        </p:txBody>
      </p:sp>
      <p:sp>
        <p:nvSpPr>
          <p:cNvPr id="5" name="TextBox 4"/>
          <p:cNvSpPr txBox="1"/>
          <p:nvPr/>
        </p:nvSpPr>
        <p:spPr>
          <a:xfrm>
            <a:off x="457200" y="1326925"/>
            <a:ext cx="8229599" cy="1938992"/>
          </a:xfrm>
          <a:prstGeom prst="rect">
            <a:avLst/>
          </a:prstGeom>
          <a:noFill/>
        </p:spPr>
        <p:txBody>
          <a:bodyPr wrap="square" rtlCol="0">
            <a:spAutoFit/>
          </a:bodyPr>
          <a:lstStyle/>
          <a:p>
            <a:r>
              <a:rPr lang="en-US" sz="2400" dirty="0" smtClean="0"/>
              <a:t>A double blind Placebo controlled study with a new M.S. drug (A) included 100 Placebo cases and 100 (A) cases and the primary end point was the occurrence of a relapse. 40 cases in the Placebo group versus 20 cases in the (A) group had a relapse at the end of the trial. </a:t>
            </a:r>
            <a:endParaRPr lang="en-US" sz="2400" dirty="0"/>
          </a:p>
        </p:txBody>
      </p:sp>
      <p:graphicFrame>
        <p:nvGraphicFramePr>
          <p:cNvPr id="3" name="Table 2"/>
          <p:cNvGraphicFramePr>
            <a:graphicFrameLocks noGrp="1"/>
          </p:cNvGraphicFramePr>
          <p:nvPr>
            <p:extLst>
              <p:ext uri="{D42A27DB-BD31-4B8C-83A1-F6EECF244321}">
                <p14:modId xmlns:p14="http://schemas.microsoft.com/office/powerpoint/2010/main" val="2085722859"/>
              </p:ext>
            </p:extLst>
          </p:nvPr>
        </p:nvGraphicFramePr>
        <p:xfrm>
          <a:off x="457198" y="3579331"/>
          <a:ext cx="8229600" cy="2903396"/>
        </p:xfrm>
        <a:graphic>
          <a:graphicData uri="http://schemas.openxmlformats.org/drawingml/2006/table">
            <a:tbl>
              <a:tblPr firstRow="1" bandRow="1">
                <a:tableStyleId>{00A15C55-8517-42AA-B614-E9B94910E393}</a:tableStyleId>
              </a:tblPr>
              <a:tblGrid>
                <a:gridCol w="1645920"/>
                <a:gridCol w="1645920"/>
                <a:gridCol w="1645920"/>
                <a:gridCol w="1645920"/>
                <a:gridCol w="1645920"/>
              </a:tblGrid>
              <a:tr h="779220">
                <a:tc gridSpan="2">
                  <a:txBody>
                    <a:bodyPr/>
                    <a:lstStyle/>
                    <a:p>
                      <a:pPr algn="ctr"/>
                      <a:r>
                        <a:rPr lang="en-US" sz="2400" b="1" dirty="0" smtClean="0">
                          <a:solidFill>
                            <a:srgbClr val="000000"/>
                          </a:solidFill>
                        </a:rPr>
                        <a:t>Event Rate (Relapse)</a:t>
                      </a:r>
                      <a:endParaRPr lang="en-US" sz="2400" b="1" dirty="0">
                        <a:solidFill>
                          <a:srgbClr val="000000"/>
                        </a:solidFill>
                      </a:endParaRPr>
                    </a:p>
                  </a:txBody>
                  <a:tcPr>
                    <a:solidFill>
                      <a:srgbClr val="3366FF"/>
                    </a:solidFill>
                  </a:tcPr>
                </a:tc>
                <a:tc hMerge="1">
                  <a:txBody>
                    <a:bodyPr/>
                    <a:lstStyle/>
                    <a:p>
                      <a:endParaRPr lang="en-US"/>
                    </a:p>
                  </a:txBody>
                  <a:tcPr/>
                </a:tc>
                <a:tc gridSpan="3">
                  <a:txBody>
                    <a:bodyPr/>
                    <a:lstStyle/>
                    <a:p>
                      <a:endParaRPr lang="en-US" b="1" dirty="0"/>
                    </a:p>
                  </a:txBody>
                  <a:tcPr>
                    <a:solidFill>
                      <a:srgbClr val="3366FF"/>
                    </a:solidFill>
                  </a:tcPr>
                </a:tc>
                <a:tc hMerge="1">
                  <a:txBody>
                    <a:bodyPr/>
                    <a:lstStyle/>
                    <a:p>
                      <a:endParaRPr lang="en-US" dirty="0"/>
                    </a:p>
                  </a:txBody>
                  <a:tcPr>
                    <a:solidFill>
                      <a:srgbClr val="3366FF"/>
                    </a:solidFill>
                  </a:tcPr>
                </a:tc>
                <a:tc hMerge="1">
                  <a:txBody>
                    <a:bodyPr/>
                    <a:lstStyle/>
                    <a:p>
                      <a:endParaRPr lang="en-US" dirty="0"/>
                    </a:p>
                  </a:txBody>
                  <a:tcPr>
                    <a:solidFill>
                      <a:srgbClr val="3366FF"/>
                    </a:solidFill>
                  </a:tcPr>
                </a:tc>
              </a:tr>
              <a:tr h="779220">
                <a:tc>
                  <a:txBody>
                    <a:bodyPr/>
                    <a:lstStyle/>
                    <a:p>
                      <a:r>
                        <a:rPr lang="en-US" sz="2400" b="1" dirty="0" smtClean="0"/>
                        <a:t>Placebo</a:t>
                      </a:r>
                      <a:endParaRPr lang="en-US" sz="2400" b="1" dirty="0"/>
                    </a:p>
                  </a:txBody>
                  <a:tcPr>
                    <a:solidFill>
                      <a:srgbClr val="3366FF"/>
                    </a:solidFill>
                  </a:tcPr>
                </a:tc>
                <a:tc>
                  <a:txBody>
                    <a:bodyPr/>
                    <a:lstStyle/>
                    <a:p>
                      <a:r>
                        <a:rPr lang="en-US" sz="2400" b="1" dirty="0" smtClean="0"/>
                        <a:t>Drug</a:t>
                      </a:r>
                      <a:endParaRPr lang="en-US" sz="2400" b="1" dirty="0"/>
                    </a:p>
                  </a:txBody>
                  <a:tcPr>
                    <a:solidFill>
                      <a:srgbClr val="3366FF"/>
                    </a:solidFill>
                  </a:tcPr>
                </a:tc>
                <a:tc>
                  <a:txBody>
                    <a:bodyPr/>
                    <a:lstStyle/>
                    <a:p>
                      <a:r>
                        <a:rPr lang="en-US" sz="2400" b="1" dirty="0" smtClean="0"/>
                        <a:t>ARR</a:t>
                      </a:r>
                      <a:endParaRPr lang="en-US" sz="2400" b="1" dirty="0"/>
                    </a:p>
                  </a:txBody>
                  <a:tcPr>
                    <a:solidFill>
                      <a:srgbClr val="3366FF"/>
                    </a:solidFill>
                  </a:tcPr>
                </a:tc>
                <a:tc>
                  <a:txBody>
                    <a:bodyPr/>
                    <a:lstStyle/>
                    <a:p>
                      <a:r>
                        <a:rPr lang="en-US" sz="2400" b="1" dirty="0" smtClean="0"/>
                        <a:t>RRR</a:t>
                      </a:r>
                      <a:endParaRPr lang="en-US" sz="2400" b="1" dirty="0"/>
                    </a:p>
                  </a:txBody>
                  <a:tcPr>
                    <a:solidFill>
                      <a:srgbClr val="3366FF"/>
                    </a:solidFill>
                  </a:tcPr>
                </a:tc>
                <a:tc>
                  <a:txBody>
                    <a:bodyPr/>
                    <a:lstStyle/>
                    <a:p>
                      <a:r>
                        <a:rPr lang="en-US" sz="2400" b="1" dirty="0" smtClean="0"/>
                        <a:t>NNT</a:t>
                      </a:r>
                      <a:endParaRPr lang="en-US" sz="2400" b="1" dirty="0"/>
                    </a:p>
                  </a:txBody>
                  <a:tcPr>
                    <a:solidFill>
                      <a:srgbClr val="3366FF"/>
                    </a:solidFill>
                  </a:tcPr>
                </a:tc>
              </a:tr>
              <a:tr h="1344956">
                <a:tc>
                  <a:txBody>
                    <a:bodyPr/>
                    <a:lstStyle/>
                    <a:p>
                      <a:r>
                        <a:rPr lang="en-US" sz="2400" dirty="0" smtClean="0"/>
                        <a:t>40  = 40%</a:t>
                      </a:r>
                      <a:br>
                        <a:rPr lang="en-US" sz="2400" dirty="0" smtClean="0"/>
                      </a:br>
                      <a:r>
                        <a:rPr lang="en-US" sz="2400" dirty="0" smtClean="0"/>
                        <a:t>100</a:t>
                      </a:r>
                    </a:p>
                  </a:txBody>
                  <a:tcPr/>
                </a:tc>
                <a:tc>
                  <a:txBody>
                    <a:bodyPr/>
                    <a:lstStyle/>
                    <a:p>
                      <a:r>
                        <a:rPr lang="en-US" sz="2400" dirty="0" smtClean="0"/>
                        <a:t>20 </a:t>
                      </a:r>
                      <a:r>
                        <a:rPr lang="en-US" sz="2400" baseline="0" dirty="0" smtClean="0"/>
                        <a:t> =  20%</a:t>
                      </a:r>
                      <a:br>
                        <a:rPr lang="en-US" sz="2400" baseline="0" dirty="0" smtClean="0"/>
                      </a:br>
                      <a:r>
                        <a:rPr lang="en-US" sz="2400" baseline="0" dirty="0" smtClean="0"/>
                        <a:t>100</a:t>
                      </a:r>
                      <a:endParaRPr lang="en-US" sz="2400" dirty="0"/>
                    </a:p>
                  </a:txBody>
                  <a:tcPr/>
                </a:tc>
                <a:tc>
                  <a:txBody>
                    <a:bodyPr/>
                    <a:lstStyle/>
                    <a:p>
                      <a:r>
                        <a:rPr lang="en-US" sz="2400" dirty="0" smtClean="0"/>
                        <a:t>40%</a:t>
                      </a:r>
                      <a:r>
                        <a:rPr lang="en-US" sz="2400" baseline="0" dirty="0" smtClean="0"/>
                        <a:t> – 20% </a:t>
                      </a:r>
                      <a:br>
                        <a:rPr lang="en-US" sz="2400" baseline="0" dirty="0" smtClean="0"/>
                      </a:br>
                      <a:r>
                        <a:rPr lang="en-US" sz="2400" baseline="0" dirty="0" smtClean="0"/>
                        <a:t>   = 20 %</a:t>
                      </a:r>
                    </a:p>
                    <a:p>
                      <a:r>
                        <a:rPr lang="en-US" sz="2400" baseline="0" dirty="0" smtClean="0"/>
                        <a:t>   = 20 </a:t>
                      </a:r>
                      <a:endParaRPr lang="en-US" sz="2400" dirty="0"/>
                    </a:p>
                  </a:txBody>
                  <a:tcPr/>
                </a:tc>
                <a:tc>
                  <a:txBody>
                    <a:bodyPr/>
                    <a:lstStyle/>
                    <a:p>
                      <a:r>
                        <a:rPr lang="en-US" sz="2400" dirty="0" smtClean="0"/>
                        <a:t>20  = 50%</a:t>
                      </a:r>
                      <a:br>
                        <a:rPr lang="en-US" sz="2400" dirty="0" smtClean="0"/>
                      </a:br>
                      <a:r>
                        <a:rPr lang="en-US" sz="2400" dirty="0" smtClean="0"/>
                        <a:t>40</a:t>
                      </a:r>
                      <a:endParaRPr lang="en-US" sz="2400" dirty="0"/>
                    </a:p>
                  </a:txBody>
                  <a:tcPr/>
                </a:tc>
                <a:tc>
                  <a:txBody>
                    <a:bodyPr/>
                    <a:lstStyle/>
                    <a:p>
                      <a:r>
                        <a:rPr lang="en-US" sz="2400" dirty="0" smtClean="0"/>
                        <a:t> 100  =  5</a:t>
                      </a:r>
                      <a:br>
                        <a:rPr lang="en-US" sz="2400" dirty="0" smtClean="0"/>
                      </a:br>
                      <a:r>
                        <a:rPr lang="en-US" sz="2400" dirty="0" smtClean="0"/>
                        <a:t> 20</a:t>
                      </a:r>
                      <a:endParaRPr lang="en-US" sz="2400" dirty="0"/>
                    </a:p>
                  </a:txBody>
                  <a:tcPr/>
                </a:tc>
              </a:tr>
            </a:tbl>
          </a:graphicData>
        </a:graphic>
      </p:graphicFrame>
      <p:cxnSp>
        <p:nvCxnSpPr>
          <p:cNvPr id="6" name="Straight Connector 5"/>
          <p:cNvCxnSpPr/>
          <p:nvPr/>
        </p:nvCxnSpPr>
        <p:spPr>
          <a:xfrm flipV="1">
            <a:off x="572317" y="5599850"/>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2258940" y="5608465"/>
            <a:ext cx="31940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5457534" y="5608466"/>
            <a:ext cx="33194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7193381" y="5591234"/>
            <a:ext cx="327996"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2700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300"/>
            <a:ext cx="8229600" cy="1143000"/>
          </a:xfrm>
        </p:spPr>
        <p:txBody>
          <a:bodyPr/>
          <a:lstStyle/>
          <a:p>
            <a:r>
              <a:rPr lang="en-US" dirty="0" smtClean="0"/>
              <a:t>Trial (2)</a:t>
            </a:r>
            <a:endParaRPr lang="en-US" dirty="0"/>
          </a:p>
        </p:txBody>
      </p:sp>
      <p:sp>
        <p:nvSpPr>
          <p:cNvPr id="5" name="Rectangle 4"/>
          <p:cNvSpPr/>
          <p:nvPr/>
        </p:nvSpPr>
        <p:spPr>
          <a:xfrm>
            <a:off x="457200" y="1322836"/>
            <a:ext cx="8229599" cy="1938992"/>
          </a:xfrm>
          <a:prstGeom prst="rect">
            <a:avLst/>
          </a:prstGeom>
        </p:spPr>
        <p:txBody>
          <a:bodyPr wrap="square">
            <a:spAutoFit/>
          </a:bodyPr>
          <a:lstStyle/>
          <a:p>
            <a:r>
              <a:rPr lang="en-US" sz="2400" dirty="0" smtClean="0"/>
              <a:t>A double blind Placebo controlled study with a new M.S. drug (B) included 100 Placebo cases and 100 (B) cases and the primary end point was the occurrence of a relapse. 4 cases in the Placebo group versus 2 cases in the (B) group had a relapse at the end of the trial. </a:t>
            </a:r>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1241051300"/>
              </p:ext>
            </p:extLst>
          </p:nvPr>
        </p:nvGraphicFramePr>
        <p:xfrm>
          <a:off x="457198" y="3579331"/>
          <a:ext cx="8229600" cy="2903396"/>
        </p:xfrm>
        <a:graphic>
          <a:graphicData uri="http://schemas.openxmlformats.org/drawingml/2006/table">
            <a:tbl>
              <a:tblPr firstRow="1" bandRow="1">
                <a:tableStyleId>{00A15C55-8517-42AA-B614-E9B94910E393}</a:tableStyleId>
              </a:tblPr>
              <a:tblGrid>
                <a:gridCol w="1645920"/>
                <a:gridCol w="1645920"/>
                <a:gridCol w="1645920"/>
                <a:gridCol w="1645920"/>
                <a:gridCol w="1645920"/>
              </a:tblGrid>
              <a:tr h="779220">
                <a:tc gridSpan="2">
                  <a:txBody>
                    <a:bodyPr/>
                    <a:lstStyle/>
                    <a:p>
                      <a:pPr algn="ctr"/>
                      <a:r>
                        <a:rPr lang="en-US" sz="2400" b="1" dirty="0" smtClean="0">
                          <a:solidFill>
                            <a:srgbClr val="000000"/>
                          </a:solidFill>
                        </a:rPr>
                        <a:t>Event Rate (Relapse)</a:t>
                      </a:r>
                      <a:endParaRPr lang="en-US" sz="2400" b="1" dirty="0">
                        <a:solidFill>
                          <a:srgbClr val="000000"/>
                        </a:solidFill>
                      </a:endParaRPr>
                    </a:p>
                  </a:txBody>
                  <a:tcPr>
                    <a:solidFill>
                      <a:srgbClr val="3366FF"/>
                    </a:solidFill>
                  </a:tcPr>
                </a:tc>
                <a:tc hMerge="1">
                  <a:txBody>
                    <a:bodyPr/>
                    <a:lstStyle/>
                    <a:p>
                      <a:endParaRPr lang="en-US"/>
                    </a:p>
                  </a:txBody>
                  <a:tcPr/>
                </a:tc>
                <a:tc gridSpan="3">
                  <a:txBody>
                    <a:bodyPr/>
                    <a:lstStyle/>
                    <a:p>
                      <a:endParaRPr lang="en-US" b="1" dirty="0"/>
                    </a:p>
                  </a:txBody>
                  <a:tcPr>
                    <a:solidFill>
                      <a:srgbClr val="3366FF"/>
                    </a:solidFill>
                  </a:tcPr>
                </a:tc>
                <a:tc hMerge="1">
                  <a:txBody>
                    <a:bodyPr/>
                    <a:lstStyle/>
                    <a:p>
                      <a:endParaRPr lang="en-US" dirty="0"/>
                    </a:p>
                  </a:txBody>
                  <a:tcPr>
                    <a:solidFill>
                      <a:srgbClr val="3366FF"/>
                    </a:solidFill>
                  </a:tcPr>
                </a:tc>
                <a:tc hMerge="1">
                  <a:txBody>
                    <a:bodyPr/>
                    <a:lstStyle/>
                    <a:p>
                      <a:endParaRPr lang="en-US" dirty="0"/>
                    </a:p>
                  </a:txBody>
                  <a:tcPr>
                    <a:solidFill>
                      <a:srgbClr val="3366FF"/>
                    </a:solidFill>
                  </a:tcPr>
                </a:tc>
              </a:tr>
              <a:tr h="779220">
                <a:tc>
                  <a:txBody>
                    <a:bodyPr/>
                    <a:lstStyle/>
                    <a:p>
                      <a:r>
                        <a:rPr lang="en-US" sz="2400" b="1" dirty="0" smtClean="0"/>
                        <a:t>Placebo</a:t>
                      </a:r>
                      <a:endParaRPr lang="en-US" sz="2400" b="1" dirty="0"/>
                    </a:p>
                  </a:txBody>
                  <a:tcPr>
                    <a:solidFill>
                      <a:srgbClr val="3366FF"/>
                    </a:solidFill>
                  </a:tcPr>
                </a:tc>
                <a:tc>
                  <a:txBody>
                    <a:bodyPr/>
                    <a:lstStyle/>
                    <a:p>
                      <a:r>
                        <a:rPr lang="en-US" sz="2400" b="1" dirty="0" smtClean="0"/>
                        <a:t>Drug</a:t>
                      </a:r>
                      <a:endParaRPr lang="en-US" sz="2400" b="1" dirty="0"/>
                    </a:p>
                  </a:txBody>
                  <a:tcPr>
                    <a:solidFill>
                      <a:srgbClr val="3366FF"/>
                    </a:solidFill>
                  </a:tcPr>
                </a:tc>
                <a:tc>
                  <a:txBody>
                    <a:bodyPr/>
                    <a:lstStyle/>
                    <a:p>
                      <a:r>
                        <a:rPr lang="en-US" sz="2400" b="1" dirty="0" smtClean="0"/>
                        <a:t>ARR</a:t>
                      </a:r>
                      <a:endParaRPr lang="en-US" sz="2400" b="1" dirty="0"/>
                    </a:p>
                  </a:txBody>
                  <a:tcPr>
                    <a:solidFill>
                      <a:srgbClr val="3366FF"/>
                    </a:solidFill>
                  </a:tcPr>
                </a:tc>
                <a:tc>
                  <a:txBody>
                    <a:bodyPr/>
                    <a:lstStyle/>
                    <a:p>
                      <a:r>
                        <a:rPr lang="en-US" sz="2400" b="1" dirty="0" smtClean="0"/>
                        <a:t>RRR</a:t>
                      </a:r>
                      <a:endParaRPr lang="en-US" sz="2400" b="1" dirty="0"/>
                    </a:p>
                  </a:txBody>
                  <a:tcPr>
                    <a:solidFill>
                      <a:srgbClr val="3366FF"/>
                    </a:solidFill>
                  </a:tcPr>
                </a:tc>
                <a:tc>
                  <a:txBody>
                    <a:bodyPr/>
                    <a:lstStyle/>
                    <a:p>
                      <a:r>
                        <a:rPr lang="en-US" sz="2400" b="1" dirty="0" smtClean="0"/>
                        <a:t>NNT</a:t>
                      </a:r>
                      <a:endParaRPr lang="en-US" sz="2400" b="1" dirty="0"/>
                    </a:p>
                  </a:txBody>
                  <a:tcPr>
                    <a:solidFill>
                      <a:srgbClr val="3366FF"/>
                    </a:solidFill>
                  </a:tcPr>
                </a:tc>
              </a:tr>
              <a:tr h="1344956">
                <a:tc>
                  <a:txBody>
                    <a:bodyPr/>
                    <a:lstStyle/>
                    <a:p>
                      <a:r>
                        <a:rPr lang="en-US" sz="2400" dirty="0" smtClean="0"/>
                        <a:t> 4      =   4%</a:t>
                      </a:r>
                      <a:br>
                        <a:rPr lang="en-US" sz="2400" dirty="0" smtClean="0"/>
                      </a:br>
                      <a:r>
                        <a:rPr lang="en-US" sz="2400" dirty="0" smtClean="0"/>
                        <a:t>100</a:t>
                      </a:r>
                    </a:p>
                  </a:txBody>
                  <a:tcPr/>
                </a:tc>
                <a:tc>
                  <a:txBody>
                    <a:bodyPr/>
                    <a:lstStyle/>
                    <a:p>
                      <a:r>
                        <a:rPr lang="en-US" sz="2400" dirty="0" smtClean="0"/>
                        <a:t>  2 </a:t>
                      </a:r>
                      <a:r>
                        <a:rPr lang="en-US" sz="2400" baseline="0" dirty="0" smtClean="0"/>
                        <a:t>   =  2%</a:t>
                      </a:r>
                      <a:br>
                        <a:rPr lang="en-US" sz="2400" baseline="0" dirty="0" smtClean="0"/>
                      </a:br>
                      <a:r>
                        <a:rPr lang="en-US" sz="2400" baseline="0" dirty="0" smtClean="0"/>
                        <a:t>100</a:t>
                      </a:r>
                      <a:endParaRPr lang="en-US" sz="2400" dirty="0"/>
                    </a:p>
                  </a:txBody>
                  <a:tcPr/>
                </a:tc>
                <a:tc>
                  <a:txBody>
                    <a:bodyPr/>
                    <a:lstStyle/>
                    <a:p>
                      <a:r>
                        <a:rPr lang="en-US" sz="2400" dirty="0" smtClean="0"/>
                        <a:t>4%</a:t>
                      </a:r>
                      <a:r>
                        <a:rPr lang="en-US" sz="2400" baseline="0" dirty="0" smtClean="0"/>
                        <a:t> – 2%</a:t>
                      </a:r>
                    </a:p>
                    <a:p>
                      <a:r>
                        <a:rPr lang="en-US" sz="2400" baseline="0" dirty="0" smtClean="0"/>
                        <a:t> =2%</a:t>
                      </a:r>
                    </a:p>
                    <a:p>
                      <a:r>
                        <a:rPr lang="en-US" sz="2400" baseline="0" dirty="0" smtClean="0"/>
                        <a:t> =2</a:t>
                      </a:r>
                      <a:endParaRPr lang="en-US" sz="2400" dirty="0"/>
                    </a:p>
                  </a:txBody>
                  <a:tcPr/>
                </a:tc>
                <a:tc>
                  <a:txBody>
                    <a:bodyPr/>
                    <a:lstStyle/>
                    <a:p>
                      <a:r>
                        <a:rPr lang="en-US" sz="2400" dirty="0" smtClean="0"/>
                        <a:t>2</a:t>
                      </a:r>
                      <a:r>
                        <a:rPr lang="en-US" sz="2400" baseline="0" dirty="0" smtClean="0"/>
                        <a:t>  </a:t>
                      </a:r>
                      <a:r>
                        <a:rPr lang="en-US" sz="2400" dirty="0" smtClean="0"/>
                        <a:t>  = 50%</a:t>
                      </a:r>
                      <a:br>
                        <a:rPr lang="en-US" sz="2400" dirty="0" smtClean="0"/>
                      </a:br>
                      <a:r>
                        <a:rPr lang="en-US" sz="2400" dirty="0" smtClean="0"/>
                        <a:t>4</a:t>
                      </a:r>
                      <a:endParaRPr lang="en-US" sz="2400" dirty="0"/>
                    </a:p>
                  </a:txBody>
                  <a:tcPr/>
                </a:tc>
                <a:tc>
                  <a:txBody>
                    <a:bodyPr/>
                    <a:lstStyle/>
                    <a:p>
                      <a:r>
                        <a:rPr lang="en-US" sz="2400" dirty="0" smtClean="0"/>
                        <a:t> 100  =  50</a:t>
                      </a:r>
                      <a:br>
                        <a:rPr lang="en-US" sz="2400" dirty="0" smtClean="0"/>
                      </a:br>
                      <a:r>
                        <a:rPr lang="en-US" sz="2400" dirty="0" smtClean="0"/>
                        <a:t>   2</a:t>
                      </a:r>
                      <a:endParaRPr lang="en-US" sz="2400" dirty="0"/>
                    </a:p>
                  </a:txBody>
                  <a:tcPr/>
                </a:tc>
              </a:tr>
            </a:tbl>
          </a:graphicData>
        </a:graphic>
      </p:graphicFrame>
      <p:cxnSp>
        <p:nvCxnSpPr>
          <p:cNvPr id="8" name="Straight Connector 7"/>
          <p:cNvCxnSpPr/>
          <p:nvPr/>
        </p:nvCxnSpPr>
        <p:spPr>
          <a:xfrm flipV="1">
            <a:off x="572317" y="5599850"/>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7272932" y="5599851"/>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5446025" y="5607730"/>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V="1">
            <a:off x="2233597" y="5603054"/>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4583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3925"/>
            <a:ext cx="8229600" cy="1143000"/>
          </a:xfrm>
        </p:spPr>
        <p:txBody>
          <a:bodyPr/>
          <a:lstStyle/>
          <a:p>
            <a:r>
              <a:rPr lang="en-US" dirty="0" smtClean="0"/>
              <a:t>Trial (3)</a:t>
            </a:r>
            <a:endParaRPr lang="en-US" dirty="0"/>
          </a:p>
        </p:txBody>
      </p:sp>
      <p:sp>
        <p:nvSpPr>
          <p:cNvPr id="4" name="Rectangle 3"/>
          <p:cNvSpPr/>
          <p:nvPr/>
        </p:nvSpPr>
        <p:spPr>
          <a:xfrm>
            <a:off x="457200" y="1290686"/>
            <a:ext cx="8229599" cy="1938992"/>
          </a:xfrm>
          <a:prstGeom prst="rect">
            <a:avLst/>
          </a:prstGeom>
        </p:spPr>
        <p:txBody>
          <a:bodyPr wrap="square">
            <a:spAutoFit/>
          </a:bodyPr>
          <a:lstStyle/>
          <a:p>
            <a:r>
              <a:rPr lang="en-US" sz="2400" dirty="0" smtClean="0"/>
              <a:t>A double blind Placebo controlled study with a new M.S. drug (C) included 100 Placebo cases and 100 (C) cases and the primary end point was the occurrence of a relapse. 90 cases in the Placebo group versus 60 cases in the (C) group had a relapse at the end of the trial. </a:t>
            </a:r>
            <a:endParaRPr lang="en-US" sz="2400" dirty="0"/>
          </a:p>
        </p:txBody>
      </p:sp>
      <p:graphicFrame>
        <p:nvGraphicFramePr>
          <p:cNvPr id="6" name="Table 5"/>
          <p:cNvGraphicFramePr>
            <a:graphicFrameLocks noGrp="1"/>
          </p:cNvGraphicFramePr>
          <p:nvPr>
            <p:extLst>
              <p:ext uri="{D42A27DB-BD31-4B8C-83A1-F6EECF244321}">
                <p14:modId xmlns:p14="http://schemas.microsoft.com/office/powerpoint/2010/main" val="3562173079"/>
              </p:ext>
            </p:extLst>
          </p:nvPr>
        </p:nvGraphicFramePr>
        <p:xfrm>
          <a:off x="226278" y="3628627"/>
          <a:ext cx="8686800" cy="2903396"/>
        </p:xfrm>
        <a:graphic>
          <a:graphicData uri="http://schemas.openxmlformats.org/drawingml/2006/table">
            <a:tbl>
              <a:tblPr firstRow="1" bandRow="1">
                <a:tableStyleId>{00A15C55-8517-42AA-B614-E9B94910E393}</a:tableStyleId>
              </a:tblPr>
              <a:tblGrid>
                <a:gridCol w="1737360"/>
                <a:gridCol w="1737360"/>
                <a:gridCol w="1973024"/>
                <a:gridCol w="1781379"/>
                <a:gridCol w="1457677"/>
              </a:tblGrid>
              <a:tr h="779220">
                <a:tc gridSpan="2">
                  <a:txBody>
                    <a:bodyPr/>
                    <a:lstStyle/>
                    <a:p>
                      <a:pPr algn="ctr"/>
                      <a:r>
                        <a:rPr lang="en-US" sz="2400" b="1" dirty="0" smtClean="0">
                          <a:solidFill>
                            <a:srgbClr val="000000"/>
                          </a:solidFill>
                        </a:rPr>
                        <a:t>Event Rate (Relapse)</a:t>
                      </a:r>
                      <a:endParaRPr lang="en-US" sz="2400" b="1" dirty="0">
                        <a:solidFill>
                          <a:srgbClr val="000000"/>
                        </a:solidFill>
                      </a:endParaRPr>
                    </a:p>
                  </a:txBody>
                  <a:tcPr>
                    <a:solidFill>
                      <a:srgbClr val="3366FF"/>
                    </a:solidFill>
                  </a:tcPr>
                </a:tc>
                <a:tc hMerge="1">
                  <a:txBody>
                    <a:bodyPr/>
                    <a:lstStyle/>
                    <a:p>
                      <a:endParaRPr lang="en-US"/>
                    </a:p>
                  </a:txBody>
                  <a:tcPr/>
                </a:tc>
                <a:tc gridSpan="3">
                  <a:txBody>
                    <a:bodyPr/>
                    <a:lstStyle/>
                    <a:p>
                      <a:endParaRPr lang="en-US" b="1" dirty="0"/>
                    </a:p>
                  </a:txBody>
                  <a:tcPr>
                    <a:solidFill>
                      <a:srgbClr val="3366FF"/>
                    </a:solidFill>
                  </a:tcPr>
                </a:tc>
                <a:tc hMerge="1">
                  <a:txBody>
                    <a:bodyPr/>
                    <a:lstStyle/>
                    <a:p>
                      <a:endParaRPr lang="en-US" dirty="0"/>
                    </a:p>
                  </a:txBody>
                  <a:tcPr>
                    <a:solidFill>
                      <a:srgbClr val="3366FF"/>
                    </a:solidFill>
                  </a:tcPr>
                </a:tc>
                <a:tc hMerge="1">
                  <a:txBody>
                    <a:bodyPr/>
                    <a:lstStyle/>
                    <a:p>
                      <a:endParaRPr lang="en-US" dirty="0"/>
                    </a:p>
                  </a:txBody>
                  <a:tcPr>
                    <a:solidFill>
                      <a:srgbClr val="3366FF"/>
                    </a:solidFill>
                  </a:tcPr>
                </a:tc>
              </a:tr>
              <a:tr h="779220">
                <a:tc>
                  <a:txBody>
                    <a:bodyPr/>
                    <a:lstStyle/>
                    <a:p>
                      <a:r>
                        <a:rPr lang="en-US" sz="2400" b="1" dirty="0" smtClean="0"/>
                        <a:t>Placebo</a:t>
                      </a:r>
                      <a:endParaRPr lang="en-US" sz="2400" b="1" dirty="0"/>
                    </a:p>
                  </a:txBody>
                  <a:tcPr>
                    <a:solidFill>
                      <a:srgbClr val="3366FF"/>
                    </a:solidFill>
                  </a:tcPr>
                </a:tc>
                <a:tc>
                  <a:txBody>
                    <a:bodyPr/>
                    <a:lstStyle/>
                    <a:p>
                      <a:r>
                        <a:rPr lang="en-US" sz="2400" b="1" dirty="0" smtClean="0"/>
                        <a:t>Drug</a:t>
                      </a:r>
                      <a:endParaRPr lang="en-US" sz="2400" b="1" dirty="0"/>
                    </a:p>
                  </a:txBody>
                  <a:tcPr>
                    <a:solidFill>
                      <a:srgbClr val="3366FF"/>
                    </a:solidFill>
                  </a:tcPr>
                </a:tc>
                <a:tc>
                  <a:txBody>
                    <a:bodyPr/>
                    <a:lstStyle/>
                    <a:p>
                      <a:r>
                        <a:rPr lang="en-US" sz="2400" b="1" dirty="0" smtClean="0"/>
                        <a:t>ARR</a:t>
                      </a:r>
                      <a:endParaRPr lang="en-US" sz="2400" b="1" dirty="0"/>
                    </a:p>
                  </a:txBody>
                  <a:tcPr>
                    <a:solidFill>
                      <a:srgbClr val="3366FF"/>
                    </a:solidFill>
                  </a:tcPr>
                </a:tc>
                <a:tc>
                  <a:txBody>
                    <a:bodyPr/>
                    <a:lstStyle/>
                    <a:p>
                      <a:r>
                        <a:rPr lang="en-US" sz="2400" b="1" dirty="0" smtClean="0"/>
                        <a:t>RRR</a:t>
                      </a:r>
                      <a:endParaRPr lang="en-US" sz="2400" b="1" dirty="0"/>
                    </a:p>
                  </a:txBody>
                  <a:tcPr>
                    <a:solidFill>
                      <a:srgbClr val="3366FF"/>
                    </a:solidFill>
                  </a:tcPr>
                </a:tc>
                <a:tc>
                  <a:txBody>
                    <a:bodyPr/>
                    <a:lstStyle/>
                    <a:p>
                      <a:r>
                        <a:rPr lang="en-US" sz="2400" b="1" dirty="0" smtClean="0"/>
                        <a:t>NNT</a:t>
                      </a:r>
                      <a:endParaRPr lang="en-US" sz="2400" b="1" dirty="0"/>
                    </a:p>
                  </a:txBody>
                  <a:tcPr>
                    <a:solidFill>
                      <a:srgbClr val="3366FF"/>
                    </a:solidFill>
                  </a:tcPr>
                </a:tc>
              </a:tr>
              <a:tr h="1344956">
                <a:tc>
                  <a:txBody>
                    <a:bodyPr/>
                    <a:lstStyle/>
                    <a:p>
                      <a:r>
                        <a:rPr lang="en-US" sz="2400" dirty="0" smtClean="0"/>
                        <a:t> 90   =  90%</a:t>
                      </a:r>
                      <a:br>
                        <a:rPr lang="en-US" sz="2400" dirty="0" smtClean="0"/>
                      </a:br>
                      <a:r>
                        <a:rPr lang="en-US" sz="2400" dirty="0" smtClean="0"/>
                        <a:t>100</a:t>
                      </a:r>
                    </a:p>
                  </a:txBody>
                  <a:tcPr/>
                </a:tc>
                <a:tc>
                  <a:txBody>
                    <a:bodyPr/>
                    <a:lstStyle/>
                    <a:p>
                      <a:r>
                        <a:rPr lang="en-US" sz="2400" dirty="0" smtClean="0"/>
                        <a:t> 60</a:t>
                      </a:r>
                      <a:r>
                        <a:rPr lang="en-US" sz="2400" baseline="0" dirty="0" smtClean="0"/>
                        <a:t>   =  60%</a:t>
                      </a:r>
                      <a:br>
                        <a:rPr lang="en-US" sz="2400" baseline="0" dirty="0" smtClean="0"/>
                      </a:br>
                      <a:r>
                        <a:rPr lang="en-US" sz="2400" baseline="0" dirty="0" smtClean="0"/>
                        <a:t>100</a:t>
                      </a:r>
                      <a:endParaRPr lang="en-US" sz="2400" dirty="0"/>
                    </a:p>
                  </a:txBody>
                  <a:tcPr/>
                </a:tc>
                <a:tc>
                  <a:txBody>
                    <a:bodyPr/>
                    <a:lstStyle/>
                    <a:p>
                      <a:r>
                        <a:rPr lang="en-US" sz="2400" baseline="0" dirty="0" smtClean="0"/>
                        <a:t>90 – 60  = 30%</a:t>
                      </a:r>
                    </a:p>
                    <a:p>
                      <a:r>
                        <a:rPr lang="en-US" sz="2400" baseline="0" dirty="0" smtClean="0"/>
                        <a:t>                 = 30</a:t>
                      </a:r>
                      <a:endParaRPr lang="en-US" sz="2400" dirty="0"/>
                    </a:p>
                  </a:txBody>
                  <a:tcPr/>
                </a:tc>
                <a:tc>
                  <a:txBody>
                    <a:bodyPr/>
                    <a:lstStyle/>
                    <a:p>
                      <a:r>
                        <a:rPr lang="en-US" sz="2400" baseline="0" dirty="0" smtClean="0"/>
                        <a:t>30    </a:t>
                      </a:r>
                      <a:r>
                        <a:rPr lang="en-US" sz="2400" dirty="0" smtClean="0"/>
                        <a:t>=</a:t>
                      </a:r>
                      <a:r>
                        <a:rPr lang="en-US" sz="2400" baseline="0" dirty="0" smtClean="0"/>
                        <a:t> </a:t>
                      </a:r>
                      <a:r>
                        <a:rPr lang="en-US" sz="2400" dirty="0" smtClean="0"/>
                        <a:t>33.3%</a:t>
                      </a:r>
                      <a:br>
                        <a:rPr lang="en-US" sz="2400" dirty="0" smtClean="0"/>
                      </a:br>
                      <a:r>
                        <a:rPr lang="en-US" sz="2400" dirty="0" smtClean="0"/>
                        <a:t>90</a:t>
                      </a:r>
                      <a:endParaRPr lang="en-US" sz="2400" dirty="0"/>
                    </a:p>
                  </a:txBody>
                  <a:tcPr/>
                </a:tc>
                <a:tc>
                  <a:txBody>
                    <a:bodyPr/>
                    <a:lstStyle/>
                    <a:p>
                      <a:r>
                        <a:rPr lang="en-US" sz="2400" dirty="0" smtClean="0"/>
                        <a:t> 100  =  3.3</a:t>
                      </a:r>
                      <a:br>
                        <a:rPr lang="en-US" sz="2400" dirty="0" smtClean="0"/>
                      </a:br>
                      <a:r>
                        <a:rPr lang="en-US" sz="2400" dirty="0" smtClean="0"/>
                        <a:t>  30</a:t>
                      </a:r>
                      <a:endParaRPr lang="en-US" sz="2400" dirty="0"/>
                    </a:p>
                  </a:txBody>
                  <a:tcPr/>
                </a:tc>
              </a:tr>
            </a:tbl>
          </a:graphicData>
        </a:graphic>
      </p:graphicFrame>
      <p:cxnSp>
        <p:nvCxnSpPr>
          <p:cNvPr id="7" name="Straight Connector 6"/>
          <p:cNvCxnSpPr/>
          <p:nvPr/>
        </p:nvCxnSpPr>
        <p:spPr>
          <a:xfrm flipV="1">
            <a:off x="381602" y="5644660"/>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112124" y="5640352"/>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5787764" y="5659316"/>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7672061" y="5663624"/>
            <a:ext cx="273873" cy="861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3006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2857"/>
            <a:ext cx="8229600" cy="1488482"/>
          </a:xfrm>
        </p:spPr>
        <p:txBody>
          <a:bodyPr/>
          <a:lstStyle/>
          <a:p>
            <a:r>
              <a:rPr lang="en-US" dirty="0" smtClean="0"/>
              <a:t>Comparison</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1321048146"/>
              </p:ext>
            </p:extLst>
          </p:nvPr>
        </p:nvGraphicFramePr>
        <p:xfrm>
          <a:off x="457200" y="0"/>
          <a:ext cx="8229600" cy="3561118"/>
        </p:xfrm>
        <a:graphic>
          <a:graphicData uri="http://schemas.openxmlformats.org/drawingml/2006/table">
            <a:tbl>
              <a:tblPr firstRow="1" bandRow="1">
                <a:tableStyleId>{1E171933-4619-4E11-9A3F-F7608DF75F80}</a:tableStyleId>
              </a:tblPr>
              <a:tblGrid>
                <a:gridCol w="3320980"/>
                <a:gridCol w="1623814"/>
                <a:gridCol w="1527347"/>
                <a:gridCol w="1757459"/>
              </a:tblGrid>
              <a:tr h="957711">
                <a:tc>
                  <a:txBody>
                    <a:bodyPr/>
                    <a:lstStyle/>
                    <a:p>
                      <a:pPr algn="ctr"/>
                      <a:endParaRPr lang="en-US" b="1" dirty="0"/>
                    </a:p>
                  </a:txBody>
                  <a:tcPr>
                    <a:solidFill>
                      <a:srgbClr val="3366FF"/>
                    </a:solidFill>
                  </a:tcPr>
                </a:tc>
                <a:tc>
                  <a:txBody>
                    <a:bodyPr/>
                    <a:lstStyle/>
                    <a:p>
                      <a:pPr algn="ctr"/>
                      <a:r>
                        <a:rPr lang="en-US" sz="2400" b="1" dirty="0" smtClean="0">
                          <a:solidFill>
                            <a:srgbClr val="000000"/>
                          </a:solidFill>
                        </a:rPr>
                        <a:t>Trial (1)</a:t>
                      </a:r>
                      <a:endParaRPr lang="en-US" sz="2400" b="1" dirty="0">
                        <a:solidFill>
                          <a:srgbClr val="000000"/>
                        </a:solidFill>
                      </a:endParaRPr>
                    </a:p>
                  </a:txBody>
                  <a:tcPr>
                    <a:solidFill>
                      <a:srgbClr val="3366FF"/>
                    </a:solidFill>
                  </a:tcPr>
                </a:tc>
                <a:tc>
                  <a:txBody>
                    <a:bodyPr/>
                    <a:lstStyle/>
                    <a:p>
                      <a:pPr algn="ctr"/>
                      <a:r>
                        <a:rPr lang="en-US" sz="2400" b="1" dirty="0" smtClean="0">
                          <a:solidFill>
                            <a:srgbClr val="000000"/>
                          </a:solidFill>
                        </a:rPr>
                        <a:t>Trial</a:t>
                      </a:r>
                      <a:r>
                        <a:rPr lang="en-US" sz="2400" b="1" baseline="0" dirty="0" smtClean="0">
                          <a:solidFill>
                            <a:srgbClr val="000000"/>
                          </a:solidFill>
                        </a:rPr>
                        <a:t> (2)</a:t>
                      </a:r>
                      <a:endParaRPr lang="en-US" sz="2400" b="1" dirty="0">
                        <a:solidFill>
                          <a:srgbClr val="000000"/>
                        </a:solidFill>
                      </a:endParaRPr>
                    </a:p>
                  </a:txBody>
                  <a:tcPr>
                    <a:solidFill>
                      <a:srgbClr val="3366FF"/>
                    </a:solidFill>
                  </a:tcPr>
                </a:tc>
                <a:tc>
                  <a:txBody>
                    <a:bodyPr/>
                    <a:lstStyle/>
                    <a:p>
                      <a:pPr algn="ctr"/>
                      <a:r>
                        <a:rPr lang="en-US" sz="2400" b="1" dirty="0" smtClean="0">
                          <a:solidFill>
                            <a:srgbClr val="000000"/>
                          </a:solidFill>
                        </a:rPr>
                        <a:t>Trial (3)</a:t>
                      </a:r>
                      <a:endParaRPr lang="en-US" sz="2400" b="1" dirty="0">
                        <a:solidFill>
                          <a:srgbClr val="000000"/>
                        </a:solidFill>
                      </a:endParaRPr>
                    </a:p>
                  </a:txBody>
                  <a:tcPr>
                    <a:solidFill>
                      <a:srgbClr val="3366FF"/>
                    </a:solidFill>
                  </a:tcPr>
                </a:tc>
              </a:tr>
              <a:tr h="580339">
                <a:tc>
                  <a:txBody>
                    <a:bodyPr/>
                    <a:lstStyle/>
                    <a:p>
                      <a:pPr algn="ctr"/>
                      <a:r>
                        <a:rPr lang="en-US" b="1" dirty="0" smtClean="0"/>
                        <a:t>Relapse</a:t>
                      </a:r>
                      <a:r>
                        <a:rPr lang="en-US" b="1" baseline="0" dirty="0" smtClean="0"/>
                        <a:t> Rate in the placebo</a:t>
                      </a:r>
                      <a:endParaRPr lang="en-US" b="1" dirty="0" smtClean="0"/>
                    </a:p>
                  </a:txBody>
                  <a:tcPr/>
                </a:tc>
                <a:tc>
                  <a:txBody>
                    <a:bodyPr/>
                    <a:lstStyle/>
                    <a:p>
                      <a:pPr algn="ctr"/>
                      <a:r>
                        <a:rPr lang="en-US" b="1" dirty="0" smtClean="0"/>
                        <a:t>40%</a:t>
                      </a:r>
                      <a:endParaRPr lang="en-US" b="1" dirty="0"/>
                    </a:p>
                  </a:txBody>
                  <a:tcPr/>
                </a:tc>
                <a:tc>
                  <a:txBody>
                    <a:bodyPr/>
                    <a:lstStyle/>
                    <a:p>
                      <a:pPr algn="ctr"/>
                      <a:r>
                        <a:rPr lang="en-US" b="1" dirty="0" smtClean="0"/>
                        <a:t>4%</a:t>
                      </a:r>
                      <a:endParaRPr lang="en-US" b="1" dirty="0"/>
                    </a:p>
                  </a:txBody>
                  <a:tcPr/>
                </a:tc>
                <a:tc>
                  <a:txBody>
                    <a:bodyPr/>
                    <a:lstStyle/>
                    <a:p>
                      <a:pPr algn="ctr"/>
                      <a:r>
                        <a:rPr lang="en-US" b="1" dirty="0" smtClean="0"/>
                        <a:t>90%</a:t>
                      </a:r>
                      <a:endParaRPr lang="en-US" b="1" dirty="0"/>
                    </a:p>
                  </a:txBody>
                  <a:tcPr/>
                </a:tc>
              </a:tr>
              <a:tr h="698286">
                <a:tc>
                  <a:txBody>
                    <a:bodyPr/>
                    <a:lstStyle/>
                    <a:p>
                      <a:pPr algn="ctr"/>
                      <a:r>
                        <a:rPr lang="en-US" b="1" dirty="0" smtClean="0"/>
                        <a:t>Relative</a:t>
                      </a:r>
                      <a:r>
                        <a:rPr lang="en-US" b="1" baseline="0" dirty="0" smtClean="0"/>
                        <a:t> Risk Reduction (RRR)</a:t>
                      </a:r>
                      <a:endParaRPr lang="en-US" b="1" dirty="0"/>
                    </a:p>
                  </a:txBody>
                  <a:tcPr/>
                </a:tc>
                <a:tc>
                  <a:txBody>
                    <a:bodyPr/>
                    <a:lstStyle/>
                    <a:p>
                      <a:pPr algn="ctr"/>
                      <a:r>
                        <a:rPr lang="en-US" b="1" dirty="0" smtClean="0"/>
                        <a:t>50%</a:t>
                      </a:r>
                      <a:endParaRPr lang="en-US" b="1" dirty="0"/>
                    </a:p>
                  </a:txBody>
                  <a:tcPr/>
                </a:tc>
                <a:tc>
                  <a:txBody>
                    <a:bodyPr/>
                    <a:lstStyle/>
                    <a:p>
                      <a:pPr algn="ctr"/>
                      <a:r>
                        <a:rPr lang="en-US" b="1" dirty="0" smtClean="0"/>
                        <a:t>50%</a:t>
                      </a:r>
                      <a:endParaRPr lang="en-US" b="1" dirty="0"/>
                    </a:p>
                  </a:txBody>
                  <a:tcPr/>
                </a:tc>
                <a:tc>
                  <a:txBody>
                    <a:bodyPr/>
                    <a:lstStyle/>
                    <a:p>
                      <a:pPr algn="ctr"/>
                      <a:r>
                        <a:rPr lang="en-US" b="1" dirty="0" smtClean="0"/>
                        <a:t>33.3%</a:t>
                      </a:r>
                      <a:endParaRPr lang="en-US" b="1" dirty="0"/>
                    </a:p>
                  </a:txBody>
                  <a:tcPr/>
                </a:tc>
              </a:tr>
              <a:tr h="580339">
                <a:tc>
                  <a:txBody>
                    <a:bodyPr/>
                    <a:lstStyle/>
                    <a:p>
                      <a:pPr algn="ctr"/>
                      <a:r>
                        <a:rPr lang="en-US" b="1" dirty="0" smtClean="0"/>
                        <a:t>NNT</a:t>
                      </a:r>
                      <a:endParaRPr lang="en-US" b="1" dirty="0"/>
                    </a:p>
                  </a:txBody>
                  <a:tcPr/>
                </a:tc>
                <a:tc>
                  <a:txBody>
                    <a:bodyPr/>
                    <a:lstStyle/>
                    <a:p>
                      <a:pPr algn="ctr"/>
                      <a:r>
                        <a:rPr lang="en-US" b="1" dirty="0" smtClean="0"/>
                        <a:t>5</a:t>
                      </a:r>
                      <a:endParaRPr lang="en-US" b="1" dirty="0"/>
                    </a:p>
                  </a:txBody>
                  <a:tcPr/>
                </a:tc>
                <a:tc>
                  <a:txBody>
                    <a:bodyPr/>
                    <a:lstStyle/>
                    <a:p>
                      <a:pPr algn="ctr"/>
                      <a:r>
                        <a:rPr lang="en-US" b="1" dirty="0" smtClean="0"/>
                        <a:t>50</a:t>
                      </a:r>
                      <a:endParaRPr lang="en-US" b="1" dirty="0"/>
                    </a:p>
                  </a:txBody>
                  <a:tcPr/>
                </a:tc>
                <a:tc>
                  <a:txBody>
                    <a:bodyPr/>
                    <a:lstStyle/>
                    <a:p>
                      <a:pPr algn="ctr"/>
                      <a:r>
                        <a:rPr lang="en-US" b="1" dirty="0" smtClean="0"/>
                        <a:t>3.3</a:t>
                      </a:r>
                      <a:endParaRPr lang="en-US" b="1" dirty="0"/>
                    </a:p>
                  </a:txBody>
                  <a:tcPr/>
                </a:tc>
              </a:tr>
              <a:tr h="744443">
                <a:tc>
                  <a:txBody>
                    <a:bodyPr/>
                    <a:lstStyle/>
                    <a:p>
                      <a:pPr algn="ctr"/>
                      <a:r>
                        <a:rPr lang="en-US" b="1" dirty="0" smtClean="0"/>
                        <a:t>Absolute Risk Reduction(ARR)                 </a:t>
                      </a:r>
                      <a:endParaRPr lang="en-US" b="1" dirty="0"/>
                    </a:p>
                  </a:txBody>
                  <a:tcPr/>
                </a:tc>
                <a:tc>
                  <a:txBody>
                    <a:bodyPr/>
                    <a:lstStyle/>
                    <a:p>
                      <a:pPr algn="ctr"/>
                      <a:r>
                        <a:rPr lang="en-US" b="1" dirty="0" smtClean="0"/>
                        <a:t>20</a:t>
                      </a:r>
                      <a:endParaRPr lang="en-US" b="1" dirty="0"/>
                    </a:p>
                  </a:txBody>
                  <a:tcPr/>
                </a:tc>
                <a:tc>
                  <a:txBody>
                    <a:bodyPr/>
                    <a:lstStyle/>
                    <a:p>
                      <a:pPr algn="ctr"/>
                      <a:r>
                        <a:rPr lang="en-US" b="1" dirty="0" smtClean="0"/>
                        <a:t>2</a:t>
                      </a:r>
                      <a:endParaRPr lang="en-US" b="1" dirty="0"/>
                    </a:p>
                  </a:txBody>
                  <a:tcPr/>
                </a:tc>
                <a:tc>
                  <a:txBody>
                    <a:bodyPr/>
                    <a:lstStyle/>
                    <a:p>
                      <a:pPr algn="ctr"/>
                      <a:r>
                        <a:rPr lang="en-US" b="1" dirty="0" smtClean="0"/>
                        <a:t>30</a:t>
                      </a:r>
                      <a:endParaRPr lang="en-US" b="1" dirty="0"/>
                    </a:p>
                  </a:txBody>
                  <a:tcPr/>
                </a:tc>
              </a:tr>
            </a:tbl>
          </a:graphicData>
        </a:graphic>
      </p:graphicFrame>
      <p:sp>
        <p:nvSpPr>
          <p:cNvPr id="5" name="TextBox 4"/>
          <p:cNvSpPr txBox="1"/>
          <p:nvPr/>
        </p:nvSpPr>
        <p:spPr>
          <a:xfrm>
            <a:off x="457200" y="3713022"/>
            <a:ext cx="8247687" cy="2985433"/>
          </a:xfrm>
          <a:prstGeom prst="rect">
            <a:avLst/>
          </a:prstGeom>
          <a:noFill/>
        </p:spPr>
        <p:txBody>
          <a:bodyPr wrap="square" rtlCol="0">
            <a:spAutoFit/>
          </a:bodyPr>
          <a:lstStyle/>
          <a:p>
            <a:r>
              <a:rPr lang="en-US" sz="2400" dirty="0" smtClean="0"/>
              <a:t>The value of the RRR depends on the </a:t>
            </a:r>
            <a:r>
              <a:rPr lang="en-US" sz="2400" b="1" i="1" dirty="0" smtClean="0"/>
              <a:t>RISK</a:t>
            </a:r>
            <a:r>
              <a:rPr lang="en-US" sz="2400" i="1" dirty="0" smtClean="0"/>
              <a:t>.</a:t>
            </a:r>
            <a:r>
              <a:rPr lang="en-US" sz="2400" dirty="0" smtClean="0"/>
              <a:t> Without knowing the level of Risk in the control group, one cannot assess the effect size in the treatment group. Treatments with very large RRR may have a </a:t>
            </a:r>
            <a:r>
              <a:rPr lang="en-US" sz="2400" smtClean="0"/>
              <a:t>small clinical effect </a:t>
            </a:r>
            <a:r>
              <a:rPr lang="en-US" sz="2400" dirty="0" smtClean="0"/>
              <a:t>in conditions where the control group has a very low Event Rate. On the other hand, modest RRR can assume major clinical importance if the control Event Rate is large.</a:t>
            </a:r>
            <a:br>
              <a:rPr lang="en-US" sz="2400" dirty="0" smtClean="0"/>
            </a:br>
            <a:r>
              <a:rPr lang="en-US" sz="2000" b="1" i="1" dirty="0" smtClean="0"/>
              <a:t>(Sacket et al, How to Practice And Teach EBM, </a:t>
            </a:r>
            <a:r>
              <a:rPr lang="en-US" sz="2000" b="1" i="1" dirty="0" err="1" smtClean="0"/>
              <a:t>Churchil</a:t>
            </a:r>
            <a:r>
              <a:rPr lang="en-US" sz="2000" b="1" i="1" dirty="0"/>
              <a:t> </a:t>
            </a:r>
            <a:r>
              <a:rPr lang="en-US" sz="2000" b="1" i="1" dirty="0" smtClean="0"/>
              <a:t>Livingston 1997</a:t>
            </a:r>
            <a:r>
              <a:rPr lang="en-US" sz="2000" dirty="0" smtClean="0"/>
              <a:t>)</a:t>
            </a:r>
            <a:endParaRPr lang="en-US" sz="2000" dirty="0"/>
          </a:p>
        </p:txBody>
      </p:sp>
    </p:spTree>
    <p:extLst>
      <p:ext uri="{BB962C8B-B14F-4D97-AF65-F5344CB8AC3E}">
        <p14:creationId xmlns:p14="http://schemas.microsoft.com/office/powerpoint/2010/main" val="22353937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9" y="461874"/>
            <a:ext cx="8433201" cy="6053845"/>
          </a:xfrm>
        </p:spPr>
        <p:txBody>
          <a:bodyPr>
            <a:normAutofit fontScale="92500" lnSpcReduction="10000"/>
          </a:bodyPr>
          <a:lstStyle/>
          <a:p>
            <a:pPr marL="0" indent="0">
              <a:buNone/>
            </a:pPr>
            <a:r>
              <a:rPr lang="en-US" dirty="0" smtClean="0"/>
              <a:t>The </a:t>
            </a:r>
            <a:r>
              <a:rPr lang="en-US" b="1" i="1" dirty="0" smtClean="0"/>
              <a:t>RRR</a:t>
            </a:r>
            <a:r>
              <a:rPr lang="en-US" dirty="0" smtClean="0"/>
              <a:t> does not take into account the initial baseline risk of the outcome event making an </a:t>
            </a:r>
            <a:r>
              <a:rPr lang="en-US" b="1" i="1" dirty="0" smtClean="0"/>
              <a:t>insignificant finding appear significant</a:t>
            </a:r>
            <a:r>
              <a:rPr lang="en-US" dirty="0" smtClean="0"/>
              <a:t>.</a:t>
            </a:r>
            <a:br>
              <a:rPr lang="en-US" dirty="0" smtClean="0"/>
            </a:br>
            <a:r>
              <a:rPr lang="en-US" dirty="0" smtClean="0"/>
              <a:t>Data expressed as the RRR is popular with sales representatives and journal articles.  </a:t>
            </a:r>
          </a:p>
          <a:p>
            <a:pPr marL="0" indent="0">
              <a:buNone/>
            </a:pPr>
            <a:r>
              <a:rPr lang="en-US" b="1" i="1" dirty="0" smtClean="0"/>
              <a:t>“Beware and don’t be fooled! </a:t>
            </a:r>
            <a:r>
              <a:rPr lang="en-US" dirty="0" smtClean="0"/>
              <a:t>Always check the </a:t>
            </a:r>
            <a:r>
              <a:rPr lang="en-US" b="1" i="1" dirty="0" smtClean="0"/>
              <a:t>ARR</a:t>
            </a:r>
            <a:r>
              <a:rPr lang="en-US" dirty="0" smtClean="0"/>
              <a:t> too”</a:t>
            </a:r>
            <a:br>
              <a:rPr lang="en-US" dirty="0" smtClean="0"/>
            </a:br>
            <a:r>
              <a:rPr lang="en-US" sz="2600" dirty="0" smtClean="0"/>
              <a:t>- </a:t>
            </a:r>
            <a:r>
              <a:rPr lang="en-US" sz="2600" b="1" i="1" dirty="0" smtClean="0"/>
              <a:t>Rob </a:t>
            </a:r>
            <a:r>
              <a:rPr lang="en-US" sz="2600" b="1" i="1" dirty="0" err="1" smtClean="0"/>
              <a:t>Cutforth</a:t>
            </a:r>
            <a:r>
              <a:rPr lang="en-US" sz="2600" b="1" i="1" dirty="0" smtClean="0"/>
              <a:t>, University of Nottingham, 2006.</a:t>
            </a:r>
            <a:br>
              <a:rPr lang="en-US" sz="2600" b="1" i="1" dirty="0" smtClean="0"/>
            </a:br>
            <a:r>
              <a:rPr lang="en-US" sz="2600" b="1" i="1" dirty="0" smtClean="0"/>
              <a:t>www. </a:t>
            </a:r>
            <a:r>
              <a:rPr lang="en-US" sz="2600" b="1" i="1" dirty="0" err="1" smtClean="0"/>
              <a:t>Nottingham.ac.uk</a:t>
            </a:r>
            <a:endParaRPr lang="en-US" sz="2600" b="1" i="1" dirty="0" smtClean="0"/>
          </a:p>
        </p:txBody>
      </p:sp>
    </p:spTree>
    <p:extLst>
      <p:ext uri="{BB962C8B-B14F-4D97-AF65-F5344CB8AC3E}">
        <p14:creationId xmlns:p14="http://schemas.microsoft.com/office/powerpoint/2010/main" val="14138190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9196507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79" y="1827297"/>
            <a:ext cx="8229600" cy="1143000"/>
          </a:xfrm>
        </p:spPr>
        <p:txBody>
          <a:bodyPr>
            <a:normAutofit fontScale="90000"/>
          </a:bodyPr>
          <a:lstStyle/>
          <a:p>
            <a:r>
              <a:rPr lang="en-US" dirty="0" smtClean="0"/>
              <a:t>The Three Basic Statistical Rules For Evaluating The </a:t>
            </a:r>
            <a:r>
              <a:rPr lang="en-US" b="1" i="1" dirty="0" smtClean="0"/>
              <a:t>Significance</a:t>
            </a:r>
            <a:r>
              <a:rPr lang="en-US" dirty="0" smtClean="0"/>
              <a:t> Of  The Relative Risk Reduction</a:t>
            </a:r>
            <a:endParaRPr lang="en-US" dirty="0"/>
          </a:p>
        </p:txBody>
      </p:sp>
    </p:spTree>
    <p:extLst>
      <p:ext uri="{BB962C8B-B14F-4D97-AF65-F5344CB8AC3E}">
        <p14:creationId xmlns:p14="http://schemas.microsoft.com/office/powerpoint/2010/main" val="39186431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0375" y="1127125"/>
            <a:ext cx="8229600" cy="1600200"/>
          </a:xfrm>
        </p:spPr>
        <p:txBody>
          <a:bodyPr>
            <a:noAutofit/>
          </a:bodyPr>
          <a:lstStyle/>
          <a:p>
            <a:pPr algn="l"/>
            <a:r>
              <a:rPr lang="en-US" sz="5400" dirty="0" smtClean="0"/>
              <a:t> </a:t>
            </a:r>
            <a:r>
              <a:rPr lang="en-US" sz="6000" dirty="0"/>
              <a:t>T</a:t>
            </a:r>
            <a:r>
              <a:rPr lang="en-US" sz="6000" dirty="0" smtClean="0"/>
              <a:t>he RRR tells us little about the </a:t>
            </a:r>
            <a:r>
              <a:rPr lang="en-US" sz="6000" b="1" i="1" dirty="0" smtClean="0"/>
              <a:t>ABSOLUTE </a:t>
            </a:r>
            <a:r>
              <a:rPr lang="en-US" sz="6000" dirty="0" smtClean="0"/>
              <a:t>clinical benefit of any new drug</a:t>
            </a:r>
            <a:endParaRPr lang="ar-EG" sz="6000" dirty="0"/>
          </a:p>
        </p:txBody>
      </p:sp>
    </p:spTree>
    <p:extLst>
      <p:ext uri="{BB962C8B-B14F-4D97-AF65-F5344CB8AC3E}">
        <p14:creationId xmlns:p14="http://schemas.microsoft.com/office/powerpoint/2010/main" val="39882938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03838"/>
            <a:ext cx="8229600" cy="1991349"/>
          </a:xfrm>
        </p:spPr>
        <p:txBody>
          <a:bodyPr>
            <a:normAutofit fontScale="92500" lnSpcReduction="20000"/>
          </a:bodyPr>
          <a:lstStyle/>
          <a:p>
            <a:pPr marL="0" indent="0">
              <a:buNone/>
            </a:pPr>
            <a:r>
              <a:rPr lang="en-US" dirty="0" smtClean="0"/>
              <a:t>A </a:t>
            </a:r>
            <a:r>
              <a:rPr lang="en-US" dirty="0"/>
              <a:t>high RRR may result from a </a:t>
            </a:r>
            <a:r>
              <a:rPr lang="en-US" b="1" i="1" dirty="0"/>
              <a:t>clinically insignificant </a:t>
            </a:r>
            <a:r>
              <a:rPr lang="en-US" dirty="0"/>
              <a:t>change in the </a:t>
            </a:r>
            <a:r>
              <a:rPr lang="en-US" dirty="0" smtClean="0"/>
              <a:t>event </a:t>
            </a:r>
            <a:r>
              <a:rPr lang="en-US" dirty="0"/>
              <a:t>rate </a:t>
            </a:r>
            <a:r>
              <a:rPr lang="en-US" dirty="0" smtClean="0"/>
              <a:t>if the event rate of the </a:t>
            </a:r>
            <a:r>
              <a:rPr lang="en-US" b="1" i="1" dirty="0" smtClean="0"/>
              <a:t>placebo</a:t>
            </a:r>
            <a:r>
              <a:rPr lang="en-US" dirty="0" smtClean="0"/>
              <a:t> is very low </a:t>
            </a:r>
            <a:r>
              <a:rPr lang="en-US" dirty="0"/>
              <a:t>( trial 2 ) </a:t>
            </a:r>
          </a:p>
        </p:txBody>
      </p:sp>
      <p:graphicFrame>
        <p:nvGraphicFramePr>
          <p:cNvPr id="4" name="Table 3"/>
          <p:cNvGraphicFramePr>
            <a:graphicFrameLocks noGrp="1"/>
          </p:cNvGraphicFramePr>
          <p:nvPr>
            <p:extLst>
              <p:ext uri="{D42A27DB-BD31-4B8C-83A1-F6EECF244321}">
                <p14:modId xmlns:p14="http://schemas.microsoft.com/office/powerpoint/2010/main" val="189657021"/>
              </p:ext>
            </p:extLst>
          </p:nvPr>
        </p:nvGraphicFramePr>
        <p:xfrm>
          <a:off x="457200" y="2336307"/>
          <a:ext cx="8229600" cy="4372689"/>
        </p:xfrm>
        <a:graphic>
          <a:graphicData uri="http://schemas.openxmlformats.org/drawingml/2006/table">
            <a:tbl>
              <a:tblPr firstRow="1" bandRow="1">
                <a:tableStyleId>{1E171933-4619-4E11-9A3F-F7608DF75F80}</a:tableStyleId>
              </a:tblPr>
              <a:tblGrid>
                <a:gridCol w="3320980"/>
                <a:gridCol w="1623814"/>
                <a:gridCol w="1527347"/>
                <a:gridCol w="1757459"/>
              </a:tblGrid>
              <a:tr h="957711">
                <a:tc>
                  <a:txBody>
                    <a:bodyPr/>
                    <a:lstStyle/>
                    <a:p>
                      <a:pPr algn="ctr"/>
                      <a:endParaRPr lang="en-US" sz="2800" b="1" dirty="0"/>
                    </a:p>
                  </a:txBody>
                  <a:tcPr>
                    <a:solidFill>
                      <a:srgbClr val="3366FF"/>
                    </a:solidFill>
                  </a:tcPr>
                </a:tc>
                <a:tc>
                  <a:txBody>
                    <a:bodyPr/>
                    <a:lstStyle/>
                    <a:p>
                      <a:pPr algn="ctr"/>
                      <a:r>
                        <a:rPr lang="en-US" sz="2800" b="1" dirty="0" smtClean="0">
                          <a:solidFill>
                            <a:srgbClr val="000000"/>
                          </a:solidFill>
                        </a:rPr>
                        <a:t>Trial (1)</a:t>
                      </a:r>
                      <a:endParaRPr lang="en-US" sz="2800" b="1" dirty="0">
                        <a:solidFill>
                          <a:srgbClr val="000000"/>
                        </a:solidFill>
                      </a:endParaRPr>
                    </a:p>
                  </a:txBody>
                  <a:tcPr>
                    <a:solidFill>
                      <a:srgbClr val="3366FF"/>
                    </a:solidFill>
                  </a:tcPr>
                </a:tc>
                <a:tc>
                  <a:txBody>
                    <a:bodyPr/>
                    <a:lstStyle/>
                    <a:p>
                      <a:pPr algn="ctr"/>
                      <a:r>
                        <a:rPr lang="en-US" sz="2800" b="1" dirty="0" smtClean="0">
                          <a:solidFill>
                            <a:srgbClr val="000000"/>
                          </a:solidFill>
                        </a:rPr>
                        <a:t>Trial</a:t>
                      </a:r>
                      <a:r>
                        <a:rPr lang="en-US" sz="2800" b="1" baseline="0" dirty="0" smtClean="0">
                          <a:solidFill>
                            <a:srgbClr val="000000"/>
                          </a:solidFill>
                        </a:rPr>
                        <a:t> (2)</a:t>
                      </a:r>
                      <a:endParaRPr lang="en-US" sz="2800" b="1" dirty="0">
                        <a:solidFill>
                          <a:srgbClr val="000000"/>
                        </a:solidFill>
                      </a:endParaRPr>
                    </a:p>
                  </a:txBody>
                  <a:tcPr>
                    <a:solidFill>
                      <a:srgbClr val="3366FF"/>
                    </a:solidFill>
                  </a:tcPr>
                </a:tc>
                <a:tc>
                  <a:txBody>
                    <a:bodyPr/>
                    <a:lstStyle/>
                    <a:p>
                      <a:pPr algn="ctr"/>
                      <a:r>
                        <a:rPr lang="en-US" sz="2800" b="1" dirty="0" smtClean="0">
                          <a:solidFill>
                            <a:srgbClr val="000000"/>
                          </a:solidFill>
                        </a:rPr>
                        <a:t>Trial (3)</a:t>
                      </a:r>
                      <a:endParaRPr lang="en-US" sz="2800" b="1" dirty="0">
                        <a:solidFill>
                          <a:srgbClr val="000000"/>
                        </a:solidFill>
                      </a:endParaRPr>
                    </a:p>
                  </a:txBody>
                  <a:tcPr>
                    <a:solidFill>
                      <a:srgbClr val="3366FF"/>
                    </a:solidFill>
                  </a:tcPr>
                </a:tc>
              </a:tr>
              <a:tr h="580339">
                <a:tc>
                  <a:txBody>
                    <a:bodyPr/>
                    <a:lstStyle/>
                    <a:p>
                      <a:pPr algn="ctr"/>
                      <a:r>
                        <a:rPr lang="en-US" sz="2800" b="1" dirty="0" smtClean="0"/>
                        <a:t>Risk (Relapse) in Placebo</a:t>
                      </a:r>
                      <a:r>
                        <a:rPr lang="en-US" sz="2800" b="1" baseline="0" dirty="0" smtClean="0"/>
                        <a:t> Group</a:t>
                      </a:r>
                      <a:endParaRPr lang="en-US" sz="2800" b="1" dirty="0" smtClean="0"/>
                    </a:p>
                  </a:txBody>
                  <a:tcPr/>
                </a:tc>
                <a:tc>
                  <a:txBody>
                    <a:bodyPr/>
                    <a:lstStyle/>
                    <a:p>
                      <a:pPr algn="ctr"/>
                      <a:r>
                        <a:rPr lang="en-US" sz="2800" b="1" dirty="0" smtClean="0"/>
                        <a:t>40%</a:t>
                      </a:r>
                      <a:endParaRPr lang="en-US" sz="2800" b="1" dirty="0"/>
                    </a:p>
                  </a:txBody>
                  <a:tcPr/>
                </a:tc>
                <a:tc>
                  <a:txBody>
                    <a:bodyPr/>
                    <a:lstStyle/>
                    <a:p>
                      <a:pPr algn="ctr"/>
                      <a:r>
                        <a:rPr lang="en-US" sz="2800" b="1" dirty="0" smtClean="0"/>
                        <a:t>4%</a:t>
                      </a:r>
                      <a:endParaRPr lang="en-US" sz="2800" b="1" dirty="0"/>
                    </a:p>
                  </a:txBody>
                  <a:tcPr/>
                </a:tc>
                <a:tc>
                  <a:txBody>
                    <a:bodyPr/>
                    <a:lstStyle/>
                    <a:p>
                      <a:pPr algn="ctr"/>
                      <a:r>
                        <a:rPr lang="en-US" sz="2800" b="1" dirty="0" smtClean="0"/>
                        <a:t>90%</a:t>
                      </a:r>
                      <a:endParaRPr lang="en-US" sz="2800" b="1" dirty="0"/>
                    </a:p>
                  </a:txBody>
                  <a:tcPr/>
                </a:tc>
              </a:tr>
              <a:tr h="698286">
                <a:tc>
                  <a:txBody>
                    <a:bodyPr/>
                    <a:lstStyle/>
                    <a:p>
                      <a:pPr algn="ctr"/>
                      <a:r>
                        <a:rPr lang="en-US" sz="2800" b="1" dirty="0" smtClean="0"/>
                        <a:t>Relative</a:t>
                      </a:r>
                      <a:r>
                        <a:rPr lang="en-US" sz="2800" b="1" baseline="0" dirty="0" smtClean="0"/>
                        <a:t> Risk Reduction (RRR)</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33.3%</a:t>
                      </a:r>
                      <a:endParaRPr lang="en-US" sz="2800" b="1" dirty="0"/>
                    </a:p>
                  </a:txBody>
                  <a:tcPr/>
                </a:tc>
              </a:tr>
              <a:tr h="580339">
                <a:tc>
                  <a:txBody>
                    <a:bodyPr/>
                    <a:lstStyle/>
                    <a:p>
                      <a:pPr algn="ctr"/>
                      <a:r>
                        <a:rPr lang="en-US" sz="2800" b="1" dirty="0" smtClean="0"/>
                        <a:t>NNT</a:t>
                      </a:r>
                      <a:endParaRPr lang="en-US" sz="2800" b="1" dirty="0"/>
                    </a:p>
                  </a:txBody>
                  <a:tcPr/>
                </a:tc>
                <a:tc>
                  <a:txBody>
                    <a:bodyPr/>
                    <a:lstStyle/>
                    <a:p>
                      <a:pPr algn="ctr"/>
                      <a:r>
                        <a:rPr lang="en-US" sz="2800" b="1" dirty="0" smtClean="0"/>
                        <a:t>5</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3.3</a:t>
                      </a:r>
                      <a:endParaRPr lang="en-US" sz="2800" b="1" dirty="0"/>
                    </a:p>
                  </a:txBody>
                  <a:tcPr/>
                </a:tc>
              </a:tr>
              <a:tr h="744443">
                <a:tc>
                  <a:txBody>
                    <a:bodyPr/>
                    <a:lstStyle/>
                    <a:p>
                      <a:pPr algn="ctr"/>
                      <a:r>
                        <a:rPr lang="en-US" sz="2800" b="1" dirty="0" smtClean="0"/>
                        <a:t>Absolute Risk Reduction(ARR)                 </a:t>
                      </a:r>
                      <a:endParaRPr lang="en-US" sz="2800" b="1" dirty="0"/>
                    </a:p>
                  </a:txBody>
                  <a:tcPr/>
                </a:tc>
                <a:tc>
                  <a:txBody>
                    <a:bodyPr/>
                    <a:lstStyle/>
                    <a:p>
                      <a:pPr algn="ctr"/>
                      <a:r>
                        <a:rPr lang="en-US" sz="2800" b="1" dirty="0" smtClean="0"/>
                        <a:t>20</a:t>
                      </a:r>
                      <a:endParaRPr lang="en-US" sz="2800" b="1" dirty="0"/>
                    </a:p>
                  </a:txBody>
                  <a:tcPr/>
                </a:tc>
                <a:tc>
                  <a:txBody>
                    <a:bodyPr/>
                    <a:lstStyle/>
                    <a:p>
                      <a:pPr algn="ctr"/>
                      <a:r>
                        <a:rPr lang="en-US" sz="2800" b="1" dirty="0" smtClean="0"/>
                        <a:t>2</a:t>
                      </a:r>
                      <a:endParaRPr lang="en-US" sz="2800" b="1" dirty="0"/>
                    </a:p>
                  </a:txBody>
                  <a:tcPr/>
                </a:tc>
                <a:tc>
                  <a:txBody>
                    <a:bodyPr/>
                    <a:lstStyle/>
                    <a:p>
                      <a:pPr algn="ctr"/>
                      <a:r>
                        <a:rPr lang="en-US" sz="2800" b="1" dirty="0" smtClean="0"/>
                        <a:t>30</a:t>
                      </a:r>
                      <a:endParaRPr lang="en-US" sz="2800" b="1" dirty="0"/>
                    </a:p>
                  </a:txBody>
                  <a:tcPr/>
                </a:tc>
              </a:tr>
            </a:tbl>
          </a:graphicData>
        </a:graphic>
      </p:graphicFrame>
    </p:spTree>
    <p:extLst>
      <p:ext uri="{BB962C8B-B14F-4D97-AF65-F5344CB8AC3E}">
        <p14:creationId xmlns:p14="http://schemas.microsoft.com/office/powerpoint/2010/main" val="31645396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22"/>
            <a:ext cx="8229600" cy="1143000"/>
          </a:xfrm>
        </p:spPr>
        <p:txBody>
          <a:bodyPr>
            <a:noAutofit/>
          </a:bodyPr>
          <a:lstStyle/>
          <a:p>
            <a:pPr algn="l"/>
            <a:r>
              <a:rPr lang="en-US" sz="4000" dirty="0" smtClean="0"/>
              <a:t> </a:t>
            </a:r>
            <a:r>
              <a:rPr lang="en-US" sz="4000" dirty="0"/>
              <a:t>T</a:t>
            </a:r>
            <a:r>
              <a:rPr lang="en-US" sz="4000" dirty="0" smtClean="0"/>
              <a:t>he </a:t>
            </a:r>
            <a:r>
              <a:rPr lang="en-US" sz="4000" dirty="0"/>
              <a:t>RRR may be low even when a larger number of patients are protected from </a:t>
            </a:r>
            <a:r>
              <a:rPr lang="en-US" sz="4000" dirty="0" smtClean="0"/>
              <a:t>relapsing (</a:t>
            </a:r>
            <a:r>
              <a:rPr lang="en-US" sz="4000" dirty="0"/>
              <a:t>trial 3 </a:t>
            </a:r>
            <a:r>
              <a:rPr lang="en-US" sz="4000" dirty="0" smtClean="0"/>
              <a:t>)</a:t>
            </a:r>
            <a:br>
              <a:rPr lang="en-US" sz="4000" dirty="0" smtClean="0"/>
            </a:br>
            <a:r>
              <a:rPr lang="en-US" sz="4000" dirty="0" smtClean="0"/>
              <a:t> </a:t>
            </a:r>
            <a:br>
              <a:rPr lang="en-US" sz="4000" dirty="0" smtClean="0"/>
            </a:br>
            <a:endParaRPr lang="en-US" sz="4000" dirty="0"/>
          </a:p>
        </p:txBody>
      </p:sp>
      <p:graphicFrame>
        <p:nvGraphicFramePr>
          <p:cNvPr id="3" name="Table 2"/>
          <p:cNvGraphicFramePr>
            <a:graphicFrameLocks noGrp="1"/>
          </p:cNvGraphicFramePr>
          <p:nvPr>
            <p:extLst>
              <p:ext uri="{D42A27DB-BD31-4B8C-83A1-F6EECF244321}">
                <p14:modId xmlns:p14="http://schemas.microsoft.com/office/powerpoint/2010/main" val="1223160434"/>
              </p:ext>
            </p:extLst>
          </p:nvPr>
        </p:nvGraphicFramePr>
        <p:xfrm>
          <a:off x="457200" y="2367666"/>
          <a:ext cx="8229600" cy="4372689"/>
        </p:xfrm>
        <a:graphic>
          <a:graphicData uri="http://schemas.openxmlformats.org/drawingml/2006/table">
            <a:tbl>
              <a:tblPr firstRow="1" bandRow="1">
                <a:tableStyleId>{1E171933-4619-4E11-9A3F-F7608DF75F80}</a:tableStyleId>
              </a:tblPr>
              <a:tblGrid>
                <a:gridCol w="3320980"/>
                <a:gridCol w="1623814"/>
                <a:gridCol w="1527347"/>
                <a:gridCol w="1757459"/>
              </a:tblGrid>
              <a:tr h="957711">
                <a:tc>
                  <a:txBody>
                    <a:bodyPr/>
                    <a:lstStyle/>
                    <a:p>
                      <a:pPr algn="ctr"/>
                      <a:endParaRPr lang="en-US" sz="2800" b="1" dirty="0"/>
                    </a:p>
                  </a:txBody>
                  <a:tcPr>
                    <a:solidFill>
                      <a:srgbClr val="3366FF"/>
                    </a:solidFill>
                  </a:tcPr>
                </a:tc>
                <a:tc>
                  <a:txBody>
                    <a:bodyPr/>
                    <a:lstStyle/>
                    <a:p>
                      <a:pPr algn="ctr"/>
                      <a:r>
                        <a:rPr lang="en-US" sz="2800" b="1" dirty="0" smtClean="0">
                          <a:solidFill>
                            <a:srgbClr val="000000"/>
                          </a:solidFill>
                        </a:rPr>
                        <a:t>Trial (1)</a:t>
                      </a:r>
                      <a:endParaRPr lang="en-US" sz="2800" b="1" dirty="0">
                        <a:solidFill>
                          <a:srgbClr val="000000"/>
                        </a:solidFill>
                      </a:endParaRPr>
                    </a:p>
                  </a:txBody>
                  <a:tcPr>
                    <a:solidFill>
                      <a:srgbClr val="3366FF"/>
                    </a:solidFill>
                  </a:tcPr>
                </a:tc>
                <a:tc>
                  <a:txBody>
                    <a:bodyPr/>
                    <a:lstStyle/>
                    <a:p>
                      <a:pPr algn="ctr"/>
                      <a:r>
                        <a:rPr lang="en-US" sz="2800" b="1" dirty="0" smtClean="0">
                          <a:solidFill>
                            <a:srgbClr val="000000"/>
                          </a:solidFill>
                        </a:rPr>
                        <a:t>Trial</a:t>
                      </a:r>
                      <a:r>
                        <a:rPr lang="en-US" sz="2800" b="1" baseline="0" dirty="0" smtClean="0">
                          <a:solidFill>
                            <a:srgbClr val="000000"/>
                          </a:solidFill>
                        </a:rPr>
                        <a:t> (2)</a:t>
                      </a:r>
                      <a:endParaRPr lang="en-US" sz="2800" b="1" dirty="0">
                        <a:solidFill>
                          <a:srgbClr val="000000"/>
                        </a:solidFill>
                      </a:endParaRPr>
                    </a:p>
                  </a:txBody>
                  <a:tcPr>
                    <a:solidFill>
                      <a:srgbClr val="3366FF"/>
                    </a:solidFill>
                  </a:tcPr>
                </a:tc>
                <a:tc>
                  <a:txBody>
                    <a:bodyPr/>
                    <a:lstStyle/>
                    <a:p>
                      <a:pPr algn="ctr"/>
                      <a:r>
                        <a:rPr lang="en-US" sz="2800" b="1" dirty="0" smtClean="0">
                          <a:solidFill>
                            <a:srgbClr val="000000"/>
                          </a:solidFill>
                        </a:rPr>
                        <a:t>Trial (3)</a:t>
                      </a:r>
                      <a:endParaRPr lang="en-US" sz="2800" b="1" dirty="0">
                        <a:solidFill>
                          <a:srgbClr val="000000"/>
                        </a:solidFill>
                      </a:endParaRPr>
                    </a:p>
                  </a:txBody>
                  <a:tcPr>
                    <a:solidFill>
                      <a:srgbClr val="3366FF"/>
                    </a:solidFill>
                  </a:tcPr>
                </a:tc>
              </a:tr>
              <a:tr h="580339">
                <a:tc>
                  <a:txBody>
                    <a:bodyPr/>
                    <a:lstStyle/>
                    <a:p>
                      <a:pPr algn="ctr"/>
                      <a:r>
                        <a:rPr lang="en-US" sz="2800" b="1" dirty="0" smtClean="0"/>
                        <a:t>Risk (Relapse) in Placebo</a:t>
                      </a:r>
                      <a:r>
                        <a:rPr lang="en-US" sz="2800" b="1" baseline="0" dirty="0" smtClean="0"/>
                        <a:t> Group</a:t>
                      </a:r>
                      <a:endParaRPr lang="en-US" sz="2800" b="1" dirty="0" smtClean="0"/>
                    </a:p>
                  </a:txBody>
                  <a:tcPr/>
                </a:tc>
                <a:tc>
                  <a:txBody>
                    <a:bodyPr/>
                    <a:lstStyle/>
                    <a:p>
                      <a:pPr algn="ctr"/>
                      <a:r>
                        <a:rPr lang="en-US" sz="2800" b="1" dirty="0" smtClean="0"/>
                        <a:t>40%</a:t>
                      </a:r>
                      <a:endParaRPr lang="en-US" sz="2800" b="1" dirty="0"/>
                    </a:p>
                  </a:txBody>
                  <a:tcPr/>
                </a:tc>
                <a:tc>
                  <a:txBody>
                    <a:bodyPr/>
                    <a:lstStyle/>
                    <a:p>
                      <a:pPr algn="ctr"/>
                      <a:r>
                        <a:rPr lang="en-US" sz="2800" b="1" dirty="0" smtClean="0"/>
                        <a:t>4%</a:t>
                      </a:r>
                      <a:endParaRPr lang="en-US" sz="2800" b="1" dirty="0"/>
                    </a:p>
                  </a:txBody>
                  <a:tcPr/>
                </a:tc>
                <a:tc>
                  <a:txBody>
                    <a:bodyPr/>
                    <a:lstStyle/>
                    <a:p>
                      <a:pPr algn="ctr"/>
                      <a:r>
                        <a:rPr lang="en-US" sz="2800" b="1" dirty="0" smtClean="0"/>
                        <a:t>90%</a:t>
                      </a:r>
                      <a:endParaRPr lang="en-US" sz="2800" b="1" dirty="0"/>
                    </a:p>
                  </a:txBody>
                  <a:tcPr/>
                </a:tc>
              </a:tr>
              <a:tr h="698286">
                <a:tc>
                  <a:txBody>
                    <a:bodyPr/>
                    <a:lstStyle/>
                    <a:p>
                      <a:pPr algn="ctr"/>
                      <a:r>
                        <a:rPr lang="en-US" sz="2800" b="1" dirty="0" smtClean="0"/>
                        <a:t>Relative</a:t>
                      </a:r>
                      <a:r>
                        <a:rPr lang="en-US" sz="2800" b="1" baseline="0" dirty="0" smtClean="0"/>
                        <a:t> Risk Reduction (RRR)</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33.3%</a:t>
                      </a:r>
                      <a:endParaRPr lang="en-US" sz="2800" b="1" dirty="0"/>
                    </a:p>
                  </a:txBody>
                  <a:tcPr/>
                </a:tc>
              </a:tr>
              <a:tr h="580339">
                <a:tc>
                  <a:txBody>
                    <a:bodyPr/>
                    <a:lstStyle/>
                    <a:p>
                      <a:pPr algn="ctr"/>
                      <a:r>
                        <a:rPr lang="en-US" sz="2800" b="1" dirty="0" smtClean="0"/>
                        <a:t>NNT</a:t>
                      </a:r>
                      <a:endParaRPr lang="en-US" sz="2800" b="1" dirty="0"/>
                    </a:p>
                  </a:txBody>
                  <a:tcPr/>
                </a:tc>
                <a:tc>
                  <a:txBody>
                    <a:bodyPr/>
                    <a:lstStyle/>
                    <a:p>
                      <a:pPr algn="ctr"/>
                      <a:r>
                        <a:rPr lang="en-US" sz="2800" b="1" dirty="0" smtClean="0"/>
                        <a:t>5</a:t>
                      </a:r>
                      <a:endParaRPr lang="en-US" sz="2800" b="1" dirty="0"/>
                    </a:p>
                  </a:txBody>
                  <a:tcPr/>
                </a:tc>
                <a:tc>
                  <a:txBody>
                    <a:bodyPr/>
                    <a:lstStyle/>
                    <a:p>
                      <a:pPr algn="ctr"/>
                      <a:r>
                        <a:rPr lang="en-US" sz="2800" b="1" dirty="0" smtClean="0"/>
                        <a:t>50</a:t>
                      </a:r>
                      <a:endParaRPr lang="en-US" sz="2800" b="1" dirty="0"/>
                    </a:p>
                  </a:txBody>
                  <a:tcPr/>
                </a:tc>
                <a:tc>
                  <a:txBody>
                    <a:bodyPr/>
                    <a:lstStyle/>
                    <a:p>
                      <a:pPr algn="ctr"/>
                      <a:r>
                        <a:rPr lang="en-US" sz="2800" b="1" dirty="0" smtClean="0"/>
                        <a:t>3.3</a:t>
                      </a:r>
                      <a:endParaRPr lang="en-US" sz="2800" b="1" dirty="0"/>
                    </a:p>
                  </a:txBody>
                  <a:tcPr/>
                </a:tc>
              </a:tr>
              <a:tr h="744443">
                <a:tc>
                  <a:txBody>
                    <a:bodyPr/>
                    <a:lstStyle/>
                    <a:p>
                      <a:pPr algn="ctr"/>
                      <a:r>
                        <a:rPr lang="en-US" sz="2800" b="1" dirty="0" smtClean="0"/>
                        <a:t>Absolute Risk Reduction(ARR)                 </a:t>
                      </a:r>
                      <a:endParaRPr lang="en-US" sz="2800" b="1" dirty="0"/>
                    </a:p>
                  </a:txBody>
                  <a:tcPr/>
                </a:tc>
                <a:tc>
                  <a:txBody>
                    <a:bodyPr/>
                    <a:lstStyle/>
                    <a:p>
                      <a:pPr algn="ctr"/>
                      <a:r>
                        <a:rPr lang="en-US" sz="2800" b="1" dirty="0" smtClean="0"/>
                        <a:t>20</a:t>
                      </a:r>
                      <a:endParaRPr lang="en-US" sz="2800" b="1" dirty="0"/>
                    </a:p>
                  </a:txBody>
                  <a:tcPr/>
                </a:tc>
                <a:tc>
                  <a:txBody>
                    <a:bodyPr/>
                    <a:lstStyle/>
                    <a:p>
                      <a:pPr algn="ctr"/>
                      <a:r>
                        <a:rPr lang="en-US" sz="2800" b="1" dirty="0" smtClean="0"/>
                        <a:t>2</a:t>
                      </a:r>
                      <a:endParaRPr lang="en-US" sz="2800" b="1" dirty="0"/>
                    </a:p>
                  </a:txBody>
                  <a:tcPr/>
                </a:tc>
                <a:tc>
                  <a:txBody>
                    <a:bodyPr/>
                    <a:lstStyle/>
                    <a:p>
                      <a:pPr algn="ctr"/>
                      <a:r>
                        <a:rPr lang="en-US" sz="2800" b="1" dirty="0" smtClean="0"/>
                        <a:t>30</a:t>
                      </a:r>
                      <a:endParaRPr lang="en-US" sz="2800" b="1" dirty="0"/>
                    </a:p>
                  </a:txBody>
                  <a:tcPr/>
                </a:tc>
              </a:tr>
            </a:tbl>
          </a:graphicData>
        </a:graphic>
      </p:graphicFrame>
    </p:spTree>
    <p:extLst>
      <p:ext uri="{BB962C8B-B14F-4D97-AF65-F5344CB8AC3E}">
        <p14:creationId xmlns:p14="http://schemas.microsoft.com/office/powerpoint/2010/main" val="21431463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normAutofit fontScale="90000"/>
          </a:bodyPr>
          <a:lstStyle/>
          <a:p>
            <a:r>
              <a:rPr lang="en-US" b="1" i="1" dirty="0" smtClean="0"/>
              <a:t>THE KEY TO UNDERSTAND THE</a:t>
            </a:r>
            <a:br>
              <a:rPr lang="en-US" b="1" i="1" dirty="0" smtClean="0"/>
            </a:br>
            <a:r>
              <a:rPr lang="en-US" b="1" i="1" dirty="0" smtClean="0"/>
              <a:t>VALUE OF THE RRR IS TO LOOK AT THE EVENT RATE IN THE PLACEBO GROUP</a:t>
            </a:r>
            <a:endParaRPr lang="en-US" b="1" i="1" dirty="0"/>
          </a:p>
        </p:txBody>
      </p:sp>
      <p:sp>
        <p:nvSpPr>
          <p:cNvPr id="3" name="Content Placeholder 2"/>
          <p:cNvSpPr>
            <a:spLocks noGrp="1"/>
          </p:cNvSpPr>
          <p:nvPr>
            <p:ph idx="1"/>
          </p:nvPr>
        </p:nvSpPr>
        <p:spPr>
          <a:xfrm>
            <a:off x="457200" y="2631935"/>
            <a:ext cx="8229600" cy="4525963"/>
          </a:xfrm>
        </p:spPr>
        <p:txBody>
          <a:bodyPr/>
          <a:lstStyle/>
          <a:p>
            <a:endParaRPr lang="en-US" dirty="0"/>
          </a:p>
        </p:txBody>
      </p:sp>
    </p:spTree>
    <p:extLst>
      <p:ext uri="{BB962C8B-B14F-4D97-AF65-F5344CB8AC3E}">
        <p14:creationId xmlns:p14="http://schemas.microsoft.com/office/powerpoint/2010/main" val="39179289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94604"/>
            <a:ext cx="8229600" cy="4525963"/>
          </a:xfrm>
        </p:spPr>
        <p:txBody>
          <a:bodyPr>
            <a:noAutofit/>
          </a:bodyPr>
          <a:lstStyle/>
          <a:p>
            <a:pPr marL="0" indent="0">
              <a:buNone/>
            </a:pPr>
            <a:r>
              <a:rPr lang="en-US" sz="4000" b="1" i="1" dirty="0"/>
              <a:t>Accordingly, it is meaningless to compare RRR values between different trials where the placebo </a:t>
            </a:r>
            <a:r>
              <a:rPr lang="en-US" sz="4000" b="1" i="1" dirty="0" smtClean="0"/>
              <a:t>groups </a:t>
            </a:r>
            <a:r>
              <a:rPr lang="en-US" sz="4000" b="1" i="1" dirty="0"/>
              <a:t>may have different background risks of </a:t>
            </a:r>
            <a:r>
              <a:rPr lang="en-US" sz="4000" b="1" i="1" dirty="0" smtClean="0"/>
              <a:t>events </a:t>
            </a:r>
            <a:endParaRPr lang="en-US" sz="4000" b="1" i="1" dirty="0"/>
          </a:p>
        </p:txBody>
      </p:sp>
    </p:spTree>
    <p:extLst>
      <p:ext uri="{BB962C8B-B14F-4D97-AF65-F5344CB8AC3E}">
        <p14:creationId xmlns:p14="http://schemas.microsoft.com/office/powerpoint/2010/main" val="6002915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4709"/>
            <a:ext cx="8229600" cy="1143000"/>
          </a:xfrm>
        </p:spPr>
        <p:txBody>
          <a:bodyPr>
            <a:noAutofit/>
          </a:bodyPr>
          <a:lstStyle/>
          <a:p>
            <a:r>
              <a:rPr lang="en-US" sz="5400" b="1" dirty="0" smtClean="0"/>
              <a:t>Special Relevance To Multiple Sclerosis</a:t>
            </a:r>
            <a:endParaRPr lang="en-US" sz="5400" b="1" dirty="0"/>
          </a:p>
        </p:txBody>
      </p:sp>
      <p:sp>
        <p:nvSpPr>
          <p:cNvPr id="3" name="Rectangle 2"/>
          <p:cNvSpPr/>
          <p:nvPr/>
        </p:nvSpPr>
        <p:spPr>
          <a:xfrm>
            <a:off x="4014621" y="3244334"/>
            <a:ext cx="184666" cy="369332"/>
          </a:xfrm>
          <a:prstGeom prst="rect">
            <a:avLst/>
          </a:prstGeom>
        </p:spPr>
        <p:txBody>
          <a:bodyPr wrap="none">
            <a:spAutoFit/>
          </a:bodyPr>
          <a:lstStyle/>
          <a:p>
            <a:endParaRPr lang="en-US" dirty="0"/>
          </a:p>
        </p:txBody>
      </p:sp>
    </p:spTree>
    <p:extLst>
      <p:ext uri="{BB962C8B-B14F-4D97-AF65-F5344CB8AC3E}">
        <p14:creationId xmlns:p14="http://schemas.microsoft.com/office/powerpoint/2010/main" val="34006213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325"/>
            <a:ext cx="8229600" cy="540195"/>
          </a:xfrm>
        </p:spPr>
        <p:txBody>
          <a:bodyPr>
            <a:normAutofit fontScale="90000"/>
          </a:bodyPr>
          <a:lstStyle/>
          <a:p>
            <a:r>
              <a:rPr lang="en-US" sz="2800" dirty="0" smtClean="0"/>
              <a:t>Two-year </a:t>
            </a:r>
            <a:r>
              <a:rPr lang="en-US" sz="2800" dirty="0"/>
              <a:t>R</a:t>
            </a:r>
            <a:r>
              <a:rPr lang="en-US" sz="2800" dirty="0" smtClean="0"/>
              <a:t>elapse Reduction: Relative Risk Reduction Vs. Absolute Risk Reduction</a:t>
            </a:r>
            <a:endParaRPr lang="en-US" sz="2800" dirty="0"/>
          </a:p>
        </p:txBody>
      </p:sp>
      <p:graphicFrame>
        <p:nvGraphicFramePr>
          <p:cNvPr id="4" name="Table 3"/>
          <p:cNvGraphicFramePr>
            <a:graphicFrameLocks noGrp="1"/>
          </p:cNvGraphicFramePr>
          <p:nvPr>
            <p:extLst>
              <p:ext uri="{D42A27DB-BD31-4B8C-83A1-F6EECF244321}">
                <p14:modId xmlns:p14="http://schemas.microsoft.com/office/powerpoint/2010/main" val="4056190899"/>
              </p:ext>
            </p:extLst>
          </p:nvPr>
        </p:nvGraphicFramePr>
        <p:xfrm>
          <a:off x="56271" y="982503"/>
          <a:ext cx="9019399" cy="5705765"/>
        </p:xfrm>
        <a:graphic>
          <a:graphicData uri="http://schemas.openxmlformats.org/drawingml/2006/table">
            <a:tbl>
              <a:tblPr firstRow="1" bandRow="1">
                <a:tableStyleId>{1E171933-4619-4E11-9A3F-F7608DF75F80}</a:tableStyleId>
              </a:tblPr>
              <a:tblGrid>
                <a:gridCol w="2857948"/>
                <a:gridCol w="1635111"/>
                <a:gridCol w="1697377"/>
                <a:gridCol w="1614173"/>
                <a:gridCol w="1214790"/>
              </a:tblGrid>
              <a:tr h="872330">
                <a:tc>
                  <a:txBody>
                    <a:bodyPr/>
                    <a:lstStyle/>
                    <a:p>
                      <a:endParaRPr lang="en-US" dirty="0"/>
                    </a:p>
                  </a:txBody>
                  <a:tcPr/>
                </a:tc>
                <a:tc>
                  <a:txBody>
                    <a:bodyPr/>
                    <a:lstStyle/>
                    <a:p>
                      <a:r>
                        <a:rPr lang="en-US" dirty="0" smtClean="0"/>
                        <a:t>Relative Risk Reduction</a:t>
                      </a:r>
                      <a:r>
                        <a:rPr lang="en-US" baseline="0" dirty="0" smtClean="0"/>
                        <a:t> (%)</a:t>
                      </a:r>
                      <a:endParaRPr lang="en-US" dirty="0"/>
                    </a:p>
                  </a:txBody>
                  <a:tcPr/>
                </a:tc>
                <a:tc>
                  <a:txBody>
                    <a:bodyPr/>
                    <a:lstStyle/>
                    <a:p>
                      <a:r>
                        <a:rPr lang="en-US" dirty="0" smtClean="0"/>
                        <a:t>Annualized Relapse Rate for Placebo</a:t>
                      </a:r>
                      <a:endParaRPr lang="en-US" dirty="0"/>
                    </a:p>
                  </a:txBody>
                  <a:tcPr/>
                </a:tc>
                <a:tc>
                  <a:txBody>
                    <a:bodyPr/>
                    <a:lstStyle/>
                    <a:p>
                      <a:r>
                        <a:rPr lang="en-US" dirty="0" smtClean="0"/>
                        <a:t>Absolute Risk Reduction</a:t>
                      </a:r>
                      <a:endParaRPr lang="en-US" dirty="0"/>
                    </a:p>
                  </a:txBody>
                  <a:tcPr/>
                </a:tc>
                <a:tc>
                  <a:txBody>
                    <a:bodyPr/>
                    <a:lstStyle/>
                    <a:p>
                      <a:r>
                        <a:rPr lang="en-US" dirty="0" smtClean="0"/>
                        <a:t>No. needed to treat</a:t>
                      </a:r>
                      <a:endParaRPr lang="en-US" dirty="0"/>
                    </a:p>
                  </a:txBody>
                  <a:tcPr/>
                </a:tc>
              </a:tr>
              <a:tr h="6106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IFN – </a:t>
                      </a:r>
                      <a:r>
                        <a:rPr lang="el-GR" sz="1800" kern="1200" dirty="0" smtClean="0"/>
                        <a:t>β</a:t>
                      </a:r>
                      <a:r>
                        <a:rPr lang="en-US" sz="1800" kern="1200" dirty="0" smtClean="0"/>
                        <a:t>1b </a:t>
                      </a:r>
                      <a:r>
                        <a:rPr lang="en-US" sz="1800" kern="1200" dirty="0" err="1" smtClean="0"/>
                        <a:t>Sc</a:t>
                      </a:r>
                      <a:endParaRPr lang="en-US" dirty="0" smtClean="0"/>
                    </a:p>
                    <a:p>
                      <a:pPr algn="ctr"/>
                      <a:r>
                        <a:rPr lang="en-US" dirty="0" smtClean="0"/>
                        <a:t>Pivotal Trial</a:t>
                      </a:r>
                      <a:endParaRPr lang="en-US" dirty="0"/>
                    </a:p>
                  </a:txBody>
                  <a:tcPr/>
                </a:tc>
                <a:tc>
                  <a:txBody>
                    <a:bodyPr/>
                    <a:lstStyle/>
                    <a:p>
                      <a:pPr algn="ctr"/>
                      <a:r>
                        <a:rPr lang="en-US" dirty="0" smtClean="0"/>
                        <a:t>34</a:t>
                      </a:r>
                      <a:endParaRPr lang="en-US" dirty="0"/>
                    </a:p>
                  </a:txBody>
                  <a:tcPr/>
                </a:tc>
                <a:tc>
                  <a:txBody>
                    <a:bodyPr/>
                    <a:lstStyle/>
                    <a:p>
                      <a:pPr algn="ctr"/>
                      <a:r>
                        <a:rPr lang="en-US" dirty="0" smtClean="0"/>
                        <a:t>1.27</a:t>
                      </a:r>
                      <a:endParaRPr lang="en-US" dirty="0"/>
                    </a:p>
                  </a:txBody>
                  <a:tcPr/>
                </a:tc>
                <a:tc>
                  <a:txBody>
                    <a:bodyPr/>
                    <a:lstStyle/>
                    <a:p>
                      <a:pPr algn="ctr"/>
                      <a:r>
                        <a:rPr lang="en-US" dirty="0" smtClean="0"/>
                        <a:t>0.43</a:t>
                      </a:r>
                      <a:endParaRPr lang="en-US" dirty="0"/>
                    </a:p>
                  </a:txBody>
                  <a:tcPr/>
                </a:tc>
                <a:tc>
                  <a:txBody>
                    <a:bodyPr/>
                    <a:lstStyle/>
                    <a:p>
                      <a:pPr algn="ctr"/>
                      <a:r>
                        <a:rPr lang="en-US" dirty="0" smtClean="0"/>
                        <a:t>2.3</a:t>
                      </a:r>
                      <a:endParaRPr lang="en-US" dirty="0"/>
                    </a:p>
                  </a:txBody>
                  <a:tcPr/>
                </a:tc>
              </a:tr>
              <a:tr h="6106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IFN – </a:t>
                      </a:r>
                      <a:r>
                        <a:rPr lang="el-GR" sz="1800" kern="1200" dirty="0" smtClean="0"/>
                        <a:t>β</a:t>
                      </a:r>
                      <a:r>
                        <a:rPr lang="en-US" sz="1800" kern="1200" dirty="0" smtClean="0"/>
                        <a:t>1a </a:t>
                      </a:r>
                      <a:r>
                        <a:rPr lang="en-US" sz="1800" kern="1200" dirty="0" err="1" smtClean="0"/>
                        <a:t>Sc</a:t>
                      </a:r>
                      <a:endParaRPr lang="en-US" dirty="0" smtClean="0"/>
                    </a:p>
                    <a:p>
                      <a:pPr algn="ctr"/>
                      <a:r>
                        <a:rPr lang="en-US" dirty="0" smtClean="0"/>
                        <a:t>PRISMS Trial</a:t>
                      </a:r>
                      <a:endParaRPr lang="en-US" dirty="0"/>
                    </a:p>
                  </a:txBody>
                  <a:tcPr/>
                </a:tc>
                <a:tc>
                  <a:txBody>
                    <a:bodyPr/>
                    <a:lstStyle/>
                    <a:p>
                      <a:pPr algn="ctr"/>
                      <a:r>
                        <a:rPr lang="en-US" dirty="0" smtClean="0"/>
                        <a:t>33</a:t>
                      </a:r>
                      <a:endParaRPr lang="en-US" dirty="0"/>
                    </a:p>
                  </a:txBody>
                  <a:tcPr/>
                </a:tc>
                <a:tc>
                  <a:txBody>
                    <a:bodyPr/>
                    <a:lstStyle/>
                    <a:p>
                      <a:pPr algn="ctr"/>
                      <a:r>
                        <a:rPr lang="en-US" dirty="0" smtClean="0"/>
                        <a:t>1.28</a:t>
                      </a:r>
                      <a:endParaRPr lang="en-US" dirty="0"/>
                    </a:p>
                  </a:txBody>
                  <a:tcPr/>
                </a:tc>
                <a:tc>
                  <a:txBody>
                    <a:bodyPr/>
                    <a:lstStyle/>
                    <a:p>
                      <a:pPr algn="ctr"/>
                      <a:r>
                        <a:rPr lang="en-US" dirty="0" smtClean="0"/>
                        <a:t>0.42</a:t>
                      </a:r>
                      <a:endParaRPr lang="en-US" dirty="0"/>
                    </a:p>
                  </a:txBody>
                  <a:tcPr/>
                </a:tc>
                <a:tc>
                  <a:txBody>
                    <a:bodyPr/>
                    <a:lstStyle/>
                    <a:p>
                      <a:pPr algn="ctr"/>
                      <a:r>
                        <a:rPr lang="en-US" dirty="0" smtClean="0"/>
                        <a:t>2.4</a:t>
                      </a:r>
                      <a:endParaRPr lang="en-US" dirty="0"/>
                    </a:p>
                  </a:txBody>
                  <a:tcPr/>
                </a:tc>
              </a:tr>
              <a:tr h="61063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IFN – </a:t>
                      </a:r>
                      <a:r>
                        <a:rPr lang="el-GR" sz="1800" kern="1200" dirty="0" smtClean="0"/>
                        <a:t>β</a:t>
                      </a:r>
                      <a:r>
                        <a:rPr lang="en-US" sz="1800" kern="1200" dirty="0" smtClean="0"/>
                        <a:t>1a IM</a:t>
                      </a:r>
                      <a:endParaRPr lang="en-US" dirty="0" smtClean="0"/>
                    </a:p>
                    <a:p>
                      <a:pPr algn="ctr"/>
                      <a:r>
                        <a:rPr lang="en-US" dirty="0" smtClean="0"/>
                        <a:t>MSCRG</a:t>
                      </a:r>
                      <a:endParaRPr lang="en-US" dirty="0"/>
                    </a:p>
                  </a:txBody>
                  <a:tcPr/>
                </a:tc>
                <a:tc>
                  <a:txBody>
                    <a:bodyPr/>
                    <a:lstStyle/>
                    <a:p>
                      <a:pPr algn="ctr"/>
                      <a:r>
                        <a:rPr lang="en-US" dirty="0" smtClean="0"/>
                        <a:t>32</a:t>
                      </a:r>
                      <a:endParaRPr lang="en-US" dirty="0"/>
                    </a:p>
                  </a:txBody>
                  <a:tcPr/>
                </a:tc>
                <a:tc>
                  <a:txBody>
                    <a:bodyPr/>
                    <a:lstStyle/>
                    <a:p>
                      <a:pPr algn="ctr"/>
                      <a:r>
                        <a:rPr lang="en-US" dirty="0" smtClean="0"/>
                        <a:t>0.90</a:t>
                      </a:r>
                      <a:endParaRPr lang="en-US" dirty="0"/>
                    </a:p>
                  </a:txBody>
                  <a:tcPr/>
                </a:tc>
                <a:tc>
                  <a:txBody>
                    <a:bodyPr/>
                    <a:lstStyle/>
                    <a:p>
                      <a:pPr algn="ctr"/>
                      <a:r>
                        <a:rPr lang="en-US" dirty="0" smtClean="0"/>
                        <a:t>0.29</a:t>
                      </a:r>
                      <a:endParaRPr lang="en-US" dirty="0"/>
                    </a:p>
                  </a:txBody>
                  <a:tcPr/>
                </a:tc>
                <a:tc>
                  <a:txBody>
                    <a:bodyPr/>
                    <a:lstStyle/>
                    <a:p>
                      <a:pPr algn="ctr"/>
                      <a:r>
                        <a:rPr lang="en-US" dirty="0" smtClean="0"/>
                        <a:t>3.4</a:t>
                      </a:r>
                      <a:endParaRPr lang="en-US" dirty="0"/>
                    </a:p>
                  </a:txBody>
                  <a:tcPr/>
                </a:tc>
              </a:tr>
              <a:tr h="391597">
                <a:tc>
                  <a:txBody>
                    <a:bodyPr/>
                    <a:lstStyle/>
                    <a:p>
                      <a:pPr algn="ctr"/>
                      <a:r>
                        <a:rPr lang="en-US" dirty="0" smtClean="0"/>
                        <a:t>GA Pivotal</a:t>
                      </a:r>
                      <a:r>
                        <a:rPr lang="en-US" baseline="0" dirty="0" smtClean="0"/>
                        <a:t> Trial</a:t>
                      </a:r>
                      <a:endParaRPr lang="en-US" dirty="0"/>
                    </a:p>
                  </a:txBody>
                  <a:tcPr/>
                </a:tc>
                <a:tc>
                  <a:txBody>
                    <a:bodyPr/>
                    <a:lstStyle/>
                    <a:p>
                      <a:pPr algn="ctr"/>
                      <a:r>
                        <a:rPr lang="en-US" dirty="0" smtClean="0"/>
                        <a:t>29</a:t>
                      </a:r>
                      <a:endParaRPr lang="en-US" dirty="0"/>
                    </a:p>
                  </a:txBody>
                  <a:tcPr/>
                </a:tc>
                <a:tc>
                  <a:txBody>
                    <a:bodyPr/>
                    <a:lstStyle/>
                    <a:p>
                      <a:pPr algn="ctr"/>
                      <a:r>
                        <a:rPr lang="en-US" dirty="0" smtClean="0"/>
                        <a:t>0.84</a:t>
                      </a:r>
                      <a:endParaRPr lang="en-US" dirty="0"/>
                    </a:p>
                  </a:txBody>
                  <a:tcPr/>
                </a:tc>
                <a:tc>
                  <a:txBody>
                    <a:bodyPr/>
                    <a:lstStyle/>
                    <a:p>
                      <a:pPr algn="ctr"/>
                      <a:r>
                        <a:rPr lang="en-US" dirty="0" smtClean="0"/>
                        <a:t>0.24</a:t>
                      </a:r>
                      <a:endParaRPr lang="en-US" dirty="0"/>
                    </a:p>
                  </a:txBody>
                  <a:tcPr/>
                </a:tc>
                <a:tc>
                  <a:txBody>
                    <a:bodyPr/>
                    <a:lstStyle/>
                    <a:p>
                      <a:pPr algn="ctr"/>
                      <a:r>
                        <a:rPr lang="en-US" dirty="0" smtClean="0"/>
                        <a:t>4.2</a:t>
                      </a:r>
                      <a:endParaRPr lang="en-US" dirty="0"/>
                    </a:p>
                  </a:txBody>
                  <a:tcPr/>
                </a:tc>
              </a:tr>
              <a:tr h="4203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t>Natalizumab</a:t>
                      </a:r>
                      <a:r>
                        <a:rPr lang="en-US" dirty="0" smtClean="0"/>
                        <a:t> AFFIRM Trial</a:t>
                      </a:r>
                    </a:p>
                  </a:txBody>
                  <a:tcPr/>
                </a:tc>
                <a:tc>
                  <a:txBody>
                    <a:bodyPr/>
                    <a:lstStyle/>
                    <a:p>
                      <a:pPr algn="ctr"/>
                      <a:r>
                        <a:rPr lang="en-US" dirty="0" smtClean="0"/>
                        <a:t>68</a:t>
                      </a:r>
                      <a:endParaRPr lang="en-US" dirty="0"/>
                    </a:p>
                  </a:txBody>
                  <a:tcPr/>
                </a:tc>
                <a:tc>
                  <a:txBody>
                    <a:bodyPr/>
                    <a:lstStyle/>
                    <a:p>
                      <a:pPr algn="ctr"/>
                      <a:r>
                        <a:rPr lang="en-US" dirty="0" smtClean="0"/>
                        <a:t>0.78</a:t>
                      </a:r>
                      <a:endParaRPr lang="en-US" dirty="0"/>
                    </a:p>
                  </a:txBody>
                  <a:tcPr/>
                </a:tc>
                <a:tc>
                  <a:txBody>
                    <a:bodyPr/>
                    <a:lstStyle/>
                    <a:p>
                      <a:pPr algn="ctr"/>
                      <a:r>
                        <a:rPr lang="en-US" dirty="0" smtClean="0"/>
                        <a:t>0.50</a:t>
                      </a:r>
                      <a:endParaRPr lang="en-US" dirty="0"/>
                    </a:p>
                  </a:txBody>
                  <a:tcPr/>
                </a:tc>
                <a:tc>
                  <a:txBody>
                    <a:bodyPr/>
                    <a:lstStyle/>
                    <a:p>
                      <a:pPr algn="ctr"/>
                      <a:r>
                        <a:rPr lang="en-US" dirty="0" smtClean="0"/>
                        <a:t>2.0</a:t>
                      </a:r>
                      <a:endParaRPr lang="en-US" dirty="0"/>
                    </a:p>
                  </a:txBody>
                  <a:tcPr/>
                </a:tc>
              </a:tr>
              <a:tr h="3995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err="1" smtClean="0"/>
                        <a:t>Fingolimod</a:t>
                      </a:r>
                      <a:r>
                        <a:rPr lang="en-US" baseline="0" dirty="0" smtClean="0"/>
                        <a:t> </a:t>
                      </a:r>
                      <a:r>
                        <a:rPr lang="en-US" dirty="0" smtClean="0"/>
                        <a:t>FREEDOMS</a:t>
                      </a:r>
                      <a:endParaRPr lang="en-US" dirty="0"/>
                    </a:p>
                  </a:txBody>
                  <a:tcPr/>
                </a:tc>
                <a:tc>
                  <a:txBody>
                    <a:bodyPr/>
                    <a:lstStyle/>
                    <a:p>
                      <a:pPr algn="ctr"/>
                      <a:r>
                        <a:rPr lang="en-US" dirty="0" smtClean="0"/>
                        <a:t>54</a:t>
                      </a:r>
                      <a:endParaRPr lang="en-US" dirty="0"/>
                    </a:p>
                  </a:txBody>
                  <a:tcPr/>
                </a:tc>
                <a:tc>
                  <a:txBody>
                    <a:bodyPr/>
                    <a:lstStyle/>
                    <a:p>
                      <a:pPr algn="ctr"/>
                      <a:r>
                        <a:rPr lang="en-US" dirty="0" smtClean="0"/>
                        <a:t>0.40</a:t>
                      </a:r>
                      <a:endParaRPr lang="en-US" dirty="0"/>
                    </a:p>
                  </a:txBody>
                  <a:tcPr/>
                </a:tc>
                <a:tc>
                  <a:txBody>
                    <a:bodyPr/>
                    <a:lstStyle/>
                    <a:p>
                      <a:pPr algn="ctr"/>
                      <a:r>
                        <a:rPr lang="en-US" dirty="0" smtClean="0"/>
                        <a:t>0.22</a:t>
                      </a:r>
                      <a:endParaRPr lang="en-US" dirty="0"/>
                    </a:p>
                  </a:txBody>
                  <a:tcPr/>
                </a:tc>
                <a:tc>
                  <a:txBody>
                    <a:bodyPr/>
                    <a:lstStyle/>
                    <a:p>
                      <a:pPr algn="ctr"/>
                      <a:r>
                        <a:rPr lang="en-US" dirty="0" smtClean="0"/>
                        <a:t>4.5</a:t>
                      </a:r>
                      <a:endParaRPr lang="en-US" dirty="0"/>
                    </a:p>
                  </a:txBody>
                  <a:tcPr/>
                </a:tc>
              </a:tr>
              <a:tr h="3995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Cladribine</a:t>
                      </a:r>
                      <a:r>
                        <a:rPr lang="en-US" baseline="0" dirty="0" smtClean="0"/>
                        <a:t> </a:t>
                      </a:r>
                      <a:r>
                        <a:rPr lang="en-US" dirty="0" smtClean="0"/>
                        <a:t>CLARITY</a:t>
                      </a:r>
                      <a:endParaRPr lang="en-US" dirty="0"/>
                    </a:p>
                  </a:txBody>
                  <a:tcPr/>
                </a:tc>
                <a:tc>
                  <a:txBody>
                    <a:bodyPr/>
                    <a:lstStyle/>
                    <a:p>
                      <a:pPr algn="ctr"/>
                      <a:r>
                        <a:rPr lang="en-US" dirty="0" smtClean="0"/>
                        <a:t>58</a:t>
                      </a:r>
                      <a:endParaRPr lang="en-US" dirty="0"/>
                    </a:p>
                  </a:txBody>
                  <a:tcPr/>
                </a:tc>
                <a:tc>
                  <a:txBody>
                    <a:bodyPr/>
                    <a:lstStyle/>
                    <a:p>
                      <a:pPr algn="ctr"/>
                      <a:r>
                        <a:rPr lang="en-US" dirty="0" smtClean="0"/>
                        <a:t>0.33</a:t>
                      </a:r>
                      <a:endParaRPr lang="en-US" dirty="0"/>
                    </a:p>
                  </a:txBody>
                  <a:tcPr/>
                </a:tc>
                <a:tc>
                  <a:txBody>
                    <a:bodyPr/>
                    <a:lstStyle/>
                    <a:p>
                      <a:pPr algn="ctr"/>
                      <a:r>
                        <a:rPr lang="en-US" dirty="0" smtClean="0"/>
                        <a:t>0.19</a:t>
                      </a:r>
                      <a:endParaRPr lang="en-US" dirty="0"/>
                    </a:p>
                  </a:txBody>
                  <a:tcPr/>
                </a:tc>
                <a:tc>
                  <a:txBody>
                    <a:bodyPr/>
                    <a:lstStyle/>
                    <a:p>
                      <a:pPr algn="ctr"/>
                      <a:r>
                        <a:rPr lang="en-US" dirty="0" smtClean="0"/>
                        <a:t>5.3</a:t>
                      </a:r>
                      <a:endParaRPr lang="en-US" dirty="0"/>
                    </a:p>
                  </a:txBody>
                  <a:tcPr/>
                </a:tc>
              </a:tr>
              <a:tr h="413427">
                <a:tc>
                  <a:txBody>
                    <a:bodyPr/>
                    <a:lstStyle/>
                    <a:p>
                      <a:pPr algn="ctr"/>
                      <a:r>
                        <a:rPr lang="en-US" dirty="0" smtClean="0"/>
                        <a:t>BG – 12 DEFINE</a:t>
                      </a:r>
                      <a:endParaRPr lang="en-US" dirty="0"/>
                    </a:p>
                  </a:txBody>
                  <a:tcPr/>
                </a:tc>
                <a:tc>
                  <a:txBody>
                    <a:bodyPr/>
                    <a:lstStyle/>
                    <a:p>
                      <a:pPr algn="ctr"/>
                      <a:r>
                        <a:rPr lang="en-US" dirty="0" smtClean="0"/>
                        <a:t>53</a:t>
                      </a:r>
                      <a:endParaRPr lang="en-US" dirty="0"/>
                    </a:p>
                  </a:txBody>
                  <a:tcPr/>
                </a:tc>
                <a:tc>
                  <a:txBody>
                    <a:bodyPr/>
                    <a:lstStyle/>
                    <a:p>
                      <a:pPr algn="ctr"/>
                      <a:r>
                        <a:rPr lang="en-US" dirty="0" smtClean="0"/>
                        <a:t>0.36</a:t>
                      </a:r>
                      <a:endParaRPr lang="en-US" dirty="0"/>
                    </a:p>
                  </a:txBody>
                  <a:tcPr/>
                </a:tc>
                <a:tc>
                  <a:txBody>
                    <a:bodyPr/>
                    <a:lstStyle/>
                    <a:p>
                      <a:pPr algn="ctr"/>
                      <a:r>
                        <a:rPr lang="en-US" dirty="0" smtClean="0"/>
                        <a:t>0.19</a:t>
                      </a:r>
                      <a:endParaRPr lang="en-US" dirty="0"/>
                    </a:p>
                  </a:txBody>
                  <a:tcPr/>
                </a:tc>
                <a:tc>
                  <a:txBody>
                    <a:bodyPr/>
                    <a:lstStyle/>
                    <a:p>
                      <a:pPr algn="ctr"/>
                      <a:r>
                        <a:rPr lang="en-US" dirty="0" smtClean="0"/>
                        <a:t>5.3</a:t>
                      </a:r>
                      <a:endParaRPr lang="en-US" dirty="0"/>
                    </a:p>
                  </a:txBody>
                  <a:tcPr/>
                </a:tc>
              </a:tr>
              <a:tr h="438635">
                <a:tc>
                  <a:txBody>
                    <a:bodyPr/>
                    <a:lstStyle/>
                    <a:p>
                      <a:pPr algn="ctr"/>
                      <a:r>
                        <a:rPr lang="en-US" dirty="0" smtClean="0"/>
                        <a:t>TEMSO  </a:t>
                      </a:r>
                      <a:r>
                        <a:rPr lang="en-US" dirty="0" err="1" smtClean="0"/>
                        <a:t>Teriflunamide</a:t>
                      </a:r>
                      <a:endParaRPr lang="en-US" dirty="0"/>
                    </a:p>
                  </a:txBody>
                  <a:tcPr/>
                </a:tc>
                <a:tc>
                  <a:txBody>
                    <a:bodyPr/>
                    <a:lstStyle/>
                    <a:p>
                      <a:pPr algn="ctr"/>
                      <a:r>
                        <a:rPr lang="en-US" dirty="0" smtClean="0"/>
                        <a:t>31.5</a:t>
                      </a:r>
                      <a:endParaRPr lang="en-US" dirty="0"/>
                    </a:p>
                  </a:txBody>
                  <a:tcPr/>
                </a:tc>
                <a:tc>
                  <a:txBody>
                    <a:bodyPr/>
                    <a:lstStyle/>
                    <a:p>
                      <a:pPr algn="ctr"/>
                      <a:r>
                        <a:rPr lang="en-US" dirty="0" smtClean="0"/>
                        <a:t>0.54</a:t>
                      </a:r>
                      <a:endParaRPr lang="en-US" dirty="0"/>
                    </a:p>
                  </a:txBody>
                  <a:tcPr/>
                </a:tc>
                <a:tc>
                  <a:txBody>
                    <a:bodyPr/>
                    <a:lstStyle/>
                    <a:p>
                      <a:pPr algn="ctr"/>
                      <a:r>
                        <a:rPr lang="en-US" dirty="0" smtClean="0"/>
                        <a:t>0.17</a:t>
                      </a:r>
                      <a:endParaRPr lang="en-US" dirty="0"/>
                    </a:p>
                  </a:txBody>
                  <a:tcPr/>
                </a:tc>
                <a:tc>
                  <a:txBody>
                    <a:bodyPr/>
                    <a:lstStyle/>
                    <a:p>
                      <a:pPr algn="ctr"/>
                      <a:r>
                        <a:rPr lang="en-US" dirty="0" smtClean="0"/>
                        <a:t>5.9</a:t>
                      </a:r>
                    </a:p>
                  </a:txBody>
                  <a:tcPr/>
                </a:tc>
              </a:tr>
              <a:tr h="408100">
                <a:tc>
                  <a:txBody>
                    <a:bodyPr/>
                    <a:lstStyle/>
                    <a:p>
                      <a:pPr algn="ctr"/>
                      <a:r>
                        <a:rPr lang="en-US" dirty="0" smtClean="0"/>
                        <a:t>TOWER </a:t>
                      </a:r>
                      <a:r>
                        <a:rPr lang="en-US" dirty="0" err="1" smtClean="0"/>
                        <a:t>Teriflunamide</a:t>
                      </a:r>
                      <a:endParaRPr lang="en-US" dirty="0"/>
                    </a:p>
                  </a:txBody>
                  <a:tcPr/>
                </a:tc>
                <a:tc>
                  <a:txBody>
                    <a:bodyPr/>
                    <a:lstStyle/>
                    <a:p>
                      <a:pPr algn="ctr"/>
                      <a:r>
                        <a:rPr lang="en-US" dirty="0" smtClean="0"/>
                        <a:t>36</a:t>
                      </a:r>
                      <a:endParaRPr lang="en-US" dirty="0"/>
                    </a:p>
                  </a:txBody>
                  <a:tcPr/>
                </a:tc>
                <a:tc>
                  <a:txBody>
                    <a:bodyPr/>
                    <a:lstStyle/>
                    <a:p>
                      <a:pPr algn="ctr"/>
                      <a:r>
                        <a:rPr lang="en-US" dirty="0" smtClean="0"/>
                        <a:t>0.5</a:t>
                      </a:r>
                      <a:endParaRPr lang="en-US" dirty="0"/>
                    </a:p>
                  </a:txBody>
                  <a:tcPr/>
                </a:tc>
                <a:tc>
                  <a:txBody>
                    <a:bodyPr/>
                    <a:lstStyle/>
                    <a:p>
                      <a:pPr algn="ctr"/>
                      <a:r>
                        <a:rPr lang="en-US" dirty="0" smtClean="0"/>
                        <a:t>0.18</a:t>
                      </a:r>
                      <a:endParaRPr lang="en-US" dirty="0"/>
                    </a:p>
                  </a:txBody>
                  <a:tcPr/>
                </a:tc>
                <a:tc>
                  <a:txBody>
                    <a:bodyPr/>
                    <a:lstStyle/>
                    <a:p>
                      <a:pPr algn="ctr"/>
                      <a:r>
                        <a:rPr lang="en-US" dirty="0" smtClean="0"/>
                        <a:t>5.6</a:t>
                      </a: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1623884395"/>
              </p:ext>
            </p:extLst>
          </p:nvPr>
        </p:nvGraphicFramePr>
        <p:xfrm>
          <a:off x="4526924" y="982503"/>
          <a:ext cx="1623814" cy="5705765"/>
        </p:xfrm>
        <a:graphic>
          <a:graphicData uri="http://schemas.openxmlformats.org/drawingml/2006/table">
            <a:tbl>
              <a:tblPr/>
              <a:tblGrid>
                <a:gridCol w="1623814"/>
              </a:tblGrid>
              <a:tr h="5705765">
                <a:tc>
                  <a:txBody>
                    <a:bodyPr/>
                    <a:lstStyle/>
                    <a:p>
                      <a:endParaRPr lang="en-US" b="1" dirty="0"/>
                    </a:p>
                  </a:txBody>
                  <a:tcPr>
                    <a:lnL w="12700" cmpd="sng">
                      <a:solidFill>
                        <a:srgbClr val="FF0000"/>
                      </a:solidFill>
                      <a:prstDash val="solid"/>
                    </a:lnL>
                    <a:lnR w="12700" cmpd="sng">
                      <a:solidFill>
                        <a:srgbClr val="FF0000"/>
                      </a:solidFill>
                      <a:prstDash val="solid"/>
                    </a:lnR>
                    <a:lnT w="12700" cmpd="sng">
                      <a:solidFill>
                        <a:srgbClr val="FF0000"/>
                      </a:solidFill>
                      <a:prstDash val="solid"/>
                    </a:lnT>
                    <a:lnB w="12700" cmpd="sng">
                      <a:solidFill>
                        <a:srgbClr val="FF0000"/>
                      </a:solidFill>
                      <a:prstDash val="solid"/>
                    </a:lnB>
                  </a:tcPr>
                </a:tc>
              </a:tr>
            </a:tbl>
          </a:graphicData>
        </a:graphic>
      </p:graphicFrame>
    </p:spTree>
    <p:extLst>
      <p:ext uri="{BB962C8B-B14F-4D97-AF65-F5344CB8AC3E}">
        <p14:creationId xmlns:p14="http://schemas.microsoft.com/office/powerpoint/2010/main" val="380994312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93301"/>
            <a:ext cx="8229600" cy="1143000"/>
          </a:xfrm>
        </p:spPr>
        <p:txBody>
          <a:bodyPr>
            <a:noAutofit/>
          </a:bodyPr>
          <a:lstStyle/>
          <a:p>
            <a:r>
              <a:rPr lang="en-US" sz="6000" dirty="0" smtClean="0"/>
              <a:t>Direct Head To Head Comparative Trials</a:t>
            </a:r>
            <a:endParaRPr lang="en-US" sz="6000" dirty="0"/>
          </a:p>
        </p:txBody>
      </p:sp>
    </p:spTree>
    <p:extLst>
      <p:ext uri="{BB962C8B-B14F-4D97-AF65-F5344CB8AC3E}">
        <p14:creationId xmlns:p14="http://schemas.microsoft.com/office/powerpoint/2010/main" val="116623307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99375076"/>
              </p:ext>
            </p:extLst>
          </p:nvPr>
        </p:nvGraphicFramePr>
        <p:xfrm>
          <a:off x="683136" y="197946"/>
          <a:ext cx="7959851" cy="64167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720000" y="6273225"/>
            <a:ext cx="8424000" cy="584775"/>
          </a:xfrm>
          <a:prstGeom prst="rect">
            <a:avLst/>
          </a:prstGeom>
          <a:noFill/>
        </p:spPr>
        <p:txBody>
          <a:bodyPr wrap="square" rtlCol="0">
            <a:spAutoFit/>
          </a:bodyPr>
          <a:lstStyle/>
          <a:p>
            <a:r>
              <a:rPr lang="en-US" sz="3200" dirty="0" smtClean="0"/>
              <a:t>Post Hoc Analysis : No statistical Difference </a:t>
            </a:r>
            <a:endParaRPr lang="en-US" sz="3200" dirty="0"/>
          </a:p>
        </p:txBody>
      </p:sp>
    </p:spTree>
    <p:extLst>
      <p:ext uri="{BB962C8B-B14F-4D97-AF65-F5344CB8AC3E}">
        <p14:creationId xmlns:p14="http://schemas.microsoft.com/office/powerpoint/2010/main" val="28883309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93301"/>
            <a:ext cx="8229600" cy="1143000"/>
          </a:xfrm>
        </p:spPr>
        <p:txBody>
          <a:bodyPr>
            <a:noAutofit/>
          </a:bodyPr>
          <a:lstStyle/>
          <a:p>
            <a:endParaRPr lang="en-US" sz="6000" dirty="0"/>
          </a:p>
        </p:txBody>
      </p:sp>
      <p:graphicFrame>
        <p:nvGraphicFramePr>
          <p:cNvPr id="3" name="Table 2"/>
          <p:cNvGraphicFramePr>
            <a:graphicFrameLocks noGrp="1"/>
          </p:cNvGraphicFramePr>
          <p:nvPr/>
        </p:nvGraphicFramePr>
        <p:xfrm>
          <a:off x="457201" y="275772"/>
          <a:ext cx="7859484" cy="6582226"/>
        </p:xfrm>
        <a:graphic>
          <a:graphicData uri="http://schemas.openxmlformats.org/drawingml/2006/table">
            <a:tbl>
              <a:tblPr rtl="1" firstRow="1" bandRow="1">
                <a:tableStyleId>{073A0DAA-6AF3-43AB-8588-CEC1D06C72B9}</a:tableStyleId>
              </a:tblPr>
              <a:tblGrid>
                <a:gridCol w="1973942"/>
                <a:gridCol w="2772229"/>
                <a:gridCol w="3113313"/>
              </a:tblGrid>
              <a:tr h="940318">
                <a:tc>
                  <a:txBody>
                    <a:bodyPr/>
                    <a:lstStyle/>
                    <a:p>
                      <a:pPr rtl="1"/>
                      <a:r>
                        <a:rPr lang="en-US" dirty="0" smtClean="0"/>
                        <a:t>       Result</a:t>
                      </a:r>
                      <a:endParaRPr lang="ar-EG" dirty="0"/>
                    </a:p>
                  </a:txBody>
                  <a:tcPr/>
                </a:tc>
                <a:tc>
                  <a:txBody>
                    <a:bodyPr/>
                    <a:lstStyle/>
                    <a:p>
                      <a:pPr rtl="1"/>
                      <a:r>
                        <a:rPr lang="en-US" dirty="0" smtClean="0"/>
                        <a:t>                Trial</a:t>
                      </a:r>
                      <a:endParaRPr lang="ar-EG" dirty="0"/>
                    </a:p>
                  </a:txBody>
                  <a:tcPr/>
                </a:tc>
                <a:tc>
                  <a:txBody>
                    <a:bodyPr/>
                    <a:lstStyle/>
                    <a:p>
                      <a:pPr rtl="1"/>
                      <a:r>
                        <a:rPr lang="en-US" dirty="0" smtClean="0"/>
                        <a:t>        Comparison          </a:t>
                      </a:r>
                      <a:endParaRPr lang="ar-EG" dirty="0"/>
                    </a:p>
                  </a:txBody>
                  <a:tcPr/>
                </a:tc>
              </a:tr>
              <a:tr h="940318">
                <a:tc>
                  <a:txBody>
                    <a:bodyPr/>
                    <a:lstStyle/>
                    <a:p>
                      <a:pPr rtl="1"/>
                      <a:endParaRPr lang="en-US" dirty="0" smtClean="0"/>
                    </a:p>
                    <a:p>
                      <a:pPr rtl="1"/>
                      <a:r>
                        <a:rPr lang="en-US" dirty="0" smtClean="0"/>
                        <a:t>IFN beta 1a SC</a:t>
                      </a:r>
                      <a:endParaRPr lang="ar-EG" dirty="0"/>
                    </a:p>
                  </a:txBody>
                  <a:tcPr/>
                </a:tc>
                <a:tc>
                  <a:txBody>
                    <a:bodyPr/>
                    <a:lstStyle/>
                    <a:p>
                      <a:pPr rtl="1"/>
                      <a:r>
                        <a:rPr lang="ar-EG" dirty="0" smtClean="0"/>
                        <a:t> </a:t>
                      </a:r>
                      <a:r>
                        <a:rPr lang="en-US" dirty="0" smtClean="0"/>
                        <a:t>       </a:t>
                      </a:r>
                    </a:p>
                    <a:p>
                      <a:pPr rtl="1"/>
                      <a:r>
                        <a:rPr lang="en-US" dirty="0" smtClean="0"/>
                        <a:t>          EVIDENCE  </a:t>
                      </a:r>
                      <a:endParaRPr lang="ar-EG" dirty="0"/>
                    </a:p>
                  </a:txBody>
                  <a:tcPr/>
                </a:tc>
                <a:tc>
                  <a:txBody>
                    <a:bodyPr/>
                    <a:lstStyle/>
                    <a:p>
                      <a:pPr rtl="1"/>
                      <a:r>
                        <a:rPr lang="en-US" dirty="0" smtClean="0"/>
                        <a:t>  </a:t>
                      </a:r>
                    </a:p>
                    <a:p>
                      <a:pPr rtl="1"/>
                      <a:r>
                        <a:rPr lang="en-US" dirty="0" smtClean="0"/>
                        <a:t>Interferon beta 1a SC </a:t>
                      </a:r>
                    </a:p>
                    <a:p>
                      <a:pPr rtl="1"/>
                      <a:r>
                        <a:rPr lang="en-US" dirty="0" smtClean="0"/>
                        <a:t>Interferon beta 1a IM</a:t>
                      </a:r>
                      <a:endParaRPr lang="ar-EG" dirty="0"/>
                    </a:p>
                  </a:txBody>
                  <a:tcPr/>
                </a:tc>
              </a:tr>
              <a:tr h="940318">
                <a:tc>
                  <a:txBody>
                    <a:bodyPr/>
                    <a:lstStyle/>
                    <a:p>
                      <a:pPr rtl="1"/>
                      <a:endParaRPr lang="en-US" dirty="0" smtClean="0"/>
                    </a:p>
                    <a:p>
                      <a:pPr rtl="1"/>
                      <a:r>
                        <a:rPr lang="en-US" dirty="0" smtClean="0"/>
                        <a:t>IFN beta 1b sc</a:t>
                      </a:r>
                      <a:endParaRPr lang="ar-EG" dirty="0"/>
                    </a:p>
                  </a:txBody>
                  <a:tcPr/>
                </a:tc>
                <a:tc>
                  <a:txBody>
                    <a:bodyPr/>
                    <a:lstStyle/>
                    <a:p>
                      <a:pPr rtl="1"/>
                      <a:endParaRPr lang="en-US" dirty="0" smtClean="0"/>
                    </a:p>
                    <a:p>
                      <a:pPr rtl="1"/>
                      <a:r>
                        <a:rPr lang="en-US" dirty="0" smtClean="0"/>
                        <a:t>         INCOMIN</a:t>
                      </a:r>
                      <a:endParaRPr lang="ar-EG" dirty="0"/>
                    </a:p>
                  </a:txBody>
                  <a:tcPr/>
                </a:tc>
                <a:tc>
                  <a:txBody>
                    <a:bodyPr/>
                    <a:lstStyle/>
                    <a:p>
                      <a:pPr rtl="1"/>
                      <a:endParaRPr lang="en-US" dirty="0" smtClean="0"/>
                    </a:p>
                    <a:p>
                      <a:pPr rtl="1"/>
                      <a:r>
                        <a:rPr lang="en-US" dirty="0" smtClean="0"/>
                        <a:t>Interferon beta 1b SC</a:t>
                      </a:r>
                    </a:p>
                    <a:p>
                      <a:pPr rtl="1"/>
                      <a:r>
                        <a:rPr lang="en-US" dirty="0" smtClean="0"/>
                        <a:t>Interferon beta 1a IM</a:t>
                      </a:r>
                      <a:endParaRPr lang="ar-EG" dirty="0"/>
                    </a:p>
                  </a:txBody>
                  <a:tcPr/>
                </a:tc>
              </a:tr>
              <a:tr h="940318">
                <a:tc>
                  <a:txBody>
                    <a:bodyPr/>
                    <a:lstStyle/>
                    <a:p>
                      <a:pPr rtl="1"/>
                      <a:r>
                        <a:rPr lang="en-US" dirty="0" smtClean="0"/>
                        <a:t> Equal</a:t>
                      </a:r>
                    </a:p>
                    <a:p>
                      <a:pPr rtl="1"/>
                      <a:endParaRPr lang="en-US" dirty="0" smtClean="0"/>
                    </a:p>
                    <a:p>
                      <a:pPr rtl="1"/>
                      <a:r>
                        <a:rPr lang="en-US" dirty="0" smtClean="0"/>
                        <a:t>  Equal</a:t>
                      </a:r>
                      <a:endParaRPr lang="ar-EG" dirty="0"/>
                    </a:p>
                  </a:txBody>
                  <a:tcPr/>
                </a:tc>
                <a:tc>
                  <a:txBody>
                    <a:bodyPr/>
                    <a:lstStyle/>
                    <a:p>
                      <a:pPr rtl="1"/>
                      <a:r>
                        <a:rPr lang="en-US" dirty="0" smtClean="0"/>
                        <a:t>         BEYOND</a:t>
                      </a:r>
                    </a:p>
                    <a:p>
                      <a:pPr rtl="1"/>
                      <a:endParaRPr lang="en-US" dirty="0" smtClean="0"/>
                    </a:p>
                    <a:p>
                      <a:pPr rtl="1"/>
                      <a:r>
                        <a:rPr lang="en-US" dirty="0" smtClean="0"/>
                        <a:t>         REGARD</a:t>
                      </a:r>
                      <a:endParaRPr lang="ar-EG" dirty="0"/>
                    </a:p>
                  </a:txBody>
                  <a:tcPr/>
                </a:tc>
                <a:tc>
                  <a:txBody>
                    <a:bodyPr/>
                    <a:lstStyle/>
                    <a:p>
                      <a:pPr rtl="1"/>
                      <a:r>
                        <a:rPr lang="en-US" dirty="0" smtClean="0"/>
                        <a:t>Interferon beta 1b </a:t>
                      </a:r>
                      <a:r>
                        <a:rPr lang="en-US" dirty="0" err="1" smtClean="0"/>
                        <a:t>vs</a:t>
                      </a:r>
                      <a:r>
                        <a:rPr lang="en-US" dirty="0" smtClean="0"/>
                        <a:t> GA</a:t>
                      </a:r>
                    </a:p>
                    <a:p>
                      <a:pPr rtl="1"/>
                      <a:endParaRPr lang="en-US" dirty="0" smtClean="0"/>
                    </a:p>
                    <a:p>
                      <a:pPr rtl="1"/>
                      <a:r>
                        <a:rPr lang="en-US" dirty="0" smtClean="0"/>
                        <a:t>Interferon beta 1a sc </a:t>
                      </a:r>
                      <a:r>
                        <a:rPr lang="en-US" dirty="0" err="1" smtClean="0"/>
                        <a:t>vs</a:t>
                      </a:r>
                      <a:r>
                        <a:rPr lang="en-US" dirty="0" smtClean="0"/>
                        <a:t> GA</a:t>
                      </a:r>
                      <a:endParaRPr lang="ar-EG" dirty="0"/>
                    </a:p>
                  </a:txBody>
                  <a:tcPr/>
                </a:tc>
              </a:tr>
              <a:tr h="940318">
                <a:tc>
                  <a:txBody>
                    <a:bodyPr/>
                    <a:lstStyle/>
                    <a:p>
                      <a:pPr rtl="1"/>
                      <a:endParaRPr lang="en-US" dirty="0" smtClean="0"/>
                    </a:p>
                    <a:p>
                      <a:pPr rtl="1"/>
                      <a:r>
                        <a:rPr lang="en-US" dirty="0" smtClean="0"/>
                        <a:t>  </a:t>
                      </a:r>
                      <a:r>
                        <a:rPr lang="en-US" dirty="0" err="1" smtClean="0"/>
                        <a:t>Fingolimod</a:t>
                      </a:r>
                      <a:endParaRPr lang="ar-EG" dirty="0"/>
                    </a:p>
                  </a:txBody>
                  <a:tcPr/>
                </a:tc>
                <a:tc>
                  <a:txBody>
                    <a:bodyPr/>
                    <a:lstStyle/>
                    <a:p>
                      <a:pPr rtl="1"/>
                      <a:endParaRPr lang="en-US" dirty="0" smtClean="0"/>
                    </a:p>
                    <a:p>
                      <a:pPr rtl="1"/>
                      <a:r>
                        <a:rPr lang="en-US" dirty="0" smtClean="0"/>
                        <a:t>        TRANSFORMS</a:t>
                      </a:r>
                      <a:endParaRPr lang="ar-EG" dirty="0"/>
                    </a:p>
                  </a:txBody>
                  <a:tcPr/>
                </a:tc>
                <a:tc>
                  <a:txBody>
                    <a:bodyPr/>
                    <a:lstStyle/>
                    <a:p>
                      <a:pPr rtl="1"/>
                      <a:endParaRPr lang="en-US" dirty="0" smtClean="0"/>
                    </a:p>
                    <a:p>
                      <a:pPr rtl="1"/>
                      <a:r>
                        <a:rPr lang="en-US" dirty="0" err="1" smtClean="0"/>
                        <a:t>Fingolimod</a:t>
                      </a:r>
                      <a:endParaRPr lang="en-US" dirty="0" smtClean="0"/>
                    </a:p>
                    <a:p>
                      <a:pPr rtl="1"/>
                      <a:r>
                        <a:rPr lang="en-US" dirty="0" smtClean="0"/>
                        <a:t>Interferon beta 1a IM</a:t>
                      </a:r>
                      <a:endParaRPr lang="ar-EG" dirty="0"/>
                    </a:p>
                  </a:txBody>
                  <a:tcPr/>
                </a:tc>
              </a:tr>
              <a:tr h="940318">
                <a:tc>
                  <a:txBody>
                    <a:bodyPr/>
                    <a:lstStyle/>
                    <a:p>
                      <a:pPr rtl="1"/>
                      <a:r>
                        <a:rPr lang="en-US" dirty="0" smtClean="0"/>
                        <a:t>IFN beta 1a equal</a:t>
                      </a:r>
                    </a:p>
                    <a:p>
                      <a:pPr rtl="1"/>
                      <a:r>
                        <a:rPr lang="en-US" dirty="0" smtClean="0"/>
                        <a:t>14mg </a:t>
                      </a:r>
                      <a:r>
                        <a:rPr lang="en-US" dirty="0" err="1" smtClean="0"/>
                        <a:t>teriflunamide</a:t>
                      </a:r>
                      <a:endParaRPr lang="ar-EG" dirty="0"/>
                    </a:p>
                  </a:txBody>
                  <a:tcPr/>
                </a:tc>
                <a:tc>
                  <a:txBody>
                    <a:bodyPr/>
                    <a:lstStyle/>
                    <a:p>
                      <a:pPr rtl="1"/>
                      <a:endParaRPr lang="en-US" dirty="0" smtClean="0"/>
                    </a:p>
                    <a:p>
                      <a:pPr rtl="1"/>
                      <a:r>
                        <a:rPr lang="en-US" dirty="0" smtClean="0"/>
                        <a:t>        TENERE</a:t>
                      </a:r>
                      <a:endParaRPr lang="ar-EG" dirty="0"/>
                    </a:p>
                  </a:txBody>
                  <a:tcPr/>
                </a:tc>
                <a:tc>
                  <a:txBody>
                    <a:bodyPr/>
                    <a:lstStyle/>
                    <a:p>
                      <a:pPr rtl="1"/>
                      <a:endParaRPr lang="en-US" dirty="0" smtClean="0"/>
                    </a:p>
                    <a:p>
                      <a:pPr rtl="1"/>
                      <a:r>
                        <a:rPr lang="en-US" dirty="0" err="1" smtClean="0"/>
                        <a:t>Teriflunamide</a:t>
                      </a:r>
                      <a:endParaRPr lang="en-US" dirty="0" smtClean="0"/>
                    </a:p>
                    <a:p>
                      <a:pPr rtl="1"/>
                      <a:r>
                        <a:rPr lang="en-US" dirty="0" smtClean="0"/>
                        <a:t>Interferon beta 1a SC</a:t>
                      </a:r>
                      <a:endParaRPr lang="ar-EG" dirty="0"/>
                    </a:p>
                  </a:txBody>
                  <a:tcPr/>
                </a:tc>
              </a:tr>
              <a:tr h="940318">
                <a:tc>
                  <a:txBody>
                    <a:bodyPr/>
                    <a:lstStyle/>
                    <a:p>
                      <a:pPr rtl="1"/>
                      <a:endParaRPr lang="en-US" dirty="0" smtClean="0"/>
                    </a:p>
                    <a:p>
                      <a:pPr rtl="1"/>
                      <a:r>
                        <a:rPr lang="en-US" dirty="0" smtClean="0"/>
                        <a:t> </a:t>
                      </a:r>
                      <a:r>
                        <a:rPr lang="en-US" dirty="0" err="1" smtClean="0"/>
                        <a:t>Alemtuzumab</a:t>
                      </a:r>
                      <a:endParaRPr lang="ar-EG" dirty="0"/>
                    </a:p>
                  </a:txBody>
                  <a:tcPr/>
                </a:tc>
                <a:tc>
                  <a:txBody>
                    <a:bodyPr/>
                    <a:lstStyle/>
                    <a:p>
                      <a:pPr rtl="1"/>
                      <a:endParaRPr lang="en-US" dirty="0" smtClean="0"/>
                    </a:p>
                    <a:p>
                      <a:pPr rtl="1"/>
                      <a:r>
                        <a:rPr lang="en-US" dirty="0" smtClean="0"/>
                        <a:t>         CARE MS</a:t>
                      </a:r>
                      <a:endParaRPr lang="ar-EG" dirty="0"/>
                    </a:p>
                  </a:txBody>
                  <a:tcPr/>
                </a:tc>
                <a:tc>
                  <a:txBody>
                    <a:bodyPr/>
                    <a:lstStyle/>
                    <a:p>
                      <a:pPr rtl="1"/>
                      <a:endParaRPr lang="en-US" dirty="0" smtClean="0"/>
                    </a:p>
                    <a:p>
                      <a:pPr rtl="1"/>
                      <a:r>
                        <a:rPr lang="en-US" dirty="0" err="1" smtClean="0"/>
                        <a:t>Alemtuzumab</a:t>
                      </a:r>
                      <a:endParaRPr lang="en-US" dirty="0" smtClean="0"/>
                    </a:p>
                    <a:p>
                      <a:pPr rtl="1"/>
                      <a:r>
                        <a:rPr lang="en-US" dirty="0" smtClean="0"/>
                        <a:t>Interferon beta 1a SC</a:t>
                      </a:r>
                      <a:endParaRPr lang="ar-EG" dirty="0"/>
                    </a:p>
                  </a:txBody>
                  <a:tcPr/>
                </a:tc>
              </a:tr>
            </a:tbl>
          </a:graphicData>
        </a:graphic>
      </p:graphicFrame>
      <p:graphicFrame>
        <p:nvGraphicFramePr>
          <p:cNvPr id="4" name="Table 3"/>
          <p:cNvGraphicFramePr>
            <a:graphicFrameLocks noGrp="1"/>
          </p:cNvGraphicFramePr>
          <p:nvPr/>
        </p:nvGraphicFramePr>
        <p:xfrm>
          <a:off x="9406328" y="3501703"/>
          <a:ext cx="7736114" cy="365760"/>
        </p:xfrm>
        <a:graphic>
          <a:graphicData uri="http://schemas.openxmlformats.org/drawingml/2006/table">
            <a:tbl>
              <a:tblPr rtl="1"/>
              <a:tblGrid>
                <a:gridCol w="7736114"/>
              </a:tblGrid>
              <a:tr h="355005">
                <a:tc>
                  <a:txBody>
                    <a:bodyPr/>
                    <a:lstStyle/>
                    <a:p>
                      <a:pPr rtl="1"/>
                      <a:endParaRPr lang="ar-EG"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extLst>
      <p:ext uri="{BB962C8B-B14F-4D97-AF65-F5344CB8AC3E}">
        <p14:creationId xmlns:p14="http://schemas.microsoft.com/office/powerpoint/2010/main" val="11662330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16476"/>
            <a:ext cx="8229600" cy="1143000"/>
          </a:xfrm>
        </p:spPr>
        <p:txBody>
          <a:bodyPr>
            <a:noAutofit/>
          </a:bodyPr>
          <a:lstStyle/>
          <a:p>
            <a:r>
              <a:rPr lang="en-US" sz="7200" dirty="0" smtClean="0"/>
              <a:t>Take Home Messages</a:t>
            </a:r>
            <a:endParaRPr lang="en-US" sz="7200" dirty="0"/>
          </a:p>
        </p:txBody>
      </p:sp>
    </p:spTree>
    <p:extLst>
      <p:ext uri="{BB962C8B-B14F-4D97-AF65-F5344CB8AC3E}">
        <p14:creationId xmlns:p14="http://schemas.microsoft.com/office/powerpoint/2010/main" val="20361223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1106" y="1301959"/>
            <a:ext cx="7009730" cy="3046988"/>
          </a:xfrm>
          <a:prstGeom prst="rect">
            <a:avLst/>
          </a:prstGeom>
          <a:noFill/>
        </p:spPr>
        <p:txBody>
          <a:bodyPr wrap="square" rtlCol="0">
            <a:spAutoFit/>
          </a:bodyPr>
          <a:lstStyle/>
          <a:p>
            <a:pPr algn="ctr"/>
            <a:r>
              <a:rPr lang="en-US" sz="4800" dirty="0" smtClean="0"/>
              <a:t>The value of the RRR  as a clinical outcome, depends on the Risk ( the event rate in the placebo ) </a:t>
            </a:r>
            <a:endParaRPr lang="en-US" sz="4800" dirty="0"/>
          </a:p>
        </p:txBody>
      </p:sp>
    </p:spTree>
    <p:extLst>
      <p:ext uri="{BB962C8B-B14F-4D97-AF65-F5344CB8AC3E}">
        <p14:creationId xmlns:p14="http://schemas.microsoft.com/office/powerpoint/2010/main" val="15015308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61487"/>
            <a:ext cx="8229600" cy="4525963"/>
          </a:xfrm>
        </p:spPr>
        <p:txBody>
          <a:bodyPr>
            <a:normAutofit fontScale="92500" lnSpcReduction="10000"/>
          </a:bodyPr>
          <a:lstStyle/>
          <a:p>
            <a:r>
              <a:rPr lang="en-US" sz="4400" dirty="0"/>
              <a:t>Low </a:t>
            </a:r>
            <a:r>
              <a:rPr lang="en-US" sz="4400" dirty="0" smtClean="0"/>
              <a:t>Event Rates </a:t>
            </a:r>
            <a:r>
              <a:rPr lang="en-US" sz="4400" dirty="0"/>
              <a:t>in the </a:t>
            </a:r>
            <a:r>
              <a:rPr lang="en-US" sz="4400" dirty="0" smtClean="0"/>
              <a:t>placebo </a:t>
            </a:r>
            <a:r>
              <a:rPr lang="en-US" sz="4400" dirty="0"/>
              <a:t>group may yield high RRR yet they are clinically </a:t>
            </a:r>
            <a:r>
              <a:rPr lang="en-US" sz="4400" b="1" i="1" dirty="0" smtClean="0"/>
              <a:t>non </a:t>
            </a:r>
            <a:r>
              <a:rPr lang="en-US" sz="4400" b="1" i="1" dirty="0"/>
              <a:t>significant</a:t>
            </a:r>
            <a:r>
              <a:rPr lang="en-US" sz="4400" dirty="0"/>
              <a:t>, as reflected by </a:t>
            </a:r>
            <a:r>
              <a:rPr lang="en-US" sz="4400" dirty="0" smtClean="0"/>
              <a:t>a low Absolute Risk Reduction and a </a:t>
            </a:r>
            <a:r>
              <a:rPr lang="en-US" sz="4400" dirty="0"/>
              <a:t>high NNT. </a:t>
            </a:r>
          </a:p>
        </p:txBody>
      </p:sp>
    </p:spTree>
    <p:extLst>
      <p:ext uri="{BB962C8B-B14F-4D97-AF65-F5344CB8AC3E}">
        <p14:creationId xmlns:p14="http://schemas.microsoft.com/office/powerpoint/2010/main" val="286122095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92810" y="1430704"/>
            <a:ext cx="8014229" cy="3046988"/>
          </a:xfrm>
          <a:prstGeom prst="rect">
            <a:avLst/>
          </a:prstGeom>
        </p:spPr>
        <p:txBody>
          <a:bodyPr wrap="square">
            <a:spAutoFit/>
          </a:bodyPr>
          <a:lstStyle/>
          <a:p>
            <a:r>
              <a:rPr lang="en-US" sz="4800" dirty="0"/>
              <a:t>While modest RRR may be clinically more significant if the </a:t>
            </a:r>
            <a:r>
              <a:rPr lang="en-US" sz="4800" dirty="0" smtClean="0"/>
              <a:t>Event </a:t>
            </a:r>
            <a:r>
              <a:rPr lang="en-US" sz="4800" dirty="0"/>
              <a:t>Rate of the </a:t>
            </a:r>
            <a:r>
              <a:rPr lang="en-US" sz="4800" dirty="0" smtClean="0"/>
              <a:t>placebo </a:t>
            </a:r>
            <a:r>
              <a:rPr lang="en-US" sz="4800" dirty="0"/>
              <a:t>group is high.</a:t>
            </a:r>
          </a:p>
        </p:txBody>
      </p:sp>
    </p:spTree>
    <p:extLst>
      <p:ext uri="{BB962C8B-B14F-4D97-AF65-F5344CB8AC3E}">
        <p14:creationId xmlns:p14="http://schemas.microsoft.com/office/powerpoint/2010/main" val="30139759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8488" y="2242228"/>
            <a:ext cx="8061261" cy="1754327"/>
          </a:xfrm>
          <a:prstGeom prst="rect">
            <a:avLst/>
          </a:prstGeom>
        </p:spPr>
        <p:txBody>
          <a:bodyPr wrap="square">
            <a:spAutoFit/>
          </a:bodyPr>
          <a:lstStyle/>
          <a:p>
            <a:pPr algn="ctr"/>
            <a:r>
              <a:rPr lang="en-US" sz="5400" b="1" dirty="0"/>
              <a:t>RRR + </a:t>
            </a:r>
            <a:r>
              <a:rPr lang="en-US" sz="5400" b="1" dirty="0" smtClean="0"/>
              <a:t>Event Rate </a:t>
            </a:r>
            <a:r>
              <a:rPr lang="en-US" sz="5400" b="1" dirty="0"/>
              <a:t>in The Placebo +ARR +NNT</a:t>
            </a:r>
          </a:p>
        </p:txBody>
      </p:sp>
    </p:spTree>
    <p:extLst>
      <p:ext uri="{BB962C8B-B14F-4D97-AF65-F5344CB8AC3E}">
        <p14:creationId xmlns:p14="http://schemas.microsoft.com/office/powerpoint/2010/main" val="28167835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471" y="1241505"/>
            <a:ext cx="8229600" cy="1143000"/>
          </a:xfrm>
        </p:spPr>
        <p:txBody>
          <a:bodyPr>
            <a:normAutofit fontScale="90000"/>
          </a:bodyPr>
          <a:lstStyle/>
          <a:p>
            <a:r>
              <a:rPr lang="en-US" dirty="0" smtClean="0"/>
              <a:t>But If You Look At The RRR Alone</a:t>
            </a:r>
            <a:br>
              <a:rPr lang="en-US" dirty="0" smtClean="0"/>
            </a:br>
            <a:r>
              <a:rPr lang="en-US" dirty="0" smtClean="0"/>
              <a:t/>
            </a:r>
            <a:br>
              <a:rPr lang="en-US" dirty="0" smtClean="0"/>
            </a:br>
            <a:r>
              <a:rPr lang="en-US" dirty="0"/>
              <a:t/>
            </a:r>
            <a:br>
              <a:rPr lang="en-US" dirty="0"/>
            </a:br>
            <a:r>
              <a:rPr lang="en-US" dirty="0" smtClean="0"/>
              <a:t> SMOKE AND MIRRORS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709231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07619" y="1536631"/>
            <a:ext cx="8136710" cy="4154983"/>
          </a:xfrm>
          <a:prstGeom prst="rect">
            <a:avLst/>
          </a:prstGeom>
        </p:spPr>
        <p:txBody>
          <a:bodyPr wrap="square">
            <a:spAutoFit/>
          </a:bodyPr>
          <a:lstStyle/>
          <a:p>
            <a:r>
              <a:rPr lang="en-US" sz="4400" dirty="0"/>
              <a:t>Each trial has its own specific characteristics and cross comparison between different trials for RRR or even for NNT is wrong. </a:t>
            </a:r>
            <a:br>
              <a:rPr lang="en-US" sz="4400" dirty="0"/>
            </a:br>
            <a:endParaRPr lang="en-US" sz="4400" dirty="0"/>
          </a:p>
        </p:txBody>
      </p:sp>
    </p:spTree>
    <p:extLst>
      <p:ext uri="{BB962C8B-B14F-4D97-AF65-F5344CB8AC3E}">
        <p14:creationId xmlns:p14="http://schemas.microsoft.com/office/powerpoint/2010/main" val="19616984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456" y="1028700"/>
            <a:ext cx="8229600" cy="1143000"/>
          </a:xfrm>
        </p:spPr>
        <p:txBody>
          <a:bodyPr>
            <a:noAutofit/>
          </a:bodyPr>
          <a:lstStyle/>
          <a:p>
            <a:r>
              <a:rPr lang="en-US" sz="4400" dirty="0" smtClean="0"/>
              <a:t>These numbers may change for the </a:t>
            </a:r>
            <a:r>
              <a:rPr lang="en-US" sz="4400" b="1" i="1" dirty="0" smtClean="0"/>
              <a:t>SAME DRUG </a:t>
            </a:r>
            <a:r>
              <a:rPr lang="en-US" sz="4400" dirty="0" smtClean="0"/>
              <a:t>in different trial conditions and the </a:t>
            </a:r>
            <a:r>
              <a:rPr lang="en-US" sz="4400" b="1" dirty="0"/>
              <a:t>m</a:t>
            </a:r>
            <a:r>
              <a:rPr lang="en-US" sz="4400" b="1" dirty="0" smtClean="0"/>
              <a:t>ost </a:t>
            </a:r>
            <a:r>
              <a:rPr lang="en-US" sz="4400" b="1" dirty="0"/>
              <a:t>d</a:t>
            </a:r>
            <a:r>
              <a:rPr lang="en-US" sz="4400" b="1" dirty="0" smtClean="0"/>
              <a:t>angerous</a:t>
            </a:r>
            <a:r>
              <a:rPr lang="en-US" sz="4400" dirty="0" smtClean="0"/>
              <a:t> approach for EBM is to </a:t>
            </a:r>
            <a:r>
              <a:rPr lang="en-US" sz="4400" b="1" i="1" dirty="0" smtClean="0"/>
              <a:t>GENERALIZE</a:t>
            </a:r>
            <a:r>
              <a:rPr lang="en-US" sz="4400" dirty="0" smtClean="0"/>
              <a:t> the results</a:t>
            </a:r>
            <a:endParaRPr lang="en-US" sz="4400" dirty="0"/>
          </a:p>
        </p:txBody>
      </p:sp>
    </p:spTree>
    <p:extLst>
      <p:ext uri="{BB962C8B-B14F-4D97-AF65-F5344CB8AC3E}">
        <p14:creationId xmlns:p14="http://schemas.microsoft.com/office/powerpoint/2010/main" val="21864640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3375"/>
            <a:ext cx="8229600" cy="1143000"/>
          </a:xfrm>
        </p:spPr>
        <p:txBody>
          <a:bodyPr>
            <a:normAutofit fontScale="90000"/>
          </a:bodyPr>
          <a:lstStyle/>
          <a:p>
            <a:r>
              <a:rPr lang="en-US" sz="5400" dirty="0"/>
              <a:t>Direct Head To Head Comparative </a:t>
            </a:r>
            <a:r>
              <a:rPr lang="en-US" sz="5400" dirty="0" smtClean="0"/>
              <a:t>Trials is the Best Way to Assess the Relative Efficacy of Different Drugs</a:t>
            </a:r>
            <a:endParaRPr lang="en-US" dirty="0"/>
          </a:p>
        </p:txBody>
      </p:sp>
    </p:spTree>
    <p:extLst>
      <p:ext uri="{BB962C8B-B14F-4D97-AF65-F5344CB8AC3E}">
        <p14:creationId xmlns:p14="http://schemas.microsoft.com/office/powerpoint/2010/main" val="3720323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4918952"/>
            <a:ext cx="8229600" cy="1200329"/>
          </a:xfrm>
          <a:prstGeom prst="rect">
            <a:avLst/>
          </a:prstGeom>
          <a:noFill/>
        </p:spPr>
        <p:txBody>
          <a:bodyPr wrap="square" rtlCol="0">
            <a:spAutoFit/>
          </a:bodyPr>
          <a:lstStyle/>
          <a:p>
            <a:pPr algn="ctr"/>
            <a:r>
              <a:rPr lang="en-US" sz="3600" b="1" i="1" dirty="0" smtClean="0"/>
              <a:t>A very high RRR in a very low Placebo Event Rate is clinically Meaningless</a:t>
            </a:r>
            <a:r>
              <a:rPr lang="en-US" sz="3600" dirty="0" smtClean="0"/>
              <a:t>.</a:t>
            </a:r>
            <a:endParaRPr lang="en-US" sz="3600" dirty="0"/>
          </a:p>
        </p:txBody>
      </p:sp>
      <p:pic>
        <p:nvPicPr>
          <p:cNvPr id="5" name="Picture 4" descr="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8968" y="659075"/>
            <a:ext cx="2159000" cy="3822700"/>
          </a:xfrm>
          <a:prstGeom prst="rect">
            <a:avLst/>
          </a:prstGeom>
        </p:spPr>
      </p:pic>
      <p:sp>
        <p:nvSpPr>
          <p:cNvPr id="2" name="TextBox 1"/>
          <p:cNvSpPr txBox="1"/>
          <p:nvPr/>
        </p:nvSpPr>
        <p:spPr>
          <a:xfrm>
            <a:off x="7443815" y="6365703"/>
            <a:ext cx="1768509" cy="400110"/>
          </a:xfrm>
          <a:prstGeom prst="rect">
            <a:avLst/>
          </a:prstGeom>
          <a:noFill/>
        </p:spPr>
        <p:txBody>
          <a:bodyPr wrap="square" rtlCol="0">
            <a:spAutoFit/>
          </a:bodyPr>
          <a:lstStyle/>
          <a:p>
            <a:r>
              <a:rPr lang="en-US" sz="2000" dirty="0" smtClean="0"/>
              <a:t>Spitalnic, 2005</a:t>
            </a:r>
            <a:endParaRPr lang="en-US" sz="2000" dirty="0"/>
          </a:p>
        </p:txBody>
      </p:sp>
    </p:spTree>
    <p:extLst>
      <p:ext uri="{BB962C8B-B14F-4D97-AF65-F5344CB8AC3E}">
        <p14:creationId xmlns:p14="http://schemas.microsoft.com/office/powerpoint/2010/main" val="138986691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02-tut-08.jpg"/>
          <p:cNvPicPr>
            <a:picLocks noChangeAspect="1"/>
          </p:cNvPicPr>
          <p:nvPr/>
        </p:nvPicPr>
        <p:blipFill>
          <a:blip r:embed="rId2">
            <a:extLst>
              <a:ext uri="{BEBA8EAE-BF5A-486C-A8C5-ECC9F3942E4B}">
                <a14:imgProps xmlns:a14="http://schemas.microsoft.com/office/drawing/2010/main">
                  <a14:imgLayer r:embed="rId3">
                    <a14:imgEffect>
                      <a14:backgroundRemoval t="1404" b="97193" l="20386" r="79890">
                        <a14:foregroundMark x1="87879" y1="60000" x2="87879" y2="60000"/>
                        <a14:backgroundMark x1="55096" y1="53333" x2="55096" y2="53333"/>
                        <a14:backgroundMark x1="42975" y1="6316" x2="23967" y2="24561"/>
                        <a14:backgroundMark x1="31680" y1="17895" x2="20937" y2="54386"/>
                        <a14:backgroundMark x1="23416" y1="50877" x2="20661" y2="89123"/>
                        <a14:backgroundMark x1="25620" y1="61053" x2="19835" y2="92632"/>
                      </a14:backgroundRemoval>
                    </a14:imgEffect>
                  </a14:imgLayer>
                </a14:imgProps>
              </a:ext>
              <a:ext uri="{28A0092B-C50C-407E-A947-70E740481C1C}">
                <a14:useLocalDpi xmlns:a14="http://schemas.microsoft.com/office/drawing/2010/main" val="0"/>
              </a:ext>
            </a:extLst>
          </a:blip>
          <a:stretch>
            <a:fillRect/>
          </a:stretch>
        </p:blipFill>
        <p:spPr>
          <a:xfrm>
            <a:off x="1924441" y="2977065"/>
            <a:ext cx="4610100" cy="3619500"/>
          </a:xfrm>
          <a:prstGeom prst="rect">
            <a:avLst/>
          </a:prstGeom>
        </p:spPr>
      </p:pic>
      <p:sp>
        <p:nvSpPr>
          <p:cNvPr id="5" name="Cloud Callout 4"/>
          <p:cNvSpPr/>
          <p:nvPr/>
        </p:nvSpPr>
        <p:spPr>
          <a:xfrm>
            <a:off x="4556826" y="354805"/>
            <a:ext cx="4164640" cy="3042054"/>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a:t>THANK  YOU</a:t>
            </a:r>
          </a:p>
        </p:txBody>
      </p:sp>
    </p:spTree>
    <p:extLst>
      <p:ext uri="{BB962C8B-B14F-4D97-AF65-F5344CB8AC3E}">
        <p14:creationId xmlns:p14="http://schemas.microsoft.com/office/powerpoint/2010/main" val="36442491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fontScale="85000" lnSpcReduction="10000"/>
          </a:bodyPr>
          <a:lstStyle/>
          <a:p>
            <a:pPr algn="ctr"/>
            <a:r>
              <a:rPr lang="en-US" altLang="en-US" dirty="0" smtClean="0"/>
              <a:t>We welcome you to our future conferences of Conference Series LLC</a:t>
            </a:r>
          </a:p>
          <a:p>
            <a:pPr algn="ctr"/>
            <a:r>
              <a:rPr lang="en-US" altLang="en-US" dirty="0" smtClean="0"/>
              <a:t>through</a:t>
            </a:r>
          </a:p>
          <a:p>
            <a:pPr algn="ctr"/>
            <a:r>
              <a:rPr lang="en-IN" dirty="0"/>
              <a:t>9th International Conference and Exhibition </a:t>
            </a:r>
            <a:r>
              <a:rPr lang="en-IN" dirty="0" smtClean="0"/>
              <a:t>on Pharmacovigilance</a:t>
            </a:r>
            <a:endParaRPr lang="en-IN" dirty="0"/>
          </a:p>
          <a:p>
            <a:pPr algn="ctr"/>
            <a:endParaRPr lang="en-US" altLang="en-US" dirty="0" smtClean="0"/>
          </a:p>
          <a:p>
            <a:pPr algn="ctr"/>
            <a:r>
              <a:rPr lang="en-US" altLang="en-US" dirty="0" smtClean="0"/>
              <a:t> </a:t>
            </a:r>
            <a:r>
              <a:rPr lang="en-IN" dirty="0"/>
              <a:t>July 17-19, 2017 Munich, Germany</a:t>
            </a:r>
          </a:p>
          <a:p>
            <a:pPr algn="ctr"/>
            <a:endParaRPr lang="en-US" altLang="en-US" b="1" dirty="0" smtClean="0"/>
          </a:p>
          <a:p>
            <a:pPr algn="ctr"/>
            <a:endParaRPr lang="en-US" altLang="en-US" b="1" dirty="0" smtClean="0"/>
          </a:p>
          <a:p>
            <a:pPr algn="ctr"/>
            <a:endParaRPr lang="en-US" altLang="en-US" b="1" dirty="0" smtClean="0"/>
          </a:p>
          <a:p>
            <a:pPr algn="ctr"/>
            <a:r>
              <a:rPr lang="en-US" altLang="en-US" dirty="0" smtClean="0"/>
              <a:t>http</a:t>
            </a:r>
            <a:r>
              <a:rPr lang="en-US" altLang="en-US" dirty="0" smtClean="0"/>
              <a:t>://</a:t>
            </a:r>
            <a:r>
              <a:rPr lang="en-US" altLang="en-US" dirty="0" err="1" smtClean="0"/>
              <a:t>pharmacovigilance.pharmaceuticalconferences.com</a:t>
            </a:r>
            <a:r>
              <a:rPr lang="en-US" altLang="en-US" dirty="0"/>
              <a:t>/</a:t>
            </a:r>
            <a:endParaRPr lang="en-US" altLang="en-US" dirty="0" smtClean="0"/>
          </a:p>
        </p:txBody>
      </p:sp>
    </p:spTree>
    <p:extLst>
      <p:ext uri="{BB962C8B-B14F-4D97-AF65-F5344CB8AC3E}">
        <p14:creationId xmlns:p14="http://schemas.microsoft.com/office/powerpoint/2010/main" val="2530892960"/>
      </p:ext>
    </p:extLst>
  </p:cSld>
  <p:clrMapOvr>
    <a:masterClrMapping/>
  </p:clrMapOvr>
  <p:transition/>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2107</TotalTime>
  <Words>1476</Words>
  <Application>Microsoft Office PowerPoint</Application>
  <PresentationFormat>On-screen Show (4:3)</PresentationFormat>
  <Paragraphs>318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Twilight</vt:lpstr>
      <vt:lpstr>Conference Series LLC Conferences</vt:lpstr>
      <vt:lpstr>PowerPoint Presentation</vt:lpstr>
      <vt:lpstr>Evidence Based Medicine (EBM)</vt:lpstr>
      <vt:lpstr>PowerPoint Presentation</vt:lpstr>
      <vt:lpstr>AIM</vt:lpstr>
      <vt:lpstr>This misconception is critical</vt:lpstr>
      <vt:lpstr>All our knowledge about the efficacy of DMD’s is from the results of the RCT’s which represents the highest level of EBM</vt:lpstr>
      <vt:lpstr>Relapse Rate Reduction as a Clinical Outcome Expressed as Relative Risk Reduction (RRR)</vt:lpstr>
      <vt:lpstr>Is This Parameter (RRR) a True Marker of Clinical Efficacy??</vt:lpstr>
      <vt:lpstr>Basic Statistics</vt:lpstr>
      <vt:lpstr>PowerPoint Presentation</vt:lpstr>
      <vt:lpstr> Event Rate (Relapse) =    No. of patients with a relapse  Total No. of the group </vt:lpstr>
      <vt:lpstr>Absolute Risk Reduction ( ARR )  How many events did this drug prevent ?  Placebo event rate – drug event rate</vt:lpstr>
      <vt:lpstr>Number Needed To Treat (NNT)</vt:lpstr>
      <vt:lpstr>Relative Risk Reduction =  Number of events prevented by the drug IN RELATION or RELATIVE to the events in the placebo</vt:lpstr>
      <vt:lpstr>Trial (1)</vt:lpstr>
      <vt:lpstr>Trial (2)</vt:lpstr>
      <vt:lpstr>Trial (3)</vt:lpstr>
      <vt:lpstr>Comparison</vt:lpstr>
      <vt:lpstr>PowerPoint Presentation</vt:lpstr>
      <vt:lpstr>PowerPoint Presentation</vt:lpstr>
      <vt:lpstr>The Three Basic Statistical Rules For Evaluating The Significance Of  The Relative Risk Reduction</vt:lpstr>
      <vt:lpstr> The RRR tells us little about the ABSOLUTE clinical benefit of any new drug</vt:lpstr>
      <vt:lpstr>PowerPoint Presentation</vt:lpstr>
      <vt:lpstr> The RRR may be low even when a larger number of patients are protected from relapsing (trial 3 )   </vt:lpstr>
      <vt:lpstr>THE KEY TO UNDERSTAND THE VALUE OF THE RRR IS TO LOOK AT THE EVENT RATE IN THE PLACEBO GROUP</vt:lpstr>
      <vt:lpstr>PowerPoint Presentation</vt:lpstr>
      <vt:lpstr>Special Relevance To Multiple Sclerosis</vt:lpstr>
      <vt:lpstr>Two-year Relapse Reduction: Relative Risk Reduction Vs. Absolute Risk Reduction</vt:lpstr>
      <vt:lpstr>Direct Head To Head Comparative Trials</vt:lpstr>
      <vt:lpstr>PowerPoint Presentation</vt:lpstr>
      <vt:lpstr>PowerPoint Presentation</vt:lpstr>
      <vt:lpstr>Take Home Messages</vt:lpstr>
      <vt:lpstr>PowerPoint Presentation</vt:lpstr>
      <vt:lpstr>PowerPoint Presentation</vt:lpstr>
      <vt:lpstr>PowerPoint Presentation</vt:lpstr>
      <vt:lpstr>PowerPoint Presentation</vt:lpstr>
      <vt:lpstr>But If You Look At The RRR Alone    SMOKE AND MIRRORS </vt:lpstr>
      <vt:lpstr>PowerPoint Presentation</vt:lpstr>
      <vt:lpstr>These numbers may change for the SAME DRUG in different trial conditions and the most dangerous approach for EBM is to GENERALIZE the results</vt:lpstr>
      <vt:lpstr>Direct Head To Head Comparative Trials is the Best Way to Assess the Relative Efficacy of Different Drugs</vt:lpstr>
      <vt:lpstr>PowerPoint Presentation</vt:lpstr>
      <vt:lpstr>PowerPoint Presentation</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Unanswered Questions In The Clinical M.S. Trials</dc:title>
  <dc:creator>Nour Zakaria</dc:creator>
  <cp:lastModifiedBy>pharmacovigilance</cp:lastModifiedBy>
  <cp:revision>328</cp:revision>
  <dcterms:created xsi:type="dcterms:W3CDTF">2012-06-11T21:29:06Z</dcterms:created>
  <dcterms:modified xsi:type="dcterms:W3CDTF">2016-08-31T14:16:16Z</dcterms:modified>
</cp:coreProperties>
</file>